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2"/>
  </p:notesMasterIdLst>
  <p:handoutMasterIdLst>
    <p:handoutMasterId r:id="rId103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322" r:id="rId11"/>
    <p:sldId id="343" r:id="rId12"/>
    <p:sldId id="345" r:id="rId13"/>
    <p:sldId id="347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70" r:id="rId35"/>
    <p:sldId id="372" r:id="rId36"/>
    <p:sldId id="469" r:id="rId37"/>
    <p:sldId id="376" r:id="rId38"/>
    <p:sldId id="377" r:id="rId39"/>
    <p:sldId id="381" r:id="rId40"/>
    <p:sldId id="491" r:id="rId41"/>
    <p:sldId id="383" r:id="rId42"/>
    <p:sldId id="385" r:id="rId43"/>
    <p:sldId id="386" r:id="rId44"/>
    <p:sldId id="387" r:id="rId45"/>
    <p:sldId id="388" r:id="rId46"/>
    <p:sldId id="471" r:id="rId47"/>
    <p:sldId id="276" r:id="rId48"/>
    <p:sldId id="277" r:id="rId49"/>
    <p:sldId id="278" r:id="rId50"/>
    <p:sldId id="279" r:id="rId51"/>
    <p:sldId id="280" r:id="rId52"/>
    <p:sldId id="281" r:id="rId53"/>
    <p:sldId id="306" r:id="rId54"/>
    <p:sldId id="415" r:id="rId55"/>
    <p:sldId id="416" r:id="rId56"/>
    <p:sldId id="417" r:id="rId57"/>
    <p:sldId id="428" r:id="rId58"/>
    <p:sldId id="429" r:id="rId59"/>
    <p:sldId id="431" r:id="rId60"/>
    <p:sldId id="432" r:id="rId61"/>
    <p:sldId id="434" r:id="rId62"/>
    <p:sldId id="435" r:id="rId63"/>
    <p:sldId id="436" r:id="rId64"/>
    <p:sldId id="438" r:id="rId65"/>
    <p:sldId id="439" r:id="rId66"/>
    <p:sldId id="440" r:id="rId67"/>
    <p:sldId id="472" r:id="rId68"/>
    <p:sldId id="307" r:id="rId69"/>
    <p:sldId id="308" r:id="rId70"/>
    <p:sldId id="309" r:id="rId71"/>
    <p:sldId id="441" r:id="rId72"/>
    <p:sldId id="443" r:id="rId73"/>
    <p:sldId id="452" r:id="rId74"/>
    <p:sldId id="445" r:id="rId75"/>
    <p:sldId id="447" r:id="rId76"/>
    <p:sldId id="449" r:id="rId77"/>
    <p:sldId id="453" r:id="rId78"/>
    <p:sldId id="450" r:id="rId79"/>
    <p:sldId id="454" r:id="rId80"/>
    <p:sldId id="455" r:id="rId81"/>
    <p:sldId id="456" r:id="rId82"/>
    <p:sldId id="457" r:id="rId83"/>
    <p:sldId id="458" r:id="rId84"/>
    <p:sldId id="459" r:id="rId85"/>
    <p:sldId id="460" r:id="rId86"/>
    <p:sldId id="461" r:id="rId87"/>
    <p:sldId id="474" r:id="rId88"/>
    <p:sldId id="462" r:id="rId89"/>
    <p:sldId id="463" r:id="rId90"/>
    <p:sldId id="464" r:id="rId91"/>
    <p:sldId id="480" r:id="rId92"/>
    <p:sldId id="465" r:id="rId93"/>
    <p:sldId id="473" r:id="rId94"/>
    <p:sldId id="481" r:id="rId95"/>
    <p:sldId id="478" r:id="rId96"/>
    <p:sldId id="477" r:id="rId97"/>
    <p:sldId id="479" r:id="rId98"/>
    <p:sldId id="488" r:id="rId99"/>
    <p:sldId id="490" r:id="rId100"/>
    <p:sldId id="487" r:id="rId101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56" autoAdjust="0"/>
  </p:normalViewPr>
  <p:slideViewPr>
    <p:cSldViewPr>
      <p:cViewPr varScale="1">
        <p:scale>
          <a:sx n="103" d="100"/>
          <a:sy n="103" d="100"/>
        </p:scale>
        <p:origin x="11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0F8B664A-6481-4C42-98B3-1E93C69C3C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Times New Roman" pitchFamily="18" charset="0"/>
              </a:defRPr>
            </a:lvl1pPr>
          </a:lstStyle>
          <a:p>
            <a:fld id="{7BB3569C-6116-4761-87C3-D6A83E9AF4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F9E625E6-0258-4325-B1D1-90639048E0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9AE790AE-6CA8-4FE2-9603-FA5646B41D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E6B67201-A158-403C-9F89-FCB4CA78C5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69D7C2D7-ADF2-45D6-9883-2AFAEF661E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B193EFF6-B4DF-4C20-95FC-7DEB403E8F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11B00F49-8DD7-4B65-8A58-26BBFC029A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E38521BF-AE91-4220-B9AC-8238A7014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EF3A7365-DBA4-494F-8D92-BB8D9FBBA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B21F63C0-286F-4F75-9860-CF22E4F2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326E5AB3-F6D1-4DB0-98DD-40149D20DC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13-</a:t>
            </a:r>
            <a:fld id="{6637EE77-69F5-455C-96DC-D9C927CA10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r>
              <a:rPr lang="en-US"/>
              <a:t>13-</a:t>
            </a:r>
            <a:fld id="{A1C2EFAB-845D-4279-AFA2-5F87F4C3E2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r>
              <a: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Sorting Algorithms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0B53E6A7-616B-45D3-8DCB-E805B75F67E9}" type="slidenum">
              <a:rPr lang="en-US"/>
              <a:pPr/>
              <a:t>10</a:t>
            </a:fld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332656"/>
            <a:ext cx="8515672" cy="6292552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200" b="1" dirty="0"/>
              <a:t>Algorithm</a:t>
            </a:r>
            <a:r>
              <a:rPr lang="en-US" sz="2200" dirty="0"/>
              <a:t> </a:t>
            </a:r>
            <a:r>
              <a:rPr lang="en-US" sz="2200" dirty="0" err="1"/>
              <a:t>insertionSort</a:t>
            </a:r>
            <a:r>
              <a:rPr lang="en-US" sz="2200" dirty="0"/>
              <a:t> (</a:t>
            </a:r>
            <a:r>
              <a:rPr lang="en-US" sz="2200" dirty="0" err="1"/>
              <a:t>A,n</a:t>
            </a:r>
            <a:r>
              <a:rPr lang="en-US" sz="2200" dirty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sz="2200" b="1" dirty="0">
                <a:solidFill>
                  <a:schemeClr val="accent2"/>
                </a:solidFill>
              </a:rPr>
              <a:t>In: </a:t>
            </a:r>
            <a:r>
              <a:rPr lang="en-US" sz="2200" dirty="0">
                <a:solidFill>
                  <a:schemeClr val="accent2"/>
                </a:solidFill>
              </a:rPr>
              <a:t>Array A storing n elements</a:t>
            </a:r>
          </a:p>
          <a:p>
            <a:pPr>
              <a:lnSpc>
                <a:spcPct val="90000"/>
              </a:lnSpc>
              <a:buNone/>
            </a:pPr>
            <a:r>
              <a:rPr lang="en-US" sz="2200" b="1" dirty="0">
                <a:solidFill>
                  <a:schemeClr val="accent2"/>
                </a:solidFill>
              </a:rPr>
              <a:t>Out: </a:t>
            </a:r>
            <a:r>
              <a:rPr lang="en-US" sz="2200" dirty="0">
                <a:solidFill>
                  <a:schemeClr val="accent2"/>
                </a:solidFill>
              </a:rPr>
              <a:t>Sorted array</a:t>
            </a:r>
          </a:p>
          <a:p>
            <a:pPr>
              <a:lnSpc>
                <a:spcPct val="90000"/>
              </a:lnSpc>
              <a:buNone/>
            </a:pPr>
            <a:endParaRPr lang="en-US" sz="2200" dirty="0"/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sorted = empty stack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temp = empty stack</a:t>
            </a:r>
          </a:p>
          <a:p>
            <a:pPr>
              <a:lnSpc>
                <a:spcPct val="90000"/>
              </a:lnSpc>
              <a:buNone/>
            </a:pPr>
            <a:r>
              <a:rPr lang="en-US" sz="2200" b="1" dirty="0"/>
              <a:t>for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= 0 </a:t>
            </a:r>
            <a:r>
              <a:rPr lang="en-US" sz="2200" b="1" dirty="0"/>
              <a:t>to</a:t>
            </a:r>
            <a:r>
              <a:rPr lang="en-US" sz="2200" dirty="0"/>
              <a:t> n-1 </a:t>
            </a:r>
            <a:r>
              <a:rPr lang="en-US" sz="2200" b="1" dirty="0"/>
              <a:t>do</a:t>
            </a:r>
            <a:r>
              <a:rPr lang="en-US" sz="2200" dirty="0"/>
              <a:t> {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    </a:t>
            </a:r>
            <a:r>
              <a:rPr lang="en-US" sz="2200" b="1" dirty="0"/>
              <a:t>while</a:t>
            </a:r>
            <a:r>
              <a:rPr lang="en-US" sz="2200" dirty="0"/>
              <a:t> (sorted is not empty) </a:t>
            </a:r>
            <a:r>
              <a:rPr lang="en-US" sz="2200" b="1" dirty="0"/>
              <a:t>and</a:t>
            </a:r>
            <a:r>
              <a:rPr lang="en-US" sz="2200" dirty="0"/>
              <a:t> (</a:t>
            </a:r>
            <a:r>
              <a:rPr lang="en-US" sz="2200" dirty="0" err="1"/>
              <a:t>sorted.peek</a:t>
            </a:r>
            <a:r>
              <a:rPr lang="en-US" sz="2200" dirty="0"/>
              <a:t>() &lt; A[</a:t>
            </a:r>
            <a:r>
              <a:rPr lang="en-US" sz="2200" dirty="0" err="1"/>
              <a:t>i</a:t>
            </a:r>
            <a:r>
              <a:rPr lang="en-US" sz="2200" dirty="0"/>
              <a:t>]) </a:t>
            </a:r>
            <a:r>
              <a:rPr lang="en-US" sz="2200" b="1" dirty="0"/>
              <a:t>do</a:t>
            </a:r>
            <a:r>
              <a:rPr lang="en-US" sz="2200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          </a:t>
            </a:r>
            <a:r>
              <a:rPr lang="en-US" sz="2200" dirty="0" err="1"/>
              <a:t>temp.push</a:t>
            </a:r>
            <a:r>
              <a:rPr lang="en-US" sz="2200" dirty="0"/>
              <a:t> (sorted.pop())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    </a:t>
            </a:r>
            <a:r>
              <a:rPr lang="en-US" sz="2200" dirty="0" err="1"/>
              <a:t>sorted.push</a:t>
            </a:r>
            <a:r>
              <a:rPr lang="en-US" sz="2200" dirty="0"/>
              <a:t> (A[</a:t>
            </a:r>
            <a:r>
              <a:rPr lang="en-US" sz="2200" dirty="0" err="1"/>
              <a:t>i</a:t>
            </a:r>
            <a:r>
              <a:rPr lang="en-US" sz="2200" dirty="0"/>
              <a:t>])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   </a:t>
            </a:r>
            <a:r>
              <a:rPr lang="en-US" sz="2200" b="1" dirty="0"/>
              <a:t> while </a:t>
            </a:r>
            <a:r>
              <a:rPr lang="en-US" sz="2200" dirty="0"/>
              <a:t>temp is not empty </a:t>
            </a:r>
            <a:r>
              <a:rPr lang="en-US" sz="2200" b="1" dirty="0"/>
              <a:t>do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          </a:t>
            </a:r>
            <a:r>
              <a:rPr lang="en-US" sz="2200" dirty="0" err="1"/>
              <a:t>sorted.push</a:t>
            </a:r>
            <a:r>
              <a:rPr lang="en-US" sz="2200" dirty="0"/>
              <a:t> (temp.pop())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200" b="1" dirty="0"/>
              <a:t>for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= 0 </a:t>
            </a:r>
            <a:r>
              <a:rPr lang="en-US" sz="2200" b="1" dirty="0"/>
              <a:t>to</a:t>
            </a:r>
            <a:r>
              <a:rPr lang="en-US" sz="2200" dirty="0"/>
              <a:t> n-1 </a:t>
            </a:r>
            <a:r>
              <a:rPr lang="en-US" sz="2200" b="1" dirty="0"/>
              <a:t>do</a:t>
            </a:r>
          </a:p>
          <a:p>
            <a:pPr>
              <a:lnSpc>
                <a:spcPct val="90000"/>
              </a:lnSpc>
              <a:buNone/>
            </a:pPr>
            <a:r>
              <a:rPr lang="en-US" sz="2200" dirty="0"/>
              <a:t>    A[</a:t>
            </a:r>
            <a:r>
              <a:rPr lang="en-US" sz="2200" dirty="0" err="1"/>
              <a:t>i</a:t>
            </a:r>
            <a:r>
              <a:rPr lang="en-US" sz="2200" dirty="0"/>
              <a:t>] = </a:t>
            </a:r>
            <a:r>
              <a:rPr lang="en-US" sz="2200" dirty="0" err="1"/>
              <a:t>sorted.pop</a:t>
            </a:r>
            <a:r>
              <a:rPr lang="en-US" sz="2200" dirty="0"/>
              <a:t>()</a:t>
            </a:r>
          </a:p>
          <a:p>
            <a:pPr>
              <a:lnSpc>
                <a:spcPct val="90000"/>
              </a:lnSpc>
              <a:buNone/>
            </a:pPr>
            <a:r>
              <a:rPr lang="en-US" sz="2200" b="1" dirty="0"/>
              <a:t>return</a:t>
            </a:r>
            <a:r>
              <a:rPr lang="en-US" sz="2200" dirty="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242235178"/>
      </p:ext>
    </p:extLst>
  </p:cSld>
  <p:clrMapOvr>
    <a:masterClrMapping/>
  </p:clrMapOvr>
  <p:transition spd="med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=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equal[n</a:t>
            </a:r>
            <a:r>
              <a:rPr lang="en-CA" sz="2000" baseline="-25000" dirty="0"/>
              <a:t>e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&lt;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smaller[n</a:t>
            </a:r>
            <a:r>
              <a:rPr lang="en-CA" sz="2000" baseline="-25000" dirty="0"/>
              <a:t>s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larger[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dirty="0" err="1"/>
              <a:t>quicksort</a:t>
            </a:r>
            <a:r>
              <a:rPr lang="en-CA" sz="2000" dirty="0"/>
              <a:t>(</a:t>
            </a:r>
            <a:r>
              <a:rPr lang="en-CA" sz="2000" dirty="0" err="1"/>
              <a:t>smaller,n</a:t>
            </a:r>
            <a:r>
              <a:rPr lang="en-CA" sz="2000" baseline="-25000" dirty="0" err="1"/>
              <a:t>s</a:t>
            </a:r>
            <a:r>
              <a:rPr lang="en-CA" sz="2000" dirty="0"/>
              <a:t>)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CA" sz="2000" dirty="0"/>
              <a:t>     quicksort(</a:t>
            </a:r>
            <a:r>
              <a:rPr lang="en-CA" sz="2000" dirty="0" err="1"/>
              <a:t>larger,n</a:t>
            </a:r>
            <a:r>
              <a:rPr lang="en-CA" sz="2000" baseline="-25000" dirty="0" err="1"/>
              <a:t>l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dirty="0" err="1"/>
              <a:t>i</a:t>
            </a:r>
            <a:r>
              <a:rPr lang="en-CA" sz="2000" dirty="0"/>
              <a:t> = 0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j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</a:t>
            </a:r>
            <a:r>
              <a:rPr lang="en-CA" sz="2000" baseline="-25000" dirty="0"/>
              <a:t>s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++] = smaller[j]</a:t>
            </a: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j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</a:t>
            </a:r>
            <a:r>
              <a:rPr lang="en-CA" sz="2000" baseline="-25000" dirty="0"/>
              <a:t>e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++] = equal[j]</a:t>
            </a: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j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++] = larger[j]</a:t>
            </a:r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100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8424" y="5261138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=1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359352" y="4688309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7287344" y="404023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35935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=1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036496" y="2132856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8892480" y="1732746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chemeClr val="accent2"/>
                </a:solidFill>
              </a:rPr>
              <a:t>i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88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</p:spTree>
    <p:extLst>
      <p:ext uri="{BB962C8B-B14F-4D97-AF65-F5344CB8AC3E}">
        <p14:creationId xmlns:p14="http://schemas.microsoft.com/office/powerpoint/2010/main" val="45641462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1988923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6259481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4985941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8865846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3952864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5722020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6614855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19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30120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3993357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15100649-1743-400F-ADC2-6B2F8F2B32AB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458200" cy="4953000"/>
          </a:xfrm>
        </p:spPr>
        <p:txBody>
          <a:bodyPr/>
          <a:lstStyle/>
          <a:p>
            <a:pPr marL="609600" indent="-609600"/>
            <a:r>
              <a:rPr lang="en-US" dirty="0"/>
              <a:t>Examine different sorting algorithms that can be implemented in-place (without the use of auxiliary collections) and using auxiliary collections.</a:t>
            </a:r>
            <a:endParaRPr lang="en-US" sz="3200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9237294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7897762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7180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7613447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7180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8592780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63116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7275452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563116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63116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7075626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563116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63116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61842282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563116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58773933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563116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5084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72078775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29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5084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63116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5084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20845150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EFD9E6CB-4B39-4656-93CF-298663240B17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Sorting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4784"/>
            <a:ext cx="8229600" cy="4763616"/>
          </a:xfrm>
        </p:spPr>
        <p:txBody>
          <a:bodyPr/>
          <a:lstStyle/>
          <a:p>
            <a:r>
              <a:rPr lang="en-US" sz="2800" dirty="0"/>
              <a:t>Consider an unordered list of </a:t>
            </a:r>
            <a:r>
              <a:rPr lang="en-US" sz="2800" i="1" dirty="0">
                <a:solidFill>
                  <a:srgbClr val="C00000"/>
                </a:solidFill>
              </a:rPr>
              <a:t>n</a:t>
            </a:r>
            <a:r>
              <a:rPr lang="en-US" sz="2800" dirty="0"/>
              <a:t> objects that we wish to have sorted into ascending order</a:t>
            </a:r>
          </a:p>
          <a:p>
            <a:r>
              <a:rPr lang="en-US" sz="2800" dirty="0"/>
              <a:t>We will study the following sorting algorithms:</a:t>
            </a:r>
          </a:p>
          <a:p>
            <a:pPr lvl="1"/>
            <a:r>
              <a:rPr lang="en-US" i="1" dirty="0">
                <a:solidFill>
                  <a:schemeClr val="hlink"/>
                </a:solidFill>
              </a:rPr>
              <a:t>Insertion sort</a:t>
            </a:r>
            <a:r>
              <a:rPr lang="en-US" dirty="0"/>
              <a:t> using stacks and in-place</a:t>
            </a:r>
          </a:p>
          <a:p>
            <a:pPr lvl="1"/>
            <a:r>
              <a:rPr lang="en-US" i="1" dirty="0">
                <a:solidFill>
                  <a:schemeClr val="hlink"/>
                </a:solidFill>
              </a:rPr>
              <a:t>Selection sort</a:t>
            </a:r>
            <a:r>
              <a:rPr lang="en-US" dirty="0"/>
              <a:t> using queues and in-place</a:t>
            </a:r>
          </a:p>
          <a:p>
            <a:pPr lvl="1"/>
            <a:r>
              <a:rPr lang="en-US" i="1" dirty="0">
                <a:solidFill>
                  <a:schemeClr val="hlink"/>
                </a:solidFill>
              </a:rPr>
              <a:t>Quick Sort</a:t>
            </a:r>
            <a:r>
              <a:rPr lang="en-US" dirty="0"/>
              <a:t> </a:t>
            </a:r>
          </a:p>
          <a:p>
            <a:endParaRPr lang="en-US" sz="2800" i="1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5084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450912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5084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820864495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5084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450912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5084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2771800" y="414908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771800" y="3789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EACBE-CE2A-4ECA-AEB8-54492D0AC63E}"/>
              </a:ext>
            </a:extLst>
          </p:cNvPr>
          <p:cNvSpPr txBox="1"/>
          <p:nvPr/>
        </p:nvSpPr>
        <p:spPr>
          <a:xfrm>
            <a:off x="3459623" y="3941712"/>
            <a:ext cx="202170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… and so on</a:t>
            </a:r>
          </a:p>
          <a:p>
            <a:r>
              <a:rPr lang="en-CA" dirty="0"/>
              <a:t>until all values</a:t>
            </a:r>
          </a:p>
          <a:p>
            <a:r>
              <a:rPr lang="en-CA" dirty="0"/>
              <a:t>are stored and </a:t>
            </a:r>
          </a:p>
          <a:p>
            <a:r>
              <a:rPr lang="en-CA" dirty="0"/>
              <a:t>ordered in </a:t>
            </a:r>
          </a:p>
          <a:p>
            <a:r>
              <a:rPr lang="en-CA" dirty="0"/>
              <a:t>stack sorted</a:t>
            </a:r>
          </a:p>
        </p:txBody>
      </p:sp>
    </p:spTree>
    <p:extLst>
      <p:ext uri="{BB962C8B-B14F-4D97-AF65-F5344CB8AC3E}">
        <p14:creationId xmlns:p14="http://schemas.microsoft.com/office/powerpoint/2010/main" val="3707118540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5084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450912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5084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2771800" y="414908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2B604D-0347-4247-AC43-A5F8A96059D3}"/>
              </a:ext>
            </a:extLst>
          </p:cNvPr>
          <p:cNvSpPr txBox="1"/>
          <p:nvPr/>
        </p:nvSpPr>
        <p:spPr>
          <a:xfrm>
            <a:off x="851989" y="1247108"/>
            <a:ext cx="5040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Now, copy the values back into the array…</a:t>
            </a:r>
          </a:p>
        </p:txBody>
      </p:sp>
    </p:spTree>
    <p:extLst>
      <p:ext uri="{BB962C8B-B14F-4D97-AF65-F5344CB8AC3E}">
        <p14:creationId xmlns:p14="http://schemas.microsoft.com/office/powerpoint/2010/main" val="416083459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50840" y="55892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2750840" y="486916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771800" y="450912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2750840" y="522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2771800" y="591244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483B04A-BC75-4F7B-9DBF-7E8598F55FF7}"/>
              </a:ext>
            </a:extLst>
          </p:cNvPr>
          <p:cNvSpPr txBox="1"/>
          <p:nvPr/>
        </p:nvSpPr>
        <p:spPr>
          <a:xfrm>
            <a:off x="851989" y="1247108"/>
            <a:ext cx="5040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Now, copy the values back into the array…</a:t>
            </a:r>
          </a:p>
        </p:txBody>
      </p:sp>
    </p:spTree>
    <p:extLst>
      <p:ext uri="{BB962C8B-B14F-4D97-AF65-F5344CB8AC3E}">
        <p14:creationId xmlns:p14="http://schemas.microsoft.com/office/powerpoint/2010/main" val="4084836641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2778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62778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27585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5508104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508104" y="6309320"/>
            <a:ext cx="648072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6156176" y="3645024"/>
            <a:ext cx="0" cy="26642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443353" y="59492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sorted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99992" y="594928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temp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39664E-5665-4718-8936-5215C329753C}"/>
              </a:ext>
            </a:extLst>
          </p:cNvPr>
          <p:cNvSpPr txBox="1"/>
          <p:nvPr/>
        </p:nvSpPr>
        <p:spPr>
          <a:xfrm>
            <a:off x="851989" y="1247108"/>
            <a:ext cx="5040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Now, copy the values back into the array…</a:t>
            </a:r>
          </a:p>
        </p:txBody>
      </p:sp>
    </p:spTree>
    <p:extLst>
      <p:ext uri="{BB962C8B-B14F-4D97-AF65-F5344CB8AC3E}">
        <p14:creationId xmlns:p14="http://schemas.microsoft.com/office/powerpoint/2010/main" val="38618046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b="1" i="1" dirty="0">
                <a:solidFill>
                  <a:schemeClr val="hlink"/>
                </a:solidFill>
              </a:rPr>
              <a:t>In-Place: </a:t>
            </a:r>
            <a:r>
              <a:rPr lang="en-US" sz="2400" dirty="0"/>
              <a:t>the algorithm does not use any auxiliary data structures.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2321728" y="2582929"/>
            <a:ext cx="252000" cy="648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19417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F1B70D0E-3826-4882-A5EA-9DC45A52F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848" y="432826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97A596-DF5E-498D-B4DD-0F64EBDF8785}"/>
              </a:ext>
            </a:extLst>
          </p:cNvPr>
          <p:cNvSpPr txBox="1"/>
          <p:nvPr/>
        </p:nvSpPr>
        <p:spPr>
          <a:xfrm>
            <a:off x="4028728" y="4920425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Consider the next value: 5</a:t>
            </a:r>
          </a:p>
        </p:txBody>
      </p:sp>
    </p:spTree>
    <p:extLst>
      <p:ext uri="{BB962C8B-B14F-4D97-AF65-F5344CB8AC3E}">
        <p14:creationId xmlns:p14="http://schemas.microsoft.com/office/powerpoint/2010/main" val="196682374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2822848" y="447228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2555776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876E37-EB46-4A59-9282-B1C442270F6E}"/>
              </a:ext>
            </a:extLst>
          </p:cNvPr>
          <p:cNvCxnSpPr>
            <a:stCxn id="31" idx="1"/>
            <a:endCxn id="13" idx="2"/>
          </p:cNvCxnSpPr>
          <p:nvPr/>
        </p:nvCxnSpPr>
        <p:spPr bwMode="auto">
          <a:xfrm flipH="1" flipV="1">
            <a:off x="2466628" y="4221088"/>
            <a:ext cx="356220" cy="4496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DC910EA-A382-44ED-8F09-9D0B30F9CE56}"/>
              </a:ext>
            </a:extLst>
          </p:cNvPr>
          <p:cNvSpPr txBox="1"/>
          <p:nvPr/>
        </p:nvSpPr>
        <p:spPr>
          <a:xfrm>
            <a:off x="4139952" y="4941168"/>
            <a:ext cx="3127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Shift 8 to make room for 5</a:t>
            </a:r>
          </a:p>
        </p:txBody>
      </p:sp>
    </p:spTree>
    <p:extLst>
      <p:ext uri="{BB962C8B-B14F-4D97-AF65-F5344CB8AC3E}">
        <p14:creationId xmlns:p14="http://schemas.microsoft.com/office/powerpoint/2010/main" val="3989341519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82284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454429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2609728" y="2294929"/>
            <a:ext cx="252000" cy="1224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07449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3ED129-1067-4668-A20E-D69B3A92EFD8}"/>
              </a:ext>
            </a:extLst>
          </p:cNvPr>
          <p:cNvSpPr txBox="1"/>
          <p:nvPr/>
        </p:nvSpPr>
        <p:spPr>
          <a:xfrm>
            <a:off x="4139952" y="4941168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Consider the next value: 2</a:t>
            </a:r>
          </a:p>
        </p:txBody>
      </p:sp>
    </p:spTree>
    <p:extLst>
      <p:ext uri="{BB962C8B-B14F-4D97-AF65-F5344CB8AC3E}">
        <p14:creationId xmlns:p14="http://schemas.microsoft.com/office/powerpoint/2010/main" val="1781206901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82284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789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454429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131840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9C7DFA8-EBAC-4667-BFB9-AF4F7E4C7363}"/>
              </a:ext>
            </a:extLst>
          </p:cNvPr>
          <p:cNvCxnSpPr/>
          <p:nvPr/>
        </p:nvCxnSpPr>
        <p:spPr bwMode="auto">
          <a:xfrm>
            <a:off x="2555776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42B4A5F-30C0-4A18-8236-5CA9AF27E509}"/>
              </a:ext>
            </a:extLst>
          </p:cNvPr>
          <p:cNvCxnSpPr>
            <a:stCxn id="15" idx="1"/>
            <a:endCxn id="14" idx="2"/>
          </p:cNvCxnSpPr>
          <p:nvPr/>
        </p:nvCxnSpPr>
        <p:spPr bwMode="auto">
          <a:xfrm flipH="1" flipV="1">
            <a:off x="2458244" y="4185915"/>
            <a:ext cx="960884" cy="5568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9D9BE8A-A0D6-40AB-8F60-21714AC1F724}"/>
              </a:ext>
            </a:extLst>
          </p:cNvPr>
          <p:cNvSpPr txBox="1"/>
          <p:nvPr/>
        </p:nvSpPr>
        <p:spPr>
          <a:xfrm>
            <a:off x="4139952" y="4941168"/>
            <a:ext cx="290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Shift 8 and 5 to the right</a:t>
            </a:r>
          </a:p>
        </p:txBody>
      </p:sp>
    </p:spTree>
    <p:extLst>
      <p:ext uri="{BB962C8B-B14F-4D97-AF65-F5344CB8AC3E}">
        <p14:creationId xmlns:p14="http://schemas.microsoft.com/office/powerpoint/2010/main" val="1114153200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39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789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2915728" y="1988929"/>
            <a:ext cx="252000" cy="1836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95481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2848" y="3789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4046984" y="447228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7CBB4AB-3020-4603-9852-CC3AB240414E}"/>
              </a:ext>
            </a:extLst>
          </p:cNvPr>
          <p:cNvSpPr txBox="1"/>
          <p:nvPr/>
        </p:nvSpPr>
        <p:spPr>
          <a:xfrm>
            <a:off x="4139952" y="4941168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Consider the next value: 6</a:t>
            </a:r>
          </a:p>
        </p:txBody>
      </p:sp>
    </p:spTree>
    <p:extLst>
      <p:ext uri="{BB962C8B-B14F-4D97-AF65-F5344CB8AC3E}">
        <p14:creationId xmlns:p14="http://schemas.microsoft.com/office/powerpoint/2010/main" val="375762953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7544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i="1" dirty="0">
                <a:solidFill>
                  <a:schemeClr val="hlink"/>
                </a:solidFill>
              </a:rPr>
              <a:t>Insertion Sort</a:t>
            </a:r>
            <a:r>
              <a:rPr lang="en-US" sz="2800" dirty="0"/>
              <a:t> orders a sequence of values by repeatedly taking each value and inserting it in its proper position within a </a:t>
            </a:r>
            <a:r>
              <a:rPr lang="en-US" sz="2800" i="1" dirty="0">
                <a:solidFill>
                  <a:schemeClr val="hlink"/>
                </a:solidFill>
              </a:rPr>
              <a:t>sorted subset</a:t>
            </a:r>
            <a:r>
              <a:rPr lang="en-US" sz="2800" dirty="0"/>
              <a:t> of the sequence.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More specifically: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Consider the first item to be a </a:t>
            </a:r>
            <a:r>
              <a:rPr lang="en-US" i="1" dirty="0"/>
              <a:t>sorted subsequence</a:t>
            </a:r>
            <a:r>
              <a:rPr lang="en-US" dirty="0"/>
              <a:t> of length </a:t>
            </a:r>
            <a:r>
              <a:rPr lang="en-US" b="1" dirty="0"/>
              <a:t>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Insert the second item into the </a:t>
            </a:r>
            <a:r>
              <a:rPr lang="en-US" i="1" dirty="0"/>
              <a:t>sorted subsequence</a:t>
            </a:r>
            <a:r>
              <a:rPr lang="en-US" dirty="0"/>
              <a:t>, now of length </a:t>
            </a:r>
            <a:r>
              <a:rPr lang="en-US" b="1" dirty="0"/>
              <a:t>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Repeat the process for each item, always inserting it into the current </a:t>
            </a:r>
            <a:r>
              <a:rPr lang="en-US" i="1" dirty="0"/>
              <a:t>sorted subsequence</a:t>
            </a:r>
            <a:r>
              <a:rPr lang="en-US" dirty="0"/>
              <a:t>, until the entire sequence is in order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789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2848" y="37890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4046984" y="447228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779912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065C4CA-22E5-4FB2-B40E-0DA99667194A}"/>
              </a:ext>
            </a:extLst>
          </p:cNvPr>
          <p:cNvCxnSpPr>
            <a:cxnSpLocks/>
            <a:stCxn id="31" idx="1"/>
            <a:endCxn id="29" idx="2"/>
          </p:cNvCxnSpPr>
          <p:nvPr/>
        </p:nvCxnSpPr>
        <p:spPr bwMode="auto">
          <a:xfrm flipH="1" flipV="1">
            <a:off x="3610372" y="4221088"/>
            <a:ext cx="436612" cy="4496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7CBB4AB-3020-4603-9852-CC3AB240414E}"/>
              </a:ext>
            </a:extLst>
          </p:cNvPr>
          <p:cNvSpPr txBox="1"/>
          <p:nvPr/>
        </p:nvSpPr>
        <p:spPr>
          <a:xfrm>
            <a:off x="4139952" y="4941168"/>
            <a:ext cx="2190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Shift 8 to the right</a:t>
            </a:r>
          </a:p>
        </p:txBody>
      </p:sp>
    </p:spTree>
    <p:extLst>
      <p:ext uri="{BB962C8B-B14F-4D97-AF65-F5344CB8AC3E}">
        <p14:creationId xmlns:p14="http://schemas.microsoft.com/office/powerpoint/2010/main" val="108455588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9264" y="381853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3203728" y="1700929"/>
            <a:ext cx="252000" cy="2412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1505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5146" y="381853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644008" y="432826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B09307-B20C-49E3-8AE1-8A2C4077DBAE}"/>
              </a:ext>
            </a:extLst>
          </p:cNvPr>
          <p:cNvSpPr txBox="1"/>
          <p:nvPr/>
        </p:nvSpPr>
        <p:spPr>
          <a:xfrm>
            <a:off x="4139952" y="4941168"/>
            <a:ext cx="3902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9 is already in its correct position</a:t>
            </a:r>
          </a:p>
        </p:txBody>
      </p:sp>
    </p:spTree>
    <p:extLst>
      <p:ext uri="{BB962C8B-B14F-4D97-AF65-F5344CB8AC3E}">
        <p14:creationId xmlns:p14="http://schemas.microsoft.com/office/powerpoint/2010/main" val="3618378196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3509728" y="1394929"/>
            <a:ext cx="252000" cy="3024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1505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2848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5271120" y="4400277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AB122D-BB1E-4FB7-B715-E92AC7AA7190}"/>
              </a:ext>
            </a:extLst>
          </p:cNvPr>
          <p:cNvSpPr txBox="1"/>
          <p:nvPr/>
        </p:nvSpPr>
        <p:spPr>
          <a:xfrm>
            <a:off x="4139952" y="4941168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Consider the next value: 4</a:t>
            </a:r>
          </a:p>
        </p:txBody>
      </p:sp>
    </p:spTree>
    <p:extLst>
      <p:ext uri="{BB962C8B-B14F-4D97-AF65-F5344CB8AC3E}">
        <p14:creationId xmlns:p14="http://schemas.microsoft.com/office/powerpoint/2010/main" val="2396776956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3815728" y="1088929"/>
            <a:ext cx="252000" cy="3636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1505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284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4932040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355976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779912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131840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9F00FC7-7B25-461E-B32D-C9541B806072}"/>
              </a:ext>
            </a:extLst>
          </p:cNvPr>
          <p:cNvSpPr txBox="1"/>
          <p:nvPr/>
        </p:nvSpPr>
        <p:spPr>
          <a:xfrm>
            <a:off x="4139952" y="4941168"/>
            <a:ext cx="3575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Shift 5, 6, 8, 9 to the right and</a:t>
            </a:r>
          </a:p>
          <a:p>
            <a:r>
              <a:rPr lang="en-CA" b="0" dirty="0"/>
              <a:t>insert 4 in the second position</a:t>
            </a:r>
          </a:p>
        </p:txBody>
      </p:sp>
    </p:spTree>
    <p:extLst>
      <p:ext uri="{BB962C8B-B14F-4D97-AF65-F5344CB8AC3E}">
        <p14:creationId xmlns:p14="http://schemas.microsoft.com/office/powerpoint/2010/main" val="626818135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3815728" y="1088929"/>
            <a:ext cx="252000" cy="3636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1505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2848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5868144" y="447228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8B27228-93E4-48D0-87CD-CB0D709976C9}"/>
              </a:ext>
            </a:extLst>
          </p:cNvPr>
          <p:cNvSpPr txBox="1"/>
          <p:nvPr/>
        </p:nvSpPr>
        <p:spPr>
          <a:xfrm>
            <a:off x="4139952" y="4941168"/>
            <a:ext cx="3884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Finally, consider the last value: 6</a:t>
            </a:r>
          </a:p>
        </p:txBody>
      </p:sp>
    </p:spTree>
    <p:extLst>
      <p:ext uri="{BB962C8B-B14F-4D97-AF65-F5344CB8AC3E}">
        <p14:creationId xmlns:p14="http://schemas.microsoft.com/office/powerpoint/2010/main" val="2413183194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45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Insertion Sort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67744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4121728" y="782929"/>
            <a:ext cx="252000" cy="4248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11505" y="227687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419872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822848" y="386104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5580112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4932040" y="4005064"/>
            <a:ext cx="288032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330B7C3-9745-4B91-A34A-26585BF7ABED}"/>
              </a:ext>
            </a:extLst>
          </p:cNvPr>
          <p:cNvSpPr txBox="1"/>
          <p:nvPr/>
        </p:nvSpPr>
        <p:spPr>
          <a:xfrm>
            <a:off x="4139952" y="4941168"/>
            <a:ext cx="3400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Shift 8 and 9 to the right and</a:t>
            </a:r>
          </a:p>
          <a:p>
            <a:r>
              <a:rPr lang="en-CA" b="0" dirty="0"/>
              <a:t>insert 6 in the fifth position.</a:t>
            </a:r>
          </a:p>
          <a:p>
            <a:r>
              <a:rPr lang="en-CA" b="0" dirty="0"/>
              <a:t>The array is sorted!</a:t>
            </a:r>
          </a:p>
        </p:txBody>
      </p:sp>
    </p:spTree>
    <p:extLst>
      <p:ext uri="{BB962C8B-B14F-4D97-AF65-F5344CB8AC3E}">
        <p14:creationId xmlns:p14="http://schemas.microsoft.com/office/powerpoint/2010/main" val="2623454169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1960"/>
            <a:ext cx="7772400" cy="5979368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400" dirty="0"/>
              <a:t> </a:t>
            </a:r>
            <a:r>
              <a:rPr lang="en-CA" sz="2400" i="1" dirty="0" err="1"/>
              <a:t>insertionSort</a:t>
            </a:r>
            <a:r>
              <a:rPr lang="en-CA" sz="2400" dirty="0"/>
              <a:t> (</a:t>
            </a:r>
            <a:r>
              <a:rPr lang="en-CA" sz="2400" i="1" dirty="0" err="1"/>
              <a:t>A,n</a:t>
            </a:r>
            <a:r>
              <a:rPr lang="en-CA" sz="2400" dirty="0"/>
              <a:t>)</a:t>
            </a:r>
          </a:p>
          <a:p>
            <a:pPr marL="0" indent="0">
              <a:buNone/>
            </a:pP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400" dirty="0"/>
              <a:t>: Array </a:t>
            </a:r>
            <a:r>
              <a:rPr lang="en-CA" sz="2400" i="1" dirty="0"/>
              <a:t>A</a:t>
            </a:r>
            <a:r>
              <a:rPr lang="en-CA" sz="2400" dirty="0"/>
              <a:t> storing n values</a:t>
            </a:r>
          </a:p>
          <a:p>
            <a:pPr marL="0" indent="0">
              <a:buNone/>
            </a:pP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400" dirty="0"/>
              <a:t>: {Sort </a:t>
            </a:r>
            <a:r>
              <a:rPr lang="en-CA" sz="2400" i="1" dirty="0"/>
              <a:t>A</a:t>
            </a:r>
            <a:r>
              <a:rPr lang="en-CA" sz="2400" dirty="0"/>
              <a:t> in increasing order}</a:t>
            </a:r>
          </a:p>
          <a:p>
            <a:pPr marL="0" indent="0">
              <a:buNone/>
            </a:pP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400" dirty="0"/>
              <a:t> </a:t>
            </a:r>
            <a:r>
              <a:rPr lang="en-CA" sz="2400" i="1" dirty="0" err="1"/>
              <a:t>i</a:t>
            </a:r>
            <a:r>
              <a:rPr lang="en-CA" sz="2400" dirty="0"/>
              <a:t> = 1 </a:t>
            </a: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400" dirty="0"/>
              <a:t> </a:t>
            </a:r>
            <a:r>
              <a:rPr lang="en-CA" sz="2400" i="1" dirty="0"/>
              <a:t>n</a:t>
            </a:r>
            <a:r>
              <a:rPr lang="en-CA" sz="2400" dirty="0"/>
              <a:t>-1 </a:t>
            </a: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400" dirty="0"/>
              <a:t> {</a:t>
            </a:r>
          </a:p>
          <a:p>
            <a:pPr marL="0" indent="0">
              <a:buNone/>
            </a:pPr>
            <a:r>
              <a:rPr lang="en-CA" sz="2400" dirty="0"/>
              <a:t>   </a:t>
            </a:r>
            <a:r>
              <a:rPr lang="en-CA" sz="2400" dirty="0">
                <a:solidFill>
                  <a:schemeClr val="accent2"/>
                </a:solidFill>
              </a:rPr>
              <a:t>// Insert </a:t>
            </a:r>
            <a:r>
              <a:rPr lang="en-CA" sz="2400" i="1" dirty="0">
                <a:solidFill>
                  <a:schemeClr val="accent2"/>
                </a:solidFill>
              </a:rPr>
              <a:t>A</a:t>
            </a:r>
            <a:r>
              <a:rPr lang="en-CA" sz="2400" dirty="0">
                <a:solidFill>
                  <a:schemeClr val="accent2"/>
                </a:solidFill>
              </a:rPr>
              <a:t>[</a:t>
            </a:r>
            <a:r>
              <a:rPr lang="en-CA" sz="2400" i="1" dirty="0" err="1">
                <a:solidFill>
                  <a:schemeClr val="accent2"/>
                </a:solidFill>
              </a:rPr>
              <a:t>i</a:t>
            </a:r>
            <a:r>
              <a:rPr lang="en-CA" sz="2400" dirty="0">
                <a:solidFill>
                  <a:schemeClr val="accent2"/>
                </a:solidFill>
              </a:rPr>
              <a:t>] in the sorted sub-array </a:t>
            </a:r>
            <a:r>
              <a:rPr lang="en-CA" sz="2400" i="1" dirty="0">
                <a:solidFill>
                  <a:schemeClr val="accent2"/>
                </a:solidFill>
              </a:rPr>
              <a:t>A</a:t>
            </a:r>
            <a:r>
              <a:rPr lang="en-CA" sz="2400" dirty="0">
                <a:solidFill>
                  <a:schemeClr val="accent2"/>
                </a:solidFill>
              </a:rPr>
              <a:t>[0..</a:t>
            </a:r>
            <a:r>
              <a:rPr lang="en-CA" sz="2400" i="1" dirty="0">
                <a:solidFill>
                  <a:schemeClr val="accent2"/>
                </a:solidFill>
              </a:rPr>
              <a:t>i</a:t>
            </a:r>
            <a:r>
              <a:rPr lang="en-CA" sz="2400" dirty="0">
                <a:solidFill>
                  <a:schemeClr val="accent2"/>
                </a:solidFill>
              </a:rPr>
              <a:t>-1]</a:t>
            </a:r>
          </a:p>
          <a:p>
            <a:pPr marL="0" indent="0">
              <a:buNone/>
            </a:pPr>
            <a:r>
              <a:rPr lang="en-CA" sz="2400" dirty="0"/>
              <a:t>    </a:t>
            </a:r>
            <a:r>
              <a:rPr lang="en-CA" sz="2400" i="1" dirty="0"/>
              <a:t>temp</a:t>
            </a:r>
            <a:r>
              <a:rPr lang="en-CA" sz="2400" dirty="0"/>
              <a:t> = </a:t>
            </a:r>
            <a:r>
              <a:rPr lang="en-CA" sz="2400" i="1" dirty="0"/>
              <a:t>A</a:t>
            </a:r>
            <a:r>
              <a:rPr lang="en-CA" sz="2400" dirty="0"/>
              <a:t>[</a:t>
            </a:r>
            <a:r>
              <a:rPr lang="en-CA" sz="2400" i="1" dirty="0" err="1"/>
              <a:t>i</a:t>
            </a:r>
            <a:r>
              <a:rPr lang="en-CA" sz="2400" dirty="0"/>
              <a:t>]</a:t>
            </a:r>
          </a:p>
          <a:p>
            <a:pPr marL="0" indent="0">
              <a:buNone/>
            </a:pPr>
            <a:r>
              <a:rPr lang="en-CA" sz="2400" dirty="0"/>
              <a:t>    </a:t>
            </a:r>
            <a:r>
              <a:rPr lang="en-CA" sz="2400" i="1" dirty="0"/>
              <a:t>j = </a:t>
            </a:r>
            <a:r>
              <a:rPr lang="en-CA" sz="2400" i="1" dirty="0" err="1"/>
              <a:t>i</a:t>
            </a:r>
            <a:r>
              <a:rPr lang="en-CA" sz="2400" i="1" dirty="0"/>
              <a:t> </a:t>
            </a:r>
            <a:r>
              <a:rPr lang="en-CA" sz="2400" dirty="0"/>
              <a:t>– 1</a:t>
            </a:r>
          </a:p>
          <a:p>
            <a:pPr marL="0" indent="0">
              <a:buNone/>
            </a:pPr>
            <a:r>
              <a:rPr lang="en-CA" sz="2400" dirty="0"/>
              <a:t>    </a:t>
            </a: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while</a:t>
            </a:r>
            <a:r>
              <a:rPr lang="en-CA" sz="2400" dirty="0"/>
              <a:t> (</a:t>
            </a:r>
            <a:r>
              <a:rPr lang="en-CA" sz="2400" i="1" dirty="0"/>
              <a:t>j</a:t>
            </a:r>
            <a:r>
              <a:rPr lang="en-CA" sz="2400" dirty="0"/>
              <a:t> &gt;= 0) </a:t>
            </a: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en-CA" sz="2400" dirty="0"/>
              <a:t> (</a:t>
            </a:r>
            <a:r>
              <a:rPr lang="en-CA" sz="2400" i="1" dirty="0"/>
              <a:t>A</a:t>
            </a:r>
            <a:r>
              <a:rPr lang="en-CA" sz="2400" dirty="0"/>
              <a:t>[</a:t>
            </a:r>
            <a:r>
              <a:rPr lang="en-CA" sz="2400" i="1" dirty="0"/>
              <a:t>j</a:t>
            </a:r>
            <a:r>
              <a:rPr lang="en-CA" sz="2400" dirty="0"/>
              <a:t>] &gt; </a:t>
            </a:r>
            <a:r>
              <a:rPr lang="en-CA" sz="2400" i="1" dirty="0"/>
              <a:t>temp</a:t>
            </a:r>
            <a:r>
              <a:rPr lang="en-CA" sz="2400" dirty="0"/>
              <a:t>) </a:t>
            </a:r>
            <a:r>
              <a:rPr lang="en-CA" sz="24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400" dirty="0"/>
              <a:t> {</a:t>
            </a:r>
          </a:p>
          <a:p>
            <a:pPr marL="0" indent="0">
              <a:buNone/>
            </a:pPr>
            <a:r>
              <a:rPr lang="en-CA" sz="2400" dirty="0"/>
              <a:t>         </a:t>
            </a:r>
            <a:r>
              <a:rPr lang="en-CA" sz="2400" i="1" dirty="0"/>
              <a:t>A</a:t>
            </a:r>
            <a:r>
              <a:rPr lang="en-CA" sz="2400" dirty="0"/>
              <a:t>[</a:t>
            </a:r>
            <a:r>
              <a:rPr lang="en-CA" sz="2400" i="1" dirty="0"/>
              <a:t>j</a:t>
            </a:r>
            <a:r>
              <a:rPr lang="en-CA" sz="2400" dirty="0"/>
              <a:t>+1] = </a:t>
            </a:r>
            <a:r>
              <a:rPr lang="en-CA" sz="2400" i="1" dirty="0"/>
              <a:t>A</a:t>
            </a:r>
            <a:r>
              <a:rPr lang="en-CA" sz="2400" dirty="0"/>
              <a:t>[</a:t>
            </a:r>
            <a:r>
              <a:rPr lang="en-CA" sz="2400" i="1" dirty="0"/>
              <a:t>j</a:t>
            </a:r>
            <a:r>
              <a:rPr lang="en-CA" sz="2400" dirty="0"/>
              <a:t>]</a:t>
            </a:r>
          </a:p>
          <a:p>
            <a:pPr marL="0" indent="0">
              <a:buNone/>
            </a:pPr>
            <a:r>
              <a:rPr lang="en-CA" sz="2400" dirty="0"/>
              <a:t>         </a:t>
            </a:r>
            <a:r>
              <a:rPr lang="en-CA" sz="2400" i="1" dirty="0"/>
              <a:t>j = j </a:t>
            </a:r>
            <a:r>
              <a:rPr lang="en-CA" sz="2400" dirty="0"/>
              <a:t>– 1</a:t>
            </a:r>
          </a:p>
          <a:p>
            <a:pPr marL="0" indent="0">
              <a:buNone/>
            </a:pPr>
            <a:r>
              <a:rPr lang="en-CA" sz="2400" dirty="0"/>
              <a:t>    }</a:t>
            </a:r>
          </a:p>
          <a:p>
            <a:pPr marL="0" indent="0">
              <a:buNone/>
            </a:pPr>
            <a:r>
              <a:rPr lang="en-CA" sz="2400" dirty="0"/>
              <a:t>    </a:t>
            </a:r>
            <a:r>
              <a:rPr lang="en-CA" sz="2400" i="1" dirty="0"/>
              <a:t>A</a:t>
            </a:r>
            <a:r>
              <a:rPr lang="en-CA" sz="2400" dirty="0"/>
              <a:t>[</a:t>
            </a:r>
            <a:r>
              <a:rPr lang="en-CA" sz="2400" i="1" dirty="0"/>
              <a:t>j</a:t>
            </a:r>
            <a:r>
              <a:rPr lang="en-CA" sz="2400" dirty="0"/>
              <a:t>+1] = </a:t>
            </a:r>
            <a:r>
              <a:rPr lang="en-CA" sz="2400" i="1" dirty="0"/>
              <a:t>temp</a:t>
            </a:r>
          </a:p>
          <a:p>
            <a:pPr marL="0" indent="0">
              <a:buNone/>
            </a:pPr>
            <a:r>
              <a:rPr lang="en-CA" sz="24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552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F925F0D7-CD6D-4A69-BA4C-CB79D14048ED}" type="slidenum">
              <a:rPr lang="en-US"/>
              <a:pPr/>
              <a:t>47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Sort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>
                <a:solidFill>
                  <a:schemeClr val="hlink"/>
                </a:solidFill>
              </a:rPr>
              <a:t>Selection Sort</a:t>
            </a:r>
            <a:r>
              <a:rPr lang="en-US" sz="2800"/>
              <a:t> orders a sequence of values by repetitively putting a particular value into its </a:t>
            </a:r>
            <a:r>
              <a:rPr lang="en-US" sz="2800" b="1" i="1">
                <a:solidFill>
                  <a:schemeClr val="accent2"/>
                </a:solidFill>
              </a:rPr>
              <a:t>final</a:t>
            </a:r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en-US" sz="2800"/>
              <a:t>position</a:t>
            </a:r>
          </a:p>
          <a:p>
            <a:pPr>
              <a:lnSpc>
                <a:spcPct val="90000"/>
              </a:lnSpc>
            </a:pPr>
            <a:r>
              <a:rPr lang="en-US" sz="2800"/>
              <a:t>More specifically:</a:t>
            </a:r>
          </a:p>
          <a:p>
            <a:pPr lvl="1">
              <a:lnSpc>
                <a:spcPct val="90000"/>
              </a:lnSpc>
            </a:pPr>
            <a:r>
              <a:rPr lang="en-US"/>
              <a:t>Find the </a:t>
            </a:r>
            <a:r>
              <a:rPr lang="en-US">
                <a:solidFill>
                  <a:schemeClr val="accent2"/>
                </a:solidFill>
              </a:rPr>
              <a:t>smallest value</a:t>
            </a:r>
            <a:r>
              <a:rPr lang="en-US"/>
              <a:t> in the sequence</a:t>
            </a:r>
          </a:p>
          <a:p>
            <a:pPr lvl="1">
              <a:lnSpc>
                <a:spcPct val="90000"/>
              </a:lnSpc>
            </a:pPr>
            <a:r>
              <a:rPr lang="en-US"/>
              <a:t>Switch it with the value in the </a:t>
            </a:r>
            <a:r>
              <a:rPr lang="en-US">
                <a:solidFill>
                  <a:schemeClr val="accent2"/>
                </a:solidFill>
              </a:rPr>
              <a:t>first position</a:t>
            </a:r>
          </a:p>
          <a:p>
            <a:pPr lvl="1">
              <a:lnSpc>
                <a:spcPct val="90000"/>
              </a:lnSpc>
            </a:pPr>
            <a:r>
              <a:rPr lang="en-US"/>
              <a:t>Find the </a:t>
            </a:r>
            <a:r>
              <a:rPr lang="en-US">
                <a:solidFill>
                  <a:schemeClr val="accent2"/>
                </a:solidFill>
              </a:rPr>
              <a:t>next smallest value</a:t>
            </a:r>
            <a:r>
              <a:rPr lang="en-US"/>
              <a:t> in the sequence</a:t>
            </a:r>
          </a:p>
          <a:p>
            <a:pPr lvl="1">
              <a:lnSpc>
                <a:spcPct val="90000"/>
              </a:lnSpc>
            </a:pPr>
            <a:r>
              <a:rPr lang="en-US"/>
              <a:t>Switch it with the value in the </a:t>
            </a:r>
            <a:r>
              <a:rPr lang="en-US">
                <a:solidFill>
                  <a:schemeClr val="accent2"/>
                </a:solidFill>
              </a:rPr>
              <a:t>second position</a:t>
            </a:r>
          </a:p>
          <a:p>
            <a:pPr lvl="1">
              <a:lnSpc>
                <a:spcPct val="90000"/>
              </a:lnSpc>
            </a:pPr>
            <a:r>
              <a:rPr lang="en-US"/>
              <a:t>Repeat until all values are in their proper places</a:t>
            </a:r>
            <a:endParaRPr lang="en-US" sz="2400"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A123134D-391A-4CFC-A33E-CD493B80C8FD}" type="slidenum">
              <a:rPr lang="en-US"/>
              <a:pPr/>
              <a:t>48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3581400" cy="1600200"/>
          </a:xfrm>
        </p:spPr>
        <p:txBody>
          <a:bodyPr/>
          <a:lstStyle/>
          <a:p>
            <a:r>
              <a:rPr lang="en-US"/>
              <a:t>Selection Sort Algorithm</a:t>
            </a:r>
            <a:endParaRPr lang="en-US" sz="480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971550" y="21336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476375" y="21336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979613" y="2133600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484438" y="21336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987675" y="21336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042988" y="2852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547813" y="2852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555875" y="28527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051050" y="28527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059113" y="2852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1187450" y="2349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1692275" y="2349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2195513" y="2349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2700338" y="2349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03575" y="2349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971550" y="3646488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1476375" y="3646488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1979613" y="3646488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2484438" y="3646488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2987675" y="3646488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1042988" y="43656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547813" y="43656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555875" y="436562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1050" y="436562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3059113" y="43656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1187450" y="3862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1692275" y="3862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2195513" y="3862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2700338" y="3862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3203575" y="3862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971550" y="5086350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1476375" y="508635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1979613" y="508635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2484438" y="508635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2987675" y="5086350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1042988" y="580548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1547813" y="580548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2555875" y="580548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2051050" y="580548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3059113" y="580548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1187450" y="53022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1692275" y="53022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2195513" y="53022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70" name="Line 46"/>
          <p:cNvSpPr>
            <a:spLocks noChangeShapeType="1"/>
          </p:cNvSpPr>
          <p:nvPr/>
        </p:nvSpPr>
        <p:spPr bwMode="auto">
          <a:xfrm>
            <a:off x="2700338" y="53022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71" name="Line 47"/>
          <p:cNvSpPr>
            <a:spLocks noChangeShapeType="1"/>
          </p:cNvSpPr>
          <p:nvPr/>
        </p:nvSpPr>
        <p:spPr bwMode="auto">
          <a:xfrm>
            <a:off x="3203575" y="53022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3924300" y="2051050"/>
            <a:ext cx="4319588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Find the smallest element in the unsorted portion of the array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3924300" y="3573463"/>
            <a:ext cx="4537075" cy="101566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Interchange the smallest element with the one at the first position of the array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3924300" y="5013325"/>
            <a:ext cx="4319588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Find the smallest element in the unsorted portion of the array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4572000" y="381000"/>
            <a:ext cx="4114800" cy="1169551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Initially, the </a:t>
            </a:r>
            <a:r>
              <a:rPr lang="en-US" i="1" dirty="0">
                <a:solidFill>
                  <a:schemeClr val="hlink"/>
                </a:solidFill>
              </a:rPr>
              <a:t>entire</a:t>
            </a:r>
            <a:r>
              <a:rPr lang="en-US" dirty="0"/>
              <a:t> array is the “</a:t>
            </a:r>
            <a:r>
              <a:rPr lang="en-US" i="1" dirty="0">
                <a:solidFill>
                  <a:schemeClr val="accent2"/>
                </a:solidFill>
              </a:rPr>
              <a:t>unsorted portion</a:t>
            </a:r>
            <a:r>
              <a:rPr lang="en-US" dirty="0"/>
              <a:t>” </a:t>
            </a:r>
          </a:p>
          <a:p>
            <a:pPr>
              <a:spcBef>
                <a:spcPct val="50000"/>
              </a:spcBef>
            </a:pPr>
            <a:r>
              <a:rPr lang="en-US" dirty="0"/>
              <a:t>The sorted portion is in </a:t>
            </a:r>
            <a:r>
              <a:rPr lang="en-US" dirty="0">
                <a:solidFill>
                  <a:schemeClr val="hlink"/>
                </a:solidFill>
              </a:rPr>
              <a:t>red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93B10682-0D25-4166-858A-0856624EC5FB}" type="slidenum">
              <a:rPr lang="en-US"/>
              <a:pPr/>
              <a:t>49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77913" y="1219200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582738" y="1219200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085975" y="12192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590800" y="12192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094038" y="1219200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149350" y="19383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54175" y="19383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662238" y="19383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157413" y="19383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165475" y="19383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1293813" y="14351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1798638" y="14351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2301875" y="14351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806700" y="14351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3309938" y="14351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4030663" y="1219200"/>
            <a:ext cx="4537075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Interchange the smallest element with the one at the second position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1077913" y="2659063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1582738" y="2659063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2085975" y="2659063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590800" y="2659063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3094038" y="2659063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1149350" y="33782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654175" y="33782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662238" y="337820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157413" y="337820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165475" y="337820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1293813" y="28749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1798638" y="28749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2301875" y="28749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2806700" y="28749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3309938" y="28749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4030663" y="2659063"/>
            <a:ext cx="4319587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Find the smallest element in the unsorted portion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1079500" y="4100513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1584325" y="4100513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2087563" y="4100513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2592388" y="4100513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3095625" y="4100513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1150938" y="481965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1655763" y="481965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2663825" y="481965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2159000" y="4819650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3167063" y="4819650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1295400" y="43164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>
            <a:off x="1800225" y="43164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>
            <a:off x="2303463" y="43164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2808288" y="43164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3311525" y="43164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4030663" y="4027488"/>
            <a:ext cx="4537075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Interchange the smallest element with the one at the third position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5D210320-421E-4F1E-BC32-9B5F33FBAF4A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516" y="55414"/>
            <a:ext cx="7198568" cy="1143000"/>
          </a:xfrm>
        </p:spPr>
        <p:txBody>
          <a:bodyPr/>
          <a:lstStyle/>
          <a:p>
            <a:r>
              <a:rPr lang="en-US" dirty="0"/>
              <a:t>Insertion Sort Algorithm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38200" y="2590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447800" y="2590800"/>
            <a:ext cx="609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495800" y="2590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886200" y="2590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76600" y="2590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667000" y="2590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057400" y="2590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9906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5240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1336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7432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3528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9624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5720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1430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16764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2860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8956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505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41148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47244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43000" y="1676400"/>
            <a:ext cx="2819400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Sorted subsequence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1676400"/>
            <a:ext cx="1600200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Value to be inserted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1143000" y="1981200"/>
            <a:ext cx="3810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H="1">
            <a:off x="1752600" y="2057400"/>
            <a:ext cx="251460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838200" y="5029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1447800" y="5029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4495800" y="50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3886200" y="50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3276600" y="50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2667000" y="50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74" name="Rectangle 34"/>
          <p:cNvSpPr>
            <a:spLocks noChangeArrowheads="1"/>
          </p:cNvSpPr>
          <p:nvPr/>
        </p:nvSpPr>
        <p:spPr bwMode="auto">
          <a:xfrm>
            <a:off x="2057400" y="50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9906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15240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21336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27432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33528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39624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4572000" y="5791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>
            <a:off x="11430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3" name="Line 43"/>
          <p:cNvSpPr>
            <a:spLocks noChangeShapeType="1"/>
          </p:cNvSpPr>
          <p:nvPr/>
        </p:nvSpPr>
        <p:spPr bwMode="auto">
          <a:xfrm>
            <a:off x="16764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22860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>
            <a:off x="28956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>
            <a:off x="35052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>
            <a:off x="41148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47244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838200" y="3810000"/>
            <a:ext cx="7620000" cy="1015663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/>
              <a:t>Value </a:t>
            </a:r>
            <a:r>
              <a:rPr lang="en-US" b="0" dirty="0">
                <a:solidFill>
                  <a:schemeClr val="hlink"/>
                </a:solidFill>
              </a:rPr>
              <a:t>5</a:t>
            </a:r>
            <a:r>
              <a:rPr lang="en-US" b="0" dirty="0"/>
              <a:t> is to be inserted in the sorted sequence to its left. Since 5 is smaller than 8, then 8 needs to be shifted one position to the right and then 5 can be inserted on the first position of the array.</a:t>
            </a:r>
            <a:endParaRPr lang="en-US" b="0" dirty="0">
              <a:solidFill>
                <a:schemeClr val="hlink"/>
              </a:solidFill>
            </a:endParaRP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6096000" y="1066800"/>
            <a:ext cx="2743200" cy="122555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accent2"/>
                </a:solidFill>
              </a:rPr>
              <a:t>Example: </a:t>
            </a:r>
            <a:r>
              <a:rPr lang="en-US" sz="2400"/>
              <a:t>sorting a sequence of </a:t>
            </a:r>
            <a:r>
              <a:rPr lang="en-US" sz="2400">
                <a:solidFill>
                  <a:schemeClr val="hlink"/>
                </a:solidFill>
              </a:rPr>
              <a:t>Integer</a:t>
            </a:r>
            <a:r>
              <a:rPr lang="en-US" sz="2400"/>
              <a:t> objects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96F8F3EA-407E-4CEF-A918-FC408D14B06F}" type="slidenum">
              <a:rPr lang="en-US"/>
              <a:pPr/>
              <a:t>50</a:t>
            </a:fld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82675" y="1371600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587500" y="1371600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090738" y="1371600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5563" y="1371600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98800" y="1371600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154113" y="2090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658938" y="2090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667000" y="20907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162175" y="2090738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170238" y="2090738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1298575" y="1587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1803400" y="1587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2306638" y="1587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811463" y="1587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3314700" y="15875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962400" y="1371600"/>
            <a:ext cx="4319588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Find the smallest element in the unsorted portion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082675" y="2884488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587500" y="2884488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090738" y="2884488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2595563" y="2884488"/>
            <a:ext cx="504825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3098800" y="2884488"/>
            <a:ext cx="5048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154113" y="36036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658938" y="36036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667000" y="360362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2162175" y="3603625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170238" y="3603625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9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1298575" y="3100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1803400" y="3100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2306638" y="3100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2811463" y="3100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3314700" y="31003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962400" y="2813050"/>
            <a:ext cx="4537075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Interchange the smallest element with the one at the fourth position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1082675" y="4324350"/>
            <a:ext cx="7127875" cy="707886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After </a:t>
            </a:r>
            <a:r>
              <a:rPr lang="en-US" dirty="0">
                <a:solidFill>
                  <a:schemeClr val="hlink"/>
                </a:solidFill>
              </a:rPr>
              <a:t>n-1</a:t>
            </a:r>
            <a:r>
              <a:rPr lang="en-US" dirty="0"/>
              <a:t> repetitions of this process, the last item has automatically fallen into place!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62150B8-1844-4F32-9ADB-612689111AA8}" type="slidenum">
              <a:rPr lang="en-US"/>
              <a:pPr/>
              <a:t>51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Sort Using a Queue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Create a queue called </a:t>
            </a:r>
            <a:r>
              <a:rPr lang="en-US" sz="2800" dirty="0">
                <a:solidFill>
                  <a:schemeClr val="hlink"/>
                </a:solidFill>
              </a:rPr>
              <a:t>sorted</a:t>
            </a:r>
            <a:r>
              <a:rPr lang="en-US" sz="2800" i="1" dirty="0"/>
              <a:t>, </a:t>
            </a:r>
            <a:r>
              <a:rPr lang="en-US" sz="2800" dirty="0"/>
              <a:t>initially empty, to hold the items that have been sorted </a:t>
            </a:r>
            <a:r>
              <a:rPr lang="en-US" sz="2800" i="1" u="sng" dirty="0"/>
              <a:t>so far</a:t>
            </a:r>
          </a:p>
          <a:p>
            <a:r>
              <a:rPr lang="en-US" sz="2800" dirty="0"/>
              <a:t>The contents of </a:t>
            </a:r>
            <a:r>
              <a:rPr lang="en-US" sz="2800" dirty="0">
                <a:solidFill>
                  <a:schemeClr val="hlink"/>
                </a:solidFill>
              </a:rPr>
              <a:t>sorted</a:t>
            </a:r>
            <a:r>
              <a:rPr lang="en-US" sz="2800" dirty="0"/>
              <a:t> will always be in order, with new items added at the end of the queue</a:t>
            </a:r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9818CA3E-14DE-41B1-B982-E2D7A846757C}" type="slidenum">
              <a:rPr lang="en-US"/>
              <a:pPr/>
              <a:t>52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sz="3600"/>
              <a:t>Selection Sort Using Queue Algorithm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While the unordered list </a:t>
            </a:r>
            <a:r>
              <a:rPr lang="en-US" sz="2800" dirty="0" err="1">
                <a:solidFill>
                  <a:schemeClr val="hlink"/>
                </a:solidFill>
              </a:rPr>
              <a:t>list</a:t>
            </a:r>
            <a:r>
              <a:rPr lang="en-US" sz="2800" i="1" dirty="0">
                <a:solidFill>
                  <a:schemeClr val="hlink"/>
                </a:solidFill>
              </a:rPr>
              <a:t> </a:t>
            </a:r>
            <a:r>
              <a:rPr lang="en-US" sz="2800" dirty="0"/>
              <a:t>is not empty: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chemeClr val="accent2"/>
                </a:solidFill>
              </a:rPr>
              <a:t>remove </a:t>
            </a:r>
            <a:r>
              <a:rPr lang="en-US" dirty="0"/>
              <a:t> the </a:t>
            </a:r>
            <a:r>
              <a:rPr lang="en-US" dirty="0">
                <a:solidFill>
                  <a:schemeClr val="tx2"/>
                </a:solidFill>
              </a:rPr>
              <a:t>smallest item</a:t>
            </a:r>
            <a:r>
              <a:rPr lang="en-US" dirty="0"/>
              <a:t> from </a:t>
            </a:r>
            <a:r>
              <a:rPr lang="en-US" dirty="0">
                <a:solidFill>
                  <a:schemeClr val="hlink"/>
                </a:solidFill>
              </a:rPr>
              <a:t>list</a:t>
            </a:r>
            <a:r>
              <a:rPr lang="en-US" i="1" dirty="0"/>
              <a:t> </a:t>
            </a:r>
            <a:r>
              <a:rPr lang="en-US" dirty="0"/>
              <a:t>and</a:t>
            </a:r>
            <a:r>
              <a:rPr lang="en-US" i="1" dirty="0"/>
              <a:t> </a:t>
            </a:r>
            <a:r>
              <a:rPr lang="en-US" i="1" dirty="0">
                <a:solidFill>
                  <a:schemeClr val="accent2"/>
                </a:solidFill>
              </a:rPr>
              <a:t>enqueue</a:t>
            </a:r>
            <a:r>
              <a:rPr lang="en-US" dirty="0"/>
              <a:t> it to the end of </a:t>
            </a:r>
            <a:r>
              <a:rPr lang="en-US" dirty="0">
                <a:solidFill>
                  <a:schemeClr val="hlink"/>
                </a:solidFill>
              </a:rPr>
              <a:t>sorted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At the end of the while loop the list is empty, and </a:t>
            </a:r>
            <a:r>
              <a:rPr lang="en-US" sz="2800" dirty="0">
                <a:solidFill>
                  <a:schemeClr val="hlink"/>
                </a:solidFill>
              </a:rPr>
              <a:t>sorted</a:t>
            </a:r>
            <a:r>
              <a:rPr lang="en-US" sz="2800" dirty="0"/>
              <a:t> contains the items in ascending order, from front to rear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To restore the original list, </a:t>
            </a:r>
            <a:r>
              <a:rPr lang="en-US" sz="2800" i="1" dirty="0">
                <a:solidFill>
                  <a:schemeClr val="accent2"/>
                </a:solidFill>
              </a:rPr>
              <a:t>dequeue</a:t>
            </a:r>
            <a:r>
              <a:rPr lang="en-US" sz="2800" dirty="0"/>
              <a:t> the items one at a time from </a:t>
            </a:r>
            <a:r>
              <a:rPr lang="en-US" sz="2800" dirty="0">
                <a:solidFill>
                  <a:schemeClr val="hlink"/>
                </a:solidFill>
              </a:rPr>
              <a:t>sorted</a:t>
            </a:r>
            <a:r>
              <a:rPr lang="en-US" sz="2800" dirty="0"/>
              <a:t>, and </a:t>
            </a:r>
            <a:r>
              <a:rPr lang="en-US" sz="2800" i="1" dirty="0">
                <a:solidFill>
                  <a:schemeClr val="accent2"/>
                </a:solidFill>
              </a:rPr>
              <a:t>add them to </a:t>
            </a:r>
            <a:r>
              <a:rPr lang="en-US" sz="2800" dirty="0">
                <a:solidFill>
                  <a:schemeClr val="hlink"/>
                </a:solidFill>
              </a:rPr>
              <a:t>list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324D8B3F-28F9-47A8-9822-6939AB9C9571}" type="slidenum">
              <a:rPr lang="en-US"/>
              <a:pPr/>
              <a:t>53</a:t>
            </a:fld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60648"/>
            <a:ext cx="8610600" cy="5169024"/>
          </a:xfrm>
        </p:spPr>
        <p:txBody>
          <a:bodyPr/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/>
              <a:t>Algorithm </a:t>
            </a:r>
            <a:r>
              <a:rPr lang="en-US" sz="2000" dirty="0" err="1"/>
              <a:t>selectionSort</a:t>
            </a:r>
            <a:r>
              <a:rPr lang="en-US" sz="2000" dirty="0"/>
              <a:t>(</a:t>
            </a:r>
            <a:r>
              <a:rPr lang="en-US" sz="2000" i="1" dirty="0"/>
              <a:t>list</a:t>
            </a:r>
            <a:r>
              <a:rPr lang="en-US" sz="2000" dirty="0"/>
              <a:t>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In</a:t>
            </a:r>
            <a:r>
              <a:rPr lang="en-US" sz="2000" dirty="0"/>
              <a:t>: Unsorted list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Out</a:t>
            </a:r>
            <a:r>
              <a:rPr lang="en-US" sz="2000" dirty="0"/>
              <a:t>: Sorted list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000" i="1" dirty="0"/>
              <a:t>sorted</a:t>
            </a:r>
            <a:r>
              <a:rPr lang="en-US" sz="2000" dirty="0"/>
              <a:t> = empty queue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000" i="1" dirty="0"/>
              <a:t>n</a:t>
            </a:r>
            <a:r>
              <a:rPr lang="en-US" sz="2000" dirty="0"/>
              <a:t> = number of data items in </a:t>
            </a:r>
            <a:r>
              <a:rPr lang="en-US" sz="2000" i="1" dirty="0"/>
              <a:t>list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000" b="1" dirty="0"/>
              <a:t>while</a:t>
            </a:r>
            <a:r>
              <a:rPr lang="en-US" sz="2000" dirty="0"/>
              <a:t> </a:t>
            </a:r>
            <a:r>
              <a:rPr lang="en-US" sz="2000" i="1" dirty="0"/>
              <a:t>list</a:t>
            </a:r>
            <a:r>
              <a:rPr lang="en-US" sz="2000" dirty="0"/>
              <a:t> is not empty </a:t>
            </a:r>
            <a:r>
              <a:rPr lang="en-US" sz="2000" b="1" dirty="0"/>
              <a:t>do</a:t>
            </a:r>
            <a:r>
              <a:rPr lang="en-US" sz="2000" dirty="0"/>
              <a:t>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	  </a:t>
            </a:r>
            <a:r>
              <a:rPr lang="en-US" sz="2000" i="1" dirty="0" err="1"/>
              <a:t>smallestSoFar</a:t>
            </a:r>
            <a:r>
              <a:rPr lang="en-US" sz="2000" dirty="0"/>
              <a:t> = get first item in </a:t>
            </a:r>
            <a:r>
              <a:rPr lang="en-US" sz="2000" i="1" dirty="0"/>
              <a:t>list</a:t>
            </a:r>
            <a:endParaRPr lang="en-US" sz="20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	  for </a:t>
            </a:r>
            <a:r>
              <a:rPr lang="en-US" sz="2000" i="1" dirty="0" err="1"/>
              <a:t>i</a:t>
            </a:r>
            <a:r>
              <a:rPr lang="en-US" sz="2000" dirty="0"/>
              <a:t> = 1 </a:t>
            </a:r>
            <a:r>
              <a:rPr lang="en-US" sz="2000" b="1" dirty="0"/>
              <a:t>to </a:t>
            </a:r>
            <a:r>
              <a:rPr lang="en-US" sz="2000" i="1" dirty="0"/>
              <a:t>n</a:t>
            </a:r>
            <a:r>
              <a:rPr lang="en-US" sz="2000" dirty="0"/>
              <a:t> – 1 </a:t>
            </a:r>
            <a:r>
              <a:rPr lang="en-US" sz="2000" b="1" dirty="0"/>
              <a:t>do</a:t>
            </a:r>
            <a:r>
              <a:rPr lang="en-US" sz="2000" dirty="0"/>
              <a:t> {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i="1" dirty="0"/>
              <a:t>             </a:t>
            </a:r>
            <a:r>
              <a:rPr lang="en-US" sz="2000" i="1" dirty="0"/>
              <a:t>item</a:t>
            </a:r>
            <a:r>
              <a:rPr lang="en-US" sz="2000" b="1" dirty="0"/>
              <a:t> </a:t>
            </a:r>
            <a:r>
              <a:rPr lang="en-US" sz="2000" dirty="0"/>
              <a:t>= get item in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position of </a:t>
            </a:r>
            <a:r>
              <a:rPr lang="en-US" sz="2000" i="1" dirty="0"/>
              <a:t>list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sz="2000" dirty="0"/>
              <a:t>      </a:t>
            </a:r>
            <a:r>
              <a:rPr lang="en-US" sz="2000" b="1" dirty="0"/>
              <a:t>if</a:t>
            </a:r>
            <a:r>
              <a:rPr lang="en-US" sz="2000" dirty="0"/>
              <a:t> </a:t>
            </a:r>
            <a:r>
              <a:rPr lang="en-US" sz="2000" i="1" dirty="0"/>
              <a:t>item</a:t>
            </a:r>
            <a:r>
              <a:rPr lang="en-US" sz="2000" dirty="0"/>
              <a:t> &lt; </a:t>
            </a:r>
            <a:r>
              <a:rPr lang="en-US" sz="2000" i="1" dirty="0" err="1"/>
              <a:t>smallestSoFar</a:t>
            </a:r>
            <a:r>
              <a:rPr lang="en-US" sz="2000" i="1" dirty="0"/>
              <a:t> </a:t>
            </a:r>
            <a:r>
              <a:rPr lang="en-US" sz="2000" b="1" dirty="0"/>
              <a:t>then</a:t>
            </a:r>
            <a:r>
              <a:rPr lang="en-US" sz="2000" i="1" dirty="0"/>
              <a:t> </a:t>
            </a:r>
            <a:r>
              <a:rPr lang="en-US" sz="2000" i="1" dirty="0" err="1"/>
              <a:t>smallestSoFar</a:t>
            </a:r>
            <a:r>
              <a:rPr lang="en-US" sz="2000" dirty="0"/>
              <a:t> = </a:t>
            </a:r>
            <a:r>
              <a:rPr lang="en-US" sz="2000" i="1" dirty="0"/>
              <a:t>item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sz="2000" dirty="0"/>
              <a:t>}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sz="2000" i="1" dirty="0" err="1"/>
              <a:t>sorted</a:t>
            </a:r>
            <a:r>
              <a:rPr lang="en-US" sz="2000" dirty="0" err="1"/>
              <a:t>.</a:t>
            </a:r>
            <a:r>
              <a:rPr lang="en-US" sz="2000" i="1" dirty="0" err="1"/>
              <a:t>enqueue</a:t>
            </a:r>
            <a:r>
              <a:rPr lang="en-US" sz="2000" dirty="0"/>
              <a:t>(</a:t>
            </a:r>
            <a:r>
              <a:rPr lang="en-US" sz="2000" i="1" dirty="0" err="1"/>
              <a:t>smallestSoFar</a:t>
            </a:r>
            <a:r>
              <a:rPr lang="en-US" sz="2000" dirty="0"/>
              <a:t>)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sz="2000" dirty="0"/>
              <a:t>remove </a:t>
            </a:r>
            <a:r>
              <a:rPr lang="en-US" sz="2000" i="1" dirty="0" err="1"/>
              <a:t>smallestSoFar</a:t>
            </a:r>
            <a:r>
              <a:rPr lang="en-US" sz="2000" dirty="0"/>
              <a:t> from </a:t>
            </a:r>
            <a:r>
              <a:rPr lang="en-US" sz="2000" i="1" dirty="0"/>
              <a:t>list</a:t>
            </a:r>
          </a:p>
          <a:p>
            <a:pPr lvl="2">
              <a:spcBef>
                <a:spcPts val="0"/>
              </a:spcBef>
              <a:buFontTx/>
              <a:buNone/>
            </a:pPr>
            <a:r>
              <a:rPr lang="en-US" sz="2000" i="1" dirty="0"/>
              <a:t>n = n </a:t>
            </a:r>
            <a:r>
              <a:rPr lang="en-US" sz="2000" dirty="0"/>
              <a:t>- 1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for </a:t>
            </a:r>
            <a:r>
              <a:rPr lang="en-US" sz="2000" i="1" dirty="0" err="1"/>
              <a:t>i</a:t>
            </a:r>
            <a:r>
              <a:rPr lang="en-US" sz="2000" dirty="0"/>
              <a:t> = 0</a:t>
            </a:r>
            <a:r>
              <a:rPr lang="en-US" sz="2000" b="1" dirty="0"/>
              <a:t> to </a:t>
            </a:r>
            <a:r>
              <a:rPr lang="en-US" sz="2000" i="1" dirty="0"/>
              <a:t>n</a:t>
            </a:r>
            <a:r>
              <a:rPr lang="en-US" sz="2000" dirty="0"/>
              <a:t> – 1 </a:t>
            </a:r>
            <a:r>
              <a:rPr lang="en-US" sz="2000" b="1" dirty="0"/>
              <a:t>do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	 insert </a:t>
            </a:r>
            <a:r>
              <a:rPr lang="en-US" sz="2000" i="1" dirty="0" err="1"/>
              <a:t>sorted</a:t>
            </a:r>
            <a:r>
              <a:rPr lang="en-US" sz="2000" dirty="0" err="1"/>
              <a:t>.</a:t>
            </a:r>
            <a:r>
              <a:rPr lang="en-US" sz="2000" i="1" dirty="0" err="1"/>
              <a:t>dequeue</a:t>
            </a:r>
            <a:r>
              <a:rPr lang="en-US" sz="2000" dirty="0"/>
              <a:t>() in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position of </a:t>
            </a:r>
            <a:r>
              <a:rPr lang="en-US" sz="2000" i="1" dirty="0"/>
              <a:t>list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return</a:t>
            </a:r>
            <a:r>
              <a:rPr lang="en-US" sz="2000" i="1" dirty="0"/>
              <a:t> list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54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5D24B2-B5A4-490F-A5F8-E0B6B6A0601A}"/>
              </a:ext>
            </a:extLst>
          </p:cNvPr>
          <p:cNvSpPr txBox="1"/>
          <p:nvPr/>
        </p:nvSpPr>
        <p:spPr>
          <a:xfrm>
            <a:off x="363301" y="1201424"/>
            <a:ext cx="81275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0" dirty="0"/>
              <a:t>Selection sort without using any additional data structures.</a:t>
            </a:r>
          </a:p>
          <a:p>
            <a:r>
              <a:rPr lang="en-CA" sz="2400" b="0" dirty="0"/>
              <a:t>Assume that the values to sort are stored in an array.</a:t>
            </a:r>
          </a:p>
        </p:txBody>
      </p:sp>
    </p:spTree>
    <p:extLst>
      <p:ext uri="{BB962C8B-B14F-4D97-AF65-F5344CB8AC3E}">
        <p14:creationId xmlns:p14="http://schemas.microsoft.com/office/powerpoint/2010/main" val="1413592414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55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3563888" y="4293096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987824" y="5013176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462A87-AB5E-4F5E-9669-E147C6973525}"/>
              </a:ext>
            </a:extLst>
          </p:cNvPr>
          <p:cNvSpPr txBox="1"/>
          <p:nvPr/>
        </p:nvSpPr>
        <p:spPr>
          <a:xfrm>
            <a:off x="685800" y="1342109"/>
            <a:ext cx="3999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0" dirty="0"/>
              <a:t>First, find the smallest value</a:t>
            </a:r>
          </a:p>
        </p:txBody>
      </p:sp>
    </p:spTree>
    <p:extLst>
      <p:ext uri="{BB962C8B-B14F-4D97-AF65-F5344CB8AC3E}">
        <p14:creationId xmlns:p14="http://schemas.microsoft.com/office/powerpoint/2010/main" val="47979493"/>
      </p:ext>
    </p:extLst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56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3563888" y="4293096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987824" y="5013176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  <p:cxnSp>
        <p:nvCxnSpPr>
          <p:cNvPr id="33" name="Straight Arrow Connector 32"/>
          <p:cNvCxnSpPr>
            <a:endCxn id="5" idx="0"/>
          </p:cNvCxnSpPr>
          <p:nvPr/>
        </p:nvCxnSpPr>
        <p:spPr bwMode="auto">
          <a:xfrm flipH="1">
            <a:off x="2428528" y="2492896"/>
            <a:ext cx="199256" cy="56931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2627784" y="2492896"/>
            <a:ext cx="792088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Arrow Connector 36"/>
          <p:cNvCxnSpPr>
            <a:endCxn id="12" idx="0"/>
          </p:cNvCxnSpPr>
          <p:nvPr/>
        </p:nvCxnSpPr>
        <p:spPr bwMode="auto">
          <a:xfrm>
            <a:off x="3419872" y="2492896"/>
            <a:ext cx="227856" cy="56931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07691" y="2020778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swap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FE519B-D2FC-4B12-92A1-AF801488C7D1}"/>
              </a:ext>
            </a:extLst>
          </p:cNvPr>
          <p:cNvSpPr txBox="1"/>
          <p:nvPr/>
        </p:nvSpPr>
        <p:spPr>
          <a:xfrm>
            <a:off x="685800" y="1330513"/>
            <a:ext cx="7730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0" dirty="0"/>
              <a:t>Swap it with the element in the first position of the array.</a:t>
            </a:r>
          </a:p>
        </p:txBody>
      </p:sp>
    </p:spTree>
    <p:extLst>
      <p:ext uri="{BB962C8B-B14F-4D97-AF65-F5344CB8AC3E}">
        <p14:creationId xmlns:p14="http://schemas.microsoft.com/office/powerpoint/2010/main" val="2705234163"/>
      </p:ext>
    </p:extLst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57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F02CBE-8B6C-4211-A91C-57C835B6687F}"/>
              </a:ext>
            </a:extLst>
          </p:cNvPr>
          <p:cNvSpPr txBox="1"/>
          <p:nvPr/>
        </p:nvSpPr>
        <p:spPr>
          <a:xfrm>
            <a:off x="685800" y="1330513"/>
            <a:ext cx="7730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0" dirty="0"/>
              <a:t>Swap it with the element in the first position of the array.</a:t>
            </a:r>
          </a:p>
        </p:txBody>
      </p:sp>
    </p:spTree>
    <p:extLst>
      <p:ext uri="{BB962C8B-B14F-4D97-AF65-F5344CB8AC3E}">
        <p14:creationId xmlns:p14="http://schemas.microsoft.com/office/powerpoint/2010/main" val="1983004288"/>
      </p:ext>
    </p:extLst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58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321728" y="2582929"/>
            <a:ext cx="252000" cy="648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19417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</p:spTree>
    <p:extLst>
      <p:ext uri="{BB962C8B-B14F-4D97-AF65-F5344CB8AC3E}">
        <p14:creationId xmlns:p14="http://schemas.microsoft.com/office/powerpoint/2010/main" val="391253780"/>
      </p:ext>
    </p:extLst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59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321728" y="2582929"/>
            <a:ext cx="252000" cy="648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19417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436096" y="4221088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860032" y="4941168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13D5E3-7D8A-4E25-AF2D-73FE84FC2724}"/>
              </a:ext>
            </a:extLst>
          </p:cNvPr>
          <p:cNvSpPr txBox="1"/>
          <p:nvPr/>
        </p:nvSpPr>
        <p:spPr>
          <a:xfrm>
            <a:off x="685800" y="1330513"/>
            <a:ext cx="7990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0" dirty="0"/>
              <a:t>Now consider the rest of the array and again find the smallest value.</a:t>
            </a:r>
          </a:p>
        </p:txBody>
      </p:sp>
    </p:spTree>
    <p:extLst>
      <p:ext uri="{BB962C8B-B14F-4D97-AF65-F5344CB8AC3E}">
        <p14:creationId xmlns:p14="http://schemas.microsoft.com/office/powerpoint/2010/main" val="136501624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4940050A-729F-4996-A4F3-27310C48AA21}" type="slidenum">
              <a:rPr lang="en-US"/>
              <a:pPr/>
              <a:t>6</a:t>
            </a:fld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38200" y="83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47800" y="83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495800" y="838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86200" y="838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276600" y="838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667000" y="838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057400" y="838200"/>
            <a:ext cx="609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9906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5240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1336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7432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3528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9624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5720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11430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16764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22860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28956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35052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41148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7244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1524000" y="228600"/>
            <a:ext cx="5257800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2</a:t>
            </a:r>
            <a:r>
              <a:rPr lang="en-US"/>
              <a:t> will be inserted here</a:t>
            </a: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1219200" y="4572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8382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14478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495800" y="2057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3886200" y="2057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3276600" y="2057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2667000" y="2057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20574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9906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15240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21336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27432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33528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39624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45720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11430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05" name="Line 41"/>
          <p:cNvSpPr>
            <a:spLocks noChangeShapeType="1"/>
          </p:cNvSpPr>
          <p:nvPr/>
        </p:nvSpPr>
        <p:spPr bwMode="auto">
          <a:xfrm>
            <a:off x="16764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22860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28956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08" name="Line 44"/>
          <p:cNvSpPr>
            <a:spLocks noChangeShapeType="1"/>
          </p:cNvSpPr>
          <p:nvPr/>
        </p:nvSpPr>
        <p:spPr bwMode="auto">
          <a:xfrm>
            <a:off x="35052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09" name="Line 45"/>
          <p:cNvSpPr>
            <a:spLocks noChangeShapeType="1"/>
          </p:cNvSpPr>
          <p:nvPr/>
        </p:nvSpPr>
        <p:spPr bwMode="auto">
          <a:xfrm>
            <a:off x="41148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10" name="Line 46"/>
          <p:cNvSpPr>
            <a:spLocks noChangeShapeType="1"/>
          </p:cNvSpPr>
          <p:nvPr/>
        </p:nvSpPr>
        <p:spPr bwMode="auto">
          <a:xfrm>
            <a:off x="47244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11" name="Rectangle 47"/>
          <p:cNvSpPr>
            <a:spLocks noChangeArrowheads="1"/>
          </p:cNvSpPr>
          <p:nvPr/>
        </p:nvSpPr>
        <p:spPr bwMode="auto">
          <a:xfrm>
            <a:off x="8382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2" name="Rectangle 48"/>
          <p:cNvSpPr>
            <a:spLocks noChangeArrowheads="1"/>
          </p:cNvSpPr>
          <p:nvPr/>
        </p:nvSpPr>
        <p:spPr bwMode="auto">
          <a:xfrm>
            <a:off x="14478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>
            <a:off x="4495800" y="3733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4" name="Rectangle 50"/>
          <p:cNvSpPr>
            <a:spLocks noChangeArrowheads="1"/>
          </p:cNvSpPr>
          <p:nvPr/>
        </p:nvSpPr>
        <p:spPr bwMode="auto">
          <a:xfrm>
            <a:off x="3886200" y="3733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5" name="Rectangle 51"/>
          <p:cNvSpPr>
            <a:spLocks noChangeArrowheads="1"/>
          </p:cNvSpPr>
          <p:nvPr/>
        </p:nvSpPr>
        <p:spPr bwMode="auto">
          <a:xfrm>
            <a:off x="3276600" y="3733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6" name="Rectangle 52"/>
          <p:cNvSpPr>
            <a:spLocks noChangeArrowheads="1"/>
          </p:cNvSpPr>
          <p:nvPr/>
        </p:nvSpPr>
        <p:spPr bwMode="auto">
          <a:xfrm>
            <a:off x="2667000" y="3733800"/>
            <a:ext cx="609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20574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9906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5240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21336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1321" name="Text Box 57"/>
          <p:cNvSpPr txBox="1">
            <a:spLocks noChangeArrowheads="1"/>
          </p:cNvSpPr>
          <p:nvPr/>
        </p:nvSpPr>
        <p:spPr bwMode="auto">
          <a:xfrm>
            <a:off x="27432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322" name="Text Box 58"/>
          <p:cNvSpPr txBox="1">
            <a:spLocks noChangeArrowheads="1"/>
          </p:cNvSpPr>
          <p:nvPr/>
        </p:nvSpPr>
        <p:spPr bwMode="auto">
          <a:xfrm>
            <a:off x="33528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1323" name="Text Box 59"/>
          <p:cNvSpPr txBox="1">
            <a:spLocks noChangeArrowheads="1"/>
          </p:cNvSpPr>
          <p:nvPr/>
        </p:nvSpPr>
        <p:spPr bwMode="auto">
          <a:xfrm>
            <a:off x="39624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45720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325" name="Line 61"/>
          <p:cNvSpPr>
            <a:spLocks noChangeShapeType="1"/>
          </p:cNvSpPr>
          <p:nvPr/>
        </p:nvSpPr>
        <p:spPr bwMode="auto">
          <a:xfrm>
            <a:off x="1143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26" name="Line 62"/>
          <p:cNvSpPr>
            <a:spLocks noChangeShapeType="1"/>
          </p:cNvSpPr>
          <p:nvPr/>
        </p:nvSpPr>
        <p:spPr bwMode="auto">
          <a:xfrm>
            <a:off x="16764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27" name="Line 63"/>
          <p:cNvSpPr>
            <a:spLocks noChangeShapeType="1"/>
          </p:cNvSpPr>
          <p:nvPr/>
        </p:nvSpPr>
        <p:spPr bwMode="auto">
          <a:xfrm>
            <a:off x="2286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28" name="Line 64"/>
          <p:cNvSpPr>
            <a:spLocks noChangeShapeType="1"/>
          </p:cNvSpPr>
          <p:nvPr/>
        </p:nvSpPr>
        <p:spPr bwMode="auto">
          <a:xfrm>
            <a:off x="28956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29" name="Line 65"/>
          <p:cNvSpPr>
            <a:spLocks noChangeShapeType="1"/>
          </p:cNvSpPr>
          <p:nvPr/>
        </p:nvSpPr>
        <p:spPr bwMode="auto">
          <a:xfrm>
            <a:off x="35052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41148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31" name="Line 67"/>
          <p:cNvSpPr>
            <a:spLocks noChangeShapeType="1"/>
          </p:cNvSpPr>
          <p:nvPr/>
        </p:nvSpPr>
        <p:spPr bwMode="auto">
          <a:xfrm>
            <a:off x="47244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32" name="Line 68"/>
          <p:cNvSpPr>
            <a:spLocks noChangeShapeType="1"/>
          </p:cNvSpPr>
          <p:nvPr/>
        </p:nvSpPr>
        <p:spPr bwMode="auto">
          <a:xfrm flipH="1">
            <a:off x="2362200" y="33528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33" name="Text Box 69"/>
          <p:cNvSpPr txBox="1">
            <a:spLocks noChangeArrowheads="1"/>
          </p:cNvSpPr>
          <p:nvPr/>
        </p:nvSpPr>
        <p:spPr bwMode="auto">
          <a:xfrm>
            <a:off x="2667000" y="3200400"/>
            <a:ext cx="2971800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6</a:t>
            </a:r>
            <a:r>
              <a:rPr lang="en-US" dirty="0"/>
              <a:t> will be inserted here</a:t>
            </a:r>
          </a:p>
        </p:txBody>
      </p:sp>
      <p:sp>
        <p:nvSpPr>
          <p:cNvPr id="11335" name="Rectangle 71"/>
          <p:cNvSpPr>
            <a:spLocks noChangeArrowheads="1"/>
          </p:cNvSpPr>
          <p:nvPr/>
        </p:nvSpPr>
        <p:spPr bwMode="auto">
          <a:xfrm>
            <a:off x="838200" y="5257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36" name="Rectangle 72"/>
          <p:cNvSpPr>
            <a:spLocks noChangeArrowheads="1"/>
          </p:cNvSpPr>
          <p:nvPr/>
        </p:nvSpPr>
        <p:spPr bwMode="auto">
          <a:xfrm>
            <a:off x="1447800" y="5257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4495800" y="5257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38" name="Rectangle 74"/>
          <p:cNvSpPr>
            <a:spLocks noChangeArrowheads="1"/>
          </p:cNvSpPr>
          <p:nvPr/>
        </p:nvSpPr>
        <p:spPr bwMode="auto">
          <a:xfrm>
            <a:off x="3886200" y="5257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39" name="Rectangle 75"/>
          <p:cNvSpPr>
            <a:spLocks noChangeArrowheads="1"/>
          </p:cNvSpPr>
          <p:nvPr/>
        </p:nvSpPr>
        <p:spPr bwMode="auto">
          <a:xfrm>
            <a:off x="3276600" y="5257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40" name="Rectangle 76"/>
          <p:cNvSpPr>
            <a:spLocks noChangeArrowheads="1"/>
          </p:cNvSpPr>
          <p:nvPr/>
        </p:nvSpPr>
        <p:spPr bwMode="auto">
          <a:xfrm>
            <a:off x="2667000" y="5257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41" name="Rectangle 77"/>
          <p:cNvSpPr>
            <a:spLocks noChangeArrowheads="1"/>
          </p:cNvSpPr>
          <p:nvPr/>
        </p:nvSpPr>
        <p:spPr bwMode="auto">
          <a:xfrm>
            <a:off x="2057400" y="5257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9906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15240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21336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27432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33528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39624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4572000" y="6019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1349" name="Line 85"/>
          <p:cNvSpPr>
            <a:spLocks noChangeShapeType="1"/>
          </p:cNvSpPr>
          <p:nvPr/>
        </p:nvSpPr>
        <p:spPr bwMode="auto">
          <a:xfrm>
            <a:off x="11430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50" name="Line 86"/>
          <p:cNvSpPr>
            <a:spLocks noChangeShapeType="1"/>
          </p:cNvSpPr>
          <p:nvPr/>
        </p:nvSpPr>
        <p:spPr bwMode="auto">
          <a:xfrm>
            <a:off x="16764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51" name="Line 87"/>
          <p:cNvSpPr>
            <a:spLocks noChangeShapeType="1"/>
          </p:cNvSpPr>
          <p:nvPr/>
        </p:nvSpPr>
        <p:spPr bwMode="auto">
          <a:xfrm>
            <a:off x="22860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52" name="Line 88"/>
          <p:cNvSpPr>
            <a:spLocks noChangeShapeType="1"/>
          </p:cNvSpPr>
          <p:nvPr/>
        </p:nvSpPr>
        <p:spPr bwMode="auto">
          <a:xfrm>
            <a:off x="28956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53" name="Line 89"/>
          <p:cNvSpPr>
            <a:spLocks noChangeShapeType="1"/>
          </p:cNvSpPr>
          <p:nvPr/>
        </p:nvSpPr>
        <p:spPr bwMode="auto">
          <a:xfrm>
            <a:off x="35052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54" name="Line 90"/>
          <p:cNvSpPr>
            <a:spLocks noChangeShapeType="1"/>
          </p:cNvSpPr>
          <p:nvPr/>
        </p:nvSpPr>
        <p:spPr bwMode="auto">
          <a:xfrm>
            <a:off x="41148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1355" name="Line 91"/>
          <p:cNvSpPr>
            <a:spLocks noChangeShapeType="1"/>
          </p:cNvSpPr>
          <p:nvPr/>
        </p:nvSpPr>
        <p:spPr bwMode="auto">
          <a:xfrm>
            <a:off x="47244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321728" y="2582929"/>
            <a:ext cx="252000" cy="648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19417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436096" y="4221088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860032" y="4941168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  <p:cxnSp>
        <p:nvCxnSpPr>
          <p:cNvPr id="32" name="Straight Arrow Connector 31"/>
          <p:cNvCxnSpPr>
            <a:endCxn id="7" idx="0"/>
          </p:cNvCxnSpPr>
          <p:nvPr/>
        </p:nvCxnSpPr>
        <p:spPr bwMode="auto">
          <a:xfrm flipH="1">
            <a:off x="3038128" y="2492896"/>
            <a:ext cx="309736" cy="56931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3347864" y="2492896"/>
            <a:ext cx="1728192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/>
          <p:cNvCxnSpPr>
            <a:endCxn id="9" idx="0"/>
          </p:cNvCxnSpPr>
          <p:nvPr/>
        </p:nvCxnSpPr>
        <p:spPr bwMode="auto">
          <a:xfrm>
            <a:off x="5076056" y="2492896"/>
            <a:ext cx="400472" cy="56931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851920" y="1988840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swap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DBD370A-8677-4589-882A-711976EAB174}"/>
              </a:ext>
            </a:extLst>
          </p:cNvPr>
          <p:cNvSpPr txBox="1"/>
          <p:nvPr/>
        </p:nvSpPr>
        <p:spPr>
          <a:xfrm>
            <a:off x="640781" y="1047963"/>
            <a:ext cx="7990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0" dirty="0"/>
              <a:t>Swap it with the element in the second position of the array, and so on.</a:t>
            </a:r>
          </a:p>
        </p:txBody>
      </p:sp>
    </p:spTree>
    <p:extLst>
      <p:ext uri="{BB962C8B-B14F-4D97-AF65-F5344CB8AC3E}">
        <p14:creationId xmlns:p14="http://schemas.microsoft.com/office/powerpoint/2010/main" val="695256541"/>
      </p:ext>
    </p:extLst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609728" y="2294929"/>
            <a:ext cx="252000" cy="1224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07449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</p:spTree>
    <p:extLst>
      <p:ext uri="{BB962C8B-B14F-4D97-AF65-F5344CB8AC3E}">
        <p14:creationId xmlns:p14="http://schemas.microsoft.com/office/powerpoint/2010/main" val="1422838201"/>
      </p:ext>
    </p:extLst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609728" y="2294929"/>
            <a:ext cx="252000" cy="1224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07449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436096" y="4221088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860032" y="4941168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</p:spTree>
    <p:extLst>
      <p:ext uri="{BB962C8B-B14F-4D97-AF65-F5344CB8AC3E}">
        <p14:creationId xmlns:p14="http://schemas.microsoft.com/office/powerpoint/2010/main" val="1887385461"/>
      </p:ext>
    </p:extLst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609728" y="2294929"/>
            <a:ext cx="252000" cy="1224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07449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436096" y="4221088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860032" y="4941168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3563888" y="2492896"/>
            <a:ext cx="309736" cy="56931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3851920" y="2492896"/>
            <a:ext cx="1224136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5076056" y="2492896"/>
            <a:ext cx="400472" cy="56931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075843" y="1988840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swap</a:t>
            </a:r>
          </a:p>
        </p:txBody>
      </p:sp>
    </p:spTree>
    <p:extLst>
      <p:ext uri="{BB962C8B-B14F-4D97-AF65-F5344CB8AC3E}">
        <p14:creationId xmlns:p14="http://schemas.microsoft.com/office/powerpoint/2010/main" val="1492414053"/>
      </p:ext>
    </p:extLst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2915728" y="1988929"/>
            <a:ext cx="252000" cy="1836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95481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</p:spTree>
    <p:extLst>
      <p:ext uri="{BB962C8B-B14F-4D97-AF65-F5344CB8AC3E}">
        <p14:creationId xmlns:p14="http://schemas.microsoft.com/office/powerpoint/2010/main" val="843447615"/>
      </p:ext>
    </p:extLst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3815728" y="1088929"/>
            <a:ext cx="252000" cy="3636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59577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6038659" y="4221088"/>
            <a:ext cx="0" cy="648072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462595" y="4941168"/>
            <a:ext cx="112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smallest</a:t>
            </a:r>
          </a:p>
          <a:p>
            <a:r>
              <a:rPr lang="en-CA" b="0" dirty="0"/>
              <a:t>  value</a:t>
            </a:r>
          </a:p>
        </p:txBody>
      </p:sp>
    </p:spTree>
    <p:extLst>
      <p:ext uri="{BB962C8B-B14F-4D97-AF65-F5344CB8AC3E}">
        <p14:creationId xmlns:p14="http://schemas.microsoft.com/office/powerpoint/2010/main" val="1971812023"/>
      </p:ext>
    </p:extLst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66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 </a:t>
            </a:r>
            <a:r>
              <a:rPr lang="en-US" dirty="0" err="1"/>
              <a:t>SelectionSort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23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33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7813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717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621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525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342928" y="3062213"/>
            <a:ext cx="609600" cy="5334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6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809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191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0287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383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479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57528" y="38242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28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961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5715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1811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7907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4003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009928" y="32908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ight Brace 29"/>
          <p:cNvSpPr/>
          <p:nvPr/>
        </p:nvSpPr>
        <p:spPr bwMode="auto">
          <a:xfrm rot="16200000">
            <a:off x="4139728" y="764929"/>
            <a:ext cx="252000" cy="4284000"/>
          </a:xfrm>
          <a:prstGeom prst="rightBrac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59577" y="234888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accent2"/>
                </a:solidFill>
              </a:rPr>
              <a:t>sorted</a:t>
            </a:r>
          </a:p>
        </p:txBody>
      </p:sp>
    </p:spTree>
    <p:extLst>
      <p:ext uri="{BB962C8B-B14F-4D97-AF65-F5344CB8AC3E}">
        <p14:creationId xmlns:p14="http://schemas.microsoft.com/office/powerpoint/2010/main" val="1658765664"/>
      </p:ext>
    </p:extLst>
  </p:cSld>
  <p:clrMapOvr>
    <a:masterClrMapping/>
  </p:clrMapOvr>
  <p:transition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76532"/>
            <a:ext cx="8062664" cy="5979368"/>
          </a:xfrm>
        </p:spPr>
        <p:txBody>
          <a:bodyPr/>
          <a:lstStyle/>
          <a:p>
            <a:pPr marL="0" indent="0">
              <a:buNone/>
            </a:pP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300" dirty="0"/>
              <a:t> </a:t>
            </a:r>
            <a:r>
              <a:rPr lang="en-CA" sz="2300" i="1" dirty="0" err="1"/>
              <a:t>selectionSort</a:t>
            </a:r>
            <a:r>
              <a:rPr lang="en-CA" sz="2300" dirty="0"/>
              <a:t> (</a:t>
            </a:r>
            <a:r>
              <a:rPr lang="en-CA" sz="2300" i="1" dirty="0" err="1"/>
              <a:t>A,n</a:t>
            </a:r>
            <a:r>
              <a:rPr lang="en-CA" sz="2300" dirty="0"/>
              <a:t>)</a:t>
            </a:r>
          </a:p>
          <a:p>
            <a:pPr marL="0" indent="0">
              <a:buNone/>
            </a:pP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300" dirty="0"/>
              <a:t>: Array </a:t>
            </a:r>
            <a:r>
              <a:rPr lang="en-CA" sz="2300" i="1" dirty="0"/>
              <a:t>A</a:t>
            </a:r>
            <a:r>
              <a:rPr lang="en-CA" sz="2300" dirty="0"/>
              <a:t> storing </a:t>
            </a:r>
            <a:r>
              <a:rPr lang="en-CA" sz="2300" i="1" dirty="0"/>
              <a:t>n</a:t>
            </a:r>
            <a:r>
              <a:rPr lang="en-CA" sz="2300" dirty="0"/>
              <a:t> values</a:t>
            </a:r>
          </a:p>
          <a:p>
            <a:pPr marL="0" indent="0">
              <a:buNone/>
            </a:pP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300" dirty="0"/>
              <a:t>: {Sort </a:t>
            </a:r>
            <a:r>
              <a:rPr lang="en-CA" sz="2300" i="1" dirty="0"/>
              <a:t>A</a:t>
            </a:r>
            <a:r>
              <a:rPr lang="en-CA" sz="2300" dirty="0"/>
              <a:t> in increasing order}</a:t>
            </a:r>
          </a:p>
          <a:p>
            <a:pPr marL="0" indent="0">
              <a:buNone/>
            </a:pP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300" dirty="0"/>
              <a:t> </a:t>
            </a:r>
            <a:r>
              <a:rPr lang="en-CA" sz="2300" i="1" dirty="0" err="1"/>
              <a:t>i</a:t>
            </a:r>
            <a:r>
              <a:rPr lang="en-CA" sz="2300" dirty="0"/>
              <a:t> = 0 </a:t>
            </a: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300" dirty="0"/>
              <a:t> </a:t>
            </a:r>
            <a:r>
              <a:rPr lang="en-CA" sz="2300" i="1" dirty="0"/>
              <a:t>n</a:t>
            </a:r>
            <a:r>
              <a:rPr lang="en-CA" sz="2300" dirty="0"/>
              <a:t>-2 </a:t>
            </a: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300" dirty="0"/>
              <a:t> {</a:t>
            </a:r>
          </a:p>
          <a:p>
            <a:pPr marL="0" indent="0">
              <a:buNone/>
            </a:pPr>
            <a:r>
              <a:rPr lang="en-CA" sz="2300" dirty="0"/>
              <a:t>    </a:t>
            </a:r>
            <a:r>
              <a:rPr lang="en-CA" sz="2300" dirty="0">
                <a:solidFill>
                  <a:schemeClr val="accent2"/>
                </a:solidFill>
              </a:rPr>
              <a:t>// Find the smallest value in unsorted subarray A[i..n-1]</a:t>
            </a:r>
          </a:p>
          <a:p>
            <a:pPr marL="0" indent="0">
              <a:buNone/>
            </a:pPr>
            <a:r>
              <a:rPr lang="en-CA" sz="2300" dirty="0"/>
              <a:t>    </a:t>
            </a:r>
            <a:r>
              <a:rPr lang="en-CA" sz="2300" i="1" dirty="0"/>
              <a:t>smallest</a:t>
            </a:r>
            <a:r>
              <a:rPr lang="en-CA" sz="2300" dirty="0"/>
              <a:t> = </a:t>
            </a:r>
            <a:r>
              <a:rPr lang="en-CA" sz="2300" i="1" dirty="0" err="1"/>
              <a:t>i</a:t>
            </a:r>
            <a:endParaRPr lang="en-CA" sz="2300" i="1" dirty="0"/>
          </a:p>
          <a:p>
            <a:pPr marL="0" indent="0">
              <a:buNone/>
            </a:pP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    for</a:t>
            </a:r>
            <a:r>
              <a:rPr lang="en-CA" sz="2300" dirty="0"/>
              <a:t> </a:t>
            </a:r>
            <a:r>
              <a:rPr lang="en-CA" sz="2300" i="1" dirty="0"/>
              <a:t>j = </a:t>
            </a:r>
            <a:r>
              <a:rPr lang="en-CA" sz="2300" i="1" dirty="0" err="1"/>
              <a:t>i</a:t>
            </a:r>
            <a:r>
              <a:rPr lang="en-CA" sz="2300" i="1" dirty="0"/>
              <a:t> </a:t>
            </a:r>
            <a:r>
              <a:rPr lang="en-CA" sz="2300" dirty="0"/>
              <a:t>+ 1 </a:t>
            </a: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300" dirty="0"/>
              <a:t> </a:t>
            </a:r>
            <a:r>
              <a:rPr lang="en-CA" sz="2300" i="1" dirty="0"/>
              <a:t>n</a:t>
            </a:r>
            <a:r>
              <a:rPr lang="en-CA" sz="2300" dirty="0"/>
              <a:t> - 1</a:t>
            </a: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do</a:t>
            </a:r>
            <a:r>
              <a:rPr lang="en-CA" sz="2300" dirty="0"/>
              <a:t> {</a:t>
            </a:r>
          </a:p>
          <a:p>
            <a:pPr marL="0" indent="0">
              <a:buNone/>
            </a:pPr>
            <a:r>
              <a:rPr lang="en-CA" sz="2300" dirty="0"/>
              <a:t>         </a:t>
            </a: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300" dirty="0"/>
              <a:t> </a:t>
            </a:r>
            <a:r>
              <a:rPr lang="en-CA" sz="2300" i="1" dirty="0"/>
              <a:t>A</a:t>
            </a:r>
            <a:r>
              <a:rPr lang="en-CA" sz="2300" dirty="0"/>
              <a:t>[</a:t>
            </a:r>
            <a:r>
              <a:rPr lang="en-CA" sz="2300" i="1" dirty="0"/>
              <a:t>j</a:t>
            </a:r>
            <a:r>
              <a:rPr lang="en-CA" sz="2300" dirty="0"/>
              <a:t>] &lt; </a:t>
            </a:r>
            <a:r>
              <a:rPr lang="en-CA" sz="2300" i="1" dirty="0"/>
              <a:t>A</a:t>
            </a:r>
            <a:r>
              <a:rPr lang="en-CA" sz="2300" dirty="0"/>
              <a:t>[</a:t>
            </a:r>
            <a:r>
              <a:rPr lang="en-CA" sz="2300" i="1" dirty="0"/>
              <a:t>smallest</a:t>
            </a:r>
            <a:r>
              <a:rPr lang="en-CA" sz="2300" dirty="0"/>
              <a:t>] </a:t>
            </a:r>
            <a:r>
              <a:rPr lang="en-CA" sz="23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</a:p>
          <a:p>
            <a:pPr marL="0" indent="0">
              <a:buNone/>
            </a:pPr>
            <a:r>
              <a:rPr lang="en-CA" sz="2300" dirty="0"/>
              <a:t>             </a:t>
            </a:r>
            <a:r>
              <a:rPr lang="en-CA" sz="2300" i="1" dirty="0"/>
              <a:t>smallest</a:t>
            </a:r>
            <a:r>
              <a:rPr lang="en-CA" sz="2300" dirty="0"/>
              <a:t> = </a:t>
            </a:r>
            <a:r>
              <a:rPr lang="en-CA" sz="2300" i="1" dirty="0"/>
              <a:t>j</a:t>
            </a:r>
          </a:p>
          <a:p>
            <a:pPr marL="0" indent="0">
              <a:buNone/>
            </a:pPr>
            <a:r>
              <a:rPr lang="en-CA" sz="2300" dirty="0"/>
              <a:t>    }</a:t>
            </a:r>
          </a:p>
          <a:p>
            <a:pPr marL="0" indent="0">
              <a:buNone/>
            </a:pPr>
            <a:r>
              <a:rPr lang="en-CA" sz="2300" dirty="0"/>
              <a:t>    </a:t>
            </a:r>
            <a:r>
              <a:rPr lang="en-CA" sz="2300" dirty="0">
                <a:solidFill>
                  <a:schemeClr val="accent2"/>
                </a:solidFill>
              </a:rPr>
              <a:t>// Swap A[smallest] and A[</a:t>
            </a:r>
            <a:r>
              <a:rPr lang="en-CA" sz="2300" dirty="0" err="1">
                <a:solidFill>
                  <a:schemeClr val="accent2"/>
                </a:solidFill>
              </a:rPr>
              <a:t>i</a:t>
            </a:r>
            <a:r>
              <a:rPr lang="en-CA" sz="2300" dirty="0">
                <a:solidFill>
                  <a:schemeClr val="accent2"/>
                </a:solidFill>
              </a:rPr>
              <a:t>]</a:t>
            </a:r>
          </a:p>
          <a:p>
            <a:pPr marL="0" indent="0">
              <a:buNone/>
            </a:pPr>
            <a:r>
              <a:rPr lang="en-CA" sz="2300" dirty="0"/>
              <a:t>    </a:t>
            </a:r>
            <a:r>
              <a:rPr lang="en-CA" sz="2300" i="1" dirty="0"/>
              <a:t>temp</a:t>
            </a:r>
            <a:r>
              <a:rPr lang="en-CA" sz="2300" dirty="0"/>
              <a:t> = </a:t>
            </a:r>
            <a:r>
              <a:rPr lang="en-CA" sz="2300" i="1" dirty="0"/>
              <a:t>A</a:t>
            </a:r>
            <a:r>
              <a:rPr lang="en-CA" sz="2300" dirty="0"/>
              <a:t>[</a:t>
            </a:r>
            <a:r>
              <a:rPr lang="en-CA" sz="2300" i="1" dirty="0"/>
              <a:t>smallest</a:t>
            </a:r>
            <a:r>
              <a:rPr lang="en-CA" sz="2300" dirty="0"/>
              <a:t>]</a:t>
            </a:r>
          </a:p>
          <a:p>
            <a:pPr marL="0" indent="0">
              <a:buNone/>
            </a:pPr>
            <a:r>
              <a:rPr lang="en-CA" sz="2300" dirty="0"/>
              <a:t>    </a:t>
            </a:r>
            <a:r>
              <a:rPr lang="en-CA" sz="2300" i="1" dirty="0"/>
              <a:t>A</a:t>
            </a:r>
            <a:r>
              <a:rPr lang="en-CA" sz="2300" dirty="0"/>
              <a:t>[</a:t>
            </a:r>
            <a:r>
              <a:rPr lang="en-CA" sz="2300" i="1" dirty="0"/>
              <a:t>smallest</a:t>
            </a:r>
            <a:r>
              <a:rPr lang="en-CA" sz="2300" dirty="0"/>
              <a:t>] = </a:t>
            </a:r>
            <a:r>
              <a:rPr lang="en-CA" sz="2300" i="1" dirty="0"/>
              <a:t>A</a:t>
            </a:r>
            <a:r>
              <a:rPr lang="en-CA" sz="2300" dirty="0"/>
              <a:t>[</a:t>
            </a:r>
            <a:r>
              <a:rPr lang="en-CA" sz="2300" i="1" dirty="0" err="1"/>
              <a:t>i</a:t>
            </a:r>
            <a:r>
              <a:rPr lang="en-CA" sz="2300" dirty="0"/>
              <a:t>]</a:t>
            </a:r>
          </a:p>
          <a:p>
            <a:pPr marL="0" indent="0">
              <a:buNone/>
            </a:pPr>
            <a:r>
              <a:rPr lang="en-CA" sz="2300" dirty="0"/>
              <a:t>    </a:t>
            </a:r>
            <a:r>
              <a:rPr lang="en-CA" sz="2300" i="1" dirty="0"/>
              <a:t>A</a:t>
            </a:r>
            <a:r>
              <a:rPr lang="en-CA" sz="2300" dirty="0"/>
              <a:t>[</a:t>
            </a:r>
            <a:r>
              <a:rPr lang="en-CA" sz="2300" i="1" dirty="0" err="1"/>
              <a:t>i</a:t>
            </a:r>
            <a:r>
              <a:rPr lang="en-CA" sz="2300" dirty="0"/>
              <a:t>] = </a:t>
            </a:r>
            <a:r>
              <a:rPr lang="en-CA" sz="2300" i="1" dirty="0"/>
              <a:t>temp</a:t>
            </a:r>
          </a:p>
          <a:p>
            <a:pPr marL="0" indent="0">
              <a:buNone/>
            </a:pPr>
            <a:r>
              <a:rPr lang="en-CA" sz="23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39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E9555D33-14A3-4EA1-9F05-6A07DE3ABBDF}" type="slidenum">
              <a:rPr lang="en-US"/>
              <a:pPr/>
              <a:t>68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81705"/>
          </a:xfrm>
        </p:spPr>
        <p:txBody>
          <a:bodyPr/>
          <a:lstStyle/>
          <a:p>
            <a:r>
              <a:rPr lang="en-US" dirty="0"/>
              <a:t>Quick Sort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060" y="1242105"/>
            <a:ext cx="8610600" cy="5257800"/>
          </a:xfrm>
        </p:spPr>
        <p:txBody>
          <a:bodyPr/>
          <a:lstStyle/>
          <a:p>
            <a:r>
              <a:rPr lang="en-US" sz="2400" i="1" dirty="0">
                <a:solidFill>
                  <a:schemeClr val="hlink"/>
                </a:solidFill>
              </a:rPr>
              <a:t>Quick Sort</a:t>
            </a:r>
            <a:r>
              <a:rPr lang="en-US" sz="2400" dirty="0"/>
              <a:t> orders a sequence of values by </a:t>
            </a:r>
            <a:r>
              <a:rPr lang="en-US" sz="2400" i="1" dirty="0">
                <a:solidFill>
                  <a:schemeClr val="accent2"/>
                </a:solidFill>
              </a:rPr>
              <a:t>partitioning</a:t>
            </a:r>
            <a:r>
              <a:rPr lang="en-US" sz="2400" dirty="0"/>
              <a:t> the list around one element (called the </a:t>
            </a:r>
            <a:r>
              <a:rPr lang="en-US" sz="2400" i="1" dirty="0">
                <a:solidFill>
                  <a:schemeClr val="hlink"/>
                </a:solidFill>
              </a:rPr>
              <a:t>pivot</a:t>
            </a:r>
            <a:r>
              <a:rPr lang="en-US" sz="2400" i="1" dirty="0"/>
              <a:t> </a:t>
            </a:r>
            <a:r>
              <a:rPr lang="en-US" sz="2400" dirty="0"/>
              <a:t>or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chemeClr val="hlink"/>
                </a:solidFill>
              </a:rPr>
              <a:t>partition element</a:t>
            </a:r>
            <a:r>
              <a:rPr lang="en-US" sz="2400" dirty="0"/>
              <a:t>), then sorting each partition</a:t>
            </a:r>
          </a:p>
          <a:p>
            <a:r>
              <a:rPr lang="en-US" sz="2400" dirty="0"/>
              <a:t>More specifically:</a:t>
            </a:r>
          </a:p>
          <a:p>
            <a:pPr lvl="1"/>
            <a:r>
              <a:rPr lang="en-US" sz="2400" dirty="0"/>
              <a:t>Choose one element in the sequence to be the </a:t>
            </a:r>
            <a:r>
              <a:rPr lang="en-US" sz="2400" dirty="0">
                <a:solidFill>
                  <a:schemeClr val="hlink"/>
                </a:solidFill>
              </a:rPr>
              <a:t>pivot</a:t>
            </a:r>
          </a:p>
          <a:p>
            <a:pPr lvl="1"/>
            <a:r>
              <a:rPr lang="en-US" sz="2400" dirty="0"/>
              <a:t>Organize the remaining elements into three groups (</a:t>
            </a:r>
            <a:r>
              <a:rPr lang="en-US" sz="2400" i="1" dirty="0">
                <a:solidFill>
                  <a:schemeClr val="accent2"/>
                </a:solidFill>
              </a:rPr>
              <a:t>partitions</a:t>
            </a:r>
            <a:r>
              <a:rPr lang="en-US" sz="2400" dirty="0"/>
              <a:t>): those </a:t>
            </a:r>
            <a:r>
              <a:rPr lang="en-US" sz="2400" i="1" dirty="0">
                <a:solidFill>
                  <a:schemeClr val="accent2"/>
                </a:solidFill>
              </a:rPr>
              <a:t>greater than</a:t>
            </a:r>
            <a:r>
              <a:rPr lang="en-US" sz="2400" dirty="0"/>
              <a:t> the </a:t>
            </a:r>
            <a:r>
              <a:rPr lang="en-US" sz="2400" dirty="0">
                <a:solidFill>
                  <a:schemeClr val="hlink"/>
                </a:solidFill>
              </a:rPr>
              <a:t>pivot, </a:t>
            </a:r>
            <a:r>
              <a:rPr lang="en-US" sz="2400" dirty="0"/>
              <a:t>those </a:t>
            </a:r>
            <a:r>
              <a:rPr lang="en-US" sz="2400" i="1" dirty="0">
                <a:solidFill>
                  <a:schemeClr val="accent2"/>
                </a:solidFill>
              </a:rPr>
              <a:t>less than</a:t>
            </a:r>
            <a:r>
              <a:rPr lang="en-US" sz="2400" dirty="0"/>
              <a:t> the </a:t>
            </a:r>
            <a:r>
              <a:rPr lang="en-US" sz="2400" dirty="0">
                <a:solidFill>
                  <a:schemeClr val="hlink"/>
                </a:solidFill>
              </a:rPr>
              <a:t>pivot, </a:t>
            </a:r>
            <a:r>
              <a:rPr lang="en-US" sz="2400" dirty="0"/>
              <a:t>and those </a:t>
            </a:r>
            <a:r>
              <a:rPr lang="en-US" sz="2400" i="1" dirty="0">
                <a:solidFill>
                  <a:schemeClr val="accent2"/>
                </a:solidFill>
              </a:rPr>
              <a:t>equal</a:t>
            </a:r>
            <a:r>
              <a:rPr lang="en-US" sz="2400" dirty="0"/>
              <a:t> to the </a:t>
            </a:r>
            <a:r>
              <a:rPr lang="en-US" sz="2400" dirty="0">
                <a:solidFill>
                  <a:srgbClr val="C00000"/>
                </a:solidFill>
              </a:rPr>
              <a:t>pivot</a:t>
            </a:r>
          </a:p>
          <a:p>
            <a:pPr lvl="1"/>
            <a:r>
              <a:rPr lang="en-US" sz="2400" dirty="0"/>
              <a:t>Then sort each of the first two partitions (recursively)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5A617F7-39B6-49E4-9A49-5572383FC3CB}" type="slidenum">
              <a:rPr lang="en-US"/>
              <a:pPr/>
              <a:t>69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 Sort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i="1" dirty="0">
                <a:solidFill>
                  <a:schemeClr val="hlink"/>
                </a:solidFill>
              </a:rPr>
              <a:t>Partition element</a:t>
            </a:r>
            <a:r>
              <a:rPr lang="en-US" sz="2400" dirty="0"/>
              <a:t> or </a:t>
            </a:r>
            <a:r>
              <a:rPr lang="en-US" sz="2400" b="1" i="1" dirty="0">
                <a:solidFill>
                  <a:schemeClr val="hlink"/>
                </a:solidFill>
              </a:rPr>
              <a:t>pivot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The choice of the </a:t>
            </a:r>
            <a:r>
              <a:rPr lang="en-US" sz="2400" b="1" dirty="0">
                <a:solidFill>
                  <a:schemeClr val="hlink"/>
                </a:solidFill>
              </a:rPr>
              <a:t>pivot</a:t>
            </a:r>
            <a:r>
              <a:rPr lang="en-US" sz="2400" dirty="0"/>
              <a:t> is arbitrary</a:t>
            </a:r>
          </a:p>
          <a:p>
            <a:pPr lvl="1"/>
            <a:r>
              <a:rPr lang="en-US" sz="2400" dirty="0"/>
              <a:t>For efficiency, it would be nice if the pivot divided the sequence roughly in half</a:t>
            </a:r>
          </a:p>
          <a:p>
            <a:pPr lvl="2"/>
            <a:r>
              <a:rPr lang="en-US" sz="2400" dirty="0"/>
              <a:t>However, the algorithm will work in any case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9E5D04B6-EA3B-410F-B544-25DEEB0D61DE}" type="slidenum">
              <a:rPr lang="en-US"/>
              <a:pPr/>
              <a:t>7</a:t>
            </a:fld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838200" y="83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1447800" y="83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495800" y="838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3886200" y="838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276600" y="838200"/>
            <a:ext cx="609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 sz="2400" b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667000" y="83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2057400" y="838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9906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5240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21336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27432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33528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39624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4572000" y="1600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11430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16764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22860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>
            <a:off x="28956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30" name="Line 42"/>
          <p:cNvSpPr>
            <a:spLocks noChangeShapeType="1"/>
          </p:cNvSpPr>
          <p:nvPr/>
        </p:nvSpPr>
        <p:spPr bwMode="auto">
          <a:xfrm>
            <a:off x="35052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41148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4724400" y="106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 flipH="1">
            <a:off x="3581400" y="381000"/>
            <a:ext cx="185738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3886199" y="228600"/>
            <a:ext cx="4419585" cy="40011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9</a:t>
            </a:r>
            <a:r>
              <a:rPr lang="en-US" dirty="0"/>
              <a:t> is already in its correct position</a:t>
            </a: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8382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14478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4495800" y="2057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3886200" y="2057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32766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26670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2057400" y="205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9906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15240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21336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27432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33528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39624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4572000" y="2819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49" name="Line 61"/>
          <p:cNvSpPr>
            <a:spLocks noChangeShapeType="1"/>
          </p:cNvSpPr>
          <p:nvPr/>
        </p:nvSpPr>
        <p:spPr bwMode="auto">
          <a:xfrm>
            <a:off x="11430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0" name="Line 62"/>
          <p:cNvSpPr>
            <a:spLocks noChangeShapeType="1"/>
          </p:cNvSpPr>
          <p:nvPr/>
        </p:nvSpPr>
        <p:spPr bwMode="auto">
          <a:xfrm>
            <a:off x="16764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1" name="Line 63"/>
          <p:cNvSpPr>
            <a:spLocks noChangeShapeType="1"/>
          </p:cNvSpPr>
          <p:nvPr/>
        </p:nvSpPr>
        <p:spPr bwMode="auto">
          <a:xfrm>
            <a:off x="22860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28956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3" name="Line 65"/>
          <p:cNvSpPr>
            <a:spLocks noChangeShapeType="1"/>
          </p:cNvSpPr>
          <p:nvPr/>
        </p:nvSpPr>
        <p:spPr bwMode="auto">
          <a:xfrm>
            <a:off x="35052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41148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5" name="Line 67"/>
          <p:cNvSpPr>
            <a:spLocks noChangeShapeType="1"/>
          </p:cNvSpPr>
          <p:nvPr/>
        </p:nvSpPr>
        <p:spPr bwMode="auto">
          <a:xfrm>
            <a:off x="47244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57" name="Rectangle 69"/>
          <p:cNvSpPr>
            <a:spLocks noChangeArrowheads="1"/>
          </p:cNvSpPr>
          <p:nvPr/>
        </p:nvSpPr>
        <p:spPr bwMode="auto">
          <a:xfrm>
            <a:off x="8382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14478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4495800" y="3733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60" name="Rectangle 72"/>
          <p:cNvSpPr>
            <a:spLocks noChangeArrowheads="1"/>
          </p:cNvSpPr>
          <p:nvPr/>
        </p:nvSpPr>
        <p:spPr bwMode="auto">
          <a:xfrm>
            <a:off x="3886200" y="3733800"/>
            <a:ext cx="609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61" name="Rectangle 73"/>
          <p:cNvSpPr>
            <a:spLocks noChangeArrowheads="1"/>
          </p:cNvSpPr>
          <p:nvPr/>
        </p:nvSpPr>
        <p:spPr bwMode="auto">
          <a:xfrm>
            <a:off x="32766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62" name="Rectangle 74"/>
          <p:cNvSpPr>
            <a:spLocks noChangeArrowheads="1"/>
          </p:cNvSpPr>
          <p:nvPr/>
        </p:nvSpPr>
        <p:spPr bwMode="auto">
          <a:xfrm>
            <a:off x="26670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63" name="Rectangle 75"/>
          <p:cNvSpPr>
            <a:spLocks noChangeArrowheads="1"/>
          </p:cNvSpPr>
          <p:nvPr/>
        </p:nvSpPr>
        <p:spPr bwMode="auto">
          <a:xfrm>
            <a:off x="20574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64" name="Text Box 76"/>
          <p:cNvSpPr txBox="1">
            <a:spLocks noChangeArrowheads="1"/>
          </p:cNvSpPr>
          <p:nvPr/>
        </p:nvSpPr>
        <p:spPr bwMode="auto">
          <a:xfrm>
            <a:off x="9906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2365" name="Text Box 77"/>
          <p:cNvSpPr txBox="1">
            <a:spLocks noChangeArrowheads="1"/>
          </p:cNvSpPr>
          <p:nvPr/>
        </p:nvSpPr>
        <p:spPr bwMode="auto">
          <a:xfrm>
            <a:off x="15240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2366" name="Text Box 78"/>
          <p:cNvSpPr txBox="1">
            <a:spLocks noChangeArrowheads="1"/>
          </p:cNvSpPr>
          <p:nvPr/>
        </p:nvSpPr>
        <p:spPr bwMode="auto">
          <a:xfrm>
            <a:off x="21336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27432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3528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39624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2370" name="Text Box 82"/>
          <p:cNvSpPr txBox="1">
            <a:spLocks noChangeArrowheads="1"/>
          </p:cNvSpPr>
          <p:nvPr/>
        </p:nvSpPr>
        <p:spPr bwMode="auto">
          <a:xfrm>
            <a:off x="45720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71" name="Line 83"/>
          <p:cNvSpPr>
            <a:spLocks noChangeShapeType="1"/>
          </p:cNvSpPr>
          <p:nvPr/>
        </p:nvSpPr>
        <p:spPr bwMode="auto">
          <a:xfrm>
            <a:off x="1143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2" name="Line 84"/>
          <p:cNvSpPr>
            <a:spLocks noChangeShapeType="1"/>
          </p:cNvSpPr>
          <p:nvPr/>
        </p:nvSpPr>
        <p:spPr bwMode="auto">
          <a:xfrm>
            <a:off x="16764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3" name="Line 85"/>
          <p:cNvSpPr>
            <a:spLocks noChangeShapeType="1"/>
          </p:cNvSpPr>
          <p:nvPr/>
        </p:nvSpPr>
        <p:spPr bwMode="auto">
          <a:xfrm>
            <a:off x="2286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4" name="Line 86"/>
          <p:cNvSpPr>
            <a:spLocks noChangeShapeType="1"/>
          </p:cNvSpPr>
          <p:nvPr/>
        </p:nvSpPr>
        <p:spPr bwMode="auto">
          <a:xfrm>
            <a:off x="28956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5" name="Line 87"/>
          <p:cNvSpPr>
            <a:spLocks noChangeShapeType="1"/>
          </p:cNvSpPr>
          <p:nvPr/>
        </p:nvSpPr>
        <p:spPr bwMode="auto">
          <a:xfrm>
            <a:off x="35052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6" name="Line 88"/>
          <p:cNvSpPr>
            <a:spLocks noChangeShapeType="1"/>
          </p:cNvSpPr>
          <p:nvPr/>
        </p:nvSpPr>
        <p:spPr bwMode="auto">
          <a:xfrm>
            <a:off x="41148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7" name="Line 89"/>
          <p:cNvSpPr>
            <a:spLocks noChangeShapeType="1"/>
          </p:cNvSpPr>
          <p:nvPr/>
        </p:nvSpPr>
        <p:spPr bwMode="auto">
          <a:xfrm>
            <a:off x="47244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8" name="Line 90"/>
          <p:cNvSpPr>
            <a:spLocks noChangeShapeType="1"/>
          </p:cNvSpPr>
          <p:nvPr/>
        </p:nvSpPr>
        <p:spPr bwMode="auto">
          <a:xfrm flipH="1">
            <a:off x="1828800" y="3352800"/>
            <a:ext cx="185738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2133600" y="3200400"/>
            <a:ext cx="3200400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4</a:t>
            </a:r>
            <a:r>
              <a:rPr lang="en-US"/>
              <a:t> will be inserted here</a:t>
            </a:r>
          </a:p>
        </p:txBody>
      </p:sp>
      <p:sp>
        <p:nvSpPr>
          <p:cNvPr id="12380" name="Rectangle 92"/>
          <p:cNvSpPr>
            <a:spLocks noChangeArrowheads="1"/>
          </p:cNvSpPr>
          <p:nvPr/>
        </p:nvSpPr>
        <p:spPr bwMode="auto">
          <a:xfrm>
            <a:off x="838200" y="510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1" name="Rectangle 93"/>
          <p:cNvSpPr>
            <a:spLocks noChangeArrowheads="1"/>
          </p:cNvSpPr>
          <p:nvPr/>
        </p:nvSpPr>
        <p:spPr bwMode="auto">
          <a:xfrm>
            <a:off x="1447800" y="510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2" name="Rectangle 94"/>
          <p:cNvSpPr>
            <a:spLocks noChangeArrowheads="1"/>
          </p:cNvSpPr>
          <p:nvPr/>
        </p:nvSpPr>
        <p:spPr bwMode="auto">
          <a:xfrm>
            <a:off x="4495800" y="5105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3" name="Rectangle 95"/>
          <p:cNvSpPr>
            <a:spLocks noChangeArrowheads="1"/>
          </p:cNvSpPr>
          <p:nvPr/>
        </p:nvSpPr>
        <p:spPr bwMode="auto">
          <a:xfrm>
            <a:off x="3886200" y="510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3276600" y="510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5" name="Rectangle 97"/>
          <p:cNvSpPr>
            <a:spLocks noChangeArrowheads="1"/>
          </p:cNvSpPr>
          <p:nvPr/>
        </p:nvSpPr>
        <p:spPr bwMode="auto">
          <a:xfrm>
            <a:off x="2667000" y="510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6" name="Rectangle 98"/>
          <p:cNvSpPr>
            <a:spLocks noChangeArrowheads="1"/>
          </p:cNvSpPr>
          <p:nvPr/>
        </p:nvSpPr>
        <p:spPr bwMode="auto">
          <a:xfrm>
            <a:off x="2057400" y="510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387" name="Text Box 99"/>
          <p:cNvSpPr txBox="1">
            <a:spLocks noChangeArrowheads="1"/>
          </p:cNvSpPr>
          <p:nvPr/>
        </p:nvSpPr>
        <p:spPr bwMode="auto">
          <a:xfrm>
            <a:off x="9906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15240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2389" name="Text Box 101"/>
          <p:cNvSpPr txBox="1">
            <a:spLocks noChangeArrowheads="1"/>
          </p:cNvSpPr>
          <p:nvPr/>
        </p:nvSpPr>
        <p:spPr bwMode="auto">
          <a:xfrm>
            <a:off x="21336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2390" name="Text Box 102"/>
          <p:cNvSpPr txBox="1">
            <a:spLocks noChangeArrowheads="1"/>
          </p:cNvSpPr>
          <p:nvPr/>
        </p:nvSpPr>
        <p:spPr bwMode="auto">
          <a:xfrm>
            <a:off x="27432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91" name="Text Box 103"/>
          <p:cNvSpPr txBox="1">
            <a:spLocks noChangeArrowheads="1"/>
          </p:cNvSpPr>
          <p:nvPr/>
        </p:nvSpPr>
        <p:spPr bwMode="auto">
          <a:xfrm>
            <a:off x="33528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2392" name="Text Box 104"/>
          <p:cNvSpPr txBox="1">
            <a:spLocks noChangeArrowheads="1"/>
          </p:cNvSpPr>
          <p:nvPr/>
        </p:nvSpPr>
        <p:spPr bwMode="auto">
          <a:xfrm>
            <a:off x="39624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2393" name="Text Box 105"/>
          <p:cNvSpPr txBox="1">
            <a:spLocks noChangeArrowheads="1"/>
          </p:cNvSpPr>
          <p:nvPr/>
        </p:nvSpPr>
        <p:spPr bwMode="auto">
          <a:xfrm>
            <a:off x="45720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1143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95" name="Line 107"/>
          <p:cNvSpPr>
            <a:spLocks noChangeShapeType="1"/>
          </p:cNvSpPr>
          <p:nvPr/>
        </p:nvSpPr>
        <p:spPr bwMode="auto">
          <a:xfrm>
            <a:off x="1676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96" name="Line 108"/>
          <p:cNvSpPr>
            <a:spLocks noChangeShapeType="1"/>
          </p:cNvSpPr>
          <p:nvPr/>
        </p:nvSpPr>
        <p:spPr bwMode="auto">
          <a:xfrm>
            <a:off x="2286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97" name="Line 109"/>
          <p:cNvSpPr>
            <a:spLocks noChangeShapeType="1"/>
          </p:cNvSpPr>
          <p:nvPr/>
        </p:nvSpPr>
        <p:spPr bwMode="auto">
          <a:xfrm>
            <a:off x="289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98" name="Line 110"/>
          <p:cNvSpPr>
            <a:spLocks noChangeShapeType="1"/>
          </p:cNvSpPr>
          <p:nvPr/>
        </p:nvSpPr>
        <p:spPr bwMode="auto">
          <a:xfrm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99" name="Line 111"/>
          <p:cNvSpPr>
            <a:spLocks noChangeShapeType="1"/>
          </p:cNvSpPr>
          <p:nvPr/>
        </p:nvSpPr>
        <p:spPr bwMode="auto">
          <a:xfrm>
            <a:off x="4114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400" name="Line 112"/>
          <p:cNvSpPr>
            <a:spLocks noChangeShapeType="1"/>
          </p:cNvSpPr>
          <p:nvPr/>
        </p:nvSpPr>
        <p:spPr bwMode="auto">
          <a:xfrm>
            <a:off x="4724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BC4C199-C047-4390-852E-F466AA562310}" type="slidenum">
              <a:rPr lang="en-US"/>
              <a:pPr/>
              <a:t>70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 Sort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34672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We put all the items to be sorted into a </a:t>
            </a:r>
            <a:r>
              <a:rPr lang="en-US" sz="2400" dirty="0">
                <a:solidFill>
                  <a:schemeClr val="tx2"/>
                </a:solidFill>
              </a:rPr>
              <a:t>container</a:t>
            </a:r>
            <a:r>
              <a:rPr lang="en-US" sz="2400" dirty="0"/>
              <a:t> (e.g. an array)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choose the pivot (partition element)  as the first element from the </a:t>
            </a:r>
            <a:r>
              <a:rPr lang="en-US" sz="2400" dirty="0">
                <a:solidFill>
                  <a:schemeClr val="tx2"/>
                </a:solidFill>
              </a:rPr>
              <a:t>container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use a container called </a:t>
            </a:r>
            <a:r>
              <a:rPr lang="en-US" sz="2400" dirty="0">
                <a:solidFill>
                  <a:schemeClr val="hlink"/>
                </a:solidFill>
              </a:rPr>
              <a:t>smaller</a:t>
            </a:r>
            <a:r>
              <a:rPr lang="en-US" sz="2400" dirty="0"/>
              <a:t> to hold the items that are smaller than the pivot, a container called </a:t>
            </a:r>
            <a:r>
              <a:rPr lang="en-US" sz="2400" dirty="0">
                <a:solidFill>
                  <a:schemeClr val="hlink"/>
                </a:solidFill>
              </a:rPr>
              <a:t>larger</a:t>
            </a:r>
            <a:r>
              <a:rPr lang="en-US" sz="2400" dirty="0"/>
              <a:t> to hold the items that are larger than the pivot, and a container called </a:t>
            </a:r>
            <a:r>
              <a:rPr lang="en-US" sz="2400" dirty="0">
                <a:solidFill>
                  <a:srgbClr val="C00000"/>
                </a:solidFill>
              </a:rPr>
              <a:t>equal</a:t>
            </a:r>
            <a:r>
              <a:rPr lang="en-US" sz="2400" dirty="0"/>
              <a:t> to hold the items of the same value as the pivot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then </a:t>
            </a:r>
            <a:r>
              <a:rPr lang="en-US" sz="2400" i="1" dirty="0"/>
              <a:t>recursively</a:t>
            </a:r>
            <a:r>
              <a:rPr lang="en-US" sz="2400" dirty="0"/>
              <a:t> sort the items in the containers </a:t>
            </a:r>
            <a:r>
              <a:rPr lang="en-US" sz="2400" dirty="0">
                <a:solidFill>
                  <a:schemeClr val="hlink"/>
                </a:solidFill>
              </a:rPr>
              <a:t>smaller</a:t>
            </a:r>
            <a:r>
              <a:rPr lang="en-US" sz="2400" dirty="0"/>
              <a:t> and </a:t>
            </a:r>
            <a:r>
              <a:rPr lang="en-US" sz="2400" dirty="0">
                <a:solidFill>
                  <a:schemeClr val="hlink"/>
                </a:solidFill>
              </a:rPr>
              <a:t>larger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Finally, copy the elements from </a:t>
            </a:r>
            <a:r>
              <a:rPr lang="en-US" sz="2400" dirty="0">
                <a:solidFill>
                  <a:srgbClr val="C00000"/>
                </a:solidFill>
              </a:rPr>
              <a:t>smaller</a:t>
            </a:r>
            <a:r>
              <a:rPr lang="en-US" sz="2400" dirty="0"/>
              <a:t> back to the original </a:t>
            </a:r>
            <a:r>
              <a:rPr lang="en-US" sz="2400" dirty="0">
                <a:solidFill>
                  <a:schemeClr val="tx2"/>
                </a:solidFill>
              </a:rPr>
              <a:t>container</a:t>
            </a:r>
            <a:r>
              <a:rPr lang="en-US" sz="2400" dirty="0"/>
              <a:t>, followed by the elements from </a:t>
            </a:r>
            <a:r>
              <a:rPr lang="en-US" sz="2400" dirty="0">
                <a:solidFill>
                  <a:srgbClr val="C00000"/>
                </a:solidFill>
              </a:rPr>
              <a:t>equal</a:t>
            </a:r>
            <a:r>
              <a:rPr lang="en-US" sz="2400" dirty="0"/>
              <a:t>, and finally the ones from </a:t>
            </a:r>
            <a:r>
              <a:rPr lang="en-US" sz="2400" dirty="0">
                <a:solidFill>
                  <a:srgbClr val="C00000"/>
                </a:solidFill>
              </a:rPr>
              <a:t>larger</a:t>
            </a:r>
          </a:p>
        </p:txBody>
      </p:sp>
    </p:spTree>
  </p:cSld>
  <p:clrMapOvr>
    <a:masterClrMapping/>
  </p:clrMapOvr>
  <p:transition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8004698"/>
      </p:ext>
    </p:extLst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TextBox 36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TextBox 42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</p:spTree>
    <p:extLst>
      <p:ext uri="{BB962C8B-B14F-4D97-AF65-F5344CB8AC3E}">
        <p14:creationId xmlns:p14="http://schemas.microsoft.com/office/powerpoint/2010/main" val="414060071"/>
      </p:ext>
    </p:extLst>
  </p:cSld>
  <p:clrMapOvr>
    <a:masterClrMapping/>
  </p:clrMapOvr>
  <p:transition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TextBox 36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627784" y="1700808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7" name="TextBox 4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5991200" y="597862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9" name="Line 17"/>
          <p:cNvSpPr>
            <a:spLocks noChangeShapeType="1"/>
          </p:cNvSpPr>
          <p:nvPr/>
        </p:nvSpPr>
        <p:spPr bwMode="auto">
          <a:xfrm>
            <a:off x="6143600" y="544522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DCCB3F-4CD0-4D5C-B1D4-8761A868CCEF}"/>
              </a:ext>
            </a:extLst>
          </p:cNvPr>
          <p:cNvSpPr txBox="1"/>
          <p:nvPr/>
        </p:nvSpPr>
        <p:spPr>
          <a:xfrm>
            <a:off x="5635724" y="4687542"/>
            <a:ext cx="2648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Put 6 in this container</a:t>
            </a:r>
          </a:p>
        </p:txBody>
      </p:sp>
    </p:spTree>
    <p:extLst>
      <p:ext uri="{BB962C8B-B14F-4D97-AF65-F5344CB8AC3E}">
        <p14:creationId xmlns:p14="http://schemas.microsoft.com/office/powerpoint/2010/main" val="1729332660"/>
      </p:ext>
    </p:extLst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203848" y="1700808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9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5991200" y="597862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3" name="Line 17"/>
          <p:cNvSpPr>
            <a:spLocks noChangeShapeType="1"/>
          </p:cNvSpPr>
          <p:nvPr/>
        </p:nvSpPr>
        <p:spPr bwMode="auto">
          <a:xfrm>
            <a:off x="6143600" y="544522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F88271-7250-4FEB-8B84-15C8A7380BE1}"/>
              </a:ext>
            </a:extLst>
          </p:cNvPr>
          <p:cNvSpPr txBox="1"/>
          <p:nvPr/>
        </p:nvSpPr>
        <p:spPr>
          <a:xfrm>
            <a:off x="3655770" y="1136938"/>
            <a:ext cx="449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scan the array and place the values in</a:t>
            </a:r>
          </a:p>
          <a:p>
            <a:r>
              <a:rPr lang="en-CA" b="0" dirty="0"/>
              <a:t>the proper container</a:t>
            </a:r>
          </a:p>
        </p:txBody>
      </p:sp>
    </p:spTree>
    <p:extLst>
      <p:ext uri="{BB962C8B-B14F-4D97-AF65-F5344CB8AC3E}">
        <p14:creationId xmlns:p14="http://schemas.microsoft.com/office/powerpoint/2010/main" val="3339401076"/>
      </p:ext>
    </p:extLst>
  </p:cSld>
  <p:clrMapOvr>
    <a:masterClrMapping/>
  </p:clrMapOvr>
  <p:transition spd="med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851920" y="1700808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3" name="TextBox 52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5991200" y="597862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>
            <a:off x="6143600" y="544522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CC968E7-1CA0-4F50-A150-273E82961AD3}"/>
              </a:ext>
            </a:extLst>
          </p:cNvPr>
          <p:cNvSpPr txBox="1"/>
          <p:nvPr/>
        </p:nvSpPr>
        <p:spPr>
          <a:xfrm>
            <a:off x="4051176" y="1100129"/>
            <a:ext cx="449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scan the array and place the values in</a:t>
            </a:r>
          </a:p>
          <a:p>
            <a:r>
              <a:rPr lang="en-CA" b="0" dirty="0"/>
              <a:t>the proper container</a:t>
            </a:r>
          </a:p>
        </p:txBody>
      </p:sp>
    </p:spTree>
    <p:extLst>
      <p:ext uri="{BB962C8B-B14F-4D97-AF65-F5344CB8AC3E}">
        <p14:creationId xmlns:p14="http://schemas.microsoft.com/office/powerpoint/2010/main" val="343212535"/>
      </p:ext>
    </p:extLst>
  </p:cSld>
  <p:clrMapOvr>
    <a:masterClrMapping/>
  </p:clrMapOvr>
  <p:transition spd="med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076056" y="1700808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7862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4522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1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2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EA590B6-E6BF-48D6-9F15-58E6E1D389E2}"/>
              </a:ext>
            </a:extLst>
          </p:cNvPr>
          <p:cNvSpPr txBox="1"/>
          <p:nvPr/>
        </p:nvSpPr>
        <p:spPr>
          <a:xfrm>
            <a:off x="413949" y="1080105"/>
            <a:ext cx="449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scan the array and place the values in</a:t>
            </a:r>
          </a:p>
          <a:p>
            <a:r>
              <a:rPr lang="en-CA" b="0" dirty="0"/>
              <a:t>the proper container</a:t>
            </a:r>
          </a:p>
        </p:txBody>
      </p:sp>
    </p:spTree>
    <p:extLst>
      <p:ext uri="{BB962C8B-B14F-4D97-AF65-F5344CB8AC3E}">
        <p14:creationId xmlns:p14="http://schemas.microsoft.com/office/powerpoint/2010/main" val="1304280131"/>
      </p:ext>
    </p:extLst>
  </p:cSld>
  <p:clrMapOvr>
    <a:masterClrMapping/>
  </p:clrMapOvr>
  <p:transition spd="med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652120" y="1700808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7862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4522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3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75C2D1-E47B-445F-835C-4D966B683AB0}"/>
              </a:ext>
            </a:extLst>
          </p:cNvPr>
          <p:cNvSpPr txBox="1"/>
          <p:nvPr/>
        </p:nvSpPr>
        <p:spPr>
          <a:xfrm>
            <a:off x="428857" y="1073990"/>
            <a:ext cx="449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scan the array and place the values in</a:t>
            </a:r>
          </a:p>
          <a:p>
            <a:r>
              <a:rPr lang="en-CA" b="0" dirty="0"/>
              <a:t>the proper container</a:t>
            </a:r>
          </a:p>
        </p:txBody>
      </p:sp>
    </p:spTree>
    <p:extLst>
      <p:ext uri="{BB962C8B-B14F-4D97-AF65-F5344CB8AC3E}">
        <p14:creationId xmlns:p14="http://schemas.microsoft.com/office/powerpoint/2010/main" val="737725221"/>
      </p:ext>
    </p:extLst>
  </p:cSld>
  <p:clrMapOvr>
    <a:masterClrMapping/>
  </p:clrMapOvr>
  <p:transition spd="med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627784" y="3212976"/>
            <a:ext cx="0" cy="79208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843808" y="3501008"/>
            <a:ext cx="2989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or partition element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228184" y="1700808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387A785-29FD-4591-BB49-53F0AD6C9281}"/>
              </a:ext>
            </a:extLst>
          </p:cNvPr>
          <p:cNvSpPr txBox="1"/>
          <p:nvPr/>
        </p:nvSpPr>
        <p:spPr>
          <a:xfrm>
            <a:off x="680649" y="1163310"/>
            <a:ext cx="44999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scan the array and place the values in</a:t>
            </a:r>
          </a:p>
          <a:p>
            <a:r>
              <a:rPr lang="en-CA" b="0" dirty="0"/>
              <a:t>the proper container</a:t>
            </a:r>
          </a:p>
        </p:txBody>
      </p:sp>
    </p:spTree>
    <p:extLst>
      <p:ext uri="{BB962C8B-B14F-4D97-AF65-F5344CB8AC3E}">
        <p14:creationId xmlns:p14="http://schemas.microsoft.com/office/powerpoint/2010/main" val="3178070330"/>
      </p:ext>
    </p:extLst>
  </p:cSld>
  <p:clrMapOvr>
    <a:masterClrMapping/>
  </p:clrMapOvr>
  <p:transition spd="med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79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/>
          <p:cNvSpPr txBox="1"/>
          <p:nvPr/>
        </p:nvSpPr>
        <p:spPr>
          <a:xfrm>
            <a:off x="4572000" y="4509120"/>
            <a:ext cx="2050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Now sort this list</a:t>
            </a:r>
          </a:p>
        </p:txBody>
      </p:sp>
    </p:spTree>
    <p:extLst>
      <p:ext uri="{BB962C8B-B14F-4D97-AF65-F5344CB8AC3E}">
        <p14:creationId xmlns:p14="http://schemas.microsoft.com/office/powerpoint/2010/main" val="40940344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BD79DE2B-5AFB-4B14-BA05-9177A9CB77B7}" type="slidenum">
              <a:rPr lang="en-US"/>
              <a:pPr/>
              <a:t>8</a:t>
            </a:fld>
            <a:endParaRPr lang="en-US"/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838200" y="1752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1447800" y="1752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4495800" y="1752600"/>
            <a:ext cx="6096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3886200" y="1752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3276600" y="1752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2667000" y="1752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2057400" y="1752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9906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3367" name="Text Box 55"/>
          <p:cNvSpPr txBox="1">
            <a:spLocks noChangeArrowheads="1"/>
          </p:cNvSpPr>
          <p:nvPr/>
        </p:nvSpPr>
        <p:spPr bwMode="auto">
          <a:xfrm>
            <a:off x="15240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3368" name="Text Box 56"/>
          <p:cNvSpPr txBox="1">
            <a:spLocks noChangeArrowheads="1"/>
          </p:cNvSpPr>
          <p:nvPr/>
        </p:nvSpPr>
        <p:spPr bwMode="auto">
          <a:xfrm>
            <a:off x="21336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3369" name="Text Box 57"/>
          <p:cNvSpPr txBox="1">
            <a:spLocks noChangeArrowheads="1"/>
          </p:cNvSpPr>
          <p:nvPr/>
        </p:nvSpPr>
        <p:spPr bwMode="auto">
          <a:xfrm>
            <a:off x="27432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3371" name="Text Box 59"/>
          <p:cNvSpPr txBox="1">
            <a:spLocks noChangeArrowheads="1"/>
          </p:cNvSpPr>
          <p:nvPr/>
        </p:nvSpPr>
        <p:spPr bwMode="auto">
          <a:xfrm>
            <a:off x="39624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3372" name="Text Box 60"/>
          <p:cNvSpPr txBox="1">
            <a:spLocks noChangeArrowheads="1"/>
          </p:cNvSpPr>
          <p:nvPr/>
        </p:nvSpPr>
        <p:spPr bwMode="auto">
          <a:xfrm>
            <a:off x="4572000" y="2514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3373" name="Line 61"/>
          <p:cNvSpPr>
            <a:spLocks noChangeShapeType="1"/>
          </p:cNvSpPr>
          <p:nvPr/>
        </p:nvSpPr>
        <p:spPr bwMode="auto">
          <a:xfrm>
            <a:off x="1143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74" name="Line 62"/>
          <p:cNvSpPr>
            <a:spLocks noChangeShapeType="1"/>
          </p:cNvSpPr>
          <p:nvPr/>
        </p:nvSpPr>
        <p:spPr bwMode="auto">
          <a:xfrm>
            <a:off x="16764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75" name="Line 63"/>
          <p:cNvSpPr>
            <a:spLocks noChangeShapeType="1"/>
          </p:cNvSpPr>
          <p:nvPr/>
        </p:nvSpPr>
        <p:spPr bwMode="auto">
          <a:xfrm>
            <a:off x="2286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76" name="Line 64"/>
          <p:cNvSpPr>
            <a:spLocks noChangeShapeType="1"/>
          </p:cNvSpPr>
          <p:nvPr/>
        </p:nvSpPr>
        <p:spPr bwMode="auto">
          <a:xfrm>
            <a:off x="28956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77" name="Line 65"/>
          <p:cNvSpPr>
            <a:spLocks noChangeShapeType="1"/>
          </p:cNvSpPr>
          <p:nvPr/>
        </p:nvSpPr>
        <p:spPr bwMode="auto">
          <a:xfrm>
            <a:off x="35052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78" name="Line 66"/>
          <p:cNvSpPr>
            <a:spLocks noChangeShapeType="1"/>
          </p:cNvSpPr>
          <p:nvPr/>
        </p:nvSpPr>
        <p:spPr bwMode="auto">
          <a:xfrm>
            <a:off x="41148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79" name="Line 67"/>
          <p:cNvSpPr>
            <a:spLocks noChangeShapeType="1"/>
          </p:cNvSpPr>
          <p:nvPr/>
        </p:nvSpPr>
        <p:spPr bwMode="auto">
          <a:xfrm>
            <a:off x="47244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80" name="Line 68"/>
          <p:cNvSpPr>
            <a:spLocks noChangeShapeType="1"/>
          </p:cNvSpPr>
          <p:nvPr/>
        </p:nvSpPr>
        <p:spPr bwMode="auto">
          <a:xfrm flipH="1">
            <a:off x="3048000" y="1371600"/>
            <a:ext cx="185738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81" name="Text Box 69"/>
          <p:cNvSpPr txBox="1">
            <a:spLocks noChangeArrowheads="1"/>
          </p:cNvSpPr>
          <p:nvPr/>
        </p:nvSpPr>
        <p:spPr bwMode="auto">
          <a:xfrm>
            <a:off x="3352800" y="1219200"/>
            <a:ext cx="3124200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6</a:t>
            </a:r>
            <a:r>
              <a:rPr lang="en-US"/>
              <a:t> will be inserted here</a:t>
            </a:r>
          </a:p>
        </p:txBody>
      </p:sp>
      <p:sp>
        <p:nvSpPr>
          <p:cNvPr id="13384" name="Rectangle 72"/>
          <p:cNvSpPr>
            <a:spLocks noChangeArrowheads="1"/>
          </p:cNvSpPr>
          <p:nvPr/>
        </p:nvSpPr>
        <p:spPr bwMode="auto">
          <a:xfrm>
            <a:off x="8382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85" name="Rectangle 73"/>
          <p:cNvSpPr>
            <a:spLocks noChangeArrowheads="1"/>
          </p:cNvSpPr>
          <p:nvPr/>
        </p:nvSpPr>
        <p:spPr bwMode="auto">
          <a:xfrm>
            <a:off x="14478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44958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38862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88" name="Rectangle 76"/>
          <p:cNvSpPr>
            <a:spLocks noChangeArrowheads="1"/>
          </p:cNvSpPr>
          <p:nvPr/>
        </p:nvSpPr>
        <p:spPr bwMode="auto">
          <a:xfrm>
            <a:off x="32766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26670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20574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91" name="Text Box 79"/>
          <p:cNvSpPr txBox="1">
            <a:spLocks noChangeArrowheads="1"/>
          </p:cNvSpPr>
          <p:nvPr/>
        </p:nvSpPr>
        <p:spPr bwMode="auto">
          <a:xfrm>
            <a:off x="9906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3392" name="Text Box 80"/>
          <p:cNvSpPr txBox="1">
            <a:spLocks noChangeArrowheads="1"/>
          </p:cNvSpPr>
          <p:nvPr/>
        </p:nvSpPr>
        <p:spPr bwMode="auto">
          <a:xfrm>
            <a:off x="15240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3393" name="Text Box 81"/>
          <p:cNvSpPr txBox="1">
            <a:spLocks noChangeArrowheads="1"/>
          </p:cNvSpPr>
          <p:nvPr/>
        </p:nvSpPr>
        <p:spPr bwMode="auto">
          <a:xfrm>
            <a:off x="21336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3394" name="Text Box 82"/>
          <p:cNvSpPr txBox="1">
            <a:spLocks noChangeArrowheads="1"/>
          </p:cNvSpPr>
          <p:nvPr/>
        </p:nvSpPr>
        <p:spPr bwMode="auto">
          <a:xfrm>
            <a:off x="27432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3395" name="Text Box 83"/>
          <p:cNvSpPr txBox="1">
            <a:spLocks noChangeArrowheads="1"/>
          </p:cNvSpPr>
          <p:nvPr/>
        </p:nvSpPr>
        <p:spPr bwMode="auto">
          <a:xfrm>
            <a:off x="33528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3396" name="Text Box 84"/>
          <p:cNvSpPr txBox="1">
            <a:spLocks noChangeArrowheads="1"/>
          </p:cNvSpPr>
          <p:nvPr/>
        </p:nvSpPr>
        <p:spPr bwMode="auto">
          <a:xfrm>
            <a:off x="39624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13397" name="Text Box 85"/>
          <p:cNvSpPr txBox="1">
            <a:spLocks noChangeArrowheads="1"/>
          </p:cNvSpPr>
          <p:nvPr/>
        </p:nvSpPr>
        <p:spPr bwMode="auto">
          <a:xfrm>
            <a:off x="4572000" y="4572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3398" name="Line 86"/>
          <p:cNvSpPr>
            <a:spLocks noChangeShapeType="1"/>
          </p:cNvSpPr>
          <p:nvPr/>
        </p:nvSpPr>
        <p:spPr bwMode="auto">
          <a:xfrm>
            <a:off x="11430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99" name="Line 87"/>
          <p:cNvSpPr>
            <a:spLocks noChangeShapeType="1"/>
          </p:cNvSpPr>
          <p:nvPr/>
        </p:nvSpPr>
        <p:spPr bwMode="auto">
          <a:xfrm>
            <a:off x="1676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400" name="Line 88"/>
          <p:cNvSpPr>
            <a:spLocks noChangeShapeType="1"/>
          </p:cNvSpPr>
          <p:nvPr/>
        </p:nvSpPr>
        <p:spPr bwMode="auto">
          <a:xfrm>
            <a:off x="22860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401" name="Line 89"/>
          <p:cNvSpPr>
            <a:spLocks noChangeShapeType="1"/>
          </p:cNvSpPr>
          <p:nvPr/>
        </p:nvSpPr>
        <p:spPr bwMode="auto">
          <a:xfrm>
            <a:off x="28956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402" name="Line 90"/>
          <p:cNvSpPr>
            <a:spLocks noChangeShapeType="1"/>
          </p:cNvSpPr>
          <p:nvPr/>
        </p:nvSpPr>
        <p:spPr bwMode="auto">
          <a:xfrm>
            <a:off x="35052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403" name="Line 91"/>
          <p:cNvSpPr>
            <a:spLocks noChangeShapeType="1"/>
          </p:cNvSpPr>
          <p:nvPr/>
        </p:nvSpPr>
        <p:spPr bwMode="auto">
          <a:xfrm>
            <a:off x="41148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404" name="Line 92"/>
          <p:cNvSpPr>
            <a:spLocks noChangeShapeType="1"/>
          </p:cNvSpPr>
          <p:nvPr/>
        </p:nvSpPr>
        <p:spPr bwMode="auto">
          <a:xfrm>
            <a:off x="47244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405" name="Text Box 93"/>
          <p:cNvSpPr txBox="1">
            <a:spLocks noChangeArrowheads="1"/>
          </p:cNvSpPr>
          <p:nvPr/>
        </p:nvSpPr>
        <p:spPr bwMode="auto">
          <a:xfrm>
            <a:off x="3505200" y="3276600"/>
            <a:ext cx="2438400" cy="3968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And we’re done!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/>
          <p:cNvSpPr txBox="1"/>
          <p:nvPr/>
        </p:nvSpPr>
        <p:spPr>
          <a:xfrm>
            <a:off x="4572000" y="450912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Sorted!</a:t>
            </a:r>
          </a:p>
        </p:txBody>
      </p:sp>
    </p:spTree>
    <p:extLst>
      <p:ext uri="{BB962C8B-B14F-4D97-AF65-F5344CB8AC3E}">
        <p14:creationId xmlns:p14="http://schemas.microsoft.com/office/powerpoint/2010/main" val="2406934539"/>
      </p:ext>
    </p:extLst>
  </p:cSld>
  <p:clrMapOvr>
    <a:masterClrMapping/>
  </p:clrMapOvr>
  <p:transition spd="med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/>
          <p:cNvSpPr txBox="1"/>
          <p:nvPr/>
        </p:nvSpPr>
        <p:spPr>
          <a:xfrm>
            <a:off x="4067944" y="6309320"/>
            <a:ext cx="2063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Next sort this list</a:t>
            </a:r>
          </a:p>
        </p:txBody>
      </p:sp>
    </p:spTree>
    <p:extLst>
      <p:ext uri="{BB962C8B-B14F-4D97-AF65-F5344CB8AC3E}">
        <p14:creationId xmlns:p14="http://schemas.microsoft.com/office/powerpoint/2010/main" val="2410264292"/>
      </p:ext>
    </p:extLst>
  </p:cSld>
  <p:clrMapOvr>
    <a:masterClrMapping/>
  </p:clrMapOvr>
  <p:transition spd="med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/>
          <p:cNvSpPr txBox="1"/>
          <p:nvPr/>
        </p:nvSpPr>
        <p:spPr>
          <a:xfrm>
            <a:off x="4067944" y="630932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Sorted!</a:t>
            </a:r>
          </a:p>
        </p:txBody>
      </p:sp>
    </p:spTree>
    <p:extLst>
      <p:ext uri="{BB962C8B-B14F-4D97-AF65-F5344CB8AC3E}">
        <p14:creationId xmlns:p14="http://schemas.microsoft.com/office/powerpoint/2010/main" val="1983369860"/>
      </p:ext>
    </p:extLst>
  </p:cSld>
  <p:clrMapOvr>
    <a:masterClrMapping/>
  </p:clrMapOvr>
  <p:transition spd="med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5" name="TextBox 64"/>
          <p:cNvSpPr txBox="1"/>
          <p:nvPr/>
        </p:nvSpPr>
        <p:spPr>
          <a:xfrm>
            <a:off x="5148064" y="364502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Copy data back to original list</a:t>
            </a:r>
          </a:p>
        </p:txBody>
      </p:sp>
    </p:spTree>
    <p:extLst>
      <p:ext uri="{BB962C8B-B14F-4D97-AF65-F5344CB8AC3E}">
        <p14:creationId xmlns:p14="http://schemas.microsoft.com/office/powerpoint/2010/main" val="1542281107"/>
      </p:ext>
    </p:extLst>
  </p:cSld>
  <p:clrMapOvr>
    <a:masterClrMapping/>
  </p:clrMapOvr>
  <p:transition spd="med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84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5" name="TextBox 64"/>
          <p:cNvSpPr txBox="1"/>
          <p:nvPr/>
        </p:nvSpPr>
        <p:spPr>
          <a:xfrm>
            <a:off x="5148064" y="364502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Copy data back to original list</a:t>
            </a:r>
          </a:p>
        </p:txBody>
      </p:sp>
      <p:cxnSp>
        <p:nvCxnSpPr>
          <p:cNvPr id="66" name="Straight Arrow Connector 65"/>
          <p:cNvCxnSpPr/>
          <p:nvPr/>
        </p:nvCxnSpPr>
        <p:spPr bwMode="auto">
          <a:xfrm flipV="1">
            <a:off x="3131840" y="3212976"/>
            <a:ext cx="0" cy="1224136"/>
          </a:xfrm>
          <a:prstGeom prst="straightConnector1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16176995"/>
      </p:ext>
    </p:extLst>
  </p:cSld>
  <p:clrMapOvr>
    <a:masterClrMapping/>
  </p:clrMapOvr>
  <p:transition spd="med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9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5" name="TextBox 64"/>
          <p:cNvSpPr txBox="1"/>
          <p:nvPr/>
        </p:nvSpPr>
        <p:spPr>
          <a:xfrm>
            <a:off x="5148064" y="364502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Copy data back to original list</a:t>
            </a:r>
          </a:p>
        </p:txBody>
      </p:sp>
      <p:sp>
        <p:nvSpPr>
          <p:cNvPr id="64" name="Freeform 63"/>
          <p:cNvSpPr/>
          <p:nvPr/>
        </p:nvSpPr>
        <p:spPr bwMode="auto">
          <a:xfrm>
            <a:off x="4462020" y="3676454"/>
            <a:ext cx="2026764" cy="1545995"/>
          </a:xfrm>
          <a:custGeom>
            <a:avLst/>
            <a:gdLst>
              <a:gd name="connsiteX0" fmla="*/ 1938780 w 2026764"/>
              <a:gd name="connsiteY0" fmla="*/ 1545995 h 1545995"/>
              <a:gd name="connsiteX1" fmla="*/ 1750244 w 2026764"/>
              <a:gd name="connsiteY1" fmla="*/ 1074655 h 1545995"/>
              <a:gd name="connsiteX2" fmla="*/ 279662 w 2026764"/>
              <a:gd name="connsiteY2" fmla="*/ 631595 h 1545995"/>
              <a:gd name="connsiteX3" fmla="*/ 72273 w 2026764"/>
              <a:gd name="connsiteY3" fmla="*/ 0 h 154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6764" h="1545995">
                <a:moveTo>
                  <a:pt x="1938780" y="1545995"/>
                </a:moveTo>
                <a:cubicBezTo>
                  <a:pt x="1982772" y="1386525"/>
                  <a:pt x="2026764" y="1227055"/>
                  <a:pt x="1750244" y="1074655"/>
                </a:cubicBezTo>
                <a:cubicBezTo>
                  <a:pt x="1473724" y="922255"/>
                  <a:pt x="559324" y="810704"/>
                  <a:pt x="279662" y="631595"/>
                </a:cubicBezTo>
                <a:cubicBezTo>
                  <a:pt x="0" y="452486"/>
                  <a:pt x="106838" y="105266"/>
                  <a:pt x="72273" y="0"/>
                </a:cubicBezTo>
              </a:path>
            </a:pathLst>
          </a:cu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7" name="Straight Arrow Connector 66"/>
          <p:cNvCxnSpPr>
            <a:stCxn id="64" idx="3"/>
          </p:cNvCxnSpPr>
          <p:nvPr/>
        </p:nvCxnSpPr>
        <p:spPr bwMode="auto">
          <a:xfrm flipV="1">
            <a:off x="4534293" y="3068960"/>
            <a:ext cx="37707" cy="607494"/>
          </a:xfrm>
          <a:prstGeom prst="straightConnector1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236601"/>
      </p:ext>
    </p:extLst>
  </p:cSld>
  <p:clrMapOvr>
    <a:masterClrMapping/>
  </p:clrMapOvr>
  <p:transition spd="med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5" name="TextBox 64"/>
          <p:cNvSpPr txBox="1"/>
          <p:nvPr/>
        </p:nvSpPr>
        <p:spPr>
          <a:xfrm>
            <a:off x="5148064" y="364502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Copy data back to original list</a:t>
            </a:r>
          </a:p>
        </p:txBody>
      </p:sp>
      <p:cxnSp>
        <p:nvCxnSpPr>
          <p:cNvPr id="66" name="Straight Arrow Connector 65"/>
          <p:cNvCxnSpPr/>
          <p:nvPr/>
        </p:nvCxnSpPr>
        <p:spPr bwMode="auto">
          <a:xfrm flipV="1">
            <a:off x="4283968" y="3284984"/>
            <a:ext cx="1224136" cy="2232248"/>
          </a:xfrm>
          <a:prstGeom prst="straightConnector1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37608460"/>
      </p:ext>
    </p:extLst>
  </p:cSld>
  <p:clrMapOvr>
    <a:masterClrMapping/>
  </p:clrMapOvr>
  <p:transition spd="med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/>
          <p:cNvSpPr txBox="1"/>
          <p:nvPr/>
        </p:nvSpPr>
        <p:spPr>
          <a:xfrm>
            <a:off x="3893101" y="3356992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Sorted!</a:t>
            </a:r>
          </a:p>
        </p:txBody>
      </p:sp>
    </p:spTree>
    <p:extLst>
      <p:ext uri="{BB962C8B-B14F-4D97-AF65-F5344CB8AC3E}">
        <p14:creationId xmlns:p14="http://schemas.microsoft.com/office/powerpoint/2010/main" val="586914826"/>
      </p:ext>
    </p:extLst>
  </p:cSld>
  <p:clrMapOvr>
    <a:masterClrMapping/>
  </p:clrMapOvr>
  <p:transition spd="med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21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30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9786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690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7594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1498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540224" y="198884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473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06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6164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2260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8356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4452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54824" y="275084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625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3159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7688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43784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49880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55976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>
            <a:off x="6207224" y="221744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7365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31269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5173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1907704" y="5703912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19175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271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37463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136776" y="45091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051720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204120" y="4730973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267883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2831232" y="4730973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3326904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3479304" y="4725144"/>
            <a:ext cx="0" cy="609600"/>
          </a:xfrm>
          <a:prstGeom prst="lin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197971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213211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269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4365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6557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7046163" y="52292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" name="TextBox 56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991200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6</a:t>
            </a:r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>
            <a:off x="6143600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auto">
          <a:xfrm>
            <a:off x="6588224" y="598445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61" name="Line 20"/>
          <p:cNvSpPr>
            <a:spLocks noChangeShapeType="1"/>
          </p:cNvSpPr>
          <p:nvPr/>
        </p:nvSpPr>
        <p:spPr bwMode="auto">
          <a:xfrm>
            <a:off x="6740624" y="545105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678832" y="6488509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8</a:t>
            </a:r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>
            <a:off x="2831232" y="5955109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4" name="TextBox 63"/>
          <p:cNvSpPr txBox="1"/>
          <p:nvPr/>
        </p:nvSpPr>
        <p:spPr>
          <a:xfrm>
            <a:off x="4572000" y="4509120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How to sort this list?</a:t>
            </a:r>
          </a:p>
        </p:txBody>
      </p:sp>
    </p:spTree>
    <p:extLst>
      <p:ext uri="{BB962C8B-B14F-4D97-AF65-F5344CB8AC3E}">
        <p14:creationId xmlns:p14="http://schemas.microsoft.com/office/powerpoint/2010/main" val="191338026"/>
      </p:ext>
    </p:extLst>
  </p:cSld>
  <p:clrMapOvr>
    <a:masterClrMapping/>
  </p:clrMapOvr>
  <p:transition spd="med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89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32038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38134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4230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337992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3490392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3965104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4117504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4613176" y="2954288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4765576" y="2420888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66" name="Straight Arrow Connector 65"/>
          <p:cNvCxnSpPr/>
          <p:nvPr/>
        </p:nvCxnSpPr>
        <p:spPr bwMode="auto">
          <a:xfrm flipV="1">
            <a:off x="3491880" y="3356992"/>
            <a:ext cx="0" cy="5760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3635896" y="3501008"/>
            <a:ext cx="1680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select a pivot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8070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4166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30262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18070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2" name="Rectangle 4"/>
          <p:cNvSpPr>
            <a:spLocks noChangeArrowheads="1"/>
          </p:cNvSpPr>
          <p:nvPr/>
        </p:nvSpPr>
        <p:spPr bwMode="auto">
          <a:xfrm>
            <a:off x="24166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30262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58395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64491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70587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7" name="TextBox 76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</p:spTree>
    <p:extLst>
      <p:ext uri="{BB962C8B-B14F-4D97-AF65-F5344CB8AC3E}">
        <p14:creationId xmlns:p14="http://schemas.microsoft.com/office/powerpoint/2010/main" val="281545505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0FBE17B8-023F-452C-9315-F35655339D96}" type="slidenum">
              <a:rPr lang="en-US"/>
              <a:pPr/>
              <a:t>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 using Stacks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r>
              <a:rPr lang="en-US" sz="2800" dirty="0"/>
              <a:t>Use two temporary stacks called </a:t>
            </a:r>
            <a:r>
              <a:rPr lang="en-US" sz="2800" b="1" dirty="0">
                <a:solidFill>
                  <a:schemeClr val="hlink"/>
                </a:solidFill>
              </a:rPr>
              <a:t>sorted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hlink"/>
                </a:solidFill>
              </a:rPr>
              <a:t>temp</a:t>
            </a:r>
            <a:r>
              <a:rPr lang="en-US" sz="2800" dirty="0"/>
              <a:t>, both of which are initially empty</a:t>
            </a:r>
          </a:p>
          <a:p>
            <a:r>
              <a:rPr lang="en-US" sz="2800" dirty="0"/>
              <a:t>The contents of </a:t>
            </a:r>
            <a:r>
              <a:rPr lang="en-US" sz="2800" b="1" dirty="0">
                <a:solidFill>
                  <a:schemeClr val="hlink"/>
                </a:solidFill>
              </a:rPr>
              <a:t>sorted</a:t>
            </a:r>
            <a:r>
              <a:rPr lang="en-US" sz="2800" dirty="0"/>
              <a:t> will always be in order, with the </a:t>
            </a:r>
            <a:r>
              <a:rPr lang="en-US" sz="2800" dirty="0">
                <a:solidFill>
                  <a:schemeClr val="tx2"/>
                </a:solidFill>
              </a:rPr>
              <a:t>smallest </a:t>
            </a:r>
            <a:r>
              <a:rPr lang="en-US" sz="2800" dirty="0"/>
              <a:t>item on the top of the stack</a:t>
            </a:r>
          </a:p>
          <a:p>
            <a:pPr lvl="1"/>
            <a:r>
              <a:rPr lang="en-US" sz="2400" dirty="0"/>
              <a:t>This will be the “sorted subsequence”</a:t>
            </a:r>
          </a:p>
          <a:p>
            <a:r>
              <a:rPr lang="en-US" sz="2800" b="1" dirty="0">
                <a:solidFill>
                  <a:schemeClr val="hlink"/>
                </a:solidFill>
              </a:rPr>
              <a:t>temp</a:t>
            </a:r>
            <a:r>
              <a:rPr lang="en-US" sz="2800" i="1" dirty="0"/>
              <a:t> </a:t>
            </a:r>
            <a:r>
              <a:rPr lang="en-US" sz="2800" dirty="0"/>
              <a:t>will temporarily hold items that need to be “shifted” out in order to insert the new item in the proper place in stack </a:t>
            </a:r>
            <a:r>
              <a:rPr lang="en-US" sz="2800" b="1" dirty="0">
                <a:solidFill>
                  <a:schemeClr val="hlink"/>
                </a:solidFill>
              </a:rPr>
              <a:t>sorted</a:t>
            </a:r>
          </a:p>
        </p:txBody>
      </p:sp>
    </p:spTree>
  </p:cSld>
  <p:clrMapOvr>
    <a:masterClrMapping/>
  </p:clrMapOvr>
  <p:transition spd="med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90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32038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38134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4230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337992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3490392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3965104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4117504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4613176" y="2954288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4765576" y="2420888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8070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4166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30262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18070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2" name="Rectangle 4"/>
          <p:cNvSpPr>
            <a:spLocks noChangeArrowheads="1"/>
          </p:cNvSpPr>
          <p:nvPr/>
        </p:nvSpPr>
        <p:spPr bwMode="auto">
          <a:xfrm>
            <a:off x="24166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30262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58395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64491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70587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7" name="TextBox 76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6003776" y="597862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6156176" y="544522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971328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1" name="Line 19"/>
          <p:cNvSpPr>
            <a:spLocks noChangeShapeType="1"/>
          </p:cNvSpPr>
          <p:nvPr/>
        </p:nvSpPr>
        <p:spPr bwMode="auto">
          <a:xfrm>
            <a:off x="2123728" y="472514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1979712" y="6416501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33" name="Line 20"/>
          <p:cNvSpPr>
            <a:spLocks noChangeShapeType="1"/>
          </p:cNvSpPr>
          <p:nvPr/>
        </p:nvSpPr>
        <p:spPr bwMode="auto">
          <a:xfrm>
            <a:off x="2123728" y="6093295"/>
            <a:ext cx="8384" cy="3994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B4F77C-2BE7-4E21-8448-A6FED60384C1}"/>
              </a:ext>
            </a:extLst>
          </p:cNvPr>
          <p:cNvSpPr txBox="1"/>
          <p:nvPr/>
        </p:nvSpPr>
        <p:spPr>
          <a:xfrm>
            <a:off x="4994176" y="4005064"/>
            <a:ext cx="2877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Scan array and put the </a:t>
            </a:r>
          </a:p>
          <a:p>
            <a:r>
              <a:rPr lang="en-CA" b="0" dirty="0"/>
              <a:t>values in the containers</a:t>
            </a:r>
          </a:p>
        </p:txBody>
      </p:sp>
    </p:spTree>
    <p:extLst>
      <p:ext uri="{BB962C8B-B14F-4D97-AF65-F5344CB8AC3E}">
        <p14:creationId xmlns:p14="http://schemas.microsoft.com/office/powerpoint/2010/main" val="1037785538"/>
      </p:ext>
    </p:extLst>
  </p:cSld>
  <p:clrMapOvr>
    <a:masterClrMapping/>
  </p:clrMapOvr>
  <p:transition spd="med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91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32038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38134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4230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337992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3490392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3965104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4117504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4613176" y="2954288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4765576" y="2420888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8070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4166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30262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18070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2" name="Rectangle 4"/>
          <p:cNvSpPr>
            <a:spLocks noChangeArrowheads="1"/>
          </p:cNvSpPr>
          <p:nvPr/>
        </p:nvSpPr>
        <p:spPr bwMode="auto">
          <a:xfrm>
            <a:off x="24166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30262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58395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64491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70587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7" name="TextBox 76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6003776" y="597862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6156176" y="544522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971328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1" name="Line 19"/>
          <p:cNvSpPr>
            <a:spLocks noChangeShapeType="1"/>
          </p:cNvSpPr>
          <p:nvPr/>
        </p:nvSpPr>
        <p:spPr bwMode="auto">
          <a:xfrm>
            <a:off x="2123728" y="472514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1979712" y="6416501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33" name="Line 20"/>
          <p:cNvSpPr>
            <a:spLocks noChangeShapeType="1"/>
          </p:cNvSpPr>
          <p:nvPr/>
        </p:nvSpPr>
        <p:spPr bwMode="auto">
          <a:xfrm>
            <a:off x="2123728" y="6093295"/>
            <a:ext cx="8384" cy="3994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4283968" y="4581128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sort the lists</a:t>
            </a:r>
          </a:p>
        </p:txBody>
      </p:sp>
    </p:spTree>
    <p:extLst>
      <p:ext uri="{BB962C8B-B14F-4D97-AF65-F5344CB8AC3E}">
        <p14:creationId xmlns:p14="http://schemas.microsoft.com/office/powerpoint/2010/main" val="3995452725"/>
      </p:ext>
    </p:extLst>
  </p:cSld>
  <p:clrMapOvr>
    <a:masterClrMapping/>
  </p:clrMapOvr>
  <p:transition spd="med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2351FC41-E075-430D-8B4A-77E54646ECD1}" type="slidenum">
              <a:rPr lang="en-US"/>
              <a:pPr/>
              <a:t>92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32038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38134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423048" y="22048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337992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3490392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3965104" y="296011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4117504" y="2426717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4613176" y="2954288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4765576" y="2420888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8070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24166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3026296" y="458112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18070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2" name="Rectangle 4"/>
          <p:cNvSpPr>
            <a:spLocks noChangeArrowheads="1"/>
          </p:cNvSpPr>
          <p:nvPr/>
        </p:nvSpPr>
        <p:spPr bwMode="auto">
          <a:xfrm>
            <a:off x="24166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3026296" y="5805264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58395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64491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7058744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7" name="TextBox 76"/>
          <p:cNvSpPr txBox="1"/>
          <p:nvPr/>
        </p:nvSpPr>
        <p:spPr>
          <a:xfrm>
            <a:off x="851385" y="5733256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83568" y="461047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860032" y="5330552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6003776" y="597862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6156176" y="544522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971328" y="5258544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1" name="Line 19"/>
          <p:cNvSpPr>
            <a:spLocks noChangeShapeType="1"/>
          </p:cNvSpPr>
          <p:nvPr/>
        </p:nvSpPr>
        <p:spPr bwMode="auto">
          <a:xfrm>
            <a:off x="2123728" y="472514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1979712" y="6416501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33" name="Line 20"/>
          <p:cNvSpPr>
            <a:spLocks noChangeShapeType="1"/>
          </p:cNvSpPr>
          <p:nvPr/>
        </p:nvSpPr>
        <p:spPr bwMode="auto">
          <a:xfrm>
            <a:off x="2123728" y="6093295"/>
            <a:ext cx="8384" cy="3994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4283968" y="4581128"/>
            <a:ext cx="1907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copy data back</a:t>
            </a:r>
          </a:p>
        </p:txBody>
      </p:sp>
    </p:spTree>
    <p:extLst>
      <p:ext uri="{BB962C8B-B14F-4D97-AF65-F5344CB8AC3E}">
        <p14:creationId xmlns:p14="http://schemas.microsoft.com/office/powerpoint/2010/main" val="1645201772"/>
      </p:ext>
    </p:extLst>
  </p:cSld>
  <p:clrMapOvr>
    <a:masterClrMapping/>
  </p:clrMapOvr>
  <p:transition spd="med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CA" sz="2000" dirty="0">
                <a:solidFill>
                  <a:schemeClr val="bg1"/>
                </a:solidFill>
              </a:rPr>
              <a:t>= l</a:t>
            </a:r>
          </a:p>
          <a:p>
            <a:pPr marL="0" indent="0">
              <a:buNone/>
            </a:pPr>
            <a:endParaRPr lang="en-CA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CA" sz="2000" dirty="0" err="1">
                <a:solidFill>
                  <a:schemeClr val="bg1"/>
                </a:solidFill>
              </a:rPr>
              <a:t>arger</a:t>
            </a:r>
            <a:r>
              <a:rPr lang="en-CA" sz="2000" dirty="0">
                <a:solidFill>
                  <a:schemeClr val="bg1"/>
                </a:solidFill>
              </a:rPr>
              <a:t>[j]</a:t>
            </a:r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93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279704" y="2996952"/>
            <a:ext cx="0" cy="5760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423720" y="314096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= 3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88424" y="5261138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113009402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94</a:t>
            </a:fld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308304" y="2132856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209946" y="1732746"/>
            <a:ext cx="2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en-CA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7279704" y="2996952"/>
            <a:ext cx="0" cy="5760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423720" y="3140968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TextBox 42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88424" y="5261138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189926458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=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equal[n</a:t>
            </a:r>
            <a:r>
              <a:rPr lang="en-CA" sz="2000" baseline="-25000" dirty="0"/>
              <a:t>e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95</a:t>
            </a:fld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7308304" y="2132856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209946" y="1732746"/>
            <a:ext cx="2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en-CA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279704" y="2996952"/>
            <a:ext cx="0" cy="5760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5" name="TextBox 44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388424" y="5261138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=0</a:t>
            </a: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7359352" y="4688309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23720" y="314096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= 3</a:t>
            </a:r>
          </a:p>
        </p:txBody>
      </p:sp>
    </p:spTree>
    <p:extLst>
      <p:ext uri="{BB962C8B-B14F-4D97-AF65-F5344CB8AC3E}">
        <p14:creationId xmlns:p14="http://schemas.microsoft.com/office/powerpoint/2010/main" val="16481146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=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equal[n</a:t>
            </a:r>
            <a:r>
              <a:rPr lang="en-CA" sz="2000" baseline="-25000" dirty="0"/>
              <a:t>e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&lt;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smaller[n</a:t>
            </a:r>
            <a:r>
              <a:rPr lang="en-CA" sz="2000" baseline="-25000" dirty="0"/>
              <a:t>s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7884368" y="2132856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7279704" y="2996952"/>
            <a:ext cx="0" cy="5760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88424" y="5261138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=0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7359352" y="4688309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786010" y="1732746"/>
            <a:ext cx="2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en-CA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23720" y="314096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= 3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7287344" y="404023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7757820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=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equal[n</a:t>
            </a:r>
            <a:r>
              <a:rPr lang="en-CA" sz="2000" baseline="-25000" dirty="0"/>
              <a:t>e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&lt;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smaller[n</a:t>
            </a:r>
            <a:r>
              <a:rPr lang="en-CA" sz="2000" baseline="-25000" dirty="0"/>
              <a:t>s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larger[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97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8532440" y="2132856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7279704" y="2996952"/>
            <a:ext cx="0" cy="5760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88424" y="5261138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=1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7359352" y="4688309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34082" y="1732746"/>
            <a:ext cx="2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en-CA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23720" y="3140968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>
                <a:solidFill>
                  <a:srgbClr val="FF0000"/>
                </a:solidFill>
              </a:rPr>
              <a:t>pivot = 3</a:t>
            </a: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7287344" y="404023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735935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294471521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=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equal[n</a:t>
            </a:r>
            <a:r>
              <a:rPr lang="en-CA" sz="2000" baseline="-25000" dirty="0"/>
              <a:t>e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&lt;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smaller[n</a:t>
            </a:r>
            <a:r>
              <a:rPr lang="en-CA" sz="2000" baseline="-25000" dirty="0"/>
              <a:t>s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larger[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quicksort</a:t>
            </a:r>
            <a:r>
              <a:rPr lang="en-CA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CA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smaller,n</a:t>
            </a:r>
            <a:r>
              <a:rPr lang="en-CA" sz="2000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CA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98</a:t>
            </a:fld>
            <a:endParaRPr lang="en-US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TextBox 40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388424" y="5261138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=1</a:t>
            </a: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7359352" y="4688309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7287344" y="404023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auto">
          <a:xfrm>
            <a:off x="735935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80312" y="3501008"/>
            <a:ext cx="697627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Sort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88345374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640"/>
            <a:ext cx="7772400" cy="5907360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Algorithm</a:t>
            </a:r>
            <a:r>
              <a:rPr lang="en-CA" sz="2000" dirty="0"/>
              <a:t> quicksort(</a:t>
            </a:r>
            <a:r>
              <a:rPr lang="en-CA" sz="2000" dirty="0" err="1"/>
              <a:t>A,n</a:t>
            </a:r>
            <a:r>
              <a:rPr lang="en-CA" sz="2000" dirty="0"/>
              <a:t>)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In</a:t>
            </a:r>
            <a:r>
              <a:rPr lang="en-CA" sz="2000" dirty="0"/>
              <a:t>: Array A storing n values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Out</a:t>
            </a:r>
            <a:r>
              <a:rPr lang="en-CA" sz="2000" dirty="0"/>
              <a:t>: {Sort A in increasing order}</a:t>
            </a:r>
          </a:p>
          <a:p>
            <a:pPr marL="0" indent="0">
              <a:buNone/>
            </a:pP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n &gt; 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{</a:t>
            </a:r>
          </a:p>
          <a:p>
            <a:pPr marL="0" indent="0">
              <a:buNone/>
            </a:pPr>
            <a:r>
              <a:rPr lang="en-CA" sz="2000" dirty="0"/>
              <a:t>    smaller, equal, larger = new arrays of size n</a:t>
            </a:r>
          </a:p>
          <a:p>
            <a:pPr marL="0" indent="0">
              <a:buNone/>
            </a:pPr>
            <a:r>
              <a:rPr lang="en-CA" sz="2000" dirty="0"/>
              <a:t>    n</a:t>
            </a:r>
            <a:r>
              <a:rPr lang="en-CA" sz="2000" baseline="-25000" dirty="0"/>
              <a:t>s</a:t>
            </a:r>
            <a:r>
              <a:rPr lang="en-CA" sz="2000" dirty="0"/>
              <a:t> = n</a:t>
            </a:r>
            <a:r>
              <a:rPr lang="en-CA" sz="2000" baseline="-25000" dirty="0"/>
              <a:t>e</a:t>
            </a:r>
            <a:r>
              <a:rPr lang="en-CA" sz="2000" dirty="0"/>
              <a:t> = 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 = 0</a:t>
            </a:r>
          </a:p>
          <a:p>
            <a:pPr marL="0" indent="0">
              <a:buNone/>
            </a:pPr>
            <a:r>
              <a:rPr lang="en-CA" sz="2000" dirty="0"/>
              <a:t>    pivot = A[0]</a:t>
            </a:r>
          </a:p>
          <a:p>
            <a:pPr marL="0" indent="0">
              <a:buNone/>
            </a:pPr>
            <a:r>
              <a:rPr lang="en-CA" sz="2000" dirty="0"/>
              <a:t>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en-CA" sz="2000" dirty="0"/>
              <a:t> </a:t>
            </a:r>
            <a:r>
              <a:rPr lang="en-CA" sz="2000" dirty="0" err="1"/>
              <a:t>i</a:t>
            </a:r>
            <a:r>
              <a:rPr lang="en-CA" sz="2000" dirty="0"/>
              <a:t> = 0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en-CA" sz="2000" dirty="0"/>
              <a:t> n-1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do 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// Partition the values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=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equal[n</a:t>
            </a:r>
            <a:r>
              <a:rPr lang="en-CA" sz="2000" baseline="-25000" dirty="0"/>
              <a:t>e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if</a:t>
            </a:r>
            <a:r>
              <a:rPr lang="en-CA" sz="2000" dirty="0"/>
              <a:t> A[</a:t>
            </a:r>
            <a:r>
              <a:rPr lang="en-CA" sz="2000" dirty="0" err="1"/>
              <a:t>i</a:t>
            </a:r>
            <a:r>
              <a:rPr lang="en-CA" sz="2000" dirty="0"/>
              <a:t>] &lt; pivot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then</a:t>
            </a:r>
            <a:r>
              <a:rPr lang="en-CA" sz="2000" dirty="0"/>
              <a:t> smaller[n</a:t>
            </a:r>
            <a:r>
              <a:rPr lang="en-CA" sz="2000" baseline="-25000" dirty="0"/>
              <a:t>s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    </a:t>
            </a:r>
            <a:r>
              <a:rPr lang="en-CA" sz="2000" b="1" dirty="0">
                <a:solidFill>
                  <a:schemeClr val="tx2">
                    <a:lumMod val="75000"/>
                  </a:schemeClr>
                </a:solidFill>
              </a:rPr>
              <a:t>else</a:t>
            </a:r>
            <a:r>
              <a:rPr lang="en-CA" sz="2000" dirty="0"/>
              <a:t> larger[</a:t>
            </a:r>
            <a:r>
              <a:rPr lang="en-CA" sz="2000" dirty="0" err="1"/>
              <a:t>n</a:t>
            </a:r>
            <a:r>
              <a:rPr lang="en-CA" sz="2000" baseline="-25000" dirty="0" err="1"/>
              <a:t>l</a:t>
            </a:r>
            <a:r>
              <a:rPr lang="en-CA" sz="2000" dirty="0"/>
              <a:t>++] = A[</a:t>
            </a:r>
            <a:r>
              <a:rPr lang="en-CA" sz="2000" dirty="0" err="1"/>
              <a:t>i</a:t>
            </a:r>
            <a:r>
              <a:rPr lang="en-CA" sz="2000" dirty="0"/>
              <a:t>]</a:t>
            </a: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dirty="0" err="1"/>
              <a:t>quicksort</a:t>
            </a:r>
            <a:r>
              <a:rPr lang="en-CA" sz="2000" dirty="0"/>
              <a:t>(</a:t>
            </a:r>
            <a:r>
              <a:rPr lang="en-CA" sz="2000" dirty="0" err="1"/>
              <a:t>smaller,n</a:t>
            </a:r>
            <a:r>
              <a:rPr lang="en-CA" sz="2000" baseline="-25000" dirty="0" err="1"/>
              <a:t>s</a:t>
            </a:r>
            <a:r>
              <a:rPr lang="en-CA" sz="2000" dirty="0"/>
              <a:t>)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CA" sz="2000" dirty="0"/>
              <a:t>     </a:t>
            </a:r>
            <a:r>
              <a:rPr lang="en-CA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quicksort(</a:t>
            </a:r>
            <a:r>
              <a:rPr lang="en-CA" sz="2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larger,n</a:t>
            </a:r>
            <a:r>
              <a:rPr lang="en-CA" sz="2000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r>
              <a:rPr lang="en-CA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69D7C2D7-ADF2-45D6-9883-2AFAEF661E18}" type="slidenum">
              <a:rPr lang="en-US" smtClean="0"/>
              <a:pPr/>
              <a:t>99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916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012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210872" y="242088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125816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752928" y="2498725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8401000" y="2492896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2076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817296" y="397572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07696" y="5199856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817296" y="5199856"/>
            <a:ext cx="609600" cy="5334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2076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817296" y="4594448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6251985" y="5261138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larger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84168" y="400506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smaller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28184" y="465313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equal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16216" y="249289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88424" y="5261138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 err="1"/>
              <a:t>n</a:t>
            </a:r>
            <a:r>
              <a:rPr lang="en-CA" b="0" baseline="-25000" dirty="0" err="1"/>
              <a:t>l</a:t>
            </a:r>
            <a:r>
              <a:rPr lang="en-CA" b="0" dirty="0"/>
              <a:t>=1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359352" y="4688309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7287344" y="4040237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359352" y="5264373"/>
            <a:ext cx="381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24328" y="5805264"/>
            <a:ext cx="697627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Sort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88424" y="4005064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s</a:t>
            </a:r>
            <a:r>
              <a:rPr lang="en-CA" b="0" dirty="0"/>
              <a:t>=1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88424" y="468507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0" dirty="0"/>
              <a:t>n</a:t>
            </a:r>
            <a:r>
              <a:rPr lang="en-CA" b="0" baseline="-25000" dirty="0"/>
              <a:t>e</a:t>
            </a:r>
            <a:r>
              <a:rPr lang="en-CA" b="0" dirty="0"/>
              <a:t>=1</a:t>
            </a:r>
          </a:p>
        </p:txBody>
      </p:sp>
    </p:spTree>
    <p:extLst>
      <p:ext uri="{BB962C8B-B14F-4D97-AF65-F5344CB8AC3E}">
        <p14:creationId xmlns:p14="http://schemas.microsoft.com/office/powerpoint/2010/main" val="3874109242"/>
      </p:ext>
    </p:extLst>
  </p:cSld>
  <p:clrMapOvr>
    <a:masterClrMapping/>
  </p:clrMapOvr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1105</TotalTime>
  <Words>3836</Words>
  <Application>Microsoft Office PowerPoint</Application>
  <PresentationFormat>On-screen Show (4:3)</PresentationFormat>
  <Paragraphs>1566</Paragraphs>
  <Slides>100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3" baseType="lpstr">
      <vt:lpstr>Arial</vt:lpstr>
      <vt:lpstr>Times New Roman</vt:lpstr>
      <vt:lpstr>noteTemplate05</vt:lpstr>
      <vt:lpstr>PowerPoint Presentation</vt:lpstr>
      <vt:lpstr>Objectives</vt:lpstr>
      <vt:lpstr>Sorting Problem</vt:lpstr>
      <vt:lpstr>Insertion Sort</vt:lpstr>
      <vt:lpstr>Insertion Sort Algorithm</vt:lpstr>
      <vt:lpstr>PowerPoint Presentation</vt:lpstr>
      <vt:lpstr>PowerPoint Presentation</vt:lpstr>
      <vt:lpstr>PowerPoint Presentation</vt:lpstr>
      <vt:lpstr>Insertion Sort using Stacks</vt:lpstr>
      <vt:lpstr>PowerPoint Presentation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In-Place Insertion Sort</vt:lpstr>
      <vt:lpstr>PowerPoint Presentation</vt:lpstr>
      <vt:lpstr>Selection Sort</vt:lpstr>
      <vt:lpstr>Selection Sort Algorithm</vt:lpstr>
      <vt:lpstr>PowerPoint Presentation</vt:lpstr>
      <vt:lpstr>PowerPoint Presentation</vt:lpstr>
      <vt:lpstr>Selection Sort Using a Queue</vt:lpstr>
      <vt:lpstr>Selection Sort Using Queue Algorithm</vt:lpstr>
      <vt:lpstr>PowerPoint Presentation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In-Place SelectionSort</vt:lpstr>
      <vt:lpstr>PowerPoint Presentation</vt:lpstr>
      <vt:lpstr>Quick Sort</vt:lpstr>
      <vt:lpstr>Quick Sort</vt:lpstr>
      <vt:lpstr>Quick Sort 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13</dc:title>
  <dc:creator>doug vancise</dc:creator>
  <cp:lastModifiedBy>Roberto Solis-Oba</cp:lastModifiedBy>
  <cp:revision>218</cp:revision>
  <dcterms:created xsi:type="dcterms:W3CDTF">2007-06-14T20:36:12Z</dcterms:created>
  <dcterms:modified xsi:type="dcterms:W3CDTF">2020-03-24T18:33:25Z</dcterms:modified>
</cp:coreProperties>
</file>