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4"/>
  </p:notesMasterIdLst>
  <p:handoutMasterIdLst>
    <p:handoutMasterId r:id="rId95"/>
  </p:handoutMasterIdLst>
  <p:sldIdLst>
    <p:sldId id="256" r:id="rId2"/>
    <p:sldId id="258" r:id="rId3"/>
    <p:sldId id="259" r:id="rId4"/>
    <p:sldId id="260" r:id="rId5"/>
    <p:sldId id="339" r:id="rId6"/>
    <p:sldId id="341" r:id="rId7"/>
    <p:sldId id="267" r:id="rId8"/>
    <p:sldId id="319" r:id="rId9"/>
    <p:sldId id="262" r:id="rId10"/>
    <p:sldId id="397" r:id="rId11"/>
    <p:sldId id="263" r:id="rId12"/>
    <p:sldId id="413" r:id="rId13"/>
    <p:sldId id="335" r:id="rId14"/>
    <p:sldId id="336" r:id="rId15"/>
    <p:sldId id="264" r:id="rId16"/>
    <p:sldId id="265" r:id="rId17"/>
    <p:sldId id="404" r:id="rId18"/>
    <p:sldId id="266" r:id="rId19"/>
    <p:sldId id="268" r:id="rId20"/>
    <p:sldId id="269" r:id="rId21"/>
    <p:sldId id="271" r:id="rId22"/>
    <p:sldId id="272" r:id="rId23"/>
    <p:sldId id="368" r:id="rId24"/>
    <p:sldId id="273" r:id="rId25"/>
    <p:sldId id="274" r:id="rId26"/>
    <p:sldId id="275" r:id="rId27"/>
    <p:sldId id="276" r:id="rId28"/>
    <p:sldId id="278" r:id="rId29"/>
    <p:sldId id="405" r:id="rId30"/>
    <p:sldId id="277" r:id="rId31"/>
    <p:sldId id="280" r:id="rId32"/>
    <p:sldId id="379" r:id="rId33"/>
    <p:sldId id="414" r:id="rId34"/>
    <p:sldId id="282" r:id="rId35"/>
    <p:sldId id="378" r:id="rId36"/>
    <p:sldId id="415" r:id="rId37"/>
    <p:sldId id="285" r:id="rId38"/>
    <p:sldId id="286" r:id="rId39"/>
    <p:sldId id="406" r:id="rId40"/>
    <p:sldId id="407" r:id="rId41"/>
    <p:sldId id="380" r:id="rId42"/>
    <p:sldId id="401" r:id="rId43"/>
    <p:sldId id="381" r:id="rId44"/>
    <p:sldId id="402" r:id="rId45"/>
    <p:sldId id="392" r:id="rId46"/>
    <p:sldId id="382" r:id="rId47"/>
    <p:sldId id="393" r:id="rId48"/>
    <p:sldId id="408" r:id="rId49"/>
    <p:sldId id="394" r:id="rId50"/>
    <p:sldId id="409" r:id="rId51"/>
    <p:sldId id="383" r:id="rId52"/>
    <p:sldId id="395" r:id="rId53"/>
    <p:sldId id="287" r:id="rId54"/>
    <p:sldId id="288" r:id="rId55"/>
    <p:sldId id="289" r:id="rId56"/>
    <p:sldId id="291" r:id="rId57"/>
    <p:sldId id="309" r:id="rId58"/>
    <p:sldId id="416" r:id="rId59"/>
    <p:sldId id="347" r:id="rId60"/>
    <p:sldId id="411" r:id="rId61"/>
    <p:sldId id="297" r:id="rId62"/>
    <p:sldId id="377" r:id="rId63"/>
    <p:sldId id="299" r:id="rId64"/>
    <p:sldId id="320" r:id="rId65"/>
    <p:sldId id="324" r:id="rId66"/>
    <p:sldId id="325" r:id="rId67"/>
    <p:sldId id="326" r:id="rId68"/>
    <p:sldId id="327" r:id="rId69"/>
    <p:sldId id="328" r:id="rId70"/>
    <p:sldId id="329" r:id="rId71"/>
    <p:sldId id="330" r:id="rId72"/>
    <p:sldId id="331" r:id="rId73"/>
    <p:sldId id="332" r:id="rId74"/>
    <p:sldId id="333" r:id="rId75"/>
    <p:sldId id="334" r:id="rId76"/>
    <p:sldId id="301" r:id="rId77"/>
    <p:sldId id="311" r:id="rId78"/>
    <p:sldId id="303" r:id="rId79"/>
    <p:sldId id="304" r:id="rId80"/>
    <p:sldId id="412" r:id="rId81"/>
    <p:sldId id="387" r:id="rId82"/>
    <p:sldId id="388" r:id="rId83"/>
    <p:sldId id="389" r:id="rId84"/>
    <p:sldId id="390" r:id="rId85"/>
    <p:sldId id="305" r:id="rId86"/>
    <p:sldId id="321" r:id="rId87"/>
    <p:sldId id="313" r:id="rId88"/>
    <p:sldId id="315" r:id="rId89"/>
    <p:sldId id="314" r:id="rId90"/>
    <p:sldId id="316" r:id="rId91"/>
    <p:sldId id="317" r:id="rId92"/>
    <p:sldId id="318" r:id="rId93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FF"/>
    <a:srgbClr val="00FF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56" autoAdjust="0"/>
  </p:normalViewPr>
  <p:slideViewPr>
    <p:cSldViewPr>
      <p:cViewPr varScale="1">
        <p:scale>
          <a:sx n="74" d="100"/>
          <a:sy n="74" d="100"/>
        </p:scale>
        <p:origin x="958" y="6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9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handoutMaster" Target="handoutMasters/handoutMaster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notesMaster" Target="notesMasters/notesMaster1.xml"/><Relationship Id="rId9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ED8493F5-D334-4C79-81D8-71B3D0B67B9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3B1DED0B-0340-4987-B420-8D37DECE7EC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EC6D5D39-B79C-4633-83E8-7E47A4FEF1A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7C5F959F-930E-497C-A3C3-D39F2DB4606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7EC12B41-19FA-4881-AB9C-364AFE084B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B46F291-5981-4278-8F02-945FAD9DBB9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B7EBDE4-E9FD-4803-A844-EAB6DCFE471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F0D2724-A9F9-4327-962A-BEAC63185B5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6CF06E13-929B-429D-822D-6E74BB602ED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DD41CEC0-DD0F-4EAC-9713-EAEC5C87017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21639B69-B70F-4EB8-86F9-F0EB9888E3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DE17E32-82E5-4E43-9234-6F63AFF9AD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368CDD47-6FA8-44C6-A5B8-877225D098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7B2E0D-738B-46A1-9E2E-8CA403192B09}" type="slidenum">
              <a:rPr lang="en-US" altLang="en-US" sz="1300" b="0">
                <a:latin typeface="Times New Roman" panose="02020603050405020304" pitchFamily="18" charset="0"/>
              </a:rPr>
              <a:pPr/>
              <a:t>3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582E0B5-8D5B-4326-8C0A-61A67B6FAA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EB40F53-C5A9-47AE-A136-B2119061C9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124" tIns="47562" rIns="95124" bIns="47562"/>
          <a:lstStyle/>
          <a:p>
            <a:pPr eaLnBrk="1" hangingPunct="1"/>
            <a:endParaRPr lang="en-CA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24AF6943-FCB3-4AD7-B546-5359BFB3E8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0CB18C-5922-45A4-BA00-25B4108AD8F6}" type="slidenum">
              <a:rPr lang="en-US" altLang="en-US" sz="1200" b="0">
                <a:latin typeface="Times New Roman" panose="02020603050405020304" pitchFamily="18" charset="0"/>
              </a:rPr>
              <a:pPr/>
              <a:t>6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947A821D-25DB-4528-A736-312A24A5C6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5BFF8D76-40AC-46EF-A627-6AB61E7432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004" tIns="45002" rIns="90004" bIns="45002"/>
          <a:lstStyle/>
          <a:p>
            <a:pPr eaLnBrk="1" hangingPunct="1"/>
            <a:r>
              <a:rPr lang="en-US" altLang="en-US"/>
              <a:t>yes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A0E6ECBA-F263-43BD-8CBA-073AB64E86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4EF815-5658-46E6-AF7E-3CD848F91D72}" type="slidenum">
              <a:rPr lang="en-US" altLang="en-US" sz="1300" b="0">
                <a:latin typeface="Times New Roman" panose="02020603050405020304" pitchFamily="18" charset="0"/>
              </a:rPr>
              <a:pPr/>
              <a:t>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56AA5FD7-78B2-409F-93D4-3D9DEF6511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E3B29B75-9FC5-4A46-A203-4AF591E48D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124" tIns="47562" rIns="95124" bIns="47562"/>
          <a:lstStyle/>
          <a:p>
            <a:pPr eaLnBrk="1" hangingPunct="1"/>
            <a:r>
              <a:rPr lang="en-US" altLang="en-US"/>
              <a:t>Recursive!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D7B33C32-116E-4EA3-92F1-6E696EFF77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6F3125-88DA-4AB3-B635-EBBCD85BE05C}" type="slidenum">
              <a:rPr lang="en-US" altLang="en-US" sz="1300" b="0">
                <a:latin typeface="Times New Roman" panose="02020603050405020304" pitchFamily="18" charset="0"/>
              </a:rPr>
              <a:pPr/>
              <a:t>16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E4BD06AE-0047-48FA-8E9E-371F45C3EB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89355254-597D-4596-98BA-8215E56B65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124" tIns="47562" rIns="95124" bIns="47562"/>
          <a:lstStyle/>
          <a:p>
            <a:pPr eaLnBrk="1" hangingPunct="1"/>
            <a:r>
              <a:rPr lang="en-US" altLang="en-US"/>
              <a:t>0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>
            <a:extLst>
              <a:ext uri="{FF2B5EF4-FFF2-40B4-BE49-F238E27FC236}">
                <a16:creationId xmlns:a16="http://schemas.microsoft.com/office/drawing/2014/main" id="{2394969A-3A15-4F0E-8801-A8ECD59624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>
            <a:extLst>
              <a:ext uri="{FF2B5EF4-FFF2-40B4-BE49-F238E27FC236}">
                <a16:creationId xmlns:a16="http://schemas.microsoft.com/office/drawing/2014/main" id="{6D7C6DC4-A046-411B-8CE0-F1401999FB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CA" altLang="en-US"/>
              <a:t>The algorithm is guaranteed to process all the nodes, because when processing a node its rwo children are put in the queue. If there was at the end a node not processed, when its parent was processed the node would have been put in the queue, so that node must have been eventually processed.</a:t>
            </a:r>
          </a:p>
        </p:txBody>
      </p:sp>
      <p:sp>
        <p:nvSpPr>
          <p:cNvPr id="61444" name="Slide Number Placeholder 3">
            <a:extLst>
              <a:ext uri="{FF2B5EF4-FFF2-40B4-BE49-F238E27FC236}">
                <a16:creationId xmlns:a16="http://schemas.microsoft.com/office/drawing/2014/main" id="{EABA92FE-5989-4E9D-BC37-FB8B6E561A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8D5B9C-44A1-49A2-A62A-3D7CFAA4C831}" type="slidenum">
              <a:rPr lang="en-US" altLang="en-US" sz="1300" b="0">
                <a:latin typeface="Times New Roman" panose="02020603050405020304" pitchFamily="18" charset="0"/>
              </a:rPr>
              <a:pPr/>
              <a:t>52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298C3C66-8521-4C9C-9C14-FFB74F89A6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EB7020-7AFD-487F-BD4D-B0250ECD749A}" type="slidenum">
              <a:rPr lang="en-US" altLang="en-US" sz="1300" b="0">
                <a:latin typeface="Times New Roman" panose="02020603050405020304" pitchFamily="18" charset="0"/>
              </a:rPr>
              <a:pPr/>
              <a:t>56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5198C4DE-42FD-4E81-BF36-74489C295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B3611654-80A0-45F2-9341-7AAC71F67A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124" tIns="47562" rIns="95124" bIns="47562"/>
          <a:lstStyle/>
          <a:p>
            <a:pPr eaLnBrk="1" hangingPunct="1"/>
            <a:r>
              <a:rPr lang="en-US" altLang="en-US"/>
              <a:t>traversals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D1D02C7C-1DCE-470A-8653-CA324D8F24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E3ECF5-5480-49F3-B41B-6AB746A4374E}" type="slidenum">
              <a:rPr lang="en-US" altLang="en-US" sz="1300" b="0">
                <a:latin typeface="Times New Roman" panose="02020603050405020304" pitchFamily="18" charset="0"/>
              </a:rPr>
              <a:pPr/>
              <a:t>76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A9A04286-AEA5-4DBC-8E34-D4777AB5CF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0D7ECABE-9F60-4753-8555-708979E567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124" tIns="47562" rIns="95124" bIns="47562"/>
          <a:lstStyle/>
          <a:p>
            <a:pPr eaLnBrk="1" hangingPunct="1"/>
            <a:endParaRPr lang="en-CA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B969C335-D1CF-4D1C-A9F9-7B26961942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083575-81DD-400C-999A-CD97FDBC55E2}" type="slidenum">
              <a:rPr lang="en-US" altLang="en-US" sz="1300" b="0">
                <a:latin typeface="Times New Roman" panose="02020603050405020304" pitchFamily="18" charset="0"/>
              </a:rPr>
              <a:pPr/>
              <a:t>78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5B1EB054-8F6F-4596-9BD5-8701DA635F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7F29E9FA-8279-49F0-AEB9-796F785DC6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124" tIns="47562" rIns="95124" bIns="47562"/>
          <a:lstStyle/>
          <a:p>
            <a:pPr eaLnBrk="1" hangingPunct="1"/>
            <a:r>
              <a:rPr lang="en-US" altLang="en-US"/>
              <a:t>Postorder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F73513-FFF0-4B40-8536-DB7FCFCDD7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7E97160-9704-424F-BB3F-A216A3A88C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28BA6E-471B-4149-A1CF-D69FB49B4F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10-</a:t>
            </a:r>
            <a:fld id="{FA8A6B01-4262-422A-BBE1-53F8B9A0D8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3810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F6C1E2-CAA9-4B8E-857E-A74EBEB54A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71B5E4-425E-433E-9930-68BFFE4EBF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A6FEE2-218C-4436-B017-F0C7A35EE9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10-</a:t>
            </a:r>
            <a:fld id="{F7DDE58E-F594-4ABE-9520-4F6C17C6EE4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837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5FCC18-F1CA-47BD-8CF0-45F3DDC3E9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8D456A-220F-4344-B6C4-132653E720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6AC257-FA2D-4A33-A94B-E8419104F2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10-</a:t>
            </a:r>
            <a:fld id="{7F3EB811-72D9-41D9-967F-5532BC32C50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1280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1CC9CF-F99A-4DEE-8ADF-3FABBF2E64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83D408-97C7-4E1B-812F-C7A3B589D6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AF14F60-61E3-477C-9538-F682F42262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10-</a:t>
            </a:r>
            <a:fld id="{39192BC4-5EA7-4DB6-899B-9744528BBD9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202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3451FA-25BC-488B-A413-04B54DD82C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0EA19D-9B6E-409E-B1F2-FB8A3D5983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791066-8772-4EC2-9161-CE6FB17E7E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10-</a:t>
            </a:r>
            <a:fld id="{F8509BBD-78EE-41EA-9343-4904A034BAA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9711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D101B2-0871-49BB-9835-B1BB49FE95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E25BFD-2D3F-442D-9B9E-CDD1D62F8C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E6A94C-7E03-4636-835C-C4A8F5F59A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10-</a:t>
            </a:r>
            <a:fld id="{08D1FE34-9A52-4F6F-BFFC-09F6A9FD091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831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447FDBD-99E2-45B0-AF8A-CBCA30FEF2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2DDC7A6-BA49-42B5-93C7-BFDE544C0D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FC475A4-3135-4C8F-80DF-A4F46397B2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10-</a:t>
            </a:r>
            <a:fld id="{FE7A1D1D-F450-4114-B4C7-0BC800B37C5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145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E8A670A-BFCD-40F3-AB12-A69F7FE01C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06645EE-14E9-4F37-8B77-F7DFA1AAFA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7B86687-0FC4-4437-A926-92DF86E448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10-</a:t>
            </a:r>
            <a:fld id="{FB32A778-4D38-4175-B657-8761BB9F792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7154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8C46C37-4388-439F-8A75-EDDA249C56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A0A2142-DEC3-45A2-A26D-43FA01D2FA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5DAB2F6-05C6-4447-984D-FB15090E2E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10-</a:t>
            </a:r>
            <a:fld id="{129B70D3-8B26-4933-8548-AF599A289C9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43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EAE507-E7A2-4960-AFB4-8C21D67604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413CD8-4FB0-471F-96E8-501C3BC64B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419500-3D71-41D2-97D2-A98A2B486E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10-</a:t>
            </a:r>
            <a:fld id="{CD1AC859-ED5D-4175-8F96-D5A8015E283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1174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E599B1-1FA6-4CAF-8B1F-FB9EF84D4A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4B2F83-371F-4E1C-AFDC-3990212531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CF42E9-09D4-47DA-8FB5-4553442934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10-</a:t>
            </a:r>
            <a:fld id="{4573CC78-AABA-4FD7-8920-A7E773C24E1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808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B3C5E10-B3C4-44DF-B19B-BADEA38C65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623FEDD-0F68-4996-8638-13C97320B9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DEEE1FB-031D-4157-8729-BF01DA5704D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6AC64AD-FB29-4FDF-936A-E5BEE2C3F1B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4576026-04A1-4C46-A146-AEDF753B18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r>
              <a:rPr lang="en-US" altLang="en-US"/>
              <a:t>10-</a:t>
            </a:r>
            <a:fld id="{97EFDB32-6DAE-4FAA-A462-45E89FBA882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3B2B0657-E98B-4997-9AEA-66F89DF768F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87450" y="2276475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54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Tree ADT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>
            <a:extLst>
              <a:ext uri="{FF2B5EF4-FFF2-40B4-BE49-F238E27FC236}">
                <a16:creationId xmlns:a16="http://schemas.microsoft.com/office/drawing/2014/main" id="{770A22A1-79A2-46D6-881C-01C2F85D9C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0E9EC77B-E1D6-493B-A9F2-CB9BB09A6309}" type="slidenum">
              <a:rPr lang="en-US" altLang="en-US" sz="1400" b="0" smtClean="0"/>
              <a:pPr/>
              <a:t>10</a:t>
            </a:fld>
            <a:endParaRPr lang="en-US" altLang="en-US" sz="1400" b="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E53C204C-1B89-451F-9E03-F8690310BA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/>
              <a:t>Tree Terminology</a:t>
            </a:r>
          </a:p>
        </p:txBody>
      </p:sp>
      <p:sp>
        <p:nvSpPr>
          <p:cNvPr id="16388" name="Text Box 34">
            <a:extLst>
              <a:ext uri="{FF2B5EF4-FFF2-40B4-BE49-F238E27FC236}">
                <a16:creationId xmlns:a16="http://schemas.microsoft.com/office/drawing/2014/main" id="{650C5018-318F-4A83-B993-BFFD2C960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5257800"/>
            <a:ext cx="1155700" cy="70802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i="1">
                <a:solidFill>
                  <a:schemeClr val="tx2"/>
                </a:solidFill>
              </a:rPr>
              <a:t>node or vertex</a:t>
            </a:r>
          </a:p>
        </p:txBody>
      </p:sp>
      <p:sp>
        <p:nvSpPr>
          <p:cNvPr id="16389" name="Line 38">
            <a:extLst>
              <a:ext uri="{FF2B5EF4-FFF2-40B4-BE49-F238E27FC236}">
                <a16:creationId xmlns:a16="http://schemas.microsoft.com/office/drawing/2014/main" id="{24BF4946-2E74-46CD-8145-DDB3179592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35438" y="5257800"/>
            <a:ext cx="1219200" cy="228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390" name="Text Box 39">
            <a:extLst>
              <a:ext uri="{FF2B5EF4-FFF2-40B4-BE49-F238E27FC236}">
                <a16:creationId xmlns:a16="http://schemas.microsoft.com/office/drawing/2014/main" id="{2A7E13A9-3A04-4CA1-88C2-F6061E6E1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9838" y="1295400"/>
            <a:ext cx="838200" cy="396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i="1">
                <a:solidFill>
                  <a:schemeClr val="hlink"/>
                </a:solidFill>
              </a:rPr>
              <a:t>Root</a:t>
            </a:r>
          </a:p>
        </p:txBody>
      </p:sp>
      <p:sp>
        <p:nvSpPr>
          <p:cNvPr id="16391" name="Text Box 40">
            <a:extLst>
              <a:ext uri="{FF2B5EF4-FFF2-40B4-BE49-F238E27FC236}">
                <a16:creationId xmlns:a16="http://schemas.microsoft.com/office/drawing/2014/main" id="{179778F3-511E-4A53-802E-5DC2C322D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412875"/>
            <a:ext cx="1073150" cy="1016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>
                <a:solidFill>
                  <a:schemeClr val="tx2"/>
                </a:solidFill>
              </a:rPr>
              <a:t>edge</a:t>
            </a:r>
          </a:p>
          <a:p>
            <a:pPr eaLnBrk="1" hangingPunct="1"/>
            <a:r>
              <a:rPr lang="en-US" altLang="en-US" i="1">
                <a:solidFill>
                  <a:schemeClr val="tx2"/>
                </a:solidFill>
              </a:rPr>
              <a:t>arc, or</a:t>
            </a:r>
          </a:p>
          <a:p>
            <a:pPr eaLnBrk="1" hangingPunct="1"/>
            <a:r>
              <a:rPr lang="en-US" altLang="en-US" i="1">
                <a:solidFill>
                  <a:schemeClr val="tx2"/>
                </a:solidFill>
              </a:rPr>
              <a:t>link</a:t>
            </a:r>
          </a:p>
        </p:txBody>
      </p:sp>
      <p:sp>
        <p:nvSpPr>
          <p:cNvPr id="16392" name="Line 41">
            <a:extLst>
              <a:ext uri="{FF2B5EF4-FFF2-40B4-BE49-F238E27FC236}">
                <a16:creationId xmlns:a16="http://schemas.microsoft.com/office/drawing/2014/main" id="{894BCFF5-D58A-4E8F-9AF2-C90D0A09BD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2988" y="1700213"/>
            <a:ext cx="1657350" cy="36036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393" name="Line 43">
            <a:extLst>
              <a:ext uri="{FF2B5EF4-FFF2-40B4-BE49-F238E27FC236}">
                <a16:creationId xmlns:a16="http://schemas.microsoft.com/office/drawing/2014/main" id="{4DFD4E80-CA15-4151-966E-2011C17B927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87838" y="1524000"/>
            <a:ext cx="762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394" name="Line 1040">
            <a:extLst>
              <a:ext uri="{FF2B5EF4-FFF2-40B4-BE49-F238E27FC236}">
                <a16:creationId xmlns:a16="http://schemas.microsoft.com/office/drawing/2014/main" id="{3E7525BC-8D3F-4959-8A55-F180FFCB23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97238" y="1824038"/>
            <a:ext cx="45720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395" name="Line 1041">
            <a:extLst>
              <a:ext uri="{FF2B5EF4-FFF2-40B4-BE49-F238E27FC236}">
                <a16:creationId xmlns:a16="http://schemas.microsoft.com/office/drawing/2014/main" id="{FA1E62C3-B440-44C3-AF71-72BCD49EF3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83038" y="1824038"/>
            <a:ext cx="68580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396" name="Line 1042">
            <a:extLst>
              <a:ext uri="{FF2B5EF4-FFF2-40B4-BE49-F238E27FC236}">
                <a16:creationId xmlns:a16="http://schemas.microsoft.com/office/drawing/2014/main" id="{A935E395-3845-40E1-A000-EEBF32772F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49438" y="1700213"/>
            <a:ext cx="1785937" cy="7334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397" name="Line 1043">
            <a:extLst>
              <a:ext uri="{FF2B5EF4-FFF2-40B4-BE49-F238E27FC236}">
                <a16:creationId xmlns:a16="http://schemas.microsoft.com/office/drawing/2014/main" id="{7EC0BAFD-A08E-4B9A-9513-26692003980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628775"/>
            <a:ext cx="1828800" cy="8048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398" name="Line 1045">
            <a:extLst>
              <a:ext uri="{FF2B5EF4-FFF2-40B4-BE49-F238E27FC236}">
                <a16:creationId xmlns:a16="http://schemas.microsoft.com/office/drawing/2014/main" id="{E83449B6-6702-4DC1-A70D-72A6FDBEFD7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63638" y="2967038"/>
            <a:ext cx="5334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399" name="Line 1046">
            <a:extLst>
              <a:ext uri="{FF2B5EF4-FFF2-40B4-BE49-F238E27FC236}">
                <a16:creationId xmlns:a16="http://schemas.microsoft.com/office/drawing/2014/main" id="{019B0062-DA53-4F5C-A117-5CD93EC546E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1838" y="2967038"/>
            <a:ext cx="5334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400" name="Line 1047">
            <a:extLst>
              <a:ext uri="{FF2B5EF4-FFF2-40B4-BE49-F238E27FC236}">
                <a16:creationId xmlns:a16="http://schemas.microsoft.com/office/drawing/2014/main" id="{A1409D3C-F5C4-469B-9927-CDD289CF23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02238" y="2967038"/>
            <a:ext cx="7620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401" name="Line 1048">
            <a:extLst>
              <a:ext uri="{FF2B5EF4-FFF2-40B4-BE49-F238E27FC236}">
                <a16:creationId xmlns:a16="http://schemas.microsoft.com/office/drawing/2014/main" id="{BE566D09-D17D-41C3-84F3-35F6C480C17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87438" y="4262438"/>
            <a:ext cx="381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402" name="Line 1049">
            <a:extLst>
              <a:ext uri="{FF2B5EF4-FFF2-40B4-BE49-F238E27FC236}">
                <a16:creationId xmlns:a16="http://schemas.microsoft.com/office/drawing/2014/main" id="{E2D60748-C5D8-4BB7-8F47-88105889D4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6038" y="4262438"/>
            <a:ext cx="6096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403" name="Line 1050">
            <a:extLst>
              <a:ext uri="{FF2B5EF4-FFF2-40B4-BE49-F238E27FC236}">
                <a16:creationId xmlns:a16="http://schemas.microsoft.com/office/drawing/2014/main" id="{059503F1-169C-4172-98A5-905F9D0DAF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6638" y="2967038"/>
            <a:ext cx="12192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404" name="Line 1051">
            <a:extLst>
              <a:ext uri="{FF2B5EF4-FFF2-40B4-BE49-F238E27FC236}">
                <a16:creationId xmlns:a16="http://schemas.microsoft.com/office/drawing/2014/main" id="{41912FBD-102A-4909-AE2D-37EA42394A9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40438" y="2967038"/>
            <a:ext cx="2286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405" name="Line 1052">
            <a:extLst>
              <a:ext uri="{FF2B5EF4-FFF2-40B4-BE49-F238E27FC236}">
                <a16:creationId xmlns:a16="http://schemas.microsoft.com/office/drawing/2014/main" id="{08A666AE-A48D-47B8-B2A3-16C2F883F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2038" y="4262438"/>
            <a:ext cx="5334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406" name="Line 1053">
            <a:extLst>
              <a:ext uri="{FF2B5EF4-FFF2-40B4-BE49-F238E27FC236}">
                <a16:creationId xmlns:a16="http://schemas.microsoft.com/office/drawing/2014/main" id="{754143EB-90D1-4B5A-B7FF-3D1B9B6E56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02438" y="4262438"/>
            <a:ext cx="381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407" name="Oval 63">
            <a:extLst>
              <a:ext uri="{FF2B5EF4-FFF2-40B4-BE49-F238E27FC236}">
                <a16:creationId xmlns:a16="http://schemas.microsoft.com/office/drawing/2014/main" id="{CFB3C90E-3B0C-491E-A93D-592DF313E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1268413"/>
            <a:ext cx="647700" cy="576262"/>
          </a:xfrm>
          <a:prstGeom prst="ellipse">
            <a:avLst/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6408" name="Oval 64">
            <a:extLst>
              <a:ext uri="{FF2B5EF4-FFF2-40B4-BE49-F238E27FC236}">
                <a16:creationId xmlns:a16="http://schemas.microsoft.com/office/drawing/2014/main" id="{1619DE68-BFE7-44AB-B6F7-92661F7D8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2420938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6409" name="Oval 65">
            <a:extLst>
              <a:ext uri="{FF2B5EF4-FFF2-40B4-BE49-F238E27FC236}">
                <a16:creationId xmlns:a16="http://schemas.microsoft.com/office/drawing/2014/main" id="{65CE08A6-690B-40EF-88A0-4B74D1994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716338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6410" name="Oval 66">
            <a:extLst>
              <a:ext uri="{FF2B5EF4-FFF2-40B4-BE49-F238E27FC236}">
                <a16:creationId xmlns:a16="http://schemas.microsoft.com/office/drawing/2014/main" id="{C809DE68-63F3-43BE-9DB2-B732440DA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3716338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6411" name="Oval 67">
            <a:extLst>
              <a:ext uri="{FF2B5EF4-FFF2-40B4-BE49-F238E27FC236}">
                <a16:creationId xmlns:a16="http://schemas.microsoft.com/office/drawing/2014/main" id="{78D41B36-143E-4965-A3F0-3A9FFD2D5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2420938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6412" name="Oval 68">
            <a:extLst>
              <a:ext uri="{FF2B5EF4-FFF2-40B4-BE49-F238E27FC236}">
                <a16:creationId xmlns:a16="http://schemas.microsoft.com/office/drawing/2014/main" id="{7AC2BC9A-F2F7-4ADC-B39B-1117BBBB3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3716338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BB634BF-164D-48AA-A34B-AADA0C4CDCCE}"/>
              </a:ext>
            </a:extLst>
          </p:cNvPr>
          <p:cNvSpPr/>
          <p:nvPr/>
        </p:nvSpPr>
        <p:spPr bwMode="auto">
          <a:xfrm>
            <a:off x="2916238" y="2420938"/>
            <a:ext cx="647700" cy="57626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C31C47D2-4AAF-4018-B957-507B70891554}"/>
              </a:ext>
            </a:extLst>
          </p:cNvPr>
          <p:cNvSpPr/>
          <p:nvPr/>
        </p:nvSpPr>
        <p:spPr bwMode="auto">
          <a:xfrm>
            <a:off x="4356100" y="2420938"/>
            <a:ext cx="647700" cy="57626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B80C4288-B039-4391-9FDC-0FD1B8996850}"/>
              </a:ext>
            </a:extLst>
          </p:cNvPr>
          <p:cNvSpPr/>
          <p:nvPr/>
        </p:nvSpPr>
        <p:spPr bwMode="auto">
          <a:xfrm>
            <a:off x="5940425" y="3716338"/>
            <a:ext cx="647700" cy="57626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8E43B8DE-CE63-426F-ABCD-070DC5431799}"/>
              </a:ext>
            </a:extLst>
          </p:cNvPr>
          <p:cNvSpPr/>
          <p:nvPr/>
        </p:nvSpPr>
        <p:spPr bwMode="auto">
          <a:xfrm>
            <a:off x="5364163" y="4941888"/>
            <a:ext cx="647700" cy="5746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D9B9C67C-AAB5-47F3-963A-46D66F1CA259}"/>
              </a:ext>
            </a:extLst>
          </p:cNvPr>
          <p:cNvSpPr/>
          <p:nvPr/>
        </p:nvSpPr>
        <p:spPr bwMode="auto">
          <a:xfrm>
            <a:off x="6516688" y="4941888"/>
            <a:ext cx="647700" cy="5746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A161C413-3367-4E62-9ECE-42C0252BB13A}"/>
              </a:ext>
            </a:extLst>
          </p:cNvPr>
          <p:cNvSpPr/>
          <p:nvPr/>
        </p:nvSpPr>
        <p:spPr bwMode="auto">
          <a:xfrm>
            <a:off x="7596188" y="4941888"/>
            <a:ext cx="647700" cy="5746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BC89849D-EC99-49E2-A48B-EB5002C8FE09}"/>
              </a:ext>
            </a:extLst>
          </p:cNvPr>
          <p:cNvSpPr/>
          <p:nvPr/>
        </p:nvSpPr>
        <p:spPr bwMode="auto">
          <a:xfrm>
            <a:off x="2268538" y="3716338"/>
            <a:ext cx="647700" cy="57626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78B5F0B3-B86D-4701-9FC3-463C1DE76611}"/>
              </a:ext>
            </a:extLst>
          </p:cNvPr>
          <p:cNvSpPr/>
          <p:nvPr/>
        </p:nvSpPr>
        <p:spPr bwMode="auto">
          <a:xfrm>
            <a:off x="1187450" y="4941888"/>
            <a:ext cx="647700" cy="5746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46FEF565-DF97-497B-91FB-5689A22D1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6A43A538-3F1C-4653-95CA-90EBCB0AF268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0E7C118-545C-43ED-8364-A4406C70AF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82000" cy="5334000"/>
          </a:xfrm>
        </p:spPr>
        <p:txBody>
          <a:bodyPr/>
          <a:lstStyle/>
          <a:p>
            <a:pPr eaLnBrk="1" hangingPunct="1"/>
            <a:r>
              <a:rPr lang="en-US" altLang="en-US" sz="2800" b="1" i="1">
                <a:solidFill>
                  <a:schemeClr val="hlink"/>
                </a:solidFill>
              </a:rPr>
              <a:t>Parent</a:t>
            </a:r>
            <a:r>
              <a:rPr lang="en-US" altLang="en-US" sz="2800"/>
              <a:t> or </a:t>
            </a:r>
            <a:r>
              <a:rPr lang="en-US" altLang="en-US" sz="2800" b="1" i="1">
                <a:solidFill>
                  <a:schemeClr val="hlink"/>
                </a:solidFill>
              </a:rPr>
              <a:t>predecessor</a:t>
            </a:r>
            <a:r>
              <a:rPr lang="en-US" altLang="en-US" sz="2800"/>
              <a:t>: the node directly above another node in the hierarchy</a:t>
            </a:r>
          </a:p>
          <a:p>
            <a:pPr lvl="1" eaLnBrk="1" hangingPunct="1"/>
            <a:r>
              <a:rPr lang="en-US" altLang="en-US">
                <a:solidFill>
                  <a:schemeClr val="accent2"/>
                </a:solidFill>
              </a:rPr>
              <a:t>A node can have only one parent</a:t>
            </a:r>
          </a:p>
          <a:p>
            <a:pPr eaLnBrk="1" hangingPunct="1"/>
            <a:r>
              <a:rPr lang="en-US" altLang="en-US" sz="2800" b="1" i="1">
                <a:solidFill>
                  <a:schemeClr val="hlink"/>
                </a:solidFill>
              </a:rPr>
              <a:t>Child</a:t>
            </a:r>
            <a:r>
              <a:rPr lang="en-US" altLang="en-US" sz="2800">
                <a:solidFill>
                  <a:srgbClr val="DC040E"/>
                </a:solidFill>
              </a:rPr>
              <a:t> </a:t>
            </a:r>
            <a:r>
              <a:rPr lang="en-US" altLang="en-US" sz="2800"/>
              <a:t>or </a:t>
            </a:r>
            <a:r>
              <a:rPr lang="en-US" altLang="en-US" sz="2800" b="1" i="1">
                <a:solidFill>
                  <a:schemeClr val="hlink"/>
                </a:solidFill>
              </a:rPr>
              <a:t>successor</a:t>
            </a:r>
            <a:r>
              <a:rPr lang="en-US" altLang="en-US" sz="2800"/>
              <a:t>: a node directly below another node in the hierarchy</a:t>
            </a:r>
          </a:p>
          <a:p>
            <a:pPr eaLnBrk="1" hangingPunct="1"/>
            <a:r>
              <a:rPr lang="en-US" altLang="en-US" sz="2800" b="1" i="1">
                <a:solidFill>
                  <a:schemeClr val="hlink"/>
                </a:solidFill>
              </a:rPr>
              <a:t>Siblings</a:t>
            </a:r>
            <a:r>
              <a:rPr lang="en-US" altLang="en-US" sz="2800"/>
              <a:t>: nodes that have the same parent</a:t>
            </a:r>
          </a:p>
          <a:p>
            <a:pPr eaLnBrk="1" hangingPunct="1"/>
            <a:r>
              <a:rPr lang="en-US" altLang="en-US" sz="2800" b="1" i="1">
                <a:solidFill>
                  <a:schemeClr val="hlink"/>
                </a:solidFill>
              </a:rPr>
              <a:t>Ancestors</a:t>
            </a:r>
            <a:r>
              <a:rPr lang="en-US" altLang="en-US" sz="2800"/>
              <a:t> of a node</a:t>
            </a:r>
            <a:r>
              <a:rPr lang="en-US" altLang="en-US" sz="2800" i="1"/>
              <a:t>:</a:t>
            </a:r>
            <a:r>
              <a:rPr lang="en-US" altLang="en-US" sz="2800"/>
              <a:t>  its parent, the parent of its parent, etc.</a:t>
            </a:r>
          </a:p>
          <a:p>
            <a:pPr eaLnBrk="1" hangingPunct="1"/>
            <a:r>
              <a:rPr lang="en-US" altLang="en-US" sz="2800" b="1" i="1">
                <a:solidFill>
                  <a:schemeClr val="hlink"/>
                </a:solidFill>
              </a:rPr>
              <a:t>Descendants</a:t>
            </a:r>
            <a:r>
              <a:rPr lang="en-US" altLang="en-US" sz="2800"/>
              <a:t> of a node: its children, the children of its children, etc.</a:t>
            </a:r>
          </a:p>
          <a:p>
            <a:pPr eaLnBrk="1" hangingPunct="1"/>
            <a:endParaRPr lang="en-US" altLang="en-US" sz="2800"/>
          </a:p>
        </p:txBody>
      </p:sp>
      <p:sp>
        <p:nvSpPr>
          <p:cNvPr id="17412" name="Rectangle 5">
            <a:extLst>
              <a:ext uri="{FF2B5EF4-FFF2-40B4-BE49-F238E27FC236}">
                <a16:creationId xmlns:a16="http://schemas.microsoft.com/office/drawing/2014/main" id="{1A821C8D-F988-473A-BBF1-500E32D5F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9200" y="304800"/>
            <a:ext cx="4165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0">
                <a:solidFill>
                  <a:schemeClr val="tx2"/>
                </a:solidFill>
              </a:rPr>
              <a:t>Tree Terminology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>
            <a:extLst>
              <a:ext uri="{FF2B5EF4-FFF2-40B4-BE49-F238E27FC236}">
                <a16:creationId xmlns:a16="http://schemas.microsoft.com/office/drawing/2014/main" id="{770A22A1-79A2-46D6-881C-01C2F85D9C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0E9EC77B-E1D6-493B-A9F2-CB9BB09A6309}" type="slidenum">
              <a:rPr lang="en-US" altLang="en-US" sz="1400" b="0" smtClean="0"/>
              <a:pPr/>
              <a:t>12</a:t>
            </a:fld>
            <a:endParaRPr lang="en-US" altLang="en-US" sz="1400" b="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E53C204C-1B89-451F-9E03-F8690310BA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/>
              <a:t>Tree Terminology</a:t>
            </a:r>
          </a:p>
        </p:txBody>
      </p:sp>
      <p:sp>
        <p:nvSpPr>
          <p:cNvPr id="16394" name="Line 1040">
            <a:extLst>
              <a:ext uri="{FF2B5EF4-FFF2-40B4-BE49-F238E27FC236}">
                <a16:creationId xmlns:a16="http://schemas.microsoft.com/office/drawing/2014/main" id="{3E7525BC-8D3F-4959-8A55-F180FFCB23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97238" y="1824038"/>
            <a:ext cx="45720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395" name="Line 1041">
            <a:extLst>
              <a:ext uri="{FF2B5EF4-FFF2-40B4-BE49-F238E27FC236}">
                <a16:creationId xmlns:a16="http://schemas.microsoft.com/office/drawing/2014/main" id="{FA1E62C3-B440-44C3-AF71-72BCD49EF3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83038" y="1824038"/>
            <a:ext cx="68580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396" name="Line 1042">
            <a:extLst>
              <a:ext uri="{FF2B5EF4-FFF2-40B4-BE49-F238E27FC236}">
                <a16:creationId xmlns:a16="http://schemas.microsoft.com/office/drawing/2014/main" id="{A935E395-3845-40E1-A000-EEBF32772F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49438" y="1700213"/>
            <a:ext cx="1785937" cy="7334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397" name="Line 1043">
            <a:extLst>
              <a:ext uri="{FF2B5EF4-FFF2-40B4-BE49-F238E27FC236}">
                <a16:creationId xmlns:a16="http://schemas.microsoft.com/office/drawing/2014/main" id="{7EC0BAFD-A08E-4B9A-9513-26692003980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628775"/>
            <a:ext cx="1828800" cy="8048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398" name="Line 1045">
            <a:extLst>
              <a:ext uri="{FF2B5EF4-FFF2-40B4-BE49-F238E27FC236}">
                <a16:creationId xmlns:a16="http://schemas.microsoft.com/office/drawing/2014/main" id="{E83449B6-6702-4DC1-A70D-72A6FDBEFD7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63638" y="2967038"/>
            <a:ext cx="5334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399" name="Line 1046">
            <a:extLst>
              <a:ext uri="{FF2B5EF4-FFF2-40B4-BE49-F238E27FC236}">
                <a16:creationId xmlns:a16="http://schemas.microsoft.com/office/drawing/2014/main" id="{019B0062-DA53-4F5C-A117-5CD93EC546E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1838" y="2967038"/>
            <a:ext cx="5334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400" name="Line 1047">
            <a:extLst>
              <a:ext uri="{FF2B5EF4-FFF2-40B4-BE49-F238E27FC236}">
                <a16:creationId xmlns:a16="http://schemas.microsoft.com/office/drawing/2014/main" id="{A1409D3C-F5C4-469B-9927-CDD289CF23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02238" y="2967038"/>
            <a:ext cx="7620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401" name="Line 1048">
            <a:extLst>
              <a:ext uri="{FF2B5EF4-FFF2-40B4-BE49-F238E27FC236}">
                <a16:creationId xmlns:a16="http://schemas.microsoft.com/office/drawing/2014/main" id="{BE566D09-D17D-41C3-84F3-35F6C480C17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87438" y="4262438"/>
            <a:ext cx="381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402" name="Line 1049">
            <a:extLst>
              <a:ext uri="{FF2B5EF4-FFF2-40B4-BE49-F238E27FC236}">
                <a16:creationId xmlns:a16="http://schemas.microsoft.com/office/drawing/2014/main" id="{E2D60748-C5D8-4BB7-8F47-88105889D4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6038" y="4262438"/>
            <a:ext cx="6096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403" name="Line 1050">
            <a:extLst>
              <a:ext uri="{FF2B5EF4-FFF2-40B4-BE49-F238E27FC236}">
                <a16:creationId xmlns:a16="http://schemas.microsoft.com/office/drawing/2014/main" id="{059503F1-169C-4172-98A5-905F9D0DAF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6638" y="2967038"/>
            <a:ext cx="12192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404" name="Line 1051">
            <a:extLst>
              <a:ext uri="{FF2B5EF4-FFF2-40B4-BE49-F238E27FC236}">
                <a16:creationId xmlns:a16="http://schemas.microsoft.com/office/drawing/2014/main" id="{41912FBD-102A-4909-AE2D-37EA42394A9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40438" y="2967038"/>
            <a:ext cx="2286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405" name="Line 1052">
            <a:extLst>
              <a:ext uri="{FF2B5EF4-FFF2-40B4-BE49-F238E27FC236}">
                <a16:creationId xmlns:a16="http://schemas.microsoft.com/office/drawing/2014/main" id="{08A666AE-A48D-47B8-B2A3-16C2F883F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2038" y="4262438"/>
            <a:ext cx="5334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406" name="Line 1053">
            <a:extLst>
              <a:ext uri="{FF2B5EF4-FFF2-40B4-BE49-F238E27FC236}">
                <a16:creationId xmlns:a16="http://schemas.microsoft.com/office/drawing/2014/main" id="{754143EB-90D1-4B5A-B7FF-3D1B9B6E56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02438" y="4262438"/>
            <a:ext cx="381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407" name="Oval 63">
            <a:extLst>
              <a:ext uri="{FF2B5EF4-FFF2-40B4-BE49-F238E27FC236}">
                <a16:creationId xmlns:a16="http://schemas.microsoft.com/office/drawing/2014/main" id="{CFB3C90E-3B0C-491E-A93D-592DF313E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1268413"/>
            <a:ext cx="647700" cy="576262"/>
          </a:xfrm>
          <a:prstGeom prst="ellipse">
            <a:avLst/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6408" name="Oval 64">
            <a:extLst>
              <a:ext uri="{FF2B5EF4-FFF2-40B4-BE49-F238E27FC236}">
                <a16:creationId xmlns:a16="http://schemas.microsoft.com/office/drawing/2014/main" id="{1619DE68-BFE7-44AB-B6F7-92661F7D8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2420938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6409" name="Oval 65">
            <a:extLst>
              <a:ext uri="{FF2B5EF4-FFF2-40B4-BE49-F238E27FC236}">
                <a16:creationId xmlns:a16="http://schemas.microsoft.com/office/drawing/2014/main" id="{65CE08A6-690B-40EF-88A0-4B74D1994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716338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6410" name="Oval 66">
            <a:extLst>
              <a:ext uri="{FF2B5EF4-FFF2-40B4-BE49-F238E27FC236}">
                <a16:creationId xmlns:a16="http://schemas.microsoft.com/office/drawing/2014/main" id="{C809DE68-63F3-43BE-9DB2-B732440DA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3716338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6411" name="Oval 67">
            <a:extLst>
              <a:ext uri="{FF2B5EF4-FFF2-40B4-BE49-F238E27FC236}">
                <a16:creationId xmlns:a16="http://schemas.microsoft.com/office/drawing/2014/main" id="{78D41B36-143E-4965-A3F0-3A9FFD2D5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2420938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6412" name="Oval 68">
            <a:extLst>
              <a:ext uri="{FF2B5EF4-FFF2-40B4-BE49-F238E27FC236}">
                <a16:creationId xmlns:a16="http://schemas.microsoft.com/office/drawing/2014/main" id="{7AC2BC9A-F2F7-4ADC-B39B-1117BBBB3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3716338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BB634BF-164D-48AA-A34B-AADA0C4CDCCE}"/>
              </a:ext>
            </a:extLst>
          </p:cNvPr>
          <p:cNvSpPr/>
          <p:nvPr/>
        </p:nvSpPr>
        <p:spPr bwMode="auto">
          <a:xfrm>
            <a:off x="2916238" y="2420938"/>
            <a:ext cx="647700" cy="57626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C31C47D2-4AAF-4018-B957-507B70891554}"/>
              </a:ext>
            </a:extLst>
          </p:cNvPr>
          <p:cNvSpPr/>
          <p:nvPr/>
        </p:nvSpPr>
        <p:spPr bwMode="auto">
          <a:xfrm>
            <a:off x="4356100" y="2420938"/>
            <a:ext cx="647700" cy="57626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B80C4288-B039-4391-9FDC-0FD1B8996850}"/>
              </a:ext>
            </a:extLst>
          </p:cNvPr>
          <p:cNvSpPr/>
          <p:nvPr/>
        </p:nvSpPr>
        <p:spPr bwMode="auto">
          <a:xfrm>
            <a:off x="5940425" y="3716338"/>
            <a:ext cx="647700" cy="57626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8E43B8DE-CE63-426F-ABCD-070DC5431799}"/>
              </a:ext>
            </a:extLst>
          </p:cNvPr>
          <p:cNvSpPr/>
          <p:nvPr/>
        </p:nvSpPr>
        <p:spPr bwMode="auto">
          <a:xfrm>
            <a:off x="5364163" y="4941888"/>
            <a:ext cx="647700" cy="5746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D9B9C67C-AAB5-47F3-963A-46D66F1CA259}"/>
              </a:ext>
            </a:extLst>
          </p:cNvPr>
          <p:cNvSpPr/>
          <p:nvPr/>
        </p:nvSpPr>
        <p:spPr bwMode="auto">
          <a:xfrm>
            <a:off x="6516688" y="4941888"/>
            <a:ext cx="647700" cy="5746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A161C413-3367-4E62-9ECE-42C0252BB13A}"/>
              </a:ext>
            </a:extLst>
          </p:cNvPr>
          <p:cNvSpPr/>
          <p:nvPr/>
        </p:nvSpPr>
        <p:spPr bwMode="auto">
          <a:xfrm>
            <a:off x="7596188" y="4941888"/>
            <a:ext cx="647700" cy="5746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BC89849D-EC99-49E2-A48B-EB5002C8FE09}"/>
              </a:ext>
            </a:extLst>
          </p:cNvPr>
          <p:cNvSpPr/>
          <p:nvPr/>
        </p:nvSpPr>
        <p:spPr bwMode="auto">
          <a:xfrm>
            <a:off x="2268538" y="3716338"/>
            <a:ext cx="647700" cy="57626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78B5F0B3-B86D-4701-9FC3-463C1DE76611}"/>
              </a:ext>
            </a:extLst>
          </p:cNvPr>
          <p:cNvSpPr/>
          <p:nvPr/>
        </p:nvSpPr>
        <p:spPr bwMode="auto">
          <a:xfrm>
            <a:off x="1187450" y="4941888"/>
            <a:ext cx="647700" cy="5746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34894D-F0FF-43F3-9D70-674D147BDE58}"/>
              </a:ext>
            </a:extLst>
          </p:cNvPr>
          <p:cNvSpPr txBox="1"/>
          <p:nvPr/>
        </p:nvSpPr>
        <p:spPr>
          <a:xfrm>
            <a:off x="3698753" y="1356489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790003-3010-4A52-A917-84660D2F9BF1}"/>
              </a:ext>
            </a:extLst>
          </p:cNvPr>
          <p:cNvSpPr txBox="1"/>
          <p:nvPr/>
        </p:nvSpPr>
        <p:spPr>
          <a:xfrm>
            <a:off x="1671140" y="2524398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C73A00-9BF3-429E-BD73-1ADD29E70512}"/>
              </a:ext>
            </a:extLst>
          </p:cNvPr>
          <p:cNvSpPr txBox="1"/>
          <p:nvPr/>
        </p:nvSpPr>
        <p:spPr>
          <a:xfrm>
            <a:off x="3043736" y="2500283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C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EB69D6F-6EAA-451D-B36A-9349EE69F388}"/>
              </a:ext>
            </a:extLst>
          </p:cNvPr>
          <p:cNvSpPr txBox="1"/>
          <p:nvPr/>
        </p:nvSpPr>
        <p:spPr>
          <a:xfrm>
            <a:off x="5863068" y="2524398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D90C25-2CB3-4313-8C7B-985241E7D1FC}"/>
              </a:ext>
            </a:extLst>
          </p:cNvPr>
          <p:cNvSpPr txBox="1"/>
          <p:nvPr/>
        </p:nvSpPr>
        <p:spPr>
          <a:xfrm>
            <a:off x="4524364" y="2524398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2DBC16-C341-44DD-A4D8-533B11881CFA}"/>
              </a:ext>
            </a:extLst>
          </p:cNvPr>
          <p:cNvSpPr txBox="1"/>
          <p:nvPr/>
        </p:nvSpPr>
        <p:spPr>
          <a:xfrm>
            <a:off x="914119" y="3833202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5ABD70-9B38-4299-87FB-0B29730F100F}"/>
              </a:ext>
            </a:extLst>
          </p:cNvPr>
          <p:cNvSpPr txBox="1"/>
          <p:nvPr/>
        </p:nvSpPr>
        <p:spPr>
          <a:xfrm>
            <a:off x="2400669" y="3833202"/>
            <a:ext cx="383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AA5978-3732-486A-A484-3F4C40715FDF}"/>
              </a:ext>
            </a:extLst>
          </p:cNvPr>
          <p:cNvSpPr txBox="1"/>
          <p:nvPr/>
        </p:nvSpPr>
        <p:spPr>
          <a:xfrm>
            <a:off x="1326424" y="5029170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E566C3-C313-4DD6-8E36-11602D760629}"/>
              </a:ext>
            </a:extLst>
          </p:cNvPr>
          <p:cNvSpPr txBox="1"/>
          <p:nvPr/>
        </p:nvSpPr>
        <p:spPr>
          <a:xfrm>
            <a:off x="5021004" y="1120776"/>
            <a:ext cx="35450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Node A is the parent of nodes</a:t>
            </a:r>
          </a:p>
          <a:p>
            <a:r>
              <a:rPr lang="en-CA" b="0" dirty="0"/>
              <a:t>B, C, D, 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BCBE9C-3C5D-4E9D-9EAE-AD69A8E192B0}"/>
              </a:ext>
            </a:extLst>
          </p:cNvPr>
          <p:cNvSpPr txBox="1"/>
          <p:nvPr/>
        </p:nvSpPr>
        <p:spPr>
          <a:xfrm>
            <a:off x="6454776" y="2310299"/>
            <a:ext cx="21804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Node E is a child </a:t>
            </a:r>
          </a:p>
          <a:p>
            <a:r>
              <a:rPr lang="en-CA" b="0" dirty="0"/>
              <a:t>of node 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C5910B-B84A-461B-90D7-D5BF37F0A991}"/>
              </a:ext>
            </a:extLst>
          </p:cNvPr>
          <p:cNvSpPr txBox="1"/>
          <p:nvPr/>
        </p:nvSpPr>
        <p:spPr>
          <a:xfrm>
            <a:off x="197390" y="1498677"/>
            <a:ext cx="21932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Nodes B, C, D, E</a:t>
            </a:r>
          </a:p>
          <a:p>
            <a:r>
              <a:rPr lang="en-CA" b="0" dirty="0"/>
              <a:t>are siblings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FCE7A6-1674-43E7-828F-9F92EE2305A3}"/>
              </a:ext>
            </a:extLst>
          </p:cNvPr>
          <p:cNvSpPr txBox="1"/>
          <p:nvPr/>
        </p:nvSpPr>
        <p:spPr>
          <a:xfrm>
            <a:off x="405744" y="5712415"/>
            <a:ext cx="5025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Nodes F, B, and A are ancestors of node 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B18CFD8-C4E0-4290-82CA-9352015297F4}"/>
              </a:ext>
            </a:extLst>
          </p:cNvPr>
          <p:cNvSpPr txBox="1"/>
          <p:nvPr/>
        </p:nvSpPr>
        <p:spPr>
          <a:xfrm>
            <a:off x="2973904" y="3834732"/>
            <a:ext cx="163859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Nodes F, G</a:t>
            </a:r>
          </a:p>
          <a:p>
            <a:r>
              <a:rPr lang="en-CA" b="0" dirty="0"/>
              <a:t>and H are </a:t>
            </a:r>
          </a:p>
          <a:p>
            <a:r>
              <a:rPr lang="en-CA" b="0" dirty="0"/>
              <a:t>descendants</a:t>
            </a:r>
          </a:p>
          <a:p>
            <a:r>
              <a:rPr lang="en-CA" b="0" dirty="0"/>
              <a:t>of node B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A6A054-FF8B-440C-BA14-A14463925568}"/>
              </a:ext>
            </a:extLst>
          </p:cNvPr>
          <p:cNvSpPr txBox="1"/>
          <p:nvPr/>
        </p:nvSpPr>
        <p:spPr>
          <a:xfrm>
            <a:off x="448207" y="6123927"/>
            <a:ext cx="55536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All nodes, except A, are descendants of node A</a:t>
            </a:r>
          </a:p>
        </p:txBody>
      </p:sp>
    </p:spTree>
    <p:extLst>
      <p:ext uri="{BB962C8B-B14F-4D97-AF65-F5344CB8AC3E}">
        <p14:creationId xmlns:p14="http://schemas.microsoft.com/office/powerpoint/2010/main" val="367170463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8FDB49EE-86EA-41AB-90F2-685B0BDB7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23898E15-2280-474E-B23A-B5ECA3BFC9D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32765FD7-2F20-436C-ACD8-25AFD390F9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Tree Terminology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A05E4A2-2D81-45E1-986A-B1548F1A33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6700" y="1371600"/>
            <a:ext cx="8610600" cy="5105400"/>
          </a:xfrm>
        </p:spPr>
        <p:txBody>
          <a:bodyPr/>
          <a:lstStyle/>
          <a:p>
            <a:pPr eaLnBrk="1" hangingPunct="1"/>
            <a:r>
              <a:rPr lang="en-US" altLang="en-US" b="1" i="1" dirty="0">
                <a:solidFill>
                  <a:schemeClr val="hlink"/>
                </a:solidFill>
              </a:rPr>
              <a:t>Leaf node</a:t>
            </a:r>
            <a:r>
              <a:rPr lang="en-US" altLang="en-US" dirty="0"/>
              <a:t>: a node without children</a:t>
            </a:r>
          </a:p>
          <a:p>
            <a:pPr eaLnBrk="1" hangingPunct="1"/>
            <a:r>
              <a:rPr lang="en-US" altLang="en-US" b="1" i="1" dirty="0">
                <a:solidFill>
                  <a:schemeClr val="hlink"/>
                </a:solidFill>
              </a:rPr>
              <a:t>Internal node</a:t>
            </a:r>
            <a:r>
              <a:rPr lang="en-US" altLang="en-US" dirty="0"/>
              <a:t>: a node with one of more children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>
            <a:extLst>
              <a:ext uri="{FF2B5EF4-FFF2-40B4-BE49-F238E27FC236}">
                <a16:creationId xmlns:a16="http://schemas.microsoft.com/office/drawing/2014/main" id="{E81E5B7D-0726-478C-B02F-C586F639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B6E9170A-0638-4A2C-ADE5-C99ABF0B1009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AB231EF6-59DE-480E-B2D7-ED3E5612E4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/>
              <a:t>Tree Terminology</a:t>
            </a:r>
          </a:p>
        </p:txBody>
      </p:sp>
      <p:sp>
        <p:nvSpPr>
          <p:cNvPr id="19460" name="Text Box 34">
            <a:extLst>
              <a:ext uri="{FF2B5EF4-FFF2-40B4-BE49-F238E27FC236}">
                <a16:creationId xmlns:a16="http://schemas.microsoft.com/office/drawing/2014/main" id="{164C6C74-A6CC-4028-B523-01BA581B9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5445125"/>
            <a:ext cx="1366838" cy="13239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chemeClr val="tx2"/>
                </a:solidFill>
              </a:rPr>
              <a:t>Leaf nodes or external nodes</a:t>
            </a:r>
          </a:p>
        </p:txBody>
      </p:sp>
      <p:sp>
        <p:nvSpPr>
          <p:cNvPr id="19461" name="Line 35">
            <a:extLst>
              <a:ext uri="{FF2B5EF4-FFF2-40B4-BE49-F238E27FC236}">
                <a16:creationId xmlns:a16="http://schemas.microsoft.com/office/drawing/2014/main" id="{66E79E64-8D84-4E24-97DE-729B502A77B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4800" y="2971800"/>
            <a:ext cx="838200" cy="2438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9462" name="Line 36">
            <a:extLst>
              <a:ext uri="{FF2B5EF4-FFF2-40B4-BE49-F238E27FC236}">
                <a16:creationId xmlns:a16="http://schemas.microsoft.com/office/drawing/2014/main" id="{1FE86F5E-4E48-4FBC-8A31-2131E554543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57600" y="2971800"/>
            <a:ext cx="228600" cy="2438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9463" name="Line 37">
            <a:extLst>
              <a:ext uri="{FF2B5EF4-FFF2-40B4-BE49-F238E27FC236}">
                <a16:creationId xmlns:a16="http://schemas.microsoft.com/office/drawing/2014/main" id="{69FD4C9F-ED12-4557-A157-C48A457B66C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86000" y="5181600"/>
            <a:ext cx="1295400" cy="228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9464" name="Line 38">
            <a:extLst>
              <a:ext uri="{FF2B5EF4-FFF2-40B4-BE49-F238E27FC236}">
                <a16:creationId xmlns:a16="http://schemas.microsoft.com/office/drawing/2014/main" id="{65DF5B0A-6B9A-47CC-BACD-FBA46A8F86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5257800"/>
            <a:ext cx="1219200" cy="228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9465" name="Text Box 39">
            <a:extLst>
              <a:ext uri="{FF2B5EF4-FFF2-40B4-BE49-F238E27FC236}">
                <a16:creationId xmlns:a16="http://schemas.microsoft.com/office/drawing/2014/main" id="{77AEE320-CBBD-472E-95C1-714D3BAE6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196975"/>
            <a:ext cx="838200" cy="396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chemeClr val="hlink"/>
                </a:solidFill>
              </a:rPr>
              <a:t>Root</a:t>
            </a:r>
          </a:p>
        </p:txBody>
      </p:sp>
      <p:sp>
        <p:nvSpPr>
          <p:cNvPr id="19466" name="Text Box 40">
            <a:extLst>
              <a:ext uri="{FF2B5EF4-FFF2-40B4-BE49-F238E27FC236}">
                <a16:creationId xmlns:a16="http://schemas.microsoft.com/office/drawing/2014/main" id="{2E9BBA8E-1F33-4AAF-8D19-8D433E319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828675"/>
            <a:ext cx="1433512" cy="1016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chemeClr val="tx2"/>
                </a:solidFill>
              </a:rPr>
              <a:t>Interior or internal nodes</a:t>
            </a:r>
          </a:p>
        </p:txBody>
      </p:sp>
      <p:sp>
        <p:nvSpPr>
          <p:cNvPr id="19467" name="Line 41">
            <a:extLst>
              <a:ext uri="{FF2B5EF4-FFF2-40B4-BE49-F238E27FC236}">
                <a16:creationId xmlns:a16="http://schemas.microsoft.com/office/drawing/2014/main" id="{AA74C2DC-DEAF-4CD6-8091-1EBDB13C44E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1905000"/>
            <a:ext cx="838200" cy="381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9468" name="Line 42">
            <a:extLst>
              <a:ext uri="{FF2B5EF4-FFF2-40B4-BE49-F238E27FC236}">
                <a16:creationId xmlns:a16="http://schemas.microsoft.com/office/drawing/2014/main" id="{4EBFD573-8F9A-4C98-BA36-63140387FC1B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1905000"/>
            <a:ext cx="457200" cy="1676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9469" name="Line 43">
            <a:extLst>
              <a:ext uri="{FF2B5EF4-FFF2-40B4-BE49-F238E27FC236}">
                <a16:creationId xmlns:a16="http://schemas.microsoft.com/office/drawing/2014/main" id="{ECA3319F-96DD-4505-BDA9-F8020FB4D48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48200" y="1412875"/>
            <a:ext cx="762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9470" name="Line 1040">
            <a:extLst>
              <a:ext uri="{FF2B5EF4-FFF2-40B4-BE49-F238E27FC236}">
                <a16:creationId xmlns:a16="http://schemas.microsoft.com/office/drawing/2014/main" id="{F2E703C3-7186-49CD-8F25-878DE2ED36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6163" y="1681163"/>
            <a:ext cx="45720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9471" name="Line 1041">
            <a:extLst>
              <a:ext uri="{FF2B5EF4-FFF2-40B4-BE49-F238E27FC236}">
                <a16:creationId xmlns:a16="http://schemas.microsoft.com/office/drawing/2014/main" id="{96740479-6F4E-4E40-9CD1-0AA24DF79EC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1963" y="1681163"/>
            <a:ext cx="68580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9472" name="Line 1042">
            <a:extLst>
              <a:ext uri="{FF2B5EF4-FFF2-40B4-BE49-F238E27FC236}">
                <a16:creationId xmlns:a16="http://schemas.microsoft.com/office/drawing/2014/main" id="{D086A5E4-E6DE-4E0F-994E-070E0E8763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8363" y="1557338"/>
            <a:ext cx="1785937" cy="7334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9473" name="Line 1043">
            <a:extLst>
              <a:ext uri="{FF2B5EF4-FFF2-40B4-BE49-F238E27FC236}">
                <a16:creationId xmlns:a16="http://schemas.microsoft.com/office/drawing/2014/main" id="{B629EA57-49CA-406C-9F7C-03012CDF0B4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484313"/>
            <a:ext cx="1828800" cy="8064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9474" name="Line 1045">
            <a:extLst>
              <a:ext uri="{FF2B5EF4-FFF2-40B4-BE49-F238E27FC236}">
                <a16:creationId xmlns:a16="http://schemas.microsoft.com/office/drawing/2014/main" id="{8EEFF10E-6C02-482F-AE27-EB5BBE54A4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2563" y="2824163"/>
            <a:ext cx="5334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9475" name="Line 1046">
            <a:extLst>
              <a:ext uri="{FF2B5EF4-FFF2-40B4-BE49-F238E27FC236}">
                <a16:creationId xmlns:a16="http://schemas.microsoft.com/office/drawing/2014/main" id="{9F12B369-2773-4669-AA82-B01FC51ACC4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90763" y="2824163"/>
            <a:ext cx="5334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9476" name="Line 1047">
            <a:extLst>
              <a:ext uri="{FF2B5EF4-FFF2-40B4-BE49-F238E27FC236}">
                <a16:creationId xmlns:a16="http://schemas.microsoft.com/office/drawing/2014/main" id="{71A3C319-25A7-4265-8117-E3D9CC93E2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91163" y="2824163"/>
            <a:ext cx="7620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9477" name="Line 1048">
            <a:extLst>
              <a:ext uri="{FF2B5EF4-FFF2-40B4-BE49-F238E27FC236}">
                <a16:creationId xmlns:a16="http://schemas.microsoft.com/office/drawing/2014/main" id="{48665E8A-0114-4C84-98F7-3FBE3FA5AE54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6363" y="4119563"/>
            <a:ext cx="381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9478" name="Line 1049">
            <a:extLst>
              <a:ext uri="{FF2B5EF4-FFF2-40B4-BE49-F238E27FC236}">
                <a16:creationId xmlns:a16="http://schemas.microsoft.com/office/drawing/2014/main" id="{EC1CB6F5-AC47-4456-97D9-E3D0C831C1C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4963" y="4119563"/>
            <a:ext cx="6096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9479" name="Line 1050">
            <a:extLst>
              <a:ext uri="{FF2B5EF4-FFF2-40B4-BE49-F238E27FC236}">
                <a16:creationId xmlns:a16="http://schemas.microsoft.com/office/drawing/2014/main" id="{2FADA4D9-9606-4EC7-BF22-2E3DE7362B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5563" y="2824163"/>
            <a:ext cx="12192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9480" name="Line 1051">
            <a:extLst>
              <a:ext uri="{FF2B5EF4-FFF2-40B4-BE49-F238E27FC236}">
                <a16:creationId xmlns:a16="http://schemas.microsoft.com/office/drawing/2014/main" id="{7C85833E-83B4-495C-B523-2916401C85C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9363" y="2824163"/>
            <a:ext cx="2286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9481" name="Line 1052">
            <a:extLst>
              <a:ext uri="{FF2B5EF4-FFF2-40B4-BE49-F238E27FC236}">
                <a16:creationId xmlns:a16="http://schemas.microsoft.com/office/drawing/2014/main" id="{9B12A298-2632-4F4C-8B6B-6586849A8069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0963" y="4119563"/>
            <a:ext cx="5334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9482" name="Line 1053">
            <a:extLst>
              <a:ext uri="{FF2B5EF4-FFF2-40B4-BE49-F238E27FC236}">
                <a16:creationId xmlns:a16="http://schemas.microsoft.com/office/drawing/2014/main" id="{51CAFC2C-354B-42E4-B082-24A7D7BD97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91363" y="4119563"/>
            <a:ext cx="381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9483" name="Oval 53">
            <a:extLst>
              <a:ext uri="{FF2B5EF4-FFF2-40B4-BE49-F238E27FC236}">
                <a16:creationId xmlns:a16="http://schemas.microsoft.com/office/drawing/2014/main" id="{D52ABDDC-A68B-4FC7-8C4B-F381D90F81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1125538"/>
            <a:ext cx="649288" cy="574675"/>
          </a:xfrm>
          <a:prstGeom prst="ellipse">
            <a:avLst/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9484" name="Oval 54">
            <a:extLst>
              <a:ext uri="{FF2B5EF4-FFF2-40B4-BE49-F238E27FC236}">
                <a16:creationId xmlns:a16="http://schemas.microsoft.com/office/drawing/2014/main" id="{EB8E24CA-37B9-44E0-93EA-B8278AA51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276475"/>
            <a:ext cx="649288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9485" name="Oval 55">
            <a:extLst>
              <a:ext uri="{FF2B5EF4-FFF2-40B4-BE49-F238E27FC236}">
                <a16:creationId xmlns:a16="http://schemas.microsoft.com/office/drawing/2014/main" id="{A382CCBF-07B7-4BC1-BFB8-A122A5CC8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3573463"/>
            <a:ext cx="649287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9486" name="Oval 56">
            <a:extLst>
              <a:ext uri="{FF2B5EF4-FFF2-40B4-BE49-F238E27FC236}">
                <a16:creationId xmlns:a16="http://schemas.microsoft.com/office/drawing/2014/main" id="{F9ED3BFA-ED18-41A4-8234-6E17AD21E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3573463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9487" name="Oval 57">
            <a:extLst>
              <a:ext uri="{FF2B5EF4-FFF2-40B4-BE49-F238E27FC236}">
                <a16:creationId xmlns:a16="http://schemas.microsoft.com/office/drawing/2014/main" id="{54C8F179-C685-445A-A222-D6D989FAC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863" y="227647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9488" name="Oval 58">
            <a:extLst>
              <a:ext uri="{FF2B5EF4-FFF2-40B4-BE49-F238E27FC236}">
                <a16:creationId xmlns:a16="http://schemas.microsoft.com/office/drawing/2014/main" id="{B81A55E9-62AF-42C8-B5BE-F80F35B1FF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825" y="3573463"/>
            <a:ext cx="649288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C3BCD876-67AC-4CC2-9B5C-024D6B0B7180}"/>
              </a:ext>
            </a:extLst>
          </p:cNvPr>
          <p:cNvSpPr/>
          <p:nvPr/>
        </p:nvSpPr>
        <p:spPr bwMode="auto">
          <a:xfrm>
            <a:off x="3203575" y="2276475"/>
            <a:ext cx="647700" cy="57626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74E87324-ED59-47DD-B311-2307CE4DCBF5}"/>
              </a:ext>
            </a:extLst>
          </p:cNvPr>
          <p:cNvSpPr/>
          <p:nvPr/>
        </p:nvSpPr>
        <p:spPr bwMode="auto">
          <a:xfrm>
            <a:off x="4643438" y="2276475"/>
            <a:ext cx="649287" cy="57626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39D69455-01E2-4E5B-A83A-197AAE28EB5E}"/>
              </a:ext>
            </a:extLst>
          </p:cNvPr>
          <p:cNvSpPr/>
          <p:nvPr/>
        </p:nvSpPr>
        <p:spPr bwMode="auto">
          <a:xfrm>
            <a:off x="6227763" y="3573463"/>
            <a:ext cx="647700" cy="57626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F80516D-82DE-40C3-A296-361D3BF82CB6}"/>
              </a:ext>
            </a:extLst>
          </p:cNvPr>
          <p:cNvSpPr/>
          <p:nvPr/>
        </p:nvSpPr>
        <p:spPr bwMode="auto">
          <a:xfrm>
            <a:off x="5651500" y="4797425"/>
            <a:ext cx="649288" cy="57626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AC865F95-CC49-42D8-8AE6-1EDAF1F27BB0}"/>
              </a:ext>
            </a:extLst>
          </p:cNvPr>
          <p:cNvSpPr/>
          <p:nvPr/>
        </p:nvSpPr>
        <p:spPr bwMode="auto">
          <a:xfrm>
            <a:off x="6804025" y="4797425"/>
            <a:ext cx="647700" cy="57626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FFDACF7C-6660-47CB-AEAE-B24A01FA8933}"/>
              </a:ext>
            </a:extLst>
          </p:cNvPr>
          <p:cNvSpPr/>
          <p:nvPr/>
        </p:nvSpPr>
        <p:spPr bwMode="auto">
          <a:xfrm>
            <a:off x="7885113" y="4797425"/>
            <a:ext cx="647700" cy="57626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91730227-4F53-4593-BFE8-0B8E1A157584}"/>
              </a:ext>
            </a:extLst>
          </p:cNvPr>
          <p:cNvSpPr/>
          <p:nvPr/>
        </p:nvSpPr>
        <p:spPr bwMode="auto">
          <a:xfrm>
            <a:off x="2555875" y="3573463"/>
            <a:ext cx="647700" cy="57626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904F3CB3-A2E3-4F44-BBF5-7DC25356420B}"/>
              </a:ext>
            </a:extLst>
          </p:cNvPr>
          <p:cNvSpPr/>
          <p:nvPr/>
        </p:nvSpPr>
        <p:spPr bwMode="auto">
          <a:xfrm>
            <a:off x="1476375" y="4797425"/>
            <a:ext cx="647700" cy="57626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D8908349-D50F-452E-8CDA-2F428CA5F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49E89135-CFC1-4A04-831B-96D1027B70DE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FC6F4FA7-B522-4AE4-8712-CA3CD56715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Discussion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9525AEBF-E9DC-4A6C-BBC5-391A7E8F0A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Does a leaf node have any children?</a:t>
            </a:r>
          </a:p>
          <a:p>
            <a:pPr eaLnBrk="1" hangingPunct="1"/>
            <a:r>
              <a:rPr lang="en-US" altLang="en-US"/>
              <a:t>Does the root node have a parent?</a:t>
            </a:r>
          </a:p>
          <a:p>
            <a:pPr eaLnBrk="1" hangingPunct="1"/>
            <a:r>
              <a:rPr lang="en-US" altLang="en-US"/>
              <a:t>How many parents does every node other than the root node have?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121919C6-D4CF-4CEB-BCBE-B7CABC26D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86C97FCB-C270-43B0-B178-9C594DEDB4B9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C8B77D90-5373-4A09-ABA3-2E09328966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543800" cy="762000"/>
          </a:xfrm>
        </p:spPr>
        <p:txBody>
          <a:bodyPr/>
          <a:lstStyle/>
          <a:p>
            <a:pPr eaLnBrk="1" hangingPunct="1"/>
            <a:r>
              <a:rPr lang="en-US" altLang="en-US"/>
              <a:t>Height of a Tree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41761F8A-17F7-44F4-AF97-D9B8E7F198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6200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A</a:t>
            </a:r>
            <a:r>
              <a:rPr lang="en-US" altLang="en-US" b="1" i="1" dirty="0"/>
              <a:t> </a:t>
            </a:r>
            <a:r>
              <a:rPr lang="en-US" altLang="en-US" b="1" i="1" dirty="0">
                <a:solidFill>
                  <a:schemeClr val="hlink"/>
                </a:solidFill>
              </a:rPr>
              <a:t>path</a:t>
            </a:r>
            <a:r>
              <a:rPr lang="en-US" altLang="en-US" b="1" i="1" dirty="0"/>
              <a:t> </a:t>
            </a:r>
            <a:r>
              <a:rPr lang="en-US" altLang="en-US" dirty="0"/>
              <a:t>is a sequence of edges leading from one node to another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i="1" dirty="0">
                <a:solidFill>
                  <a:schemeClr val="hlink"/>
                </a:solidFill>
              </a:rPr>
              <a:t>Length of a path</a:t>
            </a:r>
            <a:r>
              <a:rPr lang="en-US" altLang="en-US" dirty="0"/>
              <a:t>:  number of edges on the path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i="1" dirty="0">
                <a:solidFill>
                  <a:schemeClr val="hlink"/>
                </a:solidFill>
              </a:rPr>
              <a:t>Height of a</a:t>
            </a:r>
            <a:r>
              <a:rPr lang="en-US" altLang="en-US" b="1" i="1" dirty="0">
                <a:solidFill>
                  <a:srgbClr val="DC040E"/>
                </a:solidFill>
              </a:rPr>
              <a:t> </a:t>
            </a:r>
            <a:r>
              <a:rPr lang="en-US" altLang="en-US" b="1" i="1" dirty="0">
                <a:solidFill>
                  <a:schemeClr val="accent2"/>
                </a:solidFill>
              </a:rPr>
              <a:t>(non-empty)</a:t>
            </a:r>
            <a:r>
              <a:rPr lang="en-US" altLang="en-US" b="1" i="1" dirty="0">
                <a:solidFill>
                  <a:srgbClr val="DC040E"/>
                </a:solidFill>
              </a:rPr>
              <a:t> </a:t>
            </a:r>
            <a:r>
              <a:rPr lang="en-US" altLang="en-US" b="1" i="1" dirty="0">
                <a:solidFill>
                  <a:schemeClr val="hlink"/>
                </a:solidFill>
              </a:rPr>
              <a:t>tree</a:t>
            </a:r>
            <a:r>
              <a:rPr lang="en-US" altLang="en-US" dirty="0"/>
              <a:t> : length of  the longest path from the root to a leaf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What is the height of a tree that has only a root node?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>
            <a:extLst>
              <a:ext uri="{FF2B5EF4-FFF2-40B4-BE49-F238E27FC236}">
                <a16:creationId xmlns:a16="http://schemas.microsoft.com/office/drawing/2014/main" id="{668922D9-046F-40E3-A3C3-F0EBC288D2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BC31D103-DF11-45D0-9682-BA19E98AE151}" type="slidenum">
              <a:rPr lang="en-US" altLang="en-US" sz="1400" b="0" smtClean="0"/>
              <a:pPr/>
              <a:t>17</a:t>
            </a:fld>
            <a:endParaRPr lang="en-US" altLang="en-US" sz="1400" b="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227B6E8F-420B-4824-959E-CCA09829B0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/>
              <a:t>Tree Terminology</a:t>
            </a:r>
          </a:p>
        </p:txBody>
      </p:sp>
      <p:sp>
        <p:nvSpPr>
          <p:cNvPr id="23556" name="Text Box 39">
            <a:extLst>
              <a:ext uri="{FF2B5EF4-FFF2-40B4-BE49-F238E27FC236}">
                <a16:creationId xmlns:a16="http://schemas.microsoft.com/office/drawing/2014/main" id="{348EF693-4C1C-4316-84BF-C799D0142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196975"/>
            <a:ext cx="838200" cy="396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i="1">
                <a:solidFill>
                  <a:schemeClr val="hlink"/>
                </a:solidFill>
              </a:rPr>
              <a:t>Root</a:t>
            </a:r>
          </a:p>
        </p:txBody>
      </p:sp>
      <p:sp>
        <p:nvSpPr>
          <p:cNvPr id="23557" name="Line 43">
            <a:extLst>
              <a:ext uri="{FF2B5EF4-FFF2-40B4-BE49-F238E27FC236}">
                <a16:creationId xmlns:a16="http://schemas.microsoft.com/office/drawing/2014/main" id="{A4A924FB-3760-4DE1-802B-8A783FC69B8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48200" y="1412875"/>
            <a:ext cx="762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3558" name="Line 1040">
            <a:extLst>
              <a:ext uri="{FF2B5EF4-FFF2-40B4-BE49-F238E27FC236}">
                <a16:creationId xmlns:a16="http://schemas.microsoft.com/office/drawing/2014/main" id="{1AE3C900-40D8-457C-9966-94828E5109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6163" y="1862138"/>
            <a:ext cx="45720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3559" name="Line 1041">
            <a:extLst>
              <a:ext uri="{FF2B5EF4-FFF2-40B4-BE49-F238E27FC236}">
                <a16:creationId xmlns:a16="http://schemas.microsoft.com/office/drawing/2014/main" id="{8E8A9150-C01D-49B9-AE60-E7EE7F9464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1963" y="1862138"/>
            <a:ext cx="68580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3560" name="Line 1042">
            <a:extLst>
              <a:ext uri="{FF2B5EF4-FFF2-40B4-BE49-F238E27FC236}">
                <a16:creationId xmlns:a16="http://schemas.microsoft.com/office/drawing/2014/main" id="{1CCBF633-825C-47F3-8AFC-77705355D5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8363" y="1738313"/>
            <a:ext cx="1785937" cy="7334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3561" name="Line 1043">
            <a:extLst>
              <a:ext uri="{FF2B5EF4-FFF2-40B4-BE49-F238E27FC236}">
                <a16:creationId xmlns:a16="http://schemas.microsoft.com/office/drawing/2014/main" id="{46AD3337-5B18-41BE-A9D4-512C234ABAE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665288"/>
            <a:ext cx="1828800" cy="8064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3562" name="Line 1045">
            <a:extLst>
              <a:ext uri="{FF2B5EF4-FFF2-40B4-BE49-F238E27FC236}">
                <a16:creationId xmlns:a16="http://schemas.microsoft.com/office/drawing/2014/main" id="{5945B348-DBF9-4C43-B7F4-8963893745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2563" y="3005138"/>
            <a:ext cx="5334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3563" name="Line 1046">
            <a:extLst>
              <a:ext uri="{FF2B5EF4-FFF2-40B4-BE49-F238E27FC236}">
                <a16:creationId xmlns:a16="http://schemas.microsoft.com/office/drawing/2014/main" id="{4A23C369-EBC0-42DA-9140-F3059B6304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90763" y="3005138"/>
            <a:ext cx="533400" cy="762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3564" name="Line 1047">
            <a:extLst>
              <a:ext uri="{FF2B5EF4-FFF2-40B4-BE49-F238E27FC236}">
                <a16:creationId xmlns:a16="http://schemas.microsoft.com/office/drawing/2014/main" id="{839CF113-FC34-4231-BBF4-5B17774917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91163" y="3005138"/>
            <a:ext cx="762000" cy="762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3565" name="Line 1048">
            <a:extLst>
              <a:ext uri="{FF2B5EF4-FFF2-40B4-BE49-F238E27FC236}">
                <a16:creationId xmlns:a16="http://schemas.microsoft.com/office/drawing/2014/main" id="{D1A98500-8D81-49C8-8002-546D2C996AF0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6363" y="4300538"/>
            <a:ext cx="381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3566" name="Line 1049">
            <a:extLst>
              <a:ext uri="{FF2B5EF4-FFF2-40B4-BE49-F238E27FC236}">
                <a16:creationId xmlns:a16="http://schemas.microsoft.com/office/drawing/2014/main" id="{BB00EAA3-5521-40C5-B551-3434AAE6B61A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4963" y="4300538"/>
            <a:ext cx="60960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3567" name="Line 1050">
            <a:extLst>
              <a:ext uri="{FF2B5EF4-FFF2-40B4-BE49-F238E27FC236}">
                <a16:creationId xmlns:a16="http://schemas.microsoft.com/office/drawing/2014/main" id="{4B931B21-291C-4832-80A3-466C1E88993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5563" y="3005138"/>
            <a:ext cx="12192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3568" name="Line 1051">
            <a:extLst>
              <a:ext uri="{FF2B5EF4-FFF2-40B4-BE49-F238E27FC236}">
                <a16:creationId xmlns:a16="http://schemas.microsoft.com/office/drawing/2014/main" id="{8E2A1E0A-205A-41F6-B679-2FE9F2401A2D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9363" y="3005138"/>
            <a:ext cx="2286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3569" name="Line 1052">
            <a:extLst>
              <a:ext uri="{FF2B5EF4-FFF2-40B4-BE49-F238E27FC236}">
                <a16:creationId xmlns:a16="http://schemas.microsoft.com/office/drawing/2014/main" id="{51FC9BF4-F15B-4807-94C8-475E876EAF8A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0963" y="4300538"/>
            <a:ext cx="5334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3570" name="Line 1053">
            <a:extLst>
              <a:ext uri="{FF2B5EF4-FFF2-40B4-BE49-F238E27FC236}">
                <a16:creationId xmlns:a16="http://schemas.microsoft.com/office/drawing/2014/main" id="{99D48292-75C5-4D87-B383-CA0A697103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91363" y="4300538"/>
            <a:ext cx="381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3571" name="Oval 74">
            <a:extLst>
              <a:ext uri="{FF2B5EF4-FFF2-40B4-BE49-F238E27FC236}">
                <a16:creationId xmlns:a16="http://schemas.microsoft.com/office/drawing/2014/main" id="{21EBAC06-42CC-4792-9443-D74820863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1304925"/>
            <a:ext cx="649288" cy="576263"/>
          </a:xfrm>
          <a:prstGeom prst="ellipse">
            <a:avLst/>
          </a:prstGeom>
          <a:solidFill>
            <a:srgbClr val="FF66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/>
              <a:t>A</a:t>
            </a:r>
          </a:p>
        </p:txBody>
      </p:sp>
      <p:sp>
        <p:nvSpPr>
          <p:cNvPr id="23572" name="Oval 75">
            <a:extLst>
              <a:ext uri="{FF2B5EF4-FFF2-40B4-BE49-F238E27FC236}">
                <a16:creationId xmlns:a16="http://schemas.microsoft.com/office/drawing/2014/main" id="{1AB9F2CB-27AA-43C1-A3B2-9AF0F19C6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457450"/>
            <a:ext cx="649288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/>
              <a:t>B</a:t>
            </a:r>
          </a:p>
        </p:txBody>
      </p:sp>
      <p:sp>
        <p:nvSpPr>
          <p:cNvPr id="23573" name="Oval 76">
            <a:extLst>
              <a:ext uri="{FF2B5EF4-FFF2-40B4-BE49-F238E27FC236}">
                <a16:creationId xmlns:a16="http://schemas.microsoft.com/office/drawing/2014/main" id="{11C74477-B186-4639-9FF1-4DE24ABA8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3754438"/>
            <a:ext cx="649287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/>
              <a:t>F</a:t>
            </a:r>
          </a:p>
        </p:txBody>
      </p:sp>
      <p:sp>
        <p:nvSpPr>
          <p:cNvPr id="23574" name="Oval 77">
            <a:extLst>
              <a:ext uri="{FF2B5EF4-FFF2-40B4-BE49-F238E27FC236}">
                <a16:creationId xmlns:a16="http://schemas.microsoft.com/office/drawing/2014/main" id="{D913D0BC-0051-43CF-BA87-44BB6183D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3754438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/>
              <a:t>H</a:t>
            </a:r>
          </a:p>
        </p:txBody>
      </p:sp>
      <p:sp>
        <p:nvSpPr>
          <p:cNvPr id="23575" name="Oval 78">
            <a:extLst>
              <a:ext uri="{FF2B5EF4-FFF2-40B4-BE49-F238E27FC236}">
                <a16:creationId xmlns:a16="http://schemas.microsoft.com/office/drawing/2014/main" id="{5B9638E0-F271-4886-8E47-B4EC7BC22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863" y="2457450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/>
              <a:t>E</a:t>
            </a:r>
          </a:p>
        </p:txBody>
      </p:sp>
      <p:sp>
        <p:nvSpPr>
          <p:cNvPr id="23576" name="Oval 79">
            <a:extLst>
              <a:ext uri="{FF2B5EF4-FFF2-40B4-BE49-F238E27FC236}">
                <a16:creationId xmlns:a16="http://schemas.microsoft.com/office/drawing/2014/main" id="{72387F7B-F95F-440F-8461-F880CFDBC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825" y="3754438"/>
            <a:ext cx="649288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/>
              <a:t>J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17FF870F-46F6-4A14-8F0C-B6231F031A89}"/>
              </a:ext>
            </a:extLst>
          </p:cNvPr>
          <p:cNvSpPr/>
          <p:nvPr/>
        </p:nvSpPr>
        <p:spPr bwMode="auto">
          <a:xfrm>
            <a:off x="3203575" y="2457450"/>
            <a:ext cx="647700" cy="57626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dirty="0"/>
              <a:t>C</a:t>
            </a: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E9F21669-2B30-4D99-B718-86E075D4CC53}"/>
              </a:ext>
            </a:extLst>
          </p:cNvPr>
          <p:cNvSpPr/>
          <p:nvPr/>
        </p:nvSpPr>
        <p:spPr bwMode="auto">
          <a:xfrm>
            <a:off x="4643438" y="2457450"/>
            <a:ext cx="649287" cy="57626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dirty="0"/>
              <a:t>D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4B2E4151-1E51-4D5F-95DE-A64CCD3AB569}"/>
              </a:ext>
            </a:extLst>
          </p:cNvPr>
          <p:cNvSpPr/>
          <p:nvPr/>
        </p:nvSpPr>
        <p:spPr bwMode="auto">
          <a:xfrm>
            <a:off x="6227763" y="3754438"/>
            <a:ext cx="647700" cy="57626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dirty="0"/>
              <a:t>I</a:t>
            </a: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9E52D08A-125D-42D5-BFB4-EF489A7B9968}"/>
              </a:ext>
            </a:extLst>
          </p:cNvPr>
          <p:cNvSpPr/>
          <p:nvPr/>
        </p:nvSpPr>
        <p:spPr bwMode="auto">
          <a:xfrm>
            <a:off x="5651500" y="4978400"/>
            <a:ext cx="649288" cy="57626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dirty="0"/>
              <a:t>L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CEC8309D-90C7-40A4-A6C1-B44090849669}"/>
              </a:ext>
            </a:extLst>
          </p:cNvPr>
          <p:cNvSpPr/>
          <p:nvPr/>
        </p:nvSpPr>
        <p:spPr bwMode="auto">
          <a:xfrm>
            <a:off x="6804025" y="4978400"/>
            <a:ext cx="647700" cy="57626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dirty="0"/>
              <a:t>M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D960C888-A51C-4C0C-84F5-276C3F093801}"/>
              </a:ext>
            </a:extLst>
          </p:cNvPr>
          <p:cNvSpPr/>
          <p:nvPr/>
        </p:nvSpPr>
        <p:spPr bwMode="auto">
          <a:xfrm>
            <a:off x="7885113" y="4978400"/>
            <a:ext cx="647700" cy="57626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dirty="0"/>
              <a:t>N</a:t>
            </a: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6D94FD26-59A3-4075-A1FC-D67D7C72CE76}"/>
              </a:ext>
            </a:extLst>
          </p:cNvPr>
          <p:cNvSpPr/>
          <p:nvPr/>
        </p:nvSpPr>
        <p:spPr bwMode="auto">
          <a:xfrm>
            <a:off x="2555875" y="3754438"/>
            <a:ext cx="647700" cy="57626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dirty="0"/>
              <a:t>G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48AAAFD5-9883-4C7C-BCB7-D6E56982D511}"/>
              </a:ext>
            </a:extLst>
          </p:cNvPr>
          <p:cNvSpPr/>
          <p:nvPr/>
        </p:nvSpPr>
        <p:spPr bwMode="auto">
          <a:xfrm>
            <a:off x="1476375" y="4978400"/>
            <a:ext cx="647700" cy="57626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dirty="0"/>
              <a:t>K</a:t>
            </a:r>
          </a:p>
        </p:txBody>
      </p:sp>
      <p:sp>
        <p:nvSpPr>
          <p:cNvPr id="23585" name="TextBox 1">
            <a:extLst>
              <a:ext uri="{FF2B5EF4-FFF2-40B4-BE49-F238E27FC236}">
                <a16:creationId xmlns:a16="http://schemas.microsoft.com/office/drawing/2014/main" id="{10C37BC9-B07E-48F1-98C7-6ED02080E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8713" y="5645150"/>
            <a:ext cx="15970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sz="2400" b="0"/>
              <a:t>Height = 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85FEE0-30C0-4A79-9483-072F5D85B820}"/>
              </a:ext>
            </a:extLst>
          </p:cNvPr>
          <p:cNvSpPr txBox="1"/>
          <p:nvPr/>
        </p:nvSpPr>
        <p:spPr>
          <a:xfrm>
            <a:off x="1193856" y="1355187"/>
            <a:ext cx="9110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A path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EF70FA71-F6A8-403F-8638-6B07CBBC7837}"/>
              </a:ext>
            </a:extLst>
          </p:cNvPr>
          <p:cNvCxnSpPr>
            <a:stCxn id="2" idx="3"/>
          </p:cNvCxnSpPr>
          <p:nvPr/>
        </p:nvCxnSpPr>
        <p:spPr bwMode="auto">
          <a:xfrm>
            <a:off x="2104939" y="1555242"/>
            <a:ext cx="1135999" cy="461139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83948FC-61BC-4C9E-9194-4F443611CA2D}"/>
              </a:ext>
            </a:extLst>
          </p:cNvPr>
          <p:cNvCxnSpPr>
            <a:stCxn id="2" idx="3"/>
          </p:cNvCxnSpPr>
          <p:nvPr/>
        </p:nvCxnSpPr>
        <p:spPr bwMode="auto">
          <a:xfrm>
            <a:off x="2104939" y="1555242"/>
            <a:ext cx="476242" cy="1873758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7FCDCEA-9DCC-4190-A87B-2C7BC73A949B}"/>
              </a:ext>
            </a:extLst>
          </p:cNvPr>
          <p:cNvSpPr txBox="1"/>
          <p:nvPr/>
        </p:nvSpPr>
        <p:spPr>
          <a:xfrm>
            <a:off x="3671905" y="3730765"/>
            <a:ext cx="10967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Path of</a:t>
            </a:r>
          </a:p>
          <a:p>
            <a:r>
              <a:rPr lang="en-CA" b="0" dirty="0"/>
              <a:t>length 3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C9FCD0A-1B36-4C12-BB80-964F3CF2A17F}"/>
              </a:ext>
            </a:extLst>
          </p:cNvPr>
          <p:cNvCxnSpPr/>
          <p:nvPr/>
        </p:nvCxnSpPr>
        <p:spPr bwMode="auto">
          <a:xfrm flipV="1">
            <a:off x="4736541" y="2148752"/>
            <a:ext cx="835819" cy="1929537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494986D-CA88-49E8-966C-5EA96D735B90}"/>
              </a:ext>
            </a:extLst>
          </p:cNvPr>
          <p:cNvCxnSpPr/>
          <p:nvPr/>
        </p:nvCxnSpPr>
        <p:spPr bwMode="auto">
          <a:xfrm flipV="1">
            <a:off x="4736541" y="3479145"/>
            <a:ext cx="1074595" cy="599144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86F2CED-9905-48A3-954B-0D8E79116B43}"/>
              </a:ext>
            </a:extLst>
          </p:cNvPr>
          <p:cNvCxnSpPr/>
          <p:nvPr/>
        </p:nvCxnSpPr>
        <p:spPr bwMode="auto">
          <a:xfrm>
            <a:off x="4716230" y="4041051"/>
            <a:ext cx="856130" cy="492125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2A3C8047-E134-446F-B2BE-15A784354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63BECAD4-4983-45CF-9929-7175A90C9DA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F70F80B4-CA0C-4A0C-A9D7-64326E9A75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/>
              <a:t>Level of a Node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F5D29D21-5F2F-4C15-A34E-6B8E0815AB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6200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i="1" dirty="0">
                <a:solidFill>
                  <a:schemeClr val="hlink"/>
                </a:solidFill>
              </a:rPr>
              <a:t>Level of a node</a:t>
            </a:r>
            <a:r>
              <a:rPr lang="en-US" altLang="en-US" b="1" i="1" dirty="0"/>
              <a:t>: </a:t>
            </a:r>
            <a:r>
              <a:rPr lang="en-US" altLang="en-US" dirty="0"/>
              <a:t>number of </a:t>
            </a:r>
            <a:r>
              <a:rPr lang="en-US" altLang="en-US" b="1" i="1" dirty="0">
                <a:solidFill>
                  <a:schemeClr val="accent2"/>
                </a:solidFill>
              </a:rPr>
              <a:t>edges</a:t>
            </a:r>
            <a:r>
              <a:rPr lang="en-US" altLang="en-US" dirty="0"/>
              <a:t> between root and the node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It can be defined </a:t>
            </a:r>
            <a:r>
              <a:rPr lang="en-US" altLang="en-US" b="1" i="1" dirty="0">
                <a:solidFill>
                  <a:schemeClr val="accent2"/>
                </a:solidFill>
              </a:rPr>
              <a:t>recursively</a:t>
            </a:r>
            <a:r>
              <a:rPr lang="en-US" altLang="en-US" dirty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Level of root node is </a:t>
            </a:r>
            <a:r>
              <a:rPr lang="en-US" altLang="en-US" b="1" i="1" dirty="0">
                <a:solidFill>
                  <a:schemeClr val="hlink"/>
                </a:solidFill>
              </a:rPr>
              <a:t>0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Level of a node that is not the root node is </a:t>
            </a:r>
            <a:r>
              <a:rPr lang="en-US" altLang="en-US" b="1" i="1" dirty="0">
                <a:solidFill>
                  <a:schemeClr val="hlink"/>
                </a:solidFill>
              </a:rPr>
              <a:t>level of its parent + 1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i="1" dirty="0">
                <a:solidFill>
                  <a:schemeClr val="accent2"/>
                </a:solidFill>
              </a:rPr>
              <a:t>Question</a:t>
            </a:r>
            <a:r>
              <a:rPr lang="en-US" altLang="en-US" i="1" dirty="0"/>
              <a:t>: What is the height of a tree in terms of levels?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>
            <a:extLst>
              <a:ext uri="{FF2B5EF4-FFF2-40B4-BE49-F238E27FC236}">
                <a16:creationId xmlns:a16="http://schemas.microsoft.com/office/drawing/2014/main" id="{AD4FE6BC-65E6-451E-BA89-E01711E9B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172B022A-D8FC-4860-962F-158073B5C21F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54E80CE4-754A-4189-BDD6-63037345E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Level of a Node</a:t>
            </a:r>
          </a:p>
        </p:txBody>
      </p:sp>
      <p:sp>
        <p:nvSpPr>
          <p:cNvPr id="25604" name="Text Box 30">
            <a:extLst>
              <a:ext uri="{FF2B5EF4-FFF2-40B4-BE49-F238E27FC236}">
                <a16:creationId xmlns:a16="http://schemas.microsoft.com/office/drawing/2014/main" id="{CDFA7290-17AF-45D9-801A-23887ECCB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676400"/>
            <a:ext cx="1143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Level 0</a:t>
            </a:r>
          </a:p>
        </p:txBody>
      </p:sp>
      <p:sp>
        <p:nvSpPr>
          <p:cNvPr id="25605" name="Text Box 40">
            <a:extLst>
              <a:ext uri="{FF2B5EF4-FFF2-40B4-BE49-F238E27FC236}">
                <a16:creationId xmlns:a16="http://schemas.microsoft.com/office/drawing/2014/main" id="{5C3A2A8C-9E5B-4017-A5A0-5F5194BC8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819400"/>
            <a:ext cx="1143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Level 1</a:t>
            </a:r>
          </a:p>
        </p:txBody>
      </p:sp>
      <p:sp>
        <p:nvSpPr>
          <p:cNvPr id="25606" name="Text Box 41">
            <a:extLst>
              <a:ext uri="{FF2B5EF4-FFF2-40B4-BE49-F238E27FC236}">
                <a16:creationId xmlns:a16="http://schemas.microsoft.com/office/drawing/2014/main" id="{83472284-40DF-4884-9CC5-21C77DB13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114800"/>
            <a:ext cx="1143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Level 2</a:t>
            </a:r>
          </a:p>
        </p:txBody>
      </p:sp>
      <p:sp>
        <p:nvSpPr>
          <p:cNvPr id="25607" name="Text Box 42">
            <a:extLst>
              <a:ext uri="{FF2B5EF4-FFF2-40B4-BE49-F238E27FC236}">
                <a16:creationId xmlns:a16="http://schemas.microsoft.com/office/drawing/2014/main" id="{C2639C42-4D25-40DE-951F-C499DD8F6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334000"/>
            <a:ext cx="1143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Level 3</a:t>
            </a:r>
          </a:p>
        </p:txBody>
      </p:sp>
      <p:sp>
        <p:nvSpPr>
          <p:cNvPr id="25608" name="Line 45">
            <a:extLst>
              <a:ext uri="{FF2B5EF4-FFF2-40B4-BE49-F238E27FC236}">
                <a16:creationId xmlns:a16="http://schemas.microsoft.com/office/drawing/2014/main" id="{D494B714-6CB6-4DFA-BF17-AE4CA2319B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67175" y="1905000"/>
            <a:ext cx="2867025" cy="11113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25609" name="Line 46">
            <a:extLst>
              <a:ext uri="{FF2B5EF4-FFF2-40B4-BE49-F238E27FC236}">
                <a16:creationId xmlns:a16="http://schemas.microsoft.com/office/drawing/2014/main" id="{9AFDB424-46F7-4FE7-AFEE-BDD29BB027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84888" y="3048000"/>
            <a:ext cx="849312" cy="2063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25610" name="Line 47">
            <a:extLst>
              <a:ext uri="{FF2B5EF4-FFF2-40B4-BE49-F238E27FC236}">
                <a16:creationId xmlns:a16="http://schemas.microsoft.com/office/drawing/2014/main" id="{037616FB-3F15-4C6C-9206-4C03B31D52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5963" y="5634038"/>
            <a:ext cx="1138237" cy="26987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25611" name="Line 48">
            <a:extLst>
              <a:ext uri="{FF2B5EF4-FFF2-40B4-BE49-F238E27FC236}">
                <a16:creationId xmlns:a16="http://schemas.microsoft.com/office/drawing/2014/main" id="{AA011D57-7EC4-4884-AECC-9300F6759B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00788" y="4343400"/>
            <a:ext cx="633412" cy="2222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25612" name="Line 1040">
            <a:extLst>
              <a:ext uri="{FF2B5EF4-FFF2-40B4-BE49-F238E27FC236}">
                <a16:creationId xmlns:a16="http://schemas.microsoft.com/office/drawing/2014/main" id="{38303015-6B36-49FD-B724-0E9E3DA84E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09900" y="2184400"/>
            <a:ext cx="45720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5613" name="Line 1041">
            <a:extLst>
              <a:ext uri="{FF2B5EF4-FFF2-40B4-BE49-F238E27FC236}">
                <a16:creationId xmlns:a16="http://schemas.microsoft.com/office/drawing/2014/main" id="{BCA1D173-DCA2-4A95-8E77-48D668CED1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695700" y="2184400"/>
            <a:ext cx="68580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5614" name="Line 1042">
            <a:extLst>
              <a:ext uri="{FF2B5EF4-FFF2-40B4-BE49-F238E27FC236}">
                <a16:creationId xmlns:a16="http://schemas.microsoft.com/office/drawing/2014/main" id="{7FB124D0-F80E-49BB-A4F8-4C175B4DC5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62100" y="2060575"/>
            <a:ext cx="1785938" cy="7334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5615" name="Line 1043">
            <a:extLst>
              <a:ext uri="{FF2B5EF4-FFF2-40B4-BE49-F238E27FC236}">
                <a16:creationId xmlns:a16="http://schemas.microsoft.com/office/drawing/2014/main" id="{65001188-91E6-4408-A596-6CD8F53FF5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4300" y="1989138"/>
            <a:ext cx="1828800" cy="8048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5616" name="Line 1045">
            <a:extLst>
              <a:ext uri="{FF2B5EF4-FFF2-40B4-BE49-F238E27FC236}">
                <a16:creationId xmlns:a16="http://schemas.microsoft.com/office/drawing/2014/main" id="{64E731BE-9CF9-4A07-BB7B-5917751A8A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6300" y="3327400"/>
            <a:ext cx="5334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5617" name="Line 1046">
            <a:extLst>
              <a:ext uri="{FF2B5EF4-FFF2-40B4-BE49-F238E27FC236}">
                <a16:creationId xmlns:a16="http://schemas.microsoft.com/office/drawing/2014/main" id="{37B0452C-0218-48C6-94F7-F81F6EEBD4E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14500" y="3327400"/>
            <a:ext cx="5334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5618" name="Line 1047">
            <a:extLst>
              <a:ext uri="{FF2B5EF4-FFF2-40B4-BE49-F238E27FC236}">
                <a16:creationId xmlns:a16="http://schemas.microsoft.com/office/drawing/2014/main" id="{A62A5172-C35E-4E87-9316-864CAC4ED8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14900" y="3327400"/>
            <a:ext cx="7620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5619" name="Line 1048">
            <a:extLst>
              <a:ext uri="{FF2B5EF4-FFF2-40B4-BE49-F238E27FC236}">
                <a16:creationId xmlns:a16="http://schemas.microsoft.com/office/drawing/2014/main" id="{67BAEB89-603E-4155-989A-DCB1D27A304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" y="4622800"/>
            <a:ext cx="381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5620" name="Line 1049">
            <a:extLst>
              <a:ext uri="{FF2B5EF4-FFF2-40B4-BE49-F238E27FC236}">
                <a16:creationId xmlns:a16="http://schemas.microsoft.com/office/drawing/2014/main" id="{FFB78C64-0BBE-4EB1-9EBF-934690AB084D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8700" y="4622800"/>
            <a:ext cx="6096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5621" name="Line 1051">
            <a:extLst>
              <a:ext uri="{FF2B5EF4-FFF2-40B4-BE49-F238E27FC236}">
                <a16:creationId xmlns:a16="http://schemas.microsoft.com/office/drawing/2014/main" id="{B46D5CEF-ADB0-4F05-9A5E-CDFFB70B6A48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3100" y="3327400"/>
            <a:ext cx="2286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5622" name="Oval 39">
            <a:extLst>
              <a:ext uri="{FF2B5EF4-FFF2-40B4-BE49-F238E27FC236}">
                <a16:creationId xmlns:a16="http://schemas.microsoft.com/office/drawing/2014/main" id="{CA94F2C5-AF8D-44DD-84EB-907399EB7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628775"/>
            <a:ext cx="647700" cy="576263"/>
          </a:xfrm>
          <a:prstGeom prst="ellipse">
            <a:avLst/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25623" name="Oval 40">
            <a:extLst>
              <a:ext uri="{FF2B5EF4-FFF2-40B4-BE49-F238E27FC236}">
                <a16:creationId xmlns:a16="http://schemas.microsoft.com/office/drawing/2014/main" id="{C375419F-7E51-4FC2-8B94-2ABC320C5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2781300"/>
            <a:ext cx="649287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25624" name="Oval 41">
            <a:extLst>
              <a:ext uri="{FF2B5EF4-FFF2-40B4-BE49-F238E27FC236}">
                <a16:creationId xmlns:a16="http://schemas.microsoft.com/office/drawing/2014/main" id="{345C6A59-913F-4BEF-A3AC-81C6EC69F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4076700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25625" name="Oval 42">
            <a:extLst>
              <a:ext uri="{FF2B5EF4-FFF2-40B4-BE49-F238E27FC236}">
                <a16:creationId xmlns:a16="http://schemas.microsoft.com/office/drawing/2014/main" id="{06A0DC55-763E-4D4D-BC29-45F7EA542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4076700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25626" name="Oval 43">
            <a:extLst>
              <a:ext uri="{FF2B5EF4-FFF2-40B4-BE49-F238E27FC236}">
                <a16:creationId xmlns:a16="http://schemas.microsoft.com/office/drawing/2014/main" id="{87FEED08-18C5-44D8-8AC3-8516046BD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2781300"/>
            <a:ext cx="649288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B3E410F-9499-4D05-B4F3-F6E761710FF9}"/>
              </a:ext>
            </a:extLst>
          </p:cNvPr>
          <p:cNvSpPr/>
          <p:nvPr/>
        </p:nvSpPr>
        <p:spPr bwMode="auto">
          <a:xfrm>
            <a:off x="2627313" y="2781300"/>
            <a:ext cx="649287" cy="57626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1A6CA2B1-FB1F-486F-971E-2EE98A293A3E}"/>
              </a:ext>
            </a:extLst>
          </p:cNvPr>
          <p:cNvSpPr/>
          <p:nvPr/>
        </p:nvSpPr>
        <p:spPr bwMode="auto">
          <a:xfrm>
            <a:off x="4067175" y="2781300"/>
            <a:ext cx="649288" cy="57626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2EDAC02E-0C2F-43BA-8F07-D84EDF29FDCD}"/>
              </a:ext>
            </a:extLst>
          </p:cNvPr>
          <p:cNvSpPr/>
          <p:nvPr/>
        </p:nvSpPr>
        <p:spPr bwMode="auto">
          <a:xfrm>
            <a:off x="5651500" y="4076700"/>
            <a:ext cx="649288" cy="57626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76DC4250-A3E2-47B3-A155-51C58C7508D5}"/>
              </a:ext>
            </a:extLst>
          </p:cNvPr>
          <p:cNvSpPr/>
          <p:nvPr/>
        </p:nvSpPr>
        <p:spPr bwMode="auto">
          <a:xfrm>
            <a:off x="5076825" y="5300663"/>
            <a:ext cx="647700" cy="57626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4D46D6A7-B48E-4769-AFA9-9635A2B72289}"/>
              </a:ext>
            </a:extLst>
          </p:cNvPr>
          <p:cNvSpPr/>
          <p:nvPr/>
        </p:nvSpPr>
        <p:spPr bwMode="auto">
          <a:xfrm>
            <a:off x="1979613" y="4076700"/>
            <a:ext cx="647700" cy="57626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C16C7CCF-2F17-4515-9B7E-05640D3ACB84}"/>
              </a:ext>
            </a:extLst>
          </p:cNvPr>
          <p:cNvSpPr/>
          <p:nvPr/>
        </p:nvSpPr>
        <p:spPr bwMode="auto">
          <a:xfrm>
            <a:off x="900113" y="5300663"/>
            <a:ext cx="647700" cy="57626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DDF43FC5-8619-4B80-9CE4-53ADC306A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37523131-C8CE-432B-A835-8DCF770FFB85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D49CF71-DA4F-45C7-98C4-6048942D1B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Objectives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388BE5E7-79D0-49E5-8E1C-4FB141108E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600" y="1412776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dirty="0"/>
              <a:t>Define trees as data structures</a:t>
            </a:r>
          </a:p>
          <a:p>
            <a:pPr eaLnBrk="1" hangingPunct="1"/>
            <a:r>
              <a:rPr lang="en-US" altLang="en-US" dirty="0"/>
              <a:t>Discuss tree traversal algorithms</a:t>
            </a:r>
          </a:p>
          <a:p>
            <a:pPr eaLnBrk="1" hangingPunct="1"/>
            <a:r>
              <a:rPr lang="en-US" altLang="en-US" dirty="0"/>
              <a:t>Discuss a binary tree implementation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4960A08F-85E6-4E66-A480-D48A20FC6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E5303FE8-6598-4EDD-91EF-C1B2F3EC4C4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F1A91E9B-E0E6-4046-BD61-ED63386855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Subtrees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B247AAEB-A09A-4BDE-86CF-04A3A7E6E3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239000" cy="4800600"/>
          </a:xfrm>
        </p:spPr>
        <p:txBody>
          <a:bodyPr/>
          <a:lstStyle/>
          <a:p>
            <a:pPr eaLnBrk="1" hangingPunct="1"/>
            <a:r>
              <a:rPr lang="en-US" altLang="en-US" dirty="0"/>
              <a:t>A</a:t>
            </a:r>
            <a:r>
              <a:rPr lang="en-US" altLang="en-US" b="1" i="1" dirty="0">
                <a:solidFill>
                  <a:schemeClr val="hlink"/>
                </a:solidFill>
              </a:rPr>
              <a:t> subtree </a:t>
            </a:r>
            <a:r>
              <a:rPr lang="en-US" altLang="en-US" dirty="0"/>
              <a:t>of a node consists of a child node and all its descendants</a:t>
            </a:r>
          </a:p>
          <a:p>
            <a:pPr lvl="1" eaLnBrk="1" hangingPunct="1"/>
            <a:r>
              <a:rPr lang="en-US" altLang="en-US" sz="3200" dirty="0"/>
              <a:t>A subtree is itself a tree</a:t>
            </a:r>
          </a:p>
          <a:p>
            <a:pPr lvl="1" eaLnBrk="1" hangingPunct="1"/>
            <a:r>
              <a:rPr lang="en-US" altLang="en-US" sz="3200" dirty="0"/>
              <a:t>A node may have many subtrees</a:t>
            </a:r>
          </a:p>
          <a:p>
            <a:pPr eaLnBrk="1" hangingPunct="1">
              <a:buFontTx/>
              <a:buNone/>
            </a:pPr>
            <a:endParaRPr lang="en-US" altLang="en-US" sz="2800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>
            <a:extLst>
              <a:ext uri="{FF2B5EF4-FFF2-40B4-BE49-F238E27FC236}">
                <a16:creationId xmlns:a16="http://schemas.microsoft.com/office/drawing/2014/main" id="{DA83F351-85C0-4205-BB57-DF6BD7DA8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BEE4EA8D-53F1-484F-8B83-519586FB66C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14FDA625-4D52-4BCF-9B0E-F7C6945C81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7848600" cy="914400"/>
          </a:xfrm>
        </p:spPr>
        <p:txBody>
          <a:bodyPr/>
          <a:lstStyle/>
          <a:p>
            <a:pPr eaLnBrk="1" hangingPunct="1"/>
            <a:r>
              <a:rPr lang="en-US" altLang="en-US"/>
              <a:t>Subtrees</a:t>
            </a:r>
          </a:p>
        </p:txBody>
      </p:sp>
      <p:sp>
        <p:nvSpPr>
          <p:cNvPr id="27652" name="Text Box 30">
            <a:extLst>
              <a:ext uri="{FF2B5EF4-FFF2-40B4-BE49-F238E27FC236}">
                <a16:creationId xmlns:a16="http://schemas.microsoft.com/office/drawing/2014/main" id="{1B9133E6-9ABA-4A16-A8E7-3422E169F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562600"/>
            <a:ext cx="2286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chemeClr val="hlink"/>
                </a:solidFill>
              </a:rPr>
              <a:t>Subtrees</a:t>
            </a:r>
            <a:r>
              <a:rPr lang="en-US" altLang="en-US" sz="2000"/>
              <a:t> of the node labeled </a:t>
            </a:r>
            <a:r>
              <a:rPr lang="en-US" altLang="en-US" sz="2000">
                <a:solidFill>
                  <a:schemeClr val="hlink"/>
                </a:solidFill>
              </a:rPr>
              <a:t>E</a:t>
            </a:r>
          </a:p>
        </p:txBody>
      </p:sp>
      <p:sp>
        <p:nvSpPr>
          <p:cNvPr id="27653" name="Line 31">
            <a:extLst>
              <a:ext uri="{FF2B5EF4-FFF2-40B4-BE49-F238E27FC236}">
                <a16:creationId xmlns:a16="http://schemas.microsoft.com/office/drawing/2014/main" id="{6F42A4BC-CD93-4534-846F-6F0EE74266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4800" y="4495800"/>
            <a:ext cx="2362200" cy="91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7654" name="Line 32">
            <a:extLst>
              <a:ext uri="{FF2B5EF4-FFF2-40B4-BE49-F238E27FC236}">
                <a16:creationId xmlns:a16="http://schemas.microsoft.com/office/drawing/2014/main" id="{E7F77F34-E8F6-4BBE-8F09-01CE94A38D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4267200"/>
            <a:ext cx="990600" cy="1143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7655" name="Line 33">
            <a:extLst>
              <a:ext uri="{FF2B5EF4-FFF2-40B4-BE49-F238E27FC236}">
                <a16:creationId xmlns:a16="http://schemas.microsoft.com/office/drawing/2014/main" id="{EFE3F08A-278B-4B3B-B5F6-65441626872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486400"/>
            <a:ext cx="236220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7656" name="Freeform 34">
            <a:extLst>
              <a:ext uri="{FF2B5EF4-FFF2-40B4-BE49-F238E27FC236}">
                <a16:creationId xmlns:a16="http://schemas.microsoft.com/office/drawing/2014/main" id="{A656CD4B-6DA2-4B23-BF7D-21B402BA4CC5}"/>
              </a:ext>
            </a:extLst>
          </p:cNvPr>
          <p:cNvSpPr>
            <a:spLocks/>
          </p:cNvSpPr>
          <p:nvPr/>
        </p:nvSpPr>
        <p:spPr bwMode="auto">
          <a:xfrm>
            <a:off x="6057900" y="3479800"/>
            <a:ext cx="1092200" cy="1066800"/>
          </a:xfrm>
          <a:custGeom>
            <a:avLst/>
            <a:gdLst>
              <a:gd name="T0" fmla="*/ 2147483646 w 688"/>
              <a:gd name="T1" fmla="*/ 2147483646 h 672"/>
              <a:gd name="T2" fmla="*/ 2147483646 w 688"/>
              <a:gd name="T3" fmla="*/ 2147483646 h 672"/>
              <a:gd name="T4" fmla="*/ 2147483646 w 688"/>
              <a:gd name="T5" fmla="*/ 2147483646 h 672"/>
              <a:gd name="T6" fmla="*/ 2147483646 w 688"/>
              <a:gd name="T7" fmla="*/ 2147483646 h 672"/>
              <a:gd name="T8" fmla="*/ 2147483646 w 688"/>
              <a:gd name="T9" fmla="*/ 2147483646 h 672"/>
              <a:gd name="T10" fmla="*/ 2147483646 w 688"/>
              <a:gd name="T11" fmla="*/ 2147483646 h 672"/>
              <a:gd name="T12" fmla="*/ 2147483646 w 688"/>
              <a:gd name="T13" fmla="*/ 2147483646 h 6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88"/>
              <a:gd name="T22" fmla="*/ 0 h 672"/>
              <a:gd name="T23" fmla="*/ 688 w 688"/>
              <a:gd name="T24" fmla="*/ 672 h 67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88" h="672">
                <a:moveTo>
                  <a:pt x="408" y="16"/>
                </a:moveTo>
                <a:cubicBezTo>
                  <a:pt x="504" y="0"/>
                  <a:pt x="608" y="8"/>
                  <a:pt x="648" y="64"/>
                </a:cubicBezTo>
                <a:cubicBezTo>
                  <a:pt x="688" y="120"/>
                  <a:pt x="672" y="256"/>
                  <a:pt x="648" y="352"/>
                </a:cubicBezTo>
                <a:cubicBezTo>
                  <a:pt x="624" y="448"/>
                  <a:pt x="600" y="608"/>
                  <a:pt x="504" y="640"/>
                </a:cubicBezTo>
                <a:cubicBezTo>
                  <a:pt x="408" y="672"/>
                  <a:pt x="144" y="624"/>
                  <a:pt x="72" y="544"/>
                </a:cubicBezTo>
                <a:cubicBezTo>
                  <a:pt x="0" y="464"/>
                  <a:pt x="16" y="248"/>
                  <a:pt x="72" y="160"/>
                </a:cubicBezTo>
                <a:cubicBezTo>
                  <a:pt x="128" y="72"/>
                  <a:pt x="312" y="32"/>
                  <a:pt x="408" y="16"/>
                </a:cubicBezTo>
                <a:close/>
              </a:path>
            </a:pathLst>
          </a:custGeom>
          <a:noFill/>
          <a:ln w="38100" cmpd="sng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7657" name="Freeform 35">
            <a:extLst>
              <a:ext uri="{FF2B5EF4-FFF2-40B4-BE49-F238E27FC236}">
                <a16:creationId xmlns:a16="http://schemas.microsoft.com/office/drawing/2014/main" id="{634B6E2E-FD19-4D7D-9D9F-28F3F4751830}"/>
              </a:ext>
            </a:extLst>
          </p:cNvPr>
          <p:cNvSpPr>
            <a:spLocks/>
          </p:cNvSpPr>
          <p:nvPr/>
        </p:nvSpPr>
        <p:spPr bwMode="auto">
          <a:xfrm>
            <a:off x="6604000" y="3276600"/>
            <a:ext cx="2273300" cy="2603500"/>
          </a:xfrm>
          <a:custGeom>
            <a:avLst/>
            <a:gdLst>
              <a:gd name="T0" fmla="*/ 2147483646 w 1432"/>
              <a:gd name="T1" fmla="*/ 2147483646 h 1640"/>
              <a:gd name="T2" fmla="*/ 2147483646 w 1432"/>
              <a:gd name="T3" fmla="*/ 2147483646 h 1640"/>
              <a:gd name="T4" fmla="*/ 2147483646 w 1432"/>
              <a:gd name="T5" fmla="*/ 2147483646 h 1640"/>
              <a:gd name="T6" fmla="*/ 2147483646 w 1432"/>
              <a:gd name="T7" fmla="*/ 2147483646 h 1640"/>
              <a:gd name="T8" fmla="*/ 2147483646 w 1432"/>
              <a:gd name="T9" fmla="*/ 2147483646 h 1640"/>
              <a:gd name="T10" fmla="*/ 2147483646 w 1432"/>
              <a:gd name="T11" fmla="*/ 2147483646 h 1640"/>
              <a:gd name="T12" fmla="*/ 2147483646 w 1432"/>
              <a:gd name="T13" fmla="*/ 2147483646 h 1640"/>
              <a:gd name="T14" fmla="*/ 2147483646 w 1432"/>
              <a:gd name="T15" fmla="*/ 2147483646 h 1640"/>
              <a:gd name="T16" fmla="*/ 2147483646 w 1432"/>
              <a:gd name="T17" fmla="*/ 2147483646 h 164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432"/>
              <a:gd name="T28" fmla="*/ 0 h 1640"/>
              <a:gd name="T29" fmla="*/ 1432 w 1432"/>
              <a:gd name="T30" fmla="*/ 1640 h 164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432" h="1640">
                <a:moveTo>
                  <a:pt x="736" y="96"/>
                </a:moveTo>
                <a:cubicBezTo>
                  <a:pt x="864" y="128"/>
                  <a:pt x="1104" y="104"/>
                  <a:pt x="1216" y="288"/>
                </a:cubicBezTo>
                <a:cubicBezTo>
                  <a:pt x="1328" y="472"/>
                  <a:pt x="1432" y="984"/>
                  <a:pt x="1408" y="1200"/>
                </a:cubicBezTo>
                <a:cubicBezTo>
                  <a:pt x="1384" y="1416"/>
                  <a:pt x="1280" y="1528"/>
                  <a:pt x="1072" y="1584"/>
                </a:cubicBezTo>
                <a:cubicBezTo>
                  <a:pt x="864" y="1640"/>
                  <a:pt x="320" y="1640"/>
                  <a:pt x="160" y="1536"/>
                </a:cubicBezTo>
                <a:cubicBezTo>
                  <a:pt x="0" y="1432"/>
                  <a:pt x="72" y="1104"/>
                  <a:pt x="112" y="960"/>
                </a:cubicBezTo>
                <a:cubicBezTo>
                  <a:pt x="152" y="816"/>
                  <a:pt x="344" y="816"/>
                  <a:pt x="400" y="672"/>
                </a:cubicBezTo>
                <a:cubicBezTo>
                  <a:pt x="456" y="528"/>
                  <a:pt x="392" y="192"/>
                  <a:pt x="448" y="96"/>
                </a:cubicBezTo>
                <a:cubicBezTo>
                  <a:pt x="504" y="0"/>
                  <a:pt x="608" y="64"/>
                  <a:pt x="736" y="96"/>
                </a:cubicBezTo>
                <a:close/>
              </a:path>
            </a:pathLst>
          </a:custGeom>
          <a:noFill/>
          <a:ln w="38100" cmpd="sng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7658" name="Freeform 36">
            <a:extLst>
              <a:ext uri="{FF2B5EF4-FFF2-40B4-BE49-F238E27FC236}">
                <a16:creationId xmlns:a16="http://schemas.microsoft.com/office/drawing/2014/main" id="{54229B7E-E2F9-45DB-90C8-5B50B8BFB789}"/>
              </a:ext>
            </a:extLst>
          </p:cNvPr>
          <p:cNvSpPr>
            <a:spLocks/>
          </p:cNvSpPr>
          <p:nvPr/>
        </p:nvSpPr>
        <p:spPr bwMode="auto">
          <a:xfrm>
            <a:off x="4787900" y="3390900"/>
            <a:ext cx="1816100" cy="2590800"/>
          </a:xfrm>
          <a:custGeom>
            <a:avLst/>
            <a:gdLst>
              <a:gd name="T0" fmla="*/ 2147483646 w 1144"/>
              <a:gd name="T1" fmla="*/ 2147483646 h 1632"/>
              <a:gd name="T2" fmla="*/ 2147483646 w 1144"/>
              <a:gd name="T3" fmla="*/ 2147483646 h 1632"/>
              <a:gd name="T4" fmla="*/ 2147483646 w 1144"/>
              <a:gd name="T5" fmla="*/ 2147483646 h 1632"/>
              <a:gd name="T6" fmla="*/ 2147483646 w 1144"/>
              <a:gd name="T7" fmla="*/ 2147483646 h 1632"/>
              <a:gd name="T8" fmla="*/ 2147483646 w 1144"/>
              <a:gd name="T9" fmla="*/ 2147483646 h 1632"/>
              <a:gd name="T10" fmla="*/ 2147483646 w 1144"/>
              <a:gd name="T11" fmla="*/ 2147483646 h 1632"/>
              <a:gd name="T12" fmla="*/ 2147483646 w 1144"/>
              <a:gd name="T13" fmla="*/ 2147483646 h 1632"/>
              <a:gd name="T14" fmla="*/ 2147483646 w 1144"/>
              <a:gd name="T15" fmla="*/ 2147483646 h 163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44"/>
              <a:gd name="T25" fmla="*/ 0 h 1632"/>
              <a:gd name="T26" fmla="*/ 1144 w 1144"/>
              <a:gd name="T27" fmla="*/ 1632 h 163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44" h="1632">
                <a:moveTo>
                  <a:pt x="344" y="72"/>
                </a:moveTo>
                <a:cubicBezTo>
                  <a:pt x="440" y="24"/>
                  <a:pt x="544" y="0"/>
                  <a:pt x="632" y="120"/>
                </a:cubicBezTo>
                <a:cubicBezTo>
                  <a:pt x="720" y="240"/>
                  <a:pt x="792" y="664"/>
                  <a:pt x="872" y="792"/>
                </a:cubicBezTo>
                <a:cubicBezTo>
                  <a:pt x="952" y="920"/>
                  <a:pt x="1080" y="784"/>
                  <a:pt x="1112" y="888"/>
                </a:cubicBezTo>
                <a:cubicBezTo>
                  <a:pt x="1144" y="992"/>
                  <a:pt x="1144" y="1320"/>
                  <a:pt x="1064" y="1416"/>
                </a:cubicBezTo>
                <a:cubicBezTo>
                  <a:pt x="984" y="1512"/>
                  <a:pt x="800" y="1632"/>
                  <a:pt x="632" y="1464"/>
                </a:cubicBezTo>
                <a:cubicBezTo>
                  <a:pt x="464" y="1296"/>
                  <a:pt x="112" y="640"/>
                  <a:pt x="56" y="408"/>
                </a:cubicBezTo>
                <a:cubicBezTo>
                  <a:pt x="0" y="176"/>
                  <a:pt x="248" y="120"/>
                  <a:pt x="344" y="72"/>
                </a:cubicBezTo>
                <a:close/>
              </a:path>
            </a:pathLst>
          </a:custGeom>
          <a:noFill/>
          <a:ln w="38100" cmpd="sng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7659" name="Text Box 37">
            <a:extLst>
              <a:ext uri="{FF2B5EF4-FFF2-40B4-BE49-F238E27FC236}">
                <a16:creationId xmlns:a16="http://schemas.microsoft.com/office/drawing/2014/main" id="{C5C00A4D-D2DB-4559-BC75-3B6ABA214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19812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E</a:t>
            </a:r>
          </a:p>
        </p:txBody>
      </p:sp>
      <p:sp>
        <p:nvSpPr>
          <p:cNvPr id="27660" name="Line 1040">
            <a:extLst>
              <a:ext uri="{FF2B5EF4-FFF2-40B4-BE49-F238E27FC236}">
                <a16:creationId xmlns:a16="http://schemas.microsoft.com/office/drawing/2014/main" id="{904D21E4-7EDC-4AFE-B4D6-8057649358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1752600"/>
            <a:ext cx="45720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7661" name="Line 1041">
            <a:extLst>
              <a:ext uri="{FF2B5EF4-FFF2-40B4-BE49-F238E27FC236}">
                <a16:creationId xmlns:a16="http://schemas.microsoft.com/office/drawing/2014/main" id="{949239BC-70FA-42ED-8CB3-96B97F9BC2DB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1752600"/>
            <a:ext cx="68580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7662" name="Line 1042">
            <a:extLst>
              <a:ext uri="{FF2B5EF4-FFF2-40B4-BE49-F238E27FC236}">
                <a16:creationId xmlns:a16="http://schemas.microsoft.com/office/drawing/2014/main" id="{ACAA89E9-A150-44AB-BAD9-D4A61A2CCF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1628775"/>
            <a:ext cx="1785938" cy="7334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7663" name="Line 1043">
            <a:extLst>
              <a:ext uri="{FF2B5EF4-FFF2-40B4-BE49-F238E27FC236}">
                <a16:creationId xmlns:a16="http://schemas.microsoft.com/office/drawing/2014/main" id="{EE638250-99F6-44E7-A060-ADE878BCC84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1557338"/>
            <a:ext cx="1828800" cy="8048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7664" name="Line 1045">
            <a:extLst>
              <a:ext uri="{FF2B5EF4-FFF2-40B4-BE49-F238E27FC236}">
                <a16:creationId xmlns:a16="http://schemas.microsoft.com/office/drawing/2014/main" id="{CE6ED87A-2707-45FD-A49C-8442AE129E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2895600"/>
            <a:ext cx="5334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7665" name="Line 1046">
            <a:extLst>
              <a:ext uri="{FF2B5EF4-FFF2-40B4-BE49-F238E27FC236}">
                <a16:creationId xmlns:a16="http://schemas.microsoft.com/office/drawing/2014/main" id="{F503DB14-F9A1-4BC2-9F7D-ED7277928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895600"/>
            <a:ext cx="5334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7666" name="Line 1047">
            <a:extLst>
              <a:ext uri="{FF2B5EF4-FFF2-40B4-BE49-F238E27FC236}">
                <a16:creationId xmlns:a16="http://schemas.microsoft.com/office/drawing/2014/main" id="{CF53745E-2CD4-447B-BF84-7F9A57B0AE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2895600"/>
            <a:ext cx="7620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7667" name="Line 1048">
            <a:extLst>
              <a:ext uri="{FF2B5EF4-FFF2-40B4-BE49-F238E27FC236}">
                <a16:creationId xmlns:a16="http://schemas.microsoft.com/office/drawing/2014/main" id="{6CDC8B43-5831-495E-BAE0-4668CB00E0FC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4191000"/>
            <a:ext cx="381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7668" name="Line 1049">
            <a:extLst>
              <a:ext uri="{FF2B5EF4-FFF2-40B4-BE49-F238E27FC236}">
                <a16:creationId xmlns:a16="http://schemas.microsoft.com/office/drawing/2014/main" id="{2F540777-869E-436C-9DC9-B7A88834974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191000"/>
            <a:ext cx="6096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7669" name="Line 1050">
            <a:extLst>
              <a:ext uri="{FF2B5EF4-FFF2-40B4-BE49-F238E27FC236}">
                <a16:creationId xmlns:a16="http://schemas.microsoft.com/office/drawing/2014/main" id="{2D446CE3-6B36-4BD7-BAC5-04FE6F909B2B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2895600"/>
            <a:ext cx="12192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7670" name="Line 1051">
            <a:extLst>
              <a:ext uri="{FF2B5EF4-FFF2-40B4-BE49-F238E27FC236}">
                <a16:creationId xmlns:a16="http://schemas.microsoft.com/office/drawing/2014/main" id="{F3D55B92-3F9A-47A9-AEE3-8EA374860B8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2895600"/>
            <a:ext cx="2286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7671" name="Line 1052">
            <a:extLst>
              <a:ext uri="{FF2B5EF4-FFF2-40B4-BE49-F238E27FC236}">
                <a16:creationId xmlns:a16="http://schemas.microsoft.com/office/drawing/2014/main" id="{9DF3646D-61AD-4DAF-B14B-16197ED7DDAE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191000"/>
            <a:ext cx="5334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7672" name="Line 1053">
            <a:extLst>
              <a:ext uri="{FF2B5EF4-FFF2-40B4-BE49-F238E27FC236}">
                <a16:creationId xmlns:a16="http://schemas.microsoft.com/office/drawing/2014/main" id="{A49D50B6-DF95-41CB-B887-92BC4C8819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62800" y="4191000"/>
            <a:ext cx="381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7673" name="Oval 51">
            <a:extLst>
              <a:ext uri="{FF2B5EF4-FFF2-40B4-BE49-F238E27FC236}">
                <a16:creationId xmlns:a16="http://schemas.microsoft.com/office/drawing/2014/main" id="{2205A035-4CB0-4360-A3D8-951D7FE5D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1196975"/>
            <a:ext cx="647700" cy="576263"/>
          </a:xfrm>
          <a:prstGeom prst="ellipse">
            <a:avLst/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27674" name="Oval 52">
            <a:extLst>
              <a:ext uri="{FF2B5EF4-FFF2-40B4-BE49-F238E27FC236}">
                <a16:creationId xmlns:a16="http://schemas.microsoft.com/office/drawing/2014/main" id="{1B7AEE59-3485-4C0D-BF87-F24739070F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2349500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27675" name="Oval 53">
            <a:extLst>
              <a:ext uri="{FF2B5EF4-FFF2-40B4-BE49-F238E27FC236}">
                <a16:creationId xmlns:a16="http://schemas.microsoft.com/office/drawing/2014/main" id="{84EEB570-8665-4C5C-ACAA-DB5766B02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3644900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27676" name="Oval 54">
            <a:extLst>
              <a:ext uri="{FF2B5EF4-FFF2-40B4-BE49-F238E27FC236}">
                <a16:creationId xmlns:a16="http://schemas.microsoft.com/office/drawing/2014/main" id="{476B7D45-2054-46E9-A573-D263834A2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3644900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27677" name="Oval 55">
            <a:extLst>
              <a:ext uri="{FF2B5EF4-FFF2-40B4-BE49-F238E27FC236}">
                <a16:creationId xmlns:a16="http://schemas.microsoft.com/office/drawing/2014/main" id="{606F0B7C-6CCB-4CCA-9D70-BACF7E976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2349500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27678" name="Oval 56">
            <a:extLst>
              <a:ext uri="{FF2B5EF4-FFF2-40B4-BE49-F238E27FC236}">
                <a16:creationId xmlns:a16="http://schemas.microsoft.com/office/drawing/2014/main" id="{DA3B5F86-72A6-44FE-B50D-121849FAB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850" y="3644900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8D3EB2EA-793D-4DE7-95E7-955C782F14DC}"/>
              </a:ext>
            </a:extLst>
          </p:cNvPr>
          <p:cNvSpPr/>
          <p:nvPr/>
        </p:nvSpPr>
        <p:spPr bwMode="auto">
          <a:xfrm>
            <a:off x="3276600" y="2349500"/>
            <a:ext cx="647700" cy="5746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0E02D81F-D0BB-4903-A31B-C14988287069}"/>
              </a:ext>
            </a:extLst>
          </p:cNvPr>
          <p:cNvSpPr/>
          <p:nvPr/>
        </p:nvSpPr>
        <p:spPr bwMode="auto">
          <a:xfrm>
            <a:off x="4716463" y="2349500"/>
            <a:ext cx="647700" cy="5746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5FE8C47C-A3E2-4344-928B-C8EB485BC48C}"/>
              </a:ext>
            </a:extLst>
          </p:cNvPr>
          <p:cNvSpPr/>
          <p:nvPr/>
        </p:nvSpPr>
        <p:spPr bwMode="auto">
          <a:xfrm>
            <a:off x="6300788" y="3644900"/>
            <a:ext cx="647700" cy="57626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1884614D-DCD2-4E41-AB33-1C181A864E43}"/>
              </a:ext>
            </a:extLst>
          </p:cNvPr>
          <p:cNvSpPr/>
          <p:nvPr/>
        </p:nvSpPr>
        <p:spPr bwMode="auto">
          <a:xfrm>
            <a:off x="5724525" y="4868863"/>
            <a:ext cx="647700" cy="57626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2C25B988-4773-459E-AC89-D33CB328A584}"/>
              </a:ext>
            </a:extLst>
          </p:cNvPr>
          <p:cNvSpPr/>
          <p:nvPr/>
        </p:nvSpPr>
        <p:spPr bwMode="auto">
          <a:xfrm>
            <a:off x="6875463" y="4868863"/>
            <a:ext cx="649287" cy="57626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F1685CFA-7971-40B2-97AE-45333572F929}"/>
              </a:ext>
            </a:extLst>
          </p:cNvPr>
          <p:cNvSpPr/>
          <p:nvPr/>
        </p:nvSpPr>
        <p:spPr bwMode="auto">
          <a:xfrm>
            <a:off x="7956550" y="4868863"/>
            <a:ext cx="647700" cy="57626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829FE940-8945-4473-BEB0-AB6ACEE4CA83}"/>
              </a:ext>
            </a:extLst>
          </p:cNvPr>
          <p:cNvSpPr/>
          <p:nvPr/>
        </p:nvSpPr>
        <p:spPr bwMode="auto">
          <a:xfrm>
            <a:off x="2627313" y="3644900"/>
            <a:ext cx="649287" cy="57626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024CDCF1-BC07-4C2B-8B26-05F79400A32F}"/>
              </a:ext>
            </a:extLst>
          </p:cNvPr>
          <p:cNvSpPr/>
          <p:nvPr/>
        </p:nvSpPr>
        <p:spPr bwMode="auto">
          <a:xfrm>
            <a:off x="1547813" y="4868863"/>
            <a:ext cx="647700" cy="57626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>
            <a:extLst>
              <a:ext uri="{FF2B5EF4-FFF2-40B4-BE49-F238E27FC236}">
                <a16:creationId xmlns:a16="http://schemas.microsoft.com/office/drawing/2014/main" id="{2EA38AD9-EB7F-4F3C-B83A-36534F6F3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0947B528-AA6A-4780-837A-5E4788C9E64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525196B6-BD47-43F7-8512-88F282F863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More Tree Terminology</a:t>
            </a:r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486F0631-0384-4147-947A-257E1BC6D9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8001000" cy="4495800"/>
          </a:xfrm>
        </p:spPr>
        <p:txBody>
          <a:bodyPr/>
          <a:lstStyle/>
          <a:p>
            <a:pPr eaLnBrk="1" hangingPunct="1"/>
            <a:r>
              <a:rPr lang="en-US" altLang="en-US" b="1" i="1" dirty="0">
                <a:solidFill>
                  <a:schemeClr val="hlink"/>
                </a:solidFill>
              </a:rPr>
              <a:t>Degree</a:t>
            </a:r>
            <a:r>
              <a:rPr lang="en-US" altLang="en-US" b="1" i="1" dirty="0"/>
              <a:t> </a:t>
            </a:r>
            <a:r>
              <a:rPr lang="en-US" altLang="en-US" dirty="0"/>
              <a:t>of a</a:t>
            </a:r>
            <a:r>
              <a:rPr lang="en-US" altLang="en-US" b="1" i="1" dirty="0"/>
              <a:t> </a:t>
            </a:r>
            <a:r>
              <a:rPr lang="en-US" altLang="en-US" b="1" i="1" dirty="0">
                <a:solidFill>
                  <a:schemeClr val="accent2"/>
                </a:solidFill>
              </a:rPr>
              <a:t>node</a:t>
            </a:r>
            <a:r>
              <a:rPr lang="en-US" altLang="en-US" dirty="0"/>
              <a:t>: the number of children it has</a:t>
            </a:r>
            <a:br>
              <a:rPr lang="en-US" altLang="en-US" dirty="0"/>
            </a:br>
            <a:endParaRPr lang="en-US" altLang="en-US" dirty="0"/>
          </a:p>
          <a:p>
            <a:pPr eaLnBrk="1" hangingPunct="1"/>
            <a:r>
              <a:rPr lang="en-US" altLang="en-US" b="1" i="1" dirty="0">
                <a:solidFill>
                  <a:schemeClr val="hlink"/>
                </a:solidFill>
              </a:rPr>
              <a:t>Degree</a:t>
            </a:r>
            <a:r>
              <a:rPr lang="en-US" altLang="en-US" b="1" i="1" dirty="0"/>
              <a:t> </a:t>
            </a:r>
            <a:r>
              <a:rPr lang="en-US" altLang="en-US" dirty="0"/>
              <a:t>of a</a:t>
            </a:r>
            <a:r>
              <a:rPr lang="en-US" altLang="en-US" b="1" i="1" dirty="0"/>
              <a:t> </a:t>
            </a:r>
            <a:r>
              <a:rPr lang="en-US" altLang="en-US" b="1" i="1" dirty="0">
                <a:solidFill>
                  <a:schemeClr val="accent2"/>
                </a:solidFill>
              </a:rPr>
              <a:t>tree</a:t>
            </a:r>
            <a:r>
              <a:rPr lang="en-US" altLang="en-US" dirty="0"/>
              <a:t>: the </a:t>
            </a:r>
            <a:r>
              <a:rPr lang="en-US" altLang="en-US" b="1" i="1" dirty="0">
                <a:solidFill>
                  <a:schemeClr val="accent2"/>
                </a:solidFill>
              </a:rPr>
              <a:t>maximum</a:t>
            </a:r>
            <a:r>
              <a:rPr lang="en-US" altLang="en-US" dirty="0"/>
              <a:t> of the degrees of the nodes of the tree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>
            <a:extLst>
              <a:ext uri="{FF2B5EF4-FFF2-40B4-BE49-F238E27FC236}">
                <a16:creationId xmlns:a16="http://schemas.microsoft.com/office/drawing/2014/main" id="{1BE843ED-CB61-4DA7-BE47-7488F2A34B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74DF22A3-D074-42CD-AA56-C6F20596153B}" type="slidenum">
              <a:rPr lang="en-US" altLang="en-US" sz="1400" b="0" smtClean="0"/>
              <a:pPr/>
              <a:t>23</a:t>
            </a:fld>
            <a:endParaRPr lang="en-US" altLang="en-US" sz="1400" b="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DC0F8E48-ED8A-4110-BE14-8FD6719585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60400"/>
          </a:xfrm>
        </p:spPr>
        <p:txBody>
          <a:bodyPr/>
          <a:lstStyle/>
          <a:p>
            <a:pPr eaLnBrk="1" hangingPunct="1"/>
            <a:r>
              <a:rPr lang="en-US" altLang="en-US"/>
              <a:t>Degree</a:t>
            </a:r>
          </a:p>
        </p:txBody>
      </p:sp>
      <p:sp>
        <p:nvSpPr>
          <p:cNvPr id="29700" name="Line 1040">
            <a:extLst>
              <a:ext uri="{FF2B5EF4-FFF2-40B4-BE49-F238E27FC236}">
                <a16:creationId xmlns:a16="http://schemas.microsoft.com/office/drawing/2014/main" id="{E6062D96-BEED-47DD-9BBD-8A8C0C6451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36875" y="2328863"/>
            <a:ext cx="45720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9701" name="Line 1041">
            <a:extLst>
              <a:ext uri="{FF2B5EF4-FFF2-40B4-BE49-F238E27FC236}">
                <a16:creationId xmlns:a16="http://schemas.microsoft.com/office/drawing/2014/main" id="{DE4250F1-3244-4471-B830-340A924AA5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2675" y="2328863"/>
            <a:ext cx="68580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9702" name="Line 1042">
            <a:extLst>
              <a:ext uri="{FF2B5EF4-FFF2-40B4-BE49-F238E27FC236}">
                <a16:creationId xmlns:a16="http://schemas.microsoft.com/office/drawing/2014/main" id="{52D894C4-AF63-4A02-A73C-4CE7D9230B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89075" y="2205038"/>
            <a:ext cx="1787525" cy="733425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9703" name="Line 1043">
            <a:extLst>
              <a:ext uri="{FF2B5EF4-FFF2-40B4-BE49-F238E27FC236}">
                <a16:creationId xmlns:a16="http://schemas.microsoft.com/office/drawing/2014/main" id="{57EC266E-4CEF-4464-AB98-E596FF237D6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1275" y="2133600"/>
            <a:ext cx="1828800" cy="804863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9704" name="Line 1045">
            <a:extLst>
              <a:ext uri="{FF2B5EF4-FFF2-40B4-BE49-F238E27FC236}">
                <a16:creationId xmlns:a16="http://schemas.microsoft.com/office/drawing/2014/main" id="{67364080-7442-4931-9EA7-2AE6B59CDE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3275" y="3471863"/>
            <a:ext cx="5334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9705" name="Line 1046">
            <a:extLst>
              <a:ext uri="{FF2B5EF4-FFF2-40B4-BE49-F238E27FC236}">
                <a16:creationId xmlns:a16="http://schemas.microsoft.com/office/drawing/2014/main" id="{88446D07-674F-45D8-8111-33B5CD854EE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1475" y="3471863"/>
            <a:ext cx="533400" cy="7620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9706" name="Line 1047">
            <a:extLst>
              <a:ext uri="{FF2B5EF4-FFF2-40B4-BE49-F238E27FC236}">
                <a16:creationId xmlns:a16="http://schemas.microsoft.com/office/drawing/2014/main" id="{947C5196-4AEC-4FBF-990E-9428AD8663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41875" y="3471863"/>
            <a:ext cx="762000" cy="7620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9707" name="Line 1048">
            <a:extLst>
              <a:ext uri="{FF2B5EF4-FFF2-40B4-BE49-F238E27FC236}">
                <a16:creationId xmlns:a16="http://schemas.microsoft.com/office/drawing/2014/main" id="{8DB91203-6F90-452B-84CB-F187A0928476}"/>
              </a:ext>
            </a:extLst>
          </p:cNvPr>
          <p:cNvSpPr>
            <a:spLocks noChangeShapeType="1"/>
          </p:cNvSpPr>
          <p:nvPr/>
        </p:nvSpPr>
        <p:spPr bwMode="auto">
          <a:xfrm>
            <a:off x="727075" y="4767263"/>
            <a:ext cx="381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9708" name="Line 1049">
            <a:extLst>
              <a:ext uri="{FF2B5EF4-FFF2-40B4-BE49-F238E27FC236}">
                <a16:creationId xmlns:a16="http://schemas.microsoft.com/office/drawing/2014/main" id="{4142115C-F830-4BED-BBC6-34E39FFA360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5675" y="4767263"/>
            <a:ext cx="609600" cy="6858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9709" name="Line 1050">
            <a:extLst>
              <a:ext uri="{FF2B5EF4-FFF2-40B4-BE49-F238E27FC236}">
                <a16:creationId xmlns:a16="http://schemas.microsoft.com/office/drawing/2014/main" id="{B0C8F5D9-B906-4964-9BB3-EDB3C4A40E6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6275" y="3471863"/>
            <a:ext cx="12192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9710" name="Line 1051">
            <a:extLst>
              <a:ext uri="{FF2B5EF4-FFF2-40B4-BE49-F238E27FC236}">
                <a16:creationId xmlns:a16="http://schemas.microsoft.com/office/drawing/2014/main" id="{38DA4D8C-CF66-42CF-B249-B5FBA0BBE2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680075" y="3471863"/>
            <a:ext cx="2286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9711" name="Line 1053">
            <a:extLst>
              <a:ext uri="{FF2B5EF4-FFF2-40B4-BE49-F238E27FC236}">
                <a16:creationId xmlns:a16="http://schemas.microsoft.com/office/drawing/2014/main" id="{B02A0132-EE2C-457D-9B77-043252E893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42075" y="4767263"/>
            <a:ext cx="381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9712" name="Oval 60">
            <a:extLst>
              <a:ext uri="{FF2B5EF4-FFF2-40B4-BE49-F238E27FC236}">
                <a16:creationId xmlns:a16="http://schemas.microsoft.com/office/drawing/2014/main" id="{8AFD0EC2-F233-4822-984A-4BAF836EC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1773238"/>
            <a:ext cx="647700" cy="576262"/>
          </a:xfrm>
          <a:prstGeom prst="ellipse">
            <a:avLst/>
          </a:prstGeom>
          <a:solidFill>
            <a:srgbClr val="FF66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/>
              <a:t>A</a:t>
            </a:r>
          </a:p>
        </p:txBody>
      </p:sp>
      <p:sp>
        <p:nvSpPr>
          <p:cNvPr id="29713" name="Oval 61">
            <a:extLst>
              <a:ext uri="{FF2B5EF4-FFF2-40B4-BE49-F238E27FC236}">
                <a16:creationId xmlns:a16="http://schemas.microsoft.com/office/drawing/2014/main" id="{8584B1AD-738B-44C0-82FB-FD5AF0050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292417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/>
              <a:t>B</a:t>
            </a:r>
          </a:p>
        </p:txBody>
      </p:sp>
      <p:sp>
        <p:nvSpPr>
          <p:cNvPr id="29714" name="Oval 62">
            <a:extLst>
              <a:ext uri="{FF2B5EF4-FFF2-40B4-BE49-F238E27FC236}">
                <a16:creationId xmlns:a16="http://schemas.microsoft.com/office/drawing/2014/main" id="{9A0B5093-A1DB-4F9D-979A-3093BD4F0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4221163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/>
              <a:t>F</a:t>
            </a:r>
          </a:p>
        </p:txBody>
      </p:sp>
      <p:sp>
        <p:nvSpPr>
          <p:cNvPr id="29715" name="Oval 63">
            <a:extLst>
              <a:ext uri="{FF2B5EF4-FFF2-40B4-BE49-F238E27FC236}">
                <a16:creationId xmlns:a16="http://schemas.microsoft.com/office/drawing/2014/main" id="{80197C3F-38A1-4393-8004-FEC797050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4221163"/>
            <a:ext cx="649287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/>
              <a:t>H</a:t>
            </a:r>
          </a:p>
        </p:txBody>
      </p:sp>
      <p:sp>
        <p:nvSpPr>
          <p:cNvPr id="29716" name="Oval 64">
            <a:extLst>
              <a:ext uri="{FF2B5EF4-FFF2-40B4-BE49-F238E27FC236}">
                <a16:creationId xmlns:a16="http://schemas.microsoft.com/office/drawing/2014/main" id="{EA7A6E3E-A1AE-47B8-B2F7-4E4095839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292417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/>
              <a:t>E</a:t>
            </a:r>
          </a:p>
        </p:txBody>
      </p:sp>
      <p:sp>
        <p:nvSpPr>
          <p:cNvPr id="29717" name="Oval 65">
            <a:extLst>
              <a:ext uri="{FF2B5EF4-FFF2-40B4-BE49-F238E27FC236}">
                <a16:creationId xmlns:a16="http://schemas.microsoft.com/office/drawing/2014/main" id="{6AFE68C7-363E-4E5A-9CFA-382228CE0F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4221163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/>
              <a:t>J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C2E1F9CE-E1E1-4E0A-A773-F883D75388F7}"/>
              </a:ext>
            </a:extLst>
          </p:cNvPr>
          <p:cNvSpPr/>
          <p:nvPr/>
        </p:nvSpPr>
        <p:spPr bwMode="auto">
          <a:xfrm>
            <a:off x="2555875" y="2924175"/>
            <a:ext cx="647700" cy="57626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dirty="0"/>
              <a:t>C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FDB73D57-F6B8-40DB-9981-47FDC457FA02}"/>
              </a:ext>
            </a:extLst>
          </p:cNvPr>
          <p:cNvSpPr/>
          <p:nvPr/>
        </p:nvSpPr>
        <p:spPr bwMode="auto">
          <a:xfrm>
            <a:off x="3995738" y="2924175"/>
            <a:ext cx="647700" cy="57626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dirty="0"/>
              <a:t>D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2E9ECE9A-3DF7-43C8-9983-22AC69ADDEF2}"/>
              </a:ext>
            </a:extLst>
          </p:cNvPr>
          <p:cNvSpPr/>
          <p:nvPr/>
        </p:nvSpPr>
        <p:spPr bwMode="auto">
          <a:xfrm>
            <a:off x="5580063" y="4221163"/>
            <a:ext cx="647700" cy="57626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dirty="0"/>
              <a:t>I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8B7F3C5C-D597-4542-A635-325896083FB6}"/>
              </a:ext>
            </a:extLst>
          </p:cNvPr>
          <p:cNvSpPr/>
          <p:nvPr/>
        </p:nvSpPr>
        <p:spPr bwMode="auto">
          <a:xfrm>
            <a:off x="5003800" y="5445125"/>
            <a:ext cx="647700" cy="57626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dirty="0"/>
              <a:t>L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A94B7A12-B0ED-48ED-BCEF-62035A5027FB}"/>
              </a:ext>
            </a:extLst>
          </p:cNvPr>
          <p:cNvSpPr/>
          <p:nvPr/>
        </p:nvSpPr>
        <p:spPr bwMode="auto">
          <a:xfrm>
            <a:off x="6156325" y="5445125"/>
            <a:ext cx="647700" cy="57626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dirty="0"/>
              <a:t>M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4E875295-3019-4DB8-BBCB-68BB6A985606}"/>
              </a:ext>
            </a:extLst>
          </p:cNvPr>
          <p:cNvSpPr/>
          <p:nvPr/>
        </p:nvSpPr>
        <p:spPr bwMode="auto">
          <a:xfrm>
            <a:off x="1908175" y="4221163"/>
            <a:ext cx="647700" cy="57626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dirty="0"/>
              <a:t>G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EB0208C6-5C3B-41B0-A0C8-00B6015103B5}"/>
              </a:ext>
            </a:extLst>
          </p:cNvPr>
          <p:cNvSpPr/>
          <p:nvPr/>
        </p:nvSpPr>
        <p:spPr bwMode="auto">
          <a:xfrm>
            <a:off x="827088" y="5445125"/>
            <a:ext cx="649287" cy="57626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dirty="0"/>
              <a:t>K</a:t>
            </a:r>
          </a:p>
        </p:txBody>
      </p:sp>
      <p:sp>
        <p:nvSpPr>
          <p:cNvPr id="29725" name="TextBox 1">
            <a:extLst>
              <a:ext uri="{FF2B5EF4-FFF2-40B4-BE49-F238E27FC236}">
                <a16:creationId xmlns:a16="http://schemas.microsoft.com/office/drawing/2014/main" id="{C9DE0D82-2F58-4A86-8657-D40499618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635125"/>
            <a:ext cx="328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/>
              <a:t>4</a:t>
            </a:r>
          </a:p>
        </p:txBody>
      </p:sp>
      <p:sp>
        <p:nvSpPr>
          <p:cNvPr id="29726" name="TextBox 2">
            <a:extLst>
              <a:ext uri="{FF2B5EF4-FFF2-40B4-BE49-F238E27FC236}">
                <a16:creationId xmlns:a16="http://schemas.microsoft.com/office/drawing/2014/main" id="{75DFEF59-F3CF-48B2-8C8B-CFAF30670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3005138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/>
              <a:t>2</a:t>
            </a:r>
          </a:p>
        </p:txBody>
      </p:sp>
      <p:sp>
        <p:nvSpPr>
          <p:cNvPr id="29727" name="TextBox 3">
            <a:extLst>
              <a:ext uri="{FF2B5EF4-FFF2-40B4-BE49-F238E27FC236}">
                <a16:creationId xmlns:a16="http://schemas.microsoft.com/office/drawing/2014/main" id="{37F3A1E6-66BC-498B-9F38-C3AC9D12F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970213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dirty="0"/>
              <a:t>0</a:t>
            </a:r>
          </a:p>
        </p:txBody>
      </p:sp>
      <p:sp>
        <p:nvSpPr>
          <p:cNvPr id="29728" name="TextBox 4">
            <a:extLst>
              <a:ext uri="{FF2B5EF4-FFF2-40B4-BE49-F238E27FC236}">
                <a16:creationId xmlns:a16="http://schemas.microsoft.com/office/drawing/2014/main" id="{3E75DD4E-4F2D-452F-A8E4-A7E5BB8D2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2998788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dirty="0"/>
              <a:t>0</a:t>
            </a:r>
          </a:p>
        </p:txBody>
      </p:sp>
      <p:sp>
        <p:nvSpPr>
          <p:cNvPr id="29729" name="TextBox 5">
            <a:extLst>
              <a:ext uri="{FF2B5EF4-FFF2-40B4-BE49-F238E27FC236}">
                <a16:creationId xmlns:a16="http://schemas.microsoft.com/office/drawing/2014/main" id="{6693F496-8C76-43C8-85DE-E11CA7F19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8850" y="2994025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/>
              <a:t>3</a:t>
            </a:r>
          </a:p>
        </p:txBody>
      </p:sp>
      <p:sp>
        <p:nvSpPr>
          <p:cNvPr id="29730" name="TextBox 6">
            <a:extLst>
              <a:ext uri="{FF2B5EF4-FFF2-40B4-BE49-F238E27FC236}">
                <a16:creationId xmlns:a16="http://schemas.microsoft.com/office/drawing/2014/main" id="{6D7DD149-EB34-4B1C-AB4C-D38D5E3E3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750" y="4286250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/>
              <a:t>1</a:t>
            </a:r>
          </a:p>
        </p:txBody>
      </p:sp>
      <p:sp>
        <p:nvSpPr>
          <p:cNvPr id="29731" name="TextBox 7">
            <a:extLst>
              <a:ext uri="{FF2B5EF4-FFF2-40B4-BE49-F238E27FC236}">
                <a16:creationId xmlns:a16="http://schemas.microsoft.com/office/drawing/2014/main" id="{5A3C24C5-666F-4068-A4D2-41172BB9B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25" y="5532438"/>
            <a:ext cx="327025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/>
              <a:t>0</a:t>
            </a:r>
          </a:p>
        </p:txBody>
      </p:sp>
      <p:sp>
        <p:nvSpPr>
          <p:cNvPr id="29732" name="TextBox 8">
            <a:extLst>
              <a:ext uri="{FF2B5EF4-FFF2-40B4-BE49-F238E27FC236}">
                <a16:creationId xmlns:a16="http://schemas.microsoft.com/office/drawing/2014/main" id="{DFD9642B-D42C-41B7-A818-ED3D8329E9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9213" y="4310063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/>
              <a:t>0</a:t>
            </a:r>
          </a:p>
        </p:txBody>
      </p:sp>
      <p:sp>
        <p:nvSpPr>
          <p:cNvPr id="29733" name="TextBox 9">
            <a:extLst>
              <a:ext uri="{FF2B5EF4-FFF2-40B4-BE49-F238E27FC236}">
                <a16:creationId xmlns:a16="http://schemas.microsoft.com/office/drawing/2014/main" id="{E9145DD1-520E-4CC9-8484-F0744090E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2538" y="4286250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/>
              <a:t>1</a:t>
            </a:r>
          </a:p>
        </p:txBody>
      </p:sp>
      <p:sp>
        <p:nvSpPr>
          <p:cNvPr id="29734" name="TextBox 10">
            <a:extLst>
              <a:ext uri="{FF2B5EF4-FFF2-40B4-BE49-F238E27FC236}">
                <a16:creationId xmlns:a16="http://schemas.microsoft.com/office/drawing/2014/main" id="{CD52AD38-2E8C-4CA5-BAF7-84BC9EDAB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1888" y="4286250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/>
              <a:t>0</a:t>
            </a:r>
          </a:p>
        </p:txBody>
      </p:sp>
      <p:sp>
        <p:nvSpPr>
          <p:cNvPr id="29735" name="TextBox 11">
            <a:extLst>
              <a:ext uri="{FF2B5EF4-FFF2-40B4-BE49-F238E27FC236}">
                <a16:creationId xmlns:a16="http://schemas.microsoft.com/office/drawing/2014/main" id="{25D40335-3C9B-4729-BCCD-9DA8233CC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5" y="4286250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/>
              <a:t>1</a:t>
            </a:r>
          </a:p>
        </p:txBody>
      </p:sp>
      <p:sp>
        <p:nvSpPr>
          <p:cNvPr id="29736" name="TextBox 12">
            <a:extLst>
              <a:ext uri="{FF2B5EF4-FFF2-40B4-BE49-F238E27FC236}">
                <a16:creationId xmlns:a16="http://schemas.microsoft.com/office/drawing/2014/main" id="{4F7E5073-DA5E-41FE-AE59-4A5F8ABFD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13" y="5516563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/>
              <a:t>0</a:t>
            </a:r>
          </a:p>
        </p:txBody>
      </p:sp>
      <p:sp>
        <p:nvSpPr>
          <p:cNvPr id="29737" name="TextBox 13">
            <a:extLst>
              <a:ext uri="{FF2B5EF4-FFF2-40B4-BE49-F238E27FC236}">
                <a16:creationId xmlns:a16="http://schemas.microsoft.com/office/drawing/2014/main" id="{7979A084-6394-458D-8D45-B8EF201CB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1963" y="5516563"/>
            <a:ext cx="328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/>
              <a:t>0</a:t>
            </a:r>
          </a:p>
        </p:txBody>
      </p:sp>
      <p:sp>
        <p:nvSpPr>
          <p:cNvPr id="29738" name="Rectangle 3">
            <a:extLst>
              <a:ext uri="{FF2B5EF4-FFF2-40B4-BE49-F238E27FC236}">
                <a16:creationId xmlns:a16="http://schemas.microsoft.com/office/drawing/2014/main" id="{440ED4E4-170F-4EBC-B6E7-195758E88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92175"/>
            <a:ext cx="10009188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b="0" dirty="0"/>
              <a:t>Degrees of the nodes are indicated beside the nodes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>
            <a:extLst>
              <a:ext uri="{FF2B5EF4-FFF2-40B4-BE49-F238E27FC236}">
                <a16:creationId xmlns:a16="http://schemas.microsoft.com/office/drawing/2014/main" id="{D3D0B8DD-0F3B-4F11-B9C1-085D8207D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03BE0045-AAB2-4772-AFF8-1A2FB3743868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B2E1692D-4BFF-42E8-AEF1-ACDEC6FAD1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Binary Trees</a:t>
            </a:r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16EDE60C-406C-4C42-9B42-D147CB9615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79248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i="1" dirty="0">
                <a:solidFill>
                  <a:schemeClr val="hlink"/>
                </a:solidFill>
              </a:rPr>
              <a:t>General tree</a:t>
            </a:r>
            <a:r>
              <a:rPr lang="en-US" altLang="en-US" dirty="0"/>
              <a:t>: a tree each of whose nodes may have any number of children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i="1" dirty="0">
                <a:solidFill>
                  <a:schemeClr val="hlink"/>
                </a:solidFill>
              </a:rPr>
              <a:t>n-</a:t>
            </a:r>
            <a:r>
              <a:rPr lang="en-US" altLang="en-US" b="1" i="1" dirty="0" err="1">
                <a:solidFill>
                  <a:schemeClr val="hlink"/>
                </a:solidFill>
              </a:rPr>
              <a:t>ary</a:t>
            </a:r>
            <a:r>
              <a:rPr lang="en-US" altLang="en-US" b="1" i="1" dirty="0">
                <a:solidFill>
                  <a:schemeClr val="hlink"/>
                </a:solidFill>
              </a:rPr>
              <a:t> tree</a:t>
            </a:r>
            <a:r>
              <a:rPr lang="en-US" altLang="en-US" dirty="0"/>
              <a:t>: a tree each of whose nodes may have no more than </a:t>
            </a:r>
            <a:r>
              <a:rPr lang="en-US" altLang="en-US" b="1" i="1" dirty="0">
                <a:solidFill>
                  <a:schemeClr val="hlink"/>
                </a:solidFill>
              </a:rPr>
              <a:t>n</a:t>
            </a:r>
            <a:r>
              <a:rPr lang="en-US" altLang="en-US" dirty="0"/>
              <a:t> children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i="1" dirty="0">
                <a:solidFill>
                  <a:schemeClr val="hlink"/>
                </a:solidFill>
              </a:rPr>
              <a:t>Binary tree</a:t>
            </a:r>
            <a:r>
              <a:rPr lang="en-US" altLang="en-US" dirty="0"/>
              <a:t>: a tree each of whose nodes may have no more than </a:t>
            </a:r>
            <a:r>
              <a:rPr lang="en-US" altLang="en-US" b="1" i="1" dirty="0">
                <a:solidFill>
                  <a:schemeClr val="hlink"/>
                </a:solidFill>
              </a:rPr>
              <a:t>2</a:t>
            </a:r>
            <a:r>
              <a:rPr lang="en-US" altLang="en-US" i="1" dirty="0"/>
              <a:t> </a:t>
            </a:r>
            <a:r>
              <a:rPr lang="en-US" altLang="en-US" dirty="0"/>
              <a:t>children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i="1" dirty="0">
                <a:solidFill>
                  <a:schemeClr val="accent2"/>
                </a:solidFill>
              </a:rPr>
              <a:t>i.e.</a:t>
            </a:r>
            <a:r>
              <a:rPr lang="en-US" altLang="en-US" dirty="0"/>
              <a:t> a binary tree is a tree with </a:t>
            </a:r>
            <a:r>
              <a:rPr lang="en-US" altLang="en-US" b="1" i="1" dirty="0">
                <a:solidFill>
                  <a:schemeClr val="accent2"/>
                </a:solidFill>
              </a:rPr>
              <a:t>degree 2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/>
              <a:t>The children of a node (if present) are called the </a:t>
            </a:r>
            <a:r>
              <a:rPr lang="en-US" altLang="en-US" sz="3200" b="1" i="1" dirty="0">
                <a:solidFill>
                  <a:schemeClr val="hlink"/>
                </a:solidFill>
              </a:rPr>
              <a:t>left child</a:t>
            </a:r>
            <a:r>
              <a:rPr lang="en-US" altLang="en-US" sz="3200" i="1" dirty="0"/>
              <a:t> </a:t>
            </a:r>
            <a:r>
              <a:rPr lang="en-US" altLang="en-US" sz="3200" dirty="0"/>
              <a:t>and </a:t>
            </a:r>
            <a:r>
              <a:rPr lang="en-US" altLang="en-US" sz="3200" i="1" dirty="0"/>
              <a:t> </a:t>
            </a:r>
            <a:r>
              <a:rPr lang="en-US" altLang="en-US" sz="3200" b="1" i="1" dirty="0">
                <a:solidFill>
                  <a:schemeClr val="hlink"/>
                </a:solidFill>
              </a:rPr>
              <a:t>right child</a:t>
            </a:r>
            <a:endParaRPr lang="en-US" altLang="en-US" sz="3200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>
            <a:extLst>
              <a:ext uri="{FF2B5EF4-FFF2-40B4-BE49-F238E27FC236}">
                <a16:creationId xmlns:a16="http://schemas.microsoft.com/office/drawing/2014/main" id="{701033B2-6CEE-4090-AEAB-84F79AA4B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B86AB261-483E-4439-83A9-6ADDE68C1A4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7CFE478F-DB83-47E5-A011-38AD7BB88A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924800" cy="4876800"/>
          </a:xfrm>
        </p:spPr>
        <p:txBody>
          <a:bodyPr/>
          <a:lstStyle/>
          <a:p>
            <a:pPr eaLnBrk="1" hangingPunct="1"/>
            <a:r>
              <a:rPr lang="en-US" altLang="en-US" b="1" i="1" dirty="0">
                <a:solidFill>
                  <a:schemeClr val="hlink"/>
                </a:solidFill>
              </a:rPr>
              <a:t>Recursive</a:t>
            </a:r>
            <a:r>
              <a:rPr lang="en-US" altLang="en-US" b="1" dirty="0">
                <a:solidFill>
                  <a:schemeClr val="hlink"/>
                </a:solidFill>
              </a:rPr>
              <a:t> </a:t>
            </a:r>
            <a:r>
              <a:rPr lang="en-US" altLang="en-US" b="1" i="1" dirty="0">
                <a:solidFill>
                  <a:schemeClr val="hlink"/>
                </a:solidFill>
              </a:rPr>
              <a:t>definition </a:t>
            </a:r>
            <a:r>
              <a:rPr lang="en-US" altLang="en-US" dirty="0"/>
              <a:t>of a</a:t>
            </a:r>
            <a:r>
              <a:rPr lang="en-US" altLang="en-US" b="1" i="1" dirty="0">
                <a:solidFill>
                  <a:schemeClr val="hlink"/>
                </a:solidFill>
              </a:rPr>
              <a:t> binary tree</a:t>
            </a:r>
            <a:r>
              <a:rPr lang="en-US" altLang="en-US" dirty="0"/>
              <a:t>:</a:t>
            </a:r>
            <a:br>
              <a:rPr lang="en-US" altLang="en-US" dirty="0"/>
            </a:br>
            <a:r>
              <a:rPr lang="en-US" altLang="en-US" dirty="0"/>
              <a:t>it is</a:t>
            </a:r>
          </a:p>
          <a:p>
            <a:pPr lvl="1" eaLnBrk="1" hangingPunct="1"/>
            <a:r>
              <a:rPr lang="en-US" altLang="en-US" dirty="0"/>
              <a:t>the empty tree, or</a:t>
            </a:r>
          </a:p>
          <a:p>
            <a:pPr lvl="1" eaLnBrk="1" hangingPunct="1"/>
            <a:r>
              <a:rPr lang="en-US" altLang="en-US" dirty="0"/>
              <a:t>a tree which has a root whose left and right subtrees are binary trees</a:t>
            </a:r>
            <a:br>
              <a:rPr lang="en-US" altLang="en-US" dirty="0"/>
            </a:br>
            <a:endParaRPr lang="en-US" altLang="en-US" dirty="0"/>
          </a:p>
          <a:p>
            <a:pPr eaLnBrk="1" hangingPunct="1"/>
            <a:r>
              <a:rPr lang="en-US" altLang="en-US" dirty="0"/>
              <a:t>A binary tree is an </a:t>
            </a:r>
            <a:r>
              <a:rPr lang="en-US" altLang="en-US" dirty="0">
                <a:solidFill>
                  <a:srgbClr val="C00000"/>
                </a:solidFill>
              </a:rPr>
              <a:t>ordered</a:t>
            </a:r>
            <a:r>
              <a:rPr lang="en-US" altLang="en-US" dirty="0"/>
              <a:t> tree, </a:t>
            </a:r>
            <a:r>
              <a:rPr lang="en-US" altLang="en-US" b="1" i="1" dirty="0">
                <a:solidFill>
                  <a:schemeClr val="accent2"/>
                </a:solidFill>
              </a:rPr>
              <a:t>i.e.</a:t>
            </a:r>
            <a:r>
              <a:rPr lang="en-US" altLang="en-US" dirty="0"/>
              <a:t> it matters whether a child is a left or right child</a:t>
            </a:r>
            <a:endParaRPr lang="en-US" altLang="en-US" sz="3600" dirty="0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0677F8E0-0CBF-440E-82B9-99D42B6CA4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04800"/>
            <a:ext cx="7696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0">
                <a:solidFill>
                  <a:schemeClr val="tx2"/>
                </a:solidFill>
              </a:rPr>
              <a:t>Binary Trees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>
            <a:extLst>
              <a:ext uri="{FF2B5EF4-FFF2-40B4-BE49-F238E27FC236}">
                <a16:creationId xmlns:a16="http://schemas.microsoft.com/office/drawing/2014/main" id="{624E8BAA-99F3-44B9-9543-DFC0BB3F3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BF13C8A6-145B-495D-9F4E-232B0AE545E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451FB46-E5E9-4F53-A25B-F14770F5A5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Binary Tree</a:t>
            </a:r>
          </a:p>
        </p:txBody>
      </p:sp>
      <p:sp>
        <p:nvSpPr>
          <p:cNvPr id="32772" name="Line 12">
            <a:extLst>
              <a:ext uri="{FF2B5EF4-FFF2-40B4-BE49-F238E27FC236}">
                <a16:creationId xmlns:a16="http://schemas.microsoft.com/office/drawing/2014/main" id="{C1E4AB2F-BC78-4695-984F-1745E795E5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2133600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2773" name="Line 13">
            <a:extLst>
              <a:ext uri="{FF2B5EF4-FFF2-40B4-BE49-F238E27FC236}">
                <a16:creationId xmlns:a16="http://schemas.microsoft.com/office/drawing/2014/main" id="{2C60F3FE-6600-4128-AD80-A8D7F6E724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4114800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2774" name="Line 14">
            <a:extLst>
              <a:ext uri="{FF2B5EF4-FFF2-40B4-BE49-F238E27FC236}">
                <a16:creationId xmlns:a16="http://schemas.microsoft.com/office/drawing/2014/main" id="{E066C592-0CCA-4B70-AC2A-0BAD349412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3124200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2775" name="Line 15">
            <a:extLst>
              <a:ext uri="{FF2B5EF4-FFF2-40B4-BE49-F238E27FC236}">
                <a16:creationId xmlns:a16="http://schemas.microsoft.com/office/drawing/2014/main" id="{82CC6EC4-8B61-4510-9A70-AE83CFBF64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3124200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2776" name="Line 16">
            <a:extLst>
              <a:ext uri="{FF2B5EF4-FFF2-40B4-BE49-F238E27FC236}">
                <a16:creationId xmlns:a16="http://schemas.microsoft.com/office/drawing/2014/main" id="{B9318A1D-699A-41C3-855D-99CD59F4F44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124200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2777" name="Line 17">
            <a:extLst>
              <a:ext uri="{FF2B5EF4-FFF2-40B4-BE49-F238E27FC236}">
                <a16:creationId xmlns:a16="http://schemas.microsoft.com/office/drawing/2014/main" id="{0FAA7D07-694E-46DA-89E7-35CA5D20DE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124200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2778" name="Line 18">
            <a:extLst>
              <a:ext uri="{FF2B5EF4-FFF2-40B4-BE49-F238E27FC236}">
                <a16:creationId xmlns:a16="http://schemas.microsoft.com/office/drawing/2014/main" id="{5BFB0A80-4E74-4BE4-98BE-709E35ABCDD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2133600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2779" name="Line 19">
            <a:extLst>
              <a:ext uri="{FF2B5EF4-FFF2-40B4-BE49-F238E27FC236}">
                <a16:creationId xmlns:a16="http://schemas.microsoft.com/office/drawing/2014/main" id="{A3F6124E-D13D-4FAF-8462-CE81011F6E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4114800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2780" name="Text Box 20">
            <a:extLst>
              <a:ext uri="{FF2B5EF4-FFF2-40B4-BE49-F238E27FC236}">
                <a16:creationId xmlns:a16="http://schemas.microsoft.com/office/drawing/2014/main" id="{EA6BED80-784D-4FDA-A272-D65E45225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6684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32781" name="Text Box 21">
            <a:extLst>
              <a:ext uri="{FF2B5EF4-FFF2-40B4-BE49-F238E27FC236}">
                <a16:creationId xmlns:a16="http://schemas.microsoft.com/office/drawing/2014/main" id="{7DF307E8-B8D1-4C49-84BE-28AE22DB4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7244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I</a:t>
            </a:r>
          </a:p>
        </p:txBody>
      </p:sp>
      <p:sp>
        <p:nvSpPr>
          <p:cNvPr id="32782" name="Text Box 22">
            <a:extLst>
              <a:ext uri="{FF2B5EF4-FFF2-40B4-BE49-F238E27FC236}">
                <a16:creationId xmlns:a16="http://schemas.microsoft.com/office/drawing/2014/main" id="{E627B46B-856B-4DBA-8E7B-82D5E03C9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7244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H</a:t>
            </a:r>
          </a:p>
        </p:txBody>
      </p:sp>
      <p:sp>
        <p:nvSpPr>
          <p:cNvPr id="32783" name="Text Box 23">
            <a:extLst>
              <a:ext uri="{FF2B5EF4-FFF2-40B4-BE49-F238E27FC236}">
                <a16:creationId xmlns:a16="http://schemas.microsoft.com/office/drawing/2014/main" id="{4260BBA0-6314-425C-AE1A-B6B7D171F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6576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32784" name="Text Box 24">
            <a:extLst>
              <a:ext uri="{FF2B5EF4-FFF2-40B4-BE49-F238E27FC236}">
                <a16:creationId xmlns:a16="http://schemas.microsoft.com/office/drawing/2014/main" id="{64E185B4-A6AB-4D6C-8632-0B92032A8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657600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E</a:t>
            </a:r>
          </a:p>
        </p:txBody>
      </p:sp>
      <p:sp>
        <p:nvSpPr>
          <p:cNvPr id="32785" name="Text Box 25">
            <a:extLst>
              <a:ext uri="{FF2B5EF4-FFF2-40B4-BE49-F238E27FC236}">
                <a16:creationId xmlns:a16="http://schemas.microsoft.com/office/drawing/2014/main" id="{D06FABD4-8E3A-4898-9344-6BB39CC71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6670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32786" name="Text Box 26">
            <a:extLst>
              <a:ext uri="{FF2B5EF4-FFF2-40B4-BE49-F238E27FC236}">
                <a16:creationId xmlns:a16="http://schemas.microsoft.com/office/drawing/2014/main" id="{A35DEDE1-9B64-43C3-A93A-D5422CFC8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6576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F</a:t>
            </a:r>
          </a:p>
        </p:txBody>
      </p:sp>
      <p:sp>
        <p:nvSpPr>
          <p:cNvPr id="32787" name="Text Box 27">
            <a:extLst>
              <a:ext uri="{FF2B5EF4-FFF2-40B4-BE49-F238E27FC236}">
                <a16:creationId xmlns:a16="http://schemas.microsoft.com/office/drawing/2014/main" id="{AE33E273-3100-4F6D-B0D2-C229AAEEC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6670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32788" name="Text Box 28">
            <a:extLst>
              <a:ext uri="{FF2B5EF4-FFF2-40B4-BE49-F238E27FC236}">
                <a16:creationId xmlns:a16="http://schemas.microsoft.com/office/drawing/2014/main" id="{B826A7E5-E0ED-41A3-9B72-B6F0311D0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6576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G</a:t>
            </a:r>
          </a:p>
        </p:txBody>
      </p:sp>
      <p:sp>
        <p:nvSpPr>
          <p:cNvPr id="32789" name="Oval 30">
            <a:extLst>
              <a:ext uri="{FF2B5EF4-FFF2-40B4-BE49-F238E27FC236}">
                <a16:creationId xmlns:a16="http://schemas.microsoft.com/office/drawing/2014/main" id="{7136C671-AF59-4647-ACC0-0048513E6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162877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2790" name="Oval 31">
            <a:extLst>
              <a:ext uri="{FF2B5EF4-FFF2-40B4-BE49-F238E27FC236}">
                <a16:creationId xmlns:a16="http://schemas.microsoft.com/office/drawing/2014/main" id="{2A4F3E82-8FDB-48AF-9EBB-49EAAE0C1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2565400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2791" name="Oval 32">
            <a:extLst>
              <a:ext uri="{FF2B5EF4-FFF2-40B4-BE49-F238E27FC236}">
                <a16:creationId xmlns:a16="http://schemas.microsoft.com/office/drawing/2014/main" id="{C786D36A-D957-43A0-8E81-2B21706B2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2565400"/>
            <a:ext cx="649287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2792" name="Oval 33">
            <a:extLst>
              <a:ext uri="{FF2B5EF4-FFF2-40B4-BE49-F238E27FC236}">
                <a16:creationId xmlns:a16="http://schemas.microsoft.com/office/drawing/2014/main" id="{FFF4FB51-5483-4295-B604-24282A1EF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573463"/>
            <a:ext cx="649287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2793" name="Oval 34">
            <a:extLst>
              <a:ext uri="{FF2B5EF4-FFF2-40B4-BE49-F238E27FC236}">
                <a16:creationId xmlns:a16="http://schemas.microsoft.com/office/drawing/2014/main" id="{D14ECB32-2D3D-4FAA-BE74-017C91635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3573463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2794" name="Oval 35">
            <a:extLst>
              <a:ext uri="{FF2B5EF4-FFF2-40B4-BE49-F238E27FC236}">
                <a16:creationId xmlns:a16="http://schemas.microsoft.com/office/drawing/2014/main" id="{881C02B0-DA59-4E55-B58A-9C4F426A9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652963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2795" name="Oval 36">
            <a:extLst>
              <a:ext uri="{FF2B5EF4-FFF2-40B4-BE49-F238E27FC236}">
                <a16:creationId xmlns:a16="http://schemas.microsoft.com/office/drawing/2014/main" id="{2162A6C7-5CA3-4EE6-9983-AA9750946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3573463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2796" name="Oval 37">
            <a:extLst>
              <a:ext uri="{FF2B5EF4-FFF2-40B4-BE49-F238E27FC236}">
                <a16:creationId xmlns:a16="http://schemas.microsoft.com/office/drawing/2014/main" id="{F1CFF306-F914-4ED0-B8AA-538CB7380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3573463"/>
            <a:ext cx="649288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2797" name="Oval 38">
            <a:extLst>
              <a:ext uri="{FF2B5EF4-FFF2-40B4-BE49-F238E27FC236}">
                <a16:creationId xmlns:a16="http://schemas.microsoft.com/office/drawing/2014/main" id="{D674DBE8-1185-4F2F-BE48-26EADD0F8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458152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378D35-76A5-4218-AF5E-6BCAE400C196}"/>
              </a:ext>
            </a:extLst>
          </p:cNvPr>
          <p:cNvSpPr txBox="1"/>
          <p:nvPr/>
        </p:nvSpPr>
        <p:spPr>
          <a:xfrm>
            <a:off x="899592" y="1916832"/>
            <a:ext cx="17222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Left child of 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19E552-BDDF-48E2-8BC7-0AB72A958770}"/>
              </a:ext>
            </a:extLst>
          </p:cNvPr>
          <p:cNvSpPr txBox="1"/>
          <p:nvPr/>
        </p:nvSpPr>
        <p:spPr>
          <a:xfrm>
            <a:off x="6519936" y="1929577"/>
            <a:ext cx="1895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Right child of A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59972DB-74CC-41A6-8320-4AB947F1A3F2}"/>
              </a:ext>
            </a:extLst>
          </p:cNvPr>
          <p:cNvCxnSpPr>
            <a:stCxn id="2" idx="2"/>
            <a:endCxn id="32790" idx="1"/>
          </p:cNvCxnSpPr>
          <p:nvPr/>
        </p:nvCxnSpPr>
        <p:spPr bwMode="auto">
          <a:xfrm>
            <a:off x="1760694" y="2316942"/>
            <a:ext cx="313772" cy="33285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CA6A7FB-277A-43BF-953E-FA12CC4061F3}"/>
              </a:ext>
            </a:extLst>
          </p:cNvPr>
          <p:cNvCxnSpPr>
            <a:stCxn id="3" idx="2"/>
            <a:endCxn id="32791" idx="7"/>
          </p:cNvCxnSpPr>
          <p:nvPr/>
        </p:nvCxnSpPr>
        <p:spPr bwMode="auto">
          <a:xfrm flipH="1">
            <a:off x="6997864" y="2329687"/>
            <a:ext cx="469736" cy="320105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>
            <a:extLst>
              <a:ext uri="{FF2B5EF4-FFF2-40B4-BE49-F238E27FC236}">
                <a16:creationId xmlns:a16="http://schemas.microsoft.com/office/drawing/2014/main" id="{33CB658C-1B4C-4127-98DD-DEA67873E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968219B1-8739-4FB6-8F1F-D07C5756A1B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4DD2449-C58A-4F7A-A8C1-8CE1B8A5F9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/>
              <a:t>Tree Traversals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9CAB9635-B9A2-4F45-9F1D-A0E67A0064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600" y="1345461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A </a:t>
            </a:r>
            <a:r>
              <a:rPr lang="en-US" altLang="en-US" b="1" i="1" dirty="0">
                <a:solidFill>
                  <a:schemeClr val="hlink"/>
                </a:solidFill>
              </a:rPr>
              <a:t>traversal</a:t>
            </a:r>
            <a:r>
              <a:rPr lang="en-US" altLang="en-US" dirty="0">
                <a:solidFill>
                  <a:srgbClr val="DC040E"/>
                </a:solidFill>
              </a:rPr>
              <a:t> </a:t>
            </a:r>
            <a:r>
              <a:rPr lang="en-US" altLang="en-US" dirty="0"/>
              <a:t>of a tree starts at the root and visits each node of the </a:t>
            </a:r>
            <a:r>
              <a:rPr lang="en-US" altLang="en-US"/>
              <a:t>tree once.</a:t>
            </a: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Common tree traversals: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i="1" dirty="0">
                <a:solidFill>
                  <a:schemeClr val="hlink"/>
                </a:solidFill>
              </a:rPr>
              <a:t>preorder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i="1" dirty="0" err="1">
                <a:solidFill>
                  <a:schemeClr val="hlink"/>
                </a:solidFill>
              </a:rPr>
              <a:t>inorder</a:t>
            </a:r>
            <a:endParaRPr lang="en-US" altLang="en-US" b="1" i="1" dirty="0">
              <a:solidFill>
                <a:schemeClr val="hlink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b="1" i="1" dirty="0" err="1">
                <a:solidFill>
                  <a:schemeClr val="hlink"/>
                </a:solidFill>
              </a:rPr>
              <a:t>postorder</a:t>
            </a:r>
            <a:endParaRPr lang="en-US" altLang="en-US" b="1" i="1" dirty="0">
              <a:solidFill>
                <a:schemeClr val="hlink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b="1" i="1" dirty="0">
                <a:solidFill>
                  <a:schemeClr val="hlink"/>
                </a:solidFill>
              </a:rPr>
              <a:t>level-order</a:t>
            </a:r>
            <a:endParaRPr lang="en-US" altLang="en-US" b="1" i="1" dirty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>
            <a:extLst>
              <a:ext uri="{FF2B5EF4-FFF2-40B4-BE49-F238E27FC236}">
                <a16:creationId xmlns:a16="http://schemas.microsoft.com/office/drawing/2014/main" id="{EF1C18F6-FF78-425C-948C-3BE745E2C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C4A301E0-72AB-4D37-8CD9-E76E7DA65D51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517B93C6-16FC-4AFA-B035-6EB1D2B584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/>
              <a:t>Preorder Traversal</a:t>
            </a: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5E07E80F-E66C-46D0-9899-0B40C31D70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066800"/>
            <a:ext cx="8424862" cy="54578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Start at the root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Visit each node, followed by its children; we will visit the left child before the right one</a:t>
            </a:r>
            <a:br>
              <a:rPr lang="en-US" altLang="en-US" sz="2800" dirty="0"/>
            </a:br>
            <a:endParaRPr lang="en-US" altLang="en-US" sz="2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800" b="1" i="1" dirty="0">
                <a:solidFill>
                  <a:schemeClr val="accent2"/>
                </a:solidFill>
              </a:rPr>
              <a:t>Recursive algorithm</a:t>
            </a:r>
            <a:r>
              <a:rPr lang="en-US" altLang="en-US" sz="2800" b="1" dirty="0">
                <a:solidFill>
                  <a:schemeClr val="accent2"/>
                </a:solidFill>
              </a:rPr>
              <a:t> </a:t>
            </a:r>
            <a:r>
              <a:rPr lang="en-US" altLang="en-US" sz="2800" dirty="0"/>
              <a:t>for</a:t>
            </a:r>
            <a:r>
              <a:rPr lang="en-US" altLang="en-US" sz="2800" b="1" dirty="0">
                <a:solidFill>
                  <a:schemeClr val="accent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preorder traversal</a:t>
            </a:r>
            <a:r>
              <a:rPr lang="en-US" altLang="en-US" sz="2800" dirty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If tree is not empty,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dirty="0"/>
              <a:t>Visit root node of tree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dirty="0"/>
              <a:t>Perform </a:t>
            </a:r>
            <a:r>
              <a:rPr lang="en-US" altLang="en-US" dirty="0">
                <a:solidFill>
                  <a:schemeClr val="tx2"/>
                </a:solidFill>
              </a:rPr>
              <a:t>preorder traversal</a:t>
            </a:r>
            <a:r>
              <a:rPr lang="en-US" altLang="en-US" dirty="0"/>
              <a:t> of its left subtree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dirty="0"/>
              <a:t>Perform </a:t>
            </a:r>
            <a:r>
              <a:rPr lang="en-US" altLang="en-US" dirty="0">
                <a:solidFill>
                  <a:schemeClr val="tx2"/>
                </a:solidFill>
              </a:rPr>
              <a:t>preorder traversal</a:t>
            </a:r>
            <a:r>
              <a:rPr lang="en-US" altLang="en-US" dirty="0"/>
              <a:t> of its right subtree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i="1" dirty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i="1" dirty="0"/>
              <a:t>What is the base case?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i="1" dirty="0"/>
              <a:t>What is the recursive part?</a:t>
            </a:r>
            <a:endParaRPr lang="en-US" altLang="en-US" sz="2000" dirty="0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>
            <a:extLst>
              <a:ext uri="{FF2B5EF4-FFF2-40B4-BE49-F238E27FC236}">
                <a16:creationId xmlns:a16="http://schemas.microsoft.com/office/drawing/2014/main" id="{D27EBD31-5B7D-4EC8-8270-092212153C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76E6617A-ED81-4DEF-9ADD-50BA9E5607FD}" type="slidenum">
              <a:rPr lang="en-US" altLang="en-US" sz="1400" b="0" smtClean="0"/>
              <a:pPr/>
              <a:t>29</a:t>
            </a:fld>
            <a:endParaRPr lang="en-US" altLang="en-US" sz="1400" b="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FD69BD77-0066-4330-AAD0-465F4D78D3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/>
              <a:t>Preorder Traversal</a:t>
            </a:r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78FDC6B3-1353-435E-BE35-5A56ADC79E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6738" y="1557338"/>
            <a:ext cx="8424862" cy="36576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public void preorder </a:t>
            </a:r>
            <a:r>
              <a:rPr lang="en-US" altLang="en-US" sz="2800"/>
              <a:t>(BinaryTreeNode&lt;T&gt; r) {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</a:t>
            </a:r>
            <a:r>
              <a:rPr lang="en-US" altLang="en-US" sz="2800" b="1"/>
              <a:t>if</a:t>
            </a:r>
            <a:r>
              <a:rPr lang="en-US" altLang="en-US" sz="2800"/>
              <a:t> (r != null) {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visit(r);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preorder (r.getLeftChild());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preorder (r.getRightChild());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}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}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F8416C9D-FABB-417A-8A9A-43682430B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AE827E4C-5A3E-4B44-962C-38A17EEEB9FF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C10CBA99-3B08-415A-9050-04FC3D8944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696200" cy="838200"/>
          </a:xfrm>
        </p:spPr>
        <p:txBody>
          <a:bodyPr/>
          <a:lstStyle/>
          <a:p>
            <a:pPr eaLnBrk="1" hangingPunct="1"/>
            <a:r>
              <a:rPr lang="en-US" altLang="en-US"/>
              <a:t>Trees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79179CD0-C531-4BDD-B95A-EBE859A7B6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052513"/>
            <a:ext cx="8135938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 </a:t>
            </a:r>
            <a:r>
              <a:rPr lang="en-US" altLang="en-US" sz="2800" b="1" i="1" dirty="0">
                <a:solidFill>
                  <a:schemeClr val="hlink"/>
                </a:solidFill>
              </a:rPr>
              <a:t>tree</a:t>
            </a:r>
            <a:r>
              <a:rPr lang="en-US" altLang="en-US" sz="2800" dirty="0">
                <a:solidFill>
                  <a:srgbClr val="DC040E"/>
                </a:solidFill>
              </a:rPr>
              <a:t> </a:t>
            </a:r>
            <a:r>
              <a:rPr lang="en-US" altLang="en-US" sz="2800" dirty="0"/>
              <a:t>is a </a:t>
            </a:r>
            <a:r>
              <a:rPr lang="en-US" altLang="en-US" sz="2800" b="1" i="1" dirty="0">
                <a:solidFill>
                  <a:schemeClr val="accent2"/>
                </a:solidFill>
              </a:rPr>
              <a:t>nonlinear</a:t>
            </a:r>
            <a:r>
              <a:rPr lang="en-US" altLang="en-US" sz="2800" dirty="0"/>
              <a:t> abstract data type that stores elements in a hierarchy.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i="1" dirty="0">
                <a:solidFill>
                  <a:schemeClr val="accent2"/>
                </a:solidFill>
              </a:rPr>
              <a:t>Examples</a:t>
            </a:r>
            <a:r>
              <a:rPr lang="en-US" altLang="en-US" sz="2800" dirty="0"/>
              <a:t> in real life: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Family tree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Table of contents of a book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Class inheritance hierarchy in Java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Computer file system (folders and subfolders)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Decision trees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>
            <a:extLst>
              <a:ext uri="{FF2B5EF4-FFF2-40B4-BE49-F238E27FC236}">
                <a16:creationId xmlns:a16="http://schemas.microsoft.com/office/drawing/2014/main" id="{AC5DB677-F990-47ED-9AB8-C14C481C3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19E69CAE-50EC-4B5B-A21C-10944EDE214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/>
          </a:p>
        </p:txBody>
      </p:sp>
      <p:sp>
        <p:nvSpPr>
          <p:cNvPr id="34821" name="Line 12">
            <a:extLst>
              <a:ext uri="{FF2B5EF4-FFF2-40B4-BE49-F238E27FC236}">
                <a16:creationId xmlns:a16="http://schemas.microsoft.com/office/drawing/2014/main" id="{F5138C27-E25A-44E5-BEDC-E04D2F1A50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90763" y="20621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822" name="Line 13">
            <a:extLst>
              <a:ext uri="{FF2B5EF4-FFF2-40B4-BE49-F238E27FC236}">
                <a16:creationId xmlns:a16="http://schemas.microsoft.com/office/drawing/2014/main" id="{6B09F2CE-E904-41D2-BB51-CBCE8C9AC1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5363" y="40433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823" name="Line 14">
            <a:extLst>
              <a:ext uri="{FF2B5EF4-FFF2-40B4-BE49-F238E27FC236}">
                <a16:creationId xmlns:a16="http://schemas.microsoft.com/office/drawing/2014/main" id="{72BA5AE5-E99D-4B97-8E16-AF7A1D4EAA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7763" y="30527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824" name="Line 15">
            <a:extLst>
              <a:ext uri="{FF2B5EF4-FFF2-40B4-BE49-F238E27FC236}">
                <a16:creationId xmlns:a16="http://schemas.microsoft.com/office/drawing/2014/main" id="{B992B1AC-AA90-4501-8024-770702F0F1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9763" y="30527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825" name="Line 16">
            <a:extLst>
              <a:ext uri="{FF2B5EF4-FFF2-40B4-BE49-F238E27FC236}">
                <a16:creationId xmlns:a16="http://schemas.microsoft.com/office/drawing/2014/main" id="{C8A01014-3342-4361-949D-98A01BB9747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90763" y="30527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826" name="Line 17">
            <a:extLst>
              <a:ext uri="{FF2B5EF4-FFF2-40B4-BE49-F238E27FC236}">
                <a16:creationId xmlns:a16="http://schemas.microsoft.com/office/drawing/2014/main" id="{FA792654-770E-4240-A193-D9B534C08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2763" y="30527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827" name="Line 18">
            <a:extLst>
              <a:ext uri="{FF2B5EF4-FFF2-40B4-BE49-F238E27FC236}">
                <a16:creationId xmlns:a16="http://schemas.microsoft.com/office/drawing/2014/main" id="{CFF56B7D-DD29-4ECC-800D-EA06F219417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2963" y="20621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828" name="Line 19">
            <a:extLst>
              <a:ext uri="{FF2B5EF4-FFF2-40B4-BE49-F238E27FC236}">
                <a16:creationId xmlns:a16="http://schemas.microsoft.com/office/drawing/2014/main" id="{488EA6BD-1672-4ED4-B994-4AD12E58EEE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7763" y="40433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829" name="Text Box 20">
            <a:extLst>
              <a:ext uri="{FF2B5EF4-FFF2-40B4-BE49-F238E27FC236}">
                <a16:creationId xmlns:a16="http://schemas.microsoft.com/office/drawing/2014/main" id="{B60AD98A-7AF1-41EF-9CBA-7C04187BB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5363" y="1597025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34830" name="Text Box 21">
            <a:extLst>
              <a:ext uri="{FF2B5EF4-FFF2-40B4-BE49-F238E27FC236}">
                <a16:creationId xmlns:a16="http://schemas.microsoft.com/office/drawing/2014/main" id="{BF335CF0-06C6-4714-B04E-B6EC3B46B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46529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I</a:t>
            </a:r>
          </a:p>
        </p:txBody>
      </p:sp>
      <p:sp>
        <p:nvSpPr>
          <p:cNvPr id="34831" name="Text Box 22">
            <a:extLst>
              <a:ext uri="{FF2B5EF4-FFF2-40B4-BE49-F238E27FC236}">
                <a16:creationId xmlns:a16="http://schemas.microsoft.com/office/drawing/2014/main" id="{4B2951F8-7AD8-4010-9AFC-6F80B8B01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9363" y="46529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H</a:t>
            </a:r>
          </a:p>
        </p:txBody>
      </p:sp>
      <p:sp>
        <p:nvSpPr>
          <p:cNvPr id="34832" name="Text Box 23">
            <a:extLst>
              <a:ext uri="{FF2B5EF4-FFF2-40B4-BE49-F238E27FC236}">
                <a16:creationId xmlns:a16="http://schemas.microsoft.com/office/drawing/2014/main" id="{852F020A-317A-4940-8FF8-526C26383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6363" y="35861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34833" name="Text Box 24">
            <a:extLst>
              <a:ext uri="{FF2B5EF4-FFF2-40B4-BE49-F238E27FC236}">
                <a16:creationId xmlns:a16="http://schemas.microsoft.com/office/drawing/2014/main" id="{FFC902C4-7A79-4717-AE48-6D796D677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2363" y="3586163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E</a:t>
            </a:r>
          </a:p>
        </p:txBody>
      </p:sp>
      <p:sp>
        <p:nvSpPr>
          <p:cNvPr id="34834" name="Text Box 25">
            <a:extLst>
              <a:ext uri="{FF2B5EF4-FFF2-40B4-BE49-F238E27FC236}">
                <a16:creationId xmlns:a16="http://schemas.microsoft.com/office/drawing/2014/main" id="{8F3F00E2-1E66-47AD-8E03-9CBD3E968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9363" y="2595563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34835" name="Text Box 26">
            <a:extLst>
              <a:ext uri="{FF2B5EF4-FFF2-40B4-BE49-F238E27FC236}">
                <a16:creationId xmlns:a16="http://schemas.microsoft.com/office/drawing/2014/main" id="{56F39C89-946C-4019-8E1D-E3641D1E4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8363" y="3586163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F</a:t>
            </a:r>
          </a:p>
        </p:txBody>
      </p:sp>
      <p:sp>
        <p:nvSpPr>
          <p:cNvPr id="34836" name="Text Box 27">
            <a:extLst>
              <a:ext uri="{FF2B5EF4-FFF2-40B4-BE49-F238E27FC236}">
                <a16:creationId xmlns:a16="http://schemas.microsoft.com/office/drawing/2014/main" id="{E8C57A14-0471-45FB-B974-E6FD09B7B8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1363" y="2595563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34837" name="Text Box 28">
            <a:extLst>
              <a:ext uri="{FF2B5EF4-FFF2-40B4-BE49-F238E27FC236}">
                <a16:creationId xmlns:a16="http://schemas.microsoft.com/office/drawing/2014/main" id="{F6335DAE-24AE-4732-826F-91886978B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8163" y="3586163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G</a:t>
            </a:r>
          </a:p>
        </p:txBody>
      </p:sp>
      <p:sp>
        <p:nvSpPr>
          <p:cNvPr id="34838" name="Oval 47">
            <a:extLst>
              <a:ext uri="{FF2B5EF4-FFF2-40B4-BE49-F238E27FC236}">
                <a16:creationId xmlns:a16="http://schemas.microsoft.com/office/drawing/2014/main" id="{5FD8621E-0485-48CB-8C3B-6CF12B7F4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1557338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39" name="Oval 48">
            <a:extLst>
              <a:ext uri="{FF2B5EF4-FFF2-40B4-BE49-F238E27FC236}">
                <a16:creationId xmlns:a16="http://schemas.microsoft.com/office/drawing/2014/main" id="{9C320FA2-62E5-4E9E-8EE2-C6C05BD77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249237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40" name="Oval 49">
            <a:extLst>
              <a:ext uri="{FF2B5EF4-FFF2-40B4-BE49-F238E27FC236}">
                <a16:creationId xmlns:a16="http://schemas.microsoft.com/office/drawing/2014/main" id="{6018B70C-1132-49A0-AAF9-5538B90A5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249237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41" name="Oval 50">
            <a:extLst>
              <a:ext uri="{FF2B5EF4-FFF2-40B4-BE49-F238E27FC236}">
                <a16:creationId xmlns:a16="http://schemas.microsoft.com/office/drawing/2014/main" id="{0A6F43BD-353D-44D8-A182-A31860A762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500438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42" name="Oval 51">
            <a:extLst>
              <a:ext uri="{FF2B5EF4-FFF2-40B4-BE49-F238E27FC236}">
                <a16:creationId xmlns:a16="http://schemas.microsoft.com/office/drawing/2014/main" id="{7163E97E-B1A3-49C3-ACE1-B11D9F427E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3500438"/>
            <a:ext cx="649287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43" name="Oval 52">
            <a:extLst>
              <a:ext uri="{FF2B5EF4-FFF2-40B4-BE49-F238E27FC236}">
                <a16:creationId xmlns:a16="http://schemas.microsoft.com/office/drawing/2014/main" id="{5EA350F3-281C-4BD1-B879-180DA9FBD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458152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44" name="Oval 53">
            <a:extLst>
              <a:ext uri="{FF2B5EF4-FFF2-40B4-BE49-F238E27FC236}">
                <a16:creationId xmlns:a16="http://schemas.microsoft.com/office/drawing/2014/main" id="{4C65AABF-D2CF-4C96-87D4-F63E552D2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3500438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45" name="Oval 54">
            <a:extLst>
              <a:ext uri="{FF2B5EF4-FFF2-40B4-BE49-F238E27FC236}">
                <a16:creationId xmlns:a16="http://schemas.microsoft.com/office/drawing/2014/main" id="{5747D915-4F39-48EC-8885-9A0EBB30C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188" y="3500438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46" name="Oval 55">
            <a:extLst>
              <a:ext uri="{FF2B5EF4-FFF2-40B4-BE49-F238E27FC236}">
                <a16:creationId xmlns:a16="http://schemas.microsoft.com/office/drawing/2014/main" id="{14998758-1C37-4F1D-9302-D66110DA5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4508500"/>
            <a:ext cx="649287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2" name="Rectangle 2">
            <a:extLst>
              <a:ext uri="{FF2B5EF4-FFF2-40B4-BE49-F238E27FC236}">
                <a16:creationId xmlns:a16="http://schemas.microsoft.com/office/drawing/2014/main" id="{E9240A1C-801D-45C1-80E4-2BDB3C535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0"/>
              <a:t>Preorder Traversal</a:t>
            </a:r>
            <a:endParaRPr lang="en-US" altLang="en-US" b="0" dirty="0"/>
          </a:p>
        </p:txBody>
      </p:sp>
      <p:sp>
        <p:nvSpPr>
          <p:cNvPr id="33" name="Text Box 29">
            <a:extLst>
              <a:ext uri="{FF2B5EF4-FFF2-40B4-BE49-F238E27FC236}">
                <a16:creationId xmlns:a16="http://schemas.microsoft.com/office/drawing/2014/main" id="{050540BB-2B39-49E1-8D73-B5265E5E6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519877"/>
            <a:ext cx="7704138" cy="70788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 dirty="0"/>
              <a:t>In a preorder traversal of this tree the nodes are visited in the order </a:t>
            </a:r>
            <a:r>
              <a:rPr lang="en-US" altLang="en-US" sz="2000" b="0" dirty="0">
                <a:solidFill>
                  <a:schemeClr val="hlink"/>
                </a:solidFill>
              </a:rPr>
              <a:t>ABDHECFIG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>
            <a:extLst>
              <a:ext uri="{FF2B5EF4-FFF2-40B4-BE49-F238E27FC236}">
                <a16:creationId xmlns:a16="http://schemas.microsoft.com/office/drawing/2014/main" id="{2151E8EE-C3F1-4D3C-8C42-CBEB7C45C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E3AF6DBC-FFDA-4D90-805C-12791719EF24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616E3AE9-4854-47B5-AC6B-BDAC8DEF07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Inorder Traversal</a:t>
            </a:r>
          </a:p>
        </p:txBody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D6C9B755-511F-4F01-9BCD-AD33DACF3F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143000"/>
            <a:ext cx="8147050" cy="4953000"/>
          </a:xfrm>
        </p:spPr>
        <p:txBody>
          <a:bodyPr/>
          <a:lstStyle/>
          <a:p>
            <a:pPr eaLnBrk="1" hangingPunct="1"/>
            <a:r>
              <a:rPr lang="en-US" altLang="en-US" sz="2800"/>
              <a:t>Start at the root</a:t>
            </a:r>
          </a:p>
          <a:p>
            <a:pPr eaLnBrk="1" hangingPunct="1"/>
            <a:r>
              <a:rPr lang="en-US" altLang="en-US" sz="2800"/>
              <a:t>Visit the left child of each node, then the node, then any remaining nodes</a:t>
            </a:r>
            <a:br>
              <a:rPr lang="en-US" altLang="en-US" sz="2800"/>
            </a:br>
            <a:endParaRPr lang="en-US" altLang="en-US" sz="2800"/>
          </a:p>
          <a:p>
            <a:pPr eaLnBrk="1" hangingPunct="1"/>
            <a:r>
              <a:rPr lang="en-US" altLang="en-US" sz="2800" b="1" i="1">
                <a:solidFill>
                  <a:schemeClr val="accent2"/>
                </a:solidFill>
              </a:rPr>
              <a:t>Recursive algorithm </a:t>
            </a:r>
            <a:r>
              <a:rPr lang="en-US" altLang="en-US" sz="2800"/>
              <a:t>for </a:t>
            </a:r>
            <a:r>
              <a:rPr lang="en-US" altLang="en-US" sz="2800">
                <a:solidFill>
                  <a:schemeClr val="tx2"/>
                </a:solidFill>
              </a:rPr>
              <a:t>inorder traversal</a:t>
            </a:r>
          </a:p>
          <a:p>
            <a:pPr lvl="1" eaLnBrk="1" hangingPunct="1"/>
            <a:r>
              <a:rPr lang="en-US" altLang="en-US" sz="2400"/>
              <a:t>If tree is not empty,</a:t>
            </a:r>
          </a:p>
          <a:p>
            <a:pPr lvl="2" eaLnBrk="1" hangingPunct="1"/>
            <a:r>
              <a:rPr lang="en-US" altLang="en-US" sz="2400"/>
              <a:t>Perform </a:t>
            </a:r>
            <a:r>
              <a:rPr lang="en-US" altLang="en-US" sz="2400">
                <a:solidFill>
                  <a:schemeClr val="tx2"/>
                </a:solidFill>
              </a:rPr>
              <a:t>inorder traversal</a:t>
            </a:r>
            <a:r>
              <a:rPr lang="en-US" altLang="en-US" sz="2400"/>
              <a:t> of left subtree of root</a:t>
            </a:r>
          </a:p>
          <a:p>
            <a:pPr lvl="2" eaLnBrk="1" hangingPunct="1"/>
            <a:r>
              <a:rPr lang="en-US" altLang="en-US" sz="2400"/>
              <a:t>Visit root node of tree</a:t>
            </a:r>
          </a:p>
          <a:p>
            <a:pPr lvl="2" eaLnBrk="1" hangingPunct="1"/>
            <a:r>
              <a:rPr lang="en-US" altLang="en-US" sz="2400"/>
              <a:t>Perform </a:t>
            </a:r>
            <a:r>
              <a:rPr lang="en-US" altLang="en-US" sz="2400">
                <a:solidFill>
                  <a:schemeClr val="tx2"/>
                </a:solidFill>
              </a:rPr>
              <a:t>inorder traversal</a:t>
            </a:r>
            <a:r>
              <a:rPr lang="en-US" altLang="en-US" sz="2400"/>
              <a:t> of its right subtree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>
            <a:extLst>
              <a:ext uri="{FF2B5EF4-FFF2-40B4-BE49-F238E27FC236}">
                <a16:creationId xmlns:a16="http://schemas.microsoft.com/office/drawing/2014/main" id="{25DF5C59-60C2-45AB-865D-7DD2038474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5DCFCA03-549E-4861-BD43-302362F64589}" type="slidenum">
              <a:rPr lang="en-US" altLang="en-US" sz="1400" b="0" smtClean="0"/>
              <a:pPr/>
              <a:t>32</a:t>
            </a:fld>
            <a:endParaRPr lang="en-US" altLang="en-US" sz="1400" b="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99B5A9B7-232B-4C17-9844-1A8DECAE74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/>
              <a:t>Inorder Traversal</a:t>
            </a:r>
          </a:p>
        </p:txBody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1ED2BA86-9BB9-45F4-B905-B381008F42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6738" y="1557338"/>
            <a:ext cx="8424862" cy="36576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public void inorder </a:t>
            </a:r>
            <a:r>
              <a:rPr lang="en-US" altLang="en-US" sz="2800"/>
              <a:t>(BinaryTreeNode&lt;T&gt; r) {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</a:t>
            </a:r>
            <a:r>
              <a:rPr lang="en-US" altLang="en-US" sz="2800" b="1"/>
              <a:t>if</a:t>
            </a:r>
            <a:r>
              <a:rPr lang="en-US" altLang="en-US" sz="2800"/>
              <a:t> (r != null) {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inorder (r.getLeftChild());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visit(r);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inorder (r.getRightChild());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}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}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>
            <a:extLst>
              <a:ext uri="{FF2B5EF4-FFF2-40B4-BE49-F238E27FC236}">
                <a16:creationId xmlns:a16="http://schemas.microsoft.com/office/drawing/2014/main" id="{AC5DB677-F990-47ED-9AB8-C14C481C3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19E69CAE-50EC-4B5B-A21C-10944EDE214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/>
          </a:p>
        </p:txBody>
      </p:sp>
      <p:sp>
        <p:nvSpPr>
          <p:cNvPr id="34821" name="Line 12">
            <a:extLst>
              <a:ext uri="{FF2B5EF4-FFF2-40B4-BE49-F238E27FC236}">
                <a16:creationId xmlns:a16="http://schemas.microsoft.com/office/drawing/2014/main" id="{F5138C27-E25A-44E5-BEDC-E04D2F1A50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90763" y="20621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822" name="Line 13">
            <a:extLst>
              <a:ext uri="{FF2B5EF4-FFF2-40B4-BE49-F238E27FC236}">
                <a16:creationId xmlns:a16="http://schemas.microsoft.com/office/drawing/2014/main" id="{6B09F2CE-E904-41D2-BB51-CBCE8C9AC1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5363" y="40433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823" name="Line 14">
            <a:extLst>
              <a:ext uri="{FF2B5EF4-FFF2-40B4-BE49-F238E27FC236}">
                <a16:creationId xmlns:a16="http://schemas.microsoft.com/office/drawing/2014/main" id="{72BA5AE5-E99D-4B97-8E16-AF7A1D4EAA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7763" y="30527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824" name="Line 15">
            <a:extLst>
              <a:ext uri="{FF2B5EF4-FFF2-40B4-BE49-F238E27FC236}">
                <a16:creationId xmlns:a16="http://schemas.microsoft.com/office/drawing/2014/main" id="{B992B1AC-AA90-4501-8024-770702F0F1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9763" y="30527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825" name="Line 16">
            <a:extLst>
              <a:ext uri="{FF2B5EF4-FFF2-40B4-BE49-F238E27FC236}">
                <a16:creationId xmlns:a16="http://schemas.microsoft.com/office/drawing/2014/main" id="{C8A01014-3342-4361-949D-98A01BB9747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90763" y="30527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826" name="Line 17">
            <a:extLst>
              <a:ext uri="{FF2B5EF4-FFF2-40B4-BE49-F238E27FC236}">
                <a16:creationId xmlns:a16="http://schemas.microsoft.com/office/drawing/2014/main" id="{FA792654-770E-4240-A193-D9B534C08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2763" y="30527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827" name="Line 18">
            <a:extLst>
              <a:ext uri="{FF2B5EF4-FFF2-40B4-BE49-F238E27FC236}">
                <a16:creationId xmlns:a16="http://schemas.microsoft.com/office/drawing/2014/main" id="{CFF56B7D-DD29-4ECC-800D-EA06F219417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2963" y="20621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828" name="Line 19">
            <a:extLst>
              <a:ext uri="{FF2B5EF4-FFF2-40B4-BE49-F238E27FC236}">
                <a16:creationId xmlns:a16="http://schemas.microsoft.com/office/drawing/2014/main" id="{488EA6BD-1672-4ED4-B994-4AD12E58EEE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7763" y="40433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829" name="Text Box 20">
            <a:extLst>
              <a:ext uri="{FF2B5EF4-FFF2-40B4-BE49-F238E27FC236}">
                <a16:creationId xmlns:a16="http://schemas.microsoft.com/office/drawing/2014/main" id="{B60AD98A-7AF1-41EF-9CBA-7C04187BB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5363" y="1597025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34830" name="Text Box 21">
            <a:extLst>
              <a:ext uri="{FF2B5EF4-FFF2-40B4-BE49-F238E27FC236}">
                <a16:creationId xmlns:a16="http://schemas.microsoft.com/office/drawing/2014/main" id="{BF335CF0-06C6-4714-B04E-B6EC3B46B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46529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I</a:t>
            </a:r>
          </a:p>
        </p:txBody>
      </p:sp>
      <p:sp>
        <p:nvSpPr>
          <p:cNvPr id="34831" name="Text Box 22">
            <a:extLst>
              <a:ext uri="{FF2B5EF4-FFF2-40B4-BE49-F238E27FC236}">
                <a16:creationId xmlns:a16="http://schemas.microsoft.com/office/drawing/2014/main" id="{4B2951F8-7AD8-4010-9AFC-6F80B8B01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9363" y="46529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H</a:t>
            </a:r>
          </a:p>
        </p:txBody>
      </p:sp>
      <p:sp>
        <p:nvSpPr>
          <p:cNvPr id="34832" name="Text Box 23">
            <a:extLst>
              <a:ext uri="{FF2B5EF4-FFF2-40B4-BE49-F238E27FC236}">
                <a16:creationId xmlns:a16="http://schemas.microsoft.com/office/drawing/2014/main" id="{852F020A-317A-4940-8FF8-526C26383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6363" y="35861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34833" name="Text Box 24">
            <a:extLst>
              <a:ext uri="{FF2B5EF4-FFF2-40B4-BE49-F238E27FC236}">
                <a16:creationId xmlns:a16="http://schemas.microsoft.com/office/drawing/2014/main" id="{FFC902C4-7A79-4717-AE48-6D796D677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2363" y="3586163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E</a:t>
            </a:r>
          </a:p>
        </p:txBody>
      </p:sp>
      <p:sp>
        <p:nvSpPr>
          <p:cNvPr id="34834" name="Text Box 25">
            <a:extLst>
              <a:ext uri="{FF2B5EF4-FFF2-40B4-BE49-F238E27FC236}">
                <a16:creationId xmlns:a16="http://schemas.microsoft.com/office/drawing/2014/main" id="{8F3F00E2-1E66-47AD-8E03-9CBD3E968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9363" y="2595563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34835" name="Text Box 26">
            <a:extLst>
              <a:ext uri="{FF2B5EF4-FFF2-40B4-BE49-F238E27FC236}">
                <a16:creationId xmlns:a16="http://schemas.microsoft.com/office/drawing/2014/main" id="{56F39C89-946C-4019-8E1D-E3641D1E4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8363" y="3586163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F</a:t>
            </a:r>
          </a:p>
        </p:txBody>
      </p:sp>
      <p:sp>
        <p:nvSpPr>
          <p:cNvPr id="34836" name="Text Box 27">
            <a:extLst>
              <a:ext uri="{FF2B5EF4-FFF2-40B4-BE49-F238E27FC236}">
                <a16:creationId xmlns:a16="http://schemas.microsoft.com/office/drawing/2014/main" id="{E8C57A14-0471-45FB-B974-E6FD09B7B8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1363" y="2595563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34837" name="Text Box 28">
            <a:extLst>
              <a:ext uri="{FF2B5EF4-FFF2-40B4-BE49-F238E27FC236}">
                <a16:creationId xmlns:a16="http://schemas.microsoft.com/office/drawing/2014/main" id="{F6335DAE-24AE-4732-826F-91886978B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8163" y="3586163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G</a:t>
            </a:r>
          </a:p>
        </p:txBody>
      </p:sp>
      <p:sp>
        <p:nvSpPr>
          <p:cNvPr id="34838" name="Oval 47">
            <a:extLst>
              <a:ext uri="{FF2B5EF4-FFF2-40B4-BE49-F238E27FC236}">
                <a16:creationId xmlns:a16="http://schemas.microsoft.com/office/drawing/2014/main" id="{5FD8621E-0485-48CB-8C3B-6CF12B7F4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1557338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39" name="Oval 48">
            <a:extLst>
              <a:ext uri="{FF2B5EF4-FFF2-40B4-BE49-F238E27FC236}">
                <a16:creationId xmlns:a16="http://schemas.microsoft.com/office/drawing/2014/main" id="{9C320FA2-62E5-4E9E-8EE2-C6C05BD77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249237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40" name="Oval 49">
            <a:extLst>
              <a:ext uri="{FF2B5EF4-FFF2-40B4-BE49-F238E27FC236}">
                <a16:creationId xmlns:a16="http://schemas.microsoft.com/office/drawing/2014/main" id="{6018B70C-1132-49A0-AAF9-5538B90A5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249237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41" name="Oval 50">
            <a:extLst>
              <a:ext uri="{FF2B5EF4-FFF2-40B4-BE49-F238E27FC236}">
                <a16:creationId xmlns:a16="http://schemas.microsoft.com/office/drawing/2014/main" id="{0A6F43BD-353D-44D8-A182-A31860A762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500438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42" name="Oval 51">
            <a:extLst>
              <a:ext uri="{FF2B5EF4-FFF2-40B4-BE49-F238E27FC236}">
                <a16:creationId xmlns:a16="http://schemas.microsoft.com/office/drawing/2014/main" id="{7163E97E-B1A3-49C3-ACE1-B11D9F427E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3500438"/>
            <a:ext cx="649287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43" name="Oval 52">
            <a:extLst>
              <a:ext uri="{FF2B5EF4-FFF2-40B4-BE49-F238E27FC236}">
                <a16:creationId xmlns:a16="http://schemas.microsoft.com/office/drawing/2014/main" id="{5EA350F3-281C-4BD1-B879-180DA9FBD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458152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44" name="Oval 53">
            <a:extLst>
              <a:ext uri="{FF2B5EF4-FFF2-40B4-BE49-F238E27FC236}">
                <a16:creationId xmlns:a16="http://schemas.microsoft.com/office/drawing/2014/main" id="{4C65AABF-D2CF-4C96-87D4-F63E552D2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3500438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45" name="Oval 54">
            <a:extLst>
              <a:ext uri="{FF2B5EF4-FFF2-40B4-BE49-F238E27FC236}">
                <a16:creationId xmlns:a16="http://schemas.microsoft.com/office/drawing/2014/main" id="{5747D915-4F39-48EC-8885-9A0EBB30C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188" y="3500438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46" name="Oval 55">
            <a:extLst>
              <a:ext uri="{FF2B5EF4-FFF2-40B4-BE49-F238E27FC236}">
                <a16:creationId xmlns:a16="http://schemas.microsoft.com/office/drawing/2014/main" id="{14998758-1C37-4F1D-9302-D66110DA5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4508500"/>
            <a:ext cx="649287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1" name="Text Box 29">
            <a:extLst>
              <a:ext uri="{FF2B5EF4-FFF2-40B4-BE49-F238E27FC236}">
                <a16:creationId xmlns:a16="http://schemas.microsoft.com/office/drawing/2014/main" id="{80D74140-C30E-4169-9323-B9D90F65B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5591565"/>
            <a:ext cx="7700963" cy="70788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 dirty="0"/>
              <a:t>In an </a:t>
            </a:r>
            <a:r>
              <a:rPr lang="en-US" altLang="en-US" sz="2000" b="0" dirty="0" err="1"/>
              <a:t>inorder</a:t>
            </a:r>
            <a:r>
              <a:rPr lang="en-US" altLang="en-US" sz="2000" b="0" dirty="0"/>
              <a:t> traversal of this tree the nodes are visited in the order </a:t>
            </a:r>
            <a:r>
              <a:rPr lang="en-US" altLang="en-US" sz="2000" b="0" dirty="0">
                <a:solidFill>
                  <a:schemeClr val="hlink"/>
                </a:solidFill>
              </a:rPr>
              <a:t>DHBEAIFCG</a:t>
            </a:r>
          </a:p>
        </p:txBody>
      </p:sp>
      <p:sp>
        <p:nvSpPr>
          <p:cNvPr id="34" name="Rectangle 2">
            <a:extLst>
              <a:ext uri="{FF2B5EF4-FFF2-40B4-BE49-F238E27FC236}">
                <a16:creationId xmlns:a16="http://schemas.microsoft.com/office/drawing/2014/main" id="{2425034D-EB33-4579-82DA-CD7340F9CE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Inorder</a:t>
            </a:r>
            <a:r>
              <a:rPr lang="en-US" altLang="en-US" dirty="0"/>
              <a:t> Traversal</a:t>
            </a:r>
          </a:p>
        </p:txBody>
      </p:sp>
    </p:spTree>
    <p:extLst>
      <p:ext uri="{BB962C8B-B14F-4D97-AF65-F5344CB8AC3E}">
        <p14:creationId xmlns:p14="http://schemas.microsoft.com/office/powerpoint/2010/main" val="3875257765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>
            <a:extLst>
              <a:ext uri="{FF2B5EF4-FFF2-40B4-BE49-F238E27FC236}">
                <a16:creationId xmlns:a16="http://schemas.microsoft.com/office/drawing/2014/main" id="{49138F41-496A-4F15-B1CB-C287353F6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D49C24A4-2FDA-4FA3-99EE-78BCF1A712A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4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3C98C862-BABE-4283-9872-4839445CFF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Postorder Traversal</a:t>
            </a:r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D7E03B85-0691-458C-BFB8-F04732EF74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8153400" cy="5029200"/>
          </a:xfrm>
        </p:spPr>
        <p:txBody>
          <a:bodyPr/>
          <a:lstStyle/>
          <a:p>
            <a:pPr eaLnBrk="1" hangingPunct="1"/>
            <a:r>
              <a:rPr lang="en-US" altLang="en-US" sz="2800"/>
              <a:t>Start at the root</a:t>
            </a:r>
          </a:p>
          <a:p>
            <a:pPr eaLnBrk="1" hangingPunct="1"/>
            <a:r>
              <a:rPr lang="en-US" altLang="en-US" sz="2800"/>
              <a:t>Visit the children of each node, then the node</a:t>
            </a:r>
            <a:br>
              <a:rPr lang="en-US" altLang="en-US" sz="2800"/>
            </a:br>
            <a:endParaRPr lang="en-US" altLang="en-US" sz="2800"/>
          </a:p>
          <a:p>
            <a:pPr eaLnBrk="1" hangingPunct="1"/>
            <a:r>
              <a:rPr lang="en-US" altLang="en-US" sz="2800" b="1" i="1">
                <a:solidFill>
                  <a:schemeClr val="accent2"/>
                </a:solidFill>
              </a:rPr>
              <a:t>Recursive algorithm </a:t>
            </a:r>
            <a:r>
              <a:rPr lang="en-US" altLang="en-US" sz="2800"/>
              <a:t>for </a:t>
            </a:r>
            <a:r>
              <a:rPr lang="en-US" altLang="en-US" sz="2800">
                <a:solidFill>
                  <a:schemeClr val="tx2"/>
                </a:solidFill>
              </a:rPr>
              <a:t>postorder traversal</a:t>
            </a:r>
          </a:p>
          <a:p>
            <a:pPr lvl="1" eaLnBrk="1" hangingPunct="1"/>
            <a:r>
              <a:rPr lang="en-US" altLang="en-US" sz="2400"/>
              <a:t>If tree is not empty,</a:t>
            </a:r>
          </a:p>
          <a:p>
            <a:pPr lvl="2" eaLnBrk="1" hangingPunct="1"/>
            <a:r>
              <a:rPr lang="en-US" altLang="en-US" sz="2400"/>
              <a:t>Perform </a:t>
            </a:r>
            <a:r>
              <a:rPr lang="en-US" altLang="en-US" sz="2400">
                <a:solidFill>
                  <a:schemeClr val="tx2"/>
                </a:solidFill>
              </a:rPr>
              <a:t>postorder traversal</a:t>
            </a:r>
            <a:r>
              <a:rPr lang="en-US" altLang="en-US" sz="2400"/>
              <a:t> of left subtree of root</a:t>
            </a:r>
          </a:p>
          <a:p>
            <a:pPr lvl="2" eaLnBrk="1" hangingPunct="1"/>
            <a:r>
              <a:rPr lang="en-US" altLang="en-US" sz="2400"/>
              <a:t>Perform </a:t>
            </a:r>
            <a:r>
              <a:rPr lang="en-US" altLang="en-US" sz="2400">
                <a:solidFill>
                  <a:schemeClr val="tx2"/>
                </a:solidFill>
              </a:rPr>
              <a:t>postorder traversal</a:t>
            </a:r>
            <a:r>
              <a:rPr lang="en-US" altLang="en-US" sz="2400"/>
              <a:t> of right subtree of root</a:t>
            </a:r>
          </a:p>
          <a:p>
            <a:pPr lvl="2" eaLnBrk="1" hangingPunct="1"/>
            <a:r>
              <a:rPr lang="en-US" altLang="en-US" sz="2400"/>
              <a:t>Visit root node of tree</a:t>
            </a:r>
          </a:p>
          <a:p>
            <a:pPr lvl="2" eaLnBrk="1" hangingPunct="1"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>
            <a:extLst>
              <a:ext uri="{FF2B5EF4-FFF2-40B4-BE49-F238E27FC236}">
                <a16:creationId xmlns:a16="http://schemas.microsoft.com/office/drawing/2014/main" id="{F7F6DDFA-679F-4330-B351-5BF11D31CD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69E95223-45AD-4620-982E-466DFE714C5C}" type="slidenum">
              <a:rPr lang="en-US" altLang="en-US" sz="1400" b="0" smtClean="0"/>
              <a:pPr/>
              <a:t>35</a:t>
            </a:fld>
            <a:endParaRPr lang="en-US" altLang="en-US" sz="1400" b="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2F159264-40C4-414C-8AA2-E8E4C167A8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/>
              <a:t>Postorder Traversal</a:t>
            </a:r>
          </a:p>
        </p:txBody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EE5F85A4-4742-4A86-B22C-F4E8CDDADF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6738" y="1557338"/>
            <a:ext cx="8424862" cy="36576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public void postorder </a:t>
            </a:r>
            <a:r>
              <a:rPr lang="en-US" altLang="en-US" sz="2800"/>
              <a:t>(BinaryTreeNode&lt;T&gt; r) {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</a:t>
            </a:r>
            <a:r>
              <a:rPr lang="en-US" altLang="en-US" sz="2800" b="1"/>
              <a:t>if</a:t>
            </a:r>
            <a:r>
              <a:rPr lang="en-US" altLang="en-US" sz="2800"/>
              <a:t> (r != null) {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postorder (r.getLeftChild());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postorder (r.getRightChild());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visit(r);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}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}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>
            <a:extLst>
              <a:ext uri="{FF2B5EF4-FFF2-40B4-BE49-F238E27FC236}">
                <a16:creationId xmlns:a16="http://schemas.microsoft.com/office/drawing/2014/main" id="{AC5DB677-F990-47ED-9AB8-C14C481C3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19E69CAE-50EC-4B5B-A21C-10944EDE214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400"/>
          </a:p>
        </p:txBody>
      </p:sp>
      <p:sp>
        <p:nvSpPr>
          <p:cNvPr id="34821" name="Line 12">
            <a:extLst>
              <a:ext uri="{FF2B5EF4-FFF2-40B4-BE49-F238E27FC236}">
                <a16:creationId xmlns:a16="http://schemas.microsoft.com/office/drawing/2014/main" id="{F5138C27-E25A-44E5-BEDC-E04D2F1A50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90763" y="20621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822" name="Line 13">
            <a:extLst>
              <a:ext uri="{FF2B5EF4-FFF2-40B4-BE49-F238E27FC236}">
                <a16:creationId xmlns:a16="http://schemas.microsoft.com/office/drawing/2014/main" id="{6B09F2CE-E904-41D2-BB51-CBCE8C9AC1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5363" y="40433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823" name="Line 14">
            <a:extLst>
              <a:ext uri="{FF2B5EF4-FFF2-40B4-BE49-F238E27FC236}">
                <a16:creationId xmlns:a16="http://schemas.microsoft.com/office/drawing/2014/main" id="{72BA5AE5-E99D-4B97-8E16-AF7A1D4EAA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7763" y="30527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824" name="Line 15">
            <a:extLst>
              <a:ext uri="{FF2B5EF4-FFF2-40B4-BE49-F238E27FC236}">
                <a16:creationId xmlns:a16="http://schemas.microsoft.com/office/drawing/2014/main" id="{B992B1AC-AA90-4501-8024-770702F0F1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9763" y="30527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825" name="Line 16">
            <a:extLst>
              <a:ext uri="{FF2B5EF4-FFF2-40B4-BE49-F238E27FC236}">
                <a16:creationId xmlns:a16="http://schemas.microsoft.com/office/drawing/2014/main" id="{C8A01014-3342-4361-949D-98A01BB9747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90763" y="30527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826" name="Line 17">
            <a:extLst>
              <a:ext uri="{FF2B5EF4-FFF2-40B4-BE49-F238E27FC236}">
                <a16:creationId xmlns:a16="http://schemas.microsoft.com/office/drawing/2014/main" id="{FA792654-770E-4240-A193-D9B534C08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2763" y="30527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827" name="Line 18">
            <a:extLst>
              <a:ext uri="{FF2B5EF4-FFF2-40B4-BE49-F238E27FC236}">
                <a16:creationId xmlns:a16="http://schemas.microsoft.com/office/drawing/2014/main" id="{CFF56B7D-DD29-4ECC-800D-EA06F219417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2963" y="20621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828" name="Line 19">
            <a:extLst>
              <a:ext uri="{FF2B5EF4-FFF2-40B4-BE49-F238E27FC236}">
                <a16:creationId xmlns:a16="http://schemas.microsoft.com/office/drawing/2014/main" id="{488EA6BD-1672-4ED4-B994-4AD12E58EEE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7763" y="40433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829" name="Text Box 20">
            <a:extLst>
              <a:ext uri="{FF2B5EF4-FFF2-40B4-BE49-F238E27FC236}">
                <a16:creationId xmlns:a16="http://schemas.microsoft.com/office/drawing/2014/main" id="{B60AD98A-7AF1-41EF-9CBA-7C04187BB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5363" y="1597025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34830" name="Text Box 21">
            <a:extLst>
              <a:ext uri="{FF2B5EF4-FFF2-40B4-BE49-F238E27FC236}">
                <a16:creationId xmlns:a16="http://schemas.microsoft.com/office/drawing/2014/main" id="{BF335CF0-06C6-4714-B04E-B6EC3B46B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46529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I</a:t>
            </a:r>
          </a:p>
        </p:txBody>
      </p:sp>
      <p:sp>
        <p:nvSpPr>
          <p:cNvPr id="34831" name="Text Box 22">
            <a:extLst>
              <a:ext uri="{FF2B5EF4-FFF2-40B4-BE49-F238E27FC236}">
                <a16:creationId xmlns:a16="http://schemas.microsoft.com/office/drawing/2014/main" id="{4B2951F8-7AD8-4010-9AFC-6F80B8B01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9363" y="46529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H</a:t>
            </a:r>
          </a:p>
        </p:txBody>
      </p:sp>
      <p:sp>
        <p:nvSpPr>
          <p:cNvPr id="34832" name="Text Box 23">
            <a:extLst>
              <a:ext uri="{FF2B5EF4-FFF2-40B4-BE49-F238E27FC236}">
                <a16:creationId xmlns:a16="http://schemas.microsoft.com/office/drawing/2014/main" id="{852F020A-317A-4940-8FF8-526C26383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6363" y="35861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34833" name="Text Box 24">
            <a:extLst>
              <a:ext uri="{FF2B5EF4-FFF2-40B4-BE49-F238E27FC236}">
                <a16:creationId xmlns:a16="http://schemas.microsoft.com/office/drawing/2014/main" id="{FFC902C4-7A79-4717-AE48-6D796D677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2363" y="3586163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E</a:t>
            </a:r>
          </a:p>
        </p:txBody>
      </p:sp>
      <p:sp>
        <p:nvSpPr>
          <p:cNvPr id="34834" name="Text Box 25">
            <a:extLst>
              <a:ext uri="{FF2B5EF4-FFF2-40B4-BE49-F238E27FC236}">
                <a16:creationId xmlns:a16="http://schemas.microsoft.com/office/drawing/2014/main" id="{8F3F00E2-1E66-47AD-8E03-9CBD3E968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9363" y="2595563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34835" name="Text Box 26">
            <a:extLst>
              <a:ext uri="{FF2B5EF4-FFF2-40B4-BE49-F238E27FC236}">
                <a16:creationId xmlns:a16="http://schemas.microsoft.com/office/drawing/2014/main" id="{56F39C89-946C-4019-8E1D-E3641D1E4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8363" y="3586163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F</a:t>
            </a:r>
          </a:p>
        </p:txBody>
      </p:sp>
      <p:sp>
        <p:nvSpPr>
          <p:cNvPr id="34836" name="Text Box 27">
            <a:extLst>
              <a:ext uri="{FF2B5EF4-FFF2-40B4-BE49-F238E27FC236}">
                <a16:creationId xmlns:a16="http://schemas.microsoft.com/office/drawing/2014/main" id="{E8C57A14-0471-45FB-B974-E6FD09B7B8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1363" y="2595563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34837" name="Text Box 28">
            <a:extLst>
              <a:ext uri="{FF2B5EF4-FFF2-40B4-BE49-F238E27FC236}">
                <a16:creationId xmlns:a16="http://schemas.microsoft.com/office/drawing/2014/main" id="{F6335DAE-24AE-4732-826F-91886978B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8163" y="3586163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G</a:t>
            </a:r>
          </a:p>
        </p:txBody>
      </p:sp>
      <p:sp>
        <p:nvSpPr>
          <p:cNvPr id="34838" name="Oval 47">
            <a:extLst>
              <a:ext uri="{FF2B5EF4-FFF2-40B4-BE49-F238E27FC236}">
                <a16:creationId xmlns:a16="http://schemas.microsoft.com/office/drawing/2014/main" id="{5FD8621E-0485-48CB-8C3B-6CF12B7F4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1557338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39" name="Oval 48">
            <a:extLst>
              <a:ext uri="{FF2B5EF4-FFF2-40B4-BE49-F238E27FC236}">
                <a16:creationId xmlns:a16="http://schemas.microsoft.com/office/drawing/2014/main" id="{9C320FA2-62E5-4E9E-8EE2-C6C05BD77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249237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40" name="Oval 49">
            <a:extLst>
              <a:ext uri="{FF2B5EF4-FFF2-40B4-BE49-F238E27FC236}">
                <a16:creationId xmlns:a16="http://schemas.microsoft.com/office/drawing/2014/main" id="{6018B70C-1132-49A0-AAF9-5538B90A5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249237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41" name="Oval 50">
            <a:extLst>
              <a:ext uri="{FF2B5EF4-FFF2-40B4-BE49-F238E27FC236}">
                <a16:creationId xmlns:a16="http://schemas.microsoft.com/office/drawing/2014/main" id="{0A6F43BD-353D-44D8-A182-A31860A762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500438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42" name="Oval 51">
            <a:extLst>
              <a:ext uri="{FF2B5EF4-FFF2-40B4-BE49-F238E27FC236}">
                <a16:creationId xmlns:a16="http://schemas.microsoft.com/office/drawing/2014/main" id="{7163E97E-B1A3-49C3-ACE1-B11D9F427E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3500438"/>
            <a:ext cx="649287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43" name="Oval 52">
            <a:extLst>
              <a:ext uri="{FF2B5EF4-FFF2-40B4-BE49-F238E27FC236}">
                <a16:creationId xmlns:a16="http://schemas.microsoft.com/office/drawing/2014/main" id="{5EA350F3-281C-4BD1-B879-180DA9FBD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458152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44" name="Oval 53">
            <a:extLst>
              <a:ext uri="{FF2B5EF4-FFF2-40B4-BE49-F238E27FC236}">
                <a16:creationId xmlns:a16="http://schemas.microsoft.com/office/drawing/2014/main" id="{4C65AABF-D2CF-4C96-87D4-F63E552D2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3500438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45" name="Oval 54">
            <a:extLst>
              <a:ext uri="{FF2B5EF4-FFF2-40B4-BE49-F238E27FC236}">
                <a16:creationId xmlns:a16="http://schemas.microsoft.com/office/drawing/2014/main" id="{5747D915-4F39-48EC-8885-9A0EBB30C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188" y="3500438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46" name="Oval 55">
            <a:extLst>
              <a:ext uri="{FF2B5EF4-FFF2-40B4-BE49-F238E27FC236}">
                <a16:creationId xmlns:a16="http://schemas.microsoft.com/office/drawing/2014/main" id="{14998758-1C37-4F1D-9302-D66110DA5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4508500"/>
            <a:ext cx="649287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1" name="Text Box 29">
            <a:extLst>
              <a:ext uri="{FF2B5EF4-FFF2-40B4-BE49-F238E27FC236}">
                <a16:creationId xmlns:a16="http://schemas.microsoft.com/office/drawing/2014/main" id="{80D74140-C30E-4169-9323-B9D90F65B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5591565"/>
            <a:ext cx="7700963" cy="70788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 dirty="0"/>
              <a:t>In an </a:t>
            </a:r>
            <a:r>
              <a:rPr lang="en-US" altLang="en-US" sz="2000" b="0" dirty="0" err="1"/>
              <a:t>postorder</a:t>
            </a:r>
            <a:r>
              <a:rPr lang="en-US" altLang="en-US" sz="2000" b="0" dirty="0"/>
              <a:t> traversal of this tree the nodes are visited in the order </a:t>
            </a:r>
            <a:r>
              <a:rPr lang="en-US" altLang="en-US" sz="2000" dirty="0">
                <a:solidFill>
                  <a:schemeClr val="hlink"/>
                </a:solidFill>
              </a:rPr>
              <a:t>HDEBIFGCA</a:t>
            </a:r>
            <a:endParaRPr lang="en-US" altLang="en-US" sz="2000" b="0" dirty="0">
              <a:solidFill>
                <a:schemeClr val="hlink"/>
              </a:solidFill>
            </a:endParaRPr>
          </a:p>
        </p:txBody>
      </p:sp>
      <p:sp>
        <p:nvSpPr>
          <p:cNvPr id="32" name="Rectangle 2">
            <a:extLst>
              <a:ext uri="{FF2B5EF4-FFF2-40B4-BE49-F238E27FC236}">
                <a16:creationId xmlns:a16="http://schemas.microsoft.com/office/drawing/2014/main" id="{7BF0C2AD-7217-49BE-87A4-D4ABF9C7E1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Postorder</a:t>
            </a:r>
            <a:r>
              <a:rPr lang="en-US" altLang="en-US" dirty="0"/>
              <a:t> Traversal</a:t>
            </a:r>
          </a:p>
        </p:txBody>
      </p:sp>
    </p:spTree>
    <p:extLst>
      <p:ext uri="{BB962C8B-B14F-4D97-AF65-F5344CB8AC3E}">
        <p14:creationId xmlns:p14="http://schemas.microsoft.com/office/powerpoint/2010/main" val="3347345733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>
            <a:extLst>
              <a:ext uri="{FF2B5EF4-FFF2-40B4-BE49-F238E27FC236}">
                <a16:creationId xmlns:a16="http://schemas.microsoft.com/office/drawing/2014/main" id="{D23269E1-BF64-4E6F-A73D-7FD27180A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744A86B5-24FC-43FC-8735-BCEFC9E0C12A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4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B41F8A36-4C06-467E-9227-43717DB878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Level Order Traversal</a:t>
            </a:r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2450F324-2F3F-44D2-900A-D199909F54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Start at the root</a:t>
            </a:r>
          </a:p>
          <a:p>
            <a:pPr eaLnBrk="1" hangingPunct="1"/>
            <a:r>
              <a:rPr lang="en-US" altLang="en-US"/>
              <a:t>Visit the nodes at each level, from left to right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/>
            <a:r>
              <a:rPr lang="en-US" altLang="en-US"/>
              <a:t>Is there a recursive algorithm for a level order traversal?</a:t>
            </a:r>
          </a:p>
          <a:p>
            <a:pPr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4">
            <a:extLst>
              <a:ext uri="{FF2B5EF4-FFF2-40B4-BE49-F238E27FC236}">
                <a16:creationId xmlns:a16="http://schemas.microsoft.com/office/drawing/2014/main" id="{8B80FAB6-B187-4B7F-AF74-97E8BCD84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ACE6AD08-627A-4E30-9CA9-21AD88CDFFCA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4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A8A73D41-C229-4975-8E0B-D2DA0B8582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Level Order Traversal</a:t>
            </a:r>
          </a:p>
        </p:txBody>
      </p:sp>
      <p:sp>
        <p:nvSpPr>
          <p:cNvPr id="46084" name="Line 12">
            <a:extLst>
              <a:ext uri="{FF2B5EF4-FFF2-40B4-BE49-F238E27FC236}">
                <a16:creationId xmlns:a16="http://schemas.microsoft.com/office/drawing/2014/main" id="{C5F5C75B-7A91-44A2-B241-1D88A573A6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2133600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6085" name="Line 13">
            <a:extLst>
              <a:ext uri="{FF2B5EF4-FFF2-40B4-BE49-F238E27FC236}">
                <a16:creationId xmlns:a16="http://schemas.microsoft.com/office/drawing/2014/main" id="{02EA474C-D68A-4ACC-8262-D38006CCF4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4114800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6086" name="Line 14">
            <a:extLst>
              <a:ext uri="{FF2B5EF4-FFF2-40B4-BE49-F238E27FC236}">
                <a16:creationId xmlns:a16="http://schemas.microsoft.com/office/drawing/2014/main" id="{5FD50EB1-C9B5-41C0-B066-ACA4257480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3124200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6087" name="Line 15">
            <a:extLst>
              <a:ext uri="{FF2B5EF4-FFF2-40B4-BE49-F238E27FC236}">
                <a16:creationId xmlns:a16="http://schemas.microsoft.com/office/drawing/2014/main" id="{425D180D-7C57-4060-A51C-1A10E6ED8F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3124200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6088" name="Line 16">
            <a:extLst>
              <a:ext uri="{FF2B5EF4-FFF2-40B4-BE49-F238E27FC236}">
                <a16:creationId xmlns:a16="http://schemas.microsoft.com/office/drawing/2014/main" id="{30433AAB-9C65-4EBC-8C6B-C6508879452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124200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6089" name="Line 17">
            <a:extLst>
              <a:ext uri="{FF2B5EF4-FFF2-40B4-BE49-F238E27FC236}">
                <a16:creationId xmlns:a16="http://schemas.microsoft.com/office/drawing/2014/main" id="{102640F8-C61D-4E7E-8A15-4CDCCA3FD2CD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124200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6090" name="Line 18">
            <a:extLst>
              <a:ext uri="{FF2B5EF4-FFF2-40B4-BE49-F238E27FC236}">
                <a16:creationId xmlns:a16="http://schemas.microsoft.com/office/drawing/2014/main" id="{4B346544-B4EF-4291-8FD0-4702F3826C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2133600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6091" name="Line 19">
            <a:extLst>
              <a:ext uri="{FF2B5EF4-FFF2-40B4-BE49-F238E27FC236}">
                <a16:creationId xmlns:a16="http://schemas.microsoft.com/office/drawing/2014/main" id="{6D4495A6-A072-4E38-824A-9BD41C6C64E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4114800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6092" name="Text Box 20">
            <a:extLst>
              <a:ext uri="{FF2B5EF4-FFF2-40B4-BE49-F238E27FC236}">
                <a16:creationId xmlns:a16="http://schemas.microsoft.com/office/drawing/2014/main" id="{53FCDA6D-DD2A-441A-B394-CB88ED872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6684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46093" name="Text Box 21">
            <a:extLst>
              <a:ext uri="{FF2B5EF4-FFF2-40B4-BE49-F238E27FC236}">
                <a16:creationId xmlns:a16="http://schemas.microsoft.com/office/drawing/2014/main" id="{A94CA14A-00BF-4F3D-AE98-1813944DD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7244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I</a:t>
            </a:r>
          </a:p>
        </p:txBody>
      </p:sp>
      <p:sp>
        <p:nvSpPr>
          <p:cNvPr id="46094" name="Text Box 22">
            <a:extLst>
              <a:ext uri="{FF2B5EF4-FFF2-40B4-BE49-F238E27FC236}">
                <a16:creationId xmlns:a16="http://schemas.microsoft.com/office/drawing/2014/main" id="{6F8B7331-94C1-440D-86DF-C95F997CF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7244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H</a:t>
            </a:r>
          </a:p>
        </p:txBody>
      </p:sp>
      <p:sp>
        <p:nvSpPr>
          <p:cNvPr id="46095" name="Text Box 23">
            <a:extLst>
              <a:ext uri="{FF2B5EF4-FFF2-40B4-BE49-F238E27FC236}">
                <a16:creationId xmlns:a16="http://schemas.microsoft.com/office/drawing/2014/main" id="{DD6E51A8-4018-4874-8742-881D36E80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6576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46096" name="Text Box 24">
            <a:extLst>
              <a:ext uri="{FF2B5EF4-FFF2-40B4-BE49-F238E27FC236}">
                <a16:creationId xmlns:a16="http://schemas.microsoft.com/office/drawing/2014/main" id="{137A170B-EC93-482C-AA08-449221CAF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657600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E</a:t>
            </a:r>
          </a:p>
        </p:txBody>
      </p:sp>
      <p:sp>
        <p:nvSpPr>
          <p:cNvPr id="46097" name="Text Box 25">
            <a:extLst>
              <a:ext uri="{FF2B5EF4-FFF2-40B4-BE49-F238E27FC236}">
                <a16:creationId xmlns:a16="http://schemas.microsoft.com/office/drawing/2014/main" id="{19C90F59-E53E-468D-A4B6-45BF5819C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6670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46098" name="Text Box 26">
            <a:extLst>
              <a:ext uri="{FF2B5EF4-FFF2-40B4-BE49-F238E27FC236}">
                <a16:creationId xmlns:a16="http://schemas.microsoft.com/office/drawing/2014/main" id="{4109E10A-56C0-46F3-9868-4AF3B1E74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6576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F</a:t>
            </a:r>
          </a:p>
        </p:txBody>
      </p:sp>
      <p:sp>
        <p:nvSpPr>
          <p:cNvPr id="46099" name="Text Box 27">
            <a:extLst>
              <a:ext uri="{FF2B5EF4-FFF2-40B4-BE49-F238E27FC236}">
                <a16:creationId xmlns:a16="http://schemas.microsoft.com/office/drawing/2014/main" id="{5557599D-3719-46D3-AAB2-9AB5555FA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6670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46100" name="Text Box 28">
            <a:extLst>
              <a:ext uri="{FF2B5EF4-FFF2-40B4-BE49-F238E27FC236}">
                <a16:creationId xmlns:a16="http://schemas.microsoft.com/office/drawing/2014/main" id="{4696329A-130C-45BE-AF49-6296ED637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6576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G</a:t>
            </a:r>
          </a:p>
        </p:txBody>
      </p:sp>
      <p:sp>
        <p:nvSpPr>
          <p:cNvPr id="46101" name="Text Box 29">
            <a:extLst>
              <a:ext uri="{FF2B5EF4-FFF2-40B4-BE49-F238E27FC236}">
                <a16:creationId xmlns:a16="http://schemas.microsoft.com/office/drawing/2014/main" id="{F21109DF-3F9C-4C4A-9C18-6DF6375A8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513" y="5567362"/>
            <a:ext cx="7772399" cy="70788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 dirty="0"/>
              <a:t>In a level order traversal of this tree the nodes will be visited in the order</a:t>
            </a:r>
            <a:r>
              <a:rPr lang="en-US" altLang="en-US" sz="2000" b="0" dirty="0">
                <a:solidFill>
                  <a:schemeClr val="accent2"/>
                </a:solidFill>
              </a:rPr>
              <a:t> </a:t>
            </a:r>
            <a:r>
              <a:rPr lang="en-US" altLang="en-US" sz="2000" b="0" dirty="0">
                <a:solidFill>
                  <a:schemeClr val="hlink"/>
                </a:solidFill>
              </a:rPr>
              <a:t>ABCDEFGHI</a:t>
            </a:r>
          </a:p>
        </p:txBody>
      </p:sp>
      <p:sp>
        <p:nvSpPr>
          <p:cNvPr id="46102" name="Line 12">
            <a:extLst>
              <a:ext uri="{FF2B5EF4-FFF2-40B4-BE49-F238E27FC236}">
                <a16:creationId xmlns:a16="http://schemas.microsoft.com/office/drawing/2014/main" id="{DB100023-7A1F-4316-84ED-7B7A307D82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2133600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6103" name="Line 13">
            <a:extLst>
              <a:ext uri="{FF2B5EF4-FFF2-40B4-BE49-F238E27FC236}">
                <a16:creationId xmlns:a16="http://schemas.microsoft.com/office/drawing/2014/main" id="{BD384AFA-F5AE-4677-BA82-DA5863E4E1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4114800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6104" name="Line 14">
            <a:extLst>
              <a:ext uri="{FF2B5EF4-FFF2-40B4-BE49-F238E27FC236}">
                <a16:creationId xmlns:a16="http://schemas.microsoft.com/office/drawing/2014/main" id="{B11E42C2-685E-49ED-B931-E14B13142C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3124200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6105" name="Line 15">
            <a:extLst>
              <a:ext uri="{FF2B5EF4-FFF2-40B4-BE49-F238E27FC236}">
                <a16:creationId xmlns:a16="http://schemas.microsoft.com/office/drawing/2014/main" id="{4726FC64-1A7A-40E9-994E-8B016AA41E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3124200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6106" name="Line 16">
            <a:extLst>
              <a:ext uri="{FF2B5EF4-FFF2-40B4-BE49-F238E27FC236}">
                <a16:creationId xmlns:a16="http://schemas.microsoft.com/office/drawing/2014/main" id="{DBD79EA7-FC8B-44B7-9520-3151D8DB4CF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124200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6107" name="Line 17">
            <a:extLst>
              <a:ext uri="{FF2B5EF4-FFF2-40B4-BE49-F238E27FC236}">
                <a16:creationId xmlns:a16="http://schemas.microsoft.com/office/drawing/2014/main" id="{12A8B8CC-8549-4EBA-9543-685AB97F8FA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124200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6108" name="Line 18">
            <a:extLst>
              <a:ext uri="{FF2B5EF4-FFF2-40B4-BE49-F238E27FC236}">
                <a16:creationId xmlns:a16="http://schemas.microsoft.com/office/drawing/2014/main" id="{B2F8DE9C-CF19-43B3-A32E-127EB807464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2133600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6109" name="Line 19">
            <a:extLst>
              <a:ext uri="{FF2B5EF4-FFF2-40B4-BE49-F238E27FC236}">
                <a16:creationId xmlns:a16="http://schemas.microsoft.com/office/drawing/2014/main" id="{35AE9D63-6131-4746-B3CD-74D89D9C7B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4114800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6110" name="Oval 38">
            <a:extLst>
              <a:ext uri="{FF2B5EF4-FFF2-40B4-BE49-F238E27FC236}">
                <a16:creationId xmlns:a16="http://schemas.microsoft.com/office/drawing/2014/main" id="{4D63AEDC-8A4D-423E-A05B-650B74C99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162877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6111" name="Oval 39">
            <a:extLst>
              <a:ext uri="{FF2B5EF4-FFF2-40B4-BE49-F238E27FC236}">
                <a16:creationId xmlns:a16="http://schemas.microsoft.com/office/drawing/2014/main" id="{A22E2F0F-A9A5-4FA3-9004-994582BFF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2565400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6112" name="Oval 40">
            <a:extLst>
              <a:ext uri="{FF2B5EF4-FFF2-40B4-BE49-F238E27FC236}">
                <a16:creationId xmlns:a16="http://schemas.microsoft.com/office/drawing/2014/main" id="{CC4396B8-CD03-4B75-BCD2-E618FCCEB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2565400"/>
            <a:ext cx="649287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6113" name="Oval 41">
            <a:extLst>
              <a:ext uri="{FF2B5EF4-FFF2-40B4-BE49-F238E27FC236}">
                <a16:creationId xmlns:a16="http://schemas.microsoft.com/office/drawing/2014/main" id="{A5CF2128-5E34-44CC-BDF7-AC6B9E0B0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573463"/>
            <a:ext cx="649287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6114" name="Oval 42">
            <a:extLst>
              <a:ext uri="{FF2B5EF4-FFF2-40B4-BE49-F238E27FC236}">
                <a16:creationId xmlns:a16="http://schemas.microsoft.com/office/drawing/2014/main" id="{501BD6B8-F912-4E3D-9E04-5AC0D988F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3573463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6115" name="Oval 43">
            <a:extLst>
              <a:ext uri="{FF2B5EF4-FFF2-40B4-BE49-F238E27FC236}">
                <a16:creationId xmlns:a16="http://schemas.microsoft.com/office/drawing/2014/main" id="{9E504B14-4382-4CE7-851F-A897E56A3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652963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6116" name="Oval 44">
            <a:extLst>
              <a:ext uri="{FF2B5EF4-FFF2-40B4-BE49-F238E27FC236}">
                <a16:creationId xmlns:a16="http://schemas.microsoft.com/office/drawing/2014/main" id="{BA96119B-2970-4CC1-8D53-3793BED1C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3573463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6117" name="Oval 45">
            <a:extLst>
              <a:ext uri="{FF2B5EF4-FFF2-40B4-BE49-F238E27FC236}">
                <a16:creationId xmlns:a16="http://schemas.microsoft.com/office/drawing/2014/main" id="{367F762A-A0E4-4A33-9B6F-14C7E9E57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3573463"/>
            <a:ext cx="649288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6118" name="Oval 46">
            <a:extLst>
              <a:ext uri="{FF2B5EF4-FFF2-40B4-BE49-F238E27FC236}">
                <a16:creationId xmlns:a16="http://schemas.microsoft.com/office/drawing/2014/main" id="{890098D3-68A3-4924-ADB4-EE1DFD216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458152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>
            <a:extLst>
              <a:ext uri="{FF2B5EF4-FFF2-40B4-BE49-F238E27FC236}">
                <a16:creationId xmlns:a16="http://schemas.microsoft.com/office/drawing/2014/main" id="{935E0620-6036-4887-93B1-6E7A86831F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68149CED-F709-4E1C-BD41-4B783EA01B6E}" type="slidenum">
              <a:rPr lang="en-US" altLang="en-US" sz="1400" b="0" smtClean="0"/>
              <a:pPr/>
              <a:t>39</a:t>
            </a:fld>
            <a:endParaRPr lang="en-US" altLang="en-US" sz="1400" b="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9602ACC7-3747-40A2-9F48-65063D1336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900113"/>
          </a:xfrm>
        </p:spPr>
        <p:txBody>
          <a:bodyPr/>
          <a:lstStyle/>
          <a:p>
            <a:pPr eaLnBrk="1" hangingPunct="1"/>
            <a:r>
              <a:rPr lang="en-US" altLang="en-US"/>
              <a:t>Level Order Traversal</a:t>
            </a:r>
          </a:p>
        </p:txBody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0CD522D5-DF04-4F59-8CEF-35706882D7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908050"/>
            <a:ext cx="7772400" cy="4724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dirty="0"/>
              <a:t>We need to use a queue:</a:t>
            </a:r>
          </a:p>
          <a:p>
            <a:pPr eaLnBrk="1" hangingPunct="1"/>
            <a:r>
              <a:rPr lang="en-US" altLang="en-US" sz="2400" dirty="0"/>
              <a:t>Start at the root</a:t>
            </a:r>
          </a:p>
          <a:p>
            <a:pPr eaLnBrk="1" hangingPunct="1"/>
            <a:r>
              <a:rPr lang="en-US" altLang="en-US" sz="2400" dirty="0"/>
              <a:t>Visit the nodes at each level, from left to right</a:t>
            </a: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  <p:sp>
        <p:nvSpPr>
          <p:cNvPr id="47109" name="Line 12">
            <a:extLst>
              <a:ext uri="{FF2B5EF4-FFF2-40B4-BE49-F238E27FC236}">
                <a16:creationId xmlns:a16="http://schemas.microsoft.com/office/drawing/2014/main" id="{C497A6AC-693F-458F-A742-C317F175C8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4863" y="27098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7110" name="Line 13">
            <a:extLst>
              <a:ext uri="{FF2B5EF4-FFF2-40B4-BE49-F238E27FC236}">
                <a16:creationId xmlns:a16="http://schemas.microsoft.com/office/drawing/2014/main" id="{48005530-521A-4735-8301-121A042EB3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9463" y="46910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7111" name="Line 14">
            <a:extLst>
              <a:ext uri="{FF2B5EF4-FFF2-40B4-BE49-F238E27FC236}">
                <a16:creationId xmlns:a16="http://schemas.microsoft.com/office/drawing/2014/main" id="{1C1DD7AA-B54A-455F-A713-02972C5CD0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1863" y="37004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7112" name="Line 15">
            <a:extLst>
              <a:ext uri="{FF2B5EF4-FFF2-40B4-BE49-F238E27FC236}">
                <a16:creationId xmlns:a16="http://schemas.microsoft.com/office/drawing/2014/main" id="{32C83F1D-9473-46FA-A869-51432537E0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863" y="37004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7113" name="Line 16">
            <a:extLst>
              <a:ext uri="{FF2B5EF4-FFF2-40B4-BE49-F238E27FC236}">
                <a16:creationId xmlns:a16="http://schemas.microsoft.com/office/drawing/2014/main" id="{C06F1B35-BCBD-4785-9A85-1D82A122061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7114" name="Line 17">
            <a:extLst>
              <a:ext uri="{FF2B5EF4-FFF2-40B4-BE49-F238E27FC236}">
                <a16:creationId xmlns:a16="http://schemas.microsoft.com/office/drawing/2014/main" id="{36C3122A-B5E2-4C50-83C4-30F697657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7115" name="Line 18">
            <a:extLst>
              <a:ext uri="{FF2B5EF4-FFF2-40B4-BE49-F238E27FC236}">
                <a16:creationId xmlns:a16="http://schemas.microsoft.com/office/drawing/2014/main" id="{5EF38AE0-12DA-4DDA-A062-B123C1E3534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063" y="27098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7116" name="Line 19">
            <a:extLst>
              <a:ext uri="{FF2B5EF4-FFF2-40B4-BE49-F238E27FC236}">
                <a16:creationId xmlns:a16="http://schemas.microsoft.com/office/drawing/2014/main" id="{F9F7DB57-F802-4CD3-A79D-3432599E31AE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46910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7117" name="Text Box 20">
            <a:extLst>
              <a:ext uri="{FF2B5EF4-FFF2-40B4-BE49-F238E27FC236}">
                <a16:creationId xmlns:a16="http://schemas.microsoft.com/office/drawing/2014/main" id="{738D5CD7-D732-4C62-9793-D5CFF77DB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9463" y="2244725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47118" name="Text Box 21">
            <a:extLst>
              <a:ext uri="{FF2B5EF4-FFF2-40B4-BE49-F238E27FC236}">
                <a16:creationId xmlns:a16="http://schemas.microsoft.com/office/drawing/2014/main" id="{8B0AD731-13AF-411F-91D3-F18E13274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4263" y="53006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I</a:t>
            </a:r>
          </a:p>
        </p:txBody>
      </p:sp>
      <p:sp>
        <p:nvSpPr>
          <p:cNvPr id="47119" name="Text Box 22">
            <a:extLst>
              <a:ext uri="{FF2B5EF4-FFF2-40B4-BE49-F238E27FC236}">
                <a16:creationId xmlns:a16="http://schemas.microsoft.com/office/drawing/2014/main" id="{419CE942-FE74-4330-9025-597DE7C04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53006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H</a:t>
            </a:r>
          </a:p>
        </p:txBody>
      </p:sp>
      <p:sp>
        <p:nvSpPr>
          <p:cNvPr id="47120" name="Text Box 23">
            <a:extLst>
              <a:ext uri="{FF2B5EF4-FFF2-40B4-BE49-F238E27FC236}">
                <a16:creationId xmlns:a16="http://schemas.microsoft.com/office/drawing/2014/main" id="{2B50E8C1-AE1E-4F3F-A37F-EDFF690AF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463" y="42338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47121" name="Text Box 24">
            <a:extLst>
              <a:ext uri="{FF2B5EF4-FFF2-40B4-BE49-F238E27FC236}">
                <a16:creationId xmlns:a16="http://schemas.microsoft.com/office/drawing/2014/main" id="{969E1DEE-F5BD-4768-A5F7-E405581D3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6463" y="4233863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E</a:t>
            </a:r>
          </a:p>
        </p:txBody>
      </p:sp>
      <p:sp>
        <p:nvSpPr>
          <p:cNvPr id="47122" name="Text Box 25">
            <a:extLst>
              <a:ext uri="{FF2B5EF4-FFF2-40B4-BE49-F238E27FC236}">
                <a16:creationId xmlns:a16="http://schemas.microsoft.com/office/drawing/2014/main" id="{7E4D93FE-0EC3-448D-B3F5-CB7C27CBF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3243263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47123" name="Text Box 26">
            <a:extLst>
              <a:ext uri="{FF2B5EF4-FFF2-40B4-BE49-F238E27FC236}">
                <a16:creationId xmlns:a16="http://schemas.microsoft.com/office/drawing/2014/main" id="{7917C38F-9EC7-4406-8111-1B2CA7538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2463" y="4233863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F</a:t>
            </a:r>
          </a:p>
        </p:txBody>
      </p:sp>
      <p:sp>
        <p:nvSpPr>
          <p:cNvPr id="47124" name="Text Box 27">
            <a:extLst>
              <a:ext uri="{FF2B5EF4-FFF2-40B4-BE49-F238E27FC236}">
                <a16:creationId xmlns:a16="http://schemas.microsoft.com/office/drawing/2014/main" id="{50D2F528-EFD9-4FB0-B4AE-71479DC9C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463" y="3243263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47125" name="Text Box 28">
            <a:extLst>
              <a:ext uri="{FF2B5EF4-FFF2-40B4-BE49-F238E27FC236}">
                <a16:creationId xmlns:a16="http://schemas.microsoft.com/office/drawing/2014/main" id="{05F2010B-6948-4DA2-B5D2-5E780FAD2C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2263" y="4233863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G</a:t>
            </a:r>
          </a:p>
        </p:txBody>
      </p:sp>
      <p:sp>
        <p:nvSpPr>
          <p:cNvPr id="47126" name="Line 12">
            <a:extLst>
              <a:ext uri="{FF2B5EF4-FFF2-40B4-BE49-F238E27FC236}">
                <a16:creationId xmlns:a16="http://schemas.microsoft.com/office/drawing/2014/main" id="{7DBC4715-F44B-4DD8-B40C-C2B69192CD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4863" y="27098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7127" name="Line 13">
            <a:extLst>
              <a:ext uri="{FF2B5EF4-FFF2-40B4-BE49-F238E27FC236}">
                <a16:creationId xmlns:a16="http://schemas.microsoft.com/office/drawing/2014/main" id="{65D43F3D-AE4D-4AE2-AFD8-84AC12D850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9463" y="46910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7128" name="Line 14">
            <a:extLst>
              <a:ext uri="{FF2B5EF4-FFF2-40B4-BE49-F238E27FC236}">
                <a16:creationId xmlns:a16="http://schemas.microsoft.com/office/drawing/2014/main" id="{0D868790-2F59-477F-9AB2-F22C2FE91C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1863" y="37004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7129" name="Line 15">
            <a:extLst>
              <a:ext uri="{FF2B5EF4-FFF2-40B4-BE49-F238E27FC236}">
                <a16:creationId xmlns:a16="http://schemas.microsoft.com/office/drawing/2014/main" id="{9F47D5BA-25E4-47A2-B792-CB046859A1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863" y="37004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7130" name="Line 16">
            <a:extLst>
              <a:ext uri="{FF2B5EF4-FFF2-40B4-BE49-F238E27FC236}">
                <a16:creationId xmlns:a16="http://schemas.microsoft.com/office/drawing/2014/main" id="{C78B7864-2ABE-458F-8F6B-7ECC3E65D3F7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7131" name="Line 17">
            <a:extLst>
              <a:ext uri="{FF2B5EF4-FFF2-40B4-BE49-F238E27FC236}">
                <a16:creationId xmlns:a16="http://schemas.microsoft.com/office/drawing/2014/main" id="{E53666B3-667F-4EC6-ADE3-23BFEE57C03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7132" name="Line 18">
            <a:extLst>
              <a:ext uri="{FF2B5EF4-FFF2-40B4-BE49-F238E27FC236}">
                <a16:creationId xmlns:a16="http://schemas.microsoft.com/office/drawing/2014/main" id="{7ADBFBDA-2C97-4B2C-87BE-BFD77B536F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063" y="27098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7133" name="Line 19">
            <a:extLst>
              <a:ext uri="{FF2B5EF4-FFF2-40B4-BE49-F238E27FC236}">
                <a16:creationId xmlns:a16="http://schemas.microsoft.com/office/drawing/2014/main" id="{70E9FD71-EC92-4F85-9485-7F6100694DF7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46910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7134" name="Oval 29">
            <a:extLst>
              <a:ext uri="{FF2B5EF4-FFF2-40B4-BE49-F238E27FC236}">
                <a16:creationId xmlns:a16="http://schemas.microsoft.com/office/drawing/2014/main" id="{F500156A-BFA1-4DB5-B306-9EB9D83F6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2205038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47135" name="Oval 30">
            <a:extLst>
              <a:ext uri="{FF2B5EF4-FFF2-40B4-BE49-F238E27FC236}">
                <a16:creationId xmlns:a16="http://schemas.microsoft.com/office/drawing/2014/main" id="{F3171976-DD74-48F9-88BC-ADF94A969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3141663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47136" name="Oval 31">
            <a:extLst>
              <a:ext uri="{FF2B5EF4-FFF2-40B4-BE49-F238E27FC236}">
                <a16:creationId xmlns:a16="http://schemas.microsoft.com/office/drawing/2014/main" id="{564A45C2-6CC4-4DB6-B343-D0568AECCA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3141663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47137" name="Oval 32">
            <a:extLst>
              <a:ext uri="{FF2B5EF4-FFF2-40B4-BE49-F238E27FC236}">
                <a16:creationId xmlns:a16="http://schemas.microsoft.com/office/drawing/2014/main" id="{C3B08619-8D0C-429B-9959-2EA45C6DB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149725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47138" name="Oval 33">
            <a:extLst>
              <a:ext uri="{FF2B5EF4-FFF2-40B4-BE49-F238E27FC236}">
                <a16:creationId xmlns:a16="http://schemas.microsoft.com/office/drawing/2014/main" id="{93853BAD-5DDB-4545-B3B1-BE41E25CF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4149725"/>
            <a:ext cx="649287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47139" name="Oval 34">
            <a:extLst>
              <a:ext uri="{FF2B5EF4-FFF2-40B4-BE49-F238E27FC236}">
                <a16:creationId xmlns:a16="http://schemas.microsoft.com/office/drawing/2014/main" id="{A6B35882-9371-43EE-9500-91C4A3BCD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522922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47140" name="Oval 35">
            <a:extLst>
              <a:ext uri="{FF2B5EF4-FFF2-40B4-BE49-F238E27FC236}">
                <a16:creationId xmlns:a16="http://schemas.microsoft.com/office/drawing/2014/main" id="{F457943F-F8F0-4645-B64E-171843046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4149725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47141" name="Oval 36">
            <a:extLst>
              <a:ext uri="{FF2B5EF4-FFF2-40B4-BE49-F238E27FC236}">
                <a16:creationId xmlns:a16="http://schemas.microsoft.com/office/drawing/2014/main" id="{FAD072B5-94D3-4C17-90C3-976FF3B8B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288" y="4149725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47142" name="Oval 37">
            <a:extLst>
              <a:ext uri="{FF2B5EF4-FFF2-40B4-BE49-F238E27FC236}">
                <a16:creationId xmlns:a16="http://schemas.microsoft.com/office/drawing/2014/main" id="{48425392-58CC-413A-B452-F74648603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5157788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cxnSp>
        <p:nvCxnSpPr>
          <p:cNvPr id="47143" name="Straight Connector 39">
            <a:extLst>
              <a:ext uri="{FF2B5EF4-FFF2-40B4-BE49-F238E27FC236}">
                <a16:creationId xmlns:a16="http://schemas.microsoft.com/office/drawing/2014/main" id="{6CD1D4CA-ED2E-4787-BBF9-81CF3FD879B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46863" y="5516563"/>
            <a:ext cx="1828800" cy="444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144" name="Straight Connector 40">
            <a:extLst>
              <a:ext uri="{FF2B5EF4-FFF2-40B4-BE49-F238E27FC236}">
                <a16:creationId xmlns:a16="http://schemas.microsoft.com/office/drawing/2014/main" id="{A54882F2-D9E7-4C89-AA3E-3F0583CB956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59563" y="6037263"/>
            <a:ext cx="1828800" cy="444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145" name="TextBox 1">
            <a:extLst>
              <a:ext uri="{FF2B5EF4-FFF2-40B4-BE49-F238E27FC236}">
                <a16:creationId xmlns:a16="http://schemas.microsoft.com/office/drawing/2014/main" id="{F4CEEFCD-F15E-4EAA-ABDF-C5606DB4C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4063" y="5164138"/>
            <a:ext cx="941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/>
              <a:t>queue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>
            <a:extLst>
              <a:ext uri="{FF2B5EF4-FFF2-40B4-BE49-F238E27FC236}">
                <a16:creationId xmlns:a16="http://schemas.microsoft.com/office/drawing/2014/main" id="{66D1E01C-11B7-4A37-A04A-6BB39BC7B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72451658-0511-4D36-9C7F-08F1C63152CA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8C820295-5D95-434C-976C-18A68AA00E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>
                <a:solidFill>
                  <a:schemeClr val="accent2"/>
                </a:solidFill>
              </a:rPr>
              <a:t>Example</a:t>
            </a:r>
            <a:r>
              <a:rPr lang="en-US" altLang="en-US"/>
              <a:t>: Computer File System</a:t>
            </a:r>
          </a:p>
        </p:txBody>
      </p:sp>
      <p:sp>
        <p:nvSpPr>
          <p:cNvPr id="8196" name="Text Box 3">
            <a:extLst>
              <a:ext uri="{FF2B5EF4-FFF2-40B4-BE49-F238E27FC236}">
                <a16:creationId xmlns:a16="http://schemas.microsoft.com/office/drawing/2014/main" id="{8A6AD5E3-320C-4B73-B1D6-330A52839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828800"/>
            <a:ext cx="3048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Root directory of C drive</a:t>
            </a:r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9ECB1013-39FB-4A01-B590-1341F3234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124200"/>
            <a:ext cx="297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Documents and Settings</a:t>
            </a:r>
          </a:p>
        </p:txBody>
      </p:sp>
      <p:sp>
        <p:nvSpPr>
          <p:cNvPr id="8198" name="Text Box 5">
            <a:extLst>
              <a:ext uri="{FF2B5EF4-FFF2-40B4-BE49-F238E27FC236}">
                <a16:creationId xmlns:a16="http://schemas.microsoft.com/office/drawing/2014/main" id="{FD173F88-50B4-4CCF-AC60-FF07008124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124200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Program Files</a:t>
            </a:r>
          </a:p>
        </p:txBody>
      </p:sp>
      <p:sp>
        <p:nvSpPr>
          <p:cNvPr id="8199" name="Text Box 6">
            <a:extLst>
              <a:ext uri="{FF2B5EF4-FFF2-40B4-BE49-F238E27FC236}">
                <a16:creationId xmlns:a16="http://schemas.microsoft.com/office/drawing/2014/main" id="{C1610FD2-5168-48C7-AD29-89FDE2251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1242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My Music</a:t>
            </a:r>
          </a:p>
        </p:txBody>
      </p:sp>
      <p:sp>
        <p:nvSpPr>
          <p:cNvPr id="8200" name="Text Box 7">
            <a:extLst>
              <a:ext uri="{FF2B5EF4-FFF2-40B4-BE49-F238E27FC236}">
                <a16:creationId xmlns:a16="http://schemas.microsoft.com/office/drawing/2014/main" id="{955B2477-277E-4C18-835B-0996617DA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95800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Desktop</a:t>
            </a:r>
          </a:p>
        </p:txBody>
      </p:sp>
      <p:sp>
        <p:nvSpPr>
          <p:cNvPr id="8201" name="Text Box 8">
            <a:extLst>
              <a:ext uri="{FF2B5EF4-FFF2-40B4-BE49-F238E27FC236}">
                <a16:creationId xmlns:a16="http://schemas.microsoft.com/office/drawing/2014/main" id="{2909AED2-5542-43D6-9633-7808FF45F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4958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Favorites</a:t>
            </a:r>
          </a:p>
        </p:txBody>
      </p:sp>
      <p:sp>
        <p:nvSpPr>
          <p:cNvPr id="8202" name="Text Box 9">
            <a:extLst>
              <a:ext uri="{FF2B5EF4-FFF2-40B4-BE49-F238E27FC236}">
                <a16:creationId xmlns:a16="http://schemas.microsoft.com/office/drawing/2014/main" id="{BB2057E8-BBFD-4C01-A292-29688F994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4958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Start Menu</a:t>
            </a:r>
          </a:p>
        </p:txBody>
      </p:sp>
      <p:sp>
        <p:nvSpPr>
          <p:cNvPr id="8203" name="Text Box 10">
            <a:extLst>
              <a:ext uri="{FF2B5EF4-FFF2-40B4-BE49-F238E27FC236}">
                <a16:creationId xmlns:a16="http://schemas.microsoft.com/office/drawing/2014/main" id="{67BC721F-9FA6-4E30-AB31-D0A3B49A0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4958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Microsoft Office</a:t>
            </a:r>
          </a:p>
        </p:txBody>
      </p:sp>
      <p:sp>
        <p:nvSpPr>
          <p:cNvPr id="8204" name="Text Box 11">
            <a:extLst>
              <a:ext uri="{FF2B5EF4-FFF2-40B4-BE49-F238E27FC236}">
                <a16:creationId xmlns:a16="http://schemas.microsoft.com/office/drawing/2014/main" id="{8B56107A-3567-4A60-B5B9-1DBB6B93C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495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Adobe</a:t>
            </a:r>
          </a:p>
        </p:txBody>
      </p:sp>
      <p:sp>
        <p:nvSpPr>
          <p:cNvPr id="8205" name="Rectangle 12">
            <a:extLst>
              <a:ext uri="{FF2B5EF4-FFF2-40B4-BE49-F238E27FC236}">
                <a16:creationId xmlns:a16="http://schemas.microsoft.com/office/drawing/2014/main" id="{2BBFF587-C836-46C7-883C-10008D5D2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752600"/>
            <a:ext cx="3048000" cy="5334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8206" name="Rectangle 13">
            <a:extLst>
              <a:ext uri="{FF2B5EF4-FFF2-40B4-BE49-F238E27FC236}">
                <a16:creationId xmlns:a16="http://schemas.microsoft.com/office/drawing/2014/main" id="{28BE3B47-D7C8-4A3E-B3A4-95617AE89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048000"/>
            <a:ext cx="1905000" cy="5334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8207" name="Rectangle 14">
            <a:extLst>
              <a:ext uri="{FF2B5EF4-FFF2-40B4-BE49-F238E27FC236}">
                <a16:creationId xmlns:a16="http://schemas.microsoft.com/office/drawing/2014/main" id="{14609F06-D1DE-4B0A-8C11-5098A99B8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3048000"/>
            <a:ext cx="1219200" cy="5334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8208" name="Rectangle 15">
            <a:extLst>
              <a:ext uri="{FF2B5EF4-FFF2-40B4-BE49-F238E27FC236}">
                <a16:creationId xmlns:a16="http://schemas.microsoft.com/office/drawing/2014/main" id="{EB8E34EF-F862-4F97-881A-5C9B68AFC1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0"/>
            <a:ext cx="3048000" cy="5334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8209" name="Rectangle 16">
            <a:extLst>
              <a:ext uri="{FF2B5EF4-FFF2-40B4-BE49-F238E27FC236}">
                <a16:creationId xmlns:a16="http://schemas.microsoft.com/office/drawing/2014/main" id="{58179C5E-1958-41B2-9556-2D91169B0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419600"/>
            <a:ext cx="990600" cy="5334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8210" name="Rectangle 17">
            <a:extLst>
              <a:ext uri="{FF2B5EF4-FFF2-40B4-BE49-F238E27FC236}">
                <a16:creationId xmlns:a16="http://schemas.microsoft.com/office/drawing/2014/main" id="{F1756944-AE8F-41C1-8D5C-EE83CCCA5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419600"/>
            <a:ext cx="1905000" cy="5334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8211" name="Rectangle 18">
            <a:extLst>
              <a:ext uri="{FF2B5EF4-FFF2-40B4-BE49-F238E27FC236}">
                <a16:creationId xmlns:a16="http://schemas.microsoft.com/office/drawing/2014/main" id="{CF63402A-96AA-4343-B7E6-B2DE1A4AB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419600"/>
            <a:ext cx="1447800" cy="5334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8212" name="Rectangle 19">
            <a:extLst>
              <a:ext uri="{FF2B5EF4-FFF2-40B4-BE49-F238E27FC236}">
                <a16:creationId xmlns:a16="http://schemas.microsoft.com/office/drawing/2014/main" id="{356E9AF8-EDCB-4271-8AD4-192C4B59D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419600"/>
            <a:ext cx="1219200" cy="5334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8213" name="Rectangle 20">
            <a:extLst>
              <a:ext uri="{FF2B5EF4-FFF2-40B4-BE49-F238E27FC236}">
                <a16:creationId xmlns:a16="http://schemas.microsoft.com/office/drawing/2014/main" id="{BD21182B-8E21-4629-BB69-3E3C85F45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1066800" cy="5334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8214" name="Line 21">
            <a:extLst>
              <a:ext uri="{FF2B5EF4-FFF2-40B4-BE49-F238E27FC236}">
                <a16:creationId xmlns:a16="http://schemas.microsoft.com/office/drawing/2014/main" id="{68F8F708-663B-41A1-B0A8-9FB025823F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2286000"/>
            <a:ext cx="13716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215" name="Line 22">
            <a:extLst>
              <a:ext uri="{FF2B5EF4-FFF2-40B4-BE49-F238E27FC236}">
                <a16:creationId xmlns:a16="http://schemas.microsoft.com/office/drawing/2014/main" id="{6C6FCA6F-C7DB-478B-83C6-3843E927374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2286000"/>
            <a:ext cx="13716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216" name="Line 23">
            <a:extLst>
              <a:ext uri="{FF2B5EF4-FFF2-40B4-BE49-F238E27FC236}">
                <a16:creationId xmlns:a16="http://schemas.microsoft.com/office/drawing/2014/main" id="{B2E79077-7746-4FB7-88D4-2E84E7BEB7BE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2286000"/>
            <a:ext cx="28956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217" name="Line 24">
            <a:extLst>
              <a:ext uri="{FF2B5EF4-FFF2-40B4-BE49-F238E27FC236}">
                <a16:creationId xmlns:a16="http://schemas.microsoft.com/office/drawing/2014/main" id="{354CC8B3-4CC0-4B61-8C20-3170B957D8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581400"/>
            <a:ext cx="38100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218" name="Line 25">
            <a:extLst>
              <a:ext uri="{FF2B5EF4-FFF2-40B4-BE49-F238E27FC236}">
                <a16:creationId xmlns:a16="http://schemas.microsoft.com/office/drawing/2014/main" id="{8480969B-2356-4027-9644-8878D55F72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3581400"/>
            <a:ext cx="106680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219" name="Line 26">
            <a:extLst>
              <a:ext uri="{FF2B5EF4-FFF2-40B4-BE49-F238E27FC236}">
                <a16:creationId xmlns:a16="http://schemas.microsoft.com/office/drawing/2014/main" id="{B9B21C24-3F69-41A8-A85B-BD2E323C90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3581400"/>
            <a:ext cx="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220" name="Line 27">
            <a:extLst>
              <a:ext uri="{FF2B5EF4-FFF2-40B4-BE49-F238E27FC236}">
                <a16:creationId xmlns:a16="http://schemas.microsoft.com/office/drawing/2014/main" id="{27BD6766-AFAB-4DC9-8A07-75321309BB6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3581400"/>
            <a:ext cx="76200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221" name="Line 28">
            <a:extLst>
              <a:ext uri="{FF2B5EF4-FFF2-40B4-BE49-F238E27FC236}">
                <a16:creationId xmlns:a16="http://schemas.microsoft.com/office/drawing/2014/main" id="{84B6DA36-6965-4EDD-ADDA-17C09591D1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05400" y="3581400"/>
            <a:ext cx="38100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>
            <a:extLst>
              <a:ext uri="{FF2B5EF4-FFF2-40B4-BE49-F238E27FC236}">
                <a16:creationId xmlns:a16="http://schemas.microsoft.com/office/drawing/2014/main" id="{DB470235-38FE-4C2F-B5D2-249D3D0756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5FA3E99E-7F5A-4A81-B117-140C9029F09B}" type="slidenum">
              <a:rPr lang="en-US" altLang="en-US" sz="1400" b="0" smtClean="0"/>
              <a:pPr/>
              <a:t>40</a:t>
            </a:fld>
            <a:endParaRPr lang="en-US" altLang="en-US" sz="1400" b="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02F44DBC-3C86-468F-852F-79F87A567E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900113"/>
          </a:xfrm>
        </p:spPr>
        <p:txBody>
          <a:bodyPr/>
          <a:lstStyle/>
          <a:p>
            <a:pPr eaLnBrk="1" hangingPunct="1"/>
            <a:r>
              <a:rPr lang="en-US" altLang="en-US"/>
              <a:t>Level Order Traversal</a:t>
            </a:r>
          </a:p>
        </p:txBody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6A226CB5-8598-43C3-9DBE-59D08EDC27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908050"/>
            <a:ext cx="7772400" cy="47244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Put A in the queue</a:t>
            </a: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  <p:sp>
        <p:nvSpPr>
          <p:cNvPr id="48133" name="Line 12">
            <a:extLst>
              <a:ext uri="{FF2B5EF4-FFF2-40B4-BE49-F238E27FC236}">
                <a16:creationId xmlns:a16="http://schemas.microsoft.com/office/drawing/2014/main" id="{D53266D1-F93B-4F0D-89A9-3215B400EC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4863" y="27098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8134" name="Line 13">
            <a:extLst>
              <a:ext uri="{FF2B5EF4-FFF2-40B4-BE49-F238E27FC236}">
                <a16:creationId xmlns:a16="http://schemas.microsoft.com/office/drawing/2014/main" id="{11F04DD4-D82D-4891-AF8F-57C79FB3EE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9463" y="46910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8135" name="Line 14">
            <a:extLst>
              <a:ext uri="{FF2B5EF4-FFF2-40B4-BE49-F238E27FC236}">
                <a16:creationId xmlns:a16="http://schemas.microsoft.com/office/drawing/2014/main" id="{9C40FA75-72CC-479C-BEE5-AB3011F5A6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1863" y="37004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8136" name="Line 15">
            <a:extLst>
              <a:ext uri="{FF2B5EF4-FFF2-40B4-BE49-F238E27FC236}">
                <a16:creationId xmlns:a16="http://schemas.microsoft.com/office/drawing/2014/main" id="{78D46C19-ABED-474A-9AE2-C5395D2290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863" y="37004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8137" name="Line 16">
            <a:extLst>
              <a:ext uri="{FF2B5EF4-FFF2-40B4-BE49-F238E27FC236}">
                <a16:creationId xmlns:a16="http://schemas.microsoft.com/office/drawing/2014/main" id="{0AB829FD-7A61-4D54-B892-E9F1FDD6995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8138" name="Line 17">
            <a:extLst>
              <a:ext uri="{FF2B5EF4-FFF2-40B4-BE49-F238E27FC236}">
                <a16:creationId xmlns:a16="http://schemas.microsoft.com/office/drawing/2014/main" id="{57CBE65A-84BD-46C9-85EA-8B0E687B13A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8139" name="Line 18">
            <a:extLst>
              <a:ext uri="{FF2B5EF4-FFF2-40B4-BE49-F238E27FC236}">
                <a16:creationId xmlns:a16="http://schemas.microsoft.com/office/drawing/2014/main" id="{F0A2DDEC-D5C2-40C2-A5A1-73FBCAFB6DC3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063" y="27098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8140" name="Line 19">
            <a:extLst>
              <a:ext uri="{FF2B5EF4-FFF2-40B4-BE49-F238E27FC236}">
                <a16:creationId xmlns:a16="http://schemas.microsoft.com/office/drawing/2014/main" id="{CCF92870-A5AA-42A2-A7AC-3E579A1B1136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46910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8141" name="Text Box 20">
            <a:extLst>
              <a:ext uri="{FF2B5EF4-FFF2-40B4-BE49-F238E27FC236}">
                <a16:creationId xmlns:a16="http://schemas.microsoft.com/office/drawing/2014/main" id="{BA98A7BE-79AD-465B-AD41-19A6920D8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9463" y="2244725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48142" name="Text Box 21">
            <a:extLst>
              <a:ext uri="{FF2B5EF4-FFF2-40B4-BE49-F238E27FC236}">
                <a16:creationId xmlns:a16="http://schemas.microsoft.com/office/drawing/2014/main" id="{760A08CE-F45D-4C55-B508-7DB2F1E41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4263" y="53006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I</a:t>
            </a:r>
          </a:p>
        </p:txBody>
      </p:sp>
      <p:sp>
        <p:nvSpPr>
          <p:cNvPr id="48143" name="Text Box 22">
            <a:extLst>
              <a:ext uri="{FF2B5EF4-FFF2-40B4-BE49-F238E27FC236}">
                <a16:creationId xmlns:a16="http://schemas.microsoft.com/office/drawing/2014/main" id="{630B1CC8-D1D6-4276-8C49-385A060BA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53006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H</a:t>
            </a:r>
          </a:p>
        </p:txBody>
      </p:sp>
      <p:sp>
        <p:nvSpPr>
          <p:cNvPr id="48144" name="Text Box 23">
            <a:extLst>
              <a:ext uri="{FF2B5EF4-FFF2-40B4-BE49-F238E27FC236}">
                <a16:creationId xmlns:a16="http://schemas.microsoft.com/office/drawing/2014/main" id="{9DCAC03E-A93A-4111-89F5-9B3B2CB87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463" y="42338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48145" name="Text Box 24">
            <a:extLst>
              <a:ext uri="{FF2B5EF4-FFF2-40B4-BE49-F238E27FC236}">
                <a16:creationId xmlns:a16="http://schemas.microsoft.com/office/drawing/2014/main" id="{B91AA7BF-A630-4391-9A4F-2273ED049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6463" y="4233863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E</a:t>
            </a:r>
          </a:p>
        </p:txBody>
      </p:sp>
      <p:sp>
        <p:nvSpPr>
          <p:cNvPr id="48146" name="Text Box 25">
            <a:extLst>
              <a:ext uri="{FF2B5EF4-FFF2-40B4-BE49-F238E27FC236}">
                <a16:creationId xmlns:a16="http://schemas.microsoft.com/office/drawing/2014/main" id="{687034E4-3FBD-44CB-BB3B-E59D70C4C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3243263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48147" name="Text Box 26">
            <a:extLst>
              <a:ext uri="{FF2B5EF4-FFF2-40B4-BE49-F238E27FC236}">
                <a16:creationId xmlns:a16="http://schemas.microsoft.com/office/drawing/2014/main" id="{F7CEA050-1EE1-4DFB-9B80-7487EEF4C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2463" y="4233863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F</a:t>
            </a:r>
          </a:p>
        </p:txBody>
      </p:sp>
      <p:sp>
        <p:nvSpPr>
          <p:cNvPr id="48148" name="Text Box 27">
            <a:extLst>
              <a:ext uri="{FF2B5EF4-FFF2-40B4-BE49-F238E27FC236}">
                <a16:creationId xmlns:a16="http://schemas.microsoft.com/office/drawing/2014/main" id="{92B1E9EF-B55E-45ED-B96D-07DD791AB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463" y="3243263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48149" name="Text Box 28">
            <a:extLst>
              <a:ext uri="{FF2B5EF4-FFF2-40B4-BE49-F238E27FC236}">
                <a16:creationId xmlns:a16="http://schemas.microsoft.com/office/drawing/2014/main" id="{58D268F4-B014-4298-A289-6BEF80854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2263" y="4233863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G</a:t>
            </a:r>
          </a:p>
        </p:txBody>
      </p:sp>
      <p:sp>
        <p:nvSpPr>
          <p:cNvPr id="48150" name="Line 12">
            <a:extLst>
              <a:ext uri="{FF2B5EF4-FFF2-40B4-BE49-F238E27FC236}">
                <a16:creationId xmlns:a16="http://schemas.microsoft.com/office/drawing/2014/main" id="{256573A0-21C0-4CA5-8CBF-42B20F0AB9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4863" y="27098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8151" name="Line 13">
            <a:extLst>
              <a:ext uri="{FF2B5EF4-FFF2-40B4-BE49-F238E27FC236}">
                <a16:creationId xmlns:a16="http://schemas.microsoft.com/office/drawing/2014/main" id="{573C1E79-C836-4AB5-A471-9710D41AB7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9463" y="46910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8152" name="Line 14">
            <a:extLst>
              <a:ext uri="{FF2B5EF4-FFF2-40B4-BE49-F238E27FC236}">
                <a16:creationId xmlns:a16="http://schemas.microsoft.com/office/drawing/2014/main" id="{E6AB7BC2-AF68-49E9-AD08-097EB97D60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1863" y="37004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8153" name="Line 15">
            <a:extLst>
              <a:ext uri="{FF2B5EF4-FFF2-40B4-BE49-F238E27FC236}">
                <a16:creationId xmlns:a16="http://schemas.microsoft.com/office/drawing/2014/main" id="{12B0EDE5-716C-42E9-AEDA-B9F7A2F495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863" y="37004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8154" name="Line 16">
            <a:extLst>
              <a:ext uri="{FF2B5EF4-FFF2-40B4-BE49-F238E27FC236}">
                <a16:creationId xmlns:a16="http://schemas.microsoft.com/office/drawing/2014/main" id="{446EC70C-C58A-410D-AFEC-73407CCAA5E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8155" name="Line 17">
            <a:extLst>
              <a:ext uri="{FF2B5EF4-FFF2-40B4-BE49-F238E27FC236}">
                <a16:creationId xmlns:a16="http://schemas.microsoft.com/office/drawing/2014/main" id="{AA1EDDD0-FFA5-4265-908C-FCDF5D7657CE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8156" name="Line 18">
            <a:extLst>
              <a:ext uri="{FF2B5EF4-FFF2-40B4-BE49-F238E27FC236}">
                <a16:creationId xmlns:a16="http://schemas.microsoft.com/office/drawing/2014/main" id="{DB749F2E-3BA0-414D-8E67-8FAE4879098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063" y="27098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8157" name="Line 19">
            <a:extLst>
              <a:ext uri="{FF2B5EF4-FFF2-40B4-BE49-F238E27FC236}">
                <a16:creationId xmlns:a16="http://schemas.microsoft.com/office/drawing/2014/main" id="{5A26BE76-8437-40D2-AD15-C533B53152F9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46910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8158" name="Oval 29">
            <a:extLst>
              <a:ext uri="{FF2B5EF4-FFF2-40B4-BE49-F238E27FC236}">
                <a16:creationId xmlns:a16="http://schemas.microsoft.com/office/drawing/2014/main" id="{8982A8A6-0AED-44DF-BBAC-FF238C8B3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2205038"/>
            <a:ext cx="647700" cy="57626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48159" name="Oval 30">
            <a:extLst>
              <a:ext uri="{FF2B5EF4-FFF2-40B4-BE49-F238E27FC236}">
                <a16:creationId xmlns:a16="http://schemas.microsoft.com/office/drawing/2014/main" id="{D70C80EF-92FD-4AB7-9462-4E11C3C04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3141663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48160" name="Oval 31">
            <a:extLst>
              <a:ext uri="{FF2B5EF4-FFF2-40B4-BE49-F238E27FC236}">
                <a16:creationId xmlns:a16="http://schemas.microsoft.com/office/drawing/2014/main" id="{A345ABC4-851A-4C54-9CCB-53F6FA358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3141663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48161" name="Oval 32">
            <a:extLst>
              <a:ext uri="{FF2B5EF4-FFF2-40B4-BE49-F238E27FC236}">
                <a16:creationId xmlns:a16="http://schemas.microsoft.com/office/drawing/2014/main" id="{D1CA7789-446A-4292-9231-5809A1C780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149725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48162" name="Oval 33">
            <a:extLst>
              <a:ext uri="{FF2B5EF4-FFF2-40B4-BE49-F238E27FC236}">
                <a16:creationId xmlns:a16="http://schemas.microsoft.com/office/drawing/2014/main" id="{F4B252C4-BD2B-4D1B-A9BB-AB893A52D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4149725"/>
            <a:ext cx="649287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48163" name="Oval 34">
            <a:extLst>
              <a:ext uri="{FF2B5EF4-FFF2-40B4-BE49-F238E27FC236}">
                <a16:creationId xmlns:a16="http://schemas.microsoft.com/office/drawing/2014/main" id="{096F773B-7BA4-4D63-9812-1B2D9EB13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522922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48164" name="Oval 35">
            <a:extLst>
              <a:ext uri="{FF2B5EF4-FFF2-40B4-BE49-F238E27FC236}">
                <a16:creationId xmlns:a16="http://schemas.microsoft.com/office/drawing/2014/main" id="{78D2B2B3-10F8-4AA0-A63C-482F8D2E5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4149725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48165" name="Oval 36">
            <a:extLst>
              <a:ext uri="{FF2B5EF4-FFF2-40B4-BE49-F238E27FC236}">
                <a16:creationId xmlns:a16="http://schemas.microsoft.com/office/drawing/2014/main" id="{AF477B8A-3612-4B07-AB15-F2FF3D029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288" y="4149725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48166" name="Oval 37">
            <a:extLst>
              <a:ext uri="{FF2B5EF4-FFF2-40B4-BE49-F238E27FC236}">
                <a16:creationId xmlns:a16="http://schemas.microsoft.com/office/drawing/2014/main" id="{E698699D-788A-424F-89BD-920A567A3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5157788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48167" name="TextBox 1">
            <a:extLst>
              <a:ext uri="{FF2B5EF4-FFF2-40B4-BE49-F238E27FC236}">
                <a16:creationId xmlns:a16="http://schemas.microsoft.com/office/drawing/2014/main" id="{764486B7-5F80-4AD3-B190-938347C5D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2300" y="5561013"/>
            <a:ext cx="4079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sz="2400"/>
              <a:t>A</a:t>
            </a:r>
          </a:p>
        </p:txBody>
      </p:sp>
      <p:cxnSp>
        <p:nvCxnSpPr>
          <p:cNvPr id="48168" name="Straight Connector 3">
            <a:extLst>
              <a:ext uri="{FF2B5EF4-FFF2-40B4-BE49-F238E27FC236}">
                <a16:creationId xmlns:a16="http://schemas.microsoft.com/office/drawing/2014/main" id="{706889C0-F308-461A-A96D-B3F82940CFF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46863" y="5516563"/>
            <a:ext cx="1828800" cy="444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169" name="Straight Connector 41">
            <a:extLst>
              <a:ext uri="{FF2B5EF4-FFF2-40B4-BE49-F238E27FC236}">
                <a16:creationId xmlns:a16="http://schemas.microsoft.com/office/drawing/2014/main" id="{3E01CBED-D07E-4237-9325-4F9448A155C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59563" y="6037263"/>
            <a:ext cx="1828800" cy="444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>
            <a:extLst>
              <a:ext uri="{FF2B5EF4-FFF2-40B4-BE49-F238E27FC236}">
                <a16:creationId xmlns:a16="http://schemas.microsoft.com/office/drawing/2014/main" id="{B805A6AB-BE75-4A59-91C7-067F6FABC3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4DE16279-A877-4912-9349-8818029D848B}" type="slidenum">
              <a:rPr lang="en-US" altLang="en-US" sz="1400" b="0" smtClean="0"/>
              <a:pPr/>
              <a:t>41</a:t>
            </a:fld>
            <a:endParaRPr lang="en-US" altLang="en-US" sz="1400" b="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327C8613-0FA3-4D53-B805-FE22532CD5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900113"/>
          </a:xfrm>
        </p:spPr>
        <p:txBody>
          <a:bodyPr/>
          <a:lstStyle/>
          <a:p>
            <a:pPr eaLnBrk="1" hangingPunct="1"/>
            <a:r>
              <a:rPr lang="en-US" altLang="en-US"/>
              <a:t>Level Order Traversal</a:t>
            </a:r>
          </a:p>
        </p:txBody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3715C0EC-9D0A-4D33-80E0-A4A8D8AACC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908050"/>
            <a:ext cx="7772400" cy="4724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dirty="0"/>
              <a:t>1. Remove the first node from the queue</a:t>
            </a: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  <p:sp>
        <p:nvSpPr>
          <p:cNvPr id="49157" name="Line 12">
            <a:extLst>
              <a:ext uri="{FF2B5EF4-FFF2-40B4-BE49-F238E27FC236}">
                <a16:creationId xmlns:a16="http://schemas.microsoft.com/office/drawing/2014/main" id="{B8320BD3-2166-4739-9BB0-F7F521B36D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4863" y="27098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9158" name="Line 13">
            <a:extLst>
              <a:ext uri="{FF2B5EF4-FFF2-40B4-BE49-F238E27FC236}">
                <a16:creationId xmlns:a16="http://schemas.microsoft.com/office/drawing/2014/main" id="{821995F5-B271-4D65-BBE7-22FBCFA49B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9463" y="46910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9159" name="Line 14">
            <a:extLst>
              <a:ext uri="{FF2B5EF4-FFF2-40B4-BE49-F238E27FC236}">
                <a16:creationId xmlns:a16="http://schemas.microsoft.com/office/drawing/2014/main" id="{1E6083B8-3391-428C-92BF-152FE9C60D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1863" y="37004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9160" name="Line 15">
            <a:extLst>
              <a:ext uri="{FF2B5EF4-FFF2-40B4-BE49-F238E27FC236}">
                <a16:creationId xmlns:a16="http://schemas.microsoft.com/office/drawing/2014/main" id="{2E643CE3-4E5A-47C8-8F56-C304887C95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863" y="37004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9161" name="Line 16">
            <a:extLst>
              <a:ext uri="{FF2B5EF4-FFF2-40B4-BE49-F238E27FC236}">
                <a16:creationId xmlns:a16="http://schemas.microsoft.com/office/drawing/2014/main" id="{D7231308-0E04-4C7C-A7E9-1DF19300F1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9162" name="Line 17">
            <a:extLst>
              <a:ext uri="{FF2B5EF4-FFF2-40B4-BE49-F238E27FC236}">
                <a16:creationId xmlns:a16="http://schemas.microsoft.com/office/drawing/2014/main" id="{383AE83C-9662-431C-BDC7-CD593D9E89D8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9163" name="Line 18">
            <a:extLst>
              <a:ext uri="{FF2B5EF4-FFF2-40B4-BE49-F238E27FC236}">
                <a16:creationId xmlns:a16="http://schemas.microsoft.com/office/drawing/2014/main" id="{76011BB4-57D0-4092-9BFC-A54F09C7C1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063" y="27098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9164" name="Line 19">
            <a:extLst>
              <a:ext uri="{FF2B5EF4-FFF2-40B4-BE49-F238E27FC236}">
                <a16:creationId xmlns:a16="http://schemas.microsoft.com/office/drawing/2014/main" id="{6BE170AF-ABDA-497A-B3F0-BB53739EB5A7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46910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9165" name="Text Box 20">
            <a:extLst>
              <a:ext uri="{FF2B5EF4-FFF2-40B4-BE49-F238E27FC236}">
                <a16:creationId xmlns:a16="http://schemas.microsoft.com/office/drawing/2014/main" id="{8C64261F-5A88-4DBD-8F80-08730D6F5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9463" y="2244725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49166" name="Text Box 21">
            <a:extLst>
              <a:ext uri="{FF2B5EF4-FFF2-40B4-BE49-F238E27FC236}">
                <a16:creationId xmlns:a16="http://schemas.microsoft.com/office/drawing/2014/main" id="{FA818A75-0EED-4935-8FCA-B3581B074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4263" y="53006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I</a:t>
            </a:r>
          </a:p>
        </p:txBody>
      </p:sp>
      <p:sp>
        <p:nvSpPr>
          <p:cNvPr id="49167" name="Text Box 22">
            <a:extLst>
              <a:ext uri="{FF2B5EF4-FFF2-40B4-BE49-F238E27FC236}">
                <a16:creationId xmlns:a16="http://schemas.microsoft.com/office/drawing/2014/main" id="{A1C0616C-1D30-4C93-B8CB-FE89D4E26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53006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H</a:t>
            </a:r>
          </a:p>
        </p:txBody>
      </p:sp>
      <p:sp>
        <p:nvSpPr>
          <p:cNvPr id="49168" name="Text Box 23">
            <a:extLst>
              <a:ext uri="{FF2B5EF4-FFF2-40B4-BE49-F238E27FC236}">
                <a16:creationId xmlns:a16="http://schemas.microsoft.com/office/drawing/2014/main" id="{0CCC985A-5F55-40EF-8954-CEDAD5537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463" y="42338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49169" name="Text Box 24">
            <a:extLst>
              <a:ext uri="{FF2B5EF4-FFF2-40B4-BE49-F238E27FC236}">
                <a16:creationId xmlns:a16="http://schemas.microsoft.com/office/drawing/2014/main" id="{F3169ECA-18B8-4472-BC82-43584B821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6463" y="4233863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E</a:t>
            </a:r>
          </a:p>
        </p:txBody>
      </p:sp>
      <p:sp>
        <p:nvSpPr>
          <p:cNvPr id="49170" name="Text Box 25">
            <a:extLst>
              <a:ext uri="{FF2B5EF4-FFF2-40B4-BE49-F238E27FC236}">
                <a16:creationId xmlns:a16="http://schemas.microsoft.com/office/drawing/2014/main" id="{EDEC239F-099E-4883-A75D-1B2C3D7B3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3243263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49171" name="Text Box 26">
            <a:extLst>
              <a:ext uri="{FF2B5EF4-FFF2-40B4-BE49-F238E27FC236}">
                <a16:creationId xmlns:a16="http://schemas.microsoft.com/office/drawing/2014/main" id="{7373549F-0FCC-4AB2-9768-D5098F62C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2463" y="4233863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F</a:t>
            </a:r>
          </a:p>
        </p:txBody>
      </p:sp>
      <p:sp>
        <p:nvSpPr>
          <p:cNvPr id="49172" name="Text Box 27">
            <a:extLst>
              <a:ext uri="{FF2B5EF4-FFF2-40B4-BE49-F238E27FC236}">
                <a16:creationId xmlns:a16="http://schemas.microsoft.com/office/drawing/2014/main" id="{C095A92E-CF8B-44CB-B1B4-FCCBBF332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463" y="3243263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49173" name="Text Box 28">
            <a:extLst>
              <a:ext uri="{FF2B5EF4-FFF2-40B4-BE49-F238E27FC236}">
                <a16:creationId xmlns:a16="http://schemas.microsoft.com/office/drawing/2014/main" id="{54A31C0E-312C-45F5-8BF1-C5D190BF4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2263" y="4233863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G</a:t>
            </a:r>
          </a:p>
        </p:txBody>
      </p:sp>
      <p:sp>
        <p:nvSpPr>
          <p:cNvPr id="49174" name="Line 12">
            <a:extLst>
              <a:ext uri="{FF2B5EF4-FFF2-40B4-BE49-F238E27FC236}">
                <a16:creationId xmlns:a16="http://schemas.microsoft.com/office/drawing/2014/main" id="{D3E66253-3689-42D6-812E-CFCD500DE0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4863" y="27098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9175" name="Line 13">
            <a:extLst>
              <a:ext uri="{FF2B5EF4-FFF2-40B4-BE49-F238E27FC236}">
                <a16:creationId xmlns:a16="http://schemas.microsoft.com/office/drawing/2014/main" id="{23C84790-38DA-4B05-90A0-B6DA0BCBE2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9463" y="46910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9176" name="Line 14">
            <a:extLst>
              <a:ext uri="{FF2B5EF4-FFF2-40B4-BE49-F238E27FC236}">
                <a16:creationId xmlns:a16="http://schemas.microsoft.com/office/drawing/2014/main" id="{97EAB0A6-D18A-4252-932E-85AAFCB50D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1863" y="37004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9177" name="Line 15">
            <a:extLst>
              <a:ext uri="{FF2B5EF4-FFF2-40B4-BE49-F238E27FC236}">
                <a16:creationId xmlns:a16="http://schemas.microsoft.com/office/drawing/2014/main" id="{E595141E-C814-4556-A567-570F59D122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863" y="37004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9178" name="Line 16">
            <a:extLst>
              <a:ext uri="{FF2B5EF4-FFF2-40B4-BE49-F238E27FC236}">
                <a16:creationId xmlns:a16="http://schemas.microsoft.com/office/drawing/2014/main" id="{1E86E6C7-104D-42CE-B103-FB6DE8CC27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9179" name="Line 17">
            <a:extLst>
              <a:ext uri="{FF2B5EF4-FFF2-40B4-BE49-F238E27FC236}">
                <a16:creationId xmlns:a16="http://schemas.microsoft.com/office/drawing/2014/main" id="{7214B2F6-164B-41CD-A9EC-8CFFBBCDEFB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9180" name="Line 18">
            <a:extLst>
              <a:ext uri="{FF2B5EF4-FFF2-40B4-BE49-F238E27FC236}">
                <a16:creationId xmlns:a16="http://schemas.microsoft.com/office/drawing/2014/main" id="{791D1463-FF8C-4C74-9B62-7D91F5799B0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063" y="27098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9181" name="Line 19">
            <a:extLst>
              <a:ext uri="{FF2B5EF4-FFF2-40B4-BE49-F238E27FC236}">
                <a16:creationId xmlns:a16="http://schemas.microsoft.com/office/drawing/2014/main" id="{20C384CC-F25B-461A-A162-D51DFE9DD254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46910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9182" name="Oval 29">
            <a:extLst>
              <a:ext uri="{FF2B5EF4-FFF2-40B4-BE49-F238E27FC236}">
                <a16:creationId xmlns:a16="http://schemas.microsoft.com/office/drawing/2014/main" id="{78BD6436-2D54-4410-8FA5-BFA4D4320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2205038"/>
            <a:ext cx="647700" cy="576262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49183" name="Oval 30">
            <a:extLst>
              <a:ext uri="{FF2B5EF4-FFF2-40B4-BE49-F238E27FC236}">
                <a16:creationId xmlns:a16="http://schemas.microsoft.com/office/drawing/2014/main" id="{1D6D6E24-D4C2-49F7-BB4B-533A93993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3141663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49184" name="Oval 31">
            <a:extLst>
              <a:ext uri="{FF2B5EF4-FFF2-40B4-BE49-F238E27FC236}">
                <a16:creationId xmlns:a16="http://schemas.microsoft.com/office/drawing/2014/main" id="{44112911-019D-4B4D-AE1C-10BE978B2F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3141663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49185" name="Oval 32">
            <a:extLst>
              <a:ext uri="{FF2B5EF4-FFF2-40B4-BE49-F238E27FC236}">
                <a16:creationId xmlns:a16="http://schemas.microsoft.com/office/drawing/2014/main" id="{A720127B-0D34-4EB4-BF16-FC56D0D9D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149725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49186" name="Oval 33">
            <a:extLst>
              <a:ext uri="{FF2B5EF4-FFF2-40B4-BE49-F238E27FC236}">
                <a16:creationId xmlns:a16="http://schemas.microsoft.com/office/drawing/2014/main" id="{A5119A05-4024-4C97-B99B-C9B2AD38F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4149725"/>
            <a:ext cx="649287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49187" name="Oval 34">
            <a:extLst>
              <a:ext uri="{FF2B5EF4-FFF2-40B4-BE49-F238E27FC236}">
                <a16:creationId xmlns:a16="http://schemas.microsoft.com/office/drawing/2014/main" id="{88422643-38D9-4D5B-B428-FB5189B26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522922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49188" name="Oval 35">
            <a:extLst>
              <a:ext uri="{FF2B5EF4-FFF2-40B4-BE49-F238E27FC236}">
                <a16:creationId xmlns:a16="http://schemas.microsoft.com/office/drawing/2014/main" id="{744D77DD-521B-40A3-B66D-23C6E8DD3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4149725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49189" name="Oval 36">
            <a:extLst>
              <a:ext uri="{FF2B5EF4-FFF2-40B4-BE49-F238E27FC236}">
                <a16:creationId xmlns:a16="http://schemas.microsoft.com/office/drawing/2014/main" id="{3A7E61B9-231E-4461-A322-D32521DD8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288" y="4149725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49190" name="Oval 37">
            <a:extLst>
              <a:ext uri="{FF2B5EF4-FFF2-40B4-BE49-F238E27FC236}">
                <a16:creationId xmlns:a16="http://schemas.microsoft.com/office/drawing/2014/main" id="{954F486F-E0DF-4327-9FD6-874E04040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5157788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49191" name="TextBox 38">
            <a:extLst>
              <a:ext uri="{FF2B5EF4-FFF2-40B4-BE49-F238E27FC236}">
                <a16:creationId xmlns:a16="http://schemas.microsoft.com/office/drawing/2014/main" id="{D5F937F4-6A64-4406-8488-61DD68B44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3463" y="6165850"/>
            <a:ext cx="4064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sz="2400"/>
              <a:t>A</a:t>
            </a:r>
          </a:p>
        </p:txBody>
      </p:sp>
      <p:cxnSp>
        <p:nvCxnSpPr>
          <p:cNvPr id="49192" name="Straight Connector 40">
            <a:extLst>
              <a:ext uri="{FF2B5EF4-FFF2-40B4-BE49-F238E27FC236}">
                <a16:creationId xmlns:a16="http://schemas.microsoft.com/office/drawing/2014/main" id="{788790DD-3024-42D9-8107-BD28EDD826A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46863" y="5529263"/>
            <a:ext cx="1828800" cy="444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93" name="Straight Connector 41">
            <a:extLst>
              <a:ext uri="{FF2B5EF4-FFF2-40B4-BE49-F238E27FC236}">
                <a16:creationId xmlns:a16="http://schemas.microsoft.com/office/drawing/2014/main" id="{F19BF2ED-9D51-46AD-BEAA-B5D26846D23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59563" y="6049963"/>
            <a:ext cx="1828800" cy="4286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>
            <a:extLst>
              <a:ext uri="{FF2B5EF4-FFF2-40B4-BE49-F238E27FC236}">
                <a16:creationId xmlns:a16="http://schemas.microsoft.com/office/drawing/2014/main" id="{E2EF11B0-B7F7-4041-B26D-BF480893FD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DBBE1F42-1C2B-46FE-82C8-70969E200985}" type="slidenum">
              <a:rPr lang="en-US" altLang="en-US" sz="1400" b="0" smtClean="0"/>
              <a:pPr/>
              <a:t>42</a:t>
            </a:fld>
            <a:endParaRPr lang="en-US" altLang="en-US" sz="1400" b="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4A5317E1-F2C0-444E-B670-F30E900F49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900113"/>
          </a:xfrm>
        </p:spPr>
        <p:txBody>
          <a:bodyPr/>
          <a:lstStyle/>
          <a:p>
            <a:pPr eaLnBrk="1" hangingPunct="1"/>
            <a:r>
              <a:rPr lang="en-US" altLang="en-US"/>
              <a:t>Level Order Traversal</a:t>
            </a:r>
          </a:p>
        </p:txBody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6D5343B1-D1DE-4FC4-B02A-88EE9F6731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908050"/>
            <a:ext cx="7772400" cy="4724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dirty="0"/>
              <a:t>2. Enqueue all </a:t>
            </a:r>
            <a:r>
              <a:rPr lang="en-US" altLang="en-US" sz="2400" dirty="0" err="1"/>
              <a:t>neighbours</a:t>
            </a:r>
            <a:r>
              <a:rPr lang="en-US" altLang="en-US" sz="2400" dirty="0"/>
              <a:t> of the node that was removed from the queue</a:t>
            </a: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  <p:sp>
        <p:nvSpPr>
          <p:cNvPr id="50181" name="Line 12">
            <a:extLst>
              <a:ext uri="{FF2B5EF4-FFF2-40B4-BE49-F238E27FC236}">
                <a16:creationId xmlns:a16="http://schemas.microsoft.com/office/drawing/2014/main" id="{01A9FA4F-C155-460E-95A2-38C5315DF1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4863" y="27098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0182" name="Line 13">
            <a:extLst>
              <a:ext uri="{FF2B5EF4-FFF2-40B4-BE49-F238E27FC236}">
                <a16:creationId xmlns:a16="http://schemas.microsoft.com/office/drawing/2014/main" id="{CC368FE9-35D8-46DF-A05E-DFE38C8445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9463" y="46910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0183" name="Line 14">
            <a:extLst>
              <a:ext uri="{FF2B5EF4-FFF2-40B4-BE49-F238E27FC236}">
                <a16:creationId xmlns:a16="http://schemas.microsoft.com/office/drawing/2014/main" id="{5F7B2292-8502-46DF-B437-46A5F97BE5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1863" y="37004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0184" name="Line 15">
            <a:extLst>
              <a:ext uri="{FF2B5EF4-FFF2-40B4-BE49-F238E27FC236}">
                <a16:creationId xmlns:a16="http://schemas.microsoft.com/office/drawing/2014/main" id="{74E145BC-EC04-4527-ABC8-2478D52D3A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863" y="37004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0185" name="Line 16">
            <a:extLst>
              <a:ext uri="{FF2B5EF4-FFF2-40B4-BE49-F238E27FC236}">
                <a16:creationId xmlns:a16="http://schemas.microsoft.com/office/drawing/2014/main" id="{2FCEE8FF-A531-4547-BB51-C2B116F39E6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0186" name="Line 17">
            <a:extLst>
              <a:ext uri="{FF2B5EF4-FFF2-40B4-BE49-F238E27FC236}">
                <a16:creationId xmlns:a16="http://schemas.microsoft.com/office/drawing/2014/main" id="{92618F8E-E918-4AF3-9044-833470D1777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0187" name="Line 18">
            <a:extLst>
              <a:ext uri="{FF2B5EF4-FFF2-40B4-BE49-F238E27FC236}">
                <a16:creationId xmlns:a16="http://schemas.microsoft.com/office/drawing/2014/main" id="{E48D5592-D1AE-49CE-8BE0-3DA44BBD716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063" y="27098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0188" name="Line 19">
            <a:extLst>
              <a:ext uri="{FF2B5EF4-FFF2-40B4-BE49-F238E27FC236}">
                <a16:creationId xmlns:a16="http://schemas.microsoft.com/office/drawing/2014/main" id="{9A2D2962-CF11-4980-9ADA-7634BF357B1D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46910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0189" name="Text Box 20">
            <a:extLst>
              <a:ext uri="{FF2B5EF4-FFF2-40B4-BE49-F238E27FC236}">
                <a16:creationId xmlns:a16="http://schemas.microsoft.com/office/drawing/2014/main" id="{F2C014F0-9B45-4189-9755-99BD5C95E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9463" y="2244725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50190" name="Text Box 21">
            <a:extLst>
              <a:ext uri="{FF2B5EF4-FFF2-40B4-BE49-F238E27FC236}">
                <a16:creationId xmlns:a16="http://schemas.microsoft.com/office/drawing/2014/main" id="{F76DB49E-6BE1-4724-85BA-508DD75DA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4263" y="53006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I</a:t>
            </a:r>
          </a:p>
        </p:txBody>
      </p:sp>
      <p:sp>
        <p:nvSpPr>
          <p:cNvPr id="50191" name="Text Box 22">
            <a:extLst>
              <a:ext uri="{FF2B5EF4-FFF2-40B4-BE49-F238E27FC236}">
                <a16:creationId xmlns:a16="http://schemas.microsoft.com/office/drawing/2014/main" id="{626AE901-2325-4AB7-8ECB-C0572A157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53006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H</a:t>
            </a:r>
          </a:p>
        </p:txBody>
      </p:sp>
      <p:sp>
        <p:nvSpPr>
          <p:cNvPr id="50192" name="Text Box 23">
            <a:extLst>
              <a:ext uri="{FF2B5EF4-FFF2-40B4-BE49-F238E27FC236}">
                <a16:creationId xmlns:a16="http://schemas.microsoft.com/office/drawing/2014/main" id="{13D0B18B-5CCF-4385-A5C2-48988C116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463" y="42338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50193" name="Text Box 24">
            <a:extLst>
              <a:ext uri="{FF2B5EF4-FFF2-40B4-BE49-F238E27FC236}">
                <a16:creationId xmlns:a16="http://schemas.microsoft.com/office/drawing/2014/main" id="{6617F818-39C7-4454-B9EF-11A70A666F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6463" y="4233863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E</a:t>
            </a:r>
          </a:p>
        </p:txBody>
      </p:sp>
      <p:sp>
        <p:nvSpPr>
          <p:cNvPr id="50194" name="Text Box 25">
            <a:extLst>
              <a:ext uri="{FF2B5EF4-FFF2-40B4-BE49-F238E27FC236}">
                <a16:creationId xmlns:a16="http://schemas.microsoft.com/office/drawing/2014/main" id="{4BFA73E7-5957-4645-B645-7046BF649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3243263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50195" name="Text Box 26">
            <a:extLst>
              <a:ext uri="{FF2B5EF4-FFF2-40B4-BE49-F238E27FC236}">
                <a16:creationId xmlns:a16="http://schemas.microsoft.com/office/drawing/2014/main" id="{43132BD1-2361-46E8-9128-49C7DDC15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2463" y="4233863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F</a:t>
            </a:r>
          </a:p>
        </p:txBody>
      </p:sp>
      <p:sp>
        <p:nvSpPr>
          <p:cNvPr id="50196" name="Text Box 27">
            <a:extLst>
              <a:ext uri="{FF2B5EF4-FFF2-40B4-BE49-F238E27FC236}">
                <a16:creationId xmlns:a16="http://schemas.microsoft.com/office/drawing/2014/main" id="{F9A87C28-A795-4309-BD8B-F47068E84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463" y="3243263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50197" name="Text Box 28">
            <a:extLst>
              <a:ext uri="{FF2B5EF4-FFF2-40B4-BE49-F238E27FC236}">
                <a16:creationId xmlns:a16="http://schemas.microsoft.com/office/drawing/2014/main" id="{72BC7920-903B-4FCF-945F-7814696A0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2263" y="4233863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G</a:t>
            </a:r>
          </a:p>
        </p:txBody>
      </p:sp>
      <p:sp>
        <p:nvSpPr>
          <p:cNvPr id="50198" name="Line 12">
            <a:extLst>
              <a:ext uri="{FF2B5EF4-FFF2-40B4-BE49-F238E27FC236}">
                <a16:creationId xmlns:a16="http://schemas.microsoft.com/office/drawing/2014/main" id="{C98A8E1C-4058-4EF8-AB1A-C0AC2C5209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4863" y="27098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0199" name="Line 13">
            <a:extLst>
              <a:ext uri="{FF2B5EF4-FFF2-40B4-BE49-F238E27FC236}">
                <a16:creationId xmlns:a16="http://schemas.microsoft.com/office/drawing/2014/main" id="{3ED10F34-C86A-4F98-85B3-E087190352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9463" y="46910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0200" name="Line 14">
            <a:extLst>
              <a:ext uri="{FF2B5EF4-FFF2-40B4-BE49-F238E27FC236}">
                <a16:creationId xmlns:a16="http://schemas.microsoft.com/office/drawing/2014/main" id="{57774AF7-7E5B-4FA7-8292-A412476E44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1863" y="37004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0201" name="Line 15">
            <a:extLst>
              <a:ext uri="{FF2B5EF4-FFF2-40B4-BE49-F238E27FC236}">
                <a16:creationId xmlns:a16="http://schemas.microsoft.com/office/drawing/2014/main" id="{107E4CA6-6FAA-4BAB-81C8-6E0408F42B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863" y="37004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0202" name="Line 16">
            <a:extLst>
              <a:ext uri="{FF2B5EF4-FFF2-40B4-BE49-F238E27FC236}">
                <a16:creationId xmlns:a16="http://schemas.microsoft.com/office/drawing/2014/main" id="{03B5BBCB-82D4-46CE-802A-69DB3BAE45DE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0203" name="Line 17">
            <a:extLst>
              <a:ext uri="{FF2B5EF4-FFF2-40B4-BE49-F238E27FC236}">
                <a16:creationId xmlns:a16="http://schemas.microsoft.com/office/drawing/2014/main" id="{B699E434-1B92-435E-9E47-5263898D07A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0204" name="Line 18">
            <a:extLst>
              <a:ext uri="{FF2B5EF4-FFF2-40B4-BE49-F238E27FC236}">
                <a16:creationId xmlns:a16="http://schemas.microsoft.com/office/drawing/2014/main" id="{45E86D0E-593A-45F3-B649-056D8A4EB7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063" y="27098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0205" name="Line 19">
            <a:extLst>
              <a:ext uri="{FF2B5EF4-FFF2-40B4-BE49-F238E27FC236}">
                <a16:creationId xmlns:a16="http://schemas.microsoft.com/office/drawing/2014/main" id="{2D206B56-E147-409F-AD30-C6DEF216C295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46910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0206" name="Oval 29">
            <a:extLst>
              <a:ext uri="{FF2B5EF4-FFF2-40B4-BE49-F238E27FC236}">
                <a16:creationId xmlns:a16="http://schemas.microsoft.com/office/drawing/2014/main" id="{2337E012-A0A9-423C-B824-D4C4B0DE2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2205038"/>
            <a:ext cx="647700" cy="576262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0207" name="Oval 30">
            <a:extLst>
              <a:ext uri="{FF2B5EF4-FFF2-40B4-BE49-F238E27FC236}">
                <a16:creationId xmlns:a16="http://schemas.microsoft.com/office/drawing/2014/main" id="{C4B3DD7A-6773-4E92-9C06-AF76632052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3141663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0208" name="Oval 31">
            <a:extLst>
              <a:ext uri="{FF2B5EF4-FFF2-40B4-BE49-F238E27FC236}">
                <a16:creationId xmlns:a16="http://schemas.microsoft.com/office/drawing/2014/main" id="{12B7D893-8B8D-4D9D-8028-C4A528553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3141663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0209" name="Oval 32">
            <a:extLst>
              <a:ext uri="{FF2B5EF4-FFF2-40B4-BE49-F238E27FC236}">
                <a16:creationId xmlns:a16="http://schemas.microsoft.com/office/drawing/2014/main" id="{7B258244-7E0C-4DFD-AEDD-A64911311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149725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0210" name="Oval 33">
            <a:extLst>
              <a:ext uri="{FF2B5EF4-FFF2-40B4-BE49-F238E27FC236}">
                <a16:creationId xmlns:a16="http://schemas.microsoft.com/office/drawing/2014/main" id="{FAE9396D-FC6B-4B4E-86FD-64C95F8506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4149725"/>
            <a:ext cx="649287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0211" name="Oval 34">
            <a:extLst>
              <a:ext uri="{FF2B5EF4-FFF2-40B4-BE49-F238E27FC236}">
                <a16:creationId xmlns:a16="http://schemas.microsoft.com/office/drawing/2014/main" id="{5EA514B3-4156-487A-B37F-DBAF1AF3A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522922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0212" name="Oval 35">
            <a:extLst>
              <a:ext uri="{FF2B5EF4-FFF2-40B4-BE49-F238E27FC236}">
                <a16:creationId xmlns:a16="http://schemas.microsoft.com/office/drawing/2014/main" id="{A3F389C4-70CD-4922-965E-198D06D3B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4149725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0213" name="Oval 36">
            <a:extLst>
              <a:ext uri="{FF2B5EF4-FFF2-40B4-BE49-F238E27FC236}">
                <a16:creationId xmlns:a16="http://schemas.microsoft.com/office/drawing/2014/main" id="{3697BB23-DF4C-45EA-9B1A-4BE4E7EC4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288" y="4149725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0214" name="Oval 37">
            <a:extLst>
              <a:ext uri="{FF2B5EF4-FFF2-40B4-BE49-F238E27FC236}">
                <a16:creationId xmlns:a16="http://schemas.microsoft.com/office/drawing/2014/main" id="{1DFE00D0-C5D1-4B4F-84CE-D7E8413DB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5157788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0215" name="TextBox 38">
            <a:extLst>
              <a:ext uri="{FF2B5EF4-FFF2-40B4-BE49-F238E27FC236}">
                <a16:creationId xmlns:a16="http://schemas.microsoft.com/office/drawing/2014/main" id="{EF4572D1-3652-4444-854C-99BB7776A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3463" y="6165850"/>
            <a:ext cx="4064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sz="2400"/>
              <a:t>A</a:t>
            </a:r>
          </a:p>
        </p:txBody>
      </p:sp>
      <p:cxnSp>
        <p:nvCxnSpPr>
          <p:cNvPr id="50216" name="Straight Connector 40">
            <a:extLst>
              <a:ext uri="{FF2B5EF4-FFF2-40B4-BE49-F238E27FC236}">
                <a16:creationId xmlns:a16="http://schemas.microsoft.com/office/drawing/2014/main" id="{BF6B0068-5713-41E2-96C8-23FAD178127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46863" y="5529263"/>
            <a:ext cx="1828800" cy="444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217" name="Straight Connector 41">
            <a:extLst>
              <a:ext uri="{FF2B5EF4-FFF2-40B4-BE49-F238E27FC236}">
                <a16:creationId xmlns:a16="http://schemas.microsoft.com/office/drawing/2014/main" id="{C3CB8D8E-59BE-460D-9AFE-24263D69BD2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59563" y="6049963"/>
            <a:ext cx="1828800" cy="4286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218" name="TextBox 1">
            <a:extLst>
              <a:ext uri="{FF2B5EF4-FFF2-40B4-BE49-F238E27FC236}">
                <a16:creationId xmlns:a16="http://schemas.microsoft.com/office/drawing/2014/main" id="{E060D79D-170E-4B66-A05E-58B5B8CFA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6263" y="5573713"/>
            <a:ext cx="715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sz="2400"/>
              <a:t>B C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>
            <a:extLst>
              <a:ext uri="{FF2B5EF4-FFF2-40B4-BE49-F238E27FC236}">
                <a16:creationId xmlns:a16="http://schemas.microsoft.com/office/drawing/2014/main" id="{2ECF9FF8-0F0A-468E-8DCB-20A8E5F311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AF5D33A4-87BA-4E6F-8FD3-7D3796B8A842}" type="slidenum">
              <a:rPr lang="en-US" altLang="en-US" sz="1400" b="0" smtClean="0"/>
              <a:pPr/>
              <a:t>43</a:t>
            </a:fld>
            <a:endParaRPr lang="en-US" altLang="en-US" sz="1400" b="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F05D1DD7-B77C-419E-AB95-223E9DFF28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900113"/>
          </a:xfrm>
        </p:spPr>
        <p:txBody>
          <a:bodyPr/>
          <a:lstStyle/>
          <a:p>
            <a:pPr eaLnBrk="1" hangingPunct="1"/>
            <a:r>
              <a:rPr lang="en-US" altLang="en-US"/>
              <a:t>Level Order Traversal</a:t>
            </a:r>
          </a:p>
        </p:txBody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4F1C36B0-CCBF-446F-AFDE-C9638DC072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900113"/>
            <a:ext cx="8459788" cy="7556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dirty="0"/>
              <a:t>Repeat steps 1 and 2 until the queue is empty</a:t>
            </a:r>
          </a:p>
        </p:txBody>
      </p:sp>
      <p:sp>
        <p:nvSpPr>
          <p:cNvPr id="51205" name="Line 12">
            <a:extLst>
              <a:ext uri="{FF2B5EF4-FFF2-40B4-BE49-F238E27FC236}">
                <a16:creationId xmlns:a16="http://schemas.microsoft.com/office/drawing/2014/main" id="{7B71BDBB-1124-4F9C-806F-81DA87C6F8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4863" y="27098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1206" name="Line 13">
            <a:extLst>
              <a:ext uri="{FF2B5EF4-FFF2-40B4-BE49-F238E27FC236}">
                <a16:creationId xmlns:a16="http://schemas.microsoft.com/office/drawing/2014/main" id="{AC9A0135-65CD-40FD-8A49-C2DBACD53D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9463" y="46910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1207" name="Line 14">
            <a:extLst>
              <a:ext uri="{FF2B5EF4-FFF2-40B4-BE49-F238E27FC236}">
                <a16:creationId xmlns:a16="http://schemas.microsoft.com/office/drawing/2014/main" id="{320ADC62-5A95-43AF-824C-7153AF852D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1863" y="37004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1208" name="Line 15">
            <a:extLst>
              <a:ext uri="{FF2B5EF4-FFF2-40B4-BE49-F238E27FC236}">
                <a16:creationId xmlns:a16="http://schemas.microsoft.com/office/drawing/2014/main" id="{04033A2F-8A8B-4BEF-B5C6-9942709CB8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863" y="37004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1209" name="Line 16">
            <a:extLst>
              <a:ext uri="{FF2B5EF4-FFF2-40B4-BE49-F238E27FC236}">
                <a16:creationId xmlns:a16="http://schemas.microsoft.com/office/drawing/2014/main" id="{9F1F0BC6-667B-4731-A3FB-E07DB11BF61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1210" name="Line 17">
            <a:extLst>
              <a:ext uri="{FF2B5EF4-FFF2-40B4-BE49-F238E27FC236}">
                <a16:creationId xmlns:a16="http://schemas.microsoft.com/office/drawing/2014/main" id="{FE294425-C39D-4A87-9150-E6741BD974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1211" name="Line 18">
            <a:extLst>
              <a:ext uri="{FF2B5EF4-FFF2-40B4-BE49-F238E27FC236}">
                <a16:creationId xmlns:a16="http://schemas.microsoft.com/office/drawing/2014/main" id="{20BEA453-BDD9-49D0-BFE1-584651725E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063" y="27098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1212" name="Line 19">
            <a:extLst>
              <a:ext uri="{FF2B5EF4-FFF2-40B4-BE49-F238E27FC236}">
                <a16:creationId xmlns:a16="http://schemas.microsoft.com/office/drawing/2014/main" id="{AB6F8C44-02BF-4CA7-8261-DEB4ACFE576B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46910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1213" name="Text Box 20">
            <a:extLst>
              <a:ext uri="{FF2B5EF4-FFF2-40B4-BE49-F238E27FC236}">
                <a16:creationId xmlns:a16="http://schemas.microsoft.com/office/drawing/2014/main" id="{C286A4E4-B89F-46DE-9E3C-E95998F26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9463" y="2244725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51214" name="Text Box 21">
            <a:extLst>
              <a:ext uri="{FF2B5EF4-FFF2-40B4-BE49-F238E27FC236}">
                <a16:creationId xmlns:a16="http://schemas.microsoft.com/office/drawing/2014/main" id="{AC882726-0E6B-4F6C-A119-3719D6758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4263" y="53006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I</a:t>
            </a:r>
          </a:p>
        </p:txBody>
      </p:sp>
      <p:sp>
        <p:nvSpPr>
          <p:cNvPr id="51215" name="Text Box 22">
            <a:extLst>
              <a:ext uri="{FF2B5EF4-FFF2-40B4-BE49-F238E27FC236}">
                <a16:creationId xmlns:a16="http://schemas.microsoft.com/office/drawing/2014/main" id="{729C827A-095E-4329-909F-5905C5CD8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53006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H</a:t>
            </a:r>
          </a:p>
        </p:txBody>
      </p:sp>
      <p:sp>
        <p:nvSpPr>
          <p:cNvPr id="51216" name="Text Box 23">
            <a:extLst>
              <a:ext uri="{FF2B5EF4-FFF2-40B4-BE49-F238E27FC236}">
                <a16:creationId xmlns:a16="http://schemas.microsoft.com/office/drawing/2014/main" id="{AEB4DF26-0616-4C76-A649-4A9921DB7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463" y="42338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51217" name="Text Box 24">
            <a:extLst>
              <a:ext uri="{FF2B5EF4-FFF2-40B4-BE49-F238E27FC236}">
                <a16:creationId xmlns:a16="http://schemas.microsoft.com/office/drawing/2014/main" id="{7491127C-87BD-4300-8FEA-D8D237DAD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6463" y="4233863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E</a:t>
            </a:r>
          </a:p>
        </p:txBody>
      </p:sp>
      <p:sp>
        <p:nvSpPr>
          <p:cNvPr id="51218" name="Text Box 25">
            <a:extLst>
              <a:ext uri="{FF2B5EF4-FFF2-40B4-BE49-F238E27FC236}">
                <a16:creationId xmlns:a16="http://schemas.microsoft.com/office/drawing/2014/main" id="{6195BCD2-0CBE-4B37-AE25-0CDEC2011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3243263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51219" name="Text Box 26">
            <a:extLst>
              <a:ext uri="{FF2B5EF4-FFF2-40B4-BE49-F238E27FC236}">
                <a16:creationId xmlns:a16="http://schemas.microsoft.com/office/drawing/2014/main" id="{A48927F0-F792-4186-8656-92925FCDD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2463" y="4233863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F</a:t>
            </a:r>
          </a:p>
        </p:txBody>
      </p:sp>
      <p:sp>
        <p:nvSpPr>
          <p:cNvPr id="51220" name="Text Box 27">
            <a:extLst>
              <a:ext uri="{FF2B5EF4-FFF2-40B4-BE49-F238E27FC236}">
                <a16:creationId xmlns:a16="http://schemas.microsoft.com/office/drawing/2014/main" id="{E25251EC-6365-4CA0-B15B-C08CB9B96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463" y="3243263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51221" name="Text Box 28">
            <a:extLst>
              <a:ext uri="{FF2B5EF4-FFF2-40B4-BE49-F238E27FC236}">
                <a16:creationId xmlns:a16="http://schemas.microsoft.com/office/drawing/2014/main" id="{4DE67F03-DC93-44C6-A72F-EF4A0B14C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2263" y="4233863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G</a:t>
            </a:r>
          </a:p>
        </p:txBody>
      </p:sp>
      <p:sp>
        <p:nvSpPr>
          <p:cNvPr id="51222" name="Line 12">
            <a:extLst>
              <a:ext uri="{FF2B5EF4-FFF2-40B4-BE49-F238E27FC236}">
                <a16:creationId xmlns:a16="http://schemas.microsoft.com/office/drawing/2014/main" id="{B4AF2B9B-3C89-43C1-B7EC-17706CD03D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4863" y="27098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1223" name="Line 13">
            <a:extLst>
              <a:ext uri="{FF2B5EF4-FFF2-40B4-BE49-F238E27FC236}">
                <a16:creationId xmlns:a16="http://schemas.microsoft.com/office/drawing/2014/main" id="{EC9DDF77-5315-4343-86D4-F43BDF1617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9463" y="46910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1224" name="Line 14">
            <a:extLst>
              <a:ext uri="{FF2B5EF4-FFF2-40B4-BE49-F238E27FC236}">
                <a16:creationId xmlns:a16="http://schemas.microsoft.com/office/drawing/2014/main" id="{DA9735A1-8E74-4EED-84EC-626AE91BF5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1863" y="37004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1225" name="Line 15">
            <a:extLst>
              <a:ext uri="{FF2B5EF4-FFF2-40B4-BE49-F238E27FC236}">
                <a16:creationId xmlns:a16="http://schemas.microsoft.com/office/drawing/2014/main" id="{20068909-C7E9-40C0-AE68-98B766430E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863" y="37004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1226" name="Line 16">
            <a:extLst>
              <a:ext uri="{FF2B5EF4-FFF2-40B4-BE49-F238E27FC236}">
                <a16:creationId xmlns:a16="http://schemas.microsoft.com/office/drawing/2014/main" id="{B1583670-88A1-45B9-92B6-0CECA3A70004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1227" name="Line 17">
            <a:extLst>
              <a:ext uri="{FF2B5EF4-FFF2-40B4-BE49-F238E27FC236}">
                <a16:creationId xmlns:a16="http://schemas.microsoft.com/office/drawing/2014/main" id="{DDF1FC5C-7704-4A39-8174-66193CF3F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1228" name="Line 18">
            <a:extLst>
              <a:ext uri="{FF2B5EF4-FFF2-40B4-BE49-F238E27FC236}">
                <a16:creationId xmlns:a16="http://schemas.microsoft.com/office/drawing/2014/main" id="{C507D6C5-CAE2-49BD-A921-2C0B5853389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063" y="27098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1229" name="Line 19">
            <a:extLst>
              <a:ext uri="{FF2B5EF4-FFF2-40B4-BE49-F238E27FC236}">
                <a16:creationId xmlns:a16="http://schemas.microsoft.com/office/drawing/2014/main" id="{E13A9D97-8C1E-47DA-920C-1EF24E8A356B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46910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1230" name="Oval 29">
            <a:extLst>
              <a:ext uri="{FF2B5EF4-FFF2-40B4-BE49-F238E27FC236}">
                <a16:creationId xmlns:a16="http://schemas.microsoft.com/office/drawing/2014/main" id="{FB7DEA96-7153-40F7-BE29-B94565299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2205038"/>
            <a:ext cx="647700" cy="576262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1231" name="Oval 30">
            <a:extLst>
              <a:ext uri="{FF2B5EF4-FFF2-40B4-BE49-F238E27FC236}">
                <a16:creationId xmlns:a16="http://schemas.microsoft.com/office/drawing/2014/main" id="{95B4AB5D-6F0B-4989-B251-4E88846FB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3141663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1232" name="Oval 31">
            <a:extLst>
              <a:ext uri="{FF2B5EF4-FFF2-40B4-BE49-F238E27FC236}">
                <a16:creationId xmlns:a16="http://schemas.microsoft.com/office/drawing/2014/main" id="{918A0071-664B-4FF9-BF2B-1D8F40B99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3141663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1233" name="Oval 32">
            <a:extLst>
              <a:ext uri="{FF2B5EF4-FFF2-40B4-BE49-F238E27FC236}">
                <a16:creationId xmlns:a16="http://schemas.microsoft.com/office/drawing/2014/main" id="{7CD64E43-9618-4729-8651-EAE0A7EA2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149725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1234" name="Oval 33">
            <a:extLst>
              <a:ext uri="{FF2B5EF4-FFF2-40B4-BE49-F238E27FC236}">
                <a16:creationId xmlns:a16="http://schemas.microsoft.com/office/drawing/2014/main" id="{FBCFC318-BCBC-4BBB-A5C6-59CB19570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4149725"/>
            <a:ext cx="649287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1235" name="Oval 34">
            <a:extLst>
              <a:ext uri="{FF2B5EF4-FFF2-40B4-BE49-F238E27FC236}">
                <a16:creationId xmlns:a16="http://schemas.microsoft.com/office/drawing/2014/main" id="{43D84885-BA59-4C81-BABA-E9E0CAC66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522922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1236" name="Oval 35">
            <a:extLst>
              <a:ext uri="{FF2B5EF4-FFF2-40B4-BE49-F238E27FC236}">
                <a16:creationId xmlns:a16="http://schemas.microsoft.com/office/drawing/2014/main" id="{B818C76E-98F9-41B7-A083-752E61AC1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4149725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1237" name="Oval 36">
            <a:extLst>
              <a:ext uri="{FF2B5EF4-FFF2-40B4-BE49-F238E27FC236}">
                <a16:creationId xmlns:a16="http://schemas.microsoft.com/office/drawing/2014/main" id="{83A4F050-A4A4-4686-90A5-11B44088B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288" y="4149725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1238" name="Oval 37">
            <a:extLst>
              <a:ext uri="{FF2B5EF4-FFF2-40B4-BE49-F238E27FC236}">
                <a16:creationId xmlns:a16="http://schemas.microsoft.com/office/drawing/2014/main" id="{12FC814E-95A0-48D4-8768-B02F358A5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5157788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1239" name="TextBox 38">
            <a:extLst>
              <a:ext uri="{FF2B5EF4-FFF2-40B4-BE49-F238E27FC236}">
                <a16:creationId xmlns:a16="http://schemas.microsoft.com/office/drawing/2014/main" id="{2E9AA250-ED7F-47CF-94E5-3F98C288F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3463" y="6165850"/>
            <a:ext cx="11287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sz="2400"/>
              <a:t>A  B    </a:t>
            </a:r>
          </a:p>
        </p:txBody>
      </p:sp>
      <p:cxnSp>
        <p:nvCxnSpPr>
          <p:cNvPr id="51240" name="Straight Connector 39">
            <a:extLst>
              <a:ext uri="{FF2B5EF4-FFF2-40B4-BE49-F238E27FC236}">
                <a16:creationId xmlns:a16="http://schemas.microsoft.com/office/drawing/2014/main" id="{F8E72EAC-ACEC-4CF1-A1C3-032D2248278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46863" y="5529263"/>
            <a:ext cx="1828800" cy="444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41" name="Straight Connector 40">
            <a:extLst>
              <a:ext uri="{FF2B5EF4-FFF2-40B4-BE49-F238E27FC236}">
                <a16:creationId xmlns:a16="http://schemas.microsoft.com/office/drawing/2014/main" id="{E7389F3D-5685-4B3D-A9D6-3760C0004B9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59563" y="6049963"/>
            <a:ext cx="1828800" cy="4286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42" name="TextBox 41">
            <a:extLst>
              <a:ext uri="{FF2B5EF4-FFF2-40B4-BE49-F238E27FC236}">
                <a16:creationId xmlns:a16="http://schemas.microsoft.com/office/drawing/2014/main" id="{F8E3B245-0E3D-4A67-982C-DA3513E04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6263" y="5573713"/>
            <a:ext cx="4079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sz="2400"/>
              <a:t>C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>
            <a:extLst>
              <a:ext uri="{FF2B5EF4-FFF2-40B4-BE49-F238E27FC236}">
                <a16:creationId xmlns:a16="http://schemas.microsoft.com/office/drawing/2014/main" id="{97A901BD-4631-4A93-8FB0-5D82378FAE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CFC9E2B4-CB2C-4739-9E73-7DA5D2593FB3}" type="slidenum">
              <a:rPr lang="en-US" altLang="en-US" sz="1400" b="0" smtClean="0"/>
              <a:pPr/>
              <a:t>44</a:t>
            </a:fld>
            <a:endParaRPr lang="en-US" altLang="en-US" sz="1400" b="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959B953F-E2C4-4EDF-B000-3000B25402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900113"/>
          </a:xfrm>
        </p:spPr>
        <p:txBody>
          <a:bodyPr/>
          <a:lstStyle/>
          <a:p>
            <a:pPr eaLnBrk="1" hangingPunct="1"/>
            <a:r>
              <a:rPr lang="en-US" altLang="en-US"/>
              <a:t>Level Order Traversal</a:t>
            </a:r>
          </a:p>
        </p:txBody>
      </p:sp>
      <p:sp>
        <p:nvSpPr>
          <p:cNvPr id="52229" name="Line 12">
            <a:extLst>
              <a:ext uri="{FF2B5EF4-FFF2-40B4-BE49-F238E27FC236}">
                <a16:creationId xmlns:a16="http://schemas.microsoft.com/office/drawing/2014/main" id="{72C0F3B9-04EE-44EC-9405-09C1F22A35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4863" y="27098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2230" name="Line 13">
            <a:extLst>
              <a:ext uri="{FF2B5EF4-FFF2-40B4-BE49-F238E27FC236}">
                <a16:creationId xmlns:a16="http://schemas.microsoft.com/office/drawing/2014/main" id="{836D64A8-735E-4E87-9A4E-107DA7B953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9463" y="46910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2231" name="Line 14">
            <a:extLst>
              <a:ext uri="{FF2B5EF4-FFF2-40B4-BE49-F238E27FC236}">
                <a16:creationId xmlns:a16="http://schemas.microsoft.com/office/drawing/2014/main" id="{47537EBD-823D-4727-98E6-37C27AB2F9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1863" y="37004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2232" name="Line 15">
            <a:extLst>
              <a:ext uri="{FF2B5EF4-FFF2-40B4-BE49-F238E27FC236}">
                <a16:creationId xmlns:a16="http://schemas.microsoft.com/office/drawing/2014/main" id="{F3492195-9448-4D37-85D3-31EEB61D1F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863" y="37004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2233" name="Line 16">
            <a:extLst>
              <a:ext uri="{FF2B5EF4-FFF2-40B4-BE49-F238E27FC236}">
                <a16:creationId xmlns:a16="http://schemas.microsoft.com/office/drawing/2014/main" id="{9113C27E-5D92-429A-92F5-A98B48D37827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2234" name="Line 17">
            <a:extLst>
              <a:ext uri="{FF2B5EF4-FFF2-40B4-BE49-F238E27FC236}">
                <a16:creationId xmlns:a16="http://schemas.microsoft.com/office/drawing/2014/main" id="{F05264AF-D3A6-47AA-9B4C-2E17EB168B5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2235" name="Line 18">
            <a:extLst>
              <a:ext uri="{FF2B5EF4-FFF2-40B4-BE49-F238E27FC236}">
                <a16:creationId xmlns:a16="http://schemas.microsoft.com/office/drawing/2014/main" id="{F1C614A6-702D-43BA-859D-058CF91AD66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063" y="27098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2236" name="Line 19">
            <a:extLst>
              <a:ext uri="{FF2B5EF4-FFF2-40B4-BE49-F238E27FC236}">
                <a16:creationId xmlns:a16="http://schemas.microsoft.com/office/drawing/2014/main" id="{CD063557-F26F-4149-919D-B95A702B3522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46910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2237" name="Text Box 20">
            <a:extLst>
              <a:ext uri="{FF2B5EF4-FFF2-40B4-BE49-F238E27FC236}">
                <a16:creationId xmlns:a16="http://schemas.microsoft.com/office/drawing/2014/main" id="{77911506-1E4E-454F-AB1A-80AE1E557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9463" y="2244725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52238" name="Text Box 21">
            <a:extLst>
              <a:ext uri="{FF2B5EF4-FFF2-40B4-BE49-F238E27FC236}">
                <a16:creationId xmlns:a16="http://schemas.microsoft.com/office/drawing/2014/main" id="{C067C05D-07DC-49E0-A8C9-7DEA153BF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4263" y="53006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I</a:t>
            </a:r>
          </a:p>
        </p:txBody>
      </p:sp>
      <p:sp>
        <p:nvSpPr>
          <p:cNvPr id="52239" name="Text Box 22">
            <a:extLst>
              <a:ext uri="{FF2B5EF4-FFF2-40B4-BE49-F238E27FC236}">
                <a16:creationId xmlns:a16="http://schemas.microsoft.com/office/drawing/2014/main" id="{5E2DB1CF-82A3-403C-8BDC-41AA06BE0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53006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H</a:t>
            </a:r>
          </a:p>
        </p:txBody>
      </p:sp>
      <p:sp>
        <p:nvSpPr>
          <p:cNvPr id="52240" name="Text Box 23">
            <a:extLst>
              <a:ext uri="{FF2B5EF4-FFF2-40B4-BE49-F238E27FC236}">
                <a16:creationId xmlns:a16="http://schemas.microsoft.com/office/drawing/2014/main" id="{AFFE710D-29B0-40D7-9DFC-BCE745AA2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463" y="42338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52241" name="Text Box 24">
            <a:extLst>
              <a:ext uri="{FF2B5EF4-FFF2-40B4-BE49-F238E27FC236}">
                <a16:creationId xmlns:a16="http://schemas.microsoft.com/office/drawing/2014/main" id="{AE670228-7411-4034-AC07-8A9166679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6463" y="4233863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E</a:t>
            </a:r>
          </a:p>
        </p:txBody>
      </p:sp>
      <p:sp>
        <p:nvSpPr>
          <p:cNvPr id="52242" name="Text Box 25">
            <a:extLst>
              <a:ext uri="{FF2B5EF4-FFF2-40B4-BE49-F238E27FC236}">
                <a16:creationId xmlns:a16="http://schemas.microsoft.com/office/drawing/2014/main" id="{14C14C5C-840F-4252-AD3F-A527545D5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3243263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52243" name="Text Box 26">
            <a:extLst>
              <a:ext uri="{FF2B5EF4-FFF2-40B4-BE49-F238E27FC236}">
                <a16:creationId xmlns:a16="http://schemas.microsoft.com/office/drawing/2014/main" id="{5FE320CF-4CFC-441C-85A8-87FCDD33D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2463" y="4233863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F</a:t>
            </a:r>
          </a:p>
        </p:txBody>
      </p:sp>
      <p:sp>
        <p:nvSpPr>
          <p:cNvPr id="52244" name="Text Box 27">
            <a:extLst>
              <a:ext uri="{FF2B5EF4-FFF2-40B4-BE49-F238E27FC236}">
                <a16:creationId xmlns:a16="http://schemas.microsoft.com/office/drawing/2014/main" id="{3FDC8433-3360-4C27-A94F-72E833BA8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463" y="3243263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52245" name="Text Box 28">
            <a:extLst>
              <a:ext uri="{FF2B5EF4-FFF2-40B4-BE49-F238E27FC236}">
                <a16:creationId xmlns:a16="http://schemas.microsoft.com/office/drawing/2014/main" id="{40B65B4B-369A-421C-A179-FAA60E374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2263" y="4233863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G</a:t>
            </a:r>
          </a:p>
        </p:txBody>
      </p:sp>
      <p:sp>
        <p:nvSpPr>
          <p:cNvPr id="52246" name="Line 12">
            <a:extLst>
              <a:ext uri="{FF2B5EF4-FFF2-40B4-BE49-F238E27FC236}">
                <a16:creationId xmlns:a16="http://schemas.microsoft.com/office/drawing/2014/main" id="{00EEE4AC-BB6A-42B0-BC8B-4A9335231D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4863" y="27098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2247" name="Line 13">
            <a:extLst>
              <a:ext uri="{FF2B5EF4-FFF2-40B4-BE49-F238E27FC236}">
                <a16:creationId xmlns:a16="http://schemas.microsoft.com/office/drawing/2014/main" id="{8CEC6BBF-3AD5-4B8A-A792-49C81E2359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9463" y="46910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2248" name="Line 14">
            <a:extLst>
              <a:ext uri="{FF2B5EF4-FFF2-40B4-BE49-F238E27FC236}">
                <a16:creationId xmlns:a16="http://schemas.microsoft.com/office/drawing/2014/main" id="{1517FDF5-C858-4EA2-BBC9-3393A2296B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1863" y="37004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2249" name="Line 15">
            <a:extLst>
              <a:ext uri="{FF2B5EF4-FFF2-40B4-BE49-F238E27FC236}">
                <a16:creationId xmlns:a16="http://schemas.microsoft.com/office/drawing/2014/main" id="{2EDB753B-57D0-47B5-9532-B9349D95F6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863" y="37004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2250" name="Line 16">
            <a:extLst>
              <a:ext uri="{FF2B5EF4-FFF2-40B4-BE49-F238E27FC236}">
                <a16:creationId xmlns:a16="http://schemas.microsoft.com/office/drawing/2014/main" id="{7B217527-AE65-4B6C-89BA-6C26E5F961D4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2251" name="Line 17">
            <a:extLst>
              <a:ext uri="{FF2B5EF4-FFF2-40B4-BE49-F238E27FC236}">
                <a16:creationId xmlns:a16="http://schemas.microsoft.com/office/drawing/2014/main" id="{6C5EF973-D70E-41C2-A06A-F162DC8864C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2252" name="Line 18">
            <a:extLst>
              <a:ext uri="{FF2B5EF4-FFF2-40B4-BE49-F238E27FC236}">
                <a16:creationId xmlns:a16="http://schemas.microsoft.com/office/drawing/2014/main" id="{648569A2-CB32-407A-A3B1-A09EF901A82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063" y="27098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2253" name="Line 19">
            <a:extLst>
              <a:ext uri="{FF2B5EF4-FFF2-40B4-BE49-F238E27FC236}">
                <a16:creationId xmlns:a16="http://schemas.microsoft.com/office/drawing/2014/main" id="{E59F07BB-DC5D-41D7-8FB3-79987062164D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46910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2254" name="Oval 29">
            <a:extLst>
              <a:ext uri="{FF2B5EF4-FFF2-40B4-BE49-F238E27FC236}">
                <a16:creationId xmlns:a16="http://schemas.microsoft.com/office/drawing/2014/main" id="{DCAED8CF-CAF1-45E5-9B64-C6C72D9B7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2205038"/>
            <a:ext cx="647700" cy="576262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2255" name="Oval 30">
            <a:extLst>
              <a:ext uri="{FF2B5EF4-FFF2-40B4-BE49-F238E27FC236}">
                <a16:creationId xmlns:a16="http://schemas.microsoft.com/office/drawing/2014/main" id="{F34BD513-55C4-430B-B9F3-FC2DFFF60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3141663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2256" name="Oval 31">
            <a:extLst>
              <a:ext uri="{FF2B5EF4-FFF2-40B4-BE49-F238E27FC236}">
                <a16:creationId xmlns:a16="http://schemas.microsoft.com/office/drawing/2014/main" id="{7D712C01-11BB-445E-A7E9-96E77E459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3141663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2257" name="Oval 32">
            <a:extLst>
              <a:ext uri="{FF2B5EF4-FFF2-40B4-BE49-F238E27FC236}">
                <a16:creationId xmlns:a16="http://schemas.microsoft.com/office/drawing/2014/main" id="{6AA0186B-D70E-4515-8F3D-37D6B3F78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149725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2258" name="Oval 33">
            <a:extLst>
              <a:ext uri="{FF2B5EF4-FFF2-40B4-BE49-F238E27FC236}">
                <a16:creationId xmlns:a16="http://schemas.microsoft.com/office/drawing/2014/main" id="{AE3C31B7-FDAA-4D42-9EA0-628BE2646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4149725"/>
            <a:ext cx="649287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2259" name="Oval 34">
            <a:extLst>
              <a:ext uri="{FF2B5EF4-FFF2-40B4-BE49-F238E27FC236}">
                <a16:creationId xmlns:a16="http://schemas.microsoft.com/office/drawing/2014/main" id="{A523C7CC-ACA8-4863-9FAA-9A5FD9F16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522922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2260" name="Oval 35">
            <a:extLst>
              <a:ext uri="{FF2B5EF4-FFF2-40B4-BE49-F238E27FC236}">
                <a16:creationId xmlns:a16="http://schemas.microsoft.com/office/drawing/2014/main" id="{77D63FE2-8E8E-4027-9292-2E3D837A6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4149725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2261" name="Oval 36">
            <a:extLst>
              <a:ext uri="{FF2B5EF4-FFF2-40B4-BE49-F238E27FC236}">
                <a16:creationId xmlns:a16="http://schemas.microsoft.com/office/drawing/2014/main" id="{3928DD4A-7DE4-41CF-A428-4F2B3E575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288" y="4149725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2262" name="Oval 37">
            <a:extLst>
              <a:ext uri="{FF2B5EF4-FFF2-40B4-BE49-F238E27FC236}">
                <a16:creationId xmlns:a16="http://schemas.microsoft.com/office/drawing/2014/main" id="{AAA75B4F-2C80-4D65-B23D-D8973429F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5157788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2263" name="TextBox 38">
            <a:extLst>
              <a:ext uri="{FF2B5EF4-FFF2-40B4-BE49-F238E27FC236}">
                <a16:creationId xmlns:a16="http://schemas.microsoft.com/office/drawing/2014/main" id="{820EC88D-4419-482C-83A8-009E3B7B8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3463" y="6165850"/>
            <a:ext cx="11287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sz="2400"/>
              <a:t>A  B    </a:t>
            </a:r>
          </a:p>
        </p:txBody>
      </p:sp>
      <p:cxnSp>
        <p:nvCxnSpPr>
          <p:cNvPr id="52264" name="Straight Connector 39">
            <a:extLst>
              <a:ext uri="{FF2B5EF4-FFF2-40B4-BE49-F238E27FC236}">
                <a16:creationId xmlns:a16="http://schemas.microsoft.com/office/drawing/2014/main" id="{5AC1554D-AB5E-4A16-90E1-E3738B1B97B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46863" y="5529263"/>
            <a:ext cx="1828800" cy="444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65" name="Straight Connector 40">
            <a:extLst>
              <a:ext uri="{FF2B5EF4-FFF2-40B4-BE49-F238E27FC236}">
                <a16:creationId xmlns:a16="http://schemas.microsoft.com/office/drawing/2014/main" id="{798178B3-458E-4621-93D1-BA71E097E12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59563" y="6049963"/>
            <a:ext cx="1828800" cy="4286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266" name="TextBox 41">
            <a:extLst>
              <a:ext uri="{FF2B5EF4-FFF2-40B4-BE49-F238E27FC236}">
                <a16:creationId xmlns:a16="http://schemas.microsoft.com/office/drawing/2014/main" id="{6ED5C6EE-B512-4F9E-AC88-21431DA99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6263" y="5573713"/>
            <a:ext cx="1006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sz="2400"/>
              <a:t>C D E</a:t>
            </a:r>
          </a:p>
        </p:txBody>
      </p:sp>
      <p:sp>
        <p:nvSpPr>
          <p:cNvPr id="44" name="Rectangle 3">
            <a:extLst>
              <a:ext uri="{FF2B5EF4-FFF2-40B4-BE49-F238E27FC236}">
                <a16:creationId xmlns:a16="http://schemas.microsoft.com/office/drawing/2014/main" id="{4652C8D5-B5BC-4CD5-9E4B-9A0DCAF07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900113"/>
            <a:ext cx="8459788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b="0"/>
              <a:t>Repeat steps 1 and 2 until the queue is empty</a:t>
            </a:r>
            <a:endParaRPr lang="en-US" altLang="en-US" sz="2400" b="0" dirty="0"/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>
            <a:extLst>
              <a:ext uri="{FF2B5EF4-FFF2-40B4-BE49-F238E27FC236}">
                <a16:creationId xmlns:a16="http://schemas.microsoft.com/office/drawing/2014/main" id="{2AF6307B-C11E-42EF-95E2-5F497C0C7B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D5EFD794-8480-4B65-8898-F7FC107EB597}" type="slidenum">
              <a:rPr lang="en-US" altLang="en-US" sz="1400" b="0" smtClean="0"/>
              <a:pPr/>
              <a:t>45</a:t>
            </a:fld>
            <a:endParaRPr lang="en-US" altLang="en-US" sz="1400" b="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1DDF6BC1-2A7B-4268-AFB8-5BACF6E805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900113"/>
          </a:xfrm>
        </p:spPr>
        <p:txBody>
          <a:bodyPr/>
          <a:lstStyle/>
          <a:p>
            <a:pPr eaLnBrk="1" hangingPunct="1"/>
            <a:r>
              <a:rPr lang="en-US" altLang="en-US"/>
              <a:t>Level Order Traversal</a:t>
            </a:r>
          </a:p>
        </p:txBody>
      </p:sp>
      <p:sp>
        <p:nvSpPr>
          <p:cNvPr id="53253" name="Line 12">
            <a:extLst>
              <a:ext uri="{FF2B5EF4-FFF2-40B4-BE49-F238E27FC236}">
                <a16:creationId xmlns:a16="http://schemas.microsoft.com/office/drawing/2014/main" id="{AB65CE4E-E8E4-41EE-A1BB-AD179D1E00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4863" y="27098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3254" name="Line 13">
            <a:extLst>
              <a:ext uri="{FF2B5EF4-FFF2-40B4-BE49-F238E27FC236}">
                <a16:creationId xmlns:a16="http://schemas.microsoft.com/office/drawing/2014/main" id="{309E0FE3-4B0A-4B34-9CD5-AA81995D83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9463" y="46910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3255" name="Line 14">
            <a:extLst>
              <a:ext uri="{FF2B5EF4-FFF2-40B4-BE49-F238E27FC236}">
                <a16:creationId xmlns:a16="http://schemas.microsoft.com/office/drawing/2014/main" id="{E27BE5BC-025C-44E7-A085-D190B4368F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1863" y="37004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3256" name="Line 15">
            <a:extLst>
              <a:ext uri="{FF2B5EF4-FFF2-40B4-BE49-F238E27FC236}">
                <a16:creationId xmlns:a16="http://schemas.microsoft.com/office/drawing/2014/main" id="{FCA05666-670A-436A-99B2-81B0B0E5DB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863" y="37004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3257" name="Line 16">
            <a:extLst>
              <a:ext uri="{FF2B5EF4-FFF2-40B4-BE49-F238E27FC236}">
                <a16:creationId xmlns:a16="http://schemas.microsoft.com/office/drawing/2014/main" id="{BCA5F2EF-5949-42C0-9B27-9D761FC0A2C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3258" name="Line 17">
            <a:extLst>
              <a:ext uri="{FF2B5EF4-FFF2-40B4-BE49-F238E27FC236}">
                <a16:creationId xmlns:a16="http://schemas.microsoft.com/office/drawing/2014/main" id="{6DBD5CDB-37A4-4996-8B50-BA187E42803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3259" name="Line 18">
            <a:extLst>
              <a:ext uri="{FF2B5EF4-FFF2-40B4-BE49-F238E27FC236}">
                <a16:creationId xmlns:a16="http://schemas.microsoft.com/office/drawing/2014/main" id="{D89B3BF3-2F0C-4124-996D-C5762DBA98D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063" y="27098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3260" name="Line 19">
            <a:extLst>
              <a:ext uri="{FF2B5EF4-FFF2-40B4-BE49-F238E27FC236}">
                <a16:creationId xmlns:a16="http://schemas.microsoft.com/office/drawing/2014/main" id="{6F447BF0-483A-4A7E-AEE0-0E5AB9A6B9EF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46910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3261" name="Text Box 20">
            <a:extLst>
              <a:ext uri="{FF2B5EF4-FFF2-40B4-BE49-F238E27FC236}">
                <a16:creationId xmlns:a16="http://schemas.microsoft.com/office/drawing/2014/main" id="{BFADBDE9-1C8B-47F3-8293-2604E4E3D3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9463" y="2244725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53262" name="Text Box 21">
            <a:extLst>
              <a:ext uri="{FF2B5EF4-FFF2-40B4-BE49-F238E27FC236}">
                <a16:creationId xmlns:a16="http://schemas.microsoft.com/office/drawing/2014/main" id="{FB3EF4F7-B844-4E61-8D7D-E87B8FB5E9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4263" y="53006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I</a:t>
            </a:r>
          </a:p>
        </p:txBody>
      </p:sp>
      <p:sp>
        <p:nvSpPr>
          <p:cNvPr id="53263" name="Text Box 22">
            <a:extLst>
              <a:ext uri="{FF2B5EF4-FFF2-40B4-BE49-F238E27FC236}">
                <a16:creationId xmlns:a16="http://schemas.microsoft.com/office/drawing/2014/main" id="{34522DA5-2433-4F3D-871D-A92C87B70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53006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H</a:t>
            </a:r>
          </a:p>
        </p:txBody>
      </p:sp>
      <p:sp>
        <p:nvSpPr>
          <p:cNvPr id="53264" name="Text Box 23">
            <a:extLst>
              <a:ext uri="{FF2B5EF4-FFF2-40B4-BE49-F238E27FC236}">
                <a16:creationId xmlns:a16="http://schemas.microsoft.com/office/drawing/2014/main" id="{D7A5E847-47AB-49EF-B55A-0B1BD44BD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463" y="42338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53265" name="Text Box 24">
            <a:extLst>
              <a:ext uri="{FF2B5EF4-FFF2-40B4-BE49-F238E27FC236}">
                <a16:creationId xmlns:a16="http://schemas.microsoft.com/office/drawing/2014/main" id="{F15590C1-691A-44C0-A46F-4DB7994DF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6463" y="4233863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E</a:t>
            </a:r>
          </a:p>
        </p:txBody>
      </p:sp>
      <p:sp>
        <p:nvSpPr>
          <p:cNvPr id="53266" name="Text Box 25">
            <a:extLst>
              <a:ext uri="{FF2B5EF4-FFF2-40B4-BE49-F238E27FC236}">
                <a16:creationId xmlns:a16="http://schemas.microsoft.com/office/drawing/2014/main" id="{8C794226-FB8A-4C3F-98D6-2D5B5E3B2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3243263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53267" name="Text Box 26">
            <a:extLst>
              <a:ext uri="{FF2B5EF4-FFF2-40B4-BE49-F238E27FC236}">
                <a16:creationId xmlns:a16="http://schemas.microsoft.com/office/drawing/2014/main" id="{B7EFB3FC-0E53-43A6-AFBF-39B6392BC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2463" y="4233863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F</a:t>
            </a:r>
          </a:p>
        </p:txBody>
      </p:sp>
      <p:sp>
        <p:nvSpPr>
          <p:cNvPr id="53268" name="Text Box 27">
            <a:extLst>
              <a:ext uri="{FF2B5EF4-FFF2-40B4-BE49-F238E27FC236}">
                <a16:creationId xmlns:a16="http://schemas.microsoft.com/office/drawing/2014/main" id="{3A3A66C3-7094-41EB-8299-566477BC5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463" y="3243263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53269" name="Text Box 28">
            <a:extLst>
              <a:ext uri="{FF2B5EF4-FFF2-40B4-BE49-F238E27FC236}">
                <a16:creationId xmlns:a16="http://schemas.microsoft.com/office/drawing/2014/main" id="{8434B7A4-4A46-4DB3-9AEE-9816DE979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2263" y="4233863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G</a:t>
            </a:r>
          </a:p>
        </p:txBody>
      </p:sp>
      <p:sp>
        <p:nvSpPr>
          <p:cNvPr id="53270" name="Line 12">
            <a:extLst>
              <a:ext uri="{FF2B5EF4-FFF2-40B4-BE49-F238E27FC236}">
                <a16:creationId xmlns:a16="http://schemas.microsoft.com/office/drawing/2014/main" id="{1C144680-8BD6-479E-B149-93976C417B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4863" y="27098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3271" name="Line 13">
            <a:extLst>
              <a:ext uri="{FF2B5EF4-FFF2-40B4-BE49-F238E27FC236}">
                <a16:creationId xmlns:a16="http://schemas.microsoft.com/office/drawing/2014/main" id="{2FCAE375-1F5A-4D94-87F6-E06C3E4A1C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9463" y="46910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3272" name="Line 14">
            <a:extLst>
              <a:ext uri="{FF2B5EF4-FFF2-40B4-BE49-F238E27FC236}">
                <a16:creationId xmlns:a16="http://schemas.microsoft.com/office/drawing/2014/main" id="{53134FE9-4787-4AF9-85F3-83D4105999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1863" y="37004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3273" name="Line 15">
            <a:extLst>
              <a:ext uri="{FF2B5EF4-FFF2-40B4-BE49-F238E27FC236}">
                <a16:creationId xmlns:a16="http://schemas.microsoft.com/office/drawing/2014/main" id="{B076A348-E8BC-4872-9C31-110E72434F1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863" y="37004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3274" name="Line 16">
            <a:extLst>
              <a:ext uri="{FF2B5EF4-FFF2-40B4-BE49-F238E27FC236}">
                <a16:creationId xmlns:a16="http://schemas.microsoft.com/office/drawing/2014/main" id="{96388AA4-E3A1-427A-A35D-BC18F87EA12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3275" name="Line 17">
            <a:extLst>
              <a:ext uri="{FF2B5EF4-FFF2-40B4-BE49-F238E27FC236}">
                <a16:creationId xmlns:a16="http://schemas.microsoft.com/office/drawing/2014/main" id="{01BADC9F-18ED-49A7-B066-010B966837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3276" name="Line 18">
            <a:extLst>
              <a:ext uri="{FF2B5EF4-FFF2-40B4-BE49-F238E27FC236}">
                <a16:creationId xmlns:a16="http://schemas.microsoft.com/office/drawing/2014/main" id="{988875C0-3F46-4A9E-8DB6-69A44909E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063" y="27098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3277" name="Line 19">
            <a:extLst>
              <a:ext uri="{FF2B5EF4-FFF2-40B4-BE49-F238E27FC236}">
                <a16:creationId xmlns:a16="http://schemas.microsoft.com/office/drawing/2014/main" id="{E984DD78-5636-41E7-A572-2EA4294606D2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46910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3278" name="Oval 29">
            <a:extLst>
              <a:ext uri="{FF2B5EF4-FFF2-40B4-BE49-F238E27FC236}">
                <a16:creationId xmlns:a16="http://schemas.microsoft.com/office/drawing/2014/main" id="{1791AD13-2ABC-4278-958E-6B57DB10F3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2205038"/>
            <a:ext cx="647700" cy="576262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3279" name="Oval 30">
            <a:extLst>
              <a:ext uri="{FF2B5EF4-FFF2-40B4-BE49-F238E27FC236}">
                <a16:creationId xmlns:a16="http://schemas.microsoft.com/office/drawing/2014/main" id="{A58DCB9C-A8E9-4C79-8409-D23123C56F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3141663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3280" name="Oval 31">
            <a:extLst>
              <a:ext uri="{FF2B5EF4-FFF2-40B4-BE49-F238E27FC236}">
                <a16:creationId xmlns:a16="http://schemas.microsoft.com/office/drawing/2014/main" id="{20D64D39-2B39-4913-9A17-605625CF7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3141663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3281" name="Oval 32">
            <a:extLst>
              <a:ext uri="{FF2B5EF4-FFF2-40B4-BE49-F238E27FC236}">
                <a16:creationId xmlns:a16="http://schemas.microsoft.com/office/drawing/2014/main" id="{F8C29639-6D97-4FD1-92BE-2C61C9833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149725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3282" name="Oval 33">
            <a:extLst>
              <a:ext uri="{FF2B5EF4-FFF2-40B4-BE49-F238E27FC236}">
                <a16:creationId xmlns:a16="http://schemas.microsoft.com/office/drawing/2014/main" id="{1C130065-151E-451C-A314-FC5A53854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4149725"/>
            <a:ext cx="649287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3283" name="Oval 34">
            <a:extLst>
              <a:ext uri="{FF2B5EF4-FFF2-40B4-BE49-F238E27FC236}">
                <a16:creationId xmlns:a16="http://schemas.microsoft.com/office/drawing/2014/main" id="{1B383806-64E7-4560-8FF0-7CA40CDFE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522922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3284" name="Oval 35">
            <a:extLst>
              <a:ext uri="{FF2B5EF4-FFF2-40B4-BE49-F238E27FC236}">
                <a16:creationId xmlns:a16="http://schemas.microsoft.com/office/drawing/2014/main" id="{04E9D6A0-BF90-462D-9106-B58FD4FDB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4149725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3285" name="Oval 36">
            <a:extLst>
              <a:ext uri="{FF2B5EF4-FFF2-40B4-BE49-F238E27FC236}">
                <a16:creationId xmlns:a16="http://schemas.microsoft.com/office/drawing/2014/main" id="{E84CDF78-729F-4903-BEBE-0F4F1C5D1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288" y="4149725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3286" name="Oval 37">
            <a:extLst>
              <a:ext uri="{FF2B5EF4-FFF2-40B4-BE49-F238E27FC236}">
                <a16:creationId xmlns:a16="http://schemas.microsoft.com/office/drawing/2014/main" id="{522F81FE-CDB4-4C4F-8359-1EC87C788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5157788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3287" name="TextBox 38">
            <a:extLst>
              <a:ext uri="{FF2B5EF4-FFF2-40B4-BE49-F238E27FC236}">
                <a16:creationId xmlns:a16="http://schemas.microsoft.com/office/drawing/2014/main" id="{B73859D7-CD35-48E1-A34B-630272994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3463" y="6165850"/>
            <a:ext cx="13509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sz="2400"/>
              <a:t>A  B  C  </a:t>
            </a:r>
          </a:p>
        </p:txBody>
      </p:sp>
      <p:cxnSp>
        <p:nvCxnSpPr>
          <p:cNvPr id="53288" name="Straight Connector 39">
            <a:extLst>
              <a:ext uri="{FF2B5EF4-FFF2-40B4-BE49-F238E27FC236}">
                <a16:creationId xmlns:a16="http://schemas.microsoft.com/office/drawing/2014/main" id="{533E50B6-6C6F-47CF-8568-010BBA4FDF9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46863" y="5529263"/>
            <a:ext cx="1828800" cy="444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9" name="Straight Connector 40">
            <a:extLst>
              <a:ext uri="{FF2B5EF4-FFF2-40B4-BE49-F238E27FC236}">
                <a16:creationId xmlns:a16="http://schemas.microsoft.com/office/drawing/2014/main" id="{9E74C17E-43FB-4397-81F4-182EE38D607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59563" y="6049963"/>
            <a:ext cx="1828800" cy="4286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290" name="TextBox 41">
            <a:extLst>
              <a:ext uri="{FF2B5EF4-FFF2-40B4-BE49-F238E27FC236}">
                <a16:creationId xmlns:a16="http://schemas.microsoft.com/office/drawing/2014/main" id="{615E0ACA-3D23-4936-A969-7C1233683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6263" y="5573713"/>
            <a:ext cx="12938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sz="2400"/>
              <a:t>D E F G</a:t>
            </a:r>
          </a:p>
        </p:txBody>
      </p:sp>
      <p:sp>
        <p:nvSpPr>
          <p:cNvPr id="43" name="Rectangle 3">
            <a:extLst>
              <a:ext uri="{FF2B5EF4-FFF2-40B4-BE49-F238E27FC236}">
                <a16:creationId xmlns:a16="http://schemas.microsoft.com/office/drawing/2014/main" id="{FB9A0064-D031-4BBE-876E-16E150765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900113"/>
            <a:ext cx="8459788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b="0"/>
              <a:t>Repeat steps 1 and 2 until the queue is empty</a:t>
            </a:r>
            <a:endParaRPr lang="en-US" altLang="en-US" sz="2400" b="0" dirty="0"/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>
            <a:extLst>
              <a:ext uri="{FF2B5EF4-FFF2-40B4-BE49-F238E27FC236}">
                <a16:creationId xmlns:a16="http://schemas.microsoft.com/office/drawing/2014/main" id="{AFDB7B56-FAB1-43EE-94A9-BA3263E21C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591CAEB2-7A50-409D-B9F9-2D5A992D98FE}" type="slidenum">
              <a:rPr lang="en-US" altLang="en-US" sz="1400" b="0" smtClean="0"/>
              <a:pPr/>
              <a:t>46</a:t>
            </a:fld>
            <a:endParaRPr lang="en-US" altLang="en-US" sz="1400" b="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6132C4CC-EBA8-4E39-9A9E-DCE77163E9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900113"/>
          </a:xfrm>
        </p:spPr>
        <p:txBody>
          <a:bodyPr/>
          <a:lstStyle/>
          <a:p>
            <a:pPr eaLnBrk="1" hangingPunct="1"/>
            <a:r>
              <a:rPr lang="en-US" altLang="en-US"/>
              <a:t>Level Order Traversal</a:t>
            </a:r>
          </a:p>
        </p:txBody>
      </p:sp>
      <p:sp>
        <p:nvSpPr>
          <p:cNvPr id="54277" name="Line 12">
            <a:extLst>
              <a:ext uri="{FF2B5EF4-FFF2-40B4-BE49-F238E27FC236}">
                <a16:creationId xmlns:a16="http://schemas.microsoft.com/office/drawing/2014/main" id="{121D63DC-F22E-4CD4-B289-D451B32C79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4863" y="27098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4278" name="Line 13">
            <a:extLst>
              <a:ext uri="{FF2B5EF4-FFF2-40B4-BE49-F238E27FC236}">
                <a16:creationId xmlns:a16="http://schemas.microsoft.com/office/drawing/2014/main" id="{90E29E48-336B-4EEC-8C5C-8911964A2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9463" y="46910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4279" name="Line 14">
            <a:extLst>
              <a:ext uri="{FF2B5EF4-FFF2-40B4-BE49-F238E27FC236}">
                <a16:creationId xmlns:a16="http://schemas.microsoft.com/office/drawing/2014/main" id="{7EB2AF62-E4CE-4CFC-A8A0-8D50939C3B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1863" y="37004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4280" name="Line 15">
            <a:extLst>
              <a:ext uri="{FF2B5EF4-FFF2-40B4-BE49-F238E27FC236}">
                <a16:creationId xmlns:a16="http://schemas.microsoft.com/office/drawing/2014/main" id="{7E28B566-795F-473B-9120-547C7A9262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863" y="37004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4281" name="Line 16">
            <a:extLst>
              <a:ext uri="{FF2B5EF4-FFF2-40B4-BE49-F238E27FC236}">
                <a16:creationId xmlns:a16="http://schemas.microsoft.com/office/drawing/2014/main" id="{6D9E6015-B4FD-4EFC-8D13-EB164EC7DB6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4282" name="Line 17">
            <a:extLst>
              <a:ext uri="{FF2B5EF4-FFF2-40B4-BE49-F238E27FC236}">
                <a16:creationId xmlns:a16="http://schemas.microsoft.com/office/drawing/2014/main" id="{A1067F45-829F-4B3B-91A1-29DBB5E5EB2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4283" name="Line 18">
            <a:extLst>
              <a:ext uri="{FF2B5EF4-FFF2-40B4-BE49-F238E27FC236}">
                <a16:creationId xmlns:a16="http://schemas.microsoft.com/office/drawing/2014/main" id="{BA56892A-B050-414B-8A07-6852C573225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063" y="27098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4284" name="Line 19">
            <a:extLst>
              <a:ext uri="{FF2B5EF4-FFF2-40B4-BE49-F238E27FC236}">
                <a16:creationId xmlns:a16="http://schemas.microsoft.com/office/drawing/2014/main" id="{86BFA765-F52C-4E04-A00B-399472B7208E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46910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4285" name="Text Box 20">
            <a:extLst>
              <a:ext uri="{FF2B5EF4-FFF2-40B4-BE49-F238E27FC236}">
                <a16:creationId xmlns:a16="http://schemas.microsoft.com/office/drawing/2014/main" id="{3E549357-4864-469B-89E8-549893CEA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9463" y="2244725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54286" name="Text Box 21">
            <a:extLst>
              <a:ext uri="{FF2B5EF4-FFF2-40B4-BE49-F238E27FC236}">
                <a16:creationId xmlns:a16="http://schemas.microsoft.com/office/drawing/2014/main" id="{2A14BE2C-AFED-433B-8848-FE025C342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4263" y="53006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I</a:t>
            </a:r>
          </a:p>
        </p:txBody>
      </p:sp>
      <p:sp>
        <p:nvSpPr>
          <p:cNvPr id="54287" name="Text Box 22">
            <a:extLst>
              <a:ext uri="{FF2B5EF4-FFF2-40B4-BE49-F238E27FC236}">
                <a16:creationId xmlns:a16="http://schemas.microsoft.com/office/drawing/2014/main" id="{0AF3BB8C-8E32-4BF3-A6B1-C7280260F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53006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H</a:t>
            </a:r>
          </a:p>
        </p:txBody>
      </p:sp>
      <p:sp>
        <p:nvSpPr>
          <p:cNvPr id="54288" name="Text Box 23">
            <a:extLst>
              <a:ext uri="{FF2B5EF4-FFF2-40B4-BE49-F238E27FC236}">
                <a16:creationId xmlns:a16="http://schemas.microsoft.com/office/drawing/2014/main" id="{32669CE4-572A-4A45-BA56-4A88E5B5E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463" y="42338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54289" name="Text Box 24">
            <a:extLst>
              <a:ext uri="{FF2B5EF4-FFF2-40B4-BE49-F238E27FC236}">
                <a16:creationId xmlns:a16="http://schemas.microsoft.com/office/drawing/2014/main" id="{6A236213-CAE8-4AC3-9610-81B8A6DDE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6463" y="4233863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E</a:t>
            </a:r>
          </a:p>
        </p:txBody>
      </p:sp>
      <p:sp>
        <p:nvSpPr>
          <p:cNvPr id="54290" name="Text Box 25">
            <a:extLst>
              <a:ext uri="{FF2B5EF4-FFF2-40B4-BE49-F238E27FC236}">
                <a16:creationId xmlns:a16="http://schemas.microsoft.com/office/drawing/2014/main" id="{DDBC4DE4-94E4-4117-A9F4-172C71D750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3243263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54291" name="Text Box 26">
            <a:extLst>
              <a:ext uri="{FF2B5EF4-FFF2-40B4-BE49-F238E27FC236}">
                <a16:creationId xmlns:a16="http://schemas.microsoft.com/office/drawing/2014/main" id="{2C87A41E-14F2-4CB5-B924-C5D793F5D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2463" y="4233863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F</a:t>
            </a:r>
          </a:p>
        </p:txBody>
      </p:sp>
      <p:sp>
        <p:nvSpPr>
          <p:cNvPr id="54292" name="Text Box 27">
            <a:extLst>
              <a:ext uri="{FF2B5EF4-FFF2-40B4-BE49-F238E27FC236}">
                <a16:creationId xmlns:a16="http://schemas.microsoft.com/office/drawing/2014/main" id="{74E17EDF-EB33-43A8-BB77-FD98323AF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463" y="3243263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54293" name="Text Box 28">
            <a:extLst>
              <a:ext uri="{FF2B5EF4-FFF2-40B4-BE49-F238E27FC236}">
                <a16:creationId xmlns:a16="http://schemas.microsoft.com/office/drawing/2014/main" id="{F59A352D-A32E-4F6E-ACD5-3E5CA64DA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2263" y="4233863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G</a:t>
            </a:r>
          </a:p>
        </p:txBody>
      </p:sp>
      <p:sp>
        <p:nvSpPr>
          <p:cNvPr id="54294" name="Line 12">
            <a:extLst>
              <a:ext uri="{FF2B5EF4-FFF2-40B4-BE49-F238E27FC236}">
                <a16:creationId xmlns:a16="http://schemas.microsoft.com/office/drawing/2014/main" id="{BCC8CE18-599E-4EFF-B050-F8D5189F1A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4863" y="27098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4295" name="Line 13">
            <a:extLst>
              <a:ext uri="{FF2B5EF4-FFF2-40B4-BE49-F238E27FC236}">
                <a16:creationId xmlns:a16="http://schemas.microsoft.com/office/drawing/2014/main" id="{A2C77335-F6F0-4D55-B1EC-D95CF61889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9463" y="46910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4296" name="Line 14">
            <a:extLst>
              <a:ext uri="{FF2B5EF4-FFF2-40B4-BE49-F238E27FC236}">
                <a16:creationId xmlns:a16="http://schemas.microsoft.com/office/drawing/2014/main" id="{2D3CAC79-45F2-493A-A6FF-622712A0D2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1863" y="37004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4297" name="Line 15">
            <a:extLst>
              <a:ext uri="{FF2B5EF4-FFF2-40B4-BE49-F238E27FC236}">
                <a16:creationId xmlns:a16="http://schemas.microsoft.com/office/drawing/2014/main" id="{7DCCF74F-4B39-4E3D-BFA8-3F7E2ECEF8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863" y="37004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4298" name="Line 16">
            <a:extLst>
              <a:ext uri="{FF2B5EF4-FFF2-40B4-BE49-F238E27FC236}">
                <a16:creationId xmlns:a16="http://schemas.microsoft.com/office/drawing/2014/main" id="{15D205F2-1B18-4FC7-9E52-730B5E3CB5D3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4299" name="Line 17">
            <a:extLst>
              <a:ext uri="{FF2B5EF4-FFF2-40B4-BE49-F238E27FC236}">
                <a16:creationId xmlns:a16="http://schemas.microsoft.com/office/drawing/2014/main" id="{7FCA35EC-B2E7-4AC1-AC33-62DD427744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4300" name="Line 18">
            <a:extLst>
              <a:ext uri="{FF2B5EF4-FFF2-40B4-BE49-F238E27FC236}">
                <a16:creationId xmlns:a16="http://schemas.microsoft.com/office/drawing/2014/main" id="{B52C1CCB-28C9-4AEC-AD1E-A5A2CC8949D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063" y="27098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4301" name="Line 19">
            <a:extLst>
              <a:ext uri="{FF2B5EF4-FFF2-40B4-BE49-F238E27FC236}">
                <a16:creationId xmlns:a16="http://schemas.microsoft.com/office/drawing/2014/main" id="{C7E5F340-5793-4149-8956-C221554307EA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46910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4302" name="Oval 29">
            <a:extLst>
              <a:ext uri="{FF2B5EF4-FFF2-40B4-BE49-F238E27FC236}">
                <a16:creationId xmlns:a16="http://schemas.microsoft.com/office/drawing/2014/main" id="{6DC4401C-1C81-4F9B-BC3B-1F55658C4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2205038"/>
            <a:ext cx="647700" cy="576262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4303" name="Oval 30">
            <a:extLst>
              <a:ext uri="{FF2B5EF4-FFF2-40B4-BE49-F238E27FC236}">
                <a16:creationId xmlns:a16="http://schemas.microsoft.com/office/drawing/2014/main" id="{A10A4851-25A1-4031-9667-FA7504B21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3141663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4304" name="Oval 31">
            <a:extLst>
              <a:ext uri="{FF2B5EF4-FFF2-40B4-BE49-F238E27FC236}">
                <a16:creationId xmlns:a16="http://schemas.microsoft.com/office/drawing/2014/main" id="{79B357A0-E9D5-4F37-8B8B-7FF93AE59A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3141663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4305" name="Oval 32">
            <a:extLst>
              <a:ext uri="{FF2B5EF4-FFF2-40B4-BE49-F238E27FC236}">
                <a16:creationId xmlns:a16="http://schemas.microsoft.com/office/drawing/2014/main" id="{0D5F09F3-1C3D-45B1-BF78-D0B9C99EC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149725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4306" name="Oval 33">
            <a:extLst>
              <a:ext uri="{FF2B5EF4-FFF2-40B4-BE49-F238E27FC236}">
                <a16:creationId xmlns:a16="http://schemas.microsoft.com/office/drawing/2014/main" id="{C2737A05-D33D-46D1-BD4B-5DB706689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4149725"/>
            <a:ext cx="649287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4307" name="Oval 34">
            <a:extLst>
              <a:ext uri="{FF2B5EF4-FFF2-40B4-BE49-F238E27FC236}">
                <a16:creationId xmlns:a16="http://schemas.microsoft.com/office/drawing/2014/main" id="{98810B38-C3D8-4945-B180-FF1AE678D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522922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4308" name="Oval 35">
            <a:extLst>
              <a:ext uri="{FF2B5EF4-FFF2-40B4-BE49-F238E27FC236}">
                <a16:creationId xmlns:a16="http://schemas.microsoft.com/office/drawing/2014/main" id="{B097FCDA-C535-42E2-9462-C4263E209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4149725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4309" name="Oval 36">
            <a:extLst>
              <a:ext uri="{FF2B5EF4-FFF2-40B4-BE49-F238E27FC236}">
                <a16:creationId xmlns:a16="http://schemas.microsoft.com/office/drawing/2014/main" id="{8A242A3E-A4AA-4E9C-84A4-3B60C196F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288" y="4149725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4310" name="Oval 37">
            <a:extLst>
              <a:ext uri="{FF2B5EF4-FFF2-40B4-BE49-F238E27FC236}">
                <a16:creationId xmlns:a16="http://schemas.microsoft.com/office/drawing/2014/main" id="{E48C25F3-C6A0-499C-8298-39FFE8B16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5157788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4311" name="TextBox 38">
            <a:extLst>
              <a:ext uri="{FF2B5EF4-FFF2-40B4-BE49-F238E27FC236}">
                <a16:creationId xmlns:a16="http://schemas.microsoft.com/office/drawing/2014/main" id="{B530A0B2-4822-43F0-80D1-3C6D9B4D5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3463" y="6165850"/>
            <a:ext cx="1828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sz="2400"/>
              <a:t>A  B  C  D   </a:t>
            </a:r>
          </a:p>
        </p:txBody>
      </p:sp>
      <p:cxnSp>
        <p:nvCxnSpPr>
          <p:cNvPr id="54312" name="Straight Connector 39">
            <a:extLst>
              <a:ext uri="{FF2B5EF4-FFF2-40B4-BE49-F238E27FC236}">
                <a16:creationId xmlns:a16="http://schemas.microsoft.com/office/drawing/2014/main" id="{C38C4CAD-0D76-4A27-9401-95A0B9A12DF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46863" y="5529263"/>
            <a:ext cx="1828800" cy="444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313" name="Straight Connector 40">
            <a:extLst>
              <a:ext uri="{FF2B5EF4-FFF2-40B4-BE49-F238E27FC236}">
                <a16:creationId xmlns:a16="http://schemas.microsoft.com/office/drawing/2014/main" id="{86A703F3-718A-492D-AAB5-3B89637BDA7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59563" y="6049963"/>
            <a:ext cx="1828800" cy="4286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314" name="TextBox 41">
            <a:extLst>
              <a:ext uri="{FF2B5EF4-FFF2-40B4-BE49-F238E27FC236}">
                <a16:creationId xmlns:a16="http://schemas.microsoft.com/office/drawing/2014/main" id="{08445680-5174-4096-A931-2D9EBD08C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6263" y="5573713"/>
            <a:ext cx="12938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sz="2400"/>
              <a:t>E F G H</a:t>
            </a:r>
          </a:p>
        </p:txBody>
      </p:sp>
      <p:sp>
        <p:nvSpPr>
          <p:cNvPr id="44" name="Rectangle 3">
            <a:extLst>
              <a:ext uri="{FF2B5EF4-FFF2-40B4-BE49-F238E27FC236}">
                <a16:creationId xmlns:a16="http://schemas.microsoft.com/office/drawing/2014/main" id="{3E268B2C-89AC-410A-9A8C-F5D6D65CF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900113"/>
            <a:ext cx="8459788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b="0"/>
              <a:t>Repeat steps 1 and 2 until the queue is empty</a:t>
            </a:r>
            <a:endParaRPr lang="en-US" altLang="en-US" sz="2400" b="0" dirty="0"/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5">
            <a:extLst>
              <a:ext uri="{FF2B5EF4-FFF2-40B4-BE49-F238E27FC236}">
                <a16:creationId xmlns:a16="http://schemas.microsoft.com/office/drawing/2014/main" id="{BED06325-E580-4B32-87F6-DB21C90B78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7407D1D1-0F81-4C00-B12A-D03693E87C1E}" type="slidenum">
              <a:rPr lang="en-US" altLang="en-US" sz="1400" b="0" smtClean="0"/>
              <a:pPr/>
              <a:t>47</a:t>
            </a:fld>
            <a:endParaRPr lang="en-US" altLang="en-US" sz="1400" b="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674CD03D-98C6-4EC4-8375-C5D89916F8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900113"/>
          </a:xfrm>
        </p:spPr>
        <p:txBody>
          <a:bodyPr/>
          <a:lstStyle/>
          <a:p>
            <a:pPr eaLnBrk="1" hangingPunct="1"/>
            <a:r>
              <a:rPr lang="en-US" altLang="en-US"/>
              <a:t>Level Order Traversal</a:t>
            </a:r>
          </a:p>
        </p:txBody>
      </p:sp>
      <p:sp>
        <p:nvSpPr>
          <p:cNvPr id="55301" name="Line 12">
            <a:extLst>
              <a:ext uri="{FF2B5EF4-FFF2-40B4-BE49-F238E27FC236}">
                <a16:creationId xmlns:a16="http://schemas.microsoft.com/office/drawing/2014/main" id="{9962D850-63FC-4A72-96FA-EB145BCBFE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4863" y="27098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5302" name="Line 13">
            <a:extLst>
              <a:ext uri="{FF2B5EF4-FFF2-40B4-BE49-F238E27FC236}">
                <a16:creationId xmlns:a16="http://schemas.microsoft.com/office/drawing/2014/main" id="{E8E2773A-0EBA-4885-9495-9240038F2A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9463" y="46910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5303" name="Line 14">
            <a:extLst>
              <a:ext uri="{FF2B5EF4-FFF2-40B4-BE49-F238E27FC236}">
                <a16:creationId xmlns:a16="http://schemas.microsoft.com/office/drawing/2014/main" id="{2018CE60-7F56-4B2C-B7CD-474A568E83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1863" y="37004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5304" name="Line 15">
            <a:extLst>
              <a:ext uri="{FF2B5EF4-FFF2-40B4-BE49-F238E27FC236}">
                <a16:creationId xmlns:a16="http://schemas.microsoft.com/office/drawing/2014/main" id="{3C821B86-CFF4-495F-B864-DF47FA843E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863" y="37004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5305" name="Line 16">
            <a:extLst>
              <a:ext uri="{FF2B5EF4-FFF2-40B4-BE49-F238E27FC236}">
                <a16:creationId xmlns:a16="http://schemas.microsoft.com/office/drawing/2014/main" id="{BE40910E-B8CA-42EB-8241-4EEAE5404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5306" name="Line 17">
            <a:extLst>
              <a:ext uri="{FF2B5EF4-FFF2-40B4-BE49-F238E27FC236}">
                <a16:creationId xmlns:a16="http://schemas.microsoft.com/office/drawing/2014/main" id="{F5B0E88B-406A-4508-B7B9-F910F90077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5307" name="Line 18">
            <a:extLst>
              <a:ext uri="{FF2B5EF4-FFF2-40B4-BE49-F238E27FC236}">
                <a16:creationId xmlns:a16="http://schemas.microsoft.com/office/drawing/2014/main" id="{27138583-AD2C-4010-B4AE-665E06D3FE0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063" y="27098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5308" name="Line 19">
            <a:extLst>
              <a:ext uri="{FF2B5EF4-FFF2-40B4-BE49-F238E27FC236}">
                <a16:creationId xmlns:a16="http://schemas.microsoft.com/office/drawing/2014/main" id="{D4F04CC6-FBF6-4213-81C1-17FB219F7291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46910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5309" name="Text Box 20">
            <a:extLst>
              <a:ext uri="{FF2B5EF4-FFF2-40B4-BE49-F238E27FC236}">
                <a16:creationId xmlns:a16="http://schemas.microsoft.com/office/drawing/2014/main" id="{F85FF919-1356-43A0-9672-1E827CD05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9463" y="2244725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55310" name="Text Box 21">
            <a:extLst>
              <a:ext uri="{FF2B5EF4-FFF2-40B4-BE49-F238E27FC236}">
                <a16:creationId xmlns:a16="http://schemas.microsoft.com/office/drawing/2014/main" id="{6D71E08A-D191-4CF3-8A8A-4CB94F2FA5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4263" y="53006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I</a:t>
            </a:r>
          </a:p>
        </p:txBody>
      </p:sp>
      <p:sp>
        <p:nvSpPr>
          <p:cNvPr id="55311" name="Text Box 22">
            <a:extLst>
              <a:ext uri="{FF2B5EF4-FFF2-40B4-BE49-F238E27FC236}">
                <a16:creationId xmlns:a16="http://schemas.microsoft.com/office/drawing/2014/main" id="{45EBC701-D604-4C69-8860-809045C38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53006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H</a:t>
            </a:r>
          </a:p>
        </p:txBody>
      </p:sp>
      <p:sp>
        <p:nvSpPr>
          <p:cNvPr id="55312" name="Text Box 23">
            <a:extLst>
              <a:ext uri="{FF2B5EF4-FFF2-40B4-BE49-F238E27FC236}">
                <a16:creationId xmlns:a16="http://schemas.microsoft.com/office/drawing/2014/main" id="{6FA7BB73-1BAD-48F5-936F-7E7DC48F9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463" y="42338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55313" name="Text Box 24">
            <a:extLst>
              <a:ext uri="{FF2B5EF4-FFF2-40B4-BE49-F238E27FC236}">
                <a16:creationId xmlns:a16="http://schemas.microsoft.com/office/drawing/2014/main" id="{8CB68A08-8931-4FEB-A09C-0358BDD1E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6463" y="4233863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E</a:t>
            </a:r>
          </a:p>
        </p:txBody>
      </p:sp>
      <p:sp>
        <p:nvSpPr>
          <p:cNvPr id="55314" name="Text Box 25">
            <a:extLst>
              <a:ext uri="{FF2B5EF4-FFF2-40B4-BE49-F238E27FC236}">
                <a16:creationId xmlns:a16="http://schemas.microsoft.com/office/drawing/2014/main" id="{A432A368-7DC7-47C8-A63A-AA4336A26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3243263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55315" name="Text Box 26">
            <a:extLst>
              <a:ext uri="{FF2B5EF4-FFF2-40B4-BE49-F238E27FC236}">
                <a16:creationId xmlns:a16="http://schemas.microsoft.com/office/drawing/2014/main" id="{01B1699A-435C-44E5-8DDF-5774335D6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2463" y="4233863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F</a:t>
            </a:r>
          </a:p>
        </p:txBody>
      </p:sp>
      <p:sp>
        <p:nvSpPr>
          <p:cNvPr id="55316" name="Text Box 27">
            <a:extLst>
              <a:ext uri="{FF2B5EF4-FFF2-40B4-BE49-F238E27FC236}">
                <a16:creationId xmlns:a16="http://schemas.microsoft.com/office/drawing/2014/main" id="{D6FF7D09-6A5F-46CC-83A6-6126746CF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463" y="3243263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55317" name="Text Box 28">
            <a:extLst>
              <a:ext uri="{FF2B5EF4-FFF2-40B4-BE49-F238E27FC236}">
                <a16:creationId xmlns:a16="http://schemas.microsoft.com/office/drawing/2014/main" id="{998FEA0A-8CE2-43B1-83C4-CC201D1E4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2263" y="4233863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G</a:t>
            </a:r>
          </a:p>
        </p:txBody>
      </p:sp>
      <p:sp>
        <p:nvSpPr>
          <p:cNvPr id="55318" name="Line 12">
            <a:extLst>
              <a:ext uri="{FF2B5EF4-FFF2-40B4-BE49-F238E27FC236}">
                <a16:creationId xmlns:a16="http://schemas.microsoft.com/office/drawing/2014/main" id="{63E2DAE6-67E8-4EF3-9447-B5D0AC522C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4863" y="27098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5319" name="Line 13">
            <a:extLst>
              <a:ext uri="{FF2B5EF4-FFF2-40B4-BE49-F238E27FC236}">
                <a16:creationId xmlns:a16="http://schemas.microsoft.com/office/drawing/2014/main" id="{D1B6CAF5-0986-4E23-9C33-C9B99C5EA8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9463" y="46910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5320" name="Line 14">
            <a:extLst>
              <a:ext uri="{FF2B5EF4-FFF2-40B4-BE49-F238E27FC236}">
                <a16:creationId xmlns:a16="http://schemas.microsoft.com/office/drawing/2014/main" id="{33460C06-94CE-4FFA-92A1-EB35A1AFA3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1863" y="37004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5321" name="Line 15">
            <a:extLst>
              <a:ext uri="{FF2B5EF4-FFF2-40B4-BE49-F238E27FC236}">
                <a16:creationId xmlns:a16="http://schemas.microsoft.com/office/drawing/2014/main" id="{6E64F9EE-5E68-4894-A96E-C4AA4B4294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863" y="37004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5322" name="Line 16">
            <a:extLst>
              <a:ext uri="{FF2B5EF4-FFF2-40B4-BE49-F238E27FC236}">
                <a16:creationId xmlns:a16="http://schemas.microsoft.com/office/drawing/2014/main" id="{B93B005A-7352-4C6B-BEA6-20BC3587816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5323" name="Line 17">
            <a:extLst>
              <a:ext uri="{FF2B5EF4-FFF2-40B4-BE49-F238E27FC236}">
                <a16:creationId xmlns:a16="http://schemas.microsoft.com/office/drawing/2014/main" id="{54EF78F5-E62A-40A9-A16D-B7314DBDA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5324" name="Line 18">
            <a:extLst>
              <a:ext uri="{FF2B5EF4-FFF2-40B4-BE49-F238E27FC236}">
                <a16:creationId xmlns:a16="http://schemas.microsoft.com/office/drawing/2014/main" id="{528C52DF-FF06-4C24-85A7-3841C19D339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063" y="27098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5325" name="Line 19">
            <a:extLst>
              <a:ext uri="{FF2B5EF4-FFF2-40B4-BE49-F238E27FC236}">
                <a16:creationId xmlns:a16="http://schemas.microsoft.com/office/drawing/2014/main" id="{C985DBFE-75EC-46B6-8DBE-27252E913E98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46910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5326" name="Oval 29">
            <a:extLst>
              <a:ext uri="{FF2B5EF4-FFF2-40B4-BE49-F238E27FC236}">
                <a16:creationId xmlns:a16="http://schemas.microsoft.com/office/drawing/2014/main" id="{AC33CB9A-BB45-4454-A985-D78C2E9AC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2205038"/>
            <a:ext cx="647700" cy="576262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5327" name="Oval 30">
            <a:extLst>
              <a:ext uri="{FF2B5EF4-FFF2-40B4-BE49-F238E27FC236}">
                <a16:creationId xmlns:a16="http://schemas.microsoft.com/office/drawing/2014/main" id="{A9B72E48-00C9-4E14-9414-DFB1E2BF9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3141663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5328" name="Oval 31">
            <a:extLst>
              <a:ext uri="{FF2B5EF4-FFF2-40B4-BE49-F238E27FC236}">
                <a16:creationId xmlns:a16="http://schemas.microsoft.com/office/drawing/2014/main" id="{F46C65A1-F786-456A-A24A-2A9DB7BA6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3141663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5329" name="Oval 32">
            <a:extLst>
              <a:ext uri="{FF2B5EF4-FFF2-40B4-BE49-F238E27FC236}">
                <a16:creationId xmlns:a16="http://schemas.microsoft.com/office/drawing/2014/main" id="{94CB6747-DB37-4FC7-B7FB-43845C798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149725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5330" name="Oval 33">
            <a:extLst>
              <a:ext uri="{FF2B5EF4-FFF2-40B4-BE49-F238E27FC236}">
                <a16:creationId xmlns:a16="http://schemas.microsoft.com/office/drawing/2014/main" id="{5DD6EFF2-A6EC-431C-BFC9-D14E7D186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4149725"/>
            <a:ext cx="649287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5331" name="Oval 34">
            <a:extLst>
              <a:ext uri="{FF2B5EF4-FFF2-40B4-BE49-F238E27FC236}">
                <a16:creationId xmlns:a16="http://schemas.microsoft.com/office/drawing/2014/main" id="{09E306DD-80C8-420E-B161-BC26928FB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522922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5332" name="Oval 35">
            <a:extLst>
              <a:ext uri="{FF2B5EF4-FFF2-40B4-BE49-F238E27FC236}">
                <a16:creationId xmlns:a16="http://schemas.microsoft.com/office/drawing/2014/main" id="{FBE509E0-1BEF-48F7-9D50-50DD5C44A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4149725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5333" name="Oval 36">
            <a:extLst>
              <a:ext uri="{FF2B5EF4-FFF2-40B4-BE49-F238E27FC236}">
                <a16:creationId xmlns:a16="http://schemas.microsoft.com/office/drawing/2014/main" id="{70ED75BC-55B8-4A7C-818F-790B66B53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288" y="4149725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5334" name="Oval 37">
            <a:extLst>
              <a:ext uri="{FF2B5EF4-FFF2-40B4-BE49-F238E27FC236}">
                <a16:creationId xmlns:a16="http://schemas.microsoft.com/office/drawing/2014/main" id="{8C802BFD-E3BD-4BA9-9401-204D946D0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5157788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5335" name="TextBox 38">
            <a:extLst>
              <a:ext uri="{FF2B5EF4-FFF2-40B4-BE49-F238E27FC236}">
                <a16:creationId xmlns:a16="http://schemas.microsoft.com/office/drawing/2014/main" id="{8AC86090-FFC7-400C-95EC-89AE6366F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3463" y="6165850"/>
            <a:ext cx="22034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sz="2400"/>
              <a:t>A  B  C  D  E   </a:t>
            </a:r>
          </a:p>
        </p:txBody>
      </p:sp>
      <p:cxnSp>
        <p:nvCxnSpPr>
          <p:cNvPr id="55336" name="Straight Connector 39">
            <a:extLst>
              <a:ext uri="{FF2B5EF4-FFF2-40B4-BE49-F238E27FC236}">
                <a16:creationId xmlns:a16="http://schemas.microsoft.com/office/drawing/2014/main" id="{417E259D-3DDB-4CA6-BCE2-DC72EF1BDE4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46863" y="5529263"/>
            <a:ext cx="1828800" cy="444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37" name="Straight Connector 40">
            <a:extLst>
              <a:ext uri="{FF2B5EF4-FFF2-40B4-BE49-F238E27FC236}">
                <a16:creationId xmlns:a16="http://schemas.microsoft.com/office/drawing/2014/main" id="{D7D21774-E7C4-4BBC-BCD0-DCA2966A353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59563" y="6049963"/>
            <a:ext cx="1828800" cy="4286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338" name="TextBox 41">
            <a:extLst>
              <a:ext uri="{FF2B5EF4-FFF2-40B4-BE49-F238E27FC236}">
                <a16:creationId xmlns:a16="http://schemas.microsoft.com/office/drawing/2014/main" id="{4210452D-1629-4EFA-8994-FE6CA77F9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6263" y="5573713"/>
            <a:ext cx="1004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sz="2400"/>
              <a:t>F G H</a:t>
            </a:r>
          </a:p>
        </p:txBody>
      </p:sp>
      <p:sp>
        <p:nvSpPr>
          <p:cNvPr id="44" name="Rectangle 3">
            <a:extLst>
              <a:ext uri="{FF2B5EF4-FFF2-40B4-BE49-F238E27FC236}">
                <a16:creationId xmlns:a16="http://schemas.microsoft.com/office/drawing/2014/main" id="{0BE18C20-D8E2-4889-8412-E6103D5A7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900113"/>
            <a:ext cx="8459788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b="0"/>
              <a:t>Repeat steps 1 and 2 until the queue is empty</a:t>
            </a:r>
            <a:endParaRPr lang="en-US" altLang="en-US" sz="2400" b="0" dirty="0"/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5">
            <a:extLst>
              <a:ext uri="{FF2B5EF4-FFF2-40B4-BE49-F238E27FC236}">
                <a16:creationId xmlns:a16="http://schemas.microsoft.com/office/drawing/2014/main" id="{BB3E2729-DFEF-46BF-B42B-1F2D095299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3206D448-948E-41F2-970B-A58C1736C1BE}" type="slidenum">
              <a:rPr lang="en-US" altLang="en-US" sz="1400" b="0" smtClean="0"/>
              <a:pPr/>
              <a:t>48</a:t>
            </a:fld>
            <a:endParaRPr lang="en-US" altLang="en-US" sz="1400" b="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13EC3BBE-17D4-46CF-9EAB-664B1B2E76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900113"/>
          </a:xfrm>
        </p:spPr>
        <p:txBody>
          <a:bodyPr/>
          <a:lstStyle/>
          <a:p>
            <a:pPr eaLnBrk="1" hangingPunct="1"/>
            <a:r>
              <a:rPr lang="en-US" altLang="en-US"/>
              <a:t>Level Order Traversal</a:t>
            </a:r>
          </a:p>
        </p:txBody>
      </p:sp>
      <p:sp>
        <p:nvSpPr>
          <p:cNvPr id="56325" name="Line 12">
            <a:extLst>
              <a:ext uri="{FF2B5EF4-FFF2-40B4-BE49-F238E27FC236}">
                <a16:creationId xmlns:a16="http://schemas.microsoft.com/office/drawing/2014/main" id="{32BF8D60-C96E-4F78-BEA8-C84FC8AACD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4863" y="27098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6326" name="Line 13">
            <a:extLst>
              <a:ext uri="{FF2B5EF4-FFF2-40B4-BE49-F238E27FC236}">
                <a16:creationId xmlns:a16="http://schemas.microsoft.com/office/drawing/2014/main" id="{14543D92-6689-40A8-8318-38F1355997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9463" y="46910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6327" name="Line 14">
            <a:extLst>
              <a:ext uri="{FF2B5EF4-FFF2-40B4-BE49-F238E27FC236}">
                <a16:creationId xmlns:a16="http://schemas.microsoft.com/office/drawing/2014/main" id="{D76D65C0-0153-472A-B08D-BA11FE27B6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1863" y="37004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6328" name="Line 15">
            <a:extLst>
              <a:ext uri="{FF2B5EF4-FFF2-40B4-BE49-F238E27FC236}">
                <a16:creationId xmlns:a16="http://schemas.microsoft.com/office/drawing/2014/main" id="{ED4F7D83-C267-42D0-8B4A-94C28EEB9E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863" y="37004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6329" name="Line 16">
            <a:extLst>
              <a:ext uri="{FF2B5EF4-FFF2-40B4-BE49-F238E27FC236}">
                <a16:creationId xmlns:a16="http://schemas.microsoft.com/office/drawing/2014/main" id="{A8D32517-4765-45D9-9C3E-ADEFA2AA0BE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6330" name="Line 17">
            <a:extLst>
              <a:ext uri="{FF2B5EF4-FFF2-40B4-BE49-F238E27FC236}">
                <a16:creationId xmlns:a16="http://schemas.microsoft.com/office/drawing/2014/main" id="{154ACB35-ED5F-4031-A771-FF2A25DE559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6331" name="Line 18">
            <a:extLst>
              <a:ext uri="{FF2B5EF4-FFF2-40B4-BE49-F238E27FC236}">
                <a16:creationId xmlns:a16="http://schemas.microsoft.com/office/drawing/2014/main" id="{BA41A923-6700-4682-99F0-A5C2DA175E8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063" y="27098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6332" name="Line 19">
            <a:extLst>
              <a:ext uri="{FF2B5EF4-FFF2-40B4-BE49-F238E27FC236}">
                <a16:creationId xmlns:a16="http://schemas.microsoft.com/office/drawing/2014/main" id="{4FA80C70-A9EC-47C5-B288-8B34AD411C6E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46910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6333" name="Text Box 20">
            <a:extLst>
              <a:ext uri="{FF2B5EF4-FFF2-40B4-BE49-F238E27FC236}">
                <a16:creationId xmlns:a16="http://schemas.microsoft.com/office/drawing/2014/main" id="{B50D6F3E-8F99-407B-BB4C-776DCF762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9463" y="2244725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56334" name="Text Box 21">
            <a:extLst>
              <a:ext uri="{FF2B5EF4-FFF2-40B4-BE49-F238E27FC236}">
                <a16:creationId xmlns:a16="http://schemas.microsoft.com/office/drawing/2014/main" id="{72A78CB8-2ED2-4282-990B-88FF03D90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4263" y="53006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I</a:t>
            </a:r>
          </a:p>
        </p:txBody>
      </p:sp>
      <p:sp>
        <p:nvSpPr>
          <p:cNvPr id="56335" name="Text Box 22">
            <a:extLst>
              <a:ext uri="{FF2B5EF4-FFF2-40B4-BE49-F238E27FC236}">
                <a16:creationId xmlns:a16="http://schemas.microsoft.com/office/drawing/2014/main" id="{45B164F8-F745-4998-BD23-C33D6D119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53006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H</a:t>
            </a:r>
          </a:p>
        </p:txBody>
      </p:sp>
      <p:sp>
        <p:nvSpPr>
          <p:cNvPr id="56336" name="Text Box 23">
            <a:extLst>
              <a:ext uri="{FF2B5EF4-FFF2-40B4-BE49-F238E27FC236}">
                <a16:creationId xmlns:a16="http://schemas.microsoft.com/office/drawing/2014/main" id="{52435556-70EA-4A89-9318-4A5F91F1D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463" y="42338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56337" name="Text Box 24">
            <a:extLst>
              <a:ext uri="{FF2B5EF4-FFF2-40B4-BE49-F238E27FC236}">
                <a16:creationId xmlns:a16="http://schemas.microsoft.com/office/drawing/2014/main" id="{6AD3D17C-1642-4323-9FDF-BD8C8D694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6463" y="4233863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E</a:t>
            </a:r>
          </a:p>
        </p:txBody>
      </p:sp>
      <p:sp>
        <p:nvSpPr>
          <p:cNvPr id="56338" name="Text Box 25">
            <a:extLst>
              <a:ext uri="{FF2B5EF4-FFF2-40B4-BE49-F238E27FC236}">
                <a16:creationId xmlns:a16="http://schemas.microsoft.com/office/drawing/2014/main" id="{CDCE82BC-AC03-46FB-909B-9769B92D8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3243263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56339" name="Text Box 26">
            <a:extLst>
              <a:ext uri="{FF2B5EF4-FFF2-40B4-BE49-F238E27FC236}">
                <a16:creationId xmlns:a16="http://schemas.microsoft.com/office/drawing/2014/main" id="{74636CBE-5EE8-46E4-86F4-E87054DA1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2463" y="4233863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F</a:t>
            </a:r>
          </a:p>
        </p:txBody>
      </p:sp>
      <p:sp>
        <p:nvSpPr>
          <p:cNvPr id="56340" name="Text Box 27">
            <a:extLst>
              <a:ext uri="{FF2B5EF4-FFF2-40B4-BE49-F238E27FC236}">
                <a16:creationId xmlns:a16="http://schemas.microsoft.com/office/drawing/2014/main" id="{BD1F44E1-6CF1-4BF4-B039-F9282358A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463" y="3243263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56341" name="Text Box 28">
            <a:extLst>
              <a:ext uri="{FF2B5EF4-FFF2-40B4-BE49-F238E27FC236}">
                <a16:creationId xmlns:a16="http://schemas.microsoft.com/office/drawing/2014/main" id="{C1C92C8F-3A1E-4F15-9E7B-53E1AF5BE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2263" y="4233863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G</a:t>
            </a:r>
          </a:p>
        </p:txBody>
      </p:sp>
      <p:sp>
        <p:nvSpPr>
          <p:cNvPr id="56342" name="Line 12">
            <a:extLst>
              <a:ext uri="{FF2B5EF4-FFF2-40B4-BE49-F238E27FC236}">
                <a16:creationId xmlns:a16="http://schemas.microsoft.com/office/drawing/2014/main" id="{F30113BF-5DBD-4CA8-ABDF-AF7A146D2D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4863" y="27098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6343" name="Line 13">
            <a:extLst>
              <a:ext uri="{FF2B5EF4-FFF2-40B4-BE49-F238E27FC236}">
                <a16:creationId xmlns:a16="http://schemas.microsoft.com/office/drawing/2014/main" id="{A6477112-CE10-4044-A287-9CE28146B7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9463" y="46910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6344" name="Line 14">
            <a:extLst>
              <a:ext uri="{FF2B5EF4-FFF2-40B4-BE49-F238E27FC236}">
                <a16:creationId xmlns:a16="http://schemas.microsoft.com/office/drawing/2014/main" id="{2CE3EDFB-941E-4369-8E14-18ECB2899C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1863" y="37004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6345" name="Line 15">
            <a:extLst>
              <a:ext uri="{FF2B5EF4-FFF2-40B4-BE49-F238E27FC236}">
                <a16:creationId xmlns:a16="http://schemas.microsoft.com/office/drawing/2014/main" id="{4C1EDB15-F4D8-40D5-89CD-16679D18AB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863" y="37004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6346" name="Line 16">
            <a:extLst>
              <a:ext uri="{FF2B5EF4-FFF2-40B4-BE49-F238E27FC236}">
                <a16:creationId xmlns:a16="http://schemas.microsoft.com/office/drawing/2014/main" id="{72E8EDD2-7A4E-4B84-BF12-2975430A604E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6347" name="Line 17">
            <a:extLst>
              <a:ext uri="{FF2B5EF4-FFF2-40B4-BE49-F238E27FC236}">
                <a16:creationId xmlns:a16="http://schemas.microsoft.com/office/drawing/2014/main" id="{7F2F8513-9633-400A-A46D-42A302EF6524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6348" name="Line 18">
            <a:extLst>
              <a:ext uri="{FF2B5EF4-FFF2-40B4-BE49-F238E27FC236}">
                <a16:creationId xmlns:a16="http://schemas.microsoft.com/office/drawing/2014/main" id="{6A0E7ED0-AD45-4C2D-B74F-1E803371DEE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063" y="27098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6349" name="Line 19">
            <a:extLst>
              <a:ext uri="{FF2B5EF4-FFF2-40B4-BE49-F238E27FC236}">
                <a16:creationId xmlns:a16="http://schemas.microsoft.com/office/drawing/2014/main" id="{4FB904C6-61B4-4F37-880B-7AEAAE20347C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46910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6350" name="Oval 29">
            <a:extLst>
              <a:ext uri="{FF2B5EF4-FFF2-40B4-BE49-F238E27FC236}">
                <a16:creationId xmlns:a16="http://schemas.microsoft.com/office/drawing/2014/main" id="{B7FF425B-A690-4774-BAD1-E4613A212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2205038"/>
            <a:ext cx="647700" cy="576262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6351" name="Oval 30">
            <a:extLst>
              <a:ext uri="{FF2B5EF4-FFF2-40B4-BE49-F238E27FC236}">
                <a16:creationId xmlns:a16="http://schemas.microsoft.com/office/drawing/2014/main" id="{3C09A322-2EA4-4744-AF86-794B445B7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3141663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6352" name="Oval 31">
            <a:extLst>
              <a:ext uri="{FF2B5EF4-FFF2-40B4-BE49-F238E27FC236}">
                <a16:creationId xmlns:a16="http://schemas.microsoft.com/office/drawing/2014/main" id="{73DE495F-799A-43E2-A446-634B1F7AF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3141663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6353" name="Oval 32">
            <a:extLst>
              <a:ext uri="{FF2B5EF4-FFF2-40B4-BE49-F238E27FC236}">
                <a16:creationId xmlns:a16="http://schemas.microsoft.com/office/drawing/2014/main" id="{E412C011-57E9-4A9E-BCBF-E9B5C6513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149725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6354" name="Oval 33">
            <a:extLst>
              <a:ext uri="{FF2B5EF4-FFF2-40B4-BE49-F238E27FC236}">
                <a16:creationId xmlns:a16="http://schemas.microsoft.com/office/drawing/2014/main" id="{6ADFF1C9-F428-44D9-9BB1-27BA8D8C4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4149725"/>
            <a:ext cx="649287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6355" name="Oval 34">
            <a:extLst>
              <a:ext uri="{FF2B5EF4-FFF2-40B4-BE49-F238E27FC236}">
                <a16:creationId xmlns:a16="http://schemas.microsoft.com/office/drawing/2014/main" id="{A56C5643-7EB6-4FBD-9AF4-8DF18205D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522922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6356" name="Oval 35">
            <a:extLst>
              <a:ext uri="{FF2B5EF4-FFF2-40B4-BE49-F238E27FC236}">
                <a16:creationId xmlns:a16="http://schemas.microsoft.com/office/drawing/2014/main" id="{6C1624C2-0B44-4E71-8BD2-E011C5ED79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4149725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6357" name="Oval 36">
            <a:extLst>
              <a:ext uri="{FF2B5EF4-FFF2-40B4-BE49-F238E27FC236}">
                <a16:creationId xmlns:a16="http://schemas.microsoft.com/office/drawing/2014/main" id="{1E291CC4-0E8D-4208-9696-AF6ABEFE9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288" y="4149725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6358" name="Oval 37">
            <a:extLst>
              <a:ext uri="{FF2B5EF4-FFF2-40B4-BE49-F238E27FC236}">
                <a16:creationId xmlns:a16="http://schemas.microsoft.com/office/drawing/2014/main" id="{690C54F6-DD8A-4E37-86C0-CE1C113C4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5157788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6359" name="TextBox 38">
            <a:extLst>
              <a:ext uri="{FF2B5EF4-FFF2-40B4-BE49-F238E27FC236}">
                <a16:creationId xmlns:a16="http://schemas.microsoft.com/office/drawing/2014/main" id="{E2FC1629-0408-47DF-B129-C44FEBBFE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3463" y="6165850"/>
            <a:ext cx="24765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sz="2400"/>
              <a:t>A  B  C  D  E F   </a:t>
            </a:r>
          </a:p>
        </p:txBody>
      </p:sp>
      <p:cxnSp>
        <p:nvCxnSpPr>
          <p:cNvPr id="56360" name="Straight Connector 39">
            <a:extLst>
              <a:ext uri="{FF2B5EF4-FFF2-40B4-BE49-F238E27FC236}">
                <a16:creationId xmlns:a16="http://schemas.microsoft.com/office/drawing/2014/main" id="{0030B251-8088-4759-B775-3030DFCD4AD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46863" y="5529263"/>
            <a:ext cx="1828800" cy="444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61" name="Straight Connector 40">
            <a:extLst>
              <a:ext uri="{FF2B5EF4-FFF2-40B4-BE49-F238E27FC236}">
                <a16:creationId xmlns:a16="http://schemas.microsoft.com/office/drawing/2014/main" id="{616F5E84-6D6F-4D61-911A-2DDD2C8A614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59563" y="6049963"/>
            <a:ext cx="1828800" cy="4286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362" name="TextBox 41">
            <a:extLst>
              <a:ext uri="{FF2B5EF4-FFF2-40B4-BE49-F238E27FC236}">
                <a16:creationId xmlns:a16="http://schemas.microsoft.com/office/drawing/2014/main" id="{03E08619-5514-4843-BADE-018885AFC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6263" y="5573713"/>
            <a:ext cx="901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sz="2400"/>
              <a:t>G H I</a:t>
            </a:r>
          </a:p>
        </p:txBody>
      </p:sp>
      <p:sp>
        <p:nvSpPr>
          <p:cNvPr id="44" name="Rectangle 3">
            <a:extLst>
              <a:ext uri="{FF2B5EF4-FFF2-40B4-BE49-F238E27FC236}">
                <a16:creationId xmlns:a16="http://schemas.microsoft.com/office/drawing/2014/main" id="{70329A05-5809-4706-8C2D-2724616D6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900113"/>
            <a:ext cx="8459788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b="0"/>
              <a:t>Repeat steps 1 and 2 until the queue is empty</a:t>
            </a:r>
            <a:endParaRPr lang="en-US" altLang="en-US" sz="2400" b="0" dirty="0"/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5">
            <a:extLst>
              <a:ext uri="{FF2B5EF4-FFF2-40B4-BE49-F238E27FC236}">
                <a16:creationId xmlns:a16="http://schemas.microsoft.com/office/drawing/2014/main" id="{6DD81160-7250-4C11-BE19-FD5736044F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365E3BBA-A44F-4C29-880A-A2EC8B442BFA}" type="slidenum">
              <a:rPr lang="en-US" altLang="en-US" sz="1400" b="0" smtClean="0"/>
              <a:pPr/>
              <a:t>49</a:t>
            </a:fld>
            <a:endParaRPr lang="en-US" altLang="en-US" sz="1400" b="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EC8A47B0-D101-452C-AA68-7299C4ABC2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900113"/>
          </a:xfrm>
        </p:spPr>
        <p:txBody>
          <a:bodyPr/>
          <a:lstStyle/>
          <a:p>
            <a:pPr eaLnBrk="1" hangingPunct="1"/>
            <a:r>
              <a:rPr lang="en-US" altLang="en-US"/>
              <a:t>Level Order Traversal</a:t>
            </a:r>
          </a:p>
        </p:txBody>
      </p:sp>
      <p:sp>
        <p:nvSpPr>
          <p:cNvPr id="57349" name="Line 12">
            <a:extLst>
              <a:ext uri="{FF2B5EF4-FFF2-40B4-BE49-F238E27FC236}">
                <a16:creationId xmlns:a16="http://schemas.microsoft.com/office/drawing/2014/main" id="{D04E0611-407D-4FCA-ABF3-2D149856D8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4863" y="27098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7350" name="Line 13">
            <a:extLst>
              <a:ext uri="{FF2B5EF4-FFF2-40B4-BE49-F238E27FC236}">
                <a16:creationId xmlns:a16="http://schemas.microsoft.com/office/drawing/2014/main" id="{B088034A-0397-47CE-AA20-BEE920287B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9463" y="46910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7351" name="Line 14">
            <a:extLst>
              <a:ext uri="{FF2B5EF4-FFF2-40B4-BE49-F238E27FC236}">
                <a16:creationId xmlns:a16="http://schemas.microsoft.com/office/drawing/2014/main" id="{30629861-9D16-428D-8C91-7F4E8C03C0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1863" y="37004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7352" name="Line 15">
            <a:extLst>
              <a:ext uri="{FF2B5EF4-FFF2-40B4-BE49-F238E27FC236}">
                <a16:creationId xmlns:a16="http://schemas.microsoft.com/office/drawing/2014/main" id="{CEE48CC3-74AD-44A2-913A-A7591DB946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863" y="37004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7353" name="Line 16">
            <a:extLst>
              <a:ext uri="{FF2B5EF4-FFF2-40B4-BE49-F238E27FC236}">
                <a16:creationId xmlns:a16="http://schemas.microsoft.com/office/drawing/2014/main" id="{82F83F95-C882-488C-A5E4-6822BB3F0F7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7354" name="Line 17">
            <a:extLst>
              <a:ext uri="{FF2B5EF4-FFF2-40B4-BE49-F238E27FC236}">
                <a16:creationId xmlns:a16="http://schemas.microsoft.com/office/drawing/2014/main" id="{9EF1EC53-163F-440C-8F88-6480CA35830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7355" name="Line 18">
            <a:extLst>
              <a:ext uri="{FF2B5EF4-FFF2-40B4-BE49-F238E27FC236}">
                <a16:creationId xmlns:a16="http://schemas.microsoft.com/office/drawing/2014/main" id="{899550E1-75B2-4D02-8AAA-35396694A96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063" y="27098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7356" name="Line 19">
            <a:extLst>
              <a:ext uri="{FF2B5EF4-FFF2-40B4-BE49-F238E27FC236}">
                <a16:creationId xmlns:a16="http://schemas.microsoft.com/office/drawing/2014/main" id="{8A784435-2234-42F9-AA78-AB923472B42E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46910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7357" name="Text Box 20">
            <a:extLst>
              <a:ext uri="{FF2B5EF4-FFF2-40B4-BE49-F238E27FC236}">
                <a16:creationId xmlns:a16="http://schemas.microsoft.com/office/drawing/2014/main" id="{E680FD4D-9A13-46D1-B5F0-38DDD99F0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9463" y="2244725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57358" name="Text Box 21">
            <a:extLst>
              <a:ext uri="{FF2B5EF4-FFF2-40B4-BE49-F238E27FC236}">
                <a16:creationId xmlns:a16="http://schemas.microsoft.com/office/drawing/2014/main" id="{1CB69AD9-4BC8-46FD-A09E-701183DA4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4263" y="53006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I</a:t>
            </a:r>
          </a:p>
        </p:txBody>
      </p:sp>
      <p:sp>
        <p:nvSpPr>
          <p:cNvPr id="57359" name="Text Box 22">
            <a:extLst>
              <a:ext uri="{FF2B5EF4-FFF2-40B4-BE49-F238E27FC236}">
                <a16:creationId xmlns:a16="http://schemas.microsoft.com/office/drawing/2014/main" id="{026FC687-A32A-4B6D-BA76-94F8C6791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53006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H</a:t>
            </a:r>
          </a:p>
        </p:txBody>
      </p:sp>
      <p:sp>
        <p:nvSpPr>
          <p:cNvPr id="57360" name="Text Box 23">
            <a:extLst>
              <a:ext uri="{FF2B5EF4-FFF2-40B4-BE49-F238E27FC236}">
                <a16:creationId xmlns:a16="http://schemas.microsoft.com/office/drawing/2014/main" id="{A4F90710-6B77-4BB1-ACA2-B5345CA4C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463" y="42338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57361" name="Text Box 24">
            <a:extLst>
              <a:ext uri="{FF2B5EF4-FFF2-40B4-BE49-F238E27FC236}">
                <a16:creationId xmlns:a16="http://schemas.microsoft.com/office/drawing/2014/main" id="{93C1043B-6866-41F6-A92C-4FF78DAAA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6463" y="4233863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E</a:t>
            </a:r>
          </a:p>
        </p:txBody>
      </p:sp>
      <p:sp>
        <p:nvSpPr>
          <p:cNvPr id="57362" name="Text Box 25">
            <a:extLst>
              <a:ext uri="{FF2B5EF4-FFF2-40B4-BE49-F238E27FC236}">
                <a16:creationId xmlns:a16="http://schemas.microsoft.com/office/drawing/2014/main" id="{45B57B2D-6BE4-4CE4-8CD5-35F738935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3243263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57363" name="Text Box 26">
            <a:extLst>
              <a:ext uri="{FF2B5EF4-FFF2-40B4-BE49-F238E27FC236}">
                <a16:creationId xmlns:a16="http://schemas.microsoft.com/office/drawing/2014/main" id="{F1F2E040-327F-4E24-BC52-60AD47568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2463" y="4233863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F</a:t>
            </a:r>
          </a:p>
        </p:txBody>
      </p:sp>
      <p:sp>
        <p:nvSpPr>
          <p:cNvPr id="57364" name="Text Box 27">
            <a:extLst>
              <a:ext uri="{FF2B5EF4-FFF2-40B4-BE49-F238E27FC236}">
                <a16:creationId xmlns:a16="http://schemas.microsoft.com/office/drawing/2014/main" id="{00409DA5-78BE-4112-8EE7-20911F3D4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463" y="3243263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57365" name="Text Box 28">
            <a:extLst>
              <a:ext uri="{FF2B5EF4-FFF2-40B4-BE49-F238E27FC236}">
                <a16:creationId xmlns:a16="http://schemas.microsoft.com/office/drawing/2014/main" id="{B648BD0A-18D1-4A37-A18A-19C8C48D1D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2263" y="4233863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G</a:t>
            </a:r>
          </a:p>
        </p:txBody>
      </p:sp>
      <p:sp>
        <p:nvSpPr>
          <p:cNvPr id="57366" name="Line 12">
            <a:extLst>
              <a:ext uri="{FF2B5EF4-FFF2-40B4-BE49-F238E27FC236}">
                <a16:creationId xmlns:a16="http://schemas.microsoft.com/office/drawing/2014/main" id="{A8647D23-3F6A-4174-964E-7FB26CCC77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4863" y="27098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7367" name="Line 13">
            <a:extLst>
              <a:ext uri="{FF2B5EF4-FFF2-40B4-BE49-F238E27FC236}">
                <a16:creationId xmlns:a16="http://schemas.microsoft.com/office/drawing/2014/main" id="{D871122D-46EE-4B2F-9FB9-C410A54089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9463" y="46910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7368" name="Line 14">
            <a:extLst>
              <a:ext uri="{FF2B5EF4-FFF2-40B4-BE49-F238E27FC236}">
                <a16:creationId xmlns:a16="http://schemas.microsoft.com/office/drawing/2014/main" id="{CC84DEF6-02B2-4250-B430-4CB66C6B37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1863" y="37004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7369" name="Line 15">
            <a:extLst>
              <a:ext uri="{FF2B5EF4-FFF2-40B4-BE49-F238E27FC236}">
                <a16:creationId xmlns:a16="http://schemas.microsoft.com/office/drawing/2014/main" id="{E121D4EC-4284-4D76-A4E2-CA26FE6742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863" y="37004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7370" name="Line 16">
            <a:extLst>
              <a:ext uri="{FF2B5EF4-FFF2-40B4-BE49-F238E27FC236}">
                <a16:creationId xmlns:a16="http://schemas.microsoft.com/office/drawing/2014/main" id="{AF678554-6AF5-43E7-8F12-588CB371EB88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7371" name="Line 17">
            <a:extLst>
              <a:ext uri="{FF2B5EF4-FFF2-40B4-BE49-F238E27FC236}">
                <a16:creationId xmlns:a16="http://schemas.microsoft.com/office/drawing/2014/main" id="{EE8D2FA4-0D3D-46F2-9E1F-9D9ACD97DC8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7372" name="Line 18">
            <a:extLst>
              <a:ext uri="{FF2B5EF4-FFF2-40B4-BE49-F238E27FC236}">
                <a16:creationId xmlns:a16="http://schemas.microsoft.com/office/drawing/2014/main" id="{DC3EA5C4-05C6-422C-A0F8-AFEB694581A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063" y="27098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7373" name="Line 19">
            <a:extLst>
              <a:ext uri="{FF2B5EF4-FFF2-40B4-BE49-F238E27FC236}">
                <a16:creationId xmlns:a16="http://schemas.microsoft.com/office/drawing/2014/main" id="{07E603AF-41F4-49C6-B081-1E16396EDB65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46910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7374" name="Oval 29">
            <a:extLst>
              <a:ext uri="{FF2B5EF4-FFF2-40B4-BE49-F238E27FC236}">
                <a16:creationId xmlns:a16="http://schemas.microsoft.com/office/drawing/2014/main" id="{99F88A75-AD36-47AC-9566-5191F7E18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2205038"/>
            <a:ext cx="647700" cy="576262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7375" name="Oval 30">
            <a:extLst>
              <a:ext uri="{FF2B5EF4-FFF2-40B4-BE49-F238E27FC236}">
                <a16:creationId xmlns:a16="http://schemas.microsoft.com/office/drawing/2014/main" id="{B657C251-7380-403F-A131-306EEC399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3141663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7376" name="Oval 31">
            <a:extLst>
              <a:ext uri="{FF2B5EF4-FFF2-40B4-BE49-F238E27FC236}">
                <a16:creationId xmlns:a16="http://schemas.microsoft.com/office/drawing/2014/main" id="{1C242F27-0BB2-4F9C-80F1-EA171CF9B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3141663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7377" name="Oval 32">
            <a:extLst>
              <a:ext uri="{FF2B5EF4-FFF2-40B4-BE49-F238E27FC236}">
                <a16:creationId xmlns:a16="http://schemas.microsoft.com/office/drawing/2014/main" id="{4A544CE2-A650-4057-BF73-52BBE496E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149725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7378" name="Oval 33">
            <a:extLst>
              <a:ext uri="{FF2B5EF4-FFF2-40B4-BE49-F238E27FC236}">
                <a16:creationId xmlns:a16="http://schemas.microsoft.com/office/drawing/2014/main" id="{9F2DD20C-7E8F-4666-B5F3-CCCE69262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4149725"/>
            <a:ext cx="649287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7379" name="Oval 34">
            <a:extLst>
              <a:ext uri="{FF2B5EF4-FFF2-40B4-BE49-F238E27FC236}">
                <a16:creationId xmlns:a16="http://schemas.microsoft.com/office/drawing/2014/main" id="{AF77ACF2-A549-4576-93B2-FA3F9537E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522922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7380" name="Oval 35">
            <a:extLst>
              <a:ext uri="{FF2B5EF4-FFF2-40B4-BE49-F238E27FC236}">
                <a16:creationId xmlns:a16="http://schemas.microsoft.com/office/drawing/2014/main" id="{041ADB6C-2508-4865-865F-94CADD020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4149725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7381" name="Oval 36">
            <a:extLst>
              <a:ext uri="{FF2B5EF4-FFF2-40B4-BE49-F238E27FC236}">
                <a16:creationId xmlns:a16="http://schemas.microsoft.com/office/drawing/2014/main" id="{E92BA161-7806-4838-830A-FF692D03E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288" y="4149725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7382" name="Oval 37">
            <a:extLst>
              <a:ext uri="{FF2B5EF4-FFF2-40B4-BE49-F238E27FC236}">
                <a16:creationId xmlns:a16="http://schemas.microsoft.com/office/drawing/2014/main" id="{1B0ABEAF-6F1E-4AD8-9818-0A91DB1B1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5157788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7383" name="TextBox 38">
            <a:extLst>
              <a:ext uri="{FF2B5EF4-FFF2-40B4-BE49-F238E27FC236}">
                <a16:creationId xmlns:a16="http://schemas.microsoft.com/office/drawing/2014/main" id="{25BA0D97-04FD-4631-A32E-A829BD897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3463" y="6165850"/>
            <a:ext cx="28844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sz="2400"/>
              <a:t>A  B  C  D  E  F  G  </a:t>
            </a:r>
          </a:p>
        </p:txBody>
      </p:sp>
      <p:cxnSp>
        <p:nvCxnSpPr>
          <p:cNvPr id="57384" name="Straight Connector 39">
            <a:extLst>
              <a:ext uri="{FF2B5EF4-FFF2-40B4-BE49-F238E27FC236}">
                <a16:creationId xmlns:a16="http://schemas.microsoft.com/office/drawing/2014/main" id="{7BC93C31-972E-494E-8175-D0B77FC7312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46863" y="5529263"/>
            <a:ext cx="1828800" cy="444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85" name="Straight Connector 40">
            <a:extLst>
              <a:ext uri="{FF2B5EF4-FFF2-40B4-BE49-F238E27FC236}">
                <a16:creationId xmlns:a16="http://schemas.microsoft.com/office/drawing/2014/main" id="{BC4AA95D-8726-4627-A036-C620CA85C54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59563" y="6049963"/>
            <a:ext cx="1828800" cy="4286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386" name="TextBox 41">
            <a:extLst>
              <a:ext uri="{FF2B5EF4-FFF2-40B4-BE49-F238E27FC236}">
                <a16:creationId xmlns:a16="http://schemas.microsoft.com/office/drawing/2014/main" id="{ED2B02AC-2EDB-4CBF-912C-A7291FE58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6263" y="5573713"/>
            <a:ext cx="577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sz="2400"/>
              <a:t>H I</a:t>
            </a:r>
          </a:p>
        </p:txBody>
      </p:sp>
      <p:sp>
        <p:nvSpPr>
          <p:cNvPr id="44" name="Rectangle 3">
            <a:extLst>
              <a:ext uri="{FF2B5EF4-FFF2-40B4-BE49-F238E27FC236}">
                <a16:creationId xmlns:a16="http://schemas.microsoft.com/office/drawing/2014/main" id="{554A496C-4255-4119-8228-7C04C6E10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900113"/>
            <a:ext cx="8459788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b="0"/>
              <a:t>Repeat steps 1 and 2 until the queue is empty</a:t>
            </a:r>
            <a:endParaRPr lang="en-US" altLang="en-US" sz="2400" b="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>
            <a:extLst>
              <a:ext uri="{FF2B5EF4-FFF2-40B4-BE49-F238E27FC236}">
                <a16:creationId xmlns:a16="http://schemas.microsoft.com/office/drawing/2014/main" id="{5E63363C-9439-4168-ADA2-EFF42F5952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3D1502E4-1D5C-46F0-8E17-9D15AA458A38}" type="slidenum">
              <a:rPr lang="en-US" altLang="en-US" sz="1400" b="0" smtClean="0"/>
              <a:pPr/>
              <a:t>5</a:t>
            </a:fld>
            <a:endParaRPr lang="en-US" altLang="en-US" sz="1400" b="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D16AF94D-DED8-43F1-B34A-3AA3589D72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>
                <a:solidFill>
                  <a:schemeClr val="accent2"/>
                </a:solidFill>
              </a:rPr>
              <a:t>Example</a:t>
            </a:r>
            <a:r>
              <a:rPr lang="en-US" altLang="en-US"/>
              <a:t>: Table of Contents</a:t>
            </a:r>
          </a:p>
        </p:txBody>
      </p:sp>
      <p:sp>
        <p:nvSpPr>
          <p:cNvPr id="9220" name="Text Box 3">
            <a:extLst>
              <a:ext uri="{FF2B5EF4-FFF2-40B4-BE49-F238E27FC236}">
                <a16:creationId xmlns:a16="http://schemas.microsoft.com/office/drawing/2014/main" id="{D15F976B-D58A-4A65-AA79-3D3F5D44B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828800"/>
            <a:ext cx="3048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Java Software Structures</a:t>
            </a:r>
          </a:p>
        </p:txBody>
      </p:sp>
      <p:sp>
        <p:nvSpPr>
          <p:cNvPr id="9221" name="Text Box 4">
            <a:extLst>
              <a:ext uri="{FF2B5EF4-FFF2-40B4-BE49-F238E27FC236}">
                <a16:creationId xmlns:a16="http://schemas.microsoft.com/office/drawing/2014/main" id="{A974688A-1C5E-4E57-AF43-4E6F5D810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475" y="3124200"/>
            <a:ext cx="152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Introduction</a:t>
            </a:r>
          </a:p>
        </p:txBody>
      </p:sp>
      <p:sp>
        <p:nvSpPr>
          <p:cNvPr id="9222" name="Text Box 5">
            <a:extLst>
              <a:ext uri="{FF2B5EF4-FFF2-40B4-BE49-F238E27FC236}">
                <a16:creationId xmlns:a16="http://schemas.microsoft.com/office/drawing/2014/main" id="{911B3192-69E3-4760-92BD-B32755C3B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124200"/>
            <a:ext cx="2667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Analysis of Algorithms</a:t>
            </a:r>
          </a:p>
        </p:txBody>
      </p:sp>
      <p:sp>
        <p:nvSpPr>
          <p:cNvPr id="9223" name="Text Box 6">
            <a:extLst>
              <a:ext uri="{FF2B5EF4-FFF2-40B4-BE49-F238E27FC236}">
                <a16:creationId xmlns:a16="http://schemas.microsoft.com/office/drawing/2014/main" id="{60899FC7-D2BB-4593-9CA4-0A82D591B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4450" y="31242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Index</a:t>
            </a:r>
          </a:p>
        </p:txBody>
      </p:sp>
      <p:sp>
        <p:nvSpPr>
          <p:cNvPr id="9224" name="Text Box 7">
            <a:extLst>
              <a:ext uri="{FF2B5EF4-FFF2-40B4-BE49-F238E27FC236}">
                <a16:creationId xmlns:a16="http://schemas.microsoft.com/office/drawing/2014/main" id="{638FCB6E-A3C0-4DC7-9522-B3610255B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95800"/>
            <a:ext cx="121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Software Quality</a:t>
            </a:r>
          </a:p>
        </p:txBody>
      </p:sp>
      <p:sp>
        <p:nvSpPr>
          <p:cNvPr id="9225" name="Text Box 8">
            <a:extLst>
              <a:ext uri="{FF2B5EF4-FFF2-40B4-BE49-F238E27FC236}">
                <a16:creationId xmlns:a16="http://schemas.microsoft.com/office/drawing/2014/main" id="{B1A918C6-7852-413B-92DE-538DB904E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495800"/>
            <a:ext cx="1371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Data Structures</a:t>
            </a:r>
          </a:p>
        </p:txBody>
      </p:sp>
      <p:sp>
        <p:nvSpPr>
          <p:cNvPr id="9226" name="Text Box 9">
            <a:extLst>
              <a:ext uri="{FF2B5EF4-FFF2-40B4-BE49-F238E27FC236}">
                <a16:creationId xmlns:a16="http://schemas.microsoft.com/office/drawing/2014/main" id="{2535128D-3512-4674-8B43-8219C2943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495800"/>
            <a:ext cx="1447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Algorithm Efficiency</a:t>
            </a:r>
          </a:p>
        </p:txBody>
      </p:sp>
      <p:sp>
        <p:nvSpPr>
          <p:cNvPr id="9227" name="Text Box 10">
            <a:extLst>
              <a:ext uri="{FF2B5EF4-FFF2-40B4-BE49-F238E27FC236}">
                <a16:creationId xmlns:a16="http://schemas.microsoft.com/office/drawing/2014/main" id="{E7910DC1-8382-4E9A-AE89-2E7CDE743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4958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Time Complexity</a:t>
            </a:r>
          </a:p>
        </p:txBody>
      </p:sp>
      <p:sp>
        <p:nvSpPr>
          <p:cNvPr id="9228" name="Text Box 11">
            <a:extLst>
              <a:ext uri="{FF2B5EF4-FFF2-40B4-BE49-F238E27FC236}">
                <a16:creationId xmlns:a16="http://schemas.microsoft.com/office/drawing/2014/main" id="{63E5CA89-6EBA-43C4-838F-C9CD2DE38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495800"/>
            <a:ext cx="990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dirty="0"/>
              <a:t>Big Oh </a:t>
            </a:r>
            <a:r>
              <a:rPr lang="en-US" altLang="en-US" sz="1800" dirty="0" err="1"/>
              <a:t>Notatio</a:t>
            </a:r>
            <a:endParaRPr lang="en-US" altLang="en-US" sz="1800" dirty="0"/>
          </a:p>
        </p:txBody>
      </p:sp>
      <p:sp>
        <p:nvSpPr>
          <p:cNvPr id="9229" name="Rectangle 12">
            <a:extLst>
              <a:ext uri="{FF2B5EF4-FFF2-40B4-BE49-F238E27FC236}">
                <a16:creationId xmlns:a16="http://schemas.microsoft.com/office/drawing/2014/main" id="{9C409D17-B1A7-4023-A9B5-FDCABC33A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752600"/>
            <a:ext cx="3048000" cy="5334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230" name="Rectangle 13">
            <a:extLst>
              <a:ext uri="{FF2B5EF4-FFF2-40B4-BE49-F238E27FC236}">
                <a16:creationId xmlns:a16="http://schemas.microsoft.com/office/drawing/2014/main" id="{DB8A30D2-6F24-4F58-BA2C-75B158F2A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048000"/>
            <a:ext cx="2667000" cy="5334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231" name="Rectangle 14">
            <a:extLst>
              <a:ext uri="{FF2B5EF4-FFF2-40B4-BE49-F238E27FC236}">
                <a16:creationId xmlns:a16="http://schemas.microsoft.com/office/drawing/2014/main" id="{8942F170-A8AC-4744-872C-622E262F5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3048000"/>
            <a:ext cx="1219200" cy="5334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232" name="Rectangle 15">
            <a:extLst>
              <a:ext uri="{FF2B5EF4-FFF2-40B4-BE49-F238E27FC236}">
                <a16:creationId xmlns:a16="http://schemas.microsoft.com/office/drawing/2014/main" id="{FF89F083-ECDA-4B29-AEEC-4A1772884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275" y="3048000"/>
            <a:ext cx="1752600" cy="5334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233" name="Rectangle 16">
            <a:extLst>
              <a:ext uri="{FF2B5EF4-FFF2-40B4-BE49-F238E27FC236}">
                <a16:creationId xmlns:a16="http://schemas.microsoft.com/office/drawing/2014/main" id="{BCD8F0EB-CCC8-46AD-AAC1-CEEE58FCC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419600"/>
            <a:ext cx="1219200" cy="9144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234" name="Rectangle 17">
            <a:extLst>
              <a:ext uri="{FF2B5EF4-FFF2-40B4-BE49-F238E27FC236}">
                <a16:creationId xmlns:a16="http://schemas.microsoft.com/office/drawing/2014/main" id="{CE568426-CC39-406D-B664-1DA9E71CA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419600"/>
            <a:ext cx="2057400" cy="5334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235" name="Rectangle 18">
            <a:extLst>
              <a:ext uri="{FF2B5EF4-FFF2-40B4-BE49-F238E27FC236}">
                <a16:creationId xmlns:a16="http://schemas.microsoft.com/office/drawing/2014/main" id="{AADAED8B-23F5-4BF1-AC45-F289113C1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419600"/>
            <a:ext cx="1447800" cy="9144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236" name="Rectangle 19">
            <a:extLst>
              <a:ext uri="{FF2B5EF4-FFF2-40B4-BE49-F238E27FC236}">
                <a16:creationId xmlns:a16="http://schemas.microsoft.com/office/drawing/2014/main" id="{35CAAA8A-7112-4C11-8B27-38AC9258A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419600"/>
            <a:ext cx="1295400" cy="9144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237" name="Rectangle 20">
            <a:extLst>
              <a:ext uri="{FF2B5EF4-FFF2-40B4-BE49-F238E27FC236}">
                <a16:creationId xmlns:a16="http://schemas.microsoft.com/office/drawing/2014/main" id="{504E9515-0FBA-4173-974E-87B6754C6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1066800" cy="9144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238" name="Line 21">
            <a:extLst>
              <a:ext uri="{FF2B5EF4-FFF2-40B4-BE49-F238E27FC236}">
                <a16:creationId xmlns:a16="http://schemas.microsoft.com/office/drawing/2014/main" id="{BC2DF239-8D06-49DF-8A36-E50FC31CD5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2286000"/>
            <a:ext cx="13716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239" name="Line 22">
            <a:extLst>
              <a:ext uri="{FF2B5EF4-FFF2-40B4-BE49-F238E27FC236}">
                <a16:creationId xmlns:a16="http://schemas.microsoft.com/office/drawing/2014/main" id="{D2465E99-BAD5-498E-AE44-8607577E6266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2286000"/>
            <a:ext cx="13716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240" name="Line 23">
            <a:extLst>
              <a:ext uri="{FF2B5EF4-FFF2-40B4-BE49-F238E27FC236}">
                <a16:creationId xmlns:a16="http://schemas.microsoft.com/office/drawing/2014/main" id="{501D4E8F-4D00-4A18-A742-FDBCCEB25D8B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2286000"/>
            <a:ext cx="28956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241" name="Line 24">
            <a:extLst>
              <a:ext uri="{FF2B5EF4-FFF2-40B4-BE49-F238E27FC236}">
                <a16:creationId xmlns:a16="http://schemas.microsoft.com/office/drawing/2014/main" id="{ACDBA40B-57FF-4084-963F-4765C79659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581400"/>
            <a:ext cx="38100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242" name="Line 26">
            <a:extLst>
              <a:ext uri="{FF2B5EF4-FFF2-40B4-BE49-F238E27FC236}">
                <a16:creationId xmlns:a16="http://schemas.microsoft.com/office/drawing/2014/main" id="{9D3389D6-C803-4CFA-AAF6-C002264993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3581400"/>
            <a:ext cx="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243" name="Line 27">
            <a:extLst>
              <a:ext uri="{FF2B5EF4-FFF2-40B4-BE49-F238E27FC236}">
                <a16:creationId xmlns:a16="http://schemas.microsoft.com/office/drawing/2014/main" id="{C656B5C5-0078-4136-9D2C-32FCCF378F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3581400"/>
            <a:ext cx="76200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244" name="Line 28">
            <a:extLst>
              <a:ext uri="{FF2B5EF4-FFF2-40B4-BE49-F238E27FC236}">
                <a16:creationId xmlns:a16="http://schemas.microsoft.com/office/drawing/2014/main" id="{D58A5C6B-0C3B-42B0-A8D5-23C6F01321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05400" y="3581400"/>
            <a:ext cx="38100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cxnSp>
        <p:nvCxnSpPr>
          <p:cNvPr id="9245" name="Straight Connector 2">
            <a:extLst>
              <a:ext uri="{FF2B5EF4-FFF2-40B4-BE49-F238E27FC236}">
                <a16:creationId xmlns:a16="http://schemas.microsoft.com/office/drawing/2014/main" id="{B6BB9ECD-40E3-4DB3-9899-007FBBACE7D4}"/>
              </a:ext>
            </a:extLst>
          </p:cNvPr>
          <p:cNvCxnSpPr>
            <a:cxnSpLocks noChangeShapeType="1"/>
            <a:endCxn id="9235" idx="0"/>
          </p:cNvCxnSpPr>
          <p:nvPr/>
        </p:nvCxnSpPr>
        <p:spPr bwMode="auto">
          <a:xfrm>
            <a:off x="2555875" y="3581400"/>
            <a:ext cx="1139825" cy="838200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>
            <a:extLst>
              <a:ext uri="{FF2B5EF4-FFF2-40B4-BE49-F238E27FC236}">
                <a16:creationId xmlns:a16="http://schemas.microsoft.com/office/drawing/2014/main" id="{8B5C072E-96B4-4EBB-8CF6-E601BC9B2D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5FF214B7-4F0D-4B95-AA71-4D34C18209C8}" type="slidenum">
              <a:rPr lang="en-US" altLang="en-US" sz="1400" b="0" smtClean="0"/>
              <a:pPr/>
              <a:t>50</a:t>
            </a:fld>
            <a:endParaRPr lang="en-US" altLang="en-US" sz="1400" b="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0AF017D6-16BB-4061-BE0F-A1E0A65608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900113"/>
          </a:xfrm>
        </p:spPr>
        <p:txBody>
          <a:bodyPr/>
          <a:lstStyle/>
          <a:p>
            <a:pPr eaLnBrk="1" hangingPunct="1"/>
            <a:r>
              <a:rPr lang="en-US" altLang="en-US"/>
              <a:t>Level Order Traversal</a:t>
            </a:r>
          </a:p>
        </p:txBody>
      </p:sp>
      <p:sp>
        <p:nvSpPr>
          <p:cNvPr id="58373" name="Line 12">
            <a:extLst>
              <a:ext uri="{FF2B5EF4-FFF2-40B4-BE49-F238E27FC236}">
                <a16:creationId xmlns:a16="http://schemas.microsoft.com/office/drawing/2014/main" id="{33CBDF8C-09C2-44C3-AEC5-DBAD83C3BA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4863" y="27098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8374" name="Line 13">
            <a:extLst>
              <a:ext uri="{FF2B5EF4-FFF2-40B4-BE49-F238E27FC236}">
                <a16:creationId xmlns:a16="http://schemas.microsoft.com/office/drawing/2014/main" id="{634AE2ED-569C-4DD1-B21A-95946C6778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9463" y="46910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8375" name="Line 14">
            <a:extLst>
              <a:ext uri="{FF2B5EF4-FFF2-40B4-BE49-F238E27FC236}">
                <a16:creationId xmlns:a16="http://schemas.microsoft.com/office/drawing/2014/main" id="{9B9BD6F3-492A-4F0A-93F5-5079DCA03C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1863" y="37004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8376" name="Line 15">
            <a:extLst>
              <a:ext uri="{FF2B5EF4-FFF2-40B4-BE49-F238E27FC236}">
                <a16:creationId xmlns:a16="http://schemas.microsoft.com/office/drawing/2014/main" id="{70A0E3B4-1312-41FE-9F6B-7D50BFB500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863" y="37004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8377" name="Line 16">
            <a:extLst>
              <a:ext uri="{FF2B5EF4-FFF2-40B4-BE49-F238E27FC236}">
                <a16:creationId xmlns:a16="http://schemas.microsoft.com/office/drawing/2014/main" id="{2924ADFF-35EF-418D-A5B6-3D4FCA52AFD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8378" name="Line 17">
            <a:extLst>
              <a:ext uri="{FF2B5EF4-FFF2-40B4-BE49-F238E27FC236}">
                <a16:creationId xmlns:a16="http://schemas.microsoft.com/office/drawing/2014/main" id="{2B376376-3D56-434A-9859-0279674FF7B1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8379" name="Line 18">
            <a:extLst>
              <a:ext uri="{FF2B5EF4-FFF2-40B4-BE49-F238E27FC236}">
                <a16:creationId xmlns:a16="http://schemas.microsoft.com/office/drawing/2014/main" id="{61BE136A-CD0C-4F7C-A2AB-CEECAEDD336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063" y="27098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8380" name="Line 19">
            <a:extLst>
              <a:ext uri="{FF2B5EF4-FFF2-40B4-BE49-F238E27FC236}">
                <a16:creationId xmlns:a16="http://schemas.microsoft.com/office/drawing/2014/main" id="{BE9DD988-7AD4-422C-8EF5-6C218F0060B3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46910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8381" name="Text Box 20">
            <a:extLst>
              <a:ext uri="{FF2B5EF4-FFF2-40B4-BE49-F238E27FC236}">
                <a16:creationId xmlns:a16="http://schemas.microsoft.com/office/drawing/2014/main" id="{6A1604AE-AD74-4B3A-B081-43D9B9838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9463" y="2244725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58382" name="Text Box 21">
            <a:extLst>
              <a:ext uri="{FF2B5EF4-FFF2-40B4-BE49-F238E27FC236}">
                <a16:creationId xmlns:a16="http://schemas.microsoft.com/office/drawing/2014/main" id="{946D660F-8A88-497E-A322-32696DB93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4263" y="53006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I</a:t>
            </a:r>
          </a:p>
        </p:txBody>
      </p:sp>
      <p:sp>
        <p:nvSpPr>
          <p:cNvPr id="58383" name="Text Box 22">
            <a:extLst>
              <a:ext uri="{FF2B5EF4-FFF2-40B4-BE49-F238E27FC236}">
                <a16:creationId xmlns:a16="http://schemas.microsoft.com/office/drawing/2014/main" id="{864272FD-2EBD-4250-8291-84CC58855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53006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H</a:t>
            </a:r>
          </a:p>
        </p:txBody>
      </p:sp>
      <p:sp>
        <p:nvSpPr>
          <p:cNvPr id="58384" name="Text Box 23">
            <a:extLst>
              <a:ext uri="{FF2B5EF4-FFF2-40B4-BE49-F238E27FC236}">
                <a16:creationId xmlns:a16="http://schemas.microsoft.com/office/drawing/2014/main" id="{3E7C111B-52B8-4618-BDFE-F3823010F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463" y="42338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58385" name="Text Box 24">
            <a:extLst>
              <a:ext uri="{FF2B5EF4-FFF2-40B4-BE49-F238E27FC236}">
                <a16:creationId xmlns:a16="http://schemas.microsoft.com/office/drawing/2014/main" id="{EDE4E571-CA50-40AB-85DB-EA97503EA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6463" y="4233863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E</a:t>
            </a:r>
          </a:p>
        </p:txBody>
      </p:sp>
      <p:sp>
        <p:nvSpPr>
          <p:cNvPr id="58386" name="Text Box 25">
            <a:extLst>
              <a:ext uri="{FF2B5EF4-FFF2-40B4-BE49-F238E27FC236}">
                <a16:creationId xmlns:a16="http://schemas.microsoft.com/office/drawing/2014/main" id="{CBD29F64-74E4-41F3-BB8D-239B2DB4A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3243263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58387" name="Text Box 26">
            <a:extLst>
              <a:ext uri="{FF2B5EF4-FFF2-40B4-BE49-F238E27FC236}">
                <a16:creationId xmlns:a16="http://schemas.microsoft.com/office/drawing/2014/main" id="{D6B89029-1977-4C64-868B-3875E5A7A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2463" y="4233863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F</a:t>
            </a:r>
          </a:p>
        </p:txBody>
      </p:sp>
      <p:sp>
        <p:nvSpPr>
          <p:cNvPr id="58388" name="Text Box 27">
            <a:extLst>
              <a:ext uri="{FF2B5EF4-FFF2-40B4-BE49-F238E27FC236}">
                <a16:creationId xmlns:a16="http://schemas.microsoft.com/office/drawing/2014/main" id="{7F8418FE-DEF4-4F76-91F5-2E9659D6C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463" y="3243263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58389" name="Text Box 28">
            <a:extLst>
              <a:ext uri="{FF2B5EF4-FFF2-40B4-BE49-F238E27FC236}">
                <a16:creationId xmlns:a16="http://schemas.microsoft.com/office/drawing/2014/main" id="{1066E614-F559-4D38-A78B-ECCE3D325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2263" y="4233863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G</a:t>
            </a:r>
          </a:p>
        </p:txBody>
      </p:sp>
      <p:sp>
        <p:nvSpPr>
          <p:cNvPr id="58390" name="Line 12">
            <a:extLst>
              <a:ext uri="{FF2B5EF4-FFF2-40B4-BE49-F238E27FC236}">
                <a16:creationId xmlns:a16="http://schemas.microsoft.com/office/drawing/2014/main" id="{4BDDB097-8D8D-4D8A-B032-D9E5BFC6E4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4863" y="27098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8391" name="Line 13">
            <a:extLst>
              <a:ext uri="{FF2B5EF4-FFF2-40B4-BE49-F238E27FC236}">
                <a16:creationId xmlns:a16="http://schemas.microsoft.com/office/drawing/2014/main" id="{EC8FFDDA-1FA0-4386-831C-3DC980F865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9463" y="46910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8392" name="Line 14">
            <a:extLst>
              <a:ext uri="{FF2B5EF4-FFF2-40B4-BE49-F238E27FC236}">
                <a16:creationId xmlns:a16="http://schemas.microsoft.com/office/drawing/2014/main" id="{E2E20259-6960-46C3-8026-7BDEF62B0B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1863" y="37004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8393" name="Line 15">
            <a:extLst>
              <a:ext uri="{FF2B5EF4-FFF2-40B4-BE49-F238E27FC236}">
                <a16:creationId xmlns:a16="http://schemas.microsoft.com/office/drawing/2014/main" id="{CBD09992-DBCB-4ADD-890B-1586A39870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863" y="37004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8394" name="Line 16">
            <a:extLst>
              <a:ext uri="{FF2B5EF4-FFF2-40B4-BE49-F238E27FC236}">
                <a16:creationId xmlns:a16="http://schemas.microsoft.com/office/drawing/2014/main" id="{046B9BBE-4E54-4F92-92E6-3798B8EA7E34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8395" name="Line 17">
            <a:extLst>
              <a:ext uri="{FF2B5EF4-FFF2-40B4-BE49-F238E27FC236}">
                <a16:creationId xmlns:a16="http://schemas.microsoft.com/office/drawing/2014/main" id="{3BDCA89D-30A4-4E7E-843F-7852E3B1330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8396" name="Line 18">
            <a:extLst>
              <a:ext uri="{FF2B5EF4-FFF2-40B4-BE49-F238E27FC236}">
                <a16:creationId xmlns:a16="http://schemas.microsoft.com/office/drawing/2014/main" id="{09299A38-148F-4793-A961-F8B6AE60AE87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063" y="27098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8397" name="Line 19">
            <a:extLst>
              <a:ext uri="{FF2B5EF4-FFF2-40B4-BE49-F238E27FC236}">
                <a16:creationId xmlns:a16="http://schemas.microsoft.com/office/drawing/2014/main" id="{7AB88DED-8474-4AA7-A0D4-C6F835353730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46910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8398" name="Oval 29">
            <a:extLst>
              <a:ext uri="{FF2B5EF4-FFF2-40B4-BE49-F238E27FC236}">
                <a16:creationId xmlns:a16="http://schemas.microsoft.com/office/drawing/2014/main" id="{F60A7215-A97B-450E-8ADA-37F356D4F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2205038"/>
            <a:ext cx="647700" cy="576262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8399" name="Oval 30">
            <a:extLst>
              <a:ext uri="{FF2B5EF4-FFF2-40B4-BE49-F238E27FC236}">
                <a16:creationId xmlns:a16="http://schemas.microsoft.com/office/drawing/2014/main" id="{4FA37CC9-263D-4A01-8D5C-9AEF952BC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3141663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8400" name="Oval 31">
            <a:extLst>
              <a:ext uri="{FF2B5EF4-FFF2-40B4-BE49-F238E27FC236}">
                <a16:creationId xmlns:a16="http://schemas.microsoft.com/office/drawing/2014/main" id="{9147F151-022F-4421-B023-1C4B8F1BE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3141663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8401" name="Oval 32">
            <a:extLst>
              <a:ext uri="{FF2B5EF4-FFF2-40B4-BE49-F238E27FC236}">
                <a16:creationId xmlns:a16="http://schemas.microsoft.com/office/drawing/2014/main" id="{98677349-BCA8-4E62-8DC6-92E2A9887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149725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8402" name="Oval 33">
            <a:extLst>
              <a:ext uri="{FF2B5EF4-FFF2-40B4-BE49-F238E27FC236}">
                <a16:creationId xmlns:a16="http://schemas.microsoft.com/office/drawing/2014/main" id="{860998A8-F4C9-4A1A-8A86-2B06CD74F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4149725"/>
            <a:ext cx="649287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8403" name="Oval 34">
            <a:extLst>
              <a:ext uri="{FF2B5EF4-FFF2-40B4-BE49-F238E27FC236}">
                <a16:creationId xmlns:a16="http://schemas.microsoft.com/office/drawing/2014/main" id="{294FFF46-3CFA-4367-94A8-BFC7AA7D8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5229225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8404" name="Oval 35">
            <a:extLst>
              <a:ext uri="{FF2B5EF4-FFF2-40B4-BE49-F238E27FC236}">
                <a16:creationId xmlns:a16="http://schemas.microsoft.com/office/drawing/2014/main" id="{93F24FB3-8439-42F2-8C24-5BF449043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4149725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8405" name="Oval 36">
            <a:extLst>
              <a:ext uri="{FF2B5EF4-FFF2-40B4-BE49-F238E27FC236}">
                <a16:creationId xmlns:a16="http://schemas.microsoft.com/office/drawing/2014/main" id="{5A7711DD-647D-43E6-BD07-1D93B7995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288" y="4149725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8406" name="Oval 37">
            <a:extLst>
              <a:ext uri="{FF2B5EF4-FFF2-40B4-BE49-F238E27FC236}">
                <a16:creationId xmlns:a16="http://schemas.microsoft.com/office/drawing/2014/main" id="{6F8128FA-1A9E-47E4-BE37-CE356E896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5157788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8407" name="TextBox 38">
            <a:extLst>
              <a:ext uri="{FF2B5EF4-FFF2-40B4-BE49-F238E27FC236}">
                <a16:creationId xmlns:a16="http://schemas.microsoft.com/office/drawing/2014/main" id="{C4A5180B-A2DB-4BD9-AD0C-55170BB1E3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3463" y="6165850"/>
            <a:ext cx="31924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sz="2400"/>
              <a:t>A  B  C  D  E  F  G H  </a:t>
            </a:r>
          </a:p>
        </p:txBody>
      </p:sp>
      <p:cxnSp>
        <p:nvCxnSpPr>
          <p:cNvPr id="58408" name="Straight Connector 39">
            <a:extLst>
              <a:ext uri="{FF2B5EF4-FFF2-40B4-BE49-F238E27FC236}">
                <a16:creationId xmlns:a16="http://schemas.microsoft.com/office/drawing/2014/main" id="{BCF35894-BB0B-450E-AE38-6E43139E552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46863" y="5529263"/>
            <a:ext cx="1828800" cy="444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409" name="Straight Connector 40">
            <a:extLst>
              <a:ext uri="{FF2B5EF4-FFF2-40B4-BE49-F238E27FC236}">
                <a16:creationId xmlns:a16="http://schemas.microsoft.com/office/drawing/2014/main" id="{A2ED07DA-535B-424B-AC3D-C6724392BA0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59563" y="6049963"/>
            <a:ext cx="1828800" cy="4286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410" name="TextBox 41">
            <a:extLst>
              <a:ext uri="{FF2B5EF4-FFF2-40B4-BE49-F238E27FC236}">
                <a16:creationId xmlns:a16="http://schemas.microsoft.com/office/drawing/2014/main" id="{45B4D0FC-C392-4DE6-8320-7F32E1EC3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6263" y="5573713"/>
            <a:ext cx="269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sz="2400"/>
              <a:t>I</a:t>
            </a:r>
          </a:p>
        </p:txBody>
      </p:sp>
      <p:sp>
        <p:nvSpPr>
          <p:cNvPr id="44" name="Rectangle 3">
            <a:extLst>
              <a:ext uri="{FF2B5EF4-FFF2-40B4-BE49-F238E27FC236}">
                <a16:creationId xmlns:a16="http://schemas.microsoft.com/office/drawing/2014/main" id="{13E8DCDB-D2CE-4ABA-B375-744D2DE57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900113"/>
            <a:ext cx="8459788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b="0"/>
              <a:t>Repeat steps 1 and 2 until the queue is empty</a:t>
            </a:r>
            <a:endParaRPr lang="en-US" altLang="en-US" sz="2400" b="0" dirty="0"/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5">
            <a:extLst>
              <a:ext uri="{FF2B5EF4-FFF2-40B4-BE49-F238E27FC236}">
                <a16:creationId xmlns:a16="http://schemas.microsoft.com/office/drawing/2014/main" id="{F47C9125-2EDE-49B3-8C5B-0832082E2E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C5EB67D3-8954-4218-AE1D-E3EE15F89AF7}" type="slidenum">
              <a:rPr lang="en-US" altLang="en-US" sz="1400" b="0" smtClean="0"/>
              <a:pPr/>
              <a:t>51</a:t>
            </a:fld>
            <a:endParaRPr lang="en-US" altLang="en-US" sz="1400" b="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B543CB69-9B00-4AAC-9E67-1CB7055258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900113"/>
          </a:xfrm>
        </p:spPr>
        <p:txBody>
          <a:bodyPr/>
          <a:lstStyle/>
          <a:p>
            <a:pPr eaLnBrk="1" hangingPunct="1"/>
            <a:r>
              <a:rPr lang="en-US" altLang="en-US"/>
              <a:t>Level Order Traversal</a:t>
            </a:r>
          </a:p>
        </p:txBody>
      </p:sp>
      <p:sp>
        <p:nvSpPr>
          <p:cNvPr id="59397" name="Line 12">
            <a:extLst>
              <a:ext uri="{FF2B5EF4-FFF2-40B4-BE49-F238E27FC236}">
                <a16:creationId xmlns:a16="http://schemas.microsoft.com/office/drawing/2014/main" id="{FFD5D13F-1B8B-4EED-9E0C-E829452294A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4863" y="27098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9398" name="Line 13">
            <a:extLst>
              <a:ext uri="{FF2B5EF4-FFF2-40B4-BE49-F238E27FC236}">
                <a16:creationId xmlns:a16="http://schemas.microsoft.com/office/drawing/2014/main" id="{D05421A9-0206-4891-940D-FD29682B79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9463" y="46910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9399" name="Line 14">
            <a:extLst>
              <a:ext uri="{FF2B5EF4-FFF2-40B4-BE49-F238E27FC236}">
                <a16:creationId xmlns:a16="http://schemas.microsoft.com/office/drawing/2014/main" id="{0DCEF885-24A6-4439-87E6-8DC9B2210B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1863" y="37004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9400" name="Line 15">
            <a:extLst>
              <a:ext uri="{FF2B5EF4-FFF2-40B4-BE49-F238E27FC236}">
                <a16:creationId xmlns:a16="http://schemas.microsoft.com/office/drawing/2014/main" id="{31620AA5-97C6-4CCF-B573-D74EB2487B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863" y="37004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9401" name="Line 16">
            <a:extLst>
              <a:ext uri="{FF2B5EF4-FFF2-40B4-BE49-F238E27FC236}">
                <a16:creationId xmlns:a16="http://schemas.microsoft.com/office/drawing/2014/main" id="{B24DCE54-EAA7-4C0C-AEE5-FA467379F6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9402" name="Line 17">
            <a:extLst>
              <a:ext uri="{FF2B5EF4-FFF2-40B4-BE49-F238E27FC236}">
                <a16:creationId xmlns:a16="http://schemas.microsoft.com/office/drawing/2014/main" id="{F3D89C0D-F367-492F-AE10-B8BB2FD07A1F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9403" name="Line 18">
            <a:extLst>
              <a:ext uri="{FF2B5EF4-FFF2-40B4-BE49-F238E27FC236}">
                <a16:creationId xmlns:a16="http://schemas.microsoft.com/office/drawing/2014/main" id="{4260A9B9-A9AD-455C-AB45-E93C3888B1A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063" y="27098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9404" name="Line 19">
            <a:extLst>
              <a:ext uri="{FF2B5EF4-FFF2-40B4-BE49-F238E27FC236}">
                <a16:creationId xmlns:a16="http://schemas.microsoft.com/office/drawing/2014/main" id="{5EEB7BF4-C14C-4DA6-B4E1-FDE012226EE7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46910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9405" name="Text Box 20">
            <a:extLst>
              <a:ext uri="{FF2B5EF4-FFF2-40B4-BE49-F238E27FC236}">
                <a16:creationId xmlns:a16="http://schemas.microsoft.com/office/drawing/2014/main" id="{C32C9AE3-24E9-4687-8ADA-1AEF815B2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9463" y="2244725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59406" name="Text Box 21">
            <a:extLst>
              <a:ext uri="{FF2B5EF4-FFF2-40B4-BE49-F238E27FC236}">
                <a16:creationId xmlns:a16="http://schemas.microsoft.com/office/drawing/2014/main" id="{C00A76FA-9E78-4008-A6E3-75B835DD9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4263" y="53006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I</a:t>
            </a:r>
          </a:p>
        </p:txBody>
      </p:sp>
      <p:sp>
        <p:nvSpPr>
          <p:cNvPr id="59407" name="Text Box 22">
            <a:extLst>
              <a:ext uri="{FF2B5EF4-FFF2-40B4-BE49-F238E27FC236}">
                <a16:creationId xmlns:a16="http://schemas.microsoft.com/office/drawing/2014/main" id="{3E891AB7-2751-4ECF-868F-BFB4A47F6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53006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H</a:t>
            </a:r>
          </a:p>
        </p:txBody>
      </p:sp>
      <p:sp>
        <p:nvSpPr>
          <p:cNvPr id="59408" name="Text Box 23">
            <a:extLst>
              <a:ext uri="{FF2B5EF4-FFF2-40B4-BE49-F238E27FC236}">
                <a16:creationId xmlns:a16="http://schemas.microsoft.com/office/drawing/2014/main" id="{72C7C322-148B-498E-8964-B53CA8062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463" y="42338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59409" name="Text Box 24">
            <a:extLst>
              <a:ext uri="{FF2B5EF4-FFF2-40B4-BE49-F238E27FC236}">
                <a16:creationId xmlns:a16="http://schemas.microsoft.com/office/drawing/2014/main" id="{DEADB5D4-FA4A-4D3F-99AA-FBA8045F1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6463" y="4233863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E</a:t>
            </a:r>
          </a:p>
        </p:txBody>
      </p:sp>
      <p:sp>
        <p:nvSpPr>
          <p:cNvPr id="59410" name="Text Box 25">
            <a:extLst>
              <a:ext uri="{FF2B5EF4-FFF2-40B4-BE49-F238E27FC236}">
                <a16:creationId xmlns:a16="http://schemas.microsoft.com/office/drawing/2014/main" id="{7969E288-6D80-468F-96CB-41037C92A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3243263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59411" name="Text Box 26">
            <a:extLst>
              <a:ext uri="{FF2B5EF4-FFF2-40B4-BE49-F238E27FC236}">
                <a16:creationId xmlns:a16="http://schemas.microsoft.com/office/drawing/2014/main" id="{903A1DE4-6BF5-4F63-893D-CCC96F59F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2463" y="4233863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F</a:t>
            </a:r>
          </a:p>
        </p:txBody>
      </p:sp>
      <p:sp>
        <p:nvSpPr>
          <p:cNvPr id="59412" name="Text Box 27">
            <a:extLst>
              <a:ext uri="{FF2B5EF4-FFF2-40B4-BE49-F238E27FC236}">
                <a16:creationId xmlns:a16="http://schemas.microsoft.com/office/drawing/2014/main" id="{B8CB036E-DA89-40A6-92DA-4ADA1CFEB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463" y="3243263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59413" name="Text Box 28">
            <a:extLst>
              <a:ext uri="{FF2B5EF4-FFF2-40B4-BE49-F238E27FC236}">
                <a16:creationId xmlns:a16="http://schemas.microsoft.com/office/drawing/2014/main" id="{7A718CC9-44F2-400B-914D-853C14ADB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2263" y="4233863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G</a:t>
            </a:r>
          </a:p>
        </p:txBody>
      </p:sp>
      <p:sp>
        <p:nvSpPr>
          <p:cNvPr id="59414" name="Line 12">
            <a:extLst>
              <a:ext uri="{FF2B5EF4-FFF2-40B4-BE49-F238E27FC236}">
                <a16:creationId xmlns:a16="http://schemas.microsoft.com/office/drawing/2014/main" id="{5F2CEE6E-358F-4A0A-B492-A01541E8BE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4863" y="2709863"/>
            <a:ext cx="1981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9415" name="Line 13">
            <a:extLst>
              <a:ext uri="{FF2B5EF4-FFF2-40B4-BE49-F238E27FC236}">
                <a16:creationId xmlns:a16="http://schemas.microsoft.com/office/drawing/2014/main" id="{C032A154-D94F-4BEF-8D18-FDDF13E328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9463" y="4691063"/>
            <a:ext cx="7620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9416" name="Line 14">
            <a:extLst>
              <a:ext uri="{FF2B5EF4-FFF2-40B4-BE49-F238E27FC236}">
                <a16:creationId xmlns:a16="http://schemas.microsoft.com/office/drawing/2014/main" id="{30CEC720-E638-49B9-9764-9B502E9422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1863" y="3700463"/>
            <a:ext cx="990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9417" name="Line 15">
            <a:extLst>
              <a:ext uri="{FF2B5EF4-FFF2-40B4-BE49-F238E27FC236}">
                <a16:creationId xmlns:a16="http://schemas.microsoft.com/office/drawing/2014/main" id="{61865C2F-863C-456D-A64A-66EFE0EBBE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863" y="3700463"/>
            <a:ext cx="9144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9418" name="Line 16">
            <a:extLst>
              <a:ext uri="{FF2B5EF4-FFF2-40B4-BE49-F238E27FC236}">
                <a16:creationId xmlns:a16="http://schemas.microsoft.com/office/drawing/2014/main" id="{D124F416-7EE6-43F0-8482-C275C0DC02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9419" name="Line 17">
            <a:extLst>
              <a:ext uri="{FF2B5EF4-FFF2-40B4-BE49-F238E27FC236}">
                <a16:creationId xmlns:a16="http://schemas.microsoft.com/office/drawing/2014/main" id="{D7590769-3690-4D9A-BABD-A15C247A5CE8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700463"/>
            <a:ext cx="1066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9420" name="Line 18">
            <a:extLst>
              <a:ext uri="{FF2B5EF4-FFF2-40B4-BE49-F238E27FC236}">
                <a16:creationId xmlns:a16="http://schemas.microsoft.com/office/drawing/2014/main" id="{C289B548-233D-4742-A3A4-C0083CA31BD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063" y="2709863"/>
            <a:ext cx="2133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9421" name="Line 19">
            <a:extLst>
              <a:ext uri="{FF2B5EF4-FFF2-40B4-BE49-F238E27FC236}">
                <a16:creationId xmlns:a16="http://schemas.microsoft.com/office/drawing/2014/main" id="{1F007959-D190-47BD-95F4-5035D955FFB7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4691063"/>
            <a:ext cx="10668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9422" name="Oval 29">
            <a:extLst>
              <a:ext uri="{FF2B5EF4-FFF2-40B4-BE49-F238E27FC236}">
                <a16:creationId xmlns:a16="http://schemas.microsoft.com/office/drawing/2014/main" id="{CCAEEF7B-447A-4476-AF98-ECCACDC30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2205038"/>
            <a:ext cx="647700" cy="576262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9423" name="Oval 30">
            <a:extLst>
              <a:ext uri="{FF2B5EF4-FFF2-40B4-BE49-F238E27FC236}">
                <a16:creationId xmlns:a16="http://schemas.microsoft.com/office/drawing/2014/main" id="{0CC6DD11-D86E-45C8-A605-2504F6163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3141663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9424" name="Oval 31">
            <a:extLst>
              <a:ext uri="{FF2B5EF4-FFF2-40B4-BE49-F238E27FC236}">
                <a16:creationId xmlns:a16="http://schemas.microsoft.com/office/drawing/2014/main" id="{8B90F1DC-3F7E-4C27-81B8-34D11BCF9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3141663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9425" name="Oval 32">
            <a:extLst>
              <a:ext uri="{FF2B5EF4-FFF2-40B4-BE49-F238E27FC236}">
                <a16:creationId xmlns:a16="http://schemas.microsoft.com/office/drawing/2014/main" id="{21819C9F-0BA0-45E4-A982-B5F2591C0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149725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9426" name="Oval 33">
            <a:extLst>
              <a:ext uri="{FF2B5EF4-FFF2-40B4-BE49-F238E27FC236}">
                <a16:creationId xmlns:a16="http://schemas.microsoft.com/office/drawing/2014/main" id="{8FD0069D-6AD9-4C01-AE6D-2B34509EA3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4149725"/>
            <a:ext cx="649287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9427" name="Oval 34">
            <a:extLst>
              <a:ext uri="{FF2B5EF4-FFF2-40B4-BE49-F238E27FC236}">
                <a16:creationId xmlns:a16="http://schemas.microsoft.com/office/drawing/2014/main" id="{4425A2B8-467D-43B2-B291-554A552DF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5229225"/>
            <a:ext cx="647700" cy="576263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9428" name="Oval 35">
            <a:extLst>
              <a:ext uri="{FF2B5EF4-FFF2-40B4-BE49-F238E27FC236}">
                <a16:creationId xmlns:a16="http://schemas.microsoft.com/office/drawing/2014/main" id="{D9E31044-D8BF-463C-99CD-80594FE85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4149725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9429" name="Oval 36">
            <a:extLst>
              <a:ext uri="{FF2B5EF4-FFF2-40B4-BE49-F238E27FC236}">
                <a16:creationId xmlns:a16="http://schemas.microsoft.com/office/drawing/2014/main" id="{B3A6B447-8CA7-4DD6-B1D1-29CFBD3D5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288" y="4149725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9430" name="Oval 37">
            <a:extLst>
              <a:ext uri="{FF2B5EF4-FFF2-40B4-BE49-F238E27FC236}">
                <a16:creationId xmlns:a16="http://schemas.microsoft.com/office/drawing/2014/main" id="{EC5E95EC-52E2-440F-83E8-3404C716B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5157788"/>
            <a:ext cx="647700" cy="574675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59431" name="TextBox 38">
            <a:extLst>
              <a:ext uri="{FF2B5EF4-FFF2-40B4-BE49-F238E27FC236}">
                <a16:creationId xmlns:a16="http://schemas.microsoft.com/office/drawing/2014/main" id="{CE1A8FA4-59AA-4391-A670-EEAE957DB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3463" y="6165850"/>
            <a:ext cx="66540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sz="2400" b="0" dirty="0"/>
              <a:t>Level order traversal: </a:t>
            </a:r>
            <a:r>
              <a:rPr lang="en-CA" altLang="en-US" sz="2400" dirty="0"/>
              <a:t>A  B  C  D  E  F  G  H  I </a:t>
            </a:r>
          </a:p>
        </p:txBody>
      </p:sp>
      <p:cxnSp>
        <p:nvCxnSpPr>
          <p:cNvPr id="59432" name="Straight Connector 39">
            <a:extLst>
              <a:ext uri="{FF2B5EF4-FFF2-40B4-BE49-F238E27FC236}">
                <a16:creationId xmlns:a16="http://schemas.microsoft.com/office/drawing/2014/main" id="{B70550CA-79B5-4665-8E6B-2562D47CC05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46863" y="5529263"/>
            <a:ext cx="1828800" cy="444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33" name="Straight Connector 40">
            <a:extLst>
              <a:ext uri="{FF2B5EF4-FFF2-40B4-BE49-F238E27FC236}">
                <a16:creationId xmlns:a16="http://schemas.microsoft.com/office/drawing/2014/main" id="{54ED06AB-42FA-4B5C-BF4C-D4966B085BB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59563" y="6049963"/>
            <a:ext cx="1828800" cy="4286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3FA0D6D-D79C-40F6-9C14-3E63925D2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33400"/>
          </a:xfrm>
        </p:spPr>
        <p:txBody>
          <a:bodyPr/>
          <a:lstStyle/>
          <a:p>
            <a:pPr marL="0" indent="0">
              <a:buNone/>
            </a:pPr>
            <a:r>
              <a:rPr lang="en-CA" sz="2400" dirty="0"/>
              <a:t>The queue is empty. The algorithm terminates</a:t>
            </a: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5">
            <a:extLst>
              <a:ext uri="{FF2B5EF4-FFF2-40B4-BE49-F238E27FC236}">
                <a16:creationId xmlns:a16="http://schemas.microsoft.com/office/drawing/2014/main" id="{174B6DB1-5593-4B38-AEAC-5834B6CCDE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437D3EA6-C16C-44B6-8701-A993E4A73C6E}" type="slidenum">
              <a:rPr lang="en-US" altLang="en-US" sz="1400" b="0" smtClean="0"/>
              <a:pPr/>
              <a:t>52</a:t>
            </a:fld>
            <a:endParaRPr lang="en-US" altLang="en-US" sz="1400" b="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C0F2F37B-DA8F-49C0-BCED-6F5954B895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/>
              <a:t>Level order Traversal</a:t>
            </a:r>
          </a:p>
        </p:txBody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AA1C79B5-B43E-4FFA-9638-0E2FF7B2C1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966" y="1268760"/>
            <a:ext cx="9072562" cy="3659188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/>
              <a:t>Algorithm </a:t>
            </a:r>
            <a:r>
              <a:rPr lang="en-US" altLang="en-US" sz="2400" b="1" dirty="0" err="1"/>
              <a:t>levelOrder</a:t>
            </a:r>
            <a:r>
              <a:rPr lang="en-US" altLang="en-US" sz="2400" b="1" dirty="0"/>
              <a:t> </a:t>
            </a:r>
            <a:r>
              <a:rPr lang="en-US" altLang="en-US" sz="2400" dirty="0"/>
              <a:t>(root) {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/>
              <a:t>Input</a:t>
            </a:r>
            <a:r>
              <a:rPr lang="en-US" altLang="en-US" sz="2400" dirty="0"/>
              <a:t>: root of a binary tree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</a:pPr>
            <a:r>
              <a:rPr lang="en-US" altLang="en-US" sz="2400" b="1" dirty="0"/>
              <a:t>Output</a:t>
            </a:r>
            <a:r>
              <a:rPr lang="en-US" altLang="en-US" sz="2400" dirty="0"/>
              <a:t>: Nothing, but visit the nodes of the tree in level order</a:t>
            </a:r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en-US" altLang="en-US" sz="2400" dirty="0"/>
              <a:t>     </a:t>
            </a:r>
            <a:r>
              <a:rPr lang="en-US" altLang="en-US" sz="2400" b="1" dirty="0"/>
              <a:t>if</a:t>
            </a:r>
            <a:r>
              <a:rPr lang="en-US" altLang="en-US" sz="2400" dirty="0"/>
              <a:t> root = null </a:t>
            </a:r>
            <a:r>
              <a:rPr lang="en-US" altLang="en-US" sz="2400" b="1" dirty="0"/>
              <a:t>then</a:t>
            </a:r>
            <a:r>
              <a:rPr lang="en-US" altLang="en-US" sz="2400" dirty="0"/>
              <a:t> </a:t>
            </a:r>
            <a:r>
              <a:rPr lang="en-US" altLang="en-US" sz="2400" b="1" dirty="0"/>
              <a:t>return</a:t>
            </a:r>
            <a:endParaRPr lang="en-US" altLang="en-US" sz="2400" dirty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     Q = empty queue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     </a:t>
            </a:r>
            <a:r>
              <a:rPr lang="en-US" altLang="en-US" sz="2400" dirty="0" err="1"/>
              <a:t>Q.enqueue</a:t>
            </a:r>
            <a:r>
              <a:rPr lang="en-US" altLang="en-US" sz="2400" dirty="0"/>
              <a:t>(root);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     </a:t>
            </a:r>
            <a:r>
              <a:rPr lang="en-US" altLang="en-US" sz="2400" b="1" dirty="0"/>
              <a:t>while</a:t>
            </a:r>
            <a:r>
              <a:rPr lang="en-US" altLang="en-US" sz="2400" dirty="0"/>
              <a:t> Q is not empty </a:t>
            </a:r>
            <a:r>
              <a:rPr lang="en-US" altLang="en-US" sz="2400" b="1" dirty="0"/>
              <a:t>do</a:t>
            </a:r>
            <a:r>
              <a:rPr lang="en-US" altLang="en-US" sz="2400" dirty="0"/>
              <a:t> {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          v = </a:t>
            </a:r>
            <a:r>
              <a:rPr lang="en-US" altLang="en-US" sz="2400" dirty="0" err="1"/>
              <a:t>Q.dequeue</a:t>
            </a:r>
            <a:r>
              <a:rPr lang="en-US" altLang="en-US" sz="2400" dirty="0"/>
              <a:t>();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          visit(v);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          </a:t>
            </a:r>
            <a:r>
              <a:rPr lang="en-US" altLang="en-US" sz="2400" b="1" dirty="0"/>
              <a:t>if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v.leftChild</a:t>
            </a:r>
            <a:r>
              <a:rPr lang="en-US" altLang="en-US" sz="2400" dirty="0"/>
              <a:t>() != null </a:t>
            </a:r>
            <a:r>
              <a:rPr lang="en-US" altLang="en-US" sz="2400" b="1" dirty="0"/>
              <a:t>then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Q.enqueue</a:t>
            </a:r>
            <a:r>
              <a:rPr lang="en-US" altLang="en-US" sz="2400" dirty="0"/>
              <a:t>(</a:t>
            </a:r>
            <a:r>
              <a:rPr lang="en-US" altLang="en-US" sz="2400" dirty="0" err="1"/>
              <a:t>v.leftChild</a:t>
            </a:r>
            <a:r>
              <a:rPr lang="en-US" altLang="en-US" sz="2400" dirty="0"/>
              <a:t>());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          </a:t>
            </a:r>
            <a:r>
              <a:rPr lang="en-US" altLang="en-US" sz="2400" b="1"/>
              <a:t>if</a:t>
            </a:r>
            <a:r>
              <a:rPr lang="en-US" altLang="en-US" sz="2400"/>
              <a:t> v</a:t>
            </a:r>
            <a:r>
              <a:rPr lang="en-US" altLang="en-US" sz="2400" dirty="0" err="1"/>
              <a:t>.rightChild</a:t>
            </a:r>
            <a:r>
              <a:rPr lang="en-US" altLang="en-US" sz="2400" dirty="0"/>
              <a:t>() != null </a:t>
            </a:r>
            <a:r>
              <a:rPr lang="en-US" altLang="en-US" sz="2400" b="1" dirty="0"/>
              <a:t>then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Q.enqueue</a:t>
            </a:r>
            <a:r>
              <a:rPr lang="en-US" altLang="en-US" sz="2400" dirty="0"/>
              <a:t>(</a:t>
            </a:r>
            <a:r>
              <a:rPr lang="en-US" altLang="en-US" sz="2400" dirty="0" err="1"/>
              <a:t>v.rightChild</a:t>
            </a:r>
            <a:r>
              <a:rPr lang="en-US" altLang="en-US" sz="2400" dirty="0"/>
              <a:t>());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     }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}</a:t>
            </a: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5">
            <a:extLst>
              <a:ext uri="{FF2B5EF4-FFF2-40B4-BE49-F238E27FC236}">
                <a16:creationId xmlns:a16="http://schemas.microsoft.com/office/drawing/2014/main" id="{CEEF9888-5F53-4DE4-BF8E-F626496F3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65EA0E32-B384-4EF3-AC5E-C9B90C6A56F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400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BB88DAF7-7FC1-4ED9-A939-BAD8378B8D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Iterative Binary Tree Traversals</a:t>
            </a:r>
          </a:p>
        </p:txBody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ED5AE7A6-DA9C-45A9-A406-E38285B683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229600" cy="44958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In recursive tree traversals, the </a:t>
            </a:r>
            <a:r>
              <a:rPr lang="en-US" altLang="en-US" sz="2800" b="1" i="1" dirty="0">
                <a:solidFill>
                  <a:schemeClr val="accent2"/>
                </a:solidFill>
              </a:rPr>
              <a:t>Java execution stack</a:t>
            </a:r>
            <a:r>
              <a:rPr lang="en-US" altLang="en-US" sz="2800" dirty="0"/>
              <a:t> keeps track of where we are in the tree (by means of the activation records for each call)</a:t>
            </a:r>
          </a:p>
          <a:p>
            <a:pPr eaLnBrk="1" hangingPunct="1"/>
            <a:r>
              <a:rPr lang="en-US" altLang="en-US" sz="2800" dirty="0"/>
              <a:t>In </a:t>
            </a:r>
            <a:r>
              <a:rPr lang="en-US" altLang="en-US" sz="2800" b="1" i="1" dirty="0">
                <a:solidFill>
                  <a:schemeClr val="hlink"/>
                </a:solidFill>
              </a:rPr>
              <a:t>iterative traversals</a:t>
            </a:r>
            <a:r>
              <a:rPr lang="en-US" altLang="en-US" sz="2800" dirty="0"/>
              <a:t>, the programmer needs to keep track!</a:t>
            </a:r>
          </a:p>
          <a:p>
            <a:pPr lvl="1" eaLnBrk="1" hangingPunct="1"/>
            <a:r>
              <a:rPr lang="en-US" altLang="en-US" sz="2400" dirty="0"/>
              <a:t>An iterative traversal uses a </a:t>
            </a:r>
            <a:r>
              <a:rPr lang="en-US" altLang="en-US" sz="2400" b="1" i="1" dirty="0">
                <a:solidFill>
                  <a:schemeClr val="accent2"/>
                </a:solidFill>
              </a:rPr>
              <a:t>container</a:t>
            </a:r>
            <a:r>
              <a:rPr lang="en-US" altLang="en-US" sz="2400" dirty="0"/>
              <a:t> to store references to nodes not yet visited</a:t>
            </a:r>
          </a:p>
          <a:p>
            <a:pPr lvl="1" eaLnBrk="1" hangingPunct="1"/>
            <a:r>
              <a:rPr lang="en-US" altLang="en-US" sz="2400" dirty="0"/>
              <a:t>The order in which the nodes are visited will depend on the type of container being used (</a:t>
            </a:r>
            <a:r>
              <a:rPr lang="en-US" altLang="en-US" sz="2400" b="1" dirty="0">
                <a:solidFill>
                  <a:schemeClr val="hlink"/>
                </a:solidFill>
              </a:rPr>
              <a:t>stack</a:t>
            </a:r>
            <a:r>
              <a:rPr lang="en-US" altLang="en-US" sz="2400" dirty="0"/>
              <a:t>, </a:t>
            </a:r>
            <a:r>
              <a:rPr lang="en-US" altLang="en-US" sz="2400" b="1" dirty="0">
                <a:solidFill>
                  <a:schemeClr val="hlink"/>
                </a:solidFill>
              </a:rPr>
              <a:t>queue</a:t>
            </a:r>
            <a:r>
              <a:rPr lang="en-US" altLang="en-US" sz="2400" dirty="0"/>
              <a:t>, etc.)</a:t>
            </a: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4">
            <a:extLst>
              <a:ext uri="{FF2B5EF4-FFF2-40B4-BE49-F238E27FC236}">
                <a16:creationId xmlns:a16="http://schemas.microsoft.com/office/drawing/2014/main" id="{E7FDD46A-2F21-4548-8BE3-5F21F7BC0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87795502-6457-4C66-B96E-91B8737B18D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400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C114F9C1-7983-45F2-B028-DFC1173C35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An Iterative Traversal Algorithm</a:t>
            </a:r>
          </a:p>
        </p:txBody>
      </p:sp>
      <p:sp>
        <p:nvSpPr>
          <p:cNvPr id="63492" name="Text Box 3">
            <a:extLst>
              <a:ext uri="{FF2B5EF4-FFF2-40B4-BE49-F238E27FC236}">
                <a16:creationId xmlns:a16="http://schemas.microsoft.com/office/drawing/2014/main" id="{CE27E5A9-E17B-4AE5-8579-2E286B345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7924800" cy="424731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 dirty="0"/>
              <a:t> </a:t>
            </a:r>
            <a:r>
              <a:rPr lang="en-US" altLang="en-US" sz="2000" b="0" dirty="0">
                <a:solidFill>
                  <a:schemeClr val="accent2"/>
                </a:solidFill>
              </a:rPr>
              <a:t>//</a:t>
            </a:r>
            <a:r>
              <a:rPr lang="en-US" altLang="en-US" sz="2000" b="0" dirty="0"/>
              <a:t> </a:t>
            </a:r>
            <a:r>
              <a:rPr lang="en-US" altLang="en-US" sz="2000" b="0" i="1" dirty="0">
                <a:solidFill>
                  <a:schemeClr val="hlink"/>
                </a:solidFill>
              </a:rPr>
              <a:t>Assumption</a:t>
            </a:r>
            <a:r>
              <a:rPr lang="en-US" altLang="en-US" sz="2000" b="0" dirty="0">
                <a:solidFill>
                  <a:schemeClr val="accent2"/>
                </a:solidFill>
              </a:rPr>
              <a:t>: the tree is not empty</a:t>
            </a:r>
            <a:br>
              <a:rPr lang="en-US" altLang="en-US" sz="2000" b="0" dirty="0">
                <a:solidFill>
                  <a:schemeClr val="accent2"/>
                </a:solidFill>
              </a:rPr>
            </a:br>
            <a:endParaRPr lang="en-US" altLang="en-US" sz="2000" b="0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 dirty="0"/>
              <a:t> Create an empty container to hold references to nodes</a:t>
            </a:r>
            <a:br>
              <a:rPr lang="en-US" altLang="en-US" sz="2000" b="0" dirty="0"/>
            </a:br>
            <a:r>
              <a:rPr lang="en-US" altLang="en-US" sz="2000" b="0" dirty="0"/>
              <a:t> yet to be  visited.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 dirty="0"/>
              <a:t> Put reference to the root node in the container.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 dirty="0"/>
              <a:t> While the container is not empty 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 dirty="0"/>
              <a:t>     Remove a reference </a:t>
            </a:r>
            <a:r>
              <a:rPr lang="en-US" altLang="en-US" sz="2000" b="0" dirty="0">
                <a:solidFill>
                  <a:schemeClr val="hlink"/>
                </a:solidFill>
              </a:rPr>
              <a:t>x</a:t>
            </a:r>
            <a:r>
              <a:rPr lang="en-US" altLang="en-US" sz="2000" b="0" dirty="0"/>
              <a:t> from the container.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 dirty="0"/>
              <a:t>     Visit the node </a:t>
            </a:r>
            <a:r>
              <a:rPr lang="en-US" altLang="en-US" sz="2000" b="0" dirty="0">
                <a:solidFill>
                  <a:schemeClr val="hlink"/>
                </a:solidFill>
              </a:rPr>
              <a:t>x</a:t>
            </a:r>
            <a:r>
              <a:rPr lang="en-US" altLang="en-US" sz="2000" b="0" dirty="0"/>
              <a:t> points to.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 dirty="0"/>
              <a:t>     Put references to non-empty children of </a:t>
            </a:r>
            <a:r>
              <a:rPr lang="en-US" altLang="en-US" sz="2000" b="0" dirty="0">
                <a:solidFill>
                  <a:schemeClr val="hlink"/>
                </a:solidFill>
              </a:rPr>
              <a:t>x</a:t>
            </a:r>
            <a:r>
              <a:rPr lang="en-US" altLang="en-US" sz="2000" b="0" dirty="0"/>
              <a:t> in the container.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 dirty="0"/>
              <a:t>}</a:t>
            </a:r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5">
            <a:extLst>
              <a:ext uri="{FF2B5EF4-FFF2-40B4-BE49-F238E27FC236}">
                <a16:creationId xmlns:a16="http://schemas.microsoft.com/office/drawing/2014/main" id="{1A952E9B-7E88-408E-96DC-D17E516DD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F3D66895-8BC4-4819-BA77-C6FA79C1F95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55</a:t>
            </a:fld>
            <a:endParaRPr lang="en-US" altLang="en-US" sz="1400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B3055A87-ECBC-4E34-9C54-FE35FE9DC6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229600" cy="46482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Container is a </a:t>
            </a:r>
            <a:r>
              <a:rPr lang="en-US" altLang="en-US" sz="2800" b="1" dirty="0">
                <a:solidFill>
                  <a:schemeClr val="hlink"/>
                </a:solidFill>
              </a:rPr>
              <a:t>stack</a:t>
            </a:r>
            <a:r>
              <a:rPr lang="en-US" altLang="en-US" sz="2800" i="1" dirty="0">
                <a:solidFill>
                  <a:schemeClr val="accent2"/>
                </a:solidFill>
              </a:rPr>
              <a:t>:</a:t>
            </a:r>
            <a:r>
              <a:rPr lang="en-US" altLang="en-US" sz="2800" dirty="0"/>
              <a:t> if we push the </a:t>
            </a:r>
            <a:r>
              <a:rPr lang="en-US" altLang="en-US" sz="2800" i="1" dirty="0"/>
              <a:t>right</a:t>
            </a:r>
            <a:r>
              <a:rPr lang="en-US" altLang="en-US" sz="2800" dirty="0"/>
              <a:t> child of a node before the </a:t>
            </a:r>
            <a:r>
              <a:rPr lang="en-US" altLang="en-US" sz="2800" i="1" dirty="0"/>
              <a:t>left</a:t>
            </a:r>
            <a:r>
              <a:rPr lang="en-US" altLang="en-US" sz="2800" dirty="0"/>
              <a:t> child, we get </a:t>
            </a:r>
            <a:r>
              <a:rPr lang="en-US" altLang="en-US" sz="2800" b="1" i="1" dirty="0">
                <a:solidFill>
                  <a:schemeClr val="accent2"/>
                </a:solidFill>
              </a:rPr>
              <a:t>preorder</a:t>
            </a:r>
            <a:r>
              <a:rPr lang="en-US" altLang="en-US" sz="2800" dirty="0"/>
              <a:t> traversal</a:t>
            </a:r>
          </a:p>
          <a:p>
            <a:pPr eaLnBrk="1" hangingPunct="1"/>
            <a:r>
              <a:rPr lang="en-US" altLang="en-US" sz="2800" dirty="0"/>
              <a:t>Container is a </a:t>
            </a:r>
            <a:r>
              <a:rPr lang="en-US" altLang="en-US" sz="2800" b="1" dirty="0">
                <a:solidFill>
                  <a:schemeClr val="hlink"/>
                </a:solidFill>
              </a:rPr>
              <a:t>queue</a:t>
            </a:r>
            <a:r>
              <a:rPr lang="en-US" altLang="en-US" sz="2800" i="1" dirty="0">
                <a:solidFill>
                  <a:schemeClr val="accent2"/>
                </a:solidFill>
              </a:rPr>
              <a:t>:</a:t>
            </a:r>
            <a:r>
              <a:rPr lang="en-US" altLang="en-US" sz="2800" dirty="0"/>
              <a:t> if we enqueue the </a:t>
            </a:r>
            <a:r>
              <a:rPr lang="en-US" altLang="en-US" sz="2800" i="1" dirty="0"/>
              <a:t>left</a:t>
            </a:r>
            <a:r>
              <a:rPr lang="en-US" altLang="en-US" sz="2800" dirty="0"/>
              <a:t> child before the </a:t>
            </a:r>
            <a:r>
              <a:rPr lang="en-US" altLang="en-US" sz="2800" i="1" dirty="0"/>
              <a:t>right</a:t>
            </a:r>
            <a:r>
              <a:rPr lang="en-US" altLang="en-US" sz="2800" dirty="0"/>
              <a:t>, we get a </a:t>
            </a:r>
            <a:r>
              <a:rPr lang="en-US" altLang="en-US" sz="2800" b="1" i="1" dirty="0">
                <a:solidFill>
                  <a:schemeClr val="accent2"/>
                </a:solidFill>
              </a:rPr>
              <a:t>level order traversal</a:t>
            </a:r>
          </a:p>
        </p:txBody>
      </p:sp>
      <p:sp>
        <p:nvSpPr>
          <p:cNvPr id="64516" name="Rectangle 4">
            <a:extLst>
              <a:ext uri="{FF2B5EF4-FFF2-40B4-BE49-F238E27FC236}">
                <a16:creationId xmlns:a16="http://schemas.microsoft.com/office/drawing/2014/main" id="{A09E1267-5FA3-414A-BE7B-2543350AB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2225" y="381000"/>
            <a:ext cx="6559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0">
                <a:solidFill>
                  <a:schemeClr val="tx2"/>
                </a:solidFill>
              </a:rPr>
              <a:t>Iterative Binary Tree Traversals</a:t>
            </a:r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>
            <a:extLst>
              <a:ext uri="{FF2B5EF4-FFF2-40B4-BE49-F238E27FC236}">
                <a16:creationId xmlns:a16="http://schemas.microsoft.com/office/drawing/2014/main" id="{81A28DB8-4871-4ABF-B20D-D3A47C1BF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13442D69-DFE8-460E-921E-35AB02B5EB1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4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8A9880E5-B8CD-4737-97B6-8080E4DD18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Operations on a Binary Tree</a:t>
            </a:r>
          </a:p>
        </p:txBody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F37C6C6C-ACC9-4603-8834-3B793D4E06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1143000"/>
            <a:ext cx="7931150" cy="4953000"/>
          </a:xfrm>
        </p:spPr>
        <p:txBody>
          <a:bodyPr/>
          <a:lstStyle/>
          <a:p>
            <a:pPr eaLnBrk="1" hangingPunct="1"/>
            <a:r>
              <a:rPr lang="en-US" altLang="en-US" dirty="0"/>
              <a:t>What might we want to do with a binary tree?</a:t>
            </a:r>
          </a:p>
          <a:p>
            <a:pPr lvl="1" eaLnBrk="1" hangingPunct="1"/>
            <a:r>
              <a:rPr lang="en-US" altLang="en-US" dirty="0"/>
              <a:t>Add an element</a:t>
            </a:r>
          </a:p>
          <a:p>
            <a:pPr lvl="1" eaLnBrk="1" hangingPunct="1"/>
            <a:r>
              <a:rPr lang="en-US" altLang="en-US" dirty="0"/>
              <a:t>Remove an element</a:t>
            </a:r>
          </a:p>
          <a:p>
            <a:pPr lvl="1" eaLnBrk="1" hangingPunct="1"/>
            <a:r>
              <a:rPr lang="en-US" altLang="en-US" dirty="0"/>
              <a:t>Is the tree empty?</a:t>
            </a:r>
          </a:p>
          <a:p>
            <a:pPr lvl="1" eaLnBrk="1" hangingPunct="1"/>
            <a:r>
              <a:rPr lang="en-US" altLang="en-US" dirty="0"/>
              <a:t>Get size of the tree (i.e. how many elements)</a:t>
            </a:r>
          </a:p>
          <a:p>
            <a:pPr lvl="1" eaLnBrk="1" hangingPunct="1"/>
            <a:r>
              <a:rPr lang="en-US" altLang="en-US" dirty="0"/>
              <a:t>Traverse the tree (in preorder, </a:t>
            </a:r>
            <a:r>
              <a:rPr lang="en-US" altLang="en-US" dirty="0" err="1"/>
              <a:t>inorder</a:t>
            </a:r>
            <a:r>
              <a:rPr lang="en-US" altLang="en-US" dirty="0"/>
              <a:t>, </a:t>
            </a:r>
            <a:r>
              <a:rPr lang="en-US" altLang="en-US" dirty="0" err="1"/>
              <a:t>postorder</a:t>
            </a:r>
            <a:r>
              <a:rPr lang="en-US" altLang="en-US" dirty="0"/>
              <a:t>, level order)</a:t>
            </a:r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4">
            <a:extLst>
              <a:ext uri="{FF2B5EF4-FFF2-40B4-BE49-F238E27FC236}">
                <a16:creationId xmlns:a16="http://schemas.microsoft.com/office/drawing/2014/main" id="{3EA4BAC0-BAB4-4111-91AA-1792D57D3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97F06F6D-8D8B-412A-8DC8-08EEFB7DB6D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400"/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16C3AC7B-F9E8-4AF9-986F-AC4A75D7B5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sz="3600"/>
              <a:t>Possible Binary Tree Operations </a:t>
            </a:r>
          </a:p>
        </p:txBody>
      </p:sp>
      <p:graphicFrame>
        <p:nvGraphicFramePr>
          <p:cNvPr id="64575" name="Group 63">
            <a:extLst>
              <a:ext uri="{FF2B5EF4-FFF2-40B4-BE49-F238E27FC236}">
                <a16:creationId xmlns:a16="http://schemas.microsoft.com/office/drawing/2014/main" id="{A5C151BD-FAAC-4A10-86C4-9AA366AB80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200063"/>
              </p:ext>
            </p:extLst>
          </p:nvPr>
        </p:nvGraphicFramePr>
        <p:xfrm>
          <a:off x="457200" y="914400"/>
          <a:ext cx="8305800" cy="4168787"/>
        </p:xfrm>
        <a:graphic>
          <a:graphicData uri="http://schemas.openxmlformats.org/drawingml/2006/table">
            <a:tbl>
              <a:tblPr/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34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Operation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Description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3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getRoot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Returns a reference to the root of the tree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6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isEmpty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Determines whether the tree is empty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2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size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Determines the number of elements in the tree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9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find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Returns a reference to the specified target, if found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09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toString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Returns a string representation of tree’s contents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09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iteratorInOrder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Returns an </a:t>
                      </a: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iterator</a:t>
                      </a: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for an </a:t>
                      </a:r>
                      <a:r>
                        <a:rPr kumimoji="0" lang="en-US" alt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inorder</a:t>
                      </a: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traversal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09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iteratorPreOrder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Returns an </a:t>
                      </a: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iterator</a:t>
                      </a: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for a preorder traversal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09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iteratorPostOrder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Returns an </a:t>
                      </a: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iterator</a:t>
                      </a: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for a </a:t>
                      </a:r>
                      <a:r>
                        <a:rPr kumimoji="0" lang="en-US" alt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postorder</a:t>
                      </a: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traversal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09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iteratorLevelOrder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Returns an </a:t>
                      </a: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iterator</a:t>
                      </a: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for a </a:t>
                      </a:r>
                      <a:r>
                        <a:rPr kumimoji="0" lang="en-US" alt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levelorder</a:t>
                      </a: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traversal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>
            <a:extLst>
              <a:ext uri="{FF2B5EF4-FFF2-40B4-BE49-F238E27FC236}">
                <a16:creationId xmlns:a16="http://schemas.microsoft.com/office/drawing/2014/main" id="{A2F7DFF5-F7B4-43CF-8660-1C94491AD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9-</a:t>
            </a:r>
            <a:fld id="{59A8A075-BE8B-4777-9B7C-9B55577031F9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400"/>
          </a:p>
        </p:txBody>
      </p:sp>
      <p:sp>
        <p:nvSpPr>
          <p:cNvPr id="6147" name="Slide Number Placeholder 5">
            <a:extLst>
              <a:ext uri="{FF2B5EF4-FFF2-40B4-BE49-F238E27FC236}">
                <a16:creationId xmlns:a16="http://schemas.microsoft.com/office/drawing/2014/main" id="{660D5A04-A417-4586-A4FA-E190ED81C8C6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400" b="0"/>
              <a:t>2-</a:t>
            </a:r>
            <a:fld id="{F0D33F20-4A2C-4A8F-A63A-D076C551DAC4}" type="slidenum">
              <a:rPr lang="en-US" altLang="en-US" sz="1400" b="0"/>
              <a:pPr algn="r" eaLnBrk="1" hangingPunct="1"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400" b="0"/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BE20748D-451C-4C64-B952-2580940B49D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/>
              <a:t>What is an Iterator?</a:t>
            </a: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0A2E1F47-66DF-4347-87C1-24AD4F8B511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49387"/>
            <a:ext cx="8153400" cy="4987925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altLang="en-US" sz="2800" dirty="0"/>
              <a:t>An</a:t>
            </a:r>
            <a:r>
              <a:rPr lang="en-US" altLang="en-US" sz="2800" b="1" i="1" dirty="0">
                <a:solidFill>
                  <a:srgbClr val="D20000"/>
                </a:solidFill>
              </a:rPr>
              <a:t> </a:t>
            </a:r>
            <a:r>
              <a:rPr lang="en-US" altLang="en-US" sz="2800" b="1" i="1" dirty="0"/>
              <a:t>iterator</a:t>
            </a:r>
            <a:r>
              <a:rPr lang="en-US" altLang="en-US" sz="2800" b="1" i="1" dirty="0">
                <a:solidFill>
                  <a:schemeClr val="hlink"/>
                </a:solidFill>
              </a:rPr>
              <a:t> </a:t>
            </a:r>
            <a:r>
              <a:rPr lang="en-US" altLang="en-US" sz="2800" dirty="0"/>
              <a:t>is an abstract data type that allows us to iterate through the elements of a collection one by one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sz="2800" dirty="0"/>
          </a:p>
          <a:p>
            <a:pPr marL="0" indent="0" eaLnBrk="1" hangingPunct="1">
              <a:buFontTx/>
              <a:buNone/>
              <a:defRPr/>
            </a:pPr>
            <a:r>
              <a:rPr lang="en-US" altLang="en-US" sz="2800" dirty="0">
                <a:solidFill>
                  <a:srgbClr val="FF0000"/>
                </a:solidFill>
              </a:rPr>
              <a:t>Operations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next</a:t>
            </a:r>
            <a:r>
              <a:rPr lang="en-US" altLang="en-US" sz="2800" dirty="0"/>
              <a:t>: next element of the collection; ERROR if the element does not exist</a:t>
            </a:r>
          </a:p>
          <a:p>
            <a:pPr eaLnBrk="1" hangingPunct="1">
              <a:defRPr/>
            </a:pPr>
            <a:r>
              <a:rPr lang="en-US" altLang="en-US" sz="2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hasNext</a:t>
            </a:r>
            <a:r>
              <a:rPr lang="en-US" altLang="en-US" sz="2800" dirty="0"/>
              <a:t>: true if there are more elements in the collection; false otherwise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remove</a:t>
            </a:r>
            <a:r>
              <a:rPr lang="en-US" altLang="en-US" sz="2800" dirty="0"/>
              <a:t>:  removes the last element returned by the iterator </a:t>
            </a:r>
          </a:p>
        </p:txBody>
      </p:sp>
    </p:spTree>
  </p:cSld>
  <p:clrMapOvr>
    <a:masterClrMapping/>
  </p:clrMapOvr>
  <p:transition spd="med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>
            <a:extLst>
              <a:ext uri="{FF2B5EF4-FFF2-40B4-BE49-F238E27FC236}">
                <a16:creationId xmlns:a16="http://schemas.microsoft.com/office/drawing/2014/main" id="{A9957DA5-0B01-49F8-96CE-AA14435AC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9-</a:t>
            </a:r>
            <a:fld id="{85FEEAF6-A1DE-40D4-ABA4-75298F44D23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59</a:t>
            </a:fld>
            <a:endParaRPr lang="en-US" altLang="en-US" sz="1400"/>
          </a:p>
        </p:txBody>
      </p:sp>
      <p:sp>
        <p:nvSpPr>
          <p:cNvPr id="18435" name="Slide Number Placeholder 5">
            <a:extLst>
              <a:ext uri="{FF2B5EF4-FFF2-40B4-BE49-F238E27FC236}">
                <a16:creationId xmlns:a16="http://schemas.microsoft.com/office/drawing/2014/main" id="{BC33EE25-FC90-4CB9-91A4-632698415793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400" b="0"/>
              <a:t>2-</a:t>
            </a:r>
            <a:fld id="{A17AE5AC-2D88-4BE9-9DAA-7A2C8174F2FF}" type="slidenum">
              <a:rPr lang="en-US" altLang="en-US" sz="1400" b="0"/>
              <a:pPr algn="r" eaLnBrk="1" hangingPunct="1">
                <a:spcBef>
                  <a:spcPct val="0"/>
                </a:spcBef>
                <a:buFontTx/>
                <a:buNone/>
              </a:pPr>
              <a:t>59</a:t>
            </a:fld>
            <a:endParaRPr lang="en-US" altLang="en-US" sz="1400" b="0"/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96787B67-A2E3-4A3B-BB97-93455329BDD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solidFill>
                  <a:schemeClr val="hlink"/>
                </a:solidFill>
              </a:rPr>
              <a:t>Iterator</a:t>
            </a:r>
            <a:r>
              <a:rPr lang="en-US" altLang="en-US"/>
              <a:t> Interface</a:t>
            </a:r>
          </a:p>
        </p:txBody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63B2F262-0D02-449A-8096-DAA0D42135E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341438"/>
            <a:ext cx="7772400" cy="49530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800" dirty="0"/>
              <a:t>public interface Iterator&lt;T&gt;</a:t>
            </a:r>
            <a:r>
              <a:rPr lang="en-US" altLang="en-US" sz="2800" dirty="0">
                <a:solidFill>
                  <a:schemeClr val="hlink"/>
                </a:solidFill>
              </a:rPr>
              <a:t> </a:t>
            </a:r>
            <a:r>
              <a:rPr lang="en-US" altLang="en-US" sz="2800" dirty="0"/>
              <a:t>{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/>
              <a:t>public </a:t>
            </a:r>
            <a:r>
              <a:rPr lang="en-US" altLang="en-US" sz="2400" b="1" dirty="0" err="1"/>
              <a:t>boolean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hasNext</a:t>
            </a:r>
            <a:r>
              <a:rPr lang="en-US" altLang="en-US" sz="2400" b="1" dirty="0"/>
              <a:t>( );</a:t>
            </a:r>
            <a:endParaRPr lang="en-US" altLang="en-US" sz="2400" dirty="0"/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/>
              <a:t>public T next( );</a:t>
            </a:r>
            <a:endParaRPr lang="en-US" altLang="en-US" sz="2400" dirty="0"/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/>
              <a:t>public void remove( );</a:t>
            </a:r>
            <a:r>
              <a:rPr lang="en-US" altLang="en-US" sz="2400" b="1" dirty="0">
                <a:solidFill>
                  <a:schemeClr val="tx2"/>
                </a:solidFill>
              </a:rPr>
              <a:t> </a:t>
            </a:r>
            <a:r>
              <a:rPr lang="en-US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// </a:t>
            </a:r>
            <a:r>
              <a:rPr lang="en-US" alt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 Unicode MS" pitchFamily="34" charset="-128"/>
              </a:rPr>
              <a:t>(</a:t>
            </a:r>
            <a:r>
              <a:rPr lang="en-US" altLang="en-US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Unicode MS" pitchFamily="34" charset="-128"/>
              </a:rPr>
              <a:t>optional operation</a:t>
            </a:r>
            <a:r>
              <a:rPr lang="en-US" alt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 Unicode MS" pitchFamily="34" charset="-128"/>
              </a:rPr>
              <a:t>)</a:t>
            </a:r>
          </a:p>
          <a:p>
            <a:pPr marL="0" lvl="1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dirty="0">
                <a:latin typeface="Arial Unicode MS" pitchFamily="34" charset="-128"/>
              </a:rPr>
              <a:t>}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800" dirty="0">
              <a:latin typeface="Arial Unicode MS" pitchFamily="34" charset="-128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800" dirty="0">
                <a:latin typeface="Arial Unicode MS" pitchFamily="34" charset="-128"/>
              </a:rPr>
              <a:t>This interface is in the </a:t>
            </a:r>
            <a:r>
              <a:rPr lang="en-US" altLang="en-US" sz="2800" dirty="0" err="1">
                <a:solidFill>
                  <a:schemeClr val="accent2"/>
                </a:solidFill>
                <a:latin typeface="Arial Unicode MS" pitchFamily="34" charset="-128"/>
              </a:rPr>
              <a:t>java.util</a:t>
            </a:r>
            <a:r>
              <a:rPr lang="en-US" altLang="en-US" sz="2800" dirty="0">
                <a:latin typeface="Arial Unicode MS" pitchFamily="34" charset="-128"/>
              </a:rPr>
              <a:t> package of Java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27CEABC0-0FF2-48E3-AA44-2E2777EBF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1988" y="6237288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24E3ED36-A061-4F75-8D9F-C7914870C2BF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B00FE986-B388-4763-BCCA-4A075C1F2A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Example: </a:t>
            </a:r>
            <a:r>
              <a:rPr lang="en-US" altLang="en-US"/>
              <a:t>Java’s Class Hierarchy</a:t>
            </a:r>
          </a:p>
        </p:txBody>
      </p:sp>
      <p:sp>
        <p:nvSpPr>
          <p:cNvPr id="10244" name="Text Box 5">
            <a:extLst>
              <a:ext uri="{FF2B5EF4-FFF2-40B4-BE49-F238E27FC236}">
                <a16:creationId xmlns:a16="http://schemas.microsoft.com/office/drawing/2014/main" id="{387085F8-66A7-4B08-B337-AA8BFEC52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188" y="4524375"/>
            <a:ext cx="1295400" cy="409575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tx2"/>
                </a:solidFill>
              </a:rPr>
              <a:t>Error</a:t>
            </a:r>
          </a:p>
        </p:txBody>
      </p:sp>
      <p:sp>
        <p:nvSpPr>
          <p:cNvPr id="10245" name="Text Box 8">
            <a:extLst>
              <a:ext uri="{FF2B5EF4-FFF2-40B4-BE49-F238E27FC236}">
                <a16:creationId xmlns:a16="http://schemas.microsoft.com/office/drawing/2014/main" id="{CEF6E78F-91B4-413E-8053-604B2CE03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0188" y="1628775"/>
            <a:ext cx="1295400" cy="409575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tx2"/>
                </a:solidFill>
              </a:rPr>
              <a:t>Object</a:t>
            </a:r>
          </a:p>
        </p:txBody>
      </p:sp>
      <p:sp>
        <p:nvSpPr>
          <p:cNvPr id="10246" name="Text Box 9">
            <a:extLst>
              <a:ext uri="{FF2B5EF4-FFF2-40B4-BE49-F238E27FC236}">
                <a16:creationId xmlns:a16="http://schemas.microsoft.com/office/drawing/2014/main" id="{6B010FBB-5195-4546-98AC-4D1BCE87D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6188" y="4524375"/>
            <a:ext cx="1452562" cy="40005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tx2"/>
                </a:solidFill>
              </a:rPr>
              <a:t>Exception</a:t>
            </a:r>
          </a:p>
        </p:txBody>
      </p:sp>
      <p:sp>
        <p:nvSpPr>
          <p:cNvPr id="10247" name="Text Box 10">
            <a:extLst>
              <a:ext uri="{FF2B5EF4-FFF2-40B4-BE49-F238E27FC236}">
                <a16:creationId xmlns:a16="http://schemas.microsoft.com/office/drawing/2014/main" id="{55DE8F6E-8207-4937-957A-8C6A99F27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0188" y="4524375"/>
            <a:ext cx="1295400" cy="409575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tx2"/>
                </a:solidFill>
              </a:rPr>
              <a:t>Square</a:t>
            </a:r>
          </a:p>
        </p:txBody>
      </p:sp>
      <p:sp>
        <p:nvSpPr>
          <p:cNvPr id="10248" name="Text Box 11">
            <a:extLst>
              <a:ext uri="{FF2B5EF4-FFF2-40B4-BE49-F238E27FC236}">
                <a16:creationId xmlns:a16="http://schemas.microsoft.com/office/drawing/2014/main" id="{BB35C36E-934F-42A2-8B63-803BBA3F2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5238" y="3068638"/>
            <a:ext cx="1582737" cy="40005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tx2"/>
                </a:solidFill>
              </a:rPr>
              <a:t>String</a:t>
            </a:r>
          </a:p>
        </p:txBody>
      </p:sp>
      <p:sp>
        <p:nvSpPr>
          <p:cNvPr id="10249" name="Text Box 12">
            <a:extLst>
              <a:ext uri="{FF2B5EF4-FFF2-40B4-BE49-F238E27FC236}">
                <a16:creationId xmlns:a16="http://schemas.microsoft.com/office/drawing/2014/main" id="{A6D4199C-8B58-4AFA-8B57-34CB54675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0188" y="3076575"/>
            <a:ext cx="1439862" cy="40005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tx2"/>
                </a:solidFill>
              </a:rPr>
              <a:t>Rectangle</a:t>
            </a:r>
          </a:p>
        </p:txBody>
      </p:sp>
      <p:sp>
        <p:nvSpPr>
          <p:cNvPr id="10250" name="Text Box 13">
            <a:extLst>
              <a:ext uri="{FF2B5EF4-FFF2-40B4-BE49-F238E27FC236}">
                <a16:creationId xmlns:a16="http://schemas.microsoft.com/office/drawing/2014/main" id="{112C4556-A5E6-430E-B68C-0384E9631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9600" y="3068638"/>
            <a:ext cx="1584325" cy="40005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tx2"/>
                </a:solidFill>
              </a:rPr>
              <a:t>Throwable</a:t>
            </a:r>
          </a:p>
        </p:txBody>
      </p:sp>
      <p:sp>
        <p:nvSpPr>
          <p:cNvPr id="10251" name="Line 15">
            <a:extLst>
              <a:ext uri="{FF2B5EF4-FFF2-40B4-BE49-F238E27FC236}">
                <a16:creationId xmlns:a16="http://schemas.microsoft.com/office/drawing/2014/main" id="{634D8EF6-D843-405E-AFF2-4221046612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1538" y="2708275"/>
            <a:ext cx="66976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252" name="Line 16">
            <a:extLst>
              <a:ext uri="{FF2B5EF4-FFF2-40B4-BE49-F238E27FC236}">
                <a16:creationId xmlns:a16="http://schemas.microsoft.com/office/drawing/2014/main" id="{DE6C8FE7-2B1D-455E-AF84-A671B2AC6B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1788" y="4143375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253" name="Line 18">
            <a:extLst>
              <a:ext uri="{FF2B5EF4-FFF2-40B4-BE49-F238E27FC236}">
                <a16:creationId xmlns:a16="http://schemas.microsoft.com/office/drawing/2014/main" id="{EDC866AA-732F-4E72-98CE-D1BDEFD589DC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9988" y="269557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254" name="Line 19">
            <a:extLst>
              <a:ext uri="{FF2B5EF4-FFF2-40B4-BE49-F238E27FC236}">
                <a16:creationId xmlns:a16="http://schemas.microsoft.com/office/drawing/2014/main" id="{C0904CF6-B02C-480A-BC8A-AEC07B67847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1988" y="269557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255" name="Line 20">
            <a:extLst>
              <a:ext uri="{FF2B5EF4-FFF2-40B4-BE49-F238E27FC236}">
                <a16:creationId xmlns:a16="http://schemas.microsoft.com/office/drawing/2014/main" id="{DC13AC3B-2282-43D4-B158-E8F5F0396D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1988" y="414337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256" name="Line 21">
            <a:extLst>
              <a:ext uri="{FF2B5EF4-FFF2-40B4-BE49-F238E27FC236}">
                <a16:creationId xmlns:a16="http://schemas.microsoft.com/office/drawing/2014/main" id="{0FC9E711-E34F-41FA-BE69-6A45DE3A1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1788" y="414337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257" name="Line 28">
            <a:extLst>
              <a:ext uri="{FF2B5EF4-FFF2-40B4-BE49-F238E27FC236}">
                <a16:creationId xmlns:a16="http://schemas.microsoft.com/office/drawing/2014/main" id="{950A996C-4C58-4CFF-9BF9-59651788E6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0463" y="3525838"/>
            <a:ext cx="9525" cy="6175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258" name="Line 31">
            <a:extLst>
              <a:ext uri="{FF2B5EF4-FFF2-40B4-BE49-F238E27FC236}">
                <a16:creationId xmlns:a16="http://schemas.microsoft.com/office/drawing/2014/main" id="{BED4FE84-CF29-4369-B26B-41BD1D8347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87888" y="3500438"/>
            <a:ext cx="0" cy="1023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259" name="Line 32">
            <a:extLst>
              <a:ext uri="{FF2B5EF4-FFF2-40B4-BE49-F238E27FC236}">
                <a16:creationId xmlns:a16="http://schemas.microsoft.com/office/drawing/2014/main" id="{FB5FD093-A4DA-4152-AE9A-38F42E064A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25988" y="2014538"/>
            <a:ext cx="7937" cy="6810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260" name="Line 33">
            <a:extLst>
              <a:ext uri="{FF2B5EF4-FFF2-40B4-BE49-F238E27FC236}">
                <a16:creationId xmlns:a16="http://schemas.microsoft.com/office/drawing/2014/main" id="{019B30CC-E5FB-4118-97DF-08E1924FB49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5988" y="269557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261" name="Line 18">
            <a:extLst>
              <a:ext uri="{FF2B5EF4-FFF2-40B4-BE49-F238E27FC236}">
                <a16:creationId xmlns:a16="http://schemas.microsoft.com/office/drawing/2014/main" id="{444312E6-CB67-4BBB-99E1-AFF65F81C0D5}"/>
              </a:ext>
            </a:extLst>
          </p:cNvPr>
          <p:cNvSpPr>
            <a:spLocks noChangeShapeType="1"/>
          </p:cNvSpPr>
          <p:nvPr/>
        </p:nvSpPr>
        <p:spPr bwMode="auto">
          <a:xfrm>
            <a:off x="871538" y="270827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262" name="Text Box 13">
            <a:extLst>
              <a:ext uri="{FF2B5EF4-FFF2-40B4-BE49-F238E27FC236}">
                <a16:creationId xmlns:a16="http://schemas.microsoft.com/office/drawing/2014/main" id="{EFD13097-4713-4DBB-A561-DFD402971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738" y="3068638"/>
            <a:ext cx="1260475" cy="40005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tx2"/>
                </a:solidFill>
              </a:rPr>
              <a:t>Array</a:t>
            </a:r>
          </a:p>
        </p:txBody>
      </p:sp>
      <p:sp>
        <p:nvSpPr>
          <p:cNvPr id="10263" name="TextBox 36">
            <a:extLst>
              <a:ext uri="{FF2B5EF4-FFF2-40B4-BE49-F238E27FC236}">
                <a16:creationId xmlns:a16="http://schemas.microsoft.com/office/drawing/2014/main" id="{D97B2332-3E36-44DB-861C-7ED47225B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2075" y="2276475"/>
            <a:ext cx="75406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/>
              <a:t>. . .</a:t>
            </a:r>
          </a:p>
        </p:txBody>
      </p:sp>
      <p:sp>
        <p:nvSpPr>
          <p:cNvPr id="10264" name="TextBox 37">
            <a:extLst>
              <a:ext uri="{FF2B5EF4-FFF2-40B4-BE49-F238E27FC236}">
                <a16:creationId xmlns:a16="http://schemas.microsoft.com/office/drawing/2014/main" id="{CBFF0023-F2BC-4FE8-89A2-B976F663B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9238" y="4833938"/>
            <a:ext cx="25558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000"/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/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/>
              <a:t>.</a:t>
            </a:r>
          </a:p>
        </p:txBody>
      </p:sp>
      <p:sp>
        <p:nvSpPr>
          <p:cNvPr id="10265" name="TextBox 39">
            <a:extLst>
              <a:ext uri="{FF2B5EF4-FFF2-40B4-BE49-F238E27FC236}">
                <a16:creationId xmlns:a16="http://schemas.microsoft.com/office/drawing/2014/main" id="{D40DDBA6-A025-4E11-8005-675301E4F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3088" y="4833938"/>
            <a:ext cx="3508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000"/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/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/>
              <a:t>.</a:t>
            </a:r>
          </a:p>
        </p:txBody>
      </p:sp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85BE4-0E5E-453F-A581-3A65CBC10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04813"/>
            <a:ext cx="8062913" cy="5691187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FontTx/>
              <a:buNone/>
              <a:defRPr/>
            </a:pPr>
            <a:r>
              <a:rPr lang="en-CA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Binary Tree </a:t>
            </a:r>
            <a:r>
              <a:rPr lang="en-CA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ADT</a:t>
            </a:r>
            <a:endParaRPr lang="en-CA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n-CA" sz="2000" dirty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CA" sz="2400" dirty="0"/>
              <a:t>package </a:t>
            </a:r>
            <a:r>
              <a:rPr lang="en-CA" sz="2400" dirty="0" err="1"/>
              <a:t>binaryTree</a:t>
            </a:r>
            <a:r>
              <a:rPr lang="en-CA" sz="2400" dirty="0"/>
              <a:t>;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CA" sz="2400" dirty="0"/>
              <a:t>import </a:t>
            </a:r>
            <a:r>
              <a:rPr lang="en-CA" sz="2400" dirty="0" err="1"/>
              <a:t>java.util.Iterator</a:t>
            </a:r>
            <a:r>
              <a:rPr lang="en-CA" sz="2400" dirty="0"/>
              <a:t>;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CA" sz="2400" b="1" dirty="0"/>
              <a:t>public interface </a:t>
            </a:r>
            <a:r>
              <a:rPr lang="en-CA" sz="2400" b="1" dirty="0" err="1"/>
              <a:t>BinaryTreeADT</a:t>
            </a:r>
            <a:r>
              <a:rPr lang="en-CA" sz="2400" b="1" dirty="0"/>
              <a:t>&lt;T&gt;</a:t>
            </a:r>
            <a:r>
              <a:rPr lang="en-CA" sz="2400" dirty="0"/>
              <a:t> {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CA" sz="2400" dirty="0"/>
              <a:t>    public T </a:t>
            </a:r>
            <a:r>
              <a:rPr lang="en-CA" sz="2400" dirty="0" err="1"/>
              <a:t>getRoot</a:t>
            </a:r>
            <a:r>
              <a:rPr lang="en-CA" sz="2400" dirty="0"/>
              <a:t> ();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CA" sz="2400" dirty="0"/>
              <a:t>    public </a:t>
            </a:r>
            <a:r>
              <a:rPr lang="en-CA" sz="2400" dirty="0" err="1"/>
              <a:t>boolean</a:t>
            </a:r>
            <a:r>
              <a:rPr lang="en-CA" sz="2400" dirty="0"/>
              <a:t> </a:t>
            </a:r>
            <a:r>
              <a:rPr lang="en-CA" sz="2400" dirty="0" err="1"/>
              <a:t>isEmpty</a:t>
            </a:r>
            <a:r>
              <a:rPr lang="en-CA" sz="2400" dirty="0"/>
              <a:t>();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CA" sz="2400" dirty="0"/>
              <a:t>    public </a:t>
            </a:r>
            <a:r>
              <a:rPr lang="en-CA" sz="2400" dirty="0" err="1"/>
              <a:t>int</a:t>
            </a:r>
            <a:r>
              <a:rPr lang="en-CA" sz="2400" dirty="0"/>
              <a:t> size();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CA" sz="2400" dirty="0"/>
              <a:t>    public T find (T </a:t>
            </a:r>
            <a:r>
              <a:rPr lang="en-CA" sz="2400" dirty="0" err="1"/>
              <a:t>targetElement</a:t>
            </a:r>
            <a:r>
              <a:rPr lang="en-CA" sz="2400" dirty="0"/>
              <a:t>) throws 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CA" sz="2400" dirty="0"/>
              <a:t>                                               </a:t>
            </a:r>
            <a:r>
              <a:rPr lang="en-CA" sz="2400" dirty="0" err="1"/>
              <a:t>ElementNotFoundException</a:t>
            </a:r>
            <a:r>
              <a:rPr lang="en-CA" sz="2400" dirty="0"/>
              <a:t>;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CA" sz="2400" dirty="0"/>
              <a:t>    public String </a:t>
            </a:r>
            <a:r>
              <a:rPr lang="en-CA" sz="2400" dirty="0" err="1"/>
              <a:t>toString</a:t>
            </a:r>
            <a:r>
              <a:rPr lang="en-CA" sz="2400" dirty="0"/>
              <a:t>();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CA" sz="2400" dirty="0"/>
              <a:t>    public Iterator&lt;T&gt; </a:t>
            </a:r>
            <a:r>
              <a:rPr lang="en-CA" sz="2400" dirty="0" err="1"/>
              <a:t>iteratorInOrder</a:t>
            </a:r>
            <a:r>
              <a:rPr lang="en-CA" sz="2400" dirty="0"/>
              <a:t>();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CA" sz="2400" dirty="0"/>
              <a:t>    public </a:t>
            </a:r>
            <a:r>
              <a:rPr lang="en-CA" sz="2400" dirty="0" err="1"/>
              <a:t>Iterator</a:t>
            </a:r>
            <a:r>
              <a:rPr lang="en-CA" sz="2400" dirty="0"/>
              <a:t>&lt;T&gt; </a:t>
            </a:r>
            <a:r>
              <a:rPr lang="en-CA" sz="2400" dirty="0" err="1"/>
              <a:t>iteratorPreOrder</a:t>
            </a:r>
            <a:r>
              <a:rPr lang="en-CA" sz="2400" dirty="0"/>
              <a:t>();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CA" sz="2400" dirty="0"/>
              <a:t>    public </a:t>
            </a:r>
            <a:r>
              <a:rPr lang="en-CA" sz="2400" dirty="0" err="1"/>
              <a:t>Iterator</a:t>
            </a:r>
            <a:r>
              <a:rPr lang="en-CA" sz="2400" dirty="0"/>
              <a:t>&lt;T&gt; </a:t>
            </a:r>
            <a:r>
              <a:rPr lang="en-CA" sz="2400" dirty="0" err="1"/>
              <a:t>iteratorPostOrder</a:t>
            </a:r>
            <a:r>
              <a:rPr lang="en-CA" sz="2400" dirty="0"/>
              <a:t>();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CA" sz="2400" dirty="0"/>
              <a:t>    public </a:t>
            </a:r>
            <a:r>
              <a:rPr lang="en-CA" sz="2400" dirty="0" err="1"/>
              <a:t>Iterator</a:t>
            </a:r>
            <a:r>
              <a:rPr lang="en-CA" sz="2400" dirty="0"/>
              <a:t>&lt;T&gt; </a:t>
            </a:r>
            <a:r>
              <a:rPr lang="en-CA" sz="2400" dirty="0" err="1"/>
              <a:t>iteratorLevelOrder</a:t>
            </a:r>
            <a:r>
              <a:rPr lang="en-CA" sz="2400" dirty="0"/>
              <a:t>();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CA" sz="2400" dirty="0"/>
              <a:t>}</a:t>
            </a:r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/>
          </a:p>
          <a:p>
            <a:pPr>
              <a:buFontTx/>
              <a:buNone/>
              <a:defRPr/>
            </a:pPr>
            <a:endParaRPr lang="en-CA" sz="2400" dirty="0"/>
          </a:p>
        </p:txBody>
      </p:sp>
      <p:sp>
        <p:nvSpPr>
          <p:cNvPr id="71683" name="Slide Number Placeholder 3">
            <a:extLst>
              <a:ext uri="{FF2B5EF4-FFF2-40B4-BE49-F238E27FC236}">
                <a16:creationId xmlns:a16="http://schemas.microsoft.com/office/drawing/2014/main" id="{5E0EE0B4-F4F1-4FEF-BE30-EF43101A8D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5EC855D0-002F-4887-9368-7CA9215C43EF}" type="slidenum">
              <a:rPr lang="en-US" altLang="en-US" sz="1400" b="0" smtClean="0"/>
              <a:pPr/>
              <a:t>60</a:t>
            </a:fld>
            <a:endParaRPr lang="en-US" altLang="en-US" sz="1400" b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Number Placeholder 5">
            <a:extLst>
              <a:ext uri="{FF2B5EF4-FFF2-40B4-BE49-F238E27FC236}">
                <a16:creationId xmlns:a16="http://schemas.microsoft.com/office/drawing/2014/main" id="{3CA915E6-AA94-42E3-95BB-2369384E6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516FE571-3732-4F56-8951-12100B86056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61</a:t>
            </a:fld>
            <a:endParaRPr lang="en-US" altLang="en-US" sz="1400"/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B8ED9D63-4543-48BD-BE49-D0E8DBAE08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/>
              <a:t>Linked Binary Tree Implementation</a:t>
            </a:r>
          </a:p>
        </p:txBody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00633E4C-3AF0-44D1-8975-E3A8B66742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To represent the binary tree, we will use a</a:t>
            </a:r>
            <a:r>
              <a:rPr lang="en-US" altLang="en-US"/>
              <a:t> </a:t>
            </a:r>
            <a:r>
              <a:rPr lang="en-US" altLang="en-US" sz="2800">
                <a:solidFill>
                  <a:schemeClr val="tx2"/>
                </a:solidFill>
              </a:rPr>
              <a:t>linked </a:t>
            </a:r>
            <a:r>
              <a:rPr lang="en-US" altLang="en-US" sz="2800"/>
              <a:t>structure of nodes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>
                <a:solidFill>
                  <a:schemeClr val="hlink"/>
                </a:solidFill>
              </a:rPr>
              <a:t>root</a:t>
            </a:r>
            <a:r>
              <a:rPr lang="en-US" altLang="en-US"/>
              <a:t>: reference to the node that is the </a:t>
            </a:r>
            <a:r>
              <a:rPr lang="en-US" altLang="en-US">
                <a:solidFill>
                  <a:schemeClr val="tx2"/>
                </a:solidFill>
              </a:rPr>
              <a:t>root of the tree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>
                <a:solidFill>
                  <a:schemeClr val="hlink"/>
                </a:solidFill>
              </a:rPr>
              <a:t>count</a:t>
            </a:r>
            <a:r>
              <a:rPr lang="en-US" altLang="en-US"/>
              <a:t>: keeps track of the number of nodes in the tree</a:t>
            </a:r>
            <a:br>
              <a:rPr lang="en-US" altLang="en-US"/>
            </a:b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First, how will we represent a </a:t>
            </a:r>
            <a:r>
              <a:rPr lang="en-US" altLang="en-US" sz="2800" b="1" i="1">
                <a:solidFill>
                  <a:schemeClr val="accent2"/>
                </a:solidFill>
              </a:rPr>
              <a:t>node of a binary tree</a:t>
            </a:r>
            <a:r>
              <a:rPr lang="en-US" altLang="en-US" sz="2800"/>
              <a:t>?</a:t>
            </a:r>
          </a:p>
        </p:txBody>
      </p:sp>
    </p:spTree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5">
            <a:extLst>
              <a:ext uri="{FF2B5EF4-FFF2-40B4-BE49-F238E27FC236}">
                <a16:creationId xmlns:a16="http://schemas.microsoft.com/office/drawing/2014/main" id="{E953B0DA-B0E0-4965-9689-4C374A84ED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C8D69A18-9478-429D-812A-66B4B16A850F}" type="slidenum">
              <a:rPr lang="en-US" altLang="en-US" sz="1400" b="0" smtClean="0"/>
              <a:pPr/>
              <a:t>62</a:t>
            </a:fld>
            <a:endParaRPr lang="en-US" altLang="en-US" sz="1400" b="0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08B2E7F9-A4EA-42F5-8C4A-AF08116FCF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207375" cy="838200"/>
          </a:xfrm>
        </p:spPr>
        <p:txBody>
          <a:bodyPr/>
          <a:lstStyle/>
          <a:p>
            <a:pPr eaLnBrk="1" hangingPunct="1"/>
            <a:r>
              <a:rPr lang="en-US" altLang="en-US"/>
              <a:t>Linked Binary Tree Implementation</a:t>
            </a:r>
          </a:p>
        </p:txBody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1B9188F3-7145-4AB6-9451-BBEB3F7ECF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125538"/>
            <a:ext cx="8763000" cy="2227262"/>
          </a:xfrm>
        </p:spPr>
        <p:txBody>
          <a:bodyPr/>
          <a:lstStyle/>
          <a:p>
            <a:pPr eaLnBrk="1" hangingPunct="1"/>
            <a:r>
              <a:rPr lang="en-US" altLang="en-US" dirty="0"/>
              <a:t>A </a:t>
            </a:r>
            <a:r>
              <a:rPr lang="en-US" altLang="en-US" dirty="0">
                <a:solidFill>
                  <a:schemeClr val="hlink"/>
                </a:solidFill>
              </a:rPr>
              <a:t>binary tree node</a:t>
            </a:r>
            <a:r>
              <a:rPr lang="en-US" altLang="en-US" dirty="0"/>
              <a:t> will contain</a:t>
            </a:r>
          </a:p>
          <a:p>
            <a:pPr lvl="1" eaLnBrk="1" hangingPunct="1"/>
            <a:r>
              <a:rPr lang="en-US" altLang="en-US" dirty="0"/>
              <a:t> </a:t>
            </a:r>
            <a:r>
              <a:rPr lang="en-US" altLang="en-US" sz="3200" dirty="0"/>
              <a:t>a reference to a data element</a:t>
            </a:r>
          </a:p>
          <a:p>
            <a:pPr lvl="1" eaLnBrk="1" hangingPunct="1"/>
            <a:r>
              <a:rPr lang="en-US" altLang="en-US" sz="3200" dirty="0"/>
              <a:t> references to its left and right children and to its parent</a:t>
            </a:r>
          </a:p>
        </p:txBody>
      </p:sp>
      <p:sp>
        <p:nvSpPr>
          <p:cNvPr id="73733" name="Rectangle 4">
            <a:extLst>
              <a:ext uri="{FF2B5EF4-FFF2-40B4-BE49-F238E27FC236}">
                <a16:creationId xmlns:a16="http://schemas.microsoft.com/office/drawing/2014/main" id="{F76A3209-37E1-44E9-92AA-0AB14B3F9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8200" y="4719638"/>
            <a:ext cx="431800" cy="360362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73734" name="Rectangle 5">
            <a:extLst>
              <a:ext uri="{FF2B5EF4-FFF2-40B4-BE49-F238E27FC236}">
                <a16:creationId xmlns:a16="http://schemas.microsoft.com/office/drawing/2014/main" id="{D0D0477B-8671-4072-846E-F3FE80288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719638"/>
            <a:ext cx="431800" cy="360362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73735" name="Rectangle 6">
            <a:extLst>
              <a:ext uri="{FF2B5EF4-FFF2-40B4-BE49-F238E27FC236}">
                <a16:creationId xmlns:a16="http://schemas.microsoft.com/office/drawing/2014/main" id="{6CFB5247-F491-471E-BF5A-350DF3A0E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8200" y="4143375"/>
            <a:ext cx="863600" cy="574675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73736" name="Rectangle 7">
            <a:extLst>
              <a:ext uri="{FF2B5EF4-FFF2-40B4-BE49-F238E27FC236}">
                <a16:creationId xmlns:a16="http://schemas.microsoft.com/office/drawing/2014/main" id="{3B63E6C5-E6F9-4DDD-8CB9-F799E183A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143375"/>
            <a:ext cx="647700" cy="576263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73737" name="Line 8">
            <a:extLst>
              <a:ext uri="{FF2B5EF4-FFF2-40B4-BE49-F238E27FC236}">
                <a16:creationId xmlns:a16="http://schemas.microsoft.com/office/drawing/2014/main" id="{59CDA6B7-9CF2-4676-874D-A20C171F4BA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4430713"/>
            <a:ext cx="1295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3738" name="Line 10">
            <a:extLst>
              <a:ext uri="{FF2B5EF4-FFF2-40B4-BE49-F238E27FC236}">
                <a16:creationId xmlns:a16="http://schemas.microsoft.com/office/drawing/2014/main" id="{716502B8-9656-474F-B387-DF5D7453D3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3738" y="4935538"/>
            <a:ext cx="360362" cy="576262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3739" name="Line 11">
            <a:extLst>
              <a:ext uri="{FF2B5EF4-FFF2-40B4-BE49-F238E27FC236}">
                <a16:creationId xmlns:a16="http://schemas.microsoft.com/office/drawing/2014/main" id="{C2C822F2-F1F4-4A35-B0D0-A10BED1F06F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5900" y="4935538"/>
            <a:ext cx="288925" cy="576262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3740" name="Text Box 12">
            <a:extLst>
              <a:ext uri="{FF2B5EF4-FFF2-40B4-BE49-F238E27FC236}">
                <a16:creationId xmlns:a16="http://schemas.microsoft.com/office/drawing/2014/main" id="{67CB51CB-DB10-40B9-AD2C-27062C757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913" y="5984875"/>
            <a:ext cx="6865937" cy="3968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/>
              <a:t>left and right children are binary tree nodes themselves</a:t>
            </a:r>
          </a:p>
        </p:txBody>
      </p:sp>
      <p:sp>
        <p:nvSpPr>
          <p:cNvPr id="73741" name="Rectangle 1">
            <a:extLst>
              <a:ext uri="{FF2B5EF4-FFF2-40B4-BE49-F238E27FC236}">
                <a16:creationId xmlns:a16="http://schemas.microsoft.com/office/drawing/2014/main" id="{E9218761-9686-4F96-8667-A38B8A81A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8200" y="3925888"/>
            <a:ext cx="863600" cy="217487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cxnSp>
        <p:nvCxnSpPr>
          <p:cNvPr id="73742" name="Straight Arrow Connector 3">
            <a:extLst>
              <a:ext uri="{FF2B5EF4-FFF2-40B4-BE49-F238E27FC236}">
                <a16:creationId xmlns:a16="http://schemas.microsoft.com/office/drawing/2014/main" id="{BCA97F89-79EA-4036-924A-1970B348617E}"/>
              </a:ext>
            </a:extLst>
          </p:cNvPr>
          <p:cNvCxnSpPr>
            <a:cxnSpLocks/>
          </p:cNvCxnSpPr>
          <p:nvPr/>
        </p:nvCxnSpPr>
        <p:spPr bwMode="auto">
          <a:xfrm flipV="1">
            <a:off x="3810000" y="3567113"/>
            <a:ext cx="0" cy="438150"/>
          </a:xfrm>
          <a:prstGeom prst="straightConnector1">
            <a:avLst/>
          </a:prstGeom>
          <a:noFill/>
          <a:ln w="38100" algn="ctr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5">
            <a:extLst>
              <a:ext uri="{FF2B5EF4-FFF2-40B4-BE49-F238E27FC236}">
                <a16:creationId xmlns:a16="http://schemas.microsoft.com/office/drawing/2014/main" id="{D40AF963-467D-4C4B-8BCF-7A574A828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C3AD4F1B-35EC-4863-A217-5767D9FD61F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63</a:t>
            </a:fld>
            <a:endParaRPr lang="en-US" altLang="en-US" sz="1400"/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46011F70-E86E-47C6-BF99-DE204EA46D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00113"/>
          </a:xfrm>
        </p:spPr>
        <p:txBody>
          <a:bodyPr/>
          <a:lstStyle/>
          <a:p>
            <a:pPr eaLnBrk="1" hangingPunct="1"/>
            <a:r>
              <a:rPr lang="en-US" altLang="en-US"/>
              <a:t>BinaryTreeNode </a:t>
            </a:r>
            <a:r>
              <a:rPr lang="en-US" altLang="en-US">
                <a:latin typeface="Arial Unicode MS" pitchFamily="34" charset="-128"/>
              </a:rPr>
              <a:t>class</a:t>
            </a:r>
          </a:p>
        </p:txBody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54C835AA-5A78-4800-9C0B-53B11D038D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068288"/>
            <a:ext cx="8610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Represents a node in a binary tree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Attributes: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solidFill>
                  <a:schemeClr val="hlink"/>
                </a:solidFill>
              </a:rPr>
              <a:t>element</a:t>
            </a:r>
            <a:r>
              <a:rPr lang="en-US" altLang="en-US" dirty="0"/>
              <a:t>: reference to data element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solidFill>
                  <a:schemeClr val="hlink"/>
                </a:solidFill>
              </a:rPr>
              <a:t>left</a:t>
            </a:r>
            <a:r>
              <a:rPr lang="en-US" altLang="en-US" dirty="0"/>
              <a:t>: reference to left child of the node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solidFill>
                  <a:schemeClr val="hlink"/>
                </a:solidFill>
              </a:rPr>
              <a:t>right</a:t>
            </a:r>
            <a:r>
              <a:rPr lang="en-US" altLang="en-US" dirty="0"/>
              <a:t>: reference to right child of the node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C00000"/>
                </a:solidFill>
              </a:rPr>
              <a:t>parent</a:t>
            </a:r>
            <a:r>
              <a:rPr lang="en-US" altLang="en-US" dirty="0"/>
              <a:t>: reference to the parent of the node</a:t>
            </a:r>
            <a:br>
              <a:rPr lang="en-US" altLang="en-US" dirty="0"/>
            </a:br>
            <a:endParaRPr lang="en-US" altLang="en-US" dirty="0"/>
          </a:p>
        </p:txBody>
      </p:sp>
    </p:spTree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5">
            <a:extLst>
              <a:ext uri="{FF2B5EF4-FFF2-40B4-BE49-F238E27FC236}">
                <a16:creationId xmlns:a16="http://schemas.microsoft.com/office/drawing/2014/main" id="{A326677E-BC4A-4104-A4F5-0E82AE2AF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EBDB703C-D8BF-40BF-B7C5-3035F682862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64</a:t>
            </a:fld>
            <a:endParaRPr lang="en-US" altLang="en-US" sz="1400"/>
          </a:p>
        </p:txBody>
      </p:sp>
      <p:sp>
        <p:nvSpPr>
          <p:cNvPr id="75779" name="Rectangle 1026">
            <a:extLst>
              <a:ext uri="{FF2B5EF4-FFF2-40B4-BE49-F238E27FC236}">
                <a16:creationId xmlns:a16="http://schemas.microsoft.com/office/drawing/2014/main" id="{882230EB-4F4C-449E-ADAF-F02ADD63B8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/>
              <a:t>A BinaryTreeNode Object</a:t>
            </a:r>
          </a:p>
        </p:txBody>
      </p:sp>
      <p:sp>
        <p:nvSpPr>
          <p:cNvPr id="75780" name="Rectangle 1027">
            <a:extLst>
              <a:ext uri="{FF2B5EF4-FFF2-40B4-BE49-F238E27FC236}">
                <a16:creationId xmlns:a16="http://schemas.microsoft.com/office/drawing/2014/main" id="{D5766ABF-CFFE-4057-99A2-1DAD48D462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1412875"/>
            <a:ext cx="8077200" cy="12954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/>
              <a:t>protected T element;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protected BinaryTreeNode&lt;T&gt; left, right, parent;</a:t>
            </a:r>
          </a:p>
        </p:txBody>
      </p:sp>
      <p:sp>
        <p:nvSpPr>
          <p:cNvPr id="75781" name="Text Box 1039">
            <a:extLst>
              <a:ext uri="{FF2B5EF4-FFF2-40B4-BE49-F238E27FC236}">
                <a16:creationId xmlns:a16="http://schemas.microsoft.com/office/drawing/2014/main" id="{BDB0E40B-BB8B-4E89-9151-13EC5613A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6021388"/>
            <a:ext cx="7483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75782" name="Text Box 1041">
            <a:extLst>
              <a:ext uri="{FF2B5EF4-FFF2-40B4-BE49-F238E27FC236}">
                <a16:creationId xmlns:a16="http://schemas.microsoft.com/office/drawing/2014/main" id="{A1785F9B-145A-4F20-9581-2961A2DE7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440363"/>
            <a:ext cx="84058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 b="0" dirty="0"/>
              <a:t>Note that either or both of the </a:t>
            </a:r>
            <a:r>
              <a:rPr lang="en-CA" altLang="en-US" sz="2000" b="0" dirty="0">
                <a:solidFill>
                  <a:schemeClr val="hlink"/>
                </a:solidFill>
              </a:rPr>
              <a:t>left </a:t>
            </a:r>
            <a:r>
              <a:rPr lang="en-CA" altLang="en-US" sz="2000" b="0" dirty="0"/>
              <a:t>and </a:t>
            </a:r>
            <a:r>
              <a:rPr lang="en-CA" altLang="en-US" sz="2000" b="0" dirty="0">
                <a:solidFill>
                  <a:schemeClr val="hlink"/>
                </a:solidFill>
              </a:rPr>
              <a:t>right</a:t>
            </a:r>
            <a:r>
              <a:rPr lang="en-CA" altLang="en-US" sz="2000" b="0" dirty="0"/>
              <a:t> references could be null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 b="0" dirty="0"/>
              <a:t>What is the meaning of protected?</a:t>
            </a:r>
          </a:p>
        </p:txBody>
      </p:sp>
      <p:sp>
        <p:nvSpPr>
          <p:cNvPr id="75783" name="Rectangle 4">
            <a:extLst>
              <a:ext uri="{FF2B5EF4-FFF2-40B4-BE49-F238E27FC236}">
                <a16:creationId xmlns:a16="http://schemas.microsoft.com/office/drawing/2014/main" id="{5584E699-A698-4649-B6CF-37B7E89ED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8200" y="4221163"/>
            <a:ext cx="431800" cy="360362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75784" name="Rectangle 5">
            <a:extLst>
              <a:ext uri="{FF2B5EF4-FFF2-40B4-BE49-F238E27FC236}">
                <a16:creationId xmlns:a16="http://schemas.microsoft.com/office/drawing/2014/main" id="{94DF1A42-7754-460C-85D3-0C27E707D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221163"/>
            <a:ext cx="431800" cy="360362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75785" name="Rectangle 6">
            <a:extLst>
              <a:ext uri="{FF2B5EF4-FFF2-40B4-BE49-F238E27FC236}">
                <a16:creationId xmlns:a16="http://schemas.microsoft.com/office/drawing/2014/main" id="{174B053F-752C-426D-93C2-D251B109A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8200" y="3644900"/>
            <a:ext cx="863600" cy="574675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75786" name="Rectangle 7">
            <a:extLst>
              <a:ext uri="{FF2B5EF4-FFF2-40B4-BE49-F238E27FC236}">
                <a16:creationId xmlns:a16="http://schemas.microsoft.com/office/drawing/2014/main" id="{8BCF2A5D-34E3-4D65-B4F1-AEFCFF4FE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644900"/>
            <a:ext cx="647700" cy="576263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75787" name="Line 8">
            <a:extLst>
              <a:ext uri="{FF2B5EF4-FFF2-40B4-BE49-F238E27FC236}">
                <a16:creationId xmlns:a16="http://schemas.microsoft.com/office/drawing/2014/main" id="{6EEF6228-1655-49A7-8B4B-EAB18228A2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932238"/>
            <a:ext cx="1295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5788" name="Line 10">
            <a:extLst>
              <a:ext uri="{FF2B5EF4-FFF2-40B4-BE49-F238E27FC236}">
                <a16:creationId xmlns:a16="http://schemas.microsoft.com/office/drawing/2014/main" id="{71494FF2-29A9-4F92-AAC6-F6CC1F2876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3738" y="4437063"/>
            <a:ext cx="360362" cy="576262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5789" name="Line 11">
            <a:extLst>
              <a:ext uri="{FF2B5EF4-FFF2-40B4-BE49-F238E27FC236}">
                <a16:creationId xmlns:a16="http://schemas.microsoft.com/office/drawing/2014/main" id="{C8CA25B0-6713-4857-AD39-6473F3DFA088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5900" y="4437063"/>
            <a:ext cx="288925" cy="576262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5790" name="Rectangle 33">
            <a:extLst>
              <a:ext uri="{FF2B5EF4-FFF2-40B4-BE49-F238E27FC236}">
                <a16:creationId xmlns:a16="http://schemas.microsoft.com/office/drawing/2014/main" id="{78EA8382-EAE7-4272-A200-4FC6887AA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8200" y="3427413"/>
            <a:ext cx="863600" cy="217487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cxnSp>
        <p:nvCxnSpPr>
          <p:cNvPr id="75791" name="Straight Arrow Connector 34">
            <a:extLst>
              <a:ext uri="{FF2B5EF4-FFF2-40B4-BE49-F238E27FC236}">
                <a16:creationId xmlns:a16="http://schemas.microsoft.com/office/drawing/2014/main" id="{BC8A2210-6CF0-4E2F-8A77-DF39CB4AB8EB}"/>
              </a:ext>
            </a:extLst>
          </p:cNvPr>
          <p:cNvCxnSpPr>
            <a:cxnSpLocks/>
          </p:cNvCxnSpPr>
          <p:nvPr/>
        </p:nvCxnSpPr>
        <p:spPr bwMode="auto">
          <a:xfrm flipV="1">
            <a:off x="3810000" y="3068638"/>
            <a:ext cx="0" cy="438150"/>
          </a:xfrm>
          <a:prstGeom prst="straightConnector1">
            <a:avLst/>
          </a:prstGeom>
          <a:noFill/>
          <a:ln w="38100" algn="ctr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5">
            <a:extLst>
              <a:ext uri="{FF2B5EF4-FFF2-40B4-BE49-F238E27FC236}">
                <a16:creationId xmlns:a16="http://schemas.microsoft.com/office/drawing/2014/main" id="{E40AA145-995B-4BE3-97FD-B0A7A26A1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6AAB2F3F-B9E8-4E8E-83FE-63A9E1A3DEA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65</a:t>
            </a:fld>
            <a:endParaRPr lang="en-US" altLang="en-US" sz="1400"/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D5C51C14-994C-47E3-A54A-FFD1F257D2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LinkedBinaryTree Class</a:t>
            </a:r>
          </a:p>
        </p:txBody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0F49AC19-5221-4665-B455-85D048CCE0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Attributes:</a:t>
            </a:r>
          </a:p>
          <a:p>
            <a:pPr eaLnBrk="1" hangingPunct="1"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</a:rPr>
              <a:t>	  protected </a:t>
            </a:r>
            <a:r>
              <a:rPr lang="en-US" altLang="en-US" sz="2800" dirty="0" err="1">
                <a:solidFill>
                  <a:srgbClr val="0000FF"/>
                </a:solidFill>
              </a:rPr>
              <a:t>BinaryTreeNode</a:t>
            </a:r>
            <a:r>
              <a:rPr lang="en-US" altLang="en-US" sz="2800" dirty="0">
                <a:solidFill>
                  <a:srgbClr val="0000FF"/>
                </a:solidFill>
              </a:rPr>
              <a:t>&lt;T&gt; root;</a:t>
            </a:r>
            <a:br>
              <a:rPr lang="en-US" altLang="en-US" sz="2800" dirty="0">
                <a:solidFill>
                  <a:srgbClr val="0000FF"/>
                </a:solidFill>
              </a:rPr>
            </a:br>
            <a:r>
              <a:rPr lang="en-US" altLang="en-US" sz="2800" dirty="0">
                <a:solidFill>
                  <a:srgbClr val="0000FF"/>
                </a:solidFill>
              </a:rPr>
              <a:t>  protected int count;</a:t>
            </a:r>
            <a:br>
              <a:rPr lang="en-US" altLang="en-US" sz="2800" dirty="0">
                <a:solidFill>
                  <a:srgbClr val="0000FF"/>
                </a:solidFill>
              </a:rPr>
            </a:br>
            <a:endParaRPr lang="en-US" altLang="en-US" sz="2800" dirty="0">
              <a:solidFill>
                <a:srgbClr val="0000FF"/>
              </a:solidFill>
            </a:endParaRPr>
          </a:p>
          <a:p>
            <a:pPr eaLnBrk="1" hangingPunct="1"/>
            <a:r>
              <a:rPr lang="en-US" altLang="en-US" sz="2800" dirty="0"/>
              <a:t>The attributes are </a:t>
            </a:r>
            <a:r>
              <a:rPr lang="en-US" altLang="en-US" sz="2800" dirty="0">
                <a:solidFill>
                  <a:srgbClr val="0000FF"/>
                </a:solidFill>
              </a:rPr>
              <a:t>protected</a:t>
            </a:r>
            <a:r>
              <a:rPr lang="en-US" altLang="en-US" sz="2800" dirty="0"/>
              <a:t> so that they can be accessed directly in any subclass of the </a:t>
            </a:r>
            <a:r>
              <a:rPr lang="en-US" altLang="en-US" sz="2800" dirty="0" err="1"/>
              <a:t>LinkedBinaryTree</a:t>
            </a:r>
            <a:r>
              <a:rPr lang="en-US" altLang="en-US" sz="2800" dirty="0"/>
              <a:t> class</a:t>
            </a:r>
          </a:p>
          <a:p>
            <a:pPr marL="457200" lvl="1" indent="0" eaLnBrk="1" hangingPunct="1">
              <a:buNone/>
            </a:pPr>
            <a:endParaRPr lang="en-US" alt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Number Placeholder 5">
            <a:extLst>
              <a:ext uri="{FF2B5EF4-FFF2-40B4-BE49-F238E27FC236}">
                <a16:creationId xmlns:a16="http://schemas.microsoft.com/office/drawing/2014/main" id="{0BEE255E-DF94-42FB-A542-842585A43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2686A888-94D3-4D8C-81AF-9DF171B8B61C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66</a:t>
            </a:fld>
            <a:endParaRPr lang="en-US" altLang="en-US" sz="1400"/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0449F172-9C15-4084-83EC-91B8E9459E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LinkedBinaryTree Class</a:t>
            </a:r>
          </a:p>
        </p:txBody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3D3DACBF-3083-47A7-8D41-88EA0565A8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153400" cy="5410200"/>
          </a:xfrm>
        </p:spPr>
        <p:txBody>
          <a:bodyPr/>
          <a:lstStyle/>
          <a:p>
            <a:pPr eaLnBrk="1" hangingPunct="1"/>
            <a:r>
              <a:rPr lang="en-US" altLang="en-US" sz="2800"/>
              <a:t>Constructors:</a:t>
            </a:r>
          </a:p>
          <a:p>
            <a:pPr eaLnBrk="1" hangingPunct="1">
              <a:buFontTx/>
              <a:buNone/>
            </a:pPr>
            <a:r>
              <a:rPr lang="en-US" altLang="en-US" sz="2800">
                <a:solidFill>
                  <a:srgbClr val="0000FF"/>
                </a:solidFill>
              </a:rPr>
              <a:t>	</a:t>
            </a:r>
            <a:r>
              <a:rPr lang="en-US" altLang="en-US" sz="2400">
                <a:solidFill>
                  <a:srgbClr val="009900"/>
                </a:solidFill>
              </a:rPr>
              <a:t>//Creates empty binary tree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	public LinkedBinaryTree() {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     	count = 0;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     	root = null;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   	}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solidFill>
                  <a:srgbClr val="008000"/>
                </a:solidFill>
              </a:rPr>
              <a:t>	</a:t>
            </a:r>
            <a:r>
              <a:rPr lang="en-US" altLang="en-US" sz="2400">
                <a:solidFill>
                  <a:srgbClr val="009900"/>
                </a:solidFill>
              </a:rPr>
              <a:t>//Creates binary tree with specified element as its root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	public LinkedBinaryTree (T element) {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     	count = 1;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      	root = new BinaryTreeNode&lt;T&gt; (element);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  	 }</a:t>
            </a:r>
          </a:p>
          <a:p>
            <a:pPr eaLnBrk="1" hangingPunct="1"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5">
            <a:extLst>
              <a:ext uri="{FF2B5EF4-FFF2-40B4-BE49-F238E27FC236}">
                <a16:creationId xmlns:a16="http://schemas.microsoft.com/office/drawing/2014/main" id="{A0BA77F7-3651-40DF-941C-C0BCE4CAD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E7E21D00-168E-4C79-80AA-BA03C2859128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67</a:t>
            </a:fld>
            <a:endParaRPr lang="en-US" altLang="en-US" sz="1400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D6BA7411-7309-4F8E-A500-11A2A0F02F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610600" cy="56388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rgbClr val="008000"/>
                </a:solidFill>
              </a:rPr>
              <a:t>/* Returns a reference to the specified target element if it is found in this binary tree.</a:t>
            </a:r>
            <a:br>
              <a:rPr lang="en-US" altLang="en-US" sz="2400">
                <a:solidFill>
                  <a:srgbClr val="008000"/>
                </a:solidFill>
              </a:rPr>
            </a:br>
            <a:r>
              <a:rPr lang="en-US" altLang="en-US" sz="2400">
                <a:solidFill>
                  <a:srgbClr val="008000"/>
                </a:solidFill>
              </a:rPr>
              <a:t>Throws an ElementNotFoundException if not found. */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rgbClr val="008000"/>
                </a:solidFill>
              </a:rPr>
              <a:t>   </a:t>
            </a:r>
            <a:r>
              <a:rPr lang="en-US" altLang="en-US" sz="2400"/>
              <a:t>public T find(T targetElement) throws</a:t>
            </a:r>
            <a:br>
              <a:rPr lang="en-US" altLang="en-US" sz="2400"/>
            </a:br>
            <a:r>
              <a:rPr lang="en-US" altLang="en-US" sz="2400"/>
              <a:t>                                                  ElementNotFoundException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   BinaryTreeNode&lt;T&gt; current =</a:t>
            </a:r>
            <a:br>
              <a:rPr lang="en-US" altLang="en-US" sz="2400"/>
            </a:br>
            <a:r>
              <a:rPr lang="en-US" altLang="en-US" sz="2400"/>
              <a:t>                                           findAgain( targetElement, root );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   if ( current == null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      throw new ElementNotFoundException("binary tree");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   return (current.element);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Number Placeholder 5">
            <a:extLst>
              <a:ext uri="{FF2B5EF4-FFF2-40B4-BE49-F238E27FC236}">
                <a16:creationId xmlns:a16="http://schemas.microsoft.com/office/drawing/2014/main" id="{1690DD87-8AC5-4008-805D-364ECBE3E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546C470C-1ED9-410B-B6A5-7373F7CC9BA4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68</a:t>
            </a:fld>
            <a:endParaRPr lang="en-US" altLang="en-US" sz="1400"/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21384FD8-9C81-4323-AF2B-028FD728B8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Discussion</a:t>
            </a:r>
          </a:p>
        </p:txBody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5D3AFF06-0C00-42E7-9F24-2FA74EFE0A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What is </a:t>
            </a:r>
            <a:r>
              <a:rPr lang="en-US" altLang="en-US">
                <a:solidFill>
                  <a:schemeClr val="hlink"/>
                </a:solidFill>
              </a:rPr>
              <a:t>element</a:t>
            </a:r>
            <a:r>
              <a:rPr lang="en-US" altLang="en-US"/>
              <a:t> in this statement from the method?</a:t>
            </a:r>
            <a:br>
              <a:rPr lang="en-US" altLang="en-US"/>
            </a:br>
            <a:r>
              <a:rPr lang="en-US" altLang="en-US"/>
              <a:t>	</a:t>
            </a:r>
            <a:r>
              <a:rPr lang="en-US" altLang="en-US">
                <a:solidFill>
                  <a:srgbClr val="0000FF"/>
                </a:solidFill>
              </a:rPr>
              <a:t>return (current.</a:t>
            </a:r>
            <a:r>
              <a:rPr lang="en-US" altLang="en-US">
                <a:solidFill>
                  <a:schemeClr val="hlink"/>
                </a:solidFill>
              </a:rPr>
              <a:t>element</a:t>
            </a:r>
            <a:r>
              <a:rPr lang="en-US" altLang="en-US">
                <a:solidFill>
                  <a:srgbClr val="0000FF"/>
                </a:solidFill>
              </a:rPr>
              <a:t>);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If element were </a:t>
            </a:r>
            <a:r>
              <a:rPr lang="en-US" altLang="en-US">
                <a:solidFill>
                  <a:srgbClr val="0000FF"/>
                </a:solidFill>
              </a:rPr>
              <a:t>private</a:t>
            </a:r>
            <a:r>
              <a:rPr lang="en-US" altLang="en-US"/>
              <a:t> rather than </a:t>
            </a:r>
            <a:r>
              <a:rPr lang="en-US" altLang="en-US">
                <a:solidFill>
                  <a:srgbClr val="0000FF"/>
                </a:solidFill>
              </a:rPr>
              <a:t>protected</a:t>
            </a:r>
            <a:r>
              <a:rPr lang="en-US" altLang="en-US"/>
              <a:t> in BinaryTreeNode.java, what would be need in order to access it?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We will now look at the helper method </a:t>
            </a:r>
            <a:r>
              <a:rPr lang="en-US" altLang="en-US">
                <a:solidFill>
                  <a:srgbClr val="0000FF"/>
                </a:solidFill>
              </a:rPr>
              <a:t>findAgain</a:t>
            </a:r>
            <a:r>
              <a:rPr lang="en-US" altLang="en-US"/>
              <a:t>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Number Placeholder 5">
            <a:extLst>
              <a:ext uri="{FF2B5EF4-FFF2-40B4-BE49-F238E27FC236}">
                <a16:creationId xmlns:a16="http://schemas.microsoft.com/office/drawing/2014/main" id="{89FB3E9E-C473-4BFD-877F-2770D997C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2DEA1428-0352-4766-85E9-D3590706AD7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69</a:t>
            </a:fld>
            <a:endParaRPr lang="en-US" altLang="en-US" sz="1400"/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BEC07F92-DF6F-40A4-AA9A-06E9ABC633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458200" cy="5715000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dirty="0"/>
              <a:t>private </a:t>
            </a:r>
            <a:r>
              <a:rPr lang="en-US" altLang="en-US" sz="2400" dirty="0" err="1"/>
              <a:t>BinaryTreeNode</a:t>
            </a:r>
            <a:r>
              <a:rPr lang="en-US" altLang="en-US" sz="2400" dirty="0"/>
              <a:t>&lt;T&gt; </a:t>
            </a:r>
            <a:r>
              <a:rPr lang="en-US" altLang="en-US" sz="2400" dirty="0" err="1">
                <a:solidFill>
                  <a:schemeClr val="hlink"/>
                </a:solidFill>
              </a:rPr>
              <a:t>findAgain</a:t>
            </a:r>
            <a:r>
              <a:rPr lang="en-US" altLang="en-US" sz="2400" dirty="0"/>
              <a:t>(T </a:t>
            </a:r>
            <a:r>
              <a:rPr lang="en-US" altLang="en-US" sz="2400" dirty="0" err="1"/>
              <a:t>targetElement</a:t>
            </a:r>
            <a:r>
              <a:rPr lang="en-US" altLang="en-US" sz="2400" dirty="0"/>
              <a:t>,</a:t>
            </a:r>
            <a:br>
              <a:rPr lang="en-US" altLang="en-US" sz="2400" dirty="0"/>
            </a:br>
            <a:r>
              <a:rPr lang="en-US" altLang="en-US" sz="2400" dirty="0"/>
              <a:t>                                                  </a:t>
            </a:r>
            <a:r>
              <a:rPr lang="en-US" altLang="en-US" sz="2400" dirty="0" err="1"/>
              <a:t>BinaryTreeNode</a:t>
            </a:r>
            <a:r>
              <a:rPr lang="en-US" altLang="en-US" sz="2400" dirty="0"/>
              <a:t>&lt;T&gt; next) {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      if (next == null)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         return null;      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      if (</a:t>
            </a:r>
            <a:r>
              <a:rPr lang="en-US" altLang="en-US" sz="2400" dirty="0" err="1"/>
              <a:t>next.</a:t>
            </a:r>
            <a:r>
              <a:rPr lang="en-US" altLang="en-US" sz="2400" dirty="0" err="1">
                <a:solidFill>
                  <a:schemeClr val="tx2"/>
                </a:solidFill>
              </a:rPr>
              <a:t>element</a:t>
            </a:r>
            <a:r>
              <a:rPr lang="en-US" altLang="en-US" sz="2400" dirty="0" err="1"/>
              <a:t>.equals</a:t>
            </a:r>
            <a:r>
              <a:rPr lang="en-US" altLang="en-US" sz="2400" dirty="0"/>
              <a:t>(</a:t>
            </a:r>
            <a:r>
              <a:rPr lang="en-US" altLang="en-US" sz="2400" dirty="0" err="1"/>
              <a:t>targetElement</a:t>
            </a:r>
            <a:r>
              <a:rPr lang="en-US" altLang="en-US" sz="2400" dirty="0"/>
              <a:t>))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         return next;      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      </a:t>
            </a:r>
            <a:r>
              <a:rPr lang="en-US" altLang="en-US" sz="2400" dirty="0" err="1"/>
              <a:t>BinaryTreeNode</a:t>
            </a:r>
            <a:r>
              <a:rPr lang="en-US" altLang="en-US" sz="2400" dirty="0"/>
              <a:t>&lt;T&gt; temp =</a:t>
            </a:r>
            <a:br>
              <a:rPr lang="en-US" altLang="en-US" sz="2400" dirty="0"/>
            </a:br>
            <a:r>
              <a:rPr lang="en-US" altLang="en-US" sz="2400" dirty="0"/>
              <a:t>                                     </a:t>
            </a:r>
            <a:r>
              <a:rPr lang="en-US" altLang="en-US" sz="2400" dirty="0" err="1">
                <a:solidFill>
                  <a:schemeClr val="hlink"/>
                </a:solidFill>
              </a:rPr>
              <a:t>findAgain</a:t>
            </a:r>
            <a:r>
              <a:rPr lang="en-US" altLang="en-US" sz="2400" dirty="0"/>
              <a:t>(</a:t>
            </a:r>
            <a:r>
              <a:rPr lang="en-US" altLang="en-US" sz="2400" dirty="0" err="1"/>
              <a:t>targetElement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next.</a:t>
            </a:r>
            <a:r>
              <a:rPr lang="en-US" altLang="en-US" sz="2400" dirty="0" err="1">
                <a:solidFill>
                  <a:schemeClr val="tx2"/>
                </a:solidFill>
              </a:rPr>
              <a:t>left</a:t>
            </a:r>
            <a:r>
              <a:rPr lang="en-US" altLang="en-US" sz="2400" dirty="0"/>
              <a:t>);      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      if (temp == null)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         temp = </a:t>
            </a:r>
            <a:r>
              <a:rPr lang="en-US" altLang="en-US" sz="2400" dirty="0" err="1">
                <a:solidFill>
                  <a:schemeClr val="hlink"/>
                </a:solidFill>
              </a:rPr>
              <a:t>findAgain</a:t>
            </a:r>
            <a:r>
              <a:rPr lang="en-US" altLang="en-US" sz="2400" dirty="0"/>
              <a:t>(</a:t>
            </a:r>
            <a:r>
              <a:rPr lang="en-US" altLang="en-US" sz="2400" dirty="0" err="1"/>
              <a:t>targetElement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next.</a:t>
            </a:r>
            <a:r>
              <a:rPr lang="en-US" altLang="en-US" sz="2400" dirty="0" err="1">
                <a:solidFill>
                  <a:schemeClr val="tx2"/>
                </a:solidFill>
              </a:rPr>
              <a:t>right</a:t>
            </a:r>
            <a:r>
              <a:rPr lang="en-US" altLang="en-US" sz="2400" dirty="0"/>
              <a:t>);      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      return temp;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   }</a:t>
            </a:r>
          </a:p>
          <a:p>
            <a:pPr eaLnBrk="1" hangingPunct="1">
              <a:buFontTx/>
              <a:buNone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4CE1454A-7881-4002-BA44-09AFF4EF0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21ECBC7E-3BF2-4818-9401-EBE1711B4834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CCBB49F3-CF4C-4458-A4A8-CA67D36BF5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Tree Definition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41033A7C-6389-4EF4-A430-377B8E9CA3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1303725"/>
            <a:ext cx="83058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i="1" dirty="0"/>
              <a:t>A</a:t>
            </a:r>
            <a:r>
              <a:rPr lang="en-US" altLang="en-US" b="1" i="1" dirty="0">
                <a:solidFill>
                  <a:schemeClr val="hlink"/>
                </a:solidFill>
              </a:rPr>
              <a:t> tree</a:t>
            </a:r>
            <a:r>
              <a:rPr lang="en-US" altLang="en-US" dirty="0"/>
              <a:t> is a set of elements that either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/>
              <a:t>it is empty, 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/>
              <a:t>it has a distinguished element called the </a:t>
            </a:r>
            <a:r>
              <a:rPr lang="en-US" altLang="en-US" sz="3200" b="1" i="1" dirty="0">
                <a:solidFill>
                  <a:schemeClr val="hlink"/>
                </a:solidFill>
              </a:rPr>
              <a:t>root</a:t>
            </a:r>
            <a:r>
              <a:rPr lang="en-US" altLang="en-US" sz="3200" dirty="0"/>
              <a:t> and zero or more </a:t>
            </a:r>
            <a:r>
              <a:rPr lang="en-US" altLang="en-US" sz="3200" b="1" i="1" dirty="0">
                <a:solidFill>
                  <a:schemeClr val="hlink"/>
                </a:solidFill>
              </a:rPr>
              <a:t>trees </a:t>
            </a:r>
            <a:r>
              <a:rPr lang="en-US" altLang="en-US" sz="3200" i="1" dirty="0"/>
              <a:t>(called </a:t>
            </a:r>
            <a:r>
              <a:rPr lang="en-US" altLang="en-US" sz="3200" b="1" i="1" dirty="0">
                <a:solidFill>
                  <a:schemeClr val="hlink"/>
                </a:solidFill>
              </a:rPr>
              <a:t>subtrees </a:t>
            </a:r>
            <a:r>
              <a:rPr lang="en-US" altLang="en-US" sz="3200" i="1" dirty="0"/>
              <a:t>of the root)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en-US" sz="3200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What kind of definition is this?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/>
              <a:t>What is the base case?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/>
              <a:t>What is the recursive part?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3200" dirty="0"/>
          </a:p>
        </p:txBody>
      </p:sp>
    </p:spTree>
  </p:cSld>
  <p:clrMapOvr>
    <a:masterClrMapping/>
  </p:clrMapOvr>
  <p:transition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Number Placeholder 5">
            <a:extLst>
              <a:ext uri="{FF2B5EF4-FFF2-40B4-BE49-F238E27FC236}">
                <a16:creationId xmlns:a16="http://schemas.microsoft.com/office/drawing/2014/main" id="{F9819189-DD55-4149-9831-C1CD8DFD4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816A6AFA-C5FF-4985-BB29-87B577EE42BC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70</a:t>
            </a:fld>
            <a:endParaRPr lang="en-US" altLang="en-US" sz="1400"/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20EAD834-B5C4-40E4-9797-5CB307F5EA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Discussion</a:t>
            </a:r>
          </a:p>
        </p:txBody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C5EE6950-111A-4622-A0EB-61F3F82E94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kind of method is </a:t>
            </a:r>
            <a:r>
              <a:rPr lang="en-US" altLang="en-US">
                <a:solidFill>
                  <a:schemeClr val="tx2"/>
                </a:solidFill>
              </a:rPr>
              <a:t>findAgain</a:t>
            </a:r>
            <a:r>
              <a:rPr lang="en-US" altLang="en-US"/>
              <a:t>?</a:t>
            </a:r>
          </a:p>
          <a:p>
            <a:pPr lvl="1" eaLnBrk="1" hangingPunct="1"/>
            <a:r>
              <a:rPr lang="en-US" altLang="en-US"/>
              <a:t>What is the base case?</a:t>
            </a:r>
          </a:p>
          <a:p>
            <a:pPr lvl="2" eaLnBrk="1" hangingPunct="1"/>
            <a:r>
              <a:rPr lang="en-US" altLang="en-US"/>
              <a:t>There are two!</a:t>
            </a:r>
          </a:p>
          <a:p>
            <a:pPr lvl="1" eaLnBrk="1" hangingPunct="1"/>
            <a:r>
              <a:rPr lang="en-US" altLang="en-US"/>
              <a:t>What is the recursive part?</a:t>
            </a:r>
          </a:p>
          <a:p>
            <a:pPr lvl="1" eaLnBrk="1" hangingPunct="1"/>
            <a:endParaRPr lang="en-US" altLang="en-US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Number Placeholder 5">
            <a:extLst>
              <a:ext uri="{FF2B5EF4-FFF2-40B4-BE49-F238E27FC236}">
                <a16:creationId xmlns:a16="http://schemas.microsoft.com/office/drawing/2014/main" id="{3F6A053F-02D9-4C50-BE85-8930DEB9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4EC67136-C480-401C-8C8B-8B25E107601E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71</a:t>
            </a:fld>
            <a:endParaRPr lang="en-US" altLang="en-US" sz="1400"/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F9706ADE-C947-4256-8C87-90C0FB9CD1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381000"/>
            <a:ext cx="8610600" cy="56388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>
                <a:solidFill>
                  <a:srgbClr val="008000"/>
                </a:solidFill>
              </a:rPr>
              <a:t>/* Performs an </a:t>
            </a:r>
            <a:r>
              <a:rPr lang="en-US" altLang="en-US" sz="2800" dirty="0" err="1">
                <a:solidFill>
                  <a:srgbClr val="008000"/>
                </a:solidFill>
              </a:rPr>
              <a:t>inorder</a:t>
            </a:r>
            <a:r>
              <a:rPr lang="en-US" altLang="en-US" sz="2800" dirty="0">
                <a:solidFill>
                  <a:srgbClr val="008000"/>
                </a:solidFill>
              </a:rPr>
              <a:t> traversal on this binary tree by calling a recursive </a:t>
            </a:r>
            <a:r>
              <a:rPr lang="en-US" altLang="en-US" sz="2800" dirty="0" err="1">
                <a:solidFill>
                  <a:srgbClr val="008000"/>
                </a:solidFill>
              </a:rPr>
              <a:t>inorder</a:t>
            </a:r>
            <a:r>
              <a:rPr lang="en-US" altLang="en-US" sz="2800" dirty="0">
                <a:solidFill>
                  <a:srgbClr val="008000"/>
                </a:solidFill>
              </a:rPr>
              <a:t> method that starts with the root.</a:t>
            </a:r>
            <a:br>
              <a:rPr lang="en-US" altLang="en-US" sz="2800" dirty="0">
                <a:solidFill>
                  <a:srgbClr val="008000"/>
                </a:solidFill>
              </a:rPr>
            </a:br>
            <a:r>
              <a:rPr lang="en-US" altLang="en-US" sz="2800" dirty="0">
                <a:solidFill>
                  <a:srgbClr val="008000"/>
                </a:solidFill>
              </a:rPr>
              <a:t>Returns  an </a:t>
            </a:r>
            <a:r>
              <a:rPr lang="en-US" altLang="en-US" sz="2800" dirty="0" err="1">
                <a:solidFill>
                  <a:srgbClr val="008000"/>
                </a:solidFill>
              </a:rPr>
              <a:t>inorder</a:t>
            </a:r>
            <a:r>
              <a:rPr lang="en-US" altLang="en-US" sz="2800" dirty="0">
                <a:solidFill>
                  <a:srgbClr val="008000"/>
                </a:solidFill>
              </a:rPr>
              <a:t> iterator over this binary tree */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>
                <a:solidFill>
                  <a:srgbClr val="008000"/>
                </a:solidFill>
              </a:rPr>
              <a:t>   </a:t>
            </a:r>
            <a:r>
              <a:rPr lang="en-US" altLang="en-US" sz="2800" dirty="0">
                <a:solidFill>
                  <a:srgbClr val="0000FF"/>
                </a:solidFill>
              </a:rPr>
              <a:t>public Iterator&lt;T&gt; </a:t>
            </a:r>
            <a:r>
              <a:rPr lang="en-US" altLang="en-US" sz="2800" dirty="0" err="1">
                <a:solidFill>
                  <a:srgbClr val="0000FF"/>
                </a:solidFill>
              </a:rPr>
              <a:t>iteratorInOrder</a:t>
            </a:r>
            <a:r>
              <a:rPr lang="en-US" altLang="en-US" sz="2800" dirty="0">
                <a:solidFill>
                  <a:srgbClr val="0000FF"/>
                </a:solidFill>
              </a:rPr>
              <a:t>()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</a:rPr>
              <a:t>      </a:t>
            </a:r>
            <a:r>
              <a:rPr lang="en-US" altLang="en-US" sz="2800" dirty="0" err="1">
                <a:solidFill>
                  <a:schemeClr val="hlink"/>
                </a:solidFill>
              </a:rPr>
              <a:t>ArrayUnorderedList</a:t>
            </a:r>
            <a:r>
              <a:rPr lang="en-US" altLang="en-US" sz="2800" dirty="0">
                <a:solidFill>
                  <a:schemeClr val="hlink"/>
                </a:solidFill>
              </a:rPr>
              <a:t>&lt;T&gt; </a:t>
            </a:r>
            <a:r>
              <a:rPr lang="en-US" altLang="en-US" sz="2800" dirty="0" err="1">
                <a:solidFill>
                  <a:schemeClr val="hlink"/>
                </a:solidFill>
              </a:rPr>
              <a:t>tempList</a:t>
            </a:r>
            <a:r>
              <a:rPr lang="en-US" altLang="en-US" sz="2800" dirty="0">
                <a:solidFill>
                  <a:srgbClr val="0000FF"/>
                </a:solidFill>
              </a:rPr>
              <a:t> =</a:t>
            </a:r>
            <a:br>
              <a:rPr lang="en-US" altLang="en-US" sz="2800" dirty="0">
                <a:solidFill>
                  <a:srgbClr val="0000FF"/>
                </a:solidFill>
              </a:rPr>
            </a:br>
            <a:r>
              <a:rPr lang="en-US" altLang="en-US" sz="2800" dirty="0">
                <a:solidFill>
                  <a:srgbClr val="0000FF"/>
                </a:solidFill>
              </a:rPr>
              <a:t>                               new </a:t>
            </a:r>
            <a:r>
              <a:rPr lang="en-US" altLang="en-US" sz="2800" dirty="0" err="1">
                <a:solidFill>
                  <a:srgbClr val="0000FF"/>
                </a:solidFill>
              </a:rPr>
              <a:t>ArrayUnorderedList</a:t>
            </a:r>
            <a:r>
              <a:rPr lang="en-US" altLang="en-US" sz="2800" dirty="0">
                <a:solidFill>
                  <a:srgbClr val="0000FF"/>
                </a:solidFill>
              </a:rPr>
              <a:t>&lt;T&gt;();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</a:rPr>
              <a:t>      </a:t>
            </a:r>
            <a:r>
              <a:rPr lang="en-US" altLang="en-US" sz="2800" dirty="0" err="1">
                <a:solidFill>
                  <a:srgbClr val="0000FF"/>
                </a:solidFill>
              </a:rPr>
              <a:t>inorder</a:t>
            </a:r>
            <a:r>
              <a:rPr lang="en-US" altLang="en-US" sz="2800" dirty="0">
                <a:solidFill>
                  <a:srgbClr val="0000FF"/>
                </a:solidFill>
              </a:rPr>
              <a:t> (root, </a:t>
            </a:r>
            <a:r>
              <a:rPr lang="en-US" altLang="en-US" sz="2800" dirty="0" err="1">
                <a:solidFill>
                  <a:srgbClr val="0000FF"/>
                </a:solidFill>
              </a:rPr>
              <a:t>tempList</a:t>
            </a:r>
            <a:r>
              <a:rPr lang="en-US" altLang="en-US" sz="2800" dirty="0">
                <a:solidFill>
                  <a:srgbClr val="0000FF"/>
                </a:solidFill>
              </a:rPr>
              <a:t>);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</a:rPr>
              <a:t>      return </a:t>
            </a:r>
            <a:r>
              <a:rPr lang="en-US" altLang="en-US" sz="2800" dirty="0" err="1">
                <a:solidFill>
                  <a:schemeClr val="hlink"/>
                </a:solidFill>
              </a:rPr>
              <a:t>tempList.iterator</a:t>
            </a:r>
            <a:r>
              <a:rPr lang="en-US" altLang="en-US" sz="2800" dirty="0">
                <a:solidFill>
                  <a:schemeClr val="hlink"/>
                </a:solidFill>
              </a:rPr>
              <a:t>();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</a:rPr>
              <a:t> 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Number Placeholder 5">
            <a:extLst>
              <a:ext uri="{FF2B5EF4-FFF2-40B4-BE49-F238E27FC236}">
                <a16:creationId xmlns:a16="http://schemas.microsoft.com/office/drawing/2014/main" id="{236273E7-7620-4751-A9B3-D016C630A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FC0FD5D9-7173-4612-BEC9-EC532CAF1678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72</a:t>
            </a:fld>
            <a:endParaRPr lang="en-US" altLang="en-US" sz="1400"/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4F75103D-01C0-4A55-AC88-04FFC23CC3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Discussion</a:t>
            </a:r>
          </a:p>
        </p:txBody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87351305-BCF2-4D08-9DFA-A0F7DE1E75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FF"/>
                </a:solidFill>
              </a:rPr>
              <a:t>iteratorInOrder</a:t>
            </a:r>
            <a:r>
              <a:rPr lang="en-US" altLang="en-US" dirty="0"/>
              <a:t> returns an iterator object</a:t>
            </a:r>
          </a:p>
          <a:p>
            <a:pPr lvl="1" eaLnBrk="1" hangingPunct="1"/>
            <a:r>
              <a:rPr lang="en-US" altLang="en-US" sz="3200" dirty="0"/>
              <a:t>It will perform the iteration in </a:t>
            </a:r>
            <a:r>
              <a:rPr lang="en-US" altLang="en-US" sz="3200" b="1" i="1" dirty="0" err="1"/>
              <a:t>inorder</a:t>
            </a:r>
            <a:endParaRPr lang="en-US" altLang="en-US" sz="3200" b="1" i="1" dirty="0"/>
          </a:p>
          <a:p>
            <a:pPr eaLnBrk="1" hangingPunct="1"/>
            <a:r>
              <a:rPr lang="en-US" altLang="en-US" dirty="0"/>
              <a:t>But where is that iterator coming from?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00FF"/>
                </a:solidFill>
              </a:rPr>
              <a:t>		return </a:t>
            </a:r>
            <a:r>
              <a:rPr lang="en-US" altLang="en-US" dirty="0" err="1">
                <a:solidFill>
                  <a:schemeClr val="hlink"/>
                </a:solidFill>
              </a:rPr>
              <a:t>tempList.iterator</a:t>
            </a:r>
            <a:r>
              <a:rPr lang="en-US" altLang="en-US" dirty="0">
                <a:solidFill>
                  <a:schemeClr val="hlink"/>
                </a:solidFill>
              </a:rPr>
              <a:t>();</a:t>
            </a:r>
          </a:p>
          <a:p>
            <a:pPr eaLnBrk="1" hangingPunct="1"/>
            <a:r>
              <a:rPr lang="en-US" altLang="en-US" dirty="0"/>
              <a:t>Let’s now look at the helper method </a:t>
            </a:r>
            <a:r>
              <a:rPr lang="en-US" altLang="en-US" dirty="0" err="1">
                <a:solidFill>
                  <a:srgbClr val="0000FF"/>
                </a:solidFill>
              </a:rPr>
              <a:t>inorder</a:t>
            </a:r>
            <a:r>
              <a:rPr lang="en-US" altLang="en-US" dirty="0"/>
              <a:t> …</a:t>
            </a:r>
          </a:p>
          <a:p>
            <a:pPr lvl="1" eaLnBrk="1" hangingPunct="1">
              <a:buFontTx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Number Placeholder 5">
            <a:extLst>
              <a:ext uri="{FF2B5EF4-FFF2-40B4-BE49-F238E27FC236}">
                <a16:creationId xmlns:a16="http://schemas.microsoft.com/office/drawing/2014/main" id="{B0621E07-2B0A-4CAF-AE71-594F3292D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FC3C75E9-E2BC-4435-8EEC-75B9F4EDF39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73</a:t>
            </a:fld>
            <a:endParaRPr lang="en-US" altLang="en-US" sz="1400"/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930D785E-F6E7-430C-86B1-04D4386D79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381000"/>
            <a:ext cx="8458200" cy="58674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rgbClr val="008000"/>
                </a:solidFill>
              </a:rPr>
              <a:t>/* Performs a recursive inorder traversal. Parameters are: the node to be used as the root for this traversal, the temporary list for use in this traversal  */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rgbClr val="008000"/>
                </a:solidFill>
              </a:rPr>
              <a:t>   </a:t>
            </a:r>
            <a:r>
              <a:rPr lang="en-US" altLang="en-US" sz="2800"/>
              <a:t>protected void</a:t>
            </a:r>
            <a:r>
              <a:rPr lang="en-US" altLang="en-US" sz="2800">
                <a:solidFill>
                  <a:srgbClr val="0000FF"/>
                </a:solidFill>
              </a:rPr>
              <a:t> </a:t>
            </a:r>
            <a:r>
              <a:rPr lang="en-US" altLang="en-US" sz="2800">
                <a:solidFill>
                  <a:schemeClr val="hlink"/>
                </a:solidFill>
              </a:rPr>
              <a:t>inorder </a:t>
            </a:r>
            <a:r>
              <a:rPr lang="en-US" altLang="en-US" sz="2800"/>
              <a:t>(BinaryTreeNode&lt;T&gt; node,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             ArrayUnorderedList&lt;T&gt; tempList)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if (node != null)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rgbClr val="0000FF"/>
                </a:solidFill>
              </a:rPr>
              <a:t>        </a:t>
            </a:r>
            <a:r>
              <a:rPr lang="en-US" altLang="en-US" sz="2800">
                <a:solidFill>
                  <a:schemeClr val="hlink"/>
                </a:solidFill>
              </a:rPr>
              <a:t> inorder</a:t>
            </a:r>
            <a:r>
              <a:rPr lang="en-US" altLang="en-US" sz="2800">
                <a:solidFill>
                  <a:srgbClr val="0000FF"/>
                </a:solidFill>
              </a:rPr>
              <a:t> </a:t>
            </a:r>
            <a:r>
              <a:rPr lang="en-US" altLang="en-US" sz="2800"/>
              <a:t>(</a:t>
            </a:r>
            <a:r>
              <a:rPr lang="en-US" altLang="en-US" sz="2800">
                <a:solidFill>
                  <a:srgbClr val="0000FF"/>
                </a:solidFill>
              </a:rPr>
              <a:t>node.left</a:t>
            </a:r>
            <a:r>
              <a:rPr lang="en-US" altLang="en-US" sz="2800"/>
              <a:t>, tempList);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tempList.addToRear(node.element);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rgbClr val="0000FF"/>
                </a:solidFill>
              </a:rPr>
              <a:t>         </a:t>
            </a:r>
            <a:r>
              <a:rPr lang="en-US" altLang="en-US" sz="2800">
                <a:solidFill>
                  <a:schemeClr val="hlink"/>
                </a:solidFill>
              </a:rPr>
              <a:t>inorder </a:t>
            </a:r>
            <a:r>
              <a:rPr lang="en-US" altLang="en-US" sz="2800"/>
              <a:t>(</a:t>
            </a:r>
            <a:r>
              <a:rPr lang="en-US" altLang="en-US" sz="2800">
                <a:solidFill>
                  <a:srgbClr val="0000FF"/>
                </a:solidFill>
              </a:rPr>
              <a:t>node.right</a:t>
            </a:r>
            <a:r>
              <a:rPr lang="en-US" altLang="en-US" sz="2800"/>
              <a:t>, tempList);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rgbClr val="0000FF"/>
                </a:solidFill>
              </a:rPr>
              <a:t>    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rgbClr val="0000FF"/>
                </a:solidFill>
              </a:rPr>
              <a:t> 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Number Placeholder 5">
            <a:extLst>
              <a:ext uri="{FF2B5EF4-FFF2-40B4-BE49-F238E27FC236}">
                <a16:creationId xmlns:a16="http://schemas.microsoft.com/office/drawing/2014/main" id="{EFE2D32A-7001-4349-BC09-FF30CE596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0F566331-D286-4D7D-B067-ED48C893A1F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74</a:t>
            </a:fld>
            <a:endParaRPr lang="en-US" altLang="en-US" sz="1400"/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8F1DD209-5B9F-49FD-8007-891DDB0FE6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Discussion</a:t>
            </a:r>
          </a:p>
        </p:txBody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FE582801-FB01-4F85-B1C6-B8B96DFA6F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Recall the </a:t>
            </a:r>
            <a:r>
              <a:rPr lang="en-US" altLang="en-US" sz="2800" b="1" i="1" dirty="0">
                <a:solidFill>
                  <a:schemeClr val="accent2"/>
                </a:solidFill>
              </a:rPr>
              <a:t>recursive algorithm </a:t>
            </a:r>
            <a:r>
              <a:rPr lang="en-US" altLang="en-US" sz="2800" dirty="0"/>
              <a:t>for </a:t>
            </a:r>
            <a:r>
              <a:rPr lang="en-US" altLang="en-US" sz="2800" dirty="0" err="1">
                <a:solidFill>
                  <a:schemeClr val="tx2"/>
                </a:solidFill>
              </a:rPr>
              <a:t>inorder</a:t>
            </a:r>
            <a:r>
              <a:rPr lang="en-US" altLang="en-US" sz="2800" dirty="0">
                <a:solidFill>
                  <a:schemeClr val="tx2"/>
                </a:solidFill>
              </a:rPr>
              <a:t> traversal: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If tree is not empty,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Perform </a:t>
            </a:r>
            <a:r>
              <a:rPr lang="en-US" altLang="en-US" dirty="0" err="1">
                <a:solidFill>
                  <a:schemeClr val="tx2"/>
                </a:solidFill>
              </a:rPr>
              <a:t>inorder</a:t>
            </a:r>
            <a:r>
              <a:rPr lang="en-US" altLang="en-US" dirty="0">
                <a:solidFill>
                  <a:schemeClr val="tx2"/>
                </a:solidFill>
              </a:rPr>
              <a:t> traversal</a:t>
            </a:r>
            <a:r>
              <a:rPr lang="en-US" altLang="en-US" dirty="0"/>
              <a:t> of left subtree of root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Visit root node of tree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Perform </a:t>
            </a:r>
            <a:r>
              <a:rPr lang="en-US" altLang="en-US" dirty="0" err="1">
                <a:solidFill>
                  <a:schemeClr val="tx2"/>
                </a:solidFill>
              </a:rPr>
              <a:t>inorder</a:t>
            </a:r>
            <a:r>
              <a:rPr lang="en-US" altLang="en-US" dirty="0">
                <a:solidFill>
                  <a:schemeClr val="tx2"/>
                </a:solidFill>
              </a:rPr>
              <a:t> traversal</a:t>
            </a:r>
            <a:r>
              <a:rPr lang="en-US" altLang="en-US" dirty="0"/>
              <a:t> of its right subtree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That is exactly the order that is being implemented here!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What is “visiting” the root node here?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Number Placeholder 5">
            <a:extLst>
              <a:ext uri="{FF2B5EF4-FFF2-40B4-BE49-F238E27FC236}">
                <a16:creationId xmlns:a16="http://schemas.microsoft.com/office/drawing/2014/main" id="{2A428FB8-64C7-45BD-A788-4BEAB8E3A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CA0AD6D1-430F-4CFF-9E3F-AF4CB4F2BA1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75</a:t>
            </a:fld>
            <a:endParaRPr lang="en-US" altLang="en-US" sz="1400"/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5D804C87-F2E9-4FCC-AD54-6F3AE1368B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Discussion</a:t>
            </a:r>
          </a:p>
        </p:txBody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9FFE1861-219D-4D68-9D8A-4E276428FF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data elements of the tree (i.e. items of type T) are being </a:t>
            </a:r>
            <a:r>
              <a:rPr lang="en-US" altLang="en-US" i="1"/>
              <a:t>temporarily</a:t>
            </a:r>
            <a:r>
              <a:rPr lang="en-US" altLang="en-US"/>
              <a:t> added to an unordered list, in </a:t>
            </a:r>
            <a:r>
              <a:rPr lang="en-US" altLang="en-US" i="1"/>
              <a:t>inorder</a:t>
            </a:r>
            <a:r>
              <a:rPr lang="en-US" altLang="en-US"/>
              <a:t> order</a:t>
            </a:r>
          </a:p>
          <a:p>
            <a:pPr lvl="1" eaLnBrk="1" hangingPunct="1"/>
            <a:r>
              <a:rPr lang="en-US" altLang="en-US" sz="3200"/>
              <a:t>Why use an </a:t>
            </a:r>
            <a:r>
              <a:rPr lang="en-US" altLang="en-US" sz="3200">
                <a:solidFill>
                  <a:srgbClr val="0000FF"/>
                </a:solidFill>
              </a:rPr>
              <a:t>unordered list</a:t>
            </a:r>
            <a:r>
              <a:rPr lang="en-US" altLang="en-US" sz="3200"/>
              <a:t>??</a:t>
            </a:r>
          </a:p>
          <a:p>
            <a:pPr lvl="2" eaLnBrk="1" hangingPunct="1"/>
            <a:r>
              <a:rPr lang="en-US" altLang="en-US" sz="3200"/>
              <a:t>Why not? We already have this collection, with its </a:t>
            </a:r>
            <a:r>
              <a:rPr lang="en-US" altLang="en-US" sz="3200">
                <a:solidFill>
                  <a:srgbClr val="0000FF"/>
                </a:solidFill>
              </a:rPr>
              <a:t>iterator</a:t>
            </a:r>
            <a:r>
              <a:rPr lang="en-US" altLang="en-US" sz="3200"/>
              <a:t> operation that we can use!</a:t>
            </a:r>
          </a:p>
          <a:p>
            <a:pPr eaLnBrk="1" hangingPunct="1">
              <a:buFontTx/>
              <a:buNone/>
            </a:pPr>
            <a:endParaRPr lang="en-US" altLang="en-US">
              <a:solidFill>
                <a:srgbClr val="009900"/>
              </a:solidFill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Number Placeholder 5">
            <a:extLst>
              <a:ext uri="{FF2B5EF4-FFF2-40B4-BE49-F238E27FC236}">
                <a16:creationId xmlns:a16="http://schemas.microsoft.com/office/drawing/2014/main" id="{DF1DC328-7A1E-4BD4-A641-3976087EA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FD6F495A-61A9-4ADD-B959-D122D50F519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76</a:t>
            </a:fld>
            <a:endParaRPr lang="en-US" altLang="en-US" sz="1400"/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1336CA50-93C2-4756-A80E-7745A5F1E0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152400"/>
            <a:ext cx="8496300" cy="1143000"/>
          </a:xfrm>
        </p:spPr>
        <p:txBody>
          <a:bodyPr/>
          <a:lstStyle/>
          <a:p>
            <a:pPr eaLnBrk="1" hangingPunct="1"/>
            <a:r>
              <a:rPr lang="en-US" altLang="en-US" sz="3600"/>
              <a:t>Using Binary Trees: Expression Trees</a:t>
            </a:r>
          </a:p>
        </p:txBody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D78198AA-DC9F-45E4-83EC-DF4B6B2C10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1341438"/>
            <a:ext cx="8153400" cy="44735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Programs that manipulate or evaluate arithmetic expressions can use binary trees to hold the expressions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An</a:t>
            </a:r>
            <a:r>
              <a:rPr lang="en-US" altLang="en-US" b="1" i="1"/>
              <a:t> </a:t>
            </a:r>
            <a:r>
              <a:rPr lang="en-US" altLang="en-US" b="1" i="1">
                <a:solidFill>
                  <a:schemeClr val="hlink"/>
                </a:solidFill>
              </a:rPr>
              <a:t>expression tree</a:t>
            </a:r>
            <a:r>
              <a:rPr lang="en-US" altLang="en-US"/>
              <a:t> represents an arithmetic expression such as</a:t>
            </a:r>
            <a:br>
              <a:rPr lang="en-US" altLang="en-US"/>
            </a:br>
            <a:r>
              <a:rPr lang="en-US" altLang="en-US">
                <a:solidFill>
                  <a:schemeClr val="tx2"/>
                </a:solidFill>
              </a:rPr>
              <a:t>(5 – 3) * 4 + 9 / 2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Root node and interior nodes contain </a:t>
            </a:r>
            <a:r>
              <a:rPr lang="en-US" altLang="en-US" b="1" i="1">
                <a:solidFill>
                  <a:schemeClr val="accent2"/>
                </a:solidFill>
              </a:rPr>
              <a:t>operations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Leaf nodes contain </a:t>
            </a:r>
            <a:r>
              <a:rPr lang="en-US" altLang="en-US" b="1" i="1">
                <a:solidFill>
                  <a:schemeClr val="accent2"/>
                </a:solidFill>
              </a:rPr>
              <a:t>operands</a:t>
            </a:r>
            <a:endParaRPr lang="en-US" altLang="en-US" sz="24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Number Placeholder 4">
            <a:extLst>
              <a:ext uri="{FF2B5EF4-FFF2-40B4-BE49-F238E27FC236}">
                <a16:creationId xmlns:a16="http://schemas.microsoft.com/office/drawing/2014/main" id="{AF7A3A3F-19A1-4024-953E-B511AFCA8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A3682486-5804-4B3F-95B7-E0F5355C13F8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77</a:t>
            </a:fld>
            <a:endParaRPr lang="en-US" altLang="en-US" sz="1400"/>
          </a:p>
        </p:txBody>
      </p:sp>
      <p:sp>
        <p:nvSpPr>
          <p:cNvPr id="90115" name="Rectangle 1026">
            <a:extLst>
              <a:ext uri="{FF2B5EF4-FFF2-40B4-BE49-F238E27FC236}">
                <a16:creationId xmlns:a16="http://schemas.microsoft.com/office/drawing/2014/main" id="{75D2EEA1-2FD3-45DB-B914-2548343A83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>
                <a:solidFill>
                  <a:schemeClr val="accent2"/>
                </a:solidFill>
              </a:rPr>
              <a:t>Example</a:t>
            </a:r>
            <a:r>
              <a:rPr lang="en-US" altLang="en-US"/>
              <a:t>: An Expression Tree</a:t>
            </a:r>
          </a:p>
        </p:txBody>
      </p:sp>
      <p:sp>
        <p:nvSpPr>
          <p:cNvPr id="90116" name="Rectangle 1027">
            <a:extLst>
              <a:ext uri="{FF2B5EF4-FFF2-40B4-BE49-F238E27FC236}">
                <a16:creationId xmlns:a16="http://schemas.microsoft.com/office/drawing/2014/main" id="{8422AD40-FB37-4ED8-9300-291CEA335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7838" y="1400175"/>
            <a:ext cx="5762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90117" name="Rectangle 1029">
            <a:extLst>
              <a:ext uri="{FF2B5EF4-FFF2-40B4-BE49-F238E27FC236}">
                <a16:creationId xmlns:a16="http://schemas.microsoft.com/office/drawing/2014/main" id="{D4FEE480-84EF-48F0-A450-BAAF87AC5A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9775" y="2265363"/>
            <a:ext cx="576263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90118" name="Rectangle 1031">
            <a:extLst>
              <a:ext uri="{FF2B5EF4-FFF2-40B4-BE49-F238E27FC236}">
                <a16:creationId xmlns:a16="http://schemas.microsoft.com/office/drawing/2014/main" id="{1AE0A3C2-C259-4D78-A109-A0D458468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813" y="3200400"/>
            <a:ext cx="5762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90119" name="Rectangle 1032">
            <a:extLst>
              <a:ext uri="{FF2B5EF4-FFF2-40B4-BE49-F238E27FC236}">
                <a16:creationId xmlns:a16="http://schemas.microsoft.com/office/drawing/2014/main" id="{20941DDF-5C51-45F6-83A9-1F683A3D6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550" y="4208463"/>
            <a:ext cx="576263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90120" name="Rectangle 1033">
            <a:extLst>
              <a:ext uri="{FF2B5EF4-FFF2-40B4-BE49-F238E27FC236}">
                <a16:creationId xmlns:a16="http://schemas.microsoft.com/office/drawing/2014/main" id="{04091DB4-79E5-4977-811D-9471B29FF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5100" y="4208463"/>
            <a:ext cx="576263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90121" name="Rectangle 1034">
            <a:extLst>
              <a:ext uri="{FF2B5EF4-FFF2-40B4-BE49-F238E27FC236}">
                <a16:creationId xmlns:a16="http://schemas.microsoft.com/office/drawing/2014/main" id="{F05C4460-3ABC-48F1-9A76-63F20595A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2276475"/>
            <a:ext cx="5762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90122" name="Text Box 1037">
            <a:extLst>
              <a:ext uri="{FF2B5EF4-FFF2-40B4-BE49-F238E27FC236}">
                <a16:creationId xmlns:a16="http://schemas.microsoft.com/office/drawing/2014/main" id="{0CF3C4A4-8785-4DCD-A730-237F06D66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2349500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/</a:t>
            </a:r>
          </a:p>
        </p:txBody>
      </p:sp>
      <p:sp>
        <p:nvSpPr>
          <p:cNvPr id="90123" name="Text Box 1041">
            <a:extLst>
              <a:ext uri="{FF2B5EF4-FFF2-40B4-BE49-F238E27FC236}">
                <a16:creationId xmlns:a16="http://schemas.microsoft.com/office/drawing/2014/main" id="{87A9FD53-4AEF-420C-9DBA-71F1DED87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3213100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-</a:t>
            </a:r>
          </a:p>
        </p:txBody>
      </p:sp>
      <p:sp>
        <p:nvSpPr>
          <p:cNvPr id="90124" name="Text Box 1042">
            <a:extLst>
              <a:ext uri="{FF2B5EF4-FFF2-40B4-BE49-F238E27FC236}">
                <a16:creationId xmlns:a16="http://schemas.microsoft.com/office/drawing/2014/main" id="{38C0E468-2B62-4469-99F8-22956E6C1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6538" y="4281488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90125" name="Text Box 1043">
            <a:extLst>
              <a:ext uri="{FF2B5EF4-FFF2-40B4-BE49-F238E27FC236}">
                <a16:creationId xmlns:a16="http://schemas.microsoft.com/office/drawing/2014/main" id="{4F4A655A-2C8A-4806-AEC6-ECAD7CF8B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575" y="4281488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90126" name="Text Box 1044">
            <a:extLst>
              <a:ext uri="{FF2B5EF4-FFF2-40B4-BE49-F238E27FC236}">
                <a16:creationId xmlns:a16="http://schemas.microsoft.com/office/drawing/2014/main" id="{6CBFCAFD-3040-40BA-95A9-B844C2B4DC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447800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+</a:t>
            </a:r>
          </a:p>
        </p:txBody>
      </p:sp>
      <p:sp>
        <p:nvSpPr>
          <p:cNvPr id="90127" name="Line 1045">
            <a:extLst>
              <a:ext uri="{FF2B5EF4-FFF2-40B4-BE49-F238E27FC236}">
                <a16:creationId xmlns:a16="http://schemas.microsoft.com/office/drawing/2014/main" id="{E8D4985B-A817-4773-AED7-9BFBAD0444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92500" y="1916113"/>
            <a:ext cx="936625" cy="3603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0128" name="Line 1046">
            <a:extLst>
              <a:ext uri="{FF2B5EF4-FFF2-40B4-BE49-F238E27FC236}">
                <a16:creationId xmlns:a16="http://schemas.microsoft.com/office/drawing/2014/main" id="{DAB05AF7-DCCB-4D79-93E8-2DF0660DD2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44738" y="2768600"/>
            <a:ext cx="1079500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0129" name="Line 1047">
            <a:extLst>
              <a:ext uri="{FF2B5EF4-FFF2-40B4-BE49-F238E27FC236}">
                <a16:creationId xmlns:a16="http://schemas.microsoft.com/office/drawing/2014/main" id="{9CC97397-E81E-4322-9C8F-F0A8C95478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95450" y="3705225"/>
            <a:ext cx="577850" cy="5032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0130" name="Line 1049">
            <a:extLst>
              <a:ext uri="{FF2B5EF4-FFF2-40B4-BE49-F238E27FC236}">
                <a16:creationId xmlns:a16="http://schemas.microsoft.com/office/drawing/2014/main" id="{1BEF2733-8EFD-4B1A-AEF7-842E31D3976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3438" y="1916113"/>
            <a:ext cx="1223962" cy="3603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0131" name="Line 1052">
            <a:extLst>
              <a:ext uri="{FF2B5EF4-FFF2-40B4-BE49-F238E27FC236}">
                <a16:creationId xmlns:a16="http://schemas.microsoft.com/office/drawing/2014/main" id="{AFC09B08-EC49-4441-A172-56C7FB0B6AF1}"/>
              </a:ext>
            </a:extLst>
          </p:cNvPr>
          <p:cNvSpPr>
            <a:spLocks noChangeShapeType="1"/>
          </p:cNvSpPr>
          <p:nvPr/>
        </p:nvSpPr>
        <p:spPr bwMode="auto">
          <a:xfrm>
            <a:off x="2344738" y="3705225"/>
            <a:ext cx="576262" cy="5032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0132" name="Text Box 1053">
            <a:extLst>
              <a:ext uri="{FF2B5EF4-FFF2-40B4-BE49-F238E27FC236}">
                <a16:creationId xmlns:a16="http://schemas.microsoft.com/office/drawing/2014/main" id="{7FE91FEE-5158-4FE2-8900-E12B25FF2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4797425"/>
            <a:ext cx="3529013" cy="617538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 (5 – 3) * 4 + 9 / 2</a:t>
            </a:r>
          </a:p>
        </p:txBody>
      </p:sp>
      <p:sp>
        <p:nvSpPr>
          <p:cNvPr id="90133" name="Rectangle 1054">
            <a:extLst>
              <a:ext uri="{FF2B5EF4-FFF2-40B4-BE49-F238E27FC236}">
                <a16:creationId xmlns:a16="http://schemas.microsoft.com/office/drawing/2014/main" id="{66CBE5E3-7DF0-4975-A6F2-E23ACDABD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276600"/>
            <a:ext cx="5334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90134" name="Text Box 1055">
            <a:extLst>
              <a:ext uri="{FF2B5EF4-FFF2-40B4-BE49-F238E27FC236}">
                <a16:creationId xmlns:a16="http://schemas.microsoft.com/office/drawing/2014/main" id="{D6B569E1-0DE9-472F-8464-E7C87804A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352800"/>
            <a:ext cx="436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90135" name="Line 1056">
            <a:extLst>
              <a:ext uri="{FF2B5EF4-FFF2-40B4-BE49-F238E27FC236}">
                <a16:creationId xmlns:a16="http://schemas.microsoft.com/office/drawing/2014/main" id="{C4AC423C-1A48-425C-B559-F321A1D383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35375" y="2781300"/>
            <a:ext cx="860425" cy="4953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0136" name="Text Box 1057">
            <a:extLst>
              <a:ext uri="{FF2B5EF4-FFF2-40B4-BE49-F238E27FC236}">
                <a16:creationId xmlns:a16="http://schemas.microsoft.com/office/drawing/2014/main" id="{E8D0E0D3-E48C-4BE4-8BBF-D434FFFF3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2349500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*</a:t>
            </a:r>
          </a:p>
        </p:txBody>
      </p:sp>
      <p:sp>
        <p:nvSpPr>
          <p:cNvPr id="90137" name="Line 1059">
            <a:extLst>
              <a:ext uri="{FF2B5EF4-FFF2-40B4-BE49-F238E27FC236}">
                <a16:creationId xmlns:a16="http://schemas.microsoft.com/office/drawing/2014/main" id="{DC2E962F-2BA8-403B-AE75-5F3651D32F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64163" y="2781300"/>
            <a:ext cx="431800" cy="6477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0138" name="Line 1060">
            <a:extLst>
              <a:ext uri="{FF2B5EF4-FFF2-40B4-BE49-F238E27FC236}">
                <a16:creationId xmlns:a16="http://schemas.microsoft.com/office/drawing/2014/main" id="{E572B739-034F-4523-92F9-A8F4E823CA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1863" y="2781300"/>
            <a:ext cx="504825" cy="6477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0139" name="Rectangle 1061">
            <a:extLst>
              <a:ext uri="{FF2B5EF4-FFF2-40B4-BE49-F238E27FC236}">
                <a16:creationId xmlns:a16="http://schemas.microsoft.com/office/drawing/2014/main" id="{84786407-8D6D-42AD-9C3F-B61FA2716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276600"/>
            <a:ext cx="576263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>
                <a:solidFill>
                  <a:schemeClr val="hlink"/>
                </a:solidFill>
              </a:rPr>
              <a:t>9</a:t>
            </a:r>
          </a:p>
        </p:txBody>
      </p:sp>
      <p:sp>
        <p:nvSpPr>
          <p:cNvPr id="90140" name="Rectangle 1062">
            <a:extLst>
              <a:ext uri="{FF2B5EF4-FFF2-40B4-BE49-F238E27FC236}">
                <a16:creationId xmlns:a16="http://schemas.microsoft.com/office/drawing/2014/main" id="{59086991-0DB2-41CA-905B-2FCBF77C3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3276600"/>
            <a:ext cx="576263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>
                <a:solidFill>
                  <a:schemeClr val="hlink"/>
                </a:solidFill>
              </a:rPr>
              <a:t>2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Number Placeholder 5">
            <a:extLst>
              <a:ext uri="{FF2B5EF4-FFF2-40B4-BE49-F238E27FC236}">
                <a16:creationId xmlns:a16="http://schemas.microsoft.com/office/drawing/2014/main" id="{9D0428DC-B5EC-4092-BE9C-E79219D1B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9D8B59F2-D288-4758-ABF2-49FDEFE533F4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78</a:t>
            </a:fld>
            <a:endParaRPr lang="en-US" altLang="en-US" sz="1400"/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EA4AC571-5394-4D60-B781-4D110D44C0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Evaluating Expression Trees</a:t>
            </a:r>
          </a:p>
        </p:txBody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CCDC2C92-B6F9-4459-988B-5DFFFBA75E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295400"/>
            <a:ext cx="8299450" cy="4495800"/>
          </a:xfrm>
        </p:spPr>
        <p:txBody>
          <a:bodyPr/>
          <a:lstStyle/>
          <a:p>
            <a:pPr eaLnBrk="1" hangingPunct="1"/>
            <a:r>
              <a:rPr lang="en-US" altLang="en-US"/>
              <a:t>We can use an expression tree to </a:t>
            </a:r>
            <a:r>
              <a:rPr lang="en-US" altLang="en-US" b="1" i="1">
                <a:solidFill>
                  <a:schemeClr val="accent2"/>
                </a:solidFill>
              </a:rPr>
              <a:t>evaluate an expression</a:t>
            </a:r>
            <a:endParaRPr lang="en-US" altLang="en-US" b="1" i="1"/>
          </a:p>
          <a:p>
            <a:pPr lvl="1" eaLnBrk="1" hangingPunct="1"/>
            <a:r>
              <a:rPr lang="en-US" altLang="en-US" sz="3200"/>
              <a:t>We start the evaluation at the </a:t>
            </a:r>
            <a:r>
              <a:rPr lang="en-US" altLang="en-US" sz="3200" i="1">
                <a:solidFill>
                  <a:schemeClr val="hlink"/>
                </a:solidFill>
              </a:rPr>
              <a:t>bottom left</a:t>
            </a:r>
          </a:p>
          <a:p>
            <a:pPr lvl="1" eaLnBrk="1" hangingPunct="1"/>
            <a:r>
              <a:rPr lang="en-US" altLang="en-US" sz="3200"/>
              <a:t>What kind of traversal is this?</a:t>
            </a:r>
          </a:p>
          <a:p>
            <a:pPr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  <p:transition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Number Placeholder 4">
            <a:extLst>
              <a:ext uri="{FF2B5EF4-FFF2-40B4-BE49-F238E27FC236}">
                <a16:creationId xmlns:a16="http://schemas.microsoft.com/office/drawing/2014/main" id="{7C24F1B5-9A42-40EB-B51B-D6B4B798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9C648F33-EDA2-4657-9B48-FC053E159569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79</a:t>
            </a:fld>
            <a:endParaRPr lang="en-US" altLang="en-US" sz="1400"/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BD81E404-9C02-49E2-9655-EBAF00D2CC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8486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Evaluating an Expression Tree</a:t>
            </a:r>
          </a:p>
        </p:txBody>
      </p:sp>
      <p:sp>
        <p:nvSpPr>
          <p:cNvPr id="93188" name="Rectangle 3">
            <a:extLst>
              <a:ext uri="{FF2B5EF4-FFF2-40B4-BE49-F238E27FC236}">
                <a16:creationId xmlns:a16="http://schemas.microsoft.com/office/drawing/2014/main" id="{D0CE0214-471D-43D2-834C-5912F83C4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993775"/>
            <a:ext cx="576263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93189" name="Rectangle 5">
            <a:extLst>
              <a:ext uri="{FF2B5EF4-FFF2-40B4-BE49-F238E27FC236}">
                <a16:creationId xmlns:a16="http://schemas.microsoft.com/office/drawing/2014/main" id="{94F7907D-ADF9-4EF9-88BA-472C4B054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0438" y="1858963"/>
            <a:ext cx="5762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93190" name="Rectangle 6">
            <a:extLst>
              <a:ext uri="{FF2B5EF4-FFF2-40B4-BE49-F238E27FC236}">
                <a16:creationId xmlns:a16="http://schemas.microsoft.com/office/drawing/2014/main" id="{F3DD9F1B-A4EF-47AD-89CE-1AF72DD2B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6700" y="2794000"/>
            <a:ext cx="576263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93191" name="Rectangle 7">
            <a:extLst>
              <a:ext uri="{FF2B5EF4-FFF2-40B4-BE49-F238E27FC236}">
                <a16:creationId xmlns:a16="http://schemas.microsoft.com/office/drawing/2014/main" id="{C7FA55DE-DC0D-4B02-9033-500704AC7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475" y="2794000"/>
            <a:ext cx="576263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93192" name="Rectangle 8">
            <a:extLst>
              <a:ext uri="{FF2B5EF4-FFF2-40B4-BE49-F238E27FC236}">
                <a16:creationId xmlns:a16="http://schemas.microsoft.com/office/drawing/2014/main" id="{094F30F5-0D9F-4065-84D1-80799C501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213" y="3802063"/>
            <a:ext cx="576262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93193" name="Rectangle 9">
            <a:extLst>
              <a:ext uri="{FF2B5EF4-FFF2-40B4-BE49-F238E27FC236}">
                <a16:creationId xmlns:a16="http://schemas.microsoft.com/office/drawing/2014/main" id="{72E4217A-9911-4D9D-8A1D-E26EA5DC4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5763" y="3802063"/>
            <a:ext cx="576262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93194" name="Rectangle 10">
            <a:extLst>
              <a:ext uri="{FF2B5EF4-FFF2-40B4-BE49-F238E27FC236}">
                <a16:creationId xmlns:a16="http://schemas.microsoft.com/office/drawing/2014/main" id="{EB674EC9-5422-45B8-A08A-5C6EE0043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5488" y="1858963"/>
            <a:ext cx="5762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93195" name="Rectangle 11">
            <a:extLst>
              <a:ext uri="{FF2B5EF4-FFF2-40B4-BE49-F238E27FC236}">
                <a16:creationId xmlns:a16="http://schemas.microsoft.com/office/drawing/2014/main" id="{048DF89A-C14A-4161-B4B2-42A37CBFC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3325" y="2794000"/>
            <a:ext cx="576263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93196" name="Rectangle 12">
            <a:extLst>
              <a:ext uri="{FF2B5EF4-FFF2-40B4-BE49-F238E27FC236}">
                <a16:creationId xmlns:a16="http://schemas.microsoft.com/office/drawing/2014/main" id="{5298A5A6-BAD5-4CA0-8365-766CEA0F3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7650" y="2794000"/>
            <a:ext cx="576263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93197" name="Text Box 13">
            <a:extLst>
              <a:ext uri="{FF2B5EF4-FFF2-40B4-BE49-F238E27FC236}">
                <a16:creationId xmlns:a16="http://schemas.microsoft.com/office/drawing/2014/main" id="{AFF4BE40-7B82-4834-AD05-DC2FCFCA1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6925" y="1930400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-</a:t>
            </a:r>
          </a:p>
        </p:txBody>
      </p:sp>
      <p:sp>
        <p:nvSpPr>
          <p:cNvPr id="93198" name="Text Box 14">
            <a:extLst>
              <a:ext uri="{FF2B5EF4-FFF2-40B4-BE49-F238E27FC236}">
                <a16:creationId xmlns:a16="http://schemas.microsoft.com/office/drawing/2014/main" id="{9C01CF64-F647-440C-BB2F-4B8D5A961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9088" y="2867025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93199" name="Text Box 15">
            <a:extLst>
              <a:ext uri="{FF2B5EF4-FFF2-40B4-BE49-F238E27FC236}">
                <a16:creationId xmlns:a16="http://schemas.microsoft.com/office/drawing/2014/main" id="{00E47846-CD37-4EB2-BCFE-B1D644ED8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9725" y="2867025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7</a:t>
            </a:r>
          </a:p>
        </p:txBody>
      </p:sp>
      <p:sp>
        <p:nvSpPr>
          <p:cNvPr id="93200" name="Text Box 16">
            <a:extLst>
              <a:ext uri="{FF2B5EF4-FFF2-40B4-BE49-F238E27FC236}">
                <a16:creationId xmlns:a16="http://schemas.microsoft.com/office/drawing/2014/main" id="{0FDEF298-99D6-4153-A9B2-CA9B76333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788" y="2867025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8</a:t>
            </a:r>
          </a:p>
        </p:txBody>
      </p:sp>
      <p:sp>
        <p:nvSpPr>
          <p:cNvPr id="93201" name="Text Box 17">
            <a:extLst>
              <a:ext uri="{FF2B5EF4-FFF2-40B4-BE49-F238E27FC236}">
                <a16:creationId xmlns:a16="http://schemas.microsoft.com/office/drawing/2014/main" id="{DF4E7456-2878-48AD-8650-6803148D6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0" y="2867025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/</a:t>
            </a:r>
          </a:p>
        </p:txBody>
      </p:sp>
      <p:sp>
        <p:nvSpPr>
          <p:cNvPr id="93202" name="Text Box 18">
            <a:extLst>
              <a:ext uri="{FF2B5EF4-FFF2-40B4-BE49-F238E27FC236}">
                <a16:creationId xmlns:a16="http://schemas.microsoft.com/office/drawing/2014/main" id="{BAA7D2EF-93EF-463D-B043-9FA946475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7200" y="3875088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93203" name="Text Box 19">
            <a:extLst>
              <a:ext uri="{FF2B5EF4-FFF2-40B4-BE49-F238E27FC236}">
                <a16:creationId xmlns:a16="http://schemas.microsoft.com/office/drawing/2014/main" id="{14D95E7F-EBB2-421F-AE42-AB8E8281A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3875088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9</a:t>
            </a:r>
          </a:p>
        </p:txBody>
      </p:sp>
      <p:sp>
        <p:nvSpPr>
          <p:cNvPr id="93204" name="Text Box 20">
            <a:extLst>
              <a:ext uri="{FF2B5EF4-FFF2-40B4-BE49-F238E27FC236}">
                <a16:creationId xmlns:a16="http://schemas.microsoft.com/office/drawing/2014/main" id="{04863F87-9A29-446D-8271-F8CF9A2B1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1525" y="1066800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*</a:t>
            </a:r>
          </a:p>
        </p:txBody>
      </p:sp>
      <p:sp>
        <p:nvSpPr>
          <p:cNvPr id="93205" name="Line 21">
            <a:extLst>
              <a:ext uri="{FF2B5EF4-FFF2-40B4-BE49-F238E27FC236}">
                <a16:creationId xmlns:a16="http://schemas.microsoft.com/office/drawing/2014/main" id="{302F1DC8-F9B8-452F-95D5-4CFCBA96A2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46338" y="1498600"/>
            <a:ext cx="936625" cy="3603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3206" name="Line 22">
            <a:extLst>
              <a:ext uri="{FF2B5EF4-FFF2-40B4-BE49-F238E27FC236}">
                <a16:creationId xmlns:a16="http://schemas.microsoft.com/office/drawing/2014/main" id="{DD7178D8-EC88-4FFF-9F90-C94895BAF0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2362200"/>
            <a:ext cx="1079500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3207" name="Line 23">
            <a:extLst>
              <a:ext uri="{FF2B5EF4-FFF2-40B4-BE49-F238E27FC236}">
                <a16:creationId xmlns:a16="http://schemas.microsoft.com/office/drawing/2014/main" id="{08C235A4-B3DE-4FEA-A8FB-4BDD4F8A56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6113" y="3298825"/>
            <a:ext cx="577850" cy="5032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3208" name="Line 24">
            <a:extLst>
              <a:ext uri="{FF2B5EF4-FFF2-40B4-BE49-F238E27FC236}">
                <a16:creationId xmlns:a16="http://schemas.microsoft.com/office/drawing/2014/main" id="{898FEAAD-7D40-4752-B420-F400B533D6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0663" y="2362200"/>
            <a:ext cx="720725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3209" name="Line 25">
            <a:extLst>
              <a:ext uri="{FF2B5EF4-FFF2-40B4-BE49-F238E27FC236}">
                <a16:creationId xmlns:a16="http://schemas.microsoft.com/office/drawing/2014/main" id="{08EAF2F3-A6F4-4516-B1A0-A8F39BD79D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8863" y="1498600"/>
            <a:ext cx="1223962" cy="3603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3210" name="Line 26">
            <a:extLst>
              <a:ext uri="{FF2B5EF4-FFF2-40B4-BE49-F238E27FC236}">
                <a16:creationId xmlns:a16="http://schemas.microsoft.com/office/drawing/2014/main" id="{33A7D9AE-DE98-448F-A1CB-555E44CF6AD9}"/>
              </a:ext>
            </a:extLst>
          </p:cNvPr>
          <p:cNvSpPr>
            <a:spLocks noChangeShapeType="1"/>
          </p:cNvSpPr>
          <p:nvPr/>
        </p:nvSpPr>
        <p:spPr bwMode="auto">
          <a:xfrm>
            <a:off x="4967288" y="2362200"/>
            <a:ext cx="576262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3211" name="Line 27">
            <a:extLst>
              <a:ext uri="{FF2B5EF4-FFF2-40B4-BE49-F238E27FC236}">
                <a16:creationId xmlns:a16="http://schemas.microsoft.com/office/drawing/2014/main" id="{CEEEEA81-E689-4247-B019-8850F571A7D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504825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3212" name="Line 28">
            <a:extLst>
              <a:ext uri="{FF2B5EF4-FFF2-40B4-BE49-F238E27FC236}">
                <a16:creationId xmlns:a16="http://schemas.microsoft.com/office/drawing/2014/main" id="{A294FBC5-EDAE-4DB5-830D-07F9EFB90B3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3298825"/>
            <a:ext cx="576263" cy="5032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3213" name="Text Box 29">
            <a:extLst>
              <a:ext uri="{FF2B5EF4-FFF2-40B4-BE49-F238E27FC236}">
                <a16:creationId xmlns:a16="http://schemas.microsoft.com/office/drawing/2014/main" id="{EB75F7D4-5D6E-4AF6-8281-7BAC334FA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1055688"/>
            <a:ext cx="2805113" cy="1287462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This tree represents the expression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(9 / 2 + 7) * (8 – 5)</a:t>
            </a:r>
          </a:p>
        </p:txBody>
      </p:sp>
      <p:sp>
        <p:nvSpPr>
          <p:cNvPr id="93214" name="Text Box 30">
            <a:extLst>
              <a:ext uri="{FF2B5EF4-FFF2-40B4-BE49-F238E27FC236}">
                <a16:creationId xmlns:a16="http://schemas.microsoft.com/office/drawing/2014/main" id="{7744AEFC-3E8A-47E5-B4B2-8D4A309EB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717032"/>
            <a:ext cx="6324600" cy="2568575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/>
              <a:t>Evaluation is based on a </a:t>
            </a:r>
            <a:r>
              <a:rPr lang="en-US" altLang="en-US" sz="2000" i="1" dirty="0" err="1">
                <a:solidFill>
                  <a:schemeClr val="hlink"/>
                </a:solidFill>
              </a:rPr>
              <a:t>postorder</a:t>
            </a:r>
            <a:r>
              <a:rPr lang="en-US" altLang="en-US" sz="2000" dirty="0"/>
              <a:t> traversal: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 dirty="0">
                <a:solidFill>
                  <a:schemeClr val="tx2"/>
                </a:solidFill>
              </a:rPr>
              <a:t>If root node is a leaf, return the associated value.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 dirty="0">
                <a:solidFill>
                  <a:schemeClr val="tx2"/>
                </a:solidFill>
              </a:rPr>
              <a:t>Recursively evaluate expression in left subtree.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 dirty="0">
                <a:solidFill>
                  <a:schemeClr val="tx2"/>
                </a:solidFill>
              </a:rPr>
              <a:t>Recursively evaluate expression in right subtree.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 dirty="0">
                <a:solidFill>
                  <a:schemeClr val="tx2"/>
                </a:solidFill>
              </a:rPr>
              <a:t>Perform operation in root node on these two values, and return result.</a:t>
            </a:r>
          </a:p>
        </p:txBody>
      </p:sp>
      <p:sp>
        <p:nvSpPr>
          <p:cNvPr id="93215" name="Text Box 31">
            <a:extLst>
              <a:ext uri="{FF2B5EF4-FFF2-40B4-BE49-F238E27FC236}">
                <a16:creationId xmlns:a16="http://schemas.microsoft.com/office/drawing/2014/main" id="{D811C438-9440-4F4F-B7DA-F998E22D0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0450" y="1939925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+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>
            <a:extLst>
              <a:ext uri="{FF2B5EF4-FFF2-40B4-BE49-F238E27FC236}">
                <a16:creationId xmlns:a16="http://schemas.microsoft.com/office/drawing/2014/main" id="{6DA8ADA6-9D31-4198-A116-A147E807D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7007A1CF-35FF-4E8A-AC58-9F25EF984819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4339" name="Rectangle 1026">
            <a:extLst>
              <a:ext uri="{FF2B5EF4-FFF2-40B4-BE49-F238E27FC236}">
                <a16:creationId xmlns:a16="http://schemas.microsoft.com/office/drawing/2014/main" id="{F5B5E6AE-6F02-4CCE-87F4-626203F7F5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/>
              <a:t>Tree Definition</a:t>
            </a:r>
          </a:p>
        </p:txBody>
      </p:sp>
      <p:sp>
        <p:nvSpPr>
          <p:cNvPr id="14340" name="Line 1040">
            <a:extLst>
              <a:ext uri="{FF2B5EF4-FFF2-40B4-BE49-F238E27FC236}">
                <a16:creationId xmlns:a16="http://schemas.microsoft.com/office/drawing/2014/main" id="{31594EF8-9CFA-4B8F-955E-0D9DD7CEDA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1752600"/>
            <a:ext cx="45720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341" name="Line 1041">
            <a:extLst>
              <a:ext uri="{FF2B5EF4-FFF2-40B4-BE49-F238E27FC236}">
                <a16:creationId xmlns:a16="http://schemas.microsoft.com/office/drawing/2014/main" id="{770DF594-C87C-42FF-A982-EA9EE84D28B9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1752600"/>
            <a:ext cx="68580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342" name="Line 1042">
            <a:extLst>
              <a:ext uri="{FF2B5EF4-FFF2-40B4-BE49-F238E27FC236}">
                <a16:creationId xmlns:a16="http://schemas.microsoft.com/office/drawing/2014/main" id="{3B5E751D-6903-4488-8D5C-1C9BBB8B66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1628775"/>
            <a:ext cx="1785938" cy="7334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343" name="Line 1043">
            <a:extLst>
              <a:ext uri="{FF2B5EF4-FFF2-40B4-BE49-F238E27FC236}">
                <a16:creationId xmlns:a16="http://schemas.microsoft.com/office/drawing/2014/main" id="{82C8B58D-26A6-4F06-865E-4DBEA02633D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1557338"/>
            <a:ext cx="1828800" cy="8048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344" name="Line 1045">
            <a:extLst>
              <a:ext uri="{FF2B5EF4-FFF2-40B4-BE49-F238E27FC236}">
                <a16:creationId xmlns:a16="http://schemas.microsoft.com/office/drawing/2014/main" id="{828FAD1A-1EBA-4591-8DD8-2741D49685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2895600"/>
            <a:ext cx="5334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345" name="Line 1046">
            <a:extLst>
              <a:ext uri="{FF2B5EF4-FFF2-40B4-BE49-F238E27FC236}">
                <a16:creationId xmlns:a16="http://schemas.microsoft.com/office/drawing/2014/main" id="{E710AA6F-0C3B-46EF-A9CE-0525DADD183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895600"/>
            <a:ext cx="5334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346" name="Line 1047">
            <a:extLst>
              <a:ext uri="{FF2B5EF4-FFF2-40B4-BE49-F238E27FC236}">
                <a16:creationId xmlns:a16="http://schemas.microsoft.com/office/drawing/2014/main" id="{954FBE2B-DBFE-4B66-A4CA-B71DA53EDB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2895600"/>
            <a:ext cx="7620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347" name="Line 1048">
            <a:extLst>
              <a:ext uri="{FF2B5EF4-FFF2-40B4-BE49-F238E27FC236}">
                <a16:creationId xmlns:a16="http://schemas.microsoft.com/office/drawing/2014/main" id="{E4FCAB54-F2C9-4FA8-8F6C-BD8EA9D3FC4E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4191000"/>
            <a:ext cx="381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348" name="Line 1049">
            <a:extLst>
              <a:ext uri="{FF2B5EF4-FFF2-40B4-BE49-F238E27FC236}">
                <a16:creationId xmlns:a16="http://schemas.microsoft.com/office/drawing/2014/main" id="{49410C94-ED99-4442-B88E-D75D39BC8980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191000"/>
            <a:ext cx="6096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349" name="Line 1050">
            <a:extLst>
              <a:ext uri="{FF2B5EF4-FFF2-40B4-BE49-F238E27FC236}">
                <a16:creationId xmlns:a16="http://schemas.microsoft.com/office/drawing/2014/main" id="{AA74C9AD-03FD-4EE9-8D90-7398ED06746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2895600"/>
            <a:ext cx="12192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350" name="Line 1051">
            <a:extLst>
              <a:ext uri="{FF2B5EF4-FFF2-40B4-BE49-F238E27FC236}">
                <a16:creationId xmlns:a16="http://schemas.microsoft.com/office/drawing/2014/main" id="{2F69DA58-1C34-42CB-8B35-3B096A7C6EC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2895600"/>
            <a:ext cx="2286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351" name="Line 1052">
            <a:extLst>
              <a:ext uri="{FF2B5EF4-FFF2-40B4-BE49-F238E27FC236}">
                <a16:creationId xmlns:a16="http://schemas.microsoft.com/office/drawing/2014/main" id="{5A6410C3-0BC9-4225-BBB0-68AE824CCCC4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191000"/>
            <a:ext cx="5334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352" name="Line 1053">
            <a:extLst>
              <a:ext uri="{FF2B5EF4-FFF2-40B4-BE49-F238E27FC236}">
                <a16:creationId xmlns:a16="http://schemas.microsoft.com/office/drawing/2014/main" id="{7E2E8C16-5FB8-4FCC-938C-A6CE8D8C93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62800" y="4191000"/>
            <a:ext cx="381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353" name="Freeform 1054">
            <a:extLst>
              <a:ext uri="{FF2B5EF4-FFF2-40B4-BE49-F238E27FC236}">
                <a16:creationId xmlns:a16="http://schemas.microsoft.com/office/drawing/2014/main" id="{2EADDF9B-CCD9-45C6-B750-D18843DB1C96}"/>
              </a:ext>
            </a:extLst>
          </p:cNvPr>
          <p:cNvSpPr>
            <a:spLocks/>
          </p:cNvSpPr>
          <p:nvPr/>
        </p:nvSpPr>
        <p:spPr bwMode="auto">
          <a:xfrm>
            <a:off x="368300" y="1651000"/>
            <a:ext cx="3149600" cy="4318000"/>
          </a:xfrm>
          <a:custGeom>
            <a:avLst/>
            <a:gdLst>
              <a:gd name="T0" fmla="*/ 2147483646 w 1984"/>
              <a:gd name="T1" fmla="*/ 2147483646 h 2720"/>
              <a:gd name="T2" fmla="*/ 2147483646 w 1984"/>
              <a:gd name="T3" fmla="*/ 2147483646 h 2720"/>
              <a:gd name="T4" fmla="*/ 2147483646 w 1984"/>
              <a:gd name="T5" fmla="*/ 2147483646 h 2720"/>
              <a:gd name="T6" fmla="*/ 2147483646 w 1984"/>
              <a:gd name="T7" fmla="*/ 2147483646 h 2720"/>
              <a:gd name="T8" fmla="*/ 2147483646 w 1984"/>
              <a:gd name="T9" fmla="*/ 2147483646 h 2720"/>
              <a:gd name="T10" fmla="*/ 2147483646 w 1984"/>
              <a:gd name="T11" fmla="*/ 2147483646 h 2720"/>
              <a:gd name="T12" fmla="*/ 2147483646 w 1984"/>
              <a:gd name="T13" fmla="*/ 2147483646 h 2720"/>
              <a:gd name="T14" fmla="*/ 2147483646 w 1984"/>
              <a:gd name="T15" fmla="*/ 2147483646 h 2720"/>
              <a:gd name="T16" fmla="*/ 2147483646 w 1984"/>
              <a:gd name="T17" fmla="*/ 2147483646 h 2720"/>
              <a:gd name="T18" fmla="*/ 2147483646 w 1984"/>
              <a:gd name="T19" fmla="*/ 2147483646 h 272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984"/>
              <a:gd name="T31" fmla="*/ 0 h 2720"/>
              <a:gd name="T32" fmla="*/ 1984 w 1984"/>
              <a:gd name="T33" fmla="*/ 2720 h 272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984" h="2720">
                <a:moveTo>
                  <a:pt x="1160" y="160"/>
                </a:moveTo>
                <a:cubicBezTo>
                  <a:pt x="1352" y="320"/>
                  <a:pt x="1776" y="776"/>
                  <a:pt x="1880" y="1072"/>
                </a:cubicBezTo>
                <a:cubicBezTo>
                  <a:pt x="1984" y="1368"/>
                  <a:pt x="1904" y="1680"/>
                  <a:pt x="1784" y="1936"/>
                </a:cubicBezTo>
                <a:cubicBezTo>
                  <a:pt x="1664" y="2192"/>
                  <a:pt x="1376" y="2496"/>
                  <a:pt x="1160" y="2608"/>
                </a:cubicBezTo>
                <a:cubicBezTo>
                  <a:pt x="944" y="2720"/>
                  <a:pt x="672" y="2712"/>
                  <a:pt x="488" y="2608"/>
                </a:cubicBezTo>
                <a:cubicBezTo>
                  <a:pt x="304" y="2504"/>
                  <a:pt x="112" y="2240"/>
                  <a:pt x="56" y="1984"/>
                </a:cubicBezTo>
                <a:cubicBezTo>
                  <a:pt x="0" y="1728"/>
                  <a:pt x="80" y="1344"/>
                  <a:pt x="152" y="1072"/>
                </a:cubicBezTo>
                <a:cubicBezTo>
                  <a:pt x="224" y="800"/>
                  <a:pt x="392" y="512"/>
                  <a:pt x="488" y="352"/>
                </a:cubicBezTo>
                <a:cubicBezTo>
                  <a:pt x="584" y="192"/>
                  <a:pt x="616" y="152"/>
                  <a:pt x="728" y="112"/>
                </a:cubicBezTo>
                <a:cubicBezTo>
                  <a:pt x="840" y="72"/>
                  <a:pt x="968" y="0"/>
                  <a:pt x="1160" y="160"/>
                </a:cubicBezTo>
                <a:close/>
              </a:path>
            </a:pathLst>
          </a:custGeom>
          <a:noFill/>
          <a:ln w="38100" cmpd="sng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354" name="Freeform 1055">
            <a:extLst>
              <a:ext uri="{FF2B5EF4-FFF2-40B4-BE49-F238E27FC236}">
                <a16:creationId xmlns:a16="http://schemas.microsoft.com/office/drawing/2014/main" id="{CFDBDFC6-F9D2-40A2-B447-A1D806C4AD46}"/>
              </a:ext>
            </a:extLst>
          </p:cNvPr>
          <p:cNvSpPr>
            <a:spLocks/>
          </p:cNvSpPr>
          <p:nvPr/>
        </p:nvSpPr>
        <p:spPr bwMode="auto">
          <a:xfrm>
            <a:off x="4800600" y="2184400"/>
            <a:ext cx="4102100" cy="4013200"/>
          </a:xfrm>
          <a:custGeom>
            <a:avLst/>
            <a:gdLst>
              <a:gd name="T0" fmla="*/ 2147483646 w 2584"/>
              <a:gd name="T1" fmla="*/ 2147483646 h 2528"/>
              <a:gd name="T2" fmla="*/ 2147483646 w 2584"/>
              <a:gd name="T3" fmla="*/ 2147483646 h 2528"/>
              <a:gd name="T4" fmla="*/ 2147483646 w 2584"/>
              <a:gd name="T5" fmla="*/ 2147483646 h 2528"/>
              <a:gd name="T6" fmla="*/ 2147483646 w 2584"/>
              <a:gd name="T7" fmla="*/ 2147483646 h 2528"/>
              <a:gd name="T8" fmla="*/ 2147483646 w 2584"/>
              <a:gd name="T9" fmla="*/ 2147483646 h 2528"/>
              <a:gd name="T10" fmla="*/ 2147483646 w 2584"/>
              <a:gd name="T11" fmla="*/ 2147483646 h 2528"/>
              <a:gd name="T12" fmla="*/ 2147483646 w 2584"/>
              <a:gd name="T13" fmla="*/ 2147483646 h 2528"/>
              <a:gd name="T14" fmla="*/ 2147483646 w 2584"/>
              <a:gd name="T15" fmla="*/ 2147483646 h 2528"/>
              <a:gd name="T16" fmla="*/ 2147483646 w 2584"/>
              <a:gd name="T17" fmla="*/ 2147483646 h 252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584"/>
              <a:gd name="T28" fmla="*/ 0 h 2528"/>
              <a:gd name="T29" fmla="*/ 2584 w 2584"/>
              <a:gd name="T30" fmla="*/ 2528 h 252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584" h="2528">
                <a:moveTo>
                  <a:pt x="1104" y="16"/>
                </a:moveTo>
                <a:cubicBezTo>
                  <a:pt x="1312" y="32"/>
                  <a:pt x="1720" y="160"/>
                  <a:pt x="1920" y="304"/>
                </a:cubicBezTo>
                <a:cubicBezTo>
                  <a:pt x="2120" y="448"/>
                  <a:pt x="2200" y="600"/>
                  <a:pt x="2304" y="880"/>
                </a:cubicBezTo>
                <a:cubicBezTo>
                  <a:pt x="2408" y="1160"/>
                  <a:pt x="2584" y="1752"/>
                  <a:pt x="2544" y="1984"/>
                </a:cubicBezTo>
                <a:cubicBezTo>
                  <a:pt x="2504" y="2216"/>
                  <a:pt x="2424" y="2216"/>
                  <a:pt x="2064" y="2272"/>
                </a:cubicBezTo>
                <a:cubicBezTo>
                  <a:pt x="1704" y="2328"/>
                  <a:pt x="720" y="2528"/>
                  <a:pt x="384" y="2320"/>
                </a:cubicBezTo>
                <a:cubicBezTo>
                  <a:pt x="48" y="2112"/>
                  <a:pt x="0" y="1376"/>
                  <a:pt x="48" y="1024"/>
                </a:cubicBezTo>
                <a:cubicBezTo>
                  <a:pt x="96" y="672"/>
                  <a:pt x="496" y="384"/>
                  <a:pt x="672" y="208"/>
                </a:cubicBezTo>
                <a:cubicBezTo>
                  <a:pt x="848" y="32"/>
                  <a:pt x="896" y="0"/>
                  <a:pt x="1104" y="16"/>
                </a:cubicBezTo>
                <a:close/>
              </a:path>
            </a:pathLst>
          </a:custGeom>
          <a:noFill/>
          <a:ln w="38100" cmpd="sng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355" name="Freeform 1056">
            <a:extLst>
              <a:ext uri="{FF2B5EF4-FFF2-40B4-BE49-F238E27FC236}">
                <a16:creationId xmlns:a16="http://schemas.microsoft.com/office/drawing/2014/main" id="{FC684493-3483-44AA-A693-32E6276904C4}"/>
              </a:ext>
            </a:extLst>
          </p:cNvPr>
          <p:cNvSpPr>
            <a:spLocks/>
          </p:cNvSpPr>
          <p:nvPr/>
        </p:nvSpPr>
        <p:spPr bwMode="auto">
          <a:xfrm>
            <a:off x="3022600" y="2146300"/>
            <a:ext cx="1231900" cy="1092200"/>
          </a:xfrm>
          <a:custGeom>
            <a:avLst/>
            <a:gdLst>
              <a:gd name="T0" fmla="*/ 2147483646 w 776"/>
              <a:gd name="T1" fmla="*/ 2147483646 h 688"/>
              <a:gd name="T2" fmla="*/ 2147483646 w 776"/>
              <a:gd name="T3" fmla="*/ 2147483646 h 688"/>
              <a:gd name="T4" fmla="*/ 2147483646 w 776"/>
              <a:gd name="T5" fmla="*/ 2147483646 h 688"/>
              <a:gd name="T6" fmla="*/ 2147483646 w 776"/>
              <a:gd name="T7" fmla="*/ 2147483646 h 688"/>
              <a:gd name="T8" fmla="*/ 2147483646 w 776"/>
              <a:gd name="T9" fmla="*/ 2147483646 h 688"/>
              <a:gd name="T10" fmla="*/ 2147483646 w 776"/>
              <a:gd name="T11" fmla="*/ 2147483646 h 688"/>
              <a:gd name="T12" fmla="*/ 2147483646 w 776"/>
              <a:gd name="T13" fmla="*/ 2147483646 h 68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76"/>
              <a:gd name="T22" fmla="*/ 0 h 688"/>
              <a:gd name="T23" fmla="*/ 776 w 776"/>
              <a:gd name="T24" fmla="*/ 688 h 68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76" h="688">
                <a:moveTo>
                  <a:pt x="400" y="40"/>
                </a:moveTo>
                <a:cubicBezTo>
                  <a:pt x="504" y="56"/>
                  <a:pt x="696" y="40"/>
                  <a:pt x="736" y="136"/>
                </a:cubicBezTo>
                <a:cubicBezTo>
                  <a:pt x="776" y="232"/>
                  <a:pt x="728" y="544"/>
                  <a:pt x="640" y="616"/>
                </a:cubicBezTo>
                <a:cubicBezTo>
                  <a:pt x="552" y="688"/>
                  <a:pt x="312" y="624"/>
                  <a:pt x="208" y="568"/>
                </a:cubicBezTo>
                <a:cubicBezTo>
                  <a:pt x="104" y="512"/>
                  <a:pt x="32" y="368"/>
                  <a:pt x="16" y="280"/>
                </a:cubicBezTo>
                <a:cubicBezTo>
                  <a:pt x="0" y="192"/>
                  <a:pt x="48" y="80"/>
                  <a:pt x="112" y="40"/>
                </a:cubicBezTo>
                <a:cubicBezTo>
                  <a:pt x="176" y="0"/>
                  <a:pt x="296" y="24"/>
                  <a:pt x="400" y="40"/>
                </a:cubicBezTo>
                <a:close/>
              </a:path>
            </a:pathLst>
          </a:custGeom>
          <a:noFill/>
          <a:ln w="38100" cmpd="sng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356" name="Freeform 1057">
            <a:extLst>
              <a:ext uri="{FF2B5EF4-FFF2-40B4-BE49-F238E27FC236}">
                <a16:creationId xmlns:a16="http://schemas.microsoft.com/office/drawing/2014/main" id="{D8D587AC-912E-4F2E-9B96-089DE58FFDE2}"/>
              </a:ext>
            </a:extLst>
          </p:cNvPr>
          <p:cNvSpPr>
            <a:spLocks/>
          </p:cNvSpPr>
          <p:nvPr/>
        </p:nvSpPr>
        <p:spPr bwMode="auto">
          <a:xfrm>
            <a:off x="4368800" y="2133600"/>
            <a:ext cx="1206500" cy="1016000"/>
          </a:xfrm>
          <a:custGeom>
            <a:avLst/>
            <a:gdLst>
              <a:gd name="T0" fmla="*/ 2147483646 w 760"/>
              <a:gd name="T1" fmla="*/ 0 h 640"/>
              <a:gd name="T2" fmla="*/ 2147483646 w 760"/>
              <a:gd name="T3" fmla="*/ 2147483646 h 640"/>
              <a:gd name="T4" fmla="*/ 2147483646 w 760"/>
              <a:gd name="T5" fmla="*/ 2147483646 h 640"/>
              <a:gd name="T6" fmla="*/ 2147483646 w 760"/>
              <a:gd name="T7" fmla="*/ 2147483646 h 640"/>
              <a:gd name="T8" fmla="*/ 2147483646 w 760"/>
              <a:gd name="T9" fmla="*/ 2147483646 h 640"/>
              <a:gd name="T10" fmla="*/ 2147483646 w 760"/>
              <a:gd name="T11" fmla="*/ 2147483646 h 640"/>
              <a:gd name="T12" fmla="*/ 2147483646 w 760"/>
              <a:gd name="T13" fmla="*/ 0 h 6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60"/>
              <a:gd name="T22" fmla="*/ 0 h 640"/>
              <a:gd name="T23" fmla="*/ 760 w 760"/>
              <a:gd name="T24" fmla="*/ 640 h 64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60" h="640">
                <a:moveTo>
                  <a:pt x="320" y="0"/>
                </a:moveTo>
                <a:cubicBezTo>
                  <a:pt x="424" y="0"/>
                  <a:pt x="648" y="16"/>
                  <a:pt x="704" y="96"/>
                </a:cubicBezTo>
                <a:cubicBezTo>
                  <a:pt x="760" y="176"/>
                  <a:pt x="728" y="392"/>
                  <a:pt x="656" y="480"/>
                </a:cubicBezTo>
                <a:cubicBezTo>
                  <a:pt x="584" y="568"/>
                  <a:pt x="376" y="640"/>
                  <a:pt x="272" y="624"/>
                </a:cubicBezTo>
                <a:cubicBezTo>
                  <a:pt x="168" y="608"/>
                  <a:pt x="64" y="472"/>
                  <a:pt x="32" y="384"/>
                </a:cubicBezTo>
                <a:cubicBezTo>
                  <a:pt x="0" y="296"/>
                  <a:pt x="32" y="160"/>
                  <a:pt x="80" y="96"/>
                </a:cubicBezTo>
                <a:cubicBezTo>
                  <a:pt x="128" y="32"/>
                  <a:pt x="216" y="0"/>
                  <a:pt x="320" y="0"/>
                </a:cubicBezTo>
                <a:close/>
              </a:path>
            </a:pathLst>
          </a:custGeom>
          <a:noFill/>
          <a:ln w="38100" cmpd="sng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357" name="Text Box 1058">
            <a:extLst>
              <a:ext uri="{FF2B5EF4-FFF2-40B4-BE49-F238E27FC236}">
                <a16:creationId xmlns:a16="http://schemas.microsoft.com/office/drawing/2014/main" id="{92884DC4-68CC-469A-A82F-3F5F1EC32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562600"/>
            <a:ext cx="1905000" cy="7016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chemeClr val="hlink"/>
                </a:solidFill>
              </a:rPr>
              <a:t>Subtrees</a:t>
            </a:r>
            <a:r>
              <a:rPr lang="en-US" altLang="en-US" sz="2000"/>
              <a:t> of the root </a:t>
            </a:r>
          </a:p>
        </p:txBody>
      </p:sp>
      <p:sp>
        <p:nvSpPr>
          <p:cNvPr id="14358" name="Line 1059">
            <a:extLst>
              <a:ext uri="{FF2B5EF4-FFF2-40B4-BE49-F238E27FC236}">
                <a16:creationId xmlns:a16="http://schemas.microsoft.com/office/drawing/2014/main" id="{6471B368-547D-48E9-ABB9-CC93B82713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4800" y="3200400"/>
            <a:ext cx="609600" cy="2209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359" name="Line 1060">
            <a:extLst>
              <a:ext uri="{FF2B5EF4-FFF2-40B4-BE49-F238E27FC236}">
                <a16:creationId xmlns:a16="http://schemas.microsoft.com/office/drawing/2014/main" id="{9502C03C-EE4A-4E62-892C-A896E7DE5A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3276600"/>
            <a:ext cx="0" cy="213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360" name="Line 1061">
            <a:extLst>
              <a:ext uri="{FF2B5EF4-FFF2-40B4-BE49-F238E27FC236}">
                <a16:creationId xmlns:a16="http://schemas.microsoft.com/office/drawing/2014/main" id="{9C08DCAE-35C1-4B99-8C89-5AFC45962F0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00400" y="5029200"/>
            <a:ext cx="3810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361" name="Line 1062">
            <a:extLst>
              <a:ext uri="{FF2B5EF4-FFF2-40B4-BE49-F238E27FC236}">
                <a16:creationId xmlns:a16="http://schemas.microsoft.com/office/drawing/2014/main" id="{0F0AB600-1A16-43BE-9A08-BFB5B8F9BF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5105400"/>
            <a:ext cx="3810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362" name="Rectangle 1064">
            <a:extLst>
              <a:ext uri="{FF2B5EF4-FFF2-40B4-BE49-F238E27FC236}">
                <a16:creationId xmlns:a16="http://schemas.microsoft.com/office/drawing/2014/main" id="{D0609E3B-DC8C-413F-8C02-CD9BA892D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1295400"/>
            <a:ext cx="914400" cy="3968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chemeClr val="hlink"/>
                </a:solidFill>
              </a:rPr>
              <a:t>Root</a:t>
            </a:r>
          </a:p>
        </p:txBody>
      </p:sp>
      <p:sp>
        <p:nvSpPr>
          <p:cNvPr id="14363" name="Line 1065">
            <a:extLst>
              <a:ext uri="{FF2B5EF4-FFF2-40B4-BE49-F238E27FC236}">
                <a16:creationId xmlns:a16="http://schemas.microsoft.com/office/drawing/2014/main" id="{90DBF578-AFB5-4090-9BDC-BB179052189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48200" y="1524000"/>
            <a:ext cx="762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364" name="Oval 41">
            <a:extLst>
              <a:ext uri="{FF2B5EF4-FFF2-40B4-BE49-F238E27FC236}">
                <a16:creationId xmlns:a16="http://schemas.microsoft.com/office/drawing/2014/main" id="{B3632132-D2D8-4E2D-B7E2-8789AA526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1196975"/>
            <a:ext cx="647700" cy="576263"/>
          </a:xfrm>
          <a:prstGeom prst="ellipse">
            <a:avLst/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4365" name="Oval 42">
            <a:extLst>
              <a:ext uri="{FF2B5EF4-FFF2-40B4-BE49-F238E27FC236}">
                <a16:creationId xmlns:a16="http://schemas.microsoft.com/office/drawing/2014/main" id="{EA2348F1-A054-4092-A62D-2BA2ECC10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2349500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4366" name="Oval 43">
            <a:extLst>
              <a:ext uri="{FF2B5EF4-FFF2-40B4-BE49-F238E27FC236}">
                <a16:creationId xmlns:a16="http://schemas.microsoft.com/office/drawing/2014/main" id="{F4FC0C57-3158-498A-B6DF-18C495E77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3644900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4367" name="Oval 44">
            <a:extLst>
              <a:ext uri="{FF2B5EF4-FFF2-40B4-BE49-F238E27FC236}">
                <a16:creationId xmlns:a16="http://schemas.microsoft.com/office/drawing/2014/main" id="{68ECBE03-3978-4799-B2BF-82A13D26A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3644900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4368" name="Oval 45">
            <a:extLst>
              <a:ext uri="{FF2B5EF4-FFF2-40B4-BE49-F238E27FC236}">
                <a16:creationId xmlns:a16="http://schemas.microsoft.com/office/drawing/2014/main" id="{C1BF2DAD-6EA7-4F42-9B8A-B4431AAB2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2349500"/>
            <a:ext cx="647700" cy="574675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4369" name="Oval 46">
            <a:extLst>
              <a:ext uri="{FF2B5EF4-FFF2-40B4-BE49-F238E27FC236}">
                <a16:creationId xmlns:a16="http://schemas.microsoft.com/office/drawing/2014/main" id="{BC120DBF-C8A5-48D1-B1F6-62989B969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850" y="3644900"/>
            <a:ext cx="647700" cy="5762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D2C030AC-C334-40BE-88BB-2E6587C73DBD}"/>
              </a:ext>
            </a:extLst>
          </p:cNvPr>
          <p:cNvSpPr/>
          <p:nvPr/>
        </p:nvSpPr>
        <p:spPr bwMode="auto">
          <a:xfrm>
            <a:off x="3276600" y="2349500"/>
            <a:ext cx="647700" cy="5746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C354DFAC-403C-47C0-A94A-C68ACE43D58C}"/>
              </a:ext>
            </a:extLst>
          </p:cNvPr>
          <p:cNvSpPr/>
          <p:nvPr/>
        </p:nvSpPr>
        <p:spPr bwMode="auto">
          <a:xfrm>
            <a:off x="4716463" y="2349500"/>
            <a:ext cx="647700" cy="5746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5AF83E9A-4E4A-4280-9477-2C04539DF98E}"/>
              </a:ext>
            </a:extLst>
          </p:cNvPr>
          <p:cNvSpPr/>
          <p:nvPr/>
        </p:nvSpPr>
        <p:spPr bwMode="auto">
          <a:xfrm>
            <a:off x="6300788" y="3644900"/>
            <a:ext cx="647700" cy="57626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24BD75EF-25CA-4059-A53C-BAE35EA21EA7}"/>
              </a:ext>
            </a:extLst>
          </p:cNvPr>
          <p:cNvSpPr/>
          <p:nvPr/>
        </p:nvSpPr>
        <p:spPr bwMode="auto">
          <a:xfrm>
            <a:off x="5724525" y="4868863"/>
            <a:ext cx="647700" cy="57626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C96928A-166E-4E46-92C5-990A9CFA8A30}"/>
              </a:ext>
            </a:extLst>
          </p:cNvPr>
          <p:cNvSpPr/>
          <p:nvPr/>
        </p:nvSpPr>
        <p:spPr bwMode="auto">
          <a:xfrm>
            <a:off x="6875463" y="4868863"/>
            <a:ext cx="649287" cy="57626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E0511476-0728-4739-8720-70466DC32451}"/>
              </a:ext>
            </a:extLst>
          </p:cNvPr>
          <p:cNvSpPr/>
          <p:nvPr/>
        </p:nvSpPr>
        <p:spPr bwMode="auto">
          <a:xfrm>
            <a:off x="7956550" y="4868863"/>
            <a:ext cx="647700" cy="57626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432E19DE-7830-44C9-862D-78EA20E66AA2}"/>
              </a:ext>
            </a:extLst>
          </p:cNvPr>
          <p:cNvSpPr/>
          <p:nvPr/>
        </p:nvSpPr>
        <p:spPr bwMode="auto">
          <a:xfrm>
            <a:off x="2627313" y="3644900"/>
            <a:ext cx="649287" cy="57626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FA4A7623-54D7-4551-B488-9B9757BF1AB3}"/>
              </a:ext>
            </a:extLst>
          </p:cNvPr>
          <p:cNvSpPr/>
          <p:nvPr/>
        </p:nvSpPr>
        <p:spPr bwMode="auto">
          <a:xfrm>
            <a:off x="1547813" y="4868863"/>
            <a:ext cx="647700" cy="57626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/>
          </a:p>
        </p:txBody>
      </p:sp>
    </p:spTree>
  </p:cSld>
  <p:clrMapOvr>
    <a:masterClrMapping/>
  </p:clrMapOvr>
  <p:transition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Number Placeholder 4">
            <a:extLst>
              <a:ext uri="{FF2B5EF4-FFF2-40B4-BE49-F238E27FC236}">
                <a16:creationId xmlns:a16="http://schemas.microsoft.com/office/drawing/2014/main" id="{3FC6F5AA-5A05-4D68-852C-87B80D542E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B05FD4B6-7978-4CCE-88B6-7E3272A78CAB}" type="slidenum">
              <a:rPr lang="en-US" altLang="en-US" sz="1400" b="0" smtClean="0"/>
              <a:pPr/>
              <a:t>80</a:t>
            </a:fld>
            <a:endParaRPr lang="en-US" altLang="en-US" sz="1400" b="0"/>
          </a:p>
        </p:txBody>
      </p:sp>
      <p:sp>
        <p:nvSpPr>
          <p:cNvPr id="94211" name="Rectangle 2">
            <a:extLst>
              <a:ext uri="{FF2B5EF4-FFF2-40B4-BE49-F238E27FC236}">
                <a16:creationId xmlns:a16="http://schemas.microsoft.com/office/drawing/2014/main" id="{D11A4094-A7A7-4AF2-A2BB-3A896EE977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8486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Evaluating an Expression Tree</a:t>
            </a:r>
          </a:p>
        </p:txBody>
      </p:sp>
      <p:sp>
        <p:nvSpPr>
          <p:cNvPr id="94212" name="Rectangle 3">
            <a:extLst>
              <a:ext uri="{FF2B5EF4-FFF2-40B4-BE49-F238E27FC236}">
                <a16:creationId xmlns:a16="http://schemas.microsoft.com/office/drawing/2014/main" id="{A81097F9-90D2-41D6-A9EB-F1F52FA3D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1674813"/>
            <a:ext cx="576263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4213" name="Rectangle 5">
            <a:extLst>
              <a:ext uri="{FF2B5EF4-FFF2-40B4-BE49-F238E27FC236}">
                <a16:creationId xmlns:a16="http://schemas.microsoft.com/office/drawing/2014/main" id="{5F230D98-E10E-4CF3-ADB6-436C16840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1988" y="2540000"/>
            <a:ext cx="5762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4214" name="Rectangle 6">
            <a:extLst>
              <a:ext uri="{FF2B5EF4-FFF2-40B4-BE49-F238E27FC236}">
                <a16:creationId xmlns:a16="http://schemas.microsoft.com/office/drawing/2014/main" id="{0083F91D-8561-4118-95CD-D37739BC5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8250" y="3475038"/>
            <a:ext cx="576263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4215" name="Rectangle 7">
            <a:extLst>
              <a:ext uri="{FF2B5EF4-FFF2-40B4-BE49-F238E27FC236}">
                <a16:creationId xmlns:a16="http://schemas.microsoft.com/office/drawing/2014/main" id="{029D9D3D-3596-420F-8590-70DA7E972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8025" y="3475038"/>
            <a:ext cx="576263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4216" name="Rectangle 8">
            <a:extLst>
              <a:ext uri="{FF2B5EF4-FFF2-40B4-BE49-F238E27FC236}">
                <a16:creationId xmlns:a16="http://schemas.microsoft.com/office/drawing/2014/main" id="{36E7DBA6-5D10-4C1C-AA4D-187A30A0A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1763" y="4483100"/>
            <a:ext cx="576262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4217" name="Rectangle 9">
            <a:extLst>
              <a:ext uri="{FF2B5EF4-FFF2-40B4-BE49-F238E27FC236}">
                <a16:creationId xmlns:a16="http://schemas.microsoft.com/office/drawing/2014/main" id="{78812DBF-B127-4C40-A3F6-39D59E8DC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7313" y="4483100"/>
            <a:ext cx="576262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4218" name="Rectangle 10">
            <a:extLst>
              <a:ext uri="{FF2B5EF4-FFF2-40B4-BE49-F238E27FC236}">
                <a16:creationId xmlns:a16="http://schemas.microsoft.com/office/drawing/2014/main" id="{8E5468FE-244B-4C9C-8371-551813F22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7038" y="2540000"/>
            <a:ext cx="5762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4219" name="Rectangle 11">
            <a:extLst>
              <a:ext uri="{FF2B5EF4-FFF2-40B4-BE49-F238E27FC236}">
                <a16:creationId xmlns:a16="http://schemas.microsoft.com/office/drawing/2014/main" id="{E10C7D64-5225-4CC2-A143-4005B04D8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75" y="3475038"/>
            <a:ext cx="576263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4220" name="Rectangle 12">
            <a:extLst>
              <a:ext uri="{FF2B5EF4-FFF2-40B4-BE49-F238E27FC236}">
                <a16:creationId xmlns:a16="http://schemas.microsoft.com/office/drawing/2014/main" id="{6D493510-BF36-454C-9956-7358D3996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9200" y="3475038"/>
            <a:ext cx="576263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4221" name="Text Box 13">
            <a:extLst>
              <a:ext uri="{FF2B5EF4-FFF2-40B4-BE49-F238E27FC236}">
                <a16:creationId xmlns:a16="http://schemas.microsoft.com/office/drawing/2014/main" id="{F23A0C27-586B-4813-BF16-9E9A36606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0" y="2565400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-</a:t>
            </a:r>
          </a:p>
        </p:txBody>
      </p:sp>
      <p:sp>
        <p:nvSpPr>
          <p:cNvPr id="94222" name="Text Box 14">
            <a:extLst>
              <a:ext uri="{FF2B5EF4-FFF2-40B4-BE49-F238E27FC236}">
                <a16:creationId xmlns:a16="http://schemas.microsoft.com/office/drawing/2014/main" id="{53222CC7-BB73-478B-9308-8B6DF03DD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0638" y="3548063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94223" name="Text Box 15">
            <a:extLst>
              <a:ext uri="{FF2B5EF4-FFF2-40B4-BE49-F238E27FC236}">
                <a16:creationId xmlns:a16="http://schemas.microsoft.com/office/drawing/2014/main" id="{52EAD887-9AF5-4951-866B-8F126B147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48063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7</a:t>
            </a:r>
          </a:p>
        </p:txBody>
      </p:sp>
      <p:sp>
        <p:nvSpPr>
          <p:cNvPr id="94224" name="Text Box 16">
            <a:extLst>
              <a:ext uri="{FF2B5EF4-FFF2-40B4-BE49-F238E27FC236}">
                <a16:creationId xmlns:a16="http://schemas.microsoft.com/office/drawing/2014/main" id="{24328A87-0805-4922-A1F6-070B307E38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3548063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8</a:t>
            </a:r>
          </a:p>
        </p:txBody>
      </p:sp>
      <p:sp>
        <p:nvSpPr>
          <p:cNvPr id="94225" name="Text Box 17">
            <a:extLst>
              <a:ext uri="{FF2B5EF4-FFF2-40B4-BE49-F238E27FC236}">
                <a16:creationId xmlns:a16="http://schemas.microsoft.com/office/drawing/2014/main" id="{796C283D-DA82-4A6F-BE8B-942BB1177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3548063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/</a:t>
            </a:r>
          </a:p>
        </p:txBody>
      </p:sp>
      <p:sp>
        <p:nvSpPr>
          <p:cNvPr id="94226" name="Text Box 18">
            <a:extLst>
              <a:ext uri="{FF2B5EF4-FFF2-40B4-BE49-F238E27FC236}">
                <a16:creationId xmlns:a16="http://schemas.microsoft.com/office/drawing/2014/main" id="{0CAE052F-8CC7-4CB9-9FEA-13516C55C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0" y="4556125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94227" name="Text Box 19">
            <a:extLst>
              <a:ext uri="{FF2B5EF4-FFF2-40B4-BE49-F238E27FC236}">
                <a16:creationId xmlns:a16="http://schemas.microsoft.com/office/drawing/2014/main" id="{8663B87D-8267-4B58-A90C-1A0152ABB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4788" y="4556125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9</a:t>
            </a:r>
          </a:p>
        </p:txBody>
      </p:sp>
      <p:sp>
        <p:nvSpPr>
          <p:cNvPr id="94228" name="Text Box 20">
            <a:extLst>
              <a:ext uri="{FF2B5EF4-FFF2-40B4-BE49-F238E27FC236}">
                <a16:creationId xmlns:a16="http://schemas.microsoft.com/office/drawing/2014/main" id="{9A20C435-411D-4712-876F-6C72155B8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1747838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*</a:t>
            </a:r>
          </a:p>
        </p:txBody>
      </p:sp>
      <p:sp>
        <p:nvSpPr>
          <p:cNvPr id="94229" name="Line 21">
            <a:extLst>
              <a:ext uri="{FF2B5EF4-FFF2-40B4-BE49-F238E27FC236}">
                <a16:creationId xmlns:a16="http://schemas.microsoft.com/office/drawing/2014/main" id="{617EABC5-15AC-4338-AB44-303CEC4B9D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17888" y="2179638"/>
            <a:ext cx="936625" cy="3603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4230" name="Line 22">
            <a:extLst>
              <a:ext uri="{FF2B5EF4-FFF2-40B4-BE49-F238E27FC236}">
                <a16:creationId xmlns:a16="http://schemas.microsoft.com/office/drawing/2014/main" id="{A1BD75C9-2365-4165-88A3-6277083D4C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66950" y="3043238"/>
            <a:ext cx="1079500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4231" name="Line 23">
            <a:extLst>
              <a:ext uri="{FF2B5EF4-FFF2-40B4-BE49-F238E27FC236}">
                <a16:creationId xmlns:a16="http://schemas.microsoft.com/office/drawing/2014/main" id="{84F498BA-DFCF-4ECE-8B2C-00AA4E1DDD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17663" y="3979863"/>
            <a:ext cx="577850" cy="5032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4232" name="Line 24">
            <a:extLst>
              <a:ext uri="{FF2B5EF4-FFF2-40B4-BE49-F238E27FC236}">
                <a16:creationId xmlns:a16="http://schemas.microsoft.com/office/drawing/2014/main" id="{C515F198-A003-484D-9F3F-D684FE5B39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02213" y="3043238"/>
            <a:ext cx="720725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4233" name="Line 25">
            <a:extLst>
              <a:ext uri="{FF2B5EF4-FFF2-40B4-BE49-F238E27FC236}">
                <a16:creationId xmlns:a16="http://schemas.microsoft.com/office/drawing/2014/main" id="{027E1642-AB0F-4A4A-B5DC-9CC83A4FB9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0413" y="2179638"/>
            <a:ext cx="1223962" cy="3603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4234" name="Line 26">
            <a:extLst>
              <a:ext uri="{FF2B5EF4-FFF2-40B4-BE49-F238E27FC236}">
                <a16:creationId xmlns:a16="http://schemas.microsoft.com/office/drawing/2014/main" id="{C7F76AD2-EB2B-47AD-911E-56E3B22DE557}"/>
              </a:ext>
            </a:extLst>
          </p:cNvPr>
          <p:cNvSpPr>
            <a:spLocks noChangeShapeType="1"/>
          </p:cNvSpPr>
          <p:nvPr/>
        </p:nvSpPr>
        <p:spPr bwMode="auto">
          <a:xfrm>
            <a:off x="5938838" y="3043238"/>
            <a:ext cx="576262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4235" name="Line 27">
            <a:extLst>
              <a:ext uri="{FF2B5EF4-FFF2-40B4-BE49-F238E27FC236}">
                <a16:creationId xmlns:a16="http://schemas.microsoft.com/office/drawing/2014/main" id="{B1F05B50-559A-4DDC-9927-8FE776BD6FE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2350" y="3043238"/>
            <a:ext cx="504825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4236" name="Line 28">
            <a:extLst>
              <a:ext uri="{FF2B5EF4-FFF2-40B4-BE49-F238E27FC236}">
                <a16:creationId xmlns:a16="http://schemas.microsoft.com/office/drawing/2014/main" id="{005AEFCC-6DB7-4F81-B0CD-C434AF2438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6950" y="3979863"/>
            <a:ext cx="576263" cy="5032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4237" name="Text Box 31">
            <a:extLst>
              <a:ext uri="{FF2B5EF4-FFF2-40B4-BE49-F238E27FC236}">
                <a16:creationId xmlns:a16="http://schemas.microsoft.com/office/drawing/2014/main" id="{4EC6ADEC-D058-4257-9C6F-FC3D75AC1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0" y="2565400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+</a:t>
            </a:r>
          </a:p>
        </p:txBody>
      </p:sp>
    </p:spTree>
  </p:cSld>
  <p:clrMapOvr>
    <a:masterClrMapping/>
  </p:clrMapOvr>
  <p:transition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Number Placeholder 4">
            <a:extLst>
              <a:ext uri="{FF2B5EF4-FFF2-40B4-BE49-F238E27FC236}">
                <a16:creationId xmlns:a16="http://schemas.microsoft.com/office/drawing/2014/main" id="{27BC028D-B65A-406C-9123-8F85BB0B83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D2CB227D-EAB5-4A83-A568-1BFDFF7D2EEA}" type="slidenum">
              <a:rPr lang="en-US" altLang="en-US" sz="1400" b="0" smtClean="0"/>
              <a:pPr/>
              <a:t>81</a:t>
            </a:fld>
            <a:endParaRPr lang="en-US" altLang="en-US" sz="1400" b="0"/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D10BC3E6-1ADB-4958-8866-255FB0490F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8486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Evaluating an Expression Tree</a:t>
            </a:r>
          </a:p>
        </p:txBody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14795DC3-F9B0-4B52-9B8B-7AB6D55E0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1674813"/>
            <a:ext cx="576263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5237" name="Rectangle 5">
            <a:extLst>
              <a:ext uri="{FF2B5EF4-FFF2-40B4-BE49-F238E27FC236}">
                <a16:creationId xmlns:a16="http://schemas.microsoft.com/office/drawing/2014/main" id="{AB040D9F-093E-400E-A4B3-DC77D6D16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1988" y="2540000"/>
            <a:ext cx="5762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5238" name="Rectangle 6">
            <a:extLst>
              <a:ext uri="{FF2B5EF4-FFF2-40B4-BE49-F238E27FC236}">
                <a16:creationId xmlns:a16="http://schemas.microsoft.com/office/drawing/2014/main" id="{E21EFAA3-5445-4FBA-A9F7-947959C54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8250" y="3475038"/>
            <a:ext cx="576263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5239" name="Rectangle 7">
            <a:extLst>
              <a:ext uri="{FF2B5EF4-FFF2-40B4-BE49-F238E27FC236}">
                <a16:creationId xmlns:a16="http://schemas.microsoft.com/office/drawing/2014/main" id="{25CB06BB-A1CF-4C1C-86C5-A418A8F7AD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8025" y="3475038"/>
            <a:ext cx="576263" cy="504825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5240" name="Rectangle 8">
            <a:extLst>
              <a:ext uri="{FF2B5EF4-FFF2-40B4-BE49-F238E27FC236}">
                <a16:creationId xmlns:a16="http://schemas.microsoft.com/office/drawing/2014/main" id="{5B27895A-7461-4968-8106-1892554296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1763" y="4483100"/>
            <a:ext cx="576262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5241" name="Rectangle 9">
            <a:extLst>
              <a:ext uri="{FF2B5EF4-FFF2-40B4-BE49-F238E27FC236}">
                <a16:creationId xmlns:a16="http://schemas.microsoft.com/office/drawing/2014/main" id="{47142343-0DFD-46DC-A3F6-68A25DDC1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7313" y="4483100"/>
            <a:ext cx="576262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5242" name="Rectangle 10">
            <a:extLst>
              <a:ext uri="{FF2B5EF4-FFF2-40B4-BE49-F238E27FC236}">
                <a16:creationId xmlns:a16="http://schemas.microsoft.com/office/drawing/2014/main" id="{15C45E60-7A57-4014-8C17-85FD6547D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7038" y="2540000"/>
            <a:ext cx="5762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5243" name="Rectangle 11">
            <a:extLst>
              <a:ext uri="{FF2B5EF4-FFF2-40B4-BE49-F238E27FC236}">
                <a16:creationId xmlns:a16="http://schemas.microsoft.com/office/drawing/2014/main" id="{5ACA45C9-74A0-43D3-BA97-0B150A72E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75" y="3475038"/>
            <a:ext cx="576263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5244" name="Rectangle 12">
            <a:extLst>
              <a:ext uri="{FF2B5EF4-FFF2-40B4-BE49-F238E27FC236}">
                <a16:creationId xmlns:a16="http://schemas.microsoft.com/office/drawing/2014/main" id="{EC900298-0EE4-4890-9DF9-962FFC86C6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9200" y="3475038"/>
            <a:ext cx="576263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5245" name="Text Box 13">
            <a:extLst>
              <a:ext uri="{FF2B5EF4-FFF2-40B4-BE49-F238E27FC236}">
                <a16:creationId xmlns:a16="http://schemas.microsoft.com/office/drawing/2014/main" id="{8507971B-6F8E-44BF-93BD-3620EA944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0" y="2565400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-</a:t>
            </a:r>
          </a:p>
        </p:txBody>
      </p:sp>
      <p:sp>
        <p:nvSpPr>
          <p:cNvPr id="95246" name="Text Box 14">
            <a:extLst>
              <a:ext uri="{FF2B5EF4-FFF2-40B4-BE49-F238E27FC236}">
                <a16:creationId xmlns:a16="http://schemas.microsoft.com/office/drawing/2014/main" id="{CF4151B7-DF32-4B84-B6AB-8DFB719C3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0638" y="3548063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95247" name="Text Box 15">
            <a:extLst>
              <a:ext uri="{FF2B5EF4-FFF2-40B4-BE49-F238E27FC236}">
                <a16:creationId xmlns:a16="http://schemas.microsoft.com/office/drawing/2014/main" id="{80ABB363-FA09-44D6-BE3D-6A56660AE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48063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7</a:t>
            </a:r>
          </a:p>
        </p:txBody>
      </p:sp>
      <p:sp>
        <p:nvSpPr>
          <p:cNvPr id="95248" name="Text Box 16">
            <a:extLst>
              <a:ext uri="{FF2B5EF4-FFF2-40B4-BE49-F238E27FC236}">
                <a16:creationId xmlns:a16="http://schemas.microsoft.com/office/drawing/2014/main" id="{BC653417-B259-4554-A5C7-9C825F004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3548063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8</a:t>
            </a:r>
          </a:p>
        </p:txBody>
      </p:sp>
      <p:sp>
        <p:nvSpPr>
          <p:cNvPr id="95249" name="Text Box 17">
            <a:extLst>
              <a:ext uri="{FF2B5EF4-FFF2-40B4-BE49-F238E27FC236}">
                <a16:creationId xmlns:a16="http://schemas.microsoft.com/office/drawing/2014/main" id="{82D4B4D0-030B-40E7-9AA7-FDF04B53C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3548063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/</a:t>
            </a:r>
          </a:p>
        </p:txBody>
      </p:sp>
      <p:sp>
        <p:nvSpPr>
          <p:cNvPr id="95250" name="Text Box 18">
            <a:extLst>
              <a:ext uri="{FF2B5EF4-FFF2-40B4-BE49-F238E27FC236}">
                <a16:creationId xmlns:a16="http://schemas.microsoft.com/office/drawing/2014/main" id="{F38D7180-5E1C-45A0-A16F-9CDCFD301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0" y="4556125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95251" name="Text Box 19">
            <a:extLst>
              <a:ext uri="{FF2B5EF4-FFF2-40B4-BE49-F238E27FC236}">
                <a16:creationId xmlns:a16="http://schemas.microsoft.com/office/drawing/2014/main" id="{8951170A-72F5-45C2-AECA-58E17BC13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4788" y="4556125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9</a:t>
            </a:r>
          </a:p>
        </p:txBody>
      </p:sp>
      <p:sp>
        <p:nvSpPr>
          <p:cNvPr id="95252" name="Text Box 20">
            <a:extLst>
              <a:ext uri="{FF2B5EF4-FFF2-40B4-BE49-F238E27FC236}">
                <a16:creationId xmlns:a16="http://schemas.microsoft.com/office/drawing/2014/main" id="{1C2CAC8F-7B60-4D23-A5B7-74678AA7B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1747838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*</a:t>
            </a:r>
          </a:p>
        </p:txBody>
      </p:sp>
      <p:sp>
        <p:nvSpPr>
          <p:cNvPr id="95253" name="Line 21">
            <a:extLst>
              <a:ext uri="{FF2B5EF4-FFF2-40B4-BE49-F238E27FC236}">
                <a16:creationId xmlns:a16="http://schemas.microsoft.com/office/drawing/2014/main" id="{8B7E1B17-2EDC-4572-B27D-E18592D51A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17888" y="2179638"/>
            <a:ext cx="936625" cy="3603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5254" name="Line 22">
            <a:extLst>
              <a:ext uri="{FF2B5EF4-FFF2-40B4-BE49-F238E27FC236}">
                <a16:creationId xmlns:a16="http://schemas.microsoft.com/office/drawing/2014/main" id="{D9F485DD-0828-4DDD-8E22-6A4E5C8FE4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66950" y="3043238"/>
            <a:ext cx="1079500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5255" name="Line 23">
            <a:extLst>
              <a:ext uri="{FF2B5EF4-FFF2-40B4-BE49-F238E27FC236}">
                <a16:creationId xmlns:a16="http://schemas.microsoft.com/office/drawing/2014/main" id="{A59F32E1-B3A2-4BBC-B95A-84F5CA2E87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17663" y="3979863"/>
            <a:ext cx="577850" cy="5032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5256" name="Line 24">
            <a:extLst>
              <a:ext uri="{FF2B5EF4-FFF2-40B4-BE49-F238E27FC236}">
                <a16:creationId xmlns:a16="http://schemas.microsoft.com/office/drawing/2014/main" id="{2F18FD51-3DD3-4A11-949E-FEC0A5F09A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02213" y="3043238"/>
            <a:ext cx="720725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5257" name="Line 25">
            <a:extLst>
              <a:ext uri="{FF2B5EF4-FFF2-40B4-BE49-F238E27FC236}">
                <a16:creationId xmlns:a16="http://schemas.microsoft.com/office/drawing/2014/main" id="{2B91B683-4C93-4013-B27B-7FA068FE792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0413" y="2179638"/>
            <a:ext cx="1223962" cy="3603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5258" name="Line 26">
            <a:extLst>
              <a:ext uri="{FF2B5EF4-FFF2-40B4-BE49-F238E27FC236}">
                <a16:creationId xmlns:a16="http://schemas.microsoft.com/office/drawing/2014/main" id="{7DFA2822-9F20-4C5F-9049-D96B3CBB7651}"/>
              </a:ext>
            </a:extLst>
          </p:cNvPr>
          <p:cNvSpPr>
            <a:spLocks noChangeShapeType="1"/>
          </p:cNvSpPr>
          <p:nvPr/>
        </p:nvSpPr>
        <p:spPr bwMode="auto">
          <a:xfrm>
            <a:off x="5938838" y="3043238"/>
            <a:ext cx="576262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5259" name="Line 27">
            <a:extLst>
              <a:ext uri="{FF2B5EF4-FFF2-40B4-BE49-F238E27FC236}">
                <a16:creationId xmlns:a16="http://schemas.microsoft.com/office/drawing/2014/main" id="{AEF4CACD-BE19-4344-8A12-19E63C53341F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2350" y="3043238"/>
            <a:ext cx="504825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5260" name="Line 28">
            <a:extLst>
              <a:ext uri="{FF2B5EF4-FFF2-40B4-BE49-F238E27FC236}">
                <a16:creationId xmlns:a16="http://schemas.microsoft.com/office/drawing/2014/main" id="{6D4A10AD-6256-4783-9C5D-195B1240675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6950" y="3979863"/>
            <a:ext cx="576263" cy="5032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5261" name="Text Box 31">
            <a:extLst>
              <a:ext uri="{FF2B5EF4-FFF2-40B4-BE49-F238E27FC236}">
                <a16:creationId xmlns:a16="http://schemas.microsoft.com/office/drawing/2014/main" id="{3B77FFB2-721E-402E-A156-DC953F349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0" y="2565400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+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86713A8-6CF0-4024-BEF8-409B2FA89239}"/>
              </a:ext>
            </a:extLst>
          </p:cNvPr>
          <p:cNvSpPr txBox="1"/>
          <p:nvPr/>
        </p:nvSpPr>
        <p:spPr>
          <a:xfrm>
            <a:off x="754062" y="3573463"/>
            <a:ext cx="1190625" cy="400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CA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9/2 = 4.5</a:t>
            </a:r>
          </a:p>
        </p:txBody>
      </p:sp>
    </p:spTree>
  </p:cSld>
  <p:clrMapOvr>
    <a:masterClrMapping/>
  </p:clrMapOvr>
  <p:transition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Number Placeholder 4">
            <a:extLst>
              <a:ext uri="{FF2B5EF4-FFF2-40B4-BE49-F238E27FC236}">
                <a16:creationId xmlns:a16="http://schemas.microsoft.com/office/drawing/2014/main" id="{AA5B8A8A-B3FB-47C8-8737-898B28ADA2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BC8064BD-75A8-4561-8936-09EF22C106C3}" type="slidenum">
              <a:rPr lang="en-US" altLang="en-US" sz="1400" b="0" smtClean="0"/>
              <a:pPr/>
              <a:t>82</a:t>
            </a:fld>
            <a:endParaRPr lang="en-US" altLang="en-US" sz="1400" b="0"/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1ECB2C5D-5CEA-4EBD-9344-13B1B5003B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8486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Evaluating an Expression Tree</a:t>
            </a:r>
          </a:p>
        </p:txBody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DF1FAB56-B363-4CE4-8FCC-2C5F2DBC0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1674813"/>
            <a:ext cx="576263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6261" name="Rectangle 5">
            <a:extLst>
              <a:ext uri="{FF2B5EF4-FFF2-40B4-BE49-F238E27FC236}">
                <a16:creationId xmlns:a16="http://schemas.microsoft.com/office/drawing/2014/main" id="{F1C5583B-317E-4419-ABFC-481BFB2DE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1988" y="2540000"/>
            <a:ext cx="576262" cy="504825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6262" name="Rectangle 6">
            <a:extLst>
              <a:ext uri="{FF2B5EF4-FFF2-40B4-BE49-F238E27FC236}">
                <a16:creationId xmlns:a16="http://schemas.microsoft.com/office/drawing/2014/main" id="{56CF8F7F-DB5A-4062-8C71-3C8B404D7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8250" y="3475038"/>
            <a:ext cx="576263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6263" name="Rectangle 7">
            <a:extLst>
              <a:ext uri="{FF2B5EF4-FFF2-40B4-BE49-F238E27FC236}">
                <a16:creationId xmlns:a16="http://schemas.microsoft.com/office/drawing/2014/main" id="{51FF8DA1-1B17-4A73-9F25-42544940F8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8025" y="3475038"/>
            <a:ext cx="576263" cy="504825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6264" name="Rectangle 8">
            <a:extLst>
              <a:ext uri="{FF2B5EF4-FFF2-40B4-BE49-F238E27FC236}">
                <a16:creationId xmlns:a16="http://schemas.microsoft.com/office/drawing/2014/main" id="{F9C7289E-DFC4-4382-B6DC-BB563D538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1763" y="4483100"/>
            <a:ext cx="576262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6265" name="Rectangle 9">
            <a:extLst>
              <a:ext uri="{FF2B5EF4-FFF2-40B4-BE49-F238E27FC236}">
                <a16:creationId xmlns:a16="http://schemas.microsoft.com/office/drawing/2014/main" id="{708ED3D2-F0B4-4FB9-95B2-2D093BBA2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7313" y="4483100"/>
            <a:ext cx="576262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6266" name="Rectangle 10">
            <a:extLst>
              <a:ext uri="{FF2B5EF4-FFF2-40B4-BE49-F238E27FC236}">
                <a16:creationId xmlns:a16="http://schemas.microsoft.com/office/drawing/2014/main" id="{BFADE384-033D-4087-A899-7E4C36805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7038" y="2540000"/>
            <a:ext cx="576262" cy="5048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6267" name="Rectangle 11">
            <a:extLst>
              <a:ext uri="{FF2B5EF4-FFF2-40B4-BE49-F238E27FC236}">
                <a16:creationId xmlns:a16="http://schemas.microsoft.com/office/drawing/2014/main" id="{BAFAEFC7-9BE8-4BA0-922C-EA1DF4A4E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75" y="3475038"/>
            <a:ext cx="576263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6268" name="Rectangle 12">
            <a:extLst>
              <a:ext uri="{FF2B5EF4-FFF2-40B4-BE49-F238E27FC236}">
                <a16:creationId xmlns:a16="http://schemas.microsoft.com/office/drawing/2014/main" id="{F49A7739-F52B-483F-B4C8-602A47025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9200" y="3475038"/>
            <a:ext cx="576263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6269" name="Text Box 13">
            <a:extLst>
              <a:ext uri="{FF2B5EF4-FFF2-40B4-BE49-F238E27FC236}">
                <a16:creationId xmlns:a16="http://schemas.microsoft.com/office/drawing/2014/main" id="{9B7B3156-5FB4-4706-9500-A60751671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0" y="2565400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-</a:t>
            </a:r>
          </a:p>
        </p:txBody>
      </p:sp>
      <p:sp>
        <p:nvSpPr>
          <p:cNvPr id="96270" name="Text Box 14">
            <a:extLst>
              <a:ext uri="{FF2B5EF4-FFF2-40B4-BE49-F238E27FC236}">
                <a16:creationId xmlns:a16="http://schemas.microsoft.com/office/drawing/2014/main" id="{B21E0D56-5414-40D4-9234-A5F518B3A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0638" y="3548063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96271" name="Text Box 15">
            <a:extLst>
              <a:ext uri="{FF2B5EF4-FFF2-40B4-BE49-F238E27FC236}">
                <a16:creationId xmlns:a16="http://schemas.microsoft.com/office/drawing/2014/main" id="{0B260D68-DF71-4C2E-9E04-D393F15C2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48063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7</a:t>
            </a:r>
          </a:p>
        </p:txBody>
      </p:sp>
      <p:sp>
        <p:nvSpPr>
          <p:cNvPr id="96272" name="Text Box 16">
            <a:extLst>
              <a:ext uri="{FF2B5EF4-FFF2-40B4-BE49-F238E27FC236}">
                <a16:creationId xmlns:a16="http://schemas.microsoft.com/office/drawing/2014/main" id="{46BD127A-6207-4C5A-A80F-264E9975C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3548063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8</a:t>
            </a:r>
          </a:p>
        </p:txBody>
      </p:sp>
      <p:sp>
        <p:nvSpPr>
          <p:cNvPr id="96273" name="Text Box 17">
            <a:extLst>
              <a:ext uri="{FF2B5EF4-FFF2-40B4-BE49-F238E27FC236}">
                <a16:creationId xmlns:a16="http://schemas.microsoft.com/office/drawing/2014/main" id="{5AC3C2DB-EB44-402F-97BA-CBA9E3393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3548063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/</a:t>
            </a:r>
          </a:p>
        </p:txBody>
      </p:sp>
      <p:sp>
        <p:nvSpPr>
          <p:cNvPr id="96274" name="Text Box 18">
            <a:extLst>
              <a:ext uri="{FF2B5EF4-FFF2-40B4-BE49-F238E27FC236}">
                <a16:creationId xmlns:a16="http://schemas.microsoft.com/office/drawing/2014/main" id="{9511870F-3AEB-43AC-AC9E-911840961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0" y="4556125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96275" name="Text Box 19">
            <a:extLst>
              <a:ext uri="{FF2B5EF4-FFF2-40B4-BE49-F238E27FC236}">
                <a16:creationId xmlns:a16="http://schemas.microsoft.com/office/drawing/2014/main" id="{3930CBF6-AFA3-4FA5-9DFC-52C58DA1F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4788" y="4556125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9</a:t>
            </a:r>
          </a:p>
        </p:txBody>
      </p:sp>
      <p:sp>
        <p:nvSpPr>
          <p:cNvPr id="96276" name="Text Box 20">
            <a:extLst>
              <a:ext uri="{FF2B5EF4-FFF2-40B4-BE49-F238E27FC236}">
                <a16:creationId xmlns:a16="http://schemas.microsoft.com/office/drawing/2014/main" id="{DD178A5E-D527-46B1-9EA7-4C0586E6B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1747838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*</a:t>
            </a:r>
          </a:p>
        </p:txBody>
      </p:sp>
      <p:sp>
        <p:nvSpPr>
          <p:cNvPr id="96277" name="Line 21">
            <a:extLst>
              <a:ext uri="{FF2B5EF4-FFF2-40B4-BE49-F238E27FC236}">
                <a16:creationId xmlns:a16="http://schemas.microsoft.com/office/drawing/2014/main" id="{3D7CC336-2DA8-451B-8533-139603627F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17888" y="2179638"/>
            <a:ext cx="936625" cy="3603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6278" name="Line 22">
            <a:extLst>
              <a:ext uri="{FF2B5EF4-FFF2-40B4-BE49-F238E27FC236}">
                <a16:creationId xmlns:a16="http://schemas.microsoft.com/office/drawing/2014/main" id="{80E6D64C-B2A9-40DE-BEA4-E39F749CED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66950" y="3043238"/>
            <a:ext cx="1079500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6279" name="Line 23">
            <a:extLst>
              <a:ext uri="{FF2B5EF4-FFF2-40B4-BE49-F238E27FC236}">
                <a16:creationId xmlns:a16="http://schemas.microsoft.com/office/drawing/2014/main" id="{41DC0EC4-4B7A-4597-B07B-431C57E416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17663" y="3979863"/>
            <a:ext cx="577850" cy="5032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6280" name="Line 24">
            <a:extLst>
              <a:ext uri="{FF2B5EF4-FFF2-40B4-BE49-F238E27FC236}">
                <a16:creationId xmlns:a16="http://schemas.microsoft.com/office/drawing/2014/main" id="{7E545B6C-5121-4D31-961A-B1FB2E612E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02213" y="3043238"/>
            <a:ext cx="720725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6281" name="Line 25">
            <a:extLst>
              <a:ext uri="{FF2B5EF4-FFF2-40B4-BE49-F238E27FC236}">
                <a16:creationId xmlns:a16="http://schemas.microsoft.com/office/drawing/2014/main" id="{CA2ED3FD-C100-448F-AD4D-E4ED1F491A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0413" y="2179638"/>
            <a:ext cx="1223962" cy="3603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6282" name="Line 26">
            <a:extLst>
              <a:ext uri="{FF2B5EF4-FFF2-40B4-BE49-F238E27FC236}">
                <a16:creationId xmlns:a16="http://schemas.microsoft.com/office/drawing/2014/main" id="{EFC24B4A-9171-4B86-91E2-5974D3D926F4}"/>
              </a:ext>
            </a:extLst>
          </p:cNvPr>
          <p:cNvSpPr>
            <a:spLocks noChangeShapeType="1"/>
          </p:cNvSpPr>
          <p:nvPr/>
        </p:nvSpPr>
        <p:spPr bwMode="auto">
          <a:xfrm>
            <a:off x="5938838" y="3043238"/>
            <a:ext cx="576262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6283" name="Line 27">
            <a:extLst>
              <a:ext uri="{FF2B5EF4-FFF2-40B4-BE49-F238E27FC236}">
                <a16:creationId xmlns:a16="http://schemas.microsoft.com/office/drawing/2014/main" id="{427719DB-B933-41E2-A37A-57825CB48AF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2350" y="3043238"/>
            <a:ext cx="504825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6284" name="Line 28">
            <a:extLst>
              <a:ext uri="{FF2B5EF4-FFF2-40B4-BE49-F238E27FC236}">
                <a16:creationId xmlns:a16="http://schemas.microsoft.com/office/drawing/2014/main" id="{02CA1BBC-F78C-47BA-A0EF-B8A5B7CE021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6950" y="3979863"/>
            <a:ext cx="576263" cy="5032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6285" name="Text Box 31">
            <a:extLst>
              <a:ext uri="{FF2B5EF4-FFF2-40B4-BE49-F238E27FC236}">
                <a16:creationId xmlns:a16="http://schemas.microsoft.com/office/drawing/2014/main" id="{C7CE8703-6FC9-4A47-A219-8021CB471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0" y="2565400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+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384FE1D-7111-4432-AB25-A3406D34035C}"/>
              </a:ext>
            </a:extLst>
          </p:cNvPr>
          <p:cNvSpPr txBox="1"/>
          <p:nvPr/>
        </p:nvSpPr>
        <p:spPr>
          <a:xfrm>
            <a:off x="1403350" y="3573463"/>
            <a:ext cx="541338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4.5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E8465A3-FC71-46E4-935A-CAE4D3E9C460}"/>
              </a:ext>
            </a:extLst>
          </p:cNvPr>
          <p:cNvSpPr txBox="1"/>
          <p:nvPr/>
        </p:nvSpPr>
        <p:spPr>
          <a:xfrm>
            <a:off x="1259632" y="2565400"/>
            <a:ext cx="1799481" cy="400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CA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4.5 + 7 = 11.5</a:t>
            </a:r>
          </a:p>
        </p:txBody>
      </p:sp>
    </p:spTree>
  </p:cSld>
  <p:clrMapOvr>
    <a:masterClrMapping/>
  </p:clrMapOvr>
  <p:transition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Number Placeholder 4">
            <a:extLst>
              <a:ext uri="{FF2B5EF4-FFF2-40B4-BE49-F238E27FC236}">
                <a16:creationId xmlns:a16="http://schemas.microsoft.com/office/drawing/2014/main" id="{50897465-90A9-4041-B1D2-2564B2822F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761139ED-C0E9-4BB5-866E-64853BC9927D}" type="slidenum">
              <a:rPr lang="en-US" altLang="en-US" sz="1400" b="0" smtClean="0"/>
              <a:pPr/>
              <a:t>83</a:t>
            </a:fld>
            <a:endParaRPr lang="en-US" altLang="en-US" sz="1400" b="0"/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ACA5F133-316E-4F17-BA7B-9E2584D828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8486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Evaluating an Expression Tree</a:t>
            </a:r>
          </a:p>
        </p:txBody>
      </p:sp>
      <p:sp>
        <p:nvSpPr>
          <p:cNvPr id="97284" name="Rectangle 3">
            <a:extLst>
              <a:ext uri="{FF2B5EF4-FFF2-40B4-BE49-F238E27FC236}">
                <a16:creationId xmlns:a16="http://schemas.microsoft.com/office/drawing/2014/main" id="{519D5923-20D9-4EE3-BBEE-78E09781D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1674813"/>
            <a:ext cx="576263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7285" name="Rectangle 5">
            <a:extLst>
              <a:ext uri="{FF2B5EF4-FFF2-40B4-BE49-F238E27FC236}">
                <a16:creationId xmlns:a16="http://schemas.microsoft.com/office/drawing/2014/main" id="{FB7AC056-F8E1-4D65-827A-F50826E19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1988" y="2540000"/>
            <a:ext cx="576262" cy="504825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7286" name="Rectangle 6">
            <a:extLst>
              <a:ext uri="{FF2B5EF4-FFF2-40B4-BE49-F238E27FC236}">
                <a16:creationId xmlns:a16="http://schemas.microsoft.com/office/drawing/2014/main" id="{78FAC3A9-8AC3-4143-AC78-14EB0DE3D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8250" y="3475038"/>
            <a:ext cx="576263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7287" name="Rectangle 7">
            <a:extLst>
              <a:ext uri="{FF2B5EF4-FFF2-40B4-BE49-F238E27FC236}">
                <a16:creationId xmlns:a16="http://schemas.microsoft.com/office/drawing/2014/main" id="{0B00D8FC-31C1-48E1-9D75-735E845A7C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8025" y="3475038"/>
            <a:ext cx="576263" cy="504825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7288" name="Rectangle 8">
            <a:extLst>
              <a:ext uri="{FF2B5EF4-FFF2-40B4-BE49-F238E27FC236}">
                <a16:creationId xmlns:a16="http://schemas.microsoft.com/office/drawing/2014/main" id="{C3A1E7AB-45A5-4F18-A774-C69F5C4C8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1763" y="4483100"/>
            <a:ext cx="576262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7289" name="Rectangle 9">
            <a:extLst>
              <a:ext uri="{FF2B5EF4-FFF2-40B4-BE49-F238E27FC236}">
                <a16:creationId xmlns:a16="http://schemas.microsoft.com/office/drawing/2014/main" id="{287C4E16-9259-4229-A3D3-42ACAA03E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7313" y="4483100"/>
            <a:ext cx="576262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7290" name="Rectangle 10">
            <a:extLst>
              <a:ext uri="{FF2B5EF4-FFF2-40B4-BE49-F238E27FC236}">
                <a16:creationId xmlns:a16="http://schemas.microsoft.com/office/drawing/2014/main" id="{278FFD3C-0897-45BB-9B96-13272F5C7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7038" y="2540000"/>
            <a:ext cx="576262" cy="504825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7291" name="Rectangle 11">
            <a:extLst>
              <a:ext uri="{FF2B5EF4-FFF2-40B4-BE49-F238E27FC236}">
                <a16:creationId xmlns:a16="http://schemas.microsoft.com/office/drawing/2014/main" id="{04735C34-410A-41F1-A9B8-EB236827D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75" y="3475038"/>
            <a:ext cx="576263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7292" name="Rectangle 12">
            <a:extLst>
              <a:ext uri="{FF2B5EF4-FFF2-40B4-BE49-F238E27FC236}">
                <a16:creationId xmlns:a16="http://schemas.microsoft.com/office/drawing/2014/main" id="{461E6434-BC2F-4881-8BF2-8FB0431B1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9200" y="3475038"/>
            <a:ext cx="576263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7293" name="Text Box 13">
            <a:extLst>
              <a:ext uri="{FF2B5EF4-FFF2-40B4-BE49-F238E27FC236}">
                <a16:creationId xmlns:a16="http://schemas.microsoft.com/office/drawing/2014/main" id="{6B502B15-DA14-410B-81A6-3BE2DD678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0" y="2565400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-</a:t>
            </a:r>
          </a:p>
        </p:txBody>
      </p:sp>
      <p:sp>
        <p:nvSpPr>
          <p:cNvPr id="97294" name="Text Box 14">
            <a:extLst>
              <a:ext uri="{FF2B5EF4-FFF2-40B4-BE49-F238E27FC236}">
                <a16:creationId xmlns:a16="http://schemas.microsoft.com/office/drawing/2014/main" id="{3DF3E3F6-45C6-421F-845C-9362DB7D7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0638" y="3548063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97295" name="Text Box 15">
            <a:extLst>
              <a:ext uri="{FF2B5EF4-FFF2-40B4-BE49-F238E27FC236}">
                <a16:creationId xmlns:a16="http://schemas.microsoft.com/office/drawing/2014/main" id="{2991E110-CCDB-4CDF-9018-53CC5C844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48063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7</a:t>
            </a:r>
          </a:p>
        </p:txBody>
      </p:sp>
      <p:sp>
        <p:nvSpPr>
          <p:cNvPr id="97296" name="Text Box 16">
            <a:extLst>
              <a:ext uri="{FF2B5EF4-FFF2-40B4-BE49-F238E27FC236}">
                <a16:creationId xmlns:a16="http://schemas.microsoft.com/office/drawing/2014/main" id="{6B9B7EC2-6015-4459-8186-E789D8F39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3548063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8</a:t>
            </a:r>
          </a:p>
        </p:txBody>
      </p:sp>
      <p:sp>
        <p:nvSpPr>
          <p:cNvPr id="97297" name="Text Box 17">
            <a:extLst>
              <a:ext uri="{FF2B5EF4-FFF2-40B4-BE49-F238E27FC236}">
                <a16:creationId xmlns:a16="http://schemas.microsoft.com/office/drawing/2014/main" id="{4137AD94-2464-4A98-B902-C7EFFC451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3548063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/</a:t>
            </a:r>
          </a:p>
        </p:txBody>
      </p:sp>
      <p:sp>
        <p:nvSpPr>
          <p:cNvPr id="97298" name="Text Box 18">
            <a:extLst>
              <a:ext uri="{FF2B5EF4-FFF2-40B4-BE49-F238E27FC236}">
                <a16:creationId xmlns:a16="http://schemas.microsoft.com/office/drawing/2014/main" id="{5253025B-49C7-48E0-83BC-FB140F7B0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0" y="4556125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97299" name="Text Box 19">
            <a:extLst>
              <a:ext uri="{FF2B5EF4-FFF2-40B4-BE49-F238E27FC236}">
                <a16:creationId xmlns:a16="http://schemas.microsoft.com/office/drawing/2014/main" id="{24A25762-E5AF-48EA-AC2B-F341BFBEC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4788" y="4556125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9</a:t>
            </a:r>
          </a:p>
        </p:txBody>
      </p:sp>
      <p:sp>
        <p:nvSpPr>
          <p:cNvPr id="97300" name="Text Box 20">
            <a:extLst>
              <a:ext uri="{FF2B5EF4-FFF2-40B4-BE49-F238E27FC236}">
                <a16:creationId xmlns:a16="http://schemas.microsoft.com/office/drawing/2014/main" id="{8A0DCBAD-3158-4FD8-877B-B0492899D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1747838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*</a:t>
            </a:r>
          </a:p>
        </p:txBody>
      </p:sp>
      <p:sp>
        <p:nvSpPr>
          <p:cNvPr id="97301" name="Line 21">
            <a:extLst>
              <a:ext uri="{FF2B5EF4-FFF2-40B4-BE49-F238E27FC236}">
                <a16:creationId xmlns:a16="http://schemas.microsoft.com/office/drawing/2014/main" id="{501393BD-ACC0-4F70-AF68-3AD176CA63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17888" y="2179638"/>
            <a:ext cx="936625" cy="3603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7302" name="Line 22">
            <a:extLst>
              <a:ext uri="{FF2B5EF4-FFF2-40B4-BE49-F238E27FC236}">
                <a16:creationId xmlns:a16="http://schemas.microsoft.com/office/drawing/2014/main" id="{2F5C679B-990F-4B24-A5FE-49C89CADC7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66950" y="3043238"/>
            <a:ext cx="1079500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7303" name="Line 23">
            <a:extLst>
              <a:ext uri="{FF2B5EF4-FFF2-40B4-BE49-F238E27FC236}">
                <a16:creationId xmlns:a16="http://schemas.microsoft.com/office/drawing/2014/main" id="{CEB6F573-E086-48EB-86F6-404AE778FC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17663" y="3979863"/>
            <a:ext cx="577850" cy="5032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7304" name="Line 24">
            <a:extLst>
              <a:ext uri="{FF2B5EF4-FFF2-40B4-BE49-F238E27FC236}">
                <a16:creationId xmlns:a16="http://schemas.microsoft.com/office/drawing/2014/main" id="{3DF07E36-5F6E-4AED-8342-48B495C914B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02213" y="3043238"/>
            <a:ext cx="720725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7305" name="Line 25">
            <a:extLst>
              <a:ext uri="{FF2B5EF4-FFF2-40B4-BE49-F238E27FC236}">
                <a16:creationId xmlns:a16="http://schemas.microsoft.com/office/drawing/2014/main" id="{689DFE29-5649-4D67-B923-AECD2D0F042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0413" y="2179638"/>
            <a:ext cx="1223962" cy="3603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7306" name="Line 26">
            <a:extLst>
              <a:ext uri="{FF2B5EF4-FFF2-40B4-BE49-F238E27FC236}">
                <a16:creationId xmlns:a16="http://schemas.microsoft.com/office/drawing/2014/main" id="{6F5BA026-C60D-4BE3-907C-D285BBB0B22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38838" y="3043238"/>
            <a:ext cx="576262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7307" name="Line 27">
            <a:extLst>
              <a:ext uri="{FF2B5EF4-FFF2-40B4-BE49-F238E27FC236}">
                <a16:creationId xmlns:a16="http://schemas.microsoft.com/office/drawing/2014/main" id="{839C6D5C-5900-4E31-9071-0BDC0C50DC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2350" y="3043238"/>
            <a:ext cx="504825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7308" name="Line 28">
            <a:extLst>
              <a:ext uri="{FF2B5EF4-FFF2-40B4-BE49-F238E27FC236}">
                <a16:creationId xmlns:a16="http://schemas.microsoft.com/office/drawing/2014/main" id="{D90B96D2-BCAF-49B1-A21A-751295E5AFE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6950" y="3979863"/>
            <a:ext cx="576263" cy="5032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7309" name="Text Box 31">
            <a:extLst>
              <a:ext uri="{FF2B5EF4-FFF2-40B4-BE49-F238E27FC236}">
                <a16:creationId xmlns:a16="http://schemas.microsoft.com/office/drawing/2014/main" id="{E38E3834-ED30-41E9-953A-964877D13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0" y="2565400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+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99008C4-826B-4A21-B278-48DDBDE19002}"/>
              </a:ext>
            </a:extLst>
          </p:cNvPr>
          <p:cNvSpPr txBox="1"/>
          <p:nvPr/>
        </p:nvSpPr>
        <p:spPr>
          <a:xfrm>
            <a:off x="1403350" y="3573463"/>
            <a:ext cx="541338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4.5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572EC82-0741-46C8-82E1-DBCFACE87E57}"/>
              </a:ext>
            </a:extLst>
          </p:cNvPr>
          <p:cNvSpPr txBox="1"/>
          <p:nvPr/>
        </p:nvSpPr>
        <p:spPr>
          <a:xfrm>
            <a:off x="2390775" y="2565400"/>
            <a:ext cx="668338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11.5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D91CB08-2E48-45BC-A5C5-65C5103646B7}"/>
              </a:ext>
            </a:extLst>
          </p:cNvPr>
          <p:cNvSpPr txBox="1"/>
          <p:nvPr/>
        </p:nvSpPr>
        <p:spPr>
          <a:xfrm>
            <a:off x="4167188" y="2565400"/>
            <a:ext cx="11969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CA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 – 5 = 3</a:t>
            </a:r>
          </a:p>
        </p:txBody>
      </p:sp>
    </p:spTree>
  </p:cSld>
  <p:clrMapOvr>
    <a:masterClrMapping/>
  </p:clrMapOvr>
  <p:transition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Number Placeholder 4">
            <a:extLst>
              <a:ext uri="{FF2B5EF4-FFF2-40B4-BE49-F238E27FC236}">
                <a16:creationId xmlns:a16="http://schemas.microsoft.com/office/drawing/2014/main" id="{103BD9E5-7369-4D87-8C40-C0E6CBB0EA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10-</a:t>
            </a:r>
            <a:fld id="{222C7D54-2589-4E82-A538-498A408CD987}" type="slidenum">
              <a:rPr lang="en-US" altLang="en-US" sz="1400" b="0" smtClean="0"/>
              <a:pPr/>
              <a:t>84</a:t>
            </a:fld>
            <a:endParaRPr lang="en-US" altLang="en-US" sz="1400" b="0"/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5595F6BA-79D0-4396-A9E9-6504A97898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8486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Evaluating an Expression Tree</a:t>
            </a:r>
          </a:p>
        </p:txBody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CD1E82D7-DC83-4A61-94BD-F559685D2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1674813"/>
            <a:ext cx="576263" cy="504825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8309" name="Rectangle 5">
            <a:extLst>
              <a:ext uri="{FF2B5EF4-FFF2-40B4-BE49-F238E27FC236}">
                <a16:creationId xmlns:a16="http://schemas.microsoft.com/office/drawing/2014/main" id="{3CD85541-528E-42F6-817E-A9C6B0CEC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1988" y="2540000"/>
            <a:ext cx="576262" cy="504825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8310" name="Rectangle 6">
            <a:extLst>
              <a:ext uri="{FF2B5EF4-FFF2-40B4-BE49-F238E27FC236}">
                <a16:creationId xmlns:a16="http://schemas.microsoft.com/office/drawing/2014/main" id="{50C30F9F-3729-4FCF-AC2A-406D86472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8250" y="3475038"/>
            <a:ext cx="576263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8311" name="Rectangle 7">
            <a:extLst>
              <a:ext uri="{FF2B5EF4-FFF2-40B4-BE49-F238E27FC236}">
                <a16:creationId xmlns:a16="http://schemas.microsoft.com/office/drawing/2014/main" id="{76005514-93F7-4902-8693-9D64EAF2F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8025" y="3475038"/>
            <a:ext cx="576263" cy="504825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8312" name="Rectangle 8">
            <a:extLst>
              <a:ext uri="{FF2B5EF4-FFF2-40B4-BE49-F238E27FC236}">
                <a16:creationId xmlns:a16="http://schemas.microsoft.com/office/drawing/2014/main" id="{1F6A64FD-9C72-468D-89EF-B1F8DC5C48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1763" y="4483100"/>
            <a:ext cx="576262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8313" name="Rectangle 9">
            <a:extLst>
              <a:ext uri="{FF2B5EF4-FFF2-40B4-BE49-F238E27FC236}">
                <a16:creationId xmlns:a16="http://schemas.microsoft.com/office/drawing/2014/main" id="{68E139AB-D724-4665-B54F-571CA702D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7313" y="4483100"/>
            <a:ext cx="576262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8314" name="Rectangle 10">
            <a:extLst>
              <a:ext uri="{FF2B5EF4-FFF2-40B4-BE49-F238E27FC236}">
                <a16:creationId xmlns:a16="http://schemas.microsoft.com/office/drawing/2014/main" id="{ED16DF5E-CD3B-4135-ABB8-8C48F16F6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7038" y="2540000"/>
            <a:ext cx="576262" cy="504825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8315" name="Rectangle 11">
            <a:extLst>
              <a:ext uri="{FF2B5EF4-FFF2-40B4-BE49-F238E27FC236}">
                <a16:creationId xmlns:a16="http://schemas.microsoft.com/office/drawing/2014/main" id="{42141D6E-5EC8-4F29-8B53-04349F717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75" y="3475038"/>
            <a:ext cx="576263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8316" name="Rectangle 12">
            <a:extLst>
              <a:ext uri="{FF2B5EF4-FFF2-40B4-BE49-F238E27FC236}">
                <a16:creationId xmlns:a16="http://schemas.microsoft.com/office/drawing/2014/main" id="{F0146627-00AF-4E8D-9DDF-1F1408B87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9200" y="3475038"/>
            <a:ext cx="576263" cy="5048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8317" name="Text Box 13">
            <a:extLst>
              <a:ext uri="{FF2B5EF4-FFF2-40B4-BE49-F238E27FC236}">
                <a16:creationId xmlns:a16="http://schemas.microsoft.com/office/drawing/2014/main" id="{3D691526-340D-46BF-91C3-D52E07AC7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0" y="2565400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-</a:t>
            </a:r>
          </a:p>
        </p:txBody>
      </p:sp>
      <p:sp>
        <p:nvSpPr>
          <p:cNvPr id="98318" name="Text Box 14">
            <a:extLst>
              <a:ext uri="{FF2B5EF4-FFF2-40B4-BE49-F238E27FC236}">
                <a16:creationId xmlns:a16="http://schemas.microsoft.com/office/drawing/2014/main" id="{11F47559-2145-4A79-AF77-9891DDDBD8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0638" y="3548063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98319" name="Text Box 15">
            <a:extLst>
              <a:ext uri="{FF2B5EF4-FFF2-40B4-BE49-F238E27FC236}">
                <a16:creationId xmlns:a16="http://schemas.microsoft.com/office/drawing/2014/main" id="{36E0442A-3918-4F3C-A571-C6C36C7C05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48063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7</a:t>
            </a:r>
          </a:p>
        </p:txBody>
      </p:sp>
      <p:sp>
        <p:nvSpPr>
          <p:cNvPr id="98320" name="Text Box 16">
            <a:extLst>
              <a:ext uri="{FF2B5EF4-FFF2-40B4-BE49-F238E27FC236}">
                <a16:creationId xmlns:a16="http://schemas.microsoft.com/office/drawing/2014/main" id="{5C6B5921-29C4-4B7E-9435-D93D24DA9D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3548063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8</a:t>
            </a:r>
          </a:p>
        </p:txBody>
      </p:sp>
      <p:sp>
        <p:nvSpPr>
          <p:cNvPr id="98321" name="Text Box 17">
            <a:extLst>
              <a:ext uri="{FF2B5EF4-FFF2-40B4-BE49-F238E27FC236}">
                <a16:creationId xmlns:a16="http://schemas.microsoft.com/office/drawing/2014/main" id="{5F179D77-5401-4445-A96E-D37ABC137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3548063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/</a:t>
            </a:r>
          </a:p>
        </p:txBody>
      </p:sp>
      <p:sp>
        <p:nvSpPr>
          <p:cNvPr id="98322" name="Text Box 18">
            <a:extLst>
              <a:ext uri="{FF2B5EF4-FFF2-40B4-BE49-F238E27FC236}">
                <a16:creationId xmlns:a16="http://schemas.microsoft.com/office/drawing/2014/main" id="{A4E61E2B-63D2-490C-B0C0-43C63C351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0" y="4556125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98323" name="Text Box 19">
            <a:extLst>
              <a:ext uri="{FF2B5EF4-FFF2-40B4-BE49-F238E27FC236}">
                <a16:creationId xmlns:a16="http://schemas.microsoft.com/office/drawing/2014/main" id="{02EDCA64-3573-47A4-8148-C68549388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4788" y="4556125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hlink"/>
                </a:solidFill>
              </a:rPr>
              <a:t>9</a:t>
            </a:r>
          </a:p>
        </p:txBody>
      </p:sp>
      <p:sp>
        <p:nvSpPr>
          <p:cNvPr id="98324" name="Text Box 20">
            <a:extLst>
              <a:ext uri="{FF2B5EF4-FFF2-40B4-BE49-F238E27FC236}">
                <a16:creationId xmlns:a16="http://schemas.microsoft.com/office/drawing/2014/main" id="{CF9B78A5-B3E5-4955-8E4F-606B4C750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1747838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*</a:t>
            </a:r>
          </a:p>
        </p:txBody>
      </p:sp>
      <p:sp>
        <p:nvSpPr>
          <p:cNvPr id="98325" name="Line 21">
            <a:extLst>
              <a:ext uri="{FF2B5EF4-FFF2-40B4-BE49-F238E27FC236}">
                <a16:creationId xmlns:a16="http://schemas.microsoft.com/office/drawing/2014/main" id="{B39A0E46-C982-4775-9C26-E040C0B397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17888" y="2179638"/>
            <a:ext cx="936625" cy="3603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8326" name="Line 22">
            <a:extLst>
              <a:ext uri="{FF2B5EF4-FFF2-40B4-BE49-F238E27FC236}">
                <a16:creationId xmlns:a16="http://schemas.microsoft.com/office/drawing/2014/main" id="{B9451B91-A604-42D8-9DA4-206AD782B1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66950" y="3043238"/>
            <a:ext cx="1079500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8327" name="Line 23">
            <a:extLst>
              <a:ext uri="{FF2B5EF4-FFF2-40B4-BE49-F238E27FC236}">
                <a16:creationId xmlns:a16="http://schemas.microsoft.com/office/drawing/2014/main" id="{2FEB22B8-1135-4AB4-99FE-D381236BA7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17663" y="3979863"/>
            <a:ext cx="577850" cy="5032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8328" name="Line 24">
            <a:extLst>
              <a:ext uri="{FF2B5EF4-FFF2-40B4-BE49-F238E27FC236}">
                <a16:creationId xmlns:a16="http://schemas.microsoft.com/office/drawing/2014/main" id="{942A5243-2A65-4511-837B-B6FAE56B36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02213" y="3043238"/>
            <a:ext cx="720725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8329" name="Line 25">
            <a:extLst>
              <a:ext uri="{FF2B5EF4-FFF2-40B4-BE49-F238E27FC236}">
                <a16:creationId xmlns:a16="http://schemas.microsoft.com/office/drawing/2014/main" id="{A086597A-9548-41AF-A0E3-577DC774F29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0413" y="2179638"/>
            <a:ext cx="1223962" cy="3603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8330" name="Line 26">
            <a:extLst>
              <a:ext uri="{FF2B5EF4-FFF2-40B4-BE49-F238E27FC236}">
                <a16:creationId xmlns:a16="http://schemas.microsoft.com/office/drawing/2014/main" id="{5FF9DB0D-E248-404E-B405-057C89C25A5D}"/>
              </a:ext>
            </a:extLst>
          </p:cNvPr>
          <p:cNvSpPr>
            <a:spLocks noChangeShapeType="1"/>
          </p:cNvSpPr>
          <p:nvPr/>
        </p:nvSpPr>
        <p:spPr bwMode="auto">
          <a:xfrm>
            <a:off x="5938838" y="3043238"/>
            <a:ext cx="576262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8331" name="Line 27">
            <a:extLst>
              <a:ext uri="{FF2B5EF4-FFF2-40B4-BE49-F238E27FC236}">
                <a16:creationId xmlns:a16="http://schemas.microsoft.com/office/drawing/2014/main" id="{0902F8A5-8073-460A-9364-21D5E3D792B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2350" y="3043238"/>
            <a:ext cx="504825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8332" name="Line 28">
            <a:extLst>
              <a:ext uri="{FF2B5EF4-FFF2-40B4-BE49-F238E27FC236}">
                <a16:creationId xmlns:a16="http://schemas.microsoft.com/office/drawing/2014/main" id="{C869A0A5-C7A6-4449-8C1C-451907E8962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6950" y="3979863"/>
            <a:ext cx="576263" cy="5032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8333" name="Text Box 31">
            <a:extLst>
              <a:ext uri="{FF2B5EF4-FFF2-40B4-BE49-F238E27FC236}">
                <a16:creationId xmlns:a16="http://schemas.microsoft.com/office/drawing/2014/main" id="{8725B030-302A-4FA9-8992-7784E7BD1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0" y="2565400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+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9B1C1C4-885F-44E2-A86B-1C412C8DDE3D}"/>
              </a:ext>
            </a:extLst>
          </p:cNvPr>
          <p:cNvSpPr txBox="1"/>
          <p:nvPr/>
        </p:nvSpPr>
        <p:spPr>
          <a:xfrm>
            <a:off x="1403350" y="3573463"/>
            <a:ext cx="541338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4.5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0676E57-440C-487C-8812-FA0119B40B2C}"/>
              </a:ext>
            </a:extLst>
          </p:cNvPr>
          <p:cNvSpPr txBox="1"/>
          <p:nvPr/>
        </p:nvSpPr>
        <p:spPr>
          <a:xfrm>
            <a:off x="2390775" y="2565400"/>
            <a:ext cx="668338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11.5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9127219-6FE8-47AE-B593-A703221ED33E}"/>
              </a:ext>
            </a:extLst>
          </p:cNvPr>
          <p:cNvSpPr txBox="1"/>
          <p:nvPr/>
        </p:nvSpPr>
        <p:spPr>
          <a:xfrm>
            <a:off x="5037138" y="2565400"/>
            <a:ext cx="32702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9200378-965C-457C-9880-25B63D650756}"/>
              </a:ext>
            </a:extLst>
          </p:cNvPr>
          <p:cNvSpPr txBox="1"/>
          <p:nvPr/>
        </p:nvSpPr>
        <p:spPr>
          <a:xfrm>
            <a:off x="2266951" y="1700213"/>
            <a:ext cx="18732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CA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11.5 * 3 = 34.5</a:t>
            </a:r>
          </a:p>
        </p:txBody>
      </p:sp>
    </p:spTree>
  </p:cSld>
  <p:clrMapOvr>
    <a:masterClrMapping/>
  </p:clrMapOvr>
  <p:transition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Number Placeholder 5">
            <a:extLst>
              <a:ext uri="{FF2B5EF4-FFF2-40B4-BE49-F238E27FC236}">
                <a16:creationId xmlns:a16="http://schemas.microsoft.com/office/drawing/2014/main" id="{30ECAFB4-4FAB-4BE9-99F6-F1C7E52B5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C442DEC2-D249-4859-8D65-900B5ED38A0F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85</a:t>
            </a:fld>
            <a:endParaRPr lang="en-US" altLang="en-US" sz="1400"/>
          </a:p>
        </p:txBody>
      </p:sp>
      <p:sp>
        <p:nvSpPr>
          <p:cNvPr id="99331" name="Rectangle 2">
            <a:extLst>
              <a:ext uri="{FF2B5EF4-FFF2-40B4-BE49-F238E27FC236}">
                <a16:creationId xmlns:a16="http://schemas.microsoft.com/office/drawing/2014/main" id="{5CE6F340-858C-43FE-A6B7-E57D20F297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Optional Notes: Building an Expression Tree</a:t>
            </a:r>
          </a:p>
        </p:txBody>
      </p:sp>
      <p:sp>
        <p:nvSpPr>
          <p:cNvPr id="99332" name="Rectangle 3">
            <a:extLst>
              <a:ext uri="{FF2B5EF4-FFF2-40B4-BE49-F238E27FC236}">
                <a16:creationId xmlns:a16="http://schemas.microsoft.com/office/drawing/2014/main" id="{F90BBB2E-DAD2-4E49-9477-940FFCAAFB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576536"/>
            <a:ext cx="8077200" cy="4876800"/>
          </a:xfrm>
        </p:spPr>
        <p:txBody>
          <a:bodyPr/>
          <a:lstStyle/>
          <a:p>
            <a:pPr eaLnBrk="1" hangingPunct="1"/>
            <a:r>
              <a:rPr lang="en-US" altLang="en-US" dirty="0"/>
              <a:t>Now we know how to evaluate an expression represented by an expression tree</a:t>
            </a:r>
          </a:p>
          <a:p>
            <a:pPr eaLnBrk="1" hangingPunct="1"/>
            <a:r>
              <a:rPr lang="en-US" altLang="en-US" dirty="0"/>
              <a:t>But, how do we </a:t>
            </a:r>
            <a:r>
              <a:rPr lang="en-US" altLang="en-US" i="1" dirty="0"/>
              <a:t>build </a:t>
            </a:r>
            <a:r>
              <a:rPr lang="en-US" altLang="en-US" dirty="0"/>
              <a:t>an expression tree?</a:t>
            </a:r>
          </a:p>
          <a:p>
            <a:pPr lvl="1" eaLnBrk="1" hangingPunct="1"/>
            <a:r>
              <a:rPr lang="en-US" altLang="en-US" sz="3200" dirty="0"/>
              <a:t>We will build it from the </a:t>
            </a:r>
            <a:r>
              <a:rPr lang="en-US" altLang="en-US" sz="3200" dirty="0">
                <a:solidFill>
                  <a:schemeClr val="tx2"/>
                </a:solidFill>
              </a:rPr>
              <a:t>postfix form </a:t>
            </a:r>
            <a:r>
              <a:rPr lang="en-US" altLang="en-US" sz="3200" dirty="0"/>
              <a:t>of the expression</a:t>
            </a:r>
          </a:p>
          <a:p>
            <a:pPr eaLnBrk="1" hangingPunct="1"/>
            <a:r>
              <a:rPr lang="en-US" altLang="en-US" b="1" i="1" dirty="0">
                <a:solidFill>
                  <a:schemeClr val="accent2"/>
                </a:solidFill>
              </a:rPr>
              <a:t>Exercise</a:t>
            </a:r>
            <a:r>
              <a:rPr lang="en-US" altLang="en-US" dirty="0"/>
              <a:t>: develop the algorithm by following the diagrams on the next pages</a:t>
            </a:r>
          </a:p>
          <a:p>
            <a:pPr eaLnBrk="1" hangingPunct="1"/>
            <a:endParaRPr lang="en-US" altLang="en-US" dirty="0"/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</p:spTree>
  </p:cSld>
  <p:clrMapOvr>
    <a:masterClrMapping/>
  </p:clrMapOvr>
  <p:transition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Number Placeholder 5">
            <a:extLst>
              <a:ext uri="{FF2B5EF4-FFF2-40B4-BE49-F238E27FC236}">
                <a16:creationId xmlns:a16="http://schemas.microsoft.com/office/drawing/2014/main" id="{825E8FFA-B79D-44F5-B880-4BA26DE67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46C1EDB5-7EAE-4290-A4E5-80B136274679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86</a:t>
            </a:fld>
            <a:endParaRPr lang="en-US" altLang="en-US" sz="1400"/>
          </a:p>
        </p:txBody>
      </p:sp>
      <p:sp>
        <p:nvSpPr>
          <p:cNvPr id="100355" name="Rectangle 2">
            <a:extLst>
              <a:ext uri="{FF2B5EF4-FFF2-40B4-BE49-F238E27FC236}">
                <a16:creationId xmlns:a16="http://schemas.microsoft.com/office/drawing/2014/main" id="{63BCD886-158B-429A-9B0D-51D07E7316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Building an Expression Tree</a:t>
            </a:r>
          </a:p>
        </p:txBody>
      </p:sp>
      <p:sp>
        <p:nvSpPr>
          <p:cNvPr id="100356" name="Rectangle 3">
            <a:extLst>
              <a:ext uri="{FF2B5EF4-FFF2-40B4-BE49-F238E27FC236}">
                <a16:creationId xmlns:a16="http://schemas.microsoft.com/office/drawing/2014/main" id="{FCB24075-D4D9-42F4-A864-65156C3483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CA" altLang="en-US" sz="2800"/>
              <a:t>The algorithm will use a stack of </a:t>
            </a:r>
            <a:r>
              <a:rPr lang="en-CA" altLang="en-US" sz="2800">
                <a:solidFill>
                  <a:schemeClr val="tx2"/>
                </a:solidFill>
              </a:rPr>
              <a:t>ExpressionTree</a:t>
            </a:r>
            <a:r>
              <a:rPr lang="en-CA" altLang="en-US" sz="2800"/>
              <a:t> objects</a:t>
            </a:r>
          </a:p>
          <a:p>
            <a:pPr lvl="1" eaLnBrk="1" hangingPunct="1">
              <a:lnSpc>
                <a:spcPct val="80000"/>
              </a:lnSpc>
            </a:pPr>
            <a:r>
              <a:rPr lang="en-CA" altLang="en-US"/>
              <a:t>An ExpressionTree is a special case of a binary tree</a:t>
            </a:r>
          </a:p>
          <a:p>
            <a:pPr lvl="2" eaLnBrk="1" hangingPunct="1">
              <a:lnSpc>
                <a:spcPct val="80000"/>
              </a:lnSpc>
            </a:pPr>
            <a:r>
              <a:rPr lang="en-CA" altLang="en-US"/>
              <a:t>The ExpressionTree constructor has 3 parameters:</a:t>
            </a:r>
          </a:p>
          <a:p>
            <a:pPr lvl="3" eaLnBrk="1" hangingPunct="1">
              <a:lnSpc>
                <a:spcPct val="80000"/>
              </a:lnSpc>
            </a:pPr>
            <a:r>
              <a:rPr lang="en-CA" altLang="en-US"/>
              <a:t>Reference to data item</a:t>
            </a:r>
          </a:p>
          <a:p>
            <a:pPr lvl="3" eaLnBrk="1" hangingPunct="1">
              <a:lnSpc>
                <a:spcPct val="80000"/>
              </a:lnSpc>
            </a:pPr>
            <a:r>
              <a:rPr lang="en-CA" altLang="en-US"/>
              <a:t>Reference to left child</a:t>
            </a:r>
          </a:p>
          <a:p>
            <a:pPr lvl="3" eaLnBrk="1" hangingPunct="1">
              <a:lnSpc>
                <a:spcPct val="80000"/>
              </a:lnSpc>
            </a:pPr>
            <a:r>
              <a:rPr lang="en-CA" altLang="en-US"/>
              <a:t>Reference to right child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2800" i="1"/>
              <a:t>That's all you need to know to develop the algorithm!</a:t>
            </a:r>
            <a:br>
              <a:rPr lang="en-CA" altLang="en-US" sz="2800" i="1"/>
            </a:br>
            <a:endParaRPr lang="en-CA" altLang="en-US" sz="2800" i="1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Number Placeholder 4">
            <a:extLst>
              <a:ext uri="{FF2B5EF4-FFF2-40B4-BE49-F238E27FC236}">
                <a16:creationId xmlns:a16="http://schemas.microsoft.com/office/drawing/2014/main" id="{D9A6A0F6-7CC2-4382-9F38-948C679FB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2B7BC024-36FF-40F5-AB9E-C6C71EB71A8C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87</a:t>
            </a:fld>
            <a:endParaRPr lang="en-US" altLang="en-US" sz="1400"/>
          </a:p>
        </p:txBody>
      </p:sp>
      <p:sp>
        <p:nvSpPr>
          <p:cNvPr id="101379" name="Text Box 3">
            <a:extLst>
              <a:ext uri="{FF2B5EF4-FFF2-40B4-BE49-F238E27FC236}">
                <a16:creationId xmlns:a16="http://schemas.microsoft.com/office/drawing/2014/main" id="{91EAB400-F62C-4204-8E91-BEC59B7536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28600"/>
            <a:ext cx="6400800" cy="860425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Build an expression tree from the postfix expression </a:t>
            </a:r>
            <a:r>
              <a:rPr lang="en-US" altLang="en-US" sz="2400">
                <a:solidFill>
                  <a:schemeClr val="tx2"/>
                </a:solidFill>
              </a:rPr>
              <a:t>5  3  -  4  *  9  +</a:t>
            </a:r>
          </a:p>
        </p:txBody>
      </p:sp>
      <p:sp>
        <p:nvSpPr>
          <p:cNvPr id="101380" name="Rectangle 22">
            <a:extLst>
              <a:ext uri="{FF2B5EF4-FFF2-40B4-BE49-F238E27FC236}">
                <a16:creationId xmlns:a16="http://schemas.microsoft.com/office/drawing/2014/main" id="{87E958F9-6B17-484F-814D-7B45E9F97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676400"/>
            <a:ext cx="609600" cy="6096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1381" name="Text Box 23">
            <a:extLst>
              <a:ext uri="{FF2B5EF4-FFF2-40B4-BE49-F238E27FC236}">
                <a16:creationId xmlns:a16="http://schemas.microsoft.com/office/drawing/2014/main" id="{7035C090-56AB-4D31-BC16-E42BF9B87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295400"/>
            <a:ext cx="1141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Symbol</a:t>
            </a:r>
          </a:p>
        </p:txBody>
      </p:sp>
      <p:sp>
        <p:nvSpPr>
          <p:cNvPr id="101382" name="Text Box 24">
            <a:extLst>
              <a:ext uri="{FF2B5EF4-FFF2-40B4-BE49-F238E27FC236}">
                <a16:creationId xmlns:a16="http://schemas.microsoft.com/office/drawing/2014/main" id="{45150980-BC79-477A-8B91-DA44ABB8F0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828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101383" name="Text Box 25">
            <a:extLst>
              <a:ext uri="{FF2B5EF4-FFF2-40B4-BE49-F238E27FC236}">
                <a16:creationId xmlns:a16="http://schemas.microsoft.com/office/drawing/2014/main" id="{6B6010B5-3416-4AE8-86E4-8D7D40BAC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676400"/>
            <a:ext cx="6400800" cy="495300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push(new ExpressionTree(</a:t>
            </a:r>
            <a:r>
              <a:rPr lang="en-US" altLang="en-US" sz="2400">
                <a:solidFill>
                  <a:schemeClr val="hlink"/>
                </a:solidFill>
              </a:rPr>
              <a:t>5</a:t>
            </a:r>
            <a:r>
              <a:rPr lang="en-US" altLang="en-US" sz="2400">
                <a:solidFill>
                  <a:schemeClr val="tx2"/>
                </a:solidFill>
              </a:rPr>
              <a:t>,null,null));</a:t>
            </a:r>
          </a:p>
        </p:txBody>
      </p:sp>
      <p:sp>
        <p:nvSpPr>
          <p:cNvPr id="101384" name="Text Box 26">
            <a:extLst>
              <a:ext uri="{FF2B5EF4-FFF2-40B4-BE49-F238E27FC236}">
                <a16:creationId xmlns:a16="http://schemas.microsoft.com/office/drawing/2014/main" id="{F9611A0C-360C-4419-9BFE-07C71547C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295400"/>
            <a:ext cx="2819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Processing Step(s)</a:t>
            </a:r>
          </a:p>
        </p:txBody>
      </p:sp>
      <p:sp>
        <p:nvSpPr>
          <p:cNvPr id="101385" name="Text Box 28">
            <a:extLst>
              <a:ext uri="{FF2B5EF4-FFF2-40B4-BE49-F238E27FC236}">
                <a16:creationId xmlns:a16="http://schemas.microsoft.com/office/drawing/2014/main" id="{04626F5B-D98D-4CB4-8644-7F06800F0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438400"/>
            <a:ext cx="632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Expression Tree Stack (top at right)</a:t>
            </a:r>
          </a:p>
        </p:txBody>
      </p:sp>
      <p:sp>
        <p:nvSpPr>
          <p:cNvPr id="101386" name="Rectangle 29">
            <a:extLst>
              <a:ext uri="{FF2B5EF4-FFF2-40B4-BE49-F238E27FC236}">
                <a16:creationId xmlns:a16="http://schemas.microsoft.com/office/drawing/2014/main" id="{AB2009F7-67B4-49CC-8C19-CDEB2588E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971800"/>
            <a:ext cx="457200" cy="4572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1387" name="Text Box 30">
            <a:extLst>
              <a:ext uri="{FF2B5EF4-FFF2-40B4-BE49-F238E27FC236}">
                <a16:creationId xmlns:a16="http://schemas.microsoft.com/office/drawing/2014/main" id="{67693A95-A320-4FFE-AB9C-2E56AD7D6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0480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101388" name="Line 31">
            <a:extLst>
              <a:ext uri="{FF2B5EF4-FFF2-40B4-BE49-F238E27FC236}">
                <a16:creationId xmlns:a16="http://schemas.microsoft.com/office/drawing/2014/main" id="{46BA3F79-6CAC-435A-8985-450E54507C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600" y="2895600"/>
            <a:ext cx="33528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1389" name="Line 32">
            <a:extLst>
              <a:ext uri="{FF2B5EF4-FFF2-40B4-BE49-F238E27FC236}">
                <a16:creationId xmlns:a16="http://schemas.microsoft.com/office/drawing/2014/main" id="{7A0B83AE-4D6B-4A25-AD6C-0D85AFCF0A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600" y="3581400"/>
            <a:ext cx="33528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1390" name="Line 33">
            <a:extLst>
              <a:ext uri="{FF2B5EF4-FFF2-40B4-BE49-F238E27FC236}">
                <a16:creationId xmlns:a16="http://schemas.microsoft.com/office/drawing/2014/main" id="{4FA7793D-7C30-47D4-B038-5E0999E418D1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895600"/>
            <a:ext cx="0" cy="685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1391" name="Rectangle 47">
            <a:extLst>
              <a:ext uri="{FF2B5EF4-FFF2-40B4-BE49-F238E27FC236}">
                <a16:creationId xmlns:a16="http://schemas.microsoft.com/office/drawing/2014/main" id="{BCA9F8CE-845F-4D20-AE2F-CEE8B9EC9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495800"/>
            <a:ext cx="609600" cy="6096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1392" name="Text Box 48">
            <a:extLst>
              <a:ext uri="{FF2B5EF4-FFF2-40B4-BE49-F238E27FC236}">
                <a16:creationId xmlns:a16="http://schemas.microsoft.com/office/drawing/2014/main" id="{A07380DD-6514-4C50-B1ED-ABF672EB3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114800"/>
            <a:ext cx="1285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Symbol</a:t>
            </a:r>
          </a:p>
        </p:txBody>
      </p:sp>
      <p:sp>
        <p:nvSpPr>
          <p:cNvPr id="101393" name="Text Box 49">
            <a:extLst>
              <a:ext uri="{FF2B5EF4-FFF2-40B4-BE49-F238E27FC236}">
                <a16:creationId xmlns:a16="http://schemas.microsoft.com/office/drawing/2014/main" id="{954483D1-D220-41B5-B353-04E4CA4360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648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101394" name="Text Box 50">
            <a:extLst>
              <a:ext uri="{FF2B5EF4-FFF2-40B4-BE49-F238E27FC236}">
                <a16:creationId xmlns:a16="http://schemas.microsoft.com/office/drawing/2014/main" id="{2B1BDE02-5492-4B75-A31F-F8DC7373C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495800"/>
            <a:ext cx="6400800" cy="495300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push(new ExpressionTree(</a:t>
            </a:r>
            <a:r>
              <a:rPr lang="en-US" altLang="en-US" sz="2400">
                <a:solidFill>
                  <a:schemeClr val="hlink"/>
                </a:solidFill>
              </a:rPr>
              <a:t>3</a:t>
            </a:r>
            <a:r>
              <a:rPr lang="en-US" altLang="en-US" sz="2400">
                <a:solidFill>
                  <a:schemeClr val="tx2"/>
                </a:solidFill>
              </a:rPr>
              <a:t>,null,null));</a:t>
            </a:r>
          </a:p>
        </p:txBody>
      </p:sp>
      <p:sp>
        <p:nvSpPr>
          <p:cNvPr id="101395" name="Text Box 51">
            <a:extLst>
              <a:ext uri="{FF2B5EF4-FFF2-40B4-BE49-F238E27FC236}">
                <a16:creationId xmlns:a16="http://schemas.microsoft.com/office/drawing/2014/main" id="{7F65EC94-94A7-4EF9-8A0B-2B9F8B7D6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114800"/>
            <a:ext cx="2819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Processing Step(s)</a:t>
            </a:r>
          </a:p>
        </p:txBody>
      </p:sp>
      <p:sp>
        <p:nvSpPr>
          <p:cNvPr id="101396" name="Text Box 52">
            <a:extLst>
              <a:ext uri="{FF2B5EF4-FFF2-40B4-BE49-F238E27FC236}">
                <a16:creationId xmlns:a16="http://schemas.microsoft.com/office/drawing/2014/main" id="{F88AC4CD-675D-4234-BC7C-AC88FA1F9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257800"/>
            <a:ext cx="632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Expression Tree Stack (top at right)</a:t>
            </a:r>
          </a:p>
        </p:txBody>
      </p:sp>
      <p:sp>
        <p:nvSpPr>
          <p:cNvPr id="101397" name="Rectangle 53">
            <a:extLst>
              <a:ext uri="{FF2B5EF4-FFF2-40B4-BE49-F238E27FC236}">
                <a16:creationId xmlns:a16="http://schemas.microsoft.com/office/drawing/2014/main" id="{F98556A4-6CFE-4C86-8F32-CE77CB622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791200"/>
            <a:ext cx="457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1398" name="Text Box 54">
            <a:extLst>
              <a:ext uri="{FF2B5EF4-FFF2-40B4-BE49-F238E27FC236}">
                <a16:creationId xmlns:a16="http://schemas.microsoft.com/office/drawing/2014/main" id="{7E9DCEF1-0FAA-48BF-8C61-ECE0FD2A2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5</a:t>
            </a:r>
          </a:p>
        </p:txBody>
      </p:sp>
      <p:sp>
        <p:nvSpPr>
          <p:cNvPr id="101399" name="Line 55">
            <a:extLst>
              <a:ext uri="{FF2B5EF4-FFF2-40B4-BE49-F238E27FC236}">
                <a16:creationId xmlns:a16="http://schemas.microsoft.com/office/drawing/2014/main" id="{9C2B97FC-80A3-453E-AA79-FC897B38BE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600" y="5715000"/>
            <a:ext cx="33528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1400" name="Line 56">
            <a:extLst>
              <a:ext uri="{FF2B5EF4-FFF2-40B4-BE49-F238E27FC236}">
                <a16:creationId xmlns:a16="http://schemas.microsoft.com/office/drawing/2014/main" id="{88732EA7-D17E-4FC5-B305-DB795F505F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600" y="6400800"/>
            <a:ext cx="33528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1401" name="Line 57">
            <a:extLst>
              <a:ext uri="{FF2B5EF4-FFF2-40B4-BE49-F238E27FC236}">
                <a16:creationId xmlns:a16="http://schemas.microsoft.com/office/drawing/2014/main" id="{228535D7-1449-436B-AF8D-2B3AAA86CF78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5715000"/>
            <a:ext cx="0" cy="685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1402" name="Line 58">
            <a:extLst>
              <a:ext uri="{FF2B5EF4-FFF2-40B4-BE49-F238E27FC236}">
                <a16:creationId xmlns:a16="http://schemas.microsoft.com/office/drawing/2014/main" id="{FBE534AE-CA4F-4572-BBE6-55DA177814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" y="3886200"/>
            <a:ext cx="8382000" cy="0"/>
          </a:xfrm>
          <a:prstGeom prst="line">
            <a:avLst/>
          </a:prstGeom>
          <a:noFill/>
          <a:ln w="38100" cap="rnd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1403" name="Rectangle 59">
            <a:extLst>
              <a:ext uri="{FF2B5EF4-FFF2-40B4-BE49-F238E27FC236}">
                <a16:creationId xmlns:a16="http://schemas.microsoft.com/office/drawing/2014/main" id="{586F6CC3-7BD3-4A2F-9C76-7BE4D9288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791200"/>
            <a:ext cx="457200" cy="4572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1404" name="Text Box 60">
            <a:extLst>
              <a:ext uri="{FF2B5EF4-FFF2-40B4-BE49-F238E27FC236}">
                <a16:creationId xmlns:a16="http://schemas.microsoft.com/office/drawing/2014/main" id="{930B13F5-C640-4585-8EC4-71C422581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8674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Number Placeholder 3">
            <a:extLst>
              <a:ext uri="{FF2B5EF4-FFF2-40B4-BE49-F238E27FC236}">
                <a16:creationId xmlns:a16="http://schemas.microsoft.com/office/drawing/2014/main" id="{F0334FAE-DDB8-4160-9DEF-E6858F9D9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6822CF94-9A63-46A8-956A-C89573E369E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88</a:t>
            </a:fld>
            <a:endParaRPr lang="en-US" altLang="en-US" sz="1400"/>
          </a:p>
        </p:txBody>
      </p:sp>
      <p:sp>
        <p:nvSpPr>
          <p:cNvPr id="102403" name="Rectangle 2">
            <a:extLst>
              <a:ext uri="{FF2B5EF4-FFF2-40B4-BE49-F238E27FC236}">
                <a16:creationId xmlns:a16="http://schemas.microsoft.com/office/drawing/2014/main" id="{B41F7124-FBAD-4954-950A-EB38723C5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295400"/>
            <a:ext cx="609600" cy="6096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2404" name="Text Box 3">
            <a:extLst>
              <a:ext uri="{FF2B5EF4-FFF2-40B4-BE49-F238E27FC236}">
                <a16:creationId xmlns:a16="http://schemas.microsoft.com/office/drawing/2014/main" id="{20FC316D-4FE4-4B2B-BAE0-18152B37A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914400"/>
            <a:ext cx="121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Symbol</a:t>
            </a:r>
          </a:p>
        </p:txBody>
      </p:sp>
      <p:sp>
        <p:nvSpPr>
          <p:cNvPr id="102405" name="Text Box 4">
            <a:extLst>
              <a:ext uri="{FF2B5EF4-FFF2-40B4-BE49-F238E27FC236}">
                <a16:creationId xmlns:a16="http://schemas.microsoft.com/office/drawing/2014/main" id="{7FF24539-79FD-4DDD-9F78-E42B9D91E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447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-</a:t>
            </a:r>
          </a:p>
        </p:txBody>
      </p:sp>
      <p:sp>
        <p:nvSpPr>
          <p:cNvPr id="102406" name="Text Box 5">
            <a:extLst>
              <a:ext uri="{FF2B5EF4-FFF2-40B4-BE49-F238E27FC236}">
                <a16:creationId xmlns:a16="http://schemas.microsoft.com/office/drawing/2014/main" id="{420CA12E-B91F-471E-A667-FCBA64E42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295400"/>
            <a:ext cx="6400800" cy="1371600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op2 = pop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op1 = pop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push(new ExpressionTree(</a:t>
            </a:r>
            <a:r>
              <a:rPr lang="en-US" altLang="en-US" sz="2400">
                <a:solidFill>
                  <a:schemeClr val="hlink"/>
                </a:solidFill>
              </a:rPr>
              <a:t>-</a:t>
            </a:r>
            <a:r>
              <a:rPr lang="en-US" altLang="en-US" sz="2400">
                <a:solidFill>
                  <a:schemeClr val="tx2"/>
                </a:solidFill>
              </a:rPr>
              <a:t>,op1,op2));</a:t>
            </a:r>
          </a:p>
        </p:txBody>
      </p:sp>
      <p:sp>
        <p:nvSpPr>
          <p:cNvPr id="102407" name="Text Box 6">
            <a:extLst>
              <a:ext uri="{FF2B5EF4-FFF2-40B4-BE49-F238E27FC236}">
                <a16:creationId xmlns:a16="http://schemas.microsoft.com/office/drawing/2014/main" id="{8F7F996E-E14B-4C74-8763-66F7A904C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914400"/>
            <a:ext cx="2819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Processing Step(s)</a:t>
            </a:r>
          </a:p>
        </p:txBody>
      </p:sp>
      <p:sp>
        <p:nvSpPr>
          <p:cNvPr id="102408" name="Text Box 7">
            <a:extLst>
              <a:ext uri="{FF2B5EF4-FFF2-40B4-BE49-F238E27FC236}">
                <a16:creationId xmlns:a16="http://schemas.microsoft.com/office/drawing/2014/main" id="{6AADD675-0ACB-47BA-B233-45494FCF8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895600"/>
            <a:ext cx="472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Expression Tree Stack (top at right)</a:t>
            </a:r>
          </a:p>
        </p:txBody>
      </p:sp>
      <p:sp>
        <p:nvSpPr>
          <p:cNvPr id="102409" name="Rectangle 8">
            <a:extLst>
              <a:ext uri="{FF2B5EF4-FFF2-40B4-BE49-F238E27FC236}">
                <a16:creationId xmlns:a16="http://schemas.microsoft.com/office/drawing/2014/main" id="{A11B4BD0-F230-436D-9819-86AAE72C6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191000"/>
            <a:ext cx="457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2410" name="Text Box 9">
            <a:extLst>
              <a:ext uri="{FF2B5EF4-FFF2-40B4-BE49-F238E27FC236}">
                <a16:creationId xmlns:a16="http://schemas.microsoft.com/office/drawing/2014/main" id="{2CE65A20-E522-4524-B762-2D3823AE7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267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5</a:t>
            </a:r>
          </a:p>
        </p:txBody>
      </p:sp>
      <p:sp>
        <p:nvSpPr>
          <p:cNvPr id="102411" name="Line 10">
            <a:extLst>
              <a:ext uri="{FF2B5EF4-FFF2-40B4-BE49-F238E27FC236}">
                <a16:creationId xmlns:a16="http://schemas.microsoft.com/office/drawing/2014/main" id="{8E48ACC4-A5F7-4903-8849-2CFF9AD99C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600" y="3429000"/>
            <a:ext cx="3352800" cy="158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2412" name="Line 11">
            <a:extLst>
              <a:ext uri="{FF2B5EF4-FFF2-40B4-BE49-F238E27FC236}">
                <a16:creationId xmlns:a16="http://schemas.microsoft.com/office/drawing/2014/main" id="{5A0F8732-3F99-4938-80D0-E8DE2131D2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600" y="4724400"/>
            <a:ext cx="3352800" cy="158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2413" name="Line 12">
            <a:extLst>
              <a:ext uri="{FF2B5EF4-FFF2-40B4-BE49-F238E27FC236}">
                <a16:creationId xmlns:a16="http://schemas.microsoft.com/office/drawing/2014/main" id="{3F32D56D-1685-40D8-8376-E4853BC42342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429000"/>
            <a:ext cx="0" cy="1295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2414" name="Rectangle 13">
            <a:extLst>
              <a:ext uri="{FF2B5EF4-FFF2-40B4-BE49-F238E27FC236}">
                <a16:creationId xmlns:a16="http://schemas.microsoft.com/office/drawing/2014/main" id="{FF907306-99B0-44BB-A4F2-4FDEFAEBA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505200"/>
            <a:ext cx="457200" cy="4572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2415" name="Text Box 14">
            <a:extLst>
              <a:ext uri="{FF2B5EF4-FFF2-40B4-BE49-F238E27FC236}">
                <a16:creationId xmlns:a16="http://schemas.microsoft.com/office/drawing/2014/main" id="{B79432F0-6C88-46AC-A393-743A963634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581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-</a:t>
            </a:r>
          </a:p>
        </p:txBody>
      </p:sp>
      <p:sp>
        <p:nvSpPr>
          <p:cNvPr id="102416" name="Rectangle 15">
            <a:extLst>
              <a:ext uri="{FF2B5EF4-FFF2-40B4-BE49-F238E27FC236}">
                <a16:creationId xmlns:a16="http://schemas.microsoft.com/office/drawing/2014/main" id="{DA2336BD-5D7E-4DE3-98E6-56213CDBB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191000"/>
            <a:ext cx="457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2417" name="Text Box 16">
            <a:extLst>
              <a:ext uri="{FF2B5EF4-FFF2-40B4-BE49-F238E27FC236}">
                <a16:creationId xmlns:a16="http://schemas.microsoft.com/office/drawing/2014/main" id="{09588897-9A7F-43FE-B273-CA3FB9BBC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267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3</a:t>
            </a:r>
          </a:p>
        </p:txBody>
      </p:sp>
      <p:sp>
        <p:nvSpPr>
          <p:cNvPr id="102418" name="Line 17">
            <a:extLst>
              <a:ext uri="{FF2B5EF4-FFF2-40B4-BE49-F238E27FC236}">
                <a16:creationId xmlns:a16="http://schemas.microsoft.com/office/drawing/2014/main" id="{DB32098D-CB20-42BD-A8A9-65FDAF7644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3962400"/>
            <a:ext cx="3048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2419" name="Line 18">
            <a:extLst>
              <a:ext uri="{FF2B5EF4-FFF2-40B4-BE49-F238E27FC236}">
                <a16:creationId xmlns:a16="http://schemas.microsoft.com/office/drawing/2014/main" id="{A71B9226-10A9-49C7-8932-FB5AD3E1AED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3962400"/>
            <a:ext cx="3048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Number Placeholder 3">
            <a:extLst>
              <a:ext uri="{FF2B5EF4-FFF2-40B4-BE49-F238E27FC236}">
                <a16:creationId xmlns:a16="http://schemas.microsoft.com/office/drawing/2014/main" id="{63572A28-0272-4BD5-A1FC-681EAA832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A610529E-3557-4F05-AFA7-EBB82160E4E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89</a:t>
            </a:fld>
            <a:endParaRPr lang="en-US" altLang="en-US" sz="1400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73D39136-7A95-467B-B346-399939CBF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295400"/>
            <a:ext cx="609600" cy="6096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3428" name="Text Box 4">
            <a:extLst>
              <a:ext uri="{FF2B5EF4-FFF2-40B4-BE49-F238E27FC236}">
                <a16:creationId xmlns:a16="http://schemas.microsoft.com/office/drawing/2014/main" id="{B4DFDDF3-F724-4C55-B72D-9284FD268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914400"/>
            <a:ext cx="121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Symbol</a:t>
            </a:r>
          </a:p>
        </p:txBody>
      </p:sp>
      <p:sp>
        <p:nvSpPr>
          <p:cNvPr id="103429" name="Text Box 5">
            <a:extLst>
              <a:ext uri="{FF2B5EF4-FFF2-40B4-BE49-F238E27FC236}">
                <a16:creationId xmlns:a16="http://schemas.microsoft.com/office/drawing/2014/main" id="{C01935EF-5329-43D3-9404-ADE6831F3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447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103430" name="Text Box 6">
            <a:extLst>
              <a:ext uri="{FF2B5EF4-FFF2-40B4-BE49-F238E27FC236}">
                <a16:creationId xmlns:a16="http://schemas.microsoft.com/office/drawing/2014/main" id="{0234157B-574E-4B5D-848B-781CA6E1D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295400"/>
            <a:ext cx="6400800" cy="495300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push(new ExpressionTree(</a:t>
            </a:r>
            <a:r>
              <a:rPr lang="en-US" altLang="en-US" sz="2400">
                <a:solidFill>
                  <a:schemeClr val="hlink"/>
                </a:solidFill>
              </a:rPr>
              <a:t>4</a:t>
            </a:r>
            <a:r>
              <a:rPr lang="en-US" altLang="en-US" sz="2400">
                <a:solidFill>
                  <a:schemeClr val="tx2"/>
                </a:solidFill>
              </a:rPr>
              <a:t>,null,null));</a:t>
            </a:r>
          </a:p>
        </p:txBody>
      </p:sp>
      <p:sp>
        <p:nvSpPr>
          <p:cNvPr id="103431" name="Text Box 7">
            <a:extLst>
              <a:ext uri="{FF2B5EF4-FFF2-40B4-BE49-F238E27FC236}">
                <a16:creationId xmlns:a16="http://schemas.microsoft.com/office/drawing/2014/main" id="{254D1924-7A91-4182-9580-A82AE32EC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914400"/>
            <a:ext cx="2819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Processing Step(s)</a:t>
            </a:r>
          </a:p>
        </p:txBody>
      </p:sp>
      <p:sp>
        <p:nvSpPr>
          <p:cNvPr id="103432" name="Text Box 8">
            <a:extLst>
              <a:ext uri="{FF2B5EF4-FFF2-40B4-BE49-F238E27FC236}">
                <a16:creationId xmlns:a16="http://schemas.microsoft.com/office/drawing/2014/main" id="{1F3902C7-6238-4B01-976A-CE17BE65F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590800"/>
            <a:ext cx="472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Expression Tree Stack (top at right)</a:t>
            </a:r>
          </a:p>
        </p:txBody>
      </p:sp>
      <p:sp>
        <p:nvSpPr>
          <p:cNvPr id="103433" name="Rectangle 9">
            <a:extLst>
              <a:ext uri="{FF2B5EF4-FFF2-40B4-BE49-F238E27FC236}">
                <a16:creationId xmlns:a16="http://schemas.microsoft.com/office/drawing/2014/main" id="{F045377E-8D7A-4D8C-B6BD-359E33D8F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886200"/>
            <a:ext cx="457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3434" name="Text Box 10">
            <a:extLst>
              <a:ext uri="{FF2B5EF4-FFF2-40B4-BE49-F238E27FC236}">
                <a16:creationId xmlns:a16="http://schemas.microsoft.com/office/drawing/2014/main" id="{616F5B68-F42B-45FE-9CC1-04193C5C6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9624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5</a:t>
            </a:r>
          </a:p>
        </p:txBody>
      </p:sp>
      <p:sp>
        <p:nvSpPr>
          <p:cNvPr id="103435" name="Line 11">
            <a:extLst>
              <a:ext uri="{FF2B5EF4-FFF2-40B4-BE49-F238E27FC236}">
                <a16:creationId xmlns:a16="http://schemas.microsoft.com/office/drawing/2014/main" id="{A59260C5-BFC1-4030-9EEE-682A5E41B2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600" y="3124200"/>
            <a:ext cx="3352800" cy="158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3436" name="Line 12">
            <a:extLst>
              <a:ext uri="{FF2B5EF4-FFF2-40B4-BE49-F238E27FC236}">
                <a16:creationId xmlns:a16="http://schemas.microsoft.com/office/drawing/2014/main" id="{BB3487A1-80D8-4169-9EB3-B18F956693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600" y="4419600"/>
            <a:ext cx="3352800" cy="158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3437" name="Line 13">
            <a:extLst>
              <a:ext uri="{FF2B5EF4-FFF2-40B4-BE49-F238E27FC236}">
                <a16:creationId xmlns:a16="http://schemas.microsoft.com/office/drawing/2014/main" id="{51E9F792-901E-4B3A-BB9D-3DF51872568B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124200"/>
            <a:ext cx="0" cy="1295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3438" name="Rectangle 15">
            <a:extLst>
              <a:ext uri="{FF2B5EF4-FFF2-40B4-BE49-F238E27FC236}">
                <a16:creationId xmlns:a16="http://schemas.microsoft.com/office/drawing/2014/main" id="{D660C84A-E2D9-4AF3-9324-2990035D7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200400"/>
            <a:ext cx="457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3439" name="Text Box 16">
            <a:extLst>
              <a:ext uri="{FF2B5EF4-FFF2-40B4-BE49-F238E27FC236}">
                <a16:creationId xmlns:a16="http://schemas.microsoft.com/office/drawing/2014/main" id="{4951A7D7-76D3-4042-9C00-D1632DCB9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276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-</a:t>
            </a:r>
          </a:p>
        </p:txBody>
      </p:sp>
      <p:sp>
        <p:nvSpPr>
          <p:cNvPr id="103440" name="Rectangle 18">
            <a:extLst>
              <a:ext uri="{FF2B5EF4-FFF2-40B4-BE49-F238E27FC236}">
                <a16:creationId xmlns:a16="http://schemas.microsoft.com/office/drawing/2014/main" id="{46455E42-D784-4C02-9ECA-72D60A293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886200"/>
            <a:ext cx="457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3441" name="Text Box 19">
            <a:extLst>
              <a:ext uri="{FF2B5EF4-FFF2-40B4-BE49-F238E27FC236}">
                <a16:creationId xmlns:a16="http://schemas.microsoft.com/office/drawing/2014/main" id="{792EE5C8-D426-494D-8748-2F9BC9FCB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9624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3</a:t>
            </a:r>
          </a:p>
        </p:txBody>
      </p:sp>
      <p:sp>
        <p:nvSpPr>
          <p:cNvPr id="103442" name="Line 20">
            <a:extLst>
              <a:ext uri="{FF2B5EF4-FFF2-40B4-BE49-F238E27FC236}">
                <a16:creationId xmlns:a16="http://schemas.microsoft.com/office/drawing/2014/main" id="{68F022FE-F99E-4ECF-AE2D-5268C3F719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3657600"/>
            <a:ext cx="3048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3443" name="Line 21">
            <a:extLst>
              <a:ext uri="{FF2B5EF4-FFF2-40B4-BE49-F238E27FC236}">
                <a16:creationId xmlns:a16="http://schemas.microsoft.com/office/drawing/2014/main" id="{E0765E3E-B0BA-4869-8401-7218BDE081B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3657600"/>
            <a:ext cx="3048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3444" name="Rectangle 27">
            <a:extLst>
              <a:ext uri="{FF2B5EF4-FFF2-40B4-BE49-F238E27FC236}">
                <a16:creationId xmlns:a16="http://schemas.microsoft.com/office/drawing/2014/main" id="{B9477EEA-A9E2-4DB0-9292-B5C4BC578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200400"/>
            <a:ext cx="457200" cy="4572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3445" name="Text Box 28">
            <a:extLst>
              <a:ext uri="{FF2B5EF4-FFF2-40B4-BE49-F238E27FC236}">
                <a16:creationId xmlns:a16="http://schemas.microsoft.com/office/drawing/2014/main" id="{9E984D2B-43B0-4EC4-894D-71E77C6EF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2766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4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5D43C640-B926-47DC-9974-028592D08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BD122FE6-132D-4851-AF72-4DE8C2D94C9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41319C7-0600-4613-B775-2AD4B92A63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Tree Terminology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B55E29A8-E542-473C-B160-EA36BB1E7C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105400"/>
          </a:xfrm>
        </p:spPr>
        <p:txBody>
          <a:bodyPr/>
          <a:lstStyle/>
          <a:p>
            <a:pPr eaLnBrk="1" hangingPunct="1"/>
            <a:r>
              <a:rPr lang="en-US" altLang="en-US" b="1" i="1" dirty="0">
                <a:solidFill>
                  <a:schemeClr val="hlink"/>
                </a:solidFill>
              </a:rPr>
              <a:t>Nodes</a:t>
            </a:r>
            <a:r>
              <a:rPr lang="en-US" altLang="en-US" dirty="0"/>
              <a:t>: the elements in the tree</a:t>
            </a:r>
          </a:p>
          <a:p>
            <a:pPr eaLnBrk="1" hangingPunct="1"/>
            <a:r>
              <a:rPr lang="en-US" altLang="en-US" b="1" i="1" dirty="0">
                <a:solidFill>
                  <a:schemeClr val="hlink"/>
                </a:solidFill>
              </a:rPr>
              <a:t>Edges</a:t>
            </a:r>
            <a:r>
              <a:rPr lang="en-US" altLang="en-US" dirty="0"/>
              <a:t>: connections between nodes</a:t>
            </a:r>
          </a:p>
          <a:p>
            <a:pPr eaLnBrk="1" hangingPunct="1"/>
            <a:r>
              <a:rPr lang="en-US" altLang="en-US" b="1" i="1" dirty="0">
                <a:solidFill>
                  <a:schemeClr val="hlink"/>
                </a:solidFill>
              </a:rPr>
              <a:t>Root</a:t>
            </a:r>
            <a:r>
              <a:rPr lang="en-US" altLang="en-US" dirty="0"/>
              <a:t>: </a:t>
            </a:r>
            <a:r>
              <a:rPr lang="en-US" altLang="en-US" b="1" i="1" dirty="0">
                <a:solidFill>
                  <a:schemeClr val="accent2"/>
                </a:solidFill>
              </a:rPr>
              <a:t>the</a:t>
            </a:r>
            <a:r>
              <a:rPr lang="en-US" altLang="en-US" dirty="0"/>
              <a:t> distinguished element that is the origin of the tree</a:t>
            </a:r>
          </a:p>
          <a:p>
            <a:pPr lvl="1" eaLnBrk="1" hangingPunct="1"/>
            <a:r>
              <a:rPr lang="en-US" altLang="en-US" sz="3200" dirty="0">
                <a:solidFill>
                  <a:schemeClr val="accent2"/>
                </a:solidFill>
              </a:rPr>
              <a:t>There is only one root node in a tree</a:t>
            </a:r>
          </a:p>
          <a:p>
            <a:pPr eaLnBrk="1" hangingPunct="1"/>
            <a:r>
              <a:rPr lang="en-US" altLang="en-US" b="1" i="1" dirty="0">
                <a:solidFill>
                  <a:schemeClr val="hlink"/>
                </a:solidFill>
              </a:rPr>
              <a:t>Empty tree</a:t>
            </a:r>
            <a:r>
              <a:rPr lang="en-US" altLang="en-US" dirty="0"/>
              <a:t> has no nodes and no edges</a:t>
            </a:r>
          </a:p>
        </p:txBody>
      </p:sp>
    </p:spTree>
  </p:cSld>
  <p:clrMapOvr>
    <a:masterClrMapping/>
  </p:clrMapOvr>
  <p:transition/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Number Placeholder 3">
            <a:extLst>
              <a:ext uri="{FF2B5EF4-FFF2-40B4-BE49-F238E27FC236}">
                <a16:creationId xmlns:a16="http://schemas.microsoft.com/office/drawing/2014/main" id="{5595A35D-7590-4F4A-88D1-4E34AD121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C1ED93AF-B149-41CC-8D5F-52FF12EF27AC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90</a:t>
            </a:fld>
            <a:endParaRPr lang="en-US" altLang="en-US" sz="1400"/>
          </a:p>
        </p:txBody>
      </p:sp>
      <p:sp>
        <p:nvSpPr>
          <p:cNvPr id="104451" name="Rectangle 2">
            <a:extLst>
              <a:ext uri="{FF2B5EF4-FFF2-40B4-BE49-F238E27FC236}">
                <a16:creationId xmlns:a16="http://schemas.microsoft.com/office/drawing/2014/main" id="{07476E34-14CC-415C-B932-7E5E55435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295400"/>
            <a:ext cx="609600" cy="6096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4452" name="Text Box 3">
            <a:extLst>
              <a:ext uri="{FF2B5EF4-FFF2-40B4-BE49-F238E27FC236}">
                <a16:creationId xmlns:a16="http://schemas.microsoft.com/office/drawing/2014/main" id="{851BF608-B823-460F-A03C-E09E2280D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914400"/>
            <a:ext cx="121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Symbol</a:t>
            </a:r>
          </a:p>
        </p:txBody>
      </p:sp>
      <p:sp>
        <p:nvSpPr>
          <p:cNvPr id="104453" name="Text Box 4">
            <a:extLst>
              <a:ext uri="{FF2B5EF4-FFF2-40B4-BE49-F238E27FC236}">
                <a16:creationId xmlns:a16="http://schemas.microsoft.com/office/drawing/2014/main" id="{5DD9ECD7-71F2-4168-B012-F5748737B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447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*</a:t>
            </a:r>
          </a:p>
        </p:txBody>
      </p:sp>
      <p:sp>
        <p:nvSpPr>
          <p:cNvPr id="104454" name="Text Box 5">
            <a:extLst>
              <a:ext uri="{FF2B5EF4-FFF2-40B4-BE49-F238E27FC236}">
                <a16:creationId xmlns:a16="http://schemas.microsoft.com/office/drawing/2014/main" id="{4B802062-9A7B-4E9C-9039-488EA9E8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295400"/>
            <a:ext cx="6400800" cy="1371600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op2 = pop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op1 = pop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push(new ExpressionTree(</a:t>
            </a:r>
            <a:r>
              <a:rPr lang="en-US" altLang="en-US" sz="2400">
                <a:solidFill>
                  <a:schemeClr val="hlink"/>
                </a:solidFill>
              </a:rPr>
              <a:t>*</a:t>
            </a:r>
            <a:r>
              <a:rPr lang="en-US" altLang="en-US" sz="2400">
                <a:solidFill>
                  <a:schemeClr val="tx2"/>
                </a:solidFill>
              </a:rPr>
              <a:t>,op1,op2));</a:t>
            </a:r>
          </a:p>
        </p:txBody>
      </p:sp>
      <p:sp>
        <p:nvSpPr>
          <p:cNvPr id="104455" name="Text Box 6">
            <a:extLst>
              <a:ext uri="{FF2B5EF4-FFF2-40B4-BE49-F238E27FC236}">
                <a16:creationId xmlns:a16="http://schemas.microsoft.com/office/drawing/2014/main" id="{8197B81A-C12B-477B-A0C6-13252B305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914400"/>
            <a:ext cx="2819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Processing Step(s)</a:t>
            </a:r>
          </a:p>
        </p:txBody>
      </p:sp>
      <p:sp>
        <p:nvSpPr>
          <p:cNvPr id="104456" name="Text Box 7">
            <a:extLst>
              <a:ext uri="{FF2B5EF4-FFF2-40B4-BE49-F238E27FC236}">
                <a16:creationId xmlns:a16="http://schemas.microsoft.com/office/drawing/2014/main" id="{5069886A-C79F-4C4A-BFCF-92DAA961A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048000"/>
            <a:ext cx="472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Expression Tree Stack (top at right)</a:t>
            </a:r>
          </a:p>
        </p:txBody>
      </p:sp>
      <p:sp>
        <p:nvSpPr>
          <p:cNvPr id="104457" name="Rectangle 8">
            <a:extLst>
              <a:ext uri="{FF2B5EF4-FFF2-40B4-BE49-F238E27FC236}">
                <a16:creationId xmlns:a16="http://schemas.microsoft.com/office/drawing/2014/main" id="{D0026B54-D33F-4B45-825A-FEB329A59D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105400"/>
            <a:ext cx="457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4458" name="Text Box 9">
            <a:extLst>
              <a:ext uri="{FF2B5EF4-FFF2-40B4-BE49-F238E27FC236}">
                <a16:creationId xmlns:a16="http://schemas.microsoft.com/office/drawing/2014/main" id="{A31CFC94-3DC3-47BB-8F99-FA0F2CD97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1816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5</a:t>
            </a:r>
          </a:p>
        </p:txBody>
      </p:sp>
      <p:sp>
        <p:nvSpPr>
          <p:cNvPr id="104459" name="Line 10">
            <a:extLst>
              <a:ext uri="{FF2B5EF4-FFF2-40B4-BE49-F238E27FC236}">
                <a16:creationId xmlns:a16="http://schemas.microsoft.com/office/drawing/2014/main" id="{78A0AA71-AB15-495F-9757-C2E48ADC3B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600" y="3581400"/>
            <a:ext cx="3352800" cy="158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4460" name="Line 11">
            <a:extLst>
              <a:ext uri="{FF2B5EF4-FFF2-40B4-BE49-F238E27FC236}">
                <a16:creationId xmlns:a16="http://schemas.microsoft.com/office/drawing/2014/main" id="{62FE782F-CAB4-4F93-A851-607C55BA95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600" y="5715000"/>
            <a:ext cx="3352800" cy="158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4461" name="Line 12">
            <a:extLst>
              <a:ext uri="{FF2B5EF4-FFF2-40B4-BE49-F238E27FC236}">
                <a16:creationId xmlns:a16="http://schemas.microsoft.com/office/drawing/2014/main" id="{1AFC46D4-7F59-43D5-8E0C-B33CA4CB5724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581400"/>
            <a:ext cx="0" cy="2133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4462" name="Rectangle 13">
            <a:extLst>
              <a:ext uri="{FF2B5EF4-FFF2-40B4-BE49-F238E27FC236}">
                <a16:creationId xmlns:a16="http://schemas.microsoft.com/office/drawing/2014/main" id="{207FFE8E-138F-4087-B052-307F3AEB0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419600"/>
            <a:ext cx="457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4463" name="Text Box 14">
            <a:extLst>
              <a:ext uri="{FF2B5EF4-FFF2-40B4-BE49-F238E27FC236}">
                <a16:creationId xmlns:a16="http://schemas.microsoft.com/office/drawing/2014/main" id="{55A2D317-E98C-4055-B76E-E8E9DEDAC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495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-</a:t>
            </a:r>
          </a:p>
        </p:txBody>
      </p:sp>
      <p:sp>
        <p:nvSpPr>
          <p:cNvPr id="104464" name="Rectangle 15">
            <a:extLst>
              <a:ext uri="{FF2B5EF4-FFF2-40B4-BE49-F238E27FC236}">
                <a16:creationId xmlns:a16="http://schemas.microsoft.com/office/drawing/2014/main" id="{F2E4B130-1708-42DF-9DD9-5ABADD9D3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105400"/>
            <a:ext cx="457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4465" name="Text Box 16">
            <a:extLst>
              <a:ext uri="{FF2B5EF4-FFF2-40B4-BE49-F238E27FC236}">
                <a16:creationId xmlns:a16="http://schemas.microsoft.com/office/drawing/2014/main" id="{C016EBBD-08AB-4DB7-B77D-6354C819A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1816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3</a:t>
            </a:r>
          </a:p>
        </p:txBody>
      </p:sp>
      <p:sp>
        <p:nvSpPr>
          <p:cNvPr id="104466" name="Line 17">
            <a:extLst>
              <a:ext uri="{FF2B5EF4-FFF2-40B4-BE49-F238E27FC236}">
                <a16:creationId xmlns:a16="http://schemas.microsoft.com/office/drawing/2014/main" id="{C7C3291D-3E04-4909-B1CC-0FE9E0FF3C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4876800"/>
            <a:ext cx="3048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4467" name="Line 18">
            <a:extLst>
              <a:ext uri="{FF2B5EF4-FFF2-40B4-BE49-F238E27FC236}">
                <a16:creationId xmlns:a16="http://schemas.microsoft.com/office/drawing/2014/main" id="{776E1B4C-7945-4795-B6A8-1E719DA3595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876800"/>
            <a:ext cx="3048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4468" name="Rectangle 19">
            <a:extLst>
              <a:ext uri="{FF2B5EF4-FFF2-40B4-BE49-F238E27FC236}">
                <a16:creationId xmlns:a16="http://schemas.microsoft.com/office/drawing/2014/main" id="{FAC2D7C3-9D43-4689-8CD3-16E1F5DD8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419600"/>
            <a:ext cx="457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4469" name="Text Box 20">
            <a:extLst>
              <a:ext uri="{FF2B5EF4-FFF2-40B4-BE49-F238E27FC236}">
                <a16:creationId xmlns:a16="http://schemas.microsoft.com/office/drawing/2014/main" id="{1A34215F-CF54-42BA-9FDE-CCD7B2790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4958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4</a:t>
            </a:r>
          </a:p>
        </p:txBody>
      </p:sp>
      <p:sp>
        <p:nvSpPr>
          <p:cNvPr id="104470" name="Rectangle 21">
            <a:extLst>
              <a:ext uri="{FF2B5EF4-FFF2-40B4-BE49-F238E27FC236}">
                <a16:creationId xmlns:a16="http://schemas.microsoft.com/office/drawing/2014/main" id="{BCF2DBCB-AB43-4BDC-8435-E68E63AC5F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733800"/>
            <a:ext cx="457200" cy="4572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4471" name="Text Box 22">
            <a:extLst>
              <a:ext uri="{FF2B5EF4-FFF2-40B4-BE49-F238E27FC236}">
                <a16:creationId xmlns:a16="http://schemas.microsoft.com/office/drawing/2014/main" id="{8F687204-D5A3-488B-A546-6EC6ECA4A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810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*</a:t>
            </a:r>
          </a:p>
        </p:txBody>
      </p:sp>
      <p:sp>
        <p:nvSpPr>
          <p:cNvPr id="104472" name="Line 23">
            <a:extLst>
              <a:ext uri="{FF2B5EF4-FFF2-40B4-BE49-F238E27FC236}">
                <a16:creationId xmlns:a16="http://schemas.microsoft.com/office/drawing/2014/main" id="{3B24DA72-2923-4BC8-8308-4421E0D269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4191000"/>
            <a:ext cx="3048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4473" name="Line 24">
            <a:extLst>
              <a:ext uri="{FF2B5EF4-FFF2-40B4-BE49-F238E27FC236}">
                <a16:creationId xmlns:a16="http://schemas.microsoft.com/office/drawing/2014/main" id="{83705C20-3814-4F7B-B43C-A03DF85EBA47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4191000"/>
            <a:ext cx="3048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Number Placeholder 3">
            <a:extLst>
              <a:ext uri="{FF2B5EF4-FFF2-40B4-BE49-F238E27FC236}">
                <a16:creationId xmlns:a16="http://schemas.microsoft.com/office/drawing/2014/main" id="{614A74C0-30EC-497E-8E04-13416AA89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72C8D9DC-8380-409C-8BC2-A3232A1221B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91</a:t>
            </a:fld>
            <a:endParaRPr lang="en-US" altLang="en-US" sz="1400"/>
          </a:p>
        </p:txBody>
      </p:sp>
      <p:sp>
        <p:nvSpPr>
          <p:cNvPr id="105475" name="Rectangle 2">
            <a:extLst>
              <a:ext uri="{FF2B5EF4-FFF2-40B4-BE49-F238E27FC236}">
                <a16:creationId xmlns:a16="http://schemas.microsoft.com/office/drawing/2014/main" id="{C6CE35A7-0C23-4AE6-B7FB-1803881B7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295400"/>
            <a:ext cx="609600" cy="6096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5476" name="Text Box 3">
            <a:extLst>
              <a:ext uri="{FF2B5EF4-FFF2-40B4-BE49-F238E27FC236}">
                <a16:creationId xmlns:a16="http://schemas.microsoft.com/office/drawing/2014/main" id="{B953AB0B-460D-474D-8CA5-4E0E76C48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914400"/>
            <a:ext cx="121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Symbol</a:t>
            </a:r>
          </a:p>
        </p:txBody>
      </p:sp>
      <p:sp>
        <p:nvSpPr>
          <p:cNvPr id="105477" name="Text Box 4">
            <a:extLst>
              <a:ext uri="{FF2B5EF4-FFF2-40B4-BE49-F238E27FC236}">
                <a16:creationId xmlns:a16="http://schemas.microsoft.com/office/drawing/2014/main" id="{DA3F312C-9282-4EB1-845F-1F28FDE62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447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9</a:t>
            </a:r>
          </a:p>
        </p:txBody>
      </p:sp>
      <p:sp>
        <p:nvSpPr>
          <p:cNvPr id="105478" name="Text Box 5">
            <a:extLst>
              <a:ext uri="{FF2B5EF4-FFF2-40B4-BE49-F238E27FC236}">
                <a16:creationId xmlns:a16="http://schemas.microsoft.com/office/drawing/2014/main" id="{8986F681-28F1-47DF-9516-B5442DDA6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295400"/>
            <a:ext cx="6400800" cy="495300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push(new ExpressionTree(</a:t>
            </a:r>
            <a:r>
              <a:rPr lang="en-US" altLang="en-US" sz="2400">
                <a:solidFill>
                  <a:schemeClr val="hlink"/>
                </a:solidFill>
              </a:rPr>
              <a:t>9</a:t>
            </a:r>
            <a:r>
              <a:rPr lang="en-US" altLang="en-US" sz="2400">
                <a:solidFill>
                  <a:schemeClr val="tx2"/>
                </a:solidFill>
              </a:rPr>
              <a:t>,null,null));</a:t>
            </a:r>
          </a:p>
        </p:txBody>
      </p:sp>
      <p:sp>
        <p:nvSpPr>
          <p:cNvPr id="105479" name="Text Box 6">
            <a:extLst>
              <a:ext uri="{FF2B5EF4-FFF2-40B4-BE49-F238E27FC236}">
                <a16:creationId xmlns:a16="http://schemas.microsoft.com/office/drawing/2014/main" id="{1E636434-65C7-41D2-9473-102C7DAEC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914400"/>
            <a:ext cx="2819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Processing Step(s)</a:t>
            </a:r>
          </a:p>
        </p:txBody>
      </p:sp>
      <p:sp>
        <p:nvSpPr>
          <p:cNvPr id="105480" name="Text Box 7">
            <a:extLst>
              <a:ext uri="{FF2B5EF4-FFF2-40B4-BE49-F238E27FC236}">
                <a16:creationId xmlns:a16="http://schemas.microsoft.com/office/drawing/2014/main" id="{C29C1F89-7E37-4711-8970-BFCDB8415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133600"/>
            <a:ext cx="472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Expression Tree Stack (top at right)</a:t>
            </a:r>
          </a:p>
        </p:txBody>
      </p:sp>
      <p:sp>
        <p:nvSpPr>
          <p:cNvPr id="105481" name="Rectangle 8">
            <a:extLst>
              <a:ext uri="{FF2B5EF4-FFF2-40B4-BE49-F238E27FC236}">
                <a16:creationId xmlns:a16="http://schemas.microsoft.com/office/drawing/2014/main" id="{FEDD904E-1915-4E9E-92A6-A6AB80C2A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191000"/>
            <a:ext cx="457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5482" name="Text Box 9">
            <a:extLst>
              <a:ext uri="{FF2B5EF4-FFF2-40B4-BE49-F238E27FC236}">
                <a16:creationId xmlns:a16="http://schemas.microsoft.com/office/drawing/2014/main" id="{30A60A63-D9E4-4571-B8D5-1D26FDB15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267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5</a:t>
            </a:r>
          </a:p>
        </p:txBody>
      </p:sp>
      <p:sp>
        <p:nvSpPr>
          <p:cNvPr id="105483" name="Line 10">
            <a:extLst>
              <a:ext uri="{FF2B5EF4-FFF2-40B4-BE49-F238E27FC236}">
                <a16:creationId xmlns:a16="http://schemas.microsoft.com/office/drawing/2014/main" id="{8FDEE15D-4C17-49D4-838F-D5956D2813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600" y="2667000"/>
            <a:ext cx="3352800" cy="158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5484" name="Line 11">
            <a:extLst>
              <a:ext uri="{FF2B5EF4-FFF2-40B4-BE49-F238E27FC236}">
                <a16:creationId xmlns:a16="http://schemas.microsoft.com/office/drawing/2014/main" id="{67FE30AA-AC30-4862-8FB7-9892B5D85B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600" y="4800600"/>
            <a:ext cx="3352800" cy="158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5485" name="Line 12">
            <a:extLst>
              <a:ext uri="{FF2B5EF4-FFF2-40B4-BE49-F238E27FC236}">
                <a16:creationId xmlns:a16="http://schemas.microsoft.com/office/drawing/2014/main" id="{B377FA21-0D22-4CAB-8F9A-22372822E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667000"/>
            <a:ext cx="0" cy="2133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5486" name="Rectangle 13">
            <a:extLst>
              <a:ext uri="{FF2B5EF4-FFF2-40B4-BE49-F238E27FC236}">
                <a16:creationId xmlns:a16="http://schemas.microsoft.com/office/drawing/2014/main" id="{3747A819-DA43-4387-94C5-F340175FE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505200"/>
            <a:ext cx="457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5487" name="Text Box 14">
            <a:extLst>
              <a:ext uri="{FF2B5EF4-FFF2-40B4-BE49-F238E27FC236}">
                <a16:creationId xmlns:a16="http://schemas.microsoft.com/office/drawing/2014/main" id="{0E6E4B97-F285-4CF1-83A5-D15B50548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581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-</a:t>
            </a:r>
          </a:p>
        </p:txBody>
      </p:sp>
      <p:sp>
        <p:nvSpPr>
          <p:cNvPr id="105488" name="Rectangle 15">
            <a:extLst>
              <a:ext uri="{FF2B5EF4-FFF2-40B4-BE49-F238E27FC236}">
                <a16:creationId xmlns:a16="http://schemas.microsoft.com/office/drawing/2014/main" id="{767804B8-996D-45C7-BEB4-46F5B7B28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191000"/>
            <a:ext cx="457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5489" name="Text Box 16">
            <a:extLst>
              <a:ext uri="{FF2B5EF4-FFF2-40B4-BE49-F238E27FC236}">
                <a16:creationId xmlns:a16="http://schemas.microsoft.com/office/drawing/2014/main" id="{5C067331-6B11-45E0-859F-EDE61F3DB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267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3</a:t>
            </a:r>
          </a:p>
        </p:txBody>
      </p:sp>
      <p:sp>
        <p:nvSpPr>
          <p:cNvPr id="105490" name="Line 17">
            <a:extLst>
              <a:ext uri="{FF2B5EF4-FFF2-40B4-BE49-F238E27FC236}">
                <a16:creationId xmlns:a16="http://schemas.microsoft.com/office/drawing/2014/main" id="{BB2011C6-4D7E-4068-A1DB-C7499E02E4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3962400"/>
            <a:ext cx="3048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5491" name="Line 18">
            <a:extLst>
              <a:ext uri="{FF2B5EF4-FFF2-40B4-BE49-F238E27FC236}">
                <a16:creationId xmlns:a16="http://schemas.microsoft.com/office/drawing/2014/main" id="{1F91CFAF-009C-4F04-A70A-9C76FDFFADB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3962400"/>
            <a:ext cx="3048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5492" name="Rectangle 19">
            <a:extLst>
              <a:ext uri="{FF2B5EF4-FFF2-40B4-BE49-F238E27FC236}">
                <a16:creationId xmlns:a16="http://schemas.microsoft.com/office/drawing/2014/main" id="{B72EF418-C728-4FA0-B858-CE3874B09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505200"/>
            <a:ext cx="457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5493" name="Text Box 20">
            <a:extLst>
              <a:ext uri="{FF2B5EF4-FFF2-40B4-BE49-F238E27FC236}">
                <a16:creationId xmlns:a16="http://schemas.microsoft.com/office/drawing/2014/main" id="{66BD09C4-E9C5-46FA-9653-32EB3C86D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5814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4</a:t>
            </a:r>
          </a:p>
        </p:txBody>
      </p:sp>
      <p:sp>
        <p:nvSpPr>
          <p:cNvPr id="105494" name="Rectangle 21">
            <a:extLst>
              <a:ext uri="{FF2B5EF4-FFF2-40B4-BE49-F238E27FC236}">
                <a16:creationId xmlns:a16="http://schemas.microsoft.com/office/drawing/2014/main" id="{278A9878-0C62-4756-897F-F2455F4A3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819400"/>
            <a:ext cx="457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5495" name="Text Box 22">
            <a:extLst>
              <a:ext uri="{FF2B5EF4-FFF2-40B4-BE49-F238E27FC236}">
                <a16:creationId xmlns:a16="http://schemas.microsoft.com/office/drawing/2014/main" id="{DC15F2DE-DDF1-4D02-8660-E7D8974BD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895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*</a:t>
            </a:r>
          </a:p>
        </p:txBody>
      </p:sp>
      <p:sp>
        <p:nvSpPr>
          <p:cNvPr id="105496" name="Line 23">
            <a:extLst>
              <a:ext uri="{FF2B5EF4-FFF2-40B4-BE49-F238E27FC236}">
                <a16:creationId xmlns:a16="http://schemas.microsoft.com/office/drawing/2014/main" id="{FBC65AEE-FE5D-4E30-875C-3BAEDD7C1E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3276600"/>
            <a:ext cx="3048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5497" name="Line 24">
            <a:extLst>
              <a:ext uri="{FF2B5EF4-FFF2-40B4-BE49-F238E27FC236}">
                <a16:creationId xmlns:a16="http://schemas.microsoft.com/office/drawing/2014/main" id="{1D96A1E6-EC34-42F7-A597-D70BE587D4CE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3276600"/>
            <a:ext cx="3048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5498" name="Rectangle 25">
            <a:extLst>
              <a:ext uri="{FF2B5EF4-FFF2-40B4-BE49-F238E27FC236}">
                <a16:creationId xmlns:a16="http://schemas.microsoft.com/office/drawing/2014/main" id="{E0FA0731-EB3C-49EE-AC0D-242BBD06A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819400"/>
            <a:ext cx="457200" cy="4572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5499" name="Text Box 26">
            <a:extLst>
              <a:ext uri="{FF2B5EF4-FFF2-40B4-BE49-F238E27FC236}">
                <a16:creationId xmlns:a16="http://schemas.microsoft.com/office/drawing/2014/main" id="{C66A8285-45FF-4783-B942-FD11C8EBE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8956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9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Number Placeholder 3">
            <a:extLst>
              <a:ext uri="{FF2B5EF4-FFF2-40B4-BE49-F238E27FC236}">
                <a16:creationId xmlns:a16="http://schemas.microsoft.com/office/drawing/2014/main" id="{EF711544-E98B-4E77-8925-B37A707C3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10-</a:t>
            </a:r>
            <a:fld id="{56329042-D52F-4654-A7B0-BB5FF6778BCF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92</a:t>
            </a:fld>
            <a:endParaRPr lang="en-US" altLang="en-US" sz="1400"/>
          </a:p>
        </p:txBody>
      </p:sp>
      <p:sp>
        <p:nvSpPr>
          <p:cNvPr id="106499" name="Rectangle 2">
            <a:extLst>
              <a:ext uri="{FF2B5EF4-FFF2-40B4-BE49-F238E27FC236}">
                <a16:creationId xmlns:a16="http://schemas.microsoft.com/office/drawing/2014/main" id="{5D849BB0-6FDC-4135-B0B2-50CC78AEC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295400"/>
            <a:ext cx="609600" cy="6096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6500" name="Text Box 3">
            <a:extLst>
              <a:ext uri="{FF2B5EF4-FFF2-40B4-BE49-F238E27FC236}">
                <a16:creationId xmlns:a16="http://schemas.microsoft.com/office/drawing/2014/main" id="{5F1C4CC9-E5BC-4E53-93EC-C307E6246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914400"/>
            <a:ext cx="121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Symbol</a:t>
            </a:r>
          </a:p>
        </p:txBody>
      </p:sp>
      <p:sp>
        <p:nvSpPr>
          <p:cNvPr id="106501" name="Text Box 4">
            <a:extLst>
              <a:ext uri="{FF2B5EF4-FFF2-40B4-BE49-F238E27FC236}">
                <a16:creationId xmlns:a16="http://schemas.microsoft.com/office/drawing/2014/main" id="{27A9EB24-83C5-43E9-BD16-1F6BA9169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447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+</a:t>
            </a:r>
          </a:p>
        </p:txBody>
      </p:sp>
      <p:sp>
        <p:nvSpPr>
          <p:cNvPr id="106502" name="Text Box 5">
            <a:extLst>
              <a:ext uri="{FF2B5EF4-FFF2-40B4-BE49-F238E27FC236}">
                <a16:creationId xmlns:a16="http://schemas.microsoft.com/office/drawing/2014/main" id="{D2B93835-4F39-410E-B88E-DC7684969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295400"/>
            <a:ext cx="6400800" cy="1371600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op2 = pop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op1 = pop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push(new ExpressionTree(</a:t>
            </a:r>
            <a:r>
              <a:rPr lang="en-US" altLang="en-US" sz="2400">
                <a:solidFill>
                  <a:schemeClr val="hlink"/>
                </a:solidFill>
              </a:rPr>
              <a:t>+</a:t>
            </a:r>
            <a:r>
              <a:rPr lang="en-US" altLang="en-US" sz="2400">
                <a:solidFill>
                  <a:schemeClr val="tx2"/>
                </a:solidFill>
              </a:rPr>
              <a:t>,op1,op2));</a:t>
            </a:r>
          </a:p>
        </p:txBody>
      </p:sp>
      <p:sp>
        <p:nvSpPr>
          <p:cNvPr id="106503" name="Text Box 6">
            <a:extLst>
              <a:ext uri="{FF2B5EF4-FFF2-40B4-BE49-F238E27FC236}">
                <a16:creationId xmlns:a16="http://schemas.microsoft.com/office/drawing/2014/main" id="{5491D31C-6065-4D20-8A5A-0196F5FA4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914400"/>
            <a:ext cx="2819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Processing Step(s)</a:t>
            </a:r>
          </a:p>
        </p:txBody>
      </p:sp>
      <p:sp>
        <p:nvSpPr>
          <p:cNvPr id="106504" name="Text Box 7">
            <a:extLst>
              <a:ext uri="{FF2B5EF4-FFF2-40B4-BE49-F238E27FC236}">
                <a16:creationId xmlns:a16="http://schemas.microsoft.com/office/drawing/2014/main" id="{CD2A1EC7-1546-4403-9B34-4D1ECF831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895600"/>
            <a:ext cx="472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Expression Tree Stack (top at right)</a:t>
            </a:r>
          </a:p>
        </p:txBody>
      </p:sp>
      <p:sp>
        <p:nvSpPr>
          <p:cNvPr id="106505" name="Rectangle 8">
            <a:extLst>
              <a:ext uri="{FF2B5EF4-FFF2-40B4-BE49-F238E27FC236}">
                <a16:creationId xmlns:a16="http://schemas.microsoft.com/office/drawing/2014/main" id="{C1829350-7A54-4BF8-9698-044DF22C7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638800"/>
            <a:ext cx="457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6506" name="Text Box 9">
            <a:extLst>
              <a:ext uri="{FF2B5EF4-FFF2-40B4-BE49-F238E27FC236}">
                <a16:creationId xmlns:a16="http://schemas.microsoft.com/office/drawing/2014/main" id="{81A85AA8-2E7E-48FF-B030-B20DAB6A6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7150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5</a:t>
            </a:r>
          </a:p>
        </p:txBody>
      </p:sp>
      <p:sp>
        <p:nvSpPr>
          <p:cNvPr id="106507" name="Line 10">
            <a:extLst>
              <a:ext uri="{FF2B5EF4-FFF2-40B4-BE49-F238E27FC236}">
                <a16:creationId xmlns:a16="http://schemas.microsoft.com/office/drawing/2014/main" id="{A3DF17D7-6E42-4C13-A42B-2AE1A49563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600" y="3429000"/>
            <a:ext cx="3352800" cy="158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6508" name="Line 11">
            <a:extLst>
              <a:ext uri="{FF2B5EF4-FFF2-40B4-BE49-F238E27FC236}">
                <a16:creationId xmlns:a16="http://schemas.microsoft.com/office/drawing/2014/main" id="{2A573C5B-23C6-4E59-BC28-CE9858307C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600" y="6248400"/>
            <a:ext cx="3352800" cy="158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6509" name="Line 12">
            <a:extLst>
              <a:ext uri="{FF2B5EF4-FFF2-40B4-BE49-F238E27FC236}">
                <a16:creationId xmlns:a16="http://schemas.microsoft.com/office/drawing/2014/main" id="{2668879E-4107-449C-8E56-C94F65354F04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429000"/>
            <a:ext cx="0" cy="2819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6510" name="Rectangle 13">
            <a:extLst>
              <a:ext uri="{FF2B5EF4-FFF2-40B4-BE49-F238E27FC236}">
                <a16:creationId xmlns:a16="http://schemas.microsoft.com/office/drawing/2014/main" id="{FE85A115-FA9F-405A-8E56-6E77AAAED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953000"/>
            <a:ext cx="457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6511" name="Text Box 14">
            <a:extLst>
              <a:ext uri="{FF2B5EF4-FFF2-40B4-BE49-F238E27FC236}">
                <a16:creationId xmlns:a16="http://schemas.microsoft.com/office/drawing/2014/main" id="{55E4CB8D-57A2-4E07-8088-AF60D8177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029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-</a:t>
            </a:r>
          </a:p>
        </p:txBody>
      </p:sp>
      <p:sp>
        <p:nvSpPr>
          <p:cNvPr id="106512" name="Rectangle 15">
            <a:extLst>
              <a:ext uri="{FF2B5EF4-FFF2-40B4-BE49-F238E27FC236}">
                <a16:creationId xmlns:a16="http://schemas.microsoft.com/office/drawing/2014/main" id="{E51D4892-7FFB-4C8B-A801-2C1C23002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638800"/>
            <a:ext cx="457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6513" name="Text Box 16">
            <a:extLst>
              <a:ext uri="{FF2B5EF4-FFF2-40B4-BE49-F238E27FC236}">
                <a16:creationId xmlns:a16="http://schemas.microsoft.com/office/drawing/2014/main" id="{7E66BC9F-C5DE-4B54-BCDB-71D965344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7150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3</a:t>
            </a:r>
          </a:p>
        </p:txBody>
      </p:sp>
      <p:sp>
        <p:nvSpPr>
          <p:cNvPr id="106514" name="Line 17">
            <a:extLst>
              <a:ext uri="{FF2B5EF4-FFF2-40B4-BE49-F238E27FC236}">
                <a16:creationId xmlns:a16="http://schemas.microsoft.com/office/drawing/2014/main" id="{87A85377-DB3F-485E-85A7-54C74D2314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5410200"/>
            <a:ext cx="3048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6515" name="Line 18">
            <a:extLst>
              <a:ext uri="{FF2B5EF4-FFF2-40B4-BE49-F238E27FC236}">
                <a16:creationId xmlns:a16="http://schemas.microsoft.com/office/drawing/2014/main" id="{FE800A01-3142-4A44-B7CA-7ACEF7E77F8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410200"/>
            <a:ext cx="3048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6516" name="Rectangle 19">
            <a:extLst>
              <a:ext uri="{FF2B5EF4-FFF2-40B4-BE49-F238E27FC236}">
                <a16:creationId xmlns:a16="http://schemas.microsoft.com/office/drawing/2014/main" id="{FA92ED21-37A9-4968-A785-18FBABFB0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953000"/>
            <a:ext cx="457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6517" name="Text Box 20">
            <a:extLst>
              <a:ext uri="{FF2B5EF4-FFF2-40B4-BE49-F238E27FC236}">
                <a16:creationId xmlns:a16="http://schemas.microsoft.com/office/drawing/2014/main" id="{DD2B9275-502E-4361-B22F-3AF25A77C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029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4</a:t>
            </a:r>
          </a:p>
        </p:txBody>
      </p:sp>
      <p:sp>
        <p:nvSpPr>
          <p:cNvPr id="106518" name="Rectangle 21">
            <a:extLst>
              <a:ext uri="{FF2B5EF4-FFF2-40B4-BE49-F238E27FC236}">
                <a16:creationId xmlns:a16="http://schemas.microsoft.com/office/drawing/2014/main" id="{6A61E8C0-F461-4F62-B2F8-E501B52DA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267200"/>
            <a:ext cx="457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6519" name="Text Box 22">
            <a:extLst>
              <a:ext uri="{FF2B5EF4-FFF2-40B4-BE49-F238E27FC236}">
                <a16:creationId xmlns:a16="http://schemas.microsoft.com/office/drawing/2014/main" id="{80AE91A7-9F48-4899-A53A-BCA6CF9E0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343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*</a:t>
            </a:r>
          </a:p>
        </p:txBody>
      </p:sp>
      <p:sp>
        <p:nvSpPr>
          <p:cNvPr id="106520" name="Line 23">
            <a:extLst>
              <a:ext uri="{FF2B5EF4-FFF2-40B4-BE49-F238E27FC236}">
                <a16:creationId xmlns:a16="http://schemas.microsoft.com/office/drawing/2014/main" id="{D996DE21-A1E9-4384-A842-B78A3B7C65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4724400"/>
            <a:ext cx="3048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6521" name="Line 24">
            <a:extLst>
              <a:ext uri="{FF2B5EF4-FFF2-40B4-BE49-F238E27FC236}">
                <a16:creationId xmlns:a16="http://schemas.microsoft.com/office/drawing/2014/main" id="{8E084786-1257-4ABC-AFDB-FD391E1CCA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4724400"/>
            <a:ext cx="3048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6522" name="Rectangle 25">
            <a:extLst>
              <a:ext uri="{FF2B5EF4-FFF2-40B4-BE49-F238E27FC236}">
                <a16:creationId xmlns:a16="http://schemas.microsoft.com/office/drawing/2014/main" id="{D829FB75-3776-4BCB-9F3E-C488831AF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267200"/>
            <a:ext cx="457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6523" name="Text Box 26">
            <a:extLst>
              <a:ext uri="{FF2B5EF4-FFF2-40B4-BE49-F238E27FC236}">
                <a16:creationId xmlns:a16="http://schemas.microsoft.com/office/drawing/2014/main" id="{68D7C7C2-6490-4975-BFE7-23AE1432C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3434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9</a:t>
            </a:r>
          </a:p>
        </p:txBody>
      </p:sp>
      <p:sp>
        <p:nvSpPr>
          <p:cNvPr id="106524" name="Rectangle 27">
            <a:extLst>
              <a:ext uri="{FF2B5EF4-FFF2-40B4-BE49-F238E27FC236}">
                <a16:creationId xmlns:a16="http://schemas.microsoft.com/office/drawing/2014/main" id="{36562E5E-5C90-4FC4-BE4C-26ED0574D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581400"/>
            <a:ext cx="457200" cy="4572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106525" name="Text Box 28">
            <a:extLst>
              <a:ext uri="{FF2B5EF4-FFF2-40B4-BE49-F238E27FC236}">
                <a16:creationId xmlns:a16="http://schemas.microsoft.com/office/drawing/2014/main" id="{2ECB8056-19FA-4E2D-90B0-A5CC985AE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657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+</a:t>
            </a:r>
          </a:p>
        </p:txBody>
      </p:sp>
      <p:sp>
        <p:nvSpPr>
          <p:cNvPr id="106526" name="Line 29">
            <a:extLst>
              <a:ext uri="{FF2B5EF4-FFF2-40B4-BE49-F238E27FC236}">
                <a16:creationId xmlns:a16="http://schemas.microsoft.com/office/drawing/2014/main" id="{849099E8-DEC5-4730-BF6B-F8DDDA744F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038600"/>
            <a:ext cx="3048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6527" name="Line 30">
            <a:extLst>
              <a:ext uri="{FF2B5EF4-FFF2-40B4-BE49-F238E27FC236}">
                <a16:creationId xmlns:a16="http://schemas.microsoft.com/office/drawing/2014/main" id="{19725EC1-BA20-401B-B7C2-57D45BA7A5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4038600"/>
            <a:ext cx="3048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6528" name="Text Box 31">
            <a:extLst>
              <a:ext uri="{FF2B5EF4-FFF2-40B4-BE49-F238E27FC236}">
                <a16:creationId xmlns:a16="http://schemas.microsoft.com/office/drawing/2014/main" id="{91CA4761-DD5E-409A-B015-EC37E4430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886200"/>
            <a:ext cx="3733800" cy="1955800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End of the expression has been reached, and the full expression tree is the only tree left on the stack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oteTemplate05">
  <a:themeElements>
    <a:clrScheme name="noteTemplate05 8">
      <a:dk1>
        <a:srgbClr val="000000"/>
      </a:dk1>
      <a:lt1>
        <a:srgbClr val="FFFFFF"/>
      </a:lt1>
      <a:dk2>
        <a:srgbClr val="000099"/>
      </a:dk2>
      <a:lt2>
        <a:srgbClr val="FFFFDF"/>
      </a:lt2>
      <a:accent1>
        <a:srgbClr val="FFFF99"/>
      </a:accent1>
      <a:accent2>
        <a:srgbClr val="339966"/>
      </a:accent2>
      <a:accent3>
        <a:srgbClr val="FFFFFF"/>
      </a:accent3>
      <a:accent4>
        <a:srgbClr val="000000"/>
      </a:accent4>
      <a:accent5>
        <a:srgbClr val="FFFFCA"/>
      </a:accent5>
      <a:accent6>
        <a:srgbClr val="2D8A5C"/>
      </a:accent6>
      <a:hlink>
        <a:srgbClr val="CC3300"/>
      </a:hlink>
      <a:folHlink>
        <a:srgbClr val="B2B2B2"/>
      </a:folHlink>
    </a:clrScheme>
    <a:fontScheme name="noteTemplate0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noteTemplate05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teTemplate05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8">
        <a:dk1>
          <a:srgbClr val="000000"/>
        </a:dk1>
        <a:lt1>
          <a:srgbClr val="FFFFFF"/>
        </a:lt1>
        <a:dk2>
          <a:srgbClr val="000099"/>
        </a:dk2>
        <a:lt2>
          <a:srgbClr val="FFFFDF"/>
        </a:lt2>
        <a:accent1>
          <a:srgbClr val="FFFF99"/>
        </a:accent1>
        <a:accent2>
          <a:srgbClr val="339966"/>
        </a:accent2>
        <a:accent3>
          <a:srgbClr val="FFFFFF"/>
        </a:accent3>
        <a:accent4>
          <a:srgbClr val="000000"/>
        </a:accent4>
        <a:accent5>
          <a:srgbClr val="FFFFCA"/>
        </a:accent5>
        <a:accent6>
          <a:srgbClr val="2D8A5C"/>
        </a:accent6>
        <a:hlink>
          <a:srgbClr val="CC33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Settings\doug.GAUL\Application Data\Microsoft\Templates\noteTemplate05.pot</Template>
  <TotalTime>802</TotalTime>
  <Words>3378</Words>
  <Application>Microsoft Office PowerPoint</Application>
  <PresentationFormat>On-screen Show (4:3)</PresentationFormat>
  <Paragraphs>966</Paragraphs>
  <Slides>92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92</vt:i4>
      </vt:variant>
    </vt:vector>
  </HeadingPairs>
  <TitlesOfParts>
    <vt:vector size="96" baseType="lpstr">
      <vt:lpstr>Arial</vt:lpstr>
      <vt:lpstr>Arial Unicode MS</vt:lpstr>
      <vt:lpstr>Times New Roman</vt:lpstr>
      <vt:lpstr>noteTemplate05</vt:lpstr>
      <vt:lpstr>PowerPoint Presentation</vt:lpstr>
      <vt:lpstr>Objectives</vt:lpstr>
      <vt:lpstr>Trees</vt:lpstr>
      <vt:lpstr>Example: Computer File System</vt:lpstr>
      <vt:lpstr>Example: Table of Contents</vt:lpstr>
      <vt:lpstr>Example: Java’s Class Hierarchy</vt:lpstr>
      <vt:lpstr> Tree Definition</vt:lpstr>
      <vt:lpstr>Tree Definition</vt:lpstr>
      <vt:lpstr>Tree Terminology</vt:lpstr>
      <vt:lpstr>Tree Terminology</vt:lpstr>
      <vt:lpstr>PowerPoint Presentation</vt:lpstr>
      <vt:lpstr>Tree Terminology</vt:lpstr>
      <vt:lpstr>Tree Terminology</vt:lpstr>
      <vt:lpstr>Tree Terminology</vt:lpstr>
      <vt:lpstr>Discussion</vt:lpstr>
      <vt:lpstr>Height of a Tree</vt:lpstr>
      <vt:lpstr>Tree Terminology</vt:lpstr>
      <vt:lpstr>Level of a Node</vt:lpstr>
      <vt:lpstr>Level of a Node</vt:lpstr>
      <vt:lpstr>Subtrees</vt:lpstr>
      <vt:lpstr>Subtrees</vt:lpstr>
      <vt:lpstr>More Tree Terminology</vt:lpstr>
      <vt:lpstr>Degree</vt:lpstr>
      <vt:lpstr>Binary Trees</vt:lpstr>
      <vt:lpstr>PowerPoint Presentation</vt:lpstr>
      <vt:lpstr>Binary Tree</vt:lpstr>
      <vt:lpstr>Tree Traversals</vt:lpstr>
      <vt:lpstr>Preorder Traversal</vt:lpstr>
      <vt:lpstr>Preorder Traversal</vt:lpstr>
      <vt:lpstr>PowerPoint Presentation</vt:lpstr>
      <vt:lpstr>Inorder Traversal</vt:lpstr>
      <vt:lpstr>Inorder Traversal</vt:lpstr>
      <vt:lpstr>Inorder Traversal</vt:lpstr>
      <vt:lpstr>Postorder Traversal</vt:lpstr>
      <vt:lpstr>Postorder Traversal</vt:lpstr>
      <vt:lpstr>Postorder Traversal</vt:lpstr>
      <vt:lpstr>Level Order Traversal</vt:lpstr>
      <vt:lpstr>Level Order Traversal</vt:lpstr>
      <vt:lpstr>Level Order Traversal</vt:lpstr>
      <vt:lpstr>Level Order Traversal</vt:lpstr>
      <vt:lpstr>Level Order Traversal</vt:lpstr>
      <vt:lpstr>Level Order Traversal</vt:lpstr>
      <vt:lpstr>Level Order Traversal</vt:lpstr>
      <vt:lpstr>Level Order Traversal</vt:lpstr>
      <vt:lpstr>Level Order Traversal</vt:lpstr>
      <vt:lpstr>Level Order Traversal</vt:lpstr>
      <vt:lpstr>Level Order Traversal</vt:lpstr>
      <vt:lpstr>Level Order Traversal</vt:lpstr>
      <vt:lpstr>Level Order Traversal</vt:lpstr>
      <vt:lpstr>Level Order Traversal</vt:lpstr>
      <vt:lpstr>Level Order Traversal</vt:lpstr>
      <vt:lpstr>Level order Traversal</vt:lpstr>
      <vt:lpstr>Iterative Binary Tree Traversals</vt:lpstr>
      <vt:lpstr>An Iterative Traversal Algorithm</vt:lpstr>
      <vt:lpstr>PowerPoint Presentation</vt:lpstr>
      <vt:lpstr>Operations on a Binary Tree</vt:lpstr>
      <vt:lpstr>Possible Binary Tree Operations </vt:lpstr>
      <vt:lpstr>What is an Iterator?</vt:lpstr>
      <vt:lpstr>Iterator Interface</vt:lpstr>
      <vt:lpstr>PowerPoint Presentation</vt:lpstr>
      <vt:lpstr>Linked Binary Tree Implementation</vt:lpstr>
      <vt:lpstr>Linked Binary Tree Implementation</vt:lpstr>
      <vt:lpstr>BinaryTreeNode class</vt:lpstr>
      <vt:lpstr>A BinaryTreeNode Object</vt:lpstr>
      <vt:lpstr>LinkedBinaryTree Class</vt:lpstr>
      <vt:lpstr>LinkedBinaryTree Class</vt:lpstr>
      <vt:lpstr>PowerPoint Presentation</vt:lpstr>
      <vt:lpstr>Discussion</vt:lpstr>
      <vt:lpstr>PowerPoint Presentation</vt:lpstr>
      <vt:lpstr>Discussion</vt:lpstr>
      <vt:lpstr>PowerPoint Presentation</vt:lpstr>
      <vt:lpstr>Discussion</vt:lpstr>
      <vt:lpstr>PowerPoint Presentation</vt:lpstr>
      <vt:lpstr>Discussion</vt:lpstr>
      <vt:lpstr>Discussion</vt:lpstr>
      <vt:lpstr>Using Binary Trees: Expression Trees</vt:lpstr>
      <vt:lpstr>Example: An Expression Tree</vt:lpstr>
      <vt:lpstr>Evaluating Expression Trees</vt:lpstr>
      <vt:lpstr>Evaluating an Expression Tree</vt:lpstr>
      <vt:lpstr>Evaluating an Expression Tree</vt:lpstr>
      <vt:lpstr>Evaluating an Expression Tree</vt:lpstr>
      <vt:lpstr>Evaluating an Expression Tree</vt:lpstr>
      <vt:lpstr>Evaluating an Expression Tree</vt:lpstr>
      <vt:lpstr>Evaluating an Expression Tree</vt:lpstr>
      <vt:lpstr>Optional Notes: Building an Expression Tree</vt:lpstr>
      <vt:lpstr>Building an Expression Tree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Western Ontario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10</dc:title>
  <dc:creator>doug vancise</dc:creator>
  <cp:lastModifiedBy>Roberto Solis-Oba</cp:lastModifiedBy>
  <cp:revision>119</cp:revision>
  <dcterms:created xsi:type="dcterms:W3CDTF">2007-06-13T17:53:39Z</dcterms:created>
  <dcterms:modified xsi:type="dcterms:W3CDTF">2020-03-27T17:10:34Z</dcterms:modified>
</cp:coreProperties>
</file>