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2" r:id="rId13"/>
    <p:sldId id="273" r:id="rId14"/>
    <p:sldId id="303" r:id="rId15"/>
    <p:sldId id="275" r:id="rId16"/>
    <p:sldId id="276" r:id="rId17"/>
    <p:sldId id="277" r:id="rId18"/>
    <p:sldId id="278" r:id="rId19"/>
    <p:sldId id="279" r:id="rId20"/>
    <p:sldId id="280" r:id="rId21"/>
    <p:sldId id="327" r:id="rId22"/>
    <p:sldId id="283" r:id="rId23"/>
    <p:sldId id="284" r:id="rId24"/>
    <p:sldId id="285" r:id="rId25"/>
    <p:sldId id="286" r:id="rId26"/>
    <p:sldId id="287" r:id="rId27"/>
    <p:sldId id="324" r:id="rId28"/>
    <p:sldId id="326" r:id="rId29"/>
    <p:sldId id="288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28" r:id="rId39"/>
    <p:sldId id="329" r:id="rId40"/>
    <p:sldId id="331" r:id="rId41"/>
    <p:sldId id="330" r:id="rId4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103" d="100"/>
          <a:sy n="103" d="100"/>
        </p:scale>
        <p:origin x="5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29E138C-C4E4-4D3B-8A32-D4DE1C2BAE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435BD97-5A93-4AD8-B01B-B702CF5F4DB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DFBE1ECF-E36D-43C1-A96A-B4A1B70E9BF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6CA3E396-F5C3-4771-BE5B-F3C0FE4415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EBAC98C-DA40-4A91-8184-FC0C77BD67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65DA8DE-784D-4405-8E01-0A8BD48923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B6E41DB-5434-4642-86E2-B7A9A659F0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32F26120-434E-4688-B115-7D9867CB9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B200C7D-73B8-45BF-85B7-A780DBB36A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6D70CF3-2124-4538-93FC-AB7B292671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DA035FE-A026-4742-B633-C2B781688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anose="02020603050405020304" pitchFamily="18" charset="0"/>
              </a:defRPr>
            </a:lvl1pPr>
          </a:lstStyle>
          <a:p>
            <a:fld id="{861330B1-DB4B-4391-BAF5-2B38AC85A0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C6B3D42-3BF1-4AA7-9DDD-7C0F423C1A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E0710C-7B32-46FD-B483-75371B440BF2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F3EBEC8-44C5-4017-B529-3786AC0B6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9029F31-67F2-4061-AC80-E0180160F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We cast element into type Comparable&lt;T&gt; and now the compiler believes that temp implements method </a:t>
            </a:r>
            <a:r>
              <a:rPr lang="en-CA" dirty="0" err="1"/>
              <a:t>compareTo</a:t>
            </a:r>
            <a:r>
              <a:rPr lang="en-CA" dirty="0"/>
              <a:t>, so there will not  be a compilation error.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F3AD8-486D-479D-9529-A47AF6F7E8A7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2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E762C2-D518-4D12-9251-1B87EF0B9F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8180A-3B2F-4C32-BCB1-61D870B85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A5B488-EDF6-4216-BAE3-FFCCC0EA8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E039B6DB-3A33-4D92-B940-6A8571DC20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59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E3BF0-5369-43D4-9BFA-3183DEA25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DB0E75-696F-41E3-91B9-D8B79D01B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C23E1E-6216-42A7-B87D-C0F8A0D54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9A326FBB-FA1C-4AFF-81CD-C75CF8651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29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6DDB9-1551-4CAA-84ED-A7E8E09AF9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F458E9-27F1-46B0-9EA9-742BA60FA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A61429-B6B9-4204-8823-5EA496B2F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93F23612-736A-4DEC-ADE0-8F0852546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20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321E33-1ACB-4ED9-BFBB-4ADE4A8189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69FBC0-EC4C-4B38-AE98-AA5B19274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B4E88F-85C5-4672-B9E6-68B3C7ED3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7A8B4760-01F1-4C25-A68A-FAD54A55E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2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AAB5B2-8DEC-40D8-82AD-2254A6F77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AB86E0-C29E-4DF6-851C-022D60950D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8A7D46-0C3A-40B7-B885-B7B1DEC47E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9EFED3D3-BEE1-49EF-99AC-DA910E837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50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E50FB0-A124-4230-B23E-1A060AC5EA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3A068F-AEE2-4D78-BFB7-0057970C0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28ACB2-854D-4227-8E71-4878BF0A00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36540639-30EA-4055-9F74-42BCC3F59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25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A13541-BD19-496F-8966-698E471B14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DF55F1B-F8CF-450F-8B50-921C04B03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533EE2-333A-4118-AAB7-693CC80B6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C7098FED-114A-4565-A646-09297A1D9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57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F430B2-FF98-48FF-AE13-AF540289D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276CC3-489A-4230-BA09-F309BE9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651A86-52EF-4716-A44C-E6D89807C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7A592AE5-EF7E-4CE8-AAF2-0FA722DEF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5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023D6D-1C8B-4D83-B4EC-474D26B90C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1C8FFF-E631-4353-B1EE-D293385957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9BA2BC-5783-4D7E-9308-181D30F9A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16FBE22A-BD67-4F39-BF0B-230371260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80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44296C-2A9E-409B-AD23-3EB3B7ABD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FD5D33-010A-4F68-8449-FEB8AB6F57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EA5613-F052-4B5B-AA3D-97B9B202F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E211A7ED-B639-4478-8ABA-D47D0B677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39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3152E-278A-4A09-BEBA-673C3E0F4C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9389E-8254-471A-B765-98F3DDD25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DE6FB-D0B9-470B-BF7A-F22DBAF041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9-</a:t>
            </a:r>
            <a:fld id="{82578B76-52F0-49A1-B295-4EE904379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96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3DEE12-5A65-4541-AB9B-3FD589BCF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DC4ADC-A957-43F6-8ED1-07E857666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DD5316-4D49-44A0-9C55-EA06AEE50D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C1D385-2C65-4AC6-80B2-3D2800AEE3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4B1370-05B3-4A08-BE3C-B648F22C2D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 altLang="en-US"/>
              <a:t>9-</a:t>
            </a:r>
            <a:fld id="{7CE2C1F4-9602-43C3-846B-30DDE8EFD7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B8D5CAE-8D52-4E10-9CC4-69E6BB93E5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2492375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List </a:t>
            </a:r>
            <a:r>
              <a:rPr lang="en-US" sz="5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ADT</a:t>
            </a:r>
            <a:endParaRPr lang="en-US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6EDF9AD7-91B2-4979-950D-DA19D974B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4DA8B473-E133-4715-88D1-2F4EAE0C3E9F}" type="slidenum">
              <a:rPr lang="en-US" altLang="en-US" sz="1400" b="0"/>
              <a:pPr eaLnBrk="1" hangingPunct="1"/>
              <a:t>10</a:t>
            </a:fld>
            <a:endParaRPr lang="en-US" altLang="en-US" sz="1400" b="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F0CCAD9-DA5F-4E3C-8734-330C17D3B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List Operations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ACADCAB-424A-4B53-B35D-1735BD418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Operations common to </a:t>
            </a:r>
            <a:r>
              <a:rPr lang="en-US" altLang="en-US" sz="2800" i="1" dirty="0">
                <a:solidFill>
                  <a:schemeClr val="tx2"/>
                </a:solidFill>
              </a:rPr>
              <a:t>all</a:t>
            </a:r>
            <a:r>
              <a:rPr lang="en-US" altLang="en-US" sz="2800" dirty="0">
                <a:solidFill>
                  <a:schemeClr val="tx2"/>
                </a:solidFill>
              </a:rPr>
              <a:t> </a:t>
            </a:r>
            <a:r>
              <a:rPr lang="en-US" altLang="en-US" sz="2800" dirty="0"/>
              <a:t>list types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accent2"/>
                </a:solidFill>
              </a:rPr>
              <a:t>Adding/removing</a:t>
            </a:r>
            <a:r>
              <a:rPr lang="en-US" altLang="en-US" b="1" i="1" dirty="0"/>
              <a:t> </a:t>
            </a:r>
            <a:r>
              <a:rPr lang="en-US" altLang="en-US" dirty="0"/>
              <a:t>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accent2"/>
                </a:solidFill>
              </a:rPr>
              <a:t>Checking the status</a:t>
            </a:r>
            <a:r>
              <a:rPr lang="en-US" altLang="en-US" dirty="0"/>
              <a:t> of the list (</a:t>
            </a:r>
            <a:r>
              <a:rPr lang="en-US" altLang="en-US" b="1" dirty="0" err="1">
                <a:solidFill>
                  <a:schemeClr val="hlink"/>
                </a:solidFill>
              </a:rPr>
              <a:t>isEmpty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chemeClr val="hlink"/>
                </a:solidFill>
              </a:rPr>
              <a:t>size</a:t>
            </a:r>
            <a:r>
              <a:rPr lang="en-US" altLang="en-US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accent2"/>
                </a:solidFill>
              </a:rPr>
              <a:t>Iterating through</a:t>
            </a:r>
            <a:r>
              <a:rPr lang="en-US" altLang="en-US" dirty="0"/>
              <a:t> the elements in the list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key differences between the list types involve the way elements are </a:t>
            </a:r>
            <a:r>
              <a:rPr lang="en-US" altLang="en-US" sz="2800" b="1" i="1" dirty="0">
                <a:solidFill>
                  <a:schemeClr val="accent2"/>
                </a:solidFill>
              </a:rPr>
              <a:t>added</a:t>
            </a:r>
            <a:endParaRPr lang="en-US" altLang="en-US" sz="2800" b="1" i="1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BE6EFC72-E0F2-4B05-86F9-519630F4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345E9FF1-5D5F-4A9B-BD16-2F2DCEFA5D34}" type="slidenum">
              <a:rPr lang="en-US" altLang="en-US" sz="1400" b="0"/>
              <a:pPr eaLnBrk="1" hangingPunct="1"/>
              <a:t>11</a:t>
            </a:fld>
            <a:endParaRPr lang="en-US" altLang="en-US" sz="1400" b="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5DACDA3-A3C7-4BF0-9E46-C61102AEA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Operations on the List ADT</a:t>
            </a:r>
          </a:p>
        </p:txBody>
      </p:sp>
      <p:graphicFrame>
        <p:nvGraphicFramePr>
          <p:cNvPr id="18514" name="Group 82">
            <a:extLst>
              <a:ext uri="{FF2B5EF4-FFF2-40B4-BE49-F238E27FC236}">
                <a16:creationId xmlns:a16="http://schemas.microsoft.com/office/drawing/2014/main" id="{89984E64-79AC-4910-B820-A66A32932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28233"/>
              </p:ext>
            </p:extLst>
          </p:nvPr>
        </p:nvGraphicFramePr>
        <p:xfrm>
          <a:off x="457200" y="1447800"/>
          <a:ext cx="8305800" cy="4298150"/>
        </p:xfrm>
        <a:graphic>
          <a:graphicData uri="http://schemas.openxmlformats.org/drawingml/2006/table">
            <a:tbl>
              <a:tblPr/>
              <a:tblGrid>
                <a:gridCol w="25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5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removeFirst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the first element from the list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removeLast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the last element from the list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remove(element)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a particular element from the list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Gets the element at the front of the list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Gets the element at the rear of the list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contains(element)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Determines if a particular element is in the list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isEmpty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Determines whether the list is empty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Determines the number of elements in the list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a string representation of the list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C91E012A-EAED-4C3E-987F-D4ED15C2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6AF4CDFB-BAC7-4474-9E39-4BBB9ADB0D39}" type="slidenum">
              <a:rPr lang="en-US" altLang="en-US" sz="1400" b="0"/>
              <a:pPr eaLnBrk="1" hangingPunct="1"/>
              <a:t>12</a:t>
            </a:fld>
            <a:endParaRPr lang="en-US" altLang="en-US" sz="1400" b="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F3B7065-8326-458F-8789-FE38105F2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Operation Particular to an Ordered List</a:t>
            </a:r>
          </a:p>
        </p:txBody>
      </p:sp>
      <p:graphicFrame>
        <p:nvGraphicFramePr>
          <p:cNvPr id="19499" name="Group 43">
            <a:extLst>
              <a:ext uri="{FF2B5EF4-FFF2-40B4-BE49-F238E27FC236}">
                <a16:creationId xmlns:a16="http://schemas.microsoft.com/office/drawing/2014/main" id="{E9DE465B-AFA2-4786-9B35-B015CAF5DA8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67000"/>
          <a:ext cx="8305800" cy="1608306"/>
        </p:xfrm>
        <a:graphic>
          <a:graphicData uri="http://schemas.openxmlformats.org/drawingml/2006/table">
            <a:tbl>
              <a:tblPr/>
              <a:tblGrid>
                <a:gridCol w="228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Adds an element to the list </a:t>
                      </a:r>
                      <a:b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 the correct place)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311B9B3D-387F-454D-A94F-6C8992A9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76FCE2A3-6877-4F8D-852E-00B8E49D2F02}" type="slidenum">
              <a:rPr lang="en-US" altLang="en-US" sz="1400" b="0"/>
              <a:pPr eaLnBrk="1" hangingPunct="1"/>
              <a:t>13</a:t>
            </a:fld>
            <a:endParaRPr lang="en-US" altLang="en-US" sz="1400" b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CDEE03C-A9F1-42D4-AE51-8328DC5CC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Operations Particular to an Unordered List</a:t>
            </a:r>
          </a:p>
        </p:txBody>
      </p:sp>
      <p:graphicFrame>
        <p:nvGraphicFramePr>
          <p:cNvPr id="20519" name="Group 39">
            <a:extLst>
              <a:ext uri="{FF2B5EF4-FFF2-40B4-BE49-F238E27FC236}">
                <a16:creationId xmlns:a16="http://schemas.microsoft.com/office/drawing/2014/main" id="{303C9B83-94D2-4E83-A6C5-D63C6311DE2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905000"/>
          <a:ext cx="8305800" cy="2400687"/>
        </p:xfrm>
        <a:graphic>
          <a:graphicData uri="http://schemas.openxmlformats.org/drawingml/2006/table">
            <a:tbl>
              <a:tblPr/>
              <a:tblGrid>
                <a:gridCol w="2281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addToFront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Adds an element to the front of the list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addToRear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Adds an element to the rear of the list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addAfter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Adds an element after a particular element already in the list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962FFAC6-76FE-4528-9D19-29B3A42D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45C4A295-CCA1-467E-95A0-BF161D5DA436}" type="slidenum">
              <a:rPr lang="en-US" altLang="en-US" sz="1400" b="0"/>
              <a:pPr eaLnBrk="1" hangingPunct="1"/>
              <a:t>14</a:t>
            </a:fld>
            <a:endParaRPr lang="en-US" altLang="en-US" sz="1400" b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4EDA471-668C-4133-8CC9-7A17A61A6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Operations Particular to an Indexed List</a:t>
            </a:r>
          </a:p>
        </p:txBody>
      </p:sp>
      <p:graphicFrame>
        <p:nvGraphicFramePr>
          <p:cNvPr id="51229" name="Group 29">
            <a:extLst>
              <a:ext uri="{FF2B5EF4-FFF2-40B4-BE49-F238E27FC236}">
                <a16:creationId xmlns:a16="http://schemas.microsoft.com/office/drawing/2014/main" id="{6C58A46C-F3EF-4CFC-A34F-51880FF2E19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557338"/>
          <a:ext cx="8382000" cy="5114927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8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Adds an element at a particular index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Sets the element at a particular index in the list overwriting any element that was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a reference to the element at the specified 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indexOf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the index of the specified 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and returns the element at a particular index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DE904BC0-5788-45C6-996F-E972DDE7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4B9CAF43-0DF3-4145-89F9-238C6D3039E3}" type="slidenum">
              <a:rPr lang="en-US" altLang="en-US" sz="1400" b="0"/>
              <a:pPr eaLnBrk="1" hangingPunct="1"/>
              <a:t>15</a:t>
            </a:fld>
            <a:endParaRPr lang="en-US" altLang="en-US" sz="1400" b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1C50C2C-6CB4-4F76-ACA3-5ACBA0EB8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 Operations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0950F99-0BBF-49F9-882F-982D54A63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We use Java interfaces to formally define the lists ADTs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that interfaces can be defined via </a:t>
            </a:r>
            <a:r>
              <a:rPr lang="en-US" altLang="en-US" b="1" i="1" dirty="0">
                <a:solidFill>
                  <a:schemeClr val="hlink"/>
                </a:solidFill>
              </a:rPr>
              <a:t>inheritance</a:t>
            </a:r>
            <a:r>
              <a:rPr lang="en-US" altLang="en-US" dirty="0"/>
              <a:t> (derived from other interfaces)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Define the common list operations in one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See </a:t>
            </a:r>
            <a:r>
              <a:rPr lang="en-US" altLang="en-US" b="1" i="1" dirty="0">
                <a:solidFill>
                  <a:schemeClr val="accent2"/>
                </a:solidFill>
              </a:rPr>
              <a:t>ListADT.java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Derive the thee others from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see </a:t>
            </a:r>
            <a:r>
              <a:rPr lang="en-US" altLang="en-US" b="1" i="1" dirty="0">
                <a:solidFill>
                  <a:schemeClr val="accent2"/>
                </a:solidFill>
              </a:rPr>
              <a:t>OrderedListADT.java</a:t>
            </a:r>
            <a:r>
              <a:rPr lang="en-US" altLang="en-US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see </a:t>
            </a:r>
            <a:r>
              <a:rPr lang="en-US" altLang="en-US" b="1" i="1" dirty="0">
                <a:solidFill>
                  <a:schemeClr val="accent2"/>
                </a:solidFill>
              </a:rPr>
              <a:t>UnorderedListADT.java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see </a:t>
            </a:r>
            <a:r>
              <a:rPr lang="en-US" altLang="en-US" b="1" i="1" dirty="0">
                <a:solidFill>
                  <a:schemeClr val="accent2"/>
                </a:solidFill>
              </a:rPr>
              <a:t>IndexedListADT.java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379D35B3-84BB-4525-ACEA-2AAC38D7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4B781FB4-211B-46EC-96D3-00B17EC2552E}" type="slidenum">
              <a:rPr lang="en-US" altLang="en-US" sz="1400" b="0"/>
              <a:pPr eaLnBrk="1" hangingPunct="1"/>
              <a:t>16</a:t>
            </a:fld>
            <a:endParaRPr lang="en-US" altLang="en-US" sz="14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15FEFC9-D050-47D8-BF2B-6B1F40D93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ListADT Interface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DCEE09A-5E7D-46E6-BDD7-BC31EEBF0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public interface </a:t>
            </a:r>
            <a:r>
              <a:rPr lang="en-US" altLang="en-US" sz="2000" b="1" dirty="0" err="1"/>
              <a:t>ListADT</a:t>
            </a:r>
            <a:r>
              <a:rPr lang="en-US" altLang="en-US" sz="2000" b="1" dirty="0"/>
              <a:t>&lt;T&gt; {</a:t>
            </a:r>
            <a:br>
              <a:rPr lang="en-US" altLang="en-US" sz="2000" b="1" dirty="0"/>
            </a:br>
            <a:endParaRPr lang="en-US" altLang="en-US" sz="2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</a:t>
            </a:r>
            <a:r>
              <a:rPr lang="en-US" altLang="en-US" sz="2000" b="1" dirty="0">
                <a:solidFill>
                  <a:schemeClr val="accent2"/>
                </a:solidFill>
              </a:rPr>
              <a:t>//  Removes and returns the first element from this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T </a:t>
            </a:r>
            <a:r>
              <a:rPr lang="en-US" altLang="en-US" sz="2000" b="1" dirty="0" err="1"/>
              <a:t>removeFirst</a:t>
            </a:r>
            <a:r>
              <a:rPr lang="en-US" altLang="en-US" sz="2000" b="1" dirty="0"/>
              <a:t> 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Removes and returns the last element from this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T </a:t>
            </a:r>
            <a:r>
              <a:rPr lang="en-US" altLang="en-US" sz="2000" b="1" dirty="0" err="1"/>
              <a:t>removeLast</a:t>
            </a:r>
            <a:r>
              <a:rPr lang="en-US" altLang="en-US" sz="2000" b="1" dirty="0"/>
              <a:t> 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Removes and returns the specified element from this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T remove (T element);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Returns a reference to the first element on this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T first 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Returns a reference to the last element on this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T last 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   //  cont’d..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3F98D701-0A25-4ED6-8CF4-C673FAFE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8683FC24-2509-49C5-9357-61419602E7E7}" type="slidenum">
              <a:rPr lang="en-US" altLang="en-US" sz="1400" b="0"/>
              <a:pPr eaLnBrk="1" hangingPunct="1"/>
              <a:t>17</a:t>
            </a:fld>
            <a:endParaRPr lang="en-US" altLang="en-US" sz="1400" b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8C79379-768F-4995-9C24-A8FFA402B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267200"/>
          </a:xfr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i="1" dirty="0">
                <a:solidFill>
                  <a:schemeClr val="hlink"/>
                </a:solidFill>
              </a:rPr>
              <a:t>   //  ..cont’d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Returns true if this list contains the specified target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</a:t>
            </a:r>
            <a:r>
              <a:rPr lang="en-US" altLang="en-US" sz="2000" b="1" dirty="0" err="1"/>
              <a:t>boolean</a:t>
            </a:r>
            <a:r>
              <a:rPr lang="en-US" altLang="en-US" sz="2000" b="1" dirty="0"/>
              <a:t> contains (T target);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Returns true if this list contains no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</a:t>
            </a:r>
            <a:r>
              <a:rPr lang="en-US" altLang="en-US" sz="2000" b="1" dirty="0" err="1"/>
              <a:t>boolean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isEmpty</a:t>
            </a:r>
            <a:r>
              <a:rPr lang="en-US" altLang="en-US" sz="2000" b="1" dirty="0"/>
              <a:t>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Returns the number of elements in this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size(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Returns a string representation of this list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   public String </a:t>
            </a:r>
            <a:r>
              <a:rPr lang="en-US" altLang="en-US" sz="2000" b="1" dirty="0" err="1"/>
              <a:t>toString</a:t>
            </a:r>
            <a:r>
              <a:rPr lang="en-US" altLang="en-US" sz="2000" b="1" dirty="0"/>
              <a:t>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}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59A3E86B-E070-4FAE-A4A5-599E9EEF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63BBE11D-E827-4AFA-A38B-FCC3623A6041}" type="slidenum">
              <a:rPr lang="en-US" altLang="en-US" sz="1400" b="0"/>
              <a:pPr eaLnBrk="1" hangingPunct="1"/>
              <a:t>18</a:t>
            </a:fld>
            <a:endParaRPr lang="en-US" altLang="en-US" sz="1400" b="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5C11DC1-2C0E-4E05-8883-E0771F36E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OrderedList ADT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A25C70B-D78E-49DB-A46B-4CB7596E7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2362200"/>
          </a:xfr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000" b="1"/>
          </a:p>
          <a:p>
            <a:pPr eaLnBrk="1" hangingPunct="1">
              <a:buFontTx/>
              <a:buNone/>
            </a:pPr>
            <a:r>
              <a:rPr lang="en-US" altLang="en-US" sz="2000" b="1"/>
              <a:t>public interface OrderedListADT&lt;T&gt; </a:t>
            </a:r>
            <a:r>
              <a:rPr lang="en-US" altLang="en-US" sz="2000" b="1">
                <a:solidFill>
                  <a:schemeClr val="hlink"/>
                </a:solidFill>
              </a:rPr>
              <a:t>extends</a:t>
            </a:r>
            <a:r>
              <a:rPr lang="en-US" altLang="en-US" sz="2000" b="1"/>
              <a:t> </a:t>
            </a:r>
            <a:r>
              <a:rPr lang="en-US" altLang="en-US" sz="2000" b="1">
                <a:solidFill>
                  <a:schemeClr val="hlink"/>
                </a:solidFill>
              </a:rPr>
              <a:t>ListADT&lt;T&gt;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{</a:t>
            </a:r>
          </a:p>
          <a:p>
            <a:pPr eaLnBrk="1" hangingPunct="1"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   //  Adds the specified element to this list at the proper location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   public void add (T element);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}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AF403EA5-3FA5-412E-9DF0-8F618A9A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4AED54EE-8674-4FD9-9B5D-C4251E527F5B}" type="slidenum">
              <a:rPr lang="en-US" altLang="en-US" sz="1400" b="0"/>
              <a:pPr eaLnBrk="1" hangingPunct="1"/>
              <a:t>19</a:t>
            </a:fld>
            <a:endParaRPr lang="en-US" altLang="en-US" sz="1400" b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5A36505-AAE2-49B4-BCE6-591664466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UnorderedListADT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44AB181-295B-4997-9D56-132EEA49F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000" b="1"/>
          </a:p>
          <a:p>
            <a:pPr eaLnBrk="1" hangingPunct="1">
              <a:buFontTx/>
              <a:buNone/>
            </a:pPr>
            <a:r>
              <a:rPr lang="en-US" altLang="en-US" sz="2000" b="1"/>
              <a:t>public interface UnorderedListADT&lt;T&gt; </a:t>
            </a:r>
            <a:r>
              <a:rPr lang="en-US" altLang="en-US" sz="2000" b="1">
                <a:solidFill>
                  <a:schemeClr val="hlink"/>
                </a:solidFill>
              </a:rPr>
              <a:t>extends ListADT&lt;T&gt;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{</a:t>
            </a:r>
          </a:p>
          <a:p>
            <a:pPr eaLnBrk="1" hangingPunct="1"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   //  Adds the specified element to the front of this list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   public void addToFront (T element);</a:t>
            </a:r>
          </a:p>
          <a:p>
            <a:pPr eaLnBrk="1" hangingPunct="1">
              <a:buFontTx/>
              <a:buNone/>
            </a:pPr>
            <a:endParaRPr lang="en-US" altLang="en-US" sz="2000" b="1"/>
          </a:p>
          <a:p>
            <a:pPr eaLnBrk="1" hangingPunct="1"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   //  Adds the specified element to the rear of this list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   public void addToRear (T element);</a:t>
            </a:r>
          </a:p>
          <a:p>
            <a:pPr eaLnBrk="1" hangingPunct="1">
              <a:buFontTx/>
              <a:buNone/>
            </a:pPr>
            <a:endParaRPr lang="en-US" altLang="en-US" sz="2000" b="1"/>
          </a:p>
          <a:p>
            <a:pPr eaLnBrk="1" hangingPunct="1"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   //  Adds the specified element after the specified target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   public void addAfter (T element, T target);</a:t>
            </a:r>
          </a:p>
          <a:p>
            <a:pPr eaLnBrk="1" hangingPunct="1">
              <a:buFontTx/>
              <a:buNone/>
            </a:pPr>
            <a:r>
              <a:rPr lang="en-US" altLang="en-US" sz="2000" b="1"/>
              <a:t>}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FE7ED041-EEE2-44D9-9891-8FDCE42C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96894F04-AB0A-428E-AB25-685ABF6AFC74}" type="slidenum">
              <a:rPr lang="en-US" altLang="en-US" sz="1400" b="0"/>
              <a:pPr eaLnBrk="1" hangingPunct="1"/>
              <a:t>2</a:t>
            </a:fld>
            <a:endParaRPr lang="en-US" altLang="en-US" sz="1400" b="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4348CE1-C7EF-4810-88F0-3ABE21E38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4C22A19C-6369-466C-A3AD-B2D32DE62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Define a list abstract data type</a:t>
            </a:r>
          </a:p>
          <a:p>
            <a:pPr eaLnBrk="1" hangingPunct="1"/>
            <a:r>
              <a:rPr lang="en-US" altLang="en-US" dirty="0"/>
              <a:t>Examine different classes of lists</a:t>
            </a:r>
          </a:p>
          <a:p>
            <a:pPr eaLnBrk="1" hangingPunct="1"/>
            <a:r>
              <a:rPr lang="en-US" altLang="en-US" dirty="0"/>
              <a:t>Examine various list implementations</a:t>
            </a:r>
          </a:p>
          <a:p>
            <a:pPr eaLnBrk="1" hangingPunct="1"/>
            <a:r>
              <a:rPr lang="en-US" altLang="en-US" dirty="0"/>
              <a:t>Compare list implementations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D86CDEBE-EAF6-49E6-AEC0-AA7C1580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54645ADB-D113-4705-8B3D-E065B93D1E22}" type="slidenum">
              <a:rPr lang="en-US" altLang="en-US" sz="1400" b="0"/>
              <a:pPr eaLnBrk="1" hangingPunct="1"/>
              <a:t>20</a:t>
            </a:fld>
            <a:endParaRPr lang="en-US" altLang="en-US" sz="14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F3960E-7249-4D26-A621-B8A3354B9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IndexedListADT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B80F856-F2F7-4070-B2ED-CB45EEA2C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47328"/>
            <a:ext cx="7772400" cy="5334000"/>
          </a:xfr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dirty="0"/>
              <a:t>public interface </a:t>
            </a:r>
            <a:r>
              <a:rPr lang="en-US" altLang="en-US" sz="2000" b="1" dirty="0" err="1"/>
              <a:t>IndexedListADT</a:t>
            </a:r>
            <a:r>
              <a:rPr lang="en-US" altLang="en-US" sz="2000" b="1" dirty="0"/>
              <a:t>&lt;T&gt; </a:t>
            </a:r>
            <a:r>
              <a:rPr lang="en-US" altLang="en-US" sz="2000" b="1" dirty="0">
                <a:solidFill>
                  <a:schemeClr val="hlink"/>
                </a:solidFill>
              </a:rPr>
              <a:t>extends </a:t>
            </a:r>
            <a:r>
              <a:rPr lang="en-US" altLang="en-US" sz="2000" b="1" dirty="0" err="1">
                <a:solidFill>
                  <a:schemeClr val="hlink"/>
                </a:solidFill>
              </a:rPr>
              <a:t>ListADT</a:t>
            </a:r>
            <a:r>
              <a:rPr lang="en-US" altLang="en-US" sz="2000" b="1" dirty="0">
                <a:solidFill>
                  <a:schemeClr val="hlink"/>
                </a:solidFill>
              </a:rPr>
              <a:t>&lt;T&gt;</a:t>
            </a:r>
            <a:r>
              <a:rPr lang="en-US" altLang="en-US" sz="2000" b="1" dirty="0"/>
              <a:t> {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Inserts the specified element at the specified index</a:t>
            </a:r>
          </a:p>
          <a:p>
            <a:pPr eaLnBrk="1" hangingPunct="1">
              <a:buFontTx/>
              <a:buNone/>
            </a:pPr>
            <a:r>
              <a:rPr lang="en-US" altLang="en-US" sz="2000" b="1" dirty="0"/>
              <a:t>   public void </a:t>
            </a:r>
            <a:r>
              <a:rPr lang="en-US" altLang="en-US" sz="2000" b="1" dirty="0">
                <a:solidFill>
                  <a:schemeClr val="hlink"/>
                </a:solidFill>
              </a:rPr>
              <a:t>add </a:t>
            </a:r>
            <a:r>
              <a:rPr lang="en-US" altLang="en-US" sz="2000" b="1" dirty="0"/>
              <a:t>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index, T element);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Sets the element at the specified index</a:t>
            </a:r>
          </a:p>
          <a:p>
            <a:pPr eaLnBrk="1" hangingPunct="1">
              <a:buFontTx/>
              <a:buNone/>
            </a:pPr>
            <a:r>
              <a:rPr lang="en-US" altLang="en-US" sz="2000" b="1" dirty="0"/>
              <a:t>   public void set 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index, T element);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Returns a reference to the element at the specified index</a:t>
            </a:r>
          </a:p>
          <a:p>
            <a:pPr eaLnBrk="1" hangingPunct="1">
              <a:buFontTx/>
              <a:buNone/>
            </a:pPr>
            <a:r>
              <a:rPr lang="en-US" altLang="en-US" sz="2000" b="1" dirty="0"/>
              <a:t>   public T get 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index);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Returns the index of the specified element</a:t>
            </a:r>
          </a:p>
          <a:p>
            <a:pPr eaLnBrk="1" hangingPunct="1">
              <a:buFontTx/>
              <a:buNone/>
            </a:pPr>
            <a:r>
              <a:rPr lang="en-US" altLang="en-US" sz="2000" b="1" dirty="0"/>
              <a:t>   public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indexOf</a:t>
            </a:r>
            <a:r>
              <a:rPr lang="en-US" altLang="en-US" sz="2000" b="1" dirty="0"/>
              <a:t> (T element);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//  Removes and returns the element at the specified index</a:t>
            </a:r>
          </a:p>
          <a:p>
            <a:pPr eaLnBrk="1" hangingPunct="1">
              <a:buFontTx/>
              <a:buNone/>
            </a:pPr>
            <a:r>
              <a:rPr lang="en-US" altLang="en-US" sz="2000" b="1" dirty="0"/>
              <a:t>   public T </a:t>
            </a:r>
            <a:r>
              <a:rPr lang="en-US" altLang="en-US" sz="2000" b="1" dirty="0">
                <a:solidFill>
                  <a:schemeClr val="tx2"/>
                </a:solidFill>
              </a:rPr>
              <a:t>remove</a:t>
            </a:r>
            <a:r>
              <a:rPr lang="en-US" altLang="en-US" sz="2000" b="1" dirty="0"/>
              <a:t> 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index);</a:t>
            </a:r>
          </a:p>
          <a:p>
            <a:pPr eaLnBrk="1" hangingPunct="1">
              <a:buFontTx/>
              <a:buNone/>
            </a:pPr>
            <a:r>
              <a:rPr lang="en-US" altLang="en-US" sz="2000" b="1" dirty="0"/>
              <a:t>   }</a:t>
            </a:r>
          </a:p>
          <a:p>
            <a:pPr eaLnBrk="1" hangingPunct="1">
              <a:buFontTx/>
              <a:buNone/>
            </a:pPr>
            <a:endParaRPr lang="en-US" altLang="en-US" sz="2000" b="1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F86FAA65-0C14-43B3-B692-98B49D65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3720F69A-09A0-4E72-8751-2B660DB10B99}" type="slidenum">
              <a:rPr lang="en-US" altLang="en-US" sz="1400" b="0"/>
              <a:pPr eaLnBrk="1" hangingPunct="1"/>
              <a:t>21</a:t>
            </a:fld>
            <a:endParaRPr lang="en-US" altLang="en-US" sz="1400" b="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7B1B304-7676-4539-BCC2-AE5000A14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CD8F4BA-DB32-447A-9F89-CE345A5BB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Note that the </a:t>
            </a:r>
            <a:r>
              <a:rPr lang="en-US" altLang="en-US" dirty="0">
                <a:solidFill>
                  <a:schemeClr val="tx2"/>
                </a:solidFill>
              </a:rPr>
              <a:t>remove</a:t>
            </a:r>
            <a:r>
              <a:rPr lang="en-US" altLang="en-US" dirty="0"/>
              <a:t> method in the </a:t>
            </a:r>
            <a:r>
              <a:rPr lang="en-US" altLang="en-US" dirty="0" err="1"/>
              <a:t>IndexedList</a:t>
            </a:r>
            <a:r>
              <a:rPr lang="en-US" altLang="en-US" dirty="0"/>
              <a:t> ADT is overloaded</a:t>
            </a:r>
          </a:p>
          <a:p>
            <a:pPr lvl="1" eaLnBrk="1" hangingPunct="1"/>
            <a:r>
              <a:rPr lang="en-US" altLang="en-US" dirty="0"/>
              <a:t>Why? Because there is a </a:t>
            </a:r>
            <a:r>
              <a:rPr lang="en-US" altLang="en-US" dirty="0">
                <a:solidFill>
                  <a:schemeClr val="tx2"/>
                </a:solidFill>
              </a:rPr>
              <a:t>remove</a:t>
            </a:r>
            <a:r>
              <a:rPr lang="en-US" altLang="en-US" dirty="0"/>
              <a:t> method in the parent </a:t>
            </a:r>
            <a:r>
              <a:rPr lang="en-US" altLang="en-US" dirty="0" err="1"/>
              <a:t>ListADT</a:t>
            </a:r>
            <a:endParaRPr lang="en-US" altLang="en-US" dirty="0"/>
          </a:p>
          <a:p>
            <a:pPr lvl="2" eaLnBrk="1" hangingPunct="1"/>
            <a:r>
              <a:rPr lang="en-US" altLang="en-US" dirty="0"/>
              <a:t>This is </a:t>
            </a:r>
            <a:r>
              <a:rPr lang="en-US" altLang="en-US" i="1" dirty="0"/>
              <a:t>not </a:t>
            </a:r>
            <a:r>
              <a:rPr lang="en-US" altLang="en-US" dirty="0"/>
              <a:t>overriding, because the parameters are different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DDBF314E-0760-4AFE-A587-6661B10A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BC4320D8-D291-4F07-914D-B810C3EF99A4}" type="slidenum">
              <a:rPr lang="en-US" altLang="en-US" sz="1400" b="0"/>
              <a:pPr eaLnBrk="1" hangingPunct="1"/>
              <a:t>22</a:t>
            </a:fld>
            <a:endParaRPr lang="en-US" altLang="en-US" sz="1400" b="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A685E7D-3775-46D3-9106-12AC4B993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1219200"/>
          </a:xfrm>
        </p:spPr>
        <p:txBody>
          <a:bodyPr/>
          <a:lstStyle/>
          <a:p>
            <a:pPr eaLnBrk="1" hangingPunct="1"/>
            <a:r>
              <a:rPr lang="en-US" altLang="en-US"/>
              <a:t>List Implementation using Arrays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BA5A3D5-9B0C-48DA-B26E-CC0F2E57E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181600"/>
          </a:xfrm>
        </p:spPr>
        <p:txBody>
          <a:bodyPr/>
          <a:lstStyle/>
          <a:p>
            <a:pPr eaLnBrk="1" hangingPunct="1"/>
            <a:r>
              <a:rPr lang="en-US" altLang="en-US" sz="2800"/>
              <a:t>Container is an array</a:t>
            </a:r>
          </a:p>
          <a:p>
            <a:pPr eaLnBrk="1" hangingPunct="1"/>
            <a:r>
              <a:rPr lang="en-US" altLang="en-US" sz="2800"/>
              <a:t>Fix one end of the list at index 0 and shift </a:t>
            </a:r>
            <a:r>
              <a:rPr lang="en-US" altLang="en-US" sz="2800" b="1" i="1">
                <a:solidFill>
                  <a:schemeClr val="accent2"/>
                </a:solidFill>
              </a:rPr>
              <a:t>as needed</a:t>
            </a:r>
            <a:r>
              <a:rPr lang="en-US" altLang="en-US" sz="2800"/>
              <a:t> when an element is added or removed</a:t>
            </a:r>
          </a:p>
          <a:p>
            <a:pPr eaLnBrk="1" hangingPunct="1"/>
            <a:r>
              <a:rPr lang="en-US" altLang="en-US" sz="2800"/>
              <a:t>Is a shift needed when an element is </a:t>
            </a:r>
            <a:r>
              <a:rPr lang="en-US" altLang="en-US" sz="2800">
                <a:solidFill>
                  <a:schemeClr val="tx2"/>
                </a:solidFill>
              </a:rPr>
              <a:t>added</a:t>
            </a:r>
          </a:p>
          <a:p>
            <a:pPr lvl="1" eaLnBrk="1" hangingPunct="1"/>
            <a:r>
              <a:rPr lang="en-US" altLang="en-US" sz="2400"/>
              <a:t>at the front?</a:t>
            </a:r>
          </a:p>
          <a:p>
            <a:pPr lvl="1" eaLnBrk="1" hangingPunct="1"/>
            <a:r>
              <a:rPr lang="en-US" altLang="en-US" sz="2400"/>
              <a:t>somewhere in the middle?</a:t>
            </a:r>
          </a:p>
          <a:p>
            <a:pPr lvl="1" eaLnBrk="1" hangingPunct="1"/>
            <a:r>
              <a:rPr lang="en-US" altLang="en-US" sz="2400"/>
              <a:t>at the end?</a:t>
            </a:r>
          </a:p>
          <a:p>
            <a:pPr eaLnBrk="1" hangingPunct="1"/>
            <a:r>
              <a:rPr lang="en-US" altLang="en-US" sz="2800"/>
              <a:t>Is a shift needed when an element is </a:t>
            </a:r>
            <a:r>
              <a:rPr lang="en-US" altLang="en-US" sz="2800">
                <a:solidFill>
                  <a:schemeClr val="tx2"/>
                </a:solidFill>
              </a:rPr>
              <a:t>removed</a:t>
            </a:r>
          </a:p>
          <a:p>
            <a:pPr lvl="1" eaLnBrk="1" hangingPunct="1"/>
            <a:r>
              <a:rPr lang="en-US" altLang="en-US" sz="2400"/>
              <a:t>from the front?</a:t>
            </a:r>
          </a:p>
          <a:p>
            <a:pPr lvl="1" eaLnBrk="1" hangingPunct="1"/>
            <a:r>
              <a:rPr lang="en-US" altLang="en-US" sz="2400"/>
              <a:t>from somewhere in the middle?</a:t>
            </a:r>
          </a:p>
          <a:p>
            <a:pPr lvl="1" eaLnBrk="1" hangingPunct="1"/>
            <a:r>
              <a:rPr lang="en-US" altLang="en-US" sz="2400"/>
              <a:t>from the end?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338D98C9-8A36-49DA-A5D8-B5043E0D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491AB0F2-EA04-4670-9C77-66C5B5C3D19B}" type="slidenum">
              <a:rPr lang="en-US" altLang="en-US" sz="1400" b="0"/>
              <a:pPr eaLnBrk="1" hangingPunct="1"/>
              <a:t>23</a:t>
            </a:fld>
            <a:endParaRPr lang="en-US" altLang="en-US" sz="1400" b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4D6A485-EC80-43A0-AA1D-5B9CB0FA6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Array Implementation of a List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A0E051C-F339-4765-B9A6-B299574C3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E05AB132-98DB-423E-944E-D0D0EFD8B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rear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DCCF10FE-22B9-42DF-A4AA-487EDB93A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7338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41151A20-5B82-4631-8150-E91C054D4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76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list</a:t>
            </a: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798F14E1-1C1C-480C-BCB9-A1554EAAF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19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03BC5861-75CB-443F-A1ED-0458491EF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667000"/>
            <a:ext cx="1143000" cy="1828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86" name="Line 9">
            <a:extLst>
              <a:ext uri="{FF2B5EF4-FFF2-40B4-BE49-F238E27FC236}">
                <a16:creationId xmlns:a16="http://schemas.microsoft.com/office/drawing/2014/main" id="{0F20BA34-FA4E-413F-B556-4F57DF42F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04800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587" name="Line 10">
            <a:extLst>
              <a:ext uri="{FF2B5EF4-FFF2-40B4-BE49-F238E27FC236}">
                <a16:creationId xmlns:a16="http://schemas.microsoft.com/office/drawing/2014/main" id="{95C9927D-A246-40E1-964B-9F893297A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588" name="Line 11">
            <a:extLst>
              <a:ext uri="{FF2B5EF4-FFF2-40B4-BE49-F238E27FC236}">
                <a16:creationId xmlns:a16="http://schemas.microsoft.com/office/drawing/2014/main" id="{6F2A0531-0D62-4DAD-A153-19933F83C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048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589" name="Line 12">
            <a:extLst>
              <a:ext uri="{FF2B5EF4-FFF2-40B4-BE49-F238E27FC236}">
                <a16:creationId xmlns:a16="http://schemas.microsoft.com/office/drawing/2014/main" id="{1E691104-E72C-4C77-8101-F3E6A2C19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48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590" name="Line 13">
            <a:extLst>
              <a:ext uri="{FF2B5EF4-FFF2-40B4-BE49-F238E27FC236}">
                <a16:creationId xmlns:a16="http://schemas.microsoft.com/office/drawing/2014/main" id="{F4F14AAA-704C-4BF0-824A-5208E84C7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048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61A05900-492C-4790-B122-7F9C6497D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05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7A5DDB93-E86A-4CAE-90A4-B2045FAD9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505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2E8729C1-1A47-41B9-A991-FA682C2BB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A64BFC54-8A66-4FAC-8569-CA4D2A7D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95" name="Rectangle 19">
            <a:extLst>
              <a:ext uri="{FF2B5EF4-FFF2-40B4-BE49-F238E27FC236}">
                <a16:creationId xmlns:a16="http://schemas.microsoft.com/office/drawing/2014/main" id="{0E25BE79-AA37-452E-A238-51DD825C4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743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96" name="Rectangle 20">
            <a:extLst>
              <a:ext uri="{FF2B5EF4-FFF2-40B4-BE49-F238E27FC236}">
                <a16:creationId xmlns:a16="http://schemas.microsoft.com/office/drawing/2014/main" id="{F0857D5E-067E-4824-BF48-9319FCC6D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743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97" name="Rectangle 21">
            <a:extLst>
              <a:ext uri="{FF2B5EF4-FFF2-40B4-BE49-F238E27FC236}">
                <a16:creationId xmlns:a16="http://schemas.microsoft.com/office/drawing/2014/main" id="{394B341C-72AF-40AF-A825-7B48A0E54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43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98" name="Rectangle 22">
            <a:extLst>
              <a:ext uri="{FF2B5EF4-FFF2-40B4-BE49-F238E27FC236}">
                <a16:creationId xmlns:a16="http://schemas.microsoft.com/office/drawing/2014/main" id="{2D06ADB3-9AA5-461D-A0F3-2741360CA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599" name="Rectangle 23">
            <a:extLst>
              <a:ext uri="{FF2B5EF4-FFF2-40B4-BE49-F238E27FC236}">
                <a16:creationId xmlns:a16="http://schemas.microsoft.com/office/drawing/2014/main" id="{9AE24010-8A26-4B17-948A-8D3A51146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600" name="Text Box 24">
            <a:extLst>
              <a:ext uri="{FF2B5EF4-FFF2-40B4-BE49-F238E27FC236}">
                <a16:creationId xmlns:a16="http://schemas.microsoft.com/office/drawing/2014/main" id="{EBCF40DA-DF4C-4055-96F4-2486B5402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24601" name="Text Box 25">
            <a:extLst>
              <a:ext uri="{FF2B5EF4-FFF2-40B4-BE49-F238E27FC236}">
                <a16:creationId xmlns:a16="http://schemas.microsoft.com/office/drawing/2014/main" id="{B9B473C7-89D2-4113-B790-561117201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4602" name="Text Box 26">
            <a:extLst>
              <a:ext uri="{FF2B5EF4-FFF2-40B4-BE49-F238E27FC236}">
                <a16:creationId xmlns:a16="http://schemas.microsoft.com/office/drawing/2014/main" id="{86431E9D-A917-485A-B7CE-F54024B90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4603" name="Text Box 27">
            <a:extLst>
              <a:ext uri="{FF2B5EF4-FFF2-40B4-BE49-F238E27FC236}">
                <a16:creationId xmlns:a16="http://schemas.microsoft.com/office/drawing/2014/main" id="{F0886B0B-CD91-46FD-803E-B4B351429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4604" name="Text Box 28">
            <a:extLst>
              <a:ext uri="{FF2B5EF4-FFF2-40B4-BE49-F238E27FC236}">
                <a16:creationId xmlns:a16="http://schemas.microsoft.com/office/drawing/2014/main" id="{877DBDB8-845B-4696-9737-88C3F318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4605" name="Rectangle 29">
            <a:extLst>
              <a:ext uri="{FF2B5EF4-FFF2-40B4-BE49-F238E27FC236}">
                <a16:creationId xmlns:a16="http://schemas.microsoft.com/office/drawing/2014/main" id="{13D638CC-AEFF-43AD-A193-48477C471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743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606" name="Text Box 30">
            <a:extLst>
              <a:ext uri="{FF2B5EF4-FFF2-40B4-BE49-F238E27FC236}">
                <a16:creationId xmlns:a16="http://schemas.microsoft.com/office/drawing/2014/main" id="{36609B97-B82B-4F73-9AD5-FC0AE064F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8194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?</a:t>
            </a:r>
          </a:p>
        </p:txBody>
      </p:sp>
      <p:sp>
        <p:nvSpPr>
          <p:cNvPr id="24607" name="Text Box 31">
            <a:extLst>
              <a:ext uri="{FF2B5EF4-FFF2-40B4-BE49-F238E27FC236}">
                <a16:creationId xmlns:a16="http://schemas.microsoft.com/office/drawing/2014/main" id="{1D61D102-D073-4D12-AC20-CFBC59BCE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362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4608" name="Rectangle 32">
            <a:extLst>
              <a:ext uri="{FF2B5EF4-FFF2-40B4-BE49-F238E27FC236}">
                <a16:creationId xmlns:a16="http://schemas.microsoft.com/office/drawing/2014/main" id="{CC672483-E54F-4542-A98D-744843380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743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609" name="Rectangle 35">
            <a:extLst>
              <a:ext uri="{FF2B5EF4-FFF2-40B4-BE49-F238E27FC236}">
                <a16:creationId xmlns:a16="http://schemas.microsoft.com/office/drawing/2014/main" id="{A851A78E-ABFC-4612-9166-DD39C2FAB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7432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610" name="Text Box 36">
            <a:extLst>
              <a:ext uri="{FF2B5EF4-FFF2-40B4-BE49-F238E27FC236}">
                <a16:creationId xmlns:a16="http://schemas.microsoft.com/office/drawing/2014/main" id="{26167CB5-ADAC-466C-9BA0-1ED90DF9F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8194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?</a:t>
            </a:r>
          </a:p>
        </p:txBody>
      </p:sp>
      <p:sp>
        <p:nvSpPr>
          <p:cNvPr id="24611" name="Text Box 40">
            <a:extLst>
              <a:ext uri="{FF2B5EF4-FFF2-40B4-BE49-F238E27FC236}">
                <a16:creationId xmlns:a16="http://schemas.microsoft.com/office/drawing/2014/main" id="{13C5E5D7-0E08-431C-9209-7F484DBF4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9080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hlink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24612" name="Text Box 41">
            <a:extLst>
              <a:ext uri="{FF2B5EF4-FFF2-40B4-BE49-F238E27FC236}">
                <a16:creationId xmlns:a16="http://schemas.microsoft.com/office/drawing/2014/main" id="{51ADC3B4-4530-4C95-AA86-709F97440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752600"/>
            <a:ext cx="47244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 array-based list </a:t>
            </a:r>
            <a:r>
              <a:rPr lang="en-US" altLang="en-US">
                <a:solidFill>
                  <a:schemeClr val="hlink"/>
                </a:solidFill>
              </a:rPr>
              <a:t>ls</a:t>
            </a:r>
            <a:r>
              <a:rPr lang="en-US" altLang="en-US"/>
              <a:t> with </a:t>
            </a:r>
            <a:r>
              <a:rPr lang="en-US" altLang="en-US">
                <a:solidFill>
                  <a:schemeClr val="hlink"/>
                </a:solidFill>
              </a:rPr>
              <a:t>4</a:t>
            </a:r>
            <a:r>
              <a:rPr lang="en-US" altLang="en-US"/>
              <a:t> elements</a:t>
            </a: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24613" name="Text Box 42">
            <a:extLst>
              <a:ext uri="{FF2B5EF4-FFF2-40B4-BE49-F238E27FC236}">
                <a16:creationId xmlns:a16="http://schemas.microsoft.com/office/drawing/2014/main" id="{F701848C-2C04-465D-B879-2905B0BC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194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?</a:t>
            </a:r>
          </a:p>
        </p:txBody>
      </p:sp>
      <p:sp>
        <p:nvSpPr>
          <p:cNvPr id="24614" name="Rectangle 44">
            <a:extLst>
              <a:ext uri="{FF2B5EF4-FFF2-40B4-BE49-F238E27FC236}">
                <a16:creationId xmlns:a16="http://schemas.microsoft.com/office/drawing/2014/main" id="{440037F4-B591-4D52-BB2A-8FE4CF9F1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2845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4615" name="Line 45">
            <a:extLst>
              <a:ext uri="{FF2B5EF4-FFF2-40B4-BE49-F238E27FC236}">
                <a16:creationId xmlns:a16="http://schemas.microsoft.com/office/drawing/2014/main" id="{ED86DA77-5A3D-40AC-ACA6-2C3ABF7A8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250" y="3513138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616" name="Text Box 46">
            <a:extLst>
              <a:ext uri="{FF2B5EF4-FFF2-40B4-BE49-F238E27FC236}">
                <a16:creationId xmlns:a16="http://schemas.microsoft.com/office/drawing/2014/main" id="{00A84D52-2A3C-4427-9C88-983D947FA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8453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hlink"/>
                </a:solidFill>
              </a:rPr>
              <a:t>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620E674F-331A-48D5-9CDF-3C5B75F6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7E34B622-D949-474A-93C8-8A062406C88B}" type="slidenum">
              <a:rPr lang="en-US" altLang="en-US" sz="1400" b="0"/>
              <a:pPr eaLnBrk="1" hangingPunct="1"/>
              <a:t>24</a:t>
            </a:fld>
            <a:endParaRPr lang="en-US" altLang="en-US" sz="1400" b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418D68E-CDFE-44EE-B734-7CA3FF6BC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002588" cy="6324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  Removes and returns the specified element.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public T remove (T element) throws ElementNotFoundException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T result;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int index = </a:t>
            </a:r>
            <a:r>
              <a:rPr lang="en-US" altLang="en-US">
                <a:solidFill>
                  <a:srgbClr val="C12B3D"/>
                </a:solidFill>
              </a:rPr>
              <a:t>find </a:t>
            </a:r>
            <a:r>
              <a:rPr lang="en-US" altLang="en-US"/>
              <a:t>(element);    </a:t>
            </a:r>
            <a:r>
              <a:rPr lang="en-US" altLang="en-US">
                <a:solidFill>
                  <a:schemeClr val="accent2"/>
                </a:solidFill>
              </a:rPr>
              <a:t>// uses helper method</a:t>
            </a:r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find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if (index == NOT_FOUND)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   throw new ElementNotFoundException("list");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result = list[index];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rear--;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   // shift the appropriate elements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for (int scan=index; scan &lt; rear; scan++)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   list[scan] = list[scan+1];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list[rear] = null;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return result;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}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EB268C3F-8956-4928-BF0F-0C08BA10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75FA418D-BC67-456D-9B13-E0E5B3F25FA6}" type="slidenum">
              <a:rPr lang="en-US" altLang="en-US" sz="1400" b="0"/>
              <a:pPr eaLnBrk="1" hangingPunct="1"/>
              <a:t>25</a:t>
            </a:fld>
            <a:endParaRPr lang="en-US" altLang="en-US" sz="1400" b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7B2004D-A05F-4345-ACB8-E9FBC6EB1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2400"/>
            <a:ext cx="7848600" cy="6705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  Returns the array index of the specified element,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  or the constant NOT_FOUND if it is not found.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private </a:t>
            </a:r>
            <a:r>
              <a:rPr lang="en-US" altLang="en-US" dirty="0" err="1"/>
              <a:t>int</a:t>
            </a:r>
            <a:r>
              <a:rPr lang="en-US" altLang="en-US" dirty="0"/>
              <a:t> find (T target)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</a:t>
            </a:r>
            <a:r>
              <a:rPr lang="en-US" altLang="en-US" dirty="0" err="1"/>
              <a:t>int</a:t>
            </a:r>
            <a:r>
              <a:rPr lang="en-US" altLang="en-US" dirty="0"/>
              <a:t> scan = 0, result = NOT_FOUND;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</a:t>
            </a:r>
            <a:r>
              <a:rPr lang="en-US" altLang="en-US" dirty="0" err="1"/>
              <a:t>boolean</a:t>
            </a:r>
            <a:r>
              <a:rPr lang="en-US" altLang="en-US" dirty="0"/>
              <a:t> found = false;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if (! </a:t>
            </a:r>
            <a:r>
              <a:rPr lang="en-US" altLang="en-US" dirty="0" err="1"/>
              <a:t>isEmpty</a:t>
            </a:r>
            <a:r>
              <a:rPr lang="en-US" altLang="en-US" dirty="0"/>
              <a:t>( ))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while (! found &amp;&amp; scan &lt; rear)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if (</a:t>
            </a:r>
            <a:r>
              <a:rPr lang="en-US" altLang="en-US" dirty="0" err="1"/>
              <a:t>target.equals</a:t>
            </a:r>
            <a:r>
              <a:rPr lang="en-US" altLang="en-US" dirty="0"/>
              <a:t>(list[scan])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   found = true;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else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   scan++;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if (found)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result = scan;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return result;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18586294-4785-4EA0-AC84-7C3177F9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E4EB28AF-D358-4A0D-93EA-F8C7525B6DFB}" type="slidenum">
              <a:rPr lang="en-US" altLang="en-US" sz="1400" b="0"/>
              <a:pPr eaLnBrk="1" hangingPunct="1"/>
              <a:t>26</a:t>
            </a:fld>
            <a:endParaRPr lang="en-US" altLang="en-US" sz="1400" b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45D73B4-D50D-4E1C-83EF-6E2820F85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7162800" cy="3200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  Returns true if this list contains the specified element.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public boolean contains (T target)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return (</a:t>
            </a:r>
            <a:r>
              <a:rPr lang="en-US" altLang="en-US">
                <a:solidFill>
                  <a:srgbClr val="C12B3D"/>
                </a:solidFill>
              </a:rPr>
              <a:t>find</a:t>
            </a:r>
            <a:r>
              <a:rPr lang="en-US" altLang="en-US"/>
              <a:t>(target) != NOT_FOUND);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                                     </a:t>
            </a:r>
            <a:r>
              <a:rPr lang="en-US" altLang="en-US">
                <a:solidFill>
                  <a:schemeClr val="accent2"/>
                </a:solidFill>
              </a:rPr>
              <a:t>//uses helper method find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}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65B6F67B-3325-4812-8DD0-6B9D21325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DD02FEE7-9EE6-435B-8C6B-C8FD5A8EC599}" type="slidenum">
              <a:rPr lang="en-US" altLang="en-US" sz="1400" b="0"/>
              <a:pPr eaLnBrk="1" hangingPunct="1"/>
              <a:t>27</a:t>
            </a:fld>
            <a:endParaRPr lang="en-US" altLang="en-US" sz="1400" b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7CAC0F7-A1D6-4384-8ADC-144DE5B16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>
                <a:solidFill>
                  <a:schemeClr val="hlink"/>
                </a:solidFill>
              </a:rPr>
              <a:t>Comparable</a:t>
            </a:r>
            <a:r>
              <a:rPr lang="en-US" altLang="en-US" b="1"/>
              <a:t> </a:t>
            </a:r>
            <a:r>
              <a:rPr lang="en-US" altLang="en-US"/>
              <a:t>Interface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704F4BC-BE1A-4554-9A1D-B1C87E397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For an ordered list, the </a:t>
            </a:r>
            <a:r>
              <a:rPr lang="en-US" altLang="en-US" i="1"/>
              <a:t>actual </a:t>
            </a:r>
            <a:r>
              <a:rPr lang="en-US" altLang="en-US"/>
              <a:t>class for the generic type </a:t>
            </a:r>
            <a:r>
              <a:rPr lang="en-US" altLang="en-US" b="1">
                <a:solidFill>
                  <a:schemeClr val="hlink"/>
                </a:solidFill>
              </a:rPr>
              <a:t>T</a:t>
            </a:r>
            <a:r>
              <a:rPr lang="en-US" altLang="en-US"/>
              <a:t> </a:t>
            </a:r>
            <a:r>
              <a:rPr lang="en-US" altLang="en-US" b="1" i="1">
                <a:solidFill>
                  <a:schemeClr val="accent2"/>
                </a:solidFill>
              </a:rPr>
              <a:t>must</a:t>
            </a:r>
            <a:r>
              <a:rPr lang="en-US" altLang="en-US"/>
              <a:t> have a way of comparing elements so that they can be ordered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So, it must implement the </a:t>
            </a:r>
            <a:r>
              <a:rPr lang="en-US" altLang="en-US" b="1">
                <a:solidFill>
                  <a:schemeClr val="hlink"/>
                </a:solidFill>
              </a:rPr>
              <a:t>Comparable</a:t>
            </a:r>
            <a:r>
              <a:rPr lang="en-US" altLang="en-US"/>
              <a:t> interface, </a:t>
            </a:r>
            <a:r>
              <a:rPr lang="en-US" altLang="en-US" b="1" i="1">
                <a:solidFill>
                  <a:schemeClr val="accent2"/>
                </a:solidFill>
              </a:rPr>
              <a:t>i.e.</a:t>
            </a:r>
            <a:r>
              <a:rPr lang="en-US" altLang="en-US"/>
              <a:t> it must define a method called </a:t>
            </a:r>
            <a:r>
              <a:rPr lang="en-US" altLang="en-US" b="1">
                <a:solidFill>
                  <a:schemeClr val="hlink"/>
                </a:solidFill>
              </a:rPr>
              <a:t>compareTo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But, the </a:t>
            </a:r>
            <a:r>
              <a:rPr lang="en-US" altLang="en-US" i="1"/>
              <a:t>compiler</a:t>
            </a:r>
            <a:r>
              <a:rPr lang="en-US" altLang="en-US"/>
              <a:t> does not know whether or not the class that we use to fill in the generic type </a:t>
            </a:r>
            <a:r>
              <a:rPr lang="en-US" altLang="en-US" b="1">
                <a:solidFill>
                  <a:schemeClr val="hlink"/>
                </a:solidFill>
              </a:rPr>
              <a:t>T</a:t>
            </a:r>
            <a:r>
              <a:rPr lang="en-US" altLang="en-US"/>
              <a:t> will have a </a:t>
            </a:r>
            <a:r>
              <a:rPr lang="en-US" altLang="en-US" b="1">
                <a:solidFill>
                  <a:schemeClr val="hlink"/>
                </a:solidFill>
              </a:rPr>
              <a:t>compareTo</a:t>
            </a:r>
            <a:r>
              <a:rPr lang="en-US" altLang="en-US"/>
              <a:t> method</a:t>
            </a:r>
            <a:endParaRPr lang="en-US" altLang="en-US" sz="360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43A7810F-65E4-4435-AFB7-0C21CA1A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DABDFD1E-5A3F-4434-8144-8828F775FF97}" type="slidenum">
              <a:rPr lang="en-US" altLang="en-US" sz="1400" b="0"/>
              <a:pPr eaLnBrk="1" hangingPunct="1"/>
              <a:t>28</a:t>
            </a:fld>
            <a:endParaRPr lang="en-US" altLang="en-US" sz="1400" b="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03C7751-D662-484D-8793-34B10D08E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Comparable Interface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08BE8A6-3539-47E2-8D16-9BBFFFAC6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So, to make the compiler happy: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Declare a variable that is of type </a:t>
            </a:r>
            <a:r>
              <a:rPr lang="en-US" altLang="en-US" b="1">
                <a:solidFill>
                  <a:schemeClr val="hlink"/>
                </a:solidFill>
              </a:rPr>
              <a:t>Comparable&lt;T&gt;</a:t>
            </a:r>
            <a:r>
              <a:rPr lang="en-US" altLang="en-US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Convert the variable of type </a:t>
            </a:r>
            <a:r>
              <a:rPr lang="en-US" altLang="en-US" b="1">
                <a:solidFill>
                  <a:schemeClr val="hlink"/>
                </a:solidFill>
              </a:rPr>
              <a:t>T</a:t>
            </a:r>
            <a:r>
              <a:rPr lang="en-US" altLang="en-US"/>
              <a:t> to the variable of type </a:t>
            </a:r>
            <a:r>
              <a:rPr lang="en-US" altLang="en-US" b="1">
                <a:solidFill>
                  <a:schemeClr val="hlink"/>
                </a:solidFill>
              </a:rPr>
              <a:t>Comparable&lt;T&gt;</a:t>
            </a:r>
            <a:br>
              <a:rPr lang="en-US" altLang="en-US"/>
            </a:br>
            <a:endParaRPr lang="en-US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	</a:t>
            </a:r>
            <a:r>
              <a:rPr lang="en-US" altLang="en-US" sz="2800" b="1">
                <a:solidFill>
                  <a:schemeClr val="tx2"/>
                </a:solidFill>
              </a:rPr>
              <a:t>Comparable&lt;T&gt; temp =</a:t>
            </a:r>
            <a:br>
              <a:rPr lang="en-US" altLang="en-US" sz="2800" b="1">
                <a:solidFill>
                  <a:schemeClr val="tx2"/>
                </a:solidFill>
              </a:rPr>
            </a:br>
            <a:r>
              <a:rPr lang="en-US" altLang="en-US" sz="2800" b="1">
                <a:solidFill>
                  <a:schemeClr val="tx2"/>
                </a:solidFill>
              </a:rPr>
              <a:t> 			    (Comparable&lt;T&gt;)element;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Note that an object of a class that implements</a:t>
            </a:r>
            <a:r>
              <a:rPr lang="en-US" altLang="en-US" sz="2800"/>
              <a:t> </a:t>
            </a:r>
            <a:r>
              <a:rPr lang="en-US" altLang="en-US" sz="2800" b="1">
                <a:solidFill>
                  <a:schemeClr val="hlink"/>
                </a:solidFill>
              </a:rPr>
              <a:t>Comparable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</a:rPr>
              <a:t>can be referenced by a variable of type</a:t>
            </a:r>
            <a:r>
              <a:rPr lang="en-US" altLang="en-US" sz="2800"/>
              <a:t> </a:t>
            </a:r>
            <a:r>
              <a:rPr lang="en-US" altLang="en-US" sz="2800" b="1">
                <a:solidFill>
                  <a:schemeClr val="hlink"/>
                </a:solidFill>
              </a:rPr>
              <a:t>Comparable&lt;T&gt;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4F41D437-3C8B-4DBA-8986-AAD4FB96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AAFA2FF4-FEC3-49DC-A9FC-29F7214EB124}" type="slidenum">
              <a:rPr lang="en-US" altLang="en-US" sz="1400" b="0"/>
              <a:pPr eaLnBrk="1" hangingPunct="1"/>
              <a:t>29</a:t>
            </a:fld>
            <a:endParaRPr lang="en-US" altLang="en-US" sz="1400" b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1937272-64D4-4BA5-84E5-AE69994EB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"/>
            <a:ext cx="7010400" cy="6705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/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//  Adds the specified </a:t>
            </a:r>
            <a:r>
              <a:rPr lang="en-US" altLang="en-US" dirty="0">
                <a:solidFill>
                  <a:schemeClr val="hlink"/>
                </a:solidFill>
              </a:rPr>
              <a:t>Comparable</a:t>
            </a:r>
            <a:r>
              <a:rPr lang="en-US" altLang="en-US" dirty="0"/>
              <a:t> element to the list,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// keeping the elements in sorted order.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public void add (T element)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if (size( ) == </a:t>
            </a:r>
            <a:r>
              <a:rPr lang="en-US" altLang="en-US" dirty="0" err="1"/>
              <a:t>list.length</a:t>
            </a:r>
            <a:r>
              <a:rPr lang="en-US" altLang="en-US" dirty="0"/>
              <a:t>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</a:t>
            </a:r>
            <a:r>
              <a:rPr lang="en-US" altLang="en-US" dirty="0" err="1"/>
              <a:t>expandCapacity</a:t>
            </a:r>
            <a:r>
              <a:rPr lang="en-US" altLang="en-US" dirty="0"/>
              <a:t>( 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hlink"/>
                </a:solidFill>
              </a:rPr>
              <a:t>   Comparable</a:t>
            </a:r>
            <a:r>
              <a:rPr lang="en-US" altLang="en-US" dirty="0"/>
              <a:t>&lt;T&gt; temp = (</a:t>
            </a:r>
            <a:r>
              <a:rPr lang="en-US" altLang="en-US" dirty="0">
                <a:solidFill>
                  <a:schemeClr val="hlink"/>
                </a:solidFill>
              </a:rPr>
              <a:t>Comparable</a:t>
            </a:r>
            <a:r>
              <a:rPr lang="en-US" altLang="en-US" dirty="0"/>
              <a:t>&lt;T&gt;)element;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int scan = 0;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while (scan &lt; rear &amp;&amp; </a:t>
            </a:r>
            <a:r>
              <a:rPr lang="en-US" altLang="en-US" dirty="0" err="1"/>
              <a:t>temp.</a:t>
            </a:r>
            <a:r>
              <a:rPr lang="en-US" altLang="en-US" dirty="0" err="1">
                <a:solidFill>
                  <a:schemeClr val="hlink"/>
                </a:solidFill>
              </a:rPr>
              <a:t>compareTo</a:t>
            </a:r>
            <a:r>
              <a:rPr lang="en-US" altLang="en-US" dirty="0"/>
              <a:t>(list[scan]) &gt; 0)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scan++;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for (int scan2=rear; scan2 &gt; scan; scan2--)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list[scan2] = list[scan2-1]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list[scan] = element;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rear++;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68B7AA32-F46D-4ED5-A060-1C510E15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9C096EB4-735A-42C1-8561-46275524DED1}" type="slidenum">
              <a:rPr lang="en-US" altLang="en-US" sz="1400" b="0"/>
              <a:pPr eaLnBrk="1" hangingPunct="1"/>
              <a:t>3</a:t>
            </a:fld>
            <a:endParaRPr lang="en-US" altLang="en-US" sz="1400" b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A6D8603-7E4C-4BAE-BB15-63334EE8D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1E0CAC2-167E-4835-9CE6-CBDA84E30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b="1" i="1">
                <a:solidFill>
                  <a:schemeClr val="hlink"/>
                </a:solidFill>
              </a:rPr>
              <a:t>list</a:t>
            </a:r>
            <a:r>
              <a:rPr lang="en-US" altLang="en-US" b="1"/>
              <a:t> </a:t>
            </a:r>
            <a:r>
              <a:rPr lang="en-US" altLang="en-US"/>
              <a:t>is a </a:t>
            </a:r>
            <a:r>
              <a:rPr lang="en-US" altLang="en-US" b="1" i="1">
                <a:solidFill>
                  <a:schemeClr val="accent2"/>
                </a:solidFill>
              </a:rPr>
              <a:t>linear</a:t>
            </a:r>
            <a:r>
              <a:rPr lang="en-US" altLang="en-US"/>
              <a:t> collection, like a stack and queue, but more flexible: adding and removing elements from a list does </a:t>
            </a:r>
            <a:r>
              <a:rPr lang="en-US" altLang="en-US" i="1"/>
              <a:t>not</a:t>
            </a:r>
            <a:r>
              <a:rPr lang="en-US" altLang="en-US"/>
              <a:t> have to happen at one end or the 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 will examine three types of list collections: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>
                <a:solidFill>
                  <a:schemeClr val="hlink"/>
                </a:solidFill>
              </a:rPr>
              <a:t>ordered</a:t>
            </a:r>
            <a:r>
              <a:rPr lang="en-US" altLang="en-US"/>
              <a:t>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>
                <a:solidFill>
                  <a:schemeClr val="hlink"/>
                </a:solidFill>
              </a:rPr>
              <a:t>unordered</a:t>
            </a:r>
            <a:r>
              <a:rPr lang="en-US" altLang="en-US"/>
              <a:t>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>
                <a:solidFill>
                  <a:schemeClr val="hlink"/>
                </a:solidFill>
              </a:rPr>
              <a:t>indexed</a:t>
            </a:r>
            <a:r>
              <a:rPr lang="en-US" altLang="en-US"/>
              <a:t> lists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1901659A-5CF5-4784-8EB7-EA94EA7C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969B0576-F184-4481-8760-A155410368E4}" type="slidenum">
              <a:rPr lang="en-US" altLang="en-US" sz="1400" b="0"/>
              <a:pPr eaLnBrk="1" hangingPunct="1"/>
              <a:t>30</a:t>
            </a:fld>
            <a:endParaRPr lang="en-US" altLang="en-US" sz="1400" b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995BB4D-FE08-4D25-9E3C-A3A462DD9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01000" cy="1295400"/>
          </a:xfrm>
        </p:spPr>
        <p:txBody>
          <a:bodyPr/>
          <a:lstStyle/>
          <a:p>
            <a:pPr eaLnBrk="1" hangingPunct="1"/>
            <a:r>
              <a:rPr lang="en-US" altLang="en-US" sz="3600"/>
              <a:t>List Implementation Using Arrays, Method 2: </a:t>
            </a:r>
            <a:r>
              <a:rPr lang="en-US" altLang="en-US" sz="3600" b="1" i="1">
                <a:solidFill>
                  <a:schemeClr val="hlink"/>
                </a:solidFill>
              </a:rPr>
              <a:t>Circular Arrays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3245451-90FD-458B-BB8B-9FF0C7E94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98675"/>
            <a:ext cx="7696200" cy="3997325"/>
          </a:xfrm>
        </p:spPr>
        <p:txBody>
          <a:bodyPr/>
          <a:lstStyle/>
          <a:p>
            <a:pPr eaLnBrk="1" hangingPunct="1"/>
            <a:r>
              <a:rPr lang="en-US" altLang="en-US"/>
              <a:t>Recall circular array implementation of queues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Exercise</a:t>
            </a:r>
            <a:r>
              <a:rPr lang="en-US" altLang="en-US"/>
              <a:t>: implement list operations using a circular array implementation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AFA5DE1B-94A0-4483-89A7-BFEE770D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0D82F818-0AEB-427D-BD3A-78D63443DF4E}" type="slidenum">
              <a:rPr lang="en-US" altLang="en-US" sz="1400" b="0"/>
              <a:pPr eaLnBrk="1" hangingPunct="1"/>
              <a:t>31</a:t>
            </a:fld>
            <a:endParaRPr lang="en-US" altLang="en-US" sz="1400" b="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01E5473-67CA-44E1-BA91-533A4F99B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696200" cy="1219200"/>
          </a:xfrm>
        </p:spPr>
        <p:txBody>
          <a:bodyPr/>
          <a:lstStyle/>
          <a:p>
            <a:pPr eaLnBrk="1" hangingPunct="1"/>
            <a:r>
              <a:rPr lang="en-US" altLang="en-US"/>
              <a:t>List Implementation Using Links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46FF14A-38ED-47C2-8145-91460B68C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696200" cy="4953000"/>
          </a:xfrm>
        </p:spPr>
        <p:txBody>
          <a:bodyPr/>
          <a:lstStyle/>
          <a:p>
            <a:pPr eaLnBrk="1" hangingPunct="1"/>
            <a:r>
              <a:rPr lang="en-US" altLang="en-US" sz="2800"/>
              <a:t>We can implement a </a:t>
            </a:r>
            <a:r>
              <a:rPr lang="en-US" altLang="en-US" sz="2800" b="1" i="1">
                <a:solidFill>
                  <a:schemeClr val="hlink"/>
                </a:solidFill>
              </a:rPr>
              <a:t>list</a:t>
            </a:r>
            <a:r>
              <a:rPr lang="en-US" altLang="en-US" sz="2800" b="1" i="1">
                <a:solidFill>
                  <a:srgbClr val="00357F"/>
                </a:solidFill>
              </a:rPr>
              <a:t> </a:t>
            </a:r>
            <a:r>
              <a:rPr lang="en-US" altLang="en-US" sz="2800" i="1"/>
              <a:t>collection</a:t>
            </a:r>
            <a:r>
              <a:rPr lang="en-US" altLang="en-US" sz="2800"/>
              <a:t> with a </a:t>
            </a:r>
            <a:r>
              <a:rPr lang="en-US" altLang="en-US" sz="2800" i="1">
                <a:solidFill>
                  <a:schemeClr val="tx2"/>
                </a:solidFill>
              </a:rPr>
              <a:t>linked list</a:t>
            </a:r>
            <a:r>
              <a:rPr lang="en-US" altLang="en-US" sz="2800"/>
              <a:t> as the container</a:t>
            </a:r>
          </a:p>
          <a:p>
            <a:pPr lvl="1" eaLnBrk="1" hangingPunct="1"/>
            <a:r>
              <a:rPr lang="en-US" altLang="en-US"/>
              <a:t>Implementation</a:t>
            </a:r>
            <a:r>
              <a:rPr lang="en-US" altLang="en-US" sz="2400" i="1"/>
              <a:t> </a:t>
            </a:r>
            <a:r>
              <a:rPr lang="en-US" altLang="en-US"/>
              <a:t>uses techniques similar to ones we've used for stacks and queues</a:t>
            </a:r>
          </a:p>
          <a:p>
            <a:pPr eaLnBrk="1" hangingPunct="1"/>
            <a:r>
              <a:rPr lang="en-US" altLang="en-US" sz="2800"/>
              <a:t>We will first examine the </a:t>
            </a:r>
            <a:r>
              <a:rPr lang="en-US" altLang="en-US" sz="2800" b="1">
                <a:solidFill>
                  <a:schemeClr val="hlink"/>
                </a:solidFill>
              </a:rPr>
              <a:t>remove</a:t>
            </a:r>
            <a:r>
              <a:rPr lang="en-US" altLang="en-US" sz="2800" i="1">
                <a:solidFill>
                  <a:srgbClr val="00357F"/>
                </a:solidFill>
              </a:rPr>
              <a:t> </a:t>
            </a:r>
            <a:r>
              <a:rPr lang="en-US" altLang="en-US" sz="2800"/>
              <a:t>operation for a singly-linked list implementation</a:t>
            </a:r>
          </a:p>
          <a:p>
            <a:pPr eaLnBrk="1" hangingPunct="1"/>
            <a:r>
              <a:rPr lang="en-US" altLang="en-US" sz="2800"/>
              <a:t>Then we’ll look at the </a:t>
            </a:r>
            <a:r>
              <a:rPr lang="en-US" altLang="en-US" sz="2800" b="1">
                <a:solidFill>
                  <a:schemeClr val="hlink"/>
                </a:solidFill>
              </a:rPr>
              <a:t>remove</a:t>
            </a:r>
            <a:r>
              <a:rPr lang="en-US" altLang="en-US" sz="2800" i="1"/>
              <a:t> </a:t>
            </a:r>
            <a:r>
              <a:rPr lang="en-US" altLang="en-US" sz="2800"/>
              <a:t>operation for a  a doubly-linked list, for comparison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E8F62586-BC8B-4152-A47A-75348438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565E6212-0076-41F3-90DA-D7CB67CF3062}" type="slidenum">
              <a:rPr lang="en-US" altLang="en-US" sz="1400" b="0"/>
              <a:pPr eaLnBrk="1" hangingPunct="1"/>
              <a:t>32</a:t>
            </a:fld>
            <a:endParaRPr lang="en-US" altLang="en-US" sz="1400" b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3BC0583-A213-4E2F-AB79-EF085C27B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81000"/>
            <a:ext cx="8713788" cy="594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  Removes the first instance of the specified element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 from the list, if it is found in the list, and returns a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 reference to it. Throws an </a:t>
            </a:r>
            <a:r>
              <a:rPr lang="en-US" altLang="en-US" dirty="0" err="1">
                <a:solidFill>
                  <a:schemeClr val="accent2"/>
                </a:solidFill>
              </a:rPr>
              <a:t>ElementNotFoundException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 if the specified element is not found on the list.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//-----------------------------------------------------------------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public T remove (T </a:t>
            </a:r>
            <a:r>
              <a:rPr lang="en-US" altLang="en-US" dirty="0" err="1"/>
              <a:t>targetElement</a:t>
            </a:r>
            <a:r>
              <a:rPr lang="en-US" altLang="en-US" dirty="0"/>
              <a:t>) throws </a:t>
            </a:r>
            <a:r>
              <a:rPr lang="en-US" altLang="en-US" dirty="0" err="1"/>
              <a:t>ElementNotFoundException</a:t>
            </a: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if (</a:t>
            </a:r>
            <a:r>
              <a:rPr lang="en-US" altLang="en-US" dirty="0" err="1"/>
              <a:t>isEmpty</a:t>
            </a:r>
            <a:r>
              <a:rPr lang="en-US" altLang="en-US" dirty="0"/>
              <a:t>( ))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throw new </a:t>
            </a:r>
            <a:r>
              <a:rPr lang="en-US" altLang="en-US" dirty="0" err="1"/>
              <a:t>ElementNotFoundException</a:t>
            </a:r>
            <a:r>
              <a:rPr lang="en-US" altLang="en-US" dirty="0"/>
              <a:t> ("List");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</a:t>
            </a:r>
            <a:r>
              <a:rPr lang="en-US" altLang="en-US" dirty="0" err="1"/>
              <a:t>boolean</a:t>
            </a:r>
            <a:r>
              <a:rPr lang="en-US" altLang="en-US" dirty="0"/>
              <a:t> found = false;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</a:t>
            </a:r>
            <a:r>
              <a:rPr lang="en-US" altLang="en-US" dirty="0" err="1"/>
              <a:t>LinearNode</a:t>
            </a:r>
            <a:r>
              <a:rPr lang="en-US" altLang="en-US" dirty="0"/>
              <a:t>&lt;T&gt; previous = null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</a:t>
            </a:r>
            <a:r>
              <a:rPr lang="en-US" altLang="en-US" dirty="0" err="1"/>
              <a:t>LinearNode</a:t>
            </a:r>
            <a:r>
              <a:rPr lang="en-US" altLang="en-US" dirty="0"/>
              <a:t>&lt;T&gt; current = front;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</a:t>
            </a:r>
            <a:r>
              <a:rPr lang="en-US" altLang="en-US" i="1" dirty="0">
                <a:solidFill>
                  <a:schemeClr val="hlink"/>
                </a:solidFill>
              </a:rPr>
              <a:t>// cont’d..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2CA18AFD-8570-4F71-AC28-B5E82FF0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63B39798-59F0-4414-A265-1847CD5FFCF3}" type="slidenum">
              <a:rPr lang="en-US" altLang="en-US" sz="1400" b="0"/>
              <a:pPr eaLnBrk="1" hangingPunct="1"/>
              <a:t>33</a:t>
            </a:fld>
            <a:endParaRPr lang="en-US" altLang="en-US" sz="1400" b="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0DB74E7-2F94-42FF-994F-390A6558E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" y="304800"/>
            <a:ext cx="8208143" cy="6553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0" dirty="0"/>
              <a:t>   </a:t>
            </a:r>
            <a:r>
              <a:rPr lang="en-US" altLang="en-US" dirty="0"/>
              <a:t>while (current != null &amp;&amp; !found)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if (</a:t>
            </a:r>
            <a:r>
              <a:rPr lang="en-US" altLang="en-US" dirty="0" err="1"/>
              <a:t>targetElement.equals</a:t>
            </a:r>
            <a:r>
              <a:rPr lang="en-US" altLang="en-US" dirty="0"/>
              <a:t> (</a:t>
            </a:r>
            <a:r>
              <a:rPr lang="en-US" altLang="en-US" dirty="0" err="1"/>
              <a:t>current.getElement</a:t>
            </a:r>
            <a:r>
              <a:rPr lang="en-US" altLang="en-US" dirty="0"/>
              <a:t>( )))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found = true;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else 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previous = current;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current = </a:t>
            </a:r>
            <a:r>
              <a:rPr lang="en-US" altLang="en-US" dirty="0" err="1"/>
              <a:t>current.getNext</a:t>
            </a:r>
            <a:r>
              <a:rPr lang="en-US" altLang="en-US" dirty="0"/>
              <a:t>( 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if (!found)  throw new </a:t>
            </a:r>
            <a:r>
              <a:rPr lang="en-US" altLang="en-US" dirty="0" err="1"/>
              <a:t>ElementNotFoundException</a:t>
            </a:r>
            <a:r>
              <a:rPr lang="en-US" altLang="en-US" dirty="0"/>
              <a:t> (“No data");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if (size( ) == 1)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front = rear = null;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else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if (</a:t>
            </a:r>
            <a:r>
              <a:rPr lang="en-US" altLang="en-US" dirty="0" err="1"/>
              <a:t>current.equals</a:t>
            </a:r>
            <a:r>
              <a:rPr lang="en-US" altLang="en-US" dirty="0"/>
              <a:t> (front))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  front = </a:t>
            </a:r>
            <a:r>
              <a:rPr lang="en-US" altLang="en-US" dirty="0" err="1"/>
              <a:t>current.getNext</a:t>
            </a:r>
            <a:r>
              <a:rPr lang="en-US" altLang="en-US" dirty="0"/>
              <a:t>( 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else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solidFill>
                  <a:schemeClr val="hlink"/>
                </a:solidFill>
              </a:rPr>
              <a:t>      // cont’d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E80DAD5-0CCA-4834-A04C-95ECE32A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21BFD11A-7379-4C4B-A9B6-A20E5FF19666}" type="slidenum">
              <a:rPr lang="en-US" altLang="en-US" sz="1400" b="0"/>
              <a:pPr eaLnBrk="1" hangingPunct="1"/>
              <a:t>34</a:t>
            </a:fld>
            <a:endParaRPr lang="en-US" altLang="en-US" sz="1400" b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08D679E-1097-47F3-986E-2ADF385A0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09600"/>
            <a:ext cx="7010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0" dirty="0"/>
              <a:t>         </a:t>
            </a:r>
            <a:r>
              <a:rPr lang="en-US" altLang="en-US" dirty="0"/>
              <a:t>if (</a:t>
            </a:r>
            <a:r>
              <a:rPr lang="en-US" altLang="en-US" dirty="0" err="1"/>
              <a:t>current.equals</a:t>
            </a:r>
            <a:r>
              <a:rPr lang="en-US" altLang="en-US" dirty="0"/>
              <a:t> (rear)) {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   rear = previous;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   </a:t>
            </a:r>
            <a:r>
              <a:rPr lang="en-US" altLang="en-US" dirty="0" err="1"/>
              <a:t>rear.setNext</a:t>
            </a:r>
            <a:r>
              <a:rPr lang="en-US" altLang="en-US" dirty="0"/>
              <a:t>(null);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else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         </a:t>
            </a:r>
            <a:r>
              <a:rPr lang="en-US" altLang="en-US" dirty="0" err="1"/>
              <a:t>previous.setNext</a:t>
            </a:r>
            <a:r>
              <a:rPr lang="en-US" altLang="en-US" dirty="0"/>
              <a:t>(</a:t>
            </a:r>
            <a:r>
              <a:rPr lang="en-US" altLang="en-US" dirty="0" err="1"/>
              <a:t>current.getNext</a:t>
            </a:r>
            <a:r>
              <a:rPr lang="en-US" altLang="en-US" dirty="0"/>
              <a:t>( ));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count--;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   return </a:t>
            </a:r>
            <a:r>
              <a:rPr lang="en-US" altLang="en-US" dirty="0" err="1"/>
              <a:t>current.getElement</a:t>
            </a:r>
            <a:r>
              <a:rPr lang="en-US" altLang="en-US" dirty="0"/>
              <a:t>( );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}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821076DB-C9B4-4FC9-9284-2BEC3D8BB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54E1E638-EE15-4ED1-BF98-7DA27B4956B4}" type="slidenum">
              <a:rPr lang="en-US" altLang="en-US" sz="1400" b="0"/>
              <a:pPr eaLnBrk="1" hangingPunct="1"/>
              <a:t>35</a:t>
            </a:fld>
            <a:endParaRPr lang="en-US" altLang="en-US" sz="1400" b="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F0C3155-D6DE-42E3-B603-411A4F09C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Doubly Linked Lists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F632695-D774-487A-B2E5-065CF2641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b="1" i="1">
                <a:solidFill>
                  <a:schemeClr val="hlink"/>
                </a:solidFill>
              </a:rPr>
              <a:t>doubly linked list</a:t>
            </a:r>
            <a:r>
              <a:rPr lang="en-US" altLang="en-US"/>
              <a:t> has </a:t>
            </a:r>
            <a:r>
              <a:rPr lang="en-US" altLang="en-US" b="1" i="1">
                <a:solidFill>
                  <a:schemeClr val="accent2"/>
                </a:solidFill>
              </a:rPr>
              <a:t>two</a:t>
            </a:r>
            <a:r>
              <a:rPr lang="en-US" altLang="en-US"/>
              <a:t> references in each node: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One to the </a:t>
            </a:r>
            <a:r>
              <a:rPr lang="en-US" altLang="en-US" b="1">
                <a:solidFill>
                  <a:schemeClr val="hlink"/>
                </a:solidFill>
              </a:rPr>
              <a:t>next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/>
              <a:t>element in the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One to the </a:t>
            </a:r>
            <a:r>
              <a:rPr lang="en-US" altLang="en-US" b="1">
                <a:solidFill>
                  <a:schemeClr val="hlink"/>
                </a:solidFill>
              </a:rPr>
              <a:t>previous</a:t>
            </a:r>
            <a:r>
              <a:rPr lang="en-US" altLang="en-US"/>
              <a:t> element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This makes moving back and forth in a list easier, and eliminates the need for a </a:t>
            </a:r>
            <a:r>
              <a:rPr lang="en-US" altLang="en-US" b="1">
                <a:solidFill>
                  <a:schemeClr val="hlink"/>
                </a:solidFill>
              </a:rPr>
              <a:t>previous</a:t>
            </a:r>
            <a:r>
              <a:rPr lang="en-US" altLang="en-US"/>
              <a:t> reference in particular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chemeClr val="accent2"/>
                </a:solidFill>
              </a:rPr>
              <a:t>Disadvantage?</a:t>
            </a:r>
            <a:r>
              <a:rPr lang="en-US" altLang="en-US"/>
              <a:t> a bit more overhead when managing the list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1CE9C552-E97A-4311-9A5C-CFE3F212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4F3621D2-8565-4202-861E-D78F303C7413}" type="slidenum">
              <a:rPr lang="en-US" altLang="en-US" sz="1400" b="0"/>
              <a:pPr eaLnBrk="1" hangingPunct="1"/>
              <a:t>36</a:t>
            </a:fld>
            <a:endParaRPr lang="en-US" altLang="en-US" sz="1400" b="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D851A6-9A69-449D-A74A-EB23009EB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of a Doubly-Linked List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57AB719-5F0C-4C66-81D1-D1B05978D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19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26BF387E-2B3B-472B-B7A1-F77C5E025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768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count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59C5BF54-CDA9-4443-A137-24DC20C3A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958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26A2BEE2-C87C-4538-9AFE-F840AEF59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14600"/>
            <a:ext cx="1143000" cy="27432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8A534360-A874-443D-AA6D-ED3C4165E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rear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1D6EAE0A-01C5-4ABF-A761-365E37238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667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1D12BDE2-0E0C-47E4-9B76-5750572C5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62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front</a:t>
            </a: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6B64D64F-2078-4912-BA17-ED99E8C02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05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00" name="Line 19">
            <a:extLst>
              <a:ext uri="{FF2B5EF4-FFF2-40B4-BE49-F238E27FC236}">
                <a16:creationId xmlns:a16="http://schemas.microsoft.com/office/drawing/2014/main" id="{8DB7464E-B494-43C3-92F3-504BD6B55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733800"/>
            <a:ext cx="1295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01" name="Text Box 42">
            <a:extLst>
              <a:ext uri="{FF2B5EF4-FFF2-40B4-BE49-F238E27FC236}">
                <a16:creationId xmlns:a16="http://schemas.microsoft.com/office/drawing/2014/main" id="{B6102B9D-AB8D-4FD3-9011-627BEFCB6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0480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0">
                <a:solidFill>
                  <a:schemeClr val="hlink"/>
                </a:solidFill>
                <a:latin typeface="Times" panose="02020603050405020304" pitchFamily="18" charset="0"/>
              </a:rPr>
              <a:t>.</a:t>
            </a:r>
          </a:p>
        </p:txBody>
      </p:sp>
      <p:sp>
        <p:nvSpPr>
          <p:cNvPr id="37902" name="Freeform 45">
            <a:extLst>
              <a:ext uri="{FF2B5EF4-FFF2-40B4-BE49-F238E27FC236}">
                <a16:creationId xmlns:a16="http://schemas.microsoft.com/office/drawing/2014/main" id="{1BE46FCF-5E61-430B-9239-261CFC4F8F94}"/>
              </a:ext>
            </a:extLst>
          </p:cNvPr>
          <p:cNvSpPr>
            <a:spLocks/>
          </p:cNvSpPr>
          <p:nvPr/>
        </p:nvSpPr>
        <p:spPr bwMode="auto">
          <a:xfrm>
            <a:off x="2438400" y="2781300"/>
            <a:ext cx="5638800" cy="800100"/>
          </a:xfrm>
          <a:custGeom>
            <a:avLst/>
            <a:gdLst>
              <a:gd name="T0" fmla="*/ 0 w 2784"/>
              <a:gd name="T1" fmla="*/ 72 h 504"/>
              <a:gd name="T2" fmla="*/ 2208 w 2784"/>
              <a:gd name="T3" fmla="*/ 72 h 504"/>
              <a:gd name="T4" fmla="*/ 2784 w 2784"/>
              <a:gd name="T5" fmla="*/ 504 h 504"/>
              <a:gd name="T6" fmla="*/ 0 60000 65536"/>
              <a:gd name="T7" fmla="*/ 0 60000 65536"/>
              <a:gd name="T8" fmla="*/ 0 60000 65536"/>
              <a:gd name="T9" fmla="*/ 0 w 2784"/>
              <a:gd name="T10" fmla="*/ 0 h 504"/>
              <a:gd name="T11" fmla="*/ 2784 w 2784"/>
              <a:gd name="T12" fmla="*/ 504 h 5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84" h="504">
                <a:moveTo>
                  <a:pt x="0" y="72"/>
                </a:moveTo>
                <a:cubicBezTo>
                  <a:pt x="872" y="36"/>
                  <a:pt x="1744" y="0"/>
                  <a:pt x="2208" y="72"/>
                </a:cubicBezTo>
                <a:cubicBezTo>
                  <a:pt x="2672" y="144"/>
                  <a:pt x="2728" y="324"/>
                  <a:pt x="2784" y="504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03" name="Rectangle 46">
            <a:extLst>
              <a:ext uri="{FF2B5EF4-FFF2-40B4-BE49-F238E27FC236}">
                <a16:creationId xmlns:a16="http://schemas.microsoft.com/office/drawing/2014/main" id="{2F76E314-3B44-4F12-82E1-17596442C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04" name="Rectangle 47">
            <a:extLst>
              <a:ext uri="{FF2B5EF4-FFF2-40B4-BE49-F238E27FC236}">
                <a16:creationId xmlns:a16="http://schemas.microsoft.com/office/drawing/2014/main" id="{CF87E5E5-9841-4D58-AC0F-1DAA50867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05" name="Rectangle 48">
            <a:extLst>
              <a:ext uri="{FF2B5EF4-FFF2-40B4-BE49-F238E27FC236}">
                <a16:creationId xmlns:a16="http://schemas.microsoft.com/office/drawing/2014/main" id="{5C9F7922-0881-4231-95B6-1A4CD93D0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06" name="Line 49">
            <a:extLst>
              <a:ext uri="{FF2B5EF4-FFF2-40B4-BE49-F238E27FC236}">
                <a16:creationId xmlns:a16="http://schemas.microsoft.com/office/drawing/2014/main" id="{BEC7BDAB-B79C-4579-8F57-2294E6A5B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10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07" name="Line 50">
            <a:extLst>
              <a:ext uri="{FF2B5EF4-FFF2-40B4-BE49-F238E27FC236}">
                <a16:creationId xmlns:a16="http://schemas.microsoft.com/office/drawing/2014/main" id="{031E09FD-FE10-4F6C-B013-DB348A04C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6576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08" name="Rectangle 51">
            <a:extLst>
              <a:ext uri="{FF2B5EF4-FFF2-40B4-BE49-F238E27FC236}">
                <a16:creationId xmlns:a16="http://schemas.microsoft.com/office/drawing/2014/main" id="{088F0A63-0AF3-4C76-8356-6799208B3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09" name="Rectangle 52">
            <a:extLst>
              <a:ext uri="{FF2B5EF4-FFF2-40B4-BE49-F238E27FC236}">
                <a16:creationId xmlns:a16="http://schemas.microsoft.com/office/drawing/2014/main" id="{AEF9BCA2-442C-49AD-8769-C4A7A6958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267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10" name="Rectangle 53">
            <a:extLst>
              <a:ext uri="{FF2B5EF4-FFF2-40B4-BE49-F238E27FC236}">
                <a16:creationId xmlns:a16="http://schemas.microsoft.com/office/drawing/2014/main" id="{6CA50C4E-F419-462F-9F2E-3157C5B9B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11" name="Rectangle 54">
            <a:extLst>
              <a:ext uri="{FF2B5EF4-FFF2-40B4-BE49-F238E27FC236}">
                <a16:creationId xmlns:a16="http://schemas.microsoft.com/office/drawing/2014/main" id="{078C85AC-FF36-41EC-8C78-064507AB2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12" name="Line 55">
            <a:extLst>
              <a:ext uri="{FF2B5EF4-FFF2-40B4-BE49-F238E27FC236}">
                <a16:creationId xmlns:a16="http://schemas.microsoft.com/office/drawing/2014/main" id="{A1139364-5CC8-4723-9B06-C100AF011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810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13" name="Line 56">
            <a:extLst>
              <a:ext uri="{FF2B5EF4-FFF2-40B4-BE49-F238E27FC236}">
                <a16:creationId xmlns:a16="http://schemas.microsoft.com/office/drawing/2014/main" id="{DC1EC305-5114-4983-A2E4-27567221F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6576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14" name="Rectangle 57">
            <a:extLst>
              <a:ext uri="{FF2B5EF4-FFF2-40B4-BE49-F238E27FC236}">
                <a16:creationId xmlns:a16="http://schemas.microsoft.com/office/drawing/2014/main" id="{D945BD68-3EDA-4769-9CF4-5482917F1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15" name="Rectangle 58">
            <a:extLst>
              <a:ext uri="{FF2B5EF4-FFF2-40B4-BE49-F238E27FC236}">
                <a16:creationId xmlns:a16="http://schemas.microsoft.com/office/drawing/2014/main" id="{40E59CA3-3698-4FD6-B746-C9319AB7B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267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16" name="Rectangle 59">
            <a:extLst>
              <a:ext uri="{FF2B5EF4-FFF2-40B4-BE49-F238E27FC236}">
                <a16:creationId xmlns:a16="http://schemas.microsoft.com/office/drawing/2014/main" id="{C36DDBA0-0161-4F45-952D-A18AD7542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17" name="Rectangle 60">
            <a:extLst>
              <a:ext uri="{FF2B5EF4-FFF2-40B4-BE49-F238E27FC236}">
                <a16:creationId xmlns:a16="http://schemas.microsoft.com/office/drawing/2014/main" id="{04221166-3315-400C-B342-692312B11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18" name="Line 61">
            <a:extLst>
              <a:ext uri="{FF2B5EF4-FFF2-40B4-BE49-F238E27FC236}">
                <a16:creationId xmlns:a16="http://schemas.microsoft.com/office/drawing/2014/main" id="{A00DF36F-7006-452A-BF0D-E109ABBFB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810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19" name="Line 62">
            <a:extLst>
              <a:ext uri="{FF2B5EF4-FFF2-40B4-BE49-F238E27FC236}">
                <a16:creationId xmlns:a16="http://schemas.microsoft.com/office/drawing/2014/main" id="{851DC98B-F867-499D-B999-3C2FF78D9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6576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20" name="Rectangle 63">
            <a:extLst>
              <a:ext uri="{FF2B5EF4-FFF2-40B4-BE49-F238E27FC236}">
                <a16:creationId xmlns:a16="http://schemas.microsoft.com/office/drawing/2014/main" id="{9AFF683B-47CD-4E6C-AEEF-F408EE216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21" name="Rectangle 64">
            <a:extLst>
              <a:ext uri="{FF2B5EF4-FFF2-40B4-BE49-F238E27FC236}">
                <a16:creationId xmlns:a16="http://schemas.microsoft.com/office/drawing/2014/main" id="{50B02F21-604D-43CC-84A1-AEEF2072A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267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22" name="Rectangle 65">
            <a:extLst>
              <a:ext uri="{FF2B5EF4-FFF2-40B4-BE49-F238E27FC236}">
                <a16:creationId xmlns:a16="http://schemas.microsoft.com/office/drawing/2014/main" id="{A517073D-D940-4617-95E5-AD7015F43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23" name="Rectangle 66">
            <a:extLst>
              <a:ext uri="{FF2B5EF4-FFF2-40B4-BE49-F238E27FC236}">
                <a16:creationId xmlns:a16="http://schemas.microsoft.com/office/drawing/2014/main" id="{CFAC1385-2FED-44E7-8253-B36D9BF46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24" name="Line 67">
            <a:extLst>
              <a:ext uri="{FF2B5EF4-FFF2-40B4-BE49-F238E27FC236}">
                <a16:creationId xmlns:a16="http://schemas.microsoft.com/office/drawing/2014/main" id="{502BDADF-47C5-48F1-946D-1FC96BE5FA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3810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25" name="Rectangle 69">
            <a:extLst>
              <a:ext uri="{FF2B5EF4-FFF2-40B4-BE49-F238E27FC236}">
                <a16:creationId xmlns:a16="http://schemas.microsoft.com/office/drawing/2014/main" id="{F9DB260D-72F3-4E96-ACBA-B960463A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581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26" name="Text Box 70">
            <a:extLst>
              <a:ext uri="{FF2B5EF4-FFF2-40B4-BE49-F238E27FC236}">
                <a16:creationId xmlns:a16="http://schemas.microsoft.com/office/drawing/2014/main" id="{061E6494-1B54-4179-9650-F4DF2AED7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0480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0">
                <a:solidFill>
                  <a:schemeClr val="hlink"/>
                </a:solidFill>
                <a:latin typeface="Times" panose="02020603050405020304" pitchFamily="18" charset="0"/>
              </a:rPr>
              <a:t>.</a:t>
            </a:r>
          </a:p>
        </p:txBody>
      </p:sp>
      <p:sp>
        <p:nvSpPr>
          <p:cNvPr id="37927" name="Line 71">
            <a:extLst>
              <a:ext uri="{FF2B5EF4-FFF2-40B4-BE49-F238E27FC236}">
                <a16:creationId xmlns:a16="http://schemas.microsoft.com/office/drawing/2014/main" id="{D0CDBC8B-C9FC-4570-9BCD-48EBD2771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38862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928" name="Line 72">
            <a:extLst>
              <a:ext uri="{FF2B5EF4-FFF2-40B4-BE49-F238E27FC236}">
                <a16:creationId xmlns:a16="http://schemas.microsoft.com/office/drawing/2014/main" id="{D1C8DBA3-9910-4B2A-B19C-D4B1F26A48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38862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929" name="Line 73">
            <a:extLst>
              <a:ext uri="{FF2B5EF4-FFF2-40B4-BE49-F238E27FC236}">
                <a16:creationId xmlns:a16="http://schemas.microsoft.com/office/drawing/2014/main" id="{4F8ED374-61FE-40F0-B72F-FDEC247835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8862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7930" name="Text Box 74">
            <a:extLst>
              <a:ext uri="{FF2B5EF4-FFF2-40B4-BE49-F238E27FC236}">
                <a16:creationId xmlns:a16="http://schemas.microsoft.com/office/drawing/2014/main" id="{107764CF-31F7-4333-A500-EC5823AD9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52600"/>
            <a:ext cx="51054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doubly-linked list </a:t>
            </a:r>
            <a:r>
              <a:rPr lang="en-US" altLang="en-US">
                <a:solidFill>
                  <a:schemeClr val="hlink"/>
                </a:solidFill>
              </a:rPr>
              <a:t>dl</a:t>
            </a:r>
            <a:r>
              <a:rPr lang="en-US" altLang="en-US"/>
              <a:t> with </a:t>
            </a:r>
            <a:r>
              <a:rPr lang="en-US" altLang="en-US">
                <a:solidFill>
                  <a:schemeClr val="hlink"/>
                </a:solidFill>
              </a:rPr>
              <a:t>4</a:t>
            </a:r>
            <a:r>
              <a:rPr lang="en-US" altLang="en-US"/>
              <a:t> elements</a:t>
            </a:r>
          </a:p>
        </p:txBody>
      </p:sp>
      <p:sp>
        <p:nvSpPr>
          <p:cNvPr id="37931" name="Rectangle 75">
            <a:extLst>
              <a:ext uri="{FF2B5EF4-FFF2-40B4-BE49-F238E27FC236}">
                <a16:creationId xmlns:a16="http://schemas.microsoft.com/office/drawing/2014/main" id="{D14CE7D3-E433-4BDD-B718-4347B386A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644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37932" name="Line 76">
            <a:extLst>
              <a:ext uri="{FF2B5EF4-FFF2-40B4-BE49-F238E27FC236}">
                <a16:creationId xmlns:a16="http://schemas.microsoft.com/office/drawing/2014/main" id="{A5EE6891-A9F5-4198-8BA8-4BD397E82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6050" y="38735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7933" name="Text Box 77">
            <a:extLst>
              <a:ext uri="{FF2B5EF4-FFF2-40B4-BE49-F238E27FC236}">
                <a16:creationId xmlns:a16="http://schemas.microsoft.com/office/drawing/2014/main" id="{4161F24E-F678-40C7-B510-2ED11D727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44900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hlink"/>
                </a:solidFill>
              </a:rPr>
              <a:t>dl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C60396F0-232B-4CA3-A1DE-213786C8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05BE5270-7465-46CA-9B1D-94690C144DA6}" type="slidenum">
              <a:rPr lang="en-US" altLang="en-US" sz="1400" b="0"/>
              <a:pPr eaLnBrk="1" hangingPunct="1"/>
              <a:t>37</a:t>
            </a:fld>
            <a:endParaRPr lang="en-US" altLang="en-US" sz="1400" b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AE4179D-3BFF-4913-B63C-AB705D850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/>
              <a:t>See </a:t>
            </a:r>
            <a:r>
              <a:rPr lang="en-US" altLang="en-US" b="1" i="1">
                <a:solidFill>
                  <a:schemeClr val="accent2"/>
                </a:solidFill>
              </a:rPr>
              <a:t>DoubleNode.java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We can then implement the </a:t>
            </a:r>
            <a:r>
              <a:rPr lang="en-US" altLang="en-US" b="1">
                <a:solidFill>
                  <a:schemeClr val="hlink"/>
                </a:solidFill>
              </a:rPr>
              <a:t>ListADT</a:t>
            </a:r>
            <a:r>
              <a:rPr lang="en-US" altLang="en-US"/>
              <a:t> using a doubly linked list as the container</a:t>
            </a:r>
          </a:p>
          <a:p>
            <a:pPr eaLnBrk="1" hangingPunct="1"/>
            <a:r>
              <a:rPr lang="en-US" altLang="en-US"/>
              <a:t>Following our usual convention, this would be called </a:t>
            </a:r>
            <a:r>
              <a:rPr lang="en-US" altLang="en-US" b="1" i="1">
                <a:solidFill>
                  <a:schemeClr val="accent2"/>
                </a:solidFill>
              </a:rPr>
              <a:t>DoublyLinkedList.java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9-</a:t>
            </a:r>
            <a:fld id="{B7FF259F-223B-4F9E-9C80-26A31AA0677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07504" y="1340768"/>
            <a:ext cx="9036496" cy="6019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400" b="0" dirty="0"/>
          </a:p>
          <a:p>
            <a:pPr eaLnBrk="1" hangingPunct="1">
              <a:buFontTx/>
              <a:buNone/>
            </a:pPr>
            <a:r>
              <a:rPr lang="en-US" altLang="en-US" sz="2400" b="0" dirty="0"/>
              <a:t>public </a:t>
            </a:r>
            <a:r>
              <a:rPr lang="en-US" altLang="en-US" sz="2400" b="0" dirty="0" err="1"/>
              <a:t>DoubleNode</a:t>
            </a:r>
            <a:r>
              <a:rPr lang="en-US" altLang="en-US" sz="2400" b="0" dirty="0"/>
              <a:t>&lt;T&gt; find (T element) {</a:t>
            </a:r>
          </a:p>
          <a:p>
            <a:pPr eaLnBrk="1" hangingPunct="1">
              <a:buFontTx/>
              <a:buNone/>
            </a:pPr>
            <a:r>
              <a:rPr lang="en-US" altLang="en-US" sz="2400" b="0" dirty="0"/>
              <a:t>   </a:t>
            </a:r>
            <a:r>
              <a:rPr lang="en-US" altLang="en-US" sz="2400" b="0" dirty="0" err="1"/>
              <a:t>DoubleNode</a:t>
            </a:r>
            <a:r>
              <a:rPr lang="en-US" altLang="en-US" sz="2400" b="0" dirty="0"/>
              <a:t>&lt;T&gt; current = front;</a:t>
            </a:r>
          </a:p>
          <a:p>
            <a:pPr eaLnBrk="1" hangingPunct="1">
              <a:buFontTx/>
              <a:buNone/>
            </a:pPr>
            <a:r>
              <a:rPr lang="en-US" altLang="en-US" sz="2400" b="0" dirty="0"/>
              <a:t>   while (current != null &amp;&amp; !</a:t>
            </a:r>
            <a:r>
              <a:rPr lang="en-US" altLang="en-US" sz="2400" b="0" dirty="0" err="1"/>
              <a:t>element.equals</a:t>
            </a:r>
            <a:r>
              <a:rPr lang="en-US" altLang="en-US" sz="2400" b="0" dirty="0"/>
              <a:t>(</a:t>
            </a:r>
            <a:r>
              <a:rPr lang="en-US" altLang="en-US" sz="2400" b="0" dirty="0" err="1"/>
              <a:t>current.getElement</a:t>
            </a:r>
            <a:r>
              <a:rPr lang="en-US" altLang="en-US" sz="2400" b="0" dirty="0"/>
              <a:t>()))</a:t>
            </a:r>
          </a:p>
          <a:p>
            <a:pPr eaLnBrk="1" hangingPunct="1">
              <a:buFontTx/>
              <a:buNone/>
            </a:pPr>
            <a:r>
              <a:rPr lang="en-US" altLang="en-US" sz="2400" b="0" dirty="0"/>
              <a:t>        current = </a:t>
            </a:r>
            <a:r>
              <a:rPr lang="en-US" altLang="en-US" sz="2400" b="0" dirty="0" err="1"/>
              <a:t>current.getNext</a:t>
            </a:r>
            <a:r>
              <a:rPr lang="en-US" altLang="en-US" sz="2400" b="0" dirty="0"/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400" b="0" dirty="0"/>
              <a:t>   return current;</a:t>
            </a:r>
          </a:p>
          <a:p>
            <a:pPr eaLnBrk="1" hangingPunct="1">
              <a:buFontTx/>
              <a:buNone/>
            </a:pPr>
            <a:r>
              <a:rPr lang="en-US" altLang="en-US" sz="2400" b="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7676440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9-</a:t>
            </a:r>
            <a:fld id="{46BD7A00-7532-4CA3-B44A-C2987E602BA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3528" y="361528"/>
            <a:ext cx="8820472" cy="6019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public T remove (T element) throws </a:t>
            </a:r>
            <a:r>
              <a:rPr lang="en-US" altLang="en-US" sz="2100" b="0" dirty="0" err="1"/>
              <a:t>ElementNotFoundException</a:t>
            </a:r>
            <a:r>
              <a:rPr lang="en-US" altLang="en-US" sz="2100" b="0" dirty="0"/>
              <a:t> {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   </a:t>
            </a:r>
            <a:r>
              <a:rPr lang="en-US" altLang="en-US" sz="2100" b="0" dirty="0" err="1"/>
              <a:t>DoubleNode</a:t>
            </a:r>
            <a:r>
              <a:rPr lang="en-US" altLang="en-US" sz="2100" b="0" dirty="0"/>
              <a:t>&lt;T&gt; node = </a:t>
            </a:r>
            <a:r>
              <a:rPr lang="en-US" altLang="en-US" sz="2100" b="0" dirty="0">
                <a:solidFill>
                  <a:srgbClr val="C12B3D"/>
                </a:solidFill>
              </a:rPr>
              <a:t>find </a:t>
            </a:r>
            <a:r>
              <a:rPr lang="en-US" altLang="en-US" sz="2100" b="0" dirty="0"/>
              <a:t>(element); 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   if (node == null) throw new </a:t>
            </a:r>
            <a:r>
              <a:rPr lang="en-US" altLang="en-US" sz="2100" b="0" dirty="0" err="1"/>
              <a:t>ElementNotFoundException</a:t>
            </a:r>
            <a:r>
              <a:rPr lang="en-US" altLang="en-US" sz="2100" b="0" dirty="0"/>
              <a:t> (“No element");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endParaRPr lang="en-US" altLang="en-US" sz="800" b="0" dirty="0"/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   if (node == front) 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		front = </a:t>
            </a:r>
            <a:r>
              <a:rPr lang="en-US" altLang="en-US" sz="2100" b="0" dirty="0" err="1"/>
              <a:t>node.getNext</a:t>
            </a:r>
            <a:r>
              <a:rPr lang="en-US" altLang="en-US" sz="2100" b="0" dirty="0"/>
              <a:t>();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   else (</a:t>
            </a:r>
            <a:r>
              <a:rPr lang="en-US" altLang="en-US" sz="2100" b="0" dirty="0" err="1"/>
              <a:t>node.getPrevious</a:t>
            </a:r>
            <a:r>
              <a:rPr lang="en-US" altLang="en-US" sz="2100" b="0" dirty="0"/>
              <a:t>()).</a:t>
            </a:r>
            <a:r>
              <a:rPr lang="en-US" altLang="en-US" sz="2100" b="0" dirty="0" err="1"/>
              <a:t>setNext</a:t>
            </a:r>
            <a:r>
              <a:rPr lang="en-US" altLang="en-US" sz="2100" b="0" dirty="0"/>
              <a:t>(</a:t>
            </a:r>
            <a:r>
              <a:rPr lang="en-US" altLang="en-US" sz="2100" b="0" dirty="0" err="1"/>
              <a:t>node.getNext</a:t>
            </a:r>
            <a:r>
              <a:rPr lang="en-US" altLang="en-US" sz="2100" b="0" dirty="0"/>
              <a:t>());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endParaRPr lang="en-US" altLang="en-US" sz="800" b="0" dirty="0"/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   if (node == rear) 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		rear = </a:t>
            </a:r>
            <a:r>
              <a:rPr lang="en-US" altLang="en-US" sz="2100" b="0" dirty="0" err="1"/>
              <a:t>node.getPrevious</a:t>
            </a:r>
            <a:r>
              <a:rPr lang="en-US" altLang="en-US" sz="2100" b="0" dirty="0"/>
              <a:t>();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   else (</a:t>
            </a:r>
            <a:r>
              <a:rPr lang="en-US" altLang="en-US" sz="2100" b="0" dirty="0" err="1"/>
              <a:t>node.getNext</a:t>
            </a:r>
            <a:r>
              <a:rPr lang="en-US" altLang="en-US" sz="2100" b="0" dirty="0"/>
              <a:t>()).</a:t>
            </a:r>
            <a:r>
              <a:rPr lang="en-US" altLang="en-US" sz="2100" b="0" dirty="0" err="1"/>
              <a:t>setPrevious</a:t>
            </a:r>
            <a:r>
              <a:rPr lang="en-US" altLang="en-US" sz="2100" b="0" dirty="0"/>
              <a:t>(</a:t>
            </a:r>
            <a:r>
              <a:rPr lang="en-US" altLang="en-US" sz="2100" b="0" dirty="0" err="1"/>
              <a:t>node.getPrevious</a:t>
            </a:r>
            <a:r>
              <a:rPr lang="en-US" altLang="en-US" sz="2100" b="0" dirty="0"/>
              <a:t>());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endParaRPr lang="en-US" altLang="en-US" sz="800" b="0" dirty="0"/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   count--;</a:t>
            </a:r>
          </a:p>
          <a:p>
            <a:pPr eaLnBrk="1" hangingPunct="1">
              <a:spcBef>
                <a:spcPts val="200"/>
              </a:spcBef>
              <a:buFontTx/>
              <a:buNone/>
            </a:pPr>
            <a:r>
              <a:rPr lang="en-US" altLang="en-US" sz="2100" b="0" dirty="0"/>
              <a:t>   return </a:t>
            </a:r>
            <a:r>
              <a:rPr lang="en-US" altLang="en-US" sz="2100" b="0" dirty="0" err="1"/>
              <a:t>node.getElement</a:t>
            </a:r>
            <a:r>
              <a:rPr lang="en-US" altLang="en-US" sz="2100" b="0" dirty="0"/>
              <a:t>();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100" b="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982883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96179E4F-3265-44FF-8817-505AC9BD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AD9A42E8-63EC-4482-A233-9B85723B5F04}" type="slidenum">
              <a:rPr lang="en-US" altLang="en-US" sz="1400" b="0"/>
              <a:pPr eaLnBrk="1" hangingPunct="1"/>
              <a:t>4</a:t>
            </a:fld>
            <a:endParaRPr lang="en-US" altLang="en-US" sz="1400" b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CEDF72B-761B-439B-AEDA-6B0E2D062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Ordered Lists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998B75A-4F64-46A6-9E6C-948AA8E1D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chemeClr val="hlink"/>
                </a:solidFill>
              </a:rPr>
              <a:t>Ordered list</a:t>
            </a:r>
            <a:r>
              <a:rPr lang="en-US" altLang="en-US"/>
              <a:t>: Its elements are ordered by some inherent characteristic of the elements</a:t>
            </a:r>
          </a:p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Examples</a:t>
            </a:r>
            <a:r>
              <a:rPr lang="en-US" altLang="en-US"/>
              <a:t>:</a:t>
            </a:r>
          </a:p>
          <a:p>
            <a:pPr lvl="1" eaLnBrk="1" hangingPunct="1"/>
            <a:r>
              <a:rPr lang="en-US" altLang="en-US"/>
              <a:t>Names in alphabetical order</a:t>
            </a:r>
          </a:p>
          <a:p>
            <a:pPr lvl="1" eaLnBrk="1" hangingPunct="1"/>
            <a:r>
              <a:rPr lang="en-US" altLang="en-US"/>
              <a:t>Numeric scores in ascending order</a:t>
            </a:r>
          </a:p>
          <a:p>
            <a:pPr eaLnBrk="1" hangingPunct="1"/>
            <a:r>
              <a:rPr lang="en-US" altLang="en-US"/>
              <a:t>So, </a:t>
            </a:r>
            <a:r>
              <a:rPr lang="en-US" altLang="en-US">
                <a:solidFill>
                  <a:schemeClr val="tx2"/>
                </a:solidFill>
              </a:rPr>
              <a:t>the elements themselves determine where they are stored in the list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9-</a:t>
            </a:r>
            <a:fld id="{3BEAF3A2-F250-4CA9-A4AC-40A8596483E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63078" y="144463"/>
            <a:ext cx="9061450" cy="6705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0" dirty="0"/>
              <a:t>//  Adds element to the list,  keeping the list sorted.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public void add (T element) {</a:t>
            </a:r>
          </a:p>
          <a:p>
            <a:pPr eaLnBrk="1" hangingPunct="1">
              <a:buFontTx/>
              <a:buNone/>
            </a:pPr>
            <a:r>
              <a:rPr lang="en-US" altLang="en-US" sz="2000" b="0" dirty="0">
                <a:solidFill>
                  <a:schemeClr val="hlink"/>
                </a:solidFill>
              </a:rPr>
              <a:t>   Comparable</a:t>
            </a:r>
            <a:r>
              <a:rPr lang="en-US" altLang="en-US" sz="2000" b="0" dirty="0"/>
              <a:t>&lt;T&gt; temp = (</a:t>
            </a:r>
            <a:r>
              <a:rPr lang="en-US" altLang="en-US" sz="2000" b="0" dirty="0">
                <a:solidFill>
                  <a:schemeClr val="hlink"/>
                </a:solidFill>
              </a:rPr>
              <a:t>Comparable</a:t>
            </a:r>
            <a:r>
              <a:rPr lang="en-US" altLang="en-US" sz="2000" b="0" dirty="0"/>
              <a:t>&lt;T&gt;)element;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</a:t>
            </a:r>
            <a:r>
              <a:rPr lang="en-US" altLang="en-US" sz="2000" b="0" dirty="0" err="1"/>
              <a:t>DoubleNode</a:t>
            </a:r>
            <a:r>
              <a:rPr lang="en-US" altLang="en-US" sz="2000" b="0" dirty="0"/>
              <a:t>&lt;T&gt; </a:t>
            </a:r>
            <a:r>
              <a:rPr lang="en-US" altLang="en-US" sz="2000" b="0" dirty="0" err="1"/>
              <a:t>newNode</a:t>
            </a:r>
            <a:r>
              <a:rPr lang="en-US" altLang="en-US" sz="2000" b="0" dirty="0"/>
              <a:t> = new </a:t>
            </a:r>
            <a:r>
              <a:rPr lang="en-US" altLang="en-US" sz="2000" b="0" dirty="0" err="1"/>
              <a:t>DoubleNode</a:t>
            </a:r>
            <a:r>
              <a:rPr lang="en-US" altLang="en-US" sz="2000" b="0" dirty="0"/>
              <a:t>&lt;T&gt;(element);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If  (front == null) {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 front = </a:t>
            </a:r>
            <a:r>
              <a:rPr lang="en-US" altLang="en-US" sz="2000" b="0" dirty="0" err="1"/>
              <a:t>newNode</a:t>
            </a:r>
            <a:r>
              <a:rPr lang="en-US" altLang="en-US" sz="2000" b="0" dirty="0"/>
              <a:t>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 rear = </a:t>
            </a:r>
            <a:r>
              <a:rPr lang="en-US" altLang="en-US" sz="2000" b="0" dirty="0" err="1"/>
              <a:t>newNode</a:t>
            </a:r>
            <a:r>
              <a:rPr lang="en-US" altLang="en-US" sz="2000" b="0" dirty="0"/>
              <a:t>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}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else {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</a:t>
            </a:r>
            <a:r>
              <a:rPr lang="en-US" altLang="en-US" sz="2000" b="0" dirty="0" err="1"/>
              <a:t>DoubleNode</a:t>
            </a:r>
            <a:r>
              <a:rPr lang="en-US" altLang="en-US" sz="2000" b="0" dirty="0"/>
              <a:t>&lt;T&gt; current = front;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while (current != null &amp;&amp; </a:t>
            </a:r>
            <a:r>
              <a:rPr lang="en-US" altLang="en-US" sz="2000" b="0" dirty="0" err="1"/>
              <a:t>temp.</a:t>
            </a:r>
            <a:r>
              <a:rPr lang="en-US" altLang="en-US" sz="2000" b="0" dirty="0" err="1">
                <a:solidFill>
                  <a:schemeClr val="hlink"/>
                </a:solidFill>
              </a:rPr>
              <a:t>compareTo</a:t>
            </a:r>
            <a:r>
              <a:rPr lang="en-US" altLang="en-US" sz="2000" b="0" dirty="0"/>
              <a:t>(</a:t>
            </a:r>
            <a:r>
              <a:rPr lang="en-US" altLang="en-US" sz="2000" b="0" dirty="0" err="1"/>
              <a:t>current.getElement</a:t>
            </a:r>
            <a:r>
              <a:rPr lang="en-US" altLang="en-US" sz="2000" b="0" dirty="0"/>
              <a:t>() &gt; 0)  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      current = </a:t>
            </a:r>
            <a:r>
              <a:rPr lang="en-US" altLang="en-US" sz="2000" b="0" dirty="0" err="1"/>
              <a:t>current.getNext</a:t>
            </a:r>
            <a:r>
              <a:rPr lang="en-US" altLang="en-US" sz="2000" b="0" dirty="0"/>
              <a:t>();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if (current == null) {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     // Add </a:t>
            </a:r>
            <a:r>
              <a:rPr lang="en-US" altLang="en-US" sz="2000" b="0" dirty="0" err="1"/>
              <a:t>newNode</a:t>
            </a:r>
            <a:r>
              <a:rPr lang="en-US" altLang="en-US" sz="2000" b="0" dirty="0"/>
              <a:t> at the end of the list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     </a:t>
            </a:r>
            <a:r>
              <a:rPr lang="en-US" altLang="en-US" sz="2000" b="0" dirty="0" err="1"/>
              <a:t>rear.setNext</a:t>
            </a:r>
            <a:r>
              <a:rPr lang="en-US" altLang="en-US" sz="2000" b="0" dirty="0"/>
              <a:t>(</a:t>
            </a:r>
            <a:r>
              <a:rPr lang="en-US" altLang="en-US" sz="2000" b="0" dirty="0" err="1"/>
              <a:t>newNode</a:t>
            </a:r>
            <a:r>
              <a:rPr lang="en-US" altLang="en-US" sz="2000" b="0" dirty="0"/>
              <a:t>);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     </a:t>
            </a:r>
            <a:r>
              <a:rPr lang="en-US" altLang="en-US" sz="2000" b="0" dirty="0" err="1"/>
              <a:t>newNode.setPrev</a:t>
            </a:r>
            <a:r>
              <a:rPr lang="en-US" altLang="en-US" sz="2000" b="0" dirty="0"/>
              <a:t>(rear);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     rear = </a:t>
            </a:r>
            <a:r>
              <a:rPr lang="en-US" altLang="en-US" sz="2000" b="0" dirty="0" err="1"/>
              <a:t>newNode</a:t>
            </a:r>
            <a:r>
              <a:rPr lang="en-US" altLang="en-US" sz="2000" b="0" dirty="0"/>
              <a:t>;</a:t>
            </a:r>
          </a:p>
          <a:p>
            <a:pPr eaLnBrk="1" hangingPunct="1">
              <a:buFontTx/>
              <a:buNone/>
            </a:pPr>
            <a:r>
              <a:rPr lang="en-US" altLang="en-US" sz="2000" b="0" dirty="0"/>
              <a:t>      }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079184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200" dirty="0"/>
              <a:t> else {  // </a:t>
            </a:r>
            <a:r>
              <a:rPr lang="en-US" altLang="en-US" sz="2200" dirty="0" err="1"/>
              <a:t>newNode</a:t>
            </a:r>
            <a:r>
              <a:rPr lang="en-US" altLang="en-US" sz="2200" dirty="0"/>
              <a:t> is not added to the end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       </a:t>
            </a:r>
            <a:r>
              <a:rPr lang="en-US" altLang="en-US" sz="2200" dirty="0" err="1"/>
              <a:t>newNode.setNext</a:t>
            </a:r>
            <a:r>
              <a:rPr lang="en-US" altLang="en-US" sz="2200" dirty="0"/>
              <a:t>(current);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       </a:t>
            </a:r>
            <a:r>
              <a:rPr lang="en-US" altLang="en-US" sz="2200" dirty="0" err="1"/>
              <a:t>newNode.setPrev</a:t>
            </a:r>
            <a:r>
              <a:rPr lang="en-US" altLang="en-US" sz="2200" dirty="0"/>
              <a:t>(</a:t>
            </a:r>
            <a:r>
              <a:rPr lang="en-US" altLang="en-US" sz="2200" dirty="0" err="1"/>
              <a:t>current.getPrev</a:t>
            </a:r>
            <a:r>
              <a:rPr lang="en-US" altLang="en-US" sz="2200" dirty="0"/>
              <a:t>());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       </a:t>
            </a:r>
            <a:r>
              <a:rPr lang="en-US" altLang="en-US" sz="2200" dirty="0" err="1"/>
              <a:t>current.setPrev</a:t>
            </a:r>
            <a:r>
              <a:rPr lang="en-US" altLang="en-US" sz="2200" dirty="0"/>
              <a:t>(</a:t>
            </a:r>
            <a:r>
              <a:rPr lang="en-US" altLang="en-US" sz="2200" dirty="0" err="1"/>
              <a:t>newNode</a:t>
            </a:r>
            <a:r>
              <a:rPr lang="en-US" altLang="en-US" sz="2200" dirty="0"/>
              <a:t>);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       if (</a:t>
            </a:r>
            <a:r>
              <a:rPr lang="en-US" altLang="en-US" sz="2200" dirty="0" err="1"/>
              <a:t>newNode.getPrev</a:t>
            </a:r>
            <a:r>
              <a:rPr lang="en-US" altLang="en-US" sz="2200" dirty="0"/>
              <a:t>() != null)         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             </a:t>
            </a:r>
            <a:r>
              <a:rPr lang="en-US" altLang="en-US" sz="2200" dirty="0" err="1"/>
              <a:t>newNode.getPrev</a:t>
            </a:r>
            <a:r>
              <a:rPr lang="en-US" altLang="en-US" sz="2200" dirty="0"/>
              <a:t>().</a:t>
            </a:r>
            <a:r>
              <a:rPr lang="en-US" altLang="en-US" sz="2200" dirty="0" err="1"/>
              <a:t>setNext</a:t>
            </a:r>
            <a:r>
              <a:rPr lang="en-US" altLang="en-US" sz="2200" dirty="0"/>
              <a:t>(</a:t>
            </a:r>
            <a:r>
              <a:rPr lang="en-US" altLang="en-US" sz="2200" dirty="0" err="1"/>
              <a:t>newNode</a:t>
            </a:r>
            <a:r>
              <a:rPr lang="en-US" altLang="en-US" sz="2200" dirty="0"/>
              <a:t>);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      else front = </a:t>
            </a:r>
            <a:r>
              <a:rPr lang="en-US" altLang="en-US" sz="2200" dirty="0" err="1"/>
              <a:t>newNode</a:t>
            </a:r>
            <a:r>
              <a:rPr lang="en-US" altLang="en-US" sz="2200" dirty="0"/>
              <a:t>;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   }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   ++count;</a:t>
            </a:r>
          </a:p>
          <a:p>
            <a:pPr eaLnBrk="1" hangingPunct="1">
              <a:buFontTx/>
              <a:buNone/>
            </a:pPr>
            <a:r>
              <a:rPr lang="en-US" altLang="en-US" sz="2200" dirty="0"/>
              <a:t>}     </a:t>
            </a:r>
            <a:endParaRPr lang="en-CA" altLang="en-US" sz="2200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9-</a:t>
            </a:r>
            <a:fld id="{602F3EB9-4D8B-4D3F-8C5D-3140893EBB9F}" type="slidenum">
              <a:rPr lang="en-US" altLang="en-US" sz="1400" b="0" smtClean="0"/>
              <a:pPr/>
              <a:t>41</a:t>
            </a:fld>
            <a:endParaRPr lang="en-US" altLang="en-US" sz="1400" b="0"/>
          </a:p>
        </p:txBody>
      </p:sp>
    </p:spTree>
    <p:extLst>
      <p:ext uri="{BB962C8B-B14F-4D97-AF65-F5344CB8AC3E}">
        <p14:creationId xmlns:p14="http://schemas.microsoft.com/office/powerpoint/2010/main" val="55519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C20E1A2C-CDC1-4B53-A93D-27167EE1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03C45843-0E18-4FC3-9B74-A5DA14B57BBC}" type="slidenum">
              <a:rPr lang="en-US" altLang="en-US" sz="1400" b="0"/>
              <a:pPr eaLnBrk="1" hangingPunct="1"/>
              <a:t>5</a:t>
            </a:fld>
            <a:endParaRPr lang="en-US" altLang="en-US" sz="1400" b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ABBC9E2-4374-4810-9810-B28FDFC56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Conceptual View of an Ordered List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720AFA0-6527-4102-8257-E0795A749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85D6C6CD-E0D5-4760-8CC3-FE4A79B36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16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AB4F1567-E600-4DA7-8C7C-DE5942D34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1" name="Text Box 6">
            <a:extLst>
              <a:ext uri="{FF2B5EF4-FFF2-40B4-BE49-F238E27FC236}">
                <a16:creationId xmlns:a16="http://schemas.microsoft.com/office/drawing/2014/main" id="{5B15C9AB-80C6-4113-B2E1-10641B1A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23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0B3E19CE-CD2A-40AA-A008-A1793CFBC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3" name="Text Box 8">
            <a:extLst>
              <a:ext uri="{FF2B5EF4-FFF2-40B4-BE49-F238E27FC236}">
                <a16:creationId xmlns:a16="http://schemas.microsoft.com/office/drawing/2014/main" id="{51F41456-4FD9-491F-B38B-F3B2B4FB8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29</a:t>
            </a:r>
          </a:p>
        </p:txBody>
      </p:sp>
      <p:sp>
        <p:nvSpPr>
          <p:cNvPr id="6154" name="Rectangle 9">
            <a:extLst>
              <a:ext uri="{FF2B5EF4-FFF2-40B4-BE49-F238E27FC236}">
                <a16:creationId xmlns:a16="http://schemas.microsoft.com/office/drawing/2014/main" id="{EF9CF3A3-01B5-451A-B13C-2AA4DD822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5" name="Text Box 10">
            <a:extLst>
              <a:ext uri="{FF2B5EF4-FFF2-40B4-BE49-F238E27FC236}">
                <a16:creationId xmlns:a16="http://schemas.microsoft.com/office/drawing/2014/main" id="{8D910FCD-8D01-4AC8-A1BB-85CAECB72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40</a:t>
            </a:r>
          </a:p>
        </p:txBody>
      </p:sp>
      <p:sp>
        <p:nvSpPr>
          <p:cNvPr id="6156" name="Rectangle 11">
            <a:extLst>
              <a:ext uri="{FF2B5EF4-FFF2-40B4-BE49-F238E27FC236}">
                <a16:creationId xmlns:a16="http://schemas.microsoft.com/office/drawing/2014/main" id="{6A54D7A9-5A60-4279-84F0-FFE6C5EE8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7" name="Text Box 12">
            <a:extLst>
              <a:ext uri="{FF2B5EF4-FFF2-40B4-BE49-F238E27FC236}">
                <a16:creationId xmlns:a16="http://schemas.microsoft.com/office/drawing/2014/main" id="{F62CBBD6-9494-4A64-AB2B-51A95FB51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51</a:t>
            </a:r>
          </a:p>
        </p:txBody>
      </p:sp>
      <p:sp>
        <p:nvSpPr>
          <p:cNvPr id="6158" name="Rectangle 13">
            <a:extLst>
              <a:ext uri="{FF2B5EF4-FFF2-40B4-BE49-F238E27FC236}">
                <a16:creationId xmlns:a16="http://schemas.microsoft.com/office/drawing/2014/main" id="{B0AD33BF-B958-49F7-BC7D-5FCF75811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59" name="Text Box 14">
            <a:extLst>
              <a:ext uri="{FF2B5EF4-FFF2-40B4-BE49-F238E27FC236}">
                <a16:creationId xmlns:a16="http://schemas.microsoft.com/office/drawing/2014/main" id="{C2D6C130-F1D8-4F8B-A75F-9020D9CF1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67</a:t>
            </a:r>
          </a:p>
        </p:txBody>
      </p:sp>
      <p:sp>
        <p:nvSpPr>
          <p:cNvPr id="6160" name="Rectangle 15">
            <a:extLst>
              <a:ext uri="{FF2B5EF4-FFF2-40B4-BE49-F238E27FC236}">
                <a16:creationId xmlns:a16="http://schemas.microsoft.com/office/drawing/2014/main" id="{7DF213F5-67FF-40D0-9EFD-86EF63923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61" name="Text Box 16">
            <a:extLst>
              <a:ext uri="{FF2B5EF4-FFF2-40B4-BE49-F238E27FC236}">
                <a16:creationId xmlns:a16="http://schemas.microsoft.com/office/drawing/2014/main" id="{EC11466F-907C-433C-8EFF-461EF8EC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124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88</a:t>
            </a:r>
          </a:p>
        </p:txBody>
      </p:sp>
      <p:sp>
        <p:nvSpPr>
          <p:cNvPr id="6162" name="Rectangle 17">
            <a:extLst>
              <a:ext uri="{FF2B5EF4-FFF2-40B4-BE49-F238E27FC236}">
                <a16:creationId xmlns:a16="http://schemas.microsoft.com/office/drawing/2014/main" id="{1E500352-87D8-450F-BC8B-77EEAAD65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724400"/>
            <a:ext cx="7620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6163" name="Text Box 18">
            <a:extLst>
              <a:ext uri="{FF2B5EF4-FFF2-40B4-BE49-F238E27FC236}">
                <a16:creationId xmlns:a16="http://schemas.microsoft.com/office/drawing/2014/main" id="{7CD5483A-8335-4AFD-88F0-A19382B22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53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58</a:t>
            </a:r>
          </a:p>
        </p:txBody>
      </p:sp>
      <p:sp>
        <p:nvSpPr>
          <p:cNvPr id="6164" name="Text Box 19">
            <a:extLst>
              <a:ext uri="{FF2B5EF4-FFF2-40B4-BE49-F238E27FC236}">
                <a16:creationId xmlns:a16="http://schemas.microsoft.com/office/drawing/2014/main" id="{D6947B70-9676-4DFD-A6F5-55CA31BE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front</a:t>
            </a:r>
          </a:p>
        </p:txBody>
      </p:sp>
      <p:sp>
        <p:nvSpPr>
          <p:cNvPr id="6165" name="Text Box 20">
            <a:extLst>
              <a:ext uri="{FF2B5EF4-FFF2-40B4-BE49-F238E27FC236}">
                <a16:creationId xmlns:a16="http://schemas.microsoft.com/office/drawing/2014/main" id="{A88BE65E-9C61-4DD7-97F6-7F3E3F0CE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44824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rear</a:t>
            </a:r>
          </a:p>
        </p:txBody>
      </p:sp>
      <p:sp>
        <p:nvSpPr>
          <p:cNvPr id="6166" name="Freeform 22">
            <a:extLst>
              <a:ext uri="{FF2B5EF4-FFF2-40B4-BE49-F238E27FC236}">
                <a16:creationId xmlns:a16="http://schemas.microsoft.com/office/drawing/2014/main" id="{E7BB44B6-1DD5-4E4C-8AFD-B022A3ACFDD0}"/>
              </a:ext>
            </a:extLst>
          </p:cNvPr>
          <p:cNvSpPr>
            <a:spLocks/>
          </p:cNvSpPr>
          <p:nvPr/>
        </p:nvSpPr>
        <p:spPr bwMode="auto">
          <a:xfrm>
            <a:off x="1524000" y="2286000"/>
            <a:ext cx="457200" cy="533400"/>
          </a:xfrm>
          <a:custGeom>
            <a:avLst/>
            <a:gdLst>
              <a:gd name="T0" fmla="*/ 0 w 288"/>
              <a:gd name="T1" fmla="*/ 0 h 336"/>
              <a:gd name="T2" fmla="*/ 240 w 288"/>
              <a:gd name="T3" fmla="*/ 96 h 336"/>
              <a:gd name="T4" fmla="*/ 288 w 288"/>
              <a:gd name="T5" fmla="*/ 336 h 336"/>
              <a:gd name="T6" fmla="*/ 0 60000 65536"/>
              <a:gd name="T7" fmla="*/ 0 60000 65536"/>
              <a:gd name="T8" fmla="*/ 0 60000 65536"/>
              <a:gd name="T9" fmla="*/ 0 w 288"/>
              <a:gd name="T10" fmla="*/ 0 h 336"/>
              <a:gd name="T11" fmla="*/ 288 w 28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336">
                <a:moveTo>
                  <a:pt x="0" y="0"/>
                </a:moveTo>
                <a:cubicBezTo>
                  <a:pt x="96" y="20"/>
                  <a:pt x="192" y="40"/>
                  <a:pt x="240" y="96"/>
                </a:cubicBezTo>
                <a:cubicBezTo>
                  <a:pt x="288" y="152"/>
                  <a:pt x="288" y="244"/>
                  <a:pt x="288" y="33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167" name="Freeform 23">
            <a:extLst>
              <a:ext uri="{FF2B5EF4-FFF2-40B4-BE49-F238E27FC236}">
                <a16:creationId xmlns:a16="http://schemas.microsoft.com/office/drawing/2014/main" id="{BF7BE525-5E32-4BB9-BA3F-6669F64529EB}"/>
              </a:ext>
            </a:extLst>
          </p:cNvPr>
          <p:cNvSpPr>
            <a:spLocks/>
          </p:cNvSpPr>
          <p:nvPr/>
        </p:nvSpPr>
        <p:spPr bwMode="auto">
          <a:xfrm>
            <a:off x="7239000" y="2209800"/>
            <a:ext cx="381000" cy="609600"/>
          </a:xfrm>
          <a:custGeom>
            <a:avLst/>
            <a:gdLst>
              <a:gd name="T0" fmla="*/ 240 w 240"/>
              <a:gd name="T1" fmla="*/ 0 h 384"/>
              <a:gd name="T2" fmla="*/ 48 w 240"/>
              <a:gd name="T3" fmla="*/ 96 h 384"/>
              <a:gd name="T4" fmla="*/ 0 w 240"/>
              <a:gd name="T5" fmla="*/ 384 h 384"/>
              <a:gd name="T6" fmla="*/ 0 60000 65536"/>
              <a:gd name="T7" fmla="*/ 0 60000 65536"/>
              <a:gd name="T8" fmla="*/ 0 60000 65536"/>
              <a:gd name="T9" fmla="*/ 0 w 240"/>
              <a:gd name="T10" fmla="*/ 0 h 384"/>
              <a:gd name="T11" fmla="*/ 240 w 24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384">
                <a:moveTo>
                  <a:pt x="240" y="0"/>
                </a:moveTo>
                <a:cubicBezTo>
                  <a:pt x="164" y="16"/>
                  <a:pt x="88" y="32"/>
                  <a:pt x="48" y="96"/>
                </a:cubicBezTo>
                <a:cubicBezTo>
                  <a:pt x="8" y="160"/>
                  <a:pt x="4" y="272"/>
                  <a:pt x="0" y="384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168" name="Line 24">
            <a:extLst>
              <a:ext uri="{FF2B5EF4-FFF2-40B4-BE49-F238E27FC236}">
                <a16:creationId xmlns:a16="http://schemas.microsoft.com/office/drawing/2014/main" id="{746304DA-0E27-4DD8-ACB5-A0AC10C804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581400"/>
            <a:ext cx="0" cy="1143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6169" name="Text Box 25">
            <a:extLst>
              <a:ext uri="{FF2B5EF4-FFF2-40B4-BE49-F238E27FC236}">
                <a16:creationId xmlns:a16="http://schemas.microsoft.com/office/drawing/2014/main" id="{3EB7BD0E-A268-4AA1-845B-516827119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724400"/>
            <a:ext cx="3810000" cy="10445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New values must be inserted so that </a:t>
            </a:r>
            <a:r>
              <a:rPr lang="en-US" altLang="en-US">
                <a:solidFill>
                  <a:schemeClr val="hlink"/>
                </a:solidFill>
              </a:rPr>
              <a:t>the ordering of the list is maintained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F0822F2-3AD1-4EEC-9812-0F09B732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09EB4498-989A-4435-A329-246C595E8856}" type="slidenum">
              <a:rPr lang="en-US" altLang="en-US" sz="1400" b="0"/>
              <a:pPr eaLnBrk="1" hangingPunct="1"/>
              <a:t>6</a:t>
            </a:fld>
            <a:endParaRPr lang="en-US" altLang="en-US" sz="1400" b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CC2CD31-D18E-4026-8619-5DF79BA3C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Unordered Lists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DA8AEAE-D94E-403D-B6C6-DFE8D12D03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4953000"/>
          </a:xfrm>
        </p:spPr>
        <p:txBody>
          <a:bodyPr/>
          <a:lstStyle/>
          <a:p>
            <a:pPr eaLnBrk="1" hangingPunct="1"/>
            <a:r>
              <a:rPr lang="en-US" altLang="en-US" sz="2800" b="1" i="1" dirty="0">
                <a:solidFill>
                  <a:schemeClr val="hlink"/>
                </a:solidFill>
              </a:rPr>
              <a:t>Unordered list</a:t>
            </a:r>
            <a:r>
              <a:rPr lang="en-US" altLang="en-US" sz="2800" dirty="0"/>
              <a:t>: the order of the elements in the list is </a:t>
            </a:r>
            <a:r>
              <a:rPr lang="en-US" altLang="en-US" sz="2800" b="1" i="1" dirty="0">
                <a:solidFill>
                  <a:schemeClr val="accent2"/>
                </a:solidFill>
              </a:rPr>
              <a:t>not</a:t>
            </a:r>
            <a:r>
              <a:rPr lang="en-US" altLang="en-US" sz="2800" dirty="0"/>
              <a:t> based on a characteristic of the elements, but is determined by the </a:t>
            </a:r>
            <a:r>
              <a:rPr lang="en-US" altLang="en-US" sz="2800" b="1" i="1" dirty="0">
                <a:solidFill>
                  <a:schemeClr val="accent2"/>
                </a:solidFill>
              </a:rPr>
              <a:t>programmer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A new element can be put</a:t>
            </a:r>
          </a:p>
          <a:p>
            <a:pPr lvl="1" eaLnBrk="1" hangingPunct="1"/>
            <a:r>
              <a:rPr lang="en-US" altLang="en-US" dirty="0"/>
              <a:t>at the front of the list,</a:t>
            </a:r>
          </a:p>
          <a:p>
            <a:pPr lvl="1" eaLnBrk="1" hangingPunct="1"/>
            <a:r>
              <a:rPr lang="en-US" altLang="en-US" dirty="0"/>
              <a:t>at the rear of the list,</a:t>
            </a:r>
          </a:p>
          <a:p>
            <a:pPr lvl="1" eaLnBrk="1" hangingPunct="1"/>
            <a:r>
              <a:rPr lang="en-US" altLang="en-US" dirty="0"/>
              <a:t>or after a particular element already in the list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AACBF5C5-5A48-4C88-B6DC-F54E4058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8B47F423-4041-4385-A0D2-6D8E22D53E3D}" type="slidenum">
              <a:rPr lang="en-US" altLang="en-US" sz="1400" b="0"/>
              <a:pPr eaLnBrk="1" hangingPunct="1"/>
              <a:t>7</a:t>
            </a:fld>
            <a:endParaRPr lang="en-US" altLang="en-US" sz="1400" b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D1D99A3-1427-41A1-8D19-234B9ACC4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Conceptual View of an Unordered List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684AFC8-8EC7-4D29-B3FA-2380CB7A1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DB65298-80AD-41AD-BE5B-D1F8D3AD5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198" name="Rectangle 7">
            <a:extLst>
              <a:ext uri="{FF2B5EF4-FFF2-40B4-BE49-F238E27FC236}">
                <a16:creationId xmlns:a16="http://schemas.microsoft.com/office/drawing/2014/main" id="{690C53CA-0CCE-42AF-8A9B-4D602E9A6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199" name="Rectangle 9">
            <a:extLst>
              <a:ext uri="{FF2B5EF4-FFF2-40B4-BE49-F238E27FC236}">
                <a16:creationId xmlns:a16="http://schemas.microsoft.com/office/drawing/2014/main" id="{DCBC2AA1-815A-4739-ADE7-47FD6655A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846FC3E2-92AB-40BC-973C-2F64A6A19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1" name="Rectangle 13">
            <a:extLst>
              <a:ext uri="{FF2B5EF4-FFF2-40B4-BE49-F238E27FC236}">
                <a16:creationId xmlns:a16="http://schemas.microsoft.com/office/drawing/2014/main" id="{7ABFA90C-D6A2-477F-9759-07C077513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2" name="Rectangle 15">
            <a:extLst>
              <a:ext uri="{FF2B5EF4-FFF2-40B4-BE49-F238E27FC236}">
                <a16:creationId xmlns:a16="http://schemas.microsoft.com/office/drawing/2014/main" id="{BC284FBC-F2CB-4183-94DA-A1660991A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3" name="Text Box 17">
            <a:extLst>
              <a:ext uri="{FF2B5EF4-FFF2-40B4-BE49-F238E27FC236}">
                <a16:creationId xmlns:a16="http://schemas.microsoft.com/office/drawing/2014/main" id="{EFF90C1A-0787-4D2D-9897-55FCC7C98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front</a:t>
            </a:r>
          </a:p>
        </p:txBody>
      </p:sp>
      <p:sp>
        <p:nvSpPr>
          <p:cNvPr id="8204" name="Text Box 18">
            <a:extLst>
              <a:ext uri="{FF2B5EF4-FFF2-40B4-BE49-F238E27FC236}">
                <a16:creationId xmlns:a16="http://schemas.microsoft.com/office/drawing/2014/main" id="{FA24532A-A43F-4EA4-8791-26A65192A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44824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rear</a:t>
            </a:r>
          </a:p>
        </p:txBody>
      </p:sp>
      <p:sp>
        <p:nvSpPr>
          <p:cNvPr id="8205" name="Freeform 19">
            <a:extLst>
              <a:ext uri="{FF2B5EF4-FFF2-40B4-BE49-F238E27FC236}">
                <a16:creationId xmlns:a16="http://schemas.microsoft.com/office/drawing/2014/main" id="{41B63564-5307-4FA0-9E33-2E51E3AC20A3}"/>
              </a:ext>
            </a:extLst>
          </p:cNvPr>
          <p:cNvSpPr>
            <a:spLocks/>
          </p:cNvSpPr>
          <p:nvPr/>
        </p:nvSpPr>
        <p:spPr bwMode="auto">
          <a:xfrm>
            <a:off x="1524000" y="2286000"/>
            <a:ext cx="457200" cy="533400"/>
          </a:xfrm>
          <a:custGeom>
            <a:avLst/>
            <a:gdLst>
              <a:gd name="T0" fmla="*/ 0 w 288"/>
              <a:gd name="T1" fmla="*/ 0 h 336"/>
              <a:gd name="T2" fmla="*/ 240 w 288"/>
              <a:gd name="T3" fmla="*/ 96 h 336"/>
              <a:gd name="T4" fmla="*/ 288 w 288"/>
              <a:gd name="T5" fmla="*/ 336 h 336"/>
              <a:gd name="T6" fmla="*/ 0 60000 65536"/>
              <a:gd name="T7" fmla="*/ 0 60000 65536"/>
              <a:gd name="T8" fmla="*/ 0 60000 65536"/>
              <a:gd name="T9" fmla="*/ 0 w 288"/>
              <a:gd name="T10" fmla="*/ 0 h 336"/>
              <a:gd name="T11" fmla="*/ 288 w 28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336">
                <a:moveTo>
                  <a:pt x="0" y="0"/>
                </a:moveTo>
                <a:cubicBezTo>
                  <a:pt x="96" y="20"/>
                  <a:pt x="192" y="40"/>
                  <a:pt x="240" y="96"/>
                </a:cubicBezTo>
                <a:cubicBezTo>
                  <a:pt x="288" y="152"/>
                  <a:pt x="288" y="244"/>
                  <a:pt x="288" y="33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8206" name="Freeform 20">
            <a:extLst>
              <a:ext uri="{FF2B5EF4-FFF2-40B4-BE49-F238E27FC236}">
                <a16:creationId xmlns:a16="http://schemas.microsoft.com/office/drawing/2014/main" id="{CA61CB06-D054-4E04-8347-7FF610381AC3}"/>
              </a:ext>
            </a:extLst>
          </p:cNvPr>
          <p:cNvSpPr>
            <a:spLocks/>
          </p:cNvSpPr>
          <p:nvPr/>
        </p:nvSpPr>
        <p:spPr bwMode="auto">
          <a:xfrm>
            <a:off x="7239000" y="2209800"/>
            <a:ext cx="381000" cy="609600"/>
          </a:xfrm>
          <a:custGeom>
            <a:avLst/>
            <a:gdLst>
              <a:gd name="T0" fmla="*/ 240 w 240"/>
              <a:gd name="T1" fmla="*/ 0 h 384"/>
              <a:gd name="T2" fmla="*/ 48 w 240"/>
              <a:gd name="T3" fmla="*/ 96 h 384"/>
              <a:gd name="T4" fmla="*/ 0 w 240"/>
              <a:gd name="T5" fmla="*/ 384 h 384"/>
              <a:gd name="T6" fmla="*/ 0 60000 65536"/>
              <a:gd name="T7" fmla="*/ 0 60000 65536"/>
              <a:gd name="T8" fmla="*/ 0 60000 65536"/>
              <a:gd name="T9" fmla="*/ 0 w 240"/>
              <a:gd name="T10" fmla="*/ 0 h 384"/>
              <a:gd name="T11" fmla="*/ 240 w 24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384">
                <a:moveTo>
                  <a:pt x="240" y="0"/>
                </a:moveTo>
                <a:cubicBezTo>
                  <a:pt x="164" y="16"/>
                  <a:pt x="88" y="32"/>
                  <a:pt x="48" y="96"/>
                </a:cubicBezTo>
                <a:cubicBezTo>
                  <a:pt x="8" y="160"/>
                  <a:pt x="4" y="272"/>
                  <a:pt x="0" y="384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8207" name="Rectangle 21">
            <a:extLst>
              <a:ext uri="{FF2B5EF4-FFF2-40B4-BE49-F238E27FC236}">
                <a16:creationId xmlns:a16="http://schemas.microsoft.com/office/drawing/2014/main" id="{222D0783-5A7E-42E1-A7B0-1BD76B5FC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724400"/>
            <a:ext cx="7620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8" name="Rectangle 22">
            <a:extLst>
              <a:ext uri="{FF2B5EF4-FFF2-40B4-BE49-F238E27FC236}">
                <a16:creationId xmlns:a16="http://schemas.microsoft.com/office/drawing/2014/main" id="{CFFA6EE5-AD7E-471F-8391-043D007D2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724400"/>
            <a:ext cx="762000" cy="685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09" name="Rectangle 23">
            <a:extLst>
              <a:ext uri="{FF2B5EF4-FFF2-40B4-BE49-F238E27FC236}">
                <a16:creationId xmlns:a16="http://schemas.microsoft.com/office/drawing/2014/main" id="{959D4B20-2453-48DC-8344-3D1930A61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724400"/>
            <a:ext cx="762000" cy="685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8210" name="Line 25">
            <a:extLst>
              <a:ext uri="{FF2B5EF4-FFF2-40B4-BE49-F238E27FC236}">
                <a16:creationId xmlns:a16="http://schemas.microsoft.com/office/drawing/2014/main" id="{E6C98198-739C-4599-9512-68BA9DC197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3581400"/>
            <a:ext cx="1524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8211" name="Line 26">
            <a:extLst>
              <a:ext uri="{FF2B5EF4-FFF2-40B4-BE49-F238E27FC236}">
                <a16:creationId xmlns:a16="http://schemas.microsoft.com/office/drawing/2014/main" id="{BD942EDB-A40D-4DB5-BD37-48C5FFF2C0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8212" name="Line 27">
            <a:extLst>
              <a:ext uri="{FF2B5EF4-FFF2-40B4-BE49-F238E27FC236}">
                <a16:creationId xmlns:a16="http://schemas.microsoft.com/office/drawing/2014/main" id="{F9A4D58F-7C3B-4DFD-9A9B-8BE46EA1C5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0" y="3581400"/>
            <a:ext cx="4572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8213" name="Text Box 36">
            <a:extLst>
              <a:ext uri="{FF2B5EF4-FFF2-40B4-BE49-F238E27FC236}">
                <a16:creationId xmlns:a16="http://schemas.microsoft.com/office/drawing/2014/main" id="{00491364-FBEF-4D14-8767-86690057A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791200"/>
            <a:ext cx="6705600" cy="4349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New values can be inserted anywhere in the list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F27867E3-A131-403D-8647-B4DFB545A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ED452C9D-A303-4E0C-97DF-1934F10D5157}" type="slidenum">
              <a:rPr lang="en-US" altLang="en-US" sz="1400" b="0"/>
              <a:pPr eaLnBrk="1" hangingPunct="1"/>
              <a:t>8</a:t>
            </a:fld>
            <a:endParaRPr lang="en-US" altLang="en-US" sz="1400" b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DF2929-E4CC-44CF-A6EA-B370CB340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Indexed Lists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454B7D2-C367-4D20-88F2-A9692C246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Indexed list</a:t>
            </a:r>
            <a:r>
              <a:rPr lang="en-US" altLang="en-US" b="1" i="1" dirty="0"/>
              <a:t>:</a:t>
            </a:r>
            <a:r>
              <a:rPr lang="en-US" altLang="en-US" dirty="0"/>
              <a:t> elements are referenced by their </a:t>
            </a:r>
            <a:r>
              <a:rPr lang="en-US" altLang="en-US" b="1" i="1" dirty="0">
                <a:solidFill>
                  <a:schemeClr val="accent2"/>
                </a:solidFill>
              </a:rPr>
              <a:t>numeric position</a:t>
            </a:r>
            <a:r>
              <a:rPr lang="en-US" altLang="en-US" i="1" dirty="0"/>
              <a:t> </a:t>
            </a:r>
            <a:r>
              <a:rPr lang="en-US" altLang="en-US" dirty="0"/>
              <a:t>in the list, called its </a:t>
            </a:r>
            <a:r>
              <a:rPr lang="en-US" altLang="en-US" b="1" i="1" dirty="0">
                <a:solidFill>
                  <a:schemeClr val="hlink"/>
                </a:solidFill>
              </a:rPr>
              <a:t>index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is the </a:t>
            </a:r>
            <a:r>
              <a:rPr lang="en-US" altLang="en-US" dirty="0">
                <a:solidFill>
                  <a:schemeClr val="tx2"/>
                </a:solidFill>
              </a:rPr>
              <a:t>position</a:t>
            </a:r>
            <a:r>
              <a:rPr lang="en-US" altLang="en-US" dirty="0"/>
              <a:t> in the list that is important, and the programmer can determine the order in which the items go in the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Every time the list changes, the </a:t>
            </a:r>
            <a:r>
              <a:rPr lang="en-US" altLang="en-US" dirty="0">
                <a:solidFill>
                  <a:schemeClr val="tx2"/>
                </a:solidFill>
              </a:rPr>
              <a:t>position </a:t>
            </a:r>
            <a:r>
              <a:rPr lang="en-US" altLang="en-US" dirty="0"/>
              <a:t>(index) of an element may change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C16A546A-AA3F-4E60-B9D8-EFB73641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/>
              <a:t>9-</a:t>
            </a:r>
            <a:fld id="{04FAF8D0-6E1E-4B88-9E23-BFF18D13B5DE}" type="slidenum">
              <a:rPr lang="en-US" altLang="en-US" sz="1400" b="0"/>
              <a:pPr eaLnBrk="1" hangingPunct="1"/>
              <a:t>9</a:t>
            </a:fld>
            <a:endParaRPr lang="en-US" altLang="en-US" sz="1400" b="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5DCF6A1-1412-4F6D-A582-B8D441E1A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Conceptual View of an Indexed List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C777B02-D28C-4944-B728-97870944C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011C9097-5483-4914-BDA7-C5D4AB9F3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ABBCA9CC-F321-4429-9E34-B121F2FAF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BE5F5DC1-33AE-40FA-BC2E-5A49D177C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698D3843-F3B7-4D14-BA10-F0752F7CF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1EB16098-C18F-428B-B337-CED1E9C68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21A53EEC-557E-47B0-8AD9-CABD1D2B9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95600"/>
            <a:ext cx="762000" cy="6858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51" name="Text Box 10">
            <a:extLst>
              <a:ext uri="{FF2B5EF4-FFF2-40B4-BE49-F238E27FC236}">
                <a16:creationId xmlns:a16="http://schemas.microsoft.com/office/drawing/2014/main" id="{ABBE70AD-0840-4597-8914-B03020F16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front</a:t>
            </a:r>
          </a:p>
        </p:txBody>
      </p:sp>
      <p:sp>
        <p:nvSpPr>
          <p:cNvPr id="10252" name="Text Box 11">
            <a:extLst>
              <a:ext uri="{FF2B5EF4-FFF2-40B4-BE49-F238E27FC236}">
                <a16:creationId xmlns:a16="http://schemas.microsoft.com/office/drawing/2014/main" id="{23215366-9C52-4B45-AC8A-5652727E4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44824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rear</a:t>
            </a:r>
          </a:p>
        </p:txBody>
      </p:sp>
      <p:sp>
        <p:nvSpPr>
          <p:cNvPr id="10253" name="Freeform 12">
            <a:extLst>
              <a:ext uri="{FF2B5EF4-FFF2-40B4-BE49-F238E27FC236}">
                <a16:creationId xmlns:a16="http://schemas.microsoft.com/office/drawing/2014/main" id="{3B69BC73-489C-47DA-95A7-C4C38DEBB65A}"/>
              </a:ext>
            </a:extLst>
          </p:cNvPr>
          <p:cNvSpPr>
            <a:spLocks/>
          </p:cNvSpPr>
          <p:nvPr/>
        </p:nvSpPr>
        <p:spPr bwMode="auto">
          <a:xfrm>
            <a:off x="1524000" y="2286000"/>
            <a:ext cx="457200" cy="533400"/>
          </a:xfrm>
          <a:custGeom>
            <a:avLst/>
            <a:gdLst>
              <a:gd name="T0" fmla="*/ 0 w 288"/>
              <a:gd name="T1" fmla="*/ 0 h 336"/>
              <a:gd name="T2" fmla="*/ 240 w 288"/>
              <a:gd name="T3" fmla="*/ 96 h 336"/>
              <a:gd name="T4" fmla="*/ 288 w 288"/>
              <a:gd name="T5" fmla="*/ 336 h 336"/>
              <a:gd name="T6" fmla="*/ 0 60000 65536"/>
              <a:gd name="T7" fmla="*/ 0 60000 65536"/>
              <a:gd name="T8" fmla="*/ 0 60000 65536"/>
              <a:gd name="T9" fmla="*/ 0 w 288"/>
              <a:gd name="T10" fmla="*/ 0 h 336"/>
              <a:gd name="T11" fmla="*/ 288 w 288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336">
                <a:moveTo>
                  <a:pt x="0" y="0"/>
                </a:moveTo>
                <a:cubicBezTo>
                  <a:pt x="96" y="20"/>
                  <a:pt x="192" y="40"/>
                  <a:pt x="240" y="96"/>
                </a:cubicBezTo>
                <a:cubicBezTo>
                  <a:pt x="288" y="152"/>
                  <a:pt x="288" y="244"/>
                  <a:pt x="288" y="33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4" name="Freeform 13">
            <a:extLst>
              <a:ext uri="{FF2B5EF4-FFF2-40B4-BE49-F238E27FC236}">
                <a16:creationId xmlns:a16="http://schemas.microsoft.com/office/drawing/2014/main" id="{18402EF6-5C9C-47F0-A894-4A0C937C87F2}"/>
              </a:ext>
            </a:extLst>
          </p:cNvPr>
          <p:cNvSpPr>
            <a:spLocks/>
          </p:cNvSpPr>
          <p:nvPr/>
        </p:nvSpPr>
        <p:spPr bwMode="auto">
          <a:xfrm>
            <a:off x="7239000" y="2209800"/>
            <a:ext cx="381000" cy="609600"/>
          </a:xfrm>
          <a:custGeom>
            <a:avLst/>
            <a:gdLst>
              <a:gd name="T0" fmla="*/ 240 w 240"/>
              <a:gd name="T1" fmla="*/ 0 h 384"/>
              <a:gd name="T2" fmla="*/ 48 w 240"/>
              <a:gd name="T3" fmla="*/ 96 h 384"/>
              <a:gd name="T4" fmla="*/ 0 w 240"/>
              <a:gd name="T5" fmla="*/ 384 h 384"/>
              <a:gd name="T6" fmla="*/ 0 60000 65536"/>
              <a:gd name="T7" fmla="*/ 0 60000 65536"/>
              <a:gd name="T8" fmla="*/ 0 60000 65536"/>
              <a:gd name="T9" fmla="*/ 0 w 240"/>
              <a:gd name="T10" fmla="*/ 0 h 384"/>
              <a:gd name="T11" fmla="*/ 240 w 24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384">
                <a:moveTo>
                  <a:pt x="240" y="0"/>
                </a:moveTo>
                <a:cubicBezTo>
                  <a:pt x="164" y="16"/>
                  <a:pt x="88" y="32"/>
                  <a:pt x="48" y="96"/>
                </a:cubicBezTo>
                <a:cubicBezTo>
                  <a:pt x="8" y="160"/>
                  <a:pt x="4" y="272"/>
                  <a:pt x="0" y="384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E0B07367-B451-4BE4-84C3-E92D86344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724400"/>
            <a:ext cx="7620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1DCC4F63-8B0F-404B-8E0C-D960E686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724400"/>
            <a:ext cx="762000" cy="685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57" name="Rectangle 16">
            <a:extLst>
              <a:ext uri="{FF2B5EF4-FFF2-40B4-BE49-F238E27FC236}">
                <a16:creationId xmlns:a16="http://schemas.microsoft.com/office/drawing/2014/main" id="{3B4CCA7C-6EAE-4CF9-A1A3-5C9A00AF2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724400"/>
            <a:ext cx="762000" cy="685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5118249A-7179-476E-98E8-CF8B179755C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3581400"/>
            <a:ext cx="1524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EF5CC480-2B44-4B22-8E68-730E178C7D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657600"/>
            <a:ext cx="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BE531D35-5F51-4AF8-A15C-D983869C10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0" y="3581400"/>
            <a:ext cx="4572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61" name="Text Box 21">
            <a:extLst>
              <a:ext uri="{FF2B5EF4-FFF2-40B4-BE49-F238E27FC236}">
                <a16:creationId xmlns:a16="http://schemas.microsoft.com/office/drawing/2014/main" id="{2EB5FF00-7516-4F52-8E97-2A877BB5A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81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0262" name="Text Box 22">
            <a:extLst>
              <a:ext uri="{FF2B5EF4-FFF2-40B4-BE49-F238E27FC236}">
                <a16:creationId xmlns:a16="http://schemas.microsoft.com/office/drawing/2014/main" id="{6E9F7081-9F15-4D7F-ABFA-5140AE9E2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81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0263" name="Text Box 23">
            <a:extLst>
              <a:ext uri="{FF2B5EF4-FFF2-40B4-BE49-F238E27FC236}">
                <a16:creationId xmlns:a16="http://schemas.microsoft.com/office/drawing/2014/main" id="{D9B6304E-264F-451B-AAA6-95DE1A69B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581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0264" name="Text Box 24">
            <a:extLst>
              <a:ext uri="{FF2B5EF4-FFF2-40B4-BE49-F238E27FC236}">
                <a16:creationId xmlns:a16="http://schemas.microsoft.com/office/drawing/2014/main" id="{8A6CE241-0F09-415C-A264-920B46C33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81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0265" name="Text Box 25">
            <a:extLst>
              <a:ext uri="{FF2B5EF4-FFF2-40B4-BE49-F238E27FC236}">
                <a16:creationId xmlns:a16="http://schemas.microsoft.com/office/drawing/2014/main" id="{636F086E-6BE0-4EB0-ABC9-C36E2305E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0266" name="Text Box 26">
            <a:extLst>
              <a:ext uri="{FF2B5EF4-FFF2-40B4-BE49-F238E27FC236}">
                <a16:creationId xmlns:a16="http://schemas.microsoft.com/office/drawing/2014/main" id="{2CC195EE-74C0-4284-8490-74942DD44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0267" name="Text Box 27">
            <a:extLst>
              <a:ext uri="{FF2B5EF4-FFF2-40B4-BE49-F238E27FC236}">
                <a16:creationId xmlns:a16="http://schemas.microsoft.com/office/drawing/2014/main" id="{7F80751B-94C1-462E-8B0B-C288E4350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581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10268" name="Text Box 28">
            <a:extLst>
              <a:ext uri="{FF2B5EF4-FFF2-40B4-BE49-F238E27FC236}">
                <a16:creationId xmlns:a16="http://schemas.microsoft.com/office/drawing/2014/main" id="{98A24073-9E22-424A-92EE-C2F5E7DCA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715000"/>
            <a:ext cx="6705600" cy="43497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New values can be inserted at any position in the list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A97FDCF-A963-4E48-AA76-C296C0312749}"/>
              </a:ext>
            </a:extLst>
          </p:cNvPr>
          <p:cNvCxnSpPr/>
          <p:nvPr/>
        </p:nvCxnSpPr>
        <p:spPr bwMode="auto">
          <a:xfrm flipV="1">
            <a:off x="2771800" y="3978275"/>
            <a:ext cx="72008" cy="602853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8C18F43-C8E5-4A1A-9C37-30EE70E853BB}"/>
              </a:ext>
            </a:extLst>
          </p:cNvPr>
          <p:cNvSpPr txBox="1"/>
          <p:nvPr/>
        </p:nvSpPr>
        <p:spPr>
          <a:xfrm>
            <a:off x="2349393" y="4591861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index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1563</TotalTime>
  <Words>2315</Words>
  <Application>Microsoft Office PowerPoint</Application>
  <PresentationFormat>On-screen Show (4:3)</PresentationFormat>
  <Paragraphs>438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Times</vt:lpstr>
      <vt:lpstr>Times New Roman</vt:lpstr>
      <vt:lpstr>noteTemplate05</vt:lpstr>
      <vt:lpstr>PowerPoint Presentation</vt:lpstr>
      <vt:lpstr>Objectives</vt:lpstr>
      <vt:lpstr>Lists</vt:lpstr>
      <vt:lpstr>Ordered Lists</vt:lpstr>
      <vt:lpstr>Conceptual View of an Ordered List</vt:lpstr>
      <vt:lpstr>Unordered Lists</vt:lpstr>
      <vt:lpstr>Conceptual View of an Unordered List</vt:lpstr>
      <vt:lpstr>Indexed Lists</vt:lpstr>
      <vt:lpstr>Conceptual View of an Indexed List</vt:lpstr>
      <vt:lpstr>List Operations</vt:lpstr>
      <vt:lpstr>Operations on the List ADT</vt:lpstr>
      <vt:lpstr>Operation Particular to an Ordered List</vt:lpstr>
      <vt:lpstr>Operations Particular to an Unordered List</vt:lpstr>
      <vt:lpstr>Operations Particular to an Indexed List</vt:lpstr>
      <vt:lpstr>List Operations</vt:lpstr>
      <vt:lpstr>ListADT Interface</vt:lpstr>
      <vt:lpstr>PowerPoint Presentation</vt:lpstr>
      <vt:lpstr>OrderedList ADT</vt:lpstr>
      <vt:lpstr>UnorderedListADT</vt:lpstr>
      <vt:lpstr>IndexedListADT</vt:lpstr>
      <vt:lpstr>Discussion</vt:lpstr>
      <vt:lpstr>List Implementation using Arrays</vt:lpstr>
      <vt:lpstr>An Array Implementation of a List</vt:lpstr>
      <vt:lpstr>PowerPoint Presentation</vt:lpstr>
      <vt:lpstr>PowerPoint Presentation</vt:lpstr>
      <vt:lpstr>PowerPoint Presentation</vt:lpstr>
      <vt:lpstr>The Comparable Interface</vt:lpstr>
      <vt:lpstr>The Comparable Interface</vt:lpstr>
      <vt:lpstr>PowerPoint Presentation</vt:lpstr>
      <vt:lpstr>List Implementation Using Arrays, Method 2: Circular Arrays </vt:lpstr>
      <vt:lpstr>List Implementation Using Links</vt:lpstr>
      <vt:lpstr>PowerPoint Presentation</vt:lpstr>
      <vt:lpstr>PowerPoint Presentation</vt:lpstr>
      <vt:lpstr>PowerPoint Presentation</vt:lpstr>
      <vt:lpstr>Doubly Linked Lists</vt:lpstr>
      <vt:lpstr>Implementation of a Doubly-Linked List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9</dc:title>
  <dc:creator>doug vancise</dc:creator>
  <cp:lastModifiedBy>Roberto Solis-Oba</cp:lastModifiedBy>
  <cp:revision>95</cp:revision>
  <dcterms:created xsi:type="dcterms:W3CDTF">2007-06-12T21:14:24Z</dcterms:created>
  <dcterms:modified xsi:type="dcterms:W3CDTF">2020-03-12T15:03:55Z</dcterms:modified>
</cp:coreProperties>
</file>