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32"/>
  </p:notesMasterIdLst>
  <p:sldIdLst>
    <p:sldId id="256" r:id="rId2"/>
    <p:sldId id="283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80" r:id="rId11"/>
    <p:sldId id="264" r:id="rId12"/>
    <p:sldId id="266" r:id="rId13"/>
    <p:sldId id="267" r:id="rId14"/>
    <p:sldId id="268" r:id="rId15"/>
    <p:sldId id="269" r:id="rId16"/>
    <p:sldId id="285" r:id="rId17"/>
    <p:sldId id="270" r:id="rId18"/>
    <p:sldId id="272" r:id="rId19"/>
    <p:sldId id="281" r:id="rId20"/>
    <p:sldId id="282" r:id="rId21"/>
    <p:sldId id="286" r:id="rId22"/>
    <p:sldId id="273" r:id="rId23"/>
    <p:sldId id="287" r:id="rId24"/>
    <p:sldId id="274" r:id="rId25"/>
    <p:sldId id="275" r:id="rId26"/>
    <p:sldId id="276" r:id="rId27"/>
    <p:sldId id="277" r:id="rId28"/>
    <p:sldId id="278" r:id="rId29"/>
    <p:sldId id="265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91AC33-568C-42AE-8078-27DF3F63509A}">
          <p14:sldIdLst>
            <p14:sldId id="256"/>
            <p14:sldId id="283"/>
            <p14:sldId id="258"/>
            <p14:sldId id="259"/>
            <p14:sldId id="260"/>
            <p14:sldId id="261"/>
            <p14:sldId id="284"/>
            <p14:sldId id="262"/>
            <p14:sldId id="263"/>
            <p14:sldId id="280"/>
            <p14:sldId id="264"/>
            <p14:sldId id="266"/>
            <p14:sldId id="267"/>
            <p14:sldId id="268"/>
            <p14:sldId id="269"/>
            <p14:sldId id="285"/>
            <p14:sldId id="270"/>
            <p14:sldId id="272"/>
            <p14:sldId id="281"/>
            <p14:sldId id="282"/>
            <p14:sldId id="286"/>
            <p14:sldId id="273"/>
            <p14:sldId id="287"/>
            <p14:sldId id="274"/>
            <p14:sldId id="275"/>
            <p14:sldId id="276"/>
            <p14:sldId id="277"/>
            <p14:sldId id="278"/>
            <p14:sldId id="265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35EAD-4039-49A3-9725-F51D40751E07}" type="datetimeFigureOut">
              <a:rPr lang="en-CA" smtClean="0"/>
              <a:t>2020-01-04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DE7DD-B9C9-4D69-85D1-2CDB5548DE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51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E47B-A1B3-4481-AD1D-92921390C884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54D2-E2D6-4E77-B9B7-954FBA13443A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2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89D6-F67D-4221-801E-A8B0D00A6564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3C9D-682C-4DEA-8F16-D8E4973B972E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027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24B3-0957-414F-A980-E9F9C40C08D4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53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1517-7A4E-485A-BD55-C5719D2CF3AE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7F81-F5E9-48EF-8CEE-E8252C33879C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DCF2-17A2-41C4-BA61-266AD96F3099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17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C33A-E5E6-489B-9CFD-0B9D9B02B6AD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EAC-A21E-47B0-8A75-CC14DF429C9E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7668-2AE4-4606-85DC-A69C8F3D4C0F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5242-1034-4C3C-A695-D165F2DE2CFD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8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FB7B-7F5A-4659-97B1-A6A29A580540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7FA45-9526-44CB-A8E7-DAFBA0D1BE15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9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7B20-F8A0-413A-84AD-C8955A8E896C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7A1-AC17-44A6-BE26-7E0757416A33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5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27334-81A2-4C3A-91C1-DA664CF94F4A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729FB0-0CF4-4181-B93D-6BD441E54154}" type="datetime1">
              <a:rPr lang="en-US" smtClean="0"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2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rackets.i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outlook.office365.com/owa/calendar/141d64610aae4a2fb10efcdbb686ae59@uwo.ca/38da3cae4dcf4d45b818c1e0823036bb16809211094366959761/calendar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sarlo@uwo.c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owl.uwo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he.kendallhunt.com/product/multimedia-and-communic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064029"/>
            <a:ext cx="6620968" cy="3713353"/>
          </a:xfrm>
        </p:spPr>
        <p:txBody>
          <a:bodyPr/>
          <a:lstStyle/>
          <a:p>
            <a:r>
              <a:rPr lang="en-US" sz="5400" dirty="0"/>
              <a:t>CS 2033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Multimedia &amp; Communications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1 -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37179-ED69-4FB0-8A9E-F677116B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72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Affinity Photo </a:t>
            </a:r>
            <a:r>
              <a:rPr lang="en-US" sz="2800" dirty="0"/>
              <a:t>will be used for </a:t>
            </a:r>
            <a:r>
              <a:rPr lang="en-US" sz="2800" dirty="0" smtClean="0"/>
              <a:t>2-3 </a:t>
            </a:r>
            <a:r>
              <a:rPr lang="en-US" sz="2800" dirty="0"/>
              <a:t>labs and assignment 1 only.</a:t>
            </a:r>
          </a:p>
          <a:p>
            <a:pPr lvl="1"/>
            <a:r>
              <a:rPr lang="en-US" sz="2600" dirty="0"/>
              <a:t>Use NCB-105 when it is available (late evenings and weekends</a:t>
            </a:r>
            <a:r>
              <a:rPr lang="en-US" sz="2600" dirty="0" smtClean="0"/>
              <a:t>)</a:t>
            </a:r>
          </a:p>
          <a:p>
            <a:pPr lvl="1"/>
            <a:r>
              <a:rPr lang="en-CA" sz="2600" dirty="0" smtClean="0"/>
              <a:t>Buy it if you'd like but not necessary!</a:t>
            </a:r>
            <a:endParaRPr lang="en-US" sz="2600" dirty="0"/>
          </a:p>
          <a:p>
            <a:r>
              <a:rPr lang="en-US" sz="2800" dirty="0" smtClean="0"/>
              <a:t>Brackets </a:t>
            </a:r>
            <a:r>
              <a:rPr lang="en-US" sz="2800" dirty="0"/>
              <a:t>is a free program for website coding.</a:t>
            </a:r>
          </a:p>
          <a:p>
            <a:pPr lvl="1"/>
            <a:r>
              <a:rPr lang="en-US" sz="2600" dirty="0">
                <a:hlinkClick r:id="rId2"/>
              </a:rPr>
              <a:t>http://brackets.io/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EBAE8-8C52-415D-AA0B-25B2934D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8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 of CS1033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 should be familiar with:</a:t>
            </a:r>
          </a:p>
          <a:p>
            <a:pPr lvl="1"/>
            <a:r>
              <a:rPr lang="en-US" sz="2600" dirty="0"/>
              <a:t>Binary numbers and </a:t>
            </a:r>
            <a:r>
              <a:rPr lang="en-US" sz="2600" dirty="0" err="1"/>
              <a:t>filesize</a:t>
            </a:r>
            <a:r>
              <a:rPr lang="en-US" sz="2600" dirty="0"/>
              <a:t> units</a:t>
            </a:r>
          </a:p>
          <a:p>
            <a:pPr lvl="1"/>
            <a:r>
              <a:rPr lang="en-US" sz="2600" dirty="0"/>
              <a:t>Digitization of analog data</a:t>
            </a:r>
          </a:p>
          <a:p>
            <a:pPr lvl="1"/>
            <a:r>
              <a:rPr lang="en-US" sz="2600" dirty="0"/>
              <a:t>Design principles</a:t>
            </a:r>
          </a:p>
          <a:p>
            <a:pPr lvl="1"/>
            <a:r>
              <a:rPr lang="en-US" sz="2600" dirty="0" err="1"/>
              <a:t>Colour</a:t>
            </a:r>
            <a:r>
              <a:rPr lang="en-US" sz="2600" dirty="0"/>
              <a:t> codes (hex and RGB)</a:t>
            </a:r>
          </a:p>
          <a:p>
            <a:pPr lvl="1"/>
            <a:r>
              <a:rPr lang="en-US" sz="2600" dirty="0" err="1"/>
              <a:t>Colour</a:t>
            </a:r>
            <a:r>
              <a:rPr lang="en-US" sz="2600" dirty="0"/>
              <a:t> models (CMYK vs RGB)</a:t>
            </a:r>
          </a:p>
          <a:p>
            <a:pPr lvl="1"/>
            <a:r>
              <a:rPr lang="en-US" sz="2600" dirty="0"/>
              <a:t>Image resolution and pixel size</a:t>
            </a:r>
          </a:p>
          <a:p>
            <a:pPr lvl="1"/>
            <a:r>
              <a:rPr lang="en-US" sz="2600" dirty="0" smtClean="0"/>
              <a:t>Affinity/Photoshop </a:t>
            </a:r>
            <a:r>
              <a:rPr lang="en-US" sz="2600" dirty="0"/>
              <a:t>basics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C272E-B6C6-453A-82D4-F7745442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08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 of CS1033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 should be familiar with:</a:t>
            </a:r>
          </a:p>
          <a:p>
            <a:pPr lvl="1"/>
            <a:r>
              <a:rPr lang="en-US" sz="2600" dirty="0"/>
              <a:t>Absolute vs relative paths</a:t>
            </a:r>
          </a:p>
          <a:p>
            <a:pPr lvl="1"/>
            <a:r>
              <a:rPr lang="en-US" sz="2600" dirty="0"/>
              <a:t>HTML filename rules</a:t>
            </a:r>
          </a:p>
          <a:p>
            <a:pPr lvl="1"/>
            <a:r>
              <a:rPr lang="en-US" sz="2600" dirty="0"/>
              <a:t>Website folder structure rules</a:t>
            </a:r>
          </a:p>
          <a:p>
            <a:pPr lvl="1"/>
            <a:r>
              <a:rPr lang="en-US" sz="2600" dirty="0"/>
              <a:t>Using FTP </a:t>
            </a:r>
            <a:r>
              <a:rPr lang="en-US" sz="2600" dirty="0" smtClean="0"/>
              <a:t>(i.e. FileZilla </a:t>
            </a:r>
            <a:r>
              <a:rPr lang="en-US" sz="2600" dirty="0"/>
              <a:t>or </a:t>
            </a:r>
            <a:r>
              <a:rPr lang="en-US" sz="2600" dirty="0" err="1"/>
              <a:t>WinSCP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Different element types (paragraph, headings 1-6, image, lists, table,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91723-9896-4BC0-8C41-9655566A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09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 of CS1033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CS1033 topics that aren’t as important for this course:</a:t>
            </a:r>
          </a:p>
          <a:p>
            <a:pPr lvl="1"/>
            <a:r>
              <a:rPr lang="en-US" sz="2600" dirty="0"/>
              <a:t>Animated GIFs</a:t>
            </a:r>
          </a:p>
          <a:p>
            <a:pPr lvl="1"/>
            <a:r>
              <a:rPr lang="en-US" sz="2600" dirty="0"/>
              <a:t>Video</a:t>
            </a:r>
          </a:p>
          <a:p>
            <a:pPr lvl="1"/>
            <a:r>
              <a:rPr lang="en-US" sz="2600" dirty="0"/>
              <a:t>Audio</a:t>
            </a:r>
          </a:p>
          <a:p>
            <a:pPr lvl="1"/>
            <a:r>
              <a:rPr lang="en-US" sz="2600" dirty="0"/>
              <a:t>Compression of audio/video</a:t>
            </a:r>
          </a:p>
          <a:p>
            <a:pPr lvl="1"/>
            <a:r>
              <a:rPr lang="en-US" sz="2600" dirty="0"/>
              <a:t>History of multimedia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CF94F-1247-4D0B-843F-B73DB7B99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85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Labs				9% (lowest dropped)</a:t>
            </a:r>
          </a:p>
          <a:p>
            <a:r>
              <a:rPr lang="en-US" sz="2800" dirty="0"/>
              <a:t>Assignments	45% (total)</a:t>
            </a:r>
          </a:p>
          <a:p>
            <a:pPr lvl="1"/>
            <a:r>
              <a:rPr lang="en-US" sz="2400" dirty="0"/>
              <a:t>1				10%</a:t>
            </a:r>
          </a:p>
          <a:p>
            <a:pPr lvl="1"/>
            <a:r>
              <a:rPr lang="en-US" sz="2400" dirty="0"/>
              <a:t>2				15%</a:t>
            </a:r>
          </a:p>
          <a:p>
            <a:pPr lvl="1"/>
            <a:r>
              <a:rPr lang="en-US" sz="2400" dirty="0"/>
              <a:t>3				20%</a:t>
            </a:r>
          </a:p>
          <a:p>
            <a:r>
              <a:rPr lang="en-US" sz="2800" dirty="0"/>
              <a:t>Quizzes			6% (3 worth 2% each)</a:t>
            </a:r>
          </a:p>
          <a:p>
            <a:r>
              <a:rPr lang="en-US" sz="2800" dirty="0"/>
              <a:t>Final Exam		40%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7244" y="6029652"/>
            <a:ext cx="5554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You must have at least 45% between the</a:t>
            </a:r>
          </a:p>
          <a:p>
            <a:r>
              <a:rPr lang="en-US" dirty="0"/>
              <a:t>final exam and assignment 3 to pass the course.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AEF3F-BE0B-42FD-8701-9A667724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996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Labs begin next week (Jan. </a:t>
            </a:r>
            <a:r>
              <a:rPr lang="en-US" sz="2800" dirty="0" smtClean="0"/>
              <a:t>13</a:t>
            </a:r>
            <a:r>
              <a:rPr lang="en-US" sz="2800" baseline="30000" dirty="0" smtClean="0"/>
              <a:t>th</a:t>
            </a:r>
            <a:r>
              <a:rPr lang="en-US" sz="2800" dirty="0"/>
              <a:t>).</a:t>
            </a:r>
          </a:p>
          <a:p>
            <a:r>
              <a:rPr lang="en-US" sz="2800" dirty="0"/>
              <a:t>There are 10 labs, and the lowest one is dropped (total of 9%).</a:t>
            </a:r>
          </a:p>
          <a:p>
            <a:r>
              <a:rPr lang="en-US" sz="2800" dirty="0" smtClean="0"/>
              <a:t>They </a:t>
            </a:r>
            <a:r>
              <a:rPr lang="en-US" sz="2800" dirty="0"/>
              <a:t>are mandatory! You must sign the attendance sheet and show your work to the TA at the end.</a:t>
            </a:r>
          </a:p>
          <a:p>
            <a:r>
              <a:rPr lang="en-US" sz="2800" dirty="0"/>
              <a:t>Do </a:t>
            </a:r>
            <a:r>
              <a:rPr lang="en-US" sz="2800" b="1" dirty="0"/>
              <a:t>NOT</a:t>
            </a:r>
            <a:r>
              <a:rPr lang="en-US" sz="2800" dirty="0"/>
              <a:t> go to a different lab section even if you cannot make it your own section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BA866-7971-4CBE-A561-6E323196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96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Do </a:t>
            </a:r>
            <a:r>
              <a:rPr lang="en-US" sz="2800" b="1" dirty="0"/>
              <a:t>NOT</a:t>
            </a:r>
            <a:r>
              <a:rPr lang="en-US" sz="2800" dirty="0"/>
              <a:t> complete the lab prior to your designated time slot.</a:t>
            </a:r>
          </a:p>
          <a:p>
            <a:r>
              <a:rPr lang="en-US" sz="2800" dirty="0" smtClean="0"/>
              <a:t>Work </a:t>
            </a:r>
            <a:r>
              <a:rPr lang="en-US" sz="2800" dirty="0"/>
              <a:t>on it throughout your 2 hour slot. If you are working, you will get the mark even if it’s not quite done</a:t>
            </a:r>
            <a:r>
              <a:rPr lang="en-US" sz="2800" dirty="0" smtClean="0"/>
              <a:t>.</a:t>
            </a:r>
          </a:p>
          <a:p>
            <a:r>
              <a:rPr lang="en-CA" sz="2800" b="1" dirty="0" smtClean="0">
                <a:solidFill>
                  <a:srgbClr val="92D050"/>
                </a:solidFill>
              </a:rPr>
              <a:t>EXCEPTION</a:t>
            </a:r>
            <a:r>
              <a:rPr lang="en-CA" sz="2800" dirty="0" smtClean="0"/>
              <a:t>: For Lab 1 </a:t>
            </a:r>
            <a:r>
              <a:rPr lang="en-CA" sz="2800" b="1" dirty="0" smtClean="0">
                <a:solidFill>
                  <a:srgbClr val="92D050"/>
                </a:solidFill>
              </a:rPr>
              <a:t>ONLY</a:t>
            </a:r>
            <a:r>
              <a:rPr lang="en-CA" sz="2800" dirty="0" smtClean="0"/>
              <a:t>, you may work on it on your own time this week </a:t>
            </a:r>
            <a:r>
              <a:rPr lang="en-CA" sz="2800" dirty="0" smtClean="0"/>
              <a:t>during any 2033 lab slot.</a:t>
            </a:r>
          </a:p>
          <a:p>
            <a:pPr lvl="1"/>
            <a:r>
              <a:rPr lang="en-US" sz="2800" dirty="0" smtClean="0">
                <a:hlinkClick r:id="rId2"/>
              </a:rPr>
              <a:t>NCB-105 schedule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F525-8BB0-40D2-878C-D03ADFDB4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65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</a:t>
            </a:r>
            <a:r>
              <a:rPr lang="en-US" sz="2800" dirty="0"/>
              <a:t>you have a valid reason to miss </a:t>
            </a:r>
            <a:r>
              <a:rPr lang="en-US" sz="2800" dirty="0" smtClean="0"/>
              <a:t>one of your labs, </a:t>
            </a:r>
            <a:r>
              <a:rPr lang="en-US" sz="2800" dirty="0"/>
              <a:t>contact your academic counsellor about </a:t>
            </a:r>
            <a:r>
              <a:rPr lang="en-US" sz="2800" dirty="0" smtClean="0"/>
              <a:t>it </a:t>
            </a:r>
            <a:r>
              <a:rPr lang="en-US" sz="2800" dirty="0" smtClean="0"/>
              <a:t>or submit an SRA (self-reported absence</a:t>
            </a:r>
            <a:r>
              <a:rPr lang="en-US" sz="2800" dirty="0" smtClean="0"/>
              <a:t>) online.</a:t>
            </a:r>
            <a:endParaRPr lang="en-US" sz="2800" dirty="0"/>
          </a:p>
          <a:p>
            <a:r>
              <a:rPr lang="en-CA" sz="2800" dirty="0" smtClean="0"/>
              <a:t>After that, follow up with me by email. I will then give you a week extension to complete the lab on your own time.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F525-8BB0-40D2-878C-D03ADFDB4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68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Assignment 1 (10</a:t>
            </a:r>
            <a:r>
              <a:rPr lang="en-US" sz="2800" dirty="0" smtClean="0"/>
              <a:t>%) – DVD Cover</a:t>
            </a:r>
            <a:endParaRPr lang="en-US" sz="2800" dirty="0"/>
          </a:p>
          <a:p>
            <a:r>
              <a:rPr lang="en-US" sz="2800" dirty="0"/>
              <a:t>Assignment 2 (15</a:t>
            </a:r>
            <a:r>
              <a:rPr lang="en-US" sz="2800" dirty="0" smtClean="0"/>
              <a:t>%) – Website</a:t>
            </a:r>
            <a:endParaRPr lang="en-US" sz="2800" dirty="0"/>
          </a:p>
          <a:p>
            <a:r>
              <a:rPr lang="en-US" sz="2800" dirty="0"/>
              <a:t>Assignment 3 (20</a:t>
            </a:r>
            <a:r>
              <a:rPr lang="en-US" sz="2800" dirty="0" smtClean="0"/>
              <a:t>%) – Business Site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Specific </a:t>
            </a:r>
            <a:r>
              <a:rPr lang="en-US" sz="2800" dirty="0"/>
              <a:t>details about the assignments </a:t>
            </a:r>
            <a:r>
              <a:rPr lang="en-US" sz="2800" dirty="0" smtClean="0"/>
              <a:t>will come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8AA5C-7CC7-42C7-B6EB-ED263B88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948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TAs will hold </a:t>
            </a:r>
            <a:r>
              <a:rPr lang="en-US" sz="2800" dirty="0"/>
              <a:t>consulting hours around assignment deadlines.</a:t>
            </a:r>
          </a:p>
          <a:p>
            <a:r>
              <a:rPr lang="en-US" sz="2800" dirty="0"/>
              <a:t>Assignments will be submitted on OWL and instructions will be given.</a:t>
            </a:r>
          </a:p>
          <a:p>
            <a:r>
              <a:rPr lang="en-US" sz="2800" dirty="0"/>
              <a:t>Late penalty of 15% per day will be applied. Submissions more than 2 days late will not be accepted.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598A2-8022-4065-B857-9527D098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8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Bryan Sarlo</a:t>
            </a:r>
          </a:p>
          <a:p>
            <a:r>
              <a:rPr lang="en-US" sz="2800" dirty="0"/>
              <a:t>Office: MC room 361</a:t>
            </a:r>
          </a:p>
          <a:p>
            <a:r>
              <a:rPr lang="en-US" sz="2800" dirty="0"/>
              <a:t>Email: </a:t>
            </a:r>
            <a:r>
              <a:rPr lang="en-US" sz="2800" dirty="0">
                <a:hlinkClick r:id="rId2"/>
              </a:rPr>
              <a:t>bsarlo@uwo.ca</a:t>
            </a:r>
            <a:endParaRPr lang="en-US" sz="2800" dirty="0"/>
          </a:p>
          <a:p>
            <a:pPr lvl="1"/>
            <a:r>
              <a:rPr lang="en-US" sz="2600" dirty="0"/>
              <a:t>Include CS2033 in subject line</a:t>
            </a:r>
          </a:p>
          <a:p>
            <a:pPr lvl="1"/>
            <a:r>
              <a:rPr lang="en-US" sz="2600" dirty="0"/>
              <a:t>I’m usually quick to respond on weekdays, not so much on weekends.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05555-5886-4F9C-A001-E59F3666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41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TAs will mark based on the rubric I create. Note that most requirements will be given on OWL but some may </a:t>
            </a:r>
            <a:r>
              <a:rPr lang="en-US" sz="2800" b="1" dirty="0"/>
              <a:t>only</a:t>
            </a:r>
            <a:r>
              <a:rPr lang="en-US" sz="2800" dirty="0"/>
              <a:t> be said in class.</a:t>
            </a:r>
          </a:p>
          <a:p>
            <a:r>
              <a:rPr lang="en-US" sz="2800" dirty="0"/>
              <a:t>If you are unhappy with your assignment grade, you may request a remark but I will mark the entire assignment and my mark will be final (even if it’s lower </a:t>
            </a:r>
            <a:r>
              <a:rPr lang="en-US" sz="2800" dirty="0">
                <a:sym typeface="Wingdings" panose="05000000000000000000" pitchFamily="2" charset="2"/>
              </a:rPr>
              <a:t>).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81DC-11C0-4526-9B92-D75B952B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92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If you require an extension for a valid reason (i.e. ailment), contact your academic counsellor or submit an SRA.</a:t>
            </a:r>
          </a:p>
          <a:p>
            <a:r>
              <a:rPr lang="en-CA" sz="2800" dirty="0" smtClean="0"/>
              <a:t>Follow up with me by email to work out a reasonable extension.</a:t>
            </a:r>
          </a:p>
          <a:p>
            <a:pPr lvl="1"/>
            <a:r>
              <a:rPr lang="en-CA" sz="2600" dirty="0" smtClean="0"/>
              <a:t>SRA: 48 hours</a:t>
            </a:r>
          </a:p>
          <a:p>
            <a:pPr lvl="1"/>
            <a:r>
              <a:rPr lang="en-CA" sz="2600" dirty="0" smtClean="0"/>
              <a:t>Counsellor: </a:t>
            </a:r>
            <a:r>
              <a:rPr lang="en-CA" sz="2600" dirty="0" smtClean="0"/>
              <a:t>depends on counsellor's recommended timeline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5381DC-11C0-4526-9B92-D75B952B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08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3 quizzes, each worth 2%.</a:t>
            </a:r>
          </a:p>
          <a:p>
            <a:r>
              <a:rPr lang="en-US" sz="2800" dirty="0"/>
              <a:t>They’ll be on OWL and open for a </a:t>
            </a:r>
            <a:r>
              <a:rPr lang="en-US" sz="2800" dirty="0" smtClean="0"/>
              <a:t>couple full days.</a:t>
            </a:r>
            <a:endParaRPr lang="en-US" sz="2800" dirty="0"/>
          </a:p>
          <a:p>
            <a:r>
              <a:rPr lang="en-US" sz="2800" dirty="0"/>
              <a:t>You may refer to your notes or Google while doing the quiz.</a:t>
            </a:r>
          </a:p>
          <a:p>
            <a:r>
              <a:rPr lang="en-US" sz="2800" dirty="0"/>
              <a:t>Some questions will make you think outside the box.</a:t>
            </a:r>
          </a:p>
          <a:p>
            <a:r>
              <a:rPr lang="en-US" sz="2800" dirty="0"/>
              <a:t>More details in the coming weeks.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A1E29-18D4-4821-8282-7CDC41AA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52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you are unable to complete a quiz for a valid reason (i.e. ailment), contact your counsellor or submit an SRA and follow up with me.</a:t>
            </a:r>
          </a:p>
          <a:p>
            <a:r>
              <a:rPr lang="en-CA" sz="2800" dirty="0" smtClean="0"/>
              <a:t>There will be </a:t>
            </a:r>
            <a:r>
              <a:rPr lang="en-CA" sz="2800" b="1" dirty="0" smtClean="0"/>
              <a:t>no</a:t>
            </a:r>
            <a:r>
              <a:rPr lang="en-CA" sz="2800" dirty="0" smtClean="0"/>
              <a:t> extensions or make-up quizzes. Instead, the weight will be pushed to your final exam.</a:t>
            </a:r>
          </a:p>
          <a:p>
            <a:r>
              <a:rPr lang="en-CA" sz="2800" dirty="0" smtClean="0"/>
              <a:t>Forgetting or missing a quiz without accommodations will be a 0.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A1E29-18D4-4821-8282-7CDC41AA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71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hour exam, worth 40% of grade.</a:t>
            </a:r>
          </a:p>
          <a:p>
            <a:r>
              <a:rPr lang="en-US" sz="2800" dirty="0"/>
              <a:t>All multiple choice and true/false.</a:t>
            </a:r>
          </a:p>
          <a:p>
            <a:r>
              <a:rPr lang="en-US" sz="2800" dirty="0"/>
              <a:t>Including content from lectures (except this one </a:t>
            </a:r>
            <a:r>
              <a:rPr lang="en-US" sz="2800" dirty="0">
                <a:sym typeface="Wingdings" panose="05000000000000000000" pitchFamily="2" charset="2"/>
              </a:rPr>
              <a:t>) and from labs.</a:t>
            </a:r>
          </a:p>
          <a:p>
            <a:r>
              <a:rPr lang="en-US" sz="2800" dirty="0">
                <a:sym typeface="Wingdings" panose="05000000000000000000" pitchFamily="2" charset="2"/>
              </a:rPr>
              <a:t>Keep notes during lectures for studying. I often drop hints about possible exam questions!</a:t>
            </a:r>
          </a:p>
          <a:p>
            <a:r>
              <a:rPr lang="en-US" sz="2800" dirty="0">
                <a:sym typeface="Wingdings" panose="05000000000000000000" pitchFamily="2" charset="2"/>
              </a:rPr>
              <a:t>More details later in the term.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6DD5D-D1F9-4E59-803C-49EB55A9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01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Come to class and take notes. I may omit certain details in the slides so you will have to pay attention in class.</a:t>
            </a:r>
          </a:p>
          <a:p>
            <a:r>
              <a:rPr lang="en-US" sz="2800" dirty="0"/>
              <a:t>Do not talk to one another during class as that is disruptive.</a:t>
            </a:r>
          </a:p>
          <a:p>
            <a:r>
              <a:rPr lang="en-US" sz="2800" dirty="0"/>
              <a:t>Avoid talking/texting/social media on your phones/laptops during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F3958-972D-4CA1-A63D-6FE58726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718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you are confused about any lecture topics, ask me about it after class, in office hours, or by email.</a:t>
            </a:r>
          </a:p>
          <a:p>
            <a:r>
              <a:rPr lang="en-US" sz="2800" dirty="0" smtClean="0"/>
              <a:t>For common questions and issues, I will try to post announcements or make a FAQ page on OWL. Have a look at announcements/resources on OWL before asking me questions about your assignments.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EE422-300E-4A42-8502-D43AE2EC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29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Accommodations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This is repeated from previous slides.</a:t>
            </a:r>
            <a:endParaRPr lang="en-US" sz="2800" dirty="0" smtClean="0"/>
          </a:p>
          <a:p>
            <a:r>
              <a:rPr lang="en-US" sz="2800" dirty="0" smtClean="0"/>
              <a:t>If </a:t>
            </a:r>
            <a:r>
              <a:rPr lang="en-US" sz="2800" dirty="0"/>
              <a:t>you have a valid reason to miss a lab, quiz, or assignment deadline, contact your department's academic </a:t>
            </a:r>
            <a:r>
              <a:rPr lang="en-US" sz="2800" dirty="0" smtClean="0"/>
              <a:t>counsellors or submit an SRA, and then follow up with me.</a:t>
            </a:r>
            <a:endParaRPr lang="en-US" sz="2800" dirty="0"/>
          </a:p>
          <a:p>
            <a:r>
              <a:rPr lang="en-US" sz="2800" dirty="0"/>
              <a:t>I cannot </a:t>
            </a:r>
            <a:r>
              <a:rPr lang="en-US" sz="2800" dirty="0" smtClean="0"/>
              <a:t>handle accommodations directly – you must do it through counselling or SRAs.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ACA28-C5FA-4B6C-8DE2-44AD79CA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8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Accommodations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You must follow up with me asap after the initial accommodation request. If I don't hear from you, I can't do anything.</a:t>
            </a:r>
            <a:endParaRPr lang="en-US" sz="2800" dirty="0" smtClean="0"/>
          </a:p>
          <a:p>
            <a:r>
              <a:rPr lang="en-US" sz="2800" dirty="0" smtClean="0"/>
              <a:t>Once </a:t>
            </a:r>
            <a:r>
              <a:rPr lang="en-US" sz="2800" dirty="0"/>
              <a:t>approved by counselling, I will grant you an </a:t>
            </a:r>
            <a:r>
              <a:rPr lang="en-US" sz="2800" dirty="0" smtClean="0"/>
              <a:t>extension (for labs or assignments) or re-weight your exam (for quizzes).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AE3B7-ED81-4620-AD6A-1D91286C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34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OWL is the main place for anything related to this course.</a:t>
            </a:r>
          </a:p>
          <a:p>
            <a:r>
              <a:rPr lang="en-US" sz="2800" dirty="0"/>
              <a:t>Lectures, labs, quizzes, assignments, announcements, and other useful information will be posted here.</a:t>
            </a:r>
          </a:p>
          <a:p>
            <a:r>
              <a:rPr lang="en-US" sz="2800" dirty="0"/>
              <a:t>Check OWL and Western email daily to stay up to date!</a:t>
            </a:r>
          </a:p>
          <a:p>
            <a:r>
              <a:rPr lang="en-US" sz="2800" dirty="0">
                <a:hlinkClick r:id="rId2" action="ppaction://hlinkfile"/>
              </a:rPr>
              <a:t>owl.uwo.ca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1FE8C-4990-4E82-8926-8B289D2C2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Office Hours: Mondays </a:t>
            </a:r>
            <a:r>
              <a:rPr lang="en-US" sz="2800" dirty="0" smtClean="0"/>
              <a:t>1-3pm</a:t>
            </a:r>
            <a:endParaRPr lang="en-US" sz="2800" dirty="0"/>
          </a:p>
          <a:p>
            <a:r>
              <a:rPr lang="en-US" sz="2800" dirty="0"/>
              <a:t>Some weeks I will have to cancel or postpone office hours due to running labs for another course.</a:t>
            </a:r>
          </a:p>
          <a:p>
            <a:pPr lvl="1"/>
            <a:r>
              <a:rPr lang="en-US" sz="2600" dirty="0" smtClean="0"/>
              <a:t>Probably the </a:t>
            </a:r>
            <a:r>
              <a:rPr lang="en-US" sz="2600" dirty="0"/>
              <a:t>next 2 weeks </a:t>
            </a:r>
            <a:r>
              <a:rPr lang="en-US" sz="2600" dirty="0">
                <a:sym typeface="Wingdings" panose="05000000000000000000" pitchFamily="2" charset="2"/>
              </a:rPr>
              <a:t></a:t>
            </a:r>
            <a:endParaRPr lang="en-US" sz="2600" dirty="0"/>
          </a:p>
          <a:p>
            <a:r>
              <a:rPr lang="en-US" sz="2800" dirty="0"/>
              <a:t>I can also meet at other times by appointment.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05555-5886-4F9C-A001-E59F3666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823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That’s all for today.</a:t>
            </a:r>
          </a:p>
          <a:p>
            <a:r>
              <a:rPr lang="en-US" sz="2800" dirty="0"/>
              <a:t>Remember labs are NOT on this week. They will begin next week.</a:t>
            </a:r>
          </a:p>
          <a:p>
            <a:r>
              <a:rPr lang="en-US" sz="2800" dirty="0"/>
              <a:t>See you next Monday!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04DCD-138C-42D9-8B3E-06E69936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many of you are in:</a:t>
            </a:r>
          </a:p>
          <a:p>
            <a:pPr lvl="1"/>
            <a:r>
              <a:rPr lang="en-US" sz="2400" dirty="0"/>
              <a:t>Computer Science?</a:t>
            </a:r>
          </a:p>
          <a:p>
            <a:pPr lvl="1"/>
            <a:r>
              <a:rPr lang="en-US" sz="2400" dirty="0"/>
              <a:t>BMOS?</a:t>
            </a:r>
          </a:p>
          <a:p>
            <a:pPr lvl="1"/>
            <a:r>
              <a:rPr lang="en-US" sz="2400" dirty="0"/>
              <a:t>FIMS?</a:t>
            </a:r>
          </a:p>
          <a:p>
            <a:r>
              <a:rPr lang="en-US" sz="2800" dirty="0"/>
              <a:t>How many had CS1033 with me?</a:t>
            </a:r>
          </a:p>
          <a:p>
            <a:r>
              <a:rPr lang="en-US" sz="2800" dirty="0"/>
              <a:t>How many are excited to learn more about multimedia?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8F25-7DF5-4923-ADB2-132E5982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5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More advanced than CS1033.</a:t>
            </a:r>
          </a:p>
          <a:p>
            <a:r>
              <a:rPr lang="en-US" sz="2800" dirty="0"/>
              <a:t>You will be learning more code instead of just using programs.</a:t>
            </a:r>
          </a:p>
          <a:p>
            <a:r>
              <a:rPr lang="en-US" sz="2800" dirty="0"/>
              <a:t>Don’t be scared off.</a:t>
            </a:r>
          </a:p>
          <a:p>
            <a:r>
              <a:rPr lang="en-US" sz="2800" dirty="0"/>
              <a:t>You won’t be expected to re-create Google or Facebook</a:t>
            </a:r>
            <a:r>
              <a:rPr lang="en-US" sz="2800" dirty="0" smtClean="0"/>
              <a:t>!</a:t>
            </a:r>
          </a:p>
          <a:p>
            <a:r>
              <a:rPr lang="en-CA" sz="2800" dirty="0" smtClean="0"/>
              <a:t>You'll learn it step by step.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7E067-4492-4324-9A78-F6726552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07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Advanced Photoshop techniques</a:t>
            </a:r>
          </a:p>
          <a:p>
            <a:pPr lvl="1"/>
            <a:r>
              <a:rPr lang="en-US" sz="2600" dirty="0"/>
              <a:t>Selections and </a:t>
            </a:r>
            <a:r>
              <a:rPr lang="en-US" sz="2600" dirty="0" smtClean="0"/>
              <a:t>masks</a:t>
            </a:r>
          </a:p>
          <a:p>
            <a:pPr lvl="1"/>
            <a:r>
              <a:rPr lang="en-CA" sz="2600" dirty="0" smtClean="0"/>
              <a:t>Clipping masks</a:t>
            </a:r>
            <a:endParaRPr lang="en-US" sz="2600" dirty="0"/>
          </a:p>
          <a:p>
            <a:pPr lvl="1"/>
            <a:r>
              <a:rPr lang="en-US" sz="2600" dirty="0" smtClean="0"/>
              <a:t>Retouching pictures</a:t>
            </a:r>
          </a:p>
          <a:p>
            <a:pPr lvl="1"/>
            <a:r>
              <a:rPr lang="en-CA" sz="2600" dirty="0" smtClean="0"/>
              <a:t>Cloning objects in pictures</a:t>
            </a:r>
          </a:p>
          <a:p>
            <a:pPr lvl="1"/>
            <a:r>
              <a:rPr lang="en-CA" sz="2600" dirty="0" smtClean="0"/>
              <a:t>Recolouring and image effects</a:t>
            </a:r>
            <a:endParaRPr lang="en-US" sz="2600" dirty="0" smtClean="0"/>
          </a:p>
          <a:p>
            <a:pPr lvl="1"/>
            <a:endParaRPr lang="en-US" sz="2600" dirty="0" smtClean="0"/>
          </a:p>
          <a:p>
            <a:pPr lvl="1"/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98940-67D5-4928-982A-0E0F8F51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25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Website </a:t>
            </a:r>
            <a:r>
              <a:rPr lang="en-US" sz="2800" dirty="0"/>
              <a:t>development</a:t>
            </a:r>
          </a:p>
          <a:p>
            <a:pPr lvl="1"/>
            <a:r>
              <a:rPr lang="en-US" sz="2600" dirty="0"/>
              <a:t>HTML</a:t>
            </a:r>
          </a:p>
          <a:p>
            <a:pPr lvl="1"/>
            <a:r>
              <a:rPr lang="en-US" sz="2600" dirty="0"/>
              <a:t>CSS</a:t>
            </a:r>
          </a:p>
          <a:p>
            <a:pPr lvl="1"/>
            <a:r>
              <a:rPr lang="en-US" sz="2600" dirty="0" smtClean="0"/>
              <a:t>JavaScript</a:t>
            </a:r>
          </a:p>
          <a:p>
            <a:pPr lvl="1"/>
            <a:r>
              <a:rPr lang="en-CA" sz="2600" dirty="0" smtClean="0"/>
              <a:t>Web forms</a:t>
            </a:r>
          </a:p>
          <a:p>
            <a:pPr lvl="1"/>
            <a:r>
              <a:rPr lang="en-CA" sz="2600" dirty="0" smtClean="0"/>
              <a:t>Input handling</a:t>
            </a:r>
          </a:p>
          <a:p>
            <a:pPr lvl="1"/>
            <a:r>
              <a:rPr lang="en-CA" sz="2600" dirty="0" smtClean="0"/>
              <a:t>Parallax, </a:t>
            </a:r>
            <a:r>
              <a:rPr lang="en-CA" sz="2600" dirty="0" err="1" smtClean="0"/>
              <a:t>ScrollFire</a:t>
            </a:r>
            <a:r>
              <a:rPr lang="en-CA" sz="2600" dirty="0" smtClean="0"/>
              <a:t>, etc.</a:t>
            </a:r>
          </a:p>
          <a:p>
            <a:pPr lvl="1"/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98940-67D5-4928-982A-0E0F8F51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Website libraries / </a:t>
            </a:r>
            <a:r>
              <a:rPr lang="en-US" sz="2800" dirty="0" smtClean="0"/>
              <a:t>platforms</a:t>
            </a:r>
            <a:endParaRPr lang="en-US" sz="2800" dirty="0"/>
          </a:p>
          <a:p>
            <a:pPr lvl="1"/>
            <a:r>
              <a:rPr lang="en-US" sz="2600" dirty="0"/>
              <a:t>jQuery</a:t>
            </a:r>
          </a:p>
          <a:p>
            <a:pPr lvl="1"/>
            <a:r>
              <a:rPr lang="en-US" sz="2600" dirty="0"/>
              <a:t>Bootstrap</a:t>
            </a:r>
          </a:p>
          <a:p>
            <a:pPr lvl="1"/>
            <a:r>
              <a:rPr lang="en-US" sz="2600" dirty="0"/>
              <a:t>WordPress</a:t>
            </a:r>
          </a:p>
          <a:p>
            <a:pPr lvl="1"/>
            <a:r>
              <a:rPr lang="en-US" sz="2600" dirty="0" smtClean="0"/>
              <a:t>Shopify / </a:t>
            </a:r>
            <a:r>
              <a:rPr lang="en-US" sz="2600" dirty="0" err="1" smtClean="0"/>
              <a:t>Volusion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5E368-1F1D-4029-88FD-6FE1462A1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8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There is no required textbook</a:t>
            </a:r>
          </a:p>
          <a:p>
            <a:r>
              <a:rPr lang="en-US" sz="2800" dirty="0"/>
              <a:t>It may be helpful to brush up on topics from CS1033.</a:t>
            </a:r>
          </a:p>
          <a:p>
            <a:r>
              <a:rPr lang="en-US" sz="2800" dirty="0"/>
              <a:t>My textbook is a good</a:t>
            </a:r>
            <a:br>
              <a:rPr lang="en-US" sz="2800" dirty="0"/>
            </a:br>
            <a:r>
              <a:rPr lang="en-US" sz="2800" dirty="0"/>
              <a:t>reference and also gives</a:t>
            </a:r>
            <a:br>
              <a:rPr lang="en-US" sz="2800" dirty="0"/>
            </a:br>
            <a:r>
              <a:rPr lang="en-US" sz="2800" dirty="0"/>
              <a:t>information about some</a:t>
            </a:r>
            <a:br>
              <a:rPr lang="en-US" sz="2800" dirty="0"/>
            </a:br>
            <a:r>
              <a:rPr lang="en-US" sz="2800" dirty="0"/>
              <a:t>of the advanced topics</a:t>
            </a:r>
            <a:br>
              <a:rPr lang="en-US" sz="2800" dirty="0"/>
            </a:br>
            <a:r>
              <a:rPr lang="en-US" sz="2800" dirty="0"/>
              <a:t>in this course.</a:t>
            </a:r>
          </a:p>
          <a:p>
            <a:r>
              <a:rPr lang="en-US" sz="2800" dirty="0">
                <a:hlinkClick r:id="rId2"/>
              </a:rPr>
              <a:t>Check out the book here</a:t>
            </a:r>
            <a:endParaRPr lang="en-US" sz="2800" dirty="0"/>
          </a:p>
        </p:txBody>
      </p:sp>
      <p:pic>
        <p:nvPicPr>
          <p:cNvPr id="1026" name="Picture 2" descr="https://he.kendallhunt.com/sites/default/files/97815249650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955" y="3047014"/>
            <a:ext cx="2798798" cy="362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30C03-E7B5-4803-8F72-A49B0896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02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488</TotalTime>
  <Words>1277</Words>
  <Application>Microsoft Office PowerPoint</Application>
  <PresentationFormat>On-screen Show (4:3)</PresentationFormat>
  <Paragraphs>191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Wingdings</vt:lpstr>
      <vt:lpstr>Wingdings 3</vt:lpstr>
      <vt:lpstr>Ion</vt:lpstr>
      <vt:lpstr>CS 2033  Multimedia &amp; Communications II</vt:lpstr>
      <vt:lpstr>About the instructor</vt:lpstr>
      <vt:lpstr>About the instructor</vt:lpstr>
      <vt:lpstr>How about you?</vt:lpstr>
      <vt:lpstr>About this course</vt:lpstr>
      <vt:lpstr>Lecture topics</vt:lpstr>
      <vt:lpstr>Lecture topics</vt:lpstr>
      <vt:lpstr>Lecture topics</vt:lpstr>
      <vt:lpstr>Textbook</vt:lpstr>
      <vt:lpstr>Software</vt:lpstr>
      <vt:lpstr>Refresher of CS1033 topics</vt:lpstr>
      <vt:lpstr>Refresher of CS1033 topics</vt:lpstr>
      <vt:lpstr>Refresher of CS1033 topics</vt:lpstr>
      <vt:lpstr>Grade breakdown</vt:lpstr>
      <vt:lpstr>Labs</vt:lpstr>
      <vt:lpstr>Labs</vt:lpstr>
      <vt:lpstr>Labs</vt:lpstr>
      <vt:lpstr>Assignments</vt:lpstr>
      <vt:lpstr>Assignments</vt:lpstr>
      <vt:lpstr>Assignments</vt:lpstr>
      <vt:lpstr>Assignments</vt:lpstr>
      <vt:lpstr>Quizzes</vt:lpstr>
      <vt:lpstr>Quizzes</vt:lpstr>
      <vt:lpstr>Final Exam</vt:lpstr>
      <vt:lpstr>Expectations</vt:lpstr>
      <vt:lpstr>Expectations</vt:lpstr>
      <vt:lpstr>Accommodations</vt:lpstr>
      <vt:lpstr>Accommodations</vt:lpstr>
      <vt:lpstr>OWL</vt:lpstr>
      <vt:lpstr>Closing remarks</vt:lpstr>
    </vt:vector>
  </TitlesOfParts>
  <Company>UWO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2033  Multimedia &amp; Communications</dc:title>
  <dc:creator>Bryan Sarlo</dc:creator>
  <cp:lastModifiedBy>Bryan Sarlo</cp:lastModifiedBy>
  <cp:revision>62</cp:revision>
  <dcterms:created xsi:type="dcterms:W3CDTF">2018-12-05T20:08:33Z</dcterms:created>
  <dcterms:modified xsi:type="dcterms:W3CDTF">2020-01-05T03:15:06Z</dcterms:modified>
</cp:coreProperties>
</file>