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87"/>
  </p:notesMasterIdLst>
  <p:sldIdLst>
    <p:sldId id="256" r:id="rId2"/>
    <p:sldId id="329" r:id="rId3"/>
    <p:sldId id="258" r:id="rId4"/>
    <p:sldId id="333" r:id="rId5"/>
    <p:sldId id="259" r:id="rId6"/>
    <p:sldId id="334" r:id="rId7"/>
    <p:sldId id="335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8" r:id="rId16"/>
    <p:sldId id="269" r:id="rId17"/>
    <p:sldId id="274" r:id="rId18"/>
    <p:sldId id="271" r:id="rId19"/>
    <p:sldId id="325" r:id="rId20"/>
    <p:sldId id="272" r:id="rId21"/>
    <p:sldId id="273" r:id="rId22"/>
    <p:sldId id="275" r:id="rId23"/>
    <p:sldId id="276" r:id="rId24"/>
    <p:sldId id="277" r:id="rId25"/>
    <p:sldId id="278" r:id="rId26"/>
    <p:sldId id="280" r:id="rId27"/>
    <p:sldId id="336" r:id="rId28"/>
    <p:sldId id="337" r:id="rId29"/>
    <p:sldId id="338" r:id="rId30"/>
    <p:sldId id="283" r:id="rId31"/>
    <p:sldId id="284" r:id="rId32"/>
    <p:sldId id="287" r:id="rId33"/>
    <p:sldId id="285" r:id="rId34"/>
    <p:sldId id="286" r:id="rId35"/>
    <p:sldId id="288" r:id="rId36"/>
    <p:sldId id="289" r:id="rId37"/>
    <p:sldId id="290" r:id="rId38"/>
    <p:sldId id="292" r:id="rId39"/>
    <p:sldId id="291" r:id="rId40"/>
    <p:sldId id="293" r:id="rId41"/>
    <p:sldId id="294" r:id="rId42"/>
    <p:sldId id="353" r:id="rId43"/>
    <p:sldId id="295" r:id="rId44"/>
    <p:sldId id="354" r:id="rId45"/>
    <p:sldId id="355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40" r:id="rId57"/>
    <p:sldId id="356" r:id="rId58"/>
    <p:sldId id="358" r:id="rId59"/>
    <p:sldId id="307" r:id="rId60"/>
    <p:sldId id="359" r:id="rId61"/>
    <p:sldId id="357" r:id="rId62"/>
    <p:sldId id="308" r:id="rId63"/>
    <p:sldId id="309" r:id="rId64"/>
    <p:sldId id="310" r:id="rId65"/>
    <p:sldId id="311" r:id="rId66"/>
    <p:sldId id="312" r:id="rId67"/>
    <p:sldId id="313" r:id="rId68"/>
    <p:sldId id="326" r:id="rId69"/>
    <p:sldId id="327" r:id="rId70"/>
    <p:sldId id="328" r:id="rId71"/>
    <p:sldId id="316" r:id="rId72"/>
    <p:sldId id="341" r:id="rId73"/>
    <p:sldId id="342" r:id="rId74"/>
    <p:sldId id="317" r:id="rId75"/>
    <p:sldId id="343" r:id="rId76"/>
    <p:sldId id="318" r:id="rId77"/>
    <p:sldId id="344" r:id="rId78"/>
    <p:sldId id="345" r:id="rId79"/>
    <p:sldId id="346" r:id="rId80"/>
    <p:sldId id="347" r:id="rId81"/>
    <p:sldId id="348" r:id="rId82"/>
    <p:sldId id="349" r:id="rId83"/>
    <p:sldId id="351" r:id="rId84"/>
    <p:sldId id="352" r:id="rId85"/>
    <p:sldId id="350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091AC33-568C-42AE-8078-27DF3F63509A}">
          <p14:sldIdLst>
            <p14:sldId id="256"/>
            <p14:sldId id="329"/>
            <p14:sldId id="258"/>
            <p14:sldId id="333"/>
            <p14:sldId id="259"/>
            <p14:sldId id="334"/>
            <p14:sldId id="335"/>
            <p14:sldId id="260"/>
            <p14:sldId id="261"/>
            <p14:sldId id="262"/>
            <p14:sldId id="263"/>
            <p14:sldId id="264"/>
            <p14:sldId id="265"/>
            <p14:sldId id="267"/>
            <p14:sldId id="268"/>
            <p14:sldId id="269"/>
            <p14:sldId id="274"/>
            <p14:sldId id="271"/>
            <p14:sldId id="325"/>
            <p14:sldId id="272"/>
            <p14:sldId id="273"/>
            <p14:sldId id="275"/>
            <p14:sldId id="276"/>
            <p14:sldId id="277"/>
            <p14:sldId id="278"/>
            <p14:sldId id="280"/>
            <p14:sldId id="336"/>
            <p14:sldId id="337"/>
            <p14:sldId id="338"/>
            <p14:sldId id="283"/>
            <p14:sldId id="284"/>
            <p14:sldId id="287"/>
            <p14:sldId id="285"/>
            <p14:sldId id="286"/>
            <p14:sldId id="288"/>
            <p14:sldId id="289"/>
            <p14:sldId id="290"/>
            <p14:sldId id="292"/>
            <p14:sldId id="291"/>
            <p14:sldId id="293"/>
            <p14:sldId id="294"/>
            <p14:sldId id="353"/>
            <p14:sldId id="295"/>
            <p14:sldId id="354"/>
            <p14:sldId id="355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40"/>
            <p14:sldId id="356"/>
            <p14:sldId id="358"/>
            <p14:sldId id="307"/>
            <p14:sldId id="359"/>
            <p14:sldId id="357"/>
            <p14:sldId id="308"/>
            <p14:sldId id="309"/>
            <p14:sldId id="310"/>
            <p14:sldId id="311"/>
            <p14:sldId id="312"/>
            <p14:sldId id="313"/>
            <p14:sldId id="326"/>
            <p14:sldId id="327"/>
            <p14:sldId id="328"/>
            <p14:sldId id="316"/>
            <p14:sldId id="341"/>
            <p14:sldId id="342"/>
            <p14:sldId id="317"/>
            <p14:sldId id="343"/>
            <p14:sldId id="318"/>
            <p14:sldId id="344"/>
            <p14:sldId id="345"/>
            <p14:sldId id="346"/>
            <p14:sldId id="347"/>
            <p14:sldId id="348"/>
            <p14:sldId id="349"/>
            <p14:sldId id="351"/>
            <p14:sldId id="352"/>
            <p14:sldId id="35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6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8B74B-29AE-428E-98FA-A3FFD018926B}" type="datetimeFigureOut">
              <a:rPr lang="en-CA" smtClean="0"/>
              <a:t>2020-01-11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76A46-70EB-422F-B005-05B8CD8DF4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1296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17544-B3FC-4E5B-B097-8F2740A876FF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587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E2507-AEC2-410B-AE9C-2B5B2D6377B2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822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8457C-6877-409F-A756-ADA7C7E87FB7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064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3460-4016-4E4D-82C7-CECD4E482C5A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 smtClean="0"/>
              <a:t>"</a:t>
            </a:r>
            <a:endParaRPr lang="en-US" sz="12200" dirty="0"/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 smtClean="0"/>
              <a:t>"</a:t>
            </a:r>
            <a:endParaRPr lang="en-US" sz="12200" dirty="0"/>
          </a:p>
        </p:txBody>
      </p:sp>
    </p:spTree>
    <p:extLst>
      <p:ext uri="{BB962C8B-B14F-4D97-AF65-F5344CB8AC3E}">
        <p14:creationId xmlns:p14="http://schemas.microsoft.com/office/powerpoint/2010/main" val="2148027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04350-72F0-4565-A54E-7FB4F29A37C9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253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9C028-30DA-4E36-966B-4FE061C21004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2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1C683-7542-4553-A32F-2C45255343CF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17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3F52-08E8-4166-AD2E-92B70CA0457E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17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51535-1A31-4701-A149-7B3210D9C708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676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CF08B-F596-463F-BE11-FF06CFD566CD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54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C1CCF-0BC0-48A7-AAC0-5A1E245D0D80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741D-0A87-4547-8C02-7C9D01493822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08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F8311-4AB1-4253-B1A4-5189D7A639C4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980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FEA3-8F3A-48F9-AC97-38A9D30C9B49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39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D429-C540-4689-B21E-2D1BEE981741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56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F8A56-CEA2-4B64-A41D-835D9BDAAA36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556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AF46-D9B6-4800-876E-CECD5AF370DB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16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39D2C9E-2600-4CBF-A906-BA435206A341}" type="datetime1">
              <a:rPr lang="en-US" smtClean="0"/>
              <a:t>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264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1.w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74.wm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064029"/>
            <a:ext cx="6620968" cy="3713353"/>
          </a:xfrm>
        </p:spPr>
        <p:txBody>
          <a:bodyPr/>
          <a:lstStyle/>
          <a:p>
            <a:r>
              <a:rPr lang="en-US" sz="5400" dirty="0"/>
              <a:t>CS 2033</a:t>
            </a:r>
            <a:br>
              <a:rPr lang="en-US" sz="5400" dirty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/>
              <a:t>Multimedia &amp; Communications 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Lecture 2 – Advanced </a:t>
            </a:r>
            <a:r>
              <a:rPr lang="en-US" dirty="0" smtClean="0"/>
              <a:t>Photo EDITING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3C3D8-73C5-4F02-9861-09E95E4F8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27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2590" y="6163864"/>
            <a:ext cx="48990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https://twistedsifter.com/2015/11/photoshopped-animal-hybrids-gallery/</a:t>
            </a:r>
          </a:p>
        </p:txBody>
      </p:sp>
      <p:pic>
        <p:nvPicPr>
          <p:cNvPr id="4098" name="Picture 2" descr="photoshopped animal hybrids (2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9" r="11390" b="11230"/>
          <a:stretch/>
        </p:blipFill>
        <p:spPr bwMode="auto">
          <a:xfrm>
            <a:off x="2052590" y="1229161"/>
            <a:ext cx="5038821" cy="491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133E88-9CB2-4537-854B-AFAD2082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580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25090" y="6041074"/>
            <a:ext cx="48990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https://twistedsifter.com/2015/11/photoshopped-animal-hybrids-gallery/</a:t>
            </a:r>
          </a:p>
        </p:txBody>
      </p:sp>
      <p:pic>
        <p:nvPicPr>
          <p:cNvPr id="3074" name="Picture 2" descr="photoshopped animal hybrids (10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0"/>
          <a:stretch/>
        </p:blipFill>
        <p:spPr bwMode="auto">
          <a:xfrm>
            <a:off x="2525090" y="1340477"/>
            <a:ext cx="4093821" cy="470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1FA257-FF9D-409E-BD16-2F4B42991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04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89592" y="5701059"/>
            <a:ext cx="48990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https://twistedsifter.com/2015/11/photoshopped-animal-hybrids-gallery/</a:t>
            </a:r>
          </a:p>
        </p:txBody>
      </p:sp>
      <p:pic>
        <p:nvPicPr>
          <p:cNvPr id="5122" name="Picture 2" descr="photoshopped animal hybrids (1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92" y="1460500"/>
            <a:ext cx="6364815" cy="42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0C40B9-8233-4EAD-9E39-4743C3DD2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951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Photoshop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It's </a:t>
            </a:r>
            <a:r>
              <a:rPr lang="en-US" sz="2800" dirty="0"/>
              <a:t>not </a:t>
            </a:r>
            <a:r>
              <a:rPr lang="en-US" sz="2800" u="sng" dirty="0"/>
              <a:t>only</a:t>
            </a:r>
            <a:r>
              <a:rPr lang="en-US" sz="2800" dirty="0"/>
              <a:t> for creating amazing animal hybrids!</a:t>
            </a:r>
            <a:endParaRPr lang="en-US" sz="2800" u="sng" dirty="0"/>
          </a:p>
          <a:p>
            <a:r>
              <a:rPr lang="en-US" sz="2800" dirty="0"/>
              <a:t>It is often used in ads, tabloids, and magazines to make people look different (better or worse).</a:t>
            </a:r>
          </a:p>
          <a:p>
            <a:r>
              <a:rPr lang="en-US" sz="2800" dirty="0"/>
              <a:t>i.e. removing acne and wrinkles, changing body size (muscles, waist, stomach, legs, etc.)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FCFCE-D389-4B24-9301-5B4497A2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581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7170" name="Picture 2" descr="https://static.boredpanda.com/blog/wp-content/uuuploads/photoshopped-celebrities-before-and-after/photoshopped-celebrities-before-and-after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7" y="2074862"/>
            <a:ext cx="57626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90686" y="5503863"/>
            <a:ext cx="576262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https://www.boredpanda.com/photoshopped-celebrities-before-after/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13E944-B294-4249-BD68-EC4D0B97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366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8194" name="Picture 2" descr="https://static.boredpanda.com/blog/wp-content/uuuploads/photoshopped-celebrities-before-and-after/photoshopped-celebrities-before-and-after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7" y="2107248"/>
            <a:ext cx="57626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90686" y="5536333"/>
            <a:ext cx="576262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https://www.boredpanda.com/photoshopped-celebrities-before-after/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BD0C6D-CE1D-4EB2-80B6-E5AB7CAD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911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0687" y="5482273"/>
            <a:ext cx="576262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https://www.boredpanda.com/photoshopped-celebrities-before-after/</a:t>
            </a:r>
          </a:p>
        </p:txBody>
      </p:sp>
      <p:pic>
        <p:nvPicPr>
          <p:cNvPr id="9218" name="Picture 2" descr="https://static.boredpanda.com/blog/wp-content/uuuploads/photoshopped-celebrities-before-and-after/photoshopped-celebrities-before-and-after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853248"/>
            <a:ext cx="576262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2A115-4715-487B-9922-A1798222B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984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responsible</a:t>
            </a:r>
          </a:p>
        </p:txBody>
      </p:sp>
      <p:pic>
        <p:nvPicPr>
          <p:cNvPr id="11266" name="Picture 2" descr="https://upload.wikimedia.org/wikipedia/en/0/05/Tourist_gu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244" y="1459548"/>
            <a:ext cx="6713511" cy="463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5244" y="609187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/>
              <a:t>https://en.wikipedia.org/wiki/Tourist_guy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C6852-D317-4B78-BF59-22E1B6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14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These programs are used </a:t>
            </a:r>
            <a:r>
              <a:rPr lang="en-US" sz="2800" dirty="0"/>
              <a:t>for </a:t>
            </a:r>
            <a:r>
              <a:rPr lang="en-US" sz="2800" dirty="0" smtClean="0"/>
              <a:t>a lot more </a:t>
            </a:r>
            <a:r>
              <a:rPr lang="en-US" sz="2800" dirty="0"/>
              <a:t>than creating posters.</a:t>
            </a:r>
          </a:p>
          <a:p>
            <a:r>
              <a:rPr lang="en-US" sz="2800" dirty="0"/>
              <a:t>In this course, you will learn about many of the tools for retouching pictures, merging multiple pictures, modifying the </a:t>
            </a:r>
            <a:r>
              <a:rPr lang="en-US" sz="2800" dirty="0" err="1"/>
              <a:t>colours</a:t>
            </a:r>
            <a:r>
              <a:rPr lang="en-US" sz="2800" dirty="0"/>
              <a:t> in an image, and more!</a:t>
            </a:r>
          </a:p>
          <a:p>
            <a:r>
              <a:rPr lang="en-US" sz="2800" dirty="0"/>
              <a:t>First we need a refresher on </a:t>
            </a:r>
            <a:r>
              <a:rPr lang="en-US" sz="2800" dirty="0" err="1"/>
              <a:t>colours</a:t>
            </a:r>
            <a:r>
              <a:rPr lang="en-US" sz="2800" dirty="0"/>
              <a:t>, pixels, sampling, and resolution.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04091-46C9-49FB-8A64-77E1070A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119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Colours</a:t>
            </a:r>
            <a:r>
              <a:rPr lang="en-US" sz="2800" dirty="0"/>
              <a:t> are often represented with RGB and hexadecimal codes.</a:t>
            </a:r>
          </a:p>
          <a:p>
            <a:r>
              <a:rPr lang="en-US" sz="2800" dirty="0"/>
              <a:t>Both formats are based on red, green, and blue components.</a:t>
            </a:r>
          </a:p>
          <a:p>
            <a:r>
              <a:rPr lang="en-US" sz="2800" dirty="0"/>
              <a:t>RGB are triplets of numbers 0-255.</a:t>
            </a:r>
          </a:p>
          <a:p>
            <a:r>
              <a:rPr lang="en-US" sz="2800" dirty="0"/>
              <a:t>Hexadecimal are 6-digit strings of numbers 0-F (F=15).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C1DB4-05C9-43FC-8280-5F9BDDCD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149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Office hours will be </a:t>
            </a:r>
            <a:r>
              <a:rPr lang="en-US" sz="2800" dirty="0" smtClean="0">
                <a:solidFill>
                  <a:srgbClr val="92D050"/>
                </a:solidFill>
              </a:rPr>
              <a:t>cancelled</a:t>
            </a:r>
            <a:r>
              <a:rPr lang="en-US" sz="2800" dirty="0" smtClean="0"/>
              <a:t> today. If you have questions, come by my office </a:t>
            </a:r>
            <a:r>
              <a:rPr lang="en-US" sz="2800" dirty="0" smtClean="0">
                <a:solidFill>
                  <a:srgbClr val="92D050"/>
                </a:solidFill>
              </a:rPr>
              <a:t>Wednesday</a:t>
            </a:r>
            <a:r>
              <a:rPr lang="en-US" sz="2800" dirty="0" smtClean="0"/>
              <a:t> </a:t>
            </a:r>
            <a:r>
              <a:rPr lang="en-US" sz="2800" dirty="0" smtClean="0"/>
              <a:t>1:30-3:30pm </a:t>
            </a:r>
            <a:r>
              <a:rPr lang="en-US" sz="2800" dirty="0" smtClean="0"/>
              <a:t>instead.</a:t>
            </a:r>
          </a:p>
          <a:p>
            <a:r>
              <a:rPr lang="en-US" sz="2800" dirty="0" smtClean="0"/>
              <a:t>Labs begin this week. Remember you must go to the section you are enrolled in.</a:t>
            </a:r>
          </a:p>
          <a:p>
            <a:r>
              <a:rPr lang="en-US" sz="2800" dirty="0" smtClean="0"/>
              <a:t>Sign the attendance sheet and show your finished work to the TA before leaving the lab.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683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Bitmapped 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Bitmapped graphics are composed of grids of pixel cells. Each pixel has exactly one </a:t>
            </a:r>
            <a:r>
              <a:rPr lang="en-US" sz="2800" dirty="0" err="1"/>
              <a:t>colour</a:t>
            </a:r>
            <a:r>
              <a:rPr lang="en-US" sz="2800" dirty="0"/>
              <a:t>.</a:t>
            </a:r>
          </a:p>
          <a:p>
            <a:r>
              <a:rPr lang="en-US" sz="2800" dirty="0"/>
              <a:t>Cameras convert analog scenes into digital pictures by performing sampling and quantizing.</a:t>
            </a:r>
          </a:p>
          <a:p>
            <a:r>
              <a:rPr lang="en-US" sz="2800" dirty="0"/>
              <a:t>Resolution denotes how big the pixels are, usually measured in PPI.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DB4A3-393E-426C-B916-6822165B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501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Resampling and resizing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A common function in </a:t>
            </a:r>
            <a:r>
              <a:rPr lang="en-US" sz="2800" dirty="0" smtClean="0"/>
              <a:t>photo programs is to change the image/graphic size</a:t>
            </a:r>
            <a:r>
              <a:rPr lang="en-US" sz="2800" dirty="0"/>
              <a:t>.</a:t>
            </a:r>
          </a:p>
          <a:p>
            <a:r>
              <a:rPr lang="en-US" sz="2800" dirty="0"/>
              <a:t>The term </a:t>
            </a:r>
            <a:r>
              <a:rPr lang="en-US" sz="2800" dirty="0" smtClean="0"/>
              <a:t>"resizing" </a:t>
            </a:r>
            <a:r>
              <a:rPr lang="en-US" sz="2800" dirty="0"/>
              <a:t>an image is often used incorrectly.</a:t>
            </a:r>
          </a:p>
          <a:p>
            <a:r>
              <a:rPr lang="en-US" sz="2800" dirty="0" smtClean="0"/>
              <a:t>What's </a:t>
            </a:r>
            <a:r>
              <a:rPr lang="en-US" sz="2800" dirty="0"/>
              <a:t>the difference between </a:t>
            </a:r>
            <a:r>
              <a:rPr lang="en-US" sz="2800" dirty="0">
                <a:solidFill>
                  <a:srgbClr val="92D050"/>
                </a:solidFill>
              </a:rPr>
              <a:t>resampling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92D050"/>
                </a:solidFill>
              </a:rPr>
              <a:t>resizing</a:t>
            </a:r>
            <a:r>
              <a:rPr lang="en-US" sz="2800" dirty="0"/>
              <a:t> images?</a:t>
            </a:r>
          </a:p>
          <a:p>
            <a:r>
              <a:rPr lang="en-US" sz="2800" dirty="0"/>
              <a:t>Both are easy to do </a:t>
            </a:r>
            <a:r>
              <a:rPr lang="en-US" sz="2800" dirty="0" smtClean="0"/>
              <a:t>but </a:t>
            </a:r>
            <a:r>
              <a:rPr lang="en-US" sz="2800" dirty="0"/>
              <a:t>what do they each 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A076F-07B9-473D-BF53-B0228BCD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892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Resampling and resizing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84C0B-A769-4E0D-870D-820C8E08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07" y="2216321"/>
            <a:ext cx="4434589" cy="3325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132" y="2871961"/>
            <a:ext cx="3764238" cy="2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0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Remember pixels = samples.</a:t>
            </a:r>
          </a:p>
          <a:p>
            <a:r>
              <a:rPr lang="en-US" sz="2800" dirty="0"/>
              <a:t>So </a:t>
            </a:r>
            <a:r>
              <a:rPr lang="en-US" sz="2800" dirty="0">
                <a:solidFill>
                  <a:srgbClr val="92D050"/>
                </a:solidFill>
              </a:rPr>
              <a:t>resampling</a:t>
            </a:r>
            <a:r>
              <a:rPr lang="en-US" sz="2800" dirty="0"/>
              <a:t> means breaking the picture into pixels again.</a:t>
            </a:r>
          </a:p>
          <a:p>
            <a:r>
              <a:rPr lang="en-US" sz="2800" dirty="0"/>
              <a:t>This process changes how many pixels are in the image, not how big the pixels are.</a:t>
            </a:r>
          </a:p>
          <a:p>
            <a:r>
              <a:rPr lang="en-US" sz="2800" dirty="0"/>
              <a:t>Used for pictures online and on computers, not so much for print.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031FB-0C25-4B9A-8E52-155626501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03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Usually results in decreased quality.</a:t>
            </a:r>
          </a:p>
          <a:p>
            <a:r>
              <a:rPr lang="en-US" sz="2800" dirty="0" err="1"/>
              <a:t>Downsampling</a:t>
            </a:r>
            <a:r>
              <a:rPr lang="en-US" sz="2800" dirty="0"/>
              <a:t> = making it smaller.</a:t>
            </a:r>
          </a:p>
          <a:p>
            <a:pPr lvl="1"/>
            <a:r>
              <a:rPr lang="en-US" sz="2600" dirty="0"/>
              <a:t>Pixels are removed via </a:t>
            </a:r>
            <a:r>
              <a:rPr lang="en-US" sz="2600" dirty="0">
                <a:solidFill>
                  <a:srgbClr val="92D050"/>
                </a:solidFill>
              </a:rPr>
              <a:t>decimation</a:t>
            </a:r>
            <a:r>
              <a:rPr lang="en-US" sz="2600" dirty="0"/>
              <a:t>.</a:t>
            </a:r>
          </a:p>
          <a:p>
            <a:r>
              <a:rPr lang="en-US" sz="2800" dirty="0" err="1"/>
              <a:t>Upsampling</a:t>
            </a:r>
            <a:r>
              <a:rPr lang="en-US" sz="2800" dirty="0"/>
              <a:t> = making it larger.</a:t>
            </a:r>
          </a:p>
          <a:p>
            <a:pPr lvl="1"/>
            <a:r>
              <a:rPr lang="en-US" sz="2600" dirty="0"/>
              <a:t>Pixels must be added </a:t>
            </a:r>
            <a:r>
              <a:rPr lang="en-US" sz="2600" dirty="0" smtClean="0"/>
              <a:t>via </a:t>
            </a:r>
            <a:r>
              <a:rPr lang="en-US" sz="2600" dirty="0">
                <a:solidFill>
                  <a:srgbClr val="92D050"/>
                </a:solidFill>
              </a:rPr>
              <a:t>interpolation</a:t>
            </a:r>
            <a:r>
              <a:rPr lang="en-US" sz="2600" dirty="0"/>
              <a:t>.</a:t>
            </a:r>
          </a:p>
          <a:p>
            <a:r>
              <a:rPr lang="en-US" sz="2800" dirty="0"/>
              <a:t>More on this in a bit…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6F82E-F413-4426-9564-C8B6EEAC8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78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Resizing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other method of changing an </a:t>
            </a:r>
            <a:r>
              <a:rPr lang="en-US" sz="2800" dirty="0" smtClean="0"/>
              <a:t>image's </a:t>
            </a:r>
            <a:r>
              <a:rPr lang="en-US" sz="2800" dirty="0"/>
              <a:t>size is called </a:t>
            </a:r>
            <a:r>
              <a:rPr lang="en-US" sz="2800" dirty="0">
                <a:solidFill>
                  <a:srgbClr val="92D050"/>
                </a:solidFill>
              </a:rPr>
              <a:t>resizing</a:t>
            </a:r>
            <a:r>
              <a:rPr lang="en-US" sz="2800" dirty="0"/>
              <a:t>.</a:t>
            </a:r>
          </a:p>
          <a:p>
            <a:r>
              <a:rPr lang="en-US" sz="2800" dirty="0"/>
              <a:t>This does not involve changing the pixels (samples).</a:t>
            </a:r>
          </a:p>
          <a:p>
            <a:r>
              <a:rPr lang="en-US" sz="2800" dirty="0"/>
              <a:t>It simply changes the resolution.</a:t>
            </a:r>
          </a:p>
          <a:p>
            <a:r>
              <a:rPr lang="en-US" sz="2800" dirty="0"/>
              <a:t>Mainly used for printing, as this only affects the size it will print.</a:t>
            </a:r>
          </a:p>
          <a:p>
            <a:r>
              <a:rPr lang="en-US" sz="2800" dirty="0"/>
              <a:t>No change in </a:t>
            </a:r>
            <a:r>
              <a:rPr lang="en-US" sz="2800" dirty="0" smtClean="0"/>
              <a:t>quality or </a:t>
            </a:r>
            <a:r>
              <a:rPr lang="en-US" sz="2800" dirty="0" err="1" smtClean="0"/>
              <a:t>filesize</a:t>
            </a:r>
            <a:r>
              <a:rPr lang="en-US" sz="2800" dirty="0" smtClean="0"/>
              <a:t>.</a:t>
            </a:r>
            <a:endParaRPr lang="en-US" sz="2800" dirty="0"/>
          </a:p>
          <a:p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436B6-129E-467F-899B-147EC5EB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6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Resampling and resizing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80040" y="4802568"/>
            <a:ext cx="1484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Resizing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65222" y="4802568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Resampling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206300-7850-43E8-83D0-33FB69A0F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528" y="2557323"/>
            <a:ext cx="4045727" cy="21653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10" y="2557323"/>
            <a:ext cx="4045726" cy="216531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695796" y="3981796"/>
            <a:ext cx="1037879" cy="2992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871556" y="3981796"/>
            <a:ext cx="1037879" cy="2992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486705" y="3276489"/>
            <a:ext cx="371149" cy="1413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415861" y="3990108"/>
            <a:ext cx="371149" cy="1413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234559" y="3276489"/>
            <a:ext cx="371149" cy="1413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163715" y="3990108"/>
            <a:ext cx="371149" cy="1413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02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Resampling and resizing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does the lock icon mean?</a:t>
            </a:r>
          </a:p>
          <a:p>
            <a:pPr lvl="1"/>
            <a:r>
              <a:rPr lang="en-US" sz="2600" dirty="0" smtClean="0"/>
              <a:t>The width and height will change proportionally together.</a:t>
            </a:r>
          </a:p>
          <a:p>
            <a:r>
              <a:rPr lang="en-US" sz="2800" dirty="0" smtClean="0"/>
              <a:t>Why are the Size boxes and Resample menu grayed out when "Resample" is unchecked?</a:t>
            </a:r>
            <a:endParaRPr lang="en-US" sz="2600" dirty="0"/>
          </a:p>
          <a:p>
            <a:pPr lvl="1"/>
            <a:r>
              <a:rPr lang="en-US" sz="2600" dirty="0" smtClean="0"/>
              <a:t>Because with resizing, only the DPI is being changed. The number of pixels does not change.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436B6-129E-467F-899B-147EC5EB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Resampling and resizing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With resampling, enter a new width or height and click into another box. The other dimension will be updated automatically.</a:t>
            </a:r>
            <a:endParaRPr lang="en-US" sz="26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436B6-129E-467F-899B-147EC5EB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10" y="4148517"/>
            <a:ext cx="4062352" cy="2174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737" y="4148517"/>
            <a:ext cx="4057143" cy="21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1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Resampling and resizing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With resizing, enter a new resolution and nothing else changes. You won't notice any difference in the image unless you print it out.</a:t>
            </a:r>
            <a:endParaRPr lang="en-US" sz="2600" dirty="0" smtClean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436B6-129E-467F-899B-147EC5EB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777" y="4135168"/>
            <a:ext cx="4057143" cy="21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7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 CS1033, you learned how to create posters and banners.</a:t>
            </a:r>
          </a:p>
          <a:p>
            <a:r>
              <a:rPr lang="en-US" sz="2800" dirty="0"/>
              <a:t>This is part </a:t>
            </a:r>
            <a:r>
              <a:rPr lang="en-US" sz="2800" dirty="0" smtClean="0"/>
              <a:t>of what photo editing software is used </a:t>
            </a:r>
            <a:r>
              <a:rPr lang="en-US" sz="2800" dirty="0"/>
              <a:t>for, but </a:t>
            </a:r>
            <a:r>
              <a:rPr lang="en-US" sz="2800" dirty="0" smtClean="0"/>
              <a:t>there's </a:t>
            </a:r>
            <a:r>
              <a:rPr lang="en-US" sz="2800" dirty="0"/>
              <a:t>so much more</a:t>
            </a:r>
            <a:r>
              <a:rPr lang="en-US" sz="2800" dirty="0" smtClean="0"/>
              <a:t>!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62972-FE22-46C5-B28A-1097898D4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823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Resampling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How is resampling actually done?</a:t>
            </a:r>
          </a:p>
          <a:p>
            <a:r>
              <a:rPr lang="en-US" sz="2800" dirty="0"/>
              <a:t>Pixels must be removed or added, but how is this accomplished</a:t>
            </a:r>
            <a:r>
              <a:rPr lang="en-US" sz="2800" dirty="0" smtClean="0"/>
              <a:t>?</a:t>
            </a:r>
            <a:endParaRPr lang="en-US" sz="2800" dirty="0"/>
          </a:p>
          <a:p>
            <a:r>
              <a:rPr lang="en-US" sz="2800" dirty="0" smtClean="0"/>
              <a:t>How do they affect the image quality?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B1EE1-6B14-4882-9653-6B87AB3F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49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Resampling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Downsampling</a:t>
            </a:r>
            <a:r>
              <a:rPr lang="en-US" sz="2800" dirty="0"/>
              <a:t> involves removing pixels from the original image.</a:t>
            </a:r>
          </a:p>
          <a:p>
            <a:r>
              <a:rPr lang="en-US" sz="2800" dirty="0"/>
              <a:t>This can cause distortions, or </a:t>
            </a:r>
            <a:r>
              <a:rPr lang="en-US" sz="2800" dirty="0">
                <a:solidFill>
                  <a:srgbClr val="92D050"/>
                </a:solidFill>
              </a:rPr>
              <a:t>artifacts</a:t>
            </a:r>
            <a:r>
              <a:rPr lang="en-US" sz="2800" dirty="0"/>
              <a:t>, due to the missing pixels.</a:t>
            </a:r>
          </a:p>
          <a:p>
            <a:r>
              <a:rPr lang="en-US" sz="2800" dirty="0"/>
              <a:t>There are algorithms that help with this by blending the nearby pixels to smooth over the transition.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7B6EB-8FCF-4B7F-8E35-A1BB2FCC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2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Resampling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With </a:t>
            </a:r>
            <a:r>
              <a:rPr lang="en-US" sz="2800" dirty="0" err="1"/>
              <a:t>downsampling</a:t>
            </a:r>
            <a:r>
              <a:rPr lang="en-US" sz="2800" dirty="0"/>
              <a:t>, data is being removed. Suppose we start with this simple example graphic: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Downsampling</a:t>
            </a:r>
            <a:r>
              <a:rPr lang="en-US" sz="2800" dirty="0"/>
              <a:t> removes about half the pixels on each dimension. We are left with something like this: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999" y="3114614"/>
            <a:ext cx="1267002" cy="1152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090" y="5667300"/>
            <a:ext cx="638264" cy="5811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514CB-D70A-44BA-860B-AD30DBDCB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55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Resampling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Upsampling</a:t>
            </a:r>
            <a:r>
              <a:rPr lang="en-US" sz="2800" dirty="0"/>
              <a:t> involves adding pixels to fill in the gaps between the original pixels.</a:t>
            </a:r>
          </a:p>
          <a:p>
            <a:r>
              <a:rPr lang="en-US" sz="2800" dirty="0"/>
              <a:t>This generally causes blurring </a:t>
            </a:r>
            <a:r>
              <a:rPr lang="en-US" sz="2800" dirty="0" smtClean="0"/>
              <a:t>and artifacts because </a:t>
            </a:r>
            <a:r>
              <a:rPr lang="en-US" sz="2800" dirty="0"/>
              <a:t>the new pixel </a:t>
            </a:r>
            <a:r>
              <a:rPr lang="en-US" sz="2800" dirty="0" err="1"/>
              <a:t>colours</a:t>
            </a:r>
            <a:r>
              <a:rPr lang="en-US" sz="2800" dirty="0"/>
              <a:t> </a:t>
            </a:r>
            <a:r>
              <a:rPr lang="en-US" sz="2800" dirty="0" smtClean="0"/>
              <a:t>may </a:t>
            </a:r>
            <a:r>
              <a:rPr lang="en-US" sz="2800" dirty="0"/>
              <a:t>not transition </a:t>
            </a:r>
            <a:r>
              <a:rPr lang="en-US" sz="2800" dirty="0" smtClean="0"/>
              <a:t>smoothly.</a:t>
            </a:r>
            <a:endParaRPr lang="en-US" sz="2800" dirty="0"/>
          </a:p>
          <a:p>
            <a:r>
              <a:rPr lang="en-US" sz="2800" dirty="0"/>
              <a:t>The selection of the new pixel </a:t>
            </a:r>
            <a:r>
              <a:rPr lang="en-US" sz="2800" dirty="0" err="1"/>
              <a:t>colours</a:t>
            </a:r>
            <a:r>
              <a:rPr lang="en-US" sz="2800" dirty="0"/>
              <a:t> is based on interpolation.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7723A-127D-4544-9341-3941841A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22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Resampling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 simple terms, interpolation means averaging the </a:t>
            </a:r>
            <a:r>
              <a:rPr lang="en-US" sz="2800" dirty="0" err="1"/>
              <a:t>colours</a:t>
            </a:r>
            <a:r>
              <a:rPr lang="en-US" sz="2800" dirty="0"/>
              <a:t> of the </a:t>
            </a:r>
            <a:r>
              <a:rPr lang="en-US" sz="2800" dirty="0" err="1"/>
              <a:t>neighbouring</a:t>
            </a:r>
            <a:r>
              <a:rPr lang="en-US" sz="2800" dirty="0"/>
              <a:t> pixels.</a:t>
            </a:r>
          </a:p>
          <a:p>
            <a:r>
              <a:rPr lang="en-US" sz="2800" dirty="0"/>
              <a:t>This may work well if there is a consistent gradient between the </a:t>
            </a:r>
            <a:r>
              <a:rPr lang="en-US" sz="2800" dirty="0" err="1"/>
              <a:t>colours</a:t>
            </a:r>
            <a:r>
              <a:rPr lang="en-US" sz="2800" dirty="0"/>
              <a:t> but this </a:t>
            </a:r>
            <a:r>
              <a:rPr lang="en-US" sz="2800" dirty="0" smtClean="0"/>
              <a:t>isn't </a:t>
            </a:r>
            <a:r>
              <a:rPr lang="en-US" sz="2800" dirty="0"/>
              <a:t>often the case.</a:t>
            </a:r>
          </a:p>
          <a:p>
            <a:r>
              <a:rPr lang="en-US" sz="2800" dirty="0"/>
              <a:t>There are several algorithms for interpolating </a:t>
            </a:r>
            <a:r>
              <a:rPr lang="en-US" sz="2800" dirty="0" err="1"/>
              <a:t>colours</a:t>
            </a:r>
            <a:r>
              <a:rPr lang="en-US" sz="28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B1F8A-5B71-4D46-A263-D56524E51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38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Resampling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With </a:t>
            </a:r>
            <a:r>
              <a:rPr lang="en-US" sz="2800" dirty="0" err="1"/>
              <a:t>upsampling</a:t>
            </a:r>
            <a:r>
              <a:rPr lang="en-US" sz="2800" dirty="0"/>
              <a:t>, new pixels are added and their </a:t>
            </a:r>
            <a:r>
              <a:rPr lang="en-US" sz="2800" dirty="0" err="1"/>
              <a:t>colours</a:t>
            </a:r>
            <a:r>
              <a:rPr lang="en-US" sz="2800" dirty="0"/>
              <a:t> are unknown. Suppose we have this initial simple graphic:</a:t>
            </a:r>
          </a:p>
          <a:p>
            <a:endParaRPr lang="en-US" sz="2800" dirty="0"/>
          </a:p>
          <a:p>
            <a:r>
              <a:rPr lang="en-US" sz="2800" dirty="0"/>
              <a:t>We want to resample it larger. The red and yellow pixels can remain mostly as they are. What goes in between? Yellow? Red? Orange?</a:t>
            </a:r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593" y="3461457"/>
            <a:ext cx="638264" cy="581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149" y="4926872"/>
            <a:ext cx="1267002" cy="11526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23D62-B9EA-400D-B7A5-B67A5554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1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Resampling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Affinity Photo </a:t>
            </a:r>
            <a:r>
              <a:rPr lang="en-US" sz="2800" dirty="0"/>
              <a:t>has 5</a:t>
            </a:r>
            <a:r>
              <a:rPr lang="en-US" sz="2800" dirty="0" smtClean="0"/>
              <a:t> </a:t>
            </a:r>
            <a:r>
              <a:rPr lang="en-US" sz="2800" dirty="0"/>
              <a:t>options for decimation / interpolation.</a:t>
            </a:r>
          </a:p>
          <a:p>
            <a:r>
              <a:rPr lang="en-US" sz="2800" dirty="0" smtClean="0"/>
              <a:t>Some </a:t>
            </a:r>
            <a:r>
              <a:rPr lang="en-US" sz="2800" dirty="0"/>
              <a:t>options are better suited for certain situations.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E3D3A-3F34-417B-82B5-7375D954B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349" y="3647925"/>
            <a:ext cx="4191204" cy="28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large part of "</a:t>
            </a:r>
            <a:r>
              <a:rPr lang="en-US" sz="2800" dirty="0" err="1" smtClean="0"/>
              <a:t>photoshopping</a:t>
            </a:r>
            <a:r>
              <a:rPr lang="en-US" sz="2800" dirty="0" smtClean="0"/>
              <a:t>" is to apply effects to images.</a:t>
            </a:r>
          </a:p>
          <a:p>
            <a:r>
              <a:rPr lang="en-US" sz="2800" dirty="0" smtClean="0"/>
              <a:t>Effects don't have to </a:t>
            </a:r>
            <a:r>
              <a:rPr lang="en-US" sz="2800" dirty="0"/>
              <a:t>be applied </a:t>
            </a:r>
            <a:r>
              <a:rPr lang="en-US" sz="2800" dirty="0" smtClean="0"/>
              <a:t>to the entire canvas/graphic. They can be applied to a smaller region.</a:t>
            </a:r>
          </a:p>
          <a:p>
            <a:r>
              <a:rPr lang="en-US" sz="2800" dirty="0" smtClean="0"/>
              <a:t>The regions, which can be any size and shape (including complex polygons), are often called </a:t>
            </a:r>
            <a:r>
              <a:rPr lang="en-US" sz="2800" dirty="0" smtClean="0">
                <a:solidFill>
                  <a:srgbClr val="92D050"/>
                </a:solidFill>
              </a:rPr>
              <a:t>selections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860DD-D1BC-4E0B-B18E-3BA321A3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02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Selections are usually indicated with </a:t>
            </a:r>
            <a:r>
              <a:rPr lang="en-US" sz="2800" dirty="0" smtClean="0"/>
              <a:t>"</a:t>
            </a:r>
            <a:r>
              <a:rPr lang="en-US" sz="2800" dirty="0" smtClean="0">
                <a:solidFill>
                  <a:srgbClr val="92D050"/>
                </a:solidFill>
              </a:rPr>
              <a:t>marching ants</a:t>
            </a:r>
            <a:r>
              <a:rPr lang="en-US" sz="2800" dirty="0" smtClean="0"/>
              <a:t>", </a:t>
            </a:r>
            <a:r>
              <a:rPr lang="en-US" sz="2800" dirty="0"/>
              <a:t>or rotating dashed lines around the perimeter.</a:t>
            </a:r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38" y="3735256"/>
            <a:ext cx="4069241" cy="2712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522" y="3735256"/>
            <a:ext cx="4409012" cy="27128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7A182-98B5-4B28-99E6-45F2AAC3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90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There are several </a:t>
            </a:r>
            <a:r>
              <a:rPr lang="en-US" sz="2800" dirty="0" smtClean="0"/>
              <a:t>tools</a:t>
            </a:r>
            <a:br>
              <a:rPr lang="en-US" sz="2800" dirty="0" smtClean="0"/>
            </a:br>
            <a:r>
              <a:rPr lang="en-US" sz="2800" dirty="0" smtClean="0"/>
              <a:t>to </a:t>
            </a:r>
            <a:r>
              <a:rPr lang="en-US" sz="2800" dirty="0"/>
              <a:t>make selections </a:t>
            </a:r>
            <a:r>
              <a:rPr lang="en-US" sz="2800" dirty="0" smtClean="0"/>
              <a:t>in</a:t>
            </a:r>
            <a:br>
              <a:rPr lang="en-US" sz="2800" dirty="0" smtClean="0"/>
            </a:br>
            <a:r>
              <a:rPr lang="en-US" sz="2800" dirty="0" smtClean="0"/>
              <a:t>Affinity Photo.</a:t>
            </a:r>
            <a:endParaRPr lang="en-US" sz="2800" dirty="0"/>
          </a:p>
          <a:p>
            <a:pPr lvl="1"/>
            <a:r>
              <a:rPr lang="en-US" sz="2600" dirty="0"/>
              <a:t>Marquee </a:t>
            </a:r>
            <a:r>
              <a:rPr lang="en-US" sz="2600" dirty="0" smtClean="0"/>
              <a:t>Tools</a:t>
            </a:r>
          </a:p>
          <a:p>
            <a:pPr lvl="1"/>
            <a:r>
              <a:rPr lang="en-US" sz="2600" dirty="0" smtClean="0"/>
              <a:t>Freehand Selection Tool</a:t>
            </a:r>
            <a:endParaRPr lang="en-US" sz="2600" dirty="0"/>
          </a:p>
          <a:p>
            <a:pPr lvl="1"/>
            <a:r>
              <a:rPr lang="en-US" sz="2600" dirty="0" smtClean="0"/>
              <a:t>Selection Brush Tool</a:t>
            </a:r>
            <a:endParaRPr lang="en-US" sz="2600" dirty="0"/>
          </a:p>
          <a:p>
            <a:pPr lvl="1"/>
            <a:r>
              <a:rPr lang="en-US" sz="2600" dirty="0" smtClean="0"/>
              <a:t>Flood Select Tool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D3CF5-7607-497F-A02B-07DBA7697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149" y="1706524"/>
            <a:ext cx="2406436" cy="20670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01" y="4225737"/>
            <a:ext cx="519866" cy="191529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089862" y="2576786"/>
            <a:ext cx="1822475" cy="11390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904509" y="4754881"/>
            <a:ext cx="1230284" cy="185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472247" y="5128997"/>
            <a:ext cx="1662546" cy="965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569149" y="3363012"/>
            <a:ext cx="989593" cy="8627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943600" y="1978429"/>
            <a:ext cx="2031985" cy="1122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0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When </a:t>
            </a:r>
            <a:r>
              <a:rPr lang="en-US" sz="2800" dirty="0"/>
              <a:t>you hear </a:t>
            </a:r>
            <a:r>
              <a:rPr lang="en-US" sz="2800" dirty="0" smtClean="0"/>
              <a:t>"that looks </a:t>
            </a:r>
            <a:r>
              <a:rPr lang="en-US" sz="2800" dirty="0" err="1"/>
              <a:t>Photoshopped</a:t>
            </a:r>
            <a:r>
              <a:rPr lang="en-US" sz="2800" dirty="0" smtClean="0"/>
              <a:t>," </a:t>
            </a:r>
            <a:r>
              <a:rPr lang="en-US" sz="2800" dirty="0"/>
              <a:t>does it refer to a poster created </a:t>
            </a:r>
            <a:r>
              <a:rPr lang="en-US" sz="2800" dirty="0" smtClean="0"/>
              <a:t>in Photoshop?</a:t>
            </a:r>
            <a:endParaRPr lang="en-US" sz="2800" dirty="0"/>
          </a:p>
          <a:p>
            <a:pPr lvl="1"/>
            <a:r>
              <a:rPr lang="en-US" sz="2600" dirty="0"/>
              <a:t>Probably not</a:t>
            </a:r>
            <a:r>
              <a:rPr lang="en-US" sz="2600" dirty="0" smtClean="0"/>
              <a:t>.</a:t>
            </a:r>
          </a:p>
          <a:p>
            <a:r>
              <a:rPr lang="en-US" sz="2800" dirty="0" smtClean="0"/>
              <a:t>Does it mean the work was done in Adobe Photoshop?</a:t>
            </a:r>
          </a:p>
          <a:p>
            <a:pPr lvl="1"/>
            <a:r>
              <a:rPr lang="en-US" sz="2600" dirty="0" smtClean="0"/>
              <a:t>Not necessarily.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62972-FE22-46C5-B28A-1097898D4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3474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Marquee Tools</a:t>
            </a:r>
          </a:p>
          <a:p>
            <a:pPr lvl="1"/>
            <a:r>
              <a:rPr lang="en-US" sz="2600" dirty="0"/>
              <a:t>Simple to use, just drag your cursor.</a:t>
            </a:r>
          </a:p>
          <a:p>
            <a:pPr lvl="1"/>
            <a:r>
              <a:rPr lang="en-US" sz="2600" dirty="0"/>
              <a:t>Rectangular and Elliptical are commonly used marquees.</a:t>
            </a:r>
          </a:p>
          <a:p>
            <a:pPr lvl="1"/>
            <a:r>
              <a:rPr lang="en-US" sz="2600" dirty="0"/>
              <a:t>Single row / column marquees</a:t>
            </a:r>
            <a:br>
              <a:rPr lang="en-US" sz="2600" dirty="0"/>
            </a:br>
            <a:r>
              <a:rPr lang="en-US" sz="2600" dirty="0"/>
              <a:t>are not as important.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53" y="5013440"/>
            <a:ext cx="4734519" cy="1649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4591515"/>
            <a:ext cx="2818015" cy="207148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FF5C4-E269-441A-B2A3-E92FFE84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3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Freehand Selection Tool (also known as Lasso Tool)</a:t>
            </a:r>
            <a:endParaRPr lang="en-US" sz="2800" dirty="0"/>
          </a:p>
          <a:p>
            <a:r>
              <a:rPr lang="en-US" sz="2800" dirty="0" smtClean="0"/>
              <a:t>There are 3 modes:</a:t>
            </a:r>
          </a:p>
          <a:p>
            <a:pPr lvl="1"/>
            <a:r>
              <a:rPr lang="en-US" sz="2600" dirty="0" smtClean="0">
                <a:solidFill>
                  <a:srgbClr val="92D050"/>
                </a:solidFill>
              </a:rPr>
              <a:t>Freehand</a:t>
            </a:r>
            <a:r>
              <a:rPr lang="en-US" sz="2600" dirty="0" smtClean="0"/>
              <a:t> – draw selection freely</a:t>
            </a:r>
          </a:p>
          <a:p>
            <a:pPr lvl="1"/>
            <a:r>
              <a:rPr lang="en-US" sz="2600" dirty="0" smtClean="0">
                <a:solidFill>
                  <a:srgbClr val="92D050"/>
                </a:solidFill>
              </a:rPr>
              <a:t>Polygonal</a:t>
            </a:r>
            <a:r>
              <a:rPr lang="en-US" sz="2600" dirty="0" smtClean="0"/>
              <a:t> – draw one line at a time</a:t>
            </a:r>
          </a:p>
          <a:p>
            <a:pPr lvl="1"/>
            <a:r>
              <a:rPr lang="en-US" sz="2600" dirty="0" smtClean="0">
                <a:solidFill>
                  <a:srgbClr val="92D050"/>
                </a:solidFill>
              </a:rPr>
              <a:t>Magnetic</a:t>
            </a:r>
            <a:r>
              <a:rPr lang="en-US" sz="2600" dirty="0" smtClean="0"/>
              <a:t> – automatically snaps to edges of high contrast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82A2B-2534-4EE8-ACD4-40E679399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073" y="5809661"/>
            <a:ext cx="2332364" cy="5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Freehand Selection Tool - Freehand</a:t>
            </a:r>
            <a:endParaRPr lang="en-US" sz="2800" dirty="0"/>
          </a:p>
          <a:p>
            <a:pPr lvl="1"/>
            <a:r>
              <a:rPr lang="en-US" sz="2600" dirty="0"/>
              <a:t>Allows you to make selections from drawing segments in freeform.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10" y="3790606"/>
            <a:ext cx="8301168" cy="26489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82A2B-2534-4EE8-ACD4-40E679399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5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Freehand Selection Tool </a:t>
            </a:r>
            <a:r>
              <a:rPr lang="en-US" sz="2800" dirty="0" smtClean="0"/>
              <a:t>- Polygonal</a:t>
            </a:r>
          </a:p>
          <a:p>
            <a:pPr lvl="1"/>
            <a:r>
              <a:rPr lang="en-US" sz="2400" dirty="0" smtClean="0"/>
              <a:t>Every time you click, a line segment is added. It's easier to create a large, complex selection using this mode.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03578-2967-4718-B821-49897EB6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92" y="3769716"/>
            <a:ext cx="7198961" cy="267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Freehand Selection Tool -</a:t>
            </a:r>
            <a:r>
              <a:rPr lang="en-US" sz="2800" dirty="0" smtClean="0"/>
              <a:t> Magnetic</a:t>
            </a:r>
          </a:p>
          <a:p>
            <a:pPr lvl="1"/>
            <a:r>
              <a:rPr lang="en-US" sz="2400" dirty="0" smtClean="0"/>
              <a:t>The program attempts to snap the selection to the closest edge as you move the cursor.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03578-2967-4718-B821-49897EB6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91" y="3848794"/>
            <a:ext cx="7530515" cy="27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5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Freehand Selection Tool -</a:t>
            </a:r>
            <a:r>
              <a:rPr lang="en-US" sz="2800" dirty="0" smtClean="0"/>
              <a:t> Magnetic</a:t>
            </a:r>
          </a:p>
          <a:p>
            <a:pPr lvl="1"/>
            <a:r>
              <a:rPr lang="en-US" sz="2400" dirty="0" smtClean="0"/>
              <a:t>The snapping is done using </a:t>
            </a:r>
            <a:r>
              <a:rPr lang="en-US" sz="2400" dirty="0" smtClean="0">
                <a:solidFill>
                  <a:srgbClr val="92D050"/>
                </a:solidFill>
              </a:rPr>
              <a:t>edge detection</a:t>
            </a:r>
            <a:r>
              <a:rPr lang="en-US" sz="2400" dirty="0" smtClean="0"/>
              <a:t> algorithms: it looks for lines of high contrast between two nearby </a:t>
            </a:r>
            <a:r>
              <a:rPr lang="en-US" sz="2400" dirty="0" err="1" smtClean="0"/>
              <a:t>colours</a:t>
            </a:r>
            <a:r>
              <a:rPr lang="en-US" sz="2400" dirty="0" smtClean="0"/>
              <a:t> and assumes that's an edge</a:t>
            </a:r>
          </a:p>
          <a:p>
            <a:pPr lvl="1"/>
            <a:r>
              <a:rPr lang="en-US" sz="2400" dirty="0" smtClean="0"/>
              <a:t>This mode is not recommended because it's very unpredictable and inaccurate in most cases.</a:t>
            </a:r>
            <a:endParaRPr lang="en-US" sz="2400" dirty="0"/>
          </a:p>
          <a:p>
            <a:pPr lvl="2"/>
            <a:r>
              <a:rPr lang="en-US" sz="2200" dirty="0" smtClean="0"/>
              <a:t>Only works well with well-defined, high-contrast shapes.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03578-2967-4718-B821-49897EB6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46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590675"/>
            <a:ext cx="6711654" cy="465773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Selection Brush </a:t>
            </a:r>
            <a:r>
              <a:rPr lang="en-US" sz="2800" dirty="0"/>
              <a:t>Tool</a:t>
            </a:r>
          </a:p>
          <a:p>
            <a:pPr lvl="1"/>
            <a:r>
              <a:rPr lang="en-US" sz="2600" dirty="0"/>
              <a:t>Similar to </a:t>
            </a:r>
            <a:r>
              <a:rPr lang="en-US" sz="2600" dirty="0" smtClean="0"/>
              <a:t>magnetic Freehand Selection Tool - as </a:t>
            </a:r>
            <a:r>
              <a:rPr lang="en-US" sz="2600" dirty="0"/>
              <a:t>you drag, it looks for </a:t>
            </a:r>
            <a:r>
              <a:rPr lang="en-US" sz="2600" dirty="0" err="1" smtClean="0"/>
              <a:t>colours</a:t>
            </a:r>
            <a:r>
              <a:rPr lang="en-US" sz="2600" dirty="0" smtClean="0"/>
              <a:t> similar </a:t>
            </a:r>
            <a:r>
              <a:rPr lang="en-US" sz="2600" dirty="0"/>
              <a:t>to the current </a:t>
            </a:r>
            <a:r>
              <a:rPr lang="en-US" sz="2600" dirty="0" smtClean="0"/>
              <a:t>selection and grows the selection.</a:t>
            </a:r>
            <a:endParaRPr lang="en-US" sz="2600" dirty="0"/>
          </a:p>
          <a:p>
            <a:pPr lvl="1"/>
            <a:r>
              <a:rPr lang="en-US" sz="2600" dirty="0"/>
              <a:t>Not effective </a:t>
            </a:r>
            <a:r>
              <a:rPr lang="en-US" sz="2600" dirty="0" smtClean="0"/>
              <a:t>if</a:t>
            </a:r>
            <a:br>
              <a:rPr lang="en-US" sz="2600" dirty="0" smtClean="0"/>
            </a:br>
            <a:r>
              <a:rPr lang="en-US" sz="2600" dirty="0" smtClean="0"/>
              <a:t>there are similar</a:t>
            </a:r>
            <a:br>
              <a:rPr lang="en-US" sz="2600" dirty="0" smtClean="0"/>
            </a:br>
            <a:r>
              <a:rPr lang="en-US" sz="2600" dirty="0" err="1" smtClean="0"/>
              <a:t>colours</a:t>
            </a:r>
            <a:r>
              <a:rPr lang="en-US" sz="2600" dirty="0" smtClean="0"/>
              <a:t> in the</a:t>
            </a:r>
            <a:br>
              <a:rPr lang="en-US" sz="2600" dirty="0" smtClean="0"/>
            </a:br>
            <a:r>
              <a:rPr lang="en-US" sz="2600" dirty="0" smtClean="0"/>
              <a:t>background </a:t>
            </a:r>
            <a:r>
              <a:rPr lang="en-US" sz="2600" dirty="0"/>
              <a:t>and</a:t>
            </a:r>
            <a:br>
              <a:rPr lang="en-US" sz="2600" dirty="0"/>
            </a:br>
            <a:r>
              <a:rPr lang="en-US" sz="2600" dirty="0"/>
              <a:t>foreground.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36" t="1531" r="1761" b="2941"/>
          <a:stretch/>
        </p:blipFill>
        <p:spPr>
          <a:xfrm>
            <a:off x="4572001" y="3825760"/>
            <a:ext cx="4271010" cy="28791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FB9D5-2589-4835-9D1B-F69F5432E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42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590675"/>
            <a:ext cx="6711654" cy="465773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Flood Select Tool</a:t>
            </a:r>
            <a:endParaRPr lang="en-US" sz="2800" dirty="0"/>
          </a:p>
          <a:p>
            <a:pPr lvl="1"/>
            <a:r>
              <a:rPr lang="en-US" sz="2600" dirty="0"/>
              <a:t>Creates a selection at once based on a selected pixel </a:t>
            </a:r>
            <a:r>
              <a:rPr lang="en-US" sz="2600" dirty="0" err="1" smtClean="0"/>
              <a:t>colour</a:t>
            </a:r>
            <a:r>
              <a:rPr lang="en-US" sz="2600" dirty="0" smtClean="0"/>
              <a:t> that you clicked on.</a:t>
            </a:r>
            <a:endParaRPr lang="en-US" sz="2600" dirty="0"/>
          </a:p>
          <a:p>
            <a:pPr lvl="1"/>
            <a:r>
              <a:rPr lang="en-US" sz="2600" dirty="0"/>
              <a:t>The tolerance affects how much the selection will</a:t>
            </a:r>
            <a:br>
              <a:rPr lang="en-US" sz="2600" dirty="0"/>
            </a:br>
            <a:r>
              <a:rPr lang="en-US" sz="2600" dirty="0"/>
              <a:t>include pixels of</a:t>
            </a:r>
            <a:br>
              <a:rPr lang="en-US" sz="2600" dirty="0"/>
            </a:br>
            <a:r>
              <a:rPr lang="en-US" sz="2600" dirty="0"/>
              <a:t>similar </a:t>
            </a:r>
            <a:r>
              <a:rPr lang="en-US" sz="2600" dirty="0" err="1"/>
              <a:t>colour</a:t>
            </a:r>
            <a:r>
              <a:rPr lang="en-US" sz="2600" dirty="0"/>
              <a:t> or</a:t>
            </a:r>
            <a:br>
              <a:rPr lang="en-US" sz="2600" dirty="0"/>
            </a:br>
            <a:r>
              <a:rPr lang="en-US" sz="2600" dirty="0"/>
              <a:t>brightness.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10" t="1971" r="1524" b="1951"/>
          <a:stretch/>
        </p:blipFill>
        <p:spPr>
          <a:xfrm>
            <a:off x="4714875" y="4019550"/>
            <a:ext cx="3943350" cy="26574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83292-0C0F-48A2-B171-7CA6B6F4C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20" y="5892543"/>
            <a:ext cx="3097336" cy="3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3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Are selections</a:t>
            </a:r>
            <a:r>
              <a:rPr lang="en-US" sz="2600" dirty="0"/>
              <a:t> always perfect? No!</a:t>
            </a:r>
          </a:p>
          <a:p>
            <a:r>
              <a:rPr lang="en-US" sz="2600" dirty="0"/>
              <a:t>Whether you make a selection by hand or use one of the automatic selection tools, </a:t>
            </a:r>
            <a:r>
              <a:rPr lang="en-US" sz="2600" dirty="0" smtClean="0"/>
              <a:t>it's </a:t>
            </a:r>
            <a:r>
              <a:rPr lang="en-US" sz="2600" dirty="0"/>
              <a:t>likely </a:t>
            </a:r>
            <a:r>
              <a:rPr lang="en-US" sz="2600" dirty="0" smtClean="0"/>
              <a:t>imperfect.</a:t>
            </a:r>
            <a:endParaRPr lang="en-US" sz="2600" dirty="0"/>
          </a:p>
          <a:p>
            <a:r>
              <a:rPr lang="en-US" sz="2600" dirty="0"/>
              <a:t>A high contrast between background and foreground </a:t>
            </a:r>
            <a:r>
              <a:rPr lang="en-US" sz="2600" dirty="0" err="1"/>
              <a:t>colours</a:t>
            </a:r>
            <a:r>
              <a:rPr lang="en-US" sz="2600" dirty="0"/>
              <a:t> yields a much higher chance at being correct.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461B2-E495-4B93-AB11-F06971F1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64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511" y="2980693"/>
            <a:ext cx="5370977" cy="375030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Which areas of this selection are good? Which are not good? Why?</a:t>
            </a:r>
            <a:endParaRPr lang="en-US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F58F6B-6506-4BDD-B184-254231F73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4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Editing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"Photoshop" </a:t>
            </a:r>
            <a:r>
              <a:rPr lang="en-US" sz="2800" dirty="0"/>
              <a:t>is not just a program, but it is a word in dictionaries now.</a:t>
            </a:r>
          </a:p>
          <a:p>
            <a:pPr lvl="1"/>
            <a:r>
              <a:rPr lang="en-US" sz="2600" dirty="0" smtClean="0"/>
              <a:t>"to </a:t>
            </a:r>
            <a:r>
              <a:rPr lang="en-US" sz="2600" dirty="0"/>
              <a:t>digitally alter (a photograph or other graphic) using image-editing software such as </a:t>
            </a:r>
            <a:r>
              <a:rPr lang="en-US" sz="2600" dirty="0" smtClean="0"/>
              <a:t>Photoshop" (dictionary.com)</a:t>
            </a:r>
            <a:endParaRPr lang="en-US" sz="2600" dirty="0"/>
          </a:p>
          <a:p>
            <a:r>
              <a:rPr lang="en-US" sz="2800" dirty="0" smtClean="0"/>
              <a:t>2 key points in this definition:</a:t>
            </a:r>
          </a:p>
          <a:p>
            <a:pPr lvl="1"/>
            <a:r>
              <a:rPr lang="en-US" sz="2600" dirty="0" smtClean="0"/>
              <a:t>digitally alter graphics</a:t>
            </a:r>
          </a:p>
          <a:p>
            <a:pPr lvl="1"/>
            <a:r>
              <a:rPr lang="en-US" sz="2600" dirty="0" smtClean="0"/>
              <a:t>using image-editing software</a:t>
            </a:r>
            <a:endParaRPr lang="en-US" sz="2600" dirty="0"/>
          </a:p>
          <a:p>
            <a:pPr lvl="1"/>
            <a:endParaRPr lang="en-US" sz="2600" dirty="0"/>
          </a:p>
          <a:p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078FC-B868-44B9-ADEB-6E022C78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5070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Will it be easier to remove the background in this picture?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209" y="2970841"/>
            <a:ext cx="3731583" cy="37315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2CCEF8-8FEC-48B3-9EF5-B15CB8C9E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0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The white background should help.</a:t>
            </a:r>
          </a:p>
          <a:p>
            <a:r>
              <a:rPr lang="en-US" sz="2800" dirty="0"/>
              <a:t>However, hair is difficult</a:t>
            </a:r>
            <a:br>
              <a:rPr lang="en-US" sz="2800" dirty="0"/>
            </a:br>
            <a:r>
              <a:rPr lang="en-US" sz="2800" dirty="0"/>
              <a:t>to properly select.</a:t>
            </a:r>
          </a:p>
          <a:p>
            <a:r>
              <a:rPr lang="en-US" sz="2800" dirty="0"/>
              <a:t>Hair generally does not</a:t>
            </a:r>
            <a:br>
              <a:rPr lang="en-US" sz="2800" dirty="0"/>
            </a:br>
            <a:r>
              <a:rPr lang="en-US" sz="2800" dirty="0"/>
              <a:t>have well-defined edges</a:t>
            </a:r>
            <a:br>
              <a:rPr lang="en-US" sz="2800" dirty="0"/>
            </a:br>
            <a:r>
              <a:rPr lang="en-US" sz="2800" dirty="0"/>
              <a:t>and can loop and flow in</a:t>
            </a:r>
            <a:br>
              <a:rPr lang="en-US" sz="2800" dirty="0"/>
            </a:br>
            <a:r>
              <a:rPr lang="en-US" sz="2800" dirty="0"/>
              <a:t>all different directions.</a:t>
            </a:r>
          </a:p>
          <a:p>
            <a:r>
              <a:rPr lang="en-US" sz="2800" dirty="0"/>
              <a:t>Very difficult to work with!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012" y="2799589"/>
            <a:ext cx="3233212" cy="35627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ED888-29C4-48E1-9D30-A49E6C94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79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Selections can be altered after they are made.</a:t>
            </a:r>
          </a:p>
          <a:p>
            <a:r>
              <a:rPr lang="en-US" sz="2800" dirty="0"/>
              <a:t>i.e. we want to select just the trees.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3547780"/>
            <a:ext cx="6762750" cy="317037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D1867A-A858-4805-8DC7-1469598B3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42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Some are missing and part of the reflection got mistakenly selected.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22" y="3090470"/>
            <a:ext cx="7554157" cy="35659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78759-6795-4AB8-B5CE-979FE778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3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Rather than starting the selection over, </a:t>
            </a:r>
            <a:r>
              <a:rPr lang="en-US" sz="2800" dirty="0" smtClean="0"/>
              <a:t>you can alter a selection to refine it or fix any mistakes.</a:t>
            </a:r>
            <a:endParaRPr lang="en-US" sz="2800" dirty="0"/>
          </a:p>
          <a:p>
            <a:r>
              <a:rPr lang="en-US" sz="2800" dirty="0" smtClean="0"/>
              <a:t>You </a:t>
            </a:r>
            <a:r>
              <a:rPr lang="en-US" sz="2800" dirty="0"/>
              <a:t>may:</a:t>
            </a:r>
          </a:p>
          <a:p>
            <a:pPr lvl="1"/>
            <a:r>
              <a:rPr lang="en-US" sz="2600" dirty="0" smtClean="0"/>
              <a:t>Create a new selection</a:t>
            </a:r>
          </a:p>
          <a:p>
            <a:pPr lvl="1"/>
            <a:r>
              <a:rPr lang="en-US" sz="2600" dirty="0" smtClean="0"/>
              <a:t>Add </a:t>
            </a:r>
            <a:r>
              <a:rPr lang="en-US" sz="2600" dirty="0"/>
              <a:t>to selection</a:t>
            </a:r>
          </a:p>
          <a:p>
            <a:pPr lvl="1"/>
            <a:r>
              <a:rPr lang="en-US" sz="2600" dirty="0"/>
              <a:t>Remove from selection</a:t>
            </a:r>
          </a:p>
          <a:p>
            <a:pPr lvl="1"/>
            <a:r>
              <a:rPr lang="en-US" sz="2600" dirty="0"/>
              <a:t>Intersect with </a:t>
            </a:r>
            <a:r>
              <a:rPr lang="en-US" sz="2600" dirty="0" smtClean="0"/>
              <a:t>selection</a:t>
            </a:r>
            <a:endParaRPr lang="en-US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D62F80-872D-496B-898A-54A68134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124" y="3524268"/>
            <a:ext cx="4000353" cy="47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6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I performed an intersection with the previous selection and a rectangle selection along the water. This excludes the tree reflections.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45" y="3829374"/>
            <a:ext cx="8686710" cy="28473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6C627F-35AE-4F8B-8720-12FB26DAD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44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some cases, it is easier to select the opposite of what you want to select and then invert it.</a:t>
            </a:r>
          </a:p>
          <a:p>
            <a:r>
              <a:rPr lang="en-US" sz="2800" dirty="0" smtClean="0"/>
              <a:t>This might occur if the object you want to select has a lot of </a:t>
            </a:r>
            <a:r>
              <a:rPr lang="en-US" sz="2800" dirty="0" err="1" smtClean="0"/>
              <a:t>colours</a:t>
            </a:r>
            <a:r>
              <a:rPr lang="en-US" sz="2800" dirty="0" smtClean="0"/>
              <a:t> and the background is a solid </a:t>
            </a:r>
            <a:r>
              <a:rPr lang="en-US" sz="2800" dirty="0" err="1" smtClean="0"/>
              <a:t>colour</a:t>
            </a:r>
            <a:r>
              <a:rPr lang="en-US" sz="2800" dirty="0" smtClean="0"/>
              <a:t>.</a:t>
            </a:r>
            <a:endParaRPr lang="en-US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D62F80-872D-496B-898A-54A68134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921" y="4913347"/>
            <a:ext cx="3605953" cy="169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1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D62F80-872D-496B-898A-54A68134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05" y="1657350"/>
            <a:ext cx="3468142" cy="4622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535" y="1657350"/>
            <a:ext cx="3478843" cy="462215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259727" y="3629025"/>
            <a:ext cx="750423" cy="4183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CA" sz="2800" dirty="0" smtClean="0"/>
              <a:t>Selections can also be modified by clicking the "Refine" button.</a:t>
            </a:r>
            <a:endParaRPr lang="en-US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E6018F-A2AC-4CE9-BE27-CDA2FB6B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13" y="3098390"/>
            <a:ext cx="6719301" cy="35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1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E6018F-A2AC-4CE9-BE27-CDA2FB6B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10" y="1415637"/>
            <a:ext cx="8139389" cy="513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Editing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Adobe Photoshop is the most popular image editing software, but there are other great ones.</a:t>
            </a:r>
          </a:p>
          <a:p>
            <a:r>
              <a:rPr lang="en-US" sz="2800" dirty="0" smtClean="0"/>
              <a:t>We are using Affinity Photo which is similar to Adobe Photoshop.</a:t>
            </a:r>
          </a:p>
          <a:p>
            <a:r>
              <a:rPr lang="en-US" sz="2800" dirty="0" smtClean="0"/>
              <a:t>Another popular example is GIMP.</a:t>
            </a:r>
          </a:p>
          <a:p>
            <a:r>
              <a:rPr lang="en-US" sz="2800" dirty="0" smtClean="0"/>
              <a:t>We can "</a:t>
            </a:r>
            <a:r>
              <a:rPr lang="en-US" sz="2800" dirty="0" err="1" smtClean="0"/>
              <a:t>photoshop</a:t>
            </a:r>
            <a:r>
              <a:rPr lang="en-US" sz="2800" dirty="0" smtClean="0"/>
              <a:t>" graphics using Affinity Photo!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078FC-B868-44B9-ADEB-6E022C78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071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CA" sz="2800" dirty="0" smtClean="0"/>
              <a:t>The 4 main parameters for refinement are:</a:t>
            </a:r>
          </a:p>
          <a:p>
            <a:pPr lvl="1"/>
            <a:r>
              <a:rPr lang="en-CA" sz="2400" dirty="0" smtClean="0"/>
              <a:t>Border width</a:t>
            </a:r>
          </a:p>
          <a:p>
            <a:pPr lvl="1"/>
            <a:r>
              <a:rPr lang="en-CA" sz="2400" dirty="0" smtClean="0"/>
              <a:t>Smooth</a:t>
            </a:r>
          </a:p>
          <a:p>
            <a:pPr lvl="1"/>
            <a:r>
              <a:rPr lang="en-CA" sz="2400" dirty="0" smtClean="0"/>
              <a:t>Feather</a:t>
            </a:r>
          </a:p>
          <a:p>
            <a:pPr lvl="1"/>
            <a:r>
              <a:rPr lang="en-CA" sz="2400" dirty="0" smtClean="0"/>
              <a:t>Ramp</a:t>
            </a:r>
          </a:p>
          <a:p>
            <a:r>
              <a:rPr lang="en-CA" sz="2800" dirty="0" smtClean="0"/>
              <a:t>Play with these sliders to see how they affect the selection.</a:t>
            </a:r>
            <a:endParaRPr lang="en-US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E6018F-A2AC-4CE9-BE27-CDA2FB6B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78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It can still be difficult to make a perfect selection even with these add/remove/intersect </a:t>
            </a:r>
            <a:r>
              <a:rPr lang="en-US" sz="2800" dirty="0" smtClean="0"/>
              <a:t>modifiers and refinement settings.</a:t>
            </a:r>
            <a:endParaRPr lang="en-US" sz="2800" dirty="0"/>
          </a:p>
          <a:p>
            <a:r>
              <a:rPr lang="en-US" sz="2800" dirty="0"/>
              <a:t>Masks can help with this!</a:t>
            </a:r>
          </a:p>
          <a:p>
            <a:r>
              <a:rPr lang="en-US" sz="2800" dirty="0" smtClean="0"/>
              <a:t>We'll </a:t>
            </a:r>
            <a:r>
              <a:rPr lang="en-US" sz="2800" dirty="0"/>
              <a:t>just learn about clipping masks for now and cover more about masks next week.</a:t>
            </a:r>
            <a:endParaRPr lang="en-US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E6018F-A2AC-4CE9-BE27-CDA2FB6B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22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Clipping masks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What is a clipping </a:t>
            </a:r>
            <a:r>
              <a:rPr lang="en-US" sz="2800" dirty="0" smtClean="0"/>
              <a:t>mask</a:t>
            </a:r>
            <a:r>
              <a:rPr lang="en-US" sz="2800" dirty="0"/>
              <a:t>?</a:t>
            </a:r>
            <a:endParaRPr lang="en-US" sz="2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35" y="5304550"/>
            <a:ext cx="7539354" cy="1310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6" y="2578593"/>
            <a:ext cx="3570583" cy="2655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14" y="2670033"/>
            <a:ext cx="3237224" cy="24159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1D02F-8512-4A29-B4AB-603B97AC8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3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Clipping masks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We want an image to show through onto text or a shape.</a:t>
            </a:r>
          </a:p>
          <a:p>
            <a:r>
              <a:rPr lang="en-US" sz="2800" dirty="0" smtClean="0"/>
              <a:t>Affinity Photo </a:t>
            </a:r>
            <a:r>
              <a:rPr lang="en-US" sz="2800" dirty="0"/>
              <a:t>makes this very easy!</a:t>
            </a:r>
          </a:p>
          <a:p>
            <a:r>
              <a:rPr lang="en-US" sz="2800" dirty="0"/>
              <a:t>Clipping masks link a background layer to foreground layers, such that the background </a:t>
            </a:r>
            <a:r>
              <a:rPr lang="en-US" sz="2800" dirty="0" smtClean="0"/>
              <a:t>is </a:t>
            </a:r>
            <a:r>
              <a:rPr lang="en-US" sz="2800" dirty="0"/>
              <a:t>shown only in the regions defined by the foreground.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CA3553-70CC-4AA2-A3EA-A40E1DA8C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16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Clipping masks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A clipping mask requires 2+ layers:</a:t>
            </a:r>
          </a:p>
          <a:p>
            <a:pPr lvl="1"/>
            <a:r>
              <a:rPr lang="en-US" sz="2400" dirty="0"/>
              <a:t>One mask background layer.</a:t>
            </a:r>
          </a:p>
          <a:p>
            <a:pPr lvl="2"/>
            <a:r>
              <a:rPr lang="en-US" sz="2200" dirty="0"/>
              <a:t>The texture to show through.</a:t>
            </a:r>
          </a:p>
          <a:p>
            <a:pPr lvl="1"/>
            <a:r>
              <a:rPr lang="en-US" sz="2400" dirty="0"/>
              <a:t>One or more foreground layers.</a:t>
            </a:r>
          </a:p>
          <a:p>
            <a:pPr lvl="2"/>
            <a:r>
              <a:rPr lang="en-US" sz="2200" dirty="0"/>
              <a:t>The visible shape outlines on which the texture will appear.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A58835-E03B-43B7-981D-5257B428F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89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Clipping masks</a:t>
            </a:r>
          </a:p>
        </p:txBody>
      </p:sp>
      <p:sp>
        <p:nvSpPr>
          <p:cNvPr id="7" name="Plus 6"/>
          <p:cNvSpPr/>
          <p:nvPr/>
        </p:nvSpPr>
        <p:spPr>
          <a:xfrm>
            <a:off x="3684778" y="3138195"/>
            <a:ext cx="731058" cy="731058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qual 7"/>
          <p:cNvSpPr/>
          <p:nvPr/>
        </p:nvSpPr>
        <p:spPr>
          <a:xfrm>
            <a:off x="2245724" y="5651470"/>
            <a:ext cx="731058" cy="731058"/>
          </a:xfrm>
          <a:prstGeom prst="mathEqua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710" y="2315014"/>
            <a:ext cx="300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Background texture layer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8790" y="2315014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Foreground outline layer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28640" y="5343926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Clipping mask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6964C3-82A2-4EA6-828D-118F6472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" y="2740620"/>
            <a:ext cx="2271560" cy="2271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" t="34057" r="7187" b="37016"/>
          <a:stretch/>
        </p:blipFill>
        <p:spPr>
          <a:xfrm>
            <a:off x="4578790" y="2740620"/>
            <a:ext cx="4197927" cy="1379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t="35533" r="7842" b="37627"/>
          <a:stretch/>
        </p:blipFill>
        <p:spPr>
          <a:xfrm>
            <a:off x="3493867" y="5343926"/>
            <a:ext cx="4347062" cy="134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5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Clipping masks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In this example, </a:t>
            </a:r>
            <a:r>
              <a:rPr lang="en-US" sz="2800" dirty="0">
                <a:solidFill>
                  <a:srgbClr val="92D050"/>
                </a:solidFill>
              </a:rPr>
              <a:t>zebra</a:t>
            </a:r>
            <a:r>
              <a:rPr lang="en-US" sz="2800" dirty="0"/>
              <a:t> is the background layer and </a:t>
            </a:r>
            <a:r>
              <a:rPr lang="en-US" sz="2800" dirty="0" smtClean="0">
                <a:solidFill>
                  <a:srgbClr val="92D050"/>
                </a:solidFill>
              </a:rPr>
              <a:t>ANIMAL KINGDOM</a:t>
            </a:r>
            <a:r>
              <a:rPr lang="en-US" sz="2800" dirty="0" smtClean="0"/>
              <a:t> </a:t>
            </a:r>
            <a:r>
              <a:rPr lang="en-US" sz="2800" dirty="0"/>
              <a:t>is the text we want shown.</a:t>
            </a:r>
          </a:p>
          <a:p>
            <a:r>
              <a:rPr lang="en-US" sz="2800" dirty="0"/>
              <a:t>Notice the background layer is </a:t>
            </a:r>
            <a:r>
              <a:rPr lang="en-US" sz="2800" dirty="0" smtClean="0"/>
              <a:t>below </a:t>
            </a:r>
            <a:r>
              <a:rPr lang="en-US" sz="2800" dirty="0"/>
              <a:t>the text layer.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hey </a:t>
            </a:r>
            <a:r>
              <a:rPr lang="en-US" sz="2800" dirty="0"/>
              <a:t>MUST </a:t>
            </a:r>
            <a:r>
              <a:rPr lang="en-US" sz="2800" dirty="0" smtClean="0"/>
              <a:t>be in</a:t>
            </a:r>
            <a:br>
              <a:rPr lang="en-US" sz="2800" dirty="0" smtClean="0"/>
            </a:br>
            <a:r>
              <a:rPr lang="en-US" sz="2800" dirty="0" smtClean="0"/>
              <a:t>this order!</a:t>
            </a:r>
            <a:endParaRPr lang="en-US" sz="2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FA8685-D0A8-4C23-97FC-54B744B30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4829"/>
          <a:stretch/>
        </p:blipFill>
        <p:spPr>
          <a:xfrm>
            <a:off x="4865882" y="4804605"/>
            <a:ext cx="3804740" cy="172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6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Clipping masks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Right-click on </a:t>
            </a:r>
            <a:r>
              <a:rPr lang="en-US" sz="2800" dirty="0" smtClean="0"/>
              <a:t>the</a:t>
            </a:r>
            <a:br>
              <a:rPr lang="en-US" sz="2800" dirty="0" smtClean="0"/>
            </a:br>
            <a:r>
              <a:rPr lang="en-US" sz="2800" dirty="0" smtClean="0"/>
              <a:t>foreground (text)</a:t>
            </a:r>
            <a:br>
              <a:rPr lang="en-US" sz="2800" dirty="0" smtClean="0"/>
            </a:br>
            <a:r>
              <a:rPr lang="en-US" sz="2800" dirty="0" smtClean="0"/>
              <a:t>layer </a:t>
            </a:r>
            <a:r>
              <a:rPr lang="en-US" sz="2800" dirty="0"/>
              <a:t>and </a:t>
            </a:r>
            <a:r>
              <a:rPr lang="en-US" sz="2800" dirty="0" smtClean="0"/>
              <a:t>click</a:t>
            </a:r>
            <a:br>
              <a:rPr lang="en-US" sz="2800" dirty="0" smtClean="0"/>
            </a:br>
            <a:r>
              <a:rPr lang="en-US" sz="2800" dirty="0" smtClean="0"/>
              <a:t>"Mask to Below".</a:t>
            </a:r>
            <a:endParaRPr lang="en-US" sz="2800" dirty="0"/>
          </a:p>
          <a:p>
            <a:r>
              <a:rPr lang="en-CA" sz="2800" dirty="0" smtClean="0"/>
              <a:t>They are shown as</a:t>
            </a:r>
            <a:br>
              <a:rPr lang="en-CA" sz="2800" dirty="0" smtClean="0"/>
            </a:br>
            <a:r>
              <a:rPr lang="en-CA" sz="2800" dirty="0" smtClean="0"/>
              <a:t>one merged layer.</a:t>
            </a:r>
            <a:endParaRPr lang="en-US" sz="2800" dirty="0"/>
          </a:p>
          <a:p>
            <a:r>
              <a:rPr lang="en-US" sz="2800" dirty="0" smtClean="0"/>
              <a:t>An arrow appears</a:t>
            </a:r>
            <a:br>
              <a:rPr lang="en-US" sz="2800" dirty="0" smtClean="0"/>
            </a:br>
            <a:r>
              <a:rPr lang="en-US" sz="2800" dirty="0" smtClean="0"/>
              <a:t>beside the layer</a:t>
            </a:r>
            <a:br>
              <a:rPr lang="en-US" sz="2800" dirty="0" smtClean="0"/>
            </a:br>
            <a:r>
              <a:rPr lang="en-US" sz="2800" dirty="0" smtClean="0"/>
              <a:t>to indicate the</a:t>
            </a:r>
            <a:br>
              <a:rPr lang="en-US" sz="2800" dirty="0" smtClean="0"/>
            </a:br>
            <a:r>
              <a:rPr lang="en-US" sz="2800" dirty="0" smtClean="0"/>
              <a:t>clipping mask.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E6D134-93A3-4FD4-8F1F-04F82277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416" y="1401992"/>
            <a:ext cx="3866667" cy="3219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15" y="5203218"/>
            <a:ext cx="3866667" cy="93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Clipping masks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What if you want multiple texts or shapes as the foreground?</a:t>
            </a:r>
          </a:p>
          <a:p>
            <a:r>
              <a:rPr lang="en-US" sz="2800" dirty="0"/>
              <a:t>Select all the layers you want to be in the foreground. Hold Ctrl while clicking on additional layers to select multiple.</a:t>
            </a:r>
          </a:p>
          <a:p>
            <a:r>
              <a:rPr lang="en-US" sz="2800" dirty="0"/>
              <a:t>Click the folder icon to create a new group of these </a:t>
            </a:r>
            <a:r>
              <a:rPr lang="en-US" sz="2800" dirty="0" smtClean="0"/>
              <a:t>selected layers, or push </a:t>
            </a:r>
            <a:r>
              <a:rPr lang="en-US" sz="2800" dirty="0" err="1" smtClean="0"/>
              <a:t>Ctrl+G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0AC2EF-A138-4810-9B09-4D8BEE6F7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311" y="6018329"/>
            <a:ext cx="4728083" cy="46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6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Clipping masks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Just like with single layer clipping masks, the background layer MUST be immediately </a:t>
            </a:r>
            <a:r>
              <a:rPr lang="en-US" sz="2800" dirty="0" smtClean="0"/>
              <a:t>below </a:t>
            </a:r>
            <a:r>
              <a:rPr lang="en-US" sz="2800" dirty="0"/>
              <a:t>the group of foreground layers.</a:t>
            </a:r>
          </a:p>
          <a:p>
            <a:r>
              <a:rPr lang="en-US" sz="2800" dirty="0" smtClean="0"/>
              <a:t>Create </a:t>
            </a:r>
            <a:r>
              <a:rPr lang="en-US" sz="2800" dirty="0"/>
              <a:t>a </a:t>
            </a:r>
            <a:r>
              <a:rPr lang="en-US" sz="2800" dirty="0" smtClean="0"/>
              <a:t>clipping</a:t>
            </a:r>
            <a:br>
              <a:rPr lang="en-US" sz="2800" dirty="0" smtClean="0"/>
            </a:br>
            <a:r>
              <a:rPr lang="en-US" sz="2800" dirty="0" smtClean="0"/>
              <a:t>mask </a:t>
            </a:r>
            <a:r>
              <a:rPr lang="en-US" sz="2800" dirty="0"/>
              <a:t>the </a:t>
            </a:r>
            <a:r>
              <a:rPr lang="en-US" sz="2800" dirty="0" smtClean="0"/>
              <a:t>same</a:t>
            </a:r>
            <a:br>
              <a:rPr lang="en-US" sz="2800" dirty="0" smtClean="0"/>
            </a:br>
            <a:r>
              <a:rPr lang="en-US" sz="2800" dirty="0" smtClean="0"/>
              <a:t>way and </a:t>
            </a:r>
            <a:r>
              <a:rPr lang="en-US" sz="2800" dirty="0"/>
              <a:t>it </a:t>
            </a:r>
            <a:r>
              <a:rPr lang="en-US" sz="2800" dirty="0" smtClean="0"/>
              <a:t>will be</a:t>
            </a:r>
            <a:br>
              <a:rPr lang="en-US" sz="2800" dirty="0" smtClean="0"/>
            </a:br>
            <a:r>
              <a:rPr lang="en-US" sz="2800" dirty="0" smtClean="0"/>
              <a:t>applied </a:t>
            </a:r>
            <a:r>
              <a:rPr lang="en-US" sz="2800" dirty="0"/>
              <a:t>to all the</a:t>
            </a:r>
            <a:br>
              <a:rPr lang="en-US" sz="2800" dirty="0"/>
            </a:br>
            <a:r>
              <a:rPr lang="en-US" sz="2800" dirty="0"/>
              <a:t>grouped layers.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077F99-B353-40E6-87BA-572BCBF8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624" y="3765667"/>
            <a:ext cx="4191463" cy="259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Editing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Note that the term "</a:t>
            </a:r>
            <a:r>
              <a:rPr lang="en-US" sz="2800" dirty="0" err="1" smtClean="0"/>
              <a:t>photoshop</a:t>
            </a:r>
            <a:r>
              <a:rPr lang="en-US" sz="2800" dirty="0" smtClean="0"/>
              <a:t>" is used in our lectures/labs for this course in the general context.</a:t>
            </a:r>
          </a:p>
          <a:p>
            <a:r>
              <a:rPr lang="en-US" sz="2800" dirty="0" smtClean="0"/>
              <a:t>When you see this term here, know that it just means digitally altering photos; but NOT specifically with Adobe Photoshop.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078FC-B868-44B9-ADEB-6E022C78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3725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Clipping masks</a:t>
            </a:r>
          </a:p>
        </p:txBody>
      </p:sp>
      <p:sp>
        <p:nvSpPr>
          <p:cNvPr id="11" name="Plus 10"/>
          <p:cNvSpPr/>
          <p:nvPr/>
        </p:nvSpPr>
        <p:spPr>
          <a:xfrm>
            <a:off x="4257439" y="2396002"/>
            <a:ext cx="731058" cy="731058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qual 11"/>
          <p:cNvSpPr/>
          <p:nvPr/>
        </p:nvSpPr>
        <p:spPr>
          <a:xfrm>
            <a:off x="1851989" y="5222384"/>
            <a:ext cx="731058" cy="731058"/>
          </a:xfrm>
          <a:prstGeom prst="mathEqua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710" y="1483916"/>
            <a:ext cx="300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Background texture layer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64565" y="1483916"/>
            <a:ext cx="321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Group of foreground layers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57521" y="4934658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Clipping mask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3EEBB0-1EE3-41EF-89A4-933FD1C8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70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6" t="11756" r="9288" b="9762"/>
          <a:stretch/>
        </p:blipFill>
        <p:spPr>
          <a:xfrm>
            <a:off x="3199417" y="3887170"/>
            <a:ext cx="2847102" cy="2833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24" y="1862093"/>
            <a:ext cx="2460048" cy="2460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0" t="11540" r="9119" b="9798"/>
          <a:stretch/>
        </p:blipFill>
        <p:spPr>
          <a:xfrm>
            <a:off x="5589357" y="1847243"/>
            <a:ext cx="2335016" cy="23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9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Retouching pictures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/>
              <a:t>There are several tools that make it easy to remove red eye, acne, </a:t>
            </a:r>
            <a:r>
              <a:rPr lang="en-US" sz="2800" dirty="0" smtClean="0"/>
              <a:t>dirt, moles, scars, or </a:t>
            </a:r>
            <a:r>
              <a:rPr lang="en-US" sz="2800" dirty="0"/>
              <a:t>other blemishes</a:t>
            </a:r>
            <a:r>
              <a:rPr lang="en-US" sz="2800" dirty="0" smtClean="0"/>
              <a:t>.</a:t>
            </a:r>
            <a:endParaRPr lang="en-US" sz="2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150684"/>
              </p:ext>
            </p:extLst>
          </p:nvPr>
        </p:nvGraphicFramePr>
        <p:xfrm>
          <a:off x="1463280" y="3898152"/>
          <a:ext cx="2457680" cy="2222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2" r:id="rId3" imgW="2653920" imgH="2399760" progId="">
                  <p:embed/>
                </p:oleObj>
              </mc:Choice>
              <mc:Fallback>
                <p:oleObj r:id="rId3" imgW="2653920" imgH="2399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63280" y="3898152"/>
                        <a:ext cx="2457680" cy="2222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352859"/>
              </p:ext>
            </p:extLst>
          </p:nvPr>
        </p:nvGraphicFramePr>
        <p:xfrm>
          <a:off x="4976717" y="3898152"/>
          <a:ext cx="2457680" cy="2222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3" r:id="rId5" imgW="2653920" imgH="2399760" progId="">
                  <p:embed/>
                </p:oleObj>
              </mc:Choice>
              <mc:Fallback>
                <p:oleObj r:id="rId5" imgW="2653920" imgH="2399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76717" y="3898152"/>
                        <a:ext cx="2457680" cy="2222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>
          <a:xfrm>
            <a:off x="4183527" y="4746567"/>
            <a:ext cx="530623" cy="262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6DAC2-EF81-4047-87A4-FB2F2A293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17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Retouching pictures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main re-touching tools are grouped together:</a:t>
            </a:r>
          </a:p>
          <a:p>
            <a:pPr lvl="1"/>
            <a:r>
              <a:rPr lang="en-US" sz="2600" dirty="0" smtClean="0"/>
              <a:t>Healing Brush Tool</a:t>
            </a:r>
          </a:p>
          <a:p>
            <a:pPr lvl="1"/>
            <a:r>
              <a:rPr lang="en-US" sz="2600" dirty="0" smtClean="0"/>
              <a:t>Patch Tool</a:t>
            </a:r>
          </a:p>
          <a:p>
            <a:pPr lvl="1"/>
            <a:r>
              <a:rPr lang="en-US" sz="2600" dirty="0" smtClean="0"/>
              <a:t>Blemish Removal Tool</a:t>
            </a:r>
          </a:p>
          <a:p>
            <a:pPr lvl="1"/>
            <a:r>
              <a:rPr lang="en-US" sz="2600" dirty="0" err="1" smtClean="0"/>
              <a:t>Inpainting</a:t>
            </a:r>
            <a:r>
              <a:rPr lang="en-US" sz="2600" dirty="0" smtClean="0"/>
              <a:t> Brush Tool</a:t>
            </a:r>
          </a:p>
          <a:p>
            <a:pPr lvl="1"/>
            <a:r>
              <a:rPr lang="en-US" sz="2600" dirty="0" smtClean="0"/>
              <a:t>Red Eye Removal Tool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6DAC2-EF81-4047-87A4-FB2F2A293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053" y="2871801"/>
            <a:ext cx="2711191" cy="255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5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Retouching pictures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6DAC2-EF81-4047-87A4-FB2F2A293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89" y="1263533"/>
            <a:ext cx="3541222" cy="5311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452" y="2126938"/>
            <a:ext cx="3942781" cy="340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6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Retouching pictures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b="1" dirty="0"/>
              <a:t>Healing Brush Tool</a:t>
            </a:r>
            <a:r>
              <a:rPr lang="en-US" sz="2800" dirty="0"/>
              <a:t> requires you to choose a good sample with which </a:t>
            </a:r>
            <a:r>
              <a:rPr lang="en-US" sz="2800" dirty="0" smtClean="0"/>
              <a:t>the blemish will be covered.</a:t>
            </a:r>
          </a:p>
          <a:p>
            <a:r>
              <a:rPr lang="en-US" sz="2600" dirty="0" smtClean="0"/>
              <a:t>Choose a Width appropriate for the blemish you are removing.</a:t>
            </a:r>
          </a:p>
          <a:p>
            <a:r>
              <a:rPr lang="en-US" sz="2600" dirty="0" smtClean="0"/>
              <a:t>Find an area without a blemish</a:t>
            </a:r>
            <a:br>
              <a:rPr lang="en-US" sz="2600" dirty="0" smtClean="0"/>
            </a:br>
            <a:r>
              <a:rPr lang="en-US" sz="2600" dirty="0" smtClean="0"/>
              <a:t>that can be used to cover the blemish. Hold Alt and click.</a:t>
            </a:r>
          </a:p>
          <a:p>
            <a:r>
              <a:rPr lang="en-US" sz="2600" dirty="0" smtClean="0"/>
              <a:t>Click over the blemish to remove it.</a:t>
            </a:r>
            <a:endParaRPr lang="en-US" sz="2600" dirty="0"/>
          </a:p>
          <a:p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5B95A3-752F-4611-8C44-CB4A2878E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818" y="3893277"/>
            <a:ext cx="2561905" cy="1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5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Retouching pictures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5B95A3-752F-4611-8C44-CB4A2878E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646" y="2462789"/>
            <a:ext cx="3355318" cy="3119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70" y="2462789"/>
            <a:ext cx="3608730" cy="311505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256116" y="3765665"/>
            <a:ext cx="864524" cy="490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Retouching pictures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b="1" dirty="0"/>
              <a:t>Patch Tool</a:t>
            </a:r>
            <a:r>
              <a:rPr lang="en-US" sz="2800" dirty="0"/>
              <a:t> is </a:t>
            </a:r>
            <a:r>
              <a:rPr lang="en-US" sz="2800" dirty="0" smtClean="0"/>
              <a:t>similar to Healing Brush Tool, also used to</a:t>
            </a:r>
            <a:br>
              <a:rPr lang="en-US" sz="2800" dirty="0" smtClean="0"/>
            </a:br>
            <a:r>
              <a:rPr lang="en-US" sz="2800" dirty="0" smtClean="0"/>
              <a:t>remove something</a:t>
            </a:r>
            <a:br>
              <a:rPr lang="en-US" sz="2800" dirty="0" smtClean="0"/>
            </a:br>
            <a:r>
              <a:rPr lang="en-US" sz="2800" dirty="0" smtClean="0"/>
              <a:t>like a blemish or scar</a:t>
            </a:r>
            <a:br>
              <a:rPr lang="en-US" sz="2800" dirty="0" smtClean="0"/>
            </a:br>
            <a:r>
              <a:rPr lang="en-US" sz="2800" dirty="0" smtClean="0"/>
              <a:t>from </a:t>
            </a:r>
            <a:r>
              <a:rPr lang="en-US" sz="2800" dirty="0"/>
              <a:t>a picture.</a:t>
            </a:r>
          </a:p>
          <a:p>
            <a:r>
              <a:rPr lang="en-US" sz="2800" dirty="0" smtClean="0"/>
              <a:t>With Patch Tool, draw</a:t>
            </a:r>
            <a:br>
              <a:rPr lang="en-US" sz="2800" dirty="0" smtClean="0"/>
            </a:br>
            <a:r>
              <a:rPr lang="en-US" sz="2800" dirty="0" smtClean="0"/>
              <a:t>a selection around</a:t>
            </a:r>
            <a:br>
              <a:rPr lang="en-US" sz="2800" dirty="0" smtClean="0"/>
            </a:br>
            <a:r>
              <a:rPr lang="en-US" sz="2800" dirty="0" smtClean="0"/>
              <a:t>the </a:t>
            </a:r>
            <a:r>
              <a:rPr lang="en-US" sz="2800" dirty="0"/>
              <a:t>item </a:t>
            </a:r>
            <a:r>
              <a:rPr lang="en-US" sz="2800" dirty="0" smtClean="0"/>
              <a:t>to remove.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51815A-D32C-48C0-98A8-41EDEE58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515" y="2793076"/>
            <a:ext cx="3563567" cy="356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Retouching pictures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Move your cursor around to see a preview of the selection covered with the area where your cursor is pointing, i.e. without the blemish.</a:t>
            </a:r>
          </a:p>
          <a:p>
            <a:r>
              <a:rPr lang="en-US" sz="2800" dirty="0" smtClean="0"/>
              <a:t>When the cursor is on</a:t>
            </a:r>
            <a:br>
              <a:rPr lang="en-US" sz="2800" dirty="0" smtClean="0"/>
            </a:br>
            <a:r>
              <a:rPr lang="en-US" sz="2800" dirty="0" smtClean="0"/>
              <a:t>an unblemished area,</a:t>
            </a:r>
            <a:br>
              <a:rPr lang="en-US" sz="2800" dirty="0" smtClean="0"/>
            </a:br>
            <a:r>
              <a:rPr lang="en-US" sz="2800" dirty="0" smtClean="0"/>
              <a:t>click to make the</a:t>
            </a:r>
            <a:br>
              <a:rPr lang="en-US" sz="2800" dirty="0" smtClean="0"/>
            </a:br>
            <a:r>
              <a:rPr lang="en-US" sz="2800" dirty="0" smtClean="0"/>
              <a:t>replacement.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51815A-D32C-48C0-98A8-41EDEE58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836" y="3910618"/>
            <a:ext cx="2950408" cy="27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Retouching pictures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Blemish Removal Tool</a:t>
            </a:r>
            <a:r>
              <a:rPr lang="en-US" sz="2800" dirty="0" smtClean="0"/>
              <a:t> is also similar to the Healing Brush Tool.</a:t>
            </a:r>
          </a:p>
          <a:p>
            <a:pPr lvl="1"/>
            <a:r>
              <a:rPr lang="en-US" sz="2600" dirty="0" smtClean="0"/>
              <a:t>It also uses a brush/circle selector.</a:t>
            </a:r>
          </a:p>
          <a:p>
            <a:pPr lvl="1"/>
            <a:r>
              <a:rPr lang="en-US" sz="2600" dirty="0" smtClean="0"/>
              <a:t>Choose an appropriate Width for the brush.</a:t>
            </a:r>
          </a:p>
          <a:p>
            <a:r>
              <a:rPr lang="en-US" sz="2800" dirty="0" smtClean="0"/>
              <a:t>Click on the blemish and it will be automatically covered with surrounding pixel </a:t>
            </a:r>
            <a:r>
              <a:rPr lang="en-US" sz="2800" dirty="0" err="1" smtClean="0"/>
              <a:t>colours</a:t>
            </a:r>
            <a:r>
              <a:rPr lang="en-US" sz="2800" dirty="0" smtClean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51815A-D32C-48C0-98A8-41EDEE58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58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Retouching pictures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If the automatic removal doesn't look great, you can instead click and drag the brush to an unblemished area.</a:t>
            </a:r>
          </a:p>
          <a:p>
            <a:r>
              <a:rPr lang="en-US" sz="2800" dirty="0" smtClean="0"/>
              <a:t>You also get a live preview just like with the Patch Tool.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51815A-D32C-48C0-98A8-41EDEE58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368" r="26248" b="16205"/>
          <a:stretch/>
        </p:blipFill>
        <p:spPr>
          <a:xfrm>
            <a:off x="1862051" y="4822639"/>
            <a:ext cx="2053244" cy="1810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0277" r="25885" b="15519"/>
          <a:stretch/>
        </p:blipFill>
        <p:spPr>
          <a:xfrm>
            <a:off x="4788886" y="4818266"/>
            <a:ext cx="2335122" cy="181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5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1026" name="Picture 2" descr="photoshopped animal hybrids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637" y="1436174"/>
            <a:ext cx="6178726" cy="463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2637" y="6070218"/>
            <a:ext cx="48990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https://twistedsifter.com/2015/11/photoshopped-animal-hybrids-gallery/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5B5D08-D878-4BBB-A7B4-2199FCF9C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4828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Retouching pictures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</a:t>
            </a:r>
            <a:r>
              <a:rPr lang="en-US" sz="2800" b="1" dirty="0" err="1" smtClean="0"/>
              <a:t>Inpainting</a:t>
            </a:r>
            <a:r>
              <a:rPr lang="en-US" sz="2800" b="1" dirty="0" smtClean="0"/>
              <a:t> Brush Tool</a:t>
            </a:r>
            <a:r>
              <a:rPr lang="en-US" sz="2800" dirty="0" smtClean="0"/>
              <a:t> is better suited for removing large items.</a:t>
            </a:r>
          </a:p>
          <a:p>
            <a:r>
              <a:rPr lang="en-US" sz="2800" dirty="0" smtClean="0"/>
              <a:t>Click down and drag the cursor all over the item you want removed.</a:t>
            </a:r>
          </a:p>
          <a:p>
            <a:r>
              <a:rPr lang="en-US" sz="2800" dirty="0" smtClean="0"/>
              <a:t>A translucent red layer will show where you have drawn.</a:t>
            </a:r>
          </a:p>
          <a:p>
            <a:r>
              <a:rPr lang="en-US" sz="2800" dirty="0" smtClean="0"/>
              <a:t>Release the mouse when finished to remove the painted area.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51815A-D32C-48C0-98A8-41EDEE58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Retouching pictures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51815A-D32C-48C0-98A8-41EDEE58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08" t="2176" r="2562" b="2762"/>
          <a:stretch/>
        </p:blipFill>
        <p:spPr>
          <a:xfrm>
            <a:off x="656704" y="1629295"/>
            <a:ext cx="3840481" cy="4414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29" t="1451" r="1383" b="1330"/>
          <a:stretch/>
        </p:blipFill>
        <p:spPr>
          <a:xfrm>
            <a:off x="4888553" y="1629295"/>
            <a:ext cx="3787789" cy="441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Retouching pictures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Red Eye Removal Tool</a:t>
            </a:r>
            <a:r>
              <a:rPr lang="en-US" sz="2800" dirty="0" smtClean="0"/>
              <a:t> removes red eye caused by camera glare.</a:t>
            </a:r>
          </a:p>
          <a:p>
            <a:r>
              <a:rPr lang="en-US" sz="2800" dirty="0" smtClean="0"/>
              <a:t>Click on the red area of each eye and they will be turned dark automatically.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51815A-D32C-48C0-98A8-41EDEE58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82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4281812" y="5466577"/>
            <a:ext cx="530623" cy="262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996732"/>
              </p:ext>
            </p:extLst>
          </p:nvPr>
        </p:nvGraphicFramePr>
        <p:xfrm>
          <a:off x="5238751" y="4526938"/>
          <a:ext cx="2838450" cy="2139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6" r:id="rId3" imgW="24368040" imgH="18336240" progId="">
                  <p:embed/>
                </p:oleObj>
              </mc:Choice>
              <mc:Fallback>
                <p:oleObj r:id="rId3" imgW="24368040" imgH="18336240" progId="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38751" y="4526938"/>
                        <a:ext cx="2838450" cy="2139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259626"/>
              </p:ext>
            </p:extLst>
          </p:nvPr>
        </p:nvGraphicFramePr>
        <p:xfrm>
          <a:off x="1013853" y="4526938"/>
          <a:ext cx="2841643" cy="2142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7" r:id="rId5" imgW="24368040" imgH="18336240" progId="">
                  <p:embed/>
                </p:oleObj>
              </mc:Choice>
              <mc:Fallback>
                <p:oleObj r:id="rId5" imgW="24368040" imgH="18336240" progId="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3853" y="4526938"/>
                        <a:ext cx="2841643" cy="2142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296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Retouching pictures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Cloning is also possible in Affinity Photo! Use the Clone Brush Tool (stamp-like icon).</a:t>
            </a:r>
            <a:endParaRPr lang="en-US" sz="2800" dirty="0"/>
          </a:p>
          <a:p>
            <a:r>
              <a:rPr lang="en-US" sz="2800" dirty="0" smtClean="0"/>
              <a:t>Select a source point of an object by holding Alt and clicking on the spot you want to be the source.</a:t>
            </a:r>
          </a:p>
          <a:p>
            <a:r>
              <a:rPr lang="en-US" sz="2800" dirty="0" smtClean="0"/>
              <a:t>Then you start drawing somewhere else on the canvas and it will paint in the object from the source point.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51815A-D32C-48C0-98A8-41EDEE58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319" y="1652933"/>
            <a:ext cx="1991821" cy="182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6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Retouching pictures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51815A-D32C-48C0-98A8-41EDEE58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24" y="1346663"/>
            <a:ext cx="2713528" cy="2196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552" y="3542924"/>
            <a:ext cx="5701567" cy="308277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11552" y="1288473"/>
            <a:ext cx="4527802" cy="2000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Select a source point.</a:t>
            </a:r>
          </a:p>
          <a:p>
            <a:pPr marL="0" indent="0">
              <a:buNone/>
            </a:pPr>
            <a:r>
              <a:rPr lang="en-CA" sz="2400" dirty="0" smtClean="0"/>
              <a:t>The painting will come from the original object, relative to this source point.</a:t>
            </a:r>
            <a:endParaRPr lang="en-US" sz="24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8024" y="3542923"/>
            <a:ext cx="2712792" cy="3082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Click and drag to draw the clone. Notice the crosshairs on the original as you draw out the clone.</a:t>
            </a:r>
          </a:p>
        </p:txBody>
      </p: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 flipV="1">
            <a:off x="1420068" y="2001538"/>
            <a:ext cx="1591484" cy="2870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327564" y="4957218"/>
            <a:ext cx="1296785" cy="1270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690851" y="4796444"/>
            <a:ext cx="321549" cy="3215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825048" y="4762763"/>
            <a:ext cx="321549" cy="3215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098519" y="1792472"/>
            <a:ext cx="321549" cy="3215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Retouching pictures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51815A-D32C-48C0-98A8-41EDEE58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85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t="22888" b="9444"/>
          <a:stretch/>
        </p:blipFill>
        <p:spPr>
          <a:xfrm>
            <a:off x="561504" y="1404851"/>
            <a:ext cx="4323328" cy="2759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327" t="3101" b="12329"/>
          <a:stretch/>
        </p:blipFill>
        <p:spPr>
          <a:xfrm>
            <a:off x="4534987" y="3651608"/>
            <a:ext cx="4324371" cy="2930401"/>
          </a:xfrm>
          <a:prstGeom prst="rect">
            <a:avLst/>
          </a:prstGeom>
        </p:spPr>
      </p:pic>
      <p:sp>
        <p:nvSpPr>
          <p:cNvPr id="12" name="Bent-Up Arrow 11"/>
          <p:cNvSpPr/>
          <p:nvPr/>
        </p:nvSpPr>
        <p:spPr>
          <a:xfrm rot="5400000">
            <a:off x="3085531" y="4646814"/>
            <a:ext cx="1097280" cy="75645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92601" y="4932142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Clone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2446" y="6117274"/>
            <a:ext cx="48990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https://twistedsifter.com/2015/11/photoshopped-animal-hybrids-gallery/</a:t>
            </a:r>
          </a:p>
        </p:txBody>
      </p:sp>
      <p:pic>
        <p:nvPicPr>
          <p:cNvPr id="2050" name="Picture 2" descr="photoshopped animal hybrids (5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8"/>
          <a:stretch/>
        </p:blipFill>
        <p:spPr bwMode="auto">
          <a:xfrm>
            <a:off x="1492446" y="1115347"/>
            <a:ext cx="6159107" cy="500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372898-6E3B-4475-8DDF-889C5B804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2483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5875</TotalTime>
  <Words>2460</Words>
  <Application>Microsoft Office PowerPoint</Application>
  <PresentationFormat>On-screen Show (4:3)</PresentationFormat>
  <Paragraphs>385</Paragraphs>
  <Slides>85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85</vt:i4>
      </vt:variant>
    </vt:vector>
  </HeadingPairs>
  <TitlesOfParts>
    <vt:vector size="90" baseType="lpstr">
      <vt:lpstr>Arial</vt:lpstr>
      <vt:lpstr>Calibri</vt:lpstr>
      <vt:lpstr>Century Gothic</vt:lpstr>
      <vt:lpstr>Wingdings 3</vt:lpstr>
      <vt:lpstr>Ion</vt:lpstr>
      <vt:lpstr>CS 2033  Multimedia &amp; Communications II</vt:lpstr>
      <vt:lpstr>Announcements</vt:lpstr>
      <vt:lpstr>Photo Editing</vt:lpstr>
      <vt:lpstr>Photo Editing</vt:lpstr>
      <vt:lpstr>Photo Editing</vt:lpstr>
      <vt:lpstr>Photo Editing</vt:lpstr>
      <vt:lpstr>Photo Editing</vt:lpstr>
      <vt:lpstr>Examples</vt:lpstr>
      <vt:lpstr>Examples</vt:lpstr>
      <vt:lpstr>Examples</vt:lpstr>
      <vt:lpstr>Examples</vt:lpstr>
      <vt:lpstr>Examples</vt:lpstr>
      <vt:lpstr>Photoshop</vt:lpstr>
      <vt:lpstr>Examples</vt:lpstr>
      <vt:lpstr>Examples</vt:lpstr>
      <vt:lpstr>Examples</vt:lpstr>
      <vt:lpstr>Be responsible</vt:lpstr>
      <vt:lpstr>Photoshop</vt:lpstr>
      <vt:lpstr>Colours</vt:lpstr>
      <vt:lpstr>Bitmapped graphics</vt:lpstr>
      <vt:lpstr>Resampling and resizing</vt:lpstr>
      <vt:lpstr>Resampling and resizing</vt:lpstr>
      <vt:lpstr>Resampling</vt:lpstr>
      <vt:lpstr>Resampling</vt:lpstr>
      <vt:lpstr>Resizing</vt:lpstr>
      <vt:lpstr>Resampling and resizing</vt:lpstr>
      <vt:lpstr>Resampling and resizing</vt:lpstr>
      <vt:lpstr>Resampling and resizing</vt:lpstr>
      <vt:lpstr>Resampling and resizing</vt:lpstr>
      <vt:lpstr>Resampling techniques</vt:lpstr>
      <vt:lpstr>Resampling techniques</vt:lpstr>
      <vt:lpstr>Resampling techniques</vt:lpstr>
      <vt:lpstr>Resampling techniques</vt:lpstr>
      <vt:lpstr>Resampling techniques</vt:lpstr>
      <vt:lpstr>Resampling techniques</vt:lpstr>
      <vt:lpstr>Resampling techniques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Selections</vt:lpstr>
      <vt:lpstr>Clipping masks</vt:lpstr>
      <vt:lpstr>Clipping masks</vt:lpstr>
      <vt:lpstr>Clipping masks</vt:lpstr>
      <vt:lpstr>Clipping masks</vt:lpstr>
      <vt:lpstr>Clipping masks</vt:lpstr>
      <vt:lpstr>Clipping masks</vt:lpstr>
      <vt:lpstr>Clipping masks</vt:lpstr>
      <vt:lpstr>Clipping masks</vt:lpstr>
      <vt:lpstr>Clipping masks</vt:lpstr>
      <vt:lpstr>Retouching pictures</vt:lpstr>
      <vt:lpstr>Retouching pictures</vt:lpstr>
      <vt:lpstr>Retouching pictures</vt:lpstr>
      <vt:lpstr>Retouching pictures</vt:lpstr>
      <vt:lpstr>Retouching pictures</vt:lpstr>
      <vt:lpstr>Retouching pictures</vt:lpstr>
      <vt:lpstr>Retouching pictures</vt:lpstr>
      <vt:lpstr>Retouching pictures</vt:lpstr>
      <vt:lpstr>Retouching pictures</vt:lpstr>
      <vt:lpstr>Retouching pictures</vt:lpstr>
      <vt:lpstr>Retouching pictures</vt:lpstr>
      <vt:lpstr>Retouching pictures</vt:lpstr>
      <vt:lpstr>Retouching pictures</vt:lpstr>
      <vt:lpstr>Retouching pictures</vt:lpstr>
      <vt:lpstr>Retouching pictures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2033  Multimedia &amp; Communications</dc:title>
  <dc:creator>Bryan Sarlo</dc:creator>
  <cp:lastModifiedBy>Bryan Sarlo</cp:lastModifiedBy>
  <cp:revision>206</cp:revision>
  <dcterms:created xsi:type="dcterms:W3CDTF">2018-12-05T20:08:33Z</dcterms:created>
  <dcterms:modified xsi:type="dcterms:W3CDTF">2020-01-12T00:50:49Z</dcterms:modified>
</cp:coreProperties>
</file>