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63"/>
  </p:notesMasterIdLst>
  <p:sldIdLst>
    <p:sldId id="256" r:id="rId2"/>
    <p:sldId id="318" r:id="rId3"/>
    <p:sldId id="319" r:id="rId4"/>
    <p:sldId id="258" r:id="rId5"/>
    <p:sldId id="259" r:id="rId6"/>
    <p:sldId id="260" r:id="rId7"/>
    <p:sldId id="262" r:id="rId8"/>
    <p:sldId id="334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6" r:id="rId18"/>
    <p:sldId id="270" r:id="rId19"/>
    <p:sldId id="278" r:id="rId20"/>
    <p:sldId id="274" r:id="rId21"/>
    <p:sldId id="281" r:id="rId22"/>
    <p:sldId id="279" r:id="rId23"/>
    <p:sldId id="285" r:id="rId24"/>
    <p:sldId id="286" r:id="rId25"/>
    <p:sldId id="280" r:id="rId26"/>
    <p:sldId id="282" r:id="rId27"/>
    <p:sldId id="283" r:id="rId28"/>
    <p:sldId id="287" r:id="rId29"/>
    <p:sldId id="288" r:id="rId30"/>
    <p:sldId id="333" r:id="rId31"/>
    <p:sldId id="296" r:id="rId32"/>
    <p:sldId id="320" r:id="rId33"/>
    <p:sldId id="298" r:id="rId34"/>
    <p:sldId id="294" r:id="rId35"/>
    <p:sldId id="299" r:id="rId36"/>
    <p:sldId id="300" r:id="rId37"/>
    <p:sldId id="307" r:id="rId38"/>
    <p:sldId id="335" r:id="rId39"/>
    <p:sldId id="336" r:id="rId40"/>
    <p:sldId id="337" r:id="rId41"/>
    <p:sldId id="301" r:id="rId42"/>
    <p:sldId id="303" r:id="rId43"/>
    <p:sldId id="302" r:id="rId44"/>
    <p:sldId id="338" r:id="rId45"/>
    <p:sldId id="305" r:id="rId46"/>
    <p:sldId id="321" r:id="rId47"/>
    <p:sldId id="339" r:id="rId48"/>
    <p:sldId id="341" r:id="rId49"/>
    <p:sldId id="342" r:id="rId50"/>
    <p:sldId id="314" r:id="rId51"/>
    <p:sldId id="315" r:id="rId52"/>
    <p:sldId id="316" r:id="rId53"/>
    <p:sldId id="322" r:id="rId54"/>
    <p:sldId id="323" r:id="rId55"/>
    <p:sldId id="343" r:id="rId56"/>
    <p:sldId id="324" r:id="rId57"/>
    <p:sldId id="325" r:id="rId58"/>
    <p:sldId id="326" r:id="rId59"/>
    <p:sldId id="327" r:id="rId60"/>
    <p:sldId id="344" r:id="rId61"/>
    <p:sldId id="328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091AC33-568C-42AE-8078-27DF3F63509A}">
          <p14:sldIdLst>
            <p14:sldId id="256"/>
            <p14:sldId id="318"/>
            <p14:sldId id="319"/>
            <p14:sldId id="258"/>
            <p14:sldId id="259"/>
            <p14:sldId id="260"/>
            <p14:sldId id="262"/>
            <p14:sldId id="334"/>
            <p14:sldId id="261"/>
            <p14:sldId id="263"/>
            <p14:sldId id="264"/>
            <p14:sldId id="265"/>
            <p14:sldId id="266"/>
            <p14:sldId id="267"/>
            <p14:sldId id="268"/>
            <p14:sldId id="269"/>
            <p14:sldId id="276"/>
            <p14:sldId id="270"/>
            <p14:sldId id="278"/>
            <p14:sldId id="274"/>
            <p14:sldId id="281"/>
            <p14:sldId id="279"/>
            <p14:sldId id="285"/>
            <p14:sldId id="286"/>
            <p14:sldId id="280"/>
            <p14:sldId id="282"/>
            <p14:sldId id="283"/>
            <p14:sldId id="287"/>
            <p14:sldId id="288"/>
            <p14:sldId id="333"/>
            <p14:sldId id="296"/>
            <p14:sldId id="320"/>
            <p14:sldId id="298"/>
            <p14:sldId id="294"/>
            <p14:sldId id="299"/>
            <p14:sldId id="300"/>
            <p14:sldId id="307"/>
            <p14:sldId id="335"/>
            <p14:sldId id="336"/>
            <p14:sldId id="337"/>
            <p14:sldId id="301"/>
            <p14:sldId id="303"/>
            <p14:sldId id="302"/>
            <p14:sldId id="338"/>
            <p14:sldId id="305"/>
            <p14:sldId id="321"/>
            <p14:sldId id="339"/>
            <p14:sldId id="341"/>
            <p14:sldId id="342"/>
            <p14:sldId id="314"/>
            <p14:sldId id="315"/>
            <p14:sldId id="316"/>
            <p14:sldId id="322"/>
            <p14:sldId id="323"/>
            <p14:sldId id="343"/>
            <p14:sldId id="324"/>
            <p14:sldId id="325"/>
            <p14:sldId id="326"/>
            <p14:sldId id="327"/>
            <p14:sldId id="344"/>
            <p14:sldId id="3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CB7B1-4FD6-4740-AB45-94408CAAB92E}" type="datetimeFigureOut">
              <a:rPr lang="en-CA" smtClean="0"/>
              <a:pPr/>
              <a:t>2020-01-18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71D4B-3FC8-49FD-A578-E0C48385974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9083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C522D-47A4-45F4-9A6D-AD0DB62D8084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587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AC2DA-5577-413F-89BB-31F2639FB0B4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822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FCFE4-80BF-41F8-ADD7-C3D01506BFBB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064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F7BC0-1308-4453-8C76-DEEF79450D6D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"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148027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CAB-A2A9-4F3D-85F5-FF067F40A63C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253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723FF-ADAC-495C-805D-740FD980F76A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2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28A81-832F-4100-9942-BC1E89271DBD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17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8AA3-C5CF-48DA-9875-1963A7749EA5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17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F481-5372-43E2-9D23-5CBFE301CA0B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676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015F-B817-41FA-B3BB-CA7905958E9E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54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484D-0BB1-4139-9C41-A6AF3AEB7915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0823-4F76-499E-8FAE-857DBD26DF23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08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E0750-B522-4690-8464-83AA8EABC834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980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F99E3-5A61-4150-8D69-480682E54362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39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D0EC-6F1F-483D-9844-ACFC9FB8E6B3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56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44A2-F2AC-424C-9DA9-816F166BA78B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556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2464-914B-4DBD-B8E7-835C2CF507FD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16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337156A-ACE2-4DAB-9061-079A0B29CAB4}" type="datetime1">
              <a:rPr lang="en-US" smtClean="0"/>
              <a:pPr/>
              <a:t>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264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064029"/>
            <a:ext cx="6620968" cy="3713353"/>
          </a:xfrm>
        </p:spPr>
        <p:txBody>
          <a:bodyPr/>
          <a:lstStyle/>
          <a:p>
            <a:r>
              <a:rPr lang="en-US" sz="5400" dirty="0"/>
              <a:t>CS 2033</a:t>
            </a:r>
            <a:br>
              <a:rPr lang="en-US" sz="5400" dirty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/>
              <a:t>Multimedia &amp; Communications 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Lecture 3 – Advanced Photoshop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39D6-84F4-47A9-AC6A-64B6ED619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27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Colour 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Think of it as a measurement of how much of </a:t>
            </a:r>
            <a:r>
              <a:rPr lang="en-US" sz="2800" dirty="0" smtClean="0"/>
              <a:t>the </a:t>
            </a:r>
            <a:r>
              <a:rPr lang="en-US" sz="2800" dirty="0" err="1" smtClean="0"/>
              <a:t>colour</a:t>
            </a:r>
            <a:r>
              <a:rPr lang="en-US" sz="2800" dirty="0" smtClean="0"/>
              <a:t> (R, G, or B) is </a:t>
            </a:r>
            <a:r>
              <a:rPr lang="en-US" sz="2800" dirty="0"/>
              <a:t>present in </a:t>
            </a:r>
            <a:r>
              <a:rPr lang="en-US" sz="2800" dirty="0" smtClean="0"/>
              <a:t>that region of the fully </a:t>
            </a:r>
            <a:r>
              <a:rPr lang="en-US" sz="2800" dirty="0" err="1" smtClean="0"/>
              <a:t>coloured</a:t>
            </a:r>
            <a:r>
              <a:rPr lang="en-US" sz="2800" dirty="0" smtClean="0"/>
              <a:t> picture.</a:t>
            </a:r>
            <a:endParaRPr lang="en-US" sz="2800" dirty="0"/>
          </a:p>
          <a:p>
            <a:pPr lvl="1"/>
            <a:r>
              <a:rPr lang="en-US" sz="2600" dirty="0"/>
              <a:t>White: full </a:t>
            </a:r>
            <a:r>
              <a:rPr lang="en-US" sz="2600" dirty="0" err="1"/>
              <a:t>colour</a:t>
            </a:r>
            <a:r>
              <a:rPr lang="en-US" sz="2600" dirty="0"/>
              <a:t> from channel</a:t>
            </a:r>
          </a:p>
          <a:p>
            <a:pPr lvl="1"/>
            <a:r>
              <a:rPr lang="en-US" sz="2600" dirty="0"/>
              <a:t>Black: no </a:t>
            </a:r>
            <a:r>
              <a:rPr lang="en-US" sz="2600" dirty="0" err="1"/>
              <a:t>colour</a:t>
            </a:r>
            <a:r>
              <a:rPr lang="en-US" sz="2600" dirty="0"/>
              <a:t> from channel</a:t>
            </a:r>
          </a:p>
          <a:p>
            <a:pPr lvl="1"/>
            <a:r>
              <a:rPr lang="en-US" sz="2600" dirty="0"/>
              <a:t>Gray: some </a:t>
            </a:r>
            <a:r>
              <a:rPr lang="en-US" sz="2600" dirty="0" err="1"/>
              <a:t>colour</a:t>
            </a:r>
            <a:r>
              <a:rPr lang="en-US" sz="2600" dirty="0"/>
              <a:t> from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F3205-D1BA-4888-AE07-265D03BE2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9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Colour channels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11" y="3990571"/>
            <a:ext cx="3411538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551" y="1582969"/>
            <a:ext cx="3424238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01" y="3990571"/>
            <a:ext cx="3417888" cy="223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11" y="1506894"/>
            <a:ext cx="3411538" cy="2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B6C5E-4D7D-4842-A1D0-217DDB602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Colour channels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11" y="3990571"/>
            <a:ext cx="3411538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4"/>
          <a:stretch/>
        </p:blipFill>
        <p:spPr bwMode="auto">
          <a:xfrm>
            <a:off x="1099211" y="1576418"/>
            <a:ext cx="3411538" cy="229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30" y="1576418"/>
            <a:ext cx="3419475" cy="230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30" y="3990571"/>
            <a:ext cx="34194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3EBA7-28EE-4668-8D33-BF6AC473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88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Colour channels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11" y="3990571"/>
            <a:ext cx="3411538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11" y="1506894"/>
            <a:ext cx="3411538" cy="2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7"/>
          <a:stretch/>
        </p:blipFill>
        <p:spPr bwMode="auto">
          <a:xfrm>
            <a:off x="4609520" y="1506894"/>
            <a:ext cx="3486772" cy="2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520" y="3992532"/>
            <a:ext cx="3486772" cy="229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E9EF3C-F993-468C-8CCD-FBDFE181D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16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Colour 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Why is the blue channel so dark?</a:t>
            </a:r>
          </a:p>
          <a:p>
            <a:r>
              <a:rPr lang="en-US" sz="2800" dirty="0"/>
              <a:t>Look at the original picture. Are there many blues (including purples and </a:t>
            </a:r>
            <a:r>
              <a:rPr lang="en-US" sz="2800" dirty="0" err="1"/>
              <a:t>cyans</a:t>
            </a:r>
            <a:r>
              <a:rPr lang="en-US" sz="2800" dirty="0"/>
              <a:t>) in there?</a:t>
            </a:r>
          </a:p>
          <a:p>
            <a:r>
              <a:rPr lang="en-US" sz="2800" dirty="0"/>
              <a:t>Remember dark means very little of the channel's </a:t>
            </a:r>
            <a:r>
              <a:rPr lang="en-US" sz="2800" dirty="0" err="1"/>
              <a:t>colour</a:t>
            </a:r>
            <a:r>
              <a:rPr lang="en-US" sz="2800" dirty="0"/>
              <a:t> is present, so lack of blues in the picture results in the blue channel being dark.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4FD22-B83A-424D-8D2A-5EF3A268F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73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Colour 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Similar to the way RGB and hex </a:t>
            </a:r>
            <a:r>
              <a:rPr lang="en-US" sz="2800" dirty="0" err="1"/>
              <a:t>colours</a:t>
            </a:r>
            <a:r>
              <a:rPr lang="en-US" sz="2800" dirty="0"/>
              <a:t> are represented.</a:t>
            </a:r>
          </a:p>
          <a:p>
            <a:r>
              <a:rPr lang="en-US" sz="2800" dirty="0"/>
              <a:t>Therefore it's logical for </a:t>
            </a:r>
            <a:r>
              <a:rPr lang="en-US" sz="2800" dirty="0" smtClean="0"/>
              <a:t>Affinity to </a:t>
            </a:r>
            <a:r>
              <a:rPr lang="en-US" sz="2800" dirty="0"/>
              <a:t>view image </a:t>
            </a:r>
            <a:r>
              <a:rPr lang="en-US" sz="2800" dirty="0" err="1"/>
              <a:t>colours</a:t>
            </a:r>
            <a:r>
              <a:rPr lang="en-US" sz="2800" dirty="0"/>
              <a:t> this way.</a:t>
            </a:r>
          </a:p>
          <a:p>
            <a:r>
              <a:rPr lang="en-US" sz="2800" dirty="0"/>
              <a:t>The </a:t>
            </a:r>
            <a:r>
              <a:rPr lang="en-US" sz="2800" dirty="0" err="1"/>
              <a:t>colour</a:t>
            </a:r>
            <a:r>
              <a:rPr lang="en-US" sz="2800" dirty="0"/>
              <a:t> image we see is the </a:t>
            </a:r>
            <a:r>
              <a:rPr lang="en-US" sz="2800" dirty="0">
                <a:solidFill>
                  <a:srgbClr val="92D050"/>
                </a:solidFill>
              </a:rPr>
              <a:t>sum</a:t>
            </a:r>
            <a:r>
              <a:rPr lang="en-US" sz="2800" dirty="0"/>
              <a:t> of these grayscale images.</a:t>
            </a:r>
          </a:p>
          <a:p>
            <a:r>
              <a:rPr lang="en-US" sz="2800" dirty="0"/>
              <a:t>How many channels do you think a grayscale image contains?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3E009-1017-492A-8573-CE1308BD5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7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 discussed selections last week.</a:t>
            </a:r>
          </a:p>
          <a:p>
            <a:r>
              <a:rPr lang="en-US" sz="2800" dirty="0"/>
              <a:t>Difficult to make perfect selections.</a:t>
            </a:r>
          </a:p>
          <a:p>
            <a:r>
              <a:rPr lang="en-US" sz="2800" dirty="0"/>
              <a:t>Especially difficult when picture contains hair, fur, or other unstructured elements.</a:t>
            </a:r>
          </a:p>
          <a:p>
            <a:r>
              <a:rPr lang="en-US" sz="2800" dirty="0"/>
              <a:t>Even tough with several selection </a:t>
            </a:r>
            <a:r>
              <a:rPr lang="en-US" sz="2800" dirty="0" smtClean="0"/>
              <a:t>tools, add/remove/intersect, and other refinement tools.</a:t>
            </a:r>
            <a:endParaRPr lang="en-US" sz="2800" dirty="0"/>
          </a:p>
          <a:p>
            <a:endParaRPr lang="en-US" sz="2800" dirty="0"/>
          </a:p>
          <a:p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00857-029C-41EB-89D5-15DBA6765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1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Masks can </a:t>
            </a:r>
            <a:r>
              <a:rPr lang="en-US" sz="2800" dirty="0" smtClean="0"/>
              <a:t>help a little…</a:t>
            </a:r>
            <a:endParaRPr lang="en-US" sz="2800" dirty="0" smtClean="0"/>
          </a:p>
          <a:p>
            <a:r>
              <a:rPr lang="en-US" sz="2800" dirty="0" smtClean="0"/>
              <a:t>What </a:t>
            </a:r>
            <a:r>
              <a:rPr lang="en-US" sz="2800" dirty="0"/>
              <a:t>is a mask?</a:t>
            </a:r>
          </a:p>
          <a:p>
            <a:r>
              <a:rPr lang="en-US" sz="2800" dirty="0" smtClean="0"/>
              <a:t>It's a special layer linked to a regular pixel layer that controls the transparency of that linked layer.</a:t>
            </a:r>
          </a:p>
          <a:p>
            <a:r>
              <a:rPr lang="en-US" sz="2800" dirty="0" smtClean="0"/>
              <a:t>You can select which regions in the </a:t>
            </a:r>
            <a:r>
              <a:rPr lang="en-US" sz="2800" dirty="0" smtClean="0"/>
              <a:t>image </a:t>
            </a:r>
            <a:r>
              <a:rPr lang="en-US" sz="2800" dirty="0" smtClean="0"/>
              <a:t>represent transparency and which represent opaque </a:t>
            </a:r>
            <a:r>
              <a:rPr lang="en-US" sz="2800" dirty="0" err="1" smtClean="0"/>
              <a:t>colours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F939E-8A1B-4269-87DF-08B4EFC05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77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Selections </a:t>
            </a:r>
            <a:r>
              <a:rPr lang="en-US" sz="2800" dirty="0"/>
              <a:t>are often converted directly to </a:t>
            </a:r>
            <a:r>
              <a:rPr lang="en-US" sz="2800" dirty="0" smtClean="0"/>
              <a:t>masks.</a:t>
            </a:r>
          </a:p>
          <a:p>
            <a:r>
              <a:rPr lang="en-US" sz="2800" dirty="0" smtClean="0"/>
              <a:t>Masks </a:t>
            </a:r>
            <a:r>
              <a:rPr lang="en-US" sz="2800" dirty="0"/>
              <a:t>are like saved </a:t>
            </a:r>
            <a:r>
              <a:rPr lang="en-US" sz="2800" dirty="0" smtClean="0"/>
              <a:t>selections</a:t>
            </a:r>
            <a:r>
              <a:rPr lang="en-US" sz="2800" dirty="0" smtClean="0"/>
              <a:t>.</a:t>
            </a:r>
          </a:p>
          <a:p>
            <a:r>
              <a:rPr lang="en-CA" sz="2800" dirty="0" smtClean="0"/>
              <a:t>They </a:t>
            </a:r>
            <a:r>
              <a:rPr lang="en-CA" sz="2800" dirty="0" smtClean="0"/>
              <a:t>are also </a:t>
            </a:r>
            <a:r>
              <a:rPr lang="en-CA" sz="2800" dirty="0" smtClean="0">
                <a:solidFill>
                  <a:srgbClr val="92D050"/>
                </a:solidFill>
              </a:rPr>
              <a:t>non-destructive</a:t>
            </a:r>
            <a:r>
              <a:rPr lang="en-CA" sz="2800" dirty="0" smtClean="0"/>
              <a:t> – more on this </a:t>
            </a:r>
            <a:r>
              <a:rPr lang="en-CA" sz="2800" dirty="0" smtClean="0"/>
              <a:t>shortly.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4365E-BCC8-4DE7-92EA-9F61E7EC5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528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Some selections are very complex and tedious to make.</a:t>
            </a:r>
          </a:p>
          <a:p>
            <a:r>
              <a:rPr lang="en-US" sz="2800" dirty="0"/>
              <a:t>Imagine you make one little mistake and have to start all over after </a:t>
            </a:r>
            <a:r>
              <a:rPr lang="en-US" sz="2800" dirty="0" smtClean="0"/>
              <a:t>10 </a:t>
            </a:r>
            <a:r>
              <a:rPr lang="en-US" sz="2800" dirty="0"/>
              <a:t>minutes of carefully making </a:t>
            </a:r>
            <a:r>
              <a:rPr lang="en-US" sz="2800" dirty="0" smtClean="0"/>
              <a:t>a complex </a:t>
            </a:r>
            <a:r>
              <a:rPr lang="en-US" sz="2800" dirty="0"/>
              <a:t>selection! </a:t>
            </a:r>
            <a:r>
              <a:rPr lang="en-US" sz="2800" dirty="0">
                <a:sym typeface="Wingdings" panose="05000000000000000000" pitchFamily="2" charset="2"/>
              </a:rPr>
              <a:t></a:t>
            </a:r>
          </a:p>
          <a:p>
            <a:r>
              <a:rPr lang="en-US" sz="2800" dirty="0">
                <a:sym typeface="Wingdings" panose="05000000000000000000" pitchFamily="2" charset="2"/>
              </a:rPr>
              <a:t>A mask preserves the selection so you can experiment with effects without losing the selection.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3B26D-0A07-4C6C-A168-ABB547F7E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Assignment 1 is posted on OWL and it is due </a:t>
            </a:r>
            <a:r>
              <a:rPr lang="en-US" sz="2800" dirty="0" smtClean="0"/>
              <a:t>Jan. 31.</a:t>
            </a:r>
            <a:endParaRPr lang="en-US" sz="2800" dirty="0"/>
          </a:p>
          <a:p>
            <a:pPr lvl="1"/>
            <a:r>
              <a:rPr lang="en-US" sz="2600" dirty="0"/>
              <a:t>There's a lot to do so it's best to start on it now and do what you can.</a:t>
            </a:r>
          </a:p>
          <a:p>
            <a:pPr lvl="1"/>
            <a:r>
              <a:rPr lang="en-US" sz="2600" dirty="0" smtClean="0"/>
              <a:t>There are a couple small parts that are in Lab 3. They are shown in lecture, so you can still do them even before Lab 3 next week.</a:t>
            </a:r>
            <a:endParaRPr lang="en-US" sz="2600" dirty="0"/>
          </a:p>
          <a:p>
            <a:pPr lvl="1"/>
            <a:r>
              <a:rPr lang="en-US" sz="2600" dirty="0"/>
              <a:t>Follow the instructions carefully!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9EC5C-F578-4854-AC58-4CA5B8C4C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200259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Suppose </a:t>
            </a:r>
            <a:r>
              <a:rPr lang="en-US" sz="2800" dirty="0" smtClean="0"/>
              <a:t>we want </a:t>
            </a:r>
            <a:r>
              <a:rPr lang="en-US" sz="2800" dirty="0"/>
              <a:t>to add funky </a:t>
            </a:r>
            <a:r>
              <a:rPr lang="en-US" sz="2800" dirty="0" err="1"/>
              <a:t>colours</a:t>
            </a:r>
            <a:r>
              <a:rPr lang="en-US" sz="2800" dirty="0"/>
              <a:t> to this elephant's ear. This picture is in a layer. For later use, duplicate this layer.</a:t>
            </a:r>
          </a:p>
          <a:p>
            <a:endParaRPr lang="en-US" sz="2600" dirty="0"/>
          </a:p>
        </p:txBody>
      </p:sp>
      <p:pic>
        <p:nvPicPr>
          <p:cNvPr id="2050" name="Picture 2" descr="https://images.pexels.com/photos/133394/pexels-photo-133394.jpeg?auto=compress&amp;cs=tinysrgb&amp;h=750&amp;w=12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00" y="3924300"/>
            <a:ext cx="3892372" cy="269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1794B-D335-4CCA-A430-9F6B5247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489" y="3714822"/>
            <a:ext cx="3828571" cy="11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Use any </a:t>
            </a:r>
            <a:r>
              <a:rPr lang="en-US" sz="2800" dirty="0" smtClean="0"/>
              <a:t>selection </a:t>
            </a:r>
            <a:r>
              <a:rPr lang="en-US" sz="2800" dirty="0" smtClean="0"/>
              <a:t>tool </a:t>
            </a:r>
            <a:r>
              <a:rPr lang="en-US" sz="2800" dirty="0"/>
              <a:t>to select just the ear.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A38C6-78E4-4C7E-8CF7-FB582B1D0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603" y="3084022"/>
            <a:ext cx="5136008" cy="354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With that selection active, </a:t>
            </a:r>
            <a:r>
              <a:rPr lang="en-US" sz="2800" dirty="0" smtClean="0"/>
              <a:t>look under the </a:t>
            </a:r>
            <a:r>
              <a:rPr lang="en-US" sz="2800" dirty="0"/>
              <a:t>Layers panel and click the </a:t>
            </a:r>
            <a:r>
              <a:rPr lang="en-US" sz="2800" dirty="0" smtClean="0"/>
              <a:t>"Mask </a:t>
            </a:r>
            <a:r>
              <a:rPr lang="en-US" sz="2800" dirty="0" smtClean="0"/>
              <a:t>Layer</a:t>
            </a:r>
            <a:r>
              <a:rPr lang="en-US" sz="2800" dirty="0" smtClean="0"/>
              <a:t>" </a:t>
            </a:r>
            <a:r>
              <a:rPr lang="en-US" sz="2800" dirty="0"/>
              <a:t>button.</a:t>
            </a:r>
          </a:p>
          <a:p>
            <a:r>
              <a:rPr lang="en-US" sz="2800" dirty="0" smtClean="0"/>
              <a:t>There is now a thumbnail of the mask in </a:t>
            </a:r>
            <a:r>
              <a:rPr lang="en-US" sz="2800" dirty="0" err="1" smtClean="0"/>
              <a:t>colour</a:t>
            </a:r>
            <a:r>
              <a:rPr lang="en-US" sz="2800" dirty="0" smtClean="0"/>
              <a:t> and another in black and white.</a:t>
            </a:r>
            <a:endParaRPr lang="en-US" sz="2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D84EC8-76CE-4612-B24D-07551DAC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39" y="2996593"/>
            <a:ext cx="2978111" cy="471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142" y="5258667"/>
            <a:ext cx="4625708" cy="145645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152650" y="6448083"/>
            <a:ext cx="1704975" cy="381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9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does the mask look like?</a:t>
            </a:r>
          </a:p>
          <a:p>
            <a:r>
              <a:rPr lang="en-US" sz="2800" dirty="0"/>
              <a:t>Hold Alt and click on the mask thumbnail to see it.</a:t>
            </a:r>
            <a:endParaRPr lang="en-US" sz="2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DA077-BEBB-4745-9188-2A850C51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924" y="3613828"/>
            <a:ext cx="4419719" cy="303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8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Masks are shown in black and white (</a:t>
            </a:r>
            <a:r>
              <a:rPr lang="en-US" sz="2800" dirty="0" smtClean="0"/>
              <a:t>and sometimes </a:t>
            </a:r>
            <a:r>
              <a:rPr lang="en-US" sz="2800" dirty="0"/>
              <a:t>gray).</a:t>
            </a:r>
          </a:p>
          <a:p>
            <a:r>
              <a:rPr lang="en-US" sz="2800" dirty="0"/>
              <a:t>Black = hidden regions</a:t>
            </a:r>
          </a:p>
          <a:p>
            <a:r>
              <a:rPr lang="en-US" sz="2800" dirty="0"/>
              <a:t>White = visible regions</a:t>
            </a:r>
          </a:p>
          <a:p>
            <a:r>
              <a:rPr lang="en-US" sz="2800" dirty="0"/>
              <a:t>Gray = controls opacity (partially visible regions)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69035-8D56-4B30-A18E-5F1D8571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22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If you ever need to</a:t>
            </a:r>
            <a:br>
              <a:rPr lang="en-US" sz="2800" dirty="0" smtClean="0"/>
            </a:br>
            <a:r>
              <a:rPr lang="en-US" sz="2800" dirty="0" smtClean="0"/>
              <a:t>re-select a mask</a:t>
            </a:r>
            <a:br>
              <a:rPr lang="en-US" sz="2800" dirty="0" smtClean="0"/>
            </a:br>
            <a:r>
              <a:rPr lang="en-US" sz="2800" dirty="0" smtClean="0"/>
              <a:t>region, it is easy to do.</a:t>
            </a:r>
            <a:endParaRPr lang="en-US" sz="2800" dirty="0"/>
          </a:p>
          <a:p>
            <a:r>
              <a:rPr lang="en-US" sz="2800" dirty="0" smtClean="0"/>
              <a:t>Enter the mask view</a:t>
            </a:r>
            <a:br>
              <a:rPr lang="en-US" sz="2800" dirty="0" smtClean="0"/>
            </a:br>
            <a:r>
              <a:rPr lang="en-US" sz="2800" dirty="0" smtClean="0"/>
              <a:t>(Hold Alt and click on</a:t>
            </a:r>
            <a:br>
              <a:rPr lang="en-US" sz="2800" dirty="0" smtClean="0"/>
            </a:br>
            <a:r>
              <a:rPr lang="en-US" sz="2800" dirty="0" smtClean="0"/>
              <a:t>the mask thumbnail).</a:t>
            </a:r>
          </a:p>
          <a:p>
            <a:r>
              <a:rPr lang="en-US" sz="2800" dirty="0" smtClean="0"/>
              <a:t>Click Select &gt; Selection</a:t>
            </a:r>
            <a:br>
              <a:rPr lang="en-US" sz="2800" dirty="0" smtClean="0"/>
            </a:br>
            <a:r>
              <a:rPr lang="en-US" sz="2800" dirty="0" smtClean="0"/>
              <a:t>From Layer.</a:t>
            </a:r>
            <a:endParaRPr lang="en-US" sz="2800" dirty="0"/>
          </a:p>
          <a:p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C5C2F-9F1C-47A6-B4A9-A7A9B7C1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975" y="1694974"/>
            <a:ext cx="3347841" cy="466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Effects </a:t>
            </a:r>
            <a:r>
              <a:rPr lang="en-US" sz="2800" dirty="0" smtClean="0"/>
              <a:t>can be applied directly to mask selections.</a:t>
            </a:r>
          </a:p>
          <a:p>
            <a:r>
              <a:rPr lang="en-US" sz="2800" dirty="0" smtClean="0"/>
              <a:t>Effects can be applied to whole images.</a:t>
            </a:r>
          </a:p>
          <a:p>
            <a:pPr lvl="1"/>
            <a:r>
              <a:rPr lang="en-US" sz="2600" dirty="0" smtClean="0"/>
              <a:t>Masks can block specific regions from being affected.</a:t>
            </a:r>
          </a:p>
          <a:p>
            <a:r>
              <a:rPr lang="en-US" sz="2800" dirty="0" smtClean="0"/>
              <a:t>Examples of both cases shown on next slide.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AD5E9-4A7E-4CAF-A6A3-E40175EA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93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29" y="4263693"/>
            <a:ext cx="3310514" cy="2291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29" y="1853248"/>
            <a:ext cx="3303142" cy="228639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42C18E-481B-4A1E-B4B1-A1C7D229B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231" y="1853248"/>
            <a:ext cx="3320938" cy="2286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232" y="4251033"/>
            <a:ext cx="3320938" cy="227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Another way to modify masks is to go into this black and white mask view and select the Brush Tool.</a:t>
            </a:r>
          </a:p>
          <a:p>
            <a:r>
              <a:rPr lang="en-US" sz="2800" dirty="0"/>
              <a:t>Paint with white or black paint to add or remove areas respectively.</a:t>
            </a:r>
          </a:p>
          <a:p>
            <a:r>
              <a:rPr lang="en-US" sz="2800" dirty="0"/>
              <a:t>Other </a:t>
            </a:r>
            <a:r>
              <a:rPr lang="en-US" sz="2800" dirty="0" err="1"/>
              <a:t>colours</a:t>
            </a:r>
            <a:r>
              <a:rPr lang="en-US" sz="2800" dirty="0"/>
              <a:t> show up as </a:t>
            </a:r>
            <a:r>
              <a:rPr lang="en-US" sz="2800" dirty="0" smtClean="0"/>
              <a:t>grays </a:t>
            </a:r>
            <a:r>
              <a:rPr lang="en-US" sz="2800" dirty="0"/>
              <a:t>to create translucent regions.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D5149-3E03-4418-A340-278B30D26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6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Painting masks this way allows us to modify its shape and outline easily.</a:t>
            </a:r>
          </a:p>
          <a:p>
            <a:r>
              <a:rPr lang="en-US" sz="2800" dirty="0"/>
              <a:t>Changing a selection is sometimes difficult while maintaining the rest of the selection.</a:t>
            </a:r>
          </a:p>
          <a:p>
            <a:r>
              <a:rPr lang="en-US" sz="2800" dirty="0"/>
              <a:t>Changing a mask doesn't rely on keeping it selected.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87FC1-C92C-4073-B4DC-CDA0E94BE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2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Quiz 1 will </a:t>
            </a:r>
            <a:r>
              <a:rPr lang="en-US" sz="2800" dirty="0" smtClean="0"/>
              <a:t>be open Feb. 5-6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/>
              <a:t>You can refer to the lecture notes </a:t>
            </a:r>
            <a:r>
              <a:rPr lang="en-US" sz="2800" dirty="0" smtClean="0"/>
              <a:t>and your notes during </a:t>
            </a:r>
            <a:r>
              <a:rPr lang="en-US" sz="2800" dirty="0"/>
              <a:t>the quiz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You can even use Google if you want.</a:t>
            </a:r>
          </a:p>
          <a:p>
            <a:r>
              <a:rPr lang="en-US" sz="2800" dirty="0" smtClean="0"/>
              <a:t>The questions will involve thinking outside the box.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9EC5C-F578-4854-AC58-4CA5B8C4C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55563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Suppose we have these two layers and want to place the moon onto the picture of the city skyline.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48903" y="3560461"/>
          <a:ext cx="2140126" cy="3088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" r:id="rId3" imgW="6615873" imgH="9523810" progId="">
                  <p:embed/>
                </p:oleObj>
              </mc:Choice>
              <mc:Fallback>
                <p:oleObj r:id="rId3" imgW="6615873" imgH="9523810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903" y="3560461"/>
                        <a:ext cx="2140126" cy="30883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0" name="Picture 2" descr="https://images.pexels.com/photos/169647/pexels-photo-169647.jpeg?auto=compress&amp;cs=tinysrgb&amp;h=750&amp;w=12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028" y="3560461"/>
            <a:ext cx="4624278" cy="30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8B3D7D-B165-4DD3-973D-133088C42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95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Select the moon and create a </a:t>
            </a:r>
            <a:r>
              <a:rPr lang="en-US" sz="2800" dirty="0" smtClean="0"/>
              <a:t>mask.</a:t>
            </a:r>
          </a:p>
          <a:p>
            <a:r>
              <a:rPr lang="en-US" sz="2800" dirty="0" smtClean="0"/>
              <a:t>Which </a:t>
            </a:r>
            <a:r>
              <a:rPr lang="en-US" sz="2800" dirty="0"/>
              <a:t>selection tool</a:t>
            </a:r>
            <a:r>
              <a:rPr lang="en-US" sz="2800" dirty="0" smtClean="0"/>
              <a:t>? Up to you! The best options are:</a:t>
            </a:r>
            <a:endParaRPr lang="en-US" sz="2800" dirty="0"/>
          </a:p>
          <a:p>
            <a:pPr lvl="1"/>
            <a:r>
              <a:rPr lang="en-US" sz="2400" dirty="0" smtClean="0"/>
              <a:t>Selection Brush Tool</a:t>
            </a:r>
            <a:endParaRPr lang="en-US" sz="2400" dirty="0"/>
          </a:p>
          <a:p>
            <a:pPr lvl="1"/>
            <a:r>
              <a:rPr lang="en-US" sz="2400" dirty="0" smtClean="0"/>
              <a:t>Flood Select Tool</a:t>
            </a:r>
            <a:endParaRPr lang="en-US" sz="2400" dirty="0"/>
          </a:p>
          <a:p>
            <a:pPr lvl="1"/>
            <a:r>
              <a:rPr lang="en-US" sz="2400" dirty="0"/>
              <a:t>Elliptical </a:t>
            </a:r>
            <a:r>
              <a:rPr lang="en-US" sz="2400" dirty="0" smtClean="0"/>
              <a:t>Marquee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0C1B3-A895-4B5A-BE21-F32F766AF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10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With the moon selected, click the little icon </a:t>
            </a:r>
            <a:r>
              <a:rPr lang="en-US" sz="2800" dirty="0" smtClean="0"/>
              <a:t>"Mask </a:t>
            </a:r>
            <a:r>
              <a:rPr lang="en-US" sz="2800" dirty="0" smtClean="0"/>
              <a:t>Layer</a:t>
            </a:r>
            <a:r>
              <a:rPr lang="en-US" sz="2800" dirty="0" smtClean="0"/>
              <a:t>"</a:t>
            </a:r>
            <a:endParaRPr lang="en-US" sz="2800" dirty="0"/>
          </a:p>
          <a:p>
            <a:r>
              <a:rPr lang="en-US" sz="2800" dirty="0"/>
              <a:t>Now just the moon should show up from that layer.</a:t>
            </a:r>
          </a:p>
          <a:p>
            <a:r>
              <a:rPr lang="en-US" sz="2800" dirty="0"/>
              <a:t>Move that moon around to be positioned in the upper right region of the background image.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0C1B3-A895-4B5A-BE21-F32F766AF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9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2F0B07-D29B-42F0-8AC8-DF2446DE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34" y="1343388"/>
            <a:ext cx="7465680" cy="49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2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Why didn't we just use the eraser tool to remove the background around the moon?</a:t>
            </a:r>
          </a:p>
          <a:p>
            <a:r>
              <a:rPr lang="en-US" sz="2800" dirty="0"/>
              <a:t>This is an option but erasing or modifying the actual layer is usually not recommended.</a:t>
            </a:r>
          </a:p>
          <a:p>
            <a:r>
              <a:rPr lang="en-US" sz="2800" dirty="0"/>
              <a:t>Masks are the better method.</a:t>
            </a:r>
          </a:p>
          <a:p>
            <a:r>
              <a:rPr lang="en-US" sz="2800" dirty="0"/>
              <a:t>But why?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F3C5F6-449C-4172-93B5-3170F21A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44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Masks vs. Erasers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902454"/>
              </p:ext>
            </p:extLst>
          </p:nvPr>
        </p:nvGraphicFramePr>
        <p:xfrm>
          <a:off x="1313410" y="1570615"/>
          <a:ext cx="6351370" cy="2886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685">
                  <a:extLst>
                    <a:ext uri="{9D8B030D-6E8A-4147-A177-3AD203B41FA5}">
                      <a16:colId xmlns:a16="http://schemas.microsoft.com/office/drawing/2014/main" val="3465122129"/>
                    </a:ext>
                  </a:extLst>
                </a:gridCol>
                <a:gridCol w="3175685">
                  <a:extLst>
                    <a:ext uri="{9D8B030D-6E8A-4147-A177-3AD203B41FA5}">
                      <a16:colId xmlns:a16="http://schemas.microsoft.com/office/drawing/2014/main" val="1592691752"/>
                    </a:ext>
                  </a:extLst>
                </a:gridCol>
              </a:tblGrid>
              <a:tr h="37631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MASKS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ERASERS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969441"/>
                  </a:ext>
                </a:extLst>
              </a:tr>
              <a:tr h="927908">
                <a:tc>
                  <a:txBody>
                    <a:bodyPr/>
                    <a:lstStyle/>
                    <a:p>
                      <a:r>
                        <a:rPr lang="en-US" dirty="0"/>
                        <a:t>Pixels are visible</a:t>
                      </a:r>
                      <a:r>
                        <a:rPr lang="en-US" baseline="0" dirty="0"/>
                        <a:t> or invisible, but always there.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Erased</a:t>
                      </a:r>
                      <a:r>
                        <a:rPr lang="en-US" baseline="0" dirty="0"/>
                        <a:t> p</a:t>
                      </a:r>
                      <a:r>
                        <a:rPr lang="en-US" dirty="0"/>
                        <a:t>ixels are removed permanently.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492511"/>
                  </a:ext>
                </a:extLst>
              </a:tr>
              <a:tr h="1206280">
                <a:tc>
                  <a:txBody>
                    <a:bodyPr/>
                    <a:lstStyle/>
                    <a:p>
                      <a:r>
                        <a:rPr lang="en-US" dirty="0"/>
                        <a:t>Easy</a:t>
                      </a:r>
                      <a:r>
                        <a:rPr lang="en-US" baseline="0" dirty="0"/>
                        <a:t> to change which are visible and which aren't within the mask.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Undo or History State</a:t>
                      </a:r>
                      <a:r>
                        <a:rPr lang="en-US" baseline="0" dirty="0"/>
                        <a:t> can be used to correct a mistake but limited to one session.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204315"/>
                  </a:ext>
                </a:extLst>
              </a:tr>
              <a:tr h="376318">
                <a:tc>
                  <a:txBody>
                    <a:bodyPr/>
                    <a:lstStyle/>
                    <a:p>
                      <a:r>
                        <a:rPr lang="en-US" dirty="0"/>
                        <a:t>Always a great option.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Usually a bad </a:t>
                      </a:r>
                      <a:r>
                        <a:rPr lang="en-US" baseline="0" dirty="0"/>
                        <a:t>option.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75428"/>
                  </a:ext>
                </a:extLst>
              </a:tr>
            </a:tbl>
          </a:graphicData>
        </a:graphic>
      </p:graphicFrame>
      <p:pic>
        <p:nvPicPr>
          <p:cNvPr id="7170" name="Picture 2" descr="https://images.unsplash.com/photo-1518826778770-a729fb53327c?ixlib=rb-1.2.1&amp;ixid=eyJhcHBfaWQiOjEyMDd9&amp;auto=format&amp;fit=crop&amp;w=2134&amp;q=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9" t="26101" b="11805"/>
          <a:stretch/>
        </p:blipFill>
        <p:spPr bwMode="auto">
          <a:xfrm rot="16200000">
            <a:off x="5161496" y="4432336"/>
            <a:ext cx="187267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mages.pexels.com/photos/685674/pexels-photo-685674.jpeg?auto=compress&amp;cs=tinysrgb&amp;h=750&amp;w=126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" t="9417" r="20493"/>
          <a:stretch/>
        </p:blipFill>
        <p:spPr bwMode="auto">
          <a:xfrm>
            <a:off x="1761804" y="4638997"/>
            <a:ext cx="2292161" cy="187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7D6C78-AB09-4E2F-9A40-49E601E0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44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mask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Quick mask is not really a mask.</a:t>
            </a:r>
          </a:p>
          <a:p>
            <a:r>
              <a:rPr lang="en-US" sz="2800" dirty="0"/>
              <a:t>It's actually another selection tool.</a:t>
            </a:r>
          </a:p>
          <a:p>
            <a:r>
              <a:rPr lang="en-US" sz="2800" dirty="0" smtClean="0"/>
              <a:t>Allows </a:t>
            </a:r>
            <a:r>
              <a:rPr lang="en-US" sz="2800" dirty="0"/>
              <a:t>you to paint out a </a:t>
            </a:r>
            <a:r>
              <a:rPr lang="en-US" sz="2800" dirty="0" smtClean="0"/>
              <a:t>selection.</a:t>
            </a:r>
          </a:p>
          <a:p>
            <a:r>
              <a:rPr lang="en-US" sz="2800" dirty="0" smtClean="0"/>
              <a:t>White paint adds to selection and black paint removes from selection</a:t>
            </a:r>
            <a:endParaRPr lang="en-US" sz="2800" dirty="0"/>
          </a:p>
          <a:p>
            <a:r>
              <a:rPr lang="en-US" sz="2800" dirty="0" smtClean="0"/>
              <a:t>Enter/exit </a:t>
            </a:r>
            <a:r>
              <a:rPr lang="en-US" sz="2800" dirty="0"/>
              <a:t>Quick </a:t>
            </a:r>
            <a:r>
              <a:rPr lang="en-US" sz="2800" dirty="0" smtClean="0"/>
              <a:t>Mask </a:t>
            </a:r>
            <a:r>
              <a:rPr lang="en-US" sz="2800" dirty="0"/>
              <a:t>mode with: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5BA38-A0F0-4813-9A1A-4403BD3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751" y="5476875"/>
            <a:ext cx="4485680" cy="89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3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mask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By default, a red translucent layer is shown over the image.</a:t>
            </a:r>
          </a:p>
          <a:p>
            <a:r>
              <a:rPr lang="en-US" sz="2800" dirty="0" smtClean="0"/>
              <a:t>Select the Paint Brush Tool and set the main </a:t>
            </a:r>
            <a:r>
              <a:rPr lang="en-US" sz="2800" dirty="0" err="1" smtClean="0"/>
              <a:t>colour</a:t>
            </a:r>
            <a:r>
              <a:rPr lang="en-US" sz="2800" dirty="0" smtClean="0"/>
              <a:t> is set to white.</a:t>
            </a:r>
          </a:p>
          <a:p>
            <a:r>
              <a:rPr lang="en-US" sz="2800" dirty="0" smtClean="0"/>
              <a:t>Begin painting where you want to select. If you make a mistake, switch to black paint to cover the mistake.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7CFEC-504F-4C99-96E6-AFEF601D0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4338" name="Picture 2" descr="C:\Users\bsarlo\AppData\Local\Temp\SNAGHTML50f298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99" y="5429357"/>
            <a:ext cx="1750225" cy="114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5" y="5555842"/>
            <a:ext cx="1296861" cy="89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mask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7CFEC-504F-4C99-96E6-AFEF601D0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631446"/>
            <a:ext cx="6661531" cy="459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3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mask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Click the Toggle Quick Mask icon again to leave this mode.</a:t>
            </a:r>
          </a:p>
          <a:p>
            <a:r>
              <a:rPr lang="en-US" sz="2800" dirty="0" smtClean="0"/>
              <a:t>The region(s) that were painted in white in Quick Mask mode are now selected in regular mode.</a:t>
            </a:r>
          </a:p>
          <a:p>
            <a:r>
              <a:rPr lang="en-US" sz="2800" dirty="0" smtClean="0"/>
              <a:t>You can switch back and forth to refine your selection by painting in white or black as needed.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7CFEC-504F-4C99-96E6-AFEF601D0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9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Colour 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Recall that graphics on computers use the RGB </a:t>
            </a:r>
            <a:r>
              <a:rPr lang="en-US" sz="2800" dirty="0" err="1"/>
              <a:t>colour</a:t>
            </a:r>
            <a:r>
              <a:rPr lang="en-US" sz="2800" dirty="0"/>
              <a:t> model.</a:t>
            </a:r>
          </a:p>
          <a:p>
            <a:r>
              <a:rPr lang="en-US" sz="2800" dirty="0"/>
              <a:t>In printing, the CMYK model is used.</a:t>
            </a:r>
          </a:p>
          <a:p>
            <a:r>
              <a:rPr lang="en-US" sz="2800" dirty="0"/>
              <a:t>Colour models are made up of </a:t>
            </a:r>
            <a:r>
              <a:rPr lang="en-US" sz="2800" dirty="0">
                <a:solidFill>
                  <a:srgbClr val="92D050"/>
                </a:solidFill>
              </a:rPr>
              <a:t>channels</a:t>
            </a:r>
            <a:r>
              <a:rPr lang="en-US" sz="2800" dirty="0"/>
              <a:t> or </a:t>
            </a:r>
            <a:r>
              <a:rPr lang="en-US" sz="2800" dirty="0">
                <a:solidFill>
                  <a:srgbClr val="92D050"/>
                </a:solidFill>
              </a:rPr>
              <a:t>bands</a:t>
            </a:r>
            <a:r>
              <a:rPr lang="en-US" sz="2800" dirty="0"/>
              <a:t>.</a:t>
            </a:r>
          </a:p>
          <a:p>
            <a:r>
              <a:rPr lang="en-US" sz="2800" dirty="0"/>
              <a:t>RGB: 3 bands x 8 bits = 24 bits/pixel.</a:t>
            </a:r>
          </a:p>
          <a:p>
            <a:r>
              <a:rPr lang="en-US" sz="2800" dirty="0"/>
              <a:t>CMYK: 4 bands x 8 bits = 32 bits/pixel.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13A44-10F9-454E-B223-1701A2DCA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8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mask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7CFEC-504F-4C99-96E6-AFEF601D0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631446"/>
            <a:ext cx="6661531" cy="458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Tilt-shift photography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Tilt-shift is an effect in which the foreground is focused and the background is blurred.</a:t>
            </a:r>
          </a:p>
          <a:p>
            <a:r>
              <a:rPr lang="en-US" sz="2800" dirty="0"/>
              <a:t>This is usually used to give the illusion of a miniature model.</a:t>
            </a:r>
          </a:p>
          <a:p>
            <a:r>
              <a:rPr lang="en-US" sz="2800" dirty="0"/>
              <a:t>Works best for pictures from an elevated viewpoint, and that contain cars, houses, boats, etc.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309540-A51D-4446-AC3D-166C86620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98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Tilt-shift photography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D08148-6793-489B-AAE4-86CE9263E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8" y="2535512"/>
            <a:ext cx="4157472" cy="2993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21" y="2535512"/>
            <a:ext cx="4157472" cy="29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5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Tilt-shift photography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Simple way to apply this effect is:</a:t>
            </a:r>
          </a:p>
          <a:p>
            <a:pPr lvl="1"/>
            <a:r>
              <a:rPr lang="en-US" sz="2600" dirty="0"/>
              <a:t>Enter Quick Mask mode</a:t>
            </a:r>
          </a:p>
          <a:p>
            <a:pPr lvl="1"/>
            <a:r>
              <a:rPr lang="en-US" sz="2600" dirty="0"/>
              <a:t>Use the </a:t>
            </a:r>
            <a:r>
              <a:rPr lang="en-US" sz="2600" dirty="0" smtClean="0"/>
              <a:t>Gradient Tool </a:t>
            </a:r>
            <a:r>
              <a:rPr lang="en-US" sz="2600" dirty="0"/>
              <a:t>and </a:t>
            </a:r>
            <a:r>
              <a:rPr lang="en-US" sz="2600" dirty="0" smtClean="0"/>
              <a:t>create a vertical gradient </a:t>
            </a:r>
            <a:r>
              <a:rPr lang="en-US" sz="2600" dirty="0"/>
              <a:t>over the </a:t>
            </a:r>
            <a:r>
              <a:rPr lang="en-US" sz="2600" dirty="0" smtClean="0"/>
              <a:t>image.</a:t>
            </a:r>
          </a:p>
          <a:p>
            <a:pPr lvl="1"/>
            <a:r>
              <a:rPr lang="en-CA" sz="2600" dirty="0" smtClean="0"/>
              <a:t>Make both gradient</a:t>
            </a:r>
            <a:br>
              <a:rPr lang="en-CA" sz="2600" dirty="0" smtClean="0"/>
            </a:br>
            <a:r>
              <a:rPr lang="en-CA" sz="2600" dirty="0" smtClean="0"/>
              <a:t>stops (endpoints) white</a:t>
            </a:r>
            <a:br>
              <a:rPr lang="en-CA" sz="2600" dirty="0" smtClean="0"/>
            </a:br>
            <a:r>
              <a:rPr lang="en-CA" sz="2600" dirty="0" smtClean="0"/>
              <a:t>and insert a stop in the</a:t>
            </a:r>
            <a:br>
              <a:rPr lang="en-CA" sz="2600" dirty="0" smtClean="0"/>
            </a:br>
            <a:r>
              <a:rPr lang="en-CA" sz="2600" dirty="0" smtClean="0"/>
              <a:t>middle that is black.</a:t>
            </a:r>
            <a:endParaRPr lang="en-US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9C90AA-0BFC-47EA-98AE-587FD20D4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886" y="2052925"/>
            <a:ext cx="1314286" cy="1057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074" y="3989986"/>
            <a:ext cx="2905098" cy="263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2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Tilt-shift photography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pPr lvl="1"/>
            <a:r>
              <a:rPr lang="en-US" sz="2600" dirty="0" smtClean="0"/>
              <a:t>Exit </a:t>
            </a:r>
            <a:r>
              <a:rPr lang="en-US" sz="2600" dirty="0"/>
              <a:t>Quick Mask </a:t>
            </a:r>
            <a:r>
              <a:rPr lang="en-US" sz="2600" dirty="0" smtClean="0"/>
              <a:t>mode.</a:t>
            </a:r>
          </a:p>
          <a:p>
            <a:pPr lvl="1"/>
            <a:r>
              <a:rPr lang="en-CA" sz="2600" dirty="0" smtClean="0"/>
              <a:t>There are two rectangle selections: one across the top and one across the bottom.</a:t>
            </a:r>
          </a:p>
          <a:p>
            <a:pPr lvl="1"/>
            <a:r>
              <a:rPr lang="en-US" sz="2600" dirty="0" smtClean="0"/>
              <a:t>Click Filter &gt; Blur &gt;</a:t>
            </a:r>
            <a:br>
              <a:rPr lang="en-US" sz="2600" dirty="0" smtClean="0"/>
            </a:br>
            <a:r>
              <a:rPr lang="en-US" sz="2600" dirty="0" smtClean="0"/>
              <a:t>Lens Blur to blur the</a:t>
            </a:r>
            <a:br>
              <a:rPr lang="en-US" sz="2600" dirty="0" smtClean="0"/>
            </a:br>
            <a:r>
              <a:rPr lang="en-US" sz="2600" dirty="0" smtClean="0"/>
              <a:t>active selection. Try</a:t>
            </a:r>
            <a:br>
              <a:rPr lang="en-US" sz="2600" dirty="0" smtClean="0"/>
            </a:br>
            <a:r>
              <a:rPr lang="en-US" sz="2600" dirty="0" smtClean="0"/>
              <a:t>a Radius of 1-3px.</a:t>
            </a:r>
          </a:p>
          <a:p>
            <a:pPr lvl="1"/>
            <a:r>
              <a:rPr lang="en-US" sz="2600" dirty="0" smtClean="0"/>
              <a:t>Push Apply.</a:t>
            </a:r>
            <a:endParaRPr lang="en-US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9C90AA-0BFC-47EA-98AE-587FD20D4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029" y="3923607"/>
            <a:ext cx="3942393" cy="195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7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masks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Gradients are also useful for fades and gradual </a:t>
            </a:r>
            <a:r>
              <a:rPr lang="en-US" sz="2800" dirty="0" err="1"/>
              <a:t>colour</a:t>
            </a:r>
            <a:r>
              <a:rPr lang="en-US" sz="2800" dirty="0"/>
              <a:t> changes.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340" y="3233652"/>
            <a:ext cx="4176317" cy="27842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A54B4-B69B-4A3A-BCE0-E27A9CB3D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73" y="3233652"/>
            <a:ext cx="4188794" cy="27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8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masks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Remember in a mask, white = visible and black = hidden.</a:t>
            </a:r>
          </a:p>
          <a:p>
            <a:r>
              <a:rPr lang="en-US" sz="2800" dirty="0"/>
              <a:t>Gradient masks are black to white so </a:t>
            </a:r>
            <a:r>
              <a:rPr lang="en-US" sz="2800" dirty="0" smtClean="0"/>
              <a:t>the </a:t>
            </a:r>
            <a:r>
              <a:rPr lang="en-US" sz="2800" dirty="0"/>
              <a:t>effect is only visible in part of the image (where the gradient is white</a:t>
            </a:r>
            <a:r>
              <a:rPr lang="en-US" sz="2800" dirty="0" smtClean="0"/>
              <a:t>).</a:t>
            </a:r>
          </a:p>
          <a:p>
            <a:r>
              <a:rPr lang="en-CA" sz="2800" dirty="0" smtClean="0"/>
              <a:t>Let's look at how this</a:t>
            </a:r>
            <a:br>
              <a:rPr lang="en-CA" sz="2800" dirty="0" smtClean="0"/>
            </a:br>
            <a:r>
              <a:rPr lang="en-CA" sz="2800" dirty="0" smtClean="0"/>
              <a:t>fade effect was made.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A54B4-B69B-4A3A-BCE0-E27A9CB3D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482" y="4398063"/>
            <a:ext cx="3426321" cy="22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8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masks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A54B4-B69B-4A3A-BCE0-E27A9CB3D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5" y="2173571"/>
            <a:ext cx="4321637" cy="2865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8" y="2173571"/>
            <a:ext cx="4294377" cy="28651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3678" y="517438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Original picture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19625" y="5174382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Gradient mask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59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masks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A54B4-B69B-4A3A-BCE0-E27A9CB3D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57019" y="1763140"/>
            <a:ext cx="3786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Mask applied to original picture: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48187" y="3507207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or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60" y="2411696"/>
            <a:ext cx="3856985" cy="2560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507" y="2411695"/>
            <a:ext cx="3880218" cy="258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4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masks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A54B4-B69B-4A3A-BCE0-E27A9CB3D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11" y="2411696"/>
            <a:ext cx="3837534" cy="25603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611" y="5161166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Layer below masked image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68507" y="5161166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Final product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507" y="2411696"/>
            <a:ext cx="3852007" cy="256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9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Colour 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Each individual band is an 8-bit grayscale image.</a:t>
            </a:r>
          </a:p>
          <a:p>
            <a:r>
              <a:rPr lang="en-US" sz="2800" dirty="0"/>
              <a:t>A </a:t>
            </a:r>
            <a:r>
              <a:rPr lang="en-US" sz="2800" dirty="0" err="1"/>
              <a:t>colour</a:t>
            </a:r>
            <a:r>
              <a:rPr lang="en-US" sz="2800" dirty="0"/>
              <a:t> image is a composite, made of several grayscale bands.</a:t>
            </a:r>
          </a:p>
          <a:p>
            <a:r>
              <a:rPr lang="en-US" sz="2800" dirty="0"/>
              <a:t>In </a:t>
            </a:r>
            <a:r>
              <a:rPr lang="en-US" sz="2800" dirty="0" smtClean="0"/>
              <a:t>Affinity Photo,</a:t>
            </a:r>
            <a:br>
              <a:rPr lang="en-US" sz="2800" dirty="0" smtClean="0"/>
            </a:br>
            <a:r>
              <a:rPr lang="en-US" sz="2800" dirty="0" smtClean="0"/>
              <a:t>you </a:t>
            </a:r>
            <a:r>
              <a:rPr lang="en-US" sz="2800" dirty="0"/>
              <a:t>can see </a:t>
            </a:r>
            <a:r>
              <a:rPr lang="en-US" sz="2800" dirty="0" smtClean="0"/>
              <a:t>the</a:t>
            </a:r>
            <a:br>
              <a:rPr lang="en-US" sz="2800" dirty="0" smtClean="0"/>
            </a:br>
            <a:r>
              <a:rPr lang="en-US" sz="2800" dirty="0" smtClean="0"/>
              <a:t>individual channels</a:t>
            </a:r>
            <a:br>
              <a:rPr lang="en-US" sz="2800" dirty="0" smtClean="0"/>
            </a:br>
            <a:r>
              <a:rPr lang="en-US" sz="2800" dirty="0" smtClean="0"/>
              <a:t>by clicking on the</a:t>
            </a:r>
            <a:br>
              <a:rPr lang="en-US" sz="2800" dirty="0" smtClean="0"/>
            </a:br>
            <a:r>
              <a:rPr lang="en-US" sz="2800" dirty="0" smtClean="0"/>
              <a:t>Channels tab.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ABBD3-7E33-4FFE-B06A-35BD1D309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719" y="3961634"/>
            <a:ext cx="3561838" cy="27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1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manipulation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How are most image effects done?</a:t>
            </a:r>
          </a:p>
          <a:p>
            <a:r>
              <a:rPr lang="en-US" sz="2800" dirty="0"/>
              <a:t>Often by pixel manipulation.</a:t>
            </a:r>
          </a:p>
          <a:p>
            <a:r>
              <a:rPr lang="en-US" sz="2800" dirty="0"/>
              <a:t>Remember images are just grids of individual </a:t>
            </a:r>
            <a:r>
              <a:rPr lang="en-US" sz="2800" dirty="0" err="1"/>
              <a:t>coloured</a:t>
            </a:r>
            <a:r>
              <a:rPr lang="en-US" sz="2800" dirty="0"/>
              <a:t> cells.</a:t>
            </a:r>
          </a:p>
          <a:p>
            <a:r>
              <a:rPr lang="en-US" sz="2800" dirty="0"/>
              <a:t>These </a:t>
            </a:r>
            <a:r>
              <a:rPr lang="en-US" sz="2800" dirty="0" err="1"/>
              <a:t>colours</a:t>
            </a:r>
            <a:r>
              <a:rPr lang="en-US" sz="2800" dirty="0"/>
              <a:t> can be analyzed and changed to other </a:t>
            </a:r>
            <a:r>
              <a:rPr lang="en-US" sz="2800" dirty="0" err="1"/>
              <a:t>colours</a:t>
            </a:r>
            <a:r>
              <a:rPr lang="en-US" sz="2800" dirty="0"/>
              <a:t>.</a:t>
            </a:r>
          </a:p>
          <a:p>
            <a:r>
              <a:rPr lang="en-US" sz="2800" dirty="0"/>
              <a:t>Can be done on the entire image or on a specific </a:t>
            </a:r>
            <a:r>
              <a:rPr lang="en-US" sz="2800" dirty="0" smtClean="0"/>
              <a:t>region.</a:t>
            </a:r>
            <a:endParaRPr lang="en-US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482100-428E-4199-A6F5-7DE577219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19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manipulation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For example, say we want to darken an image.</a:t>
            </a:r>
          </a:p>
          <a:p>
            <a:r>
              <a:rPr lang="en-US" sz="2800" dirty="0"/>
              <a:t>Recall that low </a:t>
            </a:r>
            <a:r>
              <a:rPr lang="en-US" sz="2800" dirty="0" err="1"/>
              <a:t>colour</a:t>
            </a:r>
            <a:r>
              <a:rPr lang="en-US" sz="2800" dirty="0"/>
              <a:t> values are darker (close to 0).</a:t>
            </a:r>
          </a:p>
          <a:p>
            <a:r>
              <a:rPr lang="en-US" sz="2800" dirty="0"/>
              <a:t>The algorithm looks at each pixel </a:t>
            </a:r>
            <a:r>
              <a:rPr lang="en-US" sz="2800" dirty="0" err="1"/>
              <a:t>colour</a:t>
            </a:r>
            <a:r>
              <a:rPr lang="en-US" sz="2800" dirty="0"/>
              <a:t> individually and decreases its </a:t>
            </a:r>
            <a:r>
              <a:rPr lang="en-US" sz="2800" dirty="0" err="1"/>
              <a:t>colour</a:t>
            </a:r>
            <a:r>
              <a:rPr lang="en-US" sz="2800" dirty="0"/>
              <a:t> value in all 3 channels.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344AF0-9E1A-46D3-937C-A443155A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86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manipulation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Affinity Photo handles </a:t>
            </a:r>
            <a:r>
              <a:rPr lang="en-US" sz="2800" dirty="0"/>
              <a:t>these algorithms so you don't have to know how they all work.</a:t>
            </a:r>
          </a:p>
          <a:p>
            <a:r>
              <a:rPr lang="en-US" sz="2800" dirty="0"/>
              <a:t>However, it is good to understand these fundamental concepts about pixel manipulation.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336867-1DB6-47B7-BFC6-A6985A75A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91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manipulation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 err="1"/>
              <a:t>Recolouring</a:t>
            </a:r>
            <a:r>
              <a:rPr lang="en-US" sz="2800" dirty="0"/>
              <a:t> images is often useful.</a:t>
            </a:r>
          </a:p>
          <a:p>
            <a:r>
              <a:rPr lang="en-US" sz="2800" dirty="0"/>
              <a:t>There are several ways to do this in </a:t>
            </a:r>
            <a:r>
              <a:rPr lang="en-US" sz="2800" dirty="0" smtClean="0"/>
              <a:t>Affinity Photo. </a:t>
            </a:r>
            <a:r>
              <a:rPr lang="en-US" sz="2800" dirty="0"/>
              <a:t>We'll look at a few.</a:t>
            </a:r>
          </a:p>
          <a:p>
            <a:r>
              <a:rPr lang="en-US" sz="2800" dirty="0"/>
              <a:t>The bottom of the Layers panel has several icons. Click the half-moon looking one.</a:t>
            </a:r>
          </a:p>
          <a:p>
            <a:r>
              <a:rPr lang="en-US" sz="2800" dirty="0"/>
              <a:t>This will reveal a list of ways to modify the </a:t>
            </a:r>
            <a:r>
              <a:rPr lang="en-US" sz="2800" dirty="0" err="1"/>
              <a:t>colours</a:t>
            </a:r>
            <a:r>
              <a:rPr lang="en-US" sz="2800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ACC6AB-F652-430D-A347-B99FC5EC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354" y="4546586"/>
            <a:ext cx="3800000" cy="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manipulation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Brightness and Contrast</a:t>
            </a:r>
            <a:endParaRPr lang="en-US" sz="2800" dirty="0"/>
          </a:p>
          <a:p>
            <a:pPr lvl="1"/>
            <a:r>
              <a:rPr lang="en-US" sz="2600" dirty="0"/>
              <a:t>Brightness is simple: how dark or light the image is.</a:t>
            </a:r>
          </a:p>
          <a:p>
            <a:pPr lvl="1"/>
            <a:r>
              <a:rPr lang="en-US" sz="2600" dirty="0"/>
              <a:t>Contrast is how </a:t>
            </a:r>
            <a:r>
              <a:rPr lang="en-US" sz="2600" i="1" dirty="0"/>
              <a:t>different</a:t>
            </a:r>
            <a:r>
              <a:rPr lang="en-US" sz="2600" dirty="0"/>
              <a:t> the brightness is throughout various parts of the image.</a:t>
            </a:r>
          </a:p>
          <a:p>
            <a:pPr lvl="2"/>
            <a:r>
              <a:rPr lang="en-US" sz="2400" dirty="0"/>
              <a:t>Emphasizes </a:t>
            </a:r>
            <a:r>
              <a:rPr lang="en-US" sz="2400" dirty="0" smtClean="0"/>
              <a:t>or minimizes the </a:t>
            </a:r>
            <a:r>
              <a:rPr lang="en-US" sz="2400" dirty="0"/>
              <a:t>extremes (darks and lights)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ACC6AB-F652-430D-A347-B99FC5EC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45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manipulation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ACC6AB-F652-430D-A347-B99FC5EC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945" y="1288106"/>
            <a:ext cx="3307863" cy="2203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85" y="1288105"/>
            <a:ext cx="3313506" cy="2203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685" y="4104928"/>
            <a:ext cx="3313506" cy="2204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945" y="4104928"/>
            <a:ext cx="3307863" cy="22071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6685" y="3491474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-100% Brightness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85945" y="3491474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100% Brightness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46685" y="6309240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-100% Contrast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85945" y="6310787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100% Contrast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86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manipulation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HSL</a:t>
            </a:r>
            <a:endParaRPr lang="en-US" sz="2800" dirty="0"/>
          </a:p>
          <a:p>
            <a:pPr lvl="1"/>
            <a:r>
              <a:rPr lang="en-US" sz="2400" dirty="0"/>
              <a:t>Hue – the base </a:t>
            </a:r>
            <a:r>
              <a:rPr lang="en-US" sz="2400" dirty="0" err="1"/>
              <a:t>colour</a:t>
            </a:r>
            <a:r>
              <a:rPr lang="en-US" sz="2400" dirty="0"/>
              <a:t>, without specific information about darkness</a:t>
            </a:r>
          </a:p>
          <a:p>
            <a:pPr lvl="1"/>
            <a:r>
              <a:rPr lang="en-US" sz="2400" dirty="0"/>
              <a:t>Saturation – the intensity of the hue; pure vs. muted or whitewashed</a:t>
            </a:r>
          </a:p>
          <a:p>
            <a:pPr lvl="1"/>
            <a:r>
              <a:rPr lang="en-US" sz="2400" dirty="0"/>
              <a:t>Lightness – the brightness of the </a:t>
            </a:r>
            <a:r>
              <a:rPr lang="en-US" sz="2400" dirty="0" err="1"/>
              <a:t>colour</a:t>
            </a:r>
            <a:endParaRPr lang="en-US" sz="2400" dirty="0"/>
          </a:p>
          <a:p>
            <a:pPr lvl="1"/>
            <a:r>
              <a:rPr lang="en-US" sz="2400" dirty="0"/>
              <a:t>HSL is a </a:t>
            </a:r>
            <a:r>
              <a:rPr lang="en-US" sz="2400" dirty="0" err="1"/>
              <a:t>colour</a:t>
            </a:r>
            <a:r>
              <a:rPr lang="en-US" sz="2400" dirty="0"/>
              <a:t> model like RGB and there are algorithms to convert between these different models.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ACC6AB-F652-430D-A347-B99FC5EC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8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manipulation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Black &amp; White</a:t>
            </a:r>
          </a:p>
          <a:p>
            <a:pPr lvl="1"/>
            <a:r>
              <a:rPr lang="en-US" sz="2600" dirty="0"/>
              <a:t>This is straightforward; it simply converts the image to grayscale.</a:t>
            </a:r>
          </a:p>
          <a:p>
            <a:r>
              <a:rPr lang="en-US" sz="2800" dirty="0" smtClean="0"/>
              <a:t>Lens </a:t>
            </a:r>
            <a:r>
              <a:rPr lang="en-US" sz="2800" dirty="0"/>
              <a:t>Filter</a:t>
            </a:r>
          </a:p>
          <a:p>
            <a:pPr lvl="1"/>
            <a:r>
              <a:rPr lang="en-US" sz="2600" dirty="0"/>
              <a:t>Apply a cooling, warming, or other </a:t>
            </a:r>
            <a:r>
              <a:rPr lang="en-US" sz="2600" dirty="0" err="1"/>
              <a:t>colour</a:t>
            </a:r>
            <a:r>
              <a:rPr lang="en-US" sz="2600" dirty="0"/>
              <a:t> filter to the image.</a:t>
            </a:r>
          </a:p>
          <a:p>
            <a:pPr lvl="1"/>
            <a:r>
              <a:rPr lang="en-US" sz="2600" dirty="0"/>
              <a:t>Similar to </a:t>
            </a:r>
            <a:r>
              <a:rPr lang="en-US" sz="2600" dirty="0" err="1"/>
              <a:t>Instagram</a:t>
            </a:r>
            <a:r>
              <a:rPr lang="en-US" sz="2600" dirty="0"/>
              <a:t> filters.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ACC6AB-F652-430D-A347-B99FC5EC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74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manipulation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Selective Color</a:t>
            </a:r>
          </a:p>
          <a:p>
            <a:pPr lvl="1"/>
            <a:r>
              <a:rPr lang="en-US" sz="2600" dirty="0"/>
              <a:t>This allows you to control specific </a:t>
            </a:r>
            <a:r>
              <a:rPr lang="en-US" sz="2600" dirty="0" err="1"/>
              <a:t>colours</a:t>
            </a:r>
            <a:r>
              <a:rPr lang="en-US" sz="2600" dirty="0"/>
              <a:t> in the image.</a:t>
            </a:r>
          </a:p>
          <a:p>
            <a:pPr lvl="1"/>
            <a:r>
              <a:rPr lang="en-US" sz="2600" dirty="0"/>
              <a:t>Choose which </a:t>
            </a:r>
            <a:r>
              <a:rPr lang="en-US" sz="2600" dirty="0" err="1"/>
              <a:t>colours</a:t>
            </a:r>
            <a:r>
              <a:rPr lang="en-US" sz="2600" dirty="0"/>
              <a:t> you want to affect in the original image.</a:t>
            </a:r>
          </a:p>
          <a:p>
            <a:pPr lvl="1"/>
            <a:r>
              <a:rPr lang="en-US" sz="2600" dirty="0"/>
              <a:t>Use the C, M, Y, and K sliders.</a:t>
            </a:r>
          </a:p>
          <a:p>
            <a:pPr lvl="1"/>
            <a:r>
              <a:rPr lang="en-US" sz="2600" dirty="0"/>
              <a:t>Play with them to see the effects.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ACC6AB-F652-430D-A347-B99FC5EC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79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manipulation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Selective Color</a:t>
            </a:r>
          </a:p>
          <a:p>
            <a:pPr lvl="1"/>
            <a:r>
              <a:rPr lang="en-US" sz="2600" dirty="0"/>
              <a:t>If the </a:t>
            </a:r>
            <a:r>
              <a:rPr lang="en-US" sz="2600" dirty="0" err="1"/>
              <a:t>colour</a:t>
            </a:r>
            <a:r>
              <a:rPr lang="en-US" sz="2600" dirty="0"/>
              <a:t> you chose isn't in the image, the sliders won't do much.</a:t>
            </a:r>
          </a:p>
          <a:p>
            <a:pPr lvl="1"/>
            <a:r>
              <a:rPr lang="en-US" sz="2600" dirty="0"/>
              <a:t>i.e. if you have an image entirely of green grass and you choose Reds, the sliders won't change anything.</a:t>
            </a:r>
          </a:p>
          <a:p>
            <a:pPr lvl="1"/>
            <a:r>
              <a:rPr lang="en-US" sz="2600" dirty="0"/>
              <a:t>If you choose Greens, then the sliders will make a big difference!</a:t>
            </a:r>
          </a:p>
          <a:p>
            <a:pPr lvl="1"/>
            <a:endParaRPr lang="en-US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ACC6AB-F652-430D-A347-B99FC5EC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2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1908"/>
          <a:stretch/>
        </p:blipFill>
        <p:spPr>
          <a:xfrm>
            <a:off x="5314828" y="4443461"/>
            <a:ext cx="3771429" cy="1692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Colour channels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353873" y="2494466"/>
            <a:ext cx="1960955" cy="246468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353873" y="4095151"/>
            <a:ext cx="1957593" cy="128847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316650" y="5680050"/>
            <a:ext cx="1996497" cy="11392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B94B7C-C066-49E6-96C0-AF59B141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3" y="1129928"/>
            <a:ext cx="3043675" cy="1696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3" y="2970015"/>
            <a:ext cx="3043675" cy="17033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3" y="4817084"/>
            <a:ext cx="3043675" cy="17023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28" y="1241015"/>
            <a:ext cx="4138068" cy="232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4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manipulation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ACC6AB-F652-430D-A347-B99FC5EC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77" r="7579"/>
          <a:stretch/>
        </p:blipFill>
        <p:spPr>
          <a:xfrm>
            <a:off x="1672691" y="3114675"/>
            <a:ext cx="5490110" cy="1651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65" r="5140"/>
          <a:stretch/>
        </p:blipFill>
        <p:spPr>
          <a:xfrm>
            <a:off x="1672691" y="4870571"/>
            <a:ext cx="5490110" cy="1701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691" y="1296337"/>
            <a:ext cx="5490110" cy="171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1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manipulation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ACC6AB-F652-430D-A347-B99FC5EC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7" name="Picture 6" descr="tig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27" y="1277932"/>
            <a:ext cx="3474907" cy="2238986"/>
          </a:xfrm>
          <a:prstGeom prst="rect">
            <a:avLst/>
          </a:prstGeom>
        </p:spPr>
      </p:pic>
      <p:pic>
        <p:nvPicPr>
          <p:cNvPr id="8" name="Picture 7" descr="tigers-b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701" y="4116065"/>
            <a:ext cx="3474907" cy="22389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E91D27-B47B-426A-95ED-6F569118060F}"/>
              </a:ext>
            </a:extLst>
          </p:cNvPr>
          <p:cNvSpPr txBox="1"/>
          <p:nvPr/>
        </p:nvSpPr>
        <p:spPr>
          <a:xfrm>
            <a:off x="832927" y="3516918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Original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55D907-7AE0-4A38-8976-3A974C78A688}"/>
              </a:ext>
            </a:extLst>
          </p:cNvPr>
          <p:cNvSpPr txBox="1"/>
          <p:nvPr/>
        </p:nvSpPr>
        <p:spPr>
          <a:xfrm>
            <a:off x="4853288" y="3516918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Blue lens </a:t>
            </a:r>
            <a:r>
              <a:rPr lang="en-CA" dirty="0"/>
              <a:t>filter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CA12B2-D8AC-4AB0-BEEE-5FCD65E48B18}"/>
              </a:ext>
            </a:extLst>
          </p:cNvPr>
          <p:cNvSpPr txBox="1"/>
          <p:nvPr/>
        </p:nvSpPr>
        <p:spPr>
          <a:xfrm>
            <a:off x="832927" y="6355051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HSL adjustment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4C1311-3B18-4B3D-B00B-E8F1F34F31FA}"/>
              </a:ext>
            </a:extLst>
          </p:cNvPr>
          <p:cNvSpPr txBox="1"/>
          <p:nvPr/>
        </p:nvSpPr>
        <p:spPr>
          <a:xfrm>
            <a:off x="4877506" y="6355051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Black and white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288" y="1277932"/>
            <a:ext cx="3496320" cy="2242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27" y="4116065"/>
            <a:ext cx="3491787" cy="223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Colour 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You </a:t>
            </a:r>
            <a:r>
              <a:rPr lang="en-US" sz="2800" dirty="0"/>
              <a:t>can also see these channels in </a:t>
            </a:r>
            <a:r>
              <a:rPr lang="en-US" sz="2800" dirty="0" err="1"/>
              <a:t>colour</a:t>
            </a:r>
            <a:r>
              <a:rPr lang="en-US" sz="2800" dirty="0"/>
              <a:t> by </a:t>
            </a:r>
            <a:r>
              <a:rPr lang="en-US" sz="2800" dirty="0" smtClean="0"/>
              <a:t>clicking the eye icon beside the Alpha channel.</a:t>
            </a:r>
            <a:endParaRPr lang="en-US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1BD9C-DBCF-41DB-8BDB-ED9A4FBF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062" y="3450927"/>
            <a:ext cx="3172674" cy="14348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26" y="3450927"/>
            <a:ext cx="3172674" cy="13994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25" y="5010494"/>
            <a:ext cx="3043675" cy="16964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0" y="5010494"/>
            <a:ext cx="3027217" cy="169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9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Colour channels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1BD9C-DBCF-41DB-8BDB-ED9A4FBF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9" y="1337744"/>
            <a:ext cx="3043675" cy="1696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9" y="3132113"/>
            <a:ext cx="3043675" cy="17033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9" y="4933463"/>
            <a:ext cx="3043675" cy="17023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30" y="1337744"/>
            <a:ext cx="3027217" cy="1696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3133859"/>
            <a:ext cx="3043675" cy="16998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23" y="4933463"/>
            <a:ext cx="3037431" cy="170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1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Colour 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Affinity Photo </a:t>
            </a:r>
            <a:r>
              <a:rPr lang="en-US" sz="2800" dirty="0"/>
              <a:t>sees images in terms of the grayscale channels. They cannot see </a:t>
            </a:r>
            <a:r>
              <a:rPr lang="en-US" sz="2800" dirty="0" err="1"/>
              <a:t>colour</a:t>
            </a:r>
            <a:r>
              <a:rPr lang="en-US" sz="2800" dirty="0"/>
              <a:t> the way we can.</a:t>
            </a:r>
          </a:p>
          <a:p>
            <a:r>
              <a:rPr lang="en-US" sz="2800" dirty="0"/>
              <a:t>What do the gray values represent, and how does that translate to a </a:t>
            </a:r>
            <a:r>
              <a:rPr lang="en-US" sz="2800" dirty="0" err="1"/>
              <a:t>colour</a:t>
            </a:r>
            <a:r>
              <a:rPr lang="en-US" sz="2800" dirty="0"/>
              <a:t> composite for us to see?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4F231-C77C-4FA5-8CCA-D69405E2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67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11716</TotalTime>
  <Words>1993</Words>
  <Application>Microsoft Office PowerPoint</Application>
  <PresentationFormat>On-screen Show (4:3)</PresentationFormat>
  <Paragraphs>288</Paragraphs>
  <Slides>61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Calibri</vt:lpstr>
      <vt:lpstr>Century Gothic</vt:lpstr>
      <vt:lpstr>Wingdings</vt:lpstr>
      <vt:lpstr>Wingdings 3</vt:lpstr>
      <vt:lpstr>Ion</vt:lpstr>
      <vt:lpstr>CS 2033  Multimedia &amp; Communications II</vt:lpstr>
      <vt:lpstr>Announcements</vt:lpstr>
      <vt:lpstr>Announcements</vt:lpstr>
      <vt:lpstr>Colour channels</vt:lpstr>
      <vt:lpstr>Colour channels</vt:lpstr>
      <vt:lpstr>Colour channels</vt:lpstr>
      <vt:lpstr>Colour channels</vt:lpstr>
      <vt:lpstr>Colour channels</vt:lpstr>
      <vt:lpstr>Colour channels</vt:lpstr>
      <vt:lpstr>Colour channels</vt:lpstr>
      <vt:lpstr>Colour channels</vt:lpstr>
      <vt:lpstr>Colour channels</vt:lpstr>
      <vt:lpstr>Colour channels</vt:lpstr>
      <vt:lpstr>Colour channels</vt:lpstr>
      <vt:lpstr>Colour channels</vt:lpstr>
      <vt:lpstr>Masks</vt:lpstr>
      <vt:lpstr>Masks</vt:lpstr>
      <vt:lpstr>Masks</vt:lpstr>
      <vt:lpstr>Masks</vt:lpstr>
      <vt:lpstr>Masks</vt:lpstr>
      <vt:lpstr>Masks</vt:lpstr>
      <vt:lpstr>Masks</vt:lpstr>
      <vt:lpstr>Masks</vt:lpstr>
      <vt:lpstr>Masks</vt:lpstr>
      <vt:lpstr>Masks</vt:lpstr>
      <vt:lpstr>Masks</vt:lpstr>
      <vt:lpstr>Masks</vt:lpstr>
      <vt:lpstr>Masks</vt:lpstr>
      <vt:lpstr>Masks</vt:lpstr>
      <vt:lpstr>Masks</vt:lpstr>
      <vt:lpstr>Masks</vt:lpstr>
      <vt:lpstr>Masks</vt:lpstr>
      <vt:lpstr>Masks</vt:lpstr>
      <vt:lpstr>Masks</vt:lpstr>
      <vt:lpstr>Masks vs. Erasers</vt:lpstr>
      <vt:lpstr>Quick mask</vt:lpstr>
      <vt:lpstr>Quick mask</vt:lpstr>
      <vt:lpstr>Quick mask</vt:lpstr>
      <vt:lpstr>Quick mask</vt:lpstr>
      <vt:lpstr>Quick mask</vt:lpstr>
      <vt:lpstr>Tilt-shift photography</vt:lpstr>
      <vt:lpstr>Tilt-shift photography</vt:lpstr>
      <vt:lpstr>Tilt-shift photography</vt:lpstr>
      <vt:lpstr>Tilt-shift photography</vt:lpstr>
      <vt:lpstr>Gradient masks</vt:lpstr>
      <vt:lpstr>Gradient masks</vt:lpstr>
      <vt:lpstr>Gradient masks</vt:lpstr>
      <vt:lpstr>Gradient masks</vt:lpstr>
      <vt:lpstr>Gradient masks</vt:lpstr>
      <vt:lpstr>Pixel manipulation</vt:lpstr>
      <vt:lpstr>Pixel manipulation</vt:lpstr>
      <vt:lpstr>Pixel manipulation</vt:lpstr>
      <vt:lpstr>Colour manipulation</vt:lpstr>
      <vt:lpstr>Colour manipulation</vt:lpstr>
      <vt:lpstr>Colour manipulation</vt:lpstr>
      <vt:lpstr>Colour manipulation</vt:lpstr>
      <vt:lpstr>Colour manipulation</vt:lpstr>
      <vt:lpstr>Colour manipulation</vt:lpstr>
      <vt:lpstr>Colour manipulation</vt:lpstr>
      <vt:lpstr>Colour manipulation</vt:lpstr>
      <vt:lpstr>Colour manipulation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2033  Multimedia &amp; Communications</dc:title>
  <dc:creator>Bryan Sarlo</dc:creator>
  <cp:lastModifiedBy>Bryan Sarlo</cp:lastModifiedBy>
  <cp:revision>192</cp:revision>
  <dcterms:created xsi:type="dcterms:W3CDTF">2018-12-05T20:08:33Z</dcterms:created>
  <dcterms:modified xsi:type="dcterms:W3CDTF">2020-01-19T20:26:25Z</dcterms:modified>
</cp:coreProperties>
</file>