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53"/>
  </p:notesMasterIdLst>
  <p:sldIdLst>
    <p:sldId id="256" r:id="rId2"/>
    <p:sldId id="356" r:id="rId3"/>
    <p:sldId id="357" r:id="rId4"/>
    <p:sldId id="289" r:id="rId5"/>
    <p:sldId id="290" r:id="rId6"/>
    <p:sldId id="291" r:id="rId7"/>
    <p:sldId id="344" r:id="rId8"/>
    <p:sldId id="292" r:id="rId9"/>
    <p:sldId id="345" r:id="rId10"/>
    <p:sldId id="346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6" r:id="rId24"/>
    <p:sldId id="315" r:id="rId25"/>
    <p:sldId id="317" r:id="rId26"/>
    <p:sldId id="319" r:id="rId27"/>
    <p:sldId id="320" r:id="rId28"/>
    <p:sldId id="321" r:id="rId29"/>
    <p:sldId id="322" r:id="rId30"/>
    <p:sldId id="323" r:id="rId31"/>
    <p:sldId id="324" r:id="rId32"/>
    <p:sldId id="326" r:id="rId33"/>
    <p:sldId id="360" r:id="rId34"/>
    <p:sldId id="361" r:id="rId35"/>
    <p:sldId id="362" r:id="rId36"/>
    <p:sldId id="293" r:id="rId37"/>
    <p:sldId id="294" r:id="rId38"/>
    <p:sldId id="295" r:id="rId39"/>
    <p:sldId id="296" r:id="rId40"/>
    <p:sldId id="297" r:id="rId41"/>
    <p:sldId id="358" r:id="rId42"/>
    <p:sldId id="299" r:id="rId43"/>
    <p:sldId id="300" r:id="rId44"/>
    <p:sldId id="347" r:id="rId45"/>
    <p:sldId id="301" r:id="rId46"/>
    <p:sldId id="302" r:id="rId47"/>
    <p:sldId id="330" r:id="rId48"/>
    <p:sldId id="329" r:id="rId49"/>
    <p:sldId id="348" r:id="rId50"/>
    <p:sldId id="349" r:id="rId51"/>
    <p:sldId id="359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91AC33-568C-42AE-8078-27DF3F63509A}">
          <p14:sldIdLst>
            <p14:sldId id="256"/>
            <p14:sldId id="356"/>
            <p14:sldId id="357"/>
            <p14:sldId id="289"/>
            <p14:sldId id="290"/>
            <p14:sldId id="291"/>
            <p14:sldId id="344"/>
            <p14:sldId id="292"/>
            <p14:sldId id="345"/>
            <p14:sldId id="346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6"/>
            <p14:sldId id="315"/>
            <p14:sldId id="317"/>
            <p14:sldId id="319"/>
            <p14:sldId id="320"/>
            <p14:sldId id="321"/>
            <p14:sldId id="322"/>
            <p14:sldId id="323"/>
            <p14:sldId id="324"/>
            <p14:sldId id="326"/>
            <p14:sldId id="360"/>
            <p14:sldId id="361"/>
            <p14:sldId id="362"/>
            <p14:sldId id="293"/>
            <p14:sldId id="294"/>
            <p14:sldId id="295"/>
            <p14:sldId id="296"/>
            <p14:sldId id="297"/>
            <p14:sldId id="358"/>
            <p14:sldId id="299"/>
            <p14:sldId id="300"/>
            <p14:sldId id="347"/>
            <p14:sldId id="301"/>
            <p14:sldId id="302"/>
            <p14:sldId id="330"/>
            <p14:sldId id="329"/>
            <p14:sldId id="348"/>
            <p14:sldId id="349"/>
            <p14:sldId id="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6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4012-9A4B-4CD3-A7D6-A976B04E89D1}" type="datetimeFigureOut">
              <a:rPr lang="en-CA" smtClean="0"/>
              <a:t>2020-02-20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9121B-77F9-4F62-949E-C20C2964B5A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592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848E-660A-4631-AEF0-1855AF7E3879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53E8-0C2D-4B46-BC27-137A4B85F09A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2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4DD2F-01B4-484C-A913-C8DD8D413CB4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E199-3CA5-4526-8019-6D0FD170785E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"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148027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420A-5239-4EEC-A89D-71C108147902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53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9D4C-A82C-49F7-A062-DF49B1EFE233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DBCC-CABD-4D8C-80F0-CC31AE4B596A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BA2D-3C32-437A-AD66-B9E384D0F089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17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25C08-92E3-4560-9A39-F42D835A7689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3FF4-2067-4E4C-B186-79D10F069B9E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5FEA-3CD7-4848-8E45-BF369FD91500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DC65-DFDF-4C41-BCBB-82677E7460D0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8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7BDB4-97D2-4613-84FB-4EB35F393C98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03457-C87D-4F57-A425-7455AD6D5293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9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1221-DE68-41E8-86D6-12F151F8EDB6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FBCB-89E4-4FF6-A12B-413658E96BBF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5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0790-B4C9-414A-B806-A1D417B5EC48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 userDrawn="1"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8EB1C71-74A5-4E16-A852-F63DE862BA1B}" type="datetime1">
              <a:rPr lang="en-US" smtClean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2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7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064029"/>
            <a:ext cx="6620968" cy="3713353"/>
          </a:xfrm>
        </p:spPr>
        <p:txBody>
          <a:bodyPr/>
          <a:lstStyle/>
          <a:p>
            <a:r>
              <a:rPr lang="en-US" sz="5400" dirty="0"/>
              <a:t>CS 2033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Multimedia &amp; Communications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7 – </a:t>
            </a:r>
            <a:r>
              <a:rPr lang="en-US" dirty="0" err="1"/>
              <a:t>JavaSCRIPT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70433-5A9D-45CD-9683-5F108273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Arrays are indexed such that each item has a position, starting at 0.</a:t>
            </a:r>
          </a:p>
          <a:p>
            <a:r>
              <a:rPr lang="en-US" sz="2800" dirty="0" smtClean="0"/>
              <a:t>Access </a:t>
            </a:r>
            <a:r>
              <a:rPr lang="en-US" sz="2800" dirty="0"/>
              <a:t>individual elements using square brackets </a:t>
            </a:r>
            <a:r>
              <a:rPr lang="en-US" sz="2800" dirty="0" smtClean="0"/>
              <a:t>and an index.</a:t>
            </a:r>
            <a:endParaRPr lang="en-US" sz="2800" dirty="0"/>
          </a:p>
          <a:p>
            <a:r>
              <a:rPr lang="en-US" sz="2800" dirty="0"/>
              <a:t>x = [2, 7, 4, 8, 1];</a:t>
            </a:r>
            <a:br>
              <a:rPr lang="en-US" sz="2800" dirty="0"/>
            </a:br>
            <a:r>
              <a:rPr lang="en-US" sz="2800" dirty="0"/>
              <a:t>alert(x[0]); // Displays 2.</a:t>
            </a:r>
            <a:br>
              <a:rPr lang="en-US" sz="2800" dirty="0"/>
            </a:br>
            <a:r>
              <a:rPr lang="en-US" sz="2800" dirty="0"/>
              <a:t>x[4] = 3; // Changes last item to 3.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8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 major benefit of JS is its ability to interact with HTML and CSS.</a:t>
            </a:r>
          </a:p>
          <a:p>
            <a:r>
              <a:rPr lang="en-US" sz="2800" dirty="0"/>
              <a:t>Directly change elements' styles.</a:t>
            </a:r>
          </a:p>
          <a:p>
            <a:r>
              <a:rPr lang="en-US" sz="2800" dirty="0"/>
              <a:t>Change classes or IDs.</a:t>
            </a:r>
          </a:p>
          <a:p>
            <a:r>
              <a:rPr lang="en-US" sz="2800" dirty="0"/>
              <a:t>Advanced animations / transitions.</a:t>
            </a:r>
          </a:p>
          <a:p>
            <a:r>
              <a:rPr lang="en-US" sz="2800" dirty="0"/>
              <a:t>Content can also be changed.</a:t>
            </a:r>
          </a:p>
          <a:p>
            <a:r>
              <a:rPr lang="en-US" sz="2800" dirty="0"/>
              <a:t>And more!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How do we change a style?</a:t>
            </a:r>
          </a:p>
          <a:p>
            <a:r>
              <a:rPr lang="en-US" sz="2800" dirty="0"/>
              <a:t>First, we must select/get the HTML element(s) in JS.</a:t>
            </a:r>
            <a:endParaRPr lang="en-US" dirty="0"/>
          </a:p>
          <a:p>
            <a:r>
              <a:rPr lang="en-US" sz="2800" dirty="0"/>
              <a:t>Several ways to do this:</a:t>
            </a:r>
          </a:p>
          <a:p>
            <a:pPr lvl="1"/>
            <a:r>
              <a:rPr lang="en-US" sz="2000" dirty="0" err="1"/>
              <a:t>document.getElementById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92D050"/>
                </a:solidFill>
              </a:rPr>
              <a:t>id</a:t>
            </a:r>
            <a:r>
              <a:rPr lang="en-US" sz="2000" dirty="0"/>
              <a:t>);</a:t>
            </a:r>
          </a:p>
          <a:p>
            <a:pPr lvl="1"/>
            <a:r>
              <a:rPr lang="en-US" sz="2000" dirty="0" err="1"/>
              <a:t>document.getElementsByTagName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92D050"/>
                </a:solidFill>
              </a:rPr>
              <a:t>tag</a:t>
            </a:r>
            <a:r>
              <a:rPr lang="en-US" sz="2000" dirty="0"/>
              <a:t>);</a:t>
            </a:r>
          </a:p>
          <a:p>
            <a:pPr lvl="1"/>
            <a:r>
              <a:rPr lang="en-US" sz="2000" dirty="0" err="1"/>
              <a:t>document.getElementsByClassName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92D050"/>
                </a:solidFill>
              </a:rPr>
              <a:t>class</a:t>
            </a:r>
            <a:r>
              <a:rPr lang="en-US" sz="2000" dirty="0"/>
              <a:t>);</a:t>
            </a:r>
          </a:p>
          <a:p>
            <a:pPr lvl="1"/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E60320-BD80-40BC-9404-A57EC242073D}"/>
              </a:ext>
            </a:extLst>
          </p:cNvPr>
          <p:cNvSpPr txBox="1"/>
          <p:nvPr/>
        </p:nvSpPr>
        <p:spPr>
          <a:xfrm>
            <a:off x="6342202" y="5515922"/>
            <a:ext cx="2512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Notice </a:t>
            </a:r>
            <a:r>
              <a:rPr lang="en-CA" dirty="0" smtClean="0">
                <a:solidFill>
                  <a:srgbClr val="FFFF00"/>
                </a:solidFill>
              </a:rPr>
              <a:t>the id getter is singular while the tag and class getters are plural.</a:t>
            </a:r>
            <a:endParaRPr lang="en-CA" dirty="0">
              <a:solidFill>
                <a:srgbClr val="FFFF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364182" y="4505497"/>
            <a:ext cx="15794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33454" y="4957155"/>
            <a:ext cx="15794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44538" y="5383874"/>
            <a:ext cx="15794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2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 ID element getter is typically the best one to </a:t>
            </a:r>
            <a:r>
              <a:rPr lang="en-US" sz="2800" dirty="0" smtClean="0"/>
              <a:t>use since it returns one specific object.</a:t>
            </a:r>
            <a:endParaRPr lang="en-US" sz="2800" dirty="0"/>
          </a:p>
          <a:p>
            <a:r>
              <a:rPr lang="en-US" sz="2800" dirty="0"/>
              <a:t>Getting elements by tag or class may be helpful in specific cases in which </a:t>
            </a:r>
            <a:r>
              <a:rPr lang="en-US" sz="2800" dirty="0" smtClean="0"/>
              <a:t>an array of </a:t>
            </a:r>
            <a:r>
              <a:rPr lang="en-US" sz="2800" dirty="0"/>
              <a:t>elements need to be accessed at once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Suppose you have an HTML div with the ID "</a:t>
            </a:r>
            <a:r>
              <a:rPr lang="en-US" sz="2800" dirty="0" err="1"/>
              <a:t>mydiv</a:t>
            </a:r>
            <a:r>
              <a:rPr lang="en-US" sz="2800" dirty="0"/>
              <a:t>".</a:t>
            </a:r>
          </a:p>
          <a:p>
            <a:r>
              <a:rPr lang="en-US" sz="2800" dirty="0"/>
              <a:t>Access that element in JS with:</a:t>
            </a:r>
          </a:p>
          <a:p>
            <a:pPr lvl="1"/>
            <a:r>
              <a:rPr lang="en-US" sz="2000" dirty="0" err="1"/>
              <a:t>document.getElementById</a:t>
            </a:r>
            <a:r>
              <a:rPr lang="en-US" sz="2000" dirty="0"/>
              <a:t>("</a:t>
            </a:r>
            <a:r>
              <a:rPr lang="en-US" sz="2000" dirty="0" err="1"/>
              <a:t>mydiv</a:t>
            </a:r>
            <a:r>
              <a:rPr lang="en-US" sz="2000" dirty="0"/>
              <a:t>");</a:t>
            </a:r>
          </a:p>
          <a:p>
            <a:r>
              <a:rPr lang="en-US" sz="2800" dirty="0"/>
              <a:t>Simplify the code by storing this element in a variable.</a:t>
            </a:r>
          </a:p>
          <a:p>
            <a:pPr lvl="1"/>
            <a:r>
              <a:rPr lang="en-US" sz="2000" dirty="0"/>
              <a:t>var md = </a:t>
            </a:r>
            <a:r>
              <a:rPr lang="en-US" sz="2000" dirty="0" err="1"/>
              <a:t>document.getElementById</a:t>
            </a:r>
            <a:r>
              <a:rPr lang="en-US" sz="2000" dirty="0"/>
              <a:t>("</a:t>
            </a:r>
            <a:r>
              <a:rPr lang="en-US" sz="2000" dirty="0" err="1"/>
              <a:t>mydiv</a:t>
            </a:r>
            <a:r>
              <a:rPr lang="en-US" sz="2000" dirty="0"/>
              <a:t>");</a:t>
            </a:r>
          </a:p>
          <a:p>
            <a:pPr lvl="1"/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Now the styles can be modified.</a:t>
            </a:r>
          </a:p>
          <a:p>
            <a:r>
              <a:rPr lang="en-US" sz="2800" dirty="0"/>
              <a:t>JS uses </a:t>
            </a:r>
            <a:r>
              <a:rPr lang="en-US" sz="2800" dirty="0">
                <a:solidFill>
                  <a:srgbClr val="92D050"/>
                </a:solidFill>
              </a:rPr>
              <a:t>dot notation</a:t>
            </a:r>
            <a:r>
              <a:rPr lang="en-US" sz="2800" dirty="0"/>
              <a:t> for accessing levels of properties.</a:t>
            </a:r>
          </a:p>
          <a:p>
            <a:pPr lvl="1"/>
            <a:r>
              <a:rPr lang="en-US" sz="2600" dirty="0"/>
              <a:t>style is a property in HTML elements.</a:t>
            </a:r>
          </a:p>
          <a:p>
            <a:pPr lvl="1"/>
            <a:r>
              <a:rPr lang="en-US" sz="2600" dirty="0"/>
              <a:t>CSS styles are properties within style.</a:t>
            </a:r>
          </a:p>
          <a:p>
            <a:r>
              <a:rPr lang="en-US" sz="2800" dirty="0"/>
              <a:t>Type the element (dot) style (dot), then a style property to access it.</a:t>
            </a:r>
          </a:p>
          <a:p>
            <a:pPr lvl="1"/>
            <a:r>
              <a:rPr lang="en-US" sz="2600" dirty="0"/>
              <a:t>i.e. </a:t>
            </a:r>
            <a:r>
              <a:rPr lang="en-US" sz="2600" dirty="0" err="1"/>
              <a:t>md.style.width</a:t>
            </a:r>
            <a:endParaRPr lang="en-US" sz="2600" dirty="0"/>
          </a:p>
          <a:p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To modify a style, use the dot notation on the element.</a:t>
            </a:r>
          </a:p>
          <a:p>
            <a:r>
              <a:rPr lang="en-US" sz="2800" dirty="0"/>
              <a:t>After specifying a style, simply use an equal sign and set the new value in quotation marks.</a:t>
            </a:r>
            <a:endParaRPr lang="en-US" dirty="0"/>
          </a:p>
          <a:p>
            <a:pPr lvl="1"/>
            <a:r>
              <a:rPr lang="en-US" sz="2600" dirty="0" err="1"/>
              <a:t>md.style.width</a:t>
            </a:r>
            <a:r>
              <a:rPr lang="en-US" sz="2600" dirty="0"/>
              <a:t> = "100px";</a:t>
            </a:r>
          </a:p>
          <a:p>
            <a:pPr lvl="1"/>
            <a:r>
              <a:rPr lang="en-US" sz="2600" dirty="0" err="1"/>
              <a:t>md.style.margin</a:t>
            </a:r>
            <a:r>
              <a:rPr lang="en-US" sz="2600" dirty="0"/>
              <a:t> = "5px";</a:t>
            </a:r>
          </a:p>
          <a:p>
            <a:pPr lvl="1"/>
            <a:r>
              <a:rPr lang="en-US" sz="2600" dirty="0" err="1"/>
              <a:t>md.style.color</a:t>
            </a:r>
            <a:r>
              <a:rPr lang="en-US" sz="2600" dirty="0"/>
              <a:t> = "red";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6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Style properties that contained a hyphen in CSS are defined differently in JavaScript.</a:t>
            </a:r>
          </a:p>
          <a:p>
            <a:r>
              <a:rPr lang="en-US" sz="2800" dirty="0"/>
              <a:t>Instead, the words are back to back and the initial of each word (except the first) is capitalized.</a:t>
            </a:r>
          </a:p>
          <a:p>
            <a:pPr lvl="1"/>
            <a:r>
              <a:rPr lang="en-US" sz="2600" dirty="0"/>
              <a:t>i.e. </a:t>
            </a:r>
            <a:r>
              <a:rPr lang="en-US" sz="2600" dirty="0" err="1" smtClean="0"/>
              <a:t>backgroundColor</a:t>
            </a:r>
            <a:r>
              <a:rPr lang="en-US" sz="2600" dirty="0" smtClean="0"/>
              <a:t> (not background-color)</a:t>
            </a:r>
            <a:endParaRPr lang="en-US" sz="2600" dirty="0"/>
          </a:p>
          <a:p>
            <a:r>
              <a:rPr lang="en-US" sz="2800" dirty="0"/>
              <a:t>This is called </a:t>
            </a:r>
            <a:r>
              <a:rPr lang="en-US" sz="2800" dirty="0">
                <a:solidFill>
                  <a:srgbClr val="92D050"/>
                </a:solidFill>
              </a:rPr>
              <a:t>camel case</a:t>
            </a:r>
            <a:r>
              <a:rPr lang="en-US" sz="2800" dirty="0"/>
              <a:t>.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5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box.style.backgroundColor</a:t>
            </a:r>
            <a:r>
              <a:rPr lang="en-US" sz="2800" dirty="0"/>
              <a:t> = "red";</a:t>
            </a:r>
          </a:p>
          <a:p>
            <a:r>
              <a:rPr lang="en-US" sz="2800" dirty="0" err="1"/>
              <a:t>box.style.color</a:t>
            </a:r>
            <a:r>
              <a:rPr lang="en-US" sz="2800" dirty="0"/>
              <a:t> = "</a:t>
            </a:r>
            <a:r>
              <a:rPr lang="en-US" sz="2800" dirty="0" err="1"/>
              <a:t>rgb</a:t>
            </a:r>
            <a:r>
              <a:rPr lang="en-US" sz="2800" dirty="0"/>
              <a:t>(100,78,19)";</a:t>
            </a:r>
          </a:p>
          <a:p>
            <a:r>
              <a:rPr lang="en-US" sz="2800" dirty="0" err="1"/>
              <a:t>mydiv.style.width</a:t>
            </a:r>
            <a:r>
              <a:rPr lang="en-US" sz="2800" dirty="0"/>
              <a:t> = "400px";</a:t>
            </a:r>
          </a:p>
          <a:p>
            <a:r>
              <a:rPr lang="en-US" sz="2800" dirty="0" err="1"/>
              <a:t>mydiv.style.borderColor</a:t>
            </a:r>
            <a:r>
              <a:rPr lang="en-US" sz="2800" dirty="0"/>
              <a:t> = "black</a:t>
            </a:r>
            <a:r>
              <a:rPr lang="en-US" sz="2800" dirty="0" smtClean="0"/>
              <a:t>";</a:t>
            </a:r>
          </a:p>
          <a:p>
            <a:r>
              <a:rPr lang="en-US" sz="2800" dirty="0" err="1" smtClean="0"/>
              <a:t>mydiv.style.borderWidth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smtClean="0"/>
              <a:t>"3px";</a:t>
            </a:r>
            <a:endParaRPr lang="en-US" sz="2800" dirty="0"/>
          </a:p>
          <a:p>
            <a:r>
              <a:rPr lang="en-US" sz="2800" dirty="0" err="1" smtClean="0"/>
              <a:t>mydiv.style.left</a:t>
            </a:r>
            <a:r>
              <a:rPr lang="en-US" sz="2800" dirty="0" smtClean="0"/>
              <a:t> </a:t>
            </a:r>
            <a:r>
              <a:rPr lang="en-US" sz="2800" dirty="0"/>
              <a:t>= "50%";</a:t>
            </a:r>
          </a:p>
          <a:p>
            <a:r>
              <a:rPr lang="en-US" sz="2800" dirty="0" err="1"/>
              <a:t>tb.style.display</a:t>
            </a:r>
            <a:r>
              <a:rPr lang="en-US" sz="2800" dirty="0"/>
              <a:t> = "block";</a:t>
            </a:r>
          </a:p>
          <a:p>
            <a:r>
              <a:rPr lang="en-US" sz="2800" dirty="0" err="1"/>
              <a:t>tb.style.display</a:t>
            </a:r>
            <a:r>
              <a:rPr lang="en-US" sz="2800" dirty="0"/>
              <a:t> = "none";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If several styles need to be changed, it's inefficient to do each one individually.</a:t>
            </a:r>
          </a:p>
          <a:p>
            <a:r>
              <a:rPr lang="en-US" sz="2800" dirty="0"/>
              <a:t>A better option is to change the class on the object within JS.</a:t>
            </a:r>
          </a:p>
          <a:p>
            <a:r>
              <a:rPr lang="en-US" sz="2800" dirty="0"/>
              <a:t>In CSS, an element can have multiple classes. It's the same in JS.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Assignment </a:t>
            </a:r>
            <a:r>
              <a:rPr lang="en-US" sz="2800" dirty="0"/>
              <a:t>2 is due </a:t>
            </a:r>
            <a:r>
              <a:rPr lang="en-US" sz="2800" dirty="0" smtClean="0"/>
              <a:t>this Friday night. Upload it in advance to ensure everything works!</a:t>
            </a:r>
            <a:endParaRPr lang="en-US" sz="2800" dirty="0"/>
          </a:p>
          <a:p>
            <a:r>
              <a:rPr lang="en-CA" sz="2800" dirty="0" smtClean="0"/>
              <a:t>Review the instructions to check that you followed them properly.</a:t>
            </a:r>
          </a:p>
          <a:p>
            <a:r>
              <a:rPr lang="en-CA" sz="2800" dirty="0" smtClean="0"/>
              <a:t>TAs have consulting hours this week so see them if you have any questions.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3A62A-7B50-4C82-87F4-9DFD240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3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Get the element the same way:</a:t>
            </a:r>
          </a:p>
          <a:p>
            <a:pPr lvl="1"/>
            <a:r>
              <a:rPr lang="en-US" sz="2000" dirty="0"/>
              <a:t>var tb = </a:t>
            </a:r>
            <a:r>
              <a:rPr lang="en-US" sz="2000" dirty="0" err="1"/>
              <a:t>document.getElementById</a:t>
            </a:r>
            <a:r>
              <a:rPr lang="en-US" sz="2000" dirty="0"/>
              <a:t>("</a:t>
            </a:r>
            <a:r>
              <a:rPr lang="en-US" sz="2000" dirty="0" err="1"/>
              <a:t>topbox</a:t>
            </a:r>
            <a:r>
              <a:rPr lang="en-US" sz="2000" dirty="0"/>
              <a:t>");</a:t>
            </a:r>
          </a:p>
          <a:p>
            <a:r>
              <a:rPr lang="en-US" sz="2800" dirty="0"/>
              <a:t>Use dot notation to access </a:t>
            </a:r>
            <a:r>
              <a:rPr lang="en-US" sz="2800" dirty="0" err="1">
                <a:solidFill>
                  <a:srgbClr val="92D050"/>
                </a:solidFill>
              </a:rPr>
              <a:t>className</a:t>
            </a:r>
            <a:r>
              <a:rPr lang="en-US" sz="2800" dirty="0"/>
              <a:t> or </a:t>
            </a:r>
            <a:r>
              <a:rPr lang="en-US" sz="2800" dirty="0">
                <a:solidFill>
                  <a:srgbClr val="92D050"/>
                </a:solidFill>
              </a:rPr>
              <a:t>id</a:t>
            </a:r>
            <a:r>
              <a:rPr lang="en-US" sz="2800" dirty="0"/>
              <a:t> on the object.</a:t>
            </a:r>
          </a:p>
          <a:p>
            <a:r>
              <a:rPr lang="en-US" sz="2800" dirty="0"/>
              <a:t>It's safer to leave the id alone and just change classes.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HTML:</a:t>
            </a:r>
          </a:p>
          <a:p>
            <a:pPr lvl="1"/>
            <a:r>
              <a:rPr lang="en-US" sz="2200" dirty="0"/>
              <a:t>&lt;div id="tb" class="box"&gt;&lt;/div&gt;</a:t>
            </a:r>
          </a:p>
          <a:p>
            <a:r>
              <a:rPr lang="en-US" sz="2800" dirty="0"/>
              <a:t>JS:</a:t>
            </a:r>
          </a:p>
          <a:p>
            <a:pPr lvl="1"/>
            <a:r>
              <a:rPr lang="en-US" sz="2200" dirty="0"/>
              <a:t>var tb = </a:t>
            </a:r>
            <a:r>
              <a:rPr lang="en-US" sz="2200" dirty="0" err="1"/>
              <a:t>document.getElementById</a:t>
            </a:r>
            <a:r>
              <a:rPr lang="en-US" sz="2200" dirty="0"/>
              <a:t>("tb");</a:t>
            </a:r>
          </a:p>
          <a:p>
            <a:pPr lvl="1"/>
            <a:r>
              <a:rPr lang="en-US" sz="2200" dirty="0" err="1"/>
              <a:t>tb.className</a:t>
            </a:r>
            <a:r>
              <a:rPr lang="en-US" sz="2200" dirty="0"/>
              <a:t> = "</a:t>
            </a:r>
            <a:r>
              <a:rPr lang="en-US" sz="2200" dirty="0" err="1"/>
              <a:t>newbox</a:t>
            </a:r>
            <a:r>
              <a:rPr lang="en-US" sz="2200" dirty="0"/>
              <a:t>"; // Single class.</a:t>
            </a:r>
          </a:p>
          <a:p>
            <a:pPr lvl="1"/>
            <a:r>
              <a:rPr lang="en-US" sz="2200" dirty="0" err="1"/>
              <a:t>tb.className</a:t>
            </a:r>
            <a:r>
              <a:rPr lang="en-US" sz="2200" dirty="0"/>
              <a:t> = "box </a:t>
            </a:r>
            <a:r>
              <a:rPr lang="en-US" sz="2200" dirty="0" err="1"/>
              <a:t>newbox</a:t>
            </a:r>
            <a:r>
              <a:rPr lang="en-US" sz="2200" dirty="0"/>
              <a:t>"; // 2 classes.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1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Notice the difference between the two class change options.</a:t>
            </a:r>
          </a:p>
          <a:p>
            <a:pPr lvl="1"/>
            <a:r>
              <a:rPr lang="en-US" sz="2400" dirty="0"/>
              <a:t>Single class is </a:t>
            </a:r>
            <a:r>
              <a:rPr lang="en-US" sz="2400" dirty="0" smtClean="0"/>
              <a:t>usually a </a:t>
            </a:r>
            <a:r>
              <a:rPr lang="en-US" sz="2400" dirty="0"/>
              <a:t>replacement.</a:t>
            </a:r>
          </a:p>
          <a:p>
            <a:pPr lvl="1"/>
            <a:r>
              <a:rPr lang="en-US" sz="2400" dirty="0"/>
              <a:t>Multiple classes are usually additions.</a:t>
            </a:r>
          </a:p>
          <a:p>
            <a:pPr lvl="2"/>
            <a:r>
              <a:rPr lang="en-US" sz="2200" dirty="0"/>
              <a:t>Retain original class styles.</a:t>
            </a:r>
          </a:p>
          <a:p>
            <a:pPr lvl="2"/>
            <a:r>
              <a:rPr lang="en-US" sz="2200" dirty="0"/>
              <a:t>Additional class(</a:t>
            </a:r>
            <a:r>
              <a:rPr lang="en-US" sz="2200" dirty="0" err="1"/>
              <a:t>es</a:t>
            </a:r>
            <a:r>
              <a:rPr lang="en-US" sz="2200" dirty="0"/>
              <a:t>) provide new or modified styles.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We can now add and remove CSS animations dynamically with JS.</a:t>
            </a:r>
          </a:p>
          <a:p>
            <a:r>
              <a:rPr lang="en-US" sz="2800" dirty="0"/>
              <a:t>Create a CSS class selector that triggers an animation.</a:t>
            </a:r>
          </a:p>
          <a:p>
            <a:r>
              <a:rPr lang="en-US" sz="2800" dirty="0"/>
              <a:t>Use JS to add/remove the class to an element.</a:t>
            </a:r>
          </a:p>
          <a:p>
            <a:pPr lvl="1"/>
            <a:r>
              <a:rPr lang="en-US" sz="2600" dirty="0"/>
              <a:t>Adding the class starts the animation.</a:t>
            </a:r>
          </a:p>
          <a:p>
            <a:pPr lvl="1"/>
            <a:r>
              <a:rPr lang="en-US" sz="2600" dirty="0"/>
              <a:t>Removing the class stops it.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 and CSS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JS can also change the content within an HTML element.</a:t>
            </a:r>
          </a:p>
          <a:p>
            <a:r>
              <a:rPr lang="en-US" sz="2800" dirty="0"/>
              <a:t>Use dot notation to access the </a:t>
            </a:r>
            <a:r>
              <a:rPr lang="en-US" sz="2800" dirty="0" err="1">
                <a:solidFill>
                  <a:srgbClr val="92D050"/>
                </a:solidFill>
              </a:rPr>
              <a:t>innerHTML</a:t>
            </a:r>
            <a:r>
              <a:rPr lang="en-US" sz="2800" dirty="0"/>
              <a:t> property of an element.</a:t>
            </a:r>
          </a:p>
          <a:p>
            <a:r>
              <a:rPr lang="en-US" sz="2800" dirty="0" err="1"/>
              <a:t>tb.innerHTML</a:t>
            </a:r>
            <a:r>
              <a:rPr lang="en-US" sz="2800" dirty="0"/>
              <a:t> = "Text shown in div.";</a:t>
            </a:r>
          </a:p>
          <a:p>
            <a:r>
              <a:rPr lang="en-US" sz="2800" dirty="0"/>
              <a:t>As its name suggests, this supports HTML as well.</a:t>
            </a:r>
          </a:p>
          <a:p>
            <a:r>
              <a:rPr lang="en-US" sz="2800" dirty="0" err="1"/>
              <a:t>tb.innerHTML</a:t>
            </a:r>
            <a:r>
              <a:rPr lang="en-US" sz="2800" dirty="0"/>
              <a:t> = "&lt;p&gt;Hi there!&lt;/p&gt;";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Style/content changes will typically be done as a result of an event.</a:t>
            </a:r>
          </a:p>
          <a:p>
            <a:r>
              <a:rPr lang="en-US" sz="2800" dirty="0"/>
              <a:t>Events are a huge part of JS!</a:t>
            </a:r>
          </a:p>
          <a:p>
            <a:pPr lvl="1"/>
            <a:r>
              <a:rPr lang="en-US" sz="2600" dirty="0"/>
              <a:t>User input events</a:t>
            </a:r>
          </a:p>
          <a:p>
            <a:pPr lvl="2"/>
            <a:r>
              <a:rPr lang="en-US" sz="2400" dirty="0"/>
              <a:t>Mouse-based</a:t>
            </a:r>
          </a:p>
          <a:p>
            <a:pPr lvl="2"/>
            <a:r>
              <a:rPr lang="en-US" sz="2400" dirty="0"/>
              <a:t>Keyboard-based</a:t>
            </a:r>
          </a:p>
          <a:p>
            <a:pPr lvl="1"/>
            <a:r>
              <a:rPr lang="en-US" sz="2600" dirty="0"/>
              <a:t>Load event</a:t>
            </a:r>
          </a:p>
          <a:p>
            <a:pPr lvl="1"/>
            <a:r>
              <a:rPr lang="en-US" sz="2600" dirty="0"/>
              <a:t>Timer events</a:t>
            </a:r>
          </a:p>
          <a:p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Events are handled with </a:t>
            </a:r>
            <a:r>
              <a:rPr lang="en-US" sz="2800" dirty="0">
                <a:solidFill>
                  <a:srgbClr val="92D050"/>
                </a:solidFill>
              </a:rPr>
              <a:t>event listeners</a:t>
            </a:r>
            <a:r>
              <a:rPr lang="en-US" sz="2800" dirty="0"/>
              <a:t> applied to HTML elements.</a:t>
            </a:r>
          </a:p>
          <a:p>
            <a:r>
              <a:rPr lang="en-US" sz="2800" dirty="0"/>
              <a:t>Event listeners are </a:t>
            </a:r>
            <a:r>
              <a:rPr lang="en-US" sz="2800" dirty="0" smtClean="0"/>
              <a:t>always watching </a:t>
            </a:r>
            <a:r>
              <a:rPr lang="en-US" sz="2800" dirty="0"/>
              <a:t>for </a:t>
            </a:r>
            <a:r>
              <a:rPr lang="en-US" sz="2800" dirty="0" smtClean="0"/>
              <a:t>specific </a:t>
            </a:r>
            <a:r>
              <a:rPr lang="en-US" sz="2800" dirty="0"/>
              <a:t>events to occur.</a:t>
            </a:r>
          </a:p>
          <a:p>
            <a:r>
              <a:rPr lang="en-US" sz="2800" dirty="0"/>
              <a:t>When an awaited event occurs, the listener detects it and triggers the event's code.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There are two main ways to add event listeners to elements.</a:t>
            </a:r>
          </a:p>
          <a:p>
            <a:pPr lvl="1"/>
            <a:r>
              <a:rPr lang="en-US" sz="2400" dirty="0"/>
              <a:t>Inline: attach the event listener as an attribute in the HTML element tag.</a:t>
            </a:r>
          </a:p>
          <a:p>
            <a:pPr lvl="1"/>
            <a:r>
              <a:rPr lang="en-US" sz="2400" dirty="0"/>
              <a:t>Dot Notation: use the </a:t>
            </a:r>
            <a:r>
              <a:rPr lang="en-US" sz="2400" dirty="0" err="1"/>
              <a:t>addEventListener</a:t>
            </a:r>
            <a:r>
              <a:rPr lang="en-US" sz="2400" dirty="0"/>
              <a:t> function as a property on the element using dot notation.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Inline event listeners are the easiest.</a:t>
            </a:r>
          </a:p>
          <a:p>
            <a:r>
              <a:rPr lang="en-US" sz="2800" dirty="0"/>
              <a:t>Although inline CSS and JS is generally frowned upon, event listeners are a different story!</a:t>
            </a:r>
          </a:p>
          <a:p>
            <a:r>
              <a:rPr lang="en-US" sz="2800" dirty="0"/>
              <a:t>Inline event listeners start with "on" followed by an event name (sometimes abbreviated).</a:t>
            </a:r>
          </a:p>
          <a:p>
            <a:pPr lvl="1"/>
            <a:r>
              <a:rPr lang="en-US" sz="2400" dirty="0"/>
              <a:t>All lowercase, no spaces or hyphens.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handling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Common mouse events:</a:t>
            </a:r>
          </a:p>
          <a:p>
            <a:pPr lvl="1"/>
            <a:r>
              <a:rPr lang="en-US" sz="2600" dirty="0"/>
              <a:t>Click: onclick</a:t>
            </a:r>
          </a:p>
          <a:p>
            <a:pPr lvl="1"/>
            <a:r>
              <a:rPr lang="en-US" sz="2600" dirty="0"/>
              <a:t>Double click: </a:t>
            </a:r>
            <a:r>
              <a:rPr lang="en-US" sz="2600" dirty="0" err="1"/>
              <a:t>ondblclick</a:t>
            </a:r>
            <a:endParaRPr lang="en-US" sz="2600" dirty="0"/>
          </a:p>
          <a:p>
            <a:pPr lvl="1"/>
            <a:r>
              <a:rPr lang="en-US" sz="2600" dirty="0"/>
              <a:t>Mouse over: </a:t>
            </a:r>
            <a:r>
              <a:rPr lang="en-US" sz="2600" dirty="0" err="1"/>
              <a:t>onmouseover</a:t>
            </a:r>
            <a:endParaRPr lang="en-US" sz="2600" dirty="0"/>
          </a:p>
          <a:p>
            <a:pPr lvl="1"/>
            <a:r>
              <a:rPr lang="en-US" sz="2600" dirty="0"/>
              <a:t>Mouse out: </a:t>
            </a:r>
            <a:r>
              <a:rPr lang="en-US" sz="2600" dirty="0" err="1"/>
              <a:t>onmouseout</a:t>
            </a:r>
            <a:endParaRPr lang="en-US" sz="2600" dirty="0"/>
          </a:p>
          <a:p>
            <a:pPr lvl="1"/>
            <a:r>
              <a:rPr lang="en-US" sz="2600" dirty="0"/>
              <a:t>Focus a form field: </a:t>
            </a:r>
            <a:r>
              <a:rPr lang="en-US" sz="2600" dirty="0" err="1"/>
              <a:t>onfocus</a:t>
            </a:r>
            <a:endParaRPr lang="en-US" sz="2600" dirty="0"/>
          </a:p>
          <a:p>
            <a:pPr lvl="1"/>
            <a:r>
              <a:rPr lang="en-US" sz="2600" dirty="0"/>
              <a:t>Leave a form field: </a:t>
            </a:r>
            <a:r>
              <a:rPr lang="en-US" sz="2600" dirty="0" err="1"/>
              <a:t>onblur</a:t>
            </a:r>
            <a:endParaRPr lang="en-US" sz="2600" dirty="0"/>
          </a:p>
          <a:p>
            <a:pPr lvl="1"/>
            <a:r>
              <a:rPr lang="en-US" sz="2600" dirty="0"/>
              <a:t>Change a form value: </a:t>
            </a:r>
            <a:r>
              <a:rPr lang="en-US" sz="2600" dirty="0" err="1"/>
              <a:t>onchange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3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Quiz 2 will be </a:t>
            </a:r>
            <a:r>
              <a:rPr lang="en-US" sz="2800" dirty="0" smtClean="0"/>
              <a:t>open next week on Wednesday, March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and Thursday, March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.</a:t>
            </a:r>
          </a:p>
          <a:p>
            <a:pPr lvl="1"/>
            <a:r>
              <a:rPr lang="en-CA" sz="2600" dirty="0" smtClean="0"/>
              <a:t>Questions </a:t>
            </a:r>
            <a:r>
              <a:rPr lang="en-CA" sz="2600" dirty="0"/>
              <a:t>from Lectures 5, 6, and </a:t>
            </a:r>
            <a:r>
              <a:rPr lang="en-CA" sz="2600" dirty="0" smtClean="0"/>
              <a:t>7: HTML, CSS, and JavaScript.</a:t>
            </a:r>
            <a:endParaRPr lang="en-US" sz="2600" dirty="0"/>
          </a:p>
          <a:p>
            <a:endParaRPr lang="en-US" sz="2800" dirty="0"/>
          </a:p>
          <a:p>
            <a:r>
              <a:rPr lang="en-US" sz="2800" dirty="0"/>
              <a:t>Final Exam </a:t>
            </a:r>
            <a:r>
              <a:rPr lang="en-US" sz="2800" dirty="0" smtClean="0"/>
              <a:t>is scheduled for April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at </a:t>
            </a:r>
            <a:r>
              <a:rPr lang="en-US" sz="2800" dirty="0" smtClean="0"/>
              <a:t>2pm. Location TBD.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3A62A-7B50-4C82-87F4-9DFD240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Keyboard events:</a:t>
            </a:r>
          </a:p>
          <a:p>
            <a:pPr lvl="1"/>
            <a:r>
              <a:rPr lang="en-US" sz="2600" dirty="0"/>
              <a:t>Key press: </a:t>
            </a:r>
            <a:r>
              <a:rPr lang="en-US" sz="2600" dirty="0" err="1"/>
              <a:t>onkeypress</a:t>
            </a:r>
            <a:endParaRPr lang="en-US" sz="2600" dirty="0"/>
          </a:p>
          <a:p>
            <a:pPr lvl="1"/>
            <a:r>
              <a:rPr lang="en-US" sz="2600" dirty="0"/>
              <a:t>Key down: </a:t>
            </a:r>
            <a:r>
              <a:rPr lang="en-US" sz="2600" dirty="0" err="1"/>
              <a:t>onkeydown</a:t>
            </a:r>
            <a:endParaRPr lang="en-US" sz="2600" dirty="0"/>
          </a:p>
          <a:p>
            <a:pPr lvl="1"/>
            <a:r>
              <a:rPr lang="en-US" sz="2600" dirty="0"/>
              <a:t>Key up: </a:t>
            </a:r>
            <a:r>
              <a:rPr lang="en-US" sz="2600" dirty="0" err="1"/>
              <a:t>onkeyup</a:t>
            </a:r>
            <a:endParaRPr lang="en-US" sz="2600" dirty="0"/>
          </a:p>
          <a:p>
            <a:endParaRPr lang="en-US" sz="2800" dirty="0"/>
          </a:p>
          <a:p>
            <a:r>
              <a:rPr lang="en-US" sz="2800" dirty="0"/>
              <a:t>Differentiate keypress, </a:t>
            </a:r>
            <a:r>
              <a:rPr lang="en-US" sz="2800" dirty="0" err="1"/>
              <a:t>keydown</a:t>
            </a:r>
            <a:r>
              <a:rPr lang="en-US" sz="2800" dirty="0"/>
              <a:t>, and </a:t>
            </a:r>
            <a:r>
              <a:rPr lang="en-US" sz="2800" dirty="0" err="1"/>
              <a:t>keyup</a:t>
            </a:r>
            <a:r>
              <a:rPr lang="en-US" sz="2800" dirty="0"/>
              <a:t> events.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&lt;div id="box" </a:t>
            </a:r>
            <a:r>
              <a:rPr lang="en-US" sz="2800" dirty="0">
                <a:solidFill>
                  <a:srgbClr val="92D050"/>
                </a:solidFill>
              </a:rPr>
              <a:t>onclick="</a:t>
            </a:r>
            <a:r>
              <a:rPr lang="en-US" sz="2800" dirty="0" err="1">
                <a:solidFill>
                  <a:srgbClr val="92D050"/>
                </a:solidFill>
              </a:rPr>
              <a:t>document.getElementById</a:t>
            </a:r>
            <a:r>
              <a:rPr lang="en-US" sz="2800" dirty="0">
                <a:solidFill>
                  <a:srgbClr val="92D050"/>
                </a:solidFill>
              </a:rPr>
              <a:t>('box').</a:t>
            </a:r>
            <a:r>
              <a:rPr lang="en-US" sz="2800" dirty="0" err="1">
                <a:solidFill>
                  <a:srgbClr val="92D050"/>
                </a:solidFill>
              </a:rPr>
              <a:t>style.width</a:t>
            </a:r>
            <a:r>
              <a:rPr lang="en-US" sz="2800" dirty="0">
                <a:solidFill>
                  <a:srgbClr val="92D050"/>
                </a:solidFill>
              </a:rPr>
              <a:t> = '300px'"</a:t>
            </a:r>
            <a:r>
              <a:rPr lang="en-US" sz="2800" dirty="0"/>
              <a:t>&gt;&lt;/div&gt;</a:t>
            </a:r>
          </a:p>
          <a:p>
            <a:r>
              <a:rPr lang="en-US" sz="2800" dirty="0"/>
              <a:t>In this example, the style change applies to the element itself, so we can use a shortcut: </a:t>
            </a:r>
            <a:r>
              <a:rPr lang="en-US" sz="2800" dirty="0">
                <a:solidFill>
                  <a:srgbClr val="92D050"/>
                </a:solidFill>
              </a:rPr>
              <a:t>this</a:t>
            </a:r>
          </a:p>
          <a:p>
            <a:r>
              <a:rPr lang="en-US" sz="3000" dirty="0"/>
              <a:t>&lt;div id="box" </a:t>
            </a:r>
            <a:r>
              <a:rPr lang="en-US" sz="3000" dirty="0">
                <a:solidFill>
                  <a:srgbClr val="92D050"/>
                </a:solidFill>
              </a:rPr>
              <a:t>onclick=" </a:t>
            </a:r>
            <a:r>
              <a:rPr lang="en-US" sz="3000" dirty="0" err="1">
                <a:solidFill>
                  <a:srgbClr val="92D050"/>
                </a:solidFill>
              </a:rPr>
              <a:t>this.style.width</a:t>
            </a:r>
            <a:r>
              <a:rPr lang="en-US" sz="3000" dirty="0">
                <a:solidFill>
                  <a:srgbClr val="92D050"/>
                </a:solidFill>
              </a:rPr>
              <a:t> = '300px'"</a:t>
            </a:r>
            <a:r>
              <a:rPr lang="en-US" sz="3000" dirty="0"/>
              <a:t>&gt;&lt;/div&gt;</a:t>
            </a:r>
            <a:endParaRPr lang="en-US" sz="2600" dirty="0">
              <a:solidFill>
                <a:srgbClr val="92D05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Dot notation is the other method for creating event listeners.</a:t>
            </a:r>
          </a:p>
          <a:p>
            <a:r>
              <a:rPr lang="en-US" sz="2800" dirty="0"/>
              <a:t>This can go in internal or external JavaScript code (after the element is created!)</a:t>
            </a:r>
          </a:p>
          <a:p>
            <a:r>
              <a:rPr lang="en-US" sz="2800" dirty="0" err="1"/>
              <a:t>box.addEventListener</a:t>
            </a:r>
            <a:r>
              <a:rPr lang="en-US" sz="2800" dirty="0"/>
              <a:t>("click", function() { </a:t>
            </a:r>
            <a:r>
              <a:rPr lang="en-US" sz="2800" dirty="0" err="1"/>
              <a:t>this.style.width</a:t>
            </a:r>
            <a:r>
              <a:rPr lang="en-US" sz="2800" dirty="0"/>
              <a:t> = "300px" });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events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We talked about mouse events and keyboard events already.</a:t>
            </a:r>
          </a:p>
          <a:p>
            <a:r>
              <a:rPr lang="en-US" sz="2800" dirty="0"/>
              <a:t>There are two other common event types in JS: the loading of the webpage and custom timers.</a:t>
            </a:r>
          </a:p>
          <a:p>
            <a:r>
              <a:rPr lang="en-US" sz="2800" dirty="0"/>
              <a:t>The loading is simple. Just attach an </a:t>
            </a:r>
            <a:r>
              <a:rPr lang="en-US" sz="2800" dirty="0">
                <a:solidFill>
                  <a:srgbClr val="92D050"/>
                </a:solidFill>
              </a:rPr>
              <a:t>onload</a:t>
            </a:r>
            <a:r>
              <a:rPr lang="en-US" sz="2800" dirty="0"/>
              <a:t> listener to the body and it will trigger when everything loads.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3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events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There are two types of timers.</a:t>
            </a:r>
          </a:p>
          <a:p>
            <a:r>
              <a:rPr lang="en-US" sz="2800" dirty="0"/>
              <a:t>Timeout: trigger a function once after a specified time has elapsed.</a:t>
            </a:r>
          </a:p>
          <a:p>
            <a:r>
              <a:rPr lang="en-US" sz="2800" dirty="0"/>
              <a:t>Interval: trigger a function repeatedly in intervals of the specified time.</a:t>
            </a:r>
          </a:p>
          <a:p>
            <a:r>
              <a:rPr lang="en-US" sz="2800" dirty="0"/>
              <a:t>Start them with </a:t>
            </a:r>
            <a:r>
              <a:rPr lang="en-US" sz="2800" dirty="0" err="1"/>
              <a:t>setTimeout</a:t>
            </a:r>
            <a:r>
              <a:rPr lang="en-US" sz="2800" dirty="0"/>
              <a:t>(</a:t>
            </a:r>
            <a:r>
              <a:rPr lang="en-US" sz="2800" i="1" dirty="0"/>
              <a:t>function</a:t>
            </a:r>
            <a:r>
              <a:rPr lang="en-US" sz="2800" dirty="0"/>
              <a:t>, </a:t>
            </a:r>
            <a:r>
              <a:rPr lang="en-US" sz="2800" i="1" dirty="0" err="1"/>
              <a:t>ms</a:t>
            </a:r>
            <a:r>
              <a:rPr lang="en-US" sz="2800" dirty="0"/>
              <a:t>) or </a:t>
            </a:r>
            <a:r>
              <a:rPr lang="en-US" sz="2800" dirty="0" err="1"/>
              <a:t>setInterval</a:t>
            </a:r>
            <a:r>
              <a:rPr lang="en-US" sz="2800" dirty="0"/>
              <a:t>(</a:t>
            </a:r>
            <a:r>
              <a:rPr lang="en-US" sz="2800" i="1" dirty="0"/>
              <a:t>function</a:t>
            </a:r>
            <a:r>
              <a:rPr lang="en-US" sz="2800" dirty="0"/>
              <a:t>, </a:t>
            </a:r>
            <a:r>
              <a:rPr lang="en-US" sz="2800" i="1" dirty="0" err="1"/>
              <a:t>ms</a:t>
            </a:r>
            <a:r>
              <a:rPr lang="en-US" sz="2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events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Examples of various events:</a:t>
            </a:r>
          </a:p>
          <a:p>
            <a:r>
              <a:rPr lang="en-US" sz="2800" dirty="0">
                <a:hlinkClick r:id="rId2"/>
              </a:rPr>
              <a:t>http://www.csd.uwo.ca/~bsarlo/cs2033b/samples/lec7/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Most lines of code end with a semi-colon ;</a:t>
            </a:r>
          </a:p>
          <a:p>
            <a:r>
              <a:rPr lang="en-US" sz="2800" dirty="0"/>
              <a:t>There are structures of code that may contain multiple lines in a sequence.</a:t>
            </a:r>
          </a:p>
          <a:p>
            <a:r>
              <a:rPr lang="en-US" sz="2800" dirty="0"/>
              <a:t>The first and last line of those structures end with a curly bracket { or } instead of a semi-colon.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5EAD2-5791-457B-93CC-7D4BCD07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6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Conditionals are </a:t>
            </a:r>
            <a:r>
              <a:rPr lang="en-US" sz="2800" dirty="0" smtClean="0"/>
              <a:t>an important structure </a:t>
            </a:r>
            <a:r>
              <a:rPr lang="en-US" sz="2800" dirty="0"/>
              <a:t>in </a:t>
            </a:r>
            <a:r>
              <a:rPr lang="en-US" sz="2800" dirty="0" smtClean="0"/>
              <a:t>programming.</a:t>
            </a:r>
            <a:endParaRPr lang="en-US" sz="2800" dirty="0"/>
          </a:p>
          <a:p>
            <a:r>
              <a:rPr lang="en-US" sz="2800" dirty="0"/>
              <a:t>Portions of code will only execute </a:t>
            </a:r>
            <a:r>
              <a:rPr lang="en-US" sz="2800" dirty="0" smtClean="0"/>
              <a:t>if </a:t>
            </a:r>
            <a:r>
              <a:rPr lang="en-US" sz="2800" dirty="0"/>
              <a:t>specific conditions are met.</a:t>
            </a:r>
          </a:p>
          <a:p>
            <a:r>
              <a:rPr lang="en-US" sz="2800" dirty="0"/>
              <a:t>For example, </a:t>
            </a:r>
            <a:r>
              <a:rPr lang="en-US" sz="2800" dirty="0" smtClean="0"/>
              <a:t>checking </a:t>
            </a:r>
            <a:r>
              <a:rPr lang="en-US" sz="2800" dirty="0"/>
              <a:t>if a number is less than </a:t>
            </a:r>
            <a:r>
              <a:rPr lang="en-US" sz="2800" dirty="0" smtClean="0"/>
              <a:t>10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 smtClean="0"/>
              <a:t>if-else </a:t>
            </a:r>
            <a:r>
              <a:rPr lang="en-US" sz="2800" dirty="0"/>
              <a:t>statement is used for conditionals in JavaScript.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27568-C244-4255-83AE-A3448207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if (</a:t>
            </a:r>
            <a:r>
              <a:rPr lang="en-US" sz="2800" dirty="0">
                <a:solidFill>
                  <a:srgbClr val="92D050"/>
                </a:solidFill>
              </a:rPr>
              <a:t>condition</a:t>
            </a:r>
            <a:r>
              <a:rPr lang="en-US" sz="2800" dirty="0"/>
              <a:t>) {</a:t>
            </a:r>
            <a:br>
              <a:rPr lang="en-US" sz="2800" dirty="0"/>
            </a:br>
            <a:r>
              <a:rPr lang="en-US" sz="2800" dirty="0"/>
              <a:t>    // do stuff;</a:t>
            </a:r>
            <a:br>
              <a:rPr lang="en-US" sz="2800" dirty="0"/>
            </a:br>
            <a:r>
              <a:rPr lang="en-US" sz="2800" dirty="0"/>
              <a:t>}</a:t>
            </a:r>
          </a:p>
          <a:p>
            <a:r>
              <a:rPr lang="en-US" sz="2800" dirty="0"/>
              <a:t>The condition can be anything that boils down to a True or False </a:t>
            </a:r>
            <a:r>
              <a:rPr lang="en-US" sz="2800" dirty="0" smtClean="0"/>
              <a:t>value (this is called a </a:t>
            </a:r>
            <a:r>
              <a:rPr lang="en-US" sz="2800" dirty="0" smtClean="0">
                <a:solidFill>
                  <a:srgbClr val="92D050"/>
                </a:solidFill>
              </a:rPr>
              <a:t>Boolean</a:t>
            </a:r>
            <a:r>
              <a:rPr lang="en-US" sz="2800" dirty="0" smtClean="0"/>
              <a:t> variable).</a:t>
            </a:r>
            <a:endParaRPr lang="en-US" sz="2800" dirty="0"/>
          </a:p>
          <a:p>
            <a:pPr lvl="1"/>
            <a:r>
              <a:rPr lang="en-US" sz="2600" dirty="0"/>
              <a:t>x &gt; 5 (</a:t>
            </a:r>
            <a:r>
              <a:rPr lang="en-US" sz="2600" i="1" dirty="0"/>
              <a:t>greater than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x == 1 (</a:t>
            </a:r>
            <a:r>
              <a:rPr lang="en-US" sz="2600" i="1" dirty="0"/>
              <a:t>note the double equal signs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course != "CS2033" (</a:t>
            </a:r>
            <a:r>
              <a:rPr lang="en-US" sz="2600" i="1" dirty="0"/>
              <a:t>not equal</a:t>
            </a:r>
            <a:r>
              <a:rPr lang="en-US" sz="26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11409E-9097-4858-A74D-1EDDF4CA1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We can add multiple conditionals using the </a:t>
            </a:r>
            <a:r>
              <a:rPr lang="en-US" sz="2800" dirty="0">
                <a:solidFill>
                  <a:srgbClr val="92D050"/>
                </a:solidFill>
              </a:rPr>
              <a:t>else if</a:t>
            </a:r>
            <a:r>
              <a:rPr lang="en-US" sz="2800" dirty="0"/>
              <a:t> operator.</a:t>
            </a:r>
          </a:p>
          <a:p>
            <a:r>
              <a:rPr lang="en-US" sz="2800" dirty="0"/>
              <a:t>if (x == 1) {</a:t>
            </a:r>
            <a:br>
              <a:rPr lang="en-US" sz="2800" dirty="0"/>
            </a:br>
            <a:r>
              <a:rPr lang="en-US" sz="2800" dirty="0"/>
              <a:t>    // do stuff.</a:t>
            </a:r>
            <a:br>
              <a:rPr lang="en-US" sz="2800" dirty="0"/>
            </a:br>
            <a:r>
              <a:rPr lang="en-US" sz="2800" dirty="0"/>
              <a:t>} else if (x == 2) {</a:t>
            </a:r>
            <a:br>
              <a:rPr lang="en-US" sz="2800" dirty="0"/>
            </a:br>
            <a:r>
              <a:rPr lang="en-US" sz="2800" dirty="0"/>
              <a:t>    // do different stuff.</a:t>
            </a:r>
            <a:br>
              <a:rPr lang="en-US" sz="2800" dirty="0"/>
            </a:br>
            <a:r>
              <a:rPr lang="en-US" sz="2800" dirty="0"/>
              <a:t>} else if (x == 3) {</a:t>
            </a:r>
            <a:br>
              <a:rPr lang="en-US" sz="2800" dirty="0"/>
            </a:br>
            <a:r>
              <a:rPr lang="en-US" sz="2800" dirty="0"/>
              <a:t>    // do other different stuff.</a:t>
            </a:r>
            <a:br>
              <a:rPr lang="en-US" sz="2800" dirty="0"/>
            </a:br>
            <a:r>
              <a:rPr lang="en-US" sz="2800" dirty="0"/>
              <a:t>}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0FB57E-98D8-4379-924B-7660B593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0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So far our websites have been static. What if we want to make the website dynamic and interactive?</a:t>
            </a:r>
          </a:p>
          <a:p>
            <a:r>
              <a:rPr lang="en-US" sz="2800" dirty="0"/>
              <a:t>HTML and CSS are limited.</a:t>
            </a:r>
          </a:p>
          <a:p>
            <a:r>
              <a:rPr lang="en-US" sz="2800" dirty="0"/>
              <a:t>We can do so much more by adding JavaScript code.</a:t>
            </a:r>
            <a:endParaRPr lang="en-US" sz="2400" dirty="0"/>
          </a:p>
          <a:p>
            <a:r>
              <a:rPr lang="en-US" sz="2800" dirty="0"/>
              <a:t>It is simple to incorporate JS (JavaScript) in websites.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A84703-9D3F-41CA-97A7-AB745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2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 </a:t>
            </a:r>
            <a:r>
              <a:rPr lang="en-US" sz="2800" dirty="0">
                <a:solidFill>
                  <a:srgbClr val="92D050"/>
                </a:solidFill>
              </a:rPr>
              <a:t>else</a:t>
            </a:r>
            <a:r>
              <a:rPr lang="en-US" sz="2800" dirty="0"/>
              <a:t> operator is a catch-all for any cases not yet accounted for.</a:t>
            </a:r>
          </a:p>
          <a:p>
            <a:r>
              <a:rPr lang="en-US" sz="2800" dirty="0"/>
              <a:t>if (x == 1) {</a:t>
            </a:r>
            <a:br>
              <a:rPr lang="en-US" sz="2800" dirty="0"/>
            </a:br>
            <a:r>
              <a:rPr lang="en-US" sz="2800" dirty="0"/>
              <a:t>    // do stuff.</a:t>
            </a:r>
            <a:br>
              <a:rPr lang="en-US" sz="2800" dirty="0"/>
            </a:br>
            <a:r>
              <a:rPr lang="en-US" sz="2800" dirty="0"/>
              <a:t>} else if (x == 2) {</a:t>
            </a:r>
            <a:br>
              <a:rPr lang="en-US" sz="2800" dirty="0"/>
            </a:br>
            <a:r>
              <a:rPr lang="en-US" sz="2800" dirty="0"/>
              <a:t>    // do different stuff.</a:t>
            </a:r>
            <a:br>
              <a:rPr lang="en-US" sz="2800" dirty="0"/>
            </a:br>
            <a:r>
              <a:rPr lang="en-US" sz="2800" dirty="0"/>
              <a:t>} else {</a:t>
            </a:r>
            <a:br>
              <a:rPr lang="en-US" sz="2800" dirty="0"/>
            </a:br>
            <a:r>
              <a:rPr lang="en-US" sz="2800" dirty="0"/>
              <a:t>    // do other different stuff.</a:t>
            </a:r>
            <a:br>
              <a:rPr lang="en-US" sz="2800" dirty="0"/>
            </a:br>
            <a:r>
              <a:rPr lang="en-US" sz="2800" dirty="0"/>
              <a:t>}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D728ED-1493-4110-8227-297A9D74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Note that once a condition is satisfied, the "else-if" </a:t>
            </a:r>
            <a:r>
              <a:rPr lang="en-US" sz="2800" dirty="0" smtClean="0"/>
              <a:t>statements below it </a:t>
            </a:r>
            <a:r>
              <a:rPr lang="en-US" sz="2800" dirty="0" smtClean="0"/>
              <a:t>will not be checked.</a:t>
            </a:r>
            <a:endParaRPr lang="en-US" sz="2800" dirty="0"/>
          </a:p>
          <a:p>
            <a:r>
              <a:rPr lang="en-US" sz="2800" dirty="0" smtClean="0"/>
              <a:t>x = 2;</a:t>
            </a:r>
            <a:br>
              <a:rPr lang="en-US" sz="2800" dirty="0" smtClean="0"/>
            </a:br>
            <a:r>
              <a:rPr lang="en-US" sz="2800" dirty="0" smtClean="0"/>
              <a:t>if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FFFF00"/>
                </a:solidFill>
              </a:rPr>
              <a:t>x </a:t>
            </a:r>
            <a:r>
              <a:rPr lang="en-US" sz="2800" dirty="0" smtClean="0">
                <a:solidFill>
                  <a:srgbClr val="FFFF00"/>
                </a:solidFill>
              </a:rPr>
              <a:t>&lt; 5</a:t>
            </a:r>
            <a:r>
              <a:rPr lang="en-US" sz="2800" dirty="0" smtClean="0"/>
              <a:t>) </a:t>
            </a:r>
            <a:r>
              <a:rPr lang="en-US" sz="2800" dirty="0"/>
              <a:t>{</a:t>
            </a:r>
            <a:br>
              <a:rPr lang="en-US" sz="2800" dirty="0"/>
            </a:br>
            <a:r>
              <a:rPr lang="en-US" sz="2800" dirty="0"/>
              <a:t>    // do stuff.</a:t>
            </a:r>
            <a:br>
              <a:rPr lang="en-US" sz="2800" dirty="0"/>
            </a:br>
            <a:r>
              <a:rPr lang="en-US" sz="2800" dirty="0"/>
              <a:t>} else if (</a:t>
            </a:r>
            <a:r>
              <a:rPr lang="en-US" sz="2800" dirty="0">
                <a:solidFill>
                  <a:srgbClr val="FFFF00"/>
                </a:solidFill>
              </a:rPr>
              <a:t>x </a:t>
            </a:r>
            <a:r>
              <a:rPr lang="en-US" sz="2800" dirty="0" smtClean="0">
                <a:solidFill>
                  <a:srgbClr val="FFFF00"/>
                </a:solidFill>
              </a:rPr>
              <a:t>&lt; 10</a:t>
            </a:r>
            <a:r>
              <a:rPr lang="en-US" sz="2800" dirty="0" smtClean="0"/>
              <a:t>) </a:t>
            </a:r>
            <a:r>
              <a:rPr lang="en-US" sz="2800" dirty="0"/>
              <a:t>{</a:t>
            </a:r>
            <a:br>
              <a:rPr lang="en-US" sz="2800" dirty="0"/>
            </a:br>
            <a:r>
              <a:rPr lang="en-US" sz="2800" dirty="0"/>
              <a:t>    // do different stuff.</a:t>
            </a:r>
            <a:br>
              <a:rPr lang="en-US" sz="2800" dirty="0"/>
            </a:br>
            <a:r>
              <a:rPr lang="en-US" sz="2800" dirty="0" smtClean="0"/>
              <a:t>}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D728ED-1493-4110-8227-297A9D74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Suppose we received the user's age online and then checked if the user was allowed to buy booze…</a:t>
            </a:r>
          </a:p>
          <a:p>
            <a:r>
              <a:rPr lang="en-US" sz="2800" dirty="0"/>
              <a:t>if (age &gt;= 19)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true;</a:t>
            </a:r>
            <a:br>
              <a:rPr lang="en-US" sz="2800" dirty="0"/>
            </a:br>
            <a:r>
              <a:rPr lang="en-US" sz="2800" dirty="0"/>
              <a:t>} else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false;</a:t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Conditionals might be composed of multiple sub-conditions that all have to be met.</a:t>
            </a:r>
          </a:p>
          <a:p>
            <a:r>
              <a:rPr lang="en-US" sz="2800" dirty="0"/>
              <a:t>We combine them with the </a:t>
            </a:r>
            <a:r>
              <a:rPr lang="en-US" sz="2800" dirty="0">
                <a:solidFill>
                  <a:srgbClr val="92D050"/>
                </a:solidFill>
              </a:rPr>
              <a:t>&amp;&amp;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92D050"/>
                </a:solidFill>
              </a:rPr>
              <a:t>and</a:t>
            </a:r>
            <a:r>
              <a:rPr lang="en-US" sz="2800" dirty="0"/>
              <a:t>) operator.</a:t>
            </a:r>
          </a:p>
          <a:p>
            <a:r>
              <a:rPr lang="en-US" sz="2800" dirty="0"/>
              <a:t>if (age &gt;= 19 </a:t>
            </a:r>
            <a:r>
              <a:rPr lang="en-US" sz="2800" dirty="0">
                <a:solidFill>
                  <a:srgbClr val="92D050"/>
                </a:solidFill>
              </a:rPr>
              <a:t>&amp;&amp;</a:t>
            </a:r>
            <a:r>
              <a:rPr lang="en-US" sz="2800" dirty="0"/>
              <a:t> pregnant != true)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true;</a:t>
            </a:r>
            <a:br>
              <a:rPr lang="en-US" sz="2800" dirty="0"/>
            </a:br>
            <a:r>
              <a:rPr lang="en-US" sz="2800" dirty="0"/>
              <a:t>} else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false;</a:t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There also might be sub-conditions such that </a:t>
            </a:r>
            <a:r>
              <a:rPr lang="en-US" sz="2800" i="1" u="sng" dirty="0"/>
              <a:t>at least one</a:t>
            </a:r>
            <a:r>
              <a:rPr lang="en-US" sz="2800" dirty="0"/>
              <a:t> must be met.</a:t>
            </a:r>
          </a:p>
          <a:p>
            <a:r>
              <a:rPr lang="en-US" sz="2800" dirty="0"/>
              <a:t>In this case, use the </a:t>
            </a:r>
            <a:r>
              <a:rPr lang="en-US" sz="2800" dirty="0">
                <a:solidFill>
                  <a:srgbClr val="92D050"/>
                </a:solidFill>
              </a:rPr>
              <a:t>||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92D050"/>
                </a:solidFill>
              </a:rPr>
              <a:t>or</a:t>
            </a:r>
            <a:r>
              <a:rPr lang="en-US" sz="2800" dirty="0"/>
              <a:t>) operator.</a:t>
            </a:r>
          </a:p>
          <a:p>
            <a:r>
              <a:rPr lang="en-US" sz="2800" dirty="0"/>
              <a:t>if (age &gt;= 19 </a:t>
            </a:r>
            <a:r>
              <a:rPr lang="en-US" sz="2800" dirty="0">
                <a:solidFill>
                  <a:srgbClr val="92D050"/>
                </a:solidFill>
              </a:rPr>
              <a:t>||</a:t>
            </a:r>
            <a:r>
              <a:rPr lang="en-US" sz="2800" dirty="0"/>
              <a:t> allowed == true)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true;</a:t>
            </a:r>
            <a:br>
              <a:rPr lang="en-US" sz="2800" dirty="0"/>
            </a:br>
            <a:r>
              <a:rPr lang="en-US" sz="2800" dirty="0"/>
              <a:t>} else {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canDrink</a:t>
            </a:r>
            <a:r>
              <a:rPr lang="en-US" sz="2800" dirty="0"/>
              <a:t> = false;</a:t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Another common structure in code is a </a:t>
            </a:r>
            <a:r>
              <a:rPr lang="en-US" sz="2800" dirty="0">
                <a:solidFill>
                  <a:srgbClr val="92D050"/>
                </a:solidFill>
              </a:rPr>
              <a:t>function</a:t>
            </a:r>
            <a:r>
              <a:rPr lang="en-US" sz="2800" dirty="0"/>
              <a:t>.</a:t>
            </a:r>
          </a:p>
          <a:p>
            <a:r>
              <a:rPr lang="en-US" sz="2800" dirty="0"/>
              <a:t>A function is a process that can be executed at any time, and any number of times.</a:t>
            </a:r>
          </a:p>
          <a:p>
            <a:r>
              <a:rPr lang="en-US" sz="2800" dirty="0"/>
              <a:t>Great for routine processes that need to be used multiple times.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8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function </a:t>
            </a:r>
            <a:r>
              <a:rPr lang="en-US" sz="2800" dirty="0" err="1"/>
              <a:t>myFunction</a:t>
            </a:r>
            <a:r>
              <a:rPr lang="en-US" sz="2800" dirty="0"/>
              <a:t>() {</a:t>
            </a:r>
            <a:br>
              <a:rPr lang="en-US" sz="2800" dirty="0"/>
            </a:br>
            <a:r>
              <a:rPr lang="en-US" sz="2800" dirty="0"/>
              <a:t>    // code here.</a:t>
            </a:r>
            <a:br>
              <a:rPr lang="en-US" sz="2800" dirty="0"/>
            </a:br>
            <a:r>
              <a:rPr lang="en-US" sz="2800" dirty="0"/>
              <a:t>    // code here.</a:t>
            </a:r>
            <a:br>
              <a:rPr lang="en-US" sz="2800" dirty="0"/>
            </a:br>
            <a:r>
              <a:rPr lang="en-US" sz="2800" dirty="0"/>
              <a:t>}</a:t>
            </a:r>
          </a:p>
          <a:p>
            <a:r>
              <a:rPr lang="en-US" sz="2800" dirty="0"/>
              <a:t>The above code </a:t>
            </a:r>
            <a:r>
              <a:rPr lang="en-US" sz="2800" dirty="0">
                <a:solidFill>
                  <a:srgbClr val="92D050"/>
                </a:solidFill>
              </a:rPr>
              <a:t>creates</a:t>
            </a:r>
            <a:r>
              <a:rPr lang="en-US" sz="2800" dirty="0"/>
              <a:t> a function but does not actually call (run) the function. Calling it looks like this:</a:t>
            </a:r>
          </a:p>
          <a:p>
            <a:pPr lvl="1"/>
            <a:r>
              <a:rPr lang="en-US" sz="2600" dirty="0" err="1"/>
              <a:t>myFunction</a:t>
            </a:r>
            <a:r>
              <a:rPr lang="en-US" sz="2600" dirty="0"/>
              <a:t>();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Many functions have input </a:t>
            </a:r>
            <a:r>
              <a:rPr lang="en-US" sz="2800" dirty="0">
                <a:solidFill>
                  <a:srgbClr val="92D050"/>
                </a:solidFill>
              </a:rPr>
              <a:t>parameters</a:t>
            </a:r>
            <a:r>
              <a:rPr lang="en-US" sz="2800" dirty="0"/>
              <a:t> which are placed within the parentheses.</a:t>
            </a:r>
          </a:p>
          <a:p>
            <a:r>
              <a:rPr lang="en-US" sz="2800" dirty="0"/>
              <a:t>Parameters make the function reusable and flexible to work in different scenarios.</a:t>
            </a:r>
          </a:p>
          <a:p>
            <a:r>
              <a:rPr lang="en-US" sz="2800" dirty="0"/>
              <a:t>To call a function with parameters, include the parameter values in the function call parentheses.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function average(x, y) {</a:t>
            </a:r>
            <a:br>
              <a:rPr lang="en-US" sz="2800" dirty="0"/>
            </a:br>
            <a:r>
              <a:rPr lang="en-US" sz="2800" dirty="0"/>
              <a:t>    var z = (x + y) / 2;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800" dirty="0" err="1"/>
              <a:t>document.write</a:t>
            </a:r>
            <a:r>
              <a:rPr lang="en-US" sz="2800" dirty="0"/>
              <a:t>("Result: " + z);</a:t>
            </a:r>
            <a:br>
              <a:rPr lang="en-US" sz="2800" dirty="0"/>
            </a:br>
            <a:r>
              <a:rPr lang="en-US" sz="2800" dirty="0"/>
              <a:t>}</a:t>
            </a:r>
          </a:p>
          <a:p>
            <a:r>
              <a:rPr lang="en-US" sz="2800" dirty="0"/>
              <a:t>This has 2 parameters: x and y.</a:t>
            </a:r>
          </a:p>
          <a:p>
            <a:r>
              <a:rPr lang="en-US" sz="2800" dirty="0"/>
              <a:t>Call this function:</a:t>
            </a:r>
          </a:p>
          <a:p>
            <a:pPr lvl="1"/>
            <a:r>
              <a:rPr lang="en-US" sz="2400" dirty="0"/>
              <a:t>average(5,9);            // Result: 7</a:t>
            </a:r>
          </a:p>
          <a:p>
            <a:pPr lvl="1"/>
            <a:r>
              <a:rPr lang="en-US" sz="2400" dirty="0"/>
              <a:t>average(10,20);        // Result: 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Another special code structure is the loop. This is used to run code repeatedly in a row.</a:t>
            </a:r>
          </a:p>
          <a:p>
            <a:r>
              <a:rPr lang="en-US" sz="2800" dirty="0"/>
              <a:t>There are two main types of loops: while-loop and for-loop but we will focus on the for-loop.</a:t>
            </a:r>
          </a:p>
          <a:p>
            <a:r>
              <a:rPr lang="en-US" sz="2800" dirty="0"/>
              <a:t>They contain 3 parts: variable initialization, condition, increment.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Benefits of JavaScript:</a:t>
            </a:r>
          </a:p>
          <a:p>
            <a:pPr lvl="1"/>
            <a:r>
              <a:rPr lang="en-US" sz="2400" dirty="0"/>
              <a:t>User input (mouse, keyboard, etc.)</a:t>
            </a:r>
          </a:p>
          <a:p>
            <a:pPr lvl="1"/>
            <a:r>
              <a:rPr lang="en-US" sz="2400" dirty="0"/>
              <a:t>Modify HTML elements and CSS dynamically (change styles, etc.)</a:t>
            </a:r>
          </a:p>
          <a:p>
            <a:pPr lvl="1"/>
            <a:r>
              <a:rPr lang="en-US" sz="2400" dirty="0"/>
              <a:t>Analyze data like user input (validating form input, etc.)</a:t>
            </a:r>
          </a:p>
          <a:p>
            <a:pPr lvl="1"/>
            <a:r>
              <a:rPr lang="en-US" sz="2400" dirty="0"/>
              <a:t>Change content based on specific conditions (different message for students vs. teachers, etc.)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0CDF43-3ACC-4D34-B2DF-7070D47F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57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for (x = 0; x &lt; 5; x++) {</a:t>
            </a:r>
            <a:br>
              <a:rPr lang="en-US" sz="2800" dirty="0"/>
            </a:br>
            <a:r>
              <a:rPr lang="en-US" sz="2800" dirty="0"/>
              <a:t>   alert(x);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}</a:t>
            </a:r>
          </a:p>
          <a:p>
            <a:r>
              <a:rPr lang="en-US" sz="2800" dirty="0"/>
              <a:t>They also work great with arrays.</a:t>
            </a:r>
          </a:p>
          <a:p>
            <a:r>
              <a:rPr lang="en-US" sz="2800" dirty="0"/>
              <a:t>data = [9, 4, 7, 3];</a:t>
            </a:r>
            <a:br>
              <a:rPr lang="en-US" sz="2800" dirty="0"/>
            </a:br>
            <a:r>
              <a:rPr lang="en-US" sz="2800" dirty="0"/>
              <a:t>for (x = 0; x &lt; </a:t>
            </a:r>
            <a:r>
              <a:rPr lang="en-US" sz="2800" dirty="0" err="1"/>
              <a:t>data.length</a:t>
            </a:r>
            <a:r>
              <a:rPr lang="en-US" sz="2800" dirty="0"/>
              <a:t>; x++) {</a:t>
            </a:r>
            <a:br>
              <a:rPr lang="en-US" sz="2800" dirty="0"/>
            </a:br>
            <a:r>
              <a:rPr lang="en-US" sz="2800" dirty="0"/>
              <a:t>    alert(data[x]);</a:t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Next week we will continue with JavaScript.</a:t>
            </a:r>
          </a:p>
          <a:p>
            <a:r>
              <a:rPr lang="en-CA" sz="2800" dirty="0" smtClean="0"/>
              <a:t>We'll focus on using JavaScript for form validation.</a:t>
            </a:r>
          </a:p>
          <a:p>
            <a:endParaRPr lang="en-CA" sz="2800" dirty="0"/>
          </a:p>
          <a:p>
            <a:r>
              <a:rPr lang="en-CA" sz="2800" dirty="0" smtClean="0"/>
              <a:t>Have a good week!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93EE76-C5B3-431A-A43B-FEDE3E4B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5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First JavaScript commands:</a:t>
            </a:r>
          </a:p>
          <a:p>
            <a:r>
              <a:rPr lang="en-US" sz="2800" dirty="0"/>
              <a:t>alert("Hello world");</a:t>
            </a:r>
          </a:p>
          <a:p>
            <a:pPr lvl="1"/>
            <a:r>
              <a:rPr lang="en-US" sz="2200" dirty="0"/>
              <a:t>alert(______) will open a popup window to display the given text.</a:t>
            </a:r>
          </a:p>
          <a:p>
            <a:r>
              <a:rPr lang="en-US" sz="2400" dirty="0" err="1"/>
              <a:t>document.write</a:t>
            </a:r>
            <a:r>
              <a:rPr lang="en-US" sz="2400" dirty="0"/>
              <a:t>("Hello world");</a:t>
            </a:r>
          </a:p>
          <a:p>
            <a:pPr lvl="1"/>
            <a:r>
              <a:rPr lang="en-US" sz="2200" dirty="0" err="1"/>
              <a:t>document.write</a:t>
            </a:r>
            <a:r>
              <a:rPr lang="en-US" sz="2200" dirty="0"/>
              <a:t>(______) will add the given text directly in the webpage.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80EF74-598D-476C-AA28-034AA0EB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Variables make it easy to store items that are reused.</a:t>
            </a:r>
          </a:p>
          <a:p>
            <a:pPr lvl="1"/>
            <a:r>
              <a:rPr lang="en-US" sz="2600" dirty="0"/>
              <a:t>var course = "</a:t>
            </a:r>
            <a:r>
              <a:rPr lang="en-US" sz="2600" dirty="0">
                <a:solidFill>
                  <a:srgbClr val="92D050"/>
                </a:solidFill>
              </a:rPr>
              <a:t>CS2033</a:t>
            </a:r>
            <a:r>
              <a:rPr lang="en-US" sz="2600" dirty="0"/>
              <a:t>";</a:t>
            </a:r>
          </a:p>
          <a:p>
            <a:r>
              <a:rPr lang="en-US" sz="2800" dirty="0"/>
              <a:t>Now we can use this variable by using its name.</a:t>
            </a:r>
          </a:p>
          <a:p>
            <a:pPr lvl="1"/>
            <a:r>
              <a:rPr lang="en-US" sz="2600" dirty="0"/>
              <a:t>alert(</a:t>
            </a:r>
            <a:r>
              <a:rPr lang="en-US" sz="2600" dirty="0">
                <a:solidFill>
                  <a:srgbClr val="92D050"/>
                </a:solidFill>
              </a:rPr>
              <a:t>course</a:t>
            </a:r>
            <a:r>
              <a:rPr lang="en-US" sz="2600" dirty="0"/>
              <a:t>);</a:t>
            </a:r>
          </a:p>
          <a:p>
            <a:pPr lvl="1"/>
            <a:r>
              <a:rPr lang="en-US" sz="2600" dirty="0" err="1"/>
              <a:t>document.write</a:t>
            </a:r>
            <a:r>
              <a:rPr lang="en-US" sz="2600" dirty="0"/>
              <a:t>(</a:t>
            </a:r>
            <a:r>
              <a:rPr lang="en-US" sz="2600" dirty="0">
                <a:solidFill>
                  <a:srgbClr val="92D050"/>
                </a:solidFill>
              </a:rPr>
              <a:t>course</a:t>
            </a:r>
            <a:r>
              <a:rPr lang="en-US" sz="2600" dirty="0"/>
              <a:t>);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80EF74-598D-476C-AA28-034AA0EB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Variable values can be changed after they are first created.</a:t>
            </a:r>
          </a:p>
          <a:p>
            <a:r>
              <a:rPr lang="en-US" sz="2800" dirty="0"/>
              <a:t>var course = "CS1033";</a:t>
            </a:r>
            <a:br>
              <a:rPr lang="en-US" sz="2800" dirty="0"/>
            </a:br>
            <a:r>
              <a:rPr lang="en-US" sz="2800" dirty="0" err="1"/>
              <a:t>document.write</a:t>
            </a:r>
            <a:r>
              <a:rPr lang="en-US" sz="2800" dirty="0"/>
              <a:t>(course);</a:t>
            </a:r>
            <a:br>
              <a:rPr lang="en-US" sz="2800" dirty="0"/>
            </a:br>
            <a:r>
              <a:rPr lang="en-US" sz="2800" dirty="0"/>
              <a:t>course = "CS2033";</a:t>
            </a:r>
            <a:br>
              <a:rPr lang="en-US" sz="2800" dirty="0"/>
            </a:br>
            <a:r>
              <a:rPr lang="en-US" sz="2800" dirty="0" err="1"/>
              <a:t>document.write</a:t>
            </a:r>
            <a:r>
              <a:rPr lang="en-US" sz="2800" dirty="0"/>
              <a:t>(course);</a:t>
            </a:r>
          </a:p>
          <a:p>
            <a:r>
              <a:rPr lang="en-US" sz="2800" dirty="0"/>
              <a:t>Code is executed in top-to-bottom order, so this would first write "CS1033" and then "CS2033".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6CFF568-92FB-4EBA-B6DA-F21C0166A81C}"/>
              </a:ext>
            </a:extLst>
          </p:cNvPr>
          <p:cNvCxnSpPr>
            <a:cxnSpLocks/>
          </p:cNvCxnSpPr>
          <p:nvPr/>
        </p:nvCxnSpPr>
        <p:spPr>
          <a:xfrm>
            <a:off x="1258349" y="3514987"/>
            <a:ext cx="181202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FFA07B0-3943-4B59-9348-BCBD27845D3E}"/>
              </a:ext>
            </a:extLst>
          </p:cNvPr>
          <p:cNvCxnSpPr>
            <a:cxnSpLocks/>
          </p:cNvCxnSpPr>
          <p:nvPr/>
        </p:nvCxnSpPr>
        <p:spPr>
          <a:xfrm>
            <a:off x="1275127" y="4372062"/>
            <a:ext cx="115768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E60320-BD80-40BC-9404-A57EC242073D}"/>
              </a:ext>
            </a:extLst>
          </p:cNvPr>
          <p:cNvSpPr txBox="1"/>
          <p:nvPr/>
        </p:nvSpPr>
        <p:spPr>
          <a:xfrm>
            <a:off x="6167635" y="3171733"/>
            <a:ext cx="2512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Notice var is needed when you create it but not when you change its value.</a:t>
            </a:r>
          </a:p>
        </p:txBody>
      </p:sp>
    </p:spTree>
    <p:extLst>
      <p:ext uri="{BB962C8B-B14F-4D97-AF65-F5344CB8AC3E}">
        <p14:creationId xmlns:p14="http://schemas.microsoft.com/office/powerpoint/2010/main" val="244194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There are several types of variables:</a:t>
            </a:r>
          </a:p>
          <a:p>
            <a:pPr lvl="1"/>
            <a:r>
              <a:rPr lang="en-US" sz="2400" dirty="0"/>
              <a:t>String – text, surrounded by quotations</a:t>
            </a:r>
          </a:p>
          <a:p>
            <a:pPr lvl="2"/>
            <a:r>
              <a:rPr lang="en-US" sz="2000" dirty="0"/>
              <a:t>x = "hello";</a:t>
            </a:r>
          </a:p>
          <a:p>
            <a:pPr lvl="1"/>
            <a:r>
              <a:rPr lang="en-US" sz="2400" dirty="0"/>
              <a:t>Integer – whole number</a:t>
            </a:r>
          </a:p>
          <a:p>
            <a:pPr lvl="2"/>
            <a:r>
              <a:rPr lang="en-US" sz="2000" dirty="0"/>
              <a:t>x = 13;</a:t>
            </a:r>
          </a:p>
          <a:p>
            <a:pPr lvl="1"/>
            <a:r>
              <a:rPr lang="en-US" sz="2400" dirty="0"/>
              <a:t>Float/Double – decimal number</a:t>
            </a:r>
          </a:p>
          <a:p>
            <a:pPr lvl="2"/>
            <a:r>
              <a:rPr lang="en-US" sz="2000" dirty="0"/>
              <a:t>x = 7.3</a:t>
            </a:r>
            <a:endParaRPr lang="en-US" sz="2400" dirty="0"/>
          </a:p>
          <a:p>
            <a:pPr lvl="1"/>
            <a:r>
              <a:rPr lang="en-US" sz="2400" dirty="0"/>
              <a:t>Array – list of multiple items</a:t>
            </a:r>
          </a:p>
          <a:p>
            <a:pPr lvl="2"/>
            <a:r>
              <a:rPr lang="en-US" sz="2000" dirty="0"/>
              <a:t>x = [2, 7, 4, 8, 1];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3C36-F32C-4859-B341-144B93AC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3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8615</TotalTime>
  <Words>2417</Words>
  <Application>Microsoft Office PowerPoint</Application>
  <PresentationFormat>On-screen Show (4:3)</PresentationFormat>
  <Paragraphs>312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Century Gothic</vt:lpstr>
      <vt:lpstr>Wingdings 3</vt:lpstr>
      <vt:lpstr>Ion</vt:lpstr>
      <vt:lpstr>CS 2033  Multimedia &amp; Communications II</vt:lpstr>
      <vt:lpstr>Announcements</vt:lpstr>
      <vt:lpstr>Announcements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JS and CSS</vt:lpstr>
      <vt:lpstr>Event handling</vt:lpstr>
      <vt:lpstr>Event handling</vt:lpstr>
      <vt:lpstr>Event handling</vt:lpstr>
      <vt:lpstr>Event handling</vt:lpstr>
      <vt:lpstr>Event handling</vt:lpstr>
      <vt:lpstr>Event handlers</vt:lpstr>
      <vt:lpstr>Event handlers</vt:lpstr>
      <vt:lpstr>Event handlers</vt:lpstr>
      <vt:lpstr>Other events</vt:lpstr>
      <vt:lpstr>Other events</vt:lpstr>
      <vt:lpstr>Other events</vt:lpstr>
      <vt:lpstr>JavaScript</vt:lpstr>
      <vt:lpstr>Conditionals</vt:lpstr>
      <vt:lpstr>Conditionals</vt:lpstr>
      <vt:lpstr>Conditionals</vt:lpstr>
      <vt:lpstr>Conditionals</vt:lpstr>
      <vt:lpstr>Conditionals</vt:lpstr>
      <vt:lpstr>Conditionals</vt:lpstr>
      <vt:lpstr>Conditionals</vt:lpstr>
      <vt:lpstr>Conditionals</vt:lpstr>
      <vt:lpstr>Functions</vt:lpstr>
      <vt:lpstr>Functions</vt:lpstr>
      <vt:lpstr>Functions</vt:lpstr>
      <vt:lpstr>Functions</vt:lpstr>
      <vt:lpstr>Loops</vt:lpstr>
      <vt:lpstr>Loops</vt:lpstr>
      <vt:lpstr>Closing remarks</vt:lpstr>
    </vt:vector>
  </TitlesOfParts>
  <Company>UWO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2033  Multimedia &amp; Communications</dc:title>
  <dc:creator>Bryan Sarlo</dc:creator>
  <cp:lastModifiedBy>Bryan Sarlo</cp:lastModifiedBy>
  <cp:revision>248</cp:revision>
  <dcterms:created xsi:type="dcterms:W3CDTF">2018-12-05T20:08:33Z</dcterms:created>
  <dcterms:modified xsi:type="dcterms:W3CDTF">2020-02-21T22:58:14Z</dcterms:modified>
</cp:coreProperties>
</file>