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38"/>
  </p:notesMasterIdLst>
  <p:sldIdLst>
    <p:sldId id="256" r:id="rId2"/>
    <p:sldId id="356" r:id="rId3"/>
    <p:sldId id="359" r:id="rId4"/>
    <p:sldId id="289" r:id="rId5"/>
    <p:sldId id="362" r:id="rId6"/>
    <p:sldId id="363" r:id="rId7"/>
    <p:sldId id="364" r:id="rId8"/>
    <p:sldId id="358" r:id="rId9"/>
    <p:sldId id="360" r:id="rId10"/>
    <p:sldId id="361" r:id="rId11"/>
    <p:sldId id="331" r:id="rId12"/>
    <p:sldId id="332" r:id="rId13"/>
    <p:sldId id="333" r:id="rId14"/>
    <p:sldId id="334" r:id="rId15"/>
    <p:sldId id="335" r:id="rId16"/>
    <p:sldId id="336" r:id="rId17"/>
    <p:sldId id="338" r:id="rId18"/>
    <p:sldId id="350" r:id="rId19"/>
    <p:sldId id="337" r:id="rId20"/>
    <p:sldId id="339" r:id="rId21"/>
    <p:sldId id="340" r:id="rId22"/>
    <p:sldId id="351" r:id="rId23"/>
    <p:sldId id="341" r:id="rId24"/>
    <p:sldId id="342" r:id="rId25"/>
    <p:sldId id="352" r:id="rId26"/>
    <p:sldId id="355" r:id="rId27"/>
    <p:sldId id="373" r:id="rId28"/>
    <p:sldId id="374" r:id="rId29"/>
    <p:sldId id="369" r:id="rId30"/>
    <p:sldId id="370" r:id="rId31"/>
    <p:sldId id="372" r:id="rId32"/>
    <p:sldId id="365" r:id="rId33"/>
    <p:sldId id="366" r:id="rId34"/>
    <p:sldId id="367" r:id="rId35"/>
    <p:sldId id="375" r:id="rId36"/>
    <p:sldId id="37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091AC33-568C-42AE-8078-27DF3F63509A}">
          <p14:sldIdLst>
            <p14:sldId id="256"/>
            <p14:sldId id="356"/>
            <p14:sldId id="359"/>
            <p14:sldId id="289"/>
            <p14:sldId id="362"/>
            <p14:sldId id="363"/>
            <p14:sldId id="364"/>
            <p14:sldId id="358"/>
            <p14:sldId id="360"/>
            <p14:sldId id="361"/>
            <p14:sldId id="331"/>
            <p14:sldId id="332"/>
            <p14:sldId id="333"/>
            <p14:sldId id="334"/>
            <p14:sldId id="335"/>
            <p14:sldId id="336"/>
            <p14:sldId id="338"/>
            <p14:sldId id="350"/>
            <p14:sldId id="337"/>
            <p14:sldId id="339"/>
            <p14:sldId id="340"/>
            <p14:sldId id="351"/>
            <p14:sldId id="341"/>
            <p14:sldId id="342"/>
            <p14:sldId id="352"/>
            <p14:sldId id="355"/>
            <p14:sldId id="373"/>
            <p14:sldId id="374"/>
            <p14:sldId id="369"/>
            <p14:sldId id="370"/>
            <p14:sldId id="372"/>
            <p14:sldId id="365"/>
            <p14:sldId id="366"/>
            <p14:sldId id="367"/>
            <p14:sldId id="375"/>
            <p14:sldId id="3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4012-9A4B-4CD3-A7D6-A976B04E89D1}" type="datetimeFigureOut">
              <a:rPr lang="en-CA" smtClean="0"/>
              <a:t>2020-02-29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9121B-77F9-4F62-949E-C20C2964B5A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592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2848E-660A-4631-AEF0-1855AF7E3879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53E8-0C2D-4B46-BC27-137A4B85F09A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2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DD2F-01B4-484C-A913-C8DD8D413CB4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6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E199-3CA5-4526-8019-6D0FD170785E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"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148027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420A-5239-4EEC-A89D-71C108147902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53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99D4C-A82C-49F7-A062-DF49B1EFE233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2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4DBCC-CABD-4D8C-80F0-CC31AE4B596A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17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BA2D-3C32-437A-AD66-B9E384D0F089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17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25C08-92E3-4560-9A39-F42D835A7689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7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3FF4-2067-4E4C-B186-79D10F069B9E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4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EA-3CD7-4848-8E45-BF369FD91500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C65-DFDF-4C41-BCBB-82677E7460D0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08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7BDB4-97D2-4613-84FB-4EB35F393C98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8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03457-C87D-4F57-A425-7455AD6D5293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9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A1221-DE68-41E8-86D6-12F151F8EDB6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6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FBCB-89E4-4FF6-A12B-413658E96BBF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55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0790-B4C9-414A-B806-A1D417B5EC48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6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 userDrawn="1"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8EB1C71-74A5-4E16-A852-F63DE862BA1B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26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buggex.com/cheatsheet/regex/javascript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d.uwo.ca/~bsarlo/cs2033b/samples/lec8/shell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064029"/>
            <a:ext cx="6620968" cy="3713353"/>
          </a:xfrm>
        </p:spPr>
        <p:txBody>
          <a:bodyPr/>
          <a:lstStyle/>
          <a:p>
            <a:r>
              <a:rPr lang="en-US" sz="5400" dirty="0"/>
              <a:t>CS 2033</a:t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>Multimedia &amp; Communications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8 </a:t>
            </a:r>
            <a:r>
              <a:rPr lang="en-US" dirty="0"/>
              <a:t>– </a:t>
            </a:r>
            <a:r>
              <a:rPr lang="en-US" dirty="0" err="1" smtClean="0"/>
              <a:t>JavaSCRIPT</a:t>
            </a:r>
            <a:r>
              <a:rPr lang="en-US" dirty="0" smtClean="0"/>
              <a:t> FORM VALIDATION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70433-5A9D-45CD-9683-5F1082732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recap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Loops</a:t>
            </a:r>
          </a:p>
          <a:p>
            <a:pPr lvl="1"/>
            <a:r>
              <a:rPr lang="en-US" sz="2400" dirty="0" smtClean="0"/>
              <a:t>for </a:t>
            </a:r>
            <a:r>
              <a:rPr lang="en-US" sz="2400" dirty="0"/>
              <a:t>(x = 0; x &lt; 5; x++) {</a:t>
            </a:r>
            <a:br>
              <a:rPr lang="en-US" sz="2400" dirty="0"/>
            </a:br>
            <a:r>
              <a:rPr lang="en-US" sz="2400" dirty="0" smtClean="0"/>
              <a:t>		</a:t>
            </a:r>
            <a:r>
              <a:rPr lang="en-US" sz="2400" dirty="0" err="1" smtClean="0"/>
              <a:t>document.write</a:t>
            </a:r>
            <a:r>
              <a:rPr lang="en-US" sz="2400" dirty="0" smtClean="0"/>
              <a:t>(x);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}</a:t>
            </a:r>
          </a:p>
          <a:p>
            <a:pPr lvl="1"/>
            <a:r>
              <a:rPr lang="en-CA" sz="2400" dirty="0" err="1" smtClean="0"/>
              <a:t>var</a:t>
            </a:r>
            <a:r>
              <a:rPr lang="en-CA" sz="2400" dirty="0" smtClean="0"/>
              <a:t> array = [5, 9, 2, 7, 6];</a:t>
            </a:r>
            <a:br>
              <a:rPr lang="en-CA" sz="2400" dirty="0" smtClean="0"/>
            </a:br>
            <a:r>
              <a:rPr lang="en-US" sz="2400" dirty="0"/>
              <a:t>for (x = 0; x &lt; </a:t>
            </a:r>
            <a:r>
              <a:rPr lang="en-US" sz="2400" dirty="0" err="1" smtClean="0"/>
              <a:t>array.length</a:t>
            </a:r>
            <a:r>
              <a:rPr lang="en-US" sz="2400" dirty="0" smtClean="0"/>
              <a:t>; </a:t>
            </a:r>
            <a:r>
              <a:rPr lang="en-US" sz="2400" dirty="0"/>
              <a:t>x++) {</a:t>
            </a:r>
            <a:br>
              <a:rPr lang="en-US" sz="2400" dirty="0"/>
            </a:br>
            <a:r>
              <a:rPr lang="en-US" sz="2400" dirty="0"/>
              <a:t>		</a:t>
            </a:r>
            <a:r>
              <a:rPr lang="en-US" sz="2400" dirty="0" err="1" smtClean="0"/>
              <a:t>document.write</a:t>
            </a:r>
            <a:r>
              <a:rPr lang="en-US" sz="2400" dirty="0" smtClean="0"/>
              <a:t>(array[x]);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}</a:t>
            </a:r>
            <a:endParaRPr lang="en-US" sz="2400" dirty="0" smtClean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84703-9D3F-41CA-97A7-AB745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6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We previously saw how to create a web form and style it with CSS.</a:t>
            </a:r>
          </a:p>
          <a:p>
            <a:r>
              <a:rPr lang="en-US" sz="2800" dirty="0"/>
              <a:t>We also used some HTML attributes in a form: </a:t>
            </a:r>
            <a:r>
              <a:rPr lang="en-US" sz="2800" dirty="0" err="1"/>
              <a:t>maxlength</a:t>
            </a:r>
            <a:r>
              <a:rPr lang="en-US" sz="2800" dirty="0"/>
              <a:t> and required.</a:t>
            </a:r>
          </a:p>
          <a:p>
            <a:r>
              <a:rPr lang="en-US" sz="2800" dirty="0"/>
              <a:t>Now we can use JavaScript to have much more control over the form validation process.</a:t>
            </a:r>
          </a:p>
          <a:p>
            <a:r>
              <a:rPr lang="en-US" sz="2800" dirty="0"/>
              <a:t>Conditionals are important here!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3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Form validation comes in a variety of types and complexity levels.</a:t>
            </a:r>
          </a:p>
          <a:p>
            <a:r>
              <a:rPr lang="en-US" sz="2800" dirty="0"/>
              <a:t>Run validation as the user types or selects data, or at the end when they submit it, or a combination.</a:t>
            </a:r>
          </a:p>
          <a:p>
            <a:r>
              <a:rPr lang="en-US" sz="2800" dirty="0"/>
              <a:t>Add event listeners to run the validation accordingly.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27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For real-time validation:</a:t>
            </a:r>
          </a:p>
          <a:p>
            <a:pPr lvl="1"/>
            <a:r>
              <a:rPr lang="en-US" sz="2400" dirty="0"/>
              <a:t>Keyboard events: </a:t>
            </a:r>
            <a:r>
              <a:rPr lang="en-US" sz="2400" dirty="0">
                <a:solidFill>
                  <a:srgbClr val="92D050"/>
                </a:solidFill>
              </a:rPr>
              <a:t>keypress</a:t>
            </a:r>
            <a:r>
              <a:rPr lang="en-US" sz="2400" dirty="0"/>
              <a:t> / </a:t>
            </a:r>
            <a:r>
              <a:rPr lang="en-US" sz="2400" dirty="0" err="1">
                <a:solidFill>
                  <a:srgbClr val="92D050"/>
                </a:solidFill>
              </a:rPr>
              <a:t>onkeyup</a:t>
            </a:r>
            <a:endParaRPr lang="en-US" sz="2400" dirty="0">
              <a:solidFill>
                <a:srgbClr val="92D050"/>
              </a:solidFill>
            </a:endParaRPr>
          </a:p>
          <a:p>
            <a:pPr lvl="1"/>
            <a:r>
              <a:rPr lang="en-US" sz="2400" dirty="0"/>
              <a:t>Blur (lose focus) event: </a:t>
            </a:r>
            <a:r>
              <a:rPr lang="en-US" sz="2400" dirty="0" err="1">
                <a:solidFill>
                  <a:srgbClr val="92D050"/>
                </a:solidFill>
              </a:rPr>
              <a:t>onblur</a:t>
            </a:r>
            <a:endParaRPr lang="en-US" sz="2400" dirty="0">
              <a:solidFill>
                <a:srgbClr val="92D050"/>
              </a:solidFill>
            </a:endParaRPr>
          </a:p>
          <a:p>
            <a:endParaRPr lang="en-US" sz="2800" dirty="0"/>
          </a:p>
          <a:p>
            <a:r>
              <a:rPr lang="en-US" sz="2800" dirty="0"/>
              <a:t>For submission-time validation:</a:t>
            </a:r>
          </a:p>
          <a:p>
            <a:pPr lvl="1"/>
            <a:r>
              <a:rPr lang="en-US" sz="2400" dirty="0"/>
              <a:t>Button click event: </a:t>
            </a:r>
            <a:r>
              <a:rPr lang="en-US" sz="2400" dirty="0">
                <a:solidFill>
                  <a:srgbClr val="92D050"/>
                </a:solidFill>
              </a:rPr>
              <a:t>onclick</a:t>
            </a:r>
            <a:r>
              <a:rPr lang="en-US" sz="2400" dirty="0"/>
              <a:t> / </a:t>
            </a:r>
            <a:r>
              <a:rPr lang="en-US" sz="2400" dirty="0" err="1">
                <a:solidFill>
                  <a:srgbClr val="92D050"/>
                </a:solidFill>
              </a:rPr>
              <a:t>onsubmit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9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What are common criteria in the validation process for text?</a:t>
            </a:r>
          </a:p>
          <a:p>
            <a:pPr lvl="1"/>
            <a:r>
              <a:rPr lang="en-US" sz="2600" dirty="0"/>
              <a:t>Textbox </a:t>
            </a:r>
            <a:r>
              <a:rPr lang="en-US" sz="2600" dirty="0" smtClean="0"/>
              <a:t>left </a:t>
            </a:r>
            <a:r>
              <a:rPr lang="en-US" sz="2600" dirty="0"/>
              <a:t>blank</a:t>
            </a:r>
          </a:p>
          <a:p>
            <a:pPr lvl="1"/>
            <a:r>
              <a:rPr lang="en-US" sz="2600" dirty="0"/>
              <a:t>Valid text length – over minimum or within a range</a:t>
            </a:r>
          </a:p>
          <a:p>
            <a:pPr lvl="1"/>
            <a:r>
              <a:rPr lang="en-US" sz="2600" dirty="0"/>
              <a:t>Type(s) of characters in text</a:t>
            </a:r>
          </a:p>
          <a:p>
            <a:pPr lvl="1"/>
            <a:r>
              <a:rPr lang="en-US" sz="2600" dirty="0"/>
              <a:t>Specific pattern (i.e. postal codes)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4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What are common criteria in the validation process for other inputs?</a:t>
            </a:r>
          </a:p>
          <a:p>
            <a:pPr lvl="1"/>
            <a:r>
              <a:rPr lang="en-US" sz="2600" dirty="0"/>
              <a:t>Radio / Dropdown list: was an option selected? Is the selected option valid?</a:t>
            </a:r>
          </a:p>
          <a:p>
            <a:pPr lvl="1"/>
            <a:r>
              <a:rPr lang="en-US" sz="2600" dirty="0"/>
              <a:t>Checkboxes: is there a limit/range of how many should be selected?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5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We won't go through every type of validation. Some are far too advanced for this course.</a:t>
            </a:r>
          </a:p>
          <a:p>
            <a:r>
              <a:rPr lang="en-US" sz="2800" dirty="0"/>
              <a:t>We'll focus on the commonly used and simple types of validation.</a:t>
            </a:r>
          </a:p>
          <a:p>
            <a:r>
              <a:rPr lang="en-US" sz="2800" dirty="0"/>
              <a:t>The first step is to get the user's input in the form as a variable. Then we can examine it for validation.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9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Access an input field normally: get element(s) by ID/class/tag.</a:t>
            </a:r>
          </a:p>
          <a:p>
            <a:r>
              <a:rPr lang="en-US" sz="2800" dirty="0"/>
              <a:t>Then use dot notation to retrieve the value of that element.</a:t>
            </a:r>
          </a:p>
          <a:p>
            <a:pPr lvl="1"/>
            <a:r>
              <a:rPr lang="en-US" sz="2600" dirty="0"/>
              <a:t>For text, password, and </a:t>
            </a:r>
            <a:r>
              <a:rPr lang="en-US" sz="2600" dirty="0" err="1"/>
              <a:t>textarea</a:t>
            </a:r>
            <a:r>
              <a:rPr lang="en-US" sz="2600" dirty="0"/>
              <a:t>, use </a:t>
            </a:r>
            <a:r>
              <a:rPr lang="en-US" sz="2600" i="1" dirty="0" err="1"/>
              <a:t>element</a:t>
            </a:r>
            <a:r>
              <a:rPr lang="en-US" sz="2600" dirty="0" err="1"/>
              <a:t>.value</a:t>
            </a:r>
            <a:endParaRPr lang="en-US" sz="2600" dirty="0"/>
          </a:p>
          <a:p>
            <a:pPr lvl="1"/>
            <a:r>
              <a:rPr lang="en-US" sz="2600" dirty="0"/>
              <a:t>For radio buttons and checkboxes, use </a:t>
            </a:r>
            <a:r>
              <a:rPr lang="en-US" sz="2600" i="1" dirty="0" err="1"/>
              <a:t>element</a:t>
            </a:r>
            <a:r>
              <a:rPr lang="en-US" sz="2600" dirty="0" err="1"/>
              <a:t>.checked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8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pPr lvl="1"/>
            <a:r>
              <a:rPr lang="en-US" sz="2600" dirty="0"/>
              <a:t>For select dropdown menus, use </a:t>
            </a:r>
            <a:r>
              <a:rPr lang="en-US" sz="2600" i="1" dirty="0" err="1"/>
              <a:t>element</a:t>
            </a:r>
            <a:r>
              <a:rPr lang="en-US" sz="2600" dirty="0" err="1"/>
              <a:t>.selectedIndex</a:t>
            </a:r>
            <a:r>
              <a:rPr lang="en-US" sz="2600" dirty="0"/>
              <a:t> to get the array index and </a:t>
            </a:r>
            <a:r>
              <a:rPr lang="en-US" sz="2600" i="1" dirty="0" err="1"/>
              <a:t>element</a:t>
            </a:r>
            <a:r>
              <a:rPr lang="en-US" sz="2600" dirty="0" err="1"/>
              <a:t>.options</a:t>
            </a:r>
            <a:r>
              <a:rPr lang="en-US" sz="2600" dirty="0"/>
              <a:t> to get the array of options.</a:t>
            </a:r>
            <a:br>
              <a:rPr lang="en-US" sz="2600" dirty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/>
              <a:t>var opts = </a:t>
            </a:r>
            <a:r>
              <a:rPr lang="en-US" sz="2600" dirty="0" err="1"/>
              <a:t>dd.options</a:t>
            </a:r>
            <a:r>
              <a:rPr lang="en-US" sz="2600" dirty="0"/>
              <a:t>;</a:t>
            </a:r>
            <a:br>
              <a:rPr lang="en-US" sz="2600" dirty="0"/>
            </a:br>
            <a:r>
              <a:rPr lang="en-US" sz="2600" dirty="0"/>
              <a:t>var </a:t>
            </a:r>
            <a:r>
              <a:rPr lang="en-US" sz="2600" dirty="0" err="1"/>
              <a:t>si</a:t>
            </a:r>
            <a:r>
              <a:rPr lang="en-US" sz="2600" dirty="0"/>
              <a:t> = </a:t>
            </a:r>
            <a:r>
              <a:rPr lang="en-US" sz="2600" dirty="0" err="1"/>
              <a:t>dd.selectedIndex</a:t>
            </a:r>
            <a:r>
              <a:rPr lang="en-US" sz="2600" dirty="0"/>
              <a:t>;</a:t>
            </a:r>
            <a:br>
              <a:rPr lang="en-US" sz="2600" dirty="0"/>
            </a:br>
            <a:r>
              <a:rPr lang="en-US" sz="2600" dirty="0"/>
              <a:t>var </a:t>
            </a:r>
            <a:r>
              <a:rPr lang="en-US" sz="2600" dirty="0" err="1"/>
              <a:t>sel</a:t>
            </a:r>
            <a:r>
              <a:rPr lang="en-US" sz="2600" dirty="0"/>
              <a:t> = opts[</a:t>
            </a:r>
            <a:r>
              <a:rPr lang="en-US" sz="2600" dirty="0" err="1"/>
              <a:t>si</a:t>
            </a:r>
            <a:r>
              <a:rPr lang="en-US" sz="2600" dirty="0"/>
              <a:t>];</a:t>
            </a:r>
            <a:br>
              <a:rPr lang="en-US" sz="2600" dirty="0"/>
            </a:br>
            <a:r>
              <a:rPr lang="en-US" sz="2600" dirty="0"/>
              <a:t>alert(</a:t>
            </a:r>
            <a:r>
              <a:rPr lang="en-US" sz="2600" dirty="0" err="1"/>
              <a:t>sel.index</a:t>
            </a:r>
            <a:r>
              <a:rPr lang="en-US" sz="2600" dirty="0"/>
              <a:t> + ", " + </a:t>
            </a:r>
            <a:r>
              <a:rPr lang="en-US" sz="2600" dirty="0" err="1"/>
              <a:t>sel.text</a:t>
            </a:r>
            <a:r>
              <a:rPr lang="en-US" sz="2600" dirty="0"/>
              <a:t>);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3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Checking if a textbox is left empty.</a:t>
            </a:r>
          </a:p>
          <a:p>
            <a:pPr lvl="1"/>
            <a:r>
              <a:rPr lang="en-US" sz="2400" dirty="0"/>
              <a:t>Compare the text to "" (quotation marks with nothing in between)</a:t>
            </a:r>
          </a:p>
          <a:p>
            <a:pPr lvl="2"/>
            <a:r>
              <a:rPr lang="en-US" sz="2200" dirty="0"/>
              <a:t>if (</a:t>
            </a:r>
            <a:r>
              <a:rPr lang="en-US" sz="2200" dirty="0">
                <a:solidFill>
                  <a:srgbClr val="92D050"/>
                </a:solidFill>
              </a:rPr>
              <a:t>name == ""</a:t>
            </a:r>
            <a:r>
              <a:rPr lang="en-US" sz="2200" dirty="0"/>
              <a:t>) {</a:t>
            </a:r>
            <a:br>
              <a:rPr lang="en-US" sz="2200" dirty="0"/>
            </a:br>
            <a:r>
              <a:rPr lang="en-US" sz="2200" dirty="0"/>
              <a:t>    // Empty.</a:t>
            </a:r>
            <a:br>
              <a:rPr lang="en-US" sz="2200" dirty="0"/>
            </a:br>
            <a:r>
              <a:rPr lang="en-US" sz="2200" dirty="0"/>
              <a:t>} else {</a:t>
            </a:r>
            <a:br>
              <a:rPr lang="en-US" sz="2200" dirty="0"/>
            </a:br>
            <a:r>
              <a:rPr lang="en-US" sz="2200" dirty="0"/>
              <a:t>    // Not empty.</a:t>
            </a:r>
            <a:br>
              <a:rPr lang="en-US" sz="2200" dirty="0"/>
            </a:br>
            <a:r>
              <a:rPr lang="en-US" sz="2200" dirty="0"/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1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Quiz 2 will be posted on OWL this Wednesday and Thursday.</a:t>
            </a:r>
          </a:p>
          <a:p>
            <a:pPr lvl="1"/>
            <a:r>
              <a:rPr lang="en-CA" sz="2600" dirty="0" smtClean="0"/>
              <a:t>It includes content from Lectures 5-7</a:t>
            </a:r>
          </a:p>
          <a:p>
            <a:pPr lvl="1"/>
            <a:r>
              <a:rPr lang="en-CA" sz="2600" dirty="0" smtClean="0"/>
              <a:t>It is linear and 1 submission only</a:t>
            </a:r>
          </a:p>
          <a:p>
            <a:endParaRPr lang="en-CA" sz="2800" dirty="0"/>
          </a:p>
          <a:p>
            <a:r>
              <a:rPr lang="en-CA" sz="2800" dirty="0" smtClean="0"/>
              <a:t>Assignment 3 will be posted by the end of this week.</a:t>
            </a:r>
            <a:endParaRPr lang="en-CA" sz="2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43A62A-7B50-4C82-87F4-9DFD24095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3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Checking if the entered text is long enough (in characters).</a:t>
            </a:r>
          </a:p>
          <a:p>
            <a:pPr lvl="1"/>
            <a:r>
              <a:rPr lang="en-US" sz="2400" dirty="0"/>
              <a:t>Examine the number of characters in the string variable using .length</a:t>
            </a:r>
          </a:p>
          <a:p>
            <a:pPr lvl="2"/>
            <a:r>
              <a:rPr lang="en-US" sz="2200" dirty="0"/>
              <a:t>if (</a:t>
            </a:r>
            <a:r>
              <a:rPr lang="en-US" sz="2200" dirty="0" err="1">
                <a:solidFill>
                  <a:srgbClr val="92D050"/>
                </a:solidFill>
              </a:rPr>
              <a:t>name.length</a:t>
            </a:r>
            <a:r>
              <a:rPr lang="en-US" sz="2200" dirty="0">
                <a:solidFill>
                  <a:srgbClr val="92D050"/>
                </a:solidFill>
              </a:rPr>
              <a:t> &lt; 5</a:t>
            </a:r>
            <a:r>
              <a:rPr lang="en-US" sz="2200" dirty="0"/>
              <a:t>) {</a:t>
            </a:r>
            <a:br>
              <a:rPr lang="en-US" sz="2200" dirty="0"/>
            </a:br>
            <a:r>
              <a:rPr lang="en-US" sz="2200" dirty="0"/>
              <a:t>    // Too short.</a:t>
            </a:r>
            <a:br>
              <a:rPr lang="en-US" sz="2200" dirty="0"/>
            </a:br>
            <a:r>
              <a:rPr lang="en-US" sz="2200" dirty="0"/>
              <a:t>} else {</a:t>
            </a:r>
            <a:br>
              <a:rPr lang="en-US" sz="2200" dirty="0"/>
            </a:br>
            <a:r>
              <a:rPr lang="en-US" sz="2200" dirty="0"/>
              <a:t>    // Long enough.</a:t>
            </a:r>
            <a:br>
              <a:rPr lang="en-US" sz="2200" dirty="0"/>
            </a:br>
            <a:r>
              <a:rPr lang="en-US" sz="2200" dirty="0"/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1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More specific criteria like character types or patterns require that we examine individual characters.</a:t>
            </a:r>
          </a:p>
          <a:p>
            <a:r>
              <a:rPr lang="en-US" sz="2800" dirty="0"/>
              <a:t>Loops are important to iterate over a string or a list of items.</a:t>
            </a:r>
          </a:p>
          <a:p>
            <a:r>
              <a:rPr lang="en-US" sz="2800" dirty="0"/>
              <a:t>For these validation criteria, we can loop over the input string and check the characters at each slot.</a:t>
            </a:r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55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Checking the character types within a string can be complex.</a:t>
            </a:r>
          </a:p>
          <a:p>
            <a:r>
              <a:rPr lang="en-US" sz="2800" dirty="0"/>
              <a:t>One basic option to check if the entire string is a number or not is with the built-in </a:t>
            </a:r>
            <a:r>
              <a:rPr lang="en-US" sz="2800" dirty="0" err="1"/>
              <a:t>isNaN</a:t>
            </a:r>
            <a:r>
              <a:rPr lang="en-US" sz="2800" dirty="0"/>
              <a:t>() function (checks if value is Not a Number).</a:t>
            </a:r>
          </a:p>
          <a:p>
            <a:r>
              <a:rPr lang="en-US" sz="2800" dirty="0" err="1"/>
              <a:t>isNaN</a:t>
            </a:r>
            <a:r>
              <a:rPr lang="en-US" sz="2800" dirty="0"/>
              <a:t>(34) = </a:t>
            </a:r>
            <a:r>
              <a:rPr lang="en-US" sz="2800" dirty="0" err="1"/>
              <a:t>isNaN</a:t>
            </a:r>
            <a:r>
              <a:rPr lang="en-US" sz="2800" dirty="0"/>
              <a:t>(2.5) = false</a:t>
            </a:r>
          </a:p>
          <a:p>
            <a:r>
              <a:rPr lang="en-US" sz="2800" dirty="0" err="1"/>
              <a:t>isNaN</a:t>
            </a:r>
            <a:r>
              <a:rPr lang="en-US" sz="2800" dirty="0"/>
              <a:t>("</a:t>
            </a:r>
            <a:r>
              <a:rPr lang="en-US" sz="2800" dirty="0" err="1"/>
              <a:t>abc</a:t>
            </a:r>
            <a:r>
              <a:rPr lang="en-US" sz="2800" dirty="0"/>
              <a:t>") = </a:t>
            </a:r>
            <a:r>
              <a:rPr lang="en-US" sz="2800" dirty="0" err="1"/>
              <a:t>isNaN</a:t>
            </a:r>
            <a:r>
              <a:rPr lang="en-US" sz="2800" dirty="0"/>
              <a:t>("B7") = true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4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Before we continue with the form validation, let's look more at </a:t>
            </a:r>
            <a:r>
              <a:rPr lang="en-US" sz="2800" dirty="0">
                <a:solidFill>
                  <a:srgbClr val="92D050"/>
                </a:solidFill>
              </a:rPr>
              <a:t>strings</a:t>
            </a:r>
            <a:r>
              <a:rPr lang="en-US" sz="2800" dirty="0"/>
              <a:t>.</a:t>
            </a:r>
          </a:p>
          <a:p>
            <a:r>
              <a:rPr lang="en-US" sz="2800" dirty="0"/>
              <a:t>Strings are just arrays of characters; only one character can be placed in each slot. Recall that positions start at 0 from the leftmost slot.</a:t>
            </a:r>
          </a:p>
          <a:p>
            <a:r>
              <a:rPr lang="en-US" sz="2800" dirty="0"/>
              <a:t>var course = "CS2033";</a:t>
            </a:r>
          </a:p>
          <a:p>
            <a:r>
              <a:rPr lang="en-US" sz="2800" dirty="0"/>
              <a:t>var msg = "HELLO WORLD";</a:t>
            </a:r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0ABCF0-B937-4275-A7EC-12FC11C89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880" y="4854995"/>
            <a:ext cx="2093144" cy="5232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2FBD16-2B1F-4B52-8519-1E26F1C11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3527" y="6018990"/>
            <a:ext cx="3778497" cy="54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11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Like other arrays, access each of the characters with a for-loop.</a:t>
            </a:r>
          </a:p>
          <a:p>
            <a:r>
              <a:rPr lang="en-US" sz="2800" dirty="0"/>
              <a:t>var msg = "HELLO WORLD";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for (var </a:t>
            </a:r>
            <a:r>
              <a:rPr lang="en-US" sz="2800" dirty="0" err="1"/>
              <a:t>i</a:t>
            </a:r>
            <a:r>
              <a:rPr lang="en-US" sz="2800" dirty="0"/>
              <a:t> = 0; </a:t>
            </a:r>
            <a:r>
              <a:rPr lang="en-US" sz="2800" dirty="0" err="1"/>
              <a:t>i</a:t>
            </a:r>
            <a:r>
              <a:rPr lang="en-US" sz="2800" dirty="0"/>
              <a:t> &lt; </a:t>
            </a:r>
            <a:r>
              <a:rPr lang="en-US" sz="2800" dirty="0" err="1"/>
              <a:t>msg.length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r>
              <a:rPr lang="en-US" sz="2800" dirty="0"/>
              <a:t>++) {</a:t>
            </a:r>
            <a:br>
              <a:rPr lang="en-US" sz="2800" dirty="0"/>
            </a:br>
            <a:r>
              <a:rPr lang="en-US" sz="2800" dirty="0"/>
              <a:t>    // Examine character at position </a:t>
            </a:r>
            <a:r>
              <a:rPr lang="en-US" sz="2800" dirty="0" err="1"/>
              <a:t>i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Examining a character usually means comparing it to another value or a range of values.</a:t>
            </a:r>
          </a:p>
          <a:p>
            <a:r>
              <a:rPr lang="en-US" sz="2800" dirty="0"/>
              <a:t>One option is to get the value directly from the string at position </a:t>
            </a:r>
            <a:r>
              <a:rPr lang="en-US" sz="2800" dirty="0" err="1"/>
              <a:t>i</a:t>
            </a:r>
            <a:r>
              <a:rPr lang="en-US" sz="2800" dirty="0"/>
              <a:t> and use that value for the analysis.</a:t>
            </a:r>
          </a:p>
          <a:p>
            <a:pPr lvl="1"/>
            <a:r>
              <a:rPr lang="en-US" sz="2600" dirty="0"/>
              <a:t>var char = msg[</a:t>
            </a:r>
            <a:r>
              <a:rPr lang="en-US" sz="2600" dirty="0" err="1"/>
              <a:t>i</a:t>
            </a:r>
            <a:r>
              <a:rPr lang="en-US" sz="2600" dirty="0"/>
              <a:t>];</a:t>
            </a:r>
            <a:br>
              <a:rPr lang="en-US" sz="2600" dirty="0"/>
            </a:br>
            <a:r>
              <a:rPr lang="en-US" sz="2600" dirty="0"/>
              <a:t>if (char == "W") {</a:t>
            </a:r>
            <a:br>
              <a:rPr lang="en-US" sz="2600" dirty="0"/>
            </a:br>
            <a:r>
              <a:rPr lang="en-US" sz="2600" dirty="0"/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3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Instead of getting the character value itself in the loop, you could get its ASCII code for analysis.</a:t>
            </a:r>
          </a:p>
          <a:p>
            <a:pPr lvl="1"/>
            <a:r>
              <a:rPr lang="en-US" sz="2600" dirty="0"/>
              <a:t>var code = </a:t>
            </a:r>
            <a:r>
              <a:rPr lang="en-US" sz="2600" dirty="0" err="1"/>
              <a:t>msg.charCodeAt</a:t>
            </a:r>
            <a:r>
              <a:rPr lang="en-US" sz="2600" dirty="0"/>
              <a:t>(</a:t>
            </a:r>
            <a:r>
              <a:rPr lang="en-US" sz="2600" dirty="0" err="1"/>
              <a:t>i</a:t>
            </a:r>
            <a:r>
              <a:rPr lang="en-US" sz="2600" dirty="0"/>
              <a:t>);</a:t>
            </a:r>
          </a:p>
          <a:p>
            <a:pPr lvl="1"/>
            <a:r>
              <a:rPr lang="en-US" sz="2600" dirty="0"/>
              <a:t>if (code &gt;= 65 &amp;&amp; code &lt;= 90) {</a:t>
            </a:r>
            <a:br>
              <a:rPr lang="en-US" sz="2600" dirty="0"/>
            </a:br>
            <a:r>
              <a:rPr lang="en-US" sz="2600" dirty="0"/>
              <a:t>}</a:t>
            </a:r>
          </a:p>
          <a:p>
            <a:pPr lvl="1"/>
            <a:r>
              <a:rPr lang="en-US" sz="2600" dirty="0"/>
              <a:t>Look up ASCII code charts for the ranges (65 to 90 is capital letters).</a:t>
            </a:r>
          </a:p>
          <a:p>
            <a:pPr lvl="1"/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When using loop-based analysis, create a Boolean flag for "success".</a:t>
            </a:r>
          </a:p>
          <a:p>
            <a:r>
              <a:rPr lang="en-CA" sz="2800" dirty="0" smtClean="0"/>
              <a:t>Default value depends on situation.</a:t>
            </a:r>
          </a:p>
          <a:p>
            <a:r>
              <a:rPr lang="en-CA" sz="2800" dirty="0" smtClean="0"/>
              <a:t>Change its value to true or false as needed in the loop.</a:t>
            </a:r>
          </a:p>
          <a:p>
            <a:r>
              <a:rPr lang="en-CA" sz="2800" dirty="0" smtClean="0"/>
              <a:t>At the end, check its final value to see if the overall string is valid or invalid.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16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err="1" smtClean="0"/>
              <a:t>i.e</a:t>
            </a:r>
            <a:r>
              <a:rPr lang="en-CA" sz="2800" dirty="0" smtClean="0"/>
              <a:t> check if text contains only letters</a:t>
            </a:r>
          </a:p>
          <a:p>
            <a:r>
              <a:rPr lang="en-CA" sz="2800" dirty="0" err="1" smtClean="0"/>
              <a:t>var</a:t>
            </a:r>
            <a:r>
              <a:rPr lang="en-CA" sz="2800" dirty="0" smtClean="0"/>
              <a:t> success = true;</a:t>
            </a:r>
            <a:br>
              <a:rPr lang="en-CA" sz="2800" dirty="0" smtClean="0"/>
            </a:br>
            <a:r>
              <a:rPr lang="en-CA" sz="2800" dirty="0" smtClean="0"/>
              <a:t>for (</a:t>
            </a:r>
            <a:r>
              <a:rPr lang="en-CA" sz="2800" dirty="0" err="1" smtClean="0"/>
              <a:t>var</a:t>
            </a:r>
            <a:r>
              <a:rPr lang="en-CA" sz="2800" dirty="0" smtClean="0"/>
              <a:t> </a:t>
            </a:r>
            <a:r>
              <a:rPr lang="en-CA" sz="2800" dirty="0" err="1" smtClean="0"/>
              <a:t>i</a:t>
            </a:r>
            <a:r>
              <a:rPr lang="en-CA" sz="2800" dirty="0" smtClean="0"/>
              <a:t> = 0; </a:t>
            </a:r>
            <a:r>
              <a:rPr lang="en-CA" sz="2800" dirty="0" err="1" smtClean="0"/>
              <a:t>i</a:t>
            </a:r>
            <a:r>
              <a:rPr lang="en-CA" sz="2800" dirty="0" smtClean="0"/>
              <a:t> &lt; </a:t>
            </a:r>
            <a:r>
              <a:rPr lang="en-CA" sz="2800" dirty="0" err="1" smtClean="0"/>
              <a:t>str.length</a:t>
            </a:r>
            <a:r>
              <a:rPr lang="en-CA" sz="2800" dirty="0" smtClean="0"/>
              <a:t>; </a:t>
            </a:r>
            <a:r>
              <a:rPr lang="en-CA" sz="2800" dirty="0" err="1" smtClean="0"/>
              <a:t>i</a:t>
            </a:r>
            <a:r>
              <a:rPr lang="en-CA" sz="2800" dirty="0" smtClean="0"/>
              <a:t>++) {</a:t>
            </a:r>
            <a:br>
              <a:rPr lang="en-CA" sz="2800" dirty="0" smtClean="0"/>
            </a:br>
            <a:r>
              <a:rPr lang="en-CA" sz="2800" dirty="0" smtClean="0"/>
              <a:t>		if (</a:t>
            </a:r>
            <a:r>
              <a:rPr lang="en-CA" sz="2800" dirty="0" err="1" smtClean="0"/>
              <a:t>isLetter</a:t>
            </a:r>
            <a:r>
              <a:rPr lang="en-CA" sz="2800" dirty="0" smtClean="0"/>
              <a:t>(</a:t>
            </a:r>
            <a:r>
              <a:rPr lang="en-CA" sz="2800" dirty="0" err="1" smtClean="0"/>
              <a:t>str</a:t>
            </a:r>
            <a:r>
              <a:rPr lang="en-CA" sz="2800" dirty="0" smtClean="0"/>
              <a:t>[</a:t>
            </a:r>
            <a:r>
              <a:rPr lang="en-CA" sz="2800" dirty="0" err="1" smtClean="0"/>
              <a:t>i</a:t>
            </a:r>
            <a:r>
              <a:rPr lang="en-CA" sz="2800" dirty="0" smtClean="0"/>
              <a:t>] == false) {</a:t>
            </a:r>
            <a:br>
              <a:rPr lang="en-CA" sz="2800" dirty="0" smtClean="0"/>
            </a:br>
            <a:r>
              <a:rPr lang="en-CA" sz="2800" dirty="0" smtClean="0"/>
              <a:t>			success = false;</a:t>
            </a:r>
            <a:br>
              <a:rPr lang="en-CA" sz="2800" dirty="0" smtClean="0"/>
            </a:br>
            <a:r>
              <a:rPr lang="en-CA" sz="2800" dirty="0" smtClean="0"/>
              <a:t>		}</a:t>
            </a:r>
            <a:br>
              <a:rPr lang="en-CA" sz="2800" dirty="0" smtClean="0"/>
            </a:br>
            <a:r>
              <a:rPr lang="en-CA" sz="2800" dirty="0" smtClean="0"/>
              <a:t>}</a:t>
            </a:r>
            <a:br>
              <a:rPr lang="en-CA" sz="2800" dirty="0" smtClean="0"/>
            </a:br>
            <a:r>
              <a:rPr lang="en-CA" sz="2800" dirty="0" smtClean="0"/>
              <a:t>if (success == true) { … }</a:t>
            </a:r>
            <a:br>
              <a:rPr lang="en-CA" sz="2800" dirty="0" smtClean="0"/>
            </a:br>
            <a:r>
              <a:rPr lang="en-CA" sz="2800" dirty="0" smtClean="0"/>
              <a:t>else { … }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65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Some user input is complex and difficult to analyze using these simple approaches.</a:t>
            </a:r>
          </a:p>
          <a:p>
            <a:r>
              <a:rPr lang="en-CA" sz="2800" dirty="0" smtClean="0"/>
              <a:t>Another option is to use </a:t>
            </a:r>
            <a:r>
              <a:rPr lang="en-CA" sz="2800" dirty="0" smtClean="0">
                <a:solidFill>
                  <a:srgbClr val="92D050"/>
                </a:solidFill>
              </a:rPr>
              <a:t>regular expressions</a:t>
            </a:r>
            <a:r>
              <a:rPr lang="en-CA" sz="2800" dirty="0" smtClean="0"/>
              <a:t> (regex).</a:t>
            </a:r>
          </a:p>
          <a:p>
            <a:r>
              <a:rPr lang="en-CA" sz="2600" dirty="0" smtClean="0"/>
              <a:t>Check if a user-typed string follows a specific pattern or template.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6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recap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Display messages</a:t>
            </a:r>
          </a:p>
          <a:p>
            <a:pPr lvl="1"/>
            <a:r>
              <a:rPr lang="en-CA" sz="2400" dirty="0" smtClean="0"/>
              <a:t>alert("Hi");					// Pop-up</a:t>
            </a:r>
          </a:p>
          <a:p>
            <a:pPr lvl="1"/>
            <a:r>
              <a:rPr lang="en-CA" sz="2400" dirty="0" err="1" smtClean="0"/>
              <a:t>document.write</a:t>
            </a:r>
            <a:r>
              <a:rPr lang="en-CA" sz="2400" dirty="0" smtClean="0"/>
              <a:t>("Hi");	// Write to site</a:t>
            </a:r>
            <a:endParaRPr lang="en-US" sz="2400" dirty="0" smtClean="0"/>
          </a:p>
          <a:p>
            <a:r>
              <a:rPr lang="en-US" sz="2800" dirty="0" smtClean="0"/>
              <a:t>Variables</a:t>
            </a:r>
          </a:p>
          <a:p>
            <a:pPr lvl="1"/>
            <a:r>
              <a:rPr lang="en-CA" sz="2400" dirty="0" err="1" smtClean="0"/>
              <a:t>var</a:t>
            </a:r>
            <a:r>
              <a:rPr lang="en-CA" sz="2400" dirty="0" smtClean="0"/>
              <a:t> a = "Hello";			// String</a:t>
            </a:r>
          </a:p>
          <a:p>
            <a:pPr lvl="1"/>
            <a:r>
              <a:rPr lang="en-CA" sz="2400" dirty="0" err="1" smtClean="0"/>
              <a:t>var</a:t>
            </a:r>
            <a:r>
              <a:rPr lang="en-CA" sz="2400" dirty="0" smtClean="0"/>
              <a:t> b = 12;					// Integer</a:t>
            </a:r>
          </a:p>
          <a:p>
            <a:pPr lvl="1"/>
            <a:r>
              <a:rPr lang="en-CA" sz="2400" dirty="0" err="1" smtClean="0"/>
              <a:t>var</a:t>
            </a:r>
            <a:r>
              <a:rPr lang="en-CA" sz="2400" dirty="0" smtClean="0"/>
              <a:t> c = 1.5;				// Float/Double</a:t>
            </a:r>
          </a:p>
          <a:p>
            <a:pPr lvl="1"/>
            <a:r>
              <a:rPr lang="en-CA" sz="2400" dirty="0" err="1" smtClean="0"/>
              <a:t>var</a:t>
            </a:r>
            <a:r>
              <a:rPr lang="en-CA" sz="2400" dirty="0" smtClean="0"/>
              <a:t> d = false;				// Boolean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84703-9D3F-41CA-97A7-AB745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8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For example, consider an email address.</a:t>
            </a:r>
          </a:p>
          <a:p>
            <a:pPr lvl="1"/>
            <a:r>
              <a:rPr lang="en-CA" sz="2400" dirty="0" smtClean="0"/>
              <a:t>Username/custom text</a:t>
            </a:r>
          </a:p>
          <a:p>
            <a:pPr lvl="1"/>
            <a:r>
              <a:rPr lang="en-CA" sz="2400" dirty="0" smtClean="0"/>
              <a:t>@ (at symbol)</a:t>
            </a:r>
          </a:p>
          <a:p>
            <a:pPr lvl="1"/>
            <a:r>
              <a:rPr lang="en-CA" sz="2400" dirty="0" smtClean="0"/>
              <a:t>Domain name</a:t>
            </a:r>
          </a:p>
          <a:p>
            <a:pPr lvl="1"/>
            <a:r>
              <a:rPr lang="en-CA" sz="2400" dirty="0" smtClean="0"/>
              <a:t>Extension (top level domain)</a:t>
            </a:r>
          </a:p>
          <a:p>
            <a:r>
              <a:rPr lang="en-CA" sz="2600" dirty="0" smtClean="0"/>
              <a:t>i.e. bsarlo@uwo.ca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30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20487" y="5444837"/>
            <a:ext cx="9393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18014" y="5444837"/>
            <a:ext cx="2244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06362" y="5444837"/>
            <a:ext cx="6210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88987" y="5444837"/>
            <a:ext cx="4940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6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Patterns/templates are encoded using specific characters/symbols.</a:t>
            </a:r>
            <a:endParaRPr lang="en-CA" sz="2800" dirty="0"/>
          </a:p>
          <a:p>
            <a:r>
              <a:rPr lang="en-CA" sz="2800" dirty="0" smtClean="0"/>
              <a:t>For an email address, the regex is:</a:t>
            </a:r>
            <a:br>
              <a:rPr lang="en-CA" sz="2800" dirty="0" smtClean="0"/>
            </a:br>
            <a:r>
              <a:rPr lang="en-CA" sz="2800" dirty="0" smtClean="0"/>
              <a:t>/.+@.+\..+/</a:t>
            </a:r>
          </a:p>
          <a:p>
            <a:r>
              <a:rPr lang="en-CA" sz="2800" dirty="0" smtClean="0"/>
              <a:t>Can you read this?</a:t>
            </a:r>
            <a:endParaRPr lang="en-CA" sz="2800" dirty="0" smtClean="0">
              <a:sym typeface="Wingdings" panose="05000000000000000000" pitchFamily="2" charset="2"/>
            </a:endParaRPr>
          </a:p>
          <a:p>
            <a:pPr lvl="1"/>
            <a:r>
              <a:rPr lang="en-CA" sz="2600" dirty="0" smtClean="0">
                <a:sym typeface="Wingdings" panose="05000000000000000000" pitchFamily="2" charset="2"/>
              </a:rPr>
              <a:t>It won't be on the exam </a:t>
            </a:r>
          </a:p>
          <a:p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://www.debuggex.com/cheatsheet/regex/javascript</a:t>
            </a:r>
            <a:endParaRPr lang="en-CA" sz="2800" dirty="0" smtClean="0">
              <a:sym typeface="Wingdings" panose="05000000000000000000" pitchFamily="2" charset="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3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</a:t>
            </a:r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JavaScript is also used to </a:t>
            </a:r>
            <a:r>
              <a:rPr lang="en-US" sz="2800" dirty="0" smtClean="0">
                <a:solidFill>
                  <a:srgbClr val="92D050"/>
                </a:solidFill>
              </a:rPr>
              <a:t>modify</a:t>
            </a:r>
            <a:r>
              <a:rPr lang="en-US" sz="2800" dirty="0" smtClean="0"/>
              <a:t> web forms dynamically.</a:t>
            </a:r>
          </a:p>
          <a:p>
            <a:r>
              <a:rPr lang="en-CA" sz="2800" dirty="0" smtClean="0"/>
              <a:t>What is meant by modifying forms?</a:t>
            </a:r>
          </a:p>
          <a:p>
            <a:pPr lvl="1"/>
            <a:r>
              <a:rPr lang="en-CA" sz="2400" dirty="0" smtClean="0"/>
              <a:t>Hiding/showing fields</a:t>
            </a:r>
          </a:p>
          <a:p>
            <a:pPr lvl="1"/>
            <a:r>
              <a:rPr lang="en-CA" sz="2400" dirty="0" smtClean="0"/>
              <a:t>Changing the set of available options in a dropdown menu list</a:t>
            </a:r>
          </a:p>
          <a:p>
            <a:pPr lvl="1"/>
            <a:r>
              <a:rPr lang="en-CA" sz="2400" dirty="0" smtClean="0"/>
              <a:t>Automatically checking a series of checkboxes.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</a:t>
            </a:r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Most of these modifications can be done with the JavaScript features you already know!</a:t>
            </a:r>
          </a:p>
          <a:p>
            <a:r>
              <a:rPr lang="en-CA" sz="2800" dirty="0" smtClean="0"/>
              <a:t>i.e. changing a class name or individual styles, using conditionals, loops, functions, etc.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1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</a:t>
            </a:r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 lnSpcReduction="10000"/>
          </a:bodyPr>
          <a:lstStyle/>
          <a:p>
            <a:r>
              <a:rPr lang="en-CA" sz="2800" dirty="0" smtClean="0"/>
              <a:t>A new method that helps with this is the ability to create a new HTML element directly in JS.</a:t>
            </a:r>
            <a:endParaRPr lang="en-CA" sz="2800" dirty="0"/>
          </a:p>
          <a:p>
            <a:r>
              <a:rPr lang="en-CA" sz="2800" dirty="0" err="1" smtClean="0"/>
              <a:t>document.createElement</a:t>
            </a:r>
            <a:r>
              <a:rPr lang="en-CA" sz="2800" dirty="0" smtClean="0"/>
              <a:t>(</a:t>
            </a:r>
            <a:r>
              <a:rPr lang="en-CA" sz="2800" dirty="0" smtClean="0">
                <a:solidFill>
                  <a:srgbClr val="92D050"/>
                </a:solidFill>
              </a:rPr>
              <a:t>type</a:t>
            </a:r>
            <a:r>
              <a:rPr lang="en-CA" sz="2800" dirty="0" smtClean="0"/>
              <a:t>);</a:t>
            </a:r>
          </a:p>
          <a:p>
            <a:r>
              <a:rPr lang="en-CA" sz="2800" dirty="0" smtClean="0"/>
              <a:t>Adding a new element to the website is then done with </a:t>
            </a:r>
            <a:r>
              <a:rPr lang="en-CA" sz="2800" dirty="0" err="1" smtClean="0"/>
              <a:t>appendChild</a:t>
            </a:r>
            <a:r>
              <a:rPr lang="en-CA" sz="2800" dirty="0" smtClean="0"/>
              <a:t>(</a:t>
            </a:r>
            <a:r>
              <a:rPr lang="en-CA" sz="2800" dirty="0" smtClean="0">
                <a:solidFill>
                  <a:srgbClr val="92D050"/>
                </a:solidFill>
              </a:rPr>
              <a:t>element</a:t>
            </a:r>
            <a:r>
              <a:rPr lang="en-CA" sz="2800" dirty="0" smtClean="0"/>
              <a:t>);</a:t>
            </a:r>
          </a:p>
          <a:p>
            <a:r>
              <a:rPr lang="en-CA" sz="2800" dirty="0" smtClean="0"/>
              <a:t>They can be added into a container or to the body itself.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</a:t>
            </a:r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i.e. Add a new text input box into the "con" container.</a:t>
            </a:r>
          </a:p>
          <a:p>
            <a:r>
              <a:rPr lang="en-CA" sz="2400" dirty="0" err="1" smtClean="0"/>
              <a:t>var</a:t>
            </a:r>
            <a:r>
              <a:rPr lang="en-CA" sz="2400" dirty="0" smtClean="0"/>
              <a:t> x = </a:t>
            </a:r>
            <a:r>
              <a:rPr lang="en-CA" sz="2400" dirty="0" err="1" smtClean="0"/>
              <a:t>document.createElement</a:t>
            </a:r>
            <a:r>
              <a:rPr lang="en-CA" sz="2400" dirty="0" smtClean="0"/>
              <a:t>("input");</a:t>
            </a:r>
            <a:br>
              <a:rPr lang="en-CA" sz="2400" dirty="0" smtClean="0"/>
            </a:br>
            <a:r>
              <a:rPr lang="en-CA" sz="2400" dirty="0" err="1" smtClean="0"/>
              <a:t>x.type</a:t>
            </a:r>
            <a:r>
              <a:rPr lang="en-CA" sz="2400" dirty="0" smtClean="0"/>
              <a:t> = "text";</a:t>
            </a:r>
            <a:br>
              <a:rPr lang="en-CA" sz="2400" dirty="0" smtClean="0"/>
            </a:br>
            <a:r>
              <a:rPr lang="en-CA" sz="2400" dirty="0" err="1" smtClean="0"/>
              <a:t>x.className</a:t>
            </a:r>
            <a:r>
              <a:rPr lang="en-CA" sz="2400" dirty="0" smtClean="0"/>
              <a:t> = "contact";</a:t>
            </a:r>
            <a:br>
              <a:rPr lang="en-CA" sz="2400" dirty="0" smtClean="0"/>
            </a:br>
            <a:r>
              <a:rPr lang="en-CA" sz="2400" dirty="0" smtClean="0"/>
              <a:t>x.id = "</a:t>
            </a:r>
            <a:r>
              <a:rPr lang="en-CA" sz="2400" dirty="0" err="1" smtClean="0"/>
              <a:t>provinceBox</a:t>
            </a:r>
            <a:r>
              <a:rPr lang="en-CA" sz="2400" dirty="0" smtClean="0"/>
              <a:t>";</a:t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err="1" smtClean="0"/>
              <a:t>var</a:t>
            </a:r>
            <a:r>
              <a:rPr lang="en-CA" sz="2400" dirty="0" smtClean="0"/>
              <a:t> c = </a:t>
            </a:r>
            <a:r>
              <a:rPr lang="en-CA" sz="2400" dirty="0" err="1" smtClean="0"/>
              <a:t>document.getElementById</a:t>
            </a:r>
            <a:r>
              <a:rPr lang="en-CA" sz="2400" dirty="0" smtClean="0"/>
              <a:t>("con");</a:t>
            </a:r>
            <a:br>
              <a:rPr lang="en-CA" sz="2400" dirty="0" smtClean="0"/>
            </a:br>
            <a:r>
              <a:rPr lang="en-CA" sz="2400" dirty="0" err="1" smtClean="0"/>
              <a:t>c.appendChild</a:t>
            </a:r>
            <a:r>
              <a:rPr lang="en-CA" sz="2400" dirty="0" smtClean="0"/>
              <a:t>(x);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7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</a:t>
            </a:r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Let's code some examples of form validation and modification…</a:t>
            </a:r>
            <a:endParaRPr lang="en-US" dirty="0"/>
          </a:p>
          <a:p>
            <a:endParaRPr lang="en-CA" sz="2800" dirty="0"/>
          </a:p>
          <a:p>
            <a:r>
              <a:rPr lang="en-US" sz="2800" dirty="0">
                <a:hlinkClick r:id="rId2"/>
              </a:rPr>
              <a:t>http://www.csd.uwo.ca/~bsarlo/cs2033b/samples/lec8/shells/</a:t>
            </a:r>
            <a:endParaRPr lang="en-CA" sz="2800" dirty="0" smtClean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5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recap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Arrays</a:t>
            </a:r>
          </a:p>
          <a:p>
            <a:pPr lvl="1"/>
            <a:r>
              <a:rPr lang="en-CA" sz="2400" dirty="0" err="1" smtClean="0"/>
              <a:t>var</a:t>
            </a:r>
            <a:r>
              <a:rPr lang="en-CA" sz="2400" dirty="0" smtClean="0"/>
              <a:t> x = [4, 2, 1, 5];</a:t>
            </a:r>
          </a:p>
          <a:p>
            <a:pPr lvl="1"/>
            <a:r>
              <a:rPr lang="en-CA" sz="2400" dirty="0" smtClean="0"/>
              <a:t>alert(x[0]);		// Displays 4</a:t>
            </a:r>
          </a:p>
          <a:p>
            <a:pPr lvl="1"/>
            <a:r>
              <a:rPr lang="en-CA" sz="2400" dirty="0" smtClean="0"/>
              <a:t>x[3] = 9; 		// Changes the 5 to a 9</a:t>
            </a:r>
            <a:endParaRPr lang="en-CA" sz="2400" dirty="0"/>
          </a:p>
          <a:p>
            <a:r>
              <a:rPr lang="en-CA" sz="2600" dirty="0" smtClean="0"/>
              <a:t>HTML element getters</a:t>
            </a:r>
          </a:p>
          <a:p>
            <a:pPr lvl="1"/>
            <a:r>
              <a:rPr lang="en-CA" sz="2400" dirty="0" err="1" smtClean="0"/>
              <a:t>getElementById</a:t>
            </a:r>
            <a:r>
              <a:rPr lang="en-CA" sz="2400" dirty="0" smtClean="0"/>
              <a:t>(</a:t>
            </a:r>
            <a:r>
              <a:rPr lang="en-CA" sz="2400" dirty="0" smtClean="0">
                <a:solidFill>
                  <a:srgbClr val="92D050"/>
                </a:solidFill>
              </a:rPr>
              <a:t>id</a:t>
            </a:r>
            <a:r>
              <a:rPr lang="en-CA" sz="2400" dirty="0" smtClean="0"/>
              <a:t>)</a:t>
            </a:r>
          </a:p>
          <a:p>
            <a:pPr lvl="1"/>
            <a:r>
              <a:rPr lang="en-CA" sz="2400" dirty="0" err="1"/>
              <a:t>getElementsByTagName</a:t>
            </a:r>
            <a:r>
              <a:rPr lang="en-CA" sz="2400" dirty="0"/>
              <a:t>(</a:t>
            </a:r>
            <a:r>
              <a:rPr lang="en-CA" sz="2400" dirty="0">
                <a:solidFill>
                  <a:srgbClr val="92D050"/>
                </a:solidFill>
              </a:rPr>
              <a:t>tag</a:t>
            </a:r>
            <a:r>
              <a:rPr lang="en-CA" sz="2400" dirty="0"/>
              <a:t>)</a:t>
            </a:r>
            <a:endParaRPr lang="en-US" sz="2400" dirty="0"/>
          </a:p>
          <a:p>
            <a:pPr lvl="1"/>
            <a:r>
              <a:rPr lang="en-CA" sz="2400" dirty="0" err="1" smtClean="0"/>
              <a:t>getElementsByClassName</a:t>
            </a:r>
            <a:r>
              <a:rPr lang="en-CA" sz="2400" dirty="0" smtClean="0"/>
              <a:t>(</a:t>
            </a:r>
            <a:r>
              <a:rPr lang="en-CA" sz="2400" dirty="0" smtClean="0">
                <a:solidFill>
                  <a:srgbClr val="92D050"/>
                </a:solidFill>
              </a:rPr>
              <a:t>class</a:t>
            </a:r>
            <a:r>
              <a:rPr lang="en-CA" sz="2400" dirty="0" smtClean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84703-9D3F-41CA-97A7-AB745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2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recap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Changing CSS styles</a:t>
            </a:r>
          </a:p>
          <a:p>
            <a:pPr lvl="1"/>
            <a:r>
              <a:rPr lang="en-CA" sz="2400" dirty="0" err="1" smtClean="0"/>
              <a:t>mydiv.style.width</a:t>
            </a:r>
            <a:r>
              <a:rPr lang="en-CA" sz="2400" dirty="0" smtClean="0"/>
              <a:t> = "200px";</a:t>
            </a:r>
          </a:p>
          <a:p>
            <a:pPr lvl="1"/>
            <a:r>
              <a:rPr lang="en-CA" sz="2400" dirty="0" err="1" smtClean="0"/>
              <a:t>mydiv.style.backgroundColor</a:t>
            </a:r>
            <a:r>
              <a:rPr lang="en-CA" sz="2400" dirty="0" smtClean="0"/>
              <a:t> = "red";</a:t>
            </a:r>
          </a:p>
          <a:p>
            <a:r>
              <a:rPr lang="en-CA" sz="2800" dirty="0" smtClean="0"/>
              <a:t>Changing classes or ID</a:t>
            </a:r>
          </a:p>
          <a:p>
            <a:pPr lvl="1"/>
            <a:r>
              <a:rPr lang="en-CA" sz="2400" dirty="0" err="1" smtClean="0"/>
              <a:t>mydiv.className</a:t>
            </a:r>
            <a:r>
              <a:rPr lang="en-CA" sz="2400" dirty="0" smtClean="0"/>
              <a:t> = "</a:t>
            </a:r>
            <a:r>
              <a:rPr lang="en-CA" sz="2400" dirty="0" err="1" smtClean="0"/>
              <a:t>redbox</a:t>
            </a:r>
            <a:r>
              <a:rPr lang="en-CA" sz="2400" dirty="0" smtClean="0"/>
              <a:t> title";</a:t>
            </a:r>
          </a:p>
          <a:p>
            <a:pPr lvl="1"/>
            <a:r>
              <a:rPr lang="en-CA" sz="2400" dirty="0" smtClean="0"/>
              <a:t>mydiv.id = "</a:t>
            </a:r>
            <a:r>
              <a:rPr lang="en-CA" sz="2400" dirty="0" err="1" smtClean="0"/>
              <a:t>maintitle</a:t>
            </a:r>
            <a:r>
              <a:rPr lang="en-CA" sz="2400" dirty="0" smtClean="0"/>
              <a:t>";</a:t>
            </a:r>
          </a:p>
          <a:p>
            <a:r>
              <a:rPr lang="en-CA" sz="2800" dirty="0" smtClean="0"/>
              <a:t>Changing content</a:t>
            </a:r>
          </a:p>
          <a:p>
            <a:pPr lvl="1"/>
            <a:r>
              <a:rPr lang="en-CA" sz="2400" dirty="0" err="1" smtClean="0"/>
              <a:t>mydiv.innerHTML</a:t>
            </a:r>
            <a:r>
              <a:rPr lang="en-CA" sz="2400" dirty="0" smtClean="0"/>
              <a:t> = "New content";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84703-9D3F-41CA-97A7-AB745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recap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Event listeners</a:t>
            </a:r>
          </a:p>
          <a:p>
            <a:pPr lvl="1"/>
            <a:r>
              <a:rPr lang="en-CA" sz="2400" dirty="0" err="1" smtClean="0"/>
              <a:t>onclick</a:t>
            </a:r>
            <a:r>
              <a:rPr lang="en-CA" sz="2400" dirty="0" smtClean="0"/>
              <a:t>, </a:t>
            </a:r>
            <a:r>
              <a:rPr lang="en-US" sz="2400" dirty="0" err="1" smtClean="0"/>
              <a:t>ondblclick</a:t>
            </a:r>
            <a:endParaRPr lang="en-US" sz="2400" dirty="0"/>
          </a:p>
          <a:p>
            <a:pPr lvl="1"/>
            <a:r>
              <a:rPr lang="en-US" sz="2400" dirty="0" err="1" smtClean="0"/>
              <a:t>onmouseover</a:t>
            </a:r>
            <a:r>
              <a:rPr lang="en-US" sz="2400" dirty="0" smtClean="0"/>
              <a:t>, </a:t>
            </a:r>
            <a:r>
              <a:rPr lang="en-US" sz="2400" dirty="0" err="1" smtClean="0"/>
              <a:t>onmouseout</a:t>
            </a:r>
            <a:endParaRPr lang="en-US" sz="2400" dirty="0"/>
          </a:p>
          <a:p>
            <a:pPr lvl="1"/>
            <a:r>
              <a:rPr lang="en-US" sz="2400" dirty="0" err="1" smtClean="0"/>
              <a:t>onfocus</a:t>
            </a:r>
            <a:r>
              <a:rPr lang="en-US" sz="2400" dirty="0" smtClean="0"/>
              <a:t>, </a:t>
            </a:r>
            <a:r>
              <a:rPr lang="en-US" sz="2400" dirty="0" err="1" smtClean="0"/>
              <a:t>onblur</a:t>
            </a:r>
            <a:endParaRPr lang="en-US" sz="2400" dirty="0"/>
          </a:p>
          <a:p>
            <a:pPr lvl="1"/>
            <a:r>
              <a:rPr lang="en-US" sz="2400" dirty="0" err="1" smtClean="0"/>
              <a:t>onchange</a:t>
            </a:r>
            <a:endParaRPr lang="en-US" sz="2400" dirty="0"/>
          </a:p>
          <a:p>
            <a:pPr lvl="1"/>
            <a:r>
              <a:rPr lang="en-US" sz="2400" dirty="0" err="1" smtClean="0"/>
              <a:t>onkeypress</a:t>
            </a:r>
            <a:r>
              <a:rPr lang="en-US" sz="2400" dirty="0" smtClean="0"/>
              <a:t>, </a:t>
            </a:r>
            <a:r>
              <a:rPr lang="en-US" sz="2400" dirty="0" err="1" smtClean="0"/>
              <a:t>onkeydown</a:t>
            </a:r>
            <a:r>
              <a:rPr lang="en-US" sz="2400" dirty="0" smtClean="0"/>
              <a:t>, </a:t>
            </a:r>
            <a:r>
              <a:rPr lang="en-US" sz="2400" dirty="0" err="1" smtClean="0"/>
              <a:t>onkeyup</a:t>
            </a:r>
            <a:endParaRPr lang="en-US" sz="2400" dirty="0" smtClean="0"/>
          </a:p>
          <a:p>
            <a:pPr lvl="1"/>
            <a:r>
              <a:rPr lang="en-CA" sz="2400" dirty="0" err="1" smtClean="0"/>
              <a:t>onscroll</a:t>
            </a:r>
            <a:endParaRPr lang="en-CA" sz="2400" dirty="0" smtClean="0"/>
          </a:p>
          <a:p>
            <a:pPr lvl="1"/>
            <a:r>
              <a:rPr lang="en-CA" sz="2400" dirty="0" err="1" smtClean="0"/>
              <a:t>onload</a:t>
            </a:r>
            <a:endParaRPr lang="en-US" sz="2400" dirty="0"/>
          </a:p>
          <a:p>
            <a:pPr lvl="1"/>
            <a:endParaRPr lang="en-CA" sz="2200" dirty="0" smtClean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84703-9D3F-41CA-97A7-AB745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9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recap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Event listeners</a:t>
            </a:r>
          </a:p>
          <a:p>
            <a:pPr lvl="1"/>
            <a:r>
              <a:rPr lang="en-CA" sz="2400" dirty="0" smtClean="0"/>
              <a:t>Inline (HTML)</a:t>
            </a:r>
            <a:endParaRPr lang="en-US" sz="2400" dirty="0" smtClean="0"/>
          </a:p>
          <a:p>
            <a:pPr lvl="2"/>
            <a:r>
              <a:rPr lang="en-US" sz="2200" dirty="0" smtClean="0"/>
              <a:t>&lt;</a:t>
            </a:r>
            <a:r>
              <a:rPr lang="en-US" sz="2200" dirty="0"/>
              <a:t>div id</a:t>
            </a:r>
            <a:r>
              <a:rPr lang="en-US" sz="2200" dirty="0" smtClean="0"/>
              <a:t>="x" </a:t>
            </a:r>
            <a:r>
              <a:rPr lang="en-US" sz="2200" dirty="0" err="1"/>
              <a:t>onclick</a:t>
            </a:r>
            <a:r>
              <a:rPr lang="en-US" sz="2200" dirty="0"/>
              <a:t>=" </a:t>
            </a:r>
            <a:r>
              <a:rPr lang="en-US" sz="2200" dirty="0" err="1"/>
              <a:t>this.style.width</a:t>
            </a:r>
            <a:r>
              <a:rPr lang="en-US" sz="2200" dirty="0"/>
              <a:t> = '300px'"&gt;&lt;/div&gt;</a:t>
            </a:r>
            <a:endParaRPr lang="en-US" sz="2200" dirty="0" smtClean="0"/>
          </a:p>
          <a:p>
            <a:pPr lvl="1"/>
            <a:r>
              <a:rPr lang="en-CA" sz="2400" dirty="0" smtClean="0"/>
              <a:t>In JavaScript</a:t>
            </a:r>
            <a:endParaRPr lang="en-US" sz="2400" dirty="0" smtClean="0"/>
          </a:p>
          <a:p>
            <a:pPr lvl="2"/>
            <a:r>
              <a:rPr lang="en-US" sz="2200" dirty="0" err="1" smtClean="0"/>
              <a:t>var</a:t>
            </a:r>
            <a:r>
              <a:rPr lang="en-US" sz="2200" dirty="0" smtClean="0"/>
              <a:t> x = </a:t>
            </a:r>
            <a:r>
              <a:rPr lang="en-US" sz="2200" dirty="0" err="1" smtClean="0"/>
              <a:t>document.getElementById</a:t>
            </a:r>
            <a:r>
              <a:rPr lang="en-US" sz="2200" dirty="0" smtClean="0"/>
              <a:t>("x");</a:t>
            </a:r>
            <a:br>
              <a:rPr lang="en-US" sz="2200" dirty="0" smtClean="0"/>
            </a:br>
            <a:r>
              <a:rPr lang="en-US" sz="2200" dirty="0" err="1" smtClean="0"/>
              <a:t>x.addEventListener</a:t>
            </a:r>
            <a:r>
              <a:rPr lang="en-US" sz="2200" dirty="0"/>
              <a:t>("click", function() </a:t>
            </a:r>
            <a:r>
              <a:rPr lang="en-US" sz="2200" dirty="0" smtClean="0"/>
              <a:t>{</a:t>
            </a:r>
            <a:br>
              <a:rPr lang="en-US" sz="2200" dirty="0" smtClean="0"/>
            </a:br>
            <a:r>
              <a:rPr lang="en-US" sz="2200" dirty="0" smtClean="0"/>
              <a:t>		</a:t>
            </a:r>
            <a:r>
              <a:rPr lang="en-US" sz="2200" dirty="0" err="1" smtClean="0"/>
              <a:t>this.style.width</a:t>
            </a:r>
            <a:r>
              <a:rPr lang="en-US" sz="2200" dirty="0" smtClean="0"/>
              <a:t> </a:t>
            </a:r>
            <a:r>
              <a:rPr lang="en-US" sz="2200" dirty="0"/>
              <a:t>= "300px" </a:t>
            </a:r>
            <a:r>
              <a:rPr lang="en-US" sz="2200" dirty="0" smtClean="0"/>
              <a:t>}</a:t>
            </a:r>
            <a:br>
              <a:rPr lang="en-US" sz="2200" dirty="0" smtClean="0"/>
            </a:br>
            <a:r>
              <a:rPr lang="en-US" sz="2200" dirty="0" smtClean="0"/>
              <a:t>);</a:t>
            </a:r>
            <a:endParaRPr lang="en-CA" sz="2200" dirty="0" smtClean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84703-9D3F-41CA-97A7-AB745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29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recap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Conditionals</a:t>
            </a:r>
            <a:endParaRPr lang="en-CA" sz="2600" dirty="0" smtClean="0"/>
          </a:p>
          <a:p>
            <a:pPr lvl="1"/>
            <a:r>
              <a:rPr lang="en-CA" sz="2400" dirty="0" smtClean="0"/>
              <a:t>if (x &lt; 10) {</a:t>
            </a:r>
            <a:br>
              <a:rPr lang="en-CA" sz="2400" dirty="0" smtClean="0"/>
            </a:br>
            <a:r>
              <a:rPr lang="en-CA" sz="2400" dirty="0" smtClean="0"/>
              <a:t>		alert("A");</a:t>
            </a:r>
            <a:br>
              <a:rPr lang="en-CA" sz="2400" dirty="0" smtClean="0"/>
            </a:br>
            <a:r>
              <a:rPr lang="en-CA" sz="2400" dirty="0" smtClean="0"/>
              <a:t>} else if (x &gt; 30) {</a:t>
            </a:r>
            <a:br>
              <a:rPr lang="en-CA" sz="2400" dirty="0" smtClean="0"/>
            </a:br>
            <a:r>
              <a:rPr lang="en-CA" sz="2400" dirty="0" smtClean="0"/>
              <a:t>		</a:t>
            </a:r>
            <a:r>
              <a:rPr lang="en-CA" sz="2400" dirty="0"/>
              <a:t> alert</a:t>
            </a:r>
            <a:r>
              <a:rPr lang="en-CA" sz="2400" dirty="0" smtClean="0"/>
              <a:t>("B");</a:t>
            </a:r>
            <a:br>
              <a:rPr lang="en-CA" sz="2400" dirty="0" smtClean="0"/>
            </a:br>
            <a:r>
              <a:rPr lang="en-CA" sz="2400" dirty="0" smtClean="0"/>
              <a:t>} else {</a:t>
            </a:r>
            <a:br>
              <a:rPr lang="en-CA" sz="2400" dirty="0" smtClean="0"/>
            </a:br>
            <a:r>
              <a:rPr lang="en-CA" sz="2400" dirty="0" smtClean="0"/>
              <a:t>		</a:t>
            </a:r>
            <a:r>
              <a:rPr lang="en-CA" sz="2400" dirty="0"/>
              <a:t> alert</a:t>
            </a:r>
            <a:r>
              <a:rPr lang="en-CA" sz="2400" dirty="0" smtClean="0"/>
              <a:t>("C");</a:t>
            </a:r>
            <a:br>
              <a:rPr lang="en-CA" sz="2400" dirty="0" smtClean="0"/>
            </a:br>
            <a:r>
              <a:rPr lang="en-CA" sz="2400" dirty="0" smtClean="0"/>
              <a:t>}</a:t>
            </a:r>
            <a:endParaRPr lang="en-US" sz="2400" dirty="0" smtClean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84703-9D3F-41CA-97A7-AB745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39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recap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CA" sz="2800" dirty="0" smtClean="0"/>
              <a:t>Functions</a:t>
            </a:r>
          </a:p>
          <a:p>
            <a:pPr lvl="1"/>
            <a:r>
              <a:rPr lang="en-CA" sz="2400" dirty="0" smtClean="0"/>
              <a:t>function calculate(x, y, z) {</a:t>
            </a:r>
            <a:br>
              <a:rPr lang="en-CA" sz="2400" dirty="0" smtClean="0"/>
            </a:br>
            <a:r>
              <a:rPr lang="en-CA" sz="2400" dirty="0" smtClean="0"/>
              <a:t>		</a:t>
            </a:r>
            <a:r>
              <a:rPr lang="en-CA" sz="2400" dirty="0" err="1" smtClean="0"/>
              <a:t>var</a:t>
            </a:r>
            <a:r>
              <a:rPr lang="en-CA" sz="2400" dirty="0" smtClean="0"/>
              <a:t> a = x - 2;</a:t>
            </a:r>
            <a:br>
              <a:rPr lang="en-CA" sz="2400" dirty="0" smtClean="0"/>
            </a:br>
            <a:r>
              <a:rPr lang="en-CA" sz="2400" dirty="0" smtClean="0"/>
              <a:t>		</a:t>
            </a:r>
            <a:r>
              <a:rPr lang="en-CA" sz="2400" dirty="0" err="1" smtClean="0"/>
              <a:t>var</a:t>
            </a:r>
            <a:r>
              <a:rPr lang="en-CA" sz="2400" dirty="0" smtClean="0"/>
              <a:t> b = y * z;</a:t>
            </a:r>
            <a:br>
              <a:rPr lang="en-CA" sz="2400" dirty="0" smtClean="0"/>
            </a:br>
            <a:r>
              <a:rPr lang="en-CA" sz="2400" dirty="0" smtClean="0"/>
              <a:t>		</a:t>
            </a:r>
            <a:r>
              <a:rPr lang="en-CA" sz="2400" dirty="0" err="1" smtClean="0"/>
              <a:t>var</a:t>
            </a:r>
            <a:r>
              <a:rPr lang="en-CA" sz="2400" dirty="0" smtClean="0"/>
              <a:t> result = (</a:t>
            </a:r>
            <a:r>
              <a:rPr lang="en-CA" sz="2400" dirty="0" err="1" smtClean="0"/>
              <a:t>a+b</a:t>
            </a:r>
            <a:r>
              <a:rPr lang="en-CA" sz="2400" dirty="0" smtClean="0"/>
              <a:t>) / (z-a)</a:t>
            </a:r>
            <a:br>
              <a:rPr lang="en-CA" sz="2400" dirty="0" smtClean="0"/>
            </a:br>
            <a:r>
              <a:rPr lang="en-CA" sz="2400" dirty="0" smtClean="0"/>
              <a:t>		return result;</a:t>
            </a:r>
            <a:br>
              <a:rPr lang="en-CA" sz="2400" dirty="0" smtClean="0"/>
            </a:br>
            <a:r>
              <a:rPr lang="en-CA" sz="2400" dirty="0" smtClean="0"/>
              <a:t>}</a:t>
            </a:r>
          </a:p>
          <a:p>
            <a:pPr lvl="1"/>
            <a:r>
              <a:rPr lang="en-CA" sz="2400" dirty="0" smtClean="0"/>
              <a:t>calculate(5, 2, 4);</a:t>
            </a:r>
          </a:p>
          <a:p>
            <a:pPr lvl="1"/>
            <a:r>
              <a:rPr lang="en-CA" sz="2400" dirty="0" err="1" smtClean="0"/>
              <a:t>var</a:t>
            </a:r>
            <a:r>
              <a:rPr lang="en-CA" sz="2400" dirty="0" smtClean="0"/>
              <a:t> q = calculate(2, 3, 2);</a:t>
            </a:r>
            <a:endParaRPr lang="en-US" sz="2400" dirty="0" smtClean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84703-9D3F-41CA-97A7-AB745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17410</TotalTime>
  <Words>1694</Words>
  <Application>Microsoft Office PowerPoint</Application>
  <PresentationFormat>On-screen Show (4:3)</PresentationFormat>
  <Paragraphs>215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Century Gothic</vt:lpstr>
      <vt:lpstr>Wingdings</vt:lpstr>
      <vt:lpstr>Wingdings 3</vt:lpstr>
      <vt:lpstr>Ion</vt:lpstr>
      <vt:lpstr>CS 2033  Multimedia &amp; Communications II</vt:lpstr>
      <vt:lpstr>Announcements</vt:lpstr>
      <vt:lpstr>JavaScript recap</vt:lpstr>
      <vt:lpstr>JavaScript recap</vt:lpstr>
      <vt:lpstr>JavaScript recap</vt:lpstr>
      <vt:lpstr>JavaScript recap</vt:lpstr>
      <vt:lpstr>JavaScript recap</vt:lpstr>
      <vt:lpstr>JavaScript recap</vt:lpstr>
      <vt:lpstr>JavaScript recap</vt:lpstr>
      <vt:lpstr>JavaScript recap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validation</vt:lpstr>
      <vt:lpstr>Form modifications</vt:lpstr>
      <vt:lpstr>Form modifications</vt:lpstr>
      <vt:lpstr>Form modifications</vt:lpstr>
      <vt:lpstr>Form modifications</vt:lpstr>
      <vt:lpstr>Form modifications</vt:lpstr>
    </vt:vector>
  </TitlesOfParts>
  <Company>UWO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2033  Multimedia &amp; Communications</dc:title>
  <dc:creator>Bryan Sarlo</dc:creator>
  <cp:lastModifiedBy>Bryan Sarlo</cp:lastModifiedBy>
  <cp:revision>273</cp:revision>
  <dcterms:created xsi:type="dcterms:W3CDTF">2018-12-05T20:08:33Z</dcterms:created>
  <dcterms:modified xsi:type="dcterms:W3CDTF">2020-03-01T21:56:46Z</dcterms:modified>
</cp:coreProperties>
</file>