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30"/>
  </p:notesMasterIdLst>
  <p:sldIdLst>
    <p:sldId id="256" r:id="rId2"/>
    <p:sldId id="291" r:id="rId3"/>
    <p:sldId id="259" r:id="rId4"/>
    <p:sldId id="260" r:id="rId5"/>
    <p:sldId id="261" r:id="rId6"/>
    <p:sldId id="262" r:id="rId7"/>
    <p:sldId id="263" r:id="rId8"/>
    <p:sldId id="279" r:id="rId9"/>
    <p:sldId id="264" r:id="rId10"/>
    <p:sldId id="265" r:id="rId11"/>
    <p:sldId id="267" r:id="rId12"/>
    <p:sldId id="280" r:id="rId13"/>
    <p:sldId id="266" r:id="rId14"/>
    <p:sldId id="281" r:id="rId15"/>
    <p:sldId id="268" r:id="rId16"/>
    <p:sldId id="270" r:id="rId17"/>
    <p:sldId id="282" r:id="rId18"/>
    <p:sldId id="283" r:id="rId19"/>
    <p:sldId id="269" r:id="rId20"/>
    <p:sldId id="271" r:id="rId21"/>
    <p:sldId id="272" r:id="rId22"/>
    <p:sldId id="286" r:id="rId23"/>
    <p:sldId id="273" r:id="rId24"/>
    <p:sldId id="287" r:id="rId25"/>
    <p:sldId id="288" r:id="rId26"/>
    <p:sldId id="290" r:id="rId27"/>
    <p:sldId id="284" r:id="rId28"/>
    <p:sldId id="289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091AC33-568C-42AE-8078-27DF3F63509A}">
          <p14:sldIdLst>
            <p14:sldId id="256"/>
            <p14:sldId id="291"/>
            <p14:sldId id="259"/>
            <p14:sldId id="260"/>
            <p14:sldId id="261"/>
            <p14:sldId id="262"/>
            <p14:sldId id="263"/>
            <p14:sldId id="279"/>
            <p14:sldId id="264"/>
            <p14:sldId id="265"/>
            <p14:sldId id="267"/>
            <p14:sldId id="280"/>
            <p14:sldId id="266"/>
            <p14:sldId id="281"/>
            <p14:sldId id="268"/>
            <p14:sldId id="270"/>
            <p14:sldId id="282"/>
            <p14:sldId id="283"/>
            <p14:sldId id="269"/>
            <p14:sldId id="271"/>
            <p14:sldId id="272"/>
            <p14:sldId id="286"/>
            <p14:sldId id="273"/>
            <p14:sldId id="287"/>
            <p14:sldId id="288"/>
            <p14:sldId id="290"/>
            <p14:sldId id="284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74CC3-D011-4B7D-952E-49768D2C496F}" type="datetimeFigureOut">
              <a:rPr lang="en-CA" smtClean="0"/>
              <a:t>2020-03-07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17B75-218E-4046-B3F7-6100ED8C51D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310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7BC8-4FC5-46CB-86D0-4F1967589C61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7A1B-F20E-4FC6-A990-EA6FF95265B6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2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D953-D6BA-4C71-9A66-26FBEE82BC7F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6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5722-00D2-47D9-9B40-A7C6072A9938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027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7613A-A5F7-4E74-96EC-A64124948EAC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53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C1B0-140B-42AE-98C0-DD0BE716FC2D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FDE-08A5-4F38-A073-87553ADECBF2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17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16D4-592F-4E70-8968-FA3C7E88F05B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17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D4EB-06DF-4391-B8B1-F8E3FFFE049B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76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9286-4121-42C1-A2A2-EDE72A28586C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4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8575-05F9-4096-917B-5BC7543C9A07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3FEC-08D8-4564-80C1-4154AF019C14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08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E90-5F24-4EA2-AF69-47BB667D9846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8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8676-671F-4699-85CC-C3BD597F0F8A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9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B4D2-8F82-4AB1-B4B7-1A404F45EF24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6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63EE-F10B-4019-9F5F-2ED05015B56F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5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4212-7F2F-4A37-9CA7-93152B648EAA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6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BCDBF7-9E31-4887-9253-BCDEAA0A6908}" type="datetime1">
              <a:rPr lang="en-US" smtClean="0"/>
              <a:t>3/7/2020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26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d.uwo.ca/~bsarlo/cs2033b/samples/lec9/grid-blocks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getbootstrap.com/docs/4.3/components/alert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d.uwo.ca/~bsarlo/cs2033b/samples/lec9/navbar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d.uwo.ca/~bsarlo/cs2033b/samples/lec9/modal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d.uwo.ca/~bsarlo/cs2033b/samples/lec9/figures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d.uwo.ca/~bsarlo/cs2033b/samples/lec9/carousel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064029"/>
            <a:ext cx="6620968" cy="3713353"/>
          </a:xfrm>
        </p:spPr>
        <p:txBody>
          <a:bodyPr/>
          <a:lstStyle/>
          <a:p>
            <a:r>
              <a:rPr lang="en-US" sz="5400" dirty="0"/>
              <a:t>CS 2033</a:t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>Multimedia &amp; Communications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9 – BOOTSTRAP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F935F-6ACA-4317-BA71-E0912A8A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layouts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Remember the layout classes we used before for placing elements side by side in a grid-like formation?</a:t>
            </a:r>
          </a:p>
          <a:p>
            <a:r>
              <a:rPr lang="en-US" sz="2800" dirty="0"/>
              <a:t>Bootstrap has something similar but </a:t>
            </a:r>
            <a:r>
              <a:rPr lang="en-US" sz="2800" b="1" dirty="0"/>
              <a:t>much</a:t>
            </a:r>
            <a:r>
              <a:rPr lang="en-US" sz="2800" dirty="0"/>
              <a:t> better than mine!</a:t>
            </a:r>
          </a:p>
          <a:p>
            <a:r>
              <a:rPr lang="en-US" sz="2800" dirty="0"/>
              <a:t>Many more sizes so that you can have up to 12 small columns of elements across a row.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D1D845-4D1C-4D9F-BCCA-1E12611C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32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layouts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Create a div with class: </a:t>
            </a:r>
            <a:r>
              <a:rPr lang="en-US" sz="2800" dirty="0">
                <a:solidFill>
                  <a:srgbClr val="92D050"/>
                </a:solidFill>
              </a:rPr>
              <a:t>row</a:t>
            </a:r>
            <a:r>
              <a:rPr lang="en-US" sz="2800" dirty="0"/>
              <a:t>. Within a row, add cells based on the size you desire (1 is small, 12 is large).</a:t>
            </a:r>
          </a:p>
          <a:p>
            <a:r>
              <a:rPr lang="en-US" sz="2800" dirty="0"/>
              <a:t>Cell classes are: </a:t>
            </a:r>
            <a:r>
              <a:rPr lang="en-US" sz="2800" dirty="0">
                <a:solidFill>
                  <a:srgbClr val="92D050"/>
                </a:solidFill>
              </a:rPr>
              <a:t>col-lg-1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92D050"/>
                </a:solidFill>
              </a:rPr>
              <a:t>col-lg-2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92D050"/>
                </a:solidFill>
              </a:rPr>
              <a:t>col-lg-3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92D050"/>
                </a:solidFill>
              </a:rPr>
              <a:t>col-lg-4</a:t>
            </a:r>
            <a:r>
              <a:rPr lang="en-US" sz="2800" dirty="0"/>
              <a:t>, …, </a:t>
            </a:r>
            <a:r>
              <a:rPr lang="en-US" sz="2800" dirty="0">
                <a:solidFill>
                  <a:srgbClr val="92D050"/>
                </a:solidFill>
              </a:rPr>
              <a:t>col-lg-12</a:t>
            </a:r>
            <a:r>
              <a:rPr lang="en-US" sz="2800" dirty="0"/>
              <a:t>.</a:t>
            </a:r>
          </a:p>
          <a:p>
            <a:r>
              <a:rPr lang="en-US" sz="2800" dirty="0"/>
              <a:t>Sum of cell sizes in a row must = 12.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03" y="5099638"/>
            <a:ext cx="7988530" cy="13242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9403" y="6423907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>
                <a:solidFill>
                  <a:srgbClr val="92D050"/>
                </a:solidFill>
              </a:rPr>
              <a:t>https://www.w3schools.com/booTsTrap/bootstrap_grid_basic.asp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1D0472-EE78-4D3E-8A43-EEE5082F7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5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layouts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You can also omit the size value and they will try to auto-size it to fill the available space.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78275C-A975-4AF0-BBDB-CE831D51A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951" y="4160002"/>
            <a:ext cx="1795365" cy="18435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57EC4B9-9FC4-4B4C-9201-13E8F8F4E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208" y="3468564"/>
            <a:ext cx="3265832" cy="5413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2A02F2-358B-43DE-A129-470E53DDD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0250" y="3090705"/>
            <a:ext cx="3265831" cy="5077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681D1D-2571-48F3-8BFB-5C94300352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5500" y="3810834"/>
            <a:ext cx="1973043" cy="18401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C4A340-36A2-4448-80DE-D6B0B62E2C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900" y="6186052"/>
            <a:ext cx="3262140" cy="4384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4031FFE-0D4E-4C8B-B688-4BB351B2FE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3941" y="5782874"/>
            <a:ext cx="3262140" cy="7819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0785068-97B9-4174-B911-8CC89EF99404}"/>
              </a:ext>
            </a:extLst>
          </p:cNvPr>
          <p:cNvSpPr txBox="1"/>
          <p:nvPr/>
        </p:nvSpPr>
        <p:spPr>
          <a:xfrm>
            <a:off x="3848885" y="3739261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92D050"/>
                </a:solidFill>
              </a:rPr>
              <a:t>No margins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01DB9D-4C67-4936-AFAA-362522312381}"/>
              </a:ext>
            </a:extLst>
          </p:cNvPr>
          <p:cNvSpPr txBox="1"/>
          <p:nvPr/>
        </p:nvSpPr>
        <p:spPr>
          <a:xfrm>
            <a:off x="3513539" y="5705335"/>
            <a:ext cx="1519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92D050"/>
                </a:solidFill>
              </a:rPr>
              <a:t>1px margins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9A6B6E6-40A6-40A8-B28B-B37A7B115698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5295115" y="3468565"/>
            <a:ext cx="560385" cy="4553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2D9EDFA-1767-4957-B651-290B67EBEA64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3237422" y="3739019"/>
            <a:ext cx="611463" cy="18490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7E2FD4D-1AF6-4971-87C5-2053330BF96B}"/>
              </a:ext>
            </a:extLst>
          </p:cNvPr>
          <p:cNvCxnSpPr>
            <a:cxnSpLocks/>
          </p:cNvCxnSpPr>
          <p:nvPr/>
        </p:nvCxnSpPr>
        <p:spPr>
          <a:xfrm>
            <a:off x="4999434" y="5953294"/>
            <a:ext cx="659296" cy="2314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5EFED92-36E9-4F67-90E4-36F841ECC362}"/>
              </a:ext>
            </a:extLst>
          </p:cNvPr>
          <p:cNvCxnSpPr>
            <a:cxnSpLocks/>
          </p:cNvCxnSpPr>
          <p:nvPr/>
        </p:nvCxnSpPr>
        <p:spPr>
          <a:xfrm flipV="1">
            <a:off x="3224350" y="5985125"/>
            <a:ext cx="344607" cy="31050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72714B63-7E92-4415-998D-A6D065DD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3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layouts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These numbered classes are made to be the correct size on a normal desktop monitor.</a:t>
            </a:r>
          </a:p>
          <a:p>
            <a:r>
              <a:rPr lang="en-US" sz="2800" dirty="0"/>
              <a:t>Resize the window smaller to see how they no longer fit across a row.</a:t>
            </a:r>
          </a:p>
          <a:p>
            <a:r>
              <a:rPr lang="en-US" sz="2800" dirty="0"/>
              <a:t>These blocks were designed to work on all different screen </a:t>
            </a:r>
            <a:r>
              <a:rPr lang="en-US" sz="2800" dirty="0" smtClean="0"/>
              <a:t>sizes. They </a:t>
            </a:r>
            <a:r>
              <a:rPr lang="en-US" sz="2800" dirty="0"/>
              <a:t>are </a:t>
            </a:r>
            <a:r>
              <a:rPr lang="en-US" sz="2800" dirty="0" smtClean="0">
                <a:solidFill>
                  <a:srgbClr val="92D050"/>
                </a:solidFill>
              </a:rPr>
              <a:t>responsive</a:t>
            </a:r>
            <a:r>
              <a:rPr lang="en-US" sz="2800" dirty="0" smtClean="0"/>
              <a:t> – more on this concept next week!</a:t>
            </a:r>
            <a:endParaRPr lang="en-US" sz="2600" dirty="0"/>
          </a:p>
          <a:p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957E3E-8DEB-455F-9A10-8DF9AC40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layouts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For full control over the responsiveness, they provide 4 size classes: </a:t>
            </a:r>
            <a:r>
              <a:rPr lang="en-US" sz="2800" dirty="0" err="1"/>
              <a:t>xs</a:t>
            </a:r>
            <a:r>
              <a:rPr lang="en-US" sz="2800" dirty="0"/>
              <a:t>, </a:t>
            </a:r>
            <a:r>
              <a:rPr lang="en-US" sz="2800" dirty="0" err="1"/>
              <a:t>sm</a:t>
            </a:r>
            <a:r>
              <a:rPr lang="en-US" sz="2800" dirty="0"/>
              <a:t>, md, and lg.</a:t>
            </a:r>
          </a:p>
          <a:p>
            <a:r>
              <a:rPr lang="en-US" sz="2800" dirty="0"/>
              <a:t>I just showed you lg but you could swap in another size to indicate which screen size it would apply to.</a:t>
            </a:r>
          </a:p>
          <a:p>
            <a:r>
              <a:rPr lang="en-CA" sz="2800" dirty="0">
                <a:hlinkClick r:id="rId2"/>
              </a:rPr>
              <a:t>Sample</a:t>
            </a:r>
            <a:r>
              <a:rPr lang="en-CA" sz="2800" dirty="0"/>
              <a:t> </a:t>
            </a:r>
          </a:p>
          <a:p>
            <a:pPr lvl="1"/>
            <a:r>
              <a:rPr lang="en-US" sz="2600" dirty="0"/>
              <a:t>Try resizing the window and see where each block size wraps down.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D1608-8C56-4AF4-9B5D-2C5C7B27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5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modules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Now that you know the Bootstrap layout system, </a:t>
            </a:r>
            <a:r>
              <a:rPr lang="en-US" sz="2800" dirty="0" smtClean="0"/>
              <a:t>let's </a:t>
            </a:r>
            <a:r>
              <a:rPr lang="en-US" sz="2800" dirty="0"/>
              <a:t>look at other useful modules in the library.</a:t>
            </a:r>
          </a:p>
          <a:p>
            <a:r>
              <a:rPr lang="en-US" sz="2800" dirty="0"/>
              <a:t>There are many components. We'll just look at a few common ones.</a:t>
            </a:r>
          </a:p>
          <a:p>
            <a:r>
              <a:rPr lang="en-US" sz="2800" dirty="0"/>
              <a:t>Look online for more information on other components.</a:t>
            </a:r>
          </a:p>
          <a:p>
            <a:pPr lvl="1"/>
            <a:r>
              <a:rPr lang="en-US" sz="2200" dirty="0">
                <a:hlinkClick r:id="rId2"/>
              </a:rPr>
              <a:t>https://getbootstrap.com/docs/4.3/components/alerts/</a:t>
            </a:r>
            <a:endParaRPr lang="en-US" sz="2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68220B-0B44-496A-BCF8-1EDA9CA4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2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modules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Navbar</a:t>
            </a:r>
          </a:p>
          <a:p>
            <a:pPr lvl="1"/>
            <a:r>
              <a:rPr lang="en-US" sz="2600" dirty="0"/>
              <a:t>Navbars (navigation bars) are easy to create in Bootstrap.</a:t>
            </a:r>
          </a:p>
          <a:p>
            <a:pPr lvl="1"/>
            <a:r>
              <a:rPr lang="en-US" sz="2600" dirty="0"/>
              <a:t>This includes dropdown menus.</a:t>
            </a:r>
          </a:p>
          <a:p>
            <a:pPr lvl="1"/>
            <a:r>
              <a:rPr lang="en-US" sz="2600" dirty="0"/>
              <a:t>They are easy to customize using various built-in nav styles.</a:t>
            </a:r>
          </a:p>
          <a:p>
            <a:pPr lvl="1"/>
            <a:r>
              <a:rPr lang="en-US" sz="2600" dirty="0">
                <a:hlinkClick r:id="rId2"/>
              </a:rPr>
              <a:t>Sample</a:t>
            </a:r>
            <a:endParaRPr lang="en-US" sz="2600" dirty="0"/>
          </a:p>
          <a:p>
            <a:pPr lvl="1"/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F7F624-DD61-42F9-9706-26E2CCA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61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modules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Modal windows</a:t>
            </a:r>
          </a:p>
          <a:p>
            <a:pPr lvl="1"/>
            <a:r>
              <a:rPr lang="en-US" sz="2600" dirty="0"/>
              <a:t>Pop up over the main website</a:t>
            </a:r>
          </a:p>
          <a:p>
            <a:pPr lvl="1"/>
            <a:r>
              <a:rPr lang="en-US" sz="2600" dirty="0"/>
              <a:t>Often a translucent tint covers the site and this window appears above it all.</a:t>
            </a:r>
          </a:p>
          <a:p>
            <a:pPr lvl="1"/>
            <a:r>
              <a:rPr lang="en-US" sz="2600" dirty="0"/>
              <a:t>Draws immediate attention to info contained in the window.</a:t>
            </a:r>
          </a:p>
          <a:p>
            <a:pPr lvl="1"/>
            <a:r>
              <a:rPr lang="en-US" sz="2600" dirty="0">
                <a:hlinkClick r:id="rId2"/>
              </a:rPr>
              <a:t>Sample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93C891-1D4A-4E51-B1F9-7B6D56DC6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9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modules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Figures</a:t>
            </a:r>
          </a:p>
          <a:p>
            <a:pPr lvl="1"/>
            <a:r>
              <a:rPr lang="en-US" sz="2600" dirty="0"/>
              <a:t>Images and other media may need captions underneath them.</a:t>
            </a:r>
          </a:p>
          <a:p>
            <a:pPr lvl="1"/>
            <a:r>
              <a:rPr lang="en-US" sz="2600" dirty="0"/>
              <a:t>Bootstrap provides CSS classes for easily creating figures and captions.</a:t>
            </a:r>
          </a:p>
          <a:p>
            <a:pPr lvl="1"/>
            <a:r>
              <a:rPr lang="en-US" sz="2600" dirty="0">
                <a:hlinkClick r:id="rId2"/>
              </a:rPr>
              <a:t>Sample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A01E14-31E8-49B2-9E34-61E8AC3B9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09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modules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b="1" dirty="0"/>
              <a:t>Carousel</a:t>
            </a:r>
          </a:p>
          <a:p>
            <a:pPr lvl="1"/>
            <a:r>
              <a:rPr lang="en-US" sz="2600" dirty="0"/>
              <a:t>Clean image slideshow.</a:t>
            </a:r>
          </a:p>
          <a:p>
            <a:pPr lvl="1"/>
            <a:r>
              <a:rPr lang="en-US" sz="2600" dirty="0"/>
              <a:t>Images slide in and out with smooth transitions.</a:t>
            </a:r>
          </a:p>
          <a:p>
            <a:pPr lvl="1"/>
            <a:r>
              <a:rPr lang="en-US" sz="2600" dirty="0"/>
              <a:t>Often have arrows and/or line indicators to change images manually.</a:t>
            </a:r>
          </a:p>
          <a:p>
            <a:pPr lvl="1"/>
            <a:r>
              <a:rPr lang="en-US" sz="2600" dirty="0">
                <a:hlinkClick r:id="rId2"/>
              </a:rPr>
              <a:t>Sample</a:t>
            </a:r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D6CE3F-3631-4C05-84C1-867CF2155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48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ym typeface="Wingdings" panose="05000000000000000000" pitchFamily="2" charset="2"/>
              </a:rPr>
              <a:t>Office </a:t>
            </a:r>
            <a:r>
              <a:rPr lang="en-US" sz="2800" dirty="0" smtClean="0">
                <a:sym typeface="Wingdings" panose="05000000000000000000" pitchFamily="2" charset="2"/>
              </a:rPr>
              <a:t>hours are cancelled today.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If you have questions for me, I'll be in my office on Wednesday from 12:30-4:30pm.</a:t>
            </a:r>
          </a:p>
          <a:p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Assignment 3 is now posted. It is due March 27. Give yourself lots of time to work through it.</a:t>
            </a:r>
            <a:endParaRPr lang="en-US" sz="28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52B45-ABA0-4E27-A9FD-CF04F2B4D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1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modules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As mentioned before, some modules are more advanced and require additional libraries to work.</a:t>
            </a:r>
          </a:p>
          <a:p>
            <a:r>
              <a:rPr lang="en-US" sz="2800" dirty="0"/>
              <a:t>These other libraries are similar to Bootstrap – they provide lots of pre-built functions and features to save time for website developers!</a:t>
            </a:r>
          </a:p>
          <a:p>
            <a:r>
              <a:rPr lang="en-US" sz="2800" dirty="0"/>
              <a:t>i.e. Carousel requires jQuery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EB2BC0-B39D-415A-99DF-EA0A2D08B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67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jQuery is a JavaScript-based library used to simplify the code.</a:t>
            </a:r>
          </a:p>
          <a:p>
            <a:r>
              <a:rPr lang="en-US" sz="2800" dirty="0"/>
              <a:t>It's almost like another language but it ties in closely with JS.</a:t>
            </a:r>
          </a:p>
          <a:p>
            <a:r>
              <a:rPr lang="en-US" sz="2800" dirty="0"/>
              <a:t>Regular JS is now called </a:t>
            </a:r>
            <a:r>
              <a:rPr lang="en-US" sz="2800" dirty="0">
                <a:solidFill>
                  <a:srgbClr val="92D050"/>
                </a:solidFill>
              </a:rPr>
              <a:t>vanilla JS</a:t>
            </a:r>
            <a:r>
              <a:rPr lang="en-US" sz="2800" dirty="0"/>
              <a:t>.</a:t>
            </a:r>
          </a:p>
          <a:p>
            <a:r>
              <a:rPr lang="en-US" sz="2800" dirty="0"/>
              <a:t>jQuery contains various shortcuts and built-in functions that help us to leave out redundant code.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E81D5C-C4F8-4083-947A-802CFB9D8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6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Easy to access elements by tag, class, and ID with jQuery.</a:t>
            </a:r>
          </a:p>
          <a:p>
            <a:r>
              <a:rPr lang="en-US" sz="2800" dirty="0"/>
              <a:t>$(".</a:t>
            </a:r>
            <a:r>
              <a:rPr lang="en-US" sz="2800" dirty="0" err="1">
                <a:solidFill>
                  <a:srgbClr val="92D050"/>
                </a:solidFill>
              </a:rPr>
              <a:t>theClass</a:t>
            </a:r>
            <a:r>
              <a:rPr lang="en-US" sz="2800" dirty="0"/>
              <a:t>")</a:t>
            </a:r>
          </a:p>
          <a:p>
            <a:pPr lvl="1"/>
            <a:r>
              <a:rPr lang="en-US" sz="2400" dirty="0"/>
              <a:t>Similar to </a:t>
            </a:r>
            <a:r>
              <a:rPr lang="en-US" sz="2400" dirty="0" err="1"/>
              <a:t>getElementsByClassName</a:t>
            </a:r>
            <a:r>
              <a:rPr lang="en-US" sz="2400" dirty="0"/>
              <a:t>()</a:t>
            </a:r>
          </a:p>
          <a:p>
            <a:r>
              <a:rPr lang="en-US" sz="2800" dirty="0"/>
              <a:t>$("#</a:t>
            </a:r>
            <a:r>
              <a:rPr lang="en-US" sz="2800" dirty="0" err="1">
                <a:solidFill>
                  <a:srgbClr val="92D050"/>
                </a:solidFill>
              </a:rPr>
              <a:t>theID</a:t>
            </a:r>
            <a:r>
              <a:rPr lang="en-US" sz="2800" dirty="0"/>
              <a:t>")</a:t>
            </a:r>
          </a:p>
          <a:p>
            <a:pPr lvl="1"/>
            <a:r>
              <a:rPr lang="en-US" sz="2400" dirty="0"/>
              <a:t>Similar to </a:t>
            </a:r>
            <a:r>
              <a:rPr lang="en-US" sz="2400" dirty="0" err="1"/>
              <a:t>getElementById</a:t>
            </a:r>
            <a:r>
              <a:rPr lang="en-US" sz="2400" dirty="0"/>
              <a:t>()</a:t>
            </a:r>
          </a:p>
          <a:p>
            <a:r>
              <a:rPr lang="en-US" sz="2800" dirty="0"/>
              <a:t>$("</a:t>
            </a:r>
            <a:r>
              <a:rPr lang="en-US" sz="2800" dirty="0">
                <a:solidFill>
                  <a:srgbClr val="92D050"/>
                </a:solidFill>
              </a:rPr>
              <a:t>tag</a:t>
            </a:r>
            <a:r>
              <a:rPr lang="en-US" sz="2800" dirty="0"/>
              <a:t>")</a:t>
            </a:r>
          </a:p>
          <a:p>
            <a:pPr lvl="1"/>
            <a:r>
              <a:rPr lang="en-US" sz="2600" dirty="0"/>
              <a:t>Similar to </a:t>
            </a:r>
            <a:r>
              <a:rPr lang="en-US" sz="2600" dirty="0" err="1"/>
              <a:t>getElementsByTagName</a:t>
            </a:r>
            <a:r>
              <a:rPr lang="en-US" sz="2600" dirty="0"/>
              <a:t>()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C071DD-1D81-4681-9715-3A7D5715B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When using grouped selectors, like by tag or class, it's likely you will need to also use the </a:t>
            </a:r>
            <a:r>
              <a:rPr lang="en-US" sz="2800" dirty="0">
                <a:solidFill>
                  <a:srgbClr val="92D050"/>
                </a:solidFill>
              </a:rPr>
              <a:t>this</a:t>
            </a:r>
            <a:r>
              <a:rPr lang="en-US" sz="2800" dirty="0"/>
              <a:t> selector.</a:t>
            </a:r>
          </a:p>
          <a:p>
            <a:r>
              <a:rPr lang="en-US" sz="2800" dirty="0"/>
              <a:t>i.e. add an event listener to all elements of a certain class but only the triggered one should react.</a:t>
            </a:r>
          </a:p>
          <a:p>
            <a:r>
              <a:rPr lang="en-US" sz="2800" dirty="0"/>
              <a:t>$(this)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ABDC99-E503-4C9F-B423-2716DAFDA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49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Speaking of event listeners, they are also easy to add in </a:t>
            </a:r>
            <a:r>
              <a:rPr lang="en-US" sz="2800" dirty="0" smtClean="0"/>
              <a:t>jQuery.</a:t>
            </a:r>
            <a:endParaRPr lang="en-US" sz="2800" dirty="0"/>
          </a:p>
          <a:p>
            <a:r>
              <a:rPr lang="en-US" sz="2800" dirty="0"/>
              <a:t>Add listener to selected element(s) and its function is contained with it.</a:t>
            </a:r>
          </a:p>
          <a:p>
            <a:endParaRPr lang="en-US" sz="2800" dirty="0"/>
          </a:p>
          <a:p>
            <a:r>
              <a:rPr lang="en-US" sz="2800" dirty="0" err="1">
                <a:solidFill>
                  <a:srgbClr val="92D050"/>
                </a:solidFill>
              </a:rPr>
              <a:t>element</a:t>
            </a:r>
            <a:r>
              <a:rPr lang="en-US" sz="2800" dirty="0" err="1"/>
              <a:t>.</a:t>
            </a:r>
            <a:r>
              <a:rPr lang="en-US" sz="2800" dirty="0" err="1">
                <a:solidFill>
                  <a:srgbClr val="7030A0"/>
                </a:solidFill>
              </a:rPr>
              <a:t>mouseover</a:t>
            </a:r>
            <a:r>
              <a:rPr lang="en-US" sz="2800" dirty="0"/>
              <a:t>(function() {</a:t>
            </a:r>
            <a:br>
              <a:rPr lang="en-US" sz="2800" dirty="0"/>
            </a:br>
            <a:r>
              <a:rPr lang="en-US" sz="2800" dirty="0"/>
              <a:t>    // Do something.</a:t>
            </a:r>
            <a:br>
              <a:rPr lang="en-US" sz="2800" dirty="0"/>
            </a:br>
            <a:r>
              <a:rPr lang="en-US" sz="2800" dirty="0"/>
              <a:t>});</a:t>
            </a:r>
          </a:p>
          <a:p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24145D-1D0B-45ED-9DDD-3A74C7C6F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0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You probably noticed that a common task in JS is changing CSS.</a:t>
            </a:r>
          </a:p>
          <a:p>
            <a:r>
              <a:rPr lang="en-US" sz="2800" dirty="0"/>
              <a:t>It's easy to do this in jQuery too.</a:t>
            </a:r>
          </a:p>
          <a:p>
            <a:r>
              <a:rPr lang="en-US" sz="2800" dirty="0">
                <a:solidFill>
                  <a:srgbClr val="92D050"/>
                </a:solidFill>
              </a:rPr>
              <a:t>element</a:t>
            </a:r>
            <a:r>
              <a:rPr lang="en-US" sz="2800" dirty="0"/>
              <a:t>.css("property", "value");</a:t>
            </a:r>
          </a:p>
          <a:p>
            <a:r>
              <a:rPr lang="en-US" sz="2800" dirty="0"/>
              <a:t>Examples:</a:t>
            </a:r>
          </a:p>
          <a:p>
            <a:pPr lvl="1"/>
            <a:r>
              <a:rPr lang="en-US" sz="2600" dirty="0"/>
              <a:t>$("#top").</a:t>
            </a:r>
            <a:r>
              <a:rPr lang="en-US" sz="2600" dirty="0" err="1"/>
              <a:t>css</a:t>
            </a:r>
            <a:r>
              <a:rPr lang="en-US" sz="2600" dirty="0"/>
              <a:t>("display", "block");</a:t>
            </a:r>
          </a:p>
          <a:p>
            <a:pPr lvl="1"/>
            <a:r>
              <a:rPr lang="en-US" sz="2600" dirty="0"/>
              <a:t>$(".link").</a:t>
            </a:r>
            <a:r>
              <a:rPr lang="en-US" sz="2600" dirty="0" err="1"/>
              <a:t>css</a:t>
            </a:r>
            <a:r>
              <a:rPr lang="en-US" sz="2600" dirty="0"/>
              <a:t>("margin", "5px");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0EDEF4-6AF2-44B0-B290-C313C93F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51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We also changed the content of elements </a:t>
            </a:r>
            <a:r>
              <a:rPr lang="en-US" sz="2800" dirty="0" smtClean="0"/>
              <a:t>using </a:t>
            </a:r>
            <a:r>
              <a:rPr lang="en-US" sz="2800" dirty="0"/>
              <a:t>JS's </a:t>
            </a:r>
            <a:r>
              <a:rPr lang="en-US" sz="2800" dirty="0" err="1"/>
              <a:t>innerHTML</a:t>
            </a:r>
            <a:r>
              <a:rPr lang="en-US" sz="2800" dirty="0"/>
              <a:t>.</a:t>
            </a:r>
          </a:p>
          <a:p>
            <a:r>
              <a:rPr lang="en-US" sz="2800" dirty="0"/>
              <a:t>In jQuery, </a:t>
            </a:r>
            <a:r>
              <a:rPr lang="en-US" sz="2800" dirty="0" smtClean="0"/>
              <a:t>use .html</a:t>
            </a:r>
            <a:r>
              <a:rPr lang="en-US" sz="2800" dirty="0"/>
              <a:t>()</a:t>
            </a:r>
          </a:p>
          <a:p>
            <a:r>
              <a:rPr lang="en-US" sz="2800" dirty="0">
                <a:solidFill>
                  <a:srgbClr val="92D050"/>
                </a:solidFill>
              </a:rPr>
              <a:t>element</a:t>
            </a:r>
            <a:r>
              <a:rPr lang="en-US" sz="2800" dirty="0"/>
              <a:t>.html("content");</a:t>
            </a:r>
          </a:p>
          <a:p>
            <a:r>
              <a:rPr lang="en-US" sz="2800" dirty="0"/>
              <a:t>Example:</a:t>
            </a:r>
          </a:p>
          <a:p>
            <a:pPr lvl="1"/>
            <a:r>
              <a:rPr lang="en-US" sz="2600" dirty="0"/>
              <a:t>$("#top").html("Welcome");</a:t>
            </a:r>
          </a:p>
          <a:p>
            <a:pPr lvl="1"/>
            <a:r>
              <a:rPr lang="en-US" sz="2600" dirty="0"/>
              <a:t>$(".link").html("&lt;p&gt;Home&lt;/p&gt;");</a:t>
            </a:r>
          </a:p>
          <a:p>
            <a:pPr lvl="1"/>
            <a:endParaRPr lang="en-US" sz="2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EF054A-8A3A-471F-9643-7E2A4CD3B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83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JS libraries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Vanilla JS isn't used on its own as much as it used to be.</a:t>
            </a:r>
          </a:p>
          <a:p>
            <a:r>
              <a:rPr lang="en-US" sz="2800" dirty="0"/>
              <a:t>Web developers nowadays use a lot of jQuery and other frameworks.</a:t>
            </a:r>
          </a:p>
          <a:p>
            <a:pPr lvl="1"/>
            <a:r>
              <a:rPr lang="en-US" sz="2600" dirty="0"/>
              <a:t>Angular</a:t>
            </a:r>
          </a:p>
          <a:p>
            <a:pPr lvl="1"/>
            <a:r>
              <a:rPr lang="en-US" sz="2600" dirty="0"/>
              <a:t>React</a:t>
            </a:r>
          </a:p>
          <a:p>
            <a:pPr lvl="1"/>
            <a:r>
              <a:rPr lang="en-US" sz="2600" dirty="0"/>
              <a:t>node.js</a:t>
            </a:r>
          </a:p>
          <a:p>
            <a:pPr lvl="1"/>
            <a:r>
              <a:rPr lang="en-US" sz="2600" dirty="0"/>
              <a:t>etc.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BACB25-53DC-4C23-BFB9-967AF9A4C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1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jQuery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There's a lot more that can be done with jQuery but that's all you need to know for this course.</a:t>
            </a:r>
          </a:p>
          <a:p>
            <a:r>
              <a:rPr lang="en-US" sz="2800" dirty="0"/>
              <a:t>Since some Bootstrap modules use jQuery, it's important to know how to load it in.</a:t>
            </a:r>
          </a:p>
          <a:p>
            <a:r>
              <a:rPr lang="en-US" sz="2800" dirty="0"/>
              <a:t>These basics are also helpful to know so that you can save time doing these mundane tasks.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24E619-B163-4DF8-85EC-19B9A969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9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Bootstrap is a library for</a:t>
            </a:r>
            <a:br>
              <a:rPr lang="en-US" sz="2800" dirty="0"/>
            </a:br>
            <a:r>
              <a:rPr lang="en-US" sz="2800" dirty="0"/>
              <a:t>website development.</a:t>
            </a:r>
          </a:p>
          <a:p>
            <a:r>
              <a:rPr lang="en-US" sz="2800" dirty="0"/>
              <a:t>Many pre-made modules</a:t>
            </a:r>
            <a:br>
              <a:rPr lang="en-US" sz="2800" dirty="0"/>
            </a:br>
            <a:r>
              <a:rPr lang="en-US" sz="2800" dirty="0"/>
              <a:t>that are free to use for anyone making a website.</a:t>
            </a:r>
          </a:p>
          <a:p>
            <a:r>
              <a:rPr lang="en-US" sz="2800" dirty="0"/>
              <a:t>Saves us time having to write all the code for everything in a website</a:t>
            </a:r>
          </a:p>
          <a:p>
            <a:r>
              <a:rPr lang="en-US" sz="2800" dirty="0"/>
              <a:t>Why reinvent the wheel?!</a:t>
            </a:r>
          </a:p>
        </p:txBody>
      </p:sp>
      <p:pic>
        <p:nvPicPr>
          <p:cNvPr id="4" name="Picture 2" descr="https://upload.wikimedia.org/wikipedia/commons/thumb/e/ea/Boostrap_logo.svg/220px-Boostrap_logo.svg.png">
            <a:extLst>
              <a:ext uri="{FF2B5EF4-FFF2-40B4-BE49-F238E27FC236}">
                <a16:creationId xmlns:a16="http://schemas.microsoft.com/office/drawing/2014/main" id="{F873A1EF-8DD1-4C01-B1A4-DF1390640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003" y="1563109"/>
            <a:ext cx="1483739" cy="149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A45256-5414-441D-B22C-8B2046080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 why did we spend so much time learning HTML, CSS, and JS?</a:t>
            </a:r>
          </a:p>
          <a:p>
            <a:r>
              <a:rPr lang="en-US" sz="2800" dirty="0"/>
              <a:t>They are still important to know! You'll likely have to combine your own code with Bootstrap modules.</a:t>
            </a:r>
          </a:p>
          <a:p>
            <a:r>
              <a:rPr lang="en-US" sz="2800" dirty="0"/>
              <a:t>You will have to code certain modules from scratch still, like JS form validation.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F1A7E-2A3C-4996-B24B-3D890CD83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2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They have CSS/JS files with many styles, classes, and useful functions.</a:t>
            </a:r>
          </a:p>
          <a:p>
            <a:r>
              <a:rPr lang="en-US" sz="2800" dirty="0"/>
              <a:t>Load Bootstrap with link/script tags in your website.</a:t>
            </a:r>
          </a:p>
          <a:p>
            <a:r>
              <a:rPr lang="en-US" sz="2800" dirty="0"/>
              <a:t>Just like you would link your own external CSS and JS files.</a:t>
            </a:r>
          </a:p>
          <a:p>
            <a:r>
              <a:rPr lang="en-US" sz="2800" dirty="0"/>
              <a:t>You can download them to your folder or use a hosted set of files.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6A0EF-12B8-4F07-BC5C-37EDDB3DE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D131A8-1C0E-4655-8CE1-AFDA4A60CF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636" y="1645472"/>
            <a:ext cx="6711654" cy="27225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E9DBBF-6E61-4351-A111-5D4712839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7636" y="4578344"/>
            <a:ext cx="5419288" cy="1964794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1415427" y="3074479"/>
            <a:ext cx="729935" cy="282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415427" y="4850361"/>
            <a:ext cx="729935" cy="282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415427" y="5487344"/>
            <a:ext cx="729935" cy="282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05C0DC-963A-4F33-AB9C-3BADBD39A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7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work?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It’s that easy! You now have access to the pre-made styles and modules in the Bootstrap library.</a:t>
            </a:r>
          </a:p>
          <a:p>
            <a:r>
              <a:rPr lang="en-US" sz="2800" dirty="0"/>
              <a:t>You may find online that there are some more complex components or modules that use additional libraries. Those ones can be linked from your site in the same way.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82DBBC-6B0C-4470-A8E6-CF0643A6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3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work?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Let’s begin adding Bootstrap components to our website now.</a:t>
            </a:r>
          </a:p>
          <a:p>
            <a:r>
              <a:rPr lang="en-US" sz="2800" dirty="0"/>
              <a:t>Start with a div container (like the wrapper) using the class </a:t>
            </a:r>
            <a:r>
              <a:rPr lang="en-US" sz="2800" dirty="0">
                <a:solidFill>
                  <a:srgbClr val="92D050"/>
                </a:solidFill>
              </a:rPr>
              <a:t>container</a:t>
            </a:r>
            <a:r>
              <a:rPr lang="en-US" sz="2800" dirty="0"/>
              <a:t> (fixed width) or </a:t>
            </a:r>
            <a:r>
              <a:rPr lang="en-US" sz="2800" dirty="0">
                <a:solidFill>
                  <a:srgbClr val="92D050"/>
                </a:solidFill>
              </a:rPr>
              <a:t>container-fluid</a:t>
            </a:r>
            <a:r>
              <a:rPr lang="en-US" sz="2800" dirty="0"/>
              <a:t> (full window width).</a:t>
            </a:r>
          </a:p>
          <a:p>
            <a:pPr lvl="1"/>
            <a:r>
              <a:rPr lang="en-US" sz="2600" dirty="0"/>
              <a:t>&lt;div class="container"&gt;</a:t>
            </a:r>
            <a:br>
              <a:rPr lang="en-US" sz="2600" dirty="0"/>
            </a:br>
            <a:r>
              <a:rPr lang="en-US" sz="2600" dirty="0"/>
              <a:t>&lt;/div&gt;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B43A8E-68D2-492F-81EB-CD0810BB9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6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work?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4195481"/>
          </a:xfrm>
        </p:spPr>
        <p:txBody>
          <a:bodyPr>
            <a:normAutofit/>
          </a:bodyPr>
          <a:lstStyle/>
          <a:p>
            <a:r>
              <a:rPr lang="en-US" sz="2800" dirty="0"/>
              <a:t>Within the container, add any normal HTML elements like headers (h1-h6), paragraphs (p), etc.</a:t>
            </a:r>
          </a:p>
          <a:p>
            <a:r>
              <a:rPr lang="en-US" sz="2800" dirty="0"/>
              <a:t>In this example I used a fixed width container and added an h1 and p.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17813"/>
          <a:stretch/>
        </p:blipFill>
        <p:spPr>
          <a:xfrm>
            <a:off x="622743" y="4759480"/>
            <a:ext cx="3758066" cy="1189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792" y="4759480"/>
            <a:ext cx="3909474" cy="11898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2743" y="5949320"/>
            <a:ext cx="2367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With Bootstrap links.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7792" y="5949320"/>
            <a:ext cx="2802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Without Bootstrap links.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F0AB8F-47F0-4077-B654-7EA1087F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9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3105</TotalTime>
  <Words>1221</Words>
  <Application>Microsoft Office PowerPoint</Application>
  <PresentationFormat>On-screen Show (4:3)</PresentationFormat>
  <Paragraphs>163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Century Gothic</vt:lpstr>
      <vt:lpstr>Wingdings</vt:lpstr>
      <vt:lpstr>Wingdings 3</vt:lpstr>
      <vt:lpstr>Ion</vt:lpstr>
      <vt:lpstr>CS 2033  Multimedia &amp; Communications II</vt:lpstr>
      <vt:lpstr>Announcements</vt:lpstr>
      <vt:lpstr>Bootstrap</vt:lpstr>
      <vt:lpstr>Bootstrap</vt:lpstr>
      <vt:lpstr>How does it work?</vt:lpstr>
      <vt:lpstr>How does it work?</vt:lpstr>
      <vt:lpstr>How does it work?</vt:lpstr>
      <vt:lpstr>How does it work?</vt:lpstr>
      <vt:lpstr>How does it work?</vt:lpstr>
      <vt:lpstr>Bootstrap layouts</vt:lpstr>
      <vt:lpstr>Bootstrap layouts</vt:lpstr>
      <vt:lpstr>Bootstrap layouts</vt:lpstr>
      <vt:lpstr>Bootstrap layouts</vt:lpstr>
      <vt:lpstr>Bootstrap layouts</vt:lpstr>
      <vt:lpstr>Bootstrap modules</vt:lpstr>
      <vt:lpstr>Bootstrap modules</vt:lpstr>
      <vt:lpstr>Bootstrap modules</vt:lpstr>
      <vt:lpstr>Bootstrap modules</vt:lpstr>
      <vt:lpstr>Bootstrap modules</vt:lpstr>
      <vt:lpstr>Bootstrap modules</vt:lpstr>
      <vt:lpstr>jQuery</vt:lpstr>
      <vt:lpstr>jQuery</vt:lpstr>
      <vt:lpstr>jQuery</vt:lpstr>
      <vt:lpstr>jQuery</vt:lpstr>
      <vt:lpstr>jQuery</vt:lpstr>
      <vt:lpstr>jQuery</vt:lpstr>
      <vt:lpstr>Other JS libraries</vt:lpstr>
      <vt:lpstr>jQuery</vt:lpstr>
    </vt:vector>
  </TitlesOfParts>
  <Company>UWO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2033  Multimedia &amp; Communications</dc:title>
  <dc:creator>Bryan Sarlo</dc:creator>
  <cp:lastModifiedBy>Bryan Sarlo</cp:lastModifiedBy>
  <cp:revision>138</cp:revision>
  <dcterms:created xsi:type="dcterms:W3CDTF">2018-12-05T20:08:33Z</dcterms:created>
  <dcterms:modified xsi:type="dcterms:W3CDTF">2020-03-08T03:55:01Z</dcterms:modified>
</cp:coreProperties>
</file>