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26"/>
  </p:notesMasterIdLst>
  <p:handoutMasterIdLst>
    <p:handoutMasterId r:id="rId27"/>
  </p:handoutMasterIdLst>
  <p:sldIdLst>
    <p:sldId id="312" r:id="rId2"/>
    <p:sldId id="415" r:id="rId3"/>
    <p:sldId id="416" r:id="rId4"/>
    <p:sldId id="460" r:id="rId5"/>
    <p:sldId id="461" r:id="rId6"/>
    <p:sldId id="462" r:id="rId7"/>
    <p:sldId id="463" r:id="rId8"/>
    <p:sldId id="464" r:id="rId9"/>
    <p:sldId id="465" r:id="rId10"/>
    <p:sldId id="466" r:id="rId11"/>
    <p:sldId id="467" r:id="rId12"/>
    <p:sldId id="468" r:id="rId13"/>
    <p:sldId id="469" r:id="rId14"/>
    <p:sldId id="470" r:id="rId15"/>
    <p:sldId id="471" r:id="rId16"/>
    <p:sldId id="475" r:id="rId17"/>
    <p:sldId id="438" r:id="rId18"/>
    <p:sldId id="439" r:id="rId19"/>
    <p:sldId id="440" r:id="rId20"/>
    <p:sldId id="441" r:id="rId21"/>
    <p:sldId id="442" r:id="rId22"/>
    <p:sldId id="443" r:id="rId23"/>
    <p:sldId id="445" r:id="rId24"/>
    <p:sldId id="458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-6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26" y="291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9" tIns="44064" rIns="88129" bIns="440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3350" y="0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9" tIns="44064" rIns="88129" bIns="440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3714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9" tIns="44064" rIns="88129" bIns="440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3350" y="8853714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9" tIns="44064" rIns="88129" bIns="440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C284F9-6F62-429A-AAAE-BD61AE4BC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defTabSz="93188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57" y="1"/>
            <a:ext cx="3038144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algn="r" defTabSz="93188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12" y="4416099"/>
            <a:ext cx="5142177" cy="418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195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defTabSz="931887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57" y="8832195"/>
            <a:ext cx="3038144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 defTabSz="931887">
              <a:defRPr sz="1300"/>
            </a:lvl1pPr>
          </a:lstStyle>
          <a:p>
            <a:pPr>
              <a:defRPr/>
            </a:pPr>
            <a:fld id="{C26AADD5-5ECC-475C-AD2E-79DE722AB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B59836-3AA9-4B94-9432-F5107E0E81E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7721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DNS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85800"/>
          </a:xfrm>
        </p:spPr>
        <p:txBody>
          <a:bodyPr/>
          <a:lstStyle/>
          <a:p>
            <a:r>
              <a:rPr lang="en-US"/>
              <a:t>DNS Organization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r>
              <a:rPr lang="en-US" dirty="0"/>
              <a:t>Distributed Database</a:t>
            </a:r>
          </a:p>
          <a:p>
            <a:pPr lvl="1"/>
            <a:r>
              <a:rPr lang="en-US" dirty="0"/>
              <a:t>The organization that owns a domain name is responsible for running  a DNS server that can provide the mapping between hostnames within the domain to IP addresses.</a:t>
            </a:r>
          </a:p>
          <a:p>
            <a:pPr lvl="1"/>
            <a:r>
              <a:rPr lang="en-US" dirty="0"/>
              <a:t>So - some machine run </a:t>
            </a:r>
            <a:r>
              <a:rPr lang="en-US" dirty="0" smtClean="0"/>
              <a:t>by UWO is </a:t>
            </a:r>
            <a:r>
              <a:rPr lang="en-US" dirty="0"/>
              <a:t>responsible for everything within the </a:t>
            </a:r>
            <a:r>
              <a:rPr lang="en-US" dirty="0" smtClean="0">
                <a:solidFill>
                  <a:schemeClr val="accent6"/>
                </a:solidFill>
              </a:rPr>
              <a:t>uwo.ca</a:t>
            </a:r>
            <a:r>
              <a:rPr lang="en-US" dirty="0" smtClean="0"/>
              <a:t> domain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5791200" y="4038600"/>
            <a:ext cx="1600200" cy="1143000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u="sng">
                <a:solidFill>
                  <a:schemeClr val="bg2"/>
                </a:solidFill>
              </a:rPr>
              <a:t>rpi.edu</a:t>
            </a:r>
          </a:p>
          <a:p>
            <a:pPr algn="ctr"/>
            <a:r>
              <a:rPr lang="en-US" b="1" u="sng">
                <a:solidFill>
                  <a:schemeClr val="bg2"/>
                </a:solidFill>
              </a:rPr>
              <a:t>DNS DB</a:t>
            </a:r>
          </a:p>
        </p:txBody>
      </p:sp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5638800" y="3886200"/>
            <a:ext cx="1600200" cy="1143000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2"/>
                </a:solidFill>
              </a:rPr>
              <a:t>rpi.edu</a:t>
            </a:r>
          </a:p>
          <a:p>
            <a:pPr algn="ctr"/>
            <a:r>
              <a:rPr lang="en-US" b="1">
                <a:solidFill>
                  <a:schemeClr val="bg2"/>
                </a:solidFill>
              </a:rPr>
              <a:t>DNS DB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33400"/>
          </a:xfrm>
        </p:spPr>
        <p:txBody>
          <a:bodyPr/>
          <a:lstStyle/>
          <a:p>
            <a:r>
              <a:rPr lang="en-US"/>
              <a:t>DNS Distributed Database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2057400"/>
          </a:xfrm>
        </p:spPr>
        <p:txBody>
          <a:bodyPr/>
          <a:lstStyle/>
          <a:p>
            <a:r>
              <a:rPr lang="en-US"/>
              <a:t>There is one primary server for a domain, and typically a number of secondary servers containing replicated databases.</a:t>
            </a:r>
          </a:p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3124200" y="3886200"/>
            <a:ext cx="1600200" cy="1143000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</a:rPr>
              <a:t>uwo.ca</a:t>
            </a:r>
            <a:endParaRPr lang="en-US" b="1" dirty="0">
              <a:solidFill>
                <a:schemeClr val="accent6"/>
              </a:solidFill>
            </a:endParaRPr>
          </a:p>
          <a:p>
            <a:pPr algn="ctr"/>
            <a:r>
              <a:rPr lang="en-US" b="1" dirty="0">
                <a:solidFill>
                  <a:schemeClr val="accent6"/>
                </a:solidFill>
              </a:rPr>
              <a:t>DNS DB</a:t>
            </a: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2743200" y="3352800"/>
            <a:ext cx="5410200" cy="2590800"/>
          </a:xfrm>
          <a:prstGeom prst="roundRect">
            <a:avLst>
              <a:gd name="adj" fmla="val 16667"/>
            </a:avLst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2971800" y="5410200"/>
            <a:ext cx="19623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Authoritative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9707" name="AutoShape 11"/>
          <p:cNvSpPr>
            <a:spLocks noChangeArrowheads="1"/>
          </p:cNvSpPr>
          <p:nvPr/>
        </p:nvSpPr>
        <p:spPr bwMode="auto">
          <a:xfrm>
            <a:off x="5486400" y="3733800"/>
            <a:ext cx="1600200" cy="1143000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</a:rPr>
              <a:t>uwo.ca</a:t>
            </a:r>
            <a:endParaRPr lang="en-US" b="1" dirty="0">
              <a:solidFill>
                <a:schemeClr val="accent6"/>
              </a:solidFill>
            </a:endParaRPr>
          </a:p>
          <a:p>
            <a:pPr algn="ctr"/>
            <a:r>
              <a:rPr lang="en-US" b="1" dirty="0">
                <a:solidFill>
                  <a:schemeClr val="accent6"/>
                </a:solidFill>
              </a:rPr>
              <a:t>DNS DB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5867400" y="5410200"/>
            <a:ext cx="1295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Replicas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3733800" y="2895600"/>
            <a:ext cx="3063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6"/>
                </a:solidFill>
                <a:latin typeface="Courier New" pitchFamily="49" charset="0"/>
              </a:rPr>
              <a:t>uwo.ca</a:t>
            </a:r>
            <a:r>
              <a:rPr lang="en-US" b="1" dirty="0" smtClean="0">
                <a:solidFill>
                  <a:schemeClr val="accent6"/>
                </a:solidFill>
              </a:rPr>
              <a:t> </a:t>
            </a:r>
            <a:r>
              <a:rPr lang="en-US" b="1" dirty="0">
                <a:solidFill>
                  <a:schemeClr val="accent6"/>
                </a:solidFill>
              </a:rPr>
              <a:t>DNS server</a:t>
            </a:r>
            <a:endParaRPr 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/>
              <a:t>DNS Clients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en-US" dirty="0"/>
              <a:t>A DNS client is called a </a:t>
            </a:r>
            <a:r>
              <a:rPr lang="en-US" dirty="0">
                <a:solidFill>
                  <a:srgbClr val="FF0000"/>
                </a:solidFill>
              </a:rPr>
              <a:t>resolver.</a:t>
            </a:r>
          </a:p>
          <a:p>
            <a:endParaRPr lang="en-US" dirty="0"/>
          </a:p>
          <a:p>
            <a:r>
              <a:rPr lang="en-US" dirty="0"/>
              <a:t>A call to </a:t>
            </a:r>
            <a:r>
              <a:rPr lang="en-US" sz="2800" dirty="0" err="1">
                <a:solidFill>
                  <a:schemeClr val="accent6"/>
                </a:solidFill>
              </a:rPr>
              <a:t>gethostbyname</a:t>
            </a:r>
            <a:r>
              <a:rPr lang="en-US" sz="2800" dirty="0">
                <a:solidFill>
                  <a:schemeClr val="accent6"/>
                </a:solidFill>
              </a:rPr>
              <a:t>()</a:t>
            </a:r>
            <a:r>
              <a:rPr lang="en-US" dirty="0"/>
              <a:t>is handled by a resolver (typically part of the client).</a:t>
            </a:r>
          </a:p>
          <a:p>
            <a:endParaRPr lang="en-US" dirty="0"/>
          </a:p>
          <a:p>
            <a:r>
              <a:rPr lang="en-US" dirty="0"/>
              <a:t>Most Unix workstations have the file </a:t>
            </a:r>
            <a:r>
              <a:rPr lang="en-US" dirty="0">
                <a:solidFill>
                  <a:schemeClr val="accent6"/>
                </a:solidFill>
              </a:rPr>
              <a:t>/etc/</a:t>
            </a:r>
            <a:r>
              <a:rPr lang="en-US" dirty="0" err="1">
                <a:solidFill>
                  <a:schemeClr val="accent6"/>
                </a:solidFill>
              </a:rPr>
              <a:t>resolv.conf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/>
              <a:t>that contains the local domain and the addresses of DNS servers for that domain.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DNS Servers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Servers handle requests for their domain directly.</a:t>
            </a:r>
          </a:p>
          <a:p>
            <a:r>
              <a:rPr lang="en-US" dirty="0"/>
              <a:t>Servers handle requests for other domains by contacting remote DNS server(s).</a:t>
            </a:r>
          </a:p>
          <a:p>
            <a:r>
              <a:rPr lang="en-US" dirty="0"/>
              <a:t>Servers cache external mappings.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/>
          <a:lstStyle/>
          <a:p>
            <a:r>
              <a:rPr lang="en-US"/>
              <a:t>Server - Server Communication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dirty="0"/>
              <a:t>If a server is asked to provide the mapping for a host outside </a:t>
            </a:r>
            <a:r>
              <a:rPr lang="en-US" dirty="0" smtClean="0"/>
              <a:t>its </a:t>
            </a:r>
            <a:r>
              <a:rPr lang="en-US" dirty="0"/>
              <a:t>domain (and the mapping is not in the server cache):</a:t>
            </a:r>
          </a:p>
          <a:p>
            <a:pPr lvl="1"/>
            <a:r>
              <a:rPr lang="en-US" dirty="0"/>
              <a:t>The server finds a </a:t>
            </a:r>
            <a:r>
              <a:rPr lang="en-US" dirty="0" smtClean="0"/>
              <a:t>name server </a:t>
            </a:r>
            <a:r>
              <a:rPr lang="en-US" dirty="0"/>
              <a:t>for the target domain.</a:t>
            </a:r>
          </a:p>
          <a:p>
            <a:pPr lvl="1"/>
            <a:r>
              <a:rPr lang="en-US" dirty="0"/>
              <a:t>The server asks the </a:t>
            </a:r>
            <a:r>
              <a:rPr lang="en-US" dirty="0" smtClean="0"/>
              <a:t>name server </a:t>
            </a:r>
            <a:r>
              <a:rPr lang="en-US" dirty="0"/>
              <a:t>to provide the host name to IP translation.</a:t>
            </a:r>
          </a:p>
          <a:p>
            <a:r>
              <a:rPr lang="en-US" dirty="0"/>
              <a:t>To find the right </a:t>
            </a:r>
            <a:r>
              <a:rPr lang="en-US" dirty="0" smtClean="0"/>
              <a:t>name server</a:t>
            </a:r>
            <a:r>
              <a:rPr lang="en-US" dirty="0"/>
              <a:t>, use DNS!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</a:t>
            </a:r>
            <a:r>
              <a:rPr lang="en-US" dirty="0" smtClean="0"/>
              <a:t>Name Resolution</a:t>
            </a:r>
            <a:endParaRPr lang="en-US" dirty="0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3810000" cy="4648200"/>
          </a:xfrm>
        </p:spPr>
        <p:txBody>
          <a:bodyPr/>
          <a:lstStyle/>
          <a:p>
            <a:pPr marL="381000" indent="-381000">
              <a:buFontTx/>
              <a:buAutoNum type="arabicPeriod"/>
            </a:pPr>
            <a:r>
              <a:rPr lang="en-US" sz="2000" dirty="0"/>
              <a:t>User program issues a request for the IP address of a hostname</a:t>
            </a:r>
          </a:p>
          <a:p>
            <a:pPr marL="381000" indent="-381000">
              <a:buFontTx/>
              <a:buAutoNum type="arabicPeriod"/>
            </a:pPr>
            <a:r>
              <a:rPr lang="en-US" sz="2000" dirty="0"/>
              <a:t>Local resolver formulates a </a:t>
            </a:r>
            <a:r>
              <a:rPr lang="en-US" sz="2000" dirty="0">
                <a:solidFill>
                  <a:schemeClr val="accent2"/>
                </a:solidFill>
              </a:rPr>
              <a:t>DNS query</a:t>
            </a:r>
            <a:r>
              <a:rPr lang="en-US" sz="2000" dirty="0"/>
              <a:t> to the name server of the host</a:t>
            </a:r>
          </a:p>
          <a:p>
            <a:pPr marL="381000" indent="-381000">
              <a:buFontTx/>
              <a:buAutoNum type="arabicPeriod"/>
            </a:pPr>
            <a:r>
              <a:rPr lang="en-US" sz="2000" dirty="0"/>
              <a:t>Name server checks if it is authorized to </a:t>
            </a:r>
            <a:r>
              <a:rPr lang="en-US" sz="2000" dirty="0" smtClean="0"/>
              <a:t>answer </a:t>
            </a:r>
            <a:r>
              <a:rPr lang="en-US" sz="2000" dirty="0"/>
              <a:t>the query. </a:t>
            </a:r>
          </a:p>
          <a:p>
            <a:pPr marL="838200" lvl="1" indent="-381000">
              <a:buFontTx/>
              <a:buAutoNum type="alphaLcParenR"/>
            </a:pPr>
            <a:r>
              <a:rPr lang="en-US" sz="2000" dirty="0"/>
              <a:t>If yes, it responds. </a:t>
            </a:r>
          </a:p>
          <a:p>
            <a:pPr marL="838200" lvl="1" indent="-381000">
              <a:buFontTx/>
              <a:buAutoNum type="alphaLcParenR"/>
            </a:pPr>
            <a:r>
              <a:rPr lang="en-US" sz="2000" dirty="0"/>
              <a:t>Otherwise,  it will query other name servers, starting at the root tree</a:t>
            </a:r>
          </a:p>
          <a:p>
            <a:pPr marL="381000" indent="-381000">
              <a:buFontTx/>
              <a:buAutoNum type="arabicPeriod"/>
            </a:pPr>
            <a:r>
              <a:rPr lang="en-US" sz="2000" dirty="0"/>
              <a:t>When the name server has the answer it sends it to the resolver. </a:t>
            </a:r>
          </a:p>
        </p:txBody>
      </p:sp>
      <p:graphicFrame>
        <p:nvGraphicFramePr>
          <p:cNvPr id="166933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4686300" y="1900238"/>
          <a:ext cx="4381500" cy="3817937"/>
        </p:xfrm>
        <a:graphic>
          <a:graphicData uri="http://schemas.openxmlformats.org/presentationml/2006/ole">
            <p:oleObj spid="_x0000_s1026" name="Visio" r:id="rId3" imgW="4610100" imgH="401635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Caching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reduce DNS traffic, name servers </a:t>
            </a:r>
            <a:r>
              <a:rPr lang="en-US" dirty="0" smtClean="0"/>
              <a:t>cache </a:t>
            </a:r>
            <a:r>
              <a:rPr lang="en-US" dirty="0"/>
              <a:t>information on domain name/IP address mappings</a:t>
            </a:r>
          </a:p>
          <a:p>
            <a:r>
              <a:rPr lang="en-US" dirty="0"/>
              <a:t>When an entry for a query is in the cache, the server does not contact other </a:t>
            </a:r>
            <a:r>
              <a:rPr lang="en-US" dirty="0" smtClean="0"/>
              <a:t>servers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Name Resolution</a:t>
            </a:r>
            <a:endParaRPr lang="en-US" dirty="0"/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Using a URL notation assume that the path name corresponds to </a:t>
            </a:r>
            <a:endParaRPr lang="en-US" dirty="0" smtClean="0">
              <a:solidFill>
                <a:schemeClr val="accent6"/>
              </a:solidFill>
            </a:endParaRP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ftp://ftp.cs.vu.nl/pub/globe/index.txt</a:t>
            </a:r>
            <a:endParaRPr 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of Name Resolution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178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Two approaches to implement name resolution: iterative name resolution and recursive name resolution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Determined by a bit in the DNS query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Iterative name resolution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name resolver hands over the complete name to the root name server.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root server resolves the path name as far as it can and returns the result (a name server) to the client. 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client passes the remaining path name to that name process.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above process repeats until the name is resolved.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Name Resolution </a:t>
            </a:r>
            <a:endParaRPr lang="en-US" dirty="0"/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principle of iterative name resolution.</a:t>
            </a:r>
            <a:endParaRPr lang="en-US" dirty="0"/>
          </a:p>
        </p:txBody>
      </p:sp>
      <p:pic>
        <p:nvPicPr>
          <p:cNvPr id="454660" name="Picture 4"/>
          <p:cNvPicPr>
            <a:picLocks noChangeAspect="1" noChangeArrowheads="1"/>
          </p:cNvPicPr>
          <p:nvPr/>
        </p:nvPicPr>
        <p:blipFill>
          <a:blip r:embed="rId2" cstate="print"/>
          <a:srcRect l="24345" t="42598" r="21379" b="36404"/>
          <a:stretch>
            <a:fillRect/>
          </a:stretch>
        </p:blipFill>
        <p:spPr bwMode="auto">
          <a:xfrm>
            <a:off x="304800" y="2187575"/>
            <a:ext cx="85296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Domain Name System</a:t>
            </a:r>
          </a:p>
          <a:p>
            <a:r>
              <a:rPr lang="en-US" dirty="0" smtClean="0"/>
              <a:t>DNS Hierarchy</a:t>
            </a:r>
          </a:p>
          <a:p>
            <a:r>
              <a:rPr lang="en-US" smtClean="0"/>
              <a:t>Resolution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of Name Resolution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Recursive name resolution</a:t>
            </a:r>
          </a:p>
          <a:p>
            <a:pPr lvl="1"/>
            <a:r>
              <a:rPr lang="en-US" dirty="0"/>
              <a:t>Instead of returning each intermediate result back to the client’s name resolver, a name server passes the result to the next name server it finds.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Implementation of Name Resolution </a:t>
            </a:r>
            <a:endParaRPr lang="en-US"/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principle of recursive name resolution.</a:t>
            </a:r>
            <a:endParaRPr lang="en-US"/>
          </a:p>
        </p:txBody>
      </p:sp>
      <p:pic>
        <p:nvPicPr>
          <p:cNvPr id="460804" name="Picture 4"/>
          <p:cNvPicPr>
            <a:picLocks noChangeAspect="1" noChangeArrowheads="1"/>
          </p:cNvPicPr>
          <p:nvPr/>
        </p:nvPicPr>
        <p:blipFill>
          <a:blip r:embed="rId2" cstate="print"/>
          <a:srcRect l="24345" t="43504" r="21593" b="37915"/>
          <a:stretch>
            <a:fillRect/>
          </a:stretch>
        </p:blipFill>
        <p:spPr bwMode="auto">
          <a:xfrm>
            <a:off x="381000" y="2209800"/>
            <a:ext cx="7958138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of Name Resolution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main drawback of recursive name resolution is that it puts a higher performance demand on each name server.</a:t>
            </a:r>
          </a:p>
          <a:p>
            <a:r>
              <a:rPr lang="en-US"/>
              <a:t>Two advantages of recursive name server:</a:t>
            </a:r>
          </a:p>
          <a:p>
            <a:pPr lvl="1"/>
            <a:r>
              <a:rPr lang="en-US"/>
              <a:t>Caching results is more effective compared to iterative name resolution.</a:t>
            </a:r>
          </a:p>
          <a:p>
            <a:pPr lvl="1"/>
            <a:r>
              <a:rPr lang="en-US"/>
              <a:t>Communication costs may be reduced.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Implementation of Name Resolution </a:t>
            </a:r>
            <a:endParaRPr lang="en-US"/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comparison between recursive and iterative name resolution with respect to communication costs.</a:t>
            </a:r>
            <a:endParaRPr lang="en-US"/>
          </a:p>
        </p:txBody>
      </p:sp>
      <p:pic>
        <p:nvPicPr>
          <p:cNvPr id="465924" name="Picture 4"/>
          <p:cNvPicPr>
            <a:picLocks noChangeAspect="1" noChangeArrowheads="1"/>
          </p:cNvPicPr>
          <p:nvPr/>
        </p:nvPicPr>
        <p:blipFill>
          <a:blip r:embed="rId2" cstate="print"/>
          <a:srcRect l="20952" t="44411" r="18385" b="38972"/>
          <a:stretch>
            <a:fillRect/>
          </a:stretch>
        </p:blipFill>
        <p:spPr bwMode="auto">
          <a:xfrm>
            <a:off x="457200" y="3124200"/>
            <a:ext cx="8105775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Names are organized into name spaces.</a:t>
            </a:r>
          </a:p>
          <a:p>
            <a:r>
              <a:rPr lang="en-US" dirty="0"/>
              <a:t>A name space is often distributed.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Tannenbaum and van Steen:4.1</a:t>
            </a:r>
          </a:p>
          <a:p>
            <a:r>
              <a:rPr lang="en-US"/>
              <a:t>Coulouris: 9.1-9.4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Hostnames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IP Addresses are great for computers</a:t>
            </a:r>
          </a:p>
          <a:p>
            <a:pPr lvl="1"/>
            <a:r>
              <a:rPr lang="en-US" dirty="0" smtClean="0"/>
              <a:t>IP address includes information used for routing.</a:t>
            </a:r>
          </a:p>
          <a:p>
            <a:r>
              <a:rPr lang="en-US" dirty="0" smtClean="0"/>
              <a:t>IP addresses are difficult for humans to remember.</a:t>
            </a:r>
          </a:p>
          <a:p>
            <a:r>
              <a:rPr lang="en-US" dirty="0" smtClean="0"/>
              <a:t>IP addresses are impossible to guess.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Domain Name System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domain name system (DNS) </a:t>
            </a:r>
            <a:r>
              <a:rPr lang="en-US" dirty="0" smtClean="0"/>
              <a:t>is usually used to translate a host name into an IP address .</a:t>
            </a:r>
          </a:p>
          <a:p>
            <a:endParaRPr lang="en-US" dirty="0" smtClean="0"/>
          </a:p>
          <a:p>
            <a:r>
              <a:rPr lang="en-US" dirty="0" smtClean="0"/>
              <a:t>Domain names comprise a hierarchy so that names are unique, yet easy to remember.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DNS Hierarchy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498725" y="2674938"/>
            <a:ext cx="551433" cy="5854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3200" dirty="0" smtClean="0">
                <a:solidFill>
                  <a:schemeClr val="accent6"/>
                </a:solidFill>
              </a:rPr>
              <a:t>ca</a:t>
            </a:r>
            <a:endParaRPr lang="en-US" sz="3200" dirty="0">
              <a:solidFill>
                <a:schemeClr val="accent6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17925" y="2674938"/>
            <a:ext cx="892873" cy="5854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3200" dirty="0">
                <a:solidFill>
                  <a:schemeClr val="accent6"/>
                </a:solidFill>
              </a:rPr>
              <a:t>com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013325" y="2674938"/>
            <a:ext cx="725135" cy="5854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3200" dirty="0">
                <a:solidFill>
                  <a:schemeClr val="accent6"/>
                </a:solidFill>
              </a:rPr>
              <a:t>org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6629400" y="2743200"/>
            <a:ext cx="779059" cy="5854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3200" dirty="0" err="1" smtClean="0">
                <a:solidFill>
                  <a:schemeClr val="accent6"/>
                </a:solidFill>
              </a:rPr>
              <a:t>edu</a:t>
            </a:r>
            <a:endParaRPr lang="en-US" sz="3200" dirty="0">
              <a:solidFill>
                <a:schemeClr val="accent6"/>
              </a:solidFill>
            </a:endParaRP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H="1">
            <a:off x="3124200" y="1905000"/>
            <a:ext cx="17526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 flipH="1">
            <a:off x="4343400" y="1905000"/>
            <a:ext cx="685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5105400" y="1905000"/>
            <a:ext cx="2286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5257800" y="1905000"/>
            <a:ext cx="1600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1447800" y="4038600"/>
            <a:ext cx="892873" cy="5854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3200" dirty="0" err="1" smtClean="0">
                <a:solidFill>
                  <a:schemeClr val="accent6"/>
                </a:solidFill>
              </a:rPr>
              <a:t>uwo</a:t>
            </a:r>
            <a:endParaRPr lang="en-US" sz="3200" dirty="0">
              <a:solidFill>
                <a:schemeClr val="accent6"/>
              </a:solidFill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667000" y="4038600"/>
            <a:ext cx="779059" cy="5854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3200" dirty="0" err="1" smtClean="0">
                <a:solidFill>
                  <a:schemeClr val="accent6"/>
                </a:solidFill>
              </a:rPr>
              <a:t>ubc</a:t>
            </a:r>
            <a:endParaRPr lang="en-US" sz="3200" dirty="0">
              <a:solidFill>
                <a:schemeClr val="accent6"/>
              </a:solidFill>
            </a:endParaRPr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H="1">
            <a:off x="1905000" y="3200400"/>
            <a:ext cx="914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2971800" y="3276600"/>
            <a:ext cx="76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 flipH="1">
            <a:off x="1447800" y="4648200"/>
            <a:ext cx="2286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1905000" y="4648200"/>
            <a:ext cx="152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 flipH="1">
            <a:off x="6705600" y="3352800"/>
            <a:ext cx="2286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7162800" y="3352800"/>
            <a:ext cx="152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 flipH="1">
            <a:off x="5105400" y="3352800"/>
            <a:ext cx="2286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5562600" y="3352800"/>
            <a:ext cx="152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 flipH="1">
            <a:off x="3886200" y="3352800"/>
            <a:ext cx="2286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4343400" y="3352800"/>
            <a:ext cx="152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 flipH="1">
            <a:off x="2667000" y="4724400"/>
            <a:ext cx="2286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3124200" y="4724400"/>
            <a:ext cx="152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768ED27C-EED5-4022-AFB1-8F65F7DE6DF5}" type="slidenum">
              <a:rPr lang="en-US"/>
              <a:pPr/>
              <a:t>7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85800"/>
          </a:xfrm>
        </p:spPr>
        <p:txBody>
          <a:bodyPr/>
          <a:lstStyle/>
          <a:p>
            <a:r>
              <a:rPr lang="en-US"/>
              <a:t>Host name structure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r>
              <a:rPr lang="en-US" dirty="0"/>
              <a:t>Each host name is made up of a sequence of </a:t>
            </a:r>
            <a:r>
              <a:rPr lang="en-US" dirty="0">
                <a:solidFill>
                  <a:srgbClr val="FF0000"/>
                </a:solidFill>
              </a:rPr>
              <a:t>labels</a:t>
            </a:r>
            <a:r>
              <a:rPr lang="en-US" dirty="0"/>
              <a:t> separated by periods.</a:t>
            </a:r>
          </a:p>
          <a:p>
            <a:pPr lvl="1"/>
            <a:r>
              <a:rPr lang="en-US" dirty="0"/>
              <a:t>Each label can be up to 63 characters</a:t>
            </a:r>
          </a:p>
          <a:p>
            <a:pPr lvl="1"/>
            <a:r>
              <a:rPr lang="en-US" dirty="0"/>
              <a:t>The total name can be at most 255 characters.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www.cnn.com</a:t>
            </a:r>
            <a:endParaRPr lang="en-US" dirty="0">
              <a:solidFill>
                <a:schemeClr val="accent6"/>
              </a:solidFill>
            </a:endParaRP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www.travelocity.com</a:t>
            </a:r>
            <a:endParaRPr lang="en-US" dirty="0">
              <a:solidFill>
                <a:schemeClr val="accent6"/>
              </a:solidFill>
            </a:endParaRP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chocolate.syslab.csd.uwo.ca</a:t>
            </a:r>
            <a:r>
              <a:rPr lang="en-US" dirty="0">
                <a:solidFill>
                  <a:schemeClr val="accent6"/>
                </a:solidFill>
              </a:rPr>
              <a:t>	</a:t>
            </a:r>
            <a:r>
              <a:rPr lang="en-US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Domain Name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domain name </a:t>
            </a:r>
            <a:r>
              <a:rPr lang="en-US" dirty="0"/>
              <a:t>for a host is the sequence of labels that lead from the host (leaf node in the naming tree) to the top of the worldwide naming tree.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domain</a:t>
            </a:r>
            <a:r>
              <a:rPr lang="en-US" dirty="0"/>
              <a:t> is a </a:t>
            </a:r>
            <a:r>
              <a:rPr lang="en-US" dirty="0" err="1"/>
              <a:t>subtree</a:t>
            </a:r>
            <a:r>
              <a:rPr lang="en-US" dirty="0"/>
              <a:t> of the worldwide naming tree.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 level domains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6"/>
                </a:solidFill>
              </a:rPr>
              <a:t>edu</a:t>
            </a:r>
            <a:r>
              <a:rPr lang="en-US" dirty="0" smtClean="0">
                <a:solidFill>
                  <a:schemeClr val="accent6"/>
                </a:solidFill>
              </a:rPr>
              <a:t>, </a:t>
            </a:r>
            <a:r>
              <a:rPr lang="en-US" dirty="0" err="1" smtClean="0">
                <a:solidFill>
                  <a:schemeClr val="accent6"/>
                </a:solidFill>
              </a:rPr>
              <a:t>gov</a:t>
            </a:r>
            <a:r>
              <a:rPr lang="en-US" dirty="0" smtClean="0">
                <a:solidFill>
                  <a:schemeClr val="accent6"/>
                </a:solidFill>
              </a:rPr>
              <a:t>, com, net, org, mil, ca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Countries each have a top level domain (2 letter domain name).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 bwMode="auto">
        <a:solidFill>
          <a:schemeClr val="bg1"/>
        </a:solidFill>
        <a:ln w="9525">
          <a:noFill/>
          <a:miter lim="800000"/>
          <a:headEnd/>
          <a:tailEnd/>
        </a:ln>
        <a:effectLst>
          <a:outerShdw dist="107763" dir="2700000" algn="ctr" rotWithShape="0">
            <a:schemeClr val="bg2">
              <a:alpha val="50000"/>
            </a:schemeClr>
          </a:outerShdw>
        </a:effectLst>
      </a:spPr>
      <a:bodyPr wrap="square">
        <a:spAutoFit/>
      </a:bodyPr>
      <a:lstStyle>
        <a:defPPr>
          <a:defRPr sz="2000" dirty="0">
            <a:solidFill>
              <a:schemeClr val="accent6"/>
            </a:solidFill>
            <a:latin typeface="+mn-lt"/>
            <a:ea typeface="新細明體" charset="-12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27444</TotalTime>
  <Words>799</Words>
  <Application>Microsoft Office PowerPoint</Application>
  <PresentationFormat>On-screen Show (4:3)</PresentationFormat>
  <Paragraphs>111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Default Design</vt:lpstr>
      <vt:lpstr>Visio</vt:lpstr>
      <vt:lpstr>DNS</vt:lpstr>
      <vt:lpstr>Outline</vt:lpstr>
      <vt:lpstr>Readings</vt:lpstr>
      <vt:lpstr>Hostnames</vt:lpstr>
      <vt:lpstr>The Domain Name System</vt:lpstr>
      <vt:lpstr>DNS Hierarchy</vt:lpstr>
      <vt:lpstr>Host name structure</vt:lpstr>
      <vt:lpstr>Domain Name</vt:lpstr>
      <vt:lpstr>Top level domains</vt:lpstr>
      <vt:lpstr>DNS Organization</vt:lpstr>
      <vt:lpstr>DNS Distributed Database</vt:lpstr>
      <vt:lpstr>DNS Clients</vt:lpstr>
      <vt:lpstr>DNS Servers</vt:lpstr>
      <vt:lpstr>Server - Server Communication</vt:lpstr>
      <vt:lpstr>Domain Name Resolution</vt:lpstr>
      <vt:lpstr>Caching</vt:lpstr>
      <vt:lpstr>Implementation of Name Resolution</vt:lpstr>
      <vt:lpstr>Implementation of Name Resolution</vt:lpstr>
      <vt:lpstr>Implementation of Name Resolution </vt:lpstr>
      <vt:lpstr>Implementation of Name Resolution</vt:lpstr>
      <vt:lpstr>Implementation of Name Resolution </vt:lpstr>
      <vt:lpstr>Implementation of Name Resolution</vt:lpstr>
      <vt:lpstr>Implementation of Name Resolution </vt:lpstr>
      <vt:lpstr>Summary</vt:lpstr>
    </vt:vector>
  </TitlesOfParts>
  <Company>UWO-ITS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SHARCnet</dc:title>
  <dc:creator>Michael Bauer</dc:creator>
  <cp:lastModifiedBy>hanan</cp:lastModifiedBy>
  <cp:revision>296</cp:revision>
  <cp:lastPrinted>2002-12-18T16:29:45Z</cp:lastPrinted>
  <dcterms:created xsi:type="dcterms:W3CDTF">2000-04-02T06:04:16Z</dcterms:created>
  <dcterms:modified xsi:type="dcterms:W3CDTF">2011-01-18T11:05:33Z</dcterms:modified>
</cp:coreProperties>
</file>