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44"/>
  </p:notesMasterIdLst>
  <p:handoutMasterIdLst>
    <p:handoutMasterId r:id="rId45"/>
  </p:handoutMasterIdLst>
  <p:sldIdLst>
    <p:sldId id="312" r:id="rId2"/>
    <p:sldId id="412" r:id="rId3"/>
    <p:sldId id="464" r:id="rId4"/>
    <p:sldId id="465" r:id="rId5"/>
    <p:sldId id="466" r:id="rId6"/>
    <p:sldId id="467" r:id="rId7"/>
    <p:sldId id="468" r:id="rId8"/>
    <p:sldId id="469" r:id="rId9"/>
    <p:sldId id="470" r:id="rId10"/>
    <p:sldId id="471" r:id="rId11"/>
    <p:sldId id="414" r:id="rId12"/>
    <p:sldId id="415" r:id="rId13"/>
    <p:sldId id="416" r:id="rId14"/>
    <p:sldId id="418" r:id="rId15"/>
    <p:sldId id="419" r:id="rId16"/>
    <p:sldId id="420" r:id="rId17"/>
    <p:sldId id="421" r:id="rId18"/>
    <p:sldId id="422" r:id="rId19"/>
    <p:sldId id="424" r:id="rId20"/>
    <p:sldId id="425" r:id="rId21"/>
    <p:sldId id="427" r:id="rId22"/>
    <p:sldId id="426" r:id="rId23"/>
    <p:sldId id="428" r:id="rId24"/>
    <p:sldId id="430" r:id="rId25"/>
    <p:sldId id="429" r:id="rId26"/>
    <p:sldId id="431" r:id="rId27"/>
    <p:sldId id="432" r:id="rId28"/>
    <p:sldId id="433" r:id="rId29"/>
    <p:sldId id="434" r:id="rId30"/>
    <p:sldId id="435" r:id="rId31"/>
    <p:sldId id="436" r:id="rId32"/>
    <p:sldId id="437" r:id="rId33"/>
    <p:sldId id="438" r:id="rId34"/>
    <p:sldId id="439" r:id="rId35"/>
    <p:sldId id="440" r:id="rId36"/>
    <p:sldId id="441" r:id="rId37"/>
    <p:sldId id="442" r:id="rId38"/>
    <p:sldId id="443" r:id="rId39"/>
    <p:sldId id="444" r:id="rId40"/>
    <p:sldId id="445" r:id="rId41"/>
    <p:sldId id="446" r:id="rId42"/>
    <p:sldId id="413" r:id="rId43"/>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65" d="100"/>
          <a:sy n="65" d="100"/>
        </p:scale>
        <p:origin x="-61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26" y="291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67050" cy="442686"/>
          </a:xfrm>
          <a:prstGeom prst="rect">
            <a:avLst/>
          </a:prstGeom>
          <a:noFill/>
          <a:ln w="9525">
            <a:noFill/>
            <a:miter lim="800000"/>
            <a:headEnd/>
            <a:tailEnd/>
          </a:ln>
          <a:effectLst/>
        </p:spPr>
        <p:txBody>
          <a:bodyPr vert="horz" wrap="square" lIns="88129" tIns="44064" rIns="88129" bIns="44064" numCol="1" anchor="t" anchorCtr="0" compatLnSpc="1">
            <a:prstTxWarp prst="textNoShape">
              <a:avLst/>
            </a:prstTxWarp>
          </a:bodyPr>
          <a:lstStyle>
            <a:lvl1pPr>
              <a:defRPr sz="1200"/>
            </a:lvl1pPr>
          </a:lstStyle>
          <a:p>
            <a:pPr>
              <a:defRPr/>
            </a:pPr>
            <a:endParaRPr lang="en-US"/>
          </a:p>
        </p:txBody>
      </p:sp>
      <p:sp>
        <p:nvSpPr>
          <p:cNvPr id="70659" name="Rectangle 3"/>
          <p:cNvSpPr>
            <a:spLocks noGrp="1" noChangeArrowheads="1"/>
          </p:cNvSpPr>
          <p:nvPr>
            <p:ph type="dt" sz="quarter" idx="1"/>
          </p:nvPr>
        </p:nvSpPr>
        <p:spPr bwMode="auto">
          <a:xfrm>
            <a:off x="3943350" y="0"/>
            <a:ext cx="3067050" cy="442686"/>
          </a:xfrm>
          <a:prstGeom prst="rect">
            <a:avLst/>
          </a:prstGeom>
          <a:noFill/>
          <a:ln w="9525">
            <a:noFill/>
            <a:miter lim="800000"/>
            <a:headEnd/>
            <a:tailEnd/>
          </a:ln>
          <a:effectLst/>
        </p:spPr>
        <p:txBody>
          <a:bodyPr vert="horz" wrap="square" lIns="88129" tIns="44064" rIns="88129" bIns="44064" numCol="1" anchor="t" anchorCtr="0" compatLnSpc="1">
            <a:prstTxWarp prst="textNoShape">
              <a:avLst/>
            </a:prstTxWarp>
          </a:bodyPr>
          <a:lstStyle>
            <a:lvl1pPr algn="r">
              <a:defRPr sz="1200"/>
            </a:lvl1pPr>
          </a:lstStyle>
          <a:p>
            <a:pPr>
              <a:defRPr/>
            </a:pPr>
            <a:endParaRPr lang="en-US"/>
          </a:p>
        </p:txBody>
      </p:sp>
      <p:sp>
        <p:nvSpPr>
          <p:cNvPr id="70660" name="Rectangle 4"/>
          <p:cNvSpPr>
            <a:spLocks noGrp="1" noChangeArrowheads="1"/>
          </p:cNvSpPr>
          <p:nvPr>
            <p:ph type="ftr" sz="quarter" idx="2"/>
          </p:nvPr>
        </p:nvSpPr>
        <p:spPr bwMode="auto">
          <a:xfrm>
            <a:off x="0" y="8853714"/>
            <a:ext cx="3067050" cy="442686"/>
          </a:xfrm>
          <a:prstGeom prst="rect">
            <a:avLst/>
          </a:prstGeom>
          <a:noFill/>
          <a:ln w="9525">
            <a:noFill/>
            <a:miter lim="800000"/>
            <a:headEnd/>
            <a:tailEnd/>
          </a:ln>
          <a:effectLst/>
        </p:spPr>
        <p:txBody>
          <a:bodyPr vert="horz" wrap="square" lIns="88129" tIns="44064" rIns="88129" bIns="44064" numCol="1" anchor="b" anchorCtr="0" compatLnSpc="1">
            <a:prstTxWarp prst="textNoShape">
              <a:avLst/>
            </a:prstTxWarp>
          </a:bodyPr>
          <a:lstStyle>
            <a:lvl1pPr>
              <a:defRPr sz="1200"/>
            </a:lvl1pPr>
          </a:lstStyle>
          <a:p>
            <a:pPr>
              <a:defRPr/>
            </a:pPr>
            <a:endParaRPr lang="en-US"/>
          </a:p>
        </p:txBody>
      </p:sp>
      <p:sp>
        <p:nvSpPr>
          <p:cNvPr id="70661" name="Rectangle 5"/>
          <p:cNvSpPr>
            <a:spLocks noGrp="1" noChangeArrowheads="1"/>
          </p:cNvSpPr>
          <p:nvPr>
            <p:ph type="sldNum" sz="quarter" idx="3"/>
          </p:nvPr>
        </p:nvSpPr>
        <p:spPr bwMode="auto">
          <a:xfrm>
            <a:off x="3943350" y="8853714"/>
            <a:ext cx="3067050" cy="442686"/>
          </a:xfrm>
          <a:prstGeom prst="rect">
            <a:avLst/>
          </a:prstGeom>
          <a:noFill/>
          <a:ln w="9525">
            <a:noFill/>
            <a:miter lim="800000"/>
            <a:headEnd/>
            <a:tailEnd/>
          </a:ln>
          <a:effectLst/>
        </p:spPr>
        <p:txBody>
          <a:bodyPr vert="horz" wrap="square" lIns="88129" tIns="44064" rIns="88129" bIns="44064" numCol="1" anchor="b" anchorCtr="0" compatLnSpc="1">
            <a:prstTxWarp prst="textNoShape">
              <a:avLst/>
            </a:prstTxWarp>
          </a:bodyPr>
          <a:lstStyle>
            <a:lvl1pPr algn="r">
              <a:defRPr sz="1200"/>
            </a:lvl1pPr>
          </a:lstStyle>
          <a:p>
            <a:pPr>
              <a:defRPr/>
            </a:pPr>
            <a:fld id="{A6C284F9-6F62-429A-AAAE-BD61AE4BC22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3038145" cy="464205"/>
          </a:xfrm>
          <a:prstGeom prst="rect">
            <a:avLst/>
          </a:prstGeom>
          <a:noFill/>
          <a:ln w="9525">
            <a:noFill/>
            <a:miter lim="800000"/>
            <a:headEnd/>
            <a:tailEnd/>
          </a:ln>
          <a:effectLst/>
        </p:spPr>
        <p:txBody>
          <a:bodyPr vert="horz" wrap="square" lIns="93162" tIns="46581" rIns="93162" bIns="46581" numCol="1" anchor="t" anchorCtr="0" compatLnSpc="1">
            <a:prstTxWarp prst="textNoShape">
              <a:avLst/>
            </a:prstTxWarp>
          </a:bodyPr>
          <a:lstStyle>
            <a:lvl1pPr defTabSz="931887">
              <a:defRPr sz="1300"/>
            </a:lvl1pPr>
          </a:lstStyle>
          <a:p>
            <a:pPr>
              <a:defRPr/>
            </a:pPr>
            <a:endParaRPr lang="en-US"/>
          </a:p>
        </p:txBody>
      </p:sp>
      <p:sp>
        <p:nvSpPr>
          <p:cNvPr id="5123" name="Rectangle 3"/>
          <p:cNvSpPr>
            <a:spLocks noGrp="1" noChangeArrowheads="1"/>
          </p:cNvSpPr>
          <p:nvPr>
            <p:ph type="dt" idx="1"/>
          </p:nvPr>
        </p:nvSpPr>
        <p:spPr bwMode="auto">
          <a:xfrm>
            <a:off x="3972257" y="1"/>
            <a:ext cx="3038144" cy="464205"/>
          </a:xfrm>
          <a:prstGeom prst="rect">
            <a:avLst/>
          </a:prstGeom>
          <a:noFill/>
          <a:ln w="9525">
            <a:noFill/>
            <a:miter lim="800000"/>
            <a:headEnd/>
            <a:tailEnd/>
          </a:ln>
          <a:effectLst/>
        </p:spPr>
        <p:txBody>
          <a:bodyPr vert="horz" wrap="square" lIns="93162" tIns="46581" rIns="93162" bIns="46581" numCol="1" anchor="t" anchorCtr="0" compatLnSpc="1">
            <a:prstTxWarp prst="textNoShape">
              <a:avLst/>
            </a:prstTxWarp>
          </a:bodyPr>
          <a:lstStyle>
            <a:lvl1pPr algn="r" defTabSz="931887">
              <a:defRPr sz="1300"/>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4112" y="4416099"/>
            <a:ext cx="5142177" cy="4182457"/>
          </a:xfrm>
          <a:prstGeom prst="rect">
            <a:avLst/>
          </a:prstGeom>
          <a:noFill/>
          <a:ln w="9525">
            <a:noFill/>
            <a:miter lim="800000"/>
            <a:headEnd/>
            <a:tailEnd/>
          </a:ln>
          <a:effectLst/>
        </p:spPr>
        <p:txBody>
          <a:bodyPr vert="horz" wrap="square" lIns="93162" tIns="46581" rIns="93162" bIns="4658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32195"/>
            <a:ext cx="3038145" cy="464205"/>
          </a:xfrm>
          <a:prstGeom prst="rect">
            <a:avLst/>
          </a:prstGeom>
          <a:noFill/>
          <a:ln w="9525">
            <a:noFill/>
            <a:miter lim="800000"/>
            <a:headEnd/>
            <a:tailEnd/>
          </a:ln>
          <a:effectLst/>
        </p:spPr>
        <p:txBody>
          <a:bodyPr vert="horz" wrap="square" lIns="93162" tIns="46581" rIns="93162" bIns="46581" numCol="1" anchor="b" anchorCtr="0" compatLnSpc="1">
            <a:prstTxWarp prst="textNoShape">
              <a:avLst/>
            </a:prstTxWarp>
          </a:bodyPr>
          <a:lstStyle>
            <a:lvl1pPr defTabSz="931887">
              <a:defRPr sz="1300"/>
            </a:lvl1pPr>
          </a:lstStyle>
          <a:p>
            <a:pPr>
              <a:defRPr/>
            </a:pPr>
            <a:endParaRPr lang="en-US"/>
          </a:p>
        </p:txBody>
      </p:sp>
      <p:sp>
        <p:nvSpPr>
          <p:cNvPr id="5127" name="Rectangle 7"/>
          <p:cNvSpPr>
            <a:spLocks noGrp="1" noChangeArrowheads="1"/>
          </p:cNvSpPr>
          <p:nvPr>
            <p:ph type="sldNum" sz="quarter" idx="5"/>
          </p:nvPr>
        </p:nvSpPr>
        <p:spPr bwMode="auto">
          <a:xfrm>
            <a:off x="3972257" y="8832195"/>
            <a:ext cx="3038144" cy="464205"/>
          </a:xfrm>
          <a:prstGeom prst="rect">
            <a:avLst/>
          </a:prstGeom>
          <a:noFill/>
          <a:ln w="9525">
            <a:noFill/>
            <a:miter lim="800000"/>
            <a:headEnd/>
            <a:tailEnd/>
          </a:ln>
          <a:effectLst/>
        </p:spPr>
        <p:txBody>
          <a:bodyPr vert="horz" wrap="square" lIns="93162" tIns="46581" rIns="93162" bIns="46581" numCol="1" anchor="b" anchorCtr="0" compatLnSpc="1">
            <a:prstTxWarp prst="textNoShape">
              <a:avLst/>
            </a:prstTxWarp>
          </a:bodyPr>
          <a:lstStyle>
            <a:lvl1pPr algn="r" defTabSz="931887">
              <a:defRPr sz="1300"/>
            </a:lvl1pPr>
          </a:lstStyle>
          <a:p>
            <a:pPr>
              <a:defRPr/>
            </a:pPr>
            <a:fld id="{C26AADD5-5ECC-475C-AD2E-79DE722ABF1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A7B59836-3AA9-4B94-9432-F5107E0E81EB}" type="slidenum">
              <a:rPr lang="en-US" smtClean="0"/>
              <a:pPr/>
              <a:t>1</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C26AADD5-5ECC-475C-AD2E-79DE722ABF18}" type="slidenum">
              <a:rPr lang="en-US" smtClean="0"/>
              <a:pPr>
                <a:defRPr/>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228600"/>
            <a:ext cx="1943100" cy="60198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533400" y="228600"/>
            <a:ext cx="56769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4958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334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4958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33400" y="1600200"/>
            <a:ext cx="7772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ransition/>
  <p:txStyles>
    <p:titleStyle>
      <a:lvl1pPr algn="ctr" rtl="0" eaLnBrk="0" fontAlgn="base" hangingPunct="0">
        <a:spcBef>
          <a:spcPct val="0"/>
        </a:spcBef>
        <a:spcAft>
          <a:spcPct val="0"/>
        </a:spcAft>
        <a:defRPr sz="4000">
          <a:solidFill>
            <a:schemeClr val="accent2"/>
          </a:solidFill>
          <a:latin typeface="+mj-lt"/>
          <a:ea typeface="+mj-ea"/>
          <a:cs typeface="+mj-cs"/>
        </a:defRPr>
      </a:lvl1pPr>
      <a:lvl2pPr algn="ctr" rtl="0" eaLnBrk="0" fontAlgn="base" hangingPunct="0">
        <a:spcBef>
          <a:spcPct val="0"/>
        </a:spcBef>
        <a:spcAft>
          <a:spcPct val="0"/>
        </a:spcAft>
        <a:defRPr sz="4000">
          <a:solidFill>
            <a:schemeClr val="accent2"/>
          </a:solidFill>
          <a:latin typeface="Comic Sans MS" pitchFamily="66" charset="0"/>
        </a:defRPr>
      </a:lvl2pPr>
      <a:lvl3pPr algn="ctr" rtl="0" eaLnBrk="0" fontAlgn="base" hangingPunct="0">
        <a:spcBef>
          <a:spcPct val="0"/>
        </a:spcBef>
        <a:spcAft>
          <a:spcPct val="0"/>
        </a:spcAft>
        <a:defRPr sz="4000">
          <a:solidFill>
            <a:schemeClr val="accent2"/>
          </a:solidFill>
          <a:latin typeface="Comic Sans MS" pitchFamily="66" charset="0"/>
        </a:defRPr>
      </a:lvl3pPr>
      <a:lvl4pPr algn="ctr" rtl="0" eaLnBrk="0" fontAlgn="base" hangingPunct="0">
        <a:spcBef>
          <a:spcPct val="0"/>
        </a:spcBef>
        <a:spcAft>
          <a:spcPct val="0"/>
        </a:spcAft>
        <a:defRPr sz="4000">
          <a:solidFill>
            <a:schemeClr val="accent2"/>
          </a:solidFill>
          <a:latin typeface="Comic Sans MS" pitchFamily="66" charset="0"/>
        </a:defRPr>
      </a:lvl4pPr>
      <a:lvl5pPr algn="ctr" rtl="0" eaLnBrk="0" fontAlgn="base" hangingPunct="0">
        <a:spcBef>
          <a:spcPct val="0"/>
        </a:spcBef>
        <a:spcAft>
          <a:spcPct val="0"/>
        </a:spcAft>
        <a:defRPr sz="4000">
          <a:solidFill>
            <a:schemeClr val="accent2"/>
          </a:solidFill>
          <a:latin typeface="Comic Sans MS" pitchFamily="66" charset="0"/>
        </a:defRPr>
      </a:lvl5pPr>
      <a:lvl6pPr marL="457200" algn="ctr" rtl="0" fontAlgn="base">
        <a:spcBef>
          <a:spcPct val="0"/>
        </a:spcBef>
        <a:spcAft>
          <a:spcPct val="0"/>
        </a:spcAft>
        <a:defRPr sz="4000">
          <a:solidFill>
            <a:schemeClr val="accent2"/>
          </a:solidFill>
          <a:latin typeface="Comic Sans MS" pitchFamily="66" charset="0"/>
        </a:defRPr>
      </a:lvl6pPr>
      <a:lvl7pPr marL="914400" algn="ctr" rtl="0" fontAlgn="base">
        <a:spcBef>
          <a:spcPct val="0"/>
        </a:spcBef>
        <a:spcAft>
          <a:spcPct val="0"/>
        </a:spcAft>
        <a:defRPr sz="4000">
          <a:solidFill>
            <a:schemeClr val="accent2"/>
          </a:solidFill>
          <a:latin typeface="Comic Sans MS" pitchFamily="66" charset="0"/>
        </a:defRPr>
      </a:lvl7pPr>
      <a:lvl8pPr marL="1371600" algn="ctr" rtl="0" fontAlgn="base">
        <a:spcBef>
          <a:spcPct val="0"/>
        </a:spcBef>
        <a:spcAft>
          <a:spcPct val="0"/>
        </a:spcAft>
        <a:defRPr sz="4000">
          <a:solidFill>
            <a:schemeClr val="accent2"/>
          </a:solidFill>
          <a:latin typeface="Comic Sans MS" pitchFamily="66" charset="0"/>
        </a:defRPr>
      </a:lvl8pPr>
      <a:lvl9pPr marL="1828800" algn="ctr" rtl="0" fontAlgn="base">
        <a:spcBef>
          <a:spcPct val="0"/>
        </a:spcBef>
        <a:spcAft>
          <a:spcPct val="0"/>
        </a:spcAft>
        <a:defRPr sz="4000">
          <a:solidFill>
            <a:schemeClr val="accent2"/>
          </a:solidFill>
          <a:latin typeface="Comic Sans MS" pitchFamily="66" charset="0"/>
        </a:defRPr>
      </a:lvl9pPr>
    </p:titleStyle>
    <p:bodyStyle>
      <a:lvl1pPr marL="342900" indent="-342900" algn="l" rtl="0" eaLnBrk="0" fontAlgn="base" hangingPunct="0">
        <a:spcBef>
          <a:spcPct val="20000"/>
        </a:spcBef>
        <a:spcAft>
          <a:spcPct val="0"/>
        </a:spcAft>
        <a:buClr>
          <a:schemeClr val="accent2"/>
        </a:buClr>
        <a:buSzPct val="85000"/>
        <a:buFont typeface="ZapfDingbats" pitchFamily="82" charset="2"/>
        <a:buChar char="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ZapfDingbats" pitchFamily="82" charset="2"/>
        <a:buChar char="m"/>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14400" y="2286000"/>
            <a:ext cx="7721600" cy="1143000"/>
          </a:xfrm>
        </p:spPr>
        <p:txBody>
          <a:bodyPr/>
          <a:lstStyle/>
          <a:p>
            <a:pPr eaLnBrk="1" hangingPunct="1"/>
            <a:r>
              <a:rPr lang="en-US" dirty="0" smtClean="0"/>
              <a:t>RPC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r>
              <a:rPr lang="en-US"/>
              <a:t>Software Support for RPCs</a:t>
            </a:r>
          </a:p>
        </p:txBody>
      </p:sp>
      <p:sp>
        <p:nvSpPr>
          <p:cNvPr id="272387" name="Rectangle 3"/>
          <p:cNvSpPr>
            <a:spLocks noGrp="1" noChangeArrowheads="1"/>
          </p:cNvSpPr>
          <p:nvPr>
            <p:ph type="body" idx="1"/>
          </p:nvPr>
        </p:nvSpPr>
        <p:spPr/>
        <p:txBody>
          <a:bodyPr/>
          <a:lstStyle/>
          <a:p>
            <a:r>
              <a:rPr lang="en-US" dirty="0"/>
              <a:t>The idea behind RPC is to make a remote procedure call look as much as possible like a local one.</a:t>
            </a:r>
          </a:p>
          <a:p>
            <a:r>
              <a:rPr lang="en-US" dirty="0"/>
              <a:t>The calling procedure should not be aware that the called procedure is executing on a different </a:t>
            </a:r>
            <a:r>
              <a:rPr lang="en-US" dirty="0" smtClean="0"/>
              <a:t>machine (ideally).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XML-RPC </a:t>
            </a:r>
            <a:endParaRPr lang="en-CA" dirty="0"/>
          </a:p>
        </p:txBody>
      </p:sp>
      <p:sp>
        <p:nvSpPr>
          <p:cNvPr id="3" name="Content Placeholder 2"/>
          <p:cNvSpPr>
            <a:spLocks noGrp="1"/>
          </p:cNvSpPr>
          <p:nvPr>
            <p:ph idx="1"/>
          </p:nvPr>
        </p:nvSpPr>
        <p:spPr>
          <a:xfrm>
            <a:off x="762000" y="1371600"/>
            <a:ext cx="8153400" cy="4648200"/>
          </a:xfrm>
        </p:spPr>
        <p:txBody>
          <a:bodyPr/>
          <a:lstStyle/>
          <a:p>
            <a:r>
              <a:rPr lang="en-CA" dirty="0" smtClean="0"/>
              <a:t>XML-RPC provides an XML- and HTTP-based mechanism for making method or function calls across a network</a:t>
            </a:r>
          </a:p>
          <a:p>
            <a:r>
              <a:rPr lang="en-CA" dirty="0" smtClean="0"/>
              <a:t>Use XML for messaging (use only a small XML vocabulary set) </a:t>
            </a:r>
          </a:p>
          <a:p>
            <a:r>
              <a:rPr lang="en-CA" dirty="0" smtClean="0"/>
              <a:t>Use HTTP to pass information from a client computer to a server computer</a:t>
            </a:r>
          </a:p>
          <a:p>
            <a:r>
              <a:rPr lang="en-CA" dirty="0" smtClean="0"/>
              <a:t>No notion of objects</a:t>
            </a:r>
          </a:p>
          <a:p>
            <a:r>
              <a:rPr lang="en-CA" dirty="0" smtClean="0"/>
              <a:t>No mechanism for including information that uses other XML vocabularies</a:t>
            </a:r>
          </a:p>
          <a:p>
            <a:r>
              <a:rPr lang="en-CA" dirty="0" smtClean="0"/>
              <a:t>Emerged in early 1998</a:t>
            </a:r>
          </a:p>
          <a:p>
            <a:endParaRPr lang="en-CA"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Main Parts of XML-RPC</a:t>
            </a:r>
            <a:endParaRPr lang="en-CA" dirty="0"/>
          </a:p>
        </p:txBody>
      </p:sp>
      <p:sp>
        <p:nvSpPr>
          <p:cNvPr id="3" name="Content Placeholder 2"/>
          <p:cNvSpPr>
            <a:spLocks noGrp="1"/>
          </p:cNvSpPr>
          <p:nvPr>
            <p:ph idx="1"/>
          </p:nvPr>
        </p:nvSpPr>
        <p:spPr/>
        <p:txBody>
          <a:bodyPr/>
          <a:lstStyle/>
          <a:p>
            <a:r>
              <a:rPr lang="en-US" altLang="zh-TW" dirty="0" smtClean="0">
                <a:solidFill>
                  <a:srgbClr val="FF0000"/>
                </a:solidFill>
              </a:rPr>
              <a:t>Data Model</a:t>
            </a:r>
          </a:p>
          <a:p>
            <a:pPr lvl="1"/>
            <a:r>
              <a:rPr lang="en-US" altLang="zh-TW" dirty="0" smtClean="0"/>
              <a:t>A set of types for passing parameters, return values and faults (error messages)</a:t>
            </a:r>
          </a:p>
          <a:p>
            <a:pPr lvl="1"/>
            <a:r>
              <a:rPr lang="en-US" altLang="zh-TW" dirty="0" smtClean="0"/>
              <a:t>Use by both request and response</a:t>
            </a:r>
          </a:p>
          <a:p>
            <a:r>
              <a:rPr lang="en-US" altLang="zh-TW" dirty="0" smtClean="0">
                <a:solidFill>
                  <a:srgbClr val="FF0000"/>
                </a:solidFill>
              </a:rPr>
              <a:t>Request Structure</a:t>
            </a:r>
          </a:p>
          <a:p>
            <a:pPr lvl="1"/>
            <a:r>
              <a:rPr lang="en-US" altLang="zh-TW" dirty="0" smtClean="0"/>
              <a:t>An HTTP post request containing method name and parameter information </a:t>
            </a:r>
          </a:p>
          <a:p>
            <a:r>
              <a:rPr lang="en-US" altLang="zh-TW" dirty="0" smtClean="0">
                <a:solidFill>
                  <a:srgbClr val="FF0000"/>
                </a:solidFill>
              </a:rPr>
              <a:t>Response Structure</a:t>
            </a:r>
          </a:p>
          <a:p>
            <a:pPr lvl="1"/>
            <a:r>
              <a:rPr lang="en-US" altLang="zh-TW" dirty="0" smtClean="0"/>
              <a:t>An HTTP response containing return values or fault information </a:t>
            </a:r>
          </a:p>
          <a:p>
            <a:endParaRPr lang="en-CA"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XML-RPC Data Model</a:t>
            </a:r>
            <a:endParaRPr lang="en-CA" dirty="0"/>
          </a:p>
        </p:txBody>
      </p:sp>
      <p:sp>
        <p:nvSpPr>
          <p:cNvPr id="3" name="Content Placeholder 2"/>
          <p:cNvSpPr>
            <a:spLocks noGrp="1"/>
          </p:cNvSpPr>
          <p:nvPr>
            <p:ph idx="1"/>
          </p:nvPr>
        </p:nvSpPr>
        <p:spPr>
          <a:xfrm>
            <a:off x="533400" y="1295400"/>
            <a:ext cx="7772400" cy="4648200"/>
          </a:xfrm>
        </p:spPr>
        <p:txBody>
          <a:bodyPr/>
          <a:lstStyle/>
          <a:p>
            <a:r>
              <a:rPr lang="en-US" altLang="zh-TW" dirty="0" smtClean="0"/>
              <a:t>XML-RPC defines six basic data types and two compound data types</a:t>
            </a:r>
          </a:p>
          <a:p>
            <a:r>
              <a:rPr lang="en-US" altLang="zh-TW" dirty="0" smtClean="0"/>
              <a:t>Sufficient for most practical applications</a:t>
            </a:r>
          </a:p>
          <a:p>
            <a:pPr>
              <a:buNone/>
            </a:pPr>
            <a:endParaRPr lang="en-US" altLang="zh-TW" dirty="0" smtClean="0"/>
          </a:p>
          <a:p>
            <a:pPr>
              <a:buNone/>
            </a:pPr>
            <a:endParaRPr lang="en-US" altLang="zh-TW" dirty="0" smtClean="0"/>
          </a:p>
          <a:p>
            <a:endParaRPr lang="en-US" altLang="zh-TW" dirty="0" smtClean="0"/>
          </a:p>
          <a:p>
            <a:endParaRPr lang="en-US" altLang="zh-TW" dirty="0" smtClean="0"/>
          </a:p>
          <a:p>
            <a:endParaRPr lang="en-CA" dirty="0"/>
          </a:p>
        </p:txBody>
      </p:sp>
      <p:graphicFrame>
        <p:nvGraphicFramePr>
          <p:cNvPr id="6" name="Table 5"/>
          <p:cNvGraphicFramePr>
            <a:graphicFrameLocks noGrp="1"/>
          </p:cNvGraphicFramePr>
          <p:nvPr/>
        </p:nvGraphicFramePr>
        <p:xfrm>
          <a:off x="914400" y="2819400"/>
          <a:ext cx="6096000" cy="378460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800" b="1" i="0" u="none" strike="noStrike" cap="none" normalizeH="0" baseline="0" dirty="0" smtClean="0">
                          <a:ln>
                            <a:noFill/>
                          </a:ln>
                          <a:solidFill>
                            <a:schemeClr val="tx1"/>
                          </a:solidFill>
                          <a:effectLst/>
                          <a:latin typeface="+mn-lt"/>
                          <a:ea typeface="新細明體" charset="-120"/>
                        </a:rPr>
                        <a:t>Basic Types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800" b="1" i="0" u="none" strike="noStrike" cap="none" normalizeH="0" baseline="0" dirty="0" smtClean="0">
                          <a:ln>
                            <a:noFill/>
                          </a:ln>
                          <a:solidFill>
                            <a:schemeClr val="tx1"/>
                          </a:solidFill>
                          <a:effectLst/>
                          <a:latin typeface="+mn-lt"/>
                          <a:ea typeface="新細明體" charset="-120"/>
                        </a:rPr>
                        <a:t>Description</a:t>
                      </a:r>
                    </a:p>
                    <a:p>
                      <a:pPr algn="ctr"/>
                      <a:r>
                        <a:rPr lang="en-CA" b="1" dirty="0" err="1" smtClean="0"/>
                        <a:t>DDescription</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7520">
                <a:tc>
                  <a:txBody>
                    <a:bodyPr/>
                    <a:lstStyle/>
                    <a:p>
                      <a:r>
                        <a:rPr lang="en-CA" dirty="0" err="1" smtClean="0"/>
                        <a:t>int</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t>32-bit</a:t>
                      </a:r>
                      <a:r>
                        <a:rPr lang="en-CA" baseline="0" dirty="0" smtClean="0"/>
                        <a:t> integers</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dirty="0" smtClean="0"/>
                        <a:t>double</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t>64-bit floating</a:t>
                      </a:r>
                      <a:r>
                        <a:rPr lang="en-CA" baseline="0" dirty="0" smtClean="0"/>
                        <a:t> point</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dirty="0" err="1" smtClean="0"/>
                        <a:t>boolean</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t>true</a:t>
                      </a:r>
                      <a:r>
                        <a:rPr lang="en-CA" baseline="0" dirty="0" smtClean="0"/>
                        <a:t> (1) or false (0)</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dirty="0" smtClean="0"/>
                        <a:t>string</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t>ASCII</a:t>
                      </a:r>
                      <a:r>
                        <a:rPr lang="en-CA" baseline="0" dirty="0" smtClean="0"/>
                        <a:t> text</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dirty="0" smtClean="0"/>
                        <a:t>dateTime.iso8601</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t>Dates in  ISO8601 format: </a:t>
                      </a:r>
                    </a:p>
                    <a:p>
                      <a:r>
                        <a:rPr lang="en-CA" dirty="0" smtClean="0"/>
                        <a:t>CC YYMMDDTHH:MM:SS</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dirty="0" smtClean="0"/>
                        <a:t>base64</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t>Binary</a:t>
                      </a:r>
                      <a:r>
                        <a:rPr lang="en-CA" baseline="0" dirty="0" smtClean="0"/>
                        <a:t> defined as in RFC2045</a:t>
                      </a: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  Examples</a:t>
            </a:r>
            <a:endParaRPr lang="en-CA" dirty="0"/>
          </a:p>
        </p:txBody>
      </p:sp>
      <p:sp>
        <p:nvSpPr>
          <p:cNvPr id="3" name="Content Placeholder 2"/>
          <p:cNvSpPr>
            <a:spLocks noGrp="1"/>
          </p:cNvSpPr>
          <p:nvPr>
            <p:ph idx="1"/>
          </p:nvPr>
        </p:nvSpPr>
        <p:spPr>
          <a:xfrm>
            <a:off x="609600" y="1219200"/>
            <a:ext cx="7772400" cy="4648200"/>
          </a:xfrm>
        </p:spPr>
        <p:txBody>
          <a:bodyPr/>
          <a:lstStyle/>
          <a:p>
            <a:r>
              <a:rPr lang="en-US" altLang="zh-TW" dirty="0" smtClean="0">
                <a:ea typeface="新細明體" charset="-120"/>
              </a:rPr>
              <a:t>Examples</a:t>
            </a:r>
          </a:p>
          <a:p>
            <a:pPr lvl="1"/>
            <a:r>
              <a:rPr lang="en-US" altLang="zh-TW" sz="2000" dirty="0" smtClean="0">
                <a:ea typeface="新細明體" charset="-120"/>
              </a:rPr>
              <a:t>&lt;</a:t>
            </a:r>
            <a:r>
              <a:rPr lang="en-US" altLang="zh-TW" sz="2000" dirty="0" err="1" smtClean="0">
                <a:solidFill>
                  <a:schemeClr val="accent6"/>
                </a:solidFill>
                <a:ea typeface="新細明體" charset="-120"/>
              </a:rPr>
              <a:t>int</a:t>
            </a:r>
            <a:r>
              <a:rPr lang="en-US" altLang="zh-TW" sz="2000" dirty="0" smtClean="0">
                <a:solidFill>
                  <a:schemeClr val="accent6"/>
                </a:solidFill>
                <a:ea typeface="新細明體" charset="-120"/>
              </a:rPr>
              <a:t>&gt;27&lt;/</a:t>
            </a:r>
            <a:r>
              <a:rPr lang="en-US" altLang="zh-TW" sz="2000" dirty="0" err="1" smtClean="0">
                <a:solidFill>
                  <a:schemeClr val="accent6"/>
                </a:solidFill>
                <a:ea typeface="新細明體" charset="-120"/>
              </a:rPr>
              <a:t>int</a:t>
            </a:r>
            <a:r>
              <a:rPr lang="en-US" altLang="zh-TW" sz="2000" dirty="0" smtClean="0">
                <a:solidFill>
                  <a:schemeClr val="accent6"/>
                </a:solidFill>
                <a:ea typeface="新細明體" charset="-120"/>
              </a:rPr>
              <a:t>&gt;</a:t>
            </a:r>
          </a:p>
          <a:p>
            <a:pPr lvl="1"/>
            <a:r>
              <a:rPr lang="en-US" altLang="zh-TW" sz="2000" dirty="0" smtClean="0">
                <a:solidFill>
                  <a:schemeClr val="accent6"/>
                </a:solidFill>
                <a:ea typeface="新細明體" charset="-120"/>
              </a:rPr>
              <a:t>&lt;double&gt;27.31415&lt;/double&gt;</a:t>
            </a:r>
          </a:p>
          <a:p>
            <a:pPr lvl="1"/>
            <a:r>
              <a:rPr lang="en-US" altLang="zh-TW" sz="2000" dirty="0" smtClean="0">
                <a:solidFill>
                  <a:schemeClr val="accent6"/>
                </a:solidFill>
                <a:ea typeface="新細明體" charset="-120"/>
              </a:rPr>
              <a:t>&lt;</a:t>
            </a:r>
            <a:r>
              <a:rPr lang="en-US" altLang="zh-TW" sz="2000" dirty="0" err="1" smtClean="0">
                <a:solidFill>
                  <a:schemeClr val="accent6"/>
                </a:solidFill>
                <a:ea typeface="新細明體" charset="-120"/>
              </a:rPr>
              <a:t>boolean</a:t>
            </a:r>
            <a:r>
              <a:rPr lang="en-US" altLang="zh-TW" sz="2000" dirty="0" smtClean="0">
                <a:solidFill>
                  <a:schemeClr val="accent6"/>
                </a:solidFill>
                <a:ea typeface="新細明體" charset="-120"/>
              </a:rPr>
              <a:t>&gt;1&lt;/</a:t>
            </a:r>
            <a:r>
              <a:rPr lang="en-US" altLang="zh-TW" sz="2000" dirty="0" err="1" smtClean="0">
                <a:solidFill>
                  <a:schemeClr val="accent6"/>
                </a:solidFill>
                <a:ea typeface="新細明體" charset="-120"/>
              </a:rPr>
              <a:t>boolean</a:t>
            </a:r>
            <a:r>
              <a:rPr lang="en-US" altLang="zh-TW" sz="2000" dirty="0" smtClean="0">
                <a:solidFill>
                  <a:schemeClr val="accent6"/>
                </a:solidFill>
                <a:ea typeface="新細明體" charset="-120"/>
              </a:rPr>
              <a:t>&gt;</a:t>
            </a:r>
          </a:p>
          <a:p>
            <a:pPr lvl="1"/>
            <a:r>
              <a:rPr lang="en-US" altLang="zh-TW" sz="2000" dirty="0" smtClean="0">
                <a:solidFill>
                  <a:schemeClr val="accent6"/>
                </a:solidFill>
                <a:ea typeface="新細明體" charset="-120"/>
              </a:rPr>
              <a:t>&lt;string&gt;Hello&lt;/string&gt;</a:t>
            </a:r>
          </a:p>
          <a:p>
            <a:pPr lvl="1"/>
            <a:r>
              <a:rPr lang="en-US" altLang="zh-TW" sz="2000" dirty="0" smtClean="0">
                <a:solidFill>
                  <a:schemeClr val="accent6"/>
                </a:solidFill>
                <a:ea typeface="新細明體" charset="-120"/>
              </a:rPr>
              <a:t>&lt;dateTime.iso8601&gt;20020125T02:20:04</a:t>
            </a:r>
          </a:p>
          <a:p>
            <a:pPr lvl="1">
              <a:buFontTx/>
              <a:buNone/>
            </a:pPr>
            <a:r>
              <a:rPr lang="en-US" altLang="zh-TW" sz="2000" dirty="0" smtClean="0">
                <a:solidFill>
                  <a:schemeClr val="accent6"/>
                </a:solidFill>
                <a:ea typeface="新細明體" charset="-120"/>
              </a:rPr>
              <a:t>			&lt;/dateTime.iso8601&gt;</a:t>
            </a:r>
          </a:p>
          <a:p>
            <a:pPr lvl="1"/>
            <a:r>
              <a:rPr lang="en-US" altLang="zh-TW" sz="2000" dirty="0" smtClean="0">
                <a:solidFill>
                  <a:schemeClr val="accent6"/>
                </a:solidFill>
                <a:ea typeface="新細明體" charset="-120"/>
              </a:rPr>
              <a:t>&lt;base64&gt;SGVsbG8sIFdvcmxkIQ==&lt;/base64&gt;</a:t>
            </a:r>
          </a:p>
          <a:p>
            <a:r>
              <a:rPr lang="en-US" altLang="zh-TW" sz="2400" dirty="0" smtClean="0">
                <a:ea typeface="新細明體" charset="-120"/>
              </a:rPr>
              <a:t>These basic types are always enclosed in </a:t>
            </a:r>
            <a:r>
              <a:rPr lang="en-US" altLang="zh-TW" sz="2400" dirty="0" smtClean="0">
                <a:solidFill>
                  <a:srgbClr val="FF3300"/>
                </a:solidFill>
                <a:ea typeface="新細明體" charset="-120"/>
              </a:rPr>
              <a:t>value</a:t>
            </a:r>
            <a:r>
              <a:rPr lang="en-US" altLang="zh-TW" sz="2400" dirty="0" smtClean="0">
                <a:ea typeface="新細明體" charset="-120"/>
              </a:rPr>
              <a:t> elements</a:t>
            </a:r>
          </a:p>
          <a:p>
            <a:pPr lvl="1">
              <a:buFontTx/>
              <a:buNone/>
            </a:pPr>
            <a:r>
              <a:rPr lang="en-US" altLang="zh-TW" sz="2000" b="1" dirty="0" smtClean="0">
                <a:ea typeface="新細明體" charset="-120"/>
              </a:rPr>
              <a:t>    </a:t>
            </a:r>
            <a:r>
              <a:rPr lang="en-US" altLang="zh-TW" sz="2000" dirty="0" smtClean="0">
                <a:solidFill>
                  <a:schemeClr val="accent6"/>
                </a:solidFill>
                <a:ea typeface="新細明體" charset="-120"/>
              </a:rPr>
              <a:t>&lt;value&gt;</a:t>
            </a:r>
          </a:p>
          <a:p>
            <a:pPr lvl="1">
              <a:buFontTx/>
              <a:buNone/>
            </a:pPr>
            <a:r>
              <a:rPr lang="en-US" altLang="zh-TW" sz="2000" dirty="0" smtClean="0">
                <a:solidFill>
                  <a:schemeClr val="accent6"/>
                </a:solidFill>
                <a:ea typeface="新細明體" charset="-120"/>
              </a:rPr>
              <a:t>         &lt;double&gt; -12.45 &lt;/double&gt;</a:t>
            </a:r>
          </a:p>
          <a:p>
            <a:pPr lvl="1">
              <a:buFontTx/>
              <a:buNone/>
            </a:pPr>
            <a:r>
              <a:rPr lang="en-US" altLang="zh-TW" sz="2000" dirty="0" smtClean="0">
                <a:solidFill>
                  <a:schemeClr val="accent6"/>
                </a:solidFill>
                <a:ea typeface="新細明體" charset="-120"/>
              </a:rPr>
              <a:t>     &lt;/value&gt;</a:t>
            </a:r>
          </a:p>
          <a:p>
            <a:endParaRPr lang="en-US" altLang="zh-TW" dirty="0" smtClean="0">
              <a:ea typeface="新細明體" charset="-120"/>
            </a:endParaRPr>
          </a:p>
          <a:p>
            <a:endParaRPr lang="en-CA"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Complex Types</a:t>
            </a:r>
            <a:endParaRPr lang="en-CA" dirty="0"/>
          </a:p>
        </p:txBody>
      </p:sp>
      <p:sp>
        <p:nvSpPr>
          <p:cNvPr id="3" name="Content Placeholder 2"/>
          <p:cNvSpPr>
            <a:spLocks noGrp="1"/>
          </p:cNvSpPr>
          <p:nvPr>
            <p:ph idx="1"/>
          </p:nvPr>
        </p:nvSpPr>
        <p:spPr/>
        <p:txBody>
          <a:bodyPr/>
          <a:lstStyle/>
          <a:p>
            <a:r>
              <a:rPr lang="en-CA" dirty="0" smtClean="0"/>
              <a:t>The basic types can be combined into two more complex types: </a:t>
            </a:r>
            <a:r>
              <a:rPr lang="en-CA" dirty="0" smtClean="0">
                <a:solidFill>
                  <a:srgbClr val="FF0000"/>
                </a:solidFill>
              </a:rPr>
              <a:t>Array </a:t>
            </a:r>
            <a:r>
              <a:rPr lang="en-CA" dirty="0" smtClean="0"/>
              <a:t>and </a:t>
            </a:r>
            <a:r>
              <a:rPr lang="en-CA" dirty="0" err="1" smtClean="0">
                <a:solidFill>
                  <a:srgbClr val="FF0000"/>
                </a:solidFill>
              </a:rPr>
              <a:t>Struct</a:t>
            </a:r>
            <a:endParaRPr lang="en-CA" dirty="0" smtClean="0">
              <a:solidFill>
                <a:srgbClr val="FF0000"/>
              </a:solidFill>
            </a:endParaRPr>
          </a:p>
          <a:p>
            <a:pPr>
              <a:buNone/>
            </a:pPr>
            <a:endParaRPr lang="en-CA" dirty="0" smtClean="0">
              <a:solidFill>
                <a:srgbClr val="FF0000"/>
              </a:solidFill>
            </a:endParaRPr>
          </a:p>
          <a:p>
            <a:pPr>
              <a:buNone/>
            </a:pPr>
            <a:endParaRPr lang="en-CA" dirty="0" smtClean="0">
              <a:solidFill>
                <a:srgbClr val="FF0000"/>
              </a:solidFill>
            </a:endParaRPr>
          </a:p>
          <a:p>
            <a:endParaRPr lang="en-CA" dirty="0">
              <a:solidFill>
                <a:schemeClr val="accent4"/>
              </a:solidFill>
            </a:endParaRPr>
          </a:p>
        </p:txBody>
      </p:sp>
      <p:sp>
        <p:nvSpPr>
          <p:cNvPr id="4" name="Text Box 15"/>
          <p:cNvSpPr txBox="1">
            <a:spLocks noChangeArrowheads="1"/>
          </p:cNvSpPr>
          <p:nvPr/>
        </p:nvSpPr>
        <p:spPr bwMode="auto">
          <a:xfrm>
            <a:off x="990600" y="2819400"/>
            <a:ext cx="6019800" cy="3170099"/>
          </a:xfrm>
          <a:prstGeom prst="rect">
            <a:avLst/>
          </a:prstGeom>
          <a:solidFill>
            <a:schemeClr val="bg1"/>
          </a:solidFill>
          <a:ln w="9525">
            <a:noFill/>
            <a:miter lim="800000"/>
            <a:headEnd/>
            <a:tailEnd/>
          </a:ln>
          <a:effectLst/>
        </p:spPr>
        <p:txBody>
          <a:bodyPr wrap="square">
            <a:spAutoFit/>
          </a:bodyPr>
          <a:lstStyle/>
          <a:p>
            <a:r>
              <a:rPr lang="en-US" altLang="zh-TW" sz="2000" dirty="0">
                <a:solidFill>
                  <a:schemeClr val="accent6"/>
                </a:solidFill>
                <a:latin typeface="+mn-lt"/>
                <a:ea typeface="新細明體" charset="-120"/>
              </a:rPr>
              <a:t>&lt;value&gt;</a:t>
            </a:r>
          </a:p>
          <a:p>
            <a:r>
              <a:rPr lang="en-US" altLang="zh-TW" sz="2000" dirty="0">
                <a:solidFill>
                  <a:schemeClr val="accent6"/>
                </a:solidFill>
                <a:latin typeface="+mn-lt"/>
                <a:ea typeface="新細明體" charset="-120"/>
              </a:rPr>
              <a:t>  &lt;array&gt;</a:t>
            </a:r>
          </a:p>
          <a:p>
            <a:r>
              <a:rPr lang="en-US" altLang="zh-TW" sz="2000" dirty="0">
                <a:solidFill>
                  <a:schemeClr val="accent6"/>
                </a:solidFill>
                <a:latin typeface="+mn-lt"/>
                <a:ea typeface="新細明體" charset="-120"/>
              </a:rPr>
              <a:t>    &lt;data&gt;</a:t>
            </a:r>
          </a:p>
          <a:p>
            <a:r>
              <a:rPr lang="en-US" altLang="zh-TW" sz="2000" dirty="0">
                <a:solidFill>
                  <a:schemeClr val="accent6"/>
                </a:solidFill>
                <a:latin typeface="+mn-lt"/>
                <a:ea typeface="新細明體" charset="-120"/>
              </a:rPr>
              <a:t>      &lt;value&gt;&lt;string&gt;This &lt;/string&gt;&lt;/value&gt;</a:t>
            </a:r>
          </a:p>
          <a:p>
            <a:r>
              <a:rPr lang="en-US" altLang="zh-TW" sz="2000" dirty="0">
                <a:solidFill>
                  <a:schemeClr val="accent6"/>
                </a:solidFill>
                <a:latin typeface="+mn-lt"/>
                <a:ea typeface="新細明體" charset="-120"/>
              </a:rPr>
              <a:t>      &lt;value&gt;&lt;string&gt;is &lt;/string&gt;&lt;/value&gt;</a:t>
            </a:r>
          </a:p>
          <a:p>
            <a:r>
              <a:rPr lang="en-US" altLang="zh-TW" sz="2000" dirty="0">
                <a:solidFill>
                  <a:schemeClr val="accent6"/>
                </a:solidFill>
                <a:latin typeface="+mn-lt"/>
                <a:ea typeface="新細明體" charset="-120"/>
              </a:rPr>
              <a:t>      &lt;value&gt;&lt;string&gt;an &lt;/string&gt;&lt;/value&gt;</a:t>
            </a:r>
          </a:p>
          <a:p>
            <a:r>
              <a:rPr lang="en-US" altLang="zh-TW" sz="2000" dirty="0">
                <a:solidFill>
                  <a:schemeClr val="accent6"/>
                </a:solidFill>
                <a:latin typeface="+mn-lt"/>
                <a:ea typeface="新細明體" charset="-120"/>
              </a:rPr>
              <a:t>      &lt;value&gt;&lt;string&gt;array.&lt;/string&gt;&lt;/value&gt;</a:t>
            </a:r>
          </a:p>
          <a:p>
            <a:r>
              <a:rPr lang="en-US" altLang="zh-TW" sz="2000" dirty="0">
                <a:solidFill>
                  <a:schemeClr val="accent6"/>
                </a:solidFill>
                <a:latin typeface="+mn-lt"/>
                <a:ea typeface="新細明體" charset="-120"/>
              </a:rPr>
              <a:t>    &lt;/data&gt;</a:t>
            </a:r>
          </a:p>
          <a:p>
            <a:r>
              <a:rPr lang="en-US" altLang="zh-TW" sz="2000" dirty="0">
                <a:solidFill>
                  <a:schemeClr val="accent6"/>
                </a:solidFill>
                <a:latin typeface="+mn-lt"/>
                <a:ea typeface="新細明體" charset="-120"/>
              </a:rPr>
              <a:t>  &lt;/array</a:t>
            </a:r>
            <a:r>
              <a:rPr lang="en-US" altLang="zh-TW" sz="2000" dirty="0" smtClean="0">
                <a:solidFill>
                  <a:schemeClr val="accent6"/>
                </a:solidFill>
                <a:latin typeface="+mn-lt"/>
                <a:ea typeface="新細明體" charset="-120"/>
              </a:rPr>
              <a:t>&gt;</a:t>
            </a:r>
          </a:p>
          <a:p>
            <a:r>
              <a:rPr lang="en-US" altLang="zh-TW" sz="2000" dirty="0" smtClean="0">
                <a:solidFill>
                  <a:schemeClr val="accent6"/>
                </a:solidFill>
                <a:latin typeface="+mn-lt"/>
                <a:ea typeface="新細明體" charset="-120"/>
              </a:rPr>
              <a:t>&lt;/</a:t>
            </a:r>
            <a:r>
              <a:rPr lang="en-US" altLang="zh-TW" sz="2000" dirty="0">
                <a:solidFill>
                  <a:schemeClr val="accent6"/>
                </a:solidFill>
                <a:latin typeface="+mn-lt"/>
                <a:ea typeface="新細明體" charset="-120"/>
              </a:rPr>
              <a:t>value&gt;</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Complex Types</a:t>
            </a:r>
            <a:endParaRPr lang="en-CA" dirty="0"/>
          </a:p>
        </p:txBody>
      </p:sp>
      <p:sp>
        <p:nvSpPr>
          <p:cNvPr id="3" name="Content Placeholder 2"/>
          <p:cNvSpPr>
            <a:spLocks noGrp="1"/>
          </p:cNvSpPr>
          <p:nvPr>
            <p:ph idx="1"/>
          </p:nvPr>
        </p:nvSpPr>
        <p:spPr/>
        <p:txBody>
          <a:bodyPr/>
          <a:lstStyle/>
          <a:p>
            <a:r>
              <a:rPr lang="en-CA" dirty="0" smtClean="0"/>
              <a:t>Arrays can contain mixtures of different types</a:t>
            </a:r>
          </a:p>
          <a:p>
            <a:endParaRPr lang="en-CA" dirty="0"/>
          </a:p>
        </p:txBody>
      </p:sp>
      <p:sp>
        <p:nvSpPr>
          <p:cNvPr id="4" name="Text Box 11"/>
          <p:cNvSpPr txBox="1">
            <a:spLocks noChangeArrowheads="1"/>
          </p:cNvSpPr>
          <p:nvPr/>
        </p:nvSpPr>
        <p:spPr bwMode="auto">
          <a:xfrm>
            <a:off x="762000" y="2133600"/>
            <a:ext cx="6016391" cy="3170099"/>
          </a:xfrm>
          <a:prstGeom prst="rect">
            <a:avLst/>
          </a:prstGeom>
          <a:solidFill>
            <a:schemeClr val="bg1"/>
          </a:solidFill>
          <a:ln w="9525">
            <a:noFill/>
            <a:miter lim="800000"/>
            <a:headEnd/>
            <a:tailEnd/>
          </a:ln>
          <a:effectLst/>
        </p:spPr>
        <p:txBody>
          <a:bodyPr wrap="none">
            <a:spAutoFit/>
          </a:bodyPr>
          <a:lstStyle/>
          <a:p>
            <a:r>
              <a:rPr lang="en-US" altLang="zh-TW" sz="2000" dirty="0">
                <a:solidFill>
                  <a:schemeClr val="accent6"/>
                </a:solidFill>
                <a:latin typeface="+mn-lt"/>
                <a:ea typeface="新細明體" charset="-120"/>
              </a:rPr>
              <a:t>&lt;value&gt;</a:t>
            </a:r>
          </a:p>
          <a:p>
            <a:r>
              <a:rPr lang="en-US" altLang="zh-TW" sz="2000" dirty="0">
                <a:solidFill>
                  <a:schemeClr val="accent6"/>
                </a:solidFill>
                <a:latin typeface="+mn-lt"/>
                <a:ea typeface="新細明體" charset="-120"/>
              </a:rPr>
              <a:t>  &lt;array&gt;</a:t>
            </a:r>
          </a:p>
          <a:p>
            <a:r>
              <a:rPr lang="en-US" altLang="zh-TW" sz="2000" dirty="0">
                <a:solidFill>
                  <a:schemeClr val="accent6"/>
                </a:solidFill>
                <a:latin typeface="+mn-lt"/>
                <a:ea typeface="新細明體" charset="-120"/>
              </a:rPr>
              <a:t>    &lt;data&gt;</a:t>
            </a:r>
          </a:p>
          <a:p>
            <a:r>
              <a:rPr lang="en-US" altLang="zh-TW" sz="2000" dirty="0">
                <a:solidFill>
                  <a:schemeClr val="accent6"/>
                </a:solidFill>
                <a:latin typeface="+mn-lt"/>
                <a:ea typeface="新細明體" charset="-120"/>
              </a:rPr>
              <a:t>      &lt;value&gt;&lt;</a:t>
            </a:r>
            <a:r>
              <a:rPr lang="en-US" altLang="zh-TW" sz="2000" dirty="0" err="1">
                <a:solidFill>
                  <a:schemeClr val="accent6"/>
                </a:solidFill>
                <a:latin typeface="+mn-lt"/>
                <a:ea typeface="新細明體" charset="-120"/>
              </a:rPr>
              <a:t>boolean</a:t>
            </a:r>
            <a:r>
              <a:rPr lang="en-US" altLang="zh-TW" sz="2000" dirty="0">
                <a:solidFill>
                  <a:schemeClr val="accent6"/>
                </a:solidFill>
                <a:latin typeface="+mn-lt"/>
                <a:ea typeface="新細明體" charset="-120"/>
              </a:rPr>
              <a:t>&gt;1&lt;/</a:t>
            </a:r>
            <a:r>
              <a:rPr lang="en-US" altLang="zh-TW" sz="2000" dirty="0" err="1">
                <a:solidFill>
                  <a:schemeClr val="accent6"/>
                </a:solidFill>
                <a:latin typeface="+mn-lt"/>
                <a:ea typeface="新細明體" charset="-120"/>
              </a:rPr>
              <a:t>boolean</a:t>
            </a:r>
            <a:r>
              <a:rPr lang="en-US" altLang="zh-TW" sz="2000" dirty="0">
                <a:solidFill>
                  <a:schemeClr val="accent6"/>
                </a:solidFill>
                <a:latin typeface="+mn-lt"/>
                <a:ea typeface="新細明體" charset="-120"/>
              </a:rPr>
              <a:t>&gt;&lt;/value&gt;</a:t>
            </a:r>
          </a:p>
          <a:p>
            <a:r>
              <a:rPr lang="en-US" altLang="zh-TW" sz="2000" dirty="0">
                <a:solidFill>
                  <a:schemeClr val="accent6"/>
                </a:solidFill>
                <a:latin typeface="+mn-lt"/>
                <a:ea typeface="新細明體" charset="-120"/>
              </a:rPr>
              <a:t>      &lt;value&gt;&lt;string&gt;Chan Tai-Man &lt;/string&gt;&lt;/value&gt;</a:t>
            </a:r>
          </a:p>
          <a:p>
            <a:r>
              <a:rPr lang="en-US" altLang="zh-TW" sz="2000" dirty="0">
                <a:solidFill>
                  <a:schemeClr val="accent6"/>
                </a:solidFill>
                <a:latin typeface="+mn-lt"/>
                <a:ea typeface="新細明體" charset="-120"/>
              </a:rPr>
              <a:t>      &lt;value&gt;&lt;</a:t>
            </a:r>
            <a:r>
              <a:rPr lang="en-US" altLang="zh-TW" sz="2000" dirty="0" err="1">
                <a:solidFill>
                  <a:schemeClr val="accent6"/>
                </a:solidFill>
                <a:latin typeface="+mn-lt"/>
                <a:ea typeface="新細明體" charset="-120"/>
              </a:rPr>
              <a:t>int</a:t>
            </a:r>
            <a:r>
              <a:rPr lang="en-US" altLang="zh-TW" sz="2000" dirty="0">
                <a:solidFill>
                  <a:schemeClr val="accent6"/>
                </a:solidFill>
                <a:latin typeface="+mn-lt"/>
                <a:ea typeface="新細明體" charset="-120"/>
              </a:rPr>
              <a:t>&gt; -91 &lt;/</a:t>
            </a:r>
            <a:r>
              <a:rPr lang="en-US" altLang="zh-TW" sz="2000" dirty="0" err="1">
                <a:solidFill>
                  <a:schemeClr val="accent6"/>
                </a:solidFill>
                <a:latin typeface="+mn-lt"/>
                <a:ea typeface="新細明體" charset="-120"/>
              </a:rPr>
              <a:t>int</a:t>
            </a:r>
            <a:r>
              <a:rPr lang="en-US" altLang="zh-TW" sz="2000" dirty="0">
                <a:solidFill>
                  <a:schemeClr val="accent6"/>
                </a:solidFill>
                <a:latin typeface="+mn-lt"/>
                <a:ea typeface="新細明體" charset="-120"/>
              </a:rPr>
              <a:t>&gt;&lt;/value&gt;</a:t>
            </a:r>
          </a:p>
          <a:p>
            <a:r>
              <a:rPr lang="en-US" altLang="zh-TW" sz="2000" dirty="0">
                <a:solidFill>
                  <a:schemeClr val="accent6"/>
                </a:solidFill>
                <a:latin typeface="+mn-lt"/>
                <a:ea typeface="新細明體" charset="-120"/>
              </a:rPr>
              <a:t>      &lt;value&gt;&lt;double&gt;0.1234&lt;/double&gt;&lt;/value&gt;</a:t>
            </a:r>
          </a:p>
          <a:p>
            <a:r>
              <a:rPr lang="en-US" altLang="zh-TW" sz="2000" dirty="0">
                <a:solidFill>
                  <a:schemeClr val="accent6"/>
                </a:solidFill>
                <a:latin typeface="+mn-lt"/>
                <a:ea typeface="新細明體" charset="-120"/>
              </a:rPr>
              <a:t>    &lt;/data&gt;</a:t>
            </a:r>
          </a:p>
          <a:p>
            <a:r>
              <a:rPr lang="en-US" altLang="zh-TW" sz="2000" dirty="0">
                <a:solidFill>
                  <a:schemeClr val="accent6"/>
                </a:solidFill>
                <a:latin typeface="+mn-lt"/>
                <a:ea typeface="新細明體" charset="-120"/>
              </a:rPr>
              <a:t>  &lt;/array&gt;</a:t>
            </a:r>
          </a:p>
          <a:p>
            <a:r>
              <a:rPr lang="en-US" altLang="zh-TW" sz="2000" dirty="0">
                <a:solidFill>
                  <a:schemeClr val="accent6"/>
                </a:solidFill>
                <a:latin typeface="+mn-lt"/>
                <a:ea typeface="新細明體" charset="-120"/>
              </a:rPr>
              <a:t>&lt;/value&gt;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Complex Types</a:t>
            </a:r>
            <a:endParaRPr lang="en-CA" dirty="0"/>
          </a:p>
        </p:txBody>
      </p:sp>
      <p:sp>
        <p:nvSpPr>
          <p:cNvPr id="6" name="Text Box 103"/>
          <p:cNvSpPr txBox="1">
            <a:spLocks noGrp="1" noChangeArrowheads="1"/>
          </p:cNvSpPr>
          <p:nvPr>
            <p:ph sz="half" idx="1"/>
          </p:nvPr>
        </p:nvSpPr>
        <p:spPr bwMode="auto">
          <a:xfrm>
            <a:off x="4572000" y="1143000"/>
            <a:ext cx="3810000" cy="4648200"/>
          </a:xfrm>
          <a:prstGeom prst="rect">
            <a:avLst/>
          </a:prstGeom>
          <a:solidFill>
            <a:schemeClr val="bg1"/>
          </a:solidFill>
          <a:ln w="9525">
            <a:noFill/>
            <a:miter lim="800000"/>
            <a:headEnd/>
            <a:tailEnd/>
          </a:ln>
          <a:effectLst>
            <a:outerShdw blurRad="50800" dist="50800" dir="5400000" algn="ctr" rotWithShape="0">
              <a:schemeClr val="bg1"/>
            </a:outerShdw>
          </a:effectLst>
        </p:spPr>
        <p:txBody>
          <a:bodyPr wrap="square">
            <a:spAutoFit/>
          </a:bodyPr>
          <a:lstStyle/>
          <a:p>
            <a:pPr>
              <a:buNone/>
            </a:pPr>
            <a:r>
              <a:rPr lang="en-US" altLang="zh-TW" sz="1400" dirty="0">
                <a:solidFill>
                  <a:schemeClr val="accent6"/>
                </a:solidFill>
                <a:ea typeface="新細明體" charset="-120"/>
              </a:rPr>
              <a:t>&lt;value&gt;</a:t>
            </a:r>
          </a:p>
          <a:p>
            <a:pPr>
              <a:buNone/>
            </a:pPr>
            <a:r>
              <a:rPr lang="en-US" altLang="zh-TW" sz="1400" dirty="0">
                <a:solidFill>
                  <a:schemeClr val="accent6"/>
                </a:solidFill>
                <a:ea typeface="新細明體" charset="-120"/>
              </a:rPr>
              <a:t>  &lt;array&gt;</a:t>
            </a:r>
          </a:p>
          <a:p>
            <a:pPr>
              <a:buNone/>
            </a:pPr>
            <a:r>
              <a:rPr lang="en-US" altLang="zh-TW" sz="1400" dirty="0">
                <a:solidFill>
                  <a:schemeClr val="accent6"/>
                </a:solidFill>
                <a:ea typeface="新細明體" charset="-120"/>
              </a:rPr>
              <a:t>    &lt;data&gt;</a:t>
            </a:r>
          </a:p>
          <a:p>
            <a:pPr>
              <a:buNone/>
            </a:pPr>
            <a:r>
              <a:rPr lang="en-US" altLang="zh-TW" sz="1400" dirty="0">
                <a:solidFill>
                  <a:schemeClr val="accent6"/>
                </a:solidFill>
                <a:ea typeface="新細明體" charset="-120"/>
              </a:rPr>
              <a:t>      &lt;value&gt;</a:t>
            </a:r>
          </a:p>
          <a:p>
            <a:pPr>
              <a:buNone/>
            </a:pPr>
            <a:r>
              <a:rPr lang="en-US" altLang="zh-TW" sz="1400" dirty="0">
                <a:solidFill>
                  <a:schemeClr val="accent6"/>
                </a:solidFill>
                <a:ea typeface="新細明體" charset="-120"/>
              </a:rPr>
              <a:t>        &lt;array&gt;</a:t>
            </a:r>
          </a:p>
          <a:p>
            <a:pPr>
              <a:buNone/>
            </a:pPr>
            <a:r>
              <a:rPr lang="en-US" altLang="zh-TW" sz="1400" dirty="0">
                <a:solidFill>
                  <a:schemeClr val="accent6"/>
                </a:solidFill>
                <a:ea typeface="新細明體" charset="-120"/>
              </a:rPr>
              <a:t>          &lt;data&gt;</a:t>
            </a:r>
          </a:p>
          <a:p>
            <a:pPr>
              <a:buNone/>
            </a:pPr>
            <a:r>
              <a:rPr lang="en-US" altLang="zh-TW" sz="1400" dirty="0">
                <a:solidFill>
                  <a:schemeClr val="accent6"/>
                </a:solidFill>
                <a:ea typeface="新細明體" charset="-120"/>
              </a:rPr>
              <a:t>            &lt;value&gt;&lt;</a:t>
            </a:r>
            <a:r>
              <a:rPr lang="en-US" altLang="zh-TW" sz="1400" dirty="0" err="1">
                <a:solidFill>
                  <a:schemeClr val="accent6"/>
                </a:solidFill>
                <a:ea typeface="新細明體" charset="-120"/>
              </a:rPr>
              <a:t>int</a:t>
            </a:r>
            <a:r>
              <a:rPr lang="en-US" altLang="zh-TW" sz="1400" dirty="0">
                <a:solidFill>
                  <a:schemeClr val="accent6"/>
                </a:solidFill>
                <a:ea typeface="新細明體" charset="-120"/>
              </a:rPr>
              <a:t>&gt;10&lt;/</a:t>
            </a:r>
            <a:r>
              <a:rPr lang="en-US" altLang="zh-TW" sz="1400" dirty="0" err="1">
                <a:solidFill>
                  <a:schemeClr val="accent6"/>
                </a:solidFill>
                <a:ea typeface="新細明體" charset="-120"/>
              </a:rPr>
              <a:t>int</a:t>
            </a:r>
            <a:r>
              <a:rPr lang="en-US" altLang="zh-TW" sz="1400" dirty="0">
                <a:solidFill>
                  <a:schemeClr val="accent6"/>
                </a:solidFill>
                <a:ea typeface="新細明體" charset="-120"/>
              </a:rPr>
              <a:t>&gt;&lt;/value&gt;</a:t>
            </a:r>
          </a:p>
          <a:p>
            <a:pPr>
              <a:buNone/>
            </a:pPr>
            <a:r>
              <a:rPr lang="en-US" altLang="zh-TW" sz="1400" dirty="0">
                <a:solidFill>
                  <a:schemeClr val="accent6"/>
                </a:solidFill>
                <a:ea typeface="新細明體" charset="-120"/>
              </a:rPr>
              <a:t>            &lt;value&gt;&lt;</a:t>
            </a:r>
            <a:r>
              <a:rPr lang="en-US" altLang="zh-TW" sz="1400" dirty="0" err="1">
                <a:solidFill>
                  <a:schemeClr val="accent6"/>
                </a:solidFill>
                <a:ea typeface="新細明體" charset="-120"/>
              </a:rPr>
              <a:t>int</a:t>
            </a:r>
            <a:r>
              <a:rPr lang="en-US" altLang="zh-TW" sz="1400" dirty="0">
                <a:solidFill>
                  <a:schemeClr val="accent6"/>
                </a:solidFill>
                <a:ea typeface="新細明體" charset="-120"/>
              </a:rPr>
              <a:t>&gt;20&lt;/</a:t>
            </a:r>
            <a:r>
              <a:rPr lang="en-US" altLang="zh-TW" sz="1400" dirty="0" err="1">
                <a:solidFill>
                  <a:schemeClr val="accent6"/>
                </a:solidFill>
                <a:ea typeface="新細明體" charset="-120"/>
              </a:rPr>
              <a:t>int</a:t>
            </a:r>
            <a:r>
              <a:rPr lang="en-US" altLang="zh-TW" sz="1400" dirty="0">
                <a:solidFill>
                  <a:schemeClr val="accent6"/>
                </a:solidFill>
                <a:ea typeface="新細明體" charset="-120"/>
              </a:rPr>
              <a:t>&gt;&lt;/value&gt;</a:t>
            </a:r>
          </a:p>
          <a:p>
            <a:pPr>
              <a:buNone/>
            </a:pPr>
            <a:r>
              <a:rPr lang="en-US" altLang="zh-TW" sz="1400" dirty="0">
                <a:solidFill>
                  <a:schemeClr val="accent6"/>
                </a:solidFill>
                <a:ea typeface="新細明體" charset="-120"/>
              </a:rPr>
              <a:t>          &lt;/data&gt;</a:t>
            </a:r>
          </a:p>
          <a:p>
            <a:pPr>
              <a:buNone/>
            </a:pPr>
            <a:r>
              <a:rPr lang="en-US" altLang="zh-TW" sz="1400" dirty="0">
                <a:solidFill>
                  <a:schemeClr val="accent6"/>
                </a:solidFill>
                <a:ea typeface="新細明體" charset="-120"/>
              </a:rPr>
              <a:t>        &lt;/array&gt;</a:t>
            </a:r>
          </a:p>
          <a:p>
            <a:pPr>
              <a:buNone/>
            </a:pPr>
            <a:r>
              <a:rPr lang="en-US" altLang="zh-TW" sz="1400" dirty="0">
                <a:solidFill>
                  <a:schemeClr val="accent6"/>
                </a:solidFill>
                <a:ea typeface="新細明體" charset="-120"/>
              </a:rPr>
              <a:t>      &lt;/value&gt;</a:t>
            </a:r>
          </a:p>
          <a:p>
            <a:pPr>
              <a:buNone/>
            </a:pPr>
            <a:r>
              <a:rPr lang="en-US" altLang="zh-TW" sz="1400" dirty="0">
                <a:solidFill>
                  <a:schemeClr val="accent6"/>
                </a:solidFill>
                <a:ea typeface="新細明體" charset="-120"/>
              </a:rPr>
              <a:t>      &lt;value&gt;</a:t>
            </a:r>
          </a:p>
          <a:p>
            <a:pPr>
              <a:buNone/>
            </a:pPr>
            <a:r>
              <a:rPr lang="en-US" altLang="zh-TW" sz="1400" dirty="0">
                <a:solidFill>
                  <a:schemeClr val="accent6"/>
                </a:solidFill>
                <a:ea typeface="新細明體" charset="-120"/>
              </a:rPr>
              <a:t>        &lt;array&gt;</a:t>
            </a:r>
          </a:p>
          <a:p>
            <a:pPr>
              <a:buNone/>
            </a:pPr>
            <a:r>
              <a:rPr lang="en-US" altLang="zh-TW" sz="1400" dirty="0">
                <a:solidFill>
                  <a:schemeClr val="accent6"/>
                </a:solidFill>
                <a:ea typeface="新細明體" charset="-120"/>
              </a:rPr>
              <a:t>          &lt;data&gt;</a:t>
            </a:r>
          </a:p>
          <a:p>
            <a:pPr>
              <a:buNone/>
            </a:pPr>
            <a:r>
              <a:rPr lang="en-US" altLang="zh-TW" sz="1400" dirty="0">
                <a:solidFill>
                  <a:schemeClr val="accent6"/>
                </a:solidFill>
                <a:ea typeface="新細明體" charset="-120"/>
              </a:rPr>
              <a:t>            &lt;value&gt;&lt;</a:t>
            </a:r>
            <a:r>
              <a:rPr lang="en-US" altLang="zh-TW" sz="1400" dirty="0" err="1">
                <a:solidFill>
                  <a:schemeClr val="accent6"/>
                </a:solidFill>
                <a:ea typeface="新細明體" charset="-120"/>
              </a:rPr>
              <a:t>int</a:t>
            </a:r>
            <a:r>
              <a:rPr lang="en-US" altLang="zh-TW" sz="1400" dirty="0">
                <a:solidFill>
                  <a:schemeClr val="accent6"/>
                </a:solidFill>
                <a:ea typeface="新細明體" charset="-120"/>
              </a:rPr>
              <a:t>&gt;30&lt;/</a:t>
            </a:r>
            <a:r>
              <a:rPr lang="en-US" altLang="zh-TW" sz="1400" dirty="0" err="1">
                <a:solidFill>
                  <a:schemeClr val="accent6"/>
                </a:solidFill>
                <a:ea typeface="新細明體" charset="-120"/>
              </a:rPr>
              <a:t>int</a:t>
            </a:r>
            <a:r>
              <a:rPr lang="en-US" altLang="zh-TW" sz="1400" dirty="0">
                <a:solidFill>
                  <a:schemeClr val="accent6"/>
                </a:solidFill>
                <a:ea typeface="新細明體" charset="-120"/>
              </a:rPr>
              <a:t>&gt;&lt;/value&gt;</a:t>
            </a:r>
          </a:p>
          <a:p>
            <a:pPr>
              <a:buNone/>
            </a:pPr>
            <a:r>
              <a:rPr lang="en-US" altLang="zh-TW" sz="1400" dirty="0">
                <a:solidFill>
                  <a:schemeClr val="accent6"/>
                </a:solidFill>
                <a:ea typeface="新細明體" charset="-120"/>
              </a:rPr>
              <a:t>            &lt;value&gt;&lt;</a:t>
            </a:r>
            <a:r>
              <a:rPr lang="en-US" altLang="zh-TW" sz="1400" dirty="0" err="1">
                <a:solidFill>
                  <a:schemeClr val="accent6"/>
                </a:solidFill>
                <a:ea typeface="新細明體" charset="-120"/>
              </a:rPr>
              <a:t>int</a:t>
            </a:r>
            <a:r>
              <a:rPr lang="en-US" altLang="zh-TW" sz="1400" dirty="0">
                <a:solidFill>
                  <a:schemeClr val="accent6"/>
                </a:solidFill>
                <a:ea typeface="新細明體" charset="-120"/>
              </a:rPr>
              <a:t>&gt;40&lt;/</a:t>
            </a:r>
            <a:r>
              <a:rPr lang="en-US" altLang="zh-TW" sz="1400" dirty="0" err="1">
                <a:solidFill>
                  <a:schemeClr val="accent6"/>
                </a:solidFill>
                <a:ea typeface="新細明體" charset="-120"/>
              </a:rPr>
              <a:t>int</a:t>
            </a:r>
            <a:r>
              <a:rPr lang="en-US" altLang="zh-TW" sz="1400" dirty="0">
                <a:solidFill>
                  <a:schemeClr val="accent6"/>
                </a:solidFill>
                <a:ea typeface="新細明體" charset="-120"/>
              </a:rPr>
              <a:t>&gt;&lt;/value&gt;</a:t>
            </a:r>
          </a:p>
          <a:p>
            <a:pPr>
              <a:buNone/>
            </a:pPr>
            <a:r>
              <a:rPr lang="en-US" altLang="zh-TW" sz="1400" dirty="0">
                <a:solidFill>
                  <a:schemeClr val="accent6"/>
                </a:solidFill>
                <a:ea typeface="新細明體" charset="-120"/>
              </a:rPr>
              <a:t>          &lt;/data&gt;</a:t>
            </a:r>
          </a:p>
          <a:p>
            <a:pPr>
              <a:buNone/>
            </a:pPr>
            <a:r>
              <a:rPr lang="en-US" altLang="zh-TW" sz="1400" dirty="0">
                <a:solidFill>
                  <a:schemeClr val="accent6"/>
                </a:solidFill>
                <a:ea typeface="新細明體" charset="-120"/>
              </a:rPr>
              <a:t>        &lt;/array&gt;</a:t>
            </a:r>
          </a:p>
          <a:p>
            <a:pPr>
              <a:buNone/>
            </a:pPr>
            <a:r>
              <a:rPr lang="en-US" altLang="zh-TW" sz="1400" dirty="0">
                <a:solidFill>
                  <a:schemeClr val="accent6"/>
                </a:solidFill>
                <a:ea typeface="新細明體" charset="-120"/>
              </a:rPr>
              <a:t>      &lt;/value&gt;</a:t>
            </a:r>
          </a:p>
          <a:p>
            <a:pPr>
              <a:buNone/>
            </a:pPr>
            <a:r>
              <a:rPr lang="en-US" altLang="zh-TW" sz="1400" dirty="0">
                <a:solidFill>
                  <a:schemeClr val="accent6"/>
                </a:solidFill>
                <a:ea typeface="新細明體" charset="-120"/>
              </a:rPr>
              <a:t>    &lt;/data&gt;</a:t>
            </a:r>
          </a:p>
          <a:p>
            <a:pPr>
              <a:buNone/>
            </a:pPr>
            <a:r>
              <a:rPr lang="en-US" altLang="zh-TW" sz="1400" dirty="0">
                <a:solidFill>
                  <a:schemeClr val="accent6"/>
                </a:solidFill>
                <a:ea typeface="新細明體" charset="-120"/>
              </a:rPr>
              <a:t>  &lt;/array&gt;</a:t>
            </a:r>
          </a:p>
          <a:p>
            <a:pPr>
              <a:buNone/>
            </a:pPr>
            <a:r>
              <a:rPr lang="en-US" altLang="zh-TW" sz="1400" dirty="0">
                <a:solidFill>
                  <a:schemeClr val="accent6"/>
                </a:solidFill>
                <a:ea typeface="新細明體" charset="-120"/>
              </a:rPr>
              <a:t>&lt;/value&gt;</a:t>
            </a:r>
          </a:p>
        </p:txBody>
      </p:sp>
      <p:sp>
        <p:nvSpPr>
          <p:cNvPr id="7" name="Content Placeholder 6"/>
          <p:cNvSpPr>
            <a:spLocks noGrp="1"/>
          </p:cNvSpPr>
          <p:nvPr>
            <p:ph sz="half" idx="2"/>
          </p:nvPr>
        </p:nvSpPr>
        <p:spPr>
          <a:xfrm>
            <a:off x="304800" y="1447800"/>
            <a:ext cx="3810000" cy="4648200"/>
          </a:xfrm>
        </p:spPr>
        <p:txBody>
          <a:bodyPr/>
          <a:lstStyle/>
          <a:p>
            <a:r>
              <a:rPr lang="en-CA" dirty="0" smtClean="0"/>
              <a:t>Arrays can be multi-dimensional</a:t>
            </a:r>
          </a:p>
          <a:p>
            <a:r>
              <a:rPr lang="en-CA" dirty="0" smtClean="0"/>
              <a:t>A 2x2 array is represented on the right</a:t>
            </a:r>
            <a:endParaRPr lang="en-CA"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err="1" smtClean="0"/>
              <a:t>Struct</a:t>
            </a:r>
            <a:endParaRPr lang="en-CA" dirty="0"/>
          </a:p>
        </p:txBody>
      </p:sp>
      <p:sp>
        <p:nvSpPr>
          <p:cNvPr id="6" name="Content Placeholder 5"/>
          <p:cNvSpPr>
            <a:spLocks noGrp="1"/>
          </p:cNvSpPr>
          <p:nvPr>
            <p:ph idx="1"/>
          </p:nvPr>
        </p:nvSpPr>
        <p:spPr/>
        <p:txBody>
          <a:bodyPr/>
          <a:lstStyle/>
          <a:p>
            <a:r>
              <a:rPr lang="en-CA" dirty="0" err="1" smtClean="0">
                <a:solidFill>
                  <a:srgbClr val="FF0000"/>
                </a:solidFill>
              </a:rPr>
              <a:t>struct</a:t>
            </a:r>
            <a:r>
              <a:rPr lang="en-CA" dirty="0" smtClean="0"/>
              <a:t> contains unordered content, identified by </a:t>
            </a:r>
            <a:r>
              <a:rPr lang="en-CA" dirty="0" smtClean="0">
                <a:solidFill>
                  <a:srgbClr val="FF0000"/>
                </a:solidFill>
              </a:rPr>
              <a:t>name</a:t>
            </a:r>
          </a:p>
          <a:p>
            <a:r>
              <a:rPr lang="en-CA" dirty="0" smtClean="0">
                <a:solidFill>
                  <a:schemeClr val="accent4"/>
                </a:solidFill>
              </a:rPr>
              <a:t>Names are string values</a:t>
            </a:r>
          </a:p>
          <a:p>
            <a:r>
              <a:rPr lang="en-CA" dirty="0" smtClean="0">
                <a:solidFill>
                  <a:schemeClr val="accent4"/>
                </a:solidFill>
              </a:rPr>
              <a:t>Each </a:t>
            </a:r>
            <a:r>
              <a:rPr lang="en-CA" dirty="0" err="1" smtClean="0">
                <a:solidFill>
                  <a:srgbClr val="FF0000"/>
                </a:solidFill>
              </a:rPr>
              <a:t>struct</a:t>
            </a:r>
            <a:r>
              <a:rPr lang="en-CA" dirty="0" smtClean="0">
                <a:solidFill>
                  <a:schemeClr val="accent4"/>
                </a:solidFill>
              </a:rPr>
              <a:t> element contains a list of </a:t>
            </a:r>
            <a:r>
              <a:rPr lang="en-CA" dirty="0" smtClean="0">
                <a:solidFill>
                  <a:srgbClr val="FF0000"/>
                </a:solidFill>
              </a:rPr>
              <a:t>member</a:t>
            </a:r>
            <a:r>
              <a:rPr lang="en-CA" dirty="0" smtClean="0">
                <a:solidFill>
                  <a:schemeClr val="accent4"/>
                </a:solidFill>
              </a:rPr>
              <a:t> elements</a:t>
            </a:r>
          </a:p>
          <a:p>
            <a:r>
              <a:rPr lang="en-CA" dirty="0" smtClean="0">
                <a:solidFill>
                  <a:schemeClr val="accent4"/>
                </a:solidFill>
              </a:rPr>
              <a:t>Member elements each contain one </a:t>
            </a:r>
            <a:r>
              <a:rPr lang="en-CA" dirty="0" smtClean="0">
                <a:solidFill>
                  <a:srgbClr val="FF0000"/>
                </a:solidFill>
              </a:rPr>
              <a:t>name </a:t>
            </a:r>
            <a:r>
              <a:rPr lang="en-CA" dirty="0" smtClean="0">
                <a:solidFill>
                  <a:schemeClr val="accent4"/>
                </a:solidFill>
              </a:rPr>
              <a:t>element and one </a:t>
            </a:r>
            <a:r>
              <a:rPr lang="en-CA" dirty="0" smtClean="0">
                <a:solidFill>
                  <a:srgbClr val="FF0000"/>
                </a:solidFill>
              </a:rPr>
              <a:t>value</a:t>
            </a:r>
            <a:r>
              <a:rPr lang="en-CA" dirty="0" smtClean="0">
                <a:solidFill>
                  <a:schemeClr val="accent4"/>
                </a:solidFill>
              </a:rPr>
              <a:t> element</a:t>
            </a:r>
          </a:p>
          <a:p>
            <a:r>
              <a:rPr lang="en-CA" dirty="0" smtClean="0">
                <a:solidFill>
                  <a:schemeClr val="accent4"/>
                </a:solidFill>
              </a:rPr>
              <a:t>The order of members is not important</a:t>
            </a:r>
            <a:endParaRPr lang="en-CA" dirty="0">
              <a:solidFill>
                <a:schemeClr val="accent4"/>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Struct</a:t>
            </a:r>
            <a:endParaRPr lang="en-CA" dirty="0"/>
          </a:p>
        </p:txBody>
      </p:sp>
      <p:sp>
        <p:nvSpPr>
          <p:cNvPr id="3" name="Content Placeholder 2"/>
          <p:cNvSpPr>
            <a:spLocks noGrp="1"/>
          </p:cNvSpPr>
          <p:nvPr>
            <p:ph idx="1"/>
          </p:nvPr>
        </p:nvSpPr>
        <p:spPr/>
        <p:txBody>
          <a:bodyPr/>
          <a:lstStyle/>
          <a:p>
            <a:r>
              <a:rPr lang="en-CA" dirty="0" smtClean="0"/>
              <a:t>An array can be a </a:t>
            </a:r>
            <a:r>
              <a:rPr lang="en-CA" dirty="0" err="1" smtClean="0"/>
              <a:t>struct</a:t>
            </a:r>
            <a:r>
              <a:rPr lang="en-CA" dirty="0" smtClean="0"/>
              <a:t> member</a:t>
            </a:r>
          </a:p>
          <a:p>
            <a:r>
              <a:rPr lang="en-CA" dirty="0" smtClean="0"/>
              <a:t>A </a:t>
            </a:r>
            <a:r>
              <a:rPr lang="en-CA" dirty="0" err="1" smtClean="0"/>
              <a:t>struct</a:t>
            </a:r>
            <a:r>
              <a:rPr lang="en-CA" dirty="0" smtClean="0"/>
              <a:t> can be a </a:t>
            </a:r>
            <a:r>
              <a:rPr lang="en-CA" dirty="0" err="1" smtClean="0"/>
              <a:t>struct</a:t>
            </a:r>
            <a:r>
              <a:rPr lang="en-CA" dirty="0" smtClean="0"/>
              <a:t> member</a:t>
            </a:r>
            <a:endParaRPr lang="en-CA"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Readings</a:t>
            </a:r>
            <a:endParaRPr lang="en-CA" dirty="0"/>
          </a:p>
        </p:txBody>
      </p:sp>
      <p:sp>
        <p:nvSpPr>
          <p:cNvPr id="3" name="Content Placeholder 2"/>
          <p:cNvSpPr>
            <a:spLocks noGrp="1"/>
          </p:cNvSpPr>
          <p:nvPr>
            <p:ph idx="1"/>
          </p:nvPr>
        </p:nvSpPr>
        <p:spPr/>
        <p:txBody>
          <a:bodyPr/>
          <a:lstStyle/>
          <a:p>
            <a:r>
              <a:rPr lang="en-GB" dirty="0" err="1" smtClean="0"/>
              <a:t>Coulouris</a:t>
            </a:r>
            <a:r>
              <a:rPr lang="en-GB" dirty="0" smtClean="0"/>
              <a:t>, </a:t>
            </a:r>
            <a:r>
              <a:rPr lang="en-GB" dirty="0" err="1" smtClean="0"/>
              <a:t>Dollimore</a:t>
            </a:r>
            <a:r>
              <a:rPr lang="en-GB" dirty="0" smtClean="0"/>
              <a:t> and </a:t>
            </a:r>
            <a:r>
              <a:rPr lang="en-GB" dirty="0" err="1" smtClean="0"/>
              <a:t>Kindberg</a:t>
            </a:r>
            <a:r>
              <a:rPr lang="en-GB" dirty="0" smtClean="0"/>
              <a:t>   Distributed Systems: Concepts and Design   </a:t>
            </a:r>
            <a:r>
              <a:rPr lang="en-GB" dirty="0" err="1" smtClean="0"/>
              <a:t>Edn</a:t>
            </a:r>
            <a:r>
              <a:rPr lang="en-GB" dirty="0" smtClean="0"/>
              <a:t>. 3</a:t>
            </a:r>
          </a:p>
          <a:p>
            <a:pPr lvl="1"/>
            <a:r>
              <a:rPr lang="en-GB" dirty="0" smtClean="0"/>
              <a:t>Note: All figures from this book	</a:t>
            </a:r>
            <a:endParaRPr lang="en-CA" dirty="0" smtClean="0"/>
          </a:p>
          <a:p>
            <a:endParaRPr lang="en-CA"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Request Structure</a:t>
            </a:r>
            <a:endParaRPr lang="en-CA" dirty="0"/>
          </a:p>
        </p:txBody>
      </p:sp>
      <p:sp>
        <p:nvSpPr>
          <p:cNvPr id="3" name="Content Placeholder 2"/>
          <p:cNvSpPr>
            <a:spLocks noGrp="1"/>
          </p:cNvSpPr>
          <p:nvPr>
            <p:ph idx="1"/>
          </p:nvPr>
        </p:nvSpPr>
        <p:spPr/>
        <p:txBody>
          <a:bodyPr/>
          <a:lstStyle/>
          <a:p>
            <a:r>
              <a:rPr lang="en-CA" dirty="0" smtClean="0"/>
              <a:t>XML-RPC requests are a combination of XML content and HTTP headers</a:t>
            </a:r>
          </a:p>
          <a:p>
            <a:r>
              <a:rPr lang="en-CA" dirty="0" smtClean="0"/>
              <a:t>HTTP header is a wrapper for passing the request over the web</a:t>
            </a:r>
          </a:p>
          <a:p>
            <a:r>
              <a:rPr lang="en-CA" dirty="0" smtClean="0"/>
              <a:t>XML content is used to pass parameters and identify the procedure to be called.</a:t>
            </a:r>
          </a:p>
          <a:p>
            <a:pPr>
              <a:buNone/>
            </a:pPr>
            <a:r>
              <a:rPr lang="en-CA" dirty="0" smtClean="0"/>
              <a:t>	  </a:t>
            </a:r>
            <a:r>
              <a:rPr lang="en-CA" sz="1400" b="1" dirty="0" smtClean="0">
                <a:solidFill>
                  <a:schemeClr val="accent6"/>
                </a:solidFill>
              </a:rPr>
              <a:t>POST /</a:t>
            </a:r>
            <a:r>
              <a:rPr lang="en-CA" sz="1400" b="1" dirty="0" err="1" smtClean="0">
                <a:solidFill>
                  <a:schemeClr val="accent6"/>
                </a:solidFill>
              </a:rPr>
              <a:t>xmlrpc</a:t>
            </a:r>
            <a:r>
              <a:rPr lang="en-CA" sz="1400" b="1" dirty="0" smtClean="0">
                <a:solidFill>
                  <a:schemeClr val="accent6"/>
                </a:solidFill>
              </a:rPr>
              <a:t> HTTP 1.0</a:t>
            </a:r>
          </a:p>
          <a:p>
            <a:pPr>
              <a:buNone/>
            </a:pPr>
            <a:r>
              <a:rPr lang="en-CA" sz="1400" b="1" dirty="0" smtClean="0">
                <a:solidFill>
                  <a:schemeClr val="accent6"/>
                </a:solidFill>
              </a:rPr>
              <a:t>       User-Agent: </a:t>
            </a:r>
            <a:r>
              <a:rPr lang="en-CA" sz="1400" b="1" dirty="0" err="1" smtClean="0">
                <a:solidFill>
                  <a:schemeClr val="accent6"/>
                </a:solidFill>
              </a:rPr>
              <a:t>myXMLRPCClient</a:t>
            </a:r>
            <a:r>
              <a:rPr lang="en-CA" sz="1400" b="1" dirty="0" smtClean="0">
                <a:solidFill>
                  <a:schemeClr val="accent6"/>
                </a:solidFill>
              </a:rPr>
              <a:t>/1.0</a:t>
            </a:r>
          </a:p>
          <a:p>
            <a:pPr>
              <a:buNone/>
            </a:pPr>
            <a:r>
              <a:rPr lang="en-CA" sz="1400" b="1" dirty="0" smtClean="0">
                <a:solidFill>
                  <a:schemeClr val="accent6"/>
                </a:solidFill>
              </a:rPr>
              <a:t>       Host: 192.168. 124.2</a:t>
            </a:r>
          </a:p>
          <a:p>
            <a:pPr>
              <a:buNone/>
            </a:pPr>
            <a:r>
              <a:rPr lang="en-CA" sz="1400" b="1" dirty="0" smtClean="0">
                <a:solidFill>
                  <a:schemeClr val="accent6"/>
                </a:solidFill>
              </a:rPr>
              <a:t>       Content-Type: text/html</a:t>
            </a:r>
          </a:p>
          <a:p>
            <a:pPr>
              <a:buNone/>
            </a:pPr>
            <a:r>
              <a:rPr lang="en-CA" sz="1400" b="1" dirty="0" smtClean="0">
                <a:solidFill>
                  <a:schemeClr val="accent6"/>
                </a:solidFill>
              </a:rPr>
              <a:t>       Content-Length: 169</a:t>
            </a:r>
          </a:p>
          <a:p>
            <a:pPr>
              <a:buNone/>
            </a:pPr>
            <a:r>
              <a:rPr lang="en-CA" sz="1400" b="1" dirty="0" smtClean="0">
                <a:solidFill>
                  <a:schemeClr val="accent6"/>
                </a:solidFill>
              </a:rPr>
              <a:t>           ....</a:t>
            </a:r>
          </a:p>
          <a:p>
            <a:pPr>
              <a:buNone/>
            </a:pPr>
            <a:r>
              <a:rPr lang="en-CA" sz="1400" b="1" dirty="0" smtClean="0">
                <a:solidFill>
                  <a:schemeClr val="accent6"/>
                </a:solidFill>
              </a:rPr>
              <a:t>       XML statements</a:t>
            </a:r>
          </a:p>
          <a:p>
            <a:pPr>
              <a:buNone/>
            </a:pPr>
            <a:r>
              <a:rPr lang="en-CA" dirty="0" smtClean="0"/>
              <a:t>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Request Structure</a:t>
            </a:r>
            <a:endParaRPr lang="en-CA" dirty="0"/>
          </a:p>
        </p:txBody>
      </p:sp>
      <p:sp>
        <p:nvSpPr>
          <p:cNvPr id="3" name="Content Placeholder 2"/>
          <p:cNvSpPr>
            <a:spLocks noGrp="1"/>
          </p:cNvSpPr>
          <p:nvPr>
            <p:ph sz="half" idx="1"/>
          </p:nvPr>
        </p:nvSpPr>
        <p:spPr/>
        <p:txBody>
          <a:bodyPr/>
          <a:lstStyle/>
          <a:p>
            <a:pPr>
              <a:buNone/>
            </a:pPr>
            <a:endParaRPr lang="en-CA" sz="1400" b="1" dirty="0" smtClean="0">
              <a:solidFill>
                <a:schemeClr val="accent6"/>
              </a:solidFill>
            </a:endParaRPr>
          </a:p>
          <a:p>
            <a:pPr>
              <a:buNone/>
            </a:pPr>
            <a:r>
              <a:rPr lang="en-CA" dirty="0" smtClean="0"/>
              <a:t>       </a:t>
            </a:r>
          </a:p>
        </p:txBody>
      </p:sp>
      <p:sp>
        <p:nvSpPr>
          <p:cNvPr id="6" name="Content Placeholder 5"/>
          <p:cNvSpPr>
            <a:spLocks noGrp="1"/>
          </p:cNvSpPr>
          <p:nvPr>
            <p:ph sz="half" idx="2"/>
          </p:nvPr>
        </p:nvSpPr>
        <p:spPr>
          <a:xfrm>
            <a:off x="4953000" y="1066800"/>
            <a:ext cx="3810000" cy="4648200"/>
          </a:xfrm>
        </p:spPr>
        <p:txBody>
          <a:bodyPr/>
          <a:lstStyle/>
          <a:p>
            <a:r>
              <a:rPr lang="en-CA" dirty="0" smtClean="0"/>
              <a:t>Method to be called is </a:t>
            </a:r>
            <a:r>
              <a:rPr lang="en-CA" dirty="0" err="1" smtClean="0">
                <a:solidFill>
                  <a:schemeClr val="accent6"/>
                </a:solidFill>
              </a:rPr>
              <a:t>circleArea</a:t>
            </a:r>
            <a:endParaRPr lang="en-CA" dirty="0" smtClean="0">
              <a:solidFill>
                <a:schemeClr val="accent6"/>
              </a:solidFill>
            </a:endParaRPr>
          </a:p>
          <a:p>
            <a:r>
              <a:rPr lang="en-CA" dirty="0" smtClean="0"/>
              <a:t>Input parameters: a </a:t>
            </a:r>
            <a:r>
              <a:rPr lang="en-CA" dirty="0" smtClean="0">
                <a:solidFill>
                  <a:schemeClr val="accent6"/>
                </a:solidFill>
              </a:rPr>
              <a:t>double</a:t>
            </a:r>
            <a:r>
              <a:rPr lang="en-CA" dirty="0" smtClean="0"/>
              <a:t> and an </a:t>
            </a:r>
            <a:r>
              <a:rPr lang="en-CA" dirty="0" smtClean="0">
                <a:solidFill>
                  <a:schemeClr val="accent6"/>
                </a:solidFill>
              </a:rPr>
              <a:t>array</a:t>
            </a:r>
          </a:p>
          <a:p>
            <a:r>
              <a:rPr lang="en-CA" dirty="0" smtClean="0">
                <a:solidFill>
                  <a:schemeClr val="tx2"/>
                </a:solidFill>
              </a:rPr>
              <a:t>The XML statements contain the method name and passed parameters</a:t>
            </a:r>
            <a:endParaRPr lang="en-CA" dirty="0">
              <a:solidFill>
                <a:schemeClr val="tx2"/>
              </a:solidFill>
            </a:endParaRPr>
          </a:p>
        </p:txBody>
      </p:sp>
      <p:sp>
        <p:nvSpPr>
          <p:cNvPr id="5" name="Text Box 9"/>
          <p:cNvSpPr txBox="1">
            <a:spLocks noChangeArrowheads="1"/>
          </p:cNvSpPr>
          <p:nvPr/>
        </p:nvSpPr>
        <p:spPr bwMode="auto">
          <a:xfrm>
            <a:off x="457200" y="974725"/>
            <a:ext cx="4238661" cy="4770537"/>
          </a:xfrm>
          <a:prstGeom prst="rect">
            <a:avLst/>
          </a:prstGeom>
          <a:solidFill>
            <a:schemeClr val="bg1"/>
          </a:solidFill>
          <a:ln w="9525">
            <a:noFill/>
            <a:miter lim="800000"/>
            <a:headEnd/>
            <a:tailEnd/>
          </a:ln>
          <a:effectLst/>
        </p:spPr>
        <p:txBody>
          <a:bodyPr wrap="none">
            <a:spAutoFit/>
          </a:bodyPr>
          <a:lstStyle/>
          <a:p>
            <a:r>
              <a:rPr lang="en-US" altLang="zh-TW" sz="1600" dirty="0">
                <a:solidFill>
                  <a:schemeClr val="accent6"/>
                </a:solidFill>
                <a:latin typeface="+mn-lt"/>
                <a:ea typeface="新細明體" charset="-120"/>
              </a:rPr>
              <a:t>&lt;?xml version=“1.0”?&gt;</a:t>
            </a:r>
          </a:p>
          <a:p>
            <a:r>
              <a:rPr lang="en-US" altLang="zh-TW" sz="1600" dirty="0">
                <a:solidFill>
                  <a:schemeClr val="accent6"/>
                </a:solidFill>
                <a:latin typeface="+mn-lt"/>
                <a:ea typeface="新細明體" charset="-120"/>
              </a:rPr>
              <a:t>&lt;</a:t>
            </a:r>
            <a:r>
              <a:rPr lang="en-US" altLang="zh-TW" sz="1600" dirty="0" err="1">
                <a:solidFill>
                  <a:schemeClr val="accent6"/>
                </a:solidFill>
                <a:latin typeface="+mn-lt"/>
                <a:ea typeface="新細明體" charset="-120"/>
              </a:rPr>
              <a:t>methodCall</a:t>
            </a:r>
            <a:r>
              <a:rPr lang="en-US" altLang="zh-TW" sz="1600" dirty="0">
                <a:solidFill>
                  <a:schemeClr val="accent6"/>
                </a:solidFill>
                <a:latin typeface="+mn-lt"/>
                <a:ea typeface="新細明體" charset="-120"/>
              </a:rPr>
              <a:t>&gt;</a:t>
            </a:r>
          </a:p>
          <a:p>
            <a:r>
              <a:rPr lang="en-US" altLang="zh-TW" sz="1600" dirty="0">
                <a:solidFill>
                  <a:schemeClr val="accent6"/>
                </a:solidFill>
                <a:latin typeface="+mn-lt"/>
                <a:ea typeface="新細明體" charset="-120"/>
              </a:rPr>
              <a:t>  &lt;</a:t>
            </a:r>
            <a:r>
              <a:rPr lang="en-US" altLang="zh-TW" sz="1600" dirty="0" err="1">
                <a:solidFill>
                  <a:schemeClr val="accent6"/>
                </a:solidFill>
                <a:latin typeface="+mn-lt"/>
                <a:ea typeface="新細明體" charset="-120"/>
              </a:rPr>
              <a:t>methodName</a:t>
            </a:r>
            <a:r>
              <a:rPr lang="en-US" altLang="zh-TW" sz="1600" dirty="0">
                <a:solidFill>
                  <a:schemeClr val="accent6"/>
                </a:solidFill>
                <a:latin typeface="+mn-lt"/>
                <a:ea typeface="新細明體" charset="-120"/>
              </a:rPr>
              <a:t>&gt;</a:t>
            </a:r>
            <a:r>
              <a:rPr lang="en-US" altLang="zh-TW" sz="1600" dirty="0" err="1">
                <a:solidFill>
                  <a:schemeClr val="accent6"/>
                </a:solidFill>
                <a:latin typeface="+mn-lt"/>
                <a:ea typeface="新細明體" charset="-120"/>
              </a:rPr>
              <a:t>circleArea</a:t>
            </a:r>
            <a:r>
              <a:rPr lang="en-US" altLang="zh-TW" sz="1600" dirty="0">
                <a:solidFill>
                  <a:schemeClr val="accent6"/>
                </a:solidFill>
                <a:latin typeface="+mn-lt"/>
                <a:ea typeface="新細明體" charset="-120"/>
              </a:rPr>
              <a:t>&lt;/</a:t>
            </a:r>
            <a:r>
              <a:rPr lang="en-US" altLang="zh-TW" sz="1600" dirty="0" err="1">
                <a:solidFill>
                  <a:schemeClr val="accent6"/>
                </a:solidFill>
                <a:latin typeface="+mn-lt"/>
                <a:ea typeface="新細明體" charset="-120"/>
              </a:rPr>
              <a:t>methodName</a:t>
            </a:r>
            <a:r>
              <a:rPr lang="en-US" altLang="zh-TW" sz="1600" dirty="0">
                <a:solidFill>
                  <a:schemeClr val="accent6"/>
                </a:solidFill>
                <a:latin typeface="+mn-lt"/>
                <a:ea typeface="新細明體" charset="-120"/>
              </a:rPr>
              <a:t>&gt;</a:t>
            </a:r>
          </a:p>
          <a:p>
            <a:r>
              <a:rPr lang="en-US" altLang="zh-TW" sz="1600" dirty="0">
                <a:solidFill>
                  <a:schemeClr val="accent6"/>
                </a:solidFill>
                <a:latin typeface="+mn-lt"/>
                <a:ea typeface="新細明體" charset="-120"/>
              </a:rPr>
              <a:t>  &lt;</a:t>
            </a:r>
            <a:r>
              <a:rPr lang="en-US" altLang="zh-TW" sz="1600" dirty="0" err="1">
                <a:solidFill>
                  <a:schemeClr val="accent6"/>
                </a:solidFill>
                <a:latin typeface="+mn-lt"/>
                <a:ea typeface="新細明體" charset="-120"/>
              </a:rPr>
              <a:t>params</a:t>
            </a:r>
            <a:r>
              <a:rPr lang="en-US" altLang="zh-TW" sz="1600" dirty="0">
                <a:solidFill>
                  <a:schemeClr val="accent6"/>
                </a:solidFill>
                <a:latin typeface="+mn-lt"/>
                <a:ea typeface="新細明體" charset="-120"/>
              </a:rPr>
              <a:t>&gt;</a:t>
            </a:r>
          </a:p>
          <a:p>
            <a:r>
              <a:rPr lang="en-US" altLang="zh-TW" sz="1600" dirty="0">
                <a:solidFill>
                  <a:schemeClr val="accent6"/>
                </a:solidFill>
                <a:latin typeface="+mn-lt"/>
                <a:ea typeface="新細明體" charset="-120"/>
              </a:rPr>
              <a:t>    &lt;</a:t>
            </a:r>
            <a:r>
              <a:rPr lang="en-US" altLang="zh-TW" sz="1600" dirty="0" err="1">
                <a:solidFill>
                  <a:schemeClr val="accent6"/>
                </a:solidFill>
                <a:latin typeface="+mn-lt"/>
                <a:ea typeface="新細明體" charset="-120"/>
              </a:rPr>
              <a:t>param</a:t>
            </a:r>
            <a:r>
              <a:rPr lang="en-US" altLang="zh-TW" sz="1600" dirty="0">
                <a:solidFill>
                  <a:schemeClr val="accent6"/>
                </a:solidFill>
                <a:latin typeface="+mn-lt"/>
                <a:ea typeface="新細明體" charset="-120"/>
              </a:rPr>
              <a:t>&gt;</a:t>
            </a:r>
          </a:p>
          <a:p>
            <a:r>
              <a:rPr lang="en-US" altLang="zh-TW" sz="1600" dirty="0">
                <a:solidFill>
                  <a:schemeClr val="accent6"/>
                </a:solidFill>
                <a:latin typeface="+mn-lt"/>
                <a:ea typeface="新細明體" charset="-120"/>
              </a:rPr>
              <a:t>      &lt;value&gt;&lt;double&gt;2.42&lt;/double&gt;&lt;/value&gt;</a:t>
            </a:r>
          </a:p>
          <a:p>
            <a:r>
              <a:rPr lang="en-US" altLang="zh-TW" sz="1600" dirty="0">
                <a:solidFill>
                  <a:schemeClr val="accent6"/>
                </a:solidFill>
                <a:latin typeface="+mn-lt"/>
                <a:ea typeface="新細明體" charset="-120"/>
              </a:rPr>
              <a:t>    &lt;/</a:t>
            </a:r>
            <a:r>
              <a:rPr lang="en-US" altLang="zh-TW" sz="1600" dirty="0" err="1">
                <a:solidFill>
                  <a:schemeClr val="accent6"/>
                </a:solidFill>
                <a:latin typeface="+mn-lt"/>
                <a:ea typeface="新細明體" charset="-120"/>
              </a:rPr>
              <a:t>param</a:t>
            </a:r>
            <a:r>
              <a:rPr lang="en-US" altLang="zh-TW" sz="1600" dirty="0">
                <a:solidFill>
                  <a:schemeClr val="accent6"/>
                </a:solidFill>
                <a:latin typeface="+mn-lt"/>
                <a:ea typeface="新細明體" charset="-120"/>
              </a:rPr>
              <a:t>&gt;</a:t>
            </a:r>
          </a:p>
          <a:p>
            <a:r>
              <a:rPr lang="en-US" altLang="zh-TW" sz="1600" dirty="0">
                <a:solidFill>
                  <a:schemeClr val="accent6"/>
                </a:solidFill>
                <a:latin typeface="+mn-lt"/>
                <a:ea typeface="新細明體" charset="-120"/>
              </a:rPr>
              <a:t>    &lt;</a:t>
            </a:r>
            <a:r>
              <a:rPr lang="en-US" altLang="zh-TW" sz="1600" dirty="0" err="1">
                <a:solidFill>
                  <a:schemeClr val="accent6"/>
                </a:solidFill>
                <a:latin typeface="+mn-lt"/>
                <a:ea typeface="新細明體" charset="-120"/>
              </a:rPr>
              <a:t>param</a:t>
            </a:r>
            <a:r>
              <a:rPr lang="en-US" altLang="zh-TW" sz="1600" dirty="0">
                <a:solidFill>
                  <a:schemeClr val="accent6"/>
                </a:solidFill>
                <a:latin typeface="+mn-lt"/>
                <a:ea typeface="新細明體" charset="-120"/>
              </a:rPr>
              <a:t>&gt;</a:t>
            </a:r>
          </a:p>
          <a:p>
            <a:r>
              <a:rPr lang="en-US" altLang="zh-TW" sz="1600" dirty="0">
                <a:solidFill>
                  <a:schemeClr val="accent6"/>
                </a:solidFill>
                <a:latin typeface="+mn-lt"/>
                <a:ea typeface="新細明體" charset="-120"/>
              </a:rPr>
              <a:t>      &lt;value&gt;</a:t>
            </a:r>
          </a:p>
          <a:p>
            <a:r>
              <a:rPr lang="en-US" altLang="zh-TW" sz="1600" dirty="0">
                <a:solidFill>
                  <a:schemeClr val="accent6"/>
                </a:solidFill>
                <a:latin typeface="+mn-lt"/>
                <a:ea typeface="新細明體" charset="-120"/>
              </a:rPr>
              <a:t>        &lt;array&gt;</a:t>
            </a:r>
          </a:p>
          <a:p>
            <a:r>
              <a:rPr lang="en-US" altLang="zh-TW" sz="1600" dirty="0">
                <a:solidFill>
                  <a:schemeClr val="accent6"/>
                </a:solidFill>
                <a:latin typeface="+mn-lt"/>
                <a:ea typeface="新細明體" charset="-120"/>
              </a:rPr>
              <a:t>          &lt;data&gt;</a:t>
            </a:r>
          </a:p>
          <a:p>
            <a:r>
              <a:rPr lang="en-US" altLang="zh-TW" sz="1600" dirty="0">
                <a:solidFill>
                  <a:schemeClr val="accent6"/>
                </a:solidFill>
                <a:latin typeface="+mn-lt"/>
                <a:ea typeface="新細明體" charset="-120"/>
              </a:rPr>
              <a:t>            &lt;value&gt;&lt;</a:t>
            </a:r>
            <a:r>
              <a:rPr lang="en-US" altLang="zh-TW" sz="1600" dirty="0" err="1">
                <a:solidFill>
                  <a:schemeClr val="accent6"/>
                </a:solidFill>
                <a:latin typeface="+mn-lt"/>
                <a:ea typeface="新細明體" charset="-120"/>
              </a:rPr>
              <a:t>int</a:t>
            </a:r>
            <a:r>
              <a:rPr lang="en-US" altLang="zh-TW" sz="1600" dirty="0">
                <a:solidFill>
                  <a:schemeClr val="accent6"/>
                </a:solidFill>
                <a:latin typeface="+mn-lt"/>
                <a:ea typeface="新細明體" charset="-120"/>
              </a:rPr>
              <a:t>&gt;10&lt;/</a:t>
            </a:r>
            <a:r>
              <a:rPr lang="en-US" altLang="zh-TW" sz="1600" dirty="0" err="1">
                <a:solidFill>
                  <a:schemeClr val="accent6"/>
                </a:solidFill>
                <a:latin typeface="+mn-lt"/>
                <a:ea typeface="新細明體" charset="-120"/>
              </a:rPr>
              <a:t>int</a:t>
            </a:r>
            <a:r>
              <a:rPr lang="en-US" altLang="zh-TW" sz="1600" dirty="0">
                <a:solidFill>
                  <a:schemeClr val="accent6"/>
                </a:solidFill>
                <a:latin typeface="+mn-lt"/>
                <a:ea typeface="新細明體" charset="-120"/>
              </a:rPr>
              <a:t>&gt;&lt;/value&gt;</a:t>
            </a:r>
          </a:p>
          <a:p>
            <a:r>
              <a:rPr lang="en-US" altLang="zh-TW" sz="1600" dirty="0">
                <a:solidFill>
                  <a:schemeClr val="accent6"/>
                </a:solidFill>
                <a:latin typeface="+mn-lt"/>
                <a:ea typeface="新細明體" charset="-120"/>
              </a:rPr>
              <a:t>            &lt;value&gt;&lt;</a:t>
            </a:r>
            <a:r>
              <a:rPr lang="en-US" altLang="zh-TW" sz="1600" dirty="0" err="1">
                <a:solidFill>
                  <a:schemeClr val="accent6"/>
                </a:solidFill>
                <a:latin typeface="+mn-lt"/>
                <a:ea typeface="新細明體" charset="-120"/>
              </a:rPr>
              <a:t>int</a:t>
            </a:r>
            <a:r>
              <a:rPr lang="en-US" altLang="zh-TW" sz="1600" dirty="0">
                <a:solidFill>
                  <a:schemeClr val="accent6"/>
                </a:solidFill>
                <a:latin typeface="+mn-lt"/>
                <a:ea typeface="新細明體" charset="-120"/>
              </a:rPr>
              <a:t>&gt;20&lt;/</a:t>
            </a:r>
            <a:r>
              <a:rPr lang="en-US" altLang="zh-TW" sz="1600" dirty="0" err="1">
                <a:solidFill>
                  <a:schemeClr val="accent6"/>
                </a:solidFill>
                <a:latin typeface="+mn-lt"/>
                <a:ea typeface="新細明體" charset="-120"/>
              </a:rPr>
              <a:t>int</a:t>
            </a:r>
            <a:r>
              <a:rPr lang="en-US" altLang="zh-TW" sz="1600" dirty="0">
                <a:solidFill>
                  <a:schemeClr val="accent6"/>
                </a:solidFill>
                <a:latin typeface="+mn-lt"/>
                <a:ea typeface="新細明體" charset="-120"/>
              </a:rPr>
              <a:t>&gt;&lt;/value&gt;</a:t>
            </a:r>
          </a:p>
          <a:p>
            <a:r>
              <a:rPr lang="en-US" altLang="zh-TW" sz="1600" dirty="0">
                <a:solidFill>
                  <a:schemeClr val="accent6"/>
                </a:solidFill>
                <a:latin typeface="+mn-lt"/>
                <a:ea typeface="新細明體" charset="-120"/>
              </a:rPr>
              <a:t>          &lt;/data&gt;</a:t>
            </a:r>
          </a:p>
          <a:p>
            <a:r>
              <a:rPr lang="en-US" altLang="zh-TW" sz="1600" dirty="0">
                <a:solidFill>
                  <a:schemeClr val="accent6"/>
                </a:solidFill>
                <a:latin typeface="+mn-lt"/>
                <a:ea typeface="新細明體" charset="-120"/>
              </a:rPr>
              <a:t>        &lt;/array&gt;</a:t>
            </a:r>
          </a:p>
          <a:p>
            <a:r>
              <a:rPr lang="en-US" altLang="zh-TW" sz="1600" dirty="0" smtClean="0">
                <a:solidFill>
                  <a:schemeClr val="accent6"/>
                </a:solidFill>
                <a:latin typeface="+mn-lt"/>
                <a:ea typeface="新細明體" charset="-120"/>
              </a:rPr>
              <a:t>     &lt;/</a:t>
            </a:r>
            <a:r>
              <a:rPr lang="en-US" altLang="zh-TW" sz="1600" dirty="0">
                <a:solidFill>
                  <a:schemeClr val="accent6"/>
                </a:solidFill>
                <a:latin typeface="+mn-lt"/>
                <a:ea typeface="新細明體" charset="-120"/>
              </a:rPr>
              <a:t>value&gt;</a:t>
            </a:r>
          </a:p>
          <a:p>
            <a:r>
              <a:rPr lang="en-US" altLang="zh-TW" sz="1600" dirty="0">
                <a:solidFill>
                  <a:schemeClr val="accent6"/>
                </a:solidFill>
                <a:latin typeface="+mn-lt"/>
                <a:ea typeface="新細明體" charset="-120"/>
              </a:rPr>
              <a:t>    &lt;/</a:t>
            </a:r>
            <a:r>
              <a:rPr lang="en-US" altLang="zh-TW" sz="1600" dirty="0" err="1">
                <a:solidFill>
                  <a:schemeClr val="accent6"/>
                </a:solidFill>
                <a:latin typeface="+mn-lt"/>
                <a:ea typeface="新細明體" charset="-120"/>
              </a:rPr>
              <a:t>param</a:t>
            </a:r>
            <a:r>
              <a:rPr lang="en-US" altLang="zh-TW" sz="1600" dirty="0">
                <a:solidFill>
                  <a:schemeClr val="accent6"/>
                </a:solidFill>
                <a:latin typeface="+mn-lt"/>
                <a:ea typeface="新細明體" charset="-120"/>
              </a:rPr>
              <a:t>&gt;</a:t>
            </a:r>
          </a:p>
          <a:p>
            <a:r>
              <a:rPr lang="en-US" altLang="zh-TW" sz="1600" dirty="0">
                <a:solidFill>
                  <a:schemeClr val="accent6"/>
                </a:solidFill>
                <a:latin typeface="+mn-lt"/>
                <a:ea typeface="新細明體" charset="-120"/>
              </a:rPr>
              <a:t>  &lt;/</a:t>
            </a:r>
            <a:r>
              <a:rPr lang="en-US" altLang="zh-TW" sz="1600" dirty="0" err="1">
                <a:solidFill>
                  <a:schemeClr val="accent6"/>
                </a:solidFill>
                <a:latin typeface="+mn-lt"/>
                <a:ea typeface="新細明體" charset="-120"/>
              </a:rPr>
              <a:t>params</a:t>
            </a:r>
            <a:r>
              <a:rPr lang="en-US" altLang="zh-TW" sz="1600" dirty="0">
                <a:solidFill>
                  <a:schemeClr val="accent6"/>
                </a:solidFill>
                <a:latin typeface="+mn-lt"/>
                <a:ea typeface="新細明體" charset="-120"/>
              </a:rPr>
              <a:t>&gt;</a:t>
            </a:r>
          </a:p>
          <a:p>
            <a:r>
              <a:rPr lang="en-US" altLang="zh-TW" sz="1600" dirty="0">
                <a:solidFill>
                  <a:schemeClr val="accent6"/>
                </a:solidFill>
                <a:latin typeface="+mn-lt"/>
                <a:ea typeface="新細明體" charset="-120"/>
              </a:rPr>
              <a:t>&lt;/</a:t>
            </a:r>
            <a:r>
              <a:rPr lang="en-US" altLang="zh-TW" sz="1600" dirty="0" err="1">
                <a:solidFill>
                  <a:schemeClr val="accent6"/>
                </a:solidFill>
                <a:latin typeface="+mn-lt"/>
                <a:ea typeface="新細明體" charset="-120"/>
              </a:rPr>
              <a:t>methodCall</a:t>
            </a:r>
            <a:r>
              <a:rPr lang="en-US" altLang="zh-TW" sz="1600" dirty="0">
                <a:solidFill>
                  <a:schemeClr val="accent6"/>
                </a:solidFill>
                <a:latin typeface="+mn-lt"/>
                <a:ea typeface="新細明體" charset="-120"/>
              </a:rPr>
              <a:t>&gt;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Response Structure</a:t>
            </a:r>
            <a:endParaRPr lang="en-CA" dirty="0"/>
          </a:p>
        </p:txBody>
      </p:sp>
      <p:sp>
        <p:nvSpPr>
          <p:cNvPr id="3" name="Content Placeholder 2"/>
          <p:cNvSpPr>
            <a:spLocks noGrp="1"/>
          </p:cNvSpPr>
          <p:nvPr>
            <p:ph idx="1"/>
          </p:nvPr>
        </p:nvSpPr>
        <p:spPr/>
        <p:txBody>
          <a:bodyPr/>
          <a:lstStyle/>
          <a:p>
            <a:r>
              <a:rPr lang="en-CA" dirty="0" smtClean="0"/>
              <a:t>If a request is successful the procedure was found and executed correctly.</a:t>
            </a:r>
          </a:p>
          <a:p>
            <a:r>
              <a:rPr lang="en-CA" dirty="0" smtClean="0"/>
              <a:t>The result is returned through the response to the client</a:t>
            </a:r>
          </a:p>
          <a:p>
            <a:r>
              <a:rPr lang="en-CA" dirty="0" smtClean="0"/>
              <a:t>Similar to a request, a response needs to be attached to a HTTP header </a:t>
            </a:r>
            <a:endParaRPr lang="en-CA"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Response Structure</a:t>
            </a:r>
            <a:endParaRPr lang="en-CA" dirty="0"/>
          </a:p>
        </p:txBody>
      </p:sp>
      <p:sp>
        <p:nvSpPr>
          <p:cNvPr id="6" name="Text Box 33"/>
          <p:cNvSpPr txBox="1">
            <a:spLocks noGrp="1" noChangeArrowheads="1"/>
          </p:cNvSpPr>
          <p:nvPr>
            <p:ph idx="1"/>
          </p:nvPr>
        </p:nvSpPr>
        <p:spPr bwMode="auto">
          <a:xfrm>
            <a:off x="533400" y="1600200"/>
            <a:ext cx="4509568" cy="2696123"/>
          </a:xfrm>
          <a:prstGeom prst="rect">
            <a:avLst/>
          </a:prstGeom>
          <a:solidFill>
            <a:schemeClr val="bg1"/>
          </a:solidFill>
          <a:ln w="9525">
            <a:noFill/>
            <a:miter lim="800000"/>
            <a:headEnd/>
            <a:tailEnd/>
          </a:ln>
          <a:effectLst/>
        </p:spPr>
        <p:txBody>
          <a:bodyPr wrap="none">
            <a:spAutoFit/>
          </a:bodyPr>
          <a:lstStyle/>
          <a:p>
            <a:pPr>
              <a:buNone/>
            </a:pPr>
            <a:r>
              <a:rPr lang="en-US" altLang="zh-TW" sz="1800" dirty="0">
                <a:solidFill>
                  <a:schemeClr val="accent6"/>
                </a:solidFill>
                <a:ea typeface="新細明體" charset="-120"/>
              </a:rPr>
              <a:t>&lt;?xml version=“1.0”?&gt;</a:t>
            </a:r>
          </a:p>
          <a:p>
            <a:pPr>
              <a:buNone/>
            </a:pPr>
            <a:r>
              <a:rPr lang="en-US" altLang="zh-TW" sz="1800" dirty="0">
                <a:solidFill>
                  <a:schemeClr val="accent6"/>
                </a:solidFill>
                <a:ea typeface="新細明體" charset="-120"/>
              </a:rPr>
              <a:t>&lt;</a:t>
            </a:r>
            <a:r>
              <a:rPr lang="en-US" altLang="zh-TW" sz="1800" dirty="0" err="1">
                <a:solidFill>
                  <a:schemeClr val="accent6"/>
                </a:solidFill>
                <a:ea typeface="新細明體" charset="-120"/>
              </a:rPr>
              <a:t>methodResponse</a:t>
            </a:r>
            <a:r>
              <a:rPr lang="en-US" altLang="zh-TW" sz="1800" dirty="0">
                <a:solidFill>
                  <a:schemeClr val="accent6"/>
                </a:solidFill>
                <a:ea typeface="新細明體" charset="-120"/>
              </a:rPr>
              <a:t>&gt;</a:t>
            </a:r>
          </a:p>
          <a:p>
            <a:pPr>
              <a:buNone/>
            </a:pPr>
            <a:r>
              <a:rPr lang="en-US" altLang="zh-TW" sz="1800" dirty="0">
                <a:solidFill>
                  <a:schemeClr val="accent6"/>
                </a:solidFill>
                <a:ea typeface="新細明體" charset="-120"/>
              </a:rPr>
              <a:t>  &lt;</a:t>
            </a:r>
            <a:r>
              <a:rPr lang="en-US" altLang="zh-TW" sz="1800" dirty="0" err="1">
                <a:solidFill>
                  <a:schemeClr val="accent6"/>
                </a:solidFill>
                <a:ea typeface="新細明體" charset="-120"/>
              </a:rPr>
              <a:t>params</a:t>
            </a:r>
            <a:r>
              <a:rPr lang="en-US" altLang="zh-TW" sz="1800" dirty="0">
                <a:solidFill>
                  <a:schemeClr val="accent6"/>
                </a:solidFill>
                <a:ea typeface="新細明體" charset="-120"/>
              </a:rPr>
              <a:t>&gt;</a:t>
            </a:r>
          </a:p>
          <a:p>
            <a:pPr>
              <a:buNone/>
            </a:pPr>
            <a:r>
              <a:rPr lang="en-US" altLang="zh-TW" sz="1800" dirty="0">
                <a:solidFill>
                  <a:schemeClr val="accent6"/>
                </a:solidFill>
                <a:ea typeface="新細明體" charset="-120"/>
              </a:rPr>
              <a:t>    &lt;</a:t>
            </a:r>
            <a:r>
              <a:rPr lang="en-US" altLang="zh-TW" sz="1800" dirty="0" err="1">
                <a:solidFill>
                  <a:schemeClr val="accent6"/>
                </a:solidFill>
                <a:ea typeface="新細明體" charset="-120"/>
              </a:rPr>
              <a:t>param</a:t>
            </a:r>
            <a:r>
              <a:rPr lang="en-US" altLang="zh-TW" sz="1800" dirty="0">
                <a:solidFill>
                  <a:schemeClr val="accent6"/>
                </a:solidFill>
                <a:ea typeface="新細明體" charset="-120"/>
              </a:rPr>
              <a:t>&gt;</a:t>
            </a:r>
          </a:p>
          <a:p>
            <a:pPr>
              <a:buNone/>
            </a:pPr>
            <a:r>
              <a:rPr lang="en-US" altLang="zh-TW" sz="1800" dirty="0">
                <a:solidFill>
                  <a:schemeClr val="accent6"/>
                </a:solidFill>
                <a:ea typeface="新細明體" charset="-120"/>
              </a:rPr>
              <a:t>      &lt;value&gt;&lt;double&gt;2.42&lt;/double&gt;&lt;/value&gt;</a:t>
            </a:r>
          </a:p>
          <a:p>
            <a:pPr>
              <a:buNone/>
            </a:pPr>
            <a:r>
              <a:rPr lang="en-US" altLang="zh-TW" sz="1800" dirty="0">
                <a:solidFill>
                  <a:schemeClr val="accent6"/>
                </a:solidFill>
                <a:ea typeface="新細明體" charset="-120"/>
              </a:rPr>
              <a:t>    &lt;/</a:t>
            </a:r>
            <a:r>
              <a:rPr lang="en-US" altLang="zh-TW" sz="1800" dirty="0" err="1">
                <a:solidFill>
                  <a:schemeClr val="accent6"/>
                </a:solidFill>
                <a:ea typeface="新細明體" charset="-120"/>
              </a:rPr>
              <a:t>param</a:t>
            </a:r>
            <a:r>
              <a:rPr lang="en-US" altLang="zh-TW" sz="1800" dirty="0">
                <a:solidFill>
                  <a:schemeClr val="accent6"/>
                </a:solidFill>
                <a:ea typeface="新細明體" charset="-120"/>
              </a:rPr>
              <a:t>&gt;</a:t>
            </a:r>
          </a:p>
          <a:p>
            <a:pPr>
              <a:buNone/>
            </a:pPr>
            <a:r>
              <a:rPr lang="en-US" altLang="zh-TW" sz="1800" dirty="0">
                <a:solidFill>
                  <a:schemeClr val="accent6"/>
                </a:solidFill>
                <a:ea typeface="新細明體" charset="-120"/>
              </a:rPr>
              <a:t>  &lt;/</a:t>
            </a:r>
            <a:r>
              <a:rPr lang="en-US" altLang="zh-TW" sz="1800" dirty="0" err="1">
                <a:solidFill>
                  <a:schemeClr val="accent6"/>
                </a:solidFill>
                <a:ea typeface="新細明體" charset="-120"/>
              </a:rPr>
              <a:t>params</a:t>
            </a:r>
            <a:r>
              <a:rPr lang="en-US" altLang="zh-TW" sz="1800" dirty="0">
                <a:solidFill>
                  <a:schemeClr val="accent6"/>
                </a:solidFill>
                <a:ea typeface="新細明體" charset="-120"/>
              </a:rPr>
              <a:t>&gt;</a:t>
            </a:r>
          </a:p>
          <a:p>
            <a:pPr>
              <a:buNone/>
            </a:pPr>
            <a:r>
              <a:rPr lang="en-US" altLang="zh-TW" sz="1800" dirty="0">
                <a:solidFill>
                  <a:schemeClr val="accent6"/>
                </a:solidFill>
                <a:ea typeface="新細明體" charset="-120"/>
              </a:rPr>
              <a:t>&lt;/</a:t>
            </a:r>
            <a:r>
              <a:rPr lang="en-US" altLang="zh-TW" sz="1800" dirty="0" err="1">
                <a:solidFill>
                  <a:schemeClr val="accent6"/>
                </a:solidFill>
                <a:ea typeface="新細明體" charset="-120"/>
              </a:rPr>
              <a:t>methodResponse</a:t>
            </a:r>
            <a:r>
              <a:rPr lang="en-US" altLang="zh-TW" sz="1800" dirty="0">
                <a:solidFill>
                  <a:schemeClr val="accent6"/>
                </a:solidFill>
                <a:ea typeface="新細明體" charset="-120"/>
              </a:rPr>
              <a:t>&gt;</a:t>
            </a:r>
          </a:p>
        </p:txBody>
      </p:sp>
      <p:sp>
        <p:nvSpPr>
          <p:cNvPr id="10" name="Content Placeholder 2"/>
          <p:cNvSpPr txBox="1">
            <a:spLocks/>
          </p:cNvSpPr>
          <p:nvPr/>
        </p:nvSpPr>
        <p:spPr bwMode="auto">
          <a:xfrm>
            <a:off x="533400" y="4495800"/>
            <a:ext cx="7772400" cy="1943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accent2"/>
              </a:buClr>
              <a:buSzPct val="85000"/>
              <a:buFont typeface="ZapfDingbats" pitchFamily="82" charset="2"/>
              <a:buChar char="r"/>
              <a:tabLst/>
              <a:defRPr/>
            </a:pPr>
            <a:r>
              <a:rPr kumimoji="0" lang="en-CA" sz="2800" b="0" i="0" u="none" strike="noStrike" kern="0" cap="none" spc="0" normalizeH="0" baseline="0" noProof="0" dirty="0" smtClean="0">
                <a:ln>
                  <a:noFill/>
                </a:ln>
                <a:solidFill>
                  <a:schemeClr val="tx1"/>
                </a:solidFill>
                <a:effectLst/>
                <a:uLnTx/>
                <a:uFillTx/>
                <a:latin typeface="+mn-lt"/>
                <a:ea typeface="+mn-ea"/>
                <a:cs typeface="+mn-cs"/>
              </a:rPr>
              <a:t>The</a:t>
            </a:r>
            <a:r>
              <a:rPr kumimoji="0" lang="en-CA" sz="2800" b="0" i="0" u="none" strike="noStrike" kern="0" cap="none" spc="0" normalizeH="0" noProof="0" dirty="0" smtClean="0">
                <a:ln>
                  <a:noFill/>
                </a:ln>
                <a:solidFill>
                  <a:schemeClr val="tx1"/>
                </a:solidFill>
                <a:effectLst/>
                <a:uLnTx/>
                <a:uFillTx/>
                <a:latin typeface="+mn-lt"/>
                <a:ea typeface="+mn-ea"/>
                <a:cs typeface="+mn-cs"/>
              </a:rPr>
              <a:t> response returns a double number</a:t>
            </a:r>
          </a:p>
          <a:p>
            <a:pPr marL="342900" marR="0" lvl="0" indent="-342900" algn="l" defTabSz="914400" rtl="0" eaLnBrk="0" fontAlgn="base" latinLnBrk="0" hangingPunct="0">
              <a:lnSpc>
                <a:spcPct val="100000"/>
              </a:lnSpc>
              <a:spcBef>
                <a:spcPct val="20000"/>
              </a:spcBef>
              <a:spcAft>
                <a:spcPct val="0"/>
              </a:spcAft>
              <a:buClr>
                <a:schemeClr val="accent2"/>
              </a:buClr>
              <a:buSzPct val="85000"/>
              <a:tabLst/>
              <a:defRPr/>
            </a:pPr>
            <a:r>
              <a:rPr kumimoji="0" lang="en-CA" sz="2800" b="0" i="0" u="none" strike="noStrike" kern="0" cap="none" spc="0" normalizeH="0" baseline="0" noProof="0" dirty="0" smtClean="0">
                <a:ln>
                  <a:noFill/>
                </a:ln>
                <a:solidFill>
                  <a:schemeClr val="tx1"/>
                </a:solidFill>
                <a:effectLst/>
                <a:uLnTx/>
                <a:uFillTx/>
                <a:latin typeface="+mn-lt"/>
                <a:ea typeface="+mn-ea"/>
                <a:cs typeface="+mn-cs"/>
              </a:rPr>
              <a:t> </a:t>
            </a:r>
            <a:endParaRPr kumimoji="0" lang="en-CA"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Response Structure</a:t>
            </a:r>
            <a:endParaRPr lang="en-CA" dirty="0"/>
          </a:p>
        </p:txBody>
      </p:sp>
      <p:sp>
        <p:nvSpPr>
          <p:cNvPr id="6" name="Text Box 33"/>
          <p:cNvSpPr txBox="1">
            <a:spLocks noGrp="1" noChangeArrowheads="1"/>
          </p:cNvSpPr>
          <p:nvPr>
            <p:ph idx="1"/>
          </p:nvPr>
        </p:nvSpPr>
        <p:spPr bwMode="auto">
          <a:xfrm>
            <a:off x="533400" y="1600200"/>
            <a:ext cx="5548314" cy="2363724"/>
          </a:xfrm>
          <a:prstGeom prst="rect">
            <a:avLst/>
          </a:prstGeom>
          <a:solidFill>
            <a:schemeClr val="bg1"/>
          </a:solidFill>
          <a:ln w="9525">
            <a:noFill/>
            <a:miter lim="800000"/>
            <a:headEnd/>
            <a:tailEnd/>
          </a:ln>
          <a:effectLst/>
        </p:spPr>
        <p:txBody>
          <a:bodyPr wrap="none">
            <a:spAutoFit/>
          </a:bodyPr>
          <a:lstStyle/>
          <a:p>
            <a:pPr>
              <a:buNone/>
            </a:pPr>
            <a:r>
              <a:rPr lang="en-US" altLang="zh-TW" sz="1800" dirty="0" smtClean="0">
                <a:solidFill>
                  <a:schemeClr val="accent6"/>
                </a:solidFill>
                <a:ea typeface="新細明體" charset="-120"/>
              </a:rPr>
              <a:t>&lt;?xml version=“1.0”?&gt;</a:t>
            </a:r>
          </a:p>
          <a:p>
            <a:pPr>
              <a:buNone/>
            </a:pPr>
            <a:r>
              <a:rPr lang="en-US" altLang="zh-TW" sz="1800" dirty="0" smtClean="0">
                <a:solidFill>
                  <a:schemeClr val="accent6"/>
                </a:solidFill>
                <a:ea typeface="新細明體" charset="-120"/>
              </a:rPr>
              <a:t>&lt;</a:t>
            </a:r>
            <a:r>
              <a:rPr lang="en-US" altLang="zh-TW" sz="1800" dirty="0" err="1" smtClean="0">
                <a:solidFill>
                  <a:schemeClr val="accent6"/>
                </a:solidFill>
                <a:ea typeface="新細明體" charset="-120"/>
              </a:rPr>
              <a:t>methodResponse</a:t>
            </a:r>
            <a:r>
              <a:rPr lang="en-US" altLang="zh-TW" sz="1800" dirty="0" smtClean="0">
                <a:solidFill>
                  <a:schemeClr val="accent6"/>
                </a:solidFill>
                <a:ea typeface="新細明體" charset="-120"/>
              </a:rPr>
              <a:t>&gt;</a:t>
            </a:r>
          </a:p>
          <a:p>
            <a:pPr>
              <a:buNone/>
            </a:pPr>
            <a:r>
              <a:rPr lang="en-US" altLang="zh-TW" sz="1800" dirty="0" smtClean="0">
                <a:ea typeface="新細明體" charset="-120"/>
              </a:rPr>
              <a:t>  </a:t>
            </a:r>
            <a:r>
              <a:rPr lang="en-US" altLang="zh-TW" sz="1800" dirty="0" smtClean="0">
                <a:solidFill>
                  <a:srgbClr val="FF3300"/>
                </a:solidFill>
                <a:ea typeface="新細明體" charset="-120"/>
              </a:rPr>
              <a:t>&lt;fault&gt;</a:t>
            </a:r>
          </a:p>
          <a:p>
            <a:pPr>
              <a:buNone/>
            </a:pPr>
            <a:r>
              <a:rPr lang="en-US" altLang="zh-TW" sz="1800" dirty="0" smtClean="0">
                <a:ea typeface="新細明體" charset="-120"/>
              </a:rPr>
              <a:t>    </a:t>
            </a:r>
            <a:r>
              <a:rPr lang="en-US" altLang="zh-TW" sz="1800" dirty="0" smtClean="0">
                <a:solidFill>
                  <a:schemeClr val="accent2"/>
                </a:solidFill>
                <a:ea typeface="新細明體" charset="-120"/>
              </a:rPr>
              <a:t>&lt;value&gt;&lt;string&gt;No such method!&lt;/string&gt;&lt;/value&gt;</a:t>
            </a:r>
          </a:p>
          <a:p>
            <a:pPr>
              <a:buNone/>
            </a:pPr>
            <a:r>
              <a:rPr lang="en-US" altLang="zh-TW" sz="1800" dirty="0" smtClean="0">
                <a:ea typeface="新細明體" charset="-120"/>
              </a:rPr>
              <a:t>  </a:t>
            </a:r>
            <a:r>
              <a:rPr lang="en-US" altLang="zh-TW" sz="1800" dirty="0" smtClean="0">
                <a:solidFill>
                  <a:srgbClr val="FF3300"/>
                </a:solidFill>
                <a:ea typeface="新細明體" charset="-120"/>
              </a:rPr>
              <a:t>&lt;/fault&gt;</a:t>
            </a:r>
          </a:p>
          <a:p>
            <a:pPr>
              <a:buNone/>
            </a:pPr>
            <a:r>
              <a:rPr lang="en-US" altLang="zh-TW" sz="1800" dirty="0" smtClean="0">
                <a:solidFill>
                  <a:schemeClr val="accent6"/>
                </a:solidFill>
                <a:ea typeface="新細明體" charset="-120"/>
              </a:rPr>
              <a:t>&lt;/</a:t>
            </a:r>
            <a:r>
              <a:rPr lang="en-US" altLang="zh-TW" sz="1800" dirty="0" err="1" smtClean="0">
                <a:solidFill>
                  <a:schemeClr val="accent6"/>
                </a:solidFill>
                <a:ea typeface="新細明體" charset="-120"/>
              </a:rPr>
              <a:t>methodResponse</a:t>
            </a:r>
            <a:r>
              <a:rPr lang="en-US" altLang="zh-TW" sz="1800" dirty="0" smtClean="0">
                <a:solidFill>
                  <a:schemeClr val="accent6"/>
                </a:solidFill>
                <a:ea typeface="新細明體" charset="-120"/>
              </a:rPr>
              <a:t>&gt;</a:t>
            </a:r>
          </a:p>
          <a:p>
            <a:pPr>
              <a:buNone/>
            </a:pPr>
            <a:r>
              <a:rPr lang="en-US" altLang="zh-TW" sz="1800" dirty="0" smtClean="0">
                <a:solidFill>
                  <a:schemeClr val="accent6"/>
                </a:solidFill>
                <a:ea typeface="新細明體" charset="-120"/>
              </a:rPr>
              <a:t> </a:t>
            </a:r>
            <a:endParaRPr lang="en-US" altLang="zh-TW" sz="1800" dirty="0">
              <a:solidFill>
                <a:schemeClr val="accent6"/>
              </a:solidFill>
              <a:ea typeface="新細明體" charset="-120"/>
            </a:endParaRPr>
          </a:p>
        </p:txBody>
      </p:sp>
      <p:sp>
        <p:nvSpPr>
          <p:cNvPr id="10" name="Content Placeholder 2"/>
          <p:cNvSpPr txBox="1">
            <a:spLocks/>
          </p:cNvSpPr>
          <p:nvPr/>
        </p:nvSpPr>
        <p:spPr bwMode="auto">
          <a:xfrm>
            <a:off x="533400" y="4495800"/>
            <a:ext cx="7772400" cy="1943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accent2"/>
              </a:buClr>
              <a:buSzPct val="85000"/>
              <a:buFont typeface="ZapfDingbats" pitchFamily="82" charset="2"/>
              <a:buChar char="r"/>
              <a:tabLst/>
              <a:defRPr/>
            </a:pPr>
            <a:r>
              <a:rPr lang="en-CA" sz="2800" kern="0" dirty="0" smtClean="0">
                <a:latin typeface="+mn-lt"/>
              </a:rPr>
              <a:t>If the procedure was not found then a fault is returned.</a:t>
            </a:r>
          </a:p>
          <a:p>
            <a:pPr marL="342900" marR="0" lvl="0" indent="-342900" algn="l" defTabSz="914400" rtl="0" eaLnBrk="0" fontAlgn="base" latinLnBrk="0" hangingPunct="0">
              <a:lnSpc>
                <a:spcPct val="100000"/>
              </a:lnSpc>
              <a:spcBef>
                <a:spcPct val="20000"/>
              </a:spcBef>
              <a:spcAft>
                <a:spcPct val="0"/>
              </a:spcAft>
              <a:buClr>
                <a:schemeClr val="accent2"/>
              </a:buClr>
              <a:buSzPct val="85000"/>
              <a:buFont typeface="ZapfDingbats" pitchFamily="82" charset="2"/>
              <a:buChar char="r"/>
              <a:tabLst/>
              <a:defRPr/>
            </a:pPr>
            <a:r>
              <a:rPr kumimoji="0" lang="en-CA" sz="2800" b="0" i="0" u="none" strike="noStrike" kern="0" cap="none" spc="0" normalizeH="0" noProof="0" dirty="0" smtClean="0">
                <a:ln>
                  <a:noFill/>
                </a:ln>
                <a:solidFill>
                  <a:schemeClr val="tx1"/>
                </a:solidFill>
                <a:effectLst/>
                <a:uLnTx/>
                <a:uFillTx/>
                <a:latin typeface="+mn-lt"/>
                <a:ea typeface="+mn-ea"/>
                <a:cs typeface="+mn-cs"/>
              </a:rPr>
              <a:t>No standardized error code</a:t>
            </a:r>
          </a:p>
          <a:p>
            <a:pPr marL="342900" marR="0" lvl="0" indent="-342900" algn="l" defTabSz="914400" rtl="0" eaLnBrk="0" fontAlgn="base" latinLnBrk="0" hangingPunct="0">
              <a:lnSpc>
                <a:spcPct val="100000"/>
              </a:lnSpc>
              <a:spcBef>
                <a:spcPct val="20000"/>
              </a:spcBef>
              <a:spcAft>
                <a:spcPct val="0"/>
              </a:spcAft>
              <a:buClr>
                <a:schemeClr val="accent2"/>
              </a:buClr>
              <a:buSzPct val="85000"/>
              <a:tabLst/>
              <a:defRPr/>
            </a:pPr>
            <a:r>
              <a:rPr kumimoji="0" lang="en-CA" sz="2800" b="0" i="0" u="none" strike="noStrike" kern="0" cap="none" spc="0" normalizeH="0" baseline="0" noProof="0" dirty="0" smtClean="0">
                <a:ln>
                  <a:noFill/>
                </a:ln>
                <a:solidFill>
                  <a:schemeClr val="tx1"/>
                </a:solidFill>
                <a:effectLst/>
                <a:uLnTx/>
                <a:uFillTx/>
                <a:latin typeface="+mn-lt"/>
                <a:ea typeface="+mn-ea"/>
                <a:cs typeface="+mn-cs"/>
              </a:rPr>
              <a:t> </a:t>
            </a:r>
            <a:endParaRPr kumimoji="0" lang="en-CA"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Dealing with XML-RPC</a:t>
            </a:r>
            <a:endParaRPr lang="en-CA" dirty="0"/>
          </a:p>
        </p:txBody>
      </p:sp>
      <p:sp>
        <p:nvSpPr>
          <p:cNvPr id="3" name="Content Placeholder 2"/>
          <p:cNvSpPr>
            <a:spLocks noGrp="1"/>
          </p:cNvSpPr>
          <p:nvPr>
            <p:ph idx="1"/>
          </p:nvPr>
        </p:nvSpPr>
        <p:spPr/>
        <p:txBody>
          <a:bodyPr/>
          <a:lstStyle/>
          <a:p>
            <a:r>
              <a:rPr lang="en-CA" dirty="0" smtClean="0"/>
              <a:t>This looks rather complicated </a:t>
            </a:r>
          </a:p>
          <a:p>
            <a:r>
              <a:rPr lang="en-CA" dirty="0" smtClean="0"/>
              <a:t>In real applications, you do not need to directly program the </a:t>
            </a:r>
            <a:r>
              <a:rPr lang="en-CA" dirty="0" smtClean="0"/>
              <a:t>XML </a:t>
            </a:r>
            <a:r>
              <a:rPr lang="en-CA" dirty="0" smtClean="0"/>
              <a:t>statement</a:t>
            </a:r>
          </a:p>
          <a:p>
            <a:r>
              <a:rPr lang="en-CA" dirty="0" smtClean="0"/>
              <a:t>You need to use an XML-RPC library. You make function calls through this library</a:t>
            </a:r>
          </a:p>
          <a:p>
            <a:r>
              <a:rPr lang="en-CA" dirty="0" smtClean="0"/>
              <a:t>Programming can be done in Java, C++, Python etc</a:t>
            </a:r>
            <a:endParaRPr lang="en-CA"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3" name="Content Placeholder 2"/>
          <p:cNvSpPr>
            <a:spLocks noGrp="1"/>
          </p:cNvSpPr>
          <p:nvPr>
            <p:ph idx="1"/>
          </p:nvPr>
        </p:nvSpPr>
        <p:spPr>
          <a:xfrm>
            <a:off x="533400" y="1295400"/>
            <a:ext cx="7772400" cy="2514600"/>
          </a:xfrm>
        </p:spPr>
        <p:txBody>
          <a:bodyPr/>
          <a:lstStyle/>
          <a:p>
            <a:r>
              <a:rPr lang="en-CA" dirty="0" smtClean="0"/>
              <a:t>We will develop a function that returns the area of a circle based on the input radius</a:t>
            </a:r>
          </a:p>
          <a:p>
            <a:r>
              <a:rPr lang="en-CA" dirty="0" smtClean="0"/>
              <a:t>The function name is </a:t>
            </a:r>
            <a:r>
              <a:rPr lang="en-CA" dirty="0" err="1" smtClean="0">
                <a:solidFill>
                  <a:schemeClr val="accent6"/>
                </a:solidFill>
              </a:rPr>
              <a:t>circleArea</a:t>
            </a:r>
            <a:endParaRPr lang="en-CA" dirty="0" smtClean="0">
              <a:solidFill>
                <a:schemeClr val="accent6"/>
              </a:solidFill>
            </a:endParaRPr>
          </a:p>
          <a:p>
            <a:r>
              <a:rPr lang="en-CA" dirty="0" smtClean="0"/>
              <a:t>Input parameter: the radius </a:t>
            </a:r>
            <a:endParaRPr lang="en-CA" dirty="0"/>
          </a:p>
        </p:txBody>
      </p:sp>
      <p:sp>
        <p:nvSpPr>
          <p:cNvPr id="5" name="Text Box 10"/>
          <p:cNvSpPr txBox="1">
            <a:spLocks noChangeArrowheads="1"/>
          </p:cNvSpPr>
          <p:nvPr/>
        </p:nvSpPr>
        <p:spPr bwMode="auto">
          <a:xfrm>
            <a:off x="685800" y="3962400"/>
            <a:ext cx="5210081" cy="2246769"/>
          </a:xfrm>
          <a:prstGeom prst="rect">
            <a:avLst/>
          </a:prstGeom>
          <a:solidFill>
            <a:schemeClr val="bg1"/>
          </a:solidFill>
          <a:ln w="9525">
            <a:noFill/>
            <a:miter lim="800000"/>
            <a:headEnd/>
            <a:tailEnd/>
          </a:ln>
          <a:effectLst/>
        </p:spPr>
        <p:txBody>
          <a:bodyPr wrap="none">
            <a:spAutoFit/>
          </a:bodyPr>
          <a:lstStyle/>
          <a:p>
            <a:r>
              <a:rPr lang="en-US" altLang="zh-TW" sz="2000" dirty="0">
                <a:solidFill>
                  <a:schemeClr val="accent6"/>
                </a:solidFill>
                <a:latin typeface="+mn-lt"/>
                <a:ea typeface="新細明體" charset="-120"/>
              </a:rPr>
              <a:t>public class </a:t>
            </a:r>
            <a:r>
              <a:rPr lang="en-US" altLang="zh-TW" sz="2000" dirty="0" err="1">
                <a:solidFill>
                  <a:schemeClr val="accent6"/>
                </a:solidFill>
                <a:latin typeface="+mn-lt"/>
                <a:ea typeface="新細明體" charset="-120"/>
              </a:rPr>
              <a:t>AreaHandler</a:t>
            </a:r>
            <a:r>
              <a:rPr lang="en-US" altLang="zh-TW" sz="2000" dirty="0">
                <a:solidFill>
                  <a:schemeClr val="accent6"/>
                </a:solidFill>
                <a:latin typeface="+mn-lt"/>
                <a:ea typeface="新細明體" charset="-120"/>
              </a:rPr>
              <a:t> {</a:t>
            </a:r>
          </a:p>
          <a:p>
            <a:endParaRPr lang="en-US" altLang="zh-TW" sz="2000" dirty="0">
              <a:solidFill>
                <a:schemeClr val="accent6"/>
              </a:solidFill>
              <a:latin typeface="+mn-lt"/>
              <a:ea typeface="新細明體" charset="-120"/>
            </a:endParaRPr>
          </a:p>
          <a:p>
            <a:r>
              <a:rPr lang="en-US" altLang="zh-TW" sz="2000" dirty="0">
                <a:solidFill>
                  <a:schemeClr val="accent6"/>
                </a:solidFill>
                <a:latin typeface="+mn-lt"/>
                <a:ea typeface="新細明體" charset="-120"/>
              </a:rPr>
              <a:t>  public double </a:t>
            </a:r>
            <a:r>
              <a:rPr lang="en-US" altLang="zh-TW" sz="2000" dirty="0" err="1">
                <a:solidFill>
                  <a:schemeClr val="accent6"/>
                </a:solidFill>
                <a:latin typeface="+mn-lt"/>
                <a:ea typeface="新細明體" charset="-120"/>
              </a:rPr>
              <a:t>circleArea</a:t>
            </a:r>
            <a:r>
              <a:rPr lang="en-US" altLang="zh-TW" sz="2000" dirty="0">
                <a:solidFill>
                  <a:schemeClr val="accent6"/>
                </a:solidFill>
                <a:latin typeface="+mn-lt"/>
                <a:ea typeface="新細明體" charset="-120"/>
              </a:rPr>
              <a:t>(double radius) {</a:t>
            </a:r>
          </a:p>
          <a:p>
            <a:r>
              <a:rPr lang="en-US" altLang="zh-TW" sz="2000" dirty="0">
                <a:solidFill>
                  <a:schemeClr val="accent6"/>
                </a:solidFill>
                <a:latin typeface="+mn-lt"/>
                <a:ea typeface="新細明體" charset="-120"/>
              </a:rPr>
              <a:t>    double value = (radius*radius*</a:t>
            </a:r>
            <a:r>
              <a:rPr lang="en-US" altLang="zh-TW" sz="2000" dirty="0" err="1">
                <a:solidFill>
                  <a:schemeClr val="accent6"/>
                </a:solidFill>
                <a:latin typeface="+mn-lt"/>
                <a:ea typeface="新細明體" charset="-120"/>
              </a:rPr>
              <a:t>Math.PI</a:t>
            </a:r>
            <a:r>
              <a:rPr lang="en-US" altLang="zh-TW" sz="2000" dirty="0">
                <a:solidFill>
                  <a:schemeClr val="accent6"/>
                </a:solidFill>
                <a:latin typeface="+mn-lt"/>
                <a:ea typeface="新細明體" charset="-120"/>
              </a:rPr>
              <a:t>);</a:t>
            </a:r>
          </a:p>
          <a:p>
            <a:r>
              <a:rPr lang="en-US" altLang="zh-TW" sz="2000" dirty="0">
                <a:solidFill>
                  <a:schemeClr val="accent6"/>
                </a:solidFill>
                <a:latin typeface="+mn-lt"/>
                <a:ea typeface="新細明體" charset="-120"/>
              </a:rPr>
              <a:t>    return value;</a:t>
            </a:r>
          </a:p>
          <a:p>
            <a:r>
              <a:rPr lang="en-US" altLang="zh-TW" sz="2000" dirty="0">
                <a:solidFill>
                  <a:schemeClr val="accent6"/>
                </a:solidFill>
                <a:latin typeface="+mn-lt"/>
                <a:ea typeface="新細明體" charset="-120"/>
              </a:rPr>
              <a:t>  }</a:t>
            </a:r>
          </a:p>
          <a:p>
            <a:r>
              <a:rPr lang="en-US" altLang="zh-TW" sz="2000" dirty="0">
                <a:solidFill>
                  <a:schemeClr val="accent6"/>
                </a:solidFill>
                <a:latin typeface="+mn-lt"/>
                <a:ea typeface="新細明體" charset="-120"/>
              </a:rPr>
              <a:t>}</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3" name="Content Placeholder 2"/>
          <p:cNvSpPr>
            <a:spLocks noGrp="1"/>
          </p:cNvSpPr>
          <p:nvPr>
            <p:ph idx="1"/>
          </p:nvPr>
        </p:nvSpPr>
        <p:spPr/>
        <p:txBody>
          <a:bodyPr/>
          <a:lstStyle/>
          <a:p>
            <a:r>
              <a:rPr lang="en-CA" dirty="0" smtClean="0"/>
              <a:t>We need to create a server and register the function</a:t>
            </a:r>
          </a:p>
          <a:p>
            <a:r>
              <a:rPr lang="en-CA" dirty="0" smtClean="0"/>
              <a:t>To do so requires that the following is imported:</a:t>
            </a:r>
          </a:p>
          <a:p>
            <a:pPr>
              <a:buNone/>
            </a:pPr>
            <a:endParaRPr lang="en-CA" dirty="0" smtClean="0"/>
          </a:p>
          <a:p>
            <a:pPr lvl="2">
              <a:buNone/>
            </a:pPr>
            <a:r>
              <a:rPr lang="en-CA" dirty="0" smtClean="0">
                <a:solidFill>
                  <a:schemeClr val="accent6"/>
                </a:solidFill>
              </a:rPr>
              <a:t>import </a:t>
            </a:r>
            <a:r>
              <a:rPr lang="en-CA" dirty="0" err="1" smtClean="0">
                <a:solidFill>
                  <a:schemeClr val="accent6"/>
                </a:solidFill>
              </a:rPr>
              <a:t>java.io.IOException</a:t>
            </a:r>
            <a:r>
              <a:rPr lang="en-CA" dirty="0" smtClean="0">
                <a:solidFill>
                  <a:schemeClr val="accent6"/>
                </a:solidFill>
              </a:rPr>
              <a:t>;</a:t>
            </a:r>
          </a:p>
          <a:p>
            <a:pPr lvl="2">
              <a:buNone/>
            </a:pPr>
            <a:r>
              <a:rPr lang="en-CA" dirty="0" smtClean="0">
                <a:solidFill>
                  <a:schemeClr val="accent6"/>
                </a:solidFill>
              </a:rPr>
              <a:t>import </a:t>
            </a:r>
            <a:r>
              <a:rPr lang="en-CA" dirty="0" err="1" smtClean="0">
                <a:solidFill>
                  <a:schemeClr val="accent6"/>
                </a:solidFill>
              </a:rPr>
              <a:t>org.apache.xmlrpc.WebServer</a:t>
            </a:r>
            <a:r>
              <a:rPr lang="en-CA" dirty="0" smtClean="0">
                <a:solidFill>
                  <a:schemeClr val="accent6"/>
                </a:solidFill>
              </a:rPr>
              <a:t>;</a:t>
            </a:r>
          </a:p>
          <a:p>
            <a:pPr lvl="2">
              <a:buNone/>
            </a:pPr>
            <a:r>
              <a:rPr lang="en-CA" dirty="0" smtClean="0">
                <a:solidFill>
                  <a:schemeClr val="accent6"/>
                </a:solidFill>
              </a:rPr>
              <a:t>import </a:t>
            </a:r>
            <a:r>
              <a:rPr lang="en-CA" dirty="0" err="1" smtClean="0">
                <a:solidFill>
                  <a:schemeClr val="accent6"/>
                </a:solidFill>
              </a:rPr>
              <a:t>org.apache.xmlrpc.XmlRpc</a:t>
            </a:r>
            <a:r>
              <a:rPr lang="en-CA" dirty="0" smtClean="0">
                <a:solidFill>
                  <a:schemeClr val="accent6"/>
                </a:solidFill>
              </a:rPr>
              <a:t>;</a:t>
            </a:r>
            <a:endParaRPr lang="en-CA" dirty="0">
              <a:solidFill>
                <a:schemeClr val="accent6"/>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533400" y="1143000"/>
            <a:ext cx="6418745" cy="5940088"/>
          </a:xfrm>
          <a:prstGeom prst="rect">
            <a:avLst/>
          </a:prstGeom>
          <a:solidFill>
            <a:schemeClr val="bg1"/>
          </a:solidFill>
          <a:ln w="9525">
            <a:noFill/>
            <a:miter lim="800000"/>
            <a:headEnd/>
            <a:tailEnd/>
          </a:ln>
          <a:effectLst>
            <a:outerShdw dist="107763" dir="2700000" algn="ctr" rotWithShape="0">
              <a:schemeClr val="bg2">
                <a:alpha val="50000"/>
              </a:schemeClr>
            </a:outerShdw>
          </a:effectLst>
        </p:spPr>
        <p:txBody>
          <a:bodyPr wrap="square">
            <a:spAutoFit/>
          </a:bodyPr>
          <a:lstStyle/>
          <a:p>
            <a:pPr>
              <a:buNone/>
            </a:pPr>
            <a:r>
              <a:rPr lang="en-US" altLang="zh-TW" sz="2000" dirty="0">
                <a:solidFill>
                  <a:schemeClr val="accent6"/>
                </a:solidFill>
                <a:ea typeface="新細明體" charset="-120"/>
              </a:rPr>
              <a:t>public class </a:t>
            </a:r>
            <a:r>
              <a:rPr lang="en-US" altLang="zh-TW" sz="2000" dirty="0" err="1">
                <a:solidFill>
                  <a:schemeClr val="accent6"/>
                </a:solidFill>
                <a:ea typeface="新細明體" charset="-120"/>
              </a:rPr>
              <a:t>AreaServer</a:t>
            </a:r>
            <a:r>
              <a:rPr lang="en-US" altLang="zh-TW" sz="2000" dirty="0">
                <a:solidFill>
                  <a:schemeClr val="accent6"/>
                </a:solidFill>
                <a:ea typeface="新細明體" charset="-120"/>
              </a:rPr>
              <a:t> {</a:t>
            </a:r>
          </a:p>
          <a:p>
            <a:pPr>
              <a:buNone/>
            </a:pPr>
            <a:endParaRPr lang="en-US" altLang="zh-TW" sz="2000" dirty="0">
              <a:solidFill>
                <a:schemeClr val="accent6"/>
              </a:solidFill>
              <a:ea typeface="新細明體" charset="-120"/>
            </a:endParaRPr>
          </a:p>
          <a:p>
            <a:pPr>
              <a:buNone/>
            </a:pPr>
            <a:r>
              <a:rPr lang="en-US" altLang="zh-TW" sz="2000" dirty="0">
                <a:solidFill>
                  <a:schemeClr val="accent6"/>
                </a:solidFill>
                <a:ea typeface="新細明體" charset="-120"/>
              </a:rPr>
              <a:t>  public static void main(String[] </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 {</a:t>
            </a:r>
          </a:p>
          <a:p>
            <a:pPr>
              <a:buNone/>
            </a:pPr>
            <a:r>
              <a:rPr lang="en-US" altLang="zh-TW" sz="2000" dirty="0">
                <a:solidFill>
                  <a:schemeClr val="accent6"/>
                </a:solidFill>
                <a:ea typeface="新細明體" charset="-120"/>
              </a:rPr>
              <a:t>    try {</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startServer</a:t>
            </a:r>
            <a:r>
              <a:rPr lang="en-US" altLang="zh-TW" sz="2000" dirty="0">
                <a:solidFill>
                  <a:schemeClr val="accent6"/>
                </a:solidFill>
                <a:ea typeface="新細明體" charset="-120"/>
              </a:rPr>
              <a:t>(</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 catch (</a:t>
            </a:r>
            <a:r>
              <a:rPr lang="en-US" altLang="zh-TW" sz="2000" dirty="0" err="1">
                <a:solidFill>
                  <a:schemeClr val="accent6"/>
                </a:solidFill>
                <a:ea typeface="新細明體" charset="-120"/>
              </a:rPr>
              <a:t>IOException</a:t>
            </a:r>
            <a:r>
              <a:rPr lang="en-US" altLang="zh-TW" sz="2000" dirty="0">
                <a:solidFill>
                  <a:schemeClr val="accent6"/>
                </a:solidFill>
                <a:ea typeface="新細明體" charset="-120"/>
              </a:rPr>
              <a:t> e) {;}</a:t>
            </a:r>
          </a:p>
          <a:p>
            <a:pPr>
              <a:buNone/>
            </a:pPr>
            <a:r>
              <a:rPr lang="en-US" altLang="zh-TW" sz="2000" dirty="0">
                <a:solidFill>
                  <a:schemeClr val="accent6"/>
                </a:solidFill>
                <a:ea typeface="新細明體" charset="-120"/>
              </a:rPr>
              <a:t>  }</a:t>
            </a:r>
          </a:p>
          <a:p>
            <a:pPr>
              <a:buNone/>
            </a:pPr>
            <a:endParaRPr lang="en-US" altLang="zh-TW" sz="2000" dirty="0">
              <a:solidFill>
                <a:schemeClr val="accent6"/>
              </a:solidFill>
              <a:ea typeface="新細明體" charset="-120"/>
            </a:endParaRPr>
          </a:p>
          <a:p>
            <a:pPr>
              <a:buNone/>
            </a:pPr>
            <a:r>
              <a:rPr lang="en-US" altLang="zh-TW" sz="2000" dirty="0">
                <a:solidFill>
                  <a:schemeClr val="accent6"/>
                </a:solidFill>
                <a:ea typeface="新細明體" charset="-120"/>
              </a:rPr>
              <a:t>  public static void </a:t>
            </a:r>
            <a:r>
              <a:rPr lang="en-US" altLang="zh-TW" sz="2000" dirty="0" err="1">
                <a:solidFill>
                  <a:schemeClr val="accent6"/>
                </a:solidFill>
                <a:ea typeface="新細明體" charset="-120"/>
              </a:rPr>
              <a:t>startServer</a:t>
            </a:r>
            <a:r>
              <a:rPr lang="en-US" altLang="zh-TW" sz="2000" dirty="0">
                <a:solidFill>
                  <a:schemeClr val="accent6"/>
                </a:solidFill>
                <a:ea typeface="新細明體" charset="-120"/>
              </a:rPr>
              <a:t>(String[] </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throws </a:t>
            </a:r>
            <a:r>
              <a:rPr lang="en-US" altLang="zh-TW" sz="2000" dirty="0" err="1">
                <a:solidFill>
                  <a:schemeClr val="accent6"/>
                </a:solidFill>
                <a:ea typeface="新細明體" charset="-120"/>
              </a:rPr>
              <a:t>IOException</a:t>
            </a:r>
            <a:r>
              <a:rPr lang="en-US" altLang="zh-TW" sz="2000" dirty="0">
                <a:solidFill>
                  <a:schemeClr val="accent6"/>
                </a:solidFill>
                <a:ea typeface="新細明體" charset="-120"/>
              </a:rPr>
              <a:t> { </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WebServer</a:t>
            </a:r>
            <a:r>
              <a:rPr lang="en-US" altLang="zh-TW" sz="2000" dirty="0">
                <a:solidFill>
                  <a:schemeClr val="accent6"/>
                </a:solidFill>
                <a:ea typeface="新細明體" charset="-120"/>
              </a:rPr>
              <a:t> server = new </a:t>
            </a:r>
            <a:r>
              <a:rPr lang="en-US" altLang="zh-TW" sz="2000" dirty="0" err="1">
                <a:solidFill>
                  <a:schemeClr val="accent6"/>
                </a:solidFill>
                <a:ea typeface="新細明體" charset="-120"/>
              </a:rPr>
              <a:t>WebServer</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Integer.parseInt</a:t>
            </a:r>
            <a:r>
              <a:rPr lang="en-US" altLang="zh-TW" sz="2000" dirty="0">
                <a:solidFill>
                  <a:schemeClr val="accent6"/>
                </a:solidFill>
                <a:ea typeface="新細明體" charset="-120"/>
              </a:rPr>
              <a:t>(</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[0]));</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server.addHandler</a:t>
            </a:r>
            <a:r>
              <a:rPr lang="en-US" altLang="zh-TW" sz="2000" dirty="0">
                <a:solidFill>
                  <a:schemeClr val="accent6"/>
                </a:solidFill>
                <a:ea typeface="新細明體" charset="-120"/>
              </a:rPr>
              <a:t>(“</a:t>
            </a:r>
            <a:r>
              <a:rPr lang="en-US" altLang="zh-TW" sz="2000" dirty="0" err="1">
                <a:solidFill>
                  <a:schemeClr val="accent6"/>
                </a:solidFill>
                <a:ea typeface="新細明體" charset="-120"/>
              </a:rPr>
              <a:t>area”,new</a:t>
            </a:r>
            <a:r>
              <a:rPr lang="en-US" altLang="zh-TW" sz="2000" dirty="0">
                <a:solidFill>
                  <a:schemeClr val="accent6"/>
                </a:solidFill>
                <a:ea typeface="新細明體" charset="-120"/>
              </a:rPr>
              <a:t> </a:t>
            </a:r>
            <a:r>
              <a:rPr lang="en-US" altLang="zh-TW" sz="2000" dirty="0" err="1">
                <a:solidFill>
                  <a:schemeClr val="accent6"/>
                </a:solidFill>
                <a:ea typeface="新細明體" charset="-120"/>
              </a:rPr>
              <a:t>AreaHandler</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server.start</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p>
          <a:p>
            <a:pPr>
              <a:buNone/>
            </a:pPr>
            <a:r>
              <a:rPr lang="en-US" altLang="zh-TW" sz="2000" dirty="0">
                <a:solidFill>
                  <a:schemeClr val="accent6"/>
                </a:solidFill>
                <a:ea typeface="新細明體" charset="-120"/>
              </a:rPr>
              <a:t>}</a:t>
            </a:r>
          </a:p>
        </p:txBody>
      </p:sp>
      <p:sp>
        <p:nvSpPr>
          <p:cNvPr id="5" name="Line Callout 1 4"/>
          <p:cNvSpPr/>
          <p:nvPr/>
        </p:nvSpPr>
        <p:spPr bwMode="auto">
          <a:xfrm>
            <a:off x="7467600" y="1828800"/>
            <a:ext cx="1447800" cy="1752600"/>
          </a:xfrm>
          <a:prstGeom prst="borderCallout1">
            <a:avLst>
              <a:gd name="adj1" fmla="val 18750"/>
              <a:gd name="adj2" fmla="val -8333"/>
              <a:gd name="adj3" fmla="val 15505"/>
              <a:gd name="adj4" fmla="val -31793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May want to use this to pass a port number</a:t>
            </a:r>
            <a:endParaRPr kumimoji="0" lang="en-CA" sz="2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533400" y="1143000"/>
            <a:ext cx="6418745" cy="5940088"/>
          </a:xfrm>
          <a:prstGeom prst="rect">
            <a:avLst/>
          </a:prstGeom>
          <a:solidFill>
            <a:schemeClr val="bg1"/>
          </a:solidFill>
          <a:ln w="9525">
            <a:noFill/>
            <a:miter lim="800000"/>
            <a:headEnd/>
            <a:tailEnd/>
          </a:ln>
          <a:effectLst>
            <a:outerShdw dist="107763" dir="2700000" algn="ctr" rotWithShape="0">
              <a:schemeClr val="bg2">
                <a:alpha val="50000"/>
              </a:schemeClr>
            </a:outerShdw>
          </a:effectLst>
        </p:spPr>
        <p:txBody>
          <a:bodyPr wrap="square">
            <a:spAutoFit/>
          </a:bodyPr>
          <a:lstStyle/>
          <a:p>
            <a:pPr>
              <a:buNone/>
            </a:pPr>
            <a:r>
              <a:rPr lang="en-US" altLang="zh-TW" sz="2000" dirty="0">
                <a:solidFill>
                  <a:schemeClr val="accent6"/>
                </a:solidFill>
                <a:ea typeface="新細明體" charset="-120"/>
              </a:rPr>
              <a:t>public class </a:t>
            </a:r>
            <a:r>
              <a:rPr lang="en-US" altLang="zh-TW" sz="2000" dirty="0" err="1">
                <a:solidFill>
                  <a:schemeClr val="accent6"/>
                </a:solidFill>
                <a:ea typeface="新細明體" charset="-120"/>
              </a:rPr>
              <a:t>AreaServer</a:t>
            </a:r>
            <a:r>
              <a:rPr lang="en-US" altLang="zh-TW" sz="2000" dirty="0">
                <a:solidFill>
                  <a:schemeClr val="accent6"/>
                </a:solidFill>
                <a:ea typeface="新細明體" charset="-120"/>
              </a:rPr>
              <a:t> {</a:t>
            </a:r>
          </a:p>
          <a:p>
            <a:pPr>
              <a:buNone/>
            </a:pPr>
            <a:endParaRPr lang="en-US" altLang="zh-TW" sz="2000" dirty="0">
              <a:solidFill>
                <a:schemeClr val="accent6"/>
              </a:solidFill>
              <a:ea typeface="新細明體" charset="-120"/>
            </a:endParaRPr>
          </a:p>
          <a:p>
            <a:pPr>
              <a:buNone/>
            </a:pPr>
            <a:r>
              <a:rPr lang="en-US" altLang="zh-TW" sz="2000" dirty="0">
                <a:solidFill>
                  <a:schemeClr val="accent6"/>
                </a:solidFill>
                <a:ea typeface="新細明體" charset="-120"/>
              </a:rPr>
              <a:t>  public static void main(String[] </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 {</a:t>
            </a:r>
          </a:p>
          <a:p>
            <a:pPr>
              <a:buNone/>
            </a:pPr>
            <a:r>
              <a:rPr lang="en-US" altLang="zh-TW" sz="2000" dirty="0">
                <a:solidFill>
                  <a:schemeClr val="accent6"/>
                </a:solidFill>
                <a:ea typeface="新細明體" charset="-120"/>
              </a:rPr>
              <a:t>    try {</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startServer</a:t>
            </a:r>
            <a:r>
              <a:rPr lang="en-US" altLang="zh-TW" sz="2000" dirty="0">
                <a:solidFill>
                  <a:schemeClr val="accent6"/>
                </a:solidFill>
                <a:ea typeface="新細明體" charset="-120"/>
              </a:rPr>
              <a:t>(</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 catch (</a:t>
            </a:r>
            <a:r>
              <a:rPr lang="en-US" altLang="zh-TW" sz="2000" dirty="0" err="1">
                <a:solidFill>
                  <a:schemeClr val="accent6"/>
                </a:solidFill>
                <a:ea typeface="新細明體" charset="-120"/>
              </a:rPr>
              <a:t>IOException</a:t>
            </a:r>
            <a:r>
              <a:rPr lang="en-US" altLang="zh-TW" sz="2000" dirty="0">
                <a:solidFill>
                  <a:schemeClr val="accent6"/>
                </a:solidFill>
                <a:ea typeface="新細明體" charset="-120"/>
              </a:rPr>
              <a:t> e) {;}</a:t>
            </a:r>
          </a:p>
          <a:p>
            <a:pPr>
              <a:buNone/>
            </a:pPr>
            <a:r>
              <a:rPr lang="en-US" altLang="zh-TW" sz="2000" dirty="0">
                <a:solidFill>
                  <a:schemeClr val="accent6"/>
                </a:solidFill>
                <a:ea typeface="新細明體" charset="-120"/>
              </a:rPr>
              <a:t>  }</a:t>
            </a:r>
          </a:p>
          <a:p>
            <a:pPr>
              <a:buNone/>
            </a:pPr>
            <a:endParaRPr lang="en-US" altLang="zh-TW" sz="2000" dirty="0">
              <a:solidFill>
                <a:schemeClr val="accent6"/>
              </a:solidFill>
              <a:ea typeface="新細明體" charset="-120"/>
            </a:endParaRPr>
          </a:p>
          <a:p>
            <a:pPr>
              <a:buNone/>
            </a:pPr>
            <a:r>
              <a:rPr lang="en-US" altLang="zh-TW" sz="2000" dirty="0">
                <a:solidFill>
                  <a:schemeClr val="accent6"/>
                </a:solidFill>
                <a:ea typeface="新細明體" charset="-120"/>
              </a:rPr>
              <a:t>  public static void </a:t>
            </a:r>
            <a:r>
              <a:rPr lang="en-US" altLang="zh-TW" sz="2000" dirty="0" err="1">
                <a:solidFill>
                  <a:schemeClr val="accent6"/>
                </a:solidFill>
                <a:ea typeface="新細明體" charset="-120"/>
              </a:rPr>
              <a:t>startServer</a:t>
            </a:r>
            <a:r>
              <a:rPr lang="en-US" altLang="zh-TW" sz="2000" dirty="0">
                <a:solidFill>
                  <a:schemeClr val="accent6"/>
                </a:solidFill>
                <a:ea typeface="新細明體" charset="-120"/>
              </a:rPr>
              <a:t>(String[] </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throws </a:t>
            </a:r>
            <a:r>
              <a:rPr lang="en-US" altLang="zh-TW" sz="2000" dirty="0" err="1">
                <a:solidFill>
                  <a:schemeClr val="accent6"/>
                </a:solidFill>
                <a:ea typeface="新細明體" charset="-120"/>
              </a:rPr>
              <a:t>IOException</a:t>
            </a:r>
            <a:r>
              <a:rPr lang="en-US" altLang="zh-TW" sz="2000" dirty="0">
                <a:solidFill>
                  <a:schemeClr val="accent6"/>
                </a:solidFill>
                <a:ea typeface="新細明體" charset="-120"/>
              </a:rPr>
              <a:t> { </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WebServer</a:t>
            </a:r>
            <a:r>
              <a:rPr lang="en-US" altLang="zh-TW" sz="2000" dirty="0">
                <a:solidFill>
                  <a:schemeClr val="accent6"/>
                </a:solidFill>
                <a:ea typeface="新細明體" charset="-120"/>
              </a:rPr>
              <a:t> server = new </a:t>
            </a:r>
            <a:r>
              <a:rPr lang="en-US" altLang="zh-TW" sz="2000" dirty="0" err="1">
                <a:solidFill>
                  <a:schemeClr val="accent6"/>
                </a:solidFill>
                <a:ea typeface="新細明體" charset="-120"/>
              </a:rPr>
              <a:t>WebServer</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Integer.parseInt</a:t>
            </a:r>
            <a:r>
              <a:rPr lang="en-US" altLang="zh-TW" sz="2000" dirty="0">
                <a:solidFill>
                  <a:schemeClr val="accent6"/>
                </a:solidFill>
                <a:ea typeface="新細明體" charset="-120"/>
              </a:rPr>
              <a:t>(</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[0]));</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server.addHandler</a:t>
            </a:r>
            <a:r>
              <a:rPr lang="en-US" altLang="zh-TW" sz="2000" dirty="0">
                <a:solidFill>
                  <a:schemeClr val="accent6"/>
                </a:solidFill>
                <a:ea typeface="新細明體" charset="-120"/>
              </a:rPr>
              <a:t>(“</a:t>
            </a:r>
            <a:r>
              <a:rPr lang="en-US" altLang="zh-TW" sz="2000" dirty="0" err="1">
                <a:solidFill>
                  <a:schemeClr val="accent6"/>
                </a:solidFill>
                <a:ea typeface="新細明體" charset="-120"/>
              </a:rPr>
              <a:t>area”,new</a:t>
            </a:r>
            <a:r>
              <a:rPr lang="en-US" altLang="zh-TW" sz="2000" dirty="0">
                <a:solidFill>
                  <a:schemeClr val="accent6"/>
                </a:solidFill>
                <a:ea typeface="新細明體" charset="-120"/>
              </a:rPr>
              <a:t> </a:t>
            </a:r>
            <a:r>
              <a:rPr lang="en-US" altLang="zh-TW" sz="2000" dirty="0" err="1">
                <a:solidFill>
                  <a:schemeClr val="accent6"/>
                </a:solidFill>
                <a:ea typeface="新細明體" charset="-120"/>
              </a:rPr>
              <a:t>AreaHandler</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server.start</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p>
          <a:p>
            <a:pPr>
              <a:buNone/>
            </a:pPr>
            <a:r>
              <a:rPr lang="en-US" altLang="zh-TW" sz="2000" dirty="0">
                <a:solidFill>
                  <a:schemeClr val="accent6"/>
                </a:solidFill>
                <a:ea typeface="新細明體" charset="-120"/>
              </a:rPr>
              <a:t>}</a:t>
            </a:r>
          </a:p>
        </p:txBody>
      </p:sp>
      <p:sp>
        <p:nvSpPr>
          <p:cNvPr id="5" name="Line Callout 1 4"/>
          <p:cNvSpPr/>
          <p:nvPr/>
        </p:nvSpPr>
        <p:spPr bwMode="auto">
          <a:xfrm>
            <a:off x="7467600" y="1828800"/>
            <a:ext cx="1447800" cy="1752600"/>
          </a:xfrm>
          <a:prstGeom prst="borderCallout1">
            <a:avLst>
              <a:gd name="adj1" fmla="val 18750"/>
              <a:gd name="adj2" fmla="val -8333"/>
              <a:gd name="adj3" fmla="val 180442"/>
              <a:gd name="adj4" fmla="val -25884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  Create the server</a:t>
            </a:r>
            <a:endParaRPr kumimoji="0" lang="en-CA" sz="2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ChangeArrowheads="1"/>
          </p:cNvSpPr>
          <p:nvPr>
            <p:ph type="title"/>
          </p:nvPr>
        </p:nvSpPr>
        <p:spPr>
          <a:noFill/>
          <a:ln/>
        </p:spPr>
        <p:txBody>
          <a:bodyPr lIns="92075" tIns="46038" rIns="92075" bIns="46038" anchor="ctr"/>
          <a:lstStyle/>
          <a:p>
            <a:r>
              <a:rPr lang="en-US"/>
              <a:t>Difficulties in Socket Programming</a:t>
            </a:r>
          </a:p>
        </p:txBody>
      </p:sp>
      <p:sp>
        <p:nvSpPr>
          <p:cNvPr id="419843" name="Rectangle 3"/>
          <p:cNvSpPr>
            <a:spLocks noGrp="1" noChangeArrowheads="1"/>
          </p:cNvSpPr>
          <p:nvPr>
            <p:ph type="body" idx="1"/>
          </p:nvPr>
        </p:nvSpPr>
        <p:spPr>
          <a:noFill/>
          <a:ln/>
        </p:spPr>
        <p:txBody>
          <a:bodyPr lIns="92075" tIns="46038" rIns="92075" bIns="46038"/>
          <a:lstStyle/>
          <a:p>
            <a:pPr>
              <a:lnSpc>
                <a:spcPct val="90000"/>
              </a:lnSpc>
            </a:pPr>
            <a:r>
              <a:rPr lang="en-US" sz="2800" dirty="0"/>
              <a:t>Using sockets does not conceal communication which is important to achieve access transparency (defined as hiding differences in data representation and how a resource is accessed).</a:t>
            </a:r>
          </a:p>
          <a:p>
            <a:pPr>
              <a:lnSpc>
                <a:spcPct val="90000"/>
              </a:lnSpc>
            </a:pPr>
            <a:r>
              <a:rPr lang="en-US" sz="2800" dirty="0"/>
              <a:t>Little was done until a paper by </a:t>
            </a:r>
            <a:r>
              <a:rPr lang="en-US" sz="2800" dirty="0" err="1"/>
              <a:t>Birell</a:t>
            </a:r>
            <a:r>
              <a:rPr lang="en-US" sz="2800" dirty="0"/>
              <a:t> and Nelson (1984).  They suggested:</a:t>
            </a:r>
          </a:p>
          <a:p>
            <a:pPr lvl="1">
              <a:lnSpc>
                <a:spcPct val="90000"/>
              </a:lnSpc>
            </a:pPr>
            <a:r>
              <a:rPr lang="en-US" sz="2400" dirty="0"/>
              <a:t>Allow programs to call procedures located on other machines.</a:t>
            </a:r>
          </a:p>
          <a:p>
            <a:pPr lvl="1">
              <a:lnSpc>
                <a:spcPct val="90000"/>
              </a:lnSpc>
            </a:pPr>
            <a:r>
              <a:rPr lang="en-US" sz="2400" dirty="0"/>
              <a:t>Sounds simple, but the implementation is actually quite difficult.</a:t>
            </a:r>
          </a:p>
          <a:p>
            <a:pPr lvl="1">
              <a:lnSpc>
                <a:spcPct val="90000"/>
              </a:lnSpc>
            </a:pPr>
            <a:r>
              <a:rPr lang="en-US" sz="2400" dirty="0"/>
              <a:t>This approach is known as </a:t>
            </a:r>
            <a:r>
              <a:rPr lang="en-US" sz="2400" dirty="0">
                <a:solidFill>
                  <a:srgbClr val="FF0000"/>
                </a:solidFill>
              </a:rPr>
              <a:t>Remote Procedure Call (RPC)</a:t>
            </a:r>
            <a:r>
              <a:rPr lang="en-US" sz="2400" dirty="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533400" y="1143000"/>
            <a:ext cx="6418745" cy="5940088"/>
          </a:xfrm>
          <a:prstGeom prst="rect">
            <a:avLst/>
          </a:prstGeom>
          <a:solidFill>
            <a:schemeClr val="bg1"/>
          </a:solidFill>
          <a:ln w="9525">
            <a:noFill/>
            <a:miter lim="800000"/>
            <a:headEnd/>
            <a:tailEnd/>
          </a:ln>
          <a:effectLst>
            <a:outerShdw dist="107763" dir="2700000" algn="ctr" rotWithShape="0">
              <a:schemeClr val="bg2">
                <a:alpha val="50000"/>
              </a:schemeClr>
            </a:outerShdw>
          </a:effectLst>
        </p:spPr>
        <p:txBody>
          <a:bodyPr wrap="square">
            <a:spAutoFit/>
          </a:bodyPr>
          <a:lstStyle/>
          <a:p>
            <a:pPr>
              <a:buNone/>
            </a:pPr>
            <a:r>
              <a:rPr lang="en-US" altLang="zh-TW" sz="2000" dirty="0">
                <a:solidFill>
                  <a:schemeClr val="accent6"/>
                </a:solidFill>
                <a:ea typeface="新細明體" charset="-120"/>
              </a:rPr>
              <a:t>public class </a:t>
            </a:r>
            <a:r>
              <a:rPr lang="en-US" altLang="zh-TW" sz="2000" dirty="0" err="1">
                <a:solidFill>
                  <a:schemeClr val="accent6"/>
                </a:solidFill>
                <a:ea typeface="新細明體" charset="-120"/>
              </a:rPr>
              <a:t>AreaServer</a:t>
            </a:r>
            <a:r>
              <a:rPr lang="en-US" altLang="zh-TW" sz="2000" dirty="0">
                <a:solidFill>
                  <a:schemeClr val="accent6"/>
                </a:solidFill>
                <a:ea typeface="新細明體" charset="-120"/>
              </a:rPr>
              <a:t> {</a:t>
            </a:r>
          </a:p>
          <a:p>
            <a:pPr>
              <a:buNone/>
            </a:pPr>
            <a:endParaRPr lang="en-US" altLang="zh-TW" sz="2000" dirty="0">
              <a:solidFill>
                <a:schemeClr val="accent6"/>
              </a:solidFill>
              <a:ea typeface="新細明體" charset="-120"/>
            </a:endParaRPr>
          </a:p>
          <a:p>
            <a:pPr>
              <a:buNone/>
            </a:pPr>
            <a:r>
              <a:rPr lang="en-US" altLang="zh-TW" sz="2000" dirty="0">
                <a:solidFill>
                  <a:schemeClr val="accent6"/>
                </a:solidFill>
                <a:ea typeface="新細明體" charset="-120"/>
              </a:rPr>
              <a:t>  public static void main(String[] </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 {</a:t>
            </a:r>
          </a:p>
          <a:p>
            <a:pPr>
              <a:buNone/>
            </a:pPr>
            <a:r>
              <a:rPr lang="en-US" altLang="zh-TW" sz="2000" dirty="0">
                <a:solidFill>
                  <a:schemeClr val="accent6"/>
                </a:solidFill>
                <a:ea typeface="新細明體" charset="-120"/>
              </a:rPr>
              <a:t>    try {</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startServer</a:t>
            </a:r>
            <a:r>
              <a:rPr lang="en-US" altLang="zh-TW" sz="2000" dirty="0">
                <a:solidFill>
                  <a:schemeClr val="accent6"/>
                </a:solidFill>
                <a:ea typeface="新細明體" charset="-120"/>
              </a:rPr>
              <a:t>(</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 catch (</a:t>
            </a:r>
            <a:r>
              <a:rPr lang="en-US" altLang="zh-TW" sz="2000" dirty="0" err="1">
                <a:solidFill>
                  <a:schemeClr val="accent6"/>
                </a:solidFill>
                <a:ea typeface="新細明體" charset="-120"/>
              </a:rPr>
              <a:t>IOException</a:t>
            </a:r>
            <a:r>
              <a:rPr lang="en-US" altLang="zh-TW" sz="2000" dirty="0">
                <a:solidFill>
                  <a:schemeClr val="accent6"/>
                </a:solidFill>
                <a:ea typeface="新細明體" charset="-120"/>
              </a:rPr>
              <a:t> e) {;}</a:t>
            </a:r>
          </a:p>
          <a:p>
            <a:pPr>
              <a:buNone/>
            </a:pPr>
            <a:r>
              <a:rPr lang="en-US" altLang="zh-TW" sz="2000" dirty="0">
                <a:solidFill>
                  <a:schemeClr val="accent6"/>
                </a:solidFill>
                <a:ea typeface="新細明體" charset="-120"/>
              </a:rPr>
              <a:t>  }</a:t>
            </a:r>
          </a:p>
          <a:p>
            <a:pPr>
              <a:buNone/>
            </a:pPr>
            <a:endParaRPr lang="en-US" altLang="zh-TW" sz="2000" dirty="0">
              <a:solidFill>
                <a:schemeClr val="accent6"/>
              </a:solidFill>
              <a:ea typeface="新細明體" charset="-120"/>
            </a:endParaRPr>
          </a:p>
          <a:p>
            <a:pPr>
              <a:buNone/>
            </a:pPr>
            <a:r>
              <a:rPr lang="en-US" altLang="zh-TW" sz="2000" dirty="0">
                <a:solidFill>
                  <a:schemeClr val="accent6"/>
                </a:solidFill>
                <a:ea typeface="新細明體" charset="-120"/>
              </a:rPr>
              <a:t>  public static void </a:t>
            </a:r>
            <a:r>
              <a:rPr lang="en-US" altLang="zh-TW" sz="2000" dirty="0" err="1">
                <a:solidFill>
                  <a:schemeClr val="accent6"/>
                </a:solidFill>
                <a:ea typeface="新細明體" charset="-120"/>
              </a:rPr>
              <a:t>startServer</a:t>
            </a:r>
            <a:r>
              <a:rPr lang="en-US" altLang="zh-TW" sz="2000" dirty="0">
                <a:solidFill>
                  <a:schemeClr val="accent6"/>
                </a:solidFill>
                <a:ea typeface="新細明體" charset="-120"/>
              </a:rPr>
              <a:t>(String[] </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throws </a:t>
            </a:r>
            <a:r>
              <a:rPr lang="en-US" altLang="zh-TW" sz="2000" dirty="0" err="1">
                <a:solidFill>
                  <a:schemeClr val="accent6"/>
                </a:solidFill>
                <a:ea typeface="新細明體" charset="-120"/>
              </a:rPr>
              <a:t>IOException</a:t>
            </a:r>
            <a:r>
              <a:rPr lang="en-US" altLang="zh-TW" sz="2000" dirty="0">
                <a:solidFill>
                  <a:schemeClr val="accent6"/>
                </a:solidFill>
                <a:ea typeface="新細明體" charset="-120"/>
              </a:rPr>
              <a:t> { </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WebServer</a:t>
            </a:r>
            <a:r>
              <a:rPr lang="en-US" altLang="zh-TW" sz="2000" dirty="0">
                <a:solidFill>
                  <a:schemeClr val="accent6"/>
                </a:solidFill>
                <a:ea typeface="新細明體" charset="-120"/>
              </a:rPr>
              <a:t> server = new </a:t>
            </a:r>
            <a:r>
              <a:rPr lang="en-US" altLang="zh-TW" sz="2000" dirty="0" err="1">
                <a:solidFill>
                  <a:schemeClr val="accent6"/>
                </a:solidFill>
                <a:ea typeface="新細明體" charset="-120"/>
              </a:rPr>
              <a:t>WebServer</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Integer.parseInt</a:t>
            </a:r>
            <a:r>
              <a:rPr lang="en-US" altLang="zh-TW" sz="2000" dirty="0">
                <a:solidFill>
                  <a:schemeClr val="accent6"/>
                </a:solidFill>
                <a:ea typeface="新細明體" charset="-120"/>
              </a:rPr>
              <a:t>(</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[0]));</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server.addHandler</a:t>
            </a:r>
            <a:r>
              <a:rPr lang="en-US" altLang="zh-TW" sz="2000" dirty="0">
                <a:solidFill>
                  <a:schemeClr val="accent6"/>
                </a:solidFill>
                <a:ea typeface="新細明體" charset="-120"/>
              </a:rPr>
              <a:t>(“</a:t>
            </a:r>
            <a:r>
              <a:rPr lang="en-US" altLang="zh-TW" sz="2000" dirty="0" err="1">
                <a:solidFill>
                  <a:schemeClr val="accent6"/>
                </a:solidFill>
                <a:ea typeface="新細明體" charset="-120"/>
              </a:rPr>
              <a:t>area”,new</a:t>
            </a:r>
            <a:r>
              <a:rPr lang="en-US" altLang="zh-TW" sz="2000" dirty="0">
                <a:solidFill>
                  <a:schemeClr val="accent6"/>
                </a:solidFill>
                <a:ea typeface="新細明體" charset="-120"/>
              </a:rPr>
              <a:t> </a:t>
            </a:r>
            <a:r>
              <a:rPr lang="en-US" altLang="zh-TW" sz="2000" dirty="0" err="1">
                <a:solidFill>
                  <a:schemeClr val="accent6"/>
                </a:solidFill>
                <a:ea typeface="新細明體" charset="-120"/>
              </a:rPr>
              <a:t>AreaHandler</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server.start</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p>
          <a:p>
            <a:pPr>
              <a:buNone/>
            </a:pPr>
            <a:r>
              <a:rPr lang="en-US" altLang="zh-TW" sz="2000" dirty="0">
                <a:solidFill>
                  <a:schemeClr val="accent6"/>
                </a:solidFill>
                <a:ea typeface="新細明體" charset="-120"/>
              </a:rPr>
              <a:t>}</a:t>
            </a:r>
          </a:p>
        </p:txBody>
      </p:sp>
      <p:sp>
        <p:nvSpPr>
          <p:cNvPr id="5" name="Line Callout 1 4"/>
          <p:cNvSpPr/>
          <p:nvPr/>
        </p:nvSpPr>
        <p:spPr bwMode="auto">
          <a:xfrm>
            <a:off x="7467600" y="1828800"/>
            <a:ext cx="1447800" cy="1752600"/>
          </a:xfrm>
          <a:prstGeom prst="borderCallout1">
            <a:avLst>
              <a:gd name="adj1" fmla="val 18750"/>
              <a:gd name="adj2" fmla="val -8333"/>
              <a:gd name="adj3" fmla="val 201480"/>
              <a:gd name="adj4" fmla="val -19772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 Convert input port number to an integer</a:t>
            </a:r>
            <a:endParaRPr kumimoji="0" lang="en-CA" sz="2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533400" y="1143000"/>
            <a:ext cx="6418745" cy="5940088"/>
          </a:xfrm>
          <a:prstGeom prst="rect">
            <a:avLst/>
          </a:prstGeom>
          <a:solidFill>
            <a:schemeClr val="bg1"/>
          </a:solidFill>
          <a:ln w="9525">
            <a:noFill/>
            <a:miter lim="800000"/>
            <a:headEnd/>
            <a:tailEnd/>
          </a:ln>
          <a:effectLst>
            <a:outerShdw dist="107763" dir="2700000" algn="ctr" rotWithShape="0">
              <a:schemeClr val="bg2">
                <a:alpha val="50000"/>
              </a:schemeClr>
            </a:outerShdw>
          </a:effectLst>
        </p:spPr>
        <p:txBody>
          <a:bodyPr wrap="square">
            <a:spAutoFit/>
          </a:bodyPr>
          <a:lstStyle/>
          <a:p>
            <a:pPr>
              <a:buNone/>
            </a:pPr>
            <a:r>
              <a:rPr lang="en-US" altLang="zh-TW" sz="2000" dirty="0">
                <a:solidFill>
                  <a:schemeClr val="accent6"/>
                </a:solidFill>
                <a:ea typeface="新細明體" charset="-120"/>
              </a:rPr>
              <a:t>public class </a:t>
            </a:r>
            <a:r>
              <a:rPr lang="en-US" altLang="zh-TW" sz="2000" dirty="0" err="1">
                <a:solidFill>
                  <a:schemeClr val="accent6"/>
                </a:solidFill>
                <a:ea typeface="新細明體" charset="-120"/>
              </a:rPr>
              <a:t>AreaServer</a:t>
            </a:r>
            <a:r>
              <a:rPr lang="en-US" altLang="zh-TW" sz="2000" dirty="0">
                <a:solidFill>
                  <a:schemeClr val="accent6"/>
                </a:solidFill>
                <a:ea typeface="新細明體" charset="-120"/>
              </a:rPr>
              <a:t> {</a:t>
            </a:r>
          </a:p>
          <a:p>
            <a:pPr>
              <a:buNone/>
            </a:pPr>
            <a:endParaRPr lang="en-US" altLang="zh-TW" sz="2000" dirty="0">
              <a:solidFill>
                <a:schemeClr val="accent6"/>
              </a:solidFill>
              <a:ea typeface="新細明體" charset="-120"/>
            </a:endParaRPr>
          </a:p>
          <a:p>
            <a:pPr>
              <a:buNone/>
            </a:pPr>
            <a:r>
              <a:rPr lang="en-US" altLang="zh-TW" sz="2000" dirty="0">
                <a:solidFill>
                  <a:schemeClr val="accent6"/>
                </a:solidFill>
                <a:ea typeface="新細明體" charset="-120"/>
              </a:rPr>
              <a:t>  public static void main(String[] </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 {</a:t>
            </a:r>
          </a:p>
          <a:p>
            <a:pPr>
              <a:buNone/>
            </a:pPr>
            <a:r>
              <a:rPr lang="en-US" altLang="zh-TW" sz="2000" dirty="0">
                <a:solidFill>
                  <a:schemeClr val="accent6"/>
                </a:solidFill>
                <a:ea typeface="新細明體" charset="-120"/>
              </a:rPr>
              <a:t>    try {</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startServer</a:t>
            </a:r>
            <a:r>
              <a:rPr lang="en-US" altLang="zh-TW" sz="2000" dirty="0">
                <a:solidFill>
                  <a:schemeClr val="accent6"/>
                </a:solidFill>
                <a:ea typeface="新細明體" charset="-120"/>
              </a:rPr>
              <a:t>(</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 catch (</a:t>
            </a:r>
            <a:r>
              <a:rPr lang="en-US" altLang="zh-TW" sz="2000" dirty="0" err="1">
                <a:solidFill>
                  <a:schemeClr val="accent6"/>
                </a:solidFill>
                <a:ea typeface="新細明體" charset="-120"/>
              </a:rPr>
              <a:t>IOException</a:t>
            </a:r>
            <a:r>
              <a:rPr lang="en-US" altLang="zh-TW" sz="2000" dirty="0">
                <a:solidFill>
                  <a:schemeClr val="accent6"/>
                </a:solidFill>
                <a:ea typeface="新細明體" charset="-120"/>
              </a:rPr>
              <a:t> e) {;}</a:t>
            </a:r>
          </a:p>
          <a:p>
            <a:pPr>
              <a:buNone/>
            </a:pPr>
            <a:r>
              <a:rPr lang="en-US" altLang="zh-TW" sz="2000" dirty="0">
                <a:solidFill>
                  <a:schemeClr val="accent6"/>
                </a:solidFill>
                <a:ea typeface="新細明體" charset="-120"/>
              </a:rPr>
              <a:t>  }</a:t>
            </a:r>
          </a:p>
          <a:p>
            <a:pPr>
              <a:buNone/>
            </a:pPr>
            <a:endParaRPr lang="en-US" altLang="zh-TW" sz="2000" dirty="0">
              <a:solidFill>
                <a:schemeClr val="accent6"/>
              </a:solidFill>
              <a:ea typeface="新細明體" charset="-120"/>
            </a:endParaRPr>
          </a:p>
          <a:p>
            <a:pPr>
              <a:buNone/>
            </a:pPr>
            <a:r>
              <a:rPr lang="en-US" altLang="zh-TW" sz="2000" dirty="0">
                <a:solidFill>
                  <a:schemeClr val="accent6"/>
                </a:solidFill>
                <a:ea typeface="新細明體" charset="-120"/>
              </a:rPr>
              <a:t>  public static void </a:t>
            </a:r>
            <a:r>
              <a:rPr lang="en-US" altLang="zh-TW" sz="2000" dirty="0" err="1">
                <a:solidFill>
                  <a:schemeClr val="accent6"/>
                </a:solidFill>
                <a:ea typeface="新細明體" charset="-120"/>
              </a:rPr>
              <a:t>startServer</a:t>
            </a:r>
            <a:r>
              <a:rPr lang="en-US" altLang="zh-TW" sz="2000" dirty="0">
                <a:solidFill>
                  <a:schemeClr val="accent6"/>
                </a:solidFill>
                <a:ea typeface="新細明體" charset="-120"/>
              </a:rPr>
              <a:t>(String[] </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throws </a:t>
            </a:r>
            <a:r>
              <a:rPr lang="en-US" altLang="zh-TW" sz="2000" dirty="0" err="1">
                <a:solidFill>
                  <a:schemeClr val="accent6"/>
                </a:solidFill>
                <a:ea typeface="新細明體" charset="-120"/>
              </a:rPr>
              <a:t>IOException</a:t>
            </a:r>
            <a:r>
              <a:rPr lang="en-US" altLang="zh-TW" sz="2000" dirty="0">
                <a:solidFill>
                  <a:schemeClr val="accent6"/>
                </a:solidFill>
                <a:ea typeface="新細明體" charset="-120"/>
              </a:rPr>
              <a:t> { </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WebServer</a:t>
            </a:r>
            <a:r>
              <a:rPr lang="en-US" altLang="zh-TW" sz="2000" dirty="0">
                <a:solidFill>
                  <a:schemeClr val="accent6"/>
                </a:solidFill>
                <a:ea typeface="新細明體" charset="-120"/>
              </a:rPr>
              <a:t> server = new </a:t>
            </a:r>
            <a:r>
              <a:rPr lang="en-US" altLang="zh-TW" sz="2000" dirty="0" err="1">
                <a:solidFill>
                  <a:schemeClr val="accent6"/>
                </a:solidFill>
                <a:ea typeface="新細明體" charset="-120"/>
              </a:rPr>
              <a:t>WebServer</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Integer.parseInt</a:t>
            </a:r>
            <a:r>
              <a:rPr lang="en-US" altLang="zh-TW" sz="2000" dirty="0">
                <a:solidFill>
                  <a:schemeClr val="accent6"/>
                </a:solidFill>
                <a:ea typeface="新細明體" charset="-120"/>
              </a:rPr>
              <a:t>(</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[0]));</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server.addHandler</a:t>
            </a:r>
            <a:r>
              <a:rPr lang="en-US" altLang="zh-TW" sz="2000" dirty="0">
                <a:solidFill>
                  <a:schemeClr val="accent6"/>
                </a:solidFill>
                <a:ea typeface="新細明體" charset="-120"/>
              </a:rPr>
              <a:t>(“</a:t>
            </a:r>
            <a:r>
              <a:rPr lang="en-US" altLang="zh-TW" sz="2000" dirty="0" err="1">
                <a:solidFill>
                  <a:schemeClr val="accent6"/>
                </a:solidFill>
                <a:ea typeface="新細明體" charset="-120"/>
              </a:rPr>
              <a:t>area”,new</a:t>
            </a:r>
            <a:r>
              <a:rPr lang="en-US" altLang="zh-TW" sz="2000" dirty="0">
                <a:solidFill>
                  <a:schemeClr val="accent6"/>
                </a:solidFill>
                <a:ea typeface="新細明體" charset="-120"/>
              </a:rPr>
              <a:t> </a:t>
            </a:r>
            <a:r>
              <a:rPr lang="en-US" altLang="zh-TW" sz="2000" dirty="0" err="1">
                <a:solidFill>
                  <a:schemeClr val="accent6"/>
                </a:solidFill>
                <a:ea typeface="新細明體" charset="-120"/>
              </a:rPr>
              <a:t>AreaHandler</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server.start</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p>
          <a:p>
            <a:pPr>
              <a:buNone/>
            </a:pPr>
            <a:r>
              <a:rPr lang="en-US" altLang="zh-TW" sz="2000" dirty="0">
                <a:solidFill>
                  <a:schemeClr val="accent6"/>
                </a:solidFill>
                <a:ea typeface="新細明體" charset="-120"/>
              </a:rPr>
              <a:t>}</a:t>
            </a:r>
          </a:p>
        </p:txBody>
      </p:sp>
      <p:sp>
        <p:nvSpPr>
          <p:cNvPr id="5" name="Line Callout 1 4"/>
          <p:cNvSpPr/>
          <p:nvPr/>
        </p:nvSpPr>
        <p:spPr bwMode="auto">
          <a:xfrm>
            <a:off x="7467600" y="1828800"/>
            <a:ext cx="1447800" cy="1752600"/>
          </a:xfrm>
          <a:prstGeom prst="borderCallout1">
            <a:avLst>
              <a:gd name="adj1" fmla="val 18750"/>
              <a:gd name="adj2" fmla="val -8333"/>
              <a:gd name="adj3" fmla="val 231775"/>
              <a:gd name="adj4" fmla="val -18652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  Register the class under the name “area”</a:t>
            </a:r>
            <a:endParaRPr kumimoji="0" lang="en-CA" sz="2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533400" y="1143000"/>
            <a:ext cx="6418745" cy="5940088"/>
          </a:xfrm>
          <a:prstGeom prst="rect">
            <a:avLst/>
          </a:prstGeom>
          <a:solidFill>
            <a:schemeClr val="bg1"/>
          </a:solidFill>
          <a:ln w="9525">
            <a:noFill/>
            <a:miter lim="800000"/>
            <a:headEnd/>
            <a:tailEnd/>
          </a:ln>
          <a:effectLst>
            <a:outerShdw dist="107763" dir="2700000" algn="ctr" rotWithShape="0">
              <a:schemeClr val="bg2">
                <a:alpha val="50000"/>
              </a:schemeClr>
            </a:outerShdw>
          </a:effectLst>
        </p:spPr>
        <p:txBody>
          <a:bodyPr wrap="square">
            <a:spAutoFit/>
          </a:bodyPr>
          <a:lstStyle/>
          <a:p>
            <a:pPr>
              <a:buNone/>
            </a:pPr>
            <a:r>
              <a:rPr lang="en-US" altLang="zh-TW" sz="2000" dirty="0">
                <a:solidFill>
                  <a:schemeClr val="accent6"/>
                </a:solidFill>
                <a:ea typeface="新細明體" charset="-120"/>
              </a:rPr>
              <a:t>public class </a:t>
            </a:r>
            <a:r>
              <a:rPr lang="en-US" altLang="zh-TW" sz="2000" dirty="0" err="1">
                <a:solidFill>
                  <a:schemeClr val="accent6"/>
                </a:solidFill>
                <a:ea typeface="新細明體" charset="-120"/>
              </a:rPr>
              <a:t>AreaServer</a:t>
            </a:r>
            <a:r>
              <a:rPr lang="en-US" altLang="zh-TW" sz="2000" dirty="0">
                <a:solidFill>
                  <a:schemeClr val="accent6"/>
                </a:solidFill>
                <a:ea typeface="新細明體" charset="-120"/>
              </a:rPr>
              <a:t> {</a:t>
            </a:r>
          </a:p>
          <a:p>
            <a:pPr>
              <a:buNone/>
            </a:pPr>
            <a:endParaRPr lang="en-US" altLang="zh-TW" sz="2000" dirty="0">
              <a:solidFill>
                <a:schemeClr val="accent6"/>
              </a:solidFill>
              <a:ea typeface="新細明體" charset="-120"/>
            </a:endParaRPr>
          </a:p>
          <a:p>
            <a:pPr>
              <a:buNone/>
            </a:pPr>
            <a:r>
              <a:rPr lang="en-US" altLang="zh-TW" sz="2000" dirty="0">
                <a:solidFill>
                  <a:schemeClr val="accent6"/>
                </a:solidFill>
                <a:ea typeface="新細明體" charset="-120"/>
              </a:rPr>
              <a:t>  public static void main(String[] </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 {</a:t>
            </a:r>
          </a:p>
          <a:p>
            <a:pPr>
              <a:buNone/>
            </a:pPr>
            <a:r>
              <a:rPr lang="en-US" altLang="zh-TW" sz="2000" dirty="0">
                <a:solidFill>
                  <a:schemeClr val="accent6"/>
                </a:solidFill>
                <a:ea typeface="新細明體" charset="-120"/>
              </a:rPr>
              <a:t>    try {</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startServer</a:t>
            </a:r>
            <a:r>
              <a:rPr lang="en-US" altLang="zh-TW" sz="2000" dirty="0">
                <a:solidFill>
                  <a:schemeClr val="accent6"/>
                </a:solidFill>
                <a:ea typeface="新細明體" charset="-120"/>
              </a:rPr>
              <a:t>(</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 catch (</a:t>
            </a:r>
            <a:r>
              <a:rPr lang="en-US" altLang="zh-TW" sz="2000" dirty="0" err="1">
                <a:solidFill>
                  <a:schemeClr val="accent6"/>
                </a:solidFill>
                <a:ea typeface="新細明體" charset="-120"/>
              </a:rPr>
              <a:t>IOException</a:t>
            </a:r>
            <a:r>
              <a:rPr lang="en-US" altLang="zh-TW" sz="2000" dirty="0">
                <a:solidFill>
                  <a:schemeClr val="accent6"/>
                </a:solidFill>
                <a:ea typeface="新細明體" charset="-120"/>
              </a:rPr>
              <a:t> e) {;}</a:t>
            </a:r>
          </a:p>
          <a:p>
            <a:pPr>
              <a:buNone/>
            </a:pPr>
            <a:r>
              <a:rPr lang="en-US" altLang="zh-TW" sz="2000" dirty="0">
                <a:solidFill>
                  <a:schemeClr val="accent6"/>
                </a:solidFill>
                <a:ea typeface="新細明體" charset="-120"/>
              </a:rPr>
              <a:t>  }</a:t>
            </a:r>
          </a:p>
          <a:p>
            <a:pPr>
              <a:buNone/>
            </a:pPr>
            <a:endParaRPr lang="en-US" altLang="zh-TW" sz="2000" dirty="0">
              <a:solidFill>
                <a:schemeClr val="accent6"/>
              </a:solidFill>
              <a:ea typeface="新細明體" charset="-120"/>
            </a:endParaRPr>
          </a:p>
          <a:p>
            <a:pPr>
              <a:buNone/>
            </a:pPr>
            <a:r>
              <a:rPr lang="en-US" altLang="zh-TW" sz="2000" dirty="0">
                <a:solidFill>
                  <a:schemeClr val="accent6"/>
                </a:solidFill>
                <a:ea typeface="新細明體" charset="-120"/>
              </a:rPr>
              <a:t>  public static void </a:t>
            </a:r>
            <a:r>
              <a:rPr lang="en-US" altLang="zh-TW" sz="2000" dirty="0" err="1">
                <a:solidFill>
                  <a:schemeClr val="accent6"/>
                </a:solidFill>
                <a:ea typeface="新細明體" charset="-120"/>
              </a:rPr>
              <a:t>startServer</a:t>
            </a:r>
            <a:r>
              <a:rPr lang="en-US" altLang="zh-TW" sz="2000" dirty="0">
                <a:solidFill>
                  <a:schemeClr val="accent6"/>
                </a:solidFill>
                <a:ea typeface="新細明體" charset="-120"/>
              </a:rPr>
              <a:t>(String[] </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throws </a:t>
            </a:r>
            <a:r>
              <a:rPr lang="en-US" altLang="zh-TW" sz="2000" dirty="0" err="1">
                <a:solidFill>
                  <a:schemeClr val="accent6"/>
                </a:solidFill>
                <a:ea typeface="新細明體" charset="-120"/>
              </a:rPr>
              <a:t>IOException</a:t>
            </a:r>
            <a:r>
              <a:rPr lang="en-US" altLang="zh-TW" sz="2000" dirty="0">
                <a:solidFill>
                  <a:schemeClr val="accent6"/>
                </a:solidFill>
                <a:ea typeface="新細明體" charset="-120"/>
              </a:rPr>
              <a:t> { </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WebServer</a:t>
            </a:r>
            <a:r>
              <a:rPr lang="en-US" altLang="zh-TW" sz="2000" dirty="0">
                <a:solidFill>
                  <a:schemeClr val="accent6"/>
                </a:solidFill>
                <a:ea typeface="新細明體" charset="-120"/>
              </a:rPr>
              <a:t> server = new </a:t>
            </a:r>
            <a:r>
              <a:rPr lang="en-US" altLang="zh-TW" sz="2000" dirty="0" err="1">
                <a:solidFill>
                  <a:schemeClr val="accent6"/>
                </a:solidFill>
                <a:ea typeface="新細明體" charset="-120"/>
              </a:rPr>
              <a:t>WebServer</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Integer.parseInt</a:t>
            </a:r>
            <a:r>
              <a:rPr lang="en-US" altLang="zh-TW" sz="2000" dirty="0">
                <a:solidFill>
                  <a:schemeClr val="accent6"/>
                </a:solidFill>
                <a:ea typeface="新細明體" charset="-120"/>
              </a:rPr>
              <a:t>(</a:t>
            </a:r>
            <a:r>
              <a:rPr lang="en-US" altLang="zh-TW" sz="2000" dirty="0" err="1">
                <a:solidFill>
                  <a:schemeClr val="accent6"/>
                </a:solidFill>
                <a:ea typeface="新細明體" charset="-120"/>
              </a:rPr>
              <a:t>args</a:t>
            </a:r>
            <a:r>
              <a:rPr lang="en-US" altLang="zh-TW" sz="2000" dirty="0">
                <a:solidFill>
                  <a:schemeClr val="accent6"/>
                </a:solidFill>
                <a:ea typeface="新細明體" charset="-120"/>
              </a:rPr>
              <a:t>[0]));</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server.addHandler</a:t>
            </a:r>
            <a:r>
              <a:rPr lang="en-US" altLang="zh-TW" sz="2000" dirty="0">
                <a:solidFill>
                  <a:schemeClr val="accent6"/>
                </a:solidFill>
                <a:ea typeface="新細明體" charset="-120"/>
              </a:rPr>
              <a:t>(“</a:t>
            </a:r>
            <a:r>
              <a:rPr lang="en-US" altLang="zh-TW" sz="2000" dirty="0" err="1">
                <a:solidFill>
                  <a:schemeClr val="accent6"/>
                </a:solidFill>
                <a:ea typeface="新細明體" charset="-120"/>
              </a:rPr>
              <a:t>area”,new</a:t>
            </a:r>
            <a:r>
              <a:rPr lang="en-US" altLang="zh-TW" sz="2000" dirty="0">
                <a:solidFill>
                  <a:schemeClr val="accent6"/>
                </a:solidFill>
                <a:ea typeface="新細明體" charset="-120"/>
              </a:rPr>
              <a:t> </a:t>
            </a:r>
            <a:r>
              <a:rPr lang="en-US" altLang="zh-TW" sz="2000" dirty="0" err="1">
                <a:solidFill>
                  <a:schemeClr val="accent6"/>
                </a:solidFill>
                <a:ea typeface="新細明體" charset="-120"/>
              </a:rPr>
              <a:t>AreaHandler</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r>
              <a:rPr lang="en-US" altLang="zh-TW" sz="2000" dirty="0" err="1">
                <a:solidFill>
                  <a:schemeClr val="accent6"/>
                </a:solidFill>
                <a:ea typeface="新細明體" charset="-120"/>
              </a:rPr>
              <a:t>server.start</a:t>
            </a:r>
            <a:r>
              <a:rPr lang="en-US" altLang="zh-TW" sz="2000" dirty="0">
                <a:solidFill>
                  <a:schemeClr val="accent6"/>
                </a:solidFill>
                <a:ea typeface="新細明體" charset="-120"/>
              </a:rPr>
              <a:t>();</a:t>
            </a:r>
          </a:p>
          <a:p>
            <a:pPr>
              <a:buNone/>
            </a:pPr>
            <a:r>
              <a:rPr lang="en-US" altLang="zh-TW" sz="2000" dirty="0">
                <a:solidFill>
                  <a:schemeClr val="accent6"/>
                </a:solidFill>
                <a:ea typeface="新細明體" charset="-120"/>
              </a:rPr>
              <a:t>  }</a:t>
            </a:r>
          </a:p>
          <a:p>
            <a:pPr>
              <a:buNone/>
            </a:pPr>
            <a:r>
              <a:rPr lang="en-US" altLang="zh-TW" sz="2000" dirty="0">
                <a:solidFill>
                  <a:schemeClr val="accent6"/>
                </a:solidFill>
                <a:ea typeface="新細明體" charset="-120"/>
              </a:rPr>
              <a:t>}</a:t>
            </a:r>
          </a:p>
        </p:txBody>
      </p:sp>
      <p:sp>
        <p:nvSpPr>
          <p:cNvPr id="5" name="Line Callout 1 4"/>
          <p:cNvSpPr/>
          <p:nvPr/>
        </p:nvSpPr>
        <p:spPr bwMode="auto">
          <a:xfrm>
            <a:off x="7467600" y="1828800"/>
            <a:ext cx="1447800" cy="1752600"/>
          </a:xfrm>
          <a:prstGeom prst="borderCallout1">
            <a:avLst>
              <a:gd name="adj1" fmla="val 18750"/>
              <a:gd name="adj2" fmla="val -8333"/>
              <a:gd name="adj3" fmla="val 252813"/>
              <a:gd name="adj4" fmla="val -37192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  Start server</a:t>
            </a:r>
            <a:endParaRPr kumimoji="0" lang="en-CA" sz="2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3" name="Content Placeholder 2"/>
          <p:cNvSpPr>
            <a:spLocks noGrp="1"/>
          </p:cNvSpPr>
          <p:nvPr>
            <p:ph idx="1"/>
          </p:nvPr>
        </p:nvSpPr>
        <p:spPr/>
        <p:txBody>
          <a:bodyPr/>
          <a:lstStyle/>
          <a:p>
            <a:r>
              <a:rPr lang="en-CA" dirty="0" smtClean="0"/>
              <a:t>After you have compiled </a:t>
            </a:r>
            <a:r>
              <a:rPr lang="en-CA" dirty="0" smtClean="0">
                <a:solidFill>
                  <a:srgbClr val="FF0000"/>
                </a:solidFill>
              </a:rPr>
              <a:t>AreaServer.java </a:t>
            </a:r>
            <a:r>
              <a:rPr lang="en-CA" dirty="0" smtClean="0"/>
              <a:t>you can start the server by executing the class from the command line</a:t>
            </a:r>
          </a:p>
          <a:p>
            <a:pPr lvl="1"/>
            <a:r>
              <a:rPr lang="en-CA" dirty="0" smtClean="0"/>
              <a:t>You need to specify the port number</a:t>
            </a:r>
          </a:p>
          <a:p>
            <a:endParaRPr lang="en-CA" dirty="0" smtClean="0"/>
          </a:p>
          <a:p>
            <a:pPr lvl="1"/>
            <a:endParaRPr lang="en-CA"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3" name="Content Placeholder 2"/>
          <p:cNvSpPr>
            <a:spLocks noGrp="1"/>
          </p:cNvSpPr>
          <p:nvPr>
            <p:ph idx="1"/>
          </p:nvPr>
        </p:nvSpPr>
        <p:spPr/>
        <p:txBody>
          <a:bodyPr/>
          <a:lstStyle/>
          <a:p>
            <a:r>
              <a:rPr lang="en-CA" dirty="0" smtClean="0"/>
              <a:t>To call the function registered in the server, a client program is needed that uses the XML-RPC libraries</a:t>
            </a:r>
          </a:p>
          <a:p>
            <a:pPr>
              <a:buNone/>
            </a:pPr>
            <a:endParaRPr lang="en-CA" dirty="0" smtClean="0"/>
          </a:p>
          <a:p>
            <a:pPr>
              <a:buNone/>
            </a:pPr>
            <a:r>
              <a:rPr lang="en-US" altLang="zh-TW" sz="2000" b="1" dirty="0" smtClean="0">
                <a:solidFill>
                  <a:schemeClr val="accent6"/>
                </a:solidFill>
                <a:latin typeface="Courier New" pitchFamily="32" charset="0"/>
                <a:ea typeface="新細明體" charset="-120"/>
              </a:rPr>
              <a:t>import </a:t>
            </a:r>
            <a:r>
              <a:rPr lang="en-US" altLang="zh-TW" sz="2000" b="1" dirty="0" err="1" smtClean="0">
                <a:solidFill>
                  <a:schemeClr val="accent6"/>
                </a:solidFill>
                <a:latin typeface="Courier New" pitchFamily="32" charset="0"/>
                <a:ea typeface="新細明體" charset="-120"/>
              </a:rPr>
              <a:t>java.io.IOException</a:t>
            </a:r>
            <a:r>
              <a:rPr lang="en-US" altLang="zh-TW" sz="2000" b="1" dirty="0" smtClean="0">
                <a:solidFill>
                  <a:schemeClr val="accent6"/>
                </a:solidFill>
                <a:latin typeface="Courier New" pitchFamily="32" charset="0"/>
                <a:ea typeface="新細明體" charset="-120"/>
              </a:rPr>
              <a:t>;</a:t>
            </a:r>
          </a:p>
          <a:p>
            <a:pPr>
              <a:buNone/>
            </a:pPr>
            <a:r>
              <a:rPr lang="en-US" altLang="zh-TW" sz="2000" b="1" dirty="0" smtClean="0">
                <a:solidFill>
                  <a:schemeClr val="accent6"/>
                </a:solidFill>
                <a:latin typeface="Courier New" pitchFamily="32" charset="0"/>
                <a:ea typeface="新細明體" charset="-120"/>
              </a:rPr>
              <a:t>import </a:t>
            </a:r>
            <a:r>
              <a:rPr lang="en-US" altLang="zh-TW" sz="2000" b="1" dirty="0" err="1" smtClean="0">
                <a:solidFill>
                  <a:schemeClr val="accent6"/>
                </a:solidFill>
                <a:latin typeface="Courier New" pitchFamily="32" charset="0"/>
                <a:ea typeface="新細明體" charset="-120"/>
              </a:rPr>
              <a:t>java.util.Vector</a:t>
            </a:r>
            <a:r>
              <a:rPr lang="en-US" altLang="zh-TW" sz="2000" b="1" dirty="0" smtClean="0">
                <a:solidFill>
                  <a:schemeClr val="accent6"/>
                </a:solidFill>
                <a:latin typeface="Courier New" pitchFamily="32" charset="0"/>
                <a:ea typeface="新細明體" charset="-120"/>
              </a:rPr>
              <a:t>;</a:t>
            </a:r>
          </a:p>
          <a:p>
            <a:pPr>
              <a:buNone/>
            </a:pPr>
            <a:r>
              <a:rPr lang="en-US" altLang="zh-TW" sz="2000" b="1" dirty="0" smtClean="0">
                <a:solidFill>
                  <a:schemeClr val="accent6"/>
                </a:solidFill>
                <a:latin typeface="Courier New" pitchFamily="32" charset="0"/>
                <a:ea typeface="新細明體" charset="-120"/>
              </a:rPr>
              <a:t>import </a:t>
            </a:r>
            <a:r>
              <a:rPr lang="en-US" altLang="zh-TW" sz="2000" b="1" dirty="0" err="1" smtClean="0">
                <a:solidFill>
                  <a:schemeClr val="accent6"/>
                </a:solidFill>
                <a:latin typeface="Courier New" pitchFamily="32" charset="0"/>
                <a:ea typeface="新細明體" charset="-120"/>
              </a:rPr>
              <a:t>org.apache.xmlrpc.XmlRpc</a:t>
            </a:r>
            <a:r>
              <a:rPr lang="en-US" altLang="zh-TW" sz="2000" b="1" dirty="0" smtClean="0">
                <a:solidFill>
                  <a:schemeClr val="accent6"/>
                </a:solidFill>
                <a:latin typeface="Courier New" pitchFamily="32" charset="0"/>
                <a:ea typeface="新細明體" charset="-120"/>
              </a:rPr>
              <a:t>;</a:t>
            </a:r>
          </a:p>
          <a:p>
            <a:pPr>
              <a:buNone/>
            </a:pPr>
            <a:r>
              <a:rPr lang="en-US" altLang="zh-TW" sz="2000" b="1" dirty="0" smtClean="0">
                <a:solidFill>
                  <a:schemeClr val="accent6"/>
                </a:solidFill>
                <a:latin typeface="Courier New" pitchFamily="32" charset="0"/>
                <a:ea typeface="新細明體" charset="-120"/>
              </a:rPr>
              <a:t>import </a:t>
            </a:r>
            <a:r>
              <a:rPr lang="en-US" altLang="zh-TW" sz="2000" b="1" dirty="0" err="1" smtClean="0">
                <a:solidFill>
                  <a:schemeClr val="accent6"/>
                </a:solidFill>
                <a:latin typeface="Courier New" pitchFamily="32" charset="0"/>
                <a:ea typeface="新細明體" charset="-120"/>
              </a:rPr>
              <a:t>org.apache.xmlrpc.XmlRpcClient</a:t>
            </a:r>
            <a:r>
              <a:rPr lang="en-US" altLang="zh-TW" sz="2000" b="1" dirty="0" smtClean="0">
                <a:solidFill>
                  <a:schemeClr val="accent6"/>
                </a:solidFill>
                <a:latin typeface="Courier New" pitchFamily="32" charset="0"/>
                <a:ea typeface="新細明體" charset="-120"/>
              </a:rPr>
              <a:t>;</a:t>
            </a:r>
          </a:p>
          <a:p>
            <a:pPr>
              <a:buNone/>
            </a:pPr>
            <a:r>
              <a:rPr lang="en-US" altLang="zh-TW" sz="2000" b="1" dirty="0" smtClean="0">
                <a:solidFill>
                  <a:schemeClr val="accent6"/>
                </a:solidFill>
                <a:latin typeface="Courier New" pitchFamily="32" charset="0"/>
                <a:ea typeface="新細明體" charset="-120"/>
              </a:rPr>
              <a:t>import </a:t>
            </a:r>
            <a:r>
              <a:rPr lang="en-US" altLang="zh-TW" sz="2000" b="1" dirty="0" err="1" smtClean="0">
                <a:solidFill>
                  <a:schemeClr val="accent6"/>
                </a:solidFill>
                <a:latin typeface="Courier New" pitchFamily="32" charset="0"/>
                <a:ea typeface="新細明體" charset="-120"/>
              </a:rPr>
              <a:t>org.apache.xmlrpc.XmlRpcException</a:t>
            </a:r>
            <a:r>
              <a:rPr lang="en-US" altLang="zh-TW" sz="2000" b="1" dirty="0" smtClean="0">
                <a:solidFill>
                  <a:schemeClr val="accent6"/>
                </a:solidFill>
                <a:latin typeface="Courier New" pitchFamily="32" charset="0"/>
                <a:ea typeface="新細明體" charset="-120"/>
              </a:rPr>
              <a:t>;</a:t>
            </a:r>
          </a:p>
          <a:p>
            <a:endParaRPr lang="en-US" altLang="zh-TW" b="1" dirty="0" smtClean="0">
              <a:latin typeface="Courier New" pitchFamily="32" charset="0"/>
              <a:ea typeface="新細明體" charset="-120"/>
            </a:endParaRPr>
          </a:p>
          <a:p>
            <a:endParaRPr lang="en-US" altLang="zh-TW" b="1" dirty="0" smtClean="0">
              <a:latin typeface="Courier New" pitchFamily="32" charset="0"/>
              <a:ea typeface="新細明體" charset="-120"/>
            </a:endParaRPr>
          </a:p>
          <a:p>
            <a:pPr>
              <a:buNone/>
            </a:pPr>
            <a:endParaRPr lang="en-CA" dirty="0" smtClean="0"/>
          </a:p>
          <a:p>
            <a:endParaRPr lang="en-CA"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609600" y="1295400"/>
            <a:ext cx="5043368" cy="5361468"/>
          </a:xfrm>
          <a:prstGeom prst="rect">
            <a:avLst/>
          </a:prstGeom>
          <a:solidFill>
            <a:schemeClr val="bg1"/>
          </a:solidFill>
          <a:ln w="9525">
            <a:noFill/>
            <a:miter lim="800000"/>
            <a:headEnd/>
            <a:tailEnd/>
          </a:ln>
          <a:effectLst/>
        </p:spPr>
        <p:txBody>
          <a:bodyPr wrap="none">
            <a:spAutoFit/>
          </a:bodyPr>
          <a:lstStyle/>
          <a:p>
            <a:pPr>
              <a:buNone/>
            </a:pPr>
            <a:r>
              <a:rPr lang="en-US" altLang="zh-TW" sz="1600" b="1" dirty="0">
                <a:solidFill>
                  <a:schemeClr val="accent6"/>
                </a:solidFill>
                <a:ea typeface="新細明體" charset="-120"/>
              </a:rPr>
              <a:t>public class </a:t>
            </a:r>
            <a:r>
              <a:rPr lang="en-US" altLang="zh-TW" sz="1600" b="1" dirty="0" err="1">
                <a:solidFill>
                  <a:schemeClr val="accent6"/>
                </a:solidFill>
                <a:ea typeface="新細明體" charset="-120"/>
              </a:rPr>
              <a:t>AreaClient</a:t>
            </a:r>
            <a:r>
              <a:rPr lang="en-US" altLang="zh-TW" sz="1600" b="1" dirty="0">
                <a:solidFill>
                  <a:schemeClr val="accent6"/>
                </a:solidFill>
                <a:ea typeface="新細明體" charset="-120"/>
              </a:rPr>
              <a:t> {</a:t>
            </a:r>
          </a:p>
          <a:p>
            <a:pPr>
              <a:buNone/>
            </a:pPr>
            <a:endParaRPr lang="en-US" altLang="zh-TW" sz="1600" b="1" dirty="0">
              <a:solidFill>
                <a:schemeClr val="accent6"/>
              </a:solidFill>
              <a:ea typeface="新細明體" charset="-120"/>
            </a:endParaRPr>
          </a:p>
          <a:p>
            <a:pPr>
              <a:buNone/>
            </a:pPr>
            <a:r>
              <a:rPr lang="en-US" altLang="zh-TW" sz="1600" b="1" dirty="0">
                <a:solidFill>
                  <a:schemeClr val="accent6"/>
                </a:solidFill>
                <a:ea typeface="新細明體" charset="-120"/>
              </a:rPr>
              <a:t>  public static void main(String[] </a:t>
            </a:r>
            <a:r>
              <a:rPr lang="en-US" altLang="zh-TW" sz="1600" b="1" dirty="0" err="1">
                <a:solidFill>
                  <a:schemeClr val="accent6"/>
                </a:solidFill>
                <a:ea typeface="新細明體" charset="-120"/>
              </a:rPr>
              <a:t>args</a:t>
            </a:r>
            <a:r>
              <a:rPr lang="en-US" altLang="zh-TW" sz="1600" b="1" dirty="0">
                <a:solidFill>
                  <a:schemeClr val="accent6"/>
                </a:solidFill>
                <a:ea typeface="新細明體" charset="-120"/>
              </a:rPr>
              <a:t>) {</a:t>
            </a:r>
          </a:p>
          <a:p>
            <a:pPr>
              <a:buNone/>
            </a:pPr>
            <a:r>
              <a:rPr lang="en-US" altLang="zh-TW" sz="1600" b="1" dirty="0">
                <a:solidFill>
                  <a:schemeClr val="accent6"/>
                </a:solidFill>
                <a:ea typeface="新細明體" charset="-120"/>
              </a:rPr>
              <a:t>    </a:t>
            </a:r>
            <a:r>
              <a:rPr lang="en-US" altLang="zh-TW" sz="1600" b="1" dirty="0" err="1">
                <a:solidFill>
                  <a:schemeClr val="accent6"/>
                </a:solidFill>
                <a:ea typeface="新細明體" charset="-120"/>
              </a:rPr>
              <a:t>AreaClient</a:t>
            </a:r>
            <a:r>
              <a:rPr lang="en-US" altLang="zh-TW" sz="1600" b="1" dirty="0">
                <a:solidFill>
                  <a:schemeClr val="accent6"/>
                </a:solidFill>
                <a:ea typeface="新細明體" charset="-120"/>
              </a:rPr>
              <a:t> client = new </a:t>
            </a:r>
            <a:r>
              <a:rPr lang="en-US" altLang="zh-TW" sz="1600" b="1" dirty="0" err="1">
                <a:solidFill>
                  <a:schemeClr val="accent6"/>
                </a:solidFill>
                <a:ea typeface="新細明體" charset="-120"/>
              </a:rPr>
              <a:t>AreaClient</a:t>
            </a:r>
            <a:r>
              <a:rPr lang="en-US" altLang="zh-TW" sz="1600" b="1" dirty="0">
                <a:solidFill>
                  <a:schemeClr val="accent6"/>
                </a:solidFill>
                <a:ea typeface="新細明體" charset="-120"/>
              </a:rPr>
              <a:t>();</a:t>
            </a:r>
          </a:p>
          <a:p>
            <a:pPr>
              <a:buNone/>
            </a:pPr>
            <a:r>
              <a:rPr lang="en-US" altLang="zh-TW" sz="1600" b="1" dirty="0">
                <a:solidFill>
                  <a:schemeClr val="accent6"/>
                </a:solidFill>
                <a:ea typeface="新細明體" charset="-120"/>
              </a:rPr>
              <a:t>    double radius = </a:t>
            </a:r>
            <a:r>
              <a:rPr lang="en-US" altLang="zh-TW" sz="1600" b="1" dirty="0" err="1">
                <a:solidFill>
                  <a:schemeClr val="accent6"/>
                </a:solidFill>
                <a:ea typeface="新細明體" charset="-120"/>
              </a:rPr>
              <a:t>Double.parseDouble</a:t>
            </a:r>
            <a:r>
              <a:rPr lang="en-US" altLang="zh-TW" sz="1600" b="1" dirty="0">
                <a:solidFill>
                  <a:schemeClr val="accent6"/>
                </a:solidFill>
                <a:ea typeface="新細明體" charset="-120"/>
              </a:rPr>
              <a:t>(</a:t>
            </a:r>
            <a:r>
              <a:rPr lang="en-US" altLang="zh-TW" sz="1600" b="1" dirty="0" err="1">
                <a:solidFill>
                  <a:schemeClr val="accent6"/>
                </a:solidFill>
                <a:ea typeface="新細明體" charset="-120"/>
              </a:rPr>
              <a:t>args</a:t>
            </a:r>
            <a:r>
              <a:rPr lang="en-US" altLang="zh-TW" sz="1600" b="1" dirty="0">
                <a:solidFill>
                  <a:schemeClr val="accent6"/>
                </a:solidFill>
                <a:ea typeface="新細明體" charset="-120"/>
              </a:rPr>
              <a:t>[0]);</a:t>
            </a:r>
          </a:p>
          <a:p>
            <a:pPr>
              <a:buNone/>
            </a:pPr>
            <a:r>
              <a:rPr lang="en-US" altLang="zh-TW" sz="1600" b="1" dirty="0">
                <a:solidFill>
                  <a:schemeClr val="accent6"/>
                </a:solidFill>
                <a:ea typeface="新細明體" charset="-120"/>
              </a:rPr>
              <a:t>    try {</a:t>
            </a:r>
          </a:p>
          <a:p>
            <a:pPr>
              <a:buNone/>
            </a:pPr>
            <a:r>
              <a:rPr lang="en-US" altLang="zh-TW" sz="1600" b="1" dirty="0">
                <a:solidFill>
                  <a:schemeClr val="accent6"/>
                </a:solidFill>
                <a:ea typeface="新細明體" charset="-120"/>
              </a:rPr>
              <a:t>	double area = </a:t>
            </a:r>
            <a:r>
              <a:rPr lang="en-US" altLang="zh-TW" sz="1600" b="1" dirty="0" err="1">
                <a:solidFill>
                  <a:schemeClr val="accent6"/>
                </a:solidFill>
                <a:ea typeface="新細明體" charset="-120"/>
              </a:rPr>
              <a:t>client.areaCircle</a:t>
            </a:r>
            <a:r>
              <a:rPr lang="en-US" altLang="zh-TW" sz="1600" b="1" dirty="0">
                <a:solidFill>
                  <a:schemeClr val="accent6"/>
                </a:solidFill>
                <a:ea typeface="新細明體" charset="-120"/>
              </a:rPr>
              <a:t>(radius);</a:t>
            </a:r>
          </a:p>
          <a:p>
            <a:pPr>
              <a:buNone/>
            </a:pPr>
            <a:r>
              <a:rPr lang="en-US" altLang="zh-TW" sz="1600" b="1" dirty="0">
                <a:solidFill>
                  <a:schemeClr val="accent6"/>
                </a:solidFill>
                <a:ea typeface="新細明體" charset="-120"/>
              </a:rPr>
              <a:t>      </a:t>
            </a:r>
            <a:r>
              <a:rPr lang="en-US" altLang="zh-TW" sz="1600" b="1" dirty="0" err="1">
                <a:solidFill>
                  <a:schemeClr val="accent6"/>
                </a:solidFill>
                <a:ea typeface="新細明體" charset="-120"/>
              </a:rPr>
              <a:t>System.out.println</a:t>
            </a:r>
            <a:r>
              <a:rPr lang="en-US" altLang="zh-TW" sz="1600" b="1" dirty="0">
                <a:solidFill>
                  <a:schemeClr val="accent6"/>
                </a:solidFill>
                <a:ea typeface="新細明體" charset="-120"/>
              </a:rPr>
              <a:t>(“The area of the circle</a:t>
            </a:r>
          </a:p>
          <a:p>
            <a:pPr>
              <a:buNone/>
            </a:pPr>
            <a:r>
              <a:rPr lang="en-US" altLang="zh-TW" sz="1600" b="1" dirty="0">
                <a:solidFill>
                  <a:schemeClr val="accent6"/>
                </a:solidFill>
                <a:ea typeface="新細明體" charset="-120"/>
              </a:rPr>
              <a:t>	   would be: “ + area);</a:t>
            </a:r>
          </a:p>
          <a:p>
            <a:pPr>
              <a:buNone/>
            </a:pPr>
            <a:r>
              <a:rPr lang="en-US" altLang="zh-TW" sz="1600" b="1" dirty="0">
                <a:solidFill>
                  <a:schemeClr val="accent6"/>
                </a:solidFill>
                <a:ea typeface="新細明體" charset="-120"/>
              </a:rPr>
              <a:t>    } catch (</a:t>
            </a:r>
            <a:r>
              <a:rPr lang="en-US" altLang="zh-TW" sz="1600" b="1" dirty="0" err="1">
                <a:solidFill>
                  <a:schemeClr val="accent6"/>
                </a:solidFill>
                <a:ea typeface="新細明體" charset="-120"/>
              </a:rPr>
              <a:t>IOException</a:t>
            </a:r>
            <a:r>
              <a:rPr lang="en-US" altLang="zh-TW" sz="1600" b="1" dirty="0">
                <a:solidFill>
                  <a:schemeClr val="accent6"/>
                </a:solidFill>
                <a:ea typeface="新細明體" charset="-120"/>
              </a:rPr>
              <a:t> e) {;}</a:t>
            </a:r>
          </a:p>
          <a:p>
            <a:pPr>
              <a:buNone/>
            </a:pPr>
            <a:r>
              <a:rPr lang="en-US" altLang="zh-TW" sz="1600" b="1" dirty="0">
                <a:solidFill>
                  <a:schemeClr val="accent6"/>
                </a:solidFill>
                <a:ea typeface="新細明體" charset="-120"/>
              </a:rPr>
              <a:t>      catch (</a:t>
            </a:r>
            <a:r>
              <a:rPr lang="en-US" altLang="zh-TW" sz="1600" b="1" dirty="0" err="1">
                <a:solidFill>
                  <a:schemeClr val="accent6"/>
                </a:solidFill>
                <a:ea typeface="新細明體" charset="-120"/>
              </a:rPr>
              <a:t>XmlRpcException</a:t>
            </a:r>
            <a:r>
              <a:rPr lang="en-US" altLang="zh-TW" sz="1600" b="1" dirty="0">
                <a:solidFill>
                  <a:schemeClr val="accent6"/>
                </a:solidFill>
                <a:ea typeface="新細明體" charset="-120"/>
              </a:rPr>
              <a:t> e) {;}</a:t>
            </a:r>
          </a:p>
          <a:p>
            <a:pPr>
              <a:buNone/>
            </a:pPr>
            <a:r>
              <a:rPr lang="en-US" altLang="zh-TW" sz="1600" b="1" dirty="0">
                <a:solidFill>
                  <a:schemeClr val="accent6"/>
                </a:solidFill>
                <a:ea typeface="新細明體" charset="-120"/>
              </a:rPr>
              <a:t>  }</a:t>
            </a:r>
          </a:p>
          <a:p>
            <a:pPr>
              <a:buNone/>
            </a:pPr>
            <a:endParaRPr lang="en-US" altLang="zh-TW" sz="1600" b="1" dirty="0">
              <a:solidFill>
                <a:schemeClr val="accent6"/>
              </a:solidFill>
              <a:ea typeface="新細明體" charset="-120"/>
            </a:endParaRPr>
          </a:p>
          <a:p>
            <a:pPr>
              <a:buNone/>
            </a:pPr>
            <a:r>
              <a:rPr lang="en-US" altLang="zh-TW" sz="1600" b="1" dirty="0">
                <a:solidFill>
                  <a:schemeClr val="accent6"/>
                </a:solidFill>
                <a:ea typeface="新細明體" charset="-120"/>
              </a:rPr>
              <a:t>  public double </a:t>
            </a:r>
            <a:r>
              <a:rPr lang="en-US" altLang="zh-TW" sz="1600" b="1" dirty="0" err="1">
                <a:solidFill>
                  <a:schemeClr val="accent6"/>
                </a:solidFill>
                <a:ea typeface="新細明體" charset="-120"/>
              </a:rPr>
              <a:t>areaCircle</a:t>
            </a:r>
            <a:r>
              <a:rPr lang="en-US" altLang="zh-TW" sz="1600" b="1" dirty="0">
                <a:solidFill>
                  <a:schemeClr val="accent6"/>
                </a:solidFill>
                <a:ea typeface="新細明體" charset="-120"/>
              </a:rPr>
              <a:t> (double radius)</a:t>
            </a:r>
          </a:p>
          <a:p>
            <a:pPr>
              <a:buNone/>
            </a:pPr>
            <a:r>
              <a:rPr lang="en-US" altLang="zh-TW" sz="1600" b="1" dirty="0">
                <a:solidFill>
                  <a:schemeClr val="accent6"/>
                </a:solidFill>
                <a:ea typeface="新細明體" charset="-120"/>
              </a:rPr>
              <a:t>    throws </a:t>
            </a:r>
            <a:r>
              <a:rPr lang="en-US" altLang="zh-TW" sz="1600" b="1" dirty="0" err="1">
                <a:solidFill>
                  <a:schemeClr val="accent6"/>
                </a:solidFill>
                <a:ea typeface="新細明體" charset="-120"/>
              </a:rPr>
              <a:t>IOException</a:t>
            </a:r>
            <a:r>
              <a:rPr lang="en-US" altLang="zh-TW" sz="1600" b="1" dirty="0">
                <a:solidFill>
                  <a:schemeClr val="accent6"/>
                </a:solidFill>
                <a:ea typeface="新細明體" charset="-120"/>
              </a:rPr>
              <a:t>, </a:t>
            </a:r>
            <a:r>
              <a:rPr lang="en-US" altLang="zh-TW" sz="1600" b="1" dirty="0" err="1">
                <a:solidFill>
                  <a:schemeClr val="accent6"/>
                </a:solidFill>
                <a:ea typeface="新細明體" charset="-120"/>
              </a:rPr>
              <a:t>XmlRpcException</a:t>
            </a:r>
            <a:r>
              <a:rPr lang="en-US" altLang="zh-TW" sz="1600" b="1" dirty="0">
                <a:solidFill>
                  <a:schemeClr val="accent6"/>
                </a:solidFill>
                <a:ea typeface="新細明體" charset="-120"/>
              </a:rPr>
              <a:t> {</a:t>
            </a:r>
          </a:p>
          <a:p>
            <a:pPr>
              <a:buNone/>
            </a:pPr>
            <a:r>
              <a:rPr lang="en-US" altLang="zh-TW" sz="1600" b="1" dirty="0">
                <a:solidFill>
                  <a:schemeClr val="accent6"/>
                </a:solidFill>
                <a:ea typeface="新細明體" charset="-120"/>
              </a:rPr>
              <a:t>	:</a:t>
            </a:r>
          </a:p>
          <a:p>
            <a:pPr>
              <a:buNone/>
            </a:pPr>
            <a:r>
              <a:rPr lang="en-US" altLang="zh-TW" sz="1600" b="1" dirty="0">
                <a:solidFill>
                  <a:schemeClr val="accent6"/>
                </a:solidFill>
                <a:ea typeface="新細明體" charset="-120"/>
              </a:rPr>
              <a:t>  }</a:t>
            </a:r>
          </a:p>
          <a:p>
            <a:pPr>
              <a:buNone/>
            </a:pPr>
            <a:r>
              <a:rPr lang="en-US" altLang="zh-TW" sz="1600" b="1" dirty="0">
                <a:solidFill>
                  <a:schemeClr val="accent6"/>
                </a:solidFill>
                <a:ea typeface="新細明體" charset="-120"/>
              </a:rPr>
              <a:t>}</a:t>
            </a:r>
          </a:p>
        </p:txBody>
      </p:sp>
      <p:sp>
        <p:nvSpPr>
          <p:cNvPr id="5" name="Line Callout 1 4"/>
          <p:cNvSpPr/>
          <p:nvPr/>
        </p:nvSpPr>
        <p:spPr bwMode="auto">
          <a:xfrm>
            <a:off x="7467600" y="1828800"/>
            <a:ext cx="1447800" cy="1752600"/>
          </a:xfrm>
          <a:prstGeom prst="borderCallout1">
            <a:avLst>
              <a:gd name="adj1" fmla="val 18750"/>
              <a:gd name="adj2" fmla="val -8333"/>
              <a:gd name="adj3" fmla="val 44959"/>
              <a:gd name="adj4" fmla="val -17939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Cast to double </a:t>
            </a:r>
            <a:endParaRPr kumimoji="0" lang="en-CA" sz="2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609600" y="1295400"/>
            <a:ext cx="5043368" cy="5361468"/>
          </a:xfrm>
          <a:prstGeom prst="rect">
            <a:avLst/>
          </a:prstGeom>
          <a:solidFill>
            <a:schemeClr val="bg1"/>
          </a:solidFill>
          <a:ln w="9525">
            <a:noFill/>
            <a:miter lim="800000"/>
            <a:headEnd/>
            <a:tailEnd/>
          </a:ln>
          <a:effectLst/>
        </p:spPr>
        <p:txBody>
          <a:bodyPr wrap="none">
            <a:spAutoFit/>
          </a:bodyPr>
          <a:lstStyle/>
          <a:p>
            <a:pPr>
              <a:buNone/>
            </a:pPr>
            <a:r>
              <a:rPr lang="en-US" altLang="zh-TW" sz="1600" b="1" dirty="0">
                <a:solidFill>
                  <a:schemeClr val="accent6"/>
                </a:solidFill>
                <a:ea typeface="新細明體" charset="-120"/>
              </a:rPr>
              <a:t>public class </a:t>
            </a:r>
            <a:r>
              <a:rPr lang="en-US" altLang="zh-TW" sz="1600" b="1" dirty="0" err="1">
                <a:solidFill>
                  <a:schemeClr val="accent6"/>
                </a:solidFill>
                <a:ea typeface="新細明體" charset="-120"/>
              </a:rPr>
              <a:t>AreaClient</a:t>
            </a:r>
            <a:r>
              <a:rPr lang="en-US" altLang="zh-TW" sz="1600" b="1" dirty="0">
                <a:solidFill>
                  <a:schemeClr val="accent6"/>
                </a:solidFill>
                <a:ea typeface="新細明體" charset="-120"/>
              </a:rPr>
              <a:t> {</a:t>
            </a:r>
          </a:p>
          <a:p>
            <a:pPr>
              <a:buNone/>
            </a:pPr>
            <a:endParaRPr lang="en-US" altLang="zh-TW" sz="1600" b="1" dirty="0">
              <a:solidFill>
                <a:schemeClr val="accent6"/>
              </a:solidFill>
              <a:ea typeface="新細明體" charset="-120"/>
            </a:endParaRPr>
          </a:p>
          <a:p>
            <a:pPr>
              <a:buNone/>
            </a:pPr>
            <a:r>
              <a:rPr lang="en-US" altLang="zh-TW" sz="1600" b="1" dirty="0">
                <a:solidFill>
                  <a:schemeClr val="accent6"/>
                </a:solidFill>
                <a:ea typeface="新細明體" charset="-120"/>
              </a:rPr>
              <a:t>  public static void main(String[] </a:t>
            </a:r>
            <a:r>
              <a:rPr lang="en-US" altLang="zh-TW" sz="1600" b="1" dirty="0" err="1">
                <a:solidFill>
                  <a:schemeClr val="accent6"/>
                </a:solidFill>
                <a:ea typeface="新細明體" charset="-120"/>
              </a:rPr>
              <a:t>args</a:t>
            </a:r>
            <a:r>
              <a:rPr lang="en-US" altLang="zh-TW" sz="1600" b="1" dirty="0">
                <a:solidFill>
                  <a:schemeClr val="accent6"/>
                </a:solidFill>
                <a:ea typeface="新細明體" charset="-120"/>
              </a:rPr>
              <a:t>) {</a:t>
            </a:r>
          </a:p>
          <a:p>
            <a:pPr>
              <a:buNone/>
            </a:pPr>
            <a:r>
              <a:rPr lang="en-US" altLang="zh-TW" sz="1600" b="1" dirty="0">
                <a:solidFill>
                  <a:schemeClr val="accent6"/>
                </a:solidFill>
                <a:ea typeface="新細明體" charset="-120"/>
              </a:rPr>
              <a:t>    </a:t>
            </a:r>
            <a:r>
              <a:rPr lang="en-US" altLang="zh-TW" sz="1600" b="1" dirty="0" err="1">
                <a:solidFill>
                  <a:schemeClr val="accent6"/>
                </a:solidFill>
                <a:ea typeface="新細明體" charset="-120"/>
              </a:rPr>
              <a:t>AreaClient</a:t>
            </a:r>
            <a:r>
              <a:rPr lang="en-US" altLang="zh-TW" sz="1600" b="1" dirty="0">
                <a:solidFill>
                  <a:schemeClr val="accent6"/>
                </a:solidFill>
                <a:ea typeface="新細明體" charset="-120"/>
              </a:rPr>
              <a:t> client = new </a:t>
            </a:r>
            <a:r>
              <a:rPr lang="en-US" altLang="zh-TW" sz="1600" b="1" dirty="0" err="1">
                <a:solidFill>
                  <a:schemeClr val="accent6"/>
                </a:solidFill>
                <a:ea typeface="新細明體" charset="-120"/>
              </a:rPr>
              <a:t>AreaClient</a:t>
            </a:r>
            <a:r>
              <a:rPr lang="en-US" altLang="zh-TW" sz="1600" b="1" dirty="0">
                <a:solidFill>
                  <a:schemeClr val="accent6"/>
                </a:solidFill>
                <a:ea typeface="新細明體" charset="-120"/>
              </a:rPr>
              <a:t>();</a:t>
            </a:r>
          </a:p>
          <a:p>
            <a:pPr>
              <a:buNone/>
            </a:pPr>
            <a:r>
              <a:rPr lang="en-US" altLang="zh-TW" sz="1600" b="1" dirty="0">
                <a:solidFill>
                  <a:schemeClr val="accent6"/>
                </a:solidFill>
                <a:ea typeface="新細明體" charset="-120"/>
              </a:rPr>
              <a:t>    double radius = </a:t>
            </a:r>
            <a:r>
              <a:rPr lang="en-US" altLang="zh-TW" sz="1600" b="1" dirty="0" err="1">
                <a:solidFill>
                  <a:schemeClr val="accent6"/>
                </a:solidFill>
                <a:ea typeface="新細明體" charset="-120"/>
              </a:rPr>
              <a:t>Double.parseDouble</a:t>
            </a:r>
            <a:r>
              <a:rPr lang="en-US" altLang="zh-TW" sz="1600" b="1" dirty="0">
                <a:solidFill>
                  <a:schemeClr val="accent6"/>
                </a:solidFill>
                <a:ea typeface="新細明體" charset="-120"/>
              </a:rPr>
              <a:t>(</a:t>
            </a:r>
            <a:r>
              <a:rPr lang="en-US" altLang="zh-TW" sz="1600" b="1" dirty="0" err="1">
                <a:solidFill>
                  <a:schemeClr val="accent6"/>
                </a:solidFill>
                <a:ea typeface="新細明體" charset="-120"/>
              </a:rPr>
              <a:t>args</a:t>
            </a:r>
            <a:r>
              <a:rPr lang="en-US" altLang="zh-TW" sz="1600" b="1" dirty="0">
                <a:solidFill>
                  <a:schemeClr val="accent6"/>
                </a:solidFill>
                <a:ea typeface="新細明體" charset="-120"/>
              </a:rPr>
              <a:t>[0]);</a:t>
            </a:r>
          </a:p>
          <a:p>
            <a:pPr>
              <a:buNone/>
            </a:pPr>
            <a:r>
              <a:rPr lang="en-US" altLang="zh-TW" sz="1600" b="1" dirty="0">
                <a:solidFill>
                  <a:schemeClr val="accent6"/>
                </a:solidFill>
                <a:ea typeface="新細明體" charset="-120"/>
              </a:rPr>
              <a:t>    try {</a:t>
            </a:r>
          </a:p>
          <a:p>
            <a:pPr>
              <a:buNone/>
            </a:pPr>
            <a:r>
              <a:rPr lang="en-US" altLang="zh-TW" sz="1600" b="1" dirty="0">
                <a:solidFill>
                  <a:schemeClr val="accent6"/>
                </a:solidFill>
                <a:ea typeface="新細明體" charset="-120"/>
              </a:rPr>
              <a:t>	double area = </a:t>
            </a:r>
            <a:r>
              <a:rPr lang="en-US" altLang="zh-TW" sz="1600" b="1" dirty="0" err="1">
                <a:solidFill>
                  <a:schemeClr val="accent6"/>
                </a:solidFill>
                <a:ea typeface="新細明體" charset="-120"/>
              </a:rPr>
              <a:t>client.areaCircle</a:t>
            </a:r>
            <a:r>
              <a:rPr lang="en-US" altLang="zh-TW" sz="1600" b="1" dirty="0">
                <a:solidFill>
                  <a:schemeClr val="accent6"/>
                </a:solidFill>
                <a:ea typeface="新細明體" charset="-120"/>
              </a:rPr>
              <a:t>(radius);</a:t>
            </a:r>
          </a:p>
          <a:p>
            <a:pPr>
              <a:buNone/>
            </a:pPr>
            <a:r>
              <a:rPr lang="en-US" altLang="zh-TW" sz="1600" b="1" dirty="0">
                <a:solidFill>
                  <a:schemeClr val="accent6"/>
                </a:solidFill>
                <a:ea typeface="新細明體" charset="-120"/>
              </a:rPr>
              <a:t>      </a:t>
            </a:r>
            <a:r>
              <a:rPr lang="en-US" altLang="zh-TW" sz="1600" b="1" dirty="0" err="1">
                <a:solidFill>
                  <a:schemeClr val="accent6"/>
                </a:solidFill>
                <a:ea typeface="新細明體" charset="-120"/>
              </a:rPr>
              <a:t>System.out.println</a:t>
            </a:r>
            <a:r>
              <a:rPr lang="en-US" altLang="zh-TW" sz="1600" b="1" dirty="0">
                <a:solidFill>
                  <a:schemeClr val="accent6"/>
                </a:solidFill>
                <a:ea typeface="新細明體" charset="-120"/>
              </a:rPr>
              <a:t>(“The area of the circle</a:t>
            </a:r>
          </a:p>
          <a:p>
            <a:pPr>
              <a:buNone/>
            </a:pPr>
            <a:r>
              <a:rPr lang="en-US" altLang="zh-TW" sz="1600" b="1" dirty="0">
                <a:solidFill>
                  <a:schemeClr val="accent6"/>
                </a:solidFill>
                <a:ea typeface="新細明體" charset="-120"/>
              </a:rPr>
              <a:t>	   would be: “ + area);</a:t>
            </a:r>
          </a:p>
          <a:p>
            <a:pPr>
              <a:buNone/>
            </a:pPr>
            <a:r>
              <a:rPr lang="en-US" altLang="zh-TW" sz="1600" b="1" dirty="0">
                <a:solidFill>
                  <a:schemeClr val="accent6"/>
                </a:solidFill>
                <a:ea typeface="新細明體" charset="-120"/>
              </a:rPr>
              <a:t>    } catch (</a:t>
            </a:r>
            <a:r>
              <a:rPr lang="en-US" altLang="zh-TW" sz="1600" b="1" dirty="0" err="1">
                <a:solidFill>
                  <a:schemeClr val="accent6"/>
                </a:solidFill>
                <a:ea typeface="新細明體" charset="-120"/>
              </a:rPr>
              <a:t>IOException</a:t>
            </a:r>
            <a:r>
              <a:rPr lang="en-US" altLang="zh-TW" sz="1600" b="1" dirty="0">
                <a:solidFill>
                  <a:schemeClr val="accent6"/>
                </a:solidFill>
                <a:ea typeface="新細明體" charset="-120"/>
              </a:rPr>
              <a:t> e) {;}</a:t>
            </a:r>
          </a:p>
          <a:p>
            <a:pPr>
              <a:buNone/>
            </a:pPr>
            <a:r>
              <a:rPr lang="en-US" altLang="zh-TW" sz="1600" b="1" dirty="0">
                <a:solidFill>
                  <a:schemeClr val="accent6"/>
                </a:solidFill>
                <a:ea typeface="新細明體" charset="-120"/>
              </a:rPr>
              <a:t>      catch (</a:t>
            </a:r>
            <a:r>
              <a:rPr lang="en-US" altLang="zh-TW" sz="1600" b="1" dirty="0" err="1">
                <a:solidFill>
                  <a:schemeClr val="accent6"/>
                </a:solidFill>
                <a:ea typeface="新細明體" charset="-120"/>
              </a:rPr>
              <a:t>XmlRpcException</a:t>
            </a:r>
            <a:r>
              <a:rPr lang="en-US" altLang="zh-TW" sz="1600" b="1" dirty="0">
                <a:solidFill>
                  <a:schemeClr val="accent6"/>
                </a:solidFill>
                <a:ea typeface="新細明體" charset="-120"/>
              </a:rPr>
              <a:t> e) {;}</a:t>
            </a:r>
          </a:p>
          <a:p>
            <a:pPr>
              <a:buNone/>
            </a:pPr>
            <a:r>
              <a:rPr lang="en-US" altLang="zh-TW" sz="1600" b="1" dirty="0">
                <a:solidFill>
                  <a:schemeClr val="accent6"/>
                </a:solidFill>
                <a:ea typeface="新細明體" charset="-120"/>
              </a:rPr>
              <a:t>  }</a:t>
            </a:r>
          </a:p>
          <a:p>
            <a:pPr>
              <a:buNone/>
            </a:pPr>
            <a:endParaRPr lang="en-US" altLang="zh-TW" sz="1600" b="1" dirty="0">
              <a:solidFill>
                <a:schemeClr val="accent6"/>
              </a:solidFill>
              <a:ea typeface="新細明體" charset="-120"/>
            </a:endParaRPr>
          </a:p>
          <a:p>
            <a:pPr>
              <a:buNone/>
            </a:pPr>
            <a:r>
              <a:rPr lang="en-US" altLang="zh-TW" sz="1600" b="1" dirty="0">
                <a:solidFill>
                  <a:schemeClr val="accent6"/>
                </a:solidFill>
                <a:ea typeface="新細明體" charset="-120"/>
              </a:rPr>
              <a:t>  public double </a:t>
            </a:r>
            <a:r>
              <a:rPr lang="en-US" altLang="zh-TW" sz="1600" b="1" dirty="0" err="1">
                <a:solidFill>
                  <a:schemeClr val="accent6"/>
                </a:solidFill>
                <a:ea typeface="新細明體" charset="-120"/>
              </a:rPr>
              <a:t>areaCircle</a:t>
            </a:r>
            <a:r>
              <a:rPr lang="en-US" altLang="zh-TW" sz="1600" b="1" dirty="0">
                <a:solidFill>
                  <a:schemeClr val="accent6"/>
                </a:solidFill>
                <a:ea typeface="新細明體" charset="-120"/>
              </a:rPr>
              <a:t> (double radius)</a:t>
            </a:r>
          </a:p>
          <a:p>
            <a:pPr>
              <a:buNone/>
            </a:pPr>
            <a:r>
              <a:rPr lang="en-US" altLang="zh-TW" sz="1600" b="1" dirty="0">
                <a:solidFill>
                  <a:schemeClr val="accent6"/>
                </a:solidFill>
                <a:ea typeface="新細明體" charset="-120"/>
              </a:rPr>
              <a:t>    throws </a:t>
            </a:r>
            <a:r>
              <a:rPr lang="en-US" altLang="zh-TW" sz="1600" b="1" dirty="0" err="1">
                <a:solidFill>
                  <a:schemeClr val="accent6"/>
                </a:solidFill>
                <a:ea typeface="新細明體" charset="-120"/>
              </a:rPr>
              <a:t>IOException</a:t>
            </a:r>
            <a:r>
              <a:rPr lang="en-US" altLang="zh-TW" sz="1600" b="1" dirty="0">
                <a:solidFill>
                  <a:schemeClr val="accent6"/>
                </a:solidFill>
                <a:ea typeface="新細明體" charset="-120"/>
              </a:rPr>
              <a:t>, </a:t>
            </a:r>
            <a:r>
              <a:rPr lang="en-US" altLang="zh-TW" sz="1600" b="1" dirty="0" err="1">
                <a:solidFill>
                  <a:schemeClr val="accent6"/>
                </a:solidFill>
                <a:ea typeface="新細明體" charset="-120"/>
              </a:rPr>
              <a:t>XmlRpcException</a:t>
            </a:r>
            <a:r>
              <a:rPr lang="en-US" altLang="zh-TW" sz="1600" b="1" dirty="0">
                <a:solidFill>
                  <a:schemeClr val="accent6"/>
                </a:solidFill>
                <a:ea typeface="新細明體" charset="-120"/>
              </a:rPr>
              <a:t> {</a:t>
            </a:r>
          </a:p>
          <a:p>
            <a:pPr>
              <a:buNone/>
            </a:pPr>
            <a:r>
              <a:rPr lang="en-US" altLang="zh-TW" sz="1600" b="1" dirty="0">
                <a:solidFill>
                  <a:schemeClr val="accent6"/>
                </a:solidFill>
                <a:ea typeface="新細明體" charset="-120"/>
              </a:rPr>
              <a:t>	</a:t>
            </a:r>
            <a:r>
              <a:rPr lang="en-US" altLang="zh-TW" sz="1600" b="1" dirty="0" smtClean="0">
                <a:solidFill>
                  <a:schemeClr val="accent6"/>
                </a:solidFill>
                <a:ea typeface="新細明體" charset="-120"/>
              </a:rPr>
              <a:t> …….</a:t>
            </a:r>
            <a:endParaRPr lang="en-US" altLang="zh-TW" sz="1600" b="1" dirty="0">
              <a:solidFill>
                <a:schemeClr val="accent6"/>
              </a:solidFill>
              <a:ea typeface="新細明體" charset="-120"/>
            </a:endParaRPr>
          </a:p>
          <a:p>
            <a:pPr>
              <a:buNone/>
            </a:pPr>
            <a:r>
              <a:rPr lang="en-US" altLang="zh-TW" sz="1600" b="1" dirty="0">
                <a:solidFill>
                  <a:schemeClr val="accent6"/>
                </a:solidFill>
                <a:ea typeface="新細明體" charset="-120"/>
              </a:rPr>
              <a:t>  }</a:t>
            </a:r>
          </a:p>
          <a:p>
            <a:pPr>
              <a:buNone/>
            </a:pPr>
            <a:r>
              <a:rPr lang="en-US" altLang="zh-TW" sz="1600" b="1" dirty="0">
                <a:solidFill>
                  <a:schemeClr val="accent6"/>
                </a:solidFill>
                <a:ea typeface="新細明體" charset="-120"/>
              </a:rPr>
              <a:t>}</a:t>
            </a:r>
          </a:p>
        </p:txBody>
      </p:sp>
      <p:sp>
        <p:nvSpPr>
          <p:cNvPr id="5" name="Line Callout 1 4"/>
          <p:cNvSpPr/>
          <p:nvPr/>
        </p:nvSpPr>
        <p:spPr bwMode="auto">
          <a:xfrm>
            <a:off x="7239000" y="1828800"/>
            <a:ext cx="1752600" cy="1752600"/>
          </a:xfrm>
          <a:prstGeom prst="borderCallout1">
            <a:avLst>
              <a:gd name="adj1" fmla="val 18750"/>
              <a:gd name="adj2" fmla="val -8333"/>
              <a:gd name="adj3" fmla="val 77778"/>
              <a:gd name="adj4" fmla="val -19161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 Call </a:t>
            </a:r>
            <a:r>
              <a:rPr lang="en-CA" dirty="0" err="1" smtClean="0">
                <a:solidFill>
                  <a:schemeClr val="accent6"/>
                </a:solidFill>
              </a:rPr>
              <a:t>areaCircle</a:t>
            </a:r>
            <a:r>
              <a:rPr lang="en-CA" dirty="0" smtClean="0">
                <a:solidFill>
                  <a:schemeClr val="accent6"/>
                </a:solidFill>
              </a:rPr>
              <a:t>()</a:t>
            </a:r>
            <a:endParaRPr kumimoji="0" lang="en-CA" sz="2400" b="0" i="0" u="none" strike="noStrike" cap="none" normalizeH="0" baseline="0" dirty="0" smtClean="0">
              <a:ln>
                <a:noFill/>
              </a:ln>
              <a:solidFill>
                <a:schemeClr val="accent6"/>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838200"/>
          </a:xfrm>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609600" y="837890"/>
            <a:ext cx="7162800" cy="5299912"/>
          </a:xfrm>
          <a:prstGeom prst="rect">
            <a:avLst/>
          </a:prstGeom>
          <a:solidFill>
            <a:schemeClr val="bg1"/>
          </a:solidFill>
          <a:ln w="9525">
            <a:noFill/>
            <a:miter lim="800000"/>
            <a:headEnd/>
            <a:tailEnd/>
          </a:ln>
          <a:effectLst/>
        </p:spPr>
        <p:txBody>
          <a:bodyPr wrap="square">
            <a:spAutoFit/>
          </a:bodyPr>
          <a:lstStyle/>
          <a:p>
            <a:pPr>
              <a:buNone/>
            </a:pPr>
            <a:r>
              <a:rPr lang="en-US" altLang="zh-TW" sz="1800" b="1" dirty="0">
                <a:solidFill>
                  <a:schemeClr val="accent6"/>
                </a:solidFill>
                <a:ea typeface="新細明體" charset="-120"/>
              </a:rPr>
              <a:t>public double </a:t>
            </a:r>
            <a:r>
              <a:rPr lang="en-US" altLang="zh-TW" sz="1800" b="1" dirty="0" err="1">
                <a:solidFill>
                  <a:schemeClr val="accent6"/>
                </a:solidFill>
                <a:ea typeface="新細明體" charset="-120"/>
              </a:rPr>
              <a:t>areaCircle</a:t>
            </a:r>
            <a:r>
              <a:rPr lang="en-US" altLang="zh-TW" sz="1800" b="1" dirty="0">
                <a:solidFill>
                  <a:schemeClr val="accent6"/>
                </a:solidFill>
                <a:ea typeface="新細明體" charset="-120"/>
              </a:rPr>
              <a:t> (double radius)</a:t>
            </a:r>
          </a:p>
          <a:p>
            <a:pPr>
              <a:buNone/>
            </a:pPr>
            <a:r>
              <a:rPr lang="en-US" altLang="zh-TW" sz="1800" b="1" dirty="0">
                <a:solidFill>
                  <a:schemeClr val="accent6"/>
                </a:solidFill>
                <a:ea typeface="新細明體" charset="-120"/>
              </a:rPr>
              <a:t>    throws </a:t>
            </a:r>
            <a:r>
              <a:rPr lang="en-US" altLang="zh-TW" sz="1800" b="1" dirty="0" err="1">
                <a:solidFill>
                  <a:schemeClr val="accent6"/>
                </a:solidFill>
                <a:ea typeface="新細明體" charset="-120"/>
              </a:rPr>
              <a:t>IOException</a:t>
            </a:r>
            <a:r>
              <a:rPr lang="en-US" altLang="zh-TW" sz="1800" b="1" dirty="0">
                <a:solidFill>
                  <a:schemeClr val="accent6"/>
                </a:solidFill>
                <a:ea typeface="新細明體" charset="-120"/>
              </a:rPr>
              <a:t>, </a:t>
            </a:r>
            <a:r>
              <a:rPr lang="en-US" altLang="zh-TW" sz="1800" b="1" dirty="0" err="1">
                <a:solidFill>
                  <a:schemeClr val="accent6"/>
                </a:solidFill>
                <a:ea typeface="新細明體" charset="-120"/>
              </a:rPr>
              <a:t>XmlRpcException</a:t>
            </a:r>
            <a:r>
              <a:rPr lang="en-US" altLang="zh-TW" sz="1800" b="1" dirty="0">
                <a:solidFill>
                  <a:schemeClr val="accent6"/>
                </a:solidFill>
                <a:ea typeface="新細明體" charset="-120"/>
              </a:rPr>
              <a:t> {</a:t>
            </a:r>
          </a:p>
          <a:p>
            <a:pPr>
              <a:buNone/>
            </a:pP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a:t>
            </a:r>
            <a:r>
              <a:rPr lang="en-US" altLang="zh-TW" sz="1800" b="1" dirty="0" smtClean="0">
                <a:solidFill>
                  <a:schemeClr val="accent6"/>
                </a:solidFill>
                <a:ea typeface="新細明體" charset="-120"/>
              </a:rPr>
              <a:t> </a:t>
            </a:r>
            <a:endParaRPr lang="en-US" altLang="zh-TW" sz="1800" b="1" dirty="0">
              <a:solidFill>
                <a:schemeClr val="accent6"/>
              </a:solidFill>
              <a:ea typeface="新細明體" charset="-120"/>
            </a:endParaRPr>
          </a:p>
          <a:p>
            <a:pPr>
              <a:buNone/>
            </a:pPr>
            <a:r>
              <a:rPr lang="fr-FR" altLang="zh-TW" sz="1800" b="1" dirty="0" smtClean="0">
                <a:solidFill>
                  <a:schemeClr val="accent6"/>
                </a:solidFill>
                <a:ea typeface="新細明體" charset="-120"/>
              </a:rPr>
              <a:t> </a:t>
            </a:r>
            <a:r>
              <a:rPr lang="fr-FR" altLang="zh-TW" sz="1800" b="1" dirty="0" err="1" smtClean="0">
                <a:solidFill>
                  <a:schemeClr val="accent6"/>
                </a:solidFill>
                <a:ea typeface="新細明體" charset="-120"/>
              </a:rPr>
              <a:t>XmlRpcClient</a:t>
            </a:r>
            <a:r>
              <a:rPr lang="fr-FR" altLang="zh-TW" sz="1800" b="1" dirty="0" smtClean="0">
                <a:solidFill>
                  <a:schemeClr val="accent6"/>
                </a:solidFill>
                <a:ea typeface="新細明體" charset="-120"/>
              </a:rPr>
              <a:t> client = new </a:t>
            </a:r>
            <a:r>
              <a:rPr lang="fr-FR" altLang="zh-TW" sz="1800" b="1" dirty="0" err="1" smtClean="0">
                <a:solidFill>
                  <a:schemeClr val="accent6"/>
                </a:solidFill>
                <a:ea typeface="新細明體" charset="-120"/>
              </a:rPr>
              <a:t>XmlRpcClient</a:t>
            </a:r>
            <a:r>
              <a:rPr lang="fr-FR" altLang="zh-TW" sz="1800" b="1" dirty="0" smtClean="0">
                <a:solidFill>
                  <a:schemeClr val="accent6"/>
                </a:solidFill>
                <a:ea typeface="新細明體" charset="-120"/>
              </a:rPr>
              <a:t>("129.100.16.2.44",8099);</a:t>
            </a: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a:t>
            </a:r>
          </a:p>
          <a:p>
            <a:pPr>
              <a:buNone/>
            </a:pPr>
            <a:r>
              <a:rPr lang="en-US" altLang="zh-TW" sz="1800" b="1" dirty="0">
                <a:solidFill>
                  <a:schemeClr val="accent6"/>
                </a:solidFill>
                <a:ea typeface="新細明體" charset="-120"/>
              </a:rPr>
              <a:t>  Vector </a:t>
            </a:r>
            <a:r>
              <a:rPr lang="en-US" altLang="zh-TW" sz="1800" b="1" dirty="0" err="1">
                <a:solidFill>
                  <a:schemeClr val="accent6"/>
                </a:solidFill>
                <a:ea typeface="新細明體" charset="-120"/>
              </a:rPr>
              <a:t>params</a:t>
            </a:r>
            <a:r>
              <a:rPr lang="en-US" altLang="zh-TW" sz="1800" b="1" dirty="0">
                <a:solidFill>
                  <a:schemeClr val="accent6"/>
                </a:solidFill>
                <a:ea typeface="新細明體" charset="-120"/>
              </a:rPr>
              <a:t> = new Vector();</a:t>
            </a:r>
          </a:p>
          <a:p>
            <a:pPr>
              <a:buNone/>
            </a:pPr>
            <a:r>
              <a:rPr lang="en-US" altLang="zh-TW" sz="1800" b="1" dirty="0">
                <a:solidFill>
                  <a:schemeClr val="accent6"/>
                </a:solidFill>
                <a:ea typeface="新細明體" charset="-120"/>
              </a:rPr>
              <a:t>  </a:t>
            </a:r>
            <a:r>
              <a:rPr lang="en-US" altLang="zh-TW" sz="1800" b="1" dirty="0" err="1">
                <a:solidFill>
                  <a:schemeClr val="accent6"/>
                </a:solidFill>
                <a:ea typeface="新細明體" charset="-120"/>
              </a:rPr>
              <a:t>params.addElement</a:t>
            </a:r>
            <a:r>
              <a:rPr lang="en-US" altLang="zh-TW" sz="1800" b="1" dirty="0">
                <a:solidFill>
                  <a:schemeClr val="accent6"/>
                </a:solidFill>
                <a:ea typeface="新細明體" charset="-120"/>
              </a:rPr>
              <a:t>(new Double (radius));</a:t>
            </a:r>
          </a:p>
          <a:p>
            <a:pPr>
              <a:buNone/>
            </a:pP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Object result = </a:t>
            </a:r>
            <a:r>
              <a:rPr lang="en-US" altLang="zh-TW" sz="1800" b="1" dirty="0" err="1">
                <a:solidFill>
                  <a:schemeClr val="accent6"/>
                </a:solidFill>
                <a:ea typeface="新細明體" charset="-120"/>
              </a:rPr>
              <a:t>client.execute</a:t>
            </a:r>
            <a:r>
              <a:rPr lang="en-US" altLang="zh-TW" sz="1800" b="1" dirty="0">
                <a:solidFill>
                  <a:schemeClr val="accent6"/>
                </a:solidFill>
                <a:ea typeface="新細明體" charset="-120"/>
              </a:rPr>
              <a:t>(“</a:t>
            </a:r>
            <a:r>
              <a:rPr lang="en-US" altLang="zh-TW" sz="1800" b="1" dirty="0" err="1">
                <a:solidFill>
                  <a:schemeClr val="accent6"/>
                </a:solidFill>
                <a:ea typeface="新細明體" charset="-120"/>
              </a:rPr>
              <a:t>area.circleArea</a:t>
            </a:r>
            <a:r>
              <a:rPr lang="en-US" altLang="zh-TW" sz="1800" b="1" dirty="0" smtClean="0">
                <a:solidFill>
                  <a:schemeClr val="accent6"/>
                </a:solidFill>
                <a:ea typeface="新細明體" charset="-120"/>
              </a:rPr>
              <a:t>”, </a:t>
            </a:r>
            <a:r>
              <a:rPr lang="en-US" altLang="zh-TW" sz="1800" b="1" dirty="0" err="1" smtClean="0">
                <a:solidFill>
                  <a:schemeClr val="accent6"/>
                </a:solidFill>
                <a:ea typeface="新細明體" charset="-120"/>
              </a:rPr>
              <a:t>params</a:t>
            </a:r>
            <a:r>
              <a:rPr lang="en-US" altLang="zh-TW" sz="1800" b="1" dirty="0" smtClean="0">
                <a:solidFill>
                  <a:schemeClr val="accent6"/>
                </a:solidFill>
                <a:ea typeface="新細明體" charset="-120"/>
              </a:rPr>
              <a:t>);</a:t>
            </a:r>
            <a:endParaRPr lang="en-US" altLang="zh-TW" sz="1800" b="1" dirty="0">
              <a:solidFill>
                <a:schemeClr val="accent6"/>
              </a:solidFill>
              <a:ea typeface="新細明體" charset="-120"/>
            </a:endParaRPr>
          </a:p>
          <a:p>
            <a:pPr>
              <a:buNone/>
            </a:pPr>
            <a:r>
              <a:rPr lang="en-US" altLang="zh-TW" sz="1800" b="1" dirty="0" smtClean="0">
                <a:solidFill>
                  <a:schemeClr val="accent6"/>
                </a:solidFill>
                <a:ea typeface="新細明體" charset="-120"/>
              </a:rPr>
              <a:t>   </a:t>
            </a: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String </a:t>
            </a:r>
            <a:r>
              <a:rPr lang="en-US" altLang="zh-TW" sz="1800" b="1" dirty="0" err="1">
                <a:solidFill>
                  <a:schemeClr val="accent6"/>
                </a:solidFill>
                <a:ea typeface="新細明體" charset="-120"/>
              </a:rPr>
              <a:t>resultStr</a:t>
            </a:r>
            <a:r>
              <a:rPr lang="en-US" altLang="zh-TW" sz="1800" b="1" dirty="0">
                <a:solidFill>
                  <a:schemeClr val="accent6"/>
                </a:solidFill>
                <a:ea typeface="新細明體" charset="-120"/>
              </a:rPr>
              <a:t> </a:t>
            </a:r>
            <a:r>
              <a:rPr lang="en-US" altLang="zh-TW" sz="1800" b="1" dirty="0" smtClean="0">
                <a:solidFill>
                  <a:schemeClr val="accent6"/>
                </a:solidFill>
                <a:ea typeface="新細明體" charset="-120"/>
              </a:rPr>
              <a:t>= </a:t>
            </a:r>
            <a:r>
              <a:rPr lang="en-US" altLang="zh-TW" sz="1800" b="1" dirty="0" err="1">
                <a:solidFill>
                  <a:schemeClr val="accent6"/>
                </a:solidFill>
                <a:ea typeface="新細明體" charset="-120"/>
              </a:rPr>
              <a:t>result.toString</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double area </a:t>
            </a:r>
            <a:r>
              <a:rPr lang="en-US" altLang="zh-TW" sz="1800" b="1" dirty="0" smtClean="0">
                <a:solidFill>
                  <a:schemeClr val="accent6"/>
                </a:solidFill>
                <a:ea typeface="新細明體" charset="-120"/>
              </a:rPr>
              <a:t>= </a:t>
            </a:r>
            <a:r>
              <a:rPr lang="en-US" altLang="zh-TW" sz="1800" b="1" dirty="0" err="1">
                <a:solidFill>
                  <a:schemeClr val="accent6"/>
                </a:solidFill>
                <a:ea typeface="新細明體" charset="-120"/>
              </a:rPr>
              <a:t>Double.parseDouble</a:t>
            </a:r>
            <a:r>
              <a:rPr lang="en-US" altLang="zh-TW" sz="1800" b="1" dirty="0">
                <a:solidFill>
                  <a:schemeClr val="accent6"/>
                </a:solidFill>
                <a:ea typeface="新細明體" charset="-120"/>
              </a:rPr>
              <a:t>(</a:t>
            </a:r>
            <a:r>
              <a:rPr lang="en-US" altLang="zh-TW" sz="1800" b="1" dirty="0" err="1">
                <a:solidFill>
                  <a:schemeClr val="accent6"/>
                </a:solidFill>
                <a:ea typeface="新細明體" charset="-120"/>
              </a:rPr>
              <a:t>resultStr</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return area;</a:t>
            </a:r>
          </a:p>
          <a:p>
            <a:pPr>
              <a:buNone/>
            </a:pPr>
            <a:r>
              <a:rPr lang="en-US" altLang="zh-TW" sz="1800" b="1" dirty="0">
                <a:solidFill>
                  <a:schemeClr val="accent6"/>
                </a:solidFill>
                <a:ea typeface="新細明體" charset="-120"/>
              </a:rPr>
              <a:t>}</a:t>
            </a:r>
          </a:p>
        </p:txBody>
      </p:sp>
      <p:sp>
        <p:nvSpPr>
          <p:cNvPr id="5" name="Line Callout 1 4"/>
          <p:cNvSpPr/>
          <p:nvPr/>
        </p:nvSpPr>
        <p:spPr bwMode="auto">
          <a:xfrm>
            <a:off x="6934200" y="1066800"/>
            <a:ext cx="1752600" cy="1905000"/>
          </a:xfrm>
          <a:prstGeom prst="borderCallout1">
            <a:avLst>
              <a:gd name="adj1" fmla="val 18750"/>
              <a:gd name="adj2" fmla="val -8333"/>
              <a:gd name="adj3" fmla="val 63843"/>
              <a:gd name="adj4" fmla="val -18656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  Create a client and connect to bonnie on port  8099</a:t>
            </a:r>
            <a:endParaRPr kumimoji="0" lang="en-CA" sz="2400" b="0" i="0" u="none" strike="noStrike" cap="none" normalizeH="0" baseline="0" dirty="0" smtClean="0">
              <a:ln>
                <a:noFill/>
              </a:ln>
              <a:solidFill>
                <a:schemeClr val="accent6"/>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838200"/>
          </a:xfrm>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609600" y="837890"/>
            <a:ext cx="7543800" cy="4967514"/>
          </a:xfrm>
          <a:prstGeom prst="rect">
            <a:avLst/>
          </a:prstGeom>
          <a:solidFill>
            <a:schemeClr val="bg1"/>
          </a:solidFill>
          <a:ln w="9525">
            <a:noFill/>
            <a:miter lim="800000"/>
            <a:headEnd/>
            <a:tailEnd/>
          </a:ln>
          <a:effectLst/>
        </p:spPr>
        <p:txBody>
          <a:bodyPr wrap="square">
            <a:spAutoFit/>
          </a:bodyPr>
          <a:lstStyle/>
          <a:p>
            <a:pPr>
              <a:buNone/>
            </a:pPr>
            <a:r>
              <a:rPr lang="en-US" altLang="zh-TW" sz="1800" b="1" dirty="0">
                <a:solidFill>
                  <a:schemeClr val="accent6"/>
                </a:solidFill>
                <a:ea typeface="新細明體" charset="-120"/>
              </a:rPr>
              <a:t>public double </a:t>
            </a:r>
            <a:r>
              <a:rPr lang="en-US" altLang="zh-TW" sz="1800" b="1" dirty="0" err="1">
                <a:solidFill>
                  <a:schemeClr val="accent6"/>
                </a:solidFill>
                <a:ea typeface="新細明體" charset="-120"/>
              </a:rPr>
              <a:t>areaCircle</a:t>
            </a:r>
            <a:r>
              <a:rPr lang="en-US" altLang="zh-TW" sz="1800" b="1" dirty="0">
                <a:solidFill>
                  <a:schemeClr val="accent6"/>
                </a:solidFill>
                <a:ea typeface="新細明體" charset="-120"/>
              </a:rPr>
              <a:t> (double radius)</a:t>
            </a:r>
          </a:p>
          <a:p>
            <a:pPr>
              <a:buNone/>
            </a:pPr>
            <a:r>
              <a:rPr lang="en-US" altLang="zh-TW" sz="1800" b="1" dirty="0">
                <a:solidFill>
                  <a:schemeClr val="accent6"/>
                </a:solidFill>
                <a:ea typeface="新細明體" charset="-120"/>
              </a:rPr>
              <a:t>    throws </a:t>
            </a:r>
            <a:r>
              <a:rPr lang="en-US" altLang="zh-TW" sz="1800" b="1" dirty="0" err="1">
                <a:solidFill>
                  <a:schemeClr val="accent6"/>
                </a:solidFill>
                <a:ea typeface="新細明體" charset="-120"/>
              </a:rPr>
              <a:t>IOException</a:t>
            </a:r>
            <a:r>
              <a:rPr lang="en-US" altLang="zh-TW" sz="1800" b="1" dirty="0">
                <a:solidFill>
                  <a:schemeClr val="accent6"/>
                </a:solidFill>
                <a:ea typeface="新細明體" charset="-120"/>
              </a:rPr>
              <a:t>, </a:t>
            </a:r>
            <a:r>
              <a:rPr lang="en-US" altLang="zh-TW" sz="1800" b="1" dirty="0" err="1">
                <a:solidFill>
                  <a:schemeClr val="accent6"/>
                </a:solidFill>
                <a:ea typeface="新細明體" charset="-120"/>
              </a:rPr>
              <a:t>XmlRpcException</a:t>
            </a:r>
            <a:r>
              <a:rPr lang="en-US" altLang="zh-TW" sz="1800" b="1" dirty="0">
                <a:solidFill>
                  <a:schemeClr val="accent6"/>
                </a:solidFill>
                <a:ea typeface="新細明體" charset="-120"/>
              </a:rPr>
              <a:t> {</a:t>
            </a:r>
          </a:p>
          <a:p>
            <a:pPr>
              <a:buNone/>
            </a:pP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a:t>
            </a:r>
            <a:r>
              <a:rPr lang="fr-FR" altLang="zh-TW" sz="1800" b="1" dirty="0" err="1" smtClean="0">
                <a:solidFill>
                  <a:schemeClr val="accent6"/>
                </a:solidFill>
                <a:ea typeface="新細明體" charset="-120"/>
              </a:rPr>
              <a:t>XmlRpcClient</a:t>
            </a:r>
            <a:r>
              <a:rPr lang="fr-FR" altLang="zh-TW" sz="1800" b="1" dirty="0" smtClean="0">
                <a:solidFill>
                  <a:schemeClr val="accent6"/>
                </a:solidFill>
                <a:ea typeface="新細明體" charset="-120"/>
              </a:rPr>
              <a:t> client = new </a:t>
            </a:r>
            <a:r>
              <a:rPr lang="fr-FR" altLang="zh-TW" sz="1800" b="1" dirty="0" err="1" smtClean="0">
                <a:solidFill>
                  <a:schemeClr val="accent6"/>
                </a:solidFill>
                <a:ea typeface="新細明體" charset="-120"/>
              </a:rPr>
              <a:t>XmlRpcClient</a:t>
            </a:r>
            <a:r>
              <a:rPr lang="fr-FR" altLang="zh-TW" sz="1800" b="1" dirty="0" smtClean="0">
                <a:solidFill>
                  <a:schemeClr val="accent6"/>
                </a:solidFill>
                <a:ea typeface="新細明體" charset="-120"/>
              </a:rPr>
              <a:t>("129.100.16.2.44",8099);</a:t>
            </a:r>
            <a:endParaRPr lang="en-US" altLang="zh-TW" sz="1800" b="1" dirty="0" smtClean="0">
              <a:solidFill>
                <a:schemeClr val="accent6"/>
              </a:solidFill>
              <a:ea typeface="新細明體" charset="-120"/>
            </a:endParaRPr>
          </a:p>
          <a:p>
            <a:pPr>
              <a:buNone/>
            </a:pPr>
            <a:r>
              <a:rPr lang="en-US" altLang="zh-TW" sz="1800" b="1" dirty="0" smtClean="0">
                <a:solidFill>
                  <a:schemeClr val="accent6"/>
                </a:solidFill>
                <a:ea typeface="新細明體" charset="-120"/>
              </a:rPr>
              <a:t>   </a:t>
            </a:r>
            <a:r>
              <a:rPr lang="en-US" altLang="zh-TW" sz="1800" b="1" dirty="0">
                <a:solidFill>
                  <a:schemeClr val="accent6"/>
                </a:solidFill>
                <a:ea typeface="新細明體" charset="-120"/>
              </a:rPr>
              <a:t>	</a:t>
            </a:r>
          </a:p>
          <a:p>
            <a:pPr>
              <a:buNone/>
            </a:pPr>
            <a:r>
              <a:rPr lang="en-US" altLang="zh-TW" sz="1800" b="1" dirty="0">
                <a:solidFill>
                  <a:schemeClr val="accent6"/>
                </a:solidFill>
                <a:ea typeface="新細明體" charset="-120"/>
              </a:rPr>
              <a:t>  Vector </a:t>
            </a:r>
            <a:r>
              <a:rPr lang="en-US" altLang="zh-TW" sz="1800" b="1" dirty="0" err="1">
                <a:solidFill>
                  <a:schemeClr val="accent6"/>
                </a:solidFill>
                <a:ea typeface="新細明體" charset="-120"/>
              </a:rPr>
              <a:t>params</a:t>
            </a:r>
            <a:r>
              <a:rPr lang="en-US" altLang="zh-TW" sz="1800" b="1" dirty="0">
                <a:solidFill>
                  <a:schemeClr val="accent6"/>
                </a:solidFill>
                <a:ea typeface="新細明體" charset="-120"/>
              </a:rPr>
              <a:t> = new Vector();</a:t>
            </a:r>
          </a:p>
          <a:p>
            <a:pPr>
              <a:buNone/>
            </a:pPr>
            <a:r>
              <a:rPr lang="en-US" altLang="zh-TW" sz="1800" b="1" dirty="0">
                <a:solidFill>
                  <a:schemeClr val="accent6"/>
                </a:solidFill>
                <a:ea typeface="新細明體" charset="-120"/>
              </a:rPr>
              <a:t>  </a:t>
            </a:r>
            <a:r>
              <a:rPr lang="en-US" altLang="zh-TW" sz="1800" b="1" dirty="0" err="1">
                <a:solidFill>
                  <a:schemeClr val="accent6"/>
                </a:solidFill>
                <a:ea typeface="新細明體" charset="-120"/>
              </a:rPr>
              <a:t>params.addElement</a:t>
            </a:r>
            <a:r>
              <a:rPr lang="en-US" altLang="zh-TW" sz="1800" b="1" dirty="0">
                <a:solidFill>
                  <a:schemeClr val="accent6"/>
                </a:solidFill>
                <a:ea typeface="新細明體" charset="-120"/>
              </a:rPr>
              <a:t>(new Double (radius));</a:t>
            </a:r>
          </a:p>
          <a:p>
            <a:pPr>
              <a:buNone/>
            </a:pP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Object result = </a:t>
            </a:r>
            <a:r>
              <a:rPr lang="en-US" altLang="zh-TW" sz="1800" b="1" dirty="0" err="1">
                <a:solidFill>
                  <a:schemeClr val="accent6"/>
                </a:solidFill>
                <a:ea typeface="新細明體" charset="-120"/>
              </a:rPr>
              <a:t>client.execute</a:t>
            </a:r>
            <a:r>
              <a:rPr lang="en-US" altLang="zh-TW" sz="1800" b="1" dirty="0">
                <a:solidFill>
                  <a:schemeClr val="accent6"/>
                </a:solidFill>
                <a:ea typeface="新細明體" charset="-120"/>
              </a:rPr>
              <a:t>(“</a:t>
            </a:r>
            <a:r>
              <a:rPr lang="en-US" altLang="zh-TW" sz="1800" b="1" dirty="0" err="1">
                <a:solidFill>
                  <a:schemeClr val="accent6"/>
                </a:solidFill>
                <a:ea typeface="新細明體" charset="-120"/>
              </a:rPr>
              <a:t>area.circleArea</a:t>
            </a:r>
            <a:r>
              <a:rPr lang="en-US" altLang="zh-TW" sz="1800" b="1" dirty="0" smtClean="0">
                <a:solidFill>
                  <a:schemeClr val="accent6"/>
                </a:solidFill>
                <a:ea typeface="新細明體" charset="-120"/>
              </a:rPr>
              <a:t>”, </a:t>
            </a:r>
            <a:r>
              <a:rPr lang="en-US" altLang="zh-TW" sz="1800" b="1" dirty="0" err="1" smtClean="0">
                <a:solidFill>
                  <a:schemeClr val="accent6"/>
                </a:solidFill>
                <a:ea typeface="新細明體" charset="-120"/>
              </a:rPr>
              <a:t>params</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a:t>
            </a:r>
          </a:p>
          <a:p>
            <a:pPr>
              <a:buNone/>
            </a:pPr>
            <a:r>
              <a:rPr lang="en-US" altLang="zh-TW" sz="1800" b="1" dirty="0">
                <a:solidFill>
                  <a:schemeClr val="accent6"/>
                </a:solidFill>
                <a:ea typeface="新細明體" charset="-120"/>
              </a:rPr>
              <a:t>  String </a:t>
            </a:r>
            <a:r>
              <a:rPr lang="en-US" altLang="zh-TW" sz="1800" b="1" dirty="0" err="1">
                <a:solidFill>
                  <a:schemeClr val="accent6"/>
                </a:solidFill>
                <a:ea typeface="新細明體" charset="-120"/>
              </a:rPr>
              <a:t>resultStr</a:t>
            </a:r>
            <a:r>
              <a:rPr lang="en-US" altLang="zh-TW" sz="1800" b="1" dirty="0">
                <a:solidFill>
                  <a:schemeClr val="accent6"/>
                </a:solidFill>
                <a:ea typeface="新細明體" charset="-120"/>
              </a:rPr>
              <a:t> </a:t>
            </a:r>
            <a:r>
              <a:rPr lang="en-US" altLang="zh-TW" sz="1800" b="1" dirty="0" smtClean="0">
                <a:solidFill>
                  <a:schemeClr val="accent6"/>
                </a:solidFill>
                <a:ea typeface="新細明體" charset="-120"/>
              </a:rPr>
              <a:t> </a:t>
            </a:r>
            <a:r>
              <a:rPr lang="en-US" altLang="zh-TW" sz="1800" b="1" dirty="0">
                <a:solidFill>
                  <a:schemeClr val="accent6"/>
                </a:solidFill>
                <a:ea typeface="新細明體" charset="-120"/>
              </a:rPr>
              <a:t>= </a:t>
            </a:r>
            <a:r>
              <a:rPr lang="en-US" altLang="zh-TW" sz="1800" b="1" dirty="0" err="1">
                <a:solidFill>
                  <a:schemeClr val="accent6"/>
                </a:solidFill>
                <a:ea typeface="新細明體" charset="-120"/>
              </a:rPr>
              <a:t>result.toString</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double area </a:t>
            </a:r>
            <a:r>
              <a:rPr lang="en-US" altLang="zh-TW" sz="1800" b="1" dirty="0" smtClean="0">
                <a:solidFill>
                  <a:schemeClr val="accent6"/>
                </a:solidFill>
                <a:ea typeface="新細明體" charset="-120"/>
              </a:rPr>
              <a:t>= </a:t>
            </a:r>
            <a:r>
              <a:rPr lang="en-US" altLang="zh-TW" sz="1800" b="1" dirty="0" err="1">
                <a:solidFill>
                  <a:schemeClr val="accent6"/>
                </a:solidFill>
                <a:ea typeface="新細明體" charset="-120"/>
              </a:rPr>
              <a:t>Double.parseDouble</a:t>
            </a:r>
            <a:r>
              <a:rPr lang="en-US" altLang="zh-TW" sz="1800" b="1" dirty="0">
                <a:solidFill>
                  <a:schemeClr val="accent6"/>
                </a:solidFill>
                <a:ea typeface="新細明體" charset="-120"/>
              </a:rPr>
              <a:t>(</a:t>
            </a:r>
            <a:r>
              <a:rPr lang="en-US" altLang="zh-TW" sz="1800" b="1" dirty="0" err="1">
                <a:solidFill>
                  <a:schemeClr val="accent6"/>
                </a:solidFill>
                <a:ea typeface="新細明體" charset="-120"/>
              </a:rPr>
              <a:t>resultStr</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return area;</a:t>
            </a:r>
          </a:p>
          <a:p>
            <a:pPr>
              <a:buNone/>
            </a:pPr>
            <a:r>
              <a:rPr lang="en-US" altLang="zh-TW" sz="1800" b="1" dirty="0">
                <a:solidFill>
                  <a:schemeClr val="accent6"/>
                </a:solidFill>
                <a:ea typeface="新細明體" charset="-120"/>
              </a:rPr>
              <a:t>}</a:t>
            </a:r>
          </a:p>
        </p:txBody>
      </p:sp>
      <p:sp>
        <p:nvSpPr>
          <p:cNvPr id="5" name="Line Callout 1 4"/>
          <p:cNvSpPr/>
          <p:nvPr/>
        </p:nvSpPr>
        <p:spPr bwMode="auto">
          <a:xfrm>
            <a:off x="6934200" y="1066800"/>
            <a:ext cx="1752600" cy="1905000"/>
          </a:xfrm>
          <a:prstGeom prst="borderCallout1">
            <a:avLst>
              <a:gd name="adj1" fmla="val 18750"/>
              <a:gd name="adj2" fmla="val -8333"/>
              <a:gd name="adj3" fmla="val 118037"/>
              <a:gd name="adj4" fmla="val -168893"/>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  Add a double object to the Vector Object</a:t>
            </a:r>
            <a:endParaRPr kumimoji="0" lang="en-CA" sz="2400" b="0" i="0" u="none" strike="noStrike" cap="none" normalizeH="0" baseline="0" dirty="0" smtClean="0">
              <a:ln>
                <a:noFill/>
              </a:ln>
              <a:solidFill>
                <a:schemeClr val="accent6"/>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838200"/>
          </a:xfrm>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609600" y="837890"/>
            <a:ext cx="5936240" cy="5299912"/>
          </a:xfrm>
          <a:prstGeom prst="rect">
            <a:avLst/>
          </a:prstGeom>
          <a:solidFill>
            <a:schemeClr val="bg1"/>
          </a:solidFill>
          <a:ln w="9525">
            <a:noFill/>
            <a:miter lim="800000"/>
            <a:headEnd/>
            <a:tailEnd/>
          </a:ln>
          <a:effectLst/>
        </p:spPr>
        <p:txBody>
          <a:bodyPr wrap="square">
            <a:spAutoFit/>
          </a:bodyPr>
          <a:lstStyle/>
          <a:p>
            <a:pPr>
              <a:buNone/>
            </a:pPr>
            <a:r>
              <a:rPr lang="en-US" altLang="zh-TW" sz="1800" b="1" dirty="0">
                <a:solidFill>
                  <a:schemeClr val="accent6"/>
                </a:solidFill>
                <a:ea typeface="新細明體" charset="-120"/>
              </a:rPr>
              <a:t>public double </a:t>
            </a:r>
            <a:r>
              <a:rPr lang="en-US" altLang="zh-TW" sz="1800" b="1" dirty="0" err="1">
                <a:solidFill>
                  <a:schemeClr val="accent6"/>
                </a:solidFill>
                <a:ea typeface="新細明體" charset="-120"/>
              </a:rPr>
              <a:t>areaCircle</a:t>
            </a:r>
            <a:r>
              <a:rPr lang="en-US" altLang="zh-TW" sz="1800" b="1" dirty="0">
                <a:solidFill>
                  <a:schemeClr val="accent6"/>
                </a:solidFill>
                <a:ea typeface="新細明體" charset="-120"/>
              </a:rPr>
              <a:t> (double radius)</a:t>
            </a:r>
          </a:p>
          <a:p>
            <a:pPr>
              <a:buNone/>
            </a:pPr>
            <a:r>
              <a:rPr lang="en-US" altLang="zh-TW" sz="1800" b="1" dirty="0">
                <a:solidFill>
                  <a:schemeClr val="accent6"/>
                </a:solidFill>
                <a:ea typeface="新細明體" charset="-120"/>
              </a:rPr>
              <a:t>    throws </a:t>
            </a:r>
            <a:r>
              <a:rPr lang="en-US" altLang="zh-TW" sz="1800" b="1" dirty="0" err="1">
                <a:solidFill>
                  <a:schemeClr val="accent6"/>
                </a:solidFill>
                <a:ea typeface="新細明體" charset="-120"/>
              </a:rPr>
              <a:t>IOException</a:t>
            </a:r>
            <a:r>
              <a:rPr lang="en-US" altLang="zh-TW" sz="1800" b="1" dirty="0">
                <a:solidFill>
                  <a:schemeClr val="accent6"/>
                </a:solidFill>
                <a:ea typeface="新細明體" charset="-120"/>
              </a:rPr>
              <a:t>, </a:t>
            </a:r>
            <a:r>
              <a:rPr lang="en-US" altLang="zh-TW" sz="1800" b="1" dirty="0" err="1">
                <a:solidFill>
                  <a:schemeClr val="accent6"/>
                </a:solidFill>
                <a:ea typeface="新細明體" charset="-120"/>
              </a:rPr>
              <a:t>XmlRpcException</a:t>
            </a:r>
            <a:r>
              <a:rPr lang="en-US" altLang="zh-TW" sz="1800" b="1" dirty="0">
                <a:solidFill>
                  <a:schemeClr val="accent6"/>
                </a:solidFill>
                <a:ea typeface="新細明體" charset="-120"/>
              </a:rPr>
              <a:t> {</a:t>
            </a:r>
          </a:p>
          <a:p>
            <a:pPr>
              <a:buNone/>
            </a:pPr>
            <a:endParaRPr lang="en-US" altLang="zh-TW" sz="1800" b="1" dirty="0" smtClean="0">
              <a:solidFill>
                <a:schemeClr val="accent6"/>
              </a:solidFill>
              <a:ea typeface="新細明體" charset="-120"/>
            </a:endParaRPr>
          </a:p>
          <a:p>
            <a:pPr>
              <a:buNone/>
            </a:pPr>
            <a:r>
              <a:rPr lang="fr-FR" altLang="zh-TW" sz="1800" b="1" dirty="0" err="1" smtClean="0">
                <a:solidFill>
                  <a:schemeClr val="accent6"/>
                </a:solidFill>
                <a:ea typeface="新細明體" charset="-120"/>
              </a:rPr>
              <a:t>XmlRpcClient</a:t>
            </a:r>
            <a:r>
              <a:rPr lang="fr-FR" altLang="zh-TW" sz="1800" b="1" dirty="0" smtClean="0">
                <a:solidFill>
                  <a:schemeClr val="accent6"/>
                </a:solidFill>
                <a:ea typeface="新細明體" charset="-120"/>
              </a:rPr>
              <a:t> client = new </a:t>
            </a:r>
            <a:r>
              <a:rPr lang="fr-FR" altLang="zh-TW" sz="1800" b="1" dirty="0" err="1" smtClean="0">
                <a:solidFill>
                  <a:schemeClr val="accent6"/>
                </a:solidFill>
                <a:ea typeface="新細明體" charset="-120"/>
              </a:rPr>
              <a:t>XmlRpcClient</a:t>
            </a:r>
            <a:r>
              <a:rPr lang="fr-FR" altLang="zh-TW" sz="1800" b="1" dirty="0" smtClean="0">
                <a:solidFill>
                  <a:schemeClr val="accent6"/>
                </a:solidFill>
                <a:ea typeface="新細明體" charset="-120"/>
              </a:rPr>
              <a:t>("129.100.16.2.44",8099);</a:t>
            </a: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a:t>
            </a:r>
            <a:r>
              <a:rPr lang="en-US" altLang="zh-TW" sz="1800" b="1" dirty="0" smtClean="0">
                <a:solidFill>
                  <a:schemeClr val="accent6"/>
                </a:solidFill>
                <a:ea typeface="新細明體" charset="-120"/>
              </a:rPr>
              <a:t> </a:t>
            </a: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Vector </a:t>
            </a:r>
            <a:r>
              <a:rPr lang="en-US" altLang="zh-TW" sz="1800" b="1" dirty="0" err="1">
                <a:solidFill>
                  <a:schemeClr val="accent6"/>
                </a:solidFill>
                <a:ea typeface="新細明體" charset="-120"/>
              </a:rPr>
              <a:t>params</a:t>
            </a:r>
            <a:r>
              <a:rPr lang="en-US" altLang="zh-TW" sz="1800" b="1" dirty="0">
                <a:solidFill>
                  <a:schemeClr val="accent6"/>
                </a:solidFill>
                <a:ea typeface="新細明體" charset="-120"/>
              </a:rPr>
              <a:t> = new Vector();</a:t>
            </a:r>
          </a:p>
          <a:p>
            <a:pPr>
              <a:buNone/>
            </a:pPr>
            <a:r>
              <a:rPr lang="en-US" altLang="zh-TW" sz="1800" b="1" dirty="0">
                <a:solidFill>
                  <a:schemeClr val="accent6"/>
                </a:solidFill>
                <a:ea typeface="新細明體" charset="-120"/>
              </a:rPr>
              <a:t>  </a:t>
            </a:r>
            <a:r>
              <a:rPr lang="en-US" altLang="zh-TW" sz="1800" b="1" dirty="0" err="1">
                <a:solidFill>
                  <a:schemeClr val="accent6"/>
                </a:solidFill>
                <a:ea typeface="新細明體" charset="-120"/>
              </a:rPr>
              <a:t>params.addElement</a:t>
            </a:r>
            <a:r>
              <a:rPr lang="en-US" altLang="zh-TW" sz="1800" b="1" dirty="0">
                <a:solidFill>
                  <a:schemeClr val="accent6"/>
                </a:solidFill>
                <a:ea typeface="新細明體" charset="-120"/>
              </a:rPr>
              <a:t>(new Double (radius));</a:t>
            </a:r>
          </a:p>
          <a:p>
            <a:pPr>
              <a:buNone/>
            </a:pP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Object result = </a:t>
            </a:r>
            <a:r>
              <a:rPr lang="en-US" altLang="zh-TW" sz="1800" b="1" dirty="0" err="1">
                <a:solidFill>
                  <a:schemeClr val="accent6"/>
                </a:solidFill>
                <a:ea typeface="新細明體" charset="-120"/>
              </a:rPr>
              <a:t>client.execute</a:t>
            </a:r>
            <a:r>
              <a:rPr lang="en-US" altLang="zh-TW" sz="1800" b="1" dirty="0">
                <a:solidFill>
                  <a:schemeClr val="accent6"/>
                </a:solidFill>
                <a:ea typeface="新細明體" charset="-120"/>
              </a:rPr>
              <a:t>(“</a:t>
            </a:r>
            <a:r>
              <a:rPr lang="en-US" altLang="zh-TW" sz="1800" b="1" dirty="0" err="1">
                <a:solidFill>
                  <a:schemeClr val="accent6"/>
                </a:solidFill>
                <a:ea typeface="新細明體" charset="-120"/>
              </a:rPr>
              <a:t>area.circleArea</a:t>
            </a:r>
            <a:r>
              <a:rPr lang="en-US" altLang="zh-TW" sz="1800" b="1" dirty="0">
                <a:solidFill>
                  <a:schemeClr val="accent6"/>
                </a:solidFill>
                <a:ea typeface="新細明體" charset="-120"/>
              </a:rPr>
              <a:t>”,</a:t>
            </a:r>
          </a:p>
          <a:p>
            <a:pPr>
              <a:buNone/>
            </a:pPr>
            <a:r>
              <a:rPr lang="en-US" altLang="zh-TW" sz="1800" b="1" dirty="0" smtClean="0">
                <a:solidFill>
                  <a:schemeClr val="accent6"/>
                </a:solidFill>
                <a:ea typeface="新細明體" charset="-120"/>
              </a:rPr>
              <a:t>                                       </a:t>
            </a:r>
            <a:r>
              <a:rPr lang="en-US" altLang="zh-TW" sz="1800" b="1" dirty="0" err="1" smtClean="0">
                <a:solidFill>
                  <a:schemeClr val="accent6"/>
                </a:solidFill>
                <a:ea typeface="新細明體" charset="-120"/>
              </a:rPr>
              <a:t>params</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a:t>
            </a:r>
          </a:p>
          <a:p>
            <a:pPr>
              <a:buNone/>
            </a:pPr>
            <a:r>
              <a:rPr lang="en-US" altLang="zh-TW" sz="1800" b="1" dirty="0">
                <a:solidFill>
                  <a:schemeClr val="accent6"/>
                </a:solidFill>
                <a:ea typeface="新細明體" charset="-120"/>
              </a:rPr>
              <a:t>  String </a:t>
            </a:r>
            <a:r>
              <a:rPr lang="en-US" altLang="zh-TW" sz="1800" b="1" dirty="0" err="1">
                <a:solidFill>
                  <a:schemeClr val="accent6"/>
                </a:solidFill>
                <a:ea typeface="新細明體" charset="-120"/>
              </a:rPr>
              <a:t>resultStr</a:t>
            </a:r>
            <a:r>
              <a:rPr lang="en-US" altLang="zh-TW" sz="1800" b="1" dirty="0">
                <a:solidFill>
                  <a:schemeClr val="accent6"/>
                </a:solidFill>
                <a:ea typeface="新細明體" charset="-120"/>
              </a:rPr>
              <a:t> </a:t>
            </a:r>
            <a:r>
              <a:rPr lang="en-US" altLang="zh-TW" sz="1800" b="1" dirty="0" smtClean="0">
                <a:solidFill>
                  <a:schemeClr val="accent6"/>
                </a:solidFill>
                <a:ea typeface="新細明體" charset="-120"/>
              </a:rPr>
              <a:t> </a:t>
            </a:r>
            <a:r>
              <a:rPr lang="en-US" altLang="zh-TW" sz="1800" b="1" dirty="0">
                <a:solidFill>
                  <a:schemeClr val="accent6"/>
                </a:solidFill>
                <a:ea typeface="新細明體" charset="-120"/>
              </a:rPr>
              <a:t>= </a:t>
            </a:r>
            <a:r>
              <a:rPr lang="en-US" altLang="zh-TW" sz="1800" b="1" dirty="0" err="1">
                <a:solidFill>
                  <a:schemeClr val="accent6"/>
                </a:solidFill>
                <a:ea typeface="新細明體" charset="-120"/>
              </a:rPr>
              <a:t>result.toString</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double area </a:t>
            </a:r>
            <a:r>
              <a:rPr lang="en-US" altLang="zh-TW" sz="1800" b="1" dirty="0" smtClean="0">
                <a:solidFill>
                  <a:schemeClr val="accent6"/>
                </a:solidFill>
                <a:ea typeface="新細明體" charset="-120"/>
              </a:rPr>
              <a:t>= </a:t>
            </a:r>
            <a:r>
              <a:rPr lang="en-US" altLang="zh-TW" sz="1800" b="1" dirty="0" err="1">
                <a:solidFill>
                  <a:schemeClr val="accent6"/>
                </a:solidFill>
                <a:ea typeface="新細明體" charset="-120"/>
              </a:rPr>
              <a:t>Double.parseDouble</a:t>
            </a:r>
            <a:r>
              <a:rPr lang="en-US" altLang="zh-TW" sz="1800" b="1" dirty="0">
                <a:solidFill>
                  <a:schemeClr val="accent6"/>
                </a:solidFill>
                <a:ea typeface="新細明體" charset="-120"/>
              </a:rPr>
              <a:t>(</a:t>
            </a:r>
            <a:r>
              <a:rPr lang="en-US" altLang="zh-TW" sz="1800" b="1" dirty="0" err="1">
                <a:solidFill>
                  <a:schemeClr val="accent6"/>
                </a:solidFill>
                <a:ea typeface="新細明體" charset="-120"/>
              </a:rPr>
              <a:t>resultStr</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return area;</a:t>
            </a:r>
          </a:p>
          <a:p>
            <a:pPr>
              <a:buNone/>
            </a:pPr>
            <a:r>
              <a:rPr lang="en-US" altLang="zh-TW" sz="1800" b="1" dirty="0">
                <a:solidFill>
                  <a:schemeClr val="accent6"/>
                </a:solidFill>
                <a:ea typeface="新細明體" charset="-120"/>
              </a:rPr>
              <a:t>}</a:t>
            </a:r>
          </a:p>
        </p:txBody>
      </p:sp>
      <p:sp>
        <p:nvSpPr>
          <p:cNvPr id="5" name="Line Callout 1 4"/>
          <p:cNvSpPr/>
          <p:nvPr/>
        </p:nvSpPr>
        <p:spPr bwMode="auto">
          <a:xfrm>
            <a:off x="6934200" y="1676400"/>
            <a:ext cx="1752600" cy="3276600"/>
          </a:xfrm>
          <a:prstGeom prst="borderCallout1">
            <a:avLst>
              <a:gd name="adj1" fmla="val 18750"/>
              <a:gd name="adj2" fmla="val -8333"/>
              <a:gd name="adj3" fmla="val 72576"/>
              <a:gd name="adj4" fmla="val -20844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  Call the server function.  The registered name “area” and function name need to be known</a:t>
            </a:r>
            <a:endParaRPr kumimoji="0" lang="en-CA" sz="2400" b="0" i="0" u="none" strike="noStrike" cap="none" normalizeH="0" baseline="0" dirty="0" smtClean="0">
              <a:ln>
                <a:noFill/>
              </a:ln>
              <a:solidFill>
                <a:schemeClr val="accent6"/>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n-US"/>
              <a:t>Introduction to RPC</a:t>
            </a:r>
          </a:p>
        </p:txBody>
      </p:sp>
      <p:sp>
        <p:nvSpPr>
          <p:cNvPr id="285699" name="Rectangle 3"/>
          <p:cNvSpPr>
            <a:spLocks noGrp="1" noChangeArrowheads="1"/>
          </p:cNvSpPr>
          <p:nvPr>
            <p:ph type="body" idx="1"/>
          </p:nvPr>
        </p:nvSpPr>
        <p:spPr/>
        <p:txBody>
          <a:bodyPr/>
          <a:lstStyle/>
          <a:p>
            <a:r>
              <a:rPr lang="en-US"/>
              <a:t>An extension of conventional procedure call (used for transfer of control and data within a single process)</a:t>
            </a:r>
          </a:p>
          <a:p>
            <a:r>
              <a:rPr lang="en-US"/>
              <a:t>Allows a client program to call procedures in a different address space in the same or remote machine.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838200"/>
          </a:xfrm>
        </p:spPr>
        <p:txBody>
          <a:bodyPr/>
          <a:lstStyle/>
          <a:p>
            <a:r>
              <a:rPr lang="en-CA" dirty="0" smtClean="0"/>
              <a:t>Example Program</a:t>
            </a:r>
            <a:endParaRPr lang="en-CA" dirty="0"/>
          </a:p>
        </p:txBody>
      </p:sp>
      <p:sp>
        <p:nvSpPr>
          <p:cNvPr id="4" name="Text Box 9"/>
          <p:cNvSpPr txBox="1">
            <a:spLocks noGrp="1" noChangeArrowheads="1"/>
          </p:cNvSpPr>
          <p:nvPr>
            <p:ph idx="1"/>
          </p:nvPr>
        </p:nvSpPr>
        <p:spPr bwMode="auto">
          <a:xfrm>
            <a:off x="609600" y="837890"/>
            <a:ext cx="5936240" cy="5299912"/>
          </a:xfrm>
          <a:prstGeom prst="rect">
            <a:avLst/>
          </a:prstGeom>
          <a:solidFill>
            <a:schemeClr val="bg1"/>
          </a:solidFill>
          <a:ln w="9525">
            <a:noFill/>
            <a:miter lim="800000"/>
            <a:headEnd/>
            <a:tailEnd/>
          </a:ln>
          <a:effectLst/>
        </p:spPr>
        <p:txBody>
          <a:bodyPr wrap="square">
            <a:spAutoFit/>
          </a:bodyPr>
          <a:lstStyle/>
          <a:p>
            <a:pPr>
              <a:buNone/>
            </a:pPr>
            <a:r>
              <a:rPr lang="en-US" altLang="zh-TW" sz="1800" b="1" dirty="0">
                <a:solidFill>
                  <a:schemeClr val="accent6"/>
                </a:solidFill>
                <a:ea typeface="新細明體" charset="-120"/>
              </a:rPr>
              <a:t>public double </a:t>
            </a:r>
            <a:r>
              <a:rPr lang="en-US" altLang="zh-TW" sz="1800" b="1" dirty="0" err="1">
                <a:solidFill>
                  <a:schemeClr val="accent6"/>
                </a:solidFill>
                <a:ea typeface="新細明體" charset="-120"/>
              </a:rPr>
              <a:t>areaCircle</a:t>
            </a:r>
            <a:r>
              <a:rPr lang="en-US" altLang="zh-TW" sz="1800" b="1" dirty="0">
                <a:solidFill>
                  <a:schemeClr val="accent6"/>
                </a:solidFill>
                <a:ea typeface="新細明體" charset="-120"/>
              </a:rPr>
              <a:t> (double radius)</a:t>
            </a:r>
          </a:p>
          <a:p>
            <a:pPr>
              <a:buNone/>
            </a:pPr>
            <a:r>
              <a:rPr lang="en-US" altLang="zh-TW" sz="1800" b="1" dirty="0">
                <a:solidFill>
                  <a:schemeClr val="accent6"/>
                </a:solidFill>
                <a:ea typeface="新細明體" charset="-120"/>
              </a:rPr>
              <a:t>    throws </a:t>
            </a:r>
            <a:r>
              <a:rPr lang="en-US" altLang="zh-TW" sz="1800" b="1" dirty="0" err="1">
                <a:solidFill>
                  <a:schemeClr val="accent6"/>
                </a:solidFill>
                <a:ea typeface="新細明體" charset="-120"/>
              </a:rPr>
              <a:t>IOException</a:t>
            </a:r>
            <a:r>
              <a:rPr lang="en-US" altLang="zh-TW" sz="1800" b="1" dirty="0">
                <a:solidFill>
                  <a:schemeClr val="accent6"/>
                </a:solidFill>
                <a:ea typeface="新細明體" charset="-120"/>
              </a:rPr>
              <a:t>, </a:t>
            </a:r>
            <a:r>
              <a:rPr lang="en-US" altLang="zh-TW" sz="1800" b="1" dirty="0" err="1">
                <a:solidFill>
                  <a:schemeClr val="accent6"/>
                </a:solidFill>
                <a:ea typeface="新細明體" charset="-120"/>
              </a:rPr>
              <a:t>XmlRpcException</a:t>
            </a:r>
            <a:r>
              <a:rPr lang="en-US" altLang="zh-TW" sz="1800" b="1" dirty="0">
                <a:solidFill>
                  <a:schemeClr val="accent6"/>
                </a:solidFill>
                <a:ea typeface="新細明體" charset="-120"/>
              </a:rPr>
              <a:t> {</a:t>
            </a:r>
          </a:p>
          <a:p>
            <a:pPr>
              <a:buNone/>
            </a:pP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a:t>
            </a:r>
            <a:r>
              <a:rPr lang="fr-FR" altLang="zh-TW" sz="1800" b="1" dirty="0" err="1" smtClean="0">
                <a:solidFill>
                  <a:schemeClr val="accent6"/>
                </a:solidFill>
                <a:ea typeface="新細明體" charset="-120"/>
              </a:rPr>
              <a:t>XmlRpcClient</a:t>
            </a:r>
            <a:r>
              <a:rPr lang="fr-FR" altLang="zh-TW" sz="1800" b="1" dirty="0" smtClean="0">
                <a:solidFill>
                  <a:schemeClr val="accent6"/>
                </a:solidFill>
                <a:ea typeface="新細明體" charset="-120"/>
              </a:rPr>
              <a:t> client = new </a:t>
            </a:r>
            <a:r>
              <a:rPr lang="fr-FR" altLang="zh-TW" sz="1800" b="1" dirty="0" err="1" smtClean="0">
                <a:solidFill>
                  <a:schemeClr val="accent6"/>
                </a:solidFill>
                <a:ea typeface="新細明體" charset="-120"/>
              </a:rPr>
              <a:t>XmlRpcClient</a:t>
            </a:r>
            <a:r>
              <a:rPr lang="fr-FR" altLang="zh-TW" sz="1800" b="1" dirty="0" smtClean="0">
                <a:solidFill>
                  <a:schemeClr val="accent6"/>
                </a:solidFill>
                <a:ea typeface="新細明體" charset="-120"/>
              </a:rPr>
              <a:t>("129.100.16.2.44",8099);</a:t>
            </a:r>
            <a:endParaRPr lang="en-US" altLang="zh-TW" sz="1800" b="1" dirty="0" smtClean="0">
              <a:solidFill>
                <a:schemeClr val="accent6"/>
              </a:solidFill>
              <a:ea typeface="新細明體" charset="-120"/>
            </a:endParaRPr>
          </a:p>
          <a:p>
            <a:pPr>
              <a:buNone/>
            </a:pPr>
            <a:r>
              <a:rPr lang="en-US" altLang="zh-TW" sz="1800" b="1" dirty="0" smtClean="0">
                <a:solidFill>
                  <a:schemeClr val="accent6"/>
                </a:solidFill>
                <a:ea typeface="新細明體" charset="-120"/>
              </a:rPr>
              <a:t>    </a:t>
            </a:r>
            <a:r>
              <a:rPr lang="en-US" altLang="zh-TW" sz="1800" b="1" dirty="0">
                <a:solidFill>
                  <a:schemeClr val="accent6"/>
                </a:solidFill>
                <a:ea typeface="新細明體" charset="-120"/>
              </a:rPr>
              <a:t>	</a:t>
            </a:r>
          </a:p>
          <a:p>
            <a:pPr>
              <a:buNone/>
            </a:pPr>
            <a:r>
              <a:rPr lang="en-US" altLang="zh-TW" sz="1800" b="1" dirty="0">
                <a:solidFill>
                  <a:schemeClr val="accent6"/>
                </a:solidFill>
                <a:ea typeface="新細明體" charset="-120"/>
              </a:rPr>
              <a:t>  Vector </a:t>
            </a:r>
            <a:r>
              <a:rPr lang="en-US" altLang="zh-TW" sz="1800" b="1" dirty="0" err="1">
                <a:solidFill>
                  <a:schemeClr val="accent6"/>
                </a:solidFill>
                <a:ea typeface="新細明體" charset="-120"/>
              </a:rPr>
              <a:t>params</a:t>
            </a:r>
            <a:r>
              <a:rPr lang="en-US" altLang="zh-TW" sz="1800" b="1" dirty="0">
                <a:solidFill>
                  <a:schemeClr val="accent6"/>
                </a:solidFill>
                <a:ea typeface="新細明體" charset="-120"/>
              </a:rPr>
              <a:t> = new Vector();</a:t>
            </a:r>
          </a:p>
          <a:p>
            <a:pPr>
              <a:buNone/>
            </a:pPr>
            <a:r>
              <a:rPr lang="en-US" altLang="zh-TW" sz="1800" b="1" dirty="0">
                <a:solidFill>
                  <a:schemeClr val="accent6"/>
                </a:solidFill>
                <a:ea typeface="新細明體" charset="-120"/>
              </a:rPr>
              <a:t>  </a:t>
            </a:r>
            <a:r>
              <a:rPr lang="en-US" altLang="zh-TW" sz="1800" b="1" dirty="0" err="1">
                <a:solidFill>
                  <a:schemeClr val="accent6"/>
                </a:solidFill>
                <a:ea typeface="新細明體" charset="-120"/>
              </a:rPr>
              <a:t>params.addElement</a:t>
            </a:r>
            <a:r>
              <a:rPr lang="en-US" altLang="zh-TW" sz="1800" b="1" dirty="0">
                <a:solidFill>
                  <a:schemeClr val="accent6"/>
                </a:solidFill>
                <a:ea typeface="新細明體" charset="-120"/>
              </a:rPr>
              <a:t>(new Double (radius));</a:t>
            </a:r>
          </a:p>
          <a:p>
            <a:pPr>
              <a:buNone/>
            </a:pPr>
            <a:endParaRPr lang="en-US" altLang="zh-TW" sz="1800" b="1" dirty="0">
              <a:solidFill>
                <a:schemeClr val="accent6"/>
              </a:solidFill>
              <a:ea typeface="新細明體" charset="-120"/>
            </a:endParaRPr>
          </a:p>
          <a:p>
            <a:pPr>
              <a:buNone/>
            </a:pPr>
            <a:r>
              <a:rPr lang="en-US" altLang="zh-TW" sz="1800" b="1" dirty="0">
                <a:solidFill>
                  <a:schemeClr val="accent6"/>
                </a:solidFill>
                <a:ea typeface="新細明體" charset="-120"/>
              </a:rPr>
              <a:t>  Object result = </a:t>
            </a:r>
            <a:r>
              <a:rPr lang="en-US" altLang="zh-TW" sz="1800" b="1" dirty="0" err="1">
                <a:solidFill>
                  <a:schemeClr val="accent6"/>
                </a:solidFill>
                <a:ea typeface="新細明體" charset="-120"/>
              </a:rPr>
              <a:t>client.execute</a:t>
            </a:r>
            <a:r>
              <a:rPr lang="en-US" altLang="zh-TW" sz="1800" b="1" dirty="0">
                <a:solidFill>
                  <a:schemeClr val="accent6"/>
                </a:solidFill>
                <a:ea typeface="新細明體" charset="-120"/>
              </a:rPr>
              <a:t>(“</a:t>
            </a:r>
            <a:r>
              <a:rPr lang="en-US" altLang="zh-TW" sz="1800" b="1" dirty="0" err="1">
                <a:solidFill>
                  <a:schemeClr val="accent6"/>
                </a:solidFill>
                <a:ea typeface="新細明體" charset="-120"/>
              </a:rPr>
              <a:t>area.circleArea</a:t>
            </a:r>
            <a:r>
              <a:rPr lang="en-US" altLang="zh-TW" sz="1800" b="1" dirty="0">
                <a:solidFill>
                  <a:schemeClr val="accent6"/>
                </a:solidFill>
                <a:ea typeface="新細明體" charset="-120"/>
              </a:rPr>
              <a:t>”,</a:t>
            </a:r>
          </a:p>
          <a:p>
            <a:pPr>
              <a:buNone/>
            </a:pPr>
            <a:r>
              <a:rPr lang="en-US" altLang="zh-TW" sz="1800" b="1" dirty="0" smtClean="0">
                <a:solidFill>
                  <a:schemeClr val="accent6"/>
                </a:solidFill>
                <a:ea typeface="新細明體" charset="-120"/>
              </a:rPr>
              <a:t>                                       </a:t>
            </a:r>
            <a:r>
              <a:rPr lang="en-US" altLang="zh-TW" sz="1800" b="1" dirty="0" err="1" smtClean="0">
                <a:solidFill>
                  <a:schemeClr val="accent6"/>
                </a:solidFill>
                <a:ea typeface="新細明體" charset="-120"/>
              </a:rPr>
              <a:t>params</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a:t>
            </a:r>
          </a:p>
          <a:p>
            <a:pPr>
              <a:buNone/>
            </a:pPr>
            <a:r>
              <a:rPr lang="en-US" altLang="zh-TW" sz="1800" b="1" dirty="0">
                <a:solidFill>
                  <a:schemeClr val="accent6"/>
                </a:solidFill>
                <a:ea typeface="新細明體" charset="-120"/>
              </a:rPr>
              <a:t>  String </a:t>
            </a:r>
            <a:r>
              <a:rPr lang="en-US" altLang="zh-TW" sz="1800" b="1" dirty="0" err="1">
                <a:solidFill>
                  <a:schemeClr val="accent6"/>
                </a:solidFill>
                <a:ea typeface="新細明體" charset="-120"/>
              </a:rPr>
              <a:t>resultStr</a:t>
            </a:r>
            <a:r>
              <a:rPr lang="en-US" altLang="zh-TW" sz="1800" b="1" dirty="0">
                <a:solidFill>
                  <a:schemeClr val="accent6"/>
                </a:solidFill>
                <a:ea typeface="新細明體" charset="-120"/>
              </a:rPr>
              <a:t> </a:t>
            </a:r>
            <a:r>
              <a:rPr lang="en-US" altLang="zh-TW" sz="1800" b="1" dirty="0" smtClean="0">
                <a:solidFill>
                  <a:schemeClr val="accent6"/>
                </a:solidFill>
                <a:ea typeface="新細明體" charset="-120"/>
              </a:rPr>
              <a:t>= </a:t>
            </a:r>
            <a:r>
              <a:rPr lang="en-US" altLang="zh-TW" sz="1800" b="1" dirty="0" err="1">
                <a:solidFill>
                  <a:schemeClr val="accent6"/>
                </a:solidFill>
                <a:ea typeface="新細明體" charset="-120"/>
              </a:rPr>
              <a:t>result.toString</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double area </a:t>
            </a:r>
            <a:r>
              <a:rPr lang="en-US" altLang="zh-TW" sz="1800" b="1" dirty="0" smtClean="0">
                <a:solidFill>
                  <a:schemeClr val="accent6"/>
                </a:solidFill>
                <a:ea typeface="新細明體" charset="-120"/>
              </a:rPr>
              <a:t>= </a:t>
            </a:r>
            <a:r>
              <a:rPr lang="en-US" altLang="zh-TW" sz="1800" b="1" dirty="0" err="1" smtClean="0">
                <a:solidFill>
                  <a:schemeClr val="accent6"/>
                </a:solidFill>
                <a:ea typeface="新細明體" charset="-120"/>
              </a:rPr>
              <a:t>Double.parseDouble</a:t>
            </a:r>
            <a:r>
              <a:rPr lang="en-US" altLang="zh-TW" sz="1800" b="1" dirty="0" smtClean="0">
                <a:solidFill>
                  <a:schemeClr val="accent6"/>
                </a:solidFill>
                <a:ea typeface="新細明體" charset="-120"/>
              </a:rPr>
              <a:t>(</a:t>
            </a:r>
            <a:r>
              <a:rPr lang="en-US" altLang="zh-TW" sz="1800" b="1" dirty="0" err="1" smtClean="0">
                <a:solidFill>
                  <a:schemeClr val="accent6"/>
                </a:solidFill>
                <a:ea typeface="新細明體" charset="-120"/>
              </a:rPr>
              <a:t>resultStr</a:t>
            </a:r>
            <a:r>
              <a:rPr lang="en-US" altLang="zh-TW" sz="1800" b="1" dirty="0">
                <a:solidFill>
                  <a:schemeClr val="accent6"/>
                </a:solidFill>
                <a:ea typeface="新細明體" charset="-120"/>
              </a:rPr>
              <a:t>);</a:t>
            </a:r>
          </a:p>
          <a:p>
            <a:pPr>
              <a:buNone/>
            </a:pPr>
            <a:r>
              <a:rPr lang="en-US" altLang="zh-TW" sz="1800" b="1" dirty="0">
                <a:solidFill>
                  <a:schemeClr val="accent6"/>
                </a:solidFill>
                <a:ea typeface="新細明體" charset="-120"/>
              </a:rPr>
              <a:t>  return area;</a:t>
            </a:r>
          </a:p>
          <a:p>
            <a:pPr>
              <a:buNone/>
            </a:pPr>
            <a:r>
              <a:rPr lang="en-US" altLang="zh-TW" sz="1800" b="1" dirty="0">
                <a:solidFill>
                  <a:schemeClr val="accent6"/>
                </a:solidFill>
                <a:ea typeface="新細明體" charset="-120"/>
              </a:rPr>
              <a:t>}</a:t>
            </a:r>
          </a:p>
        </p:txBody>
      </p:sp>
      <p:sp>
        <p:nvSpPr>
          <p:cNvPr id="5" name="Line Callout 1 4"/>
          <p:cNvSpPr/>
          <p:nvPr/>
        </p:nvSpPr>
        <p:spPr bwMode="auto">
          <a:xfrm>
            <a:off x="6858000" y="2514600"/>
            <a:ext cx="1752600" cy="3276600"/>
          </a:xfrm>
          <a:prstGeom prst="borderCallout1">
            <a:avLst>
              <a:gd name="adj1" fmla="val 18750"/>
              <a:gd name="adj2" fmla="val -8333"/>
              <a:gd name="adj3" fmla="val 72576"/>
              <a:gd name="adj4" fmla="val -20844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CA" dirty="0" smtClean="0"/>
              <a:t> May need to convert; </a:t>
            </a:r>
          </a:p>
          <a:p>
            <a:pPr marL="0" marR="0" indent="0" algn="l" defTabSz="914400" rtl="0" eaLnBrk="0" fontAlgn="base" latinLnBrk="0" hangingPunct="0">
              <a:lnSpc>
                <a:spcPct val="100000"/>
              </a:lnSpc>
              <a:spcBef>
                <a:spcPct val="0"/>
              </a:spcBef>
              <a:spcAft>
                <a:spcPct val="0"/>
              </a:spcAft>
              <a:buClrTx/>
              <a:buSzTx/>
              <a:buFontTx/>
              <a:buNone/>
              <a:tabLst/>
            </a:pPr>
            <a:r>
              <a:rPr lang="en-CA" dirty="0" smtClean="0"/>
              <a:t>Do so to be safe.  </a:t>
            </a:r>
            <a:endParaRPr kumimoji="0" lang="en-CA" sz="2400" b="0" i="0" u="none" strike="noStrike" cap="none" normalizeH="0" baseline="0" dirty="0" smtClean="0">
              <a:ln>
                <a:noFill/>
              </a:ln>
              <a:solidFill>
                <a:schemeClr val="accent6"/>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Program</a:t>
            </a:r>
            <a:endParaRPr lang="en-CA" dirty="0"/>
          </a:p>
        </p:txBody>
      </p:sp>
      <p:sp>
        <p:nvSpPr>
          <p:cNvPr id="3" name="Content Placeholder 2"/>
          <p:cNvSpPr>
            <a:spLocks noGrp="1"/>
          </p:cNvSpPr>
          <p:nvPr>
            <p:ph idx="1"/>
          </p:nvPr>
        </p:nvSpPr>
        <p:spPr/>
        <p:txBody>
          <a:bodyPr/>
          <a:lstStyle/>
          <a:p>
            <a:r>
              <a:rPr lang="en-CA" dirty="0" smtClean="0"/>
              <a:t>The execution of the client program will result in an HTTP request being generated.</a:t>
            </a:r>
          </a:p>
          <a:p>
            <a:r>
              <a:rPr lang="en-CA" dirty="0" smtClean="0"/>
              <a:t>If everything is fine, the server will send back the method’s response embedded in the HTTP response message</a:t>
            </a:r>
            <a:endParaRPr lang="en-CA"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Summary</a:t>
            </a:r>
            <a:endParaRPr lang="en-CA" dirty="0"/>
          </a:p>
        </p:txBody>
      </p:sp>
      <p:sp>
        <p:nvSpPr>
          <p:cNvPr id="3" name="Content Placeholder 2"/>
          <p:cNvSpPr>
            <a:spLocks noGrp="1"/>
          </p:cNvSpPr>
          <p:nvPr>
            <p:ph idx="1"/>
          </p:nvPr>
        </p:nvSpPr>
        <p:spPr/>
        <p:txBody>
          <a:bodyPr/>
          <a:lstStyle/>
          <a:p>
            <a:r>
              <a:rPr lang="en-CA" dirty="0" smtClean="0"/>
              <a:t>We briefly discussed XML-RPC </a:t>
            </a:r>
            <a:endParaRPr lang="en-CA"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r>
              <a:rPr lang="en-US"/>
              <a:t>Introduction to RPC</a:t>
            </a:r>
          </a:p>
        </p:txBody>
      </p:sp>
      <p:sp>
        <p:nvSpPr>
          <p:cNvPr id="287747" name="Rectangle 3"/>
          <p:cNvSpPr>
            <a:spLocks noGrp="1" noChangeArrowheads="1"/>
          </p:cNvSpPr>
          <p:nvPr>
            <p:ph type="body" idx="1"/>
          </p:nvPr>
        </p:nvSpPr>
        <p:spPr/>
        <p:txBody>
          <a:bodyPr/>
          <a:lstStyle/>
          <a:p>
            <a:r>
              <a:rPr lang="en-US" dirty="0"/>
              <a:t>Ideal for the client-server </a:t>
            </a:r>
            <a:r>
              <a:rPr lang="en-US" dirty="0" smtClean="0"/>
              <a:t> applications</a:t>
            </a:r>
            <a:endParaRPr lang="en-US" dirty="0"/>
          </a:p>
          <a:p>
            <a:pPr lvl="1"/>
            <a:r>
              <a:rPr lang="en-US" dirty="0"/>
              <a:t>Higher level of abstraction for </a:t>
            </a:r>
            <a:r>
              <a:rPr lang="en-US" dirty="0" err="1"/>
              <a:t>interprocess</a:t>
            </a:r>
            <a:r>
              <a:rPr lang="en-US" dirty="0"/>
              <a:t> communication</a:t>
            </a:r>
          </a:p>
          <a:p>
            <a:r>
              <a:rPr lang="en-US" dirty="0"/>
              <a:t>The goal is to make distributed programming easier.</a:t>
            </a:r>
          </a:p>
          <a:p>
            <a:pPr lvl="1"/>
            <a:r>
              <a:rPr lang="en-US" dirty="0"/>
              <a:t>Want transparent integration with the programming language.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6" name="Rectangle 4"/>
          <p:cNvSpPr>
            <a:spLocks noGrp="1" noChangeArrowheads="1"/>
          </p:cNvSpPr>
          <p:nvPr>
            <p:ph type="title"/>
          </p:nvPr>
        </p:nvSpPr>
        <p:spPr/>
        <p:txBody>
          <a:bodyPr/>
          <a:lstStyle/>
          <a:p>
            <a:r>
              <a:rPr lang="en-US"/>
              <a:t>Conventional Procedure Call</a:t>
            </a:r>
          </a:p>
        </p:txBody>
      </p:sp>
      <p:sp>
        <p:nvSpPr>
          <p:cNvPr id="259077" name="Rectangle 5"/>
          <p:cNvSpPr>
            <a:spLocks noGrp="1" noChangeArrowheads="1"/>
          </p:cNvSpPr>
          <p:nvPr>
            <p:ph type="body" idx="1"/>
          </p:nvPr>
        </p:nvSpPr>
        <p:spPr/>
        <p:txBody>
          <a:bodyPr/>
          <a:lstStyle/>
          <a:p>
            <a:r>
              <a:rPr lang="en-US" dirty="0"/>
              <a:t>Associated with each activation of a procedure is storage for the variables declared in the procedure.  This storage is called the </a:t>
            </a:r>
            <a:r>
              <a:rPr lang="en-US" dirty="0">
                <a:solidFill>
                  <a:srgbClr val="FF0000"/>
                </a:solidFill>
              </a:rPr>
              <a:t>activation record</a:t>
            </a:r>
            <a:r>
              <a:rPr lang="en-US" i="1" dirty="0"/>
              <a:t>.</a:t>
            </a:r>
            <a:endParaRPr lang="en-US" dirty="0"/>
          </a:p>
          <a:p>
            <a:r>
              <a:rPr lang="en-US" dirty="0"/>
              <a:t>Compilers (e.g., C) often use a stack to organize storage for local variables.</a:t>
            </a:r>
          </a:p>
          <a:p>
            <a:r>
              <a:rPr lang="en-US" dirty="0"/>
              <a:t>Procedure activations are treated as a unit for storage allocation.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1026"/>
          <p:cNvSpPr>
            <a:spLocks noGrp="1" noChangeArrowheads="1"/>
          </p:cNvSpPr>
          <p:nvPr>
            <p:ph type="title"/>
          </p:nvPr>
        </p:nvSpPr>
        <p:spPr/>
        <p:txBody>
          <a:bodyPr/>
          <a:lstStyle/>
          <a:p>
            <a:r>
              <a:rPr lang="en-US"/>
              <a:t>Conventional Procedure Call</a:t>
            </a:r>
          </a:p>
        </p:txBody>
      </p:sp>
      <p:sp>
        <p:nvSpPr>
          <p:cNvPr id="260099" name="Rectangle 1027"/>
          <p:cNvSpPr>
            <a:spLocks noGrp="1" noChangeArrowheads="1"/>
          </p:cNvSpPr>
          <p:nvPr>
            <p:ph type="body" idx="1"/>
          </p:nvPr>
        </p:nvSpPr>
        <p:spPr/>
        <p:txBody>
          <a:bodyPr/>
          <a:lstStyle/>
          <a:p>
            <a:r>
              <a:rPr lang="en-US" dirty="0"/>
              <a:t>Consider a C like call as follows:</a:t>
            </a:r>
          </a:p>
          <a:p>
            <a:pPr lvl="1">
              <a:buFont typeface="Wingdings" pitchFamily="2" charset="2"/>
              <a:buNone/>
            </a:pPr>
            <a:r>
              <a:rPr lang="en-US" dirty="0">
                <a:solidFill>
                  <a:schemeClr val="accent6"/>
                </a:solidFill>
                <a:latin typeface="Comic Sans MS" pitchFamily="66" charset="0"/>
              </a:rPr>
              <a:t>count = read(</a:t>
            </a:r>
            <a:r>
              <a:rPr lang="en-US" dirty="0" err="1">
                <a:solidFill>
                  <a:schemeClr val="accent6"/>
                </a:solidFill>
                <a:latin typeface="Comic Sans MS" pitchFamily="66" charset="0"/>
              </a:rPr>
              <a:t>fd,buf,nbytes</a:t>
            </a:r>
            <a:r>
              <a:rPr lang="en-US" dirty="0">
                <a:solidFill>
                  <a:schemeClr val="accent6"/>
                </a:solidFill>
                <a:latin typeface="Comic Sans MS" pitchFamily="66" charset="0"/>
              </a:rPr>
              <a:t>)</a:t>
            </a:r>
            <a:endParaRPr lang="en-US" sz="3200" dirty="0">
              <a:solidFill>
                <a:schemeClr val="accent6"/>
              </a:solidFill>
              <a:latin typeface="Comic Sans MS" pitchFamily="66" charset="0"/>
            </a:endParaRPr>
          </a:p>
          <a:p>
            <a:r>
              <a:rPr lang="en-US" dirty="0"/>
              <a:t>To make this call, C pushes the parameters onto the stack in order, last one first, as shown in figure (b) of the next page.  Before the call, the stack is as seen in figure (a).</a:t>
            </a:r>
            <a:endParaRPr lang="en-US" dirty="0">
              <a:latin typeface="Courier" pitchFamily="32" charset="0"/>
            </a:endParaRPr>
          </a:p>
          <a:p>
            <a:pPr lvl="1">
              <a:buFont typeface="Wingdings" pitchFamily="2" charset="2"/>
              <a:buNone/>
            </a:pPr>
            <a:endParaRPr lang="en-US" dirty="0">
              <a:latin typeface="Courier" pitchFamily="3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en-US"/>
              <a:t>Conventional Procedure Call</a:t>
            </a:r>
          </a:p>
        </p:txBody>
      </p:sp>
      <p:sp>
        <p:nvSpPr>
          <p:cNvPr id="249859" name="Rectangle 3"/>
          <p:cNvSpPr>
            <a:spLocks noGrp="1" noChangeArrowheads="1"/>
          </p:cNvSpPr>
          <p:nvPr>
            <p:ph type="body" idx="1"/>
          </p:nvPr>
        </p:nvSpPr>
        <p:spPr>
          <a:xfrm>
            <a:off x="457200" y="5387975"/>
            <a:ext cx="8686800" cy="838200"/>
          </a:xfrm>
        </p:spPr>
        <p:txBody>
          <a:bodyPr/>
          <a:lstStyle/>
          <a:p>
            <a:pPr marL="609600" indent="-609600">
              <a:lnSpc>
                <a:spcPct val="90000"/>
              </a:lnSpc>
              <a:buFontTx/>
              <a:buNone/>
            </a:pPr>
            <a:r>
              <a:rPr lang="en-US" sz="2400"/>
              <a:t>(a) The stack before the call to read</a:t>
            </a:r>
          </a:p>
          <a:p>
            <a:pPr marL="609600" indent="-609600">
              <a:lnSpc>
                <a:spcPct val="90000"/>
              </a:lnSpc>
              <a:buFontTx/>
              <a:buNone/>
            </a:pPr>
            <a:r>
              <a:rPr lang="en-US" sz="2400"/>
              <a:t>(b) The stack while the called procedure is active</a:t>
            </a:r>
          </a:p>
        </p:txBody>
      </p:sp>
      <p:pic>
        <p:nvPicPr>
          <p:cNvPr id="249860" name="Picture 4"/>
          <p:cNvPicPr>
            <a:picLocks noChangeAspect="1" noChangeArrowheads="1"/>
          </p:cNvPicPr>
          <p:nvPr/>
        </p:nvPicPr>
        <p:blipFill>
          <a:blip r:embed="rId2" cstate="print"/>
          <a:srcRect l="30573" t="42900" r="27792" b="37009"/>
          <a:stretch>
            <a:fillRect/>
          </a:stretch>
        </p:blipFill>
        <p:spPr bwMode="auto">
          <a:xfrm>
            <a:off x="1343025" y="1042988"/>
            <a:ext cx="6315075" cy="43132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US"/>
              <a:t>Conventional Procedure Call</a:t>
            </a:r>
          </a:p>
        </p:txBody>
      </p:sp>
      <p:sp>
        <p:nvSpPr>
          <p:cNvPr id="261123" name="Rectangle 3"/>
          <p:cNvSpPr>
            <a:spLocks noGrp="1" noChangeArrowheads="1"/>
          </p:cNvSpPr>
          <p:nvPr>
            <p:ph type="body" idx="1"/>
          </p:nvPr>
        </p:nvSpPr>
        <p:spPr/>
        <p:txBody>
          <a:bodyPr/>
          <a:lstStyle/>
          <a:p>
            <a:pPr>
              <a:lnSpc>
                <a:spcPct val="90000"/>
              </a:lnSpc>
            </a:pPr>
            <a:r>
              <a:rPr lang="en-US" dirty="0"/>
              <a:t>Call-by-value parameters are treated as an initialized local variable.</a:t>
            </a:r>
          </a:p>
          <a:p>
            <a:pPr>
              <a:lnSpc>
                <a:spcPct val="90000"/>
              </a:lnSpc>
            </a:pPr>
            <a:r>
              <a:rPr lang="en-US" dirty="0"/>
              <a:t>A reference parameter in C is a pointer to a variable.</a:t>
            </a:r>
          </a:p>
          <a:p>
            <a:pPr lvl="1">
              <a:lnSpc>
                <a:spcPct val="90000"/>
              </a:lnSpc>
            </a:pPr>
            <a:r>
              <a:rPr lang="en-US" dirty="0"/>
              <a:t>In the call to </a:t>
            </a:r>
            <a:r>
              <a:rPr lang="en-US" dirty="0">
                <a:solidFill>
                  <a:schemeClr val="accent6"/>
                </a:solidFill>
              </a:rPr>
              <a:t>read, </a:t>
            </a:r>
            <a:r>
              <a:rPr lang="en-US" dirty="0"/>
              <a:t>the second parameter is a reference parameter.  </a:t>
            </a:r>
            <a:r>
              <a:rPr lang="en-US" dirty="0" err="1">
                <a:solidFill>
                  <a:schemeClr val="accent6"/>
                </a:solidFill>
              </a:rPr>
              <a:t>buf</a:t>
            </a:r>
            <a:r>
              <a:rPr lang="en-US" dirty="0">
                <a:solidFill>
                  <a:schemeClr val="accent6"/>
                </a:solidFill>
              </a:rPr>
              <a:t> </a:t>
            </a:r>
            <a:r>
              <a:rPr lang="en-US" dirty="0"/>
              <a:t>is actually changed (</a:t>
            </a:r>
            <a:r>
              <a:rPr lang="en-US" dirty="0" err="1">
                <a:solidFill>
                  <a:schemeClr val="accent6"/>
                </a:solidFill>
              </a:rPr>
              <a:t>buf</a:t>
            </a:r>
            <a:r>
              <a:rPr lang="en-US" dirty="0">
                <a:solidFill>
                  <a:schemeClr val="accent6"/>
                </a:solidFill>
              </a:rPr>
              <a:t> </a:t>
            </a:r>
            <a:r>
              <a:rPr lang="en-US" dirty="0"/>
              <a:t> is assumed to be a character array</a:t>
            </a:r>
            <a:r>
              <a:rPr lang="en-US"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txDef>
      <a:spPr bwMode="auto">
        <a:solidFill>
          <a:schemeClr val="bg1"/>
        </a:solidFill>
        <a:ln w="9525">
          <a:noFill/>
          <a:miter lim="800000"/>
          <a:headEnd/>
          <a:tailEnd/>
        </a:ln>
        <a:effectLst>
          <a:outerShdw dist="107763" dir="2700000" algn="ctr" rotWithShape="0">
            <a:schemeClr val="bg2">
              <a:alpha val="50000"/>
            </a:schemeClr>
          </a:outerShdw>
        </a:effectLst>
      </a:spPr>
      <a:bodyPr wrap="square">
        <a:spAutoFit/>
      </a:bodyPr>
      <a:lstStyle>
        <a:defPPr>
          <a:defRPr sz="2000" dirty="0">
            <a:solidFill>
              <a:schemeClr val="accent6"/>
            </a:solidFill>
            <a:latin typeface="+mn-lt"/>
            <a:ea typeface="新細明體" charset="-120"/>
          </a:defRPr>
        </a:defPPr>
      </a:lstStyle>
    </a:tx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23228</TotalTime>
  <Words>1878</Words>
  <Application>Microsoft Office PowerPoint</Application>
  <PresentationFormat>On-screen Show (4:3)</PresentationFormat>
  <Paragraphs>449</Paragraphs>
  <Slides>42</Slides>
  <Notes>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Default Design</vt:lpstr>
      <vt:lpstr>RPC</vt:lpstr>
      <vt:lpstr>Readings</vt:lpstr>
      <vt:lpstr>Difficulties in Socket Programming</vt:lpstr>
      <vt:lpstr>Introduction to RPC</vt:lpstr>
      <vt:lpstr>Introduction to RPC</vt:lpstr>
      <vt:lpstr>Conventional Procedure Call</vt:lpstr>
      <vt:lpstr>Conventional Procedure Call</vt:lpstr>
      <vt:lpstr>Conventional Procedure Call</vt:lpstr>
      <vt:lpstr>Conventional Procedure Call</vt:lpstr>
      <vt:lpstr>Software Support for RPCs</vt:lpstr>
      <vt:lpstr>What is XML-RPC </vt:lpstr>
      <vt:lpstr>Main Parts of XML-RPC</vt:lpstr>
      <vt:lpstr>XML-RPC Data Model</vt:lpstr>
      <vt:lpstr>  Examples</vt:lpstr>
      <vt:lpstr>Complex Types</vt:lpstr>
      <vt:lpstr>Complex Types</vt:lpstr>
      <vt:lpstr>Complex Types</vt:lpstr>
      <vt:lpstr>Struct</vt:lpstr>
      <vt:lpstr>Struct</vt:lpstr>
      <vt:lpstr>Request Structure</vt:lpstr>
      <vt:lpstr>Request Structure</vt:lpstr>
      <vt:lpstr>Response Structure</vt:lpstr>
      <vt:lpstr>Response Structure</vt:lpstr>
      <vt:lpstr>Response Structure</vt:lpstr>
      <vt:lpstr>Dealing with XML-RPC</vt:lpstr>
      <vt:lpstr>Example Program</vt:lpstr>
      <vt:lpstr>Example Program</vt:lpstr>
      <vt:lpstr>Example Program</vt:lpstr>
      <vt:lpstr>Example Program</vt:lpstr>
      <vt:lpstr>Example Program</vt:lpstr>
      <vt:lpstr>Example Program</vt:lpstr>
      <vt:lpstr>Example Program</vt:lpstr>
      <vt:lpstr>Example Program</vt:lpstr>
      <vt:lpstr>Example Program</vt:lpstr>
      <vt:lpstr>Example Program</vt:lpstr>
      <vt:lpstr>Example Program</vt:lpstr>
      <vt:lpstr>Example Program</vt:lpstr>
      <vt:lpstr>Example Program</vt:lpstr>
      <vt:lpstr>Example Program</vt:lpstr>
      <vt:lpstr>Example Program</vt:lpstr>
      <vt:lpstr>Example Program</vt:lpstr>
      <vt:lpstr>Summary</vt:lpstr>
    </vt:vector>
  </TitlesOfParts>
  <Company>UWO-ITS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SHARCnet</dc:title>
  <dc:creator>Michael Bauer</dc:creator>
  <cp:lastModifiedBy>hanan</cp:lastModifiedBy>
  <cp:revision>287</cp:revision>
  <cp:lastPrinted>2002-12-18T16:29:45Z</cp:lastPrinted>
  <dcterms:created xsi:type="dcterms:W3CDTF">2000-04-02T06:04:16Z</dcterms:created>
  <dcterms:modified xsi:type="dcterms:W3CDTF">2011-01-18T11:00:24Z</dcterms:modified>
</cp:coreProperties>
</file>