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3"/>
  </p:notesMasterIdLst>
  <p:handoutMasterIdLst>
    <p:handoutMasterId r:id="rId14"/>
  </p:handoutMasterIdLst>
  <p:sldIdLst>
    <p:sldId id="312" r:id="rId2"/>
    <p:sldId id="412" r:id="rId3"/>
    <p:sldId id="401" r:id="rId4"/>
    <p:sldId id="403" r:id="rId5"/>
    <p:sldId id="404" r:id="rId6"/>
    <p:sldId id="405" r:id="rId7"/>
    <p:sldId id="408" r:id="rId8"/>
    <p:sldId id="409" r:id="rId9"/>
    <p:sldId id="410" r:id="rId10"/>
    <p:sldId id="411" r:id="rId11"/>
    <p:sldId id="413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-61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26" y="291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9" tIns="44064" rIns="88129" bIns="4406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3350" y="0"/>
            <a:ext cx="3067050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9" tIns="44064" rIns="88129" bIns="4406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3714"/>
            <a:ext cx="3067050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9" tIns="44064" rIns="88129" bIns="4406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3350" y="8853714"/>
            <a:ext cx="3067050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9" tIns="44064" rIns="88129" bIns="4406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6C284F9-6F62-429A-AAAE-BD61AE4BC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 defTabSz="93188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57" y="1"/>
            <a:ext cx="3038144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 algn="r" defTabSz="93188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12" y="4416099"/>
            <a:ext cx="5142177" cy="4182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195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 defTabSz="93188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57" y="8832195"/>
            <a:ext cx="3038144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 algn="r" defTabSz="931887">
              <a:defRPr sz="1300"/>
            </a:lvl1pPr>
          </a:lstStyle>
          <a:p>
            <a:pPr>
              <a:defRPr/>
            </a:pPr>
            <a:fld id="{C26AADD5-5ECC-475C-AD2E-79DE722ABF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B59836-3AA9-4B94-9432-F5107E0E81E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Problem: give an example of a system that uses client-server architecture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9168D8-6D93-4933-AAC3-10FE231BE32E}" type="slidenum">
              <a:rPr lang="en-CA" smtClean="0">
                <a:latin typeface="Times New Roman" pitchFamily="18" charset="0"/>
              </a:rPr>
              <a:pPr/>
              <a:t>5</a:t>
            </a:fld>
            <a:endParaRPr lang="en-CA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What is a cache? Where are caches used?</a:t>
            </a:r>
          </a:p>
          <a:p>
            <a:r>
              <a:rPr lang="en-US" smtClean="0"/>
              <a:t>Problem: design a cache replacement protocol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9772313-6EB0-4415-A322-DA00E91BC5BB}" type="slidenum">
              <a:rPr lang="en-CA" smtClean="0">
                <a:latin typeface="Times New Roman" pitchFamily="18" charset="0"/>
              </a:rPr>
              <a:pPr/>
              <a:t>8</a:t>
            </a:fld>
            <a:endParaRPr lang="en-CA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pitchFamily="8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pitchFamily="82" charset="2"/>
        <a:buChar char="m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7721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Architecture Models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Mobile Agents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running program (both code and data) that travels from one computer to another</a:t>
            </a:r>
          </a:p>
          <a:p>
            <a:pPr eaLnBrk="1" hangingPunct="1"/>
            <a:r>
              <a:rPr lang="en-US" dirty="0" smtClean="0"/>
              <a:t>Example: a worm</a:t>
            </a:r>
          </a:p>
          <a:p>
            <a:pPr lvl="1" eaLnBrk="1" hangingPunct="1"/>
            <a:r>
              <a:rPr lang="en-US" dirty="0" smtClean="0"/>
              <a:t>Used to attack computer </a:t>
            </a:r>
            <a:r>
              <a:rPr lang="en-US" dirty="0" smtClean="0"/>
              <a:t>systems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 this section we briefly described different models of interaction in distributed systems</a:t>
            </a:r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Readings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Coulouris</a:t>
            </a:r>
            <a:r>
              <a:rPr lang="en-GB" dirty="0" smtClean="0"/>
              <a:t>, </a:t>
            </a:r>
            <a:r>
              <a:rPr lang="en-GB" dirty="0" err="1" smtClean="0"/>
              <a:t>Dollimore</a:t>
            </a:r>
            <a:r>
              <a:rPr lang="en-GB" dirty="0" smtClean="0"/>
              <a:t> and </a:t>
            </a:r>
            <a:r>
              <a:rPr lang="en-GB" dirty="0" err="1" smtClean="0"/>
              <a:t>Kindberg</a:t>
            </a:r>
            <a:r>
              <a:rPr lang="en-GB" dirty="0" smtClean="0"/>
              <a:t>   Distributed Systems: Concepts and Design   </a:t>
            </a:r>
            <a:r>
              <a:rPr lang="en-GB" dirty="0" err="1" smtClean="0"/>
              <a:t>Edn</a:t>
            </a:r>
            <a:r>
              <a:rPr lang="en-GB" dirty="0" smtClean="0"/>
              <a:t>. 3</a:t>
            </a:r>
          </a:p>
          <a:p>
            <a:pPr lvl="1"/>
            <a:r>
              <a:rPr lang="en-GB" dirty="0" smtClean="0"/>
              <a:t>Note: All figures from this book	</a:t>
            </a: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Components </a:t>
            </a:r>
            <a:r>
              <a:rPr lang="en-US" dirty="0" smtClean="0"/>
              <a:t>of a Distributed System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A </a:t>
            </a:r>
            <a:r>
              <a:rPr lang="en-US" dirty="0" smtClean="0"/>
              <a:t>process </a:t>
            </a:r>
            <a:r>
              <a:rPr lang="en-US" dirty="0" smtClean="0"/>
              <a:t>is a </a:t>
            </a:r>
            <a:r>
              <a:rPr lang="en-US" dirty="0" smtClean="0">
                <a:solidFill>
                  <a:srgbClr val="FF0000"/>
                </a:solidFill>
              </a:rPr>
              <a:t>running </a:t>
            </a:r>
            <a:r>
              <a:rPr lang="en-US" dirty="0" smtClean="0">
                <a:solidFill>
                  <a:srgbClr val="FF0000"/>
                </a:solidFill>
              </a:rPr>
              <a:t>program</a:t>
            </a:r>
            <a:endParaRPr lang="en-US" dirty="0" smtClean="0"/>
          </a:p>
          <a:p>
            <a:pPr eaLnBrk="1" hangingPunct="1"/>
            <a:r>
              <a:rPr lang="en-US" dirty="0" smtClean="0"/>
              <a:t>Processes interact by sending each other messages or reading/writing shared memory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Client-Server </a:t>
            </a:r>
            <a:r>
              <a:rPr lang="en-US" dirty="0" err="1" smtClean="0"/>
              <a:t>Architectureb</a:t>
            </a:r>
            <a:endParaRPr lang="en-US" dirty="0" smtClean="0"/>
          </a:p>
        </p:txBody>
      </p:sp>
      <p:pic>
        <p:nvPicPr>
          <p:cNvPr id="717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1143000"/>
            <a:ext cx="7648575" cy="3670300"/>
          </a:xfr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81000" y="4419600"/>
            <a:ext cx="7772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buChar char="r"/>
              <a:tabLst/>
              <a:defRPr/>
            </a:pPr>
            <a:r>
              <a:rPr kumimoji="0" lang="en-CA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CA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server process </a:t>
            </a:r>
            <a:r>
              <a:rPr kumimoji="0" lang="en-CA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invokes a service based on a request from a client process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buChar char="r"/>
              <a:tabLst/>
              <a:defRPr/>
            </a:pPr>
            <a:r>
              <a:rPr kumimoji="0" lang="en-CA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result of the execution of the service is returned to the </a:t>
            </a:r>
            <a:r>
              <a:rPr kumimoji="0" lang="en-CA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client process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buChar char="r"/>
              <a:tabLst/>
              <a:defRPr/>
            </a:pPr>
            <a:r>
              <a:rPr kumimoji="0" lang="en-CA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Examples: Web servers </a:t>
            </a:r>
            <a:endParaRPr kumimoji="0" lang="en-CA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Client-Server Architecture 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Servers </a:t>
            </a:r>
            <a:r>
              <a:rPr lang="en-US" dirty="0" smtClean="0"/>
              <a:t>may be clients of other servers</a:t>
            </a:r>
          </a:p>
          <a:p>
            <a:pPr lvl="1" eaLnBrk="1" hangingPunct="1"/>
            <a:r>
              <a:rPr lang="en-US" dirty="0" smtClean="0"/>
              <a:t>Example: A </a:t>
            </a:r>
            <a:r>
              <a:rPr lang="en-US" dirty="0" smtClean="0"/>
              <a:t>web server is often a client of a file </a:t>
            </a:r>
            <a:r>
              <a:rPr lang="en-US" dirty="0" smtClean="0"/>
              <a:t>server</a:t>
            </a:r>
            <a:endParaRPr lang="en-US" dirty="0" smtClean="0"/>
          </a:p>
          <a:p>
            <a:pPr eaLnBrk="1" hangingPunct="1"/>
            <a:r>
              <a:rPr lang="en-US" dirty="0" smtClean="0"/>
              <a:t>Potential problem: </a:t>
            </a:r>
            <a:r>
              <a:rPr lang="en-US" dirty="0" smtClean="0"/>
              <a:t>A </a:t>
            </a:r>
            <a:r>
              <a:rPr lang="en-US" dirty="0" smtClean="0"/>
              <a:t>single server </a:t>
            </a:r>
            <a:r>
              <a:rPr lang="en-US" dirty="0" smtClean="0"/>
              <a:t>may be  </a:t>
            </a:r>
            <a:r>
              <a:rPr lang="en-US" dirty="0" smtClean="0"/>
              <a:t>a scalability bottleneck and a single point of failure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Peer-to-Peer Architecture </a:t>
            </a:r>
            <a:r>
              <a:rPr lang="en-US" dirty="0" smtClean="0"/>
              <a:t> </a:t>
            </a:r>
            <a:endParaRPr lang="en-US" dirty="0" smtClean="0"/>
          </a:p>
        </p:txBody>
      </p:sp>
      <p:pic>
        <p:nvPicPr>
          <p:cNvPr id="921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14400" y="1143000"/>
            <a:ext cx="7086600" cy="2667000"/>
          </a:xfrm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04800" y="3581400"/>
            <a:ext cx="8382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buChar char="r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processes play similar roles – i.e., they interact as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buChar char="r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central component – potentially better scalability and resiliency to failures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buChar char="r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the power of modern desktops to implement a large-scale distributed system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buChar char="r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Examples:  Skype,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Bittorrent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50" y="1784350"/>
            <a:ext cx="5391150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Services by multiple servers</a:t>
            </a:r>
          </a:p>
        </p:txBody>
      </p:sp>
      <p:sp>
        <p:nvSpPr>
          <p:cNvPr id="12292" name="Content Placeholder 2"/>
          <p:cNvSpPr>
            <a:spLocks noGrp="1"/>
          </p:cNvSpPr>
          <p:nvPr>
            <p:ph idx="1"/>
          </p:nvPr>
        </p:nvSpPr>
        <p:spPr>
          <a:xfrm>
            <a:off x="349250" y="1981200"/>
            <a:ext cx="4152900" cy="424815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Multiple servers provide services to clients</a:t>
            </a:r>
          </a:p>
          <a:p>
            <a:pPr eaLnBrk="1" hangingPunct="1"/>
            <a:r>
              <a:rPr lang="en-US" sz="2400" dirty="0" smtClean="0"/>
              <a:t>Servers may partition the service objects or replicate them </a:t>
            </a:r>
            <a:r>
              <a:rPr lang="en-US" sz="2400" dirty="0" smtClean="0"/>
              <a:t>(e.g., Amazon)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Proxy Servers and Caches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38200" y="4006850"/>
            <a:ext cx="7334250" cy="24892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A cache is a store of recently used data </a:t>
            </a:r>
            <a:r>
              <a:rPr lang="en-US" sz="1800" dirty="0" smtClean="0"/>
              <a:t> </a:t>
            </a:r>
            <a:r>
              <a:rPr lang="en-US" sz="1800" dirty="0" smtClean="0"/>
              <a:t>that is closer than the main </a:t>
            </a:r>
            <a:r>
              <a:rPr lang="en-US" sz="1800" dirty="0" smtClean="0"/>
              <a:t>storage</a:t>
            </a:r>
            <a:endParaRPr lang="en-US" sz="1800" dirty="0" smtClean="0"/>
          </a:p>
          <a:p>
            <a:pPr eaLnBrk="1" hangingPunct="1"/>
            <a:r>
              <a:rPr lang="en-US" sz="1800" dirty="0" smtClean="0"/>
              <a:t>A newly accessed </a:t>
            </a:r>
            <a:r>
              <a:rPr lang="en-US" sz="1800" dirty="0" smtClean="0"/>
              <a:t>piece of data is placed in </a:t>
            </a:r>
            <a:r>
              <a:rPr lang="en-US" sz="1800" dirty="0" smtClean="0"/>
              <a:t>the cache</a:t>
            </a:r>
          </a:p>
          <a:p>
            <a:pPr eaLnBrk="1" hangingPunct="1"/>
            <a:r>
              <a:rPr lang="en-US" sz="1800" dirty="0" smtClean="0"/>
              <a:t>When that </a:t>
            </a:r>
            <a:r>
              <a:rPr lang="en-US" sz="1800" dirty="0" smtClean="0"/>
              <a:t>data </a:t>
            </a:r>
            <a:r>
              <a:rPr lang="en-US" sz="1800" dirty="0" smtClean="0"/>
              <a:t>is accessed again, it is fetched from the </a:t>
            </a:r>
            <a:r>
              <a:rPr lang="en-US" sz="1800" dirty="0" smtClean="0"/>
              <a:t>cache (assuming it is recent enough)  </a:t>
            </a:r>
            <a:endParaRPr lang="en-US" sz="1800" dirty="0" smtClean="0"/>
          </a:p>
          <a:p>
            <a:pPr eaLnBrk="1" hangingPunct="1"/>
            <a:r>
              <a:rPr lang="en-US" sz="1800" dirty="0" smtClean="0"/>
              <a:t>Proxy servers intercept communication with the real server to provide faster service (e.g., deliver cached data), better security (e.g., a proxy configured as a firewall, </a:t>
            </a:r>
            <a:r>
              <a:rPr lang="en-US" sz="1800" dirty="0" smtClean="0"/>
              <a:t>UWO </a:t>
            </a:r>
            <a:r>
              <a:rPr lang="en-US" sz="1800" dirty="0" smtClean="0"/>
              <a:t>proxy)</a:t>
            </a: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0450" y="1562100"/>
            <a:ext cx="6400800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Mobile Code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60400" y="4540250"/>
            <a:ext cx="7772400" cy="18669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Code that is downloaded from a remote machine (e.g., a server) and is run in a local machine (e.g., a client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Reason: provide better interactive experience </a:t>
            </a: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651000"/>
            <a:ext cx="552450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18862</TotalTime>
  <Words>379</Words>
  <Application>Microsoft Office PowerPoint</Application>
  <PresentationFormat>On-screen Show (4:3)</PresentationFormat>
  <Paragraphs>43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Times New Roman</vt:lpstr>
      <vt:lpstr>Arial</vt:lpstr>
      <vt:lpstr>Comic Sans MS</vt:lpstr>
      <vt:lpstr>ZapfDingbats</vt:lpstr>
      <vt:lpstr>Default Design</vt:lpstr>
      <vt:lpstr>Architecture Models</vt:lpstr>
      <vt:lpstr>Readings</vt:lpstr>
      <vt:lpstr>Components of a Distributed System</vt:lpstr>
      <vt:lpstr>Client-Server Architectureb</vt:lpstr>
      <vt:lpstr>Client-Server Architecture  </vt:lpstr>
      <vt:lpstr>Peer-to-Peer Architecture  </vt:lpstr>
      <vt:lpstr>Services by multiple servers</vt:lpstr>
      <vt:lpstr>Proxy Servers and Caches</vt:lpstr>
      <vt:lpstr>Mobile Code</vt:lpstr>
      <vt:lpstr>Mobile Agents</vt:lpstr>
      <vt:lpstr>Summary</vt:lpstr>
    </vt:vector>
  </TitlesOfParts>
  <Company>UWO-ITS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SHARCnet</dc:title>
  <dc:creator>Michael Bauer</dc:creator>
  <cp:lastModifiedBy>hanan</cp:lastModifiedBy>
  <cp:revision>276</cp:revision>
  <cp:lastPrinted>2002-12-18T16:29:45Z</cp:lastPrinted>
  <dcterms:created xsi:type="dcterms:W3CDTF">2000-04-02T06:04:16Z</dcterms:created>
  <dcterms:modified xsi:type="dcterms:W3CDTF">2011-01-04T12:39:58Z</dcterms:modified>
</cp:coreProperties>
</file>