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46"/>
  </p:notesMasterIdLst>
  <p:handoutMasterIdLst>
    <p:handoutMasterId r:id="rId47"/>
  </p:handoutMasterIdLst>
  <p:sldIdLst>
    <p:sldId id="256" r:id="rId2"/>
    <p:sldId id="348" r:id="rId3"/>
    <p:sldId id="353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62" r:id="rId12"/>
    <p:sldId id="363" r:id="rId13"/>
    <p:sldId id="364" r:id="rId14"/>
    <p:sldId id="365" r:id="rId15"/>
    <p:sldId id="368" r:id="rId16"/>
    <p:sldId id="352" r:id="rId17"/>
    <p:sldId id="323" r:id="rId18"/>
    <p:sldId id="324" r:id="rId19"/>
    <p:sldId id="325" r:id="rId20"/>
    <p:sldId id="326" r:id="rId21"/>
    <p:sldId id="369" r:id="rId22"/>
    <p:sldId id="328" r:id="rId23"/>
    <p:sldId id="370" r:id="rId24"/>
    <p:sldId id="383" r:id="rId25"/>
    <p:sldId id="379" r:id="rId26"/>
    <p:sldId id="373" r:id="rId27"/>
    <p:sldId id="394" r:id="rId28"/>
    <p:sldId id="374" r:id="rId29"/>
    <p:sldId id="377" r:id="rId30"/>
    <p:sldId id="333" r:id="rId31"/>
    <p:sldId id="334" r:id="rId32"/>
    <p:sldId id="335" r:id="rId33"/>
    <p:sldId id="385" r:id="rId34"/>
    <p:sldId id="387" r:id="rId35"/>
    <p:sldId id="388" r:id="rId36"/>
    <p:sldId id="389" r:id="rId37"/>
    <p:sldId id="390" r:id="rId38"/>
    <p:sldId id="384" r:id="rId39"/>
    <p:sldId id="393" r:id="rId40"/>
    <p:sldId id="345" r:id="rId41"/>
    <p:sldId id="346" r:id="rId42"/>
    <p:sldId id="349" r:id="rId43"/>
    <p:sldId id="351" r:id="rId44"/>
    <p:sldId id="257" r:id="rId4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6" autoAdjust="0"/>
    <p:restoredTop sz="94660"/>
  </p:normalViewPr>
  <p:slideViewPr>
    <p:cSldViewPr>
      <p:cViewPr varScale="1">
        <p:scale>
          <a:sx n="65" d="100"/>
          <a:sy n="65" d="100"/>
        </p:scale>
        <p:origin x="-6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26" y="291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7" tIns="43652" rIns="87307" bIns="4365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3351" y="0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7" tIns="43652" rIns="87307" bIns="436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53714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7" tIns="43652" rIns="87307" bIns="4365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3351" y="8853714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7" tIns="43652" rIns="87307" bIns="436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fld id="{D9F96141-C70C-4405-A245-752680FE5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t" anchorCtr="0" compatLnSpc="1">
            <a:prstTxWarp prst="textNoShape">
              <a:avLst/>
            </a:prstTxWarp>
          </a:bodyPr>
          <a:lstStyle>
            <a:lvl1pPr defTabSz="923186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57" y="2"/>
            <a:ext cx="3038144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t" anchorCtr="0" compatLnSpc="1">
            <a:prstTxWarp prst="textNoShape">
              <a:avLst/>
            </a:prstTxWarp>
          </a:bodyPr>
          <a:lstStyle>
            <a:lvl1pPr algn="r" defTabSz="923186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13" y="4416100"/>
            <a:ext cx="5142177" cy="418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196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b" anchorCtr="0" compatLnSpc="1">
            <a:prstTxWarp prst="textNoShape">
              <a:avLst/>
            </a:prstTxWarp>
          </a:bodyPr>
          <a:lstStyle>
            <a:lvl1pPr defTabSz="923186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57" y="8832196"/>
            <a:ext cx="3038144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b" anchorCtr="0" compatLnSpc="1">
            <a:prstTxWarp prst="textNoShape">
              <a:avLst/>
            </a:prstTxWarp>
          </a:bodyPr>
          <a:lstStyle>
            <a:lvl1pPr algn="r" defTabSz="923186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EAB4EC79-0E77-427A-A962-C004E0642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06A78-293B-4D5E-83F0-A5F444A5EC58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021C0F-F9E4-4A14-A4B8-B897118F8162}" type="slidenum">
              <a:rPr lang="en-GB" smtClean="0">
                <a:latin typeface="Arial" pitchFamily="34" charset="0"/>
              </a:rPr>
              <a:pPr/>
              <a:t>6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91139" name="Text Box 1"/>
          <p:cNvSpPr txBox="1">
            <a:spLocks noChangeArrowheads="1"/>
          </p:cNvSpPr>
          <p:nvPr/>
        </p:nvSpPr>
        <p:spPr bwMode="auto">
          <a:xfrm>
            <a:off x="1168400" y="704850"/>
            <a:ext cx="4673600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288" tIns="46145" rIns="92288" bIns="46145" anchor="ctr"/>
          <a:lstStyle/>
          <a:p>
            <a:endParaRPr lang="en-CA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body"/>
          </p:nvPr>
        </p:nvSpPr>
        <p:spPr>
          <a:xfrm>
            <a:off x="701675" y="4416427"/>
            <a:ext cx="5600700" cy="4181475"/>
          </a:xfrm>
          <a:noFill/>
          <a:ln/>
        </p:spPr>
        <p:txBody>
          <a:bodyPr wrap="none" anchor="ctr"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C0E361-0FFC-42CE-BDE9-527A02CBBA8F}" type="slidenum">
              <a:rPr lang="en-GB" smtClean="0">
                <a:latin typeface="Arial" pitchFamily="34" charset="0"/>
              </a:rPr>
              <a:pPr/>
              <a:t>10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92163" name="Text Box 1"/>
          <p:cNvSpPr txBox="1">
            <a:spLocks noChangeArrowheads="1"/>
          </p:cNvSpPr>
          <p:nvPr/>
        </p:nvSpPr>
        <p:spPr bwMode="auto">
          <a:xfrm>
            <a:off x="1168400" y="704850"/>
            <a:ext cx="4673600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288" tIns="46145" rIns="92288" bIns="46145" anchor="ctr"/>
          <a:lstStyle/>
          <a:p>
            <a:endParaRPr lang="en-CA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body"/>
          </p:nvPr>
        </p:nvSpPr>
        <p:spPr>
          <a:xfrm>
            <a:off x="701675" y="4416427"/>
            <a:ext cx="5600700" cy="4181475"/>
          </a:xfrm>
          <a:noFill/>
          <a:ln/>
        </p:spPr>
        <p:txBody>
          <a:bodyPr wrap="none" anchor="ctr"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3026"/>
            <a:fld id="{5E1B089B-D521-45A6-B33B-390676AEF9F1}" type="slidenum">
              <a:rPr lang="en-GB" smtClean="0"/>
              <a:pPr defTabSz="923026"/>
              <a:t>17</a:t>
            </a:fld>
            <a:endParaRPr lang="en-GB" dirty="0" smtClean="0"/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1168400" y="698500"/>
            <a:ext cx="4673600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288" tIns="46145" rIns="92288" bIns="46145" anchor="ctr"/>
          <a:lstStyle/>
          <a:p>
            <a:endParaRPr lang="en-CA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body"/>
          </p:nvPr>
        </p:nvSpPr>
        <p:spPr>
          <a:xfrm>
            <a:off x="701675" y="4416427"/>
            <a:ext cx="5600700" cy="41814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3026"/>
            <a:fld id="{E042B3AF-E93F-44C8-A7E0-8D8965B7139F}" type="slidenum">
              <a:rPr lang="en-GB" smtClean="0"/>
              <a:pPr defTabSz="923026"/>
              <a:t>22</a:t>
            </a:fld>
            <a:endParaRPr lang="en-GB" dirty="0" smtClean="0"/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1168400" y="698500"/>
            <a:ext cx="4673600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288" tIns="46145" rIns="92288" bIns="46145" anchor="ctr"/>
          <a:lstStyle/>
          <a:p>
            <a:endParaRPr lang="en-CA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body"/>
          </p:nvPr>
        </p:nvSpPr>
        <p:spPr>
          <a:xfrm>
            <a:off x="701675" y="4416427"/>
            <a:ext cx="5600700" cy="41814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B4EC79-0E77-427A-A962-C004E0642C73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B4EC79-0E77-427A-A962-C004E0642C7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B4EC79-0E77-427A-A962-C004E0642C73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B4EC79-0E77-427A-A962-C004E0642C73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6"/>
                </a:solidFill>
              </a:rPr>
              <a:t>Case </a:t>
            </a:r>
            <a:r>
              <a:rPr lang="en-US" dirty="0" smtClean="0">
                <a:solidFill>
                  <a:schemeClr val="accent6"/>
                </a:solidFill>
              </a:rPr>
              <a:t>Study - GFS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886200" y="4953000"/>
            <a:ext cx="45878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4388"/>
            <a:ext cx="8231188" cy="658812"/>
          </a:xfrm>
        </p:spPr>
        <p:txBody>
          <a:bodyPr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NFS Protocol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231188" cy="3192990"/>
          </a:xfrm>
        </p:spPr>
        <p:txBody>
          <a:bodyPr>
            <a:spAutoFit/>
          </a:bodyPr>
          <a:lstStyle/>
          <a:p>
            <a:pPr marL="423863" indent="-319088" eaLnBrk="1" hangingPunct="1">
              <a:lnSpc>
                <a:spcPct val="93000"/>
              </a:lnSpc>
              <a:tabLst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GB" dirty="0" smtClean="0"/>
              <a:t>Primarily </a:t>
            </a:r>
            <a:r>
              <a:rPr lang="en-GB" dirty="0" smtClean="0">
                <a:solidFill>
                  <a:srgbClr val="FF0000"/>
                </a:solidFill>
              </a:rPr>
              <a:t>stateless</a:t>
            </a:r>
          </a:p>
          <a:p>
            <a:pPr marL="823913" lvl="1" indent="-319088" eaLnBrk="1" hangingPunct="1">
              <a:lnSpc>
                <a:spcPct val="93000"/>
              </a:lnSpc>
              <a:tabLst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GB" dirty="0" smtClean="0"/>
              <a:t>Stateless means that servers do not maintain information about their clients from one access to another</a:t>
            </a:r>
          </a:p>
          <a:p>
            <a:pPr marL="823913" lvl="1" indent="-319088" eaLnBrk="1" hangingPunct="1">
              <a:lnSpc>
                <a:spcPct val="93000"/>
              </a:lnSpc>
              <a:tabLst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GB" dirty="0" smtClean="0"/>
              <a:t>All requests must include a unique file identifier, absolute offset inside the file etc;</a:t>
            </a:r>
          </a:p>
          <a:p>
            <a:pPr marL="855663" lvl="1" eaLnBrk="1" hangingPunct="1">
              <a:lnSpc>
                <a:spcPct val="93000"/>
              </a:lnSpc>
              <a:tabLst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GB" dirty="0" smtClean="0"/>
              <a:t>Operated over UDP; did not use TCP streams</a:t>
            </a:r>
          </a:p>
          <a:p>
            <a:pPr marL="855663" lvl="1" eaLnBrk="1" hangingPunct="1">
              <a:lnSpc>
                <a:spcPct val="93000"/>
              </a:lnSpc>
              <a:buNone/>
              <a:tabLst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NFS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772400" cy="4648200"/>
          </a:xfrm>
        </p:spPr>
        <p:txBody>
          <a:bodyPr/>
          <a:lstStyle/>
          <a:p>
            <a:r>
              <a:rPr lang="en-CA" dirty="0" smtClean="0"/>
              <a:t>Files are assumed to be shared by multiple clients</a:t>
            </a:r>
          </a:p>
          <a:p>
            <a:r>
              <a:rPr lang="en-CA" dirty="0" smtClean="0"/>
              <a:t>Synchronization is needed</a:t>
            </a:r>
          </a:p>
          <a:p>
            <a:r>
              <a:rPr lang="en-CA" dirty="0" smtClean="0"/>
              <a:t>Problem</a:t>
            </a:r>
          </a:p>
          <a:p>
            <a:pPr lvl="1"/>
            <a:r>
              <a:rPr lang="en-CA" dirty="0" smtClean="0"/>
              <a:t>There is a performance problem if every time a client wants to access a file it has to go to the server</a:t>
            </a:r>
          </a:p>
          <a:p>
            <a:pPr lvl="1"/>
            <a:r>
              <a:rPr lang="en-CA" dirty="0" smtClean="0"/>
              <a:t>Thus clients are allowed to keep a local copy of the file while they are reading and writing its contents</a:t>
            </a:r>
          </a:p>
          <a:p>
            <a:pPr lvl="2"/>
            <a:r>
              <a:rPr lang="en-CA" dirty="0" smtClean="0"/>
              <a:t>This is referred to as </a:t>
            </a:r>
            <a:r>
              <a:rPr lang="en-CA" dirty="0" smtClean="0">
                <a:solidFill>
                  <a:srgbClr val="FF0000"/>
                </a:solidFill>
              </a:rPr>
              <a:t>caching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NFS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UNIX Semantics</a:t>
            </a:r>
          </a:p>
          <a:p>
            <a:pPr lvl="1"/>
            <a:r>
              <a:rPr lang="en-CA" dirty="0" smtClean="0"/>
              <a:t>When a read follows a write the read returns the value just written</a:t>
            </a:r>
          </a:p>
          <a:p>
            <a:pPr lvl="1"/>
            <a:r>
              <a:rPr lang="en-CA" dirty="0" smtClean="0"/>
              <a:t>When two writes happen in quick succession followed by a read, the value read is the value stored by the last write</a:t>
            </a:r>
          </a:p>
          <a:p>
            <a:r>
              <a:rPr lang="en-CA" dirty="0" smtClean="0"/>
              <a:t>In a centralized systems this is easy to implement</a:t>
            </a:r>
          </a:p>
          <a:p>
            <a:r>
              <a:rPr lang="en-CA" dirty="0" smtClean="0"/>
              <a:t>If there is no caching in NFS then this is also easy to implement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NFS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NFS allows clients to cache  for performance reasons</a:t>
            </a:r>
          </a:p>
          <a:p>
            <a:r>
              <a:rPr lang="en-CA" dirty="0" smtClean="0"/>
              <a:t>How then is UNIX semantics provided?</a:t>
            </a:r>
          </a:p>
          <a:p>
            <a:r>
              <a:rPr lang="en-CA" dirty="0" smtClean="0"/>
              <a:t>Approach 1: </a:t>
            </a:r>
          </a:p>
          <a:p>
            <a:pPr lvl="1"/>
            <a:r>
              <a:rPr lang="en-CA" dirty="0" smtClean="0"/>
              <a:t>Propagate all changes to cached files back to the server as they happen</a:t>
            </a:r>
          </a:p>
          <a:p>
            <a:pPr lvl="1"/>
            <a:r>
              <a:rPr lang="en-CA" dirty="0" smtClean="0"/>
              <a:t>Not efficient</a:t>
            </a:r>
          </a:p>
          <a:p>
            <a:pPr lvl="2"/>
            <a:r>
              <a:rPr lang="en-CA" dirty="0" smtClean="0"/>
              <a:t>Lots of network traffic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NFS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Approach 2: Change the semantics</a:t>
            </a:r>
          </a:p>
          <a:p>
            <a:pPr lvl="1"/>
            <a:r>
              <a:rPr lang="en-CA" smtClean="0"/>
              <a:t>NFS implements </a:t>
            </a:r>
            <a:r>
              <a:rPr lang="en-CA" smtClean="0">
                <a:solidFill>
                  <a:srgbClr val="FF0000"/>
                </a:solidFill>
              </a:rPr>
              <a:t>session semantics  </a:t>
            </a:r>
          </a:p>
          <a:p>
            <a:pPr lvl="2"/>
            <a:r>
              <a:rPr lang="en-CA" smtClean="0"/>
              <a:t>Changes to an open file are initially visible only to the process that modified the file</a:t>
            </a:r>
          </a:p>
          <a:p>
            <a:pPr lvl="1"/>
            <a:r>
              <a:rPr lang="en-CA" smtClean="0"/>
              <a:t>Implementation</a:t>
            </a:r>
          </a:p>
          <a:p>
            <a:pPr lvl="2"/>
            <a:r>
              <a:rPr lang="en-CA" smtClean="0"/>
              <a:t>When a process closes the file, it sends a copy to the NFS server so that subsequent reads get the new value</a:t>
            </a:r>
          </a:p>
          <a:p>
            <a:pPr lvl="1"/>
            <a:r>
              <a:rPr lang="en-CA" smtClean="0"/>
              <a:t>What if two clients are caching and modifying the file at the same time?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NFS and Replication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Replication is through caching</a:t>
            </a:r>
          </a:p>
          <a:p>
            <a:r>
              <a:rPr lang="en-CA" dirty="0" smtClean="0"/>
              <a:t>Can have multiple caches of a file</a:t>
            </a:r>
          </a:p>
          <a:p>
            <a:r>
              <a:rPr lang="en-CA" dirty="0" smtClean="0"/>
              <a:t>The “master” has the copy that was last written to 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 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4"/>
                </a:solidFill>
              </a:rPr>
              <a:t>NFS</a:t>
            </a:r>
            <a:endParaRPr lang="en-CA" dirty="0" smtClean="0">
              <a:solidFill>
                <a:schemeClr val="accent4"/>
              </a:solidFill>
            </a:endParaRPr>
          </a:p>
          <a:p>
            <a:r>
              <a:rPr lang="en-CA" dirty="0" smtClean="0">
                <a:solidFill>
                  <a:srgbClr val="FF0000"/>
                </a:solidFill>
              </a:rPr>
              <a:t>Google File System (GFS)</a:t>
            </a:r>
            <a:endParaRPr lang="en-C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371600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Motivation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686800" cy="4878388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725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900" smtClean="0"/>
              <a:t>Google needed a good distributed file system</a:t>
            </a:r>
          </a:p>
          <a:p>
            <a:pPr lvl="1" eaLnBrk="1" hangingPunct="1">
              <a:lnSpc>
                <a:spcPct val="93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Redundant storage of massive amounts of data on</a:t>
            </a:r>
            <a:br>
              <a:rPr lang="en-GB" smtClean="0"/>
            </a:br>
            <a:r>
              <a:rPr lang="en-GB" smtClean="0"/>
              <a:t>cheap and unreliable computers</a:t>
            </a:r>
          </a:p>
          <a:p>
            <a:pPr lvl="1" eaLnBrk="1" hangingPunct="1">
              <a:lnSpc>
                <a:spcPct val="93000"/>
              </a:lnSpc>
              <a:spcBef>
                <a:spcPts val="6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mtClean="0"/>
          </a:p>
          <a:p>
            <a:pPr eaLnBrk="1" hangingPunct="1">
              <a:lnSpc>
                <a:spcPct val="93000"/>
              </a:lnSpc>
              <a:spcBef>
                <a:spcPts val="725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900" smtClean="0"/>
              <a:t>Why not use an existing file system?</a:t>
            </a:r>
          </a:p>
          <a:p>
            <a:pPr lvl="1" eaLnBrk="1" hangingPunct="1">
              <a:lnSpc>
                <a:spcPct val="93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Google’s problems are different from anyone else’s</a:t>
            </a:r>
          </a:p>
          <a:p>
            <a:pPr lvl="2" eaLnBrk="1" hangingPunct="1">
              <a:lnSpc>
                <a:spcPct val="93000"/>
              </a:lnSpc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Different workload and design priorities</a:t>
            </a:r>
          </a:p>
          <a:p>
            <a:pPr lvl="1" eaLnBrk="1" hangingPunct="1">
              <a:lnSpc>
                <a:spcPct val="93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GFS is designed for Google apps and workloads</a:t>
            </a:r>
          </a:p>
          <a:p>
            <a:pPr lvl="1" eaLnBrk="1" hangingPunct="1">
              <a:lnSpc>
                <a:spcPct val="93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Google apps are designed for GFS</a:t>
            </a:r>
          </a:p>
          <a:p>
            <a:pPr lvl="1" eaLnBrk="1" hangingPunct="1">
              <a:lnSpc>
                <a:spcPct val="93000"/>
              </a:lnSpc>
              <a:spcBef>
                <a:spcPts val="6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Google Workload Characteristics</a:t>
            </a:r>
            <a:endParaRPr lang="en-CA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Most files are mutated by appending new data – large sequential writes</a:t>
            </a:r>
          </a:p>
          <a:p>
            <a:r>
              <a:rPr lang="en-US" dirty="0" smtClean="0"/>
              <a:t>Random writes are very uncommon</a:t>
            </a:r>
          </a:p>
          <a:p>
            <a:r>
              <a:rPr lang="en-US" dirty="0" smtClean="0"/>
              <a:t>Files are written once, then they are only read</a:t>
            </a:r>
          </a:p>
          <a:p>
            <a:r>
              <a:rPr lang="en-US" dirty="0" smtClean="0"/>
              <a:t>Reads are sequential</a:t>
            </a:r>
          </a:p>
          <a:p>
            <a:r>
              <a:rPr lang="en-US" dirty="0" smtClean="0"/>
              <a:t>Large streaming reads and small random reads</a:t>
            </a:r>
          </a:p>
          <a:p>
            <a:r>
              <a:rPr lang="en-GB" dirty="0" smtClean="0"/>
              <a:t>High sustained throughput favoured over low latency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Google Workload Characteristics</a:t>
            </a:r>
            <a:endParaRPr lang="en-CA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5334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Google applications:</a:t>
            </a:r>
          </a:p>
          <a:p>
            <a:pPr lvl="1"/>
            <a:r>
              <a:rPr lang="en-US" dirty="0" smtClean="0"/>
              <a:t>Data analysis programs that scan through data repositories</a:t>
            </a:r>
          </a:p>
          <a:p>
            <a:pPr lvl="1"/>
            <a:r>
              <a:rPr lang="en-US" dirty="0" smtClean="0"/>
              <a:t>Data streaming applications</a:t>
            </a:r>
          </a:p>
          <a:p>
            <a:pPr lvl="1"/>
            <a:r>
              <a:rPr lang="en-US" dirty="0" smtClean="0"/>
              <a:t>Archiving</a:t>
            </a:r>
          </a:p>
          <a:p>
            <a:pPr lvl="1"/>
            <a:r>
              <a:rPr lang="en-US" dirty="0" smtClean="0"/>
              <a:t>Applications producing (intermediate) search results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 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NFS</a:t>
            </a:r>
          </a:p>
          <a:p>
            <a:r>
              <a:rPr lang="en-CA" dirty="0" smtClean="0">
                <a:solidFill>
                  <a:schemeClr val="accent4"/>
                </a:solidFill>
              </a:rPr>
              <a:t>Google File System (GFS)</a:t>
            </a:r>
            <a:endParaRPr lang="en-CA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Assumptions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High component failure rates</a:t>
            </a:r>
          </a:p>
          <a:p>
            <a:pPr lvl="1"/>
            <a:r>
              <a:rPr lang="en-GB" smtClean="0"/>
              <a:t>Inexpensive commodity components fail all the time</a:t>
            </a:r>
          </a:p>
          <a:p>
            <a:r>
              <a:rPr lang="en-GB" smtClean="0"/>
              <a:t>“Modest” number of HUGE files</a:t>
            </a:r>
          </a:p>
          <a:p>
            <a:pPr lvl="1"/>
            <a:r>
              <a:rPr lang="en-GB" smtClean="0"/>
              <a:t>Just a few million</a:t>
            </a:r>
          </a:p>
          <a:p>
            <a:pPr lvl="1"/>
            <a:r>
              <a:rPr lang="en-GB" smtClean="0"/>
              <a:t>Each is 100MB or larger; multi-GB files typical</a:t>
            </a:r>
          </a:p>
          <a:p>
            <a:endParaRPr lang="en-GB" smtClean="0"/>
          </a:p>
          <a:p>
            <a:endParaRPr lang="en-CA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Files and Chunks</a:t>
            </a:r>
            <a:endParaRPr lang="en-CA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Files are divided into fixed-size </a:t>
            </a:r>
            <a:r>
              <a:rPr lang="en-CA" dirty="0" smtClean="0">
                <a:solidFill>
                  <a:srgbClr val="FF0000"/>
                </a:solidFill>
              </a:rPr>
              <a:t>chunks </a:t>
            </a:r>
            <a:endParaRPr lang="en-CA" dirty="0" smtClean="0">
              <a:solidFill>
                <a:schemeClr val="tx2"/>
              </a:solidFill>
            </a:endParaRPr>
          </a:p>
          <a:p>
            <a:r>
              <a:rPr lang="en-CA" dirty="0" smtClean="0"/>
              <a:t>Each chunk has an identifier, </a:t>
            </a:r>
            <a:r>
              <a:rPr lang="en-CA" dirty="0" smtClean="0">
                <a:solidFill>
                  <a:srgbClr val="FF0000"/>
                </a:solidFill>
              </a:rPr>
              <a:t>chunk handle</a:t>
            </a:r>
            <a:r>
              <a:rPr lang="en-CA" dirty="0" smtClean="0"/>
              <a:t>, assigned by the master at the time of chunk </a:t>
            </a:r>
            <a:r>
              <a:rPr lang="en-CA" dirty="0" smtClean="0"/>
              <a:t>creation</a:t>
            </a:r>
          </a:p>
          <a:p>
            <a:r>
              <a:rPr lang="en-CA" dirty="0" smtClean="0"/>
              <a:t>Each </a:t>
            </a:r>
            <a:r>
              <a:rPr lang="en-CA" dirty="0" smtClean="0"/>
              <a:t>chunk is replicated 3 times</a:t>
            </a:r>
          </a:p>
          <a:p>
            <a:pPr marL="342900" lvl="1" indent="-342900">
              <a:buSzPct val="85000"/>
              <a:buFont typeface="ZapfDingbats" pitchFamily="82" charset="2"/>
              <a:buChar char="r"/>
            </a:pPr>
            <a:r>
              <a:rPr lang="en-CA" sz="2800" dirty="0" smtClean="0"/>
              <a:t>Chunk size is </a:t>
            </a:r>
            <a:r>
              <a:rPr lang="en-CA" sz="2800" dirty="0" smtClean="0"/>
              <a:t>of fixed </a:t>
            </a:r>
            <a:r>
              <a:rPr lang="en-CA" sz="2800" dirty="0" smtClean="0"/>
              <a:t>size (</a:t>
            </a:r>
            <a:r>
              <a:rPr lang="en-GB" sz="2800" dirty="0" smtClean="0"/>
              <a:t>64MB)</a:t>
            </a:r>
            <a:endParaRPr lang="en-GB" dirty="0" smtClean="0"/>
          </a:p>
          <a:p>
            <a:pPr marL="342900" lvl="1" indent="-342900">
              <a:buSzPct val="85000"/>
              <a:buFont typeface="ZapfDingbats" pitchFamily="82" charset="2"/>
              <a:buChar char="r"/>
            </a:pPr>
            <a:endParaRPr lang="en-CA" sz="2800" dirty="0" smtClean="0"/>
          </a:p>
          <a:p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371600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GFS Architecture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581275"/>
            <a:ext cx="8582025" cy="328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229600" cy="495265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Single master for a </a:t>
            </a:r>
            <a:r>
              <a:rPr lang="en-GB" dirty="0" smtClean="0"/>
              <a:t>cluster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</a:t>
            </a:r>
            <a:endParaRPr lang="en-CA" smtClean="0"/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609600" y="1219200"/>
            <a:ext cx="7772400" cy="4648200"/>
          </a:xfrm>
        </p:spPr>
        <p:txBody>
          <a:bodyPr/>
          <a:lstStyle/>
          <a:p>
            <a:r>
              <a:rPr lang="en-US" dirty="0" smtClean="0"/>
              <a:t>Stores </a:t>
            </a:r>
            <a:r>
              <a:rPr lang="en-US" dirty="0" smtClean="0"/>
              <a:t>metadata for files</a:t>
            </a:r>
            <a:endParaRPr lang="en-US" dirty="0" smtClean="0"/>
          </a:p>
          <a:p>
            <a:pPr lvl="1"/>
            <a:r>
              <a:rPr lang="en-US" dirty="0" smtClean="0"/>
              <a:t>Mapping from files to chunks</a:t>
            </a:r>
          </a:p>
          <a:p>
            <a:pPr lvl="1"/>
            <a:r>
              <a:rPr lang="en-US" dirty="0" smtClean="0"/>
              <a:t>Locations of each chunk’s replicas (referred to as </a:t>
            </a:r>
            <a:r>
              <a:rPr lang="en-US" dirty="0" smtClean="0">
                <a:solidFill>
                  <a:srgbClr val="FF0000"/>
                </a:solidFill>
              </a:rPr>
              <a:t>chunk locations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Interacts with clients</a:t>
            </a:r>
          </a:p>
          <a:p>
            <a:r>
              <a:rPr lang="en-US" dirty="0" smtClean="0"/>
              <a:t>Creates chunk </a:t>
            </a:r>
            <a:r>
              <a:rPr lang="en-US" dirty="0" smtClean="0"/>
              <a:t>replicas</a:t>
            </a:r>
          </a:p>
          <a:p>
            <a:r>
              <a:rPr lang="en-US" dirty="0" smtClean="0"/>
              <a:t>Maintains an operational log</a:t>
            </a:r>
          </a:p>
          <a:p>
            <a:pPr lvl="1"/>
            <a:r>
              <a:rPr lang="en-US" dirty="0" smtClean="0"/>
              <a:t>Records changes to metadata</a:t>
            </a:r>
          </a:p>
          <a:p>
            <a:pPr lvl="1"/>
            <a:r>
              <a:rPr lang="en-US" dirty="0" smtClean="0"/>
              <a:t>Checkpoints log</a:t>
            </a:r>
          </a:p>
          <a:p>
            <a:pPr lvl="1"/>
            <a:r>
              <a:rPr lang="en-US" dirty="0" smtClean="0"/>
              <a:t>Log can be used to recover from failures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Chunkservers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Store chunks on local disks as Linux files</a:t>
            </a:r>
          </a:p>
          <a:p>
            <a:r>
              <a:rPr lang="en-CA" smtClean="0"/>
              <a:t>Read/write chunk data specified by a chunk handle and byte range</a:t>
            </a:r>
          </a:p>
          <a:p>
            <a:endParaRPr lang="en-CA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Keep Metadata In Memory?</a:t>
            </a:r>
            <a:endParaRPr lang="en-CA" smtClean="0"/>
          </a:p>
        </p:txBody>
      </p:sp>
      <p:sp>
        <p:nvSpPr>
          <p:cNvPr id="17411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85800" y="1600200"/>
            <a:ext cx="7778750" cy="4356100"/>
          </a:xfrm>
        </p:spPr>
        <p:txBody>
          <a:bodyPr/>
          <a:lstStyle/>
          <a:p>
            <a:r>
              <a:rPr lang="en-US" smtClean="0"/>
              <a:t>To keep master operations fast </a:t>
            </a:r>
          </a:p>
          <a:p>
            <a:r>
              <a:rPr lang="en-US" smtClean="0"/>
              <a:t>Master can periodically scan its internal state in the background, in order to implement:</a:t>
            </a:r>
          </a:p>
          <a:p>
            <a:pPr lvl="1"/>
            <a:r>
              <a:rPr lang="en-US" smtClean="0"/>
              <a:t>Re-replication (in case of chunk server failures)</a:t>
            </a:r>
          </a:p>
          <a:p>
            <a:pPr lvl="1"/>
            <a:r>
              <a:rPr lang="en-US" smtClean="0"/>
              <a:t>Chunk migration (for load balancing)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Master/</a:t>
            </a:r>
            <a:r>
              <a:rPr lang="en-CA" dirty="0" err="1" smtClean="0"/>
              <a:t>Chunkserver</a:t>
            </a:r>
            <a:r>
              <a:rPr lang="en-CA" dirty="0" smtClean="0"/>
              <a:t> </a:t>
            </a:r>
            <a:r>
              <a:rPr lang="en-CA" dirty="0" smtClean="0"/>
              <a:t>Interaction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Master and </a:t>
            </a:r>
            <a:r>
              <a:rPr lang="en-CA" dirty="0" err="1" smtClean="0"/>
              <a:t>chunkserver</a:t>
            </a:r>
            <a:r>
              <a:rPr lang="en-CA" dirty="0" smtClean="0"/>
              <a:t> communicate regularly to obtain state</a:t>
            </a:r>
          </a:p>
          <a:p>
            <a:pPr lvl="1"/>
            <a:r>
              <a:rPr lang="en-CA" dirty="0" smtClean="0"/>
              <a:t>Is </a:t>
            </a:r>
            <a:r>
              <a:rPr lang="en-CA" dirty="0" err="1" smtClean="0"/>
              <a:t>chunkserver</a:t>
            </a:r>
            <a:r>
              <a:rPr lang="en-CA" dirty="0" smtClean="0"/>
              <a:t> down? </a:t>
            </a:r>
          </a:p>
          <a:p>
            <a:pPr lvl="2"/>
            <a:r>
              <a:rPr lang="en-CA" dirty="0" smtClean="0"/>
              <a:t>Use </a:t>
            </a:r>
            <a:r>
              <a:rPr lang="en-CA" dirty="0" smtClean="0">
                <a:solidFill>
                  <a:srgbClr val="FF0000"/>
                </a:solidFill>
              </a:rPr>
              <a:t>Heartbeat</a:t>
            </a:r>
            <a:r>
              <a:rPr lang="en-CA" dirty="0" smtClean="0"/>
              <a:t> messages</a:t>
            </a:r>
          </a:p>
          <a:p>
            <a:pPr lvl="1"/>
            <a:r>
              <a:rPr lang="en-CA" dirty="0" smtClean="0"/>
              <a:t>Is there a disk failure on </a:t>
            </a:r>
            <a:r>
              <a:rPr lang="en-CA" dirty="0" err="1" smtClean="0"/>
              <a:t>chunkserver</a:t>
            </a:r>
            <a:r>
              <a:rPr lang="en-CA" dirty="0" smtClean="0"/>
              <a:t>?</a:t>
            </a:r>
          </a:p>
          <a:p>
            <a:pPr lvl="1"/>
            <a:r>
              <a:rPr lang="en-CA" dirty="0" smtClean="0"/>
              <a:t>Which chunk replicas does </a:t>
            </a:r>
            <a:r>
              <a:rPr lang="en-CA" dirty="0" err="1" smtClean="0"/>
              <a:t>chunkserver</a:t>
            </a:r>
            <a:r>
              <a:rPr lang="en-CA" dirty="0" smtClean="0"/>
              <a:t> store?</a:t>
            </a:r>
          </a:p>
          <a:p>
            <a:pPr lvl="2"/>
            <a:r>
              <a:rPr lang="en-CA" dirty="0" smtClean="0"/>
              <a:t>Useful when a Master goes down</a:t>
            </a:r>
          </a:p>
          <a:p>
            <a:r>
              <a:rPr lang="en-CA" dirty="0" smtClean="0"/>
              <a:t>Master sends instructions to </a:t>
            </a:r>
            <a:r>
              <a:rPr lang="en-CA" dirty="0" err="1" smtClean="0"/>
              <a:t>chunkserver</a:t>
            </a:r>
            <a:endParaRPr lang="en-CA" dirty="0" smtClean="0"/>
          </a:p>
          <a:p>
            <a:pPr lvl="1"/>
            <a:r>
              <a:rPr lang="en-CA" dirty="0" smtClean="0"/>
              <a:t>Delete existing chunk</a:t>
            </a:r>
          </a:p>
          <a:p>
            <a:pPr lvl="1"/>
            <a:r>
              <a:rPr lang="en-CA" dirty="0" smtClean="0"/>
              <a:t>Create new chunk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Master/</a:t>
            </a:r>
            <a:r>
              <a:rPr lang="en-CA" dirty="0" err="1" smtClean="0"/>
              <a:t>Chunkserver</a:t>
            </a:r>
            <a:r>
              <a:rPr lang="en-CA" dirty="0" smtClean="0"/>
              <a:t> </a:t>
            </a:r>
            <a:r>
              <a:rPr lang="en-CA" dirty="0" smtClean="0"/>
              <a:t>Interaction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 Master does not need to keep chunk locations persistent since is periodically polls </a:t>
            </a:r>
            <a:r>
              <a:rPr lang="en-CA" dirty="0" err="1" smtClean="0"/>
              <a:t>chunkservers</a:t>
            </a:r>
            <a:r>
              <a:rPr lang="en-CA" dirty="0" smtClean="0"/>
              <a:t> for that information</a:t>
            </a:r>
          </a:p>
          <a:p>
            <a:pPr lvl="1">
              <a:buNone/>
            </a:pPr>
            <a:endParaRPr lang="en-CA" dirty="0" smtClean="0"/>
          </a:p>
          <a:p>
            <a:r>
              <a:rPr lang="en-CA" dirty="0" smtClean="0"/>
              <a:t>Master controls initial chunk placement, migration and re-replication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Read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1752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sz="2400" dirty="0" smtClean="0"/>
              <a:t>Application originates the read request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dirty="0" smtClean="0"/>
              <a:t>GFS client translates the request to file name and chunk index and sends to master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dirty="0" smtClean="0"/>
              <a:t>Master responds with chunk handle and replica locations (</a:t>
            </a:r>
            <a:r>
              <a:rPr lang="en-CA" sz="2400" dirty="0" err="1" smtClean="0"/>
              <a:t>chunkservers</a:t>
            </a:r>
            <a:r>
              <a:rPr lang="en-CA" sz="2400" dirty="0" smtClean="0"/>
              <a:t> where the replicas are stored)</a:t>
            </a:r>
          </a:p>
          <a:p>
            <a:pPr marL="514350" indent="-514350">
              <a:buFont typeface="+mj-lt"/>
              <a:buAutoNum type="arabicPeriod"/>
            </a:pPr>
            <a:endParaRPr lang="en-CA" sz="24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638800" y="51816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76400" y="51816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676400" y="35814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3810000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Application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548640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GFS Client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6096000" y="54102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Master</a:t>
            </a:r>
            <a:endParaRPr lang="en-CA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rot="5400000">
            <a:off x="1639094" y="4837906"/>
            <a:ext cx="685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10800000">
            <a:off x="3581400" y="5867400"/>
            <a:ext cx="2057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581400" y="5334000"/>
            <a:ext cx="2057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057400" y="464820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 (file name, byte offset)</a:t>
            </a:r>
            <a:endParaRPr lang="en-CA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600200" y="4648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21" name="TextBox 20"/>
          <p:cNvSpPr txBox="1"/>
          <p:nvPr/>
        </p:nvSpPr>
        <p:spPr>
          <a:xfrm>
            <a:off x="3657600" y="48768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f</a:t>
            </a:r>
            <a:r>
              <a:rPr lang="en-CA" sz="1600" dirty="0" smtClean="0"/>
              <a:t>ile name, chunk index</a:t>
            </a:r>
            <a:endParaRPr lang="en-CA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495800" y="4572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2</a:t>
            </a:r>
            <a:endParaRPr lang="en-CA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6096000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Chunk handle, replica locations</a:t>
            </a:r>
            <a:endParaRPr lang="en-CA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495800" y="63963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3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Read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175260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CA" sz="2400" dirty="0" smtClean="0"/>
              <a:t>Client picks a location and sends the (chunk handle, byte range) request to the location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CA" sz="2400" dirty="0" err="1" smtClean="0"/>
              <a:t>Chunkserver</a:t>
            </a:r>
            <a:r>
              <a:rPr lang="en-CA" sz="2400" dirty="0" smtClean="0"/>
              <a:t> sends requested data to the client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CA" sz="2400" dirty="0" smtClean="0"/>
              <a:t>Client forwards the data to the </a:t>
            </a:r>
            <a:r>
              <a:rPr lang="en-CA" sz="2400" dirty="0" err="1" smtClean="0"/>
              <a:t>applicaiton</a:t>
            </a:r>
            <a:r>
              <a:rPr lang="en-CA" sz="2400" dirty="0" smtClean="0"/>
              <a:t> </a:t>
            </a:r>
          </a:p>
          <a:p>
            <a:pPr marL="514350" indent="-514350">
              <a:buFont typeface="+mj-lt"/>
              <a:buAutoNum type="arabicPeriod" startAt="4"/>
            </a:pPr>
            <a:endParaRPr lang="en-CA" sz="24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638800" y="51816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76400" y="51816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676400" y="35814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3810000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Application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548640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GFS Client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5715000" y="4343400"/>
            <a:ext cx="1757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Chunkserver</a:t>
            </a:r>
            <a:endParaRPr lang="en-CA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1639094" y="4837906"/>
            <a:ext cx="685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10800000">
            <a:off x="3581400" y="5867400"/>
            <a:ext cx="2057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581400" y="5334000"/>
            <a:ext cx="2057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057400" y="464820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 (data from file)</a:t>
            </a:r>
            <a:endParaRPr lang="en-CA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600200" y="4648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6</a:t>
            </a:r>
            <a:endParaRPr lang="en-CA" dirty="0"/>
          </a:p>
        </p:txBody>
      </p:sp>
      <p:sp>
        <p:nvSpPr>
          <p:cNvPr id="21" name="TextBox 20"/>
          <p:cNvSpPr txBox="1"/>
          <p:nvPr/>
        </p:nvSpPr>
        <p:spPr>
          <a:xfrm>
            <a:off x="3657600" y="48006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Chunk handle, byte range</a:t>
            </a:r>
            <a:endParaRPr lang="en-CA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419600" y="4343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4</a:t>
            </a:r>
            <a:endParaRPr lang="en-CA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6096000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Data from file</a:t>
            </a:r>
            <a:endParaRPr lang="en-CA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495800" y="63963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5</a:t>
            </a:r>
            <a:endParaRPr lang="en-CA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5638800" y="41148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15000" y="5410200"/>
            <a:ext cx="1757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Chunkserver</a:t>
            </a:r>
            <a:endParaRPr lang="en-CA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5638800" y="31242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15000" y="3352800"/>
            <a:ext cx="1757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Chunkserver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Network File Systems  </a:t>
            </a:r>
            <a:endParaRPr lang="en-CA" dirty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I’m on a Unix machine in MC 325;</a:t>
            </a:r>
          </a:p>
          <a:p>
            <a:r>
              <a:rPr lang="en-CA" smtClean="0"/>
              <a:t>I go to another machine in MC 325</a:t>
            </a:r>
          </a:p>
          <a:p>
            <a:pPr lvl="1"/>
            <a:r>
              <a:rPr lang="en-CA" smtClean="0"/>
              <a:t>I see the same files</a:t>
            </a:r>
          </a:p>
          <a:p>
            <a:pPr lvl="1"/>
            <a:r>
              <a:rPr lang="en-CA" smtClean="0"/>
              <a:t>Why?</a:t>
            </a:r>
          </a:p>
          <a:p>
            <a:r>
              <a:rPr lang="en-CA" smtClean="0"/>
              <a:t>This is because you are using a networked file system</a:t>
            </a:r>
          </a:p>
          <a:p>
            <a:r>
              <a:rPr lang="en-CA" smtClean="0"/>
              <a:t>Let’s take a quick look at NFS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Read</a:t>
            </a:r>
            <a:endParaRPr lang="en-CA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4648200"/>
          </a:xfrm>
        </p:spPr>
        <p:txBody>
          <a:bodyPr/>
          <a:lstStyle/>
          <a:p>
            <a:r>
              <a:rPr lang="en-CA" dirty="0" smtClean="0"/>
              <a:t>The client caches the chunk handle and the replication locations</a:t>
            </a:r>
          </a:p>
          <a:p>
            <a:pPr lvl="1"/>
            <a:r>
              <a:rPr lang="en-CA" dirty="0" smtClean="0"/>
              <a:t>The master does not have to be consulted for each read.</a:t>
            </a:r>
            <a:endParaRPr lang="en-CA" dirty="0" smtClean="0"/>
          </a:p>
          <a:p>
            <a:r>
              <a:rPr lang="en-CA" dirty="0" smtClean="0"/>
              <a:t>The </a:t>
            </a:r>
            <a:r>
              <a:rPr lang="en-CA" dirty="0" smtClean="0"/>
              <a:t>client then sends a request to one of the replicas most likely the closest one</a:t>
            </a:r>
          </a:p>
          <a:p>
            <a:r>
              <a:rPr lang="en-CA" dirty="0" smtClean="0"/>
              <a:t>Note: Further reads of the same chunk require no more client-master interaction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Chunk Size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Chunk size is 64 MB </a:t>
            </a:r>
          </a:p>
          <a:p>
            <a:pPr lvl="1"/>
            <a:r>
              <a:rPr lang="en-CA" dirty="0" smtClean="0"/>
              <a:t>Larger than typical file system block sizes</a:t>
            </a:r>
          </a:p>
          <a:p>
            <a:r>
              <a:rPr lang="en-CA" dirty="0" smtClean="0"/>
              <a:t>Advantages</a:t>
            </a:r>
          </a:p>
          <a:p>
            <a:pPr lvl="1"/>
            <a:r>
              <a:rPr lang="en-CA" dirty="0" smtClean="0"/>
              <a:t>Reduces a client’s need to interact with the </a:t>
            </a:r>
            <a:r>
              <a:rPr lang="en-CA" dirty="0" smtClean="0"/>
              <a:t>master</a:t>
            </a:r>
            <a:endParaRPr lang="en-CA" dirty="0" smtClean="0"/>
          </a:p>
          <a:p>
            <a:pPr lvl="1"/>
            <a:r>
              <a:rPr lang="en-CA" dirty="0" smtClean="0"/>
              <a:t>Reduces the size of the metadata stored on the master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Chunk Size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Disadvantages</a:t>
            </a:r>
          </a:p>
          <a:p>
            <a:pPr lvl="1"/>
            <a:r>
              <a:rPr lang="en-CA" smtClean="0"/>
              <a:t>A small file consists of a small number of chunks</a:t>
            </a:r>
          </a:p>
          <a:p>
            <a:pPr lvl="1"/>
            <a:r>
              <a:rPr lang="en-CA" smtClean="0"/>
              <a:t>The chunkservers storing these chunks may become hot spots if many clients are accessing the same file</a:t>
            </a:r>
          </a:p>
          <a:p>
            <a:pPr lvl="2"/>
            <a:r>
              <a:rPr lang="en-CA" smtClean="0"/>
              <a:t>Does not occur very much in practice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Write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1752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sz="2400" dirty="0" smtClean="0"/>
              <a:t>Application originates the write request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dirty="0" smtClean="0"/>
              <a:t>GFS client translates the request to file name and chunk index and sends to master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dirty="0" smtClean="0"/>
              <a:t>Master responds with chunk handle and replica locations ( primary and secondary)</a:t>
            </a:r>
          </a:p>
          <a:p>
            <a:pPr marL="514350" indent="-514350">
              <a:buFont typeface="+mj-lt"/>
              <a:buAutoNum type="arabicPeriod"/>
            </a:pPr>
            <a:endParaRPr lang="en-CA" sz="24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638800" y="51816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76400" y="51816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676400" y="35814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3810000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Application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548640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GFS Client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6096000" y="541020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Master</a:t>
            </a:r>
            <a:endParaRPr lang="en-CA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rot="5400000">
            <a:off x="1639094" y="4837906"/>
            <a:ext cx="685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10800000">
            <a:off x="3581400" y="5867400"/>
            <a:ext cx="2057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581400" y="5334000"/>
            <a:ext cx="2057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057400" y="464820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 (file name, byte offset)</a:t>
            </a:r>
            <a:endParaRPr lang="en-CA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600200" y="4648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21" name="TextBox 20"/>
          <p:cNvSpPr txBox="1"/>
          <p:nvPr/>
        </p:nvSpPr>
        <p:spPr>
          <a:xfrm>
            <a:off x="3657600" y="48768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f</a:t>
            </a:r>
            <a:r>
              <a:rPr lang="en-CA" sz="1600" dirty="0" smtClean="0"/>
              <a:t>ile name, chunk index</a:t>
            </a:r>
            <a:endParaRPr lang="en-CA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495800" y="4572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2</a:t>
            </a:r>
            <a:endParaRPr lang="en-CA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60960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Chunk handle, primary and secondary replica locations</a:t>
            </a:r>
            <a:endParaRPr lang="en-CA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6172200" y="6172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3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Write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175260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CA" sz="2400" dirty="0" smtClean="0"/>
              <a:t>Client  pushes write data to all locations.</a:t>
            </a:r>
            <a:r>
              <a:rPr lang="en-CA" sz="2400" dirty="0" smtClean="0"/>
              <a:t> </a:t>
            </a:r>
            <a:r>
              <a:rPr lang="en-CA" sz="2400" dirty="0" smtClean="0"/>
              <a:t> Data is stored in a </a:t>
            </a:r>
            <a:r>
              <a:rPr lang="en-CA" sz="2400" dirty="0" err="1" smtClean="0"/>
              <a:t>chunkserver’s</a:t>
            </a:r>
            <a:r>
              <a:rPr lang="en-CA" sz="2400" dirty="0" smtClean="0"/>
              <a:t> internal buffers</a:t>
            </a:r>
          </a:p>
          <a:p>
            <a:pPr marL="914400" lvl="1" indent="-514350"/>
            <a:r>
              <a:rPr lang="en-CA" sz="1600" dirty="0" smtClean="0"/>
              <a:t>Typically data is sent along a chain of chunk servers in a pipelined fashion</a:t>
            </a:r>
          </a:p>
          <a:p>
            <a:pPr marL="514350" indent="-514350">
              <a:buFont typeface="+mj-lt"/>
              <a:buAutoNum type="arabicPeriod" startAt="4"/>
            </a:pPr>
            <a:endParaRPr lang="en-CA" sz="2000" dirty="0" smtClean="0"/>
          </a:p>
          <a:p>
            <a:pPr marL="514350" indent="-514350">
              <a:buFont typeface="+mj-lt"/>
              <a:buAutoNum type="arabicPeriod" startAt="4"/>
            </a:pPr>
            <a:endParaRPr lang="en-CA" sz="24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638800" y="5181600"/>
            <a:ext cx="2438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76400" y="51816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676400" y="35814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3810000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Application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548640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GFS Client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6553200" y="4572000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/>
              <a:t>Chunkserver</a:t>
            </a:r>
            <a:endParaRPr lang="en-CA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60960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Send Data </a:t>
            </a:r>
            <a:endParaRPr lang="en-CA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191000" y="4038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4</a:t>
            </a:r>
            <a:endParaRPr lang="en-CA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5638800" y="4114800"/>
            <a:ext cx="2438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77000" y="5638800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/>
              <a:t>Chunkserver</a:t>
            </a:r>
            <a:endParaRPr lang="en-CA" sz="20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5638800" y="3124200"/>
            <a:ext cx="2438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3200" y="3657600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/>
              <a:t>Chunkserver</a:t>
            </a:r>
            <a:endParaRPr lang="en-CA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7244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Send Data </a:t>
            </a:r>
            <a:endParaRPr lang="en-CA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4343400" y="53340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Send Data </a:t>
            </a:r>
            <a:endParaRPr lang="en-CA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5715000" y="5715000"/>
            <a:ext cx="6842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 smtClean="0"/>
              <a:t>buffer</a:t>
            </a:r>
            <a:endParaRPr lang="en-CA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5791200" y="4648200"/>
            <a:ext cx="6842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 smtClean="0"/>
              <a:t>buffer</a:t>
            </a:r>
            <a:endParaRPr lang="en-CA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791200" y="3657600"/>
            <a:ext cx="6842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 smtClean="0"/>
              <a:t>buffer</a:t>
            </a:r>
            <a:endParaRPr lang="en-CA" sz="1600" dirty="0"/>
          </a:p>
        </p:txBody>
      </p:sp>
      <p:cxnSp>
        <p:nvCxnSpPr>
          <p:cNvPr id="43" name="Straight Arrow Connector 42"/>
          <p:cNvCxnSpPr>
            <a:endCxn id="39" idx="1"/>
          </p:cNvCxnSpPr>
          <p:nvPr/>
        </p:nvCxnSpPr>
        <p:spPr bwMode="auto">
          <a:xfrm>
            <a:off x="3581400" y="5867400"/>
            <a:ext cx="2133600" cy="168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5" idx="3"/>
            <a:endCxn id="40" idx="1"/>
          </p:cNvCxnSpPr>
          <p:nvPr/>
        </p:nvCxnSpPr>
        <p:spPr bwMode="auto">
          <a:xfrm flipV="1">
            <a:off x="3581400" y="4817477"/>
            <a:ext cx="2209800" cy="8213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endCxn id="41" idx="1"/>
          </p:cNvCxnSpPr>
          <p:nvPr/>
        </p:nvCxnSpPr>
        <p:spPr bwMode="auto">
          <a:xfrm flipV="1">
            <a:off x="3581400" y="3826877"/>
            <a:ext cx="2209800" cy="14309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715000" y="3200400"/>
            <a:ext cx="926857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Primary</a:t>
            </a:r>
            <a:endParaRPr lang="en-CA" sz="16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715000" y="4191000"/>
            <a:ext cx="11079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Secondary</a:t>
            </a:r>
            <a:endParaRPr lang="en-CA" sz="16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715000" y="5257800"/>
            <a:ext cx="11079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Secondary</a:t>
            </a:r>
            <a:endParaRPr lang="en-CA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Write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1752600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CA" sz="2400" dirty="0" smtClean="0"/>
              <a:t>Client sends </a:t>
            </a:r>
            <a:r>
              <a:rPr lang="en-CA" sz="2400" dirty="0" smtClean="0">
                <a:solidFill>
                  <a:srgbClr val="FF0000"/>
                </a:solidFill>
              </a:rPr>
              <a:t>write command</a:t>
            </a:r>
            <a:r>
              <a:rPr lang="en-CA" sz="2400" dirty="0" smtClean="0"/>
              <a:t> to primary after receiving an acknowledgement from each replica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638800" y="5181600"/>
            <a:ext cx="2438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76400" y="51816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676400" y="35814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3810000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Application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548640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GFS Client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6553200" y="4572000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/>
              <a:t>Chunkserver</a:t>
            </a:r>
            <a:endParaRPr lang="en-CA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3962400" y="3429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5</a:t>
            </a:r>
            <a:endParaRPr lang="en-CA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5638800" y="4114800"/>
            <a:ext cx="2438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77000" y="5638800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/>
              <a:t>Chunkserver</a:t>
            </a:r>
            <a:endParaRPr lang="en-CA" sz="20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5638800" y="3124200"/>
            <a:ext cx="2438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3200" y="3657600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/>
              <a:t>Chunkserver</a:t>
            </a:r>
            <a:endParaRPr lang="en-CA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733800" y="38862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Write command </a:t>
            </a:r>
            <a:endParaRPr lang="en-CA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5715000" y="5715000"/>
            <a:ext cx="6842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 smtClean="0"/>
              <a:t>buffer</a:t>
            </a:r>
            <a:endParaRPr lang="en-CA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5791200" y="4648200"/>
            <a:ext cx="6842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 smtClean="0"/>
              <a:t>buffer</a:t>
            </a:r>
            <a:endParaRPr lang="en-CA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791200" y="3657600"/>
            <a:ext cx="6842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 smtClean="0"/>
              <a:t>buffer</a:t>
            </a:r>
            <a:endParaRPr lang="en-CA" sz="1600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3581400" y="3429001"/>
            <a:ext cx="2133600" cy="182879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715000" y="3200400"/>
            <a:ext cx="926857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Primary</a:t>
            </a:r>
            <a:endParaRPr lang="en-CA" sz="16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715000" y="4191000"/>
            <a:ext cx="11079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Secondary</a:t>
            </a:r>
            <a:endParaRPr lang="en-CA" sz="16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715000" y="5257800"/>
            <a:ext cx="11079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Secondary</a:t>
            </a:r>
            <a:endParaRPr lang="en-CA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Write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1524000"/>
          </a:xfrm>
        </p:spPr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CA" sz="2400" dirty="0" smtClean="0"/>
              <a:t>Primary </a:t>
            </a:r>
            <a:r>
              <a:rPr lang="en-CA" sz="2400" dirty="0" smtClean="0"/>
              <a:t>determines serial order for data instances </a:t>
            </a:r>
            <a:r>
              <a:rPr lang="en-CA" sz="2400" dirty="0" smtClean="0"/>
              <a:t> (which could come from multiple clients) stored </a:t>
            </a:r>
            <a:r>
              <a:rPr lang="en-CA" sz="2400" dirty="0" smtClean="0"/>
              <a:t>in buffer and writes the instances in that order to the chunk</a:t>
            </a:r>
          </a:p>
          <a:p>
            <a:pPr marL="514350" indent="-514350">
              <a:buFont typeface="+mj-lt"/>
              <a:buAutoNum type="arabicPeriod" startAt="6"/>
            </a:pPr>
            <a:endParaRPr lang="en-CA" sz="2000" dirty="0" smtClean="0"/>
          </a:p>
          <a:p>
            <a:pPr marL="514350" indent="-514350">
              <a:buFont typeface="+mj-lt"/>
              <a:buAutoNum type="arabicPeriod" startAt="6"/>
            </a:pPr>
            <a:endParaRPr lang="en-CA" sz="24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638800" y="5181600"/>
            <a:ext cx="2438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76400" y="51816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676400" y="35814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3810000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Application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548640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GFS Client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6553200" y="4572000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/>
              <a:t>Chunkserver</a:t>
            </a:r>
            <a:endParaRPr lang="en-CA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8382000" y="2743200"/>
            <a:ext cx="262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6</a:t>
            </a:r>
            <a:endParaRPr lang="en-CA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5638800" y="4114800"/>
            <a:ext cx="2438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77000" y="5638800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/>
              <a:t>Chunkserver</a:t>
            </a:r>
            <a:endParaRPr lang="en-CA" sz="20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5638800" y="3124200"/>
            <a:ext cx="2438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3200" y="3657600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/>
              <a:t>Chunkserver</a:t>
            </a:r>
            <a:endParaRPr lang="en-CA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7010400" y="24384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 determine  serial order</a:t>
            </a:r>
            <a:endParaRPr lang="en-CA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5715000" y="5715000"/>
            <a:ext cx="6842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 smtClean="0"/>
              <a:t>buffer</a:t>
            </a:r>
            <a:endParaRPr lang="en-CA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5791200" y="4648200"/>
            <a:ext cx="6842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 smtClean="0"/>
              <a:t>buffer</a:t>
            </a:r>
            <a:endParaRPr lang="en-CA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791200" y="3657600"/>
            <a:ext cx="6842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 smtClean="0"/>
              <a:t>buffer</a:t>
            </a:r>
            <a:endParaRPr lang="en-CA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5715000" y="3200400"/>
            <a:ext cx="926857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Primary</a:t>
            </a:r>
            <a:endParaRPr lang="en-CA" sz="16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715000" y="4191000"/>
            <a:ext cx="11079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Secondary</a:t>
            </a:r>
            <a:endParaRPr lang="en-CA" sz="16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715000" y="5257800"/>
            <a:ext cx="11079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Secondary</a:t>
            </a:r>
            <a:endParaRPr lang="en-CA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Write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1752600"/>
          </a:xfrm>
        </p:spPr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CA" sz="2400" dirty="0" smtClean="0"/>
              <a:t> Primary send the serial order to the secondary replica and tells them to write</a:t>
            </a:r>
            <a:endParaRPr lang="en-CA" sz="2000" dirty="0" smtClean="0"/>
          </a:p>
          <a:p>
            <a:pPr marL="514350" indent="-514350">
              <a:buFont typeface="+mj-lt"/>
              <a:buAutoNum type="arabicPeriod" startAt="7"/>
            </a:pPr>
            <a:endParaRPr lang="en-CA" sz="24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638800" y="5181600"/>
            <a:ext cx="2438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76400" y="51816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676400" y="3581400"/>
            <a:ext cx="19050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3810000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Application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548640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GFS Client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6553200" y="4572000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/>
              <a:t>Chunkserver</a:t>
            </a:r>
            <a:endParaRPr lang="en-CA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8305800" y="2895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7</a:t>
            </a:r>
            <a:endParaRPr lang="en-CA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5638800" y="4114800"/>
            <a:ext cx="2438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77000" y="5638800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/>
              <a:t>Chunkserver</a:t>
            </a:r>
            <a:endParaRPr lang="en-CA" sz="20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5638800" y="3124200"/>
            <a:ext cx="2438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3200" y="3657600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/>
              <a:t>Chunkserver</a:t>
            </a:r>
            <a:endParaRPr lang="en-CA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5715000" y="5715000"/>
            <a:ext cx="6842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 smtClean="0"/>
              <a:t>buffer</a:t>
            </a:r>
            <a:endParaRPr lang="en-CA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5791200" y="4648200"/>
            <a:ext cx="6842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 smtClean="0"/>
              <a:t>buffer</a:t>
            </a:r>
            <a:endParaRPr lang="en-CA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791200" y="3657600"/>
            <a:ext cx="68429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 smtClean="0"/>
              <a:t>buffer</a:t>
            </a:r>
            <a:endParaRPr lang="en-CA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5715000" y="3200400"/>
            <a:ext cx="926857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Primary</a:t>
            </a:r>
            <a:endParaRPr lang="en-CA" sz="16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715000" y="4191000"/>
            <a:ext cx="11079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Secondary</a:t>
            </a:r>
            <a:endParaRPr lang="en-CA" sz="16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715000" y="5257800"/>
            <a:ext cx="11079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Secondary</a:t>
            </a:r>
            <a:endParaRPr lang="en-CA" sz="1600" b="1" dirty="0"/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8077200" y="3505200"/>
            <a:ext cx="76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rot="5400000">
            <a:off x="8153400" y="4419600"/>
            <a:ext cx="1981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rot="5400000">
            <a:off x="8763000" y="3810000"/>
            <a:ext cx="76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rot="5400000">
            <a:off x="7581900" y="4762500"/>
            <a:ext cx="2514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Arrow Connector 91"/>
          <p:cNvCxnSpPr>
            <a:endCxn id="25" idx="3"/>
          </p:cNvCxnSpPr>
          <p:nvPr/>
        </p:nvCxnSpPr>
        <p:spPr bwMode="auto">
          <a:xfrm rot="10800000">
            <a:off x="8077200" y="4572000"/>
            <a:ext cx="762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 rot="10800000">
            <a:off x="8077200" y="5638800"/>
            <a:ext cx="762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7010400" y="243840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 send  serial order</a:t>
            </a:r>
            <a:endParaRPr lang="en-CA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Write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Secondary replicas  respond to the primary</a:t>
            </a:r>
          </a:p>
          <a:p>
            <a:r>
              <a:rPr lang="en-CA" dirty="0" smtClean="0"/>
              <a:t>Primary respond back to the client</a:t>
            </a:r>
          </a:p>
          <a:p>
            <a:r>
              <a:rPr lang="en-CA" dirty="0" smtClean="0"/>
              <a:t>If write fails at one of the </a:t>
            </a:r>
            <a:r>
              <a:rPr lang="en-CA" dirty="0" err="1" smtClean="0"/>
              <a:t>chunkservers</a:t>
            </a:r>
            <a:r>
              <a:rPr lang="en-CA" dirty="0" smtClean="0"/>
              <a:t>, client is informed and retries the write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Handling </a:t>
            </a:r>
            <a:r>
              <a:rPr lang="en-US" dirty="0" err="1" smtClean="0"/>
              <a:t>DuringWrites</a:t>
            </a:r>
            <a:endParaRPr lang="en-CA" dirty="0" smtClean="0"/>
          </a:p>
        </p:txBody>
      </p:sp>
      <p:sp>
        <p:nvSpPr>
          <p:cNvPr id="23555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If a write fails at the primary:</a:t>
            </a:r>
          </a:p>
          <a:p>
            <a:pPr lvl="1"/>
            <a:r>
              <a:rPr lang="en-US" dirty="0" smtClean="0"/>
              <a:t>The primary may report failure to the client – the client will retry</a:t>
            </a:r>
          </a:p>
          <a:p>
            <a:pPr lvl="1"/>
            <a:r>
              <a:rPr lang="en-US" dirty="0" smtClean="0"/>
              <a:t>If the primary does not respond, the client retries from Step 1 by contacting the master</a:t>
            </a:r>
          </a:p>
          <a:p>
            <a:r>
              <a:rPr lang="en-US" dirty="0" smtClean="0"/>
              <a:t>If a write succeeds at the primary, but fails at several replicas</a:t>
            </a:r>
          </a:p>
          <a:p>
            <a:pPr lvl="1"/>
            <a:r>
              <a:rPr lang="en-US" dirty="0" smtClean="0"/>
              <a:t>The client retries several times 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Sun Network File System (NFS)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 implementation and a specification of a software system for accessing remote files across LANs (or WANs)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implementation is part of the Solaris and SunOS operating systems running on Sun workstations using an unreliable datagram protocol (UDP/IP protocol) and Ethernet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Record Appends</a:t>
            </a:r>
            <a:endParaRPr lang="en-CA" smtClean="0"/>
          </a:p>
        </p:txBody>
      </p:sp>
      <p:sp>
        <p:nvSpPr>
          <p:cNvPr id="2560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533400" y="1371600"/>
            <a:ext cx="7772400" cy="4648200"/>
          </a:xfrm>
        </p:spPr>
        <p:txBody>
          <a:bodyPr/>
          <a:lstStyle/>
          <a:p>
            <a:r>
              <a:rPr lang="en-US" smtClean="0"/>
              <a:t> The client pushes the data (a record) to all replicas of the last chunk of the file</a:t>
            </a:r>
          </a:p>
          <a:p>
            <a:r>
              <a:rPr lang="en-US" smtClean="0"/>
              <a:t>Sends request to primary</a:t>
            </a:r>
          </a:p>
          <a:p>
            <a:r>
              <a:rPr lang="en-US" smtClean="0"/>
              <a:t> Case 1: Record fits within the maximum size of chunk</a:t>
            </a:r>
          </a:p>
          <a:p>
            <a:pPr lvl="1"/>
            <a:r>
              <a:rPr lang="en-US" smtClean="0"/>
              <a:t>Primary appends data to its replica</a:t>
            </a:r>
          </a:p>
          <a:p>
            <a:pPr lvl="1"/>
            <a:r>
              <a:rPr lang="en-US" smtClean="0"/>
              <a:t>Primary tells the secondaries  to write the data at the exact offset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Atomic Record Appends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Case 2: What if appending the record would cause the chunk to exceed the maximum size</a:t>
            </a:r>
          </a:p>
          <a:p>
            <a:pPr lvl="1"/>
            <a:r>
              <a:rPr lang="en-CA" smtClean="0"/>
              <a:t>Pad the chunk to the maximum size</a:t>
            </a:r>
          </a:p>
          <a:p>
            <a:pPr lvl="1"/>
            <a:r>
              <a:rPr lang="en-CA" smtClean="0"/>
              <a:t>Tell the primaries to do the same thing</a:t>
            </a:r>
          </a:p>
          <a:p>
            <a:pPr lvl="1"/>
            <a:r>
              <a:rPr lang="en-CA" smtClean="0"/>
              <a:t>Reply to client indicating that the operation should be retried on the next chunk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Consistency in GFS</a:t>
            </a:r>
            <a:endParaRPr lang="en-CA" smtClean="0"/>
          </a:p>
        </p:txBody>
      </p:sp>
      <p:sp>
        <p:nvSpPr>
          <p:cNvPr id="50179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85800" y="1371600"/>
            <a:ext cx="7778750" cy="43561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Loose data consistency – applications are designed for </a:t>
            </a:r>
            <a:r>
              <a:rPr lang="en-US" dirty="0" smtClean="0"/>
              <a:t>it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Some replicas may have duplicate records (because of failed and retried appends)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Applications </a:t>
            </a:r>
            <a:r>
              <a:rPr lang="en-US" dirty="0" smtClean="0"/>
              <a:t>may see inconsistent data – data is different on different replicas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Data Consistency in GFS</a:t>
            </a:r>
            <a:endParaRPr lang="en-CA" dirty="0" smtClean="0"/>
          </a:p>
        </p:txBody>
      </p:sp>
      <p:sp>
        <p:nvSpPr>
          <p:cNvPr id="53251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762000" y="1524000"/>
            <a:ext cx="7778750" cy="43561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Clients must deal </a:t>
            </a:r>
            <a:r>
              <a:rPr lang="en-US" smtClean="0"/>
              <a:t>with </a:t>
            </a:r>
            <a:r>
              <a:rPr lang="en-US" smtClean="0"/>
              <a:t>it</a:t>
            </a:r>
            <a:endParaRPr lang="en-US" dirty="0" smtClean="0"/>
          </a:p>
          <a:p>
            <a:r>
              <a:rPr lang="en-US" dirty="0" smtClean="0"/>
              <a:t>If clients cannot tolerate duplicates, they must insert version numbers in records</a:t>
            </a:r>
          </a:p>
          <a:p>
            <a:r>
              <a:rPr lang="en-US" dirty="0" smtClean="0"/>
              <a:t>GFS pushes complexity to the client; without this, complex failure recovery scheme would need to be in place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Summary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 have presented two case studies </a:t>
            </a:r>
            <a:r>
              <a:rPr lang="en-CA" dirty="0" smtClean="0"/>
              <a:t> related to file systems</a:t>
            </a:r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NFS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772400" cy="4648200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You can think of a networked file system as a hierarchical tree structure</a:t>
            </a:r>
          </a:p>
          <a:p>
            <a:r>
              <a:rPr lang="en-US" dirty="0" smtClean="0">
                <a:cs typeface="Times New Roman" pitchFamily="18" charset="0"/>
              </a:rPr>
              <a:t> The leaf nodes represent directories on actual file systems (local to a machine)</a:t>
            </a:r>
          </a:p>
          <a:p>
            <a:r>
              <a:rPr lang="en-US" dirty="0" smtClean="0">
                <a:cs typeface="Times New Roman" pitchFamily="18" charset="0"/>
              </a:rPr>
              <a:t>Directories can be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mounted</a:t>
            </a:r>
            <a:r>
              <a:rPr lang="en-US" dirty="0" smtClean="0">
                <a:cs typeface="Times New Roman" pitchFamily="18" charset="0"/>
              </a:rPr>
              <a:t> which means that they can appear in the tree structure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The directories can be on remote machines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The remote machines may use a different OS then the client machine</a:t>
            </a:r>
          </a:p>
          <a:p>
            <a:pPr>
              <a:buFont typeface="ZapfDingbats"/>
              <a:buNone/>
            </a:pPr>
            <a:endParaRPr lang="en-US" dirty="0" smtClean="0">
              <a:cs typeface="Times New Roman" pitchFamily="18" charset="0"/>
            </a:endParaRPr>
          </a:p>
          <a:p>
            <a:endParaRPr lang="en-US" dirty="0" smtClean="0">
              <a:cs typeface="Times New Roman" pitchFamily="18" charset="0"/>
            </a:endParaRPr>
          </a:p>
          <a:p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4388"/>
            <a:ext cx="8231188" cy="658812"/>
          </a:xfrm>
        </p:spPr>
        <p:txBody>
          <a:bodyPr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NFS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8231188" cy="2159000"/>
          </a:xfrm>
        </p:spPr>
        <p:txBody>
          <a:bodyPr>
            <a:spAutoFit/>
          </a:bodyPr>
          <a:lstStyle/>
          <a:p>
            <a:pPr marL="423863" indent="-319088" eaLnBrk="1" hangingPunct="1">
              <a:lnSpc>
                <a:spcPct val="93000"/>
              </a:lnSpc>
              <a:tabLst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GB" dirty="0" smtClean="0"/>
              <a:t>Support access to files on remote servers</a:t>
            </a:r>
          </a:p>
          <a:p>
            <a:pPr marL="423863" indent="-319088" eaLnBrk="1" hangingPunct="1">
              <a:lnSpc>
                <a:spcPct val="93000"/>
              </a:lnSpc>
              <a:tabLst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GB" dirty="0" smtClean="0"/>
              <a:t>Must support concurrency</a:t>
            </a:r>
          </a:p>
          <a:p>
            <a:pPr marL="855663" lvl="1" eaLnBrk="1" hangingPunct="1">
              <a:lnSpc>
                <a:spcPct val="93000"/>
              </a:lnSpc>
              <a:tabLst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GB" dirty="0" smtClean="0"/>
              <a:t>Make varying guarantees about locking, who “wins” with concurrent writes, etc...</a:t>
            </a:r>
          </a:p>
          <a:p>
            <a:pPr marL="855663" lvl="1" eaLnBrk="1" hangingPunct="1">
              <a:lnSpc>
                <a:spcPct val="93000"/>
              </a:lnSpc>
              <a:tabLst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GB" dirty="0" smtClean="0"/>
              <a:t>Must gracefully handle dropped connections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NFS 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NFS file server </a:t>
            </a:r>
            <a:r>
              <a:rPr lang="en-US" dirty="0" smtClean="0"/>
              <a:t>runs on a machine (which may have large disks)  that has a local file system.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NFS client </a:t>
            </a:r>
            <a:r>
              <a:rPr lang="en-US" dirty="0" smtClean="0"/>
              <a:t>runs on an arbitrary machine and access the files on machines that run NFS servers.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NFS 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Char char="r"/>
              <a:defRPr/>
            </a:pPr>
            <a:r>
              <a:rPr lang="en-US" dirty="0" smtClean="0">
                <a:cs typeface="Times New Roman" pitchFamily="18" charset="0"/>
              </a:rPr>
              <a:t>When </a:t>
            </a:r>
            <a:r>
              <a:rPr lang="en-US" dirty="0">
                <a:cs typeface="Times New Roman" pitchFamily="18" charset="0"/>
              </a:rPr>
              <a:t>an application program calls </a:t>
            </a:r>
            <a:r>
              <a:rPr lang="en-US" dirty="0">
                <a:solidFill>
                  <a:schemeClr val="accent6"/>
                </a:solidFill>
                <a:cs typeface="Times New Roman" pitchFamily="18" charset="0"/>
              </a:rPr>
              <a:t>open</a:t>
            </a:r>
            <a:r>
              <a:rPr lang="en-US" dirty="0">
                <a:cs typeface="Times New Roman" pitchFamily="18" charset="0"/>
              </a:rPr>
              <a:t> to obtain access to a </a:t>
            </a:r>
            <a:r>
              <a:rPr lang="en-US" dirty="0" smtClean="0">
                <a:cs typeface="Times New Roman" pitchFamily="18" charset="0"/>
              </a:rPr>
              <a:t>file it is making a call to the NFS client</a:t>
            </a:r>
          </a:p>
          <a:p>
            <a:pPr>
              <a:lnSpc>
                <a:spcPct val="90000"/>
              </a:lnSpc>
              <a:buFont typeface="ZapfDingbats" pitchFamily="82" charset="2"/>
              <a:buChar char="r"/>
              <a:defRPr/>
            </a:pPr>
            <a:r>
              <a:rPr lang="en-US" dirty="0" smtClean="0">
                <a:cs typeface="Times New Roman" pitchFamily="18" charset="0"/>
              </a:rPr>
              <a:t> If </a:t>
            </a:r>
            <a:r>
              <a:rPr lang="en-US" dirty="0">
                <a:cs typeface="Times New Roman" pitchFamily="18" charset="0"/>
              </a:rPr>
              <a:t>the path refers to a local file, the system uses the computer’s standard file system software to access the </a:t>
            </a:r>
            <a:r>
              <a:rPr lang="en-US" dirty="0" smtClean="0">
                <a:cs typeface="Times New Roman" pitchFamily="18" charset="0"/>
              </a:rPr>
              <a:t>file</a:t>
            </a:r>
          </a:p>
          <a:p>
            <a:pPr>
              <a:lnSpc>
                <a:spcPct val="90000"/>
              </a:lnSpc>
              <a:buFont typeface="ZapfDingbats" pitchFamily="82" charset="2"/>
              <a:buChar char="r"/>
              <a:defRPr/>
            </a:pPr>
            <a:r>
              <a:rPr lang="en-US" dirty="0" smtClean="0">
                <a:cs typeface="Times New Roman" pitchFamily="18" charset="0"/>
              </a:rPr>
              <a:t>If </a:t>
            </a:r>
            <a:r>
              <a:rPr lang="en-US" dirty="0">
                <a:cs typeface="Times New Roman" pitchFamily="18" charset="0"/>
              </a:rPr>
              <a:t>the path refers to a remote file, the system uses NFS client software to access the remote </a:t>
            </a:r>
            <a:r>
              <a:rPr lang="en-US" dirty="0" smtClean="0">
                <a:cs typeface="Times New Roman" pitchFamily="18" charset="0"/>
              </a:rPr>
              <a:t>file through the NFS server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NFS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The NFS server handles incoming client requests</a:t>
            </a:r>
          </a:p>
          <a:p>
            <a:r>
              <a:rPr lang="en-CA" smtClean="0"/>
              <a:t>These requests are mapped to local file system operations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31976</TotalTime>
  <Words>1740</Words>
  <Application>Microsoft Office PowerPoint</Application>
  <PresentationFormat>On-screen Show (4:3)</PresentationFormat>
  <Paragraphs>305</Paragraphs>
  <Slides>44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Default Design</vt:lpstr>
      <vt:lpstr>Case Study - GFS</vt:lpstr>
      <vt:lpstr> Outline</vt:lpstr>
      <vt:lpstr>Network File Systems  </vt:lpstr>
      <vt:lpstr>The Sun Network File System (NFS)</vt:lpstr>
      <vt:lpstr>NFS</vt:lpstr>
      <vt:lpstr>NFS</vt:lpstr>
      <vt:lpstr>NFS  </vt:lpstr>
      <vt:lpstr>NFS  </vt:lpstr>
      <vt:lpstr>NFS</vt:lpstr>
      <vt:lpstr>NFS Protocol</vt:lpstr>
      <vt:lpstr>NFS</vt:lpstr>
      <vt:lpstr>NFS</vt:lpstr>
      <vt:lpstr>NFS</vt:lpstr>
      <vt:lpstr>NFS</vt:lpstr>
      <vt:lpstr>NFS and Replication</vt:lpstr>
      <vt:lpstr> Outline</vt:lpstr>
      <vt:lpstr>Motivation</vt:lpstr>
      <vt:lpstr> Google Workload Characteristics</vt:lpstr>
      <vt:lpstr> Google Workload Characteristics</vt:lpstr>
      <vt:lpstr>Assumptions</vt:lpstr>
      <vt:lpstr>Files and Chunks</vt:lpstr>
      <vt:lpstr>GFS Architecture</vt:lpstr>
      <vt:lpstr>Master</vt:lpstr>
      <vt:lpstr>Chunkservers</vt:lpstr>
      <vt:lpstr>Why Keep Metadata In Memory?</vt:lpstr>
      <vt:lpstr>Master/Chunkserver Interaction</vt:lpstr>
      <vt:lpstr>Master/Chunkserver Interaction</vt:lpstr>
      <vt:lpstr>Read Algorithm</vt:lpstr>
      <vt:lpstr>Read Algorithm</vt:lpstr>
      <vt:lpstr>Read</vt:lpstr>
      <vt:lpstr>Chunk Size</vt:lpstr>
      <vt:lpstr>Chunk Size</vt:lpstr>
      <vt:lpstr>Write Algorithm</vt:lpstr>
      <vt:lpstr>Write Algorithm</vt:lpstr>
      <vt:lpstr>Write Algorithm</vt:lpstr>
      <vt:lpstr>Write Algorithm</vt:lpstr>
      <vt:lpstr>Write Algorithm</vt:lpstr>
      <vt:lpstr>Write Algorithm</vt:lpstr>
      <vt:lpstr>Failure Handling DuringWrites</vt:lpstr>
      <vt:lpstr>Atomic Record Appends</vt:lpstr>
      <vt:lpstr>Atomic Record Appends</vt:lpstr>
      <vt:lpstr>Data Consistency in GFS</vt:lpstr>
      <vt:lpstr>Data Consistency in GFS</vt:lpstr>
      <vt:lpstr>Summary</vt:lpstr>
    </vt:vector>
  </TitlesOfParts>
  <Company>UWO-ITS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SHARCnet</dc:title>
  <dc:creator>Michael Bauer</dc:creator>
  <cp:lastModifiedBy>hanan</cp:lastModifiedBy>
  <cp:revision>537</cp:revision>
  <cp:lastPrinted>2002-12-18T16:29:45Z</cp:lastPrinted>
  <dcterms:created xsi:type="dcterms:W3CDTF">2000-04-02T06:04:16Z</dcterms:created>
  <dcterms:modified xsi:type="dcterms:W3CDTF">2011-02-08T11:59:07Z</dcterms:modified>
</cp:coreProperties>
</file>