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2" r:id="rId3"/>
    <p:sldId id="370" r:id="rId4"/>
    <p:sldId id="311" r:id="rId5"/>
    <p:sldId id="368" r:id="rId6"/>
    <p:sldId id="369" r:id="rId7"/>
    <p:sldId id="310" r:id="rId8"/>
    <p:sldId id="312" r:id="rId9"/>
    <p:sldId id="284" r:id="rId10"/>
    <p:sldId id="313" r:id="rId11"/>
    <p:sldId id="291" r:id="rId12"/>
    <p:sldId id="372" r:id="rId13"/>
    <p:sldId id="373" r:id="rId14"/>
    <p:sldId id="374" r:id="rId15"/>
    <p:sldId id="375" r:id="rId16"/>
    <p:sldId id="292" r:id="rId17"/>
    <p:sldId id="298" r:id="rId18"/>
    <p:sldId id="299" r:id="rId19"/>
    <p:sldId id="376" r:id="rId20"/>
    <p:sldId id="307" r:id="rId21"/>
    <p:sldId id="314" r:id="rId22"/>
    <p:sldId id="318" r:id="rId23"/>
    <p:sldId id="317" r:id="rId24"/>
    <p:sldId id="316" r:id="rId25"/>
    <p:sldId id="319" r:id="rId26"/>
    <p:sldId id="382" r:id="rId27"/>
    <p:sldId id="383" r:id="rId28"/>
    <p:sldId id="320" r:id="rId29"/>
    <p:sldId id="321" r:id="rId30"/>
    <p:sldId id="303" r:id="rId31"/>
    <p:sldId id="371" r:id="rId3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>
      <p:cViewPr varScale="1">
        <p:scale>
          <a:sx n="65" d="100"/>
          <a:sy n="65" d="100"/>
        </p:scale>
        <p:origin x="-6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351" y="0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351" y="8853714"/>
            <a:ext cx="3067050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7307" tIns="43652" rIns="87307" bIns="436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100">
                <a:cs typeface="+mn-cs"/>
              </a:defRPr>
            </a:lvl1pPr>
          </a:lstStyle>
          <a:p>
            <a:pPr>
              <a:defRPr/>
            </a:pPr>
            <a:fld id="{D9F96141-C70C-4405-A245-752680FE5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57" y="2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>
            <a:lvl1pPr algn="r"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97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13" y="4416100"/>
            <a:ext cx="5142177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6"/>
            <a:ext cx="3038145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57" y="8832196"/>
            <a:ext cx="3038144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2" tIns="46146" rIns="92292" bIns="46146" numCol="1" anchor="b" anchorCtr="0" compatLnSpc="1">
            <a:prstTxWarp prst="textNoShape">
              <a:avLst/>
            </a:prstTxWarp>
          </a:bodyPr>
          <a:lstStyle>
            <a:lvl1pPr algn="r" defTabSz="923186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EAB4EC79-0E77-427A-A962-C004E0642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C2E27A9-87FE-4F0B-BC78-B810A12C736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99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4850"/>
            <a:ext cx="4649788" cy="3486150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45" y="4414562"/>
            <a:ext cx="5609233" cy="409945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90750F-E0CE-4241-8205-3AD53323AA16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B4FD4A-9D02-4003-A172-9E21C689AB71}" type="slidenum">
              <a:rPr lang="zh-CN" altLang="en-US"/>
              <a:pPr>
                <a:defRPr/>
              </a:pPr>
              <a:t>9</a:t>
            </a:fld>
            <a:endParaRPr lang="en-US" altLang="zh-CN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B4FD4A-9D02-4003-A172-9E21C689AB71}" type="slidenum">
              <a:rPr lang="zh-CN" altLang="en-US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5AB052-0771-4306-A6A2-EF308865256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4915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704850"/>
            <a:ext cx="4649788" cy="3486150"/>
          </a:xfrm>
          <a:solidFill>
            <a:srgbClr val="FFFFFF"/>
          </a:solidFill>
          <a:ln/>
        </p:spPr>
      </p:sp>
      <p:sp>
        <p:nvSpPr>
          <p:cNvPr id="4915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1345" y="4414562"/>
            <a:ext cx="5609233" cy="4099455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accent6"/>
                </a:solidFill>
              </a:rPr>
              <a:t>Case Study - Amazon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886200" y="4953000"/>
            <a:ext cx="45878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Replication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solidFill>
                  <a:schemeClr val="accent4"/>
                </a:solidFill>
                <a:ea typeface="SimSun" pitchFamily="2" charset="-122"/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Eventually consistent </a:t>
            </a:r>
            <a:r>
              <a:rPr lang="en-US" dirty="0" smtClean="0"/>
              <a:t>data store</a:t>
            </a:r>
          </a:p>
          <a:p>
            <a:pPr lvl="1"/>
            <a:r>
              <a:rPr lang="en-US" dirty="0" smtClean="0"/>
              <a:t>If </a:t>
            </a:r>
            <a:r>
              <a:rPr lang="en-US" dirty="0" smtClean="0">
                <a:solidFill>
                  <a:schemeClr val="tx2"/>
                </a:solidFill>
              </a:rPr>
              <a:t>no updates</a:t>
            </a:r>
            <a:r>
              <a:rPr lang="en-US" dirty="0" smtClean="0"/>
              <a:t> take place for a long enough period time, all replicas will </a:t>
            </a:r>
            <a:r>
              <a:rPr lang="en-US" dirty="0" smtClean="0">
                <a:solidFill>
                  <a:schemeClr val="tx2"/>
                </a:solidFill>
              </a:rPr>
              <a:t>gradually</a:t>
            </a:r>
            <a:r>
              <a:rPr lang="en-US" dirty="0" smtClean="0"/>
              <a:t> (i.e., eventually) become consistent.</a:t>
            </a:r>
          </a:p>
          <a:p>
            <a:pPr>
              <a:defRPr/>
            </a:pPr>
            <a:endParaRPr lang="en-US" altLang="zh-CN" dirty="0" smtClean="0">
              <a:solidFill>
                <a:schemeClr val="accent4"/>
              </a:solidFill>
              <a:ea typeface="SimSun" pitchFamily="2" charset="-122"/>
            </a:endParaRPr>
          </a:p>
          <a:p>
            <a:pPr>
              <a:defRPr/>
            </a:pPr>
            <a:endParaRPr lang="zh-CN" altLang="en-US" sz="2400" i="1" dirty="0" smtClean="0"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Execution of put()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4478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For a </a:t>
            </a:r>
            <a:r>
              <a:rPr lang="en-CA" dirty="0" smtClean="0">
                <a:solidFill>
                  <a:schemeClr val="accent6"/>
                </a:solidFill>
              </a:rPr>
              <a:t>put() </a:t>
            </a:r>
            <a:r>
              <a:rPr lang="en-CA" dirty="0" smtClean="0"/>
              <a:t>operation the coordinator does the following:</a:t>
            </a:r>
          </a:p>
          <a:p>
            <a:pPr lvl="1">
              <a:defRPr/>
            </a:pPr>
            <a:r>
              <a:rPr lang="en-CA" dirty="0" smtClean="0"/>
              <a:t>Generates the vector clock for the new version and writes the new version locally</a:t>
            </a:r>
          </a:p>
          <a:p>
            <a:pPr lvl="1">
              <a:defRPr/>
            </a:pPr>
            <a:r>
              <a:rPr lang="en-CA" dirty="0" smtClean="0"/>
              <a:t>Sends the new version  (with the new vector clock) to the </a:t>
            </a:r>
            <a:r>
              <a:rPr lang="en-CA" dirty="0" smtClean="0">
                <a:solidFill>
                  <a:schemeClr val="accent4"/>
                </a:solidFill>
              </a:rPr>
              <a:t>replicas</a:t>
            </a:r>
            <a:r>
              <a:rPr lang="en-CA" dirty="0" smtClean="0">
                <a:solidFill>
                  <a:schemeClr val="accent6"/>
                </a:solidFill>
              </a:rPr>
              <a:t> </a:t>
            </a:r>
            <a:r>
              <a:rPr lang="en-CA" dirty="0" smtClean="0"/>
              <a:t> </a:t>
            </a:r>
          </a:p>
          <a:p>
            <a:pPr lvl="1">
              <a:defRPr/>
            </a:pPr>
            <a:r>
              <a:rPr lang="en-CA" dirty="0" smtClean="0"/>
              <a:t>If at least </a:t>
            </a:r>
            <a:r>
              <a:rPr lang="en-CA" dirty="0" smtClean="0">
                <a:solidFill>
                  <a:schemeClr val="accent6"/>
                </a:solidFill>
              </a:rPr>
              <a:t>W-1</a:t>
            </a:r>
            <a:r>
              <a:rPr lang="en-CA" dirty="0" smtClean="0"/>
              <a:t> nodes respond the write is considered successful</a:t>
            </a:r>
          </a:p>
          <a:p>
            <a:pPr lvl="1">
              <a:defRPr/>
            </a:pPr>
            <a:r>
              <a:rPr lang="en-US" dirty="0" smtClean="0"/>
              <a:t>A </a:t>
            </a:r>
            <a:r>
              <a:rPr lang="en-US" dirty="0" smtClean="0">
                <a:solidFill>
                  <a:schemeClr val="accent6"/>
                </a:solidFill>
              </a:rPr>
              <a:t>put() </a:t>
            </a:r>
            <a:r>
              <a:rPr lang="en-US" dirty="0" smtClean="0"/>
              <a:t>call may return to its caller before the update has been applied at all the replicas</a:t>
            </a:r>
          </a:p>
          <a:p>
            <a:pPr lvl="1">
              <a:buFont typeface="ZapfDingbats" pitchFamily="82" charset="2"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5" name="Flowchart: Magnetic Disk 4"/>
          <p:cNvSpPr/>
          <p:nvPr/>
        </p:nvSpPr>
        <p:spPr bwMode="auto">
          <a:xfrm>
            <a:off x="1981200" y="1752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5486400" y="16764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lowchart: Magnetic Disk 6"/>
          <p:cNvSpPr/>
          <p:nvPr/>
        </p:nvSpPr>
        <p:spPr bwMode="auto">
          <a:xfrm>
            <a:off x="3886200" y="4800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62000" y="1295400"/>
            <a:ext cx="12192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114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1524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495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6200000" flipH="1">
            <a:off x="2362200" y="3200400"/>
            <a:ext cx="19050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895600" y="2438400"/>
            <a:ext cx="2590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152400" y="2133600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put(x,1)  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86200" y="5257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981200" y="2209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626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 flipH="1">
            <a:off x="381000" y="4114800"/>
            <a:ext cx="21640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Note: </a:t>
            </a:r>
            <a:r>
              <a:rPr lang="en-CA" dirty="0" smtClean="0"/>
              <a:t>Logical Timestamps </a:t>
            </a:r>
            <a:r>
              <a:rPr lang="en-CA" dirty="0" smtClean="0"/>
              <a:t>are associated with data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5" name="Flowchart: Magnetic Disk 4"/>
          <p:cNvSpPr/>
          <p:nvPr/>
        </p:nvSpPr>
        <p:spPr bwMode="auto">
          <a:xfrm>
            <a:off x="1981200" y="1752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5486400" y="16764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lowchart: Magnetic Disk 6"/>
          <p:cNvSpPr/>
          <p:nvPr/>
        </p:nvSpPr>
        <p:spPr bwMode="auto">
          <a:xfrm>
            <a:off x="3886200" y="4800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62000" y="1295400"/>
            <a:ext cx="12192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71600" y="4114800"/>
            <a:ext cx="2064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put(x,1) [1 0 0]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114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1524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495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6200000" flipH="1">
            <a:off x="2362200" y="3200400"/>
            <a:ext cx="19050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895600" y="2438400"/>
            <a:ext cx="2590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3276600" y="2667000"/>
            <a:ext cx="2064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put(x,1) [1 0 0]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5257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626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5" name="Flowchart: Magnetic Disk 4"/>
          <p:cNvSpPr/>
          <p:nvPr/>
        </p:nvSpPr>
        <p:spPr bwMode="auto">
          <a:xfrm>
            <a:off x="1981200" y="1752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5486400" y="16764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lowchart: Magnetic Disk 6"/>
          <p:cNvSpPr/>
          <p:nvPr/>
        </p:nvSpPr>
        <p:spPr bwMode="auto">
          <a:xfrm>
            <a:off x="3886200" y="4800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62000" y="1295400"/>
            <a:ext cx="12192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71600" y="4114800"/>
            <a:ext cx="2064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put(x,1) [1 0 0]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114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1524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495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6200000" flipH="1">
            <a:off x="2362200" y="3200400"/>
            <a:ext cx="19050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895600" y="2438400"/>
            <a:ext cx="2590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0574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562600" y="20574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86200" y="5257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5" name="Flowchart: Magnetic Disk 4"/>
          <p:cNvSpPr/>
          <p:nvPr/>
        </p:nvSpPr>
        <p:spPr bwMode="auto">
          <a:xfrm>
            <a:off x="1981200" y="1752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5486400" y="16764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lowchart: Magnetic Disk 6"/>
          <p:cNvSpPr/>
          <p:nvPr/>
        </p:nvSpPr>
        <p:spPr bwMode="auto">
          <a:xfrm>
            <a:off x="3886200" y="4800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62000" y="1295400"/>
            <a:ext cx="12192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057400" y="114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1524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495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6200000" flipH="1">
            <a:off x="2362200" y="3200400"/>
            <a:ext cx="19050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895600" y="2438400"/>
            <a:ext cx="2590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0574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62400" y="5257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Execution of get()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2954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For a </a:t>
            </a:r>
            <a:r>
              <a:rPr lang="en-CA" dirty="0" smtClean="0">
                <a:solidFill>
                  <a:schemeClr val="accent6"/>
                </a:solidFill>
              </a:rPr>
              <a:t>get() </a:t>
            </a:r>
            <a:r>
              <a:rPr lang="en-CA" dirty="0" smtClean="0"/>
              <a:t>operation the coordinator does the following:</a:t>
            </a:r>
          </a:p>
          <a:p>
            <a:pPr lvl="1">
              <a:defRPr/>
            </a:pPr>
            <a:r>
              <a:rPr lang="en-CA" dirty="0" smtClean="0"/>
              <a:t> Coordinator requests all existing versions of data for that key from the </a:t>
            </a:r>
            <a:r>
              <a:rPr lang="en-CA" dirty="0" smtClean="0">
                <a:solidFill>
                  <a:schemeClr val="accent6"/>
                </a:solidFill>
              </a:rPr>
              <a:t>N </a:t>
            </a:r>
            <a:r>
              <a:rPr lang="en-CA" dirty="0" smtClean="0"/>
              <a:t>highest-ranked reachable nodes in the preference list for that key</a:t>
            </a:r>
          </a:p>
          <a:p>
            <a:pPr lvl="1">
              <a:defRPr/>
            </a:pPr>
            <a:r>
              <a:rPr lang="en-CA" dirty="0" smtClean="0"/>
              <a:t>Waits for </a:t>
            </a:r>
            <a:r>
              <a:rPr lang="en-CA" dirty="0" smtClean="0">
                <a:solidFill>
                  <a:schemeClr val="accent6"/>
                </a:solidFill>
              </a:rPr>
              <a:t>R</a:t>
            </a:r>
            <a:r>
              <a:rPr lang="en-CA" dirty="0" smtClean="0"/>
              <a:t> responses before returning the result to the </a:t>
            </a:r>
            <a:r>
              <a:rPr lang="en-CA" dirty="0" smtClean="0"/>
              <a:t>client</a:t>
            </a:r>
            <a:endParaRPr lang="en-CA" dirty="0" smtClean="0"/>
          </a:p>
          <a:p>
            <a:pPr>
              <a:defRPr/>
            </a:pPr>
            <a:endParaRPr lang="en-CA" dirty="0" smtClean="0"/>
          </a:p>
          <a:p>
            <a:pPr>
              <a:defRPr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Configurable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CA" dirty="0" smtClean="0">
                <a:solidFill>
                  <a:schemeClr val="accent6"/>
                </a:solidFill>
              </a:rPr>
              <a:t>R</a:t>
            </a:r>
            <a:r>
              <a:rPr lang="en-CA" dirty="0" smtClean="0"/>
              <a:t> is the minimum number of nodes that must participate in a successful read operation</a:t>
            </a:r>
          </a:p>
          <a:p>
            <a:pPr>
              <a:defRPr/>
            </a:pPr>
            <a:r>
              <a:rPr lang="en-CA" dirty="0" smtClean="0">
                <a:solidFill>
                  <a:schemeClr val="accent6"/>
                </a:solidFill>
              </a:rPr>
              <a:t>W </a:t>
            </a:r>
            <a:r>
              <a:rPr lang="en-CA" dirty="0" smtClean="0"/>
              <a:t>is the minimum number of nodes that participate in a successful write operation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Data Versioning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CA" dirty="0" smtClean="0"/>
              <a:t>Updates are propagated to all replicas asynchronously</a:t>
            </a:r>
          </a:p>
          <a:p>
            <a:pPr>
              <a:defRPr/>
            </a:pPr>
            <a:r>
              <a:rPr lang="en-CA" dirty="0" smtClean="0"/>
              <a:t>A </a:t>
            </a:r>
            <a:r>
              <a:rPr lang="en-CA" dirty="0" smtClean="0">
                <a:solidFill>
                  <a:schemeClr val="accent2"/>
                </a:solidFill>
              </a:rPr>
              <a:t>put() </a:t>
            </a:r>
            <a:r>
              <a:rPr lang="en-CA" dirty="0" smtClean="0"/>
              <a:t>call may return to its caller before the update</a:t>
            </a:r>
          </a:p>
          <a:p>
            <a:pPr>
              <a:defRPr/>
            </a:pPr>
            <a:r>
              <a:rPr lang="en-CA" dirty="0" smtClean="0"/>
              <a:t>A subsequent </a:t>
            </a:r>
            <a:r>
              <a:rPr lang="en-CA" dirty="0" smtClean="0">
                <a:solidFill>
                  <a:schemeClr val="accent6"/>
                </a:solidFill>
              </a:rPr>
              <a:t>get() </a:t>
            </a:r>
            <a:r>
              <a:rPr lang="en-CA" dirty="0" smtClean="0"/>
              <a:t>operation may:</a:t>
            </a:r>
          </a:p>
          <a:p>
            <a:pPr lvl="1">
              <a:defRPr/>
            </a:pPr>
            <a:r>
              <a:rPr lang="en-CA" dirty="0" smtClean="0"/>
              <a:t> return </a:t>
            </a:r>
            <a:r>
              <a:rPr lang="en-CA" dirty="0" smtClean="0"/>
              <a:t>a data object </a:t>
            </a:r>
            <a:r>
              <a:rPr lang="en-CA" dirty="0" smtClean="0"/>
              <a:t>that does not have the latest updates</a:t>
            </a:r>
          </a:p>
          <a:p>
            <a:pPr lvl="1">
              <a:defRPr/>
            </a:pPr>
            <a:r>
              <a:rPr lang="en-CA" dirty="0" smtClean="0"/>
              <a:t>Furthermore since </a:t>
            </a:r>
            <a:r>
              <a:rPr lang="en-CA" dirty="0" smtClean="0">
                <a:solidFill>
                  <a:schemeClr val="accent6"/>
                </a:solidFill>
              </a:rPr>
              <a:t>get() </a:t>
            </a:r>
            <a:r>
              <a:rPr lang="en-CA" dirty="0" smtClean="0"/>
              <a:t>needs </a:t>
            </a:r>
            <a:r>
              <a:rPr lang="en-CA" dirty="0" smtClean="0">
                <a:solidFill>
                  <a:schemeClr val="accent6"/>
                </a:solidFill>
              </a:rPr>
              <a:t>R</a:t>
            </a:r>
            <a:r>
              <a:rPr lang="en-CA" dirty="0" smtClean="0"/>
              <a:t> responses; The </a:t>
            </a:r>
            <a:r>
              <a:rPr lang="en-CA" dirty="0" smtClean="0">
                <a:solidFill>
                  <a:schemeClr val="accent6"/>
                </a:solidFill>
              </a:rPr>
              <a:t>R</a:t>
            </a:r>
            <a:r>
              <a:rPr lang="en-CA" dirty="0" smtClean="0"/>
              <a:t> responses may represent different versions.</a:t>
            </a:r>
          </a:p>
          <a:p>
            <a:pPr>
              <a:defRPr/>
            </a:pPr>
            <a:r>
              <a:rPr lang="en-CA" dirty="0" smtClean="0"/>
              <a:t>The reader </a:t>
            </a:r>
            <a:r>
              <a:rPr lang="en-CA" dirty="0" smtClean="0">
                <a:solidFill>
                  <a:srgbClr val="FF0000"/>
                </a:solidFill>
              </a:rPr>
              <a:t>reconciles</a:t>
            </a:r>
            <a:r>
              <a:rPr lang="en-CA" dirty="0" smtClean="0"/>
              <a:t> the versions returned by </a:t>
            </a:r>
            <a:r>
              <a:rPr lang="en-CA" dirty="0" smtClean="0">
                <a:solidFill>
                  <a:schemeClr val="accent6"/>
                </a:solidFill>
              </a:rPr>
              <a:t>get()  </a:t>
            </a:r>
            <a:endParaRPr lang="en-CA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</a:t>
            </a:r>
            <a:endParaRPr lang="en-CA" dirty="0"/>
          </a:p>
        </p:txBody>
      </p:sp>
      <p:sp>
        <p:nvSpPr>
          <p:cNvPr id="5" name="Flowchart: Magnetic Disk 4"/>
          <p:cNvSpPr/>
          <p:nvPr/>
        </p:nvSpPr>
        <p:spPr bwMode="auto">
          <a:xfrm>
            <a:off x="1981200" y="1752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lowchart: Magnetic Disk 5"/>
          <p:cNvSpPr/>
          <p:nvPr/>
        </p:nvSpPr>
        <p:spPr bwMode="auto">
          <a:xfrm>
            <a:off x="5486400" y="16764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lowchart: Magnetic Disk 6"/>
          <p:cNvSpPr/>
          <p:nvPr/>
        </p:nvSpPr>
        <p:spPr bwMode="auto">
          <a:xfrm>
            <a:off x="3886200" y="4800600"/>
            <a:ext cx="914400" cy="1066800"/>
          </a:xfrm>
          <a:prstGeom prst="flowChartMagneticDisk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762000" y="1295400"/>
            <a:ext cx="1219200" cy="762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71600" y="4114800"/>
            <a:ext cx="20649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put(x,1) [1 0 0]</a:t>
            </a: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114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7" name="TextBox 26"/>
          <p:cNvSpPr txBox="1"/>
          <p:nvPr/>
        </p:nvSpPr>
        <p:spPr>
          <a:xfrm>
            <a:off x="6553200" y="1524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1 0 0</a:t>
            </a:r>
            <a:endParaRPr lang="en-CA" dirty="0"/>
          </a:p>
        </p:txBody>
      </p:sp>
      <p:sp>
        <p:nvSpPr>
          <p:cNvPr id="28" name="TextBox 27"/>
          <p:cNvSpPr txBox="1"/>
          <p:nvPr/>
        </p:nvSpPr>
        <p:spPr>
          <a:xfrm>
            <a:off x="5334000" y="4953000"/>
            <a:ext cx="8382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CA" dirty="0" smtClean="0"/>
              <a:t>0 0 0</a:t>
            </a:r>
            <a:endParaRPr lang="en-CA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rot="16200000" flipH="1">
            <a:off x="2362200" y="3200400"/>
            <a:ext cx="1905000" cy="1295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0" name="Straight Arrow Connector 39"/>
          <p:cNvCxnSpPr/>
          <p:nvPr/>
        </p:nvCxnSpPr>
        <p:spPr bwMode="auto">
          <a:xfrm>
            <a:off x="2895600" y="2438400"/>
            <a:ext cx="2590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419600" y="2971800"/>
            <a:ext cx="4724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dirty="0" smtClean="0"/>
              <a:t>Two replicas have x = 1; one does not;  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Have</a:t>
            </a:r>
            <a:r>
              <a:rPr lang="en-CA" dirty="0" smtClean="0"/>
              <a:t> </a:t>
            </a:r>
            <a:r>
              <a:rPr lang="en-CA" dirty="0" smtClean="0"/>
              <a:t>to reconcile when replicas do not have the same value</a:t>
            </a:r>
            <a:endParaRPr lang="en-CA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2209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21336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1</a:t>
            </a:r>
            <a:endParaRPr lang="en-CA" sz="2000" dirty="0">
              <a:solidFill>
                <a:schemeClr val="accent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886200" y="5257800"/>
            <a:ext cx="79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 </a:t>
            </a:r>
            <a:r>
              <a:rPr lang="en-CA" sz="2000" dirty="0" smtClean="0">
                <a:solidFill>
                  <a:schemeClr val="accent6"/>
                </a:solidFill>
              </a:rPr>
              <a:t>x = 0</a:t>
            </a:r>
            <a:endParaRPr lang="en-CA" sz="2000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648200"/>
          </a:xfrm>
        </p:spPr>
        <p:txBody>
          <a:bodyPr/>
          <a:lstStyle/>
          <a:p>
            <a:r>
              <a:rPr lang="en-US" dirty="0" smtClean="0"/>
              <a:t>Amazon has many  Data Centers </a:t>
            </a:r>
          </a:p>
          <a:p>
            <a:r>
              <a:rPr lang="en-US" dirty="0" smtClean="0"/>
              <a:t>Hundreds of services</a:t>
            </a:r>
          </a:p>
          <a:p>
            <a:r>
              <a:rPr lang="en-US" dirty="0" smtClean="0"/>
              <a:t>Thousands of commodity machines</a:t>
            </a:r>
          </a:p>
          <a:p>
            <a:r>
              <a:rPr lang="en-US" dirty="0" smtClean="0"/>
              <a:t>Millions of customers at peak times</a:t>
            </a:r>
          </a:p>
          <a:p>
            <a:r>
              <a:rPr lang="en-US" dirty="0" smtClean="0"/>
              <a:t>Performance + Reliability + Efficiency = $$$$$</a:t>
            </a:r>
          </a:p>
          <a:p>
            <a:r>
              <a:rPr lang="en-US" dirty="0" smtClean="0"/>
              <a:t>Outages are bad</a:t>
            </a:r>
          </a:p>
          <a:p>
            <a:pPr lvl="1"/>
            <a:r>
              <a:rPr lang="en-US" dirty="0" smtClean="0"/>
              <a:t>Customers lose confidence , Business loses money</a:t>
            </a:r>
          </a:p>
          <a:p>
            <a:r>
              <a:rPr lang="en-US" dirty="0" smtClean="0"/>
              <a:t>Accidents happen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Data Versioning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4648200"/>
          </a:xfrm>
        </p:spPr>
        <p:txBody>
          <a:bodyPr/>
          <a:lstStyle/>
          <a:p>
            <a:r>
              <a:rPr lang="en-CA" dirty="0" smtClean="0"/>
              <a:t>Why </a:t>
            </a:r>
            <a:r>
              <a:rPr lang="en-CA" dirty="0" smtClean="0"/>
              <a:t>not wait for the </a:t>
            </a:r>
            <a:r>
              <a:rPr lang="en-CA" dirty="0" smtClean="0">
                <a:solidFill>
                  <a:srgbClr val="FF0000"/>
                </a:solidFill>
              </a:rPr>
              <a:t>put() </a:t>
            </a:r>
            <a:r>
              <a:rPr lang="en-CA" dirty="0" smtClean="0">
                <a:solidFill>
                  <a:schemeClr val="accent4"/>
                </a:solidFill>
              </a:rPr>
              <a:t>to receive responses from each of the replicas before </a:t>
            </a:r>
            <a:r>
              <a:rPr lang="en-CA" dirty="0" smtClean="0">
                <a:solidFill>
                  <a:schemeClr val="accent4"/>
                </a:solidFill>
              </a:rPr>
              <a:t>returning?</a:t>
            </a:r>
            <a:endParaRPr lang="en-CA" dirty="0" smtClean="0">
              <a:solidFill>
                <a:schemeClr val="accent4"/>
              </a:solidFill>
            </a:endParaRPr>
          </a:p>
          <a:p>
            <a:r>
              <a:rPr lang="en-CA" dirty="0" smtClean="0"/>
              <a:t>Amazon wants an </a:t>
            </a:r>
            <a:r>
              <a:rPr lang="en-CA" dirty="0" smtClean="0">
                <a:solidFill>
                  <a:srgbClr val="FF0000"/>
                </a:solidFill>
              </a:rPr>
              <a:t>always writable </a:t>
            </a:r>
            <a:r>
              <a:rPr lang="en-CA" dirty="0" smtClean="0"/>
              <a:t>data store</a:t>
            </a:r>
          </a:p>
          <a:p>
            <a:pPr lvl="1"/>
            <a:r>
              <a:rPr lang="en-CA" dirty="0" smtClean="0"/>
              <a:t>Do we want a shopping cart that we have to often wait on (the answer it turns out is no)?</a:t>
            </a:r>
          </a:p>
          <a:p>
            <a:pPr lvl="1"/>
            <a:r>
              <a:rPr lang="en-CA" dirty="0" smtClean="0"/>
              <a:t>Slow customer updates could result in a poor customer experience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648200"/>
          </a:xfrm>
        </p:spPr>
        <p:txBody>
          <a:bodyPr/>
          <a:lstStyle/>
          <a:p>
            <a:r>
              <a:rPr lang="en-CA" dirty="0" smtClean="0"/>
              <a:t>Assume that all vector clock values are initialized to 0</a:t>
            </a:r>
          </a:p>
          <a:p>
            <a:r>
              <a:rPr lang="en-CA" dirty="0" smtClean="0"/>
              <a:t>Assume three replicas: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r>
              <a:rPr lang="en-CA" dirty="0" err="1" smtClean="0"/>
              <a:t>,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y</a:t>
            </a:r>
            <a:r>
              <a:rPr lang="en-CA" dirty="0" err="1" smtClean="0"/>
              <a:t>,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z</a:t>
            </a:r>
            <a:endParaRPr lang="en-CA" baseline="-25000" dirty="0" smtClean="0">
              <a:solidFill>
                <a:schemeClr val="accent6"/>
              </a:solidFill>
            </a:endParaRPr>
          </a:p>
          <a:p>
            <a:r>
              <a:rPr lang="en-US" dirty="0" smtClean="0">
                <a:solidFill>
                  <a:schemeClr val="accent4"/>
                </a:solidFill>
              </a:rPr>
              <a:t>Let us assume that the identifier of the coordinator is </a:t>
            </a:r>
            <a:r>
              <a:rPr lang="en-US" dirty="0" err="1" smtClean="0">
                <a:solidFill>
                  <a:schemeClr val="accent6"/>
                </a:solidFill>
              </a:rPr>
              <a:t>S</a:t>
            </a:r>
            <a:r>
              <a:rPr lang="en-US" baseline="-25000" dirty="0" err="1" smtClean="0">
                <a:solidFill>
                  <a:schemeClr val="accent6"/>
                </a:solidFill>
              </a:rPr>
              <a:t>x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4"/>
                </a:solidFill>
              </a:rPr>
              <a:t> </a:t>
            </a:r>
            <a:endParaRPr lang="en-CA" baseline="-25000" dirty="0" smtClean="0"/>
          </a:p>
          <a:p>
            <a:r>
              <a:rPr lang="en-CA" dirty="0" smtClean="0"/>
              <a:t>Assume that </a:t>
            </a:r>
            <a:r>
              <a:rPr lang="en-CA" dirty="0" err="1" smtClean="0"/>
              <a:t>Hanan’s</a:t>
            </a:r>
            <a:r>
              <a:rPr lang="en-CA" dirty="0" smtClean="0"/>
              <a:t> shopping cart is represented by the key 1234 </a:t>
            </a:r>
          </a:p>
          <a:p>
            <a:r>
              <a:rPr lang="en-CA" dirty="0" smtClean="0"/>
              <a:t>Her shopping cart is initially empty</a:t>
            </a:r>
          </a:p>
          <a:p>
            <a:r>
              <a:rPr lang="en-CA" dirty="0" smtClean="0"/>
              <a:t>She wants to purchase </a:t>
            </a:r>
            <a:r>
              <a:rPr lang="en-CA" dirty="0" smtClean="0">
                <a:solidFill>
                  <a:srgbClr val="FF0000"/>
                </a:solidFill>
              </a:rPr>
              <a:t>The Girl with the Dragon Tattoo</a:t>
            </a:r>
          </a:p>
          <a:p>
            <a:pPr>
              <a:buNone/>
            </a:pPr>
            <a:endParaRPr lang="en-CA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4"/>
                </a:solidFill>
              </a:rPr>
              <a:t>The contents of the shopping cart at the coordinator is now the following: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{(“The Girl with the Dragon Tattoo“, 5 dollars)}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Let us represent the shopping cart data by </a:t>
            </a:r>
            <a:r>
              <a:rPr lang="en-US" dirty="0" smtClean="0">
                <a:solidFill>
                  <a:schemeClr val="accent6"/>
                </a:solidFill>
              </a:rPr>
              <a:t>D1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The </a:t>
            </a:r>
            <a:r>
              <a:rPr lang="en-CA" dirty="0" smtClean="0">
                <a:solidFill>
                  <a:schemeClr val="accent4"/>
                </a:solidFill>
              </a:rPr>
              <a:t>vector timestamp </a:t>
            </a:r>
            <a:r>
              <a:rPr lang="en-CA" dirty="0" smtClean="0">
                <a:solidFill>
                  <a:schemeClr val="accent4"/>
                </a:solidFill>
              </a:rPr>
              <a:t>for </a:t>
            </a:r>
            <a:r>
              <a:rPr lang="en-US" dirty="0" smtClean="0">
                <a:solidFill>
                  <a:schemeClr val="accent6"/>
                </a:solidFill>
              </a:rPr>
              <a:t>D1 </a:t>
            </a:r>
            <a:r>
              <a:rPr lang="en-CA" dirty="0" smtClean="0">
                <a:solidFill>
                  <a:schemeClr val="accent4"/>
                </a:solidFill>
              </a:rPr>
              <a:t>is </a:t>
            </a:r>
            <a:r>
              <a:rPr lang="en-CA" dirty="0" smtClean="0">
                <a:solidFill>
                  <a:schemeClr val="accent6"/>
                </a:solidFill>
              </a:rPr>
              <a:t>[</a:t>
            </a:r>
            <a:r>
              <a:rPr lang="en-CA" dirty="0" smtClean="0">
                <a:solidFill>
                  <a:schemeClr val="accent6"/>
                </a:solidFill>
              </a:rPr>
              <a:t>1,0,0</a:t>
            </a:r>
            <a:r>
              <a:rPr lang="en-CA" dirty="0" smtClean="0">
                <a:solidFill>
                  <a:schemeClr val="accent6"/>
                </a:solidFill>
              </a:rPr>
              <a:t>]</a:t>
            </a:r>
            <a:endParaRPr lang="en-CA" dirty="0" smtClean="0">
              <a:solidFill>
                <a:schemeClr val="accent4"/>
              </a:solidFill>
            </a:endParaRPr>
          </a:p>
          <a:p>
            <a:r>
              <a:rPr lang="en-CA" dirty="0" smtClean="0">
                <a:solidFill>
                  <a:schemeClr val="accent4"/>
                </a:solidFill>
              </a:rPr>
              <a:t> We will  use the notation  </a:t>
            </a:r>
            <a:r>
              <a:rPr lang="en-CA" dirty="0" smtClean="0">
                <a:solidFill>
                  <a:schemeClr val="accent6"/>
                </a:solidFill>
              </a:rPr>
              <a:t>D1(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r>
              <a:rPr lang="en-CA" dirty="0" smtClean="0">
                <a:solidFill>
                  <a:schemeClr val="accent6"/>
                </a:solidFill>
              </a:rPr>
              <a:t>,[1,0,0</a:t>
            </a:r>
            <a:r>
              <a:rPr lang="en-CA" dirty="0" smtClean="0">
                <a:solidFill>
                  <a:schemeClr val="accent6"/>
                </a:solidFill>
              </a:rPr>
              <a:t>]) </a:t>
            </a:r>
            <a:r>
              <a:rPr lang="en-CA" dirty="0" smtClean="0"/>
              <a:t>to denote the timestamp associated with </a:t>
            </a:r>
            <a:r>
              <a:rPr lang="en-CA" dirty="0" smtClean="0">
                <a:solidFill>
                  <a:schemeClr val="accent6"/>
                </a:solidFill>
              </a:rPr>
              <a:t>D1</a:t>
            </a:r>
            <a:r>
              <a:rPr lang="en-CA" dirty="0" smtClean="0"/>
              <a:t> by</a:t>
            </a:r>
            <a:r>
              <a:rPr lang="en-CA" dirty="0" smtClean="0">
                <a:solidFill>
                  <a:schemeClr val="accent6"/>
                </a:solidFill>
              </a:rPr>
              <a:t>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endParaRPr lang="en-CA" baseline="-250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4"/>
                </a:solidFill>
              </a:rPr>
              <a:t>Now let us assume that </a:t>
            </a:r>
            <a:r>
              <a:rPr lang="en-CA" dirty="0" err="1" smtClean="0">
                <a:solidFill>
                  <a:schemeClr val="accent4"/>
                </a:solidFill>
              </a:rPr>
              <a:t>Hanan</a:t>
            </a:r>
            <a:r>
              <a:rPr lang="en-CA" dirty="0" smtClean="0">
                <a:solidFill>
                  <a:schemeClr val="accent4"/>
                </a:solidFill>
              </a:rPr>
              <a:t> adds to </a:t>
            </a:r>
            <a:r>
              <a:rPr lang="en-CA" smtClean="0">
                <a:solidFill>
                  <a:schemeClr val="accent4"/>
                </a:solidFill>
              </a:rPr>
              <a:t>the </a:t>
            </a:r>
            <a:r>
              <a:rPr lang="en-CA" smtClean="0">
                <a:solidFill>
                  <a:schemeClr val="accent4"/>
                </a:solidFill>
              </a:rPr>
              <a:t>shopping </a:t>
            </a:r>
            <a:r>
              <a:rPr lang="en-CA" dirty="0" smtClean="0">
                <a:solidFill>
                  <a:schemeClr val="accent4"/>
                </a:solidFill>
              </a:rPr>
              <a:t>cart </a:t>
            </a:r>
            <a:r>
              <a:rPr lang="en-CA" dirty="0" smtClean="0">
                <a:solidFill>
                  <a:schemeClr val="accent4"/>
                </a:solidFill>
              </a:rPr>
              <a:t>the following: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{(“The Girl who Played with Fire“, 5 dollars)}</a:t>
            </a:r>
          </a:p>
          <a:p>
            <a:r>
              <a:rPr lang="en-US" dirty="0" smtClean="0">
                <a:solidFill>
                  <a:schemeClr val="accent4"/>
                </a:solidFill>
              </a:rPr>
              <a:t>The new value of the shopping cart is 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{(“The Girl with the Dragon Tattoo“, 5 dollars),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  (“The Girl who Played with Fire“, 5 dollars)}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The new contents of the shopping cart is represented by </a:t>
            </a:r>
            <a:r>
              <a:rPr lang="en-US" dirty="0" smtClean="0">
                <a:solidFill>
                  <a:schemeClr val="accent6"/>
                </a:solidFill>
              </a:rPr>
              <a:t>D2 </a:t>
            </a:r>
            <a:r>
              <a:rPr lang="en-US" dirty="0" smtClean="0">
                <a:solidFill>
                  <a:schemeClr val="tx2"/>
                </a:solidFill>
              </a:rPr>
              <a:t>and the associated timestamp is </a:t>
            </a:r>
            <a:r>
              <a:rPr lang="en-CA" dirty="0" smtClean="0">
                <a:solidFill>
                  <a:schemeClr val="accent6"/>
                </a:solidFill>
              </a:rPr>
              <a:t>D2(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r>
              <a:rPr lang="en-CA" dirty="0" smtClean="0">
                <a:solidFill>
                  <a:schemeClr val="accent6"/>
                </a:solidFill>
              </a:rPr>
              <a:t>,[2,0,0])</a:t>
            </a:r>
          </a:p>
          <a:p>
            <a:endParaRPr lang="en-CA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4"/>
                </a:solidFill>
              </a:rPr>
              <a:t> Assume that the shopping cart is read and that one of the responses is </a:t>
            </a:r>
            <a:r>
              <a:rPr lang="en-CA" dirty="0" smtClean="0">
                <a:solidFill>
                  <a:schemeClr val="accent6"/>
                </a:solidFill>
              </a:rPr>
              <a:t>D1(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r>
              <a:rPr lang="en-CA" dirty="0" smtClean="0">
                <a:solidFill>
                  <a:schemeClr val="accent6"/>
                </a:solidFill>
              </a:rPr>
              <a:t>,[1,0,0]) </a:t>
            </a:r>
            <a:r>
              <a:rPr lang="en-CA" dirty="0" smtClean="0">
                <a:solidFill>
                  <a:schemeClr val="accent4"/>
                </a:solidFill>
              </a:rPr>
              <a:t>and the other is </a:t>
            </a:r>
            <a:r>
              <a:rPr lang="en-CA" dirty="0" smtClean="0">
                <a:solidFill>
                  <a:schemeClr val="accent6"/>
                </a:solidFill>
              </a:rPr>
              <a:t>D2(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r>
              <a:rPr lang="en-CA" dirty="0" smtClean="0">
                <a:solidFill>
                  <a:schemeClr val="accent6"/>
                </a:solidFill>
              </a:rPr>
              <a:t>,[2,0,0])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The </a:t>
            </a:r>
            <a:r>
              <a:rPr lang="en-CA" dirty="0" smtClean="0">
                <a:solidFill>
                  <a:schemeClr val="accent4"/>
                </a:solidFill>
              </a:rPr>
              <a:t>clocks show which is the most recent update  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The customer will see a shopping cart with  both books in it.</a:t>
            </a:r>
          </a:p>
          <a:p>
            <a:r>
              <a:rPr lang="en-CA" dirty="0" smtClean="0">
                <a:solidFill>
                  <a:srgbClr val="FF0000"/>
                </a:solidFill>
              </a:rPr>
              <a:t>Note</a:t>
            </a:r>
            <a:r>
              <a:rPr lang="en-CA" dirty="0" smtClean="0">
                <a:solidFill>
                  <a:schemeClr val="accent4"/>
                </a:solidFill>
              </a:rPr>
              <a:t>: At some point all replicas will have both books in the shopping cart</a:t>
            </a:r>
          </a:p>
          <a:p>
            <a:endParaRPr lang="en-US" dirty="0" smtClean="0">
              <a:solidFill>
                <a:schemeClr val="accent4"/>
              </a:solidFill>
            </a:endParaRPr>
          </a:p>
          <a:p>
            <a:pPr lvl="1"/>
            <a:endParaRPr lang="en-US" dirty="0" smtClean="0">
              <a:solidFill>
                <a:schemeClr val="accent4"/>
              </a:solidFill>
            </a:endParaRPr>
          </a:p>
          <a:p>
            <a:endParaRPr lang="en-CA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648200"/>
          </a:xfrm>
        </p:spPr>
        <p:txBody>
          <a:bodyPr/>
          <a:lstStyle/>
          <a:p>
            <a:r>
              <a:rPr lang="en-CA" dirty="0" smtClean="0"/>
              <a:t>Let us now look at </a:t>
            </a:r>
            <a:r>
              <a:rPr lang="en-CA" dirty="0" smtClean="0"/>
              <a:t>an extension </a:t>
            </a:r>
            <a:r>
              <a:rPr lang="en-CA" dirty="0" smtClean="0"/>
              <a:t>of the example</a:t>
            </a:r>
          </a:p>
          <a:p>
            <a:pPr>
              <a:buNone/>
            </a:pPr>
            <a:endParaRPr lang="en-CA" dirty="0" smtClean="0"/>
          </a:p>
          <a:p>
            <a:r>
              <a:rPr lang="en-CA" dirty="0" smtClean="0"/>
              <a:t>In this variation assume that the coordinator 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r>
              <a:rPr lang="en-CA" dirty="0" smtClean="0"/>
              <a:t>)failed (temporarily) and that </a:t>
            </a:r>
            <a:r>
              <a:rPr lang="en-CA" dirty="0" smtClean="0"/>
              <a:t>an</a:t>
            </a:r>
            <a:r>
              <a:rPr lang="en-CA" dirty="0" smtClean="0"/>
              <a:t> </a:t>
            </a:r>
            <a:r>
              <a:rPr lang="en-CA" dirty="0" smtClean="0"/>
              <a:t>update request went to another node which we will denote by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y</a:t>
            </a:r>
            <a:r>
              <a:rPr lang="en-CA" baseline="-25000" dirty="0" smtClean="0">
                <a:solidFill>
                  <a:schemeClr val="accent6"/>
                </a:solidFill>
              </a:rPr>
              <a:t>  </a:t>
            </a:r>
          </a:p>
          <a:p>
            <a:pPr>
              <a:buNone/>
            </a:pPr>
            <a:endParaRPr lang="en-CA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648200"/>
          </a:xfrm>
        </p:spPr>
        <p:txBody>
          <a:bodyPr/>
          <a:lstStyle/>
          <a:p>
            <a:r>
              <a:rPr lang="en-CA" dirty="0" smtClean="0"/>
              <a:t> </a:t>
            </a:r>
            <a:r>
              <a:rPr lang="en-CA" dirty="0" smtClean="0">
                <a:solidFill>
                  <a:schemeClr val="accent4"/>
                </a:solidFill>
              </a:rPr>
              <a:t>The update request is that the book, </a:t>
            </a:r>
            <a:r>
              <a:rPr lang="en-CA" dirty="0" smtClean="0">
                <a:solidFill>
                  <a:srgbClr val="FF0000"/>
                </a:solidFill>
              </a:rPr>
              <a:t>The Girl who Played with Fire</a:t>
            </a:r>
            <a:r>
              <a:rPr lang="en-CA" dirty="0" smtClean="0">
                <a:solidFill>
                  <a:schemeClr val="accent4"/>
                </a:solidFill>
              </a:rPr>
              <a:t> is deleted from the shopping cart.  The contents of the shopping cart is the following:  </a:t>
            </a:r>
            <a:endParaRPr lang="en-CA" dirty="0" smtClean="0">
              <a:solidFill>
                <a:schemeClr val="accent6"/>
              </a:solidFill>
            </a:endParaRP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{(“The Girl with the Dragon Tattoo“, 5 dollars)}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The new contents of the shopping cart is represented by </a:t>
            </a:r>
            <a:r>
              <a:rPr lang="en-US" dirty="0" smtClean="0">
                <a:solidFill>
                  <a:schemeClr val="accent6"/>
                </a:solidFill>
              </a:rPr>
              <a:t>D3 </a:t>
            </a:r>
            <a:r>
              <a:rPr lang="en-US" dirty="0" smtClean="0">
                <a:solidFill>
                  <a:schemeClr val="tx2"/>
                </a:solidFill>
              </a:rPr>
              <a:t>and the associated timestamp is </a:t>
            </a:r>
            <a:r>
              <a:rPr lang="en-CA" dirty="0" smtClean="0">
                <a:solidFill>
                  <a:schemeClr val="accent6"/>
                </a:solidFill>
              </a:rPr>
              <a:t>D3(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y</a:t>
            </a:r>
            <a:r>
              <a:rPr lang="en-CA" dirty="0" smtClean="0">
                <a:solidFill>
                  <a:schemeClr val="accent6"/>
                </a:solidFill>
              </a:rPr>
              <a:t>,[2,1,0])</a:t>
            </a:r>
          </a:p>
          <a:p>
            <a:endParaRPr lang="en-US" dirty="0" smtClean="0">
              <a:solidFill>
                <a:schemeClr val="accent6"/>
              </a:solidFill>
            </a:endParaRPr>
          </a:p>
          <a:p>
            <a:endParaRPr lang="en-CA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648200"/>
          </a:xfrm>
        </p:spPr>
        <p:txBody>
          <a:bodyPr/>
          <a:lstStyle/>
          <a:p>
            <a:r>
              <a:rPr lang="en-CA" dirty="0" smtClean="0"/>
              <a:t> Assume that the next update request ends up at other node which we will denote by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z</a:t>
            </a:r>
            <a:r>
              <a:rPr lang="en-CA" baseline="-25000" dirty="0" smtClean="0">
                <a:solidFill>
                  <a:schemeClr val="accent6"/>
                </a:solidFill>
              </a:rPr>
              <a:t> </a:t>
            </a:r>
            <a:endParaRPr lang="en-CA" baseline="-25000" dirty="0" smtClean="0">
              <a:solidFill>
                <a:schemeClr val="accent4"/>
              </a:solidFill>
            </a:endParaRPr>
          </a:p>
          <a:p>
            <a:r>
              <a:rPr lang="en-CA" dirty="0" smtClean="0">
                <a:solidFill>
                  <a:schemeClr val="accent4"/>
                </a:solidFill>
              </a:rPr>
              <a:t>In this update request another book, </a:t>
            </a:r>
            <a:r>
              <a:rPr lang="en-CA" dirty="0" smtClean="0">
                <a:solidFill>
                  <a:srgbClr val="FF0000"/>
                </a:solidFill>
              </a:rPr>
              <a:t>The Girl who Kicked the Hornet’s Nest</a:t>
            </a:r>
            <a:r>
              <a:rPr lang="en-CA" dirty="0" smtClean="0">
                <a:solidFill>
                  <a:schemeClr val="accent4"/>
                </a:solidFill>
              </a:rPr>
              <a:t>, is be added to the shopping cart. 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Assume that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z</a:t>
            </a:r>
            <a:r>
              <a:rPr lang="en-CA" dirty="0" smtClean="0">
                <a:solidFill>
                  <a:schemeClr val="accent4"/>
                </a:solidFill>
              </a:rPr>
              <a:t> hasn’t received anything from</a:t>
            </a:r>
            <a:r>
              <a:rPr lang="en-CA" dirty="0" smtClean="0">
                <a:solidFill>
                  <a:schemeClr val="accent6"/>
                </a:solidFill>
              </a:rPr>
              <a:t>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y</a:t>
            </a:r>
            <a:r>
              <a:rPr lang="en-CA" dirty="0" smtClean="0">
                <a:solidFill>
                  <a:schemeClr val="accent4"/>
                </a:solidFill>
              </a:rPr>
              <a:t> but it had received updates from 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x</a:t>
            </a:r>
            <a:endParaRPr lang="en-CA" baseline="-25000" dirty="0" smtClean="0">
              <a:solidFill>
                <a:schemeClr val="accent6"/>
              </a:solidFill>
            </a:endParaRPr>
          </a:p>
          <a:p>
            <a:pPr>
              <a:buNone/>
            </a:pPr>
            <a:endParaRPr lang="en-CA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648200"/>
          </a:xfrm>
        </p:spPr>
        <p:txBody>
          <a:bodyPr/>
          <a:lstStyle/>
          <a:p>
            <a:r>
              <a:rPr lang="en-US" dirty="0" smtClean="0">
                <a:solidFill>
                  <a:schemeClr val="accent4"/>
                </a:solidFill>
              </a:rPr>
              <a:t>The new value of the shopping cart is 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{(“The Girl with the Dragon Tattoo“, 5 dollars),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  (“The Girl who Played with Fire“, 5 dollars),</a:t>
            </a:r>
          </a:p>
          <a:p>
            <a:pPr lvl="1">
              <a:buNone/>
            </a:pPr>
            <a:r>
              <a:rPr lang="en-US" dirty="0" smtClean="0">
                <a:solidFill>
                  <a:schemeClr val="accent6"/>
                </a:solidFill>
              </a:rPr>
              <a:t>  (“</a:t>
            </a:r>
            <a:r>
              <a:rPr lang="en-CA" dirty="0" smtClean="0">
                <a:solidFill>
                  <a:schemeClr val="accent6"/>
                </a:solidFill>
              </a:rPr>
              <a:t>The Girl who Kicked the Hornet’s Nest”, 8 dollars)</a:t>
            </a:r>
            <a:r>
              <a:rPr lang="en-US" dirty="0" smtClean="0">
                <a:solidFill>
                  <a:schemeClr val="accent6"/>
                </a:solidFill>
              </a:rPr>
              <a:t>}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  Let us denote this data by </a:t>
            </a:r>
            <a:r>
              <a:rPr lang="en-CA" dirty="0" smtClean="0">
                <a:solidFill>
                  <a:schemeClr val="accent6"/>
                </a:solidFill>
              </a:rPr>
              <a:t>D4</a:t>
            </a:r>
            <a:r>
              <a:rPr lang="en-CA" dirty="0" smtClean="0">
                <a:solidFill>
                  <a:schemeClr val="accent4"/>
                </a:solidFill>
              </a:rPr>
              <a:t>.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 The vector timestamp is </a:t>
            </a:r>
            <a:r>
              <a:rPr lang="en-CA" dirty="0" smtClean="0">
                <a:solidFill>
                  <a:schemeClr val="accent6"/>
                </a:solidFill>
              </a:rPr>
              <a:t>D4(</a:t>
            </a:r>
            <a:r>
              <a:rPr lang="en-CA" dirty="0" err="1" smtClean="0">
                <a:solidFill>
                  <a:schemeClr val="accent6"/>
                </a:solidFill>
              </a:rPr>
              <a:t>S</a:t>
            </a:r>
            <a:r>
              <a:rPr lang="en-CA" baseline="-25000" dirty="0" err="1" smtClean="0">
                <a:solidFill>
                  <a:schemeClr val="accent6"/>
                </a:solidFill>
              </a:rPr>
              <a:t>z</a:t>
            </a:r>
            <a:r>
              <a:rPr lang="en-CA" dirty="0" smtClean="0">
                <a:solidFill>
                  <a:schemeClr val="accent6"/>
                </a:solidFill>
              </a:rPr>
              <a:t>,[2,0,1</a:t>
            </a:r>
            <a:r>
              <a:rPr lang="en-CA" dirty="0" smtClean="0">
                <a:solidFill>
                  <a:schemeClr val="accent6"/>
                </a:solidFill>
              </a:rPr>
              <a:t>]) </a:t>
            </a:r>
          </a:p>
          <a:p>
            <a:pPr>
              <a:buNone/>
            </a:pPr>
            <a:endParaRPr lang="en-US" dirty="0" smtClean="0">
              <a:solidFill>
                <a:schemeClr val="accent6"/>
              </a:solidFill>
            </a:endParaRPr>
          </a:p>
          <a:p>
            <a:endParaRPr lang="en-CA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Example: Shopping Cart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7772400" cy="4648200"/>
          </a:xfrm>
        </p:spPr>
        <p:txBody>
          <a:bodyPr/>
          <a:lstStyle/>
          <a:p>
            <a:r>
              <a:rPr lang="en-CA" dirty="0" smtClean="0"/>
              <a:t>Now the client wants to read the shopping cart</a:t>
            </a:r>
          </a:p>
          <a:p>
            <a:r>
              <a:rPr lang="en-CA" dirty="0" smtClean="0"/>
              <a:t>It gets back two versions:</a:t>
            </a:r>
          </a:p>
          <a:p>
            <a:pPr lvl="1"/>
            <a:r>
              <a:rPr lang="en-CA" dirty="0" smtClean="0">
                <a:solidFill>
                  <a:schemeClr val="accent6"/>
                </a:solidFill>
              </a:rPr>
              <a:t>D3</a:t>
            </a:r>
            <a:r>
              <a:rPr lang="en-CA" dirty="0" smtClean="0"/>
              <a:t> with timestamp </a:t>
            </a:r>
            <a:r>
              <a:rPr lang="en-CA" dirty="0" smtClean="0">
                <a:solidFill>
                  <a:schemeClr val="accent6"/>
                </a:solidFill>
              </a:rPr>
              <a:t>[2,1,0]</a:t>
            </a:r>
            <a:endParaRPr lang="en-CA" dirty="0" smtClean="0"/>
          </a:p>
          <a:p>
            <a:pPr lvl="1"/>
            <a:r>
              <a:rPr lang="en-CA" dirty="0" smtClean="0"/>
              <a:t> </a:t>
            </a:r>
            <a:r>
              <a:rPr lang="en-CA" dirty="0" smtClean="0">
                <a:solidFill>
                  <a:schemeClr val="accent6"/>
                </a:solidFill>
              </a:rPr>
              <a:t>D4</a:t>
            </a:r>
            <a:r>
              <a:rPr lang="en-CA" dirty="0" smtClean="0"/>
              <a:t> with timestamp </a:t>
            </a:r>
            <a:r>
              <a:rPr lang="en-CA" dirty="0" smtClean="0">
                <a:solidFill>
                  <a:schemeClr val="accent6"/>
                </a:solidFill>
              </a:rPr>
              <a:t>[2,0,1]</a:t>
            </a:r>
          </a:p>
          <a:p>
            <a:pPr lvl="1"/>
            <a:r>
              <a:rPr lang="en-CA" dirty="0" smtClean="0">
                <a:solidFill>
                  <a:schemeClr val="accent4"/>
                </a:solidFill>
              </a:rPr>
              <a:t>One timestamp is not larger than the other</a:t>
            </a:r>
          </a:p>
          <a:p>
            <a:pPr lvl="1"/>
            <a:r>
              <a:rPr lang="en-CA" dirty="0" smtClean="0">
                <a:solidFill>
                  <a:schemeClr val="accent6"/>
                </a:solidFill>
              </a:rPr>
              <a:t>D3</a:t>
            </a:r>
            <a:r>
              <a:rPr lang="en-CA" dirty="0" smtClean="0"/>
              <a:t> has two books and </a:t>
            </a:r>
            <a:r>
              <a:rPr lang="en-CA" dirty="0" smtClean="0">
                <a:solidFill>
                  <a:schemeClr val="accent6"/>
                </a:solidFill>
              </a:rPr>
              <a:t>D4</a:t>
            </a:r>
            <a:r>
              <a:rPr lang="en-CA" dirty="0" smtClean="0"/>
              <a:t> has three  books</a:t>
            </a:r>
          </a:p>
          <a:p>
            <a:pPr lvl="1"/>
            <a:r>
              <a:rPr lang="en-CA" dirty="0" smtClean="0"/>
              <a:t>The client assumes </a:t>
            </a:r>
            <a:r>
              <a:rPr lang="en-CA" dirty="0" smtClean="0">
                <a:solidFill>
                  <a:schemeClr val="accent6"/>
                </a:solidFill>
              </a:rPr>
              <a:t>D4</a:t>
            </a:r>
            <a:r>
              <a:rPr lang="en-CA" dirty="0" smtClean="0"/>
              <a:t> </a:t>
            </a:r>
            <a:r>
              <a:rPr lang="en-CA" dirty="0" smtClean="0"/>
              <a:t>since it has all the writes </a:t>
            </a:r>
          </a:p>
          <a:p>
            <a:pPr>
              <a:defRPr/>
            </a:pPr>
            <a:r>
              <a:rPr lang="en-CA" dirty="0" smtClean="0">
                <a:solidFill>
                  <a:schemeClr val="accent4"/>
                </a:solidFill>
              </a:rPr>
              <a:t>Amazon’s policy for reconciling</a:t>
            </a:r>
          </a:p>
          <a:p>
            <a:pPr lvl="1">
              <a:defRPr/>
            </a:pPr>
            <a:r>
              <a:rPr lang="en-CA" dirty="0" smtClean="0">
                <a:solidFill>
                  <a:srgbClr val="FF0000"/>
                </a:solidFill>
              </a:rPr>
              <a:t>Add to Cart </a:t>
            </a:r>
            <a:r>
              <a:rPr lang="en-CA" dirty="0" smtClean="0"/>
              <a:t>operation can never be forgotten or rejected</a:t>
            </a:r>
          </a:p>
          <a:p>
            <a:endParaRPr lang="en-CA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Amazon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Amazon has hundreds of services  that deliver a wide range of functionality</a:t>
            </a:r>
          </a:p>
          <a:p>
            <a:r>
              <a:rPr lang="en-CA" dirty="0" smtClean="0"/>
              <a:t> Service infrastructure</a:t>
            </a:r>
          </a:p>
          <a:p>
            <a:pPr lvl="1"/>
            <a:r>
              <a:rPr lang="en-CA" dirty="0" smtClean="0"/>
              <a:t>Tens of thousands of servers located across many data centers world wide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3050"/>
            <a:ext cx="8228013" cy="1146175"/>
          </a:xfrm>
        </p:spPr>
        <p:txBody>
          <a:bodyPr tIns="3520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en-US" smtClean="0"/>
              <a:t>Data Versioning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7613" y="1619250"/>
            <a:ext cx="4502150" cy="4568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Use of vector timestamps in Amazon</a:t>
            </a:r>
          </a:p>
          <a:p>
            <a:r>
              <a:rPr lang="en-CA" dirty="0" smtClean="0"/>
              <a:t>A little information related to Amazon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Amazon has too much data to store at a single site</a:t>
            </a:r>
          </a:p>
          <a:p>
            <a:r>
              <a:rPr lang="en-US" dirty="0" smtClean="0"/>
              <a:t>The data must be partitioned across sites</a:t>
            </a:r>
          </a:p>
          <a:p>
            <a:r>
              <a:rPr lang="en-US" dirty="0" smtClean="0"/>
              <a:t>The data must also be replicated</a:t>
            </a:r>
          </a:p>
          <a:p>
            <a:r>
              <a:rPr lang="en-US" dirty="0" smtClean="0"/>
              <a:t> For some services there may be a need to  sacrifice strong consistency for availability for some services</a:t>
            </a:r>
          </a:p>
          <a:p>
            <a:pPr>
              <a:buNone/>
            </a:pPr>
            <a:endParaRPr lang="en-US" dirty="0" smtClean="0">
              <a:solidFill>
                <a:schemeClr val="accent4"/>
              </a:solidFill>
            </a:endParaRPr>
          </a:p>
          <a:p>
            <a:endParaRPr lang="en-US" dirty="0" smtClean="0"/>
          </a:p>
          <a:p>
            <a:pPr lvl="1">
              <a:buFont typeface="Wingdings" pitchFamily="2" charset="2"/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Amazon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Amazon has developed several storage technologies</a:t>
            </a:r>
          </a:p>
          <a:p>
            <a:r>
              <a:rPr lang="en-CA" dirty="0" smtClean="0"/>
              <a:t> One of these is </a:t>
            </a:r>
            <a:r>
              <a:rPr lang="en-CA" dirty="0" smtClean="0">
                <a:solidFill>
                  <a:srgbClr val="FF0000"/>
                </a:solidFill>
              </a:rPr>
              <a:t>Dynamo </a:t>
            </a:r>
            <a:r>
              <a:rPr lang="en-CA" dirty="0" smtClean="0">
                <a:solidFill>
                  <a:schemeClr val="accent4"/>
                </a:solidFill>
              </a:rPr>
              <a:t>which is a distributed </a:t>
            </a:r>
            <a:r>
              <a:rPr lang="en-CA" dirty="0" err="1" smtClean="0">
                <a:solidFill>
                  <a:schemeClr val="accent4"/>
                </a:solidFill>
              </a:rPr>
              <a:t>datastore</a:t>
            </a:r>
            <a:endParaRPr lang="en-CA" dirty="0" smtClean="0">
              <a:solidFill>
                <a:schemeClr val="accent4"/>
              </a:solidFill>
            </a:endParaRPr>
          </a:p>
          <a:p>
            <a:r>
              <a:rPr lang="en-CA" dirty="0" smtClean="0">
                <a:solidFill>
                  <a:schemeClr val="accent4"/>
                </a:solidFill>
              </a:rPr>
              <a:t>Dynamo is used for services  with high reliability requirements but</a:t>
            </a:r>
          </a:p>
          <a:p>
            <a:pPr lvl="1"/>
            <a:r>
              <a:rPr lang="en-CA" dirty="0" smtClean="0">
                <a:solidFill>
                  <a:schemeClr val="accent4"/>
                </a:solidFill>
              </a:rPr>
              <a:t>Need tight control over the tradeoffs between availability, consistency, and performance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Amazon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Some of the services Dynamo supports include:  </a:t>
            </a:r>
          </a:p>
          <a:p>
            <a:pPr lvl="1"/>
            <a:r>
              <a:rPr lang="en-CA" dirty="0" smtClean="0"/>
              <a:t>Customer shopping carts</a:t>
            </a:r>
          </a:p>
          <a:p>
            <a:pPr lvl="1"/>
            <a:r>
              <a:rPr lang="en-CA" dirty="0" smtClean="0"/>
              <a:t>Customer sessions</a:t>
            </a:r>
          </a:p>
          <a:p>
            <a:pPr lvl="1"/>
            <a:r>
              <a:rPr lang="en-CA" dirty="0" smtClean="0"/>
              <a:t>Amazon search engine</a:t>
            </a:r>
          </a:p>
          <a:p>
            <a:r>
              <a:rPr lang="en-CA" dirty="0" smtClean="0"/>
              <a:t>Highly replicated</a:t>
            </a:r>
          </a:p>
          <a:p>
            <a:pPr lvl="1"/>
            <a:r>
              <a:rPr lang="en-CA" dirty="0" smtClean="0"/>
              <a:t>Replicas exist within a data centre and across data centres</a:t>
            </a:r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Dynamo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</a:t>
            </a:r>
            <a:r>
              <a:rPr lang="en-CA" dirty="0" err="1" smtClean="0"/>
              <a:t>datastore</a:t>
            </a:r>
            <a:r>
              <a:rPr lang="en-CA" dirty="0" smtClean="0"/>
              <a:t> is a type of database but it is not a typical relational database</a:t>
            </a:r>
          </a:p>
          <a:p>
            <a:r>
              <a:rPr lang="en-CA" dirty="0" smtClean="0"/>
              <a:t>A typical database has these properties:</a:t>
            </a:r>
          </a:p>
          <a:p>
            <a:pPr lvl="1"/>
            <a:r>
              <a:rPr lang="en-CA" dirty="0" smtClean="0"/>
              <a:t>Data is organized in tables that are sorted based on primary/secondary keys</a:t>
            </a:r>
          </a:p>
          <a:p>
            <a:pPr lvl="1"/>
            <a:r>
              <a:rPr lang="en-CA" dirty="0" smtClean="0"/>
              <a:t>Lots of flexibility in queries based on any field in the table</a:t>
            </a:r>
          </a:p>
          <a:p>
            <a:pPr lvl="1"/>
            <a:r>
              <a:rPr lang="en-CA" dirty="0" smtClean="0"/>
              <a:t>Difficult to replicate</a:t>
            </a:r>
          </a:p>
          <a:p>
            <a:r>
              <a:rPr lang="en-CA" dirty="0" smtClean="0"/>
              <a:t>In Dynamo:</a:t>
            </a:r>
          </a:p>
          <a:p>
            <a:pPr lvl="1"/>
            <a:r>
              <a:rPr lang="en-CA" dirty="0" smtClean="0"/>
              <a:t> A query only uses the primary key.</a:t>
            </a:r>
          </a:p>
          <a:p>
            <a:pPr lvl="1"/>
            <a:r>
              <a:rPr lang="en-US" altLang="zh-CN" dirty="0" smtClean="0">
                <a:ea typeface="SimSun" pitchFamily="2" charset="-122"/>
              </a:rPr>
              <a:t>Each data item is replicated at </a:t>
            </a:r>
            <a:r>
              <a:rPr lang="en-US" altLang="zh-CN" dirty="0" smtClean="0">
                <a:solidFill>
                  <a:schemeClr val="accent6"/>
                </a:solidFill>
                <a:ea typeface="SimSun" pitchFamily="2" charset="-122"/>
              </a:rPr>
              <a:t>N</a:t>
            </a:r>
            <a:r>
              <a:rPr lang="en-US" altLang="zh-CN" dirty="0" smtClean="0">
                <a:ea typeface="SimSun" pitchFamily="2" charset="-122"/>
              </a:rPr>
              <a:t> hosts.</a:t>
            </a:r>
          </a:p>
          <a:p>
            <a:pPr lvl="1"/>
            <a:endParaRPr lang="en-CA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System Interface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solidFill>
                  <a:schemeClr val="accent6"/>
                </a:solidFill>
              </a:rPr>
              <a:t>get(key)</a:t>
            </a:r>
          </a:p>
          <a:p>
            <a:pPr lvl="1"/>
            <a:r>
              <a:rPr lang="en-CA" dirty="0" smtClean="0">
                <a:solidFill>
                  <a:schemeClr val="accent4"/>
                </a:solidFill>
              </a:rPr>
              <a:t>Locate and return data</a:t>
            </a:r>
          </a:p>
          <a:p>
            <a:r>
              <a:rPr lang="en-CA" dirty="0" smtClean="0">
                <a:solidFill>
                  <a:schemeClr val="accent6"/>
                </a:solidFill>
              </a:rPr>
              <a:t>put(key)</a:t>
            </a:r>
          </a:p>
          <a:p>
            <a:pPr lvl="1"/>
            <a:r>
              <a:rPr lang="en-CA" dirty="0" smtClean="0">
                <a:solidFill>
                  <a:schemeClr val="accent4"/>
                </a:solidFill>
              </a:rPr>
              <a:t>Determines where the data is to be placed</a:t>
            </a:r>
          </a:p>
          <a:p>
            <a:pPr lvl="2"/>
            <a:r>
              <a:rPr lang="en-CA" dirty="0" smtClean="0">
                <a:solidFill>
                  <a:schemeClr val="accent4"/>
                </a:solidFill>
              </a:rPr>
              <a:t>Based on a hash of the key which determines the physical node </a:t>
            </a:r>
          </a:p>
          <a:p>
            <a:pPr lvl="1"/>
            <a:r>
              <a:rPr lang="en-CA" dirty="0" smtClean="0">
                <a:solidFill>
                  <a:schemeClr val="accent4"/>
                </a:solidFill>
              </a:rPr>
              <a:t>Writes data to disk</a:t>
            </a:r>
          </a:p>
          <a:p>
            <a:r>
              <a:rPr lang="en-CA" dirty="0" smtClean="0">
                <a:solidFill>
                  <a:schemeClr val="accent4"/>
                </a:solidFill>
              </a:rPr>
              <a:t>Both operations use HTTP</a:t>
            </a:r>
          </a:p>
          <a:p>
            <a:pPr lvl="1"/>
            <a:endParaRPr lang="en-CA" dirty="0" smtClean="0">
              <a:solidFill>
                <a:schemeClr val="accent4"/>
              </a:solidFill>
            </a:endParaRPr>
          </a:p>
          <a:p>
            <a:endParaRPr lang="en-CA" dirty="0" smtClean="0">
              <a:solidFill>
                <a:schemeClr val="accent4"/>
              </a:solidFill>
            </a:endParaRPr>
          </a:p>
          <a:p>
            <a:endParaRPr lang="en-CA" dirty="0" smtClean="0">
              <a:solidFill>
                <a:schemeClr val="accent4"/>
              </a:solidFill>
            </a:endParaRPr>
          </a:p>
          <a:p>
            <a:pPr lvl="1"/>
            <a:endParaRPr lang="en-CA" dirty="0" smtClean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Replication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7772400" cy="464820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>
                <a:ea typeface="SimSun" pitchFamily="2" charset="-122"/>
              </a:rPr>
              <a:t>Each node has a </a:t>
            </a:r>
            <a:r>
              <a:rPr lang="en-US" altLang="zh-CN" dirty="0" smtClean="0">
                <a:solidFill>
                  <a:srgbClr val="FF0000"/>
                </a:solidFill>
                <a:ea typeface="SimSun" pitchFamily="2" charset="-122"/>
              </a:rPr>
              <a:t>coordinator</a:t>
            </a:r>
          </a:p>
          <a:p>
            <a:pPr lvl="1">
              <a:defRPr/>
            </a:pPr>
            <a:r>
              <a:rPr lang="en-US" altLang="zh-CN" dirty="0" smtClean="0">
                <a:ea typeface="SimSun" pitchFamily="2" charset="-122"/>
              </a:rPr>
              <a:t>This is the node determined by the hash on the key</a:t>
            </a:r>
          </a:p>
          <a:p>
            <a:pPr lvl="1">
              <a:defRPr/>
            </a:pPr>
            <a:r>
              <a:rPr lang="en-US" altLang="zh-CN" dirty="0" smtClean="0">
                <a:ea typeface="SimSun" pitchFamily="2" charset="-122"/>
              </a:rPr>
              <a:t>Nodes are logically organized as a ring (more on this later)</a:t>
            </a:r>
          </a:p>
          <a:p>
            <a:pPr lvl="1">
              <a:defRPr/>
            </a:pPr>
            <a:r>
              <a:rPr lang="en-US" altLang="zh-CN" dirty="0" smtClean="0">
                <a:ea typeface="SimSun" pitchFamily="2" charset="-122"/>
              </a:rPr>
              <a:t>The data is replicated at the N nodes  “next” to the coordinator node in the ring</a:t>
            </a:r>
            <a:endParaRPr lang="en-US" altLang="zh-CN" sz="2000" dirty="0" smtClean="0">
              <a:solidFill>
                <a:schemeClr val="accent4"/>
              </a:solidFill>
              <a:ea typeface="SimSun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31862</TotalTime>
  <Words>1419</Words>
  <Application>Microsoft Office PowerPoint</Application>
  <PresentationFormat>On-screen Show (4:3)</PresentationFormat>
  <Paragraphs>195</Paragraphs>
  <Slides>31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Default Design</vt:lpstr>
      <vt:lpstr>Case Study - Amazon</vt:lpstr>
      <vt:lpstr>Amazon</vt:lpstr>
      <vt:lpstr>Amazon</vt:lpstr>
      <vt:lpstr>Amazon</vt:lpstr>
      <vt:lpstr>Amazon</vt:lpstr>
      <vt:lpstr>Amazon</vt:lpstr>
      <vt:lpstr>Dynamo</vt:lpstr>
      <vt:lpstr>System Interface</vt:lpstr>
      <vt:lpstr>Replication</vt:lpstr>
      <vt:lpstr>Replication</vt:lpstr>
      <vt:lpstr>Execution of put()</vt:lpstr>
      <vt:lpstr>Example</vt:lpstr>
      <vt:lpstr>Example</vt:lpstr>
      <vt:lpstr>Example</vt:lpstr>
      <vt:lpstr>Example</vt:lpstr>
      <vt:lpstr>Execution of get()</vt:lpstr>
      <vt:lpstr>Configurable Parameters</vt:lpstr>
      <vt:lpstr>Data Versioning</vt:lpstr>
      <vt:lpstr>Example</vt:lpstr>
      <vt:lpstr>Data Versioning</vt:lpstr>
      <vt:lpstr>Example: Shopping Cart</vt:lpstr>
      <vt:lpstr>Example: Shopping Cart</vt:lpstr>
      <vt:lpstr>Example: Shopping Cart</vt:lpstr>
      <vt:lpstr>Example: Shopping Cart</vt:lpstr>
      <vt:lpstr>Example: Shopping Cart</vt:lpstr>
      <vt:lpstr>Example: Shopping Cart</vt:lpstr>
      <vt:lpstr>Example: Shopping Cart</vt:lpstr>
      <vt:lpstr>Example: Shopping Cart</vt:lpstr>
      <vt:lpstr>Example: Shopping Cart</vt:lpstr>
      <vt:lpstr>Data Versioning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548</cp:revision>
  <cp:lastPrinted>2002-12-18T16:29:45Z</cp:lastPrinted>
  <dcterms:created xsi:type="dcterms:W3CDTF">2000-04-02T06:04:16Z</dcterms:created>
  <dcterms:modified xsi:type="dcterms:W3CDTF">2011-02-08T11:20:29Z</dcterms:modified>
</cp:coreProperties>
</file>