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83"/>
  </p:notesMasterIdLst>
  <p:handoutMasterIdLst>
    <p:handoutMasterId r:id="rId84"/>
  </p:handoutMasterIdLst>
  <p:sldIdLst>
    <p:sldId id="256" r:id="rId2"/>
    <p:sldId id="423" r:id="rId3"/>
    <p:sldId id="302" r:id="rId4"/>
    <p:sldId id="451" r:id="rId5"/>
    <p:sldId id="453" r:id="rId6"/>
    <p:sldId id="455" r:id="rId7"/>
    <p:sldId id="457" r:id="rId8"/>
    <p:sldId id="456" r:id="rId9"/>
    <p:sldId id="458" r:id="rId10"/>
    <p:sldId id="459" r:id="rId11"/>
    <p:sldId id="304" r:id="rId12"/>
    <p:sldId id="448" r:id="rId13"/>
    <p:sldId id="314" r:id="rId14"/>
    <p:sldId id="315" r:id="rId15"/>
    <p:sldId id="316" r:id="rId16"/>
    <p:sldId id="460" r:id="rId17"/>
    <p:sldId id="449" r:id="rId18"/>
    <p:sldId id="450" r:id="rId19"/>
    <p:sldId id="319" r:id="rId20"/>
    <p:sldId id="412" r:id="rId21"/>
    <p:sldId id="320" r:id="rId22"/>
    <p:sldId id="322" r:id="rId23"/>
    <p:sldId id="323" r:id="rId24"/>
    <p:sldId id="374" r:id="rId25"/>
    <p:sldId id="324" r:id="rId26"/>
    <p:sldId id="326" r:id="rId27"/>
    <p:sldId id="327" r:id="rId28"/>
    <p:sldId id="369" r:id="rId29"/>
    <p:sldId id="328" r:id="rId30"/>
    <p:sldId id="329" r:id="rId31"/>
    <p:sldId id="330" r:id="rId32"/>
    <p:sldId id="413" r:id="rId33"/>
    <p:sldId id="335" r:id="rId34"/>
    <p:sldId id="416" r:id="rId35"/>
    <p:sldId id="417" r:id="rId36"/>
    <p:sldId id="418" r:id="rId37"/>
    <p:sldId id="336" r:id="rId38"/>
    <p:sldId id="414" r:id="rId39"/>
    <p:sldId id="337" r:id="rId40"/>
    <p:sldId id="338" r:id="rId41"/>
    <p:sldId id="375" r:id="rId42"/>
    <p:sldId id="415" r:id="rId43"/>
    <p:sldId id="339" r:id="rId44"/>
    <p:sldId id="341" r:id="rId45"/>
    <p:sldId id="345" r:id="rId46"/>
    <p:sldId id="346" r:id="rId47"/>
    <p:sldId id="347" r:id="rId48"/>
    <p:sldId id="348" r:id="rId49"/>
    <p:sldId id="349" r:id="rId50"/>
    <p:sldId id="350" r:id="rId51"/>
    <p:sldId id="351" r:id="rId52"/>
    <p:sldId id="352" r:id="rId53"/>
    <p:sldId id="377" r:id="rId54"/>
    <p:sldId id="379" r:id="rId55"/>
    <p:sldId id="378" r:id="rId56"/>
    <p:sldId id="380" r:id="rId57"/>
    <p:sldId id="381" r:id="rId58"/>
    <p:sldId id="362" r:id="rId59"/>
    <p:sldId id="363" r:id="rId60"/>
    <p:sldId id="364" r:id="rId61"/>
    <p:sldId id="391" r:id="rId62"/>
    <p:sldId id="388" r:id="rId63"/>
    <p:sldId id="389" r:id="rId64"/>
    <p:sldId id="385" r:id="rId65"/>
    <p:sldId id="386" r:id="rId66"/>
    <p:sldId id="425" r:id="rId67"/>
    <p:sldId id="426" r:id="rId68"/>
    <p:sldId id="427" r:id="rId69"/>
    <p:sldId id="428" r:id="rId70"/>
    <p:sldId id="430" r:id="rId71"/>
    <p:sldId id="431" r:id="rId72"/>
    <p:sldId id="432" r:id="rId73"/>
    <p:sldId id="433" r:id="rId74"/>
    <p:sldId id="434" r:id="rId75"/>
    <p:sldId id="435" r:id="rId76"/>
    <p:sldId id="436" r:id="rId77"/>
    <p:sldId id="437" r:id="rId78"/>
    <p:sldId id="438" r:id="rId79"/>
    <p:sldId id="439" r:id="rId80"/>
    <p:sldId id="440" r:id="rId81"/>
    <p:sldId id="390" r:id="rId82"/>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61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73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smtClean="0"/>
            </a:lvl1pPr>
          </a:lstStyle>
          <a:p>
            <a:pPr>
              <a:defRPr/>
            </a:pPr>
            <a:endParaRPr lang="en-US"/>
          </a:p>
        </p:txBody>
      </p:sp>
      <p:sp>
        <p:nvSpPr>
          <p:cNvPr id="13315"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en-US"/>
          </a:p>
        </p:txBody>
      </p:sp>
      <p:sp>
        <p:nvSpPr>
          <p:cNvPr id="13316"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smtClean="0"/>
            </a:lvl1pPr>
          </a:lstStyle>
          <a:p>
            <a:pPr>
              <a:defRPr/>
            </a:pPr>
            <a:endParaRPr lang="en-US"/>
          </a:p>
        </p:txBody>
      </p:sp>
      <p:sp>
        <p:nvSpPr>
          <p:cNvPr id="13317"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20730230-BA60-40D0-88CD-219034C790A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l">
              <a:defRPr sz="1200" smtClean="0"/>
            </a:lvl1pPr>
          </a:lstStyle>
          <a:p>
            <a:pPr>
              <a:defRPr/>
            </a:pPr>
            <a:endParaRPr lang="en-US"/>
          </a:p>
        </p:txBody>
      </p:sp>
      <p:sp>
        <p:nvSpPr>
          <p:cNvPr id="65539"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smtClean="0"/>
            </a:lvl1pPr>
          </a:lstStyle>
          <a:p>
            <a:pPr>
              <a:defRPr/>
            </a:pPr>
            <a:endParaRPr lang="en-US"/>
          </a:p>
        </p:txBody>
      </p:sp>
      <p:sp>
        <p:nvSpPr>
          <p:cNvPr id="75780" name="Rectangle 4"/>
          <p:cNvSpPr>
            <a:spLocks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5541"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5542"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l">
              <a:defRPr sz="1200" smtClean="0"/>
            </a:lvl1pPr>
          </a:lstStyle>
          <a:p>
            <a:pPr>
              <a:defRPr/>
            </a:pPr>
            <a:endParaRPr lang="en-US"/>
          </a:p>
        </p:txBody>
      </p:sp>
      <p:sp>
        <p:nvSpPr>
          <p:cNvPr id="65543"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smtClean="0"/>
            </a:lvl1pPr>
          </a:lstStyle>
          <a:p>
            <a:pPr>
              <a:defRPr/>
            </a:pPr>
            <a:fld id="{8E31555C-603B-4BE9-BBCB-44609B8AB5E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068911B-D003-4F1E-8726-570E7C54E74A}" type="slidenum">
              <a:rPr lang="en-US"/>
              <a:pPr/>
              <a:t>14</a:t>
            </a:fld>
            <a:endParaRPr lang="en-US"/>
          </a:p>
        </p:txBody>
      </p:sp>
      <p:sp>
        <p:nvSpPr>
          <p:cNvPr id="76803" name="Rectangle 2"/>
          <p:cNvSpPr>
            <a:spLocks noChangeArrowheads="1" noTextEdit="1"/>
          </p:cNvSpPr>
          <p:nvPr>
            <p:ph type="sldImg"/>
          </p:nvPr>
        </p:nvSpPr>
        <p:spPr>
          <a:xfrm>
            <a:off x="1182688" y="696913"/>
            <a:ext cx="4648200" cy="3486150"/>
          </a:xfrm>
          <a:solidFill>
            <a:srgbClr val="FFFFFF"/>
          </a:solidFill>
          <a:ln/>
        </p:spPr>
      </p:sp>
      <p:sp>
        <p:nvSpPr>
          <p:cNvPr id="76804"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F7718BEC-FE90-42A1-8B51-F0AFAC00E35E}" type="slidenum">
              <a:rPr lang="en-US"/>
              <a:pPr/>
              <a:t>26</a:t>
            </a:fld>
            <a:endParaRPr lang="en-US"/>
          </a:p>
        </p:txBody>
      </p:sp>
      <p:sp>
        <p:nvSpPr>
          <p:cNvPr id="87043" name="Rectangle 2"/>
          <p:cNvSpPr>
            <a:spLocks noChangeArrowheads="1" noTextEdit="1"/>
          </p:cNvSpPr>
          <p:nvPr>
            <p:ph type="sldImg"/>
          </p:nvPr>
        </p:nvSpPr>
        <p:spPr>
          <a:xfrm>
            <a:off x="1182688" y="696913"/>
            <a:ext cx="4648200" cy="3486150"/>
          </a:xfrm>
          <a:solidFill>
            <a:srgbClr val="FFFFFF"/>
          </a:solidFill>
          <a:ln/>
        </p:spPr>
      </p:sp>
      <p:sp>
        <p:nvSpPr>
          <p:cNvPr id="87044"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EE8DB16B-3365-4851-8F81-946F54D398FE}" type="slidenum">
              <a:rPr lang="en-US"/>
              <a:pPr/>
              <a:t>27</a:t>
            </a:fld>
            <a:endParaRPr lang="en-US"/>
          </a:p>
        </p:txBody>
      </p:sp>
      <p:sp>
        <p:nvSpPr>
          <p:cNvPr id="88067" name="Rectangle 2"/>
          <p:cNvSpPr>
            <a:spLocks noChangeArrowheads="1" noTextEdit="1"/>
          </p:cNvSpPr>
          <p:nvPr>
            <p:ph type="sldImg"/>
          </p:nvPr>
        </p:nvSpPr>
        <p:spPr>
          <a:xfrm>
            <a:off x="1182688" y="696913"/>
            <a:ext cx="4648200" cy="3486150"/>
          </a:xfrm>
          <a:solidFill>
            <a:srgbClr val="FFFFFF"/>
          </a:solidFill>
          <a:ln/>
        </p:spPr>
      </p:sp>
      <p:sp>
        <p:nvSpPr>
          <p:cNvPr id="88068"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EF9EF57B-C1CC-4554-A57C-D4669539F3CE}" type="slidenum">
              <a:rPr lang="en-US"/>
              <a:pPr/>
              <a:t>29</a:t>
            </a:fld>
            <a:endParaRPr lang="en-US"/>
          </a:p>
        </p:txBody>
      </p:sp>
      <p:sp>
        <p:nvSpPr>
          <p:cNvPr id="89091" name="Rectangle 2"/>
          <p:cNvSpPr>
            <a:spLocks noChangeArrowheads="1" noTextEdit="1"/>
          </p:cNvSpPr>
          <p:nvPr>
            <p:ph type="sldImg"/>
          </p:nvPr>
        </p:nvSpPr>
        <p:spPr>
          <a:xfrm>
            <a:off x="1182688" y="696913"/>
            <a:ext cx="4648200" cy="3486150"/>
          </a:xfrm>
          <a:solidFill>
            <a:srgbClr val="FFFFFF"/>
          </a:solidFill>
          <a:ln/>
        </p:spPr>
      </p:sp>
      <p:sp>
        <p:nvSpPr>
          <p:cNvPr id="89092"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EBC24224-4B25-4860-B4CE-2B830C0F040F}" type="slidenum">
              <a:rPr lang="en-US"/>
              <a:pPr/>
              <a:t>30</a:t>
            </a:fld>
            <a:endParaRPr lang="en-US"/>
          </a:p>
        </p:txBody>
      </p:sp>
      <p:sp>
        <p:nvSpPr>
          <p:cNvPr id="90115" name="Rectangle 2"/>
          <p:cNvSpPr>
            <a:spLocks noChangeArrowheads="1" noTextEdit="1"/>
          </p:cNvSpPr>
          <p:nvPr>
            <p:ph type="sldImg"/>
          </p:nvPr>
        </p:nvSpPr>
        <p:spPr>
          <a:xfrm>
            <a:off x="1182688" y="696913"/>
            <a:ext cx="4648200" cy="3486150"/>
          </a:xfrm>
          <a:solidFill>
            <a:srgbClr val="FFFFFF"/>
          </a:solidFill>
          <a:ln/>
        </p:spPr>
      </p:sp>
      <p:sp>
        <p:nvSpPr>
          <p:cNvPr id="90116"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E58678A3-521A-427F-9383-A68B97B6AE2B}" type="slidenum">
              <a:rPr lang="en-US"/>
              <a:pPr/>
              <a:t>31</a:t>
            </a:fld>
            <a:endParaRPr lang="en-US"/>
          </a:p>
        </p:txBody>
      </p:sp>
      <p:sp>
        <p:nvSpPr>
          <p:cNvPr id="91139" name="Rectangle 2"/>
          <p:cNvSpPr>
            <a:spLocks noChangeArrowheads="1" noTextEdit="1"/>
          </p:cNvSpPr>
          <p:nvPr>
            <p:ph type="sldImg"/>
          </p:nvPr>
        </p:nvSpPr>
        <p:spPr>
          <a:xfrm>
            <a:off x="1182688" y="696913"/>
            <a:ext cx="4648200" cy="3486150"/>
          </a:xfrm>
          <a:solidFill>
            <a:srgbClr val="FFFFFF"/>
          </a:solidFill>
          <a:ln/>
        </p:spPr>
      </p:sp>
      <p:sp>
        <p:nvSpPr>
          <p:cNvPr id="91140"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r>
              <a:rPr lang="en-US" dirty="0" smtClean="0"/>
              <a:t>A couple of things to be pointed out.</a:t>
            </a:r>
          </a:p>
          <a:p>
            <a:pPr eaLnBrk="1" hangingPunct="1"/>
            <a:endParaRPr lang="en-US" dirty="0" smtClean="0"/>
          </a:p>
          <a:p>
            <a:pPr eaLnBrk="1" hangingPunct="1"/>
            <a:endParaRPr lang="en-US" dirty="0" smtClean="0"/>
          </a:p>
          <a:p>
            <a:pPr eaLnBrk="1" hangingPunct="1"/>
            <a:r>
              <a:rPr lang="en-US" dirty="0" smtClean="0"/>
              <a:t>   </a:t>
            </a:r>
            <a:r>
              <a:rPr lang="en-US" dirty="0" err="1" smtClean="0"/>
              <a:t>memset</a:t>
            </a:r>
            <a:r>
              <a:rPr lang="en-US" dirty="0" smtClean="0"/>
              <a:t>() sets the first n bytes in  memory  area  s  to  the</a:t>
            </a:r>
          </a:p>
          <a:p>
            <a:pPr eaLnBrk="1" hangingPunct="1"/>
            <a:r>
              <a:rPr lang="en-US" dirty="0" smtClean="0"/>
              <a:t>    value of c (converted to an unsigned char).  It returns s.  In the piece of code described above this nulls the variable representing an address.  </a:t>
            </a:r>
          </a:p>
          <a:p>
            <a:pPr eaLnBrk="1" hangingPunct="1"/>
            <a:endParaRPr lang="en-US" dirty="0" smtClean="0"/>
          </a:p>
          <a:p>
            <a:pPr eaLnBrk="1" hangingPunct="1">
              <a:spcBef>
                <a:spcPts val="510"/>
              </a:spcBef>
              <a:spcAft>
                <a:spcPts val="510"/>
              </a:spcAft>
            </a:pPr>
            <a:r>
              <a:rPr lang="en-US" dirty="0" smtClean="0"/>
              <a:t>To simplify local address binding in the Internet domain the notion of a ``wildcard'' address has been provided. When an address is specified as INADDR_ANY (a manifest constant defined in &lt;</a:t>
            </a:r>
            <a:r>
              <a:rPr lang="en-US" i="1" dirty="0" err="1" smtClean="0"/>
              <a:t>netinet</a:t>
            </a:r>
            <a:r>
              <a:rPr lang="en-US" i="1" dirty="0" smtClean="0"/>
              <a:t>/</a:t>
            </a:r>
            <a:r>
              <a:rPr lang="en-US" i="1" dirty="0" err="1" smtClean="0"/>
              <a:t>in.h</a:t>
            </a:r>
            <a:r>
              <a:rPr lang="en-US" dirty="0" smtClean="0"/>
              <a:t>&gt;), the system interprets the address as ``any valid address''. </a:t>
            </a:r>
          </a:p>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C72D5A3-065E-4DB0-88E0-AC9592039FC3}" type="slidenum">
              <a:rPr lang="en-US"/>
              <a:pPr/>
              <a:t>33</a:t>
            </a:fld>
            <a:endParaRPr lang="en-US"/>
          </a:p>
        </p:txBody>
      </p:sp>
      <p:sp>
        <p:nvSpPr>
          <p:cNvPr id="92163" name="Rectangle 1026"/>
          <p:cNvSpPr>
            <a:spLocks noChangeArrowheads="1" noTextEdit="1"/>
          </p:cNvSpPr>
          <p:nvPr>
            <p:ph type="sldImg"/>
          </p:nvPr>
        </p:nvSpPr>
        <p:spPr>
          <a:xfrm>
            <a:off x="1182688" y="696913"/>
            <a:ext cx="4648200" cy="3486150"/>
          </a:xfrm>
          <a:solidFill>
            <a:srgbClr val="FFFFFF"/>
          </a:solidFill>
          <a:ln/>
        </p:spPr>
      </p:sp>
      <p:sp>
        <p:nvSpPr>
          <p:cNvPr id="92164" name="Rectangle 1027"/>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C4615256-6B04-4F27-A4D4-410641ECB86E}" type="slidenum">
              <a:rPr lang="en-US"/>
              <a:pPr/>
              <a:t>34</a:t>
            </a:fld>
            <a:endParaRPr lang="en-US"/>
          </a:p>
        </p:txBody>
      </p:sp>
      <p:sp>
        <p:nvSpPr>
          <p:cNvPr id="93187" name="Rectangle 2"/>
          <p:cNvSpPr>
            <a:spLocks noChangeArrowheads="1" noTextEdit="1"/>
          </p:cNvSpPr>
          <p:nvPr>
            <p:ph type="sldImg"/>
          </p:nvPr>
        </p:nvSpPr>
        <p:spPr>
          <a:xfrm>
            <a:off x="1182688" y="696913"/>
            <a:ext cx="4648200" cy="3486150"/>
          </a:xfrm>
          <a:solidFill>
            <a:srgbClr val="FFFFFF"/>
          </a:solidFill>
          <a:ln/>
        </p:spPr>
      </p:sp>
      <p:sp>
        <p:nvSpPr>
          <p:cNvPr id="93188"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2D507669-97AB-43AC-ACB9-274ADCBEB388}" type="slidenum">
              <a:rPr lang="en-US"/>
              <a:pPr/>
              <a:t>35</a:t>
            </a:fld>
            <a:endParaRPr lang="en-US"/>
          </a:p>
        </p:txBody>
      </p:sp>
      <p:sp>
        <p:nvSpPr>
          <p:cNvPr id="94211" name="Rectangle 2"/>
          <p:cNvSpPr>
            <a:spLocks noChangeArrowheads="1" noTextEdit="1"/>
          </p:cNvSpPr>
          <p:nvPr>
            <p:ph type="sldImg"/>
          </p:nvPr>
        </p:nvSpPr>
        <p:spPr>
          <a:xfrm>
            <a:off x="1182688" y="696913"/>
            <a:ext cx="4648200" cy="3486150"/>
          </a:xfrm>
          <a:solidFill>
            <a:srgbClr val="FFFFFF"/>
          </a:solidFill>
          <a:ln/>
        </p:spPr>
      </p:sp>
      <p:sp>
        <p:nvSpPr>
          <p:cNvPr id="94212"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381A75B-312D-4DB5-972B-A51BF3534D93}" type="slidenum">
              <a:rPr lang="en-US"/>
              <a:pPr/>
              <a:t>37</a:t>
            </a:fld>
            <a:endParaRPr lang="en-US"/>
          </a:p>
        </p:txBody>
      </p:sp>
      <p:sp>
        <p:nvSpPr>
          <p:cNvPr id="95235" name="Rectangle 1026"/>
          <p:cNvSpPr>
            <a:spLocks noChangeArrowheads="1" noTextEdit="1"/>
          </p:cNvSpPr>
          <p:nvPr>
            <p:ph type="sldImg"/>
          </p:nvPr>
        </p:nvSpPr>
        <p:spPr>
          <a:xfrm>
            <a:off x="1182688" y="696913"/>
            <a:ext cx="4648200" cy="3486150"/>
          </a:xfrm>
          <a:solidFill>
            <a:srgbClr val="FFFFFF"/>
          </a:solidFill>
          <a:ln/>
        </p:spPr>
      </p:sp>
      <p:sp>
        <p:nvSpPr>
          <p:cNvPr id="95236" name="Rectangle 1027"/>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F0D38455-7F78-45A4-B4DE-35ACBEC3088E}" type="slidenum">
              <a:rPr lang="en-US"/>
              <a:pPr/>
              <a:t>39</a:t>
            </a:fld>
            <a:endParaRPr lang="en-US"/>
          </a:p>
        </p:txBody>
      </p:sp>
      <p:sp>
        <p:nvSpPr>
          <p:cNvPr id="96259" name="Rectangle 2"/>
          <p:cNvSpPr>
            <a:spLocks noChangeArrowheads="1" noTextEdit="1"/>
          </p:cNvSpPr>
          <p:nvPr>
            <p:ph type="sldImg"/>
          </p:nvPr>
        </p:nvSpPr>
        <p:spPr>
          <a:xfrm>
            <a:off x="1182688" y="696913"/>
            <a:ext cx="4648200" cy="3486150"/>
          </a:xfrm>
          <a:solidFill>
            <a:srgbClr val="FFFFFF"/>
          </a:solidFill>
          <a:ln/>
        </p:spPr>
      </p:sp>
      <p:sp>
        <p:nvSpPr>
          <p:cNvPr id="96260"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13CE8817-A2C8-43EF-9D16-713BB275BA45}" type="slidenum">
              <a:rPr lang="en-US"/>
              <a:pPr/>
              <a:t>40</a:t>
            </a:fld>
            <a:endParaRPr lang="en-US"/>
          </a:p>
        </p:txBody>
      </p:sp>
      <p:sp>
        <p:nvSpPr>
          <p:cNvPr id="97283" name="Rectangle 2"/>
          <p:cNvSpPr>
            <a:spLocks noChangeArrowheads="1" noTextEdit="1"/>
          </p:cNvSpPr>
          <p:nvPr>
            <p:ph type="sldImg"/>
          </p:nvPr>
        </p:nvSpPr>
        <p:spPr>
          <a:xfrm>
            <a:off x="1182688" y="696913"/>
            <a:ext cx="4648200" cy="3486150"/>
          </a:xfrm>
          <a:solidFill>
            <a:srgbClr val="FFFFFF"/>
          </a:solidFill>
          <a:ln/>
        </p:spPr>
      </p:sp>
      <p:sp>
        <p:nvSpPr>
          <p:cNvPr id="97284"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E1577746-CE0F-4580-9AEB-B178CD95C07E}" type="slidenum">
              <a:rPr lang="en-US"/>
              <a:pPr/>
              <a:t>43</a:t>
            </a:fld>
            <a:endParaRPr lang="en-US"/>
          </a:p>
        </p:txBody>
      </p:sp>
      <p:sp>
        <p:nvSpPr>
          <p:cNvPr id="98307" name="Rectangle 2"/>
          <p:cNvSpPr>
            <a:spLocks noChangeArrowheads="1" noTextEdit="1"/>
          </p:cNvSpPr>
          <p:nvPr>
            <p:ph type="sldImg"/>
          </p:nvPr>
        </p:nvSpPr>
        <p:spPr>
          <a:xfrm>
            <a:off x="1182688" y="696913"/>
            <a:ext cx="4648200" cy="3486150"/>
          </a:xfrm>
          <a:solidFill>
            <a:srgbClr val="FFFFFF"/>
          </a:solidFill>
          <a:ln/>
        </p:spPr>
      </p:sp>
      <p:sp>
        <p:nvSpPr>
          <p:cNvPr id="98308"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2AE63434-22A3-4EBF-9B65-FBE1EC83788A}" type="slidenum">
              <a:rPr lang="en-US"/>
              <a:pPr/>
              <a:t>44</a:t>
            </a:fld>
            <a:endParaRPr lang="en-US"/>
          </a:p>
        </p:txBody>
      </p:sp>
      <p:sp>
        <p:nvSpPr>
          <p:cNvPr id="100355" name="Rectangle 2"/>
          <p:cNvSpPr>
            <a:spLocks noChangeArrowheads="1" noTextEdit="1"/>
          </p:cNvSpPr>
          <p:nvPr>
            <p:ph type="sldImg"/>
          </p:nvPr>
        </p:nvSpPr>
        <p:spPr>
          <a:xfrm>
            <a:off x="1182688" y="696913"/>
            <a:ext cx="4648200" cy="3486150"/>
          </a:xfrm>
          <a:solidFill>
            <a:srgbClr val="FFFFFF"/>
          </a:solidFill>
          <a:ln/>
        </p:spPr>
      </p:sp>
      <p:sp>
        <p:nvSpPr>
          <p:cNvPr id="100356"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r>
              <a:rPr lang="en-US" smtClean="0"/>
              <a:t>Here INADDR_ANY means that sin.sin_addr.s_addr is assigned to the host that the application is running 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74CF0281-45CE-47C8-8984-D21168D325AC}" type="slidenum">
              <a:rPr lang="en-US"/>
              <a:pPr/>
              <a:t>45</a:t>
            </a:fld>
            <a:endParaRPr lang="en-US"/>
          </a:p>
        </p:txBody>
      </p:sp>
      <p:sp>
        <p:nvSpPr>
          <p:cNvPr id="104451" name="Rectangle 2"/>
          <p:cNvSpPr>
            <a:spLocks noChangeArrowheads="1" noTextEdit="1"/>
          </p:cNvSpPr>
          <p:nvPr>
            <p:ph type="sldImg"/>
          </p:nvPr>
        </p:nvSpPr>
        <p:spPr>
          <a:xfrm>
            <a:off x="1182688" y="696913"/>
            <a:ext cx="4648200" cy="3486150"/>
          </a:xfrm>
          <a:solidFill>
            <a:srgbClr val="FFFFFF"/>
          </a:solidFill>
          <a:ln/>
        </p:spPr>
      </p:sp>
      <p:sp>
        <p:nvSpPr>
          <p:cNvPr id="104452"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F426B2DF-F21D-45E6-91E8-C85347F09B5E}" type="slidenum">
              <a:rPr lang="en-US"/>
              <a:pPr/>
              <a:t>46</a:t>
            </a:fld>
            <a:endParaRPr lang="en-US"/>
          </a:p>
        </p:txBody>
      </p:sp>
      <p:sp>
        <p:nvSpPr>
          <p:cNvPr id="105475" name="Rectangle 2"/>
          <p:cNvSpPr>
            <a:spLocks noChangeArrowheads="1" noTextEdit="1"/>
          </p:cNvSpPr>
          <p:nvPr>
            <p:ph type="sldImg"/>
          </p:nvPr>
        </p:nvSpPr>
        <p:spPr>
          <a:xfrm>
            <a:off x="1182688" y="696913"/>
            <a:ext cx="4648200" cy="3486150"/>
          </a:xfrm>
          <a:solidFill>
            <a:srgbClr val="FFFFFF"/>
          </a:solidFill>
          <a:ln/>
        </p:spPr>
      </p:sp>
      <p:sp>
        <p:nvSpPr>
          <p:cNvPr id="105476"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E3BB0E80-D954-4C92-A534-E3DB1F343E17}" type="slidenum">
              <a:rPr lang="en-US"/>
              <a:pPr/>
              <a:t>47</a:t>
            </a:fld>
            <a:endParaRPr lang="en-US"/>
          </a:p>
        </p:txBody>
      </p:sp>
      <p:sp>
        <p:nvSpPr>
          <p:cNvPr id="106499" name="Rectangle 2"/>
          <p:cNvSpPr>
            <a:spLocks noChangeArrowheads="1" noTextEdit="1"/>
          </p:cNvSpPr>
          <p:nvPr>
            <p:ph type="sldImg"/>
          </p:nvPr>
        </p:nvSpPr>
        <p:spPr>
          <a:xfrm>
            <a:off x="1182688" y="696913"/>
            <a:ext cx="4648200" cy="3486150"/>
          </a:xfrm>
          <a:solidFill>
            <a:srgbClr val="FFFFFF"/>
          </a:solidFill>
          <a:ln/>
        </p:spPr>
      </p:sp>
      <p:sp>
        <p:nvSpPr>
          <p:cNvPr id="106500"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2CD571DD-FFC4-43A3-8D9D-C841080A5372}" type="slidenum">
              <a:rPr lang="en-US"/>
              <a:pPr/>
              <a:t>48</a:t>
            </a:fld>
            <a:endParaRPr lang="en-US"/>
          </a:p>
        </p:txBody>
      </p:sp>
      <p:sp>
        <p:nvSpPr>
          <p:cNvPr id="107523" name="Rectangle 2"/>
          <p:cNvSpPr>
            <a:spLocks noChangeArrowheads="1" noTextEdit="1"/>
          </p:cNvSpPr>
          <p:nvPr>
            <p:ph type="sldImg"/>
          </p:nvPr>
        </p:nvSpPr>
        <p:spPr>
          <a:xfrm>
            <a:off x="1182688" y="696913"/>
            <a:ext cx="4648200" cy="3486150"/>
          </a:xfrm>
          <a:solidFill>
            <a:srgbClr val="FFFFFF"/>
          </a:solidFill>
          <a:ln/>
        </p:spPr>
      </p:sp>
      <p:sp>
        <p:nvSpPr>
          <p:cNvPr id="107524"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4365B938-9F38-4F31-9320-6311161E6158}" type="slidenum">
              <a:rPr lang="en-US"/>
              <a:pPr/>
              <a:t>49</a:t>
            </a:fld>
            <a:endParaRPr lang="en-US"/>
          </a:p>
        </p:txBody>
      </p:sp>
      <p:sp>
        <p:nvSpPr>
          <p:cNvPr id="108547" name="Rectangle 2"/>
          <p:cNvSpPr>
            <a:spLocks noChangeArrowheads="1" noTextEdit="1"/>
          </p:cNvSpPr>
          <p:nvPr>
            <p:ph type="sldImg"/>
          </p:nvPr>
        </p:nvSpPr>
        <p:spPr>
          <a:xfrm>
            <a:off x="1182688" y="696913"/>
            <a:ext cx="4648200" cy="3486150"/>
          </a:xfrm>
          <a:solidFill>
            <a:srgbClr val="FFFFFF"/>
          </a:solidFill>
          <a:ln/>
        </p:spPr>
      </p:sp>
      <p:sp>
        <p:nvSpPr>
          <p:cNvPr id="108548"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D6716C22-73EC-4F25-AEF2-8003AC0AC0B7}" type="slidenum">
              <a:rPr lang="en-US"/>
              <a:pPr/>
              <a:t>50</a:t>
            </a:fld>
            <a:endParaRPr lang="en-US"/>
          </a:p>
        </p:txBody>
      </p:sp>
      <p:sp>
        <p:nvSpPr>
          <p:cNvPr id="109571" name="Rectangle 2"/>
          <p:cNvSpPr>
            <a:spLocks noChangeArrowheads="1" noTextEdit="1"/>
          </p:cNvSpPr>
          <p:nvPr>
            <p:ph type="sldImg"/>
          </p:nvPr>
        </p:nvSpPr>
        <p:spPr>
          <a:xfrm>
            <a:off x="1182688" y="696913"/>
            <a:ext cx="4648200" cy="3486150"/>
          </a:xfrm>
          <a:solidFill>
            <a:srgbClr val="FFFFFF"/>
          </a:solidFill>
          <a:ln/>
        </p:spPr>
      </p:sp>
      <p:sp>
        <p:nvSpPr>
          <p:cNvPr id="109572"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r>
              <a:rPr lang="en-US" smtClean="0"/>
              <a:t>The getsockname() function  retrieves the locally-bound  name   of the specified socket, stores this address in the sockaddr   structure pointed to by the address argument, and stores the length  of  this  address  in  the  object pointed to by the</a:t>
            </a:r>
          </a:p>
          <a:p>
            <a:pPr eaLnBrk="1" hangingPunct="1"/>
            <a:r>
              <a:rPr lang="en-US" smtClean="0"/>
              <a:t> address_len argument.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ED9F050A-744C-4883-B8D7-6A5C7DF5ED3E}" type="slidenum">
              <a:rPr lang="en-US"/>
              <a:pPr/>
              <a:t>59</a:t>
            </a:fld>
            <a:endParaRPr lang="en-US"/>
          </a:p>
        </p:txBody>
      </p:sp>
      <p:sp>
        <p:nvSpPr>
          <p:cNvPr id="110595" name="Rectangle 2"/>
          <p:cNvSpPr>
            <a:spLocks noChangeArrowheads="1" noTextEdit="1"/>
          </p:cNvSpPr>
          <p:nvPr>
            <p:ph type="sldImg"/>
          </p:nvPr>
        </p:nvSpPr>
        <p:spPr>
          <a:xfrm>
            <a:off x="1182688" y="696913"/>
            <a:ext cx="4648200" cy="3486150"/>
          </a:xfrm>
          <a:solidFill>
            <a:srgbClr val="FFFFFF"/>
          </a:solidFill>
          <a:ln/>
        </p:spPr>
      </p:sp>
      <p:sp>
        <p:nvSpPr>
          <p:cNvPr id="110596"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noTextEdit="1"/>
          </p:cNvSpPr>
          <p:nvPr>
            <p:ph type="sldImg"/>
          </p:nvPr>
        </p:nvSpPr>
        <p:spPr>
          <a:ln/>
        </p:spPr>
      </p:sp>
      <p:sp>
        <p:nvSpPr>
          <p:cNvPr id="819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6C7BF5-BFB7-4650-8C97-65F0265390B7}" type="slidenum">
              <a:rPr lang="en-US"/>
              <a:pPr/>
              <a:t>60</a:t>
            </a:fld>
            <a:endParaRPr lang="en-US"/>
          </a:p>
        </p:txBody>
      </p:sp>
      <p:sp>
        <p:nvSpPr>
          <p:cNvPr id="111619" name="Rectangle 2"/>
          <p:cNvSpPr>
            <a:spLocks noChangeArrowheads="1" noTextEdit="1"/>
          </p:cNvSpPr>
          <p:nvPr>
            <p:ph type="sldImg"/>
          </p:nvPr>
        </p:nvSpPr>
        <p:spPr>
          <a:xfrm>
            <a:off x="1182688" y="696913"/>
            <a:ext cx="4648200" cy="3486150"/>
          </a:xfrm>
          <a:solidFill>
            <a:srgbClr val="FFFFFF"/>
          </a:solidFill>
          <a:ln/>
        </p:spPr>
      </p:sp>
      <p:sp>
        <p:nvSpPr>
          <p:cNvPr id="111620"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29F8400F-734A-4564-B395-99FCD7625938}" type="slidenum">
              <a:rPr lang="en-US"/>
              <a:pPr/>
              <a:t>19</a:t>
            </a:fld>
            <a:endParaRPr lang="en-US"/>
          </a:p>
        </p:txBody>
      </p:sp>
      <p:sp>
        <p:nvSpPr>
          <p:cNvPr id="78851" name="Rectangle 2"/>
          <p:cNvSpPr>
            <a:spLocks noChangeArrowheads="1" noTextEdit="1"/>
          </p:cNvSpPr>
          <p:nvPr>
            <p:ph type="sldImg"/>
          </p:nvPr>
        </p:nvSpPr>
        <p:spPr>
          <a:xfrm>
            <a:off x="1182688" y="696913"/>
            <a:ext cx="4648200" cy="3486150"/>
          </a:xfrm>
          <a:solidFill>
            <a:srgbClr val="FFFFFF"/>
          </a:solidFill>
          <a:ln/>
        </p:spPr>
      </p:sp>
      <p:sp>
        <p:nvSpPr>
          <p:cNvPr id="78852"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5C8EA4F2-F635-4B3C-885B-4DF6FB71B8EA}" type="slidenum">
              <a:rPr lang="en-US"/>
              <a:pPr/>
              <a:t>20</a:t>
            </a:fld>
            <a:endParaRPr lang="en-US"/>
          </a:p>
        </p:txBody>
      </p:sp>
      <p:sp>
        <p:nvSpPr>
          <p:cNvPr id="79875" name="Rectangle 2"/>
          <p:cNvSpPr>
            <a:spLocks noChangeArrowheads="1" noTextEdit="1"/>
          </p:cNvSpPr>
          <p:nvPr>
            <p:ph type="sldImg"/>
          </p:nvPr>
        </p:nvSpPr>
        <p:spPr>
          <a:xfrm>
            <a:off x="1182688" y="696913"/>
            <a:ext cx="4648200" cy="3486150"/>
          </a:xfrm>
          <a:ln/>
        </p:spPr>
      </p:sp>
      <p:sp>
        <p:nvSpPr>
          <p:cNvPr id="79876" name="Rectangle 3"/>
          <p:cNvSpPr>
            <a:spLocks noGrp="1" noChangeArrowheads="1"/>
          </p:cNvSpPr>
          <p:nvPr>
            <p:ph type="body" idx="1"/>
          </p:nvPr>
        </p:nvSpPr>
        <p:spPr>
          <a:noFill/>
          <a:ln/>
        </p:spPr>
        <p:txBody>
          <a:bodyPr lIns="88136" tIns="44069" rIns="88136" bIns="44069"/>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D6506454-F88B-43F8-9485-B55E64130C58}" type="slidenum">
              <a:rPr lang="en-US"/>
              <a:pPr/>
              <a:t>21</a:t>
            </a:fld>
            <a:endParaRPr lang="en-US"/>
          </a:p>
        </p:txBody>
      </p:sp>
      <p:sp>
        <p:nvSpPr>
          <p:cNvPr id="80899" name="Rectangle 2"/>
          <p:cNvSpPr>
            <a:spLocks noChangeArrowheads="1" noTextEdit="1"/>
          </p:cNvSpPr>
          <p:nvPr>
            <p:ph type="sldImg"/>
          </p:nvPr>
        </p:nvSpPr>
        <p:spPr>
          <a:xfrm>
            <a:off x="1182688" y="696913"/>
            <a:ext cx="4648200" cy="3486150"/>
          </a:xfrm>
          <a:solidFill>
            <a:srgbClr val="FFFFFF"/>
          </a:solidFill>
          <a:ln/>
        </p:spPr>
      </p:sp>
      <p:sp>
        <p:nvSpPr>
          <p:cNvPr id="80900"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r>
              <a:rPr lang="en-US" dirty="0" smtClean="0"/>
              <a:t>The socket() function returns a descriptor which basically “points” or refers to a socket description.  The socket contains information that is needed for connection and actual data sending.  </a:t>
            </a:r>
          </a:p>
          <a:p>
            <a:pPr eaLnBrk="1" hangingPunct="1"/>
            <a:endParaRPr lang="en-US" dirty="0" smtClean="0"/>
          </a:p>
          <a:p>
            <a:pPr eaLnBrk="1" hangingPunct="1"/>
            <a:r>
              <a:rPr lang="en-US" dirty="0" smtClean="0"/>
              <a:t>There are three arguments.  The first argument is the domain.  The domain refers to the address format.  If AF_NET is used then this specifies that processes will use Internet addresses to communication with each.  If AF_UNIX is used then the processes will use file path names (this means that the processes must share the same file system).</a:t>
            </a:r>
          </a:p>
          <a:p>
            <a:pPr eaLnBrk="1" hangingPunct="1"/>
            <a:endParaRPr lang="en-US" dirty="0" smtClean="0"/>
          </a:p>
          <a:p>
            <a:pPr eaLnBrk="1" hangingPunct="1"/>
            <a:r>
              <a:rPr lang="en-US" dirty="0" smtClean="0"/>
              <a:t>The second argument is the type.  This refers to the type of communication </a:t>
            </a:r>
            <a:r>
              <a:rPr lang="en-US" dirty="0" err="1" smtClean="0"/>
              <a:t>ie</a:t>
            </a:r>
            <a:r>
              <a:rPr lang="en-US" dirty="0" smtClean="0"/>
              <a:t> connection-oriented or connectionless.  Connection-oriented transfer requires that two applications must first establish a connection and then send the data across the connection.  When the data transfer is done, the connection closes.  Data transfer is reliable and error-free.  This implies that if there is an error in the message transfer that an attempt will be made to resend the message.  Connectionless communication allows an application to send a message to any destination at any time.  A connection does not have to be established.  However, there is no guarantee that a message is transferred.  This is often used to keep overhead down and when the sender expects a response.  Connection-oriented protocols implies that the data is transferred as a stream, while </a:t>
            </a:r>
            <a:r>
              <a:rPr lang="en-US" dirty="0" err="1" smtClean="0"/>
              <a:t>connectionlesss</a:t>
            </a:r>
            <a:r>
              <a:rPr lang="en-US" dirty="0" smtClean="0"/>
              <a:t> protocols implies that the data arrives in bursts.  </a:t>
            </a:r>
          </a:p>
          <a:p>
            <a:pPr eaLnBrk="1" hangingPunct="1"/>
            <a:endParaRPr lang="en-US" dirty="0" smtClean="0"/>
          </a:p>
          <a:p>
            <a:pPr eaLnBrk="1" hangingPunct="1"/>
            <a:r>
              <a:rPr lang="en-US" dirty="0" smtClean="0"/>
              <a:t>The third argument is the protocol.  This is used to choose a transport protocol that supports the chosen domain and type.  Don’t worry about this.  Just set it to  zero which basically will choose the default for type.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4479F444-6AC8-4685-9A14-5D631CDA07F8}" type="slidenum">
              <a:rPr lang="en-US"/>
              <a:pPr/>
              <a:t>22</a:t>
            </a:fld>
            <a:endParaRPr lang="en-US"/>
          </a:p>
        </p:txBody>
      </p:sp>
      <p:sp>
        <p:nvSpPr>
          <p:cNvPr id="82947" name="Rectangle 2"/>
          <p:cNvSpPr>
            <a:spLocks noChangeArrowheads="1" noTextEdit="1"/>
          </p:cNvSpPr>
          <p:nvPr>
            <p:ph type="sldImg"/>
          </p:nvPr>
        </p:nvSpPr>
        <p:spPr>
          <a:xfrm>
            <a:off x="1182688" y="696913"/>
            <a:ext cx="4648200" cy="3486150"/>
          </a:xfrm>
          <a:solidFill>
            <a:srgbClr val="FFFFFF"/>
          </a:solidFill>
          <a:ln/>
        </p:spPr>
      </p:sp>
      <p:sp>
        <p:nvSpPr>
          <p:cNvPr id="82948"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5DBF0A33-6687-432C-831D-B2964F1CF3BC}" type="slidenum">
              <a:rPr lang="en-US"/>
              <a:pPr/>
              <a:t>23</a:t>
            </a:fld>
            <a:endParaRPr lang="en-US"/>
          </a:p>
        </p:txBody>
      </p:sp>
      <p:sp>
        <p:nvSpPr>
          <p:cNvPr id="83971" name="Rectangle 2"/>
          <p:cNvSpPr>
            <a:spLocks noChangeArrowheads="1" noTextEdit="1"/>
          </p:cNvSpPr>
          <p:nvPr>
            <p:ph type="sldImg"/>
          </p:nvPr>
        </p:nvSpPr>
        <p:spPr>
          <a:xfrm>
            <a:off x="1182688" y="696913"/>
            <a:ext cx="4648200" cy="3486150"/>
          </a:xfrm>
          <a:solidFill>
            <a:srgbClr val="FFFFFF"/>
          </a:solidFill>
          <a:ln/>
        </p:spPr>
      </p:sp>
      <p:sp>
        <p:nvSpPr>
          <p:cNvPr id="83972"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05655C8-0F54-4A15-80FE-26D9159F13F2}" type="slidenum">
              <a:rPr lang="en-US"/>
              <a:pPr/>
              <a:t>25</a:t>
            </a:fld>
            <a:endParaRPr lang="en-US"/>
          </a:p>
        </p:txBody>
      </p:sp>
      <p:sp>
        <p:nvSpPr>
          <p:cNvPr id="84995" name="Rectangle 2"/>
          <p:cNvSpPr>
            <a:spLocks noChangeArrowheads="1" noTextEdit="1"/>
          </p:cNvSpPr>
          <p:nvPr>
            <p:ph type="sldImg"/>
          </p:nvPr>
        </p:nvSpPr>
        <p:spPr>
          <a:xfrm>
            <a:off x="1182688" y="696913"/>
            <a:ext cx="4648200" cy="3486150"/>
          </a:xfrm>
          <a:solidFill>
            <a:srgbClr val="FFFFFF"/>
          </a:solidFill>
          <a:ln/>
        </p:spPr>
      </p:sp>
      <p:sp>
        <p:nvSpPr>
          <p:cNvPr id="84996" name="Rectangle 3"/>
          <p:cNvSpPr>
            <a:spLocks noChangeArrowheads="1"/>
          </p:cNvSpPr>
          <p:nvPr>
            <p:ph type="body" idx="1"/>
          </p:nvPr>
        </p:nvSpPr>
        <p:spPr>
          <a:solidFill>
            <a:srgbClr val="FFFFFF"/>
          </a:solidFill>
          <a:ln>
            <a:solidFill>
              <a:srgbClr val="000000"/>
            </a:solidFill>
          </a:ln>
        </p:spPr>
        <p:txBody>
          <a:bodyPr lIns="88136" tIns="44069" rIns="88136" bIns="44069"/>
          <a:lstStyle/>
          <a:p>
            <a:pPr eaLnBrk="1" hangingPunct="1"/>
            <a:r>
              <a:rPr lang="en-US" smtClean="0"/>
              <a:t>The data structure sockaddr_in is used to represent the address in the transport layer. It consists of the following parts:</a:t>
            </a:r>
          </a:p>
          <a:p>
            <a:pPr eaLnBrk="1" hangingPunct="1"/>
            <a:r>
              <a:rPr lang="en-US" smtClean="0"/>
              <a:t>   sin_family refers to the domain.</a:t>
            </a:r>
          </a:p>
          <a:p>
            <a:pPr eaLnBrk="1" hangingPunct="1"/>
            <a:r>
              <a:rPr lang="en-US" smtClean="0"/>
              <a:t>   sin_port is the port that communication will take place</a:t>
            </a:r>
          </a:p>
          <a:p>
            <a:pPr eaLnBrk="1" hangingPunct="1"/>
            <a:r>
              <a:rPr lang="en-US" smtClean="0"/>
              <a:t>  sin_addr is the network address (IP address)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533400" y="16002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ctr" rtl="0" eaLnBrk="0" fontAlgn="base" hangingPunct="0">
        <a:spcBef>
          <a:spcPct val="0"/>
        </a:spcBef>
        <a:spcAft>
          <a:spcPct val="0"/>
        </a:spcAft>
        <a:defRPr sz="4000">
          <a:solidFill>
            <a:schemeClr val="accent2"/>
          </a:solidFill>
          <a:latin typeface="+mj-lt"/>
          <a:ea typeface="+mj-ea"/>
          <a:cs typeface="+mj-cs"/>
        </a:defRPr>
      </a:lvl1pPr>
      <a:lvl2pPr algn="ctr" rtl="0" eaLnBrk="0" fontAlgn="base" hangingPunct="0">
        <a:spcBef>
          <a:spcPct val="0"/>
        </a:spcBef>
        <a:spcAft>
          <a:spcPct val="0"/>
        </a:spcAft>
        <a:defRPr sz="4000">
          <a:solidFill>
            <a:schemeClr val="accent2"/>
          </a:solidFill>
          <a:latin typeface="Comic Sans MS" pitchFamily="66" charset="0"/>
        </a:defRPr>
      </a:lvl2pPr>
      <a:lvl3pPr algn="ctr" rtl="0" eaLnBrk="0" fontAlgn="base" hangingPunct="0">
        <a:spcBef>
          <a:spcPct val="0"/>
        </a:spcBef>
        <a:spcAft>
          <a:spcPct val="0"/>
        </a:spcAft>
        <a:defRPr sz="4000">
          <a:solidFill>
            <a:schemeClr val="accent2"/>
          </a:solidFill>
          <a:latin typeface="Comic Sans MS" pitchFamily="66" charset="0"/>
        </a:defRPr>
      </a:lvl3pPr>
      <a:lvl4pPr algn="ctr" rtl="0" eaLnBrk="0" fontAlgn="base" hangingPunct="0">
        <a:spcBef>
          <a:spcPct val="0"/>
        </a:spcBef>
        <a:spcAft>
          <a:spcPct val="0"/>
        </a:spcAft>
        <a:defRPr sz="4000">
          <a:solidFill>
            <a:schemeClr val="accent2"/>
          </a:solidFill>
          <a:latin typeface="Comic Sans MS" pitchFamily="66" charset="0"/>
        </a:defRPr>
      </a:lvl4pPr>
      <a:lvl5pPr algn="ctr" rtl="0" eaLnBrk="0" fontAlgn="base" hangingPunct="0">
        <a:spcBef>
          <a:spcPct val="0"/>
        </a:spcBef>
        <a:spcAft>
          <a:spcPct val="0"/>
        </a:spcAft>
        <a:defRPr sz="4000">
          <a:solidFill>
            <a:schemeClr val="accent2"/>
          </a:solidFill>
          <a:latin typeface="Comic Sans MS" pitchFamily="66" charset="0"/>
        </a:defRPr>
      </a:lvl5pPr>
      <a:lvl6pPr marL="457200" algn="ctr" rtl="0" fontAlgn="base">
        <a:spcBef>
          <a:spcPct val="0"/>
        </a:spcBef>
        <a:spcAft>
          <a:spcPct val="0"/>
        </a:spcAft>
        <a:defRPr sz="4000">
          <a:solidFill>
            <a:schemeClr val="accent2"/>
          </a:solidFill>
          <a:latin typeface="Comic Sans MS" pitchFamily="66" charset="0"/>
        </a:defRPr>
      </a:lvl6pPr>
      <a:lvl7pPr marL="914400" algn="ctr" rtl="0" fontAlgn="base">
        <a:spcBef>
          <a:spcPct val="0"/>
        </a:spcBef>
        <a:spcAft>
          <a:spcPct val="0"/>
        </a:spcAft>
        <a:defRPr sz="4000">
          <a:solidFill>
            <a:schemeClr val="accent2"/>
          </a:solidFill>
          <a:latin typeface="Comic Sans MS" pitchFamily="66" charset="0"/>
        </a:defRPr>
      </a:lvl7pPr>
      <a:lvl8pPr marL="1371600" algn="ctr" rtl="0" fontAlgn="base">
        <a:spcBef>
          <a:spcPct val="0"/>
        </a:spcBef>
        <a:spcAft>
          <a:spcPct val="0"/>
        </a:spcAft>
        <a:defRPr sz="4000">
          <a:solidFill>
            <a:schemeClr val="accent2"/>
          </a:solidFill>
          <a:latin typeface="Comic Sans MS" pitchFamily="66" charset="0"/>
        </a:defRPr>
      </a:lvl8pPr>
      <a:lvl9pPr marL="1828800" algn="ctr" rtl="0" fontAlgn="base">
        <a:spcBef>
          <a:spcPct val="0"/>
        </a:spcBef>
        <a:spcAft>
          <a:spcPct val="0"/>
        </a:spcAft>
        <a:defRPr sz="4000">
          <a:solidFill>
            <a:schemeClr val="accent2"/>
          </a:solidFill>
          <a:latin typeface="Comic Sans MS" pitchFamily="66" charset="0"/>
        </a:defRPr>
      </a:lvl9pPr>
    </p:titleStyle>
    <p:body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pitchFamily="82" charset="2"/>
        <a:buChar char="m"/>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ownload.oracle.com/javase/tutorial/networking/sockets/" TargetMode="External"/><Relationship Id="rId2" Type="http://schemas.openxmlformats.org/officeDocument/2006/relationships/hyperlink" Target="http://beej.us/guide/bgnet/"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p>
            <a:pPr eaLnBrk="1" hangingPunct="1"/>
            <a:r>
              <a:rPr lang="en-US" smtClean="0"/>
              <a:t>Communication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Data Link Layer</a:t>
            </a:r>
          </a:p>
        </p:txBody>
      </p:sp>
      <p:sp>
        <p:nvSpPr>
          <p:cNvPr id="9219" name="Rectangle 3"/>
          <p:cNvSpPr>
            <a:spLocks noGrp="1" noChangeArrowheads="1"/>
          </p:cNvSpPr>
          <p:nvPr>
            <p:ph type="body" idx="1"/>
          </p:nvPr>
        </p:nvSpPr>
        <p:spPr>
          <a:xfrm>
            <a:off x="363538" y="1344613"/>
            <a:ext cx="8178800" cy="4343400"/>
          </a:xfrm>
        </p:spPr>
        <p:txBody>
          <a:bodyPr/>
          <a:lstStyle/>
          <a:p>
            <a:pPr eaLnBrk="1" hangingPunct="1"/>
            <a:r>
              <a:rPr lang="en-US" dirty="0" smtClean="0"/>
              <a:t>Between path points, a </a:t>
            </a:r>
            <a:r>
              <a:rPr lang="en-US" dirty="0" smtClean="0"/>
              <a:t>mechanism is needed to detect and correct errors such as damaged or lost </a:t>
            </a:r>
            <a:r>
              <a:rPr lang="en-US" dirty="0" smtClean="0"/>
              <a:t>messages</a:t>
            </a:r>
          </a:p>
          <a:p>
            <a:pPr eaLnBrk="1" hangingPunct="1"/>
            <a:r>
              <a:rPr lang="en-US" dirty="0" smtClean="0"/>
              <a:t> </a:t>
            </a:r>
            <a:r>
              <a:rPr lang="en-US" dirty="0" smtClean="0"/>
              <a:t>Basically the data link layer is concerned with data transfer between the path points</a:t>
            </a:r>
            <a:endParaRPr lang="en-US" dirty="0" smtClean="0"/>
          </a:p>
          <a:p>
            <a:pPr eaLnBrk="1" hangingPunct="1"/>
            <a:r>
              <a:rPr lang="en-US" dirty="0" smtClean="0"/>
              <a:t>The data link layer groups bits into units (</a:t>
            </a:r>
            <a:r>
              <a:rPr lang="en-US" dirty="0" smtClean="0">
                <a:solidFill>
                  <a:srgbClr val="FF0000"/>
                </a:solidFill>
              </a:rPr>
              <a:t>frames</a:t>
            </a:r>
            <a:r>
              <a:rPr lang="en-US" dirty="0" smtClean="0"/>
              <a:t>).  Each frame has</a:t>
            </a:r>
          </a:p>
          <a:p>
            <a:pPr lvl="1" eaLnBrk="1" hangingPunct="1"/>
            <a:r>
              <a:rPr lang="en-US" dirty="0" smtClean="0"/>
              <a:t>Sequence numbers for detecting lost messages</a:t>
            </a:r>
          </a:p>
          <a:p>
            <a:pPr lvl="1" eaLnBrk="1" hangingPunct="1"/>
            <a:r>
              <a:rPr lang="en-US" dirty="0" smtClean="0"/>
              <a:t>Checksums for detecting damage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Physical Layer</a:t>
            </a:r>
          </a:p>
        </p:txBody>
      </p:sp>
      <p:sp>
        <p:nvSpPr>
          <p:cNvPr id="8195" name="Rectangle 3"/>
          <p:cNvSpPr>
            <a:spLocks noGrp="1" noChangeArrowheads="1"/>
          </p:cNvSpPr>
          <p:nvPr>
            <p:ph type="body" idx="1"/>
          </p:nvPr>
        </p:nvSpPr>
        <p:spPr>
          <a:xfrm>
            <a:off x="518651" y="1467465"/>
            <a:ext cx="7772400" cy="4648200"/>
          </a:xfrm>
        </p:spPr>
        <p:txBody>
          <a:bodyPr/>
          <a:lstStyle/>
          <a:p>
            <a:pPr eaLnBrk="1" hangingPunct="1"/>
            <a:r>
              <a:rPr lang="en-US" dirty="0" smtClean="0"/>
              <a:t>The physical layer is concerned with the transmission of 0’s and 1’s.</a:t>
            </a:r>
          </a:p>
          <a:p>
            <a:pPr lvl="1" eaLnBrk="1" hangingPunct="1"/>
            <a:r>
              <a:rPr lang="en-US" dirty="0" smtClean="0"/>
              <a:t>How many volts to use for 0 and </a:t>
            </a:r>
            <a:r>
              <a:rPr lang="en-US" dirty="0" smtClean="0"/>
              <a:t>1?</a:t>
            </a:r>
            <a:endParaRPr lang="en-US" dirty="0" smtClean="0"/>
          </a:p>
          <a:p>
            <a:pPr lvl="1" eaLnBrk="1" hangingPunct="1"/>
            <a:r>
              <a:rPr lang="en-US" dirty="0" smtClean="0"/>
              <a:t>How many bits per second can be </a:t>
            </a:r>
            <a:r>
              <a:rPr lang="en-US" dirty="0" smtClean="0"/>
              <a:t>sent?</a:t>
            </a:r>
            <a:endParaRPr lang="en-US" dirty="0" smtClean="0"/>
          </a:p>
          <a:p>
            <a:pPr eaLnBrk="1" hangingPunct="1"/>
            <a:r>
              <a:rPr lang="en-US" dirty="0" smtClean="0"/>
              <a:t>Many physical layer standards have been developed for different media e.g.,</a:t>
            </a:r>
          </a:p>
          <a:p>
            <a:pPr lvl="1" eaLnBrk="1" hangingPunct="1"/>
            <a:r>
              <a:rPr lang="en-US" dirty="0" smtClean="0"/>
              <a:t>RS-232-C standard for serial communication lines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smtClean="0"/>
              <a:t>Application Layer Protocols</a:t>
            </a:r>
            <a:endParaRPr lang="en-US" dirty="0" smtClean="0"/>
          </a:p>
        </p:txBody>
      </p:sp>
      <p:sp>
        <p:nvSpPr>
          <p:cNvPr id="12291" name="Rectangle 3"/>
          <p:cNvSpPr>
            <a:spLocks noGrp="1" noChangeArrowheads="1"/>
          </p:cNvSpPr>
          <p:nvPr>
            <p:ph type="body" idx="1"/>
          </p:nvPr>
        </p:nvSpPr>
        <p:spPr/>
        <p:txBody>
          <a:bodyPr/>
          <a:lstStyle/>
          <a:p>
            <a:pPr eaLnBrk="1" hangingPunct="1">
              <a:lnSpc>
                <a:spcPct val="90000"/>
              </a:lnSpc>
            </a:pPr>
            <a:r>
              <a:rPr lang="en-US" dirty="0" smtClean="0"/>
              <a:t>Application layer protocols include </a:t>
            </a:r>
            <a:r>
              <a:rPr lang="en-US" dirty="0" smtClean="0">
                <a:solidFill>
                  <a:srgbClr val="FF0000"/>
                </a:solidFill>
              </a:rPr>
              <a:t>ftp</a:t>
            </a:r>
            <a:r>
              <a:rPr lang="en-US" dirty="0" smtClean="0"/>
              <a:t> and </a:t>
            </a:r>
            <a:r>
              <a:rPr lang="en-US" dirty="0" smtClean="0">
                <a:solidFill>
                  <a:srgbClr val="FF0000"/>
                </a:solidFill>
              </a:rPr>
              <a:t>http</a:t>
            </a:r>
            <a:r>
              <a:rPr lang="en-US" dirty="0" smtClean="0"/>
              <a:t>.</a:t>
            </a:r>
          </a:p>
          <a:p>
            <a:pPr eaLnBrk="1" hangingPunct="1">
              <a:lnSpc>
                <a:spcPct val="90000"/>
              </a:lnSpc>
            </a:pPr>
            <a:r>
              <a:rPr lang="en-US" dirty="0" smtClean="0"/>
              <a:t>These protocols are built on top of </a:t>
            </a:r>
            <a:r>
              <a:rPr lang="en-US" dirty="0" smtClean="0">
                <a:solidFill>
                  <a:srgbClr val="FF0000"/>
                </a:solidFill>
              </a:rPr>
              <a:t>TCP/UDP</a:t>
            </a:r>
          </a:p>
          <a:p>
            <a:pPr eaLnBrk="1" hangingPunct="1">
              <a:lnSpc>
                <a:spcPct val="90000"/>
              </a:lnSpc>
            </a:pP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Client-Server Paradigm</a:t>
            </a:r>
          </a:p>
        </p:txBody>
      </p:sp>
      <p:sp>
        <p:nvSpPr>
          <p:cNvPr id="13315" name="Rectangle 3"/>
          <p:cNvSpPr>
            <a:spLocks noGrp="1" noChangeArrowheads="1"/>
          </p:cNvSpPr>
          <p:nvPr>
            <p:ph type="body" idx="1"/>
          </p:nvPr>
        </p:nvSpPr>
        <p:spPr>
          <a:xfrm>
            <a:off x="548148" y="1334729"/>
            <a:ext cx="7772400" cy="4648200"/>
          </a:xfrm>
        </p:spPr>
        <p:txBody>
          <a:bodyPr/>
          <a:lstStyle/>
          <a:p>
            <a:pPr eaLnBrk="1" hangingPunct="1"/>
            <a:r>
              <a:rPr lang="en-US" sz="2400" dirty="0" smtClean="0"/>
              <a:t>Many network applications use a form of communication known as the client-server paradigm</a:t>
            </a:r>
          </a:p>
          <a:p>
            <a:pPr lvl="1" eaLnBrk="1" hangingPunct="1"/>
            <a:r>
              <a:rPr lang="en-US" sz="2000" dirty="0" smtClean="0"/>
              <a:t>Server application waits (passively) for contact.</a:t>
            </a:r>
          </a:p>
          <a:p>
            <a:pPr lvl="1" eaLnBrk="1" hangingPunct="1"/>
            <a:r>
              <a:rPr lang="en-US" sz="2000" dirty="0" smtClean="0"/>
              <a:t>Client initiates the contact.</a:t>
            </a:r>
          </a:p>
          <a:p>
            <a:pPr eaLnBrk="1" hangingPunct="1"/>
            <a:r>
              <a:rPr lang="en-US" sz="2400" dirty="0" smtClean="0"/>
              <a:t>Client and server applications interact directly with a transport-layer protocol for establishing communication and to send and receive information.</a:t>
            </a:r>
          </a:p>
          <a:p>
            <a:pPr eaLnBrk="1" hangingPunct="1"/>
            <a:r>
              <a:rPr lang="en-US" sz="2400" dirty="0" smtClean="0"/>
              <a:t>The transport layer uses lower layer protocols to send and receive individual messages.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Application Programming Interface: API</a:t>
            </a:r>
          </a:p>
        </p:txBody>
      </p:sp>
      <p:sp>
        <p:nvSpPr>
          <p:cNvPr id="14339" name="Rectangle 3"/>
          <p:cNvSpPr>
            <a:spLocks noGrp="1" noChangeArrowheads="1"/>
          </p:cNvSpPr>
          <p:nvPr>
            <p:ph type="body" idx="1"/>
          </p:nvPr>
        </p:nvSpPr>
        <p:spPr/>
        <p:txBody>
          <a:bodyPr/>
          <a:lstStyle/>
          <a:p>
            <a:pPr eaLnBrk="1" hangingPunct="1">
              <a:lnSpc>
                <a:spcPct val="90000"/>
              </a:lnSpc>
            </a:pPr>
            <a:r>
              <a:rPr lang="en-US" sz="2400" dirty="0" smtClean="0"/>
              <a:t>The interface an application uses when it interacts with the transport protocol software is known as an </a:t>
            </a:r>
            <a:r>
              <a:rPr lang="en-US" sz="2400" dirty="0" smtClean="0">
                <a:solidFill>
                  <a:srgbClr val="FF0000"/>
                </a:solidFill>
              </a:rPr>
              <a:t>Application Programming Interface (API).</a:t>
            </a:r>
          </a:p>
          <a:p>
            <a:pPr eaLnBrk="1" hangingPunct="1">
              <a:lnSpc>
                <a:spcPct val="90000"/>
              </a:lnSpc>
            </a:pPr>
            <a:r>
              <a:rPr lang="en-US" sz="2400" dirty="0" smtClean="0"/>
              <a:t>An API defines a set of operations that an application can perform when it interacts with a protocol.</a:t>
            </a:r>
          </a:p>
          <a:p>
            <a:pPr eaLnBrk="1" hangingPunct="1">
              <a:lnSpc>
                <a:spcPct val="90000"/>
              </a:lnSpc>
            </a:pPr>
            <a:r>
              <a:rPr lang="en-US" sz="2400" dirty="0" smtClean="0"/>
              <a:t>APIs are defined as follows:</a:t>
            </a:r>
          </a:p>
          <a:p>
            <a:pPr lvl="1" eaLnBrk="1" hangingPunct="1">
              <a:lnSpc>
                <a:spcPct val="90000"/>
              </a:lnSpc>
            </a:pPr>
            <a:r>
              <a:rPr lang="en-US" sz="2000" dirty="0" smtClean="0"/>
              <a:t>Provide a set of procedures that can be called</a:t>
            </a:r>
          </a:p>
          <a:p>
            <a:pPr lvl="1" eaLnBrk="1" hangingPunct="1">
              <a:lnSpc>
                <a:spcPct val="90000"/>
              </a:lnSpc>
            </a:pPr>
            <a:r>
              <a:rPr lang="en-US" sz="2000" dirty="0" smtClean="0"/>
              <a:t>For each procedure, define the arguments expected</a:t>
            </a:r>
          </a:p>
          <a:p>
            <a:pPr lvl="1" eaLnBrk="1" hangingPunct="1">
              <a:lnSpc>
                <a:spcPct val="90000"/>
              </a:lnSpc>
            </a:pPr>
            <a:r>
              <a:rPr lang="en-US" sz="2000" dirty="0" smtClean="0"/>
              <a:t>Usually there is a procedure for each basic operation e.g., send, receive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Socket API</a:t>
            </a:r>
          </a:p>
        </p:txBody>
      </p:sp>
      <p:sp>
        <p:nvSpPr>
          <p:cNvPr id="15363" name="Rectangle 3"/>
          <p:cNvSpPr>
            <a:spLocks noGrp="1" noChangeArrowheads="1"/>
          </p:cNvSpPr>
          <p:nvPr>
            <p:ph type="body" idx="1"/>
          </p:nvPr>
        </p:nvSpPr>
        <p:spPr/>
        <p:txBody>
          <a:bodyPr/>
          <a:lstStyle/>
          <a:p>
            <a:pPr eaLnBrk="1" hangingPunct="1"/>
            <a:r>
              <a:rPr lang="en-US" smtClean="0"/>
              <a:t>Introduced in 1981</a:t>
            </a:r>
          </a:p>
          <a:p>
            <a:pPr eaLnBrk="1" hangingPunct="1"/>
            <a:r>
              <a:rPr lang="en-US" smtClean="0"/>
              <a:t>Originally only Unix</a:t>
            </a:r>
          </a:p>
          <a:p>
            <a:pPr eaLnBrk="1" hangingPunct="1"/>
            <a:r>
              <a:rPr lang="en-US" smtClean="0"/>
              <a:t>Implemented as a library</a:t>
            </a:r>
          </a:p>
          <a:p>
            <a:pPr eaLnBrk="1" hangingPunct="1"/>
            <a:r>
              <a:rPr lang="en-US" smtClean="0"/>
              <a:t>This can be used to communicate with TCP or UDP</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Sockets</a:t>
            </a:r>
            <a:endParaRPr lang="en-CA" dirty="0"/>
          </a:p>
        </p:txBody>
      </p:sp>
      <p:sp>
        <p:nvSpPr>
          <p:cNvPr id="3" name="Content Placeholder 2"/>
          <p:cNvSpPr>
            <a:spLocks noGrp="1"/>
          </p:cNvSpPr>
          <p:nvPr>
            <p:ph idx="1"/>
          </p:nvPr>
        </p:nvSpPr>
        <p:spPr/>
        <p:txBody>
          <a:bodyPr/>
          <a:lstStyle/>
          <a:p>
            <a:r>
              <a:rPr lang="en-US" dirty="0" smtClean="0"/>
              <a:t>Sockets provide an interface to TCP/IP and UDP/IP</a:t>
            </a:r>
          </a:p>
          <a:p>
            <a:r>
              <a:rPr lang="en-US" dirty="0" smtClean="0"/>
              <a:t>A socket is characterized by the following information representing communication endpoints  </a:t>
            </a:r>
          </a:p>
          <a:p>
            <a:pPr lvl="1"/>
            <a:r>
              <a:rPr lang="en-US" dirty="0" smtClean="0"/>
              <a:t>communication protocol, local address, local port, remote address, remote port</a:t>
            </a:r>
          </a:p>
          <a:p>
            <a:r>
              <a:rPr lang="en-US" dirty="0" smtClean="0"/>
              <a:t>Let us now look at how sockets are represented in operating systems</a:t>
            </a:r>
            <a:endParaRPr lang="en-US" dirty="0" smtClean="0"/>
          </a:p>
          <a:p>
            <a:pPr lvl="1"/>
            <a:endParaRPr lang="en-CA"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lang="en-US" dirty="0" smtClean="0"/>
              <a:t>Open </a:t>
            </a:r>
            <a:r>
              <a:rPr lang="en-US" dirty="0" smtClean="0"/>
              <a:t>Files/Socket </a:t>
            </a:r>
            <a:r>
              <a:rPr lang="en-US" dirty="0" smtClean="0"/>
              <a:t>Representation</a:t>
            </a:r>
          </a:p>
        </p:txBody>
      </p:sp>
      <p:sp>
        <p:nvSpPr>
          <p:cNvPr id="13315" name="Rectangle 19"/>
          <p:cNvSpPr>
            <a:spLocks noGrp="1" noChangeArrowheads="1"/>
          </p:cNvSpPr>
          <p:nvPr>
            <p:ph type="body" sz="half" idx="4294967295"/>
          </p:nvPr>
        </p:nvSpPr>
        <p:spPr>
          <a:xfrm>
            <a:off x="378952" y="1462958"/>
            <a:ext cx="4914900" cy="4648200"/>
          </a:xfrm>
        </p:spPr>
        <p:txBody>
          <a:bodyPr/>
          <a:lstStyle/>
          <a:p>
            <a:pPr>
              <a:defRPr/>
            </a:pPr>
            <a:r>
              <a:rPr lang="en-US" sz="2000" dirty="0" smtClean="0"/>
              <a:t> Here is a code fragment</a:t>
            </a:r>
            <a:endParaRPr lang="en-US" sz="2000" dirty="0" smtClean="0"/>
          </a:p>
          <a:p>
            <a:pPr lvl="1">
              <a:buFont typeface="ZapfDingbats" pitchFamily="82" charset="2"/>
              <a:buNone/>
              <a:defRPr/>
            </a:pPr>
            <a:r>
              <a:rPr lang="en-US" sz="1800" dirty="0" smtClean="0">
                <a:solidFill>
                  <a:schemeClr val="accent2"/>
                </a:solidFill>
              </a:rPr>
              <a:t>FILE </a:t>
            </a:r>
            <a:r>
              <a:rPr lang="en-US" sz="1800" dirty="0" smtClean="0">
                <a:solidFill>
                  <a:schemeClr val="accent2"/>
                </a:solidFill>
              </a:rPr>
              <a:t>*</a:t>
            </a:r>
            <a:r>
              <a:rPr lang="en-US" sz="1800" dirty="0" err="1" smtClean="0">
                <a:solidFill>
                  <a:schemeClr val="accent2"/>
                </a:solidFill>
              </a:rPr>
              <a:t>in_file</a:t>
            </a:r>
            <a:r>
              <a:rPr lang="en-US" sz="1800" dirty="0" smtClean="0">
                <a:solidFill>
                  <a:schemeClr val="accent2"/>
                </a:solidFill>
              </a:rPr>
              <a:t>;  </a:t>
            </a:r>
          </a:p>
          <a:p>
            <a:pPr lvl="1">
              <a:buFont typeface="ZapfDingbats" pitchFamily="82" charset="2"/>
              <a:buNone/>
              <a:defRPr/>
            </a:pPr>
            <a:r>
              <a:rPr lang="en-US" sz="1800" dirty="0" smtClean="0">
                <a:solidFill>
                  <a:schemeClr val="accent2"/>
                </a:solidFill>
              </a:rPr>
              <a:t>   // open a file </a:t>
            </a:r>
          </a:p>
          <a:p>
            <a:pPr lvl="1">
              <a:buFont typeface="ZapfDingbats" pitchFamily="82" charset="2"/>
              <a:buNone/>
              <a:defRPr/>
            </a:pPr>
            <a:r>
              <a:rPr lang="en-US" sz="1800" dirty="0" err="1" smtClean="0">
                <a:solidFill>
                  <a:schemeClr val="accent2"/>
                </a:solidFill>
              </a:rPr>
              <a:t>in_file</a:t>
            </a:r>
            <a:r>
              <a:rPr lang="en-US" sz="1800" dirty="0" smtClean="0">
                <a:solidFill>
                  <a:schemeClr val="accent2"/>
                </a:solidFill>
              </a:rPr>
              <a:t> = </a:t>
            </a:r>
            <a:r>
              <a:rPr lang="en-US" sz="1800" dirty="0" err="1" smtClean="0">
                <a:solidFill>
                  <a:schemeClr val="accent2"/>
                </a:solidFill>
              </a:rPr>
              <a:t>fopen</a:t>
            </a:r>
            <a:r>
              <a:rPr lang="en-US" sz="1800" dirty="0" smtClean="0">
                <a:solidFill>
                  <a:schemeClr val="accent2"/>
                </a:solidFill>
              </a:rPr>
              <a:t>("list.txt", "r"); </a:t>
            </a:r>
          </a:p>
          <a:p>
            <a:pPr lvl="1">
              <a:defRPr/>
            </a:pPr>
            <a:endParaRPr lang="en-US" sz="1800" dirty="0" smtClean="0">
              <a:solidFill>
                <a:schemeClr val="accent2"/>
              </a:solidFill>
            </a:endParaRPr>
          </a:p>
          <a:p>
            <a:pPr>
              <a:defRPr/>
            </a:pPr>
            <a:r>
              <a:rPr lang="en-US" sz="2000" dirty="0" smtClean="0"/>
              <a:t>Each process has a file descriptor table</a:t>
            </a:r>
          </a:p>
          <a:p>
            <a:pPr>
              <a:defRPr/>
            </a:pPr>
            <a:r>
              <a:rPr lang="en-US" sz="2000" dirty="0" smtClean="0"/>
              <a:t>An entry could point to information about a file</a:t>
            </a:r>
          </a:p>
          <a:p>
            <a:pPr>
              <a:defRPr/>
            </a:pPr>
            <a:r>
              <a:rPr lang="en-US" sz="2000" dirty="0" smtClean="0"/>
              <a:t> File information includes disk location, </a:t>
            </a:r>
            <a:r>
              <a:rPr lang="en-US" sz="2000" dirty="0" smtClean="0"/>
              <a:t> </a:t>
            </a:r>
            <a:r>
              <a:rPr lang="en-US" sz="2000" dirty="0" smtClean="0"/>
              <a:t>file status etc;</a:t>
            </a:r>
          </a:p>
          <a:p>
            <a:pPr>
              <a:defRPr/>
            </a:pPr>
            <a:r>
              <a:rPr lang="en-US" sz="2000" dirty="0" smtClean="0"/>
              <a:t>Read/write operations need this info</a:t>
            </a:r>
            <a:endParaRPr lang="en-US" sz="1400" dirty="0" smtClean="0"/>
          </a:p>
        </p:txBody>
      </p:sp>
      <p:grpSp>
        <p:nvGrpSpPr>
          <p:cNvPr id="2" name="Group 21"/>
          <p:cNvGrpSpPr>
            <a:grpSpLocks/>
          </p:cNvGrpSpPr>
          <p:nvPr/>
        </p:nvGrpSpPr>
        <p:grpSpPr bwMode="auto">
          <a:xfrm>
            <a:off x="5300663" y="2130425"/>
            <a:ext cx="3843337" cy="1863725"/>
            <a:chOff x="3200" y="1334"/>
            <a:chExt cx="2421" cy="1174"/>
          </a:xfrm>
        </p:grpSpPr>
        <p:sp>
          <p:nvSpPr>
            <p:cNvPr id="20485" name="Rectangle 5"/>
            <p:cNvSpPr>
              <a:spLocks noChangeArrowheads="1"/>
            </p:cNvSpPr>
            <p:nvPr/>
          </p:nvSpPr>
          <p:spPr bwMode="auto">
            <a:xfrm>
              <a:off x="3392" y="1660"/>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86" name="Text Box 6"/>
            <p:cNvSpPr txBox="1">
              <a:spLocks noChangeArrowheads="1"/>
            </p:cNvSpPr>
            <p:nvPr/>
          </p:nvSpPr>
          <p:spPr bwMode="auto">
            <a:xfrm>
              <a:off x="3200" y="1680"/>
              <a:ext cx="187" cy="828"/>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0</a:t>
              </a:r>
            </a:p>
            <a:p>
              <a:pPr algn="l">
                <a:spcBef>
                  <a:spcPct val="0"/>
                </a:spcBef>
              </a:pPr>
              <a:r>
                <a:rPr lang="en-US" sz="1600" b="1">
                  <a:latin typeface="Arial" charset="0"/>
                </a:rPr>
                <a:t>1</a:t>
              </a:r>
            </a:p>
            <a:p>
              <a:pPr algn="l">
                <a:spcBef>
                  <a:spcPct val="0"/>
                </a:spcBef>
              </a:pPr>
              <a:r>
                <a:rPr lang="en-US" sz="1600" b="1">
                  <a:latin typeface="Arial" charset="0"/>
                </a:rPr>
                <a:t>2</a:t>
              </a:r>
            </a:p>
            <a:p>
              <a:pPr algn="l">
                <a:spcBef>
                  <a:spcPct val="0"/>
                </a:spcBef>
              </a:pPr>
              <a:r>
                <a:rPr lang="en-US" sz="1600" b="1">
                  <a:latin typeface="Arial" charset="0"/>
                </a:rPr>
                <a:t>3</a:t>
              </a:r>
            </a:p>
            <a:p>
              <a:pPr algn="l">
                <a:spcBef>
                  <a:spcPct val="0"/>
                </a:spcBef>
              </a:pPr>
              <a:r>
                <a:rPr lang="en-US" sz="1600" b="1">
                  <a:latin typeface="Arial" charset="0"/>
                </a:rPr>
                <a:t>4</a:t>
              </a:r>
            </a:p>
          </p:txBody>
        </p:sp>
        <p:sp>
          <p:nvSpPr>
            <p:cNvPr id="20487" name="Rectangle 7"/>
            <p:cNvSpPr>
              <a:spLocks noChangeArrowheads="1"/>
            </p:cNvSpPr>
            <p:nvPr/>
          </p:nvSpPr>
          <p:spPr bwMode="auto">
            <a:xfrm>
              <a:off x="3392" y="1821"/>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88" name="Rectangle 8"/>
            <p:cNvSpPr>
              <a:spLocks noChangeArrowheads="1"/>
            </p:cNvSpPr>
            <p:nvPr/>
          </p:nvSpPr>
          <p:spPr bwMode="auto">
            <a:xfrm>
              <a:off x="3392" y="1982"/>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89" name="Rectangle 9"/>
            <p:cNvSpPr>
              <a:spLocks noChangeArrowheads="1"/>
            </p:cNvSpPr>
            <p:nvPr/>
          </p:nvSpPr>
          <p:spPr bwMode="auto">
            <a:xfrm>
              <a:off x="3392" y="2143"/>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90" name="Rectangle 10"/>
            <p:cNvSpPr>
              <a:spLocks noChangeArrowheads="1"/>
            </p:cNvSpPr>
            <p:nvPr/>
          </p:nvSpPr>
          <p:spPr bwMode="auto">
            <a:xfrm>
              <a:off x="3392" y="2304"/>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91" name="Text Box 11"/>
            <p:cNvSpPr txBox="1">
              <a:spLocks noChangeArrowheads="1"/>
            </p:cNvSpPr>
            <p:nvPr/>
          </p:nvSpPr>
          <p:spPr bwMode="auto">
            <a:xfrm>
              <a:off x="3382" y="1334"/>
              <a:ext cx="1360" cy="213"/>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File Descriptor table</a:t>
              </a:r>
            </a:p>
          </p:txBody>
        </p:sp>
        <p:sp>
          <p:nvSpPr>
            <p:cNvPr id="20492" name="Line 12"/>
            <p:cNvSpPr>
              <a:spLocks noChangeShapeType="1"/>
            </p:cNvSpPr>
            <p:nvPr/>
          </p:nvSpPr>
          <p:spPr bwMode="auto">
            <a:xfrm flipV="1">
              <a:off x="4064" y="1632"/>
              <a:ext cx="384" cy="96"/>
            </a:xfrm>
            <a:prstGeom prst="line">
              <a:avLst/>
            </a:prstGeom>
            <a:noFill/>
            <a:ln w="12700">
              <a:solidFill>
                <a:schemeClr val="tx1"/>
              </a:solidFill>
              <a:round/>
              <a:headEnd/>
              <a:tailEnd type="triangle" w="med" len="med"/>
            </a:ln>
          </p:spPr>
          <p:txBody>
            <a:bodyPr wrap="none" anchor="ctr"/>
            <a:lstStyle/>
            <a:p>
              <a:endParaRPr lang="en-CA"/>
            </a:p>
          </p:txBody>
        </p:sp>
        <p:sp>
          <p:nvSpPr>
            <p:cNvPr id="20493" name="Line 13"/>
            <p:cNvSpPr>
              <a:spLocks noChangeShapeType="1"/>
            </p:cNvSpPr>
            <p:nvPr/>
          </p:nvSpPr>
          <p:spPr bwMode="auto">
            <a:xfrm>
              <a:off x="3968" y="1872"/>
              <a:ext cx="528" cy="0"/>
            </a:xfrm>
            <a:prstGeom prst="line">
              <a:avLst/>
            </a:prstGeom>
            <a:noFill/>
            <a:ln w="12700">
              <a:solidFill>
                <a:schemeClr val="tx1"/>
              </a:solidFill>
              <a:round/>
              <a:headEnd/>
              <a:tailEnd type="triangle" w="med" len="med"/>
            </a:ln>
          </p:spPr>
          <p:txBody>
            <a:bodyPr wrap="none" anchor="ctr"/>
            <a:lstStyle/>
            <a:p>
              <a:endParaRPr lang="en-CA"/>
            </a:p>
          </p:txBody>
        </p:sp>
        <p:sp>
          <p:nvSpPr>
            <p:cNvPr id="20494" name="Text Box 14"/>
            <p:cNvSpPr txBox="1">
              <a:spLocks noChangeArrowheads="1"/>
            </p:cNvSpPr>
            <p:nvPr/>
          </p:nvSpPr>
          <p:spPr bwMode="auto">
            <a:xfrm>
              <a:off x="4448" y="1536"/>
              <a:ext cx="422" cy="212"/>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stdin</a:t>
              </a:r>
            </a:p>
          </p:txBody>
        </p:sp>
        <p:sp>
          <p:nvSpPr>
            <p:cNvPr id="20495" name="Text Box 15"/>
            <p:cNvSpPr txBox="1">
              <a:spLocks noChangeArrowheads="1"/>
            </p:cNvSpPr>
            <p:nvPr/>
          </p:nvSpPr>
          <p:spPr bwMode="auto">
            <a:xfrm>
              <a:off x="4448" y="1776"/>
              <a:ext cx="507" cy="212"/>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stdout</a:t>
              </a:r>
            </a:p>
          </p:txBody>
        </p:sp>
        <p:sp>
          <p:nvSpPr>
            <p:cNvPr id="20496" name="Line 16"/>
            <p:cNvSpPr>
              <a:spLocks noChangeShapeType="1"/>
            </p:cNvSpPr>
            <p:nvPr/>
          </p:nvSpPr>
          <p:spPr bwMode="auto">
            <a:xfrm>
              <a:off x="4016" y="2064"/>
              <a:ext cx="432" cy="0"/>
            </a:xfrm>
            <a:prstGeom prst="line">
              <a:avLst/>
            </a:prstGeom>
            <a:noFill/>
            <a:ln w="12700">
              <a:solidFill>
                <a:schemeClr val="tx1"/>
              </a:solidFill>
              <a:round/>
              <a:headEnd/>
              <a:tailEnd type="triangle" w="med" len="med"/>
            </a:ln>
          </p:spPr>
          <p:txBody>
            <a:bodyPr wrap="none" anchor="ctr"/>
            <a:lstStyle/>
            <a:p>
              <a:endParaRPr lang="en-CA"/>
            </a:p>
          </p:txBody>
        </p:sp>
        <p:sp>
          <p:nvSpPr>
            <p:cNvPr id="20497" name="Line 17"/>
            <p:cNvSpPr>
              <a:spLocks noChangeShapeType="1"/>
            </p:cNvSpPr>
            <p:nvPr/>
          </p:nvSpPr>
          <p:spPr bwMode="auto">
            <a:xfrm>
              <a:off x="4064" y="2208"/>
              <a:ext cx="1056" cy="0"/>
            </a:xfrm>
            <a:prstGeom prst="line">
              <a:avLst/>
            </a:prstGeom>
            <a:noFill/>
            <a:ln w="12700">
              <a:solidFill>
                <a:schemeClr val="tx1"/>
              </a:solidFill>
              <a:round/>
              <a:headEnd/>
              <a:tailEnd type="triangle" w="med" len="med"/>
            </a:ln>
          </p:spPr>
          <p:txBody>
            <a:bodyPr wrap="none" anchor="ctr"/>
            <a:lstStyle/>
            <a:p>
              <a:endParaRPr lang="en-CA"/>
            </a:p>
          </p:txBody>
        </p:sp>
        <p:sp>
          <p:nvSpPr>
            <p:cNvPr id="20498" name="Text Box 18"/>
            <p:cNvSpPr txBox="1">
              <a:spLocks noChangeArrowheads="1"/>
            </p:cNvSpPr>
            <p:nvPr/>
          </p:nvSpPr>
          <p:spPr bwMode="auto">
            <a:xfrm>
              <a:off x="4448" y="1968"/>
              <a:ext cx="479" cy="212"/>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stderr</a:t>
              </a:r>
            </a:p>
          </p:txBody>
        </p:sp>
        <p:sp>
          <p:nvSpPr>
            <p:cNvPr id="20499" name="Text Box 23"/>
            <p:cNvSpPr txBox="1">
              <a:spLocks noChangeArrowheads="1"/>
            </p:cNvSpPr>
            <p:nvPr/>
          </p:nvSpPr>
          <p:spPr bwMode="auto">
            <a:xfrm>
              <a:off x="5134" y="2126"/>
              <a:ext cx="487" cy="212"/>
            </a:xfrm>
            <a:prstGeom prst="rect">
              <a:avLst/>
            </a:prstGeom>
            <a:noFill/>
            <a:ln w="9525" algn="ctr">
              <a:noFill/>
              <a:miter lim="800000"/>
              <a:headEnd/>
              <a:tailEnd/>
            </a:ln>
          </p:spPr>
          <p:txBody>
            <a:bodyPr wrap="none">
              <a:spAutoFit/>
            </a:bodyPr>
            <a:lstStyle/>
            <a:p>
              <a:pPr algn="l">
                <a:spcBef>
                  <a:spcPct val="0"/>
                </a:spcBef>
              </a:pPr>
              <a:r>
                <a:rPr lang="en-US" sz="1600" b="1">
                  <a:latin typeface="Helvetica" pitchFamily="32" charset="0"/>
                </a:rPr>
                <a:t>in_file</a:t>
              </a:r>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p:txBody>
          <a:bodyPr/>
          <a:lstStyle/>
          <a:p>
            <a:r>
              <a:rPr lang="en-US" dirty="0" smtClean="0"/>
              <a:t>Open </a:t>
            </a:r>
            <a:r>
              <a:rPr lang="en-US" dirty="0" smtClean="0"/>
              <a:t>Files/Socket </a:t>
            </a:r>
            <a:r>
              <a:rPr lang="en-US" dirty="0" smtClean="0"/>
              <a:t>Representation</a:t>
            </a:r>
          </a:p>
        </p:txBody>
      </p:sp>
      <p:sp>
        <p:nvSpPr>
          <p:cNvPr id="13315" name="Rectangle 19"/>
          <p:cNvSpPr>
            <a:spLocks noGrp="1" noChangeArrowheads="1"/>
          </p:cNvSpPr>
          <p:nvPr>
            <p:ph type="body" sz="half" idx="4294967295"/>
          </p:nvPr>
        </p:nvSpPr>
        <p:spPr>
          <a:xfrm>
            <a:off x="393700" y="1536700"/>
            <a:ext cx="4914900" cy="4648200"/>
          </a:xfrm>
        </p:spPr>
        <p:txBody>
          <a:bodyPr/>
          <a:lstStyle/>
          <a:p>
            <a:pPr>
              <a:defRPr/>
            </a:pPr>
            <a:r>
              <a:rPr lang="en-US" dirty="0" smtClean="0"/>
              <a:t>An entry can also point to  a </a:t>
            </a:r>
            <a:r>
              <a:rPr lang="en-US" dirty="0" smtClean="0">
                <a:solidFill>
                  <a:srgbClr val="FF0000"/>
                </a:solidFill>
              </a:rPr>
              <a:t>socket</a:t>
            </a:r>
          </a:p>
          <a:p>
            <a:pPr>
              <a:defRPr/>
            </a:pPr>
            <a:r>
              <a:rPr lang="en-US" dirty="0" smtClean="0"/>
              <a:t>Socket information is information needed for communication</a:t>
            </a:r>
          </a:p>
          <a:p>
            <a:pPr lvl="1">
              <a:defRPr/>
            </a:pPr>
            <a:r>
              <a:rPr lang="en-US" dirty="0" smtClean="0"/>
              <a:t>transport protocol</a:t>
            </a:r>
          </a:p>
          <a:p>
            <a:pPr lvl="1">
              <a:defRPr/>
            </a:pPr>
            <a:r>
              <a:rPr lang="en-US" dirty="0" smtClean="0"/>
              <a:t>Address of the local machine</a:t>
            </a:r>
          </a:p>
          <a:p>
            <a:pPr lvl="1">
              <a:defRPr/>
            </a:pPr>
            <a:r>
              <a:rPr lang="en-US" dirty="0" smtClean="0"/>
              <a:t>address </a:t>
            </a:r>
            <a:r>
              <a:rPr lang="en-US" dirty="0" smtClean="0"/>
              <a:t>of the remote </a:t>
            </a:r>
            <a:r>
              <a:rPr lang="en-US" dirty="0" smtClean="0"/>
              <a:t>machine</a:t>
            </a:r>
          </a:p>
          <a:p>
            <a:pPr lvl="1">
              <a:defRPr/>
            </a:pPr>
            <a:r>
              <a:rPr lang="en-US" dirty="0" smtClean="0"/>
              <a:t>Port numbers</a:t>
            </a:r>
          </a:p>
          <a:p>
            <a:pPr>
              <a:buNone/>
              <a:defRPr/>
            </a:pPr>
            <a:endParaRPr lang="en-US" sz="1400" dirty="0" smtClean="0"/>
          </a:p>
        </p:txBody>
      </p:sp>
      <p:grpSp>
        <p:nvGrpSpPr>
          <p:cNvPr id="2" name="Group 21"/>
          <p:cNvGrpSpPr>
            <a:grpSpLocks/>
          </p:cNvGrpSpPr>
          <p:nvPr/>
        </p:nvGrpSpPr>
        <p:grpSpPr bwMode="auto">
          <a:xfrm>
            <a:off x="5300663" y="2130425"/>
            <a:ext cx="3843337" cy="1863725"/>
            <a:chOff x="3200" y="1334"/>
            <a:chExt cx="2421" cy="1174"/>
          </a:xfrm>
        </p:grpSpPr>
        <p:sp>
          <p:nvSpPr>
            <p:cNvPr id="20485" name="Rectangle 5"/>
            <p:cNvSpPr>
              <a:spLocks noChangeArrowheads="1"/>
            </p:cNvSpPr>
            <p:nvPr/>
          </p:nvSpPr>
          <p:spPr bwMode="auto">
            <a:xfrm>
              <a:off x="3392" y="1660"/>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86" name="Text Box 6"/>
            <p:cNvSpPr txBox="1">
              <a:spLocks noChangeArrowheads="1"/>
            </p:cNvSpPr>
            <p:nvPr/>
          </p:nvSpPr>
          <p:spPr bwMode="auto">
            <a:xfrm>
              <a:off x="3200" y="1680"/>
              <a:ext cx="187" cy="828"/>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0</a:t>
              </a:r>
            </a:p>
            <a:p>
              <a:pPr algn="l">
                <a:spcBef>
                  <a:spcPct val="0"/>
                </a:spcBef>
              </a:pPr>
              <a:r>
                <a:rPr lang="en-US" sz="1600" b="1">
                  <a:latin typeface="Arial" charset="0"/>
                </a:rPr>
                <a:t>1</a:t>
              </a:r>
            </a:p>
            <a:p>
              <a:pPr algn="l">
                <a:spcBef>
                  <a:spcPct val="0"/>
                </a:spcBef>
              </a:pPr>
              <a:r>
                <a:rPr lang="en-US" sz="1600" b="1">
                  <a:latin typeface="Arial" charset="0"/>
                </a:rPr>
                <a:t>2</a:t>
              </a:r>
            </a:p>
            <a:p>
              <a:pPr algn="l">
                <a:spcBef>
                  <a:spcPct val="0"/>
                </a:spcBef>
              </a:pPr>
              <a:r>
                <a:rPr lang="en-US" sz="1600" b="1">
                  <a:latin typeface="Arial" charset="0"/>
                </a:rPr>
                <a:t>3</a:t>
              </a:r>
            </a:p>
            <a:p>
              <a:pPr algn="l">
                <a:spcBef>
                  <a:spcPct val="0"/>
                </a:spcBef>
              </a:pPr>
              <a:r>
                <a:rPr lang="en-US" sz="1600" b="1">
                  <a:latin typeface="Arial" charset="0"/>
                </a:rPr>
                <a:t>4</a:t>
              </a:r>
            </a:p>
          </p:txBody>
        </p:sp>
        <p:sp>
          <p:nvSpPr>
            <p:cNvPr id="20487" name="Rectangle 7"/>
            <p:cNvSpPr>
              <a:spLocks noChangeArrowheads="1"/>
            </p:cNvSpPr>
            <p:nvPr/>
          </p:nvSpPr>
          <p:spPr bwMode="auto">
            <a:xfrm>
              <a:off x="3392" y="1821"/>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88" name="Rectangle 8"/>
            <p:cNvSpPr>
              <a:spLocks noChangeArrowheads="1"/>
            </p:cNvSpPr>
            <p:nvPr/>
          </p:nvSpPr>
          <p:spPr bwMode="auto">
            <a:xfrm>
              <a:off x="3392" y="1982"/>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89" name="Rectangle 9"/>
            <p:cNvSpPr>
              <a:spLocks noChangeArrowheads="1"/>
            </p:cNvSpPr>
            <p:nvPr/>
          </p:nvSpPr>
          <p:spPr bwMode="auto">
            <a:xfrm>
              <a:off x="3392" y="2143"/>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90" name="Rectangle 10"/>
            <p:cNvSpPr>
              <a:spLocks noChangeArrowheads="1"/>
            </p:cNvSpPr>
            <p:nvPr/>
          </p:nvSpPr>
          <p:spPr bwMode="auto">
            <a:xfrm>
              <a:off x="3392" y="2304"/>
              <a:ext cx="768" cy="164"/>
            </a:xfrm>
            <a:prstGeom prst="rect">
              <a:avLst/>
            </a:prstGeom>
            <a:solidFill>
              <a:schemeClr val="bg1"/>
            </a:solidFill>
            <a:ln w="12700">
              <a:solidFill>
                <a:schemeClr val="tx1"/>
              </a:solidFill>
              <a:miter lim="800000"/>
              <a:headEnd/>
              <a:tailEnd/>
            </a:ln>
          </p:spPr>
          <p:txBody>
            <a:bodyPr wrap="none" anchor="ctr"/>
            <a:lstStyle/>
            <a:p>
              <a:pPr algn="l">
                <a:spcBef>
                  <a:spcPct val="0"/>
                </a:spcBef>
              </a:pPr>
              <a:endParaRPr lang="en-US" sz="1800">
                <a:latin typeface="Helvetica" pitchFamily="32" charset="0"/>
              </a:endParaRPr>
            </a:p>
          </p:txBody>
        </p:sp>
        <p:sp>
          <p:nvSpPr>
            <p:cNvPr id="20491" name="Text Box 11"/>
            <p:cNvSpPr txBox="1">
              <a:spLocks noChangeArrowheads="1"/>
            </p:cNvSpPr>
            <p:nvPr/>
          </p:nvSpPr>
          <p:spPr bwMode="auto">
            <a:xfrm>
              <a:off x="3382" y="1334"/>
              <a:ext cx="1360" cy="213"/>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File Descriptor table</a:t>
              </a:r>
            </a:p>
          </p:txBody>
        </p:sp>
        <p:sp>
          <p:nvSpPr>
            <p:cNvPr id="20492" name="Line 12"/>
            <p:cNvSpPr>
              <a:spLocks noChangeShapeType="1"/>
            </p:cNvSpPr>
            <p:nvPr/>
          </p:nvSpPr>
          <p:spPr bwMode="auto">
            <a:xfrm flipV="1">
              <a:off x="4064" y="1632"/>
              <a:ext cx="384" cy="96"/>
            </a:xfrm>
            <a:prstGeom prst="line">
              <a:avLst/>
            </a:prstGeom>
            <a:noFill/>
            <a:ln w="12700">
              <a:solidFill>
                <a:schemeClr val="tx1"/>
              </a:solidFill>
              <a:round/>
              <a:headEnd/>
              <a:tailEnd type="triangle" w="med" len="med"/>
            </a:ln>
          </p:spPr>
          <p:txBody>
            <a:bodyPr wrap="none" anchor="ctr"/>
            <a:lstStyle/>
            <a:p>
              <a:endParaRPr lang="en-CA"/>
            </a:p>
          </p:txBody>
        </p:sp>
        <p:sp>
          <p:nvSpPr>
            <p:cNvPr id="20493" name="Line 13"/>
            <p:cNvSpPr>
              <a:spLocks noChangeShapeType="1"/>
            </p:cNvSpPr>
            <p:nvPr/>
          </p:nvSpPr>
          <p:spPr bwMode="auto">
            <a:xfrm>
              <a:off x="3968" y="1872"/>
              <a:ext cx="528" cy="0"/>
            </a:xfrm>
            <a:prstGeom prst="line">
              <a:avLst/>
            </a:prstGeom>
            <a:noFill/>
            <a:ln w="12700">
              <a:solidFill>
                <a:schemeClr val="tx1"/>
              </a:solidFill>
              <a:round/>
              <a:headEnd/>
              <a:tailEnd type="triangle" w="med" len="med"/>
            </a:ln>
          </p:spPr>
          <p:txBody>
            <a:bodyPr wrap="none" anchor="ctr"/>
            <a:lstStyle/>
            <a:p>
              <a:endParaRPr lang="en-CA"/>
            </a:p>
          </p:txBody>
        </p:sp>
        <p:sp>
          <p:nvSpPr>
            <p:cNvPr id="20494" name="Text Box 14"/>
            <p:cNvSpPr txBox="1">
              <a:spLocks noChangeArrowheads="1"/>
            </p:cNvSpPr>
            <p:nvPr/>
          </p:nvSpPr>
          <p:spPr bwMode="auto">
            <a:xfrm>
              <a:off x="4448" y="1536"/>
              <a:ext cx="422" cy="212"/>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stdin</a:t>
              </a:r>
            </a:p>
          </p:txBody>
        </p:sp>
        <p:sp>
          <p:nvSpPr>
            <p:cNvPr id="20495" name="Text Box 15"/>
            <p:cNvSpPr txBox="1">
              <a:spLocks noChangeArrowheads="1"/>
            </p:cNvSpPr>
            <p:nvPr/>
          </p:nvSpPr>
          <p:spPr bwMode="auto">
            <a:xfrm>
              <a:off x="4448" y="1776"/>
              <a:ext cx="507" cy="212"/>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stdout</a:t>
              </a:r>
            </a:p>
          </p:txBody>
        </p:sp>
        <p:sp>
          <p:nvSpPr>
            <p:cNvPr id="20496" name="Line 16"/>
            <p:cNvSpPr>
              <a:spLocks noChangeShapeType="1"/>
            </p:cNvSpPr>
            <p:nvPr/>
          </p:nvSpPr>
          <p:spPr bwMode="auto">
            <a:xfrm>
              <a:off x="4016" y="2064"/>
              <a:ext cx="432" cy="0"/>
            </a:xfrm>
            <a:prstGeom prst="line">
              <a:avLst/>
            </a:prstGeom>
            <a:noFill/>
            <a:ln w="12700">
              <a:solidFill>
                <a:schemeClr val="tx1"/>
              </a:solidFill>
              <a:round/>
              <a:headEnd/>
              <a:tailEnd type="triangle" w="med" len="med"/>
            </a:ln>
          </p:spPr>
          <p:txBody>
            <a:bodyPr wrap="none" anchor="ctr"/>
            <a:lstStyle/>
            <a:p>
              <a:endParaRPr lang="en-CA"/>
            </a:p>
          </p:txBody>
        </p:sp>
        <p:sp>
          <p:nvSpPr>
            <p:cNvPr id="20497" name="Line 17"/>
            <p:cNvSpPr>
              <a:spLocks noChangeShapeType="1"/>
            </p:cNvSpPr>
            <p:nvPr/>
          </p:nvSpPr>
          <p:spPr bwMode="auto">
            <a:xfrm>
              <a:off x="4064" y="2208"/>
              <a:ext cx="1056" cy="0"/>
            </a:xfrm>
            <a:prstGeom prst="line">
              <a:avLst/>
            </a:prstGeom>
            <a:noFill/>
            <a:ln w="12700">
              <a:solidFill>
                <a:schemeClr val="tx1"/>
              </a:solidFill>
              <a:round/>
              <a:headEnd/>
              <a:tailEnd type="triangle" w="med" len="med"/>
            </a:ln>
          </p:spPr>
          <p:txBody>
            <a:bodyPr wrap="none" anchor="ctr"/>
            <a:lstStyle/>
            <a:p>
              <a:endParaRPr lang="en-CA"/>
            </a:p>
          </p:txBody>
        </p:sp>
        <p:sp>
          <p:nvSpPr>
            <p:cNvPr id="20498" name="Text Box 18"/>
            <p:cNvSpPr txBox="1">
              <a:spLocks noChangeArrowheads="1"/>
            </p:cNvSpPr>
            <p:nvPr/>
          </p:nvSpPr>
          <p:spPr bwMode="auto">
            <a:xfrm>
              <a:off x="4448" y="1968"/>
              <a:ext cx="479" cy="212"/>
            </a:xfrm>
            <a:prstGeom prst="rect">
              <a:avLst/>
            </a:prstGeom>
            <a:noFill/>
            <a:ln w="12700">
              <a:noFill/>
              <a:miter lim="800000"/>
              <a:headEnd/>
              <a:tailEnd/>
            </a:ln>
          </p:spPr>
          <p:txBody>
            <a:bodyPr wrap="none">
              <a:spAutoFit/>
            </a:bodyPr>
            <a:lstStyle/>
            <a:p>
              <a:pPr algn="l">
                <a:spcBef>
                  <a:spcPct val="0"/>
                </a:spcBef>
              </a:pPr>
              <a:r>
                <a:rPr lang="en-US" sz="1600" b="1">
                  <a:latin typeface="Arial" charset="0"/>
                </a:rPr>
                <a:t>stderr</a:t>
              </a:r>
            </a:p>
          </p:txBody>
        </p:sp>
        <p:sp>
          <p:nvSpPr>
            <p:cNvPr id="20499" name="Text Box 23"/>
            <p:cNvSpPr txBox="1">
              <a:spLocks noChangeArrowheads="1"/>
            </p:cNvSpPr>
            <p:nvPr/>
          </p:nvSpPr>
          <p:spPr bwMode="auto">
            <a:xfrm>
              <a:off x="5134" y="2126"/>
              <a:ext cx="487" cy="212"/>
            </a:xfrm>
            <a:prstGeom prst="rect">
              <a:avLst/>
            </a:prstGeom>
            <a:noFill/>
            <a:ln w="9525" algn="ctr">
              <a:noFill/>
              <a:miter lim="800000"/>
              <a:headEnd/>
              <a:tailEnd/>
            </a:ln>
          </p:spPr>
          <p:txBody>
            <a:bodyPr wrap="none">
              <a:spAutoFit/>
            </a:bodyPr>
            <a:lstStyle/>
            <a:p>
              <a:pPr algn="l">
                <a:spcBef>
                  <a:spcPct val="0"/>
                </a:spcBef>
              </a:pPr>
              <a:r>
                <a:rPr lang="en-US" sz="1600" b="1" dirty="0" err="1">
                  <a:latin typeface="Helvetica" pitchFamily="32" charset="0"/>
                </a:rPr>
                <a:t>in_file</a:t>
              </a:r>
              <a:endParaRPr lang="en-US" sz="1600" b="1" dirty="0">
                <a:latin typeface="Helvetica" pitchFamily="32" charset="0"/>
              </a:endParaRPr>
            </a:p>
          </p:txBody>
        </p:sp>
      </p:grpSp>
      <p:sp>
        <p:nvSpPr>
          <p:cNvPr id="20" name="Line 17"/>
          <p:cNvSpPr>
            <a:spLocks noChangeShapeType="1"/>
          </p:cNvSpPr>
          <p:nvPr/>
        </p:nvSpPr>
        <p:spPr bwMode="auto">
          <a:xfrm>
            <a:off x="6721424" y="3788287"/>
            <a:ext cx="1676400" cy="0"/>
          </a:xfrm>
          <a:prstGeom prst="line">
            <a:avLst/>
          </a:prstGeom>
          <a:noFill/>
          <a:ln w="12700">
            <a:solidFill>
              <a:schemeClr val="tx1"/>
            </a:solidFill>
            <a:round/>
            <a:headEnd/>
            <a:tailEnd type="triangle" w="med" len="med"/>
          </a:ln>
        </p:spPr>
        <p:txBody>
          <a:bodyPr wrap="none" anchor="ctr"/>
          <a:lstStyle/>
          <a:p>
            <a:endParaRPr lang="en-CA"/>
          </a:p>
        </p:txBody>
      </p:sp>
      <p:sp>
        <p:nvSpPr>
          <p:cNvPr id="21" name="Text Box 23"/>
          <p:cNvSpPr txBox="1">
            <a:spLocks noChangeArrowheads="1"/>
          </p:cNvSpPr>
          <p:nvPr/>
        </p:nvSpPr>
        <p:spPr bwMode="auto">
          <a:xfrm>
            <a:off x="7859611" y="3879337"/>
            <a:ext cx="833883" cy="338554"/>
          </a:xfrm>
          <a:prstGeom prst="rect">
            <a:avLst/>
          </a:prstGeom>
          <a:noFill/>
          <a:ln w="9525" algn="ctr">
            <a:noFill/>
            <a:miter lim="800000"/>
            <a:headEnd/>
            <a:tailEnd/>
          </a:ln>
        </p:spPr>
        <p:txBody>
          <a:bodyPr wrap="none">
            <a:spAutoFit/>
          </a:bodyPr>
          <a:lstStyle/>
          <a:p>
            <a:pPr algn="l">
              <a:spcBef>
                <a:spcPct val="0"/>
              </a:spcBef>
            </a:pPr>
            <a:r>
              <a:rPr lang="en-US" sz="1600" b="1" dirty="0" smtClean="0">
                <a:latin typeface="Helvetica" pitchFamily="32" charset="0"/>
              </a:rPr>
              <a:t>socket</a:t>
            </a:r>
            <a:endParaRPr lang="en-US" sz="1600" b="1" dirty="0">
              <a:latin typeface="Helvetica" pitchFamily="32"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Sockets and Descriptors</a:t>
            </a:r>
          </a:p>
        </p:txBody>
      </p:sp>
      <p:sp>
        <p:nvSpPr>
          <p:cNvPr id="19459" name="Rectangle 3"/>
          <p:cNvSpPr>
            <a:spLocks noGrp="1" noChangeArrowheads="1"/>
          </p:cNvSpPr>
          <p:nvPr>
            <p:ph type="body" idx="1"/>
          </p:nvPr>
        </p:nvSpPr>
        <p:spPr/>
        <p:txBody>
          <a:bodyPr/>
          <a:lstStyle/>
          <a:p>
            <a:pPr eaLnBrk="1" hangingPunct="1">
              <a:lnSpc>
                <a:spcPct val="90000"/>
              </a:lnSpc>
            </a:pPr>
            <a:r>
              <a:rPr lang="en-US" dirty="0" smtClean="0"/>
              <a:t>S</a:t>
            </a:r>
            <a:r>
              <a:rPr lang="en-US" dirty="0" smtClean="0"/>
              <a:t>ockets </a:t>
            </a:r>
            <a:r>
              <a:rPr lang="en-US" dirty="0" smtClean="0"/>
              <a:t>are integrated with I/O.</a:t>
            </a:r>
          </a:p>
          <a:p>
            <a:pPr eaLnBrk="1" hangingPunct="1">
              <a:lnSpc>
                <a:spcPct val="90000"/>
              </a:lnSpc>
            </a:pPr>
            <a:r>
              <a:rPr lang="en-US" dirty="0" smtClean="0"/>
              <a:t>The OS provides a single set of descriptors for files, devices, communication.</a:t>
            </a:r>
          </a:p>
          <a:p>
            <a:pPr eaLnBrk="1" hangingPunct="1">
              <a:lnSpc>
                <a:spcPct val="90000"/>
              </a:lnSpc>
            </a:pPr>
            <a:r>
              <a:rPr lang="en-US" dirty="0" smtClean="0">
                <a:solidFill>
                  <a:schemeClr val="accent4"/>
                </a:solidFill>
              </a:rPr>
              <a:t>The </a:t>
            </a:r>
            <a:r>
              <a:rPr lang="en-US" dirty="0" smtClean="0">
                <a:solidFill>
                  <a:srgbClr val="FF0000"/>
                </a:solidFill>
              </a:rPr>
              <a:t>read() </a:t>
            </a:r>
            <a:r>
              <a:rPr lang="en-US" dirty="0" smtClean="0"/>
              <a:t>and </a:t>
            </a:r>
            <a:r>
              <a:rPr lang="en-US" dirty="0" smtClean="0">
                <a:solidFill>
                  <a:srgbClr val="FF0000"/>
                </a:solidFill>
              </a:rPr>
              <a:t>write() </a:t>
            </a:r>
            <a:r>
              <a:rPr lang="en-US" dirty="0" smtClean="0">
                <a:solidFill>
                  <a:schemeClr val="tx2"/>
                </a:solidFill>
              </a:rPr>
              <a:t>functions</a:t>
            </a:r>
            <a:r>
              <a:rPr lang="en-US" i="1" dirty="0" smtClean="0"/>
              <a:t> </a:t>
            </a:r>
            <a:r>
              <a:rPr lang="en-US" dirty="0" smtClean="0"/>
              <a:t>can be used for both files and communication</a:t>
            </a:r>
          </a:p>
          <a:p>
            <a:pPr eaLnBrk="1" hangingPunct="1">
              <a:lnSpc>
                <a:spcPct val="90000"/>
              </a:lnSpc>
              <a:buNone/>
            </a:pP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098"/>
          <p:cNvSpPr>
            <a:spLocks noGrp="1" noChangeArrowheads="1"/>
          </p:cNvSpPr>
          <p:nvPr>
            <p:ph type="title"/>
          </p:nvPr>
        </p:nvSpPr>
        <p:spPr/>
        <p:txBody>
          <a:bodyPr/>
          <a:lstStyle/>
          <a:p>
            <a:pPr eaLnBrk="1" hangingPunct="1"/>
            <a:r>
              <a:rPr lang="en-US" smtClean="0"/>
              <a:t>References</a:t>
            </a:r>
          </a:p>
        </p:txBody>
      </p:sp>
      <p:sp>
        <p:nvSpPr>
          <p:cNvPr id="4099" name="Rectangle 4099"/>
          <p:cNvSpPr>
            <a:spLocks noGrp="1" noChangeArrowheads="1"/>
          </p:cNvSpPr>
          <p:nvPr>
            <p:ph type="body" idx="1"/>
          </p:nvPr>
        </p:nvSpPr>
        <p:spPr/>
        <p:txBody>
          <a:bodyPr/>
          <a:lstStyle/>
          <a:p>
            <a:pPr eaLnBrk="1" hangingPunct="1"/>
            <a:r>
              <a:rPr lang="en-US" dirty="0" smtClean="0"/>
              <a:t> On-line tutorials</a:t>
            </a:r>
          </a:p>
          <a:p>
            <a:pPr lvl="1" eaLnBrk="1" hangingPunct="1"/>
            <a:r>
              <a:rPr lang="en-US" dirty="0" err="1" smtClean="0"/>
              <a:t>Beej’s</a:t>
            </a:r>
            <a:r>
              <a:rPr lang="en-US" dirty="0" smtClean="0"/>
              <a:t> Guide to Network programming </a:t>
            </a:r>
            <a:r>
              <a:rPr lang="en-US" dirty="0" smtClean="0">
                <a:hlinkClick r:id="rId2"/>
              </a:rPr>
              <a:t>http://beej.us/guide/bgnet/</a:t>
            </a:r>
            <a:endParaRPr lang="en-US" dirty="0" smtClean="0"/>
          </a:p>
          <a:p>
            <a:pPr lvl="1" eaLnBrk="1" hangingPunct="1"/>
            <a:r>
              <a:rPr lang="en-US" dirty="0" smtClean="0"/>
              <a:t>The Java Tutorials: All about sockets </a:t>
            </a:r>
            <a:r>
              <a:rPr lang="en-US" dirty="0" smtClean="0">
                <a:hlinkClick r:id="rId3"/>
              </a:rPr>
              <a:t>http://download.oracle.com/javase/tutorial/networking/sockets/</a:t>
            </a:r>
            <a:endParaRPr lang="en-US" dirty="0" smtClean="0"/>
          </a:p>
          <a:p>
            <a:pPr eaLnBrk="1" hangingPunct="1"/>
            <a:r>
              <a:rPr lang="en-US" dirty="0" smtClean="0"/>
              <a:t>Chapter </a:t>
            </a:r>
            <a:r>
              <a:rPr lang="en-US" dirty="0" smtClean="0"/>
              <a:t>2.1 of the </a:t>
            </a:r>
            <a:r>
              <a:rPr lang="en-US" dirty="0" err="1" smtClean="0"/>
              <a:t>Tanenbaum</a:t>
            </a:r>
            <a:r>
              <a:rPr lang="en-US" dirty="0" smtClean="0"/>
              <a:t>, van Steen textbook</a:t>
            </a:r>
          </a:p>
          <a:p>
            <a:pPr eaLnBrk="1" hangingPunct="1"/>
            <a:r>
              <a:rPr lang="en-US" dirty="0" smtClean="0"/>
              <a:t>Chapter 15, of the Steven’s book on TCP/IP</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p:cNvSpPr>
            <a:spLocks noGrp="1" noChangeArrowheads="1"/>
          </p:cNvSpPr>
          <p:nvPr>
            <p:ph type="title"/>
          </p:nvPr>
        </p:nvSpPr>
        <p:spPr/>
        <p:txBody>
          <a:bodyPr/>
          <a:lstStyle/>
          <a:p>
            <a:pPr eaLnBrk="1" hangingPunct="1"/>
            <a:r>
              <a:rPr lang="en-US" smtClean="0"/>
              <a:t>Sockets and Descriptors</a:t>
            </a:r>
          </a:p>
        </p:txBody>
      </p:sp>
      <p:sp>
        <p:nvSpPr>
          <p:cNvPr id="20483" name="Rectangle 1027"/>
          <p:cNvSpPr>
            <a:spLocks noGrp="1" noChangeArrowheads="1"/>
          </p:cNvSpPr>
          <p:nvPr>
            <p:ph type="body" idx="1"/>
          </p:nvPr>
        </p:nvSpPr>
        <p:spPr/>
        <p:txBody>
          <a:bodyPr/>
          <a:lstStyle/>
          <a:p>
            <a:pPr eaLnBrk="1" hangingPunct="1">
              <a:lnSpc>
                <a:spcPct val="90000"/>
              </a:lnSpc>
            </a:pPr>
            <a:r>
              <a:rPr lang="en-US" dirty="0" smtClean="0"/>
              <a:t>Before an application  can communicate, it must request that the operating system create a socket to be used for communication.</a:t>
            </a:r>
          </a:p>
          <a:p>
            <a:pPr eaLnBrk="1" hangingPunct="1">
              <a:lnSpc>
                <a:spcPct val="90000"/>
              </a:lnSpc>
            </a:pPr>
            <a:r>
              <a:rPr lang="en-US" dirty="0" smtClean="0"/>
              <a:t>The system returns a small integer </a:t>
            </a:r>
            <a:r>
              <a:rPr lang="en-US" dirty="0" smtClean="0"/>
              <a:t>(index in the file descriptor table) that </a:t>
            </a:r>
            <a:r>
              <a:rPr lang="en-US" dirty="0" smtClean="0"/>
              <a:t>identifies the socket.</a:t>
            </a:r>
          </a:p>
          <a:p>
            <a:pPr eaLnBrk="1" hangingPunct="1">
              <a:lnSpc>
                <a:spcPct val="90000"/>
              </a:lnSpc>
            </a:pPr>
            <a:r>
              <a:rPr lang="en-US" dirty="0" smtClean="0"/>
              <a:t>The application uses </a:t>
            </a:r>
            <a:r>
              <a:rPr lang="en-US" dirty="0" smtClean="0"/>
              <a:t>that small integer </a:t>
            </a:r>
            <a:r>
              <a:rPr lang="en-US" dirty="0" smtClean="0"/>
              <a:t>as an argument in </a:t>
            </a:r>
            <a:r>
              <a:rPr lang="en-US" dirty="0" smtClean="0"/>
              <a:t>one of the communication API procedures.</a:t>
            </a:r>
            <a:endParaRPr lang="en-US" sz="24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Socket Creation</a:t>
            </a:r>
          </a:p>
        </p:txBody>
      </p:sp>
      <p:sp>
        <p:nvSpPr>
          <p:cNvPr id="74755" name="Rectangle 3"/>
          <p:cNvSpPr>
            <a:spLocks noGrp="1" noChangeArrowheads="1"/>
          </p:cNvSpPr>
          <p:nvPr>
            <p:ph type="body" idx="1"/>
          </p:nvPr>
        </p:nvSpPr>
        <p:spPr>
          <a:xfrm>
            <a:off x="670560" y="1524000"/>
            <a:ext cx="7772400" cy="4648200"/>
          </a:xfrm>
        </p:spPr>
        <p:txBody>
          <a:bodyPr/>
          <a:lstStyle/>
          <a:p>
            <a:pPr eaLnBrk="1" hangingPunct="1">
              <a:defRPr/>
            </a:pPr>
            <a:r>
              <a:rPr lang="en-US" dirty="0" smtClean="0">
                <a:solidFill>
                  <a:schemeClr val="accent6"/>
                </a:solidFill>
              </a:rPr>
              <a:t>descriptor = socket(domain, type, protocol)</a:t>
            </a:r>
          </a:p>
          <a:p>
            <a:pPr lvl="1" eaLnBrk="1" hangingPunct="1">
              <a:defRPr/>
            </a:pPr>
            <a:r>
              <a:rPr lang="en-US" sz="2000" dirty="0" smtClean="0">
                <a:solidFill>
                  <a:schemeClr val="accent6"/>
                </a:solidFill>
              </a:rPr>
              <a:t>domain </a:t>
            </a:r>
            <a:r>
              <a:rPr lang="en-US" sz="2000" dirty="0" smtClean="0"/>
              <a:t> specifies the specifies the addressing format to be used by the socket.   AF_INET specifies Internet address and AF_UNIX specifies file path names.</a:t>
            </a:r>
          </a:p>
          <a:p>
            <a:pPr lvl="1" eaLnBrk="1" hangingPunct="1">
              <a:defRPr/>
            </a:pPr>
            <a:r>
              <a:rPr lang="en-US" sz="2000" dirty="0" smtClean="0">
                <a:solidFill>
                  <a:schemeClr val="accent6"/>
                </a:solidFill>
              </a:rPr>
              <a:t>type </a:t>
            </a:r>
            <a:r>
              <a:rPr lang="en-US" sz="2000" dirty="0" smtClean="0"/>
              <a:t>specifies the type of communication the socket will use.</a:t>
            </a:r>
          </a:p>
          <a:p>
            <a:pPr lvl="2" eaLnBrk="1" hangingPunct="1">
              <a:defRPr/>
            </a:pPr>
            <a:r>
              <a:rPr lang="en-US" dirty="0" smtClean="0"/>
              <a:t>SOCK_STREAM: connection-oriented stream transfer</a:t>
            </a:r>
          </a:p>
          <a:p>
            <a:pPr lvl="2" eaLnBrk="1" hangingPunct="1">
              <a:defRPr/>
            </a:pPr>
            <a:r>
              <a:rPr lang="en-US" dirty="0" smtClean="0"/>
              <a:t>SOCK_DGRAM:  connectionless message-oriented transfer</a:t>
            </a:r>
          </a:p>
          <a:p>
            <a:pPr lvl="1" eaLnBrk="1" hangingPunct="1">
              <a:defRPr/>
            </a:pPr>
            <a:r>
              <a:rPr lang="en-US" sz="2000" dirty="0" smtClean="0">
                <a:solidFill>
                  <a:schemeClr val="accent6"/>
                </a:solidFill>
              </a:rPr>
              <a:t>protocol </a:t>
            </a:r>
            <a:r>
              <a:rPr lang="en-US" sz="2000" dirty="0" smtClean="0"/>
              <a:t>specifies a particular transport </a:t>
            </a:r>
            <a:r>
              <a:rPr lang="en-US" sz="2000" dirty="0" smtClean="0"/>
              <a:t>protocol</a:t>
            </a:r>
            <a:r>
              <a:rPr lang="en-US" sz="2000" i="1" dirty="0" smtClean="0"/>
              <a:t>; </a:t>
            </a:r>
            <a:r>
              <a:rPr lang="en-US" sz="2000" dirty="0" smtClean="0"/>
              <a:t>usually </a:t>
            </a:r>
            <a:r>
              <a:rPr lang="en-US" sz="2000" dirty="0" smtClean="0"/>
              <a:t>0 = default for </a:t>
            </a:r>
            <a:r>
              <a:rPr lang="en-US" sz="2000" dirty="0" smtClean="0"/>
              <a:t>type; </a:t>
            </a:r>
            <a:r>
              <a:rPr lang="en-US" sz="2000" dirty="0" smtClean="0"/>
              <a:t>keep in mind that there are variations of TCP; </a:t>
            </a:r>
          </a:p>
          <a:p>
            <a:pPr lvl="1" eaLnBrk="1" hangingPunct="1">
              <a:defRPr/>
            </a:pPr>
            <a:r>
              <a:rPr lang="en-US" sz="2000" dirty="0" smtClean="0"/>
              <a:t> –1 is returned if an error occurs.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mtClean="0"/>
              <a:t>Socket Creation</a:t>
            </a:r>
          </a:p>
        </p:txBody>
      </p:sp>
      <p:sp>
        <p:nvSpPr>
          <p:cNvPr id="78851" name="Rectangle 3"/>
          <p:cNvSpPr>
            <a:spLocks noGrp="1" noChangeArrowheads="1"/>
          </p:cNvSpPr>
          <p:nvPr>
            <p:ph type="body" idx="1"/>
          </p:nvPr>
        </p:nvSpPr>
        <p:spPr/>
        <p:txBody>
          <a:bodyPr/>
          <a:lstStyle/>
          <a:p>
            <a:pPr eaLnBrk="1" hangingPunct="1">
              <a:defRPr/>
            </a:pPr>
            <a:r>
              <a:rPr lang="en-US" dirty="0" smtClean="0"/>
              <a:t>Example</a:t>
            </a:r>
          </a:p>
          <a:p>
            <a:pPr lvl="1" eaLnBrk="1" hangingPunct="1">
              <a:buFont typeface="ZapfDingbats" pitchFamily="82" charset="2"/>
              <a:buNone/>
              <a:defRPr/>
            </a:pPr>
            <a:r>
              <a:rPr lang="en-US" sz="2000" dirty="0" smtClean="0">
                <a:solidFill>
                  <a:schemeClr val="accent6"/>
                </a:solidFill>
              </a:rPr>
              <a:t>#include &lt;sys/</a:t>
            </a:r>
            <a:r>
              <a:rPr lang="en-US" sz="2000" dirty="0" err="1" smtClean="0">
                <a:solidFill>
                  <a:schemeClr val="accent6"/>
                </a:solidFill>
              </a:rPr>
              <a:t>types.h</a:t>
            </a:r>
            <a:r>
              <a:rPr lang="en-US" sz="2000" dirty="0" smtClean="0">
                <a:solidFill>
                  <a:schemeClr val="accent6"/>
                </a:solidFill>
              </a:rPr>
              <a:t>&gt;</a:t>
            </a:r>
          </a:p>
          <a:p>
            <a:pPr lvl="1" eaLnBrk="1" hangingPunct="1">
              <a:buFont typeface="ZapfDingbats" pitchFamily="82" charset="2"/>
              <a:buNone/>
              <a:defRPr/>
            </a:pPr>
            <a:r>
              <a:rPr lang="en-US" sz="2000" dirty="0" smtClean="0">
                <a:solidFill>
                  <a:schemeClr val="accent6"/>
                </a:solidFill>
              </a:rPr>
              <a:t>#include &lt;sys/</a:t>
            </a:r>
            <a:r>
              <a:rPr lang="en-US" sz="2000" dirty="0" err="1" smtClean="0">
                <a:solidFill>
                  <a:schemeClr val="accent6"/>
                </a:solidFill>
              </a:rPr>
              <a:t>socket.h</a:t>
            </a:r>
            <a:r>
              <a:rPr lang="en-US" sz="2000" dirty="0" smtClean="0">
                <a:solidFill>
                  <a:schemeClr val="accent6"/>
                </a:solidFill>
              </a:rPr>
              <a:t>&gt;</a:t>
            </a:r>
          </a:p>
          <a:p>
            <a:pPr lvl="1" eaLnBrk="1" hangingPunct="1">
              <a:buFont typeface="ZapfDingbats" pitchFamily="82" charset="2"/>
              <a:buNone/>
              <a:defRPr/>
            </a:pPr>
            <a:r>
              <a:rPr lang="en-US" sz="2000" dirty="0" smtClean="0">
                <a:solidFill>
                  <a:schemeClr val="accent6"/>
                </a:solidFill>
              </a:rPr>
              <a:t>if  ((s = socket(AF_INET, SOCK_STREAM, 0) ) &lt; 0){ </a:t>
            </a:r>
          </a:p>
          <a:p>
            <a:pPr lvl="1" eaLnBrk="1" hangingPunct="1">
              <a:buFont typeface="ZapfDingbats" pitchFamily="82" charset="2"/>
              <a:buNone/>
              <a:defRPr/>
            </a:pPr>
            <a:r>
              <a:rPr lang="en-US" sz="2000" dirty="0" smtClean="0">
                <a:solidFill>
                  <a:schemeClr val="accent6"/>
                </a:solidFill>
              </a:rPr>
              <a:t>  </a:t>
            </a:r>
            <a:r>
              <a:rPr lang="en-US" sz="2000" dirty="0" err="1" smtClean="0">
                <a:solidFill>
                  <a:schemeClr val="accent6"/>
                </a:solidFill>
              </a:rPr>
              <a:t>perror</a:t>
            </a:r>
            <a:r>
              <a:rPr lang="en-US" sz="2000" dirty="0" smtClean="0">
                <a:solidFill>
                  <a:schemeClr val="accent6"/>
                </a:solidFill>
              </a:rPr>
              <a:t>(“socket”);}</a:t>
            </a:r>
          </a:p>
          <a:p>
            <a:pPr lvl="1" eaLnBrk="1" hangingPunct="1">
              <a:buFont typeface="ZapfDingbats" pitchFamily="82" charset="2"/>
              <a:buNone/>
              <a:defRPr/>
            </a:pPr>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Endpoint Addresses</a:t>
            </a:r>
          </a:p>
        </p:txBody>
      </p:sp>
      <p:sp>
        <p:nvSpPr>
          <p:cNvPr id="80899" name="Rectangle 3"/>
          <p:cNvSpPr>
            <a:spLocks noGrp="1" noChangeArrowheads="1"/>
          </p:cNvSpPr>
          <p:nvPr>
            <p:ph type="body" idx="1"/>
          </p:nvPr>
        </p:nvSpPr>
        <p:spPr>
          <a:xfrm>
            <a:off x="518652" y="1364226"/>
            <a:ext cx="7772400" cy="4648200"/>
          </a:xfrm>
        </p:spPr>
        <p:txBody>
          <a:bodyPr/>
          <a:lstStyle/>
          <a:p>
            <a:pPr eaLnBrk="1" hangingPunct="1">
              <a:lnSpc>
                <a:spcPct val="90000"/>
              </a:lnSpc>
              <a:defRPr/>
            </a:pPr>
            <a:r>
              <a:rPr lang="en-US" dirty="0" smtClean="0"/>
              <a:t>A socket association is characterized as follows:</a:t>
            </a:r>
          </a:p>
          <a:p>
            <a:pPr lvl="1" eaLnBrk="1" hangingPunct="1">
              <a:lnSpc>
                <a:spcPct val="90000"/>
              </a:lnSpc>
              <a:defRPr/>
            </a:pPr>
            <a:r>
              <a:rPr lang="en-US" dirty="0" smtClean="0"/>
              <a:t>communication protocol, local address, local port, remote address, remote </a:t>
            </a:r>
            <a:r>
              <a:rPr lang="en-US" dirty="0" smtClean="0"/>
              <a:t>port</a:t>
            </a:r>
            <a:endParaRPr lang="en-US" dirty="0" smtClean="0"/>
          </a:p>
          <a:p>
            <a:pPr eaLnBrk="1" hangingPunct="1">
              <a:lnSpc>
                <a:spcPct val="90000"/>
              </a:lnSpc>
              <a:defRPr/>
            </a:pPr>
            <a:r>
              <a:rPr lang="en-US" dirty="0" smtClean="0"/>
              <a:t>Local address, port are defined using the</a:t>
            </a:r>
            <a:r>
              <a:rPr lang="en-US" i="1" dirty="0" smtClean="0"/>
              <a:t> </a:t>
            </a:r>
            <a:r>
              <a:rPr lang="en-US" dirty="0" smtClean="0">
                <a:solidFill>
                  <a:schemeClr val="accent6"/>
                </a:solidFill>
              </a:rPr>
              <a:t>bind() </a:t>
            </a:r>
            <a:r>
              <a:rPr lang="en-US" dirty="0" smtClean="0"/>
              <a:t>call</a:t>
            </a:r>
          </a:p>
          <a:p>
            <a:pPr eaLnBrk="1" hangingPunct="1">
              <a:lnSpc>
                <a:spcPct val="90000"/>
              </a:lnSpc>
              <a:defRPr/>
            </a:pPr>
            <a:r>
              <a:rPr lang="en-US" dirty="0" smtClean="0"/>
              <a:t>Remote address, port are defined using </a:t>
            </a:r>
            <a:r>
              <a:rPr lang="en-US" dirty="0" smtClean="0">
                <a:solidFill>
                  <a:schemeClr val="accent6"/>
                </a:solidFill>
              </a:rPr>
              <a:t>connect()</a:t>
            </a:r>
            <a:r>
              <a:rPr lang="en-US" dirty="0" smtClean="0"/>
              <a:t> call</a:t>
            </a:r>
            <a:endParaRPr lang="en-US" dirty="0" smtClean="0">
              <a:solidFill>
                <a:schemeClr val="accent6"/>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Address Representation</a:t>
            </a:r>
          </a:p>
        </p:txBody>
      </p:sp>
      <p:sp>
        <p:nvSpPr>
          <p:cNvPr id="177155" name="Rectangle 3"/>
          <p:cNvSpPr>
            <a:spLocks noGrp="1" noChangeArrowheads="1"/>
          </p:cNvSpPr>
          <p:nvPr>
            <p:ph type="body" idx="1"/>
          </p:nvPr>
        </p:nvSpPr>
        <p:spPr/>
        <p:txBody>
          <a:bodyPr/>
          <a:lstStyle/>
          <a:p>
            <a:pPr eaLnBrk="1" hangingPunct="1">
              <a:defRPr/>
            </a:pPr>
            <a:r>
              <a:rPr lang="en-US" sz="2400" dirty="0" smtClean="0"/>
              <a:t>This structure holds socket address information for many types of sockets.</a:t>
            </a:r>
          </a:p>
          <a:p>
            <a:pPr lvl="1" eaLnBrk="1" hangingPunct="1">
              <a:buFont typeface="ZapfDingbats" pitchFamily="82" charset="2"/>
              <a:buNone/>
              <a:defRPr/>
            </a:pP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a:t>
            </a:r>
            <a:r>
              <a:rPr lang="en-US" sz="1800" dirty="0" smtClean="0">
                <a:solidFill>
                  <a:schemeClr val="accent6"/>
                </a:solidFill>
              </a:rPr>
              <a:t> { </a:t>
            </a:r>
          </a:p>
          <a:p>
            <a:pPr lvl="1" eaLnBrk="1" hangingPunct="1">
              <a:buFont typeface="ZapfDingbats" pitchFamily="82" charset="2"/>
              <a:buNone/>
              <a:defRPr/>
            </a:pPr>
            <a:r>
              <a:rPr lang="en-US" sz="1800" dirty="0" smtClean="0">
                <a:solidFill>
                  <a:schemeClr val="accent6"/>
                </a:solidFill>
              </a:rPr>
              <a:t>   unsigned short </a:t>
            </a:r>
            <a:r>
              <a:rPr lang="en-US" sz="1800" dirty="0" err="1" smtClean="0">
                <a:solidFill>
                  <a:schemeClr val="accent6"/>
                </a:solidFill>
              </a:rPr>
              <a:t>sa_family</a:t>
            </a:r>
            <a:r>
              <a:rPr lang="en-US" sz="1800" dirty="0" smtClean="0">
                <a:solidFill>
                  <a:schemeClr val="accent6"/>
                </a:solidFill>
              </a:rPr>
              <a:t>; // address family, </a:t>
            </a:r>
          </a:p>
          <a:p>
            <a:pPr lvl="1" eaLnBrk="1" hangingPunct="1">
              <a:buFont typeface="ZapfDingbats" pitchFamily="82" charset="2"/>
              <a:buNone/>
              <a:defRPr/>
            </a:pPr>
            <a:r>
              <a:rPr lang="en-US" sz="1800" dirty="0" smtClean="0">
                <a:solidFill>
                  <a:schemeClr val="accent6"/>
                </a:solidFill>
              </a:rPr>
              <a:t>   char </a:t>
            </a:r>
            <a:r>
              <a:rPr lang="en-US" sz="1800" dirty="0" err="1" smtClean="0">
                <a:solidFill>
                  <a:schemeClr val="accent6"/>
                </a:solidFill>
              </a:rPr>
              <a:t>sa_data</a:t>
            </a:r>
            <a:r>
              <a:rPr lang="en-US" sz="1800" dirty="0" smtClean="0">
                <a:solidFill>
                  <a:schemeClr val="accent6"/>
                </a:solidFill>
              </a:rPr>
              <a:t>[14]; // 14 bytes of protocol address </a:t>
            </a:r>
            <a:endParaRPr lang="en-US" sz="1800" dirty="0" smtClean="0">
              <a:solidFill>
                <a:schemeClr val="accent6"/>
              </a:solidFill>
            </a:endParaRPr>
          </a:p>
          <a:p>
            <a:pPr lvl="1" eaLnBrk="1" hangingPunct="1">
              <a:buFont typeface="ZapfDingbats" pitchFamily="82" charset="2"/>
              <a:buNone/>
              <a:defRPr/>
            </a:pPr>
            <a:r>
              <a:rPr lang="en-US" sz="1800" dirty="0" smtClean="0">
                <a:solidFill>
                  <a:schemeClr val="accent6"/>
                </a:solidFill>
              </a:rPr>
              <a:t>}; </a:t>
            </a:r>
          </a:p>
          <a:p>
            <a:pPr lvl="1" eaLnBrk="1" hangingPunct="1">
              <a:buFont typeface="ZapfDingbats" pitchFamily="82" charset="2"/>
              <a:buNone/>
              <a:defRPr/>
            </a:pPr>
            <a:endParaRPr lang="en-US" sz="1800" dirty="0" smtClean="0">
              <a:solidFill>
                <a:schemeClr val="accent6"/>
              </a:solidFill>
            </a:endParaRPr>
          </a:p>
          <a:p>
            <a:pPr lvl="1" eaLnBrk="1" hangingPunct="1">
              <a:buNone/>
              <a:defRPr/>
            </a:pPr>
            <a:r>
              <a:rPr lang="en-US" sz="1800" dirty="0" err="1" smtClean="0">
                <a:solidFill>
                  <a:schemeClr val="accent6"/>
                </a:solidFill>
              </a:rPr>
              <a:t>sa_family</a:t>
            </a:r>
            <a:r>
              <a:rPr lang="en-US" sz="1800" i="1" dirty="0" smtClean="0"/>
              <a:t> </a:t>
            </a:r>
            <a:r>
              <a:rPr lang="en-US" sz="1800" dirty="0" smtClean="0"/>
              <a:t>represents the address format i.e., AF_INET.</a:t>
            </a:r>
          </a:p>
          <a:p>
            <a:pPr lvl="1" eaLnBrk="1" hangingPunct="1">
              <a:buNone/>
              <a:defRPr/>
            </a:pPr>
            <a:r>
              <a:rPr lang="en-US" sz="1800" dirty="0" err="1" smtClean="0">
                <a:solidFill>
                  <a:schemeClr val="accent6"/>
                </a:solidFill>
              </a:rPr>
              <a:t>sa_data</a:t>
            </a:r>
            <a:r>
              <a:rPr lang="en-US" sz="1800" i="1" dirty="0" smtClean="0"/>
              <a:t> </a:t>
            </a:r>
            <a:r>
              <a:rPr lang="en-US" sz="1800" dirty="0" smtClean="0"/>
              <a:t>contains an address and port number for the socket</a:t>
            </a:r>
            <a:r>
              <a:rPr lang="en-US" sz="1800" dirty="0" smtClean="0"/>
              <a:t>.</a:t>
            </a:r>
          </a:p>
          <a:p>
            <a:pPr lvl="1" eaLnBrk="1" hangingPunct="1">
              <a:buNone/>
              <a:defRPr/>
            </a:pPr>
            <a:endParaRPr lang="en-US" sz="1600" dirty="0" smtClean="0"/>
          </a:p>
          <a:p>
            <a:pPr eaLnBrk="1" hangingPunct="1">
              <a:defRPr/>
            </a:pPr>
            <a:r>
              <a:rPr lang="en-US" sz="2000" i="1" dirty="0" smtClean="0"/>
              <a:t> </a:t>
            </a:r>
            <a:r>
              <a:rPr lang="en-US" sz="2400" dirty="0" smtClean="0"/>
              <a:t>This structure is considered “</a:t>
            </a:r>
            <a:r>
              <a:rPr lang="en-US" sz="2400" dirty="0" err="1" smtClean="0"/>
              <a:t>unyieldy</a:t>
            </a:r>
            <a:r>
              <a:rPr lang="en-US" sz="2400" dirty="0" smtClean="0"/>
              <a:t>” since most programmers do not want to pack </a:t>
            </a:r>
            <a:r>
              <a:rPr lang="en-US" sz="2400" dirty="0" err="1" smtClean="0">
                <a:solidFill>
                  <a:schemeClr val="accent6"/>
                </a:solidFill>
              </a:rPr>
              <a:t>sa_data</a:t>
            </a:r>
            <a:r>
              <a:rPr lang="en-US" sz="2400" dirty="0" smtClean="0"/>
              <a:t> by hand.</a:t>
            </a:r>
          </a:p>
          <a:p>
            <a:pPr eaLnBrk="1" hangingPunct="1">
              <a:defRPr/>
            </a:pPr>
            <a:r>
              <a:rPr lang="en-US" sz="2400" dirty="0" smtClean="0"/>
              <a:t>Programmers deal with the </a:t>
            </a:r>
            <a:r>
              <a:rPr lang="en-US" sz="2400" dirty="0" err="1" smtClean="0">
                <a:solidFill>
                  <a:schemeClr val="accent6"/>
                </a:solidFill>
              </a:rPr>
              <a:t>sockaddr_in</a:t>
            </a:r>
            <a:r>
              <a:rPr lang="en-US" sz="2400" dirty="0" smtClean="0"/>
              <a:t> structure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Address Representation</a:t>
            </a:r>
          </a:p>
        </p:txBody>
      </p:sp>
      <p:sp>
        <p:nvSpPr>
          <p:cNvPr id="82947" name="Rectangle 3"/>
          <p:cNvSpPr>
            <a:spLocks noGrp="1" noChangeArrowheads="1"/>
          </p:cNvSpPr>
          <p:nvPr>
            <p:ph sz="half" idx="1"/>
          </p:nvPr>
        </p:nvSpPr>
        <p:spPr/>
        <p:txBody>
          <a:bodyPr/>
          <a:lstStyle/>
          <a:p>
            <a:pPr eaLnBrk="1" hangingPunct="1">
              <a:defRPr/>
            </a:pPr>
            <a:r>
              <a:rPr lang="en-US" sz="2400" dirty="0" smtClean="0"/>
              <a:t>Internally an address is represented as a 32-bit integer</a:t>
            </a:r>
          </a:p>
          <a:p>
            <a:pPr eaLnBrk="1" hangingPunct="1">
              <a:buFont typeface="ZapfDingbats" pitchFamily="82" charset="2"/>
              <a:buNone/>
              <a:defRPr/>
            </a:pP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in_addr</a:t>
            </a:r>
            <a:r>
              <a:rPr lang="en-US" sz="1800" dirty="0" smtClean="0">
                <a:solidFill>
                  <a:schemeClr val="accent6"/>
                </a:solidFill>
              </a:rPr>
              <a:t> {</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u_long</a:t>
            </a:r>
            <a:r>
              <a:rPr lang="en-US" sz="1800" dirty="0" smtClean="0">
                <a:solidFill>
                  <a:schemeClr val="accent6"/>
                </a:solidFill>
              </a:rPr>
              <a:t> </a:t>
            </a:r>
            <a:r>
              <a:rPr lang="en-US" sz="1800" dirty="0" err="1" smtClean="0">
                <a:solidFill>
                  <a:schemeClr val="accent6"/>
                </a:solidFill>
              </a:rPr>
              <a:t>s_addr</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a:t>
            </a:r>
          </a:p>
          <a:p>
            <a:pPr eaLnBrk="1" hangingPunct="1">
              <a:buFont typeface="ZapfDingbats" pitchFamily="82" charset="2"/>
              <a:buNone/>
              <a:defRPr/>
            </a:pP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sockaddr_in</a:t>
            </a:r>
            <a:r>
              <a:rPr lang="en-US" sz="1800" dirty="0" smtClean="0">
                <a:solidFill>
                  <a:schemeClr val="accent6"/>
                </a:solidFill>
              </a:rPr>
              <a:t> {</a:t>
            </a:r>
          </a:p>
          <a:p>
            <a:pPr eaLnBrk="1" hangingPunct="1">
              <a:buFont typeface="ZapfDingbats" pitchFamily="82" charset="2"/>
              <a:buNone/>
              <a:defRPr/>
            </a:pPr>
            <a:r>
              <a:rPr lang="en-US" sz="1800" dirty="0" smtClean="0">
                <a:solidFill>
                  <a:schemeClr val="accent6"/>
                </a:solidFill>
              </a:rPr>
              <a:t>   short </a:t>
            </a:r>
            <a:r>
              <a:rPr lang="en-US" sz="1800" dirty="0" err="1" smtClean="0">
                <a:solidFill>
                  <a:schemeClr val="accent6"/>
                </a:solidFill>
              </a:rPr>
              <a:t>sin_family</a:t>
            </a:r>
            <a:r>
              <a:rPr lang="en-US" sz="1800" dirty="0" smtClean="0">
                <a:solidFill>
                  <a:schemeClr val="accent6"/>
                </a:solidFill>
              </a:rPr>
              <a:t>;               </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u_short</a:t>
            </a:r>
            <a:r>
              <a:rPr lang="en-US" sz="1800" dirty="0" smtClean="0">
                <a:solidFill>
                  <a:schemeClr val="accent6"/>
                </a:solidFill>
              </a:rPr>
              <a:t> </a:t>
            </a:r>
            <a:r>
              <a:rPr lang="en-US" sz="1800" dirty="0" err="1" smtClean="0">
                <a:solidFill>
                  <a:schemeClr val="accent6"/>
                </a:solidFill>
              </a:rPr>
              <a:t>sin_port</a:t>
            </a:r>
            <a:r>
              <a:rPr lang="en-US" sz="1800" dirty="0" smtClean="0">
                <a:solidFill>
                  <a:schemeClr val="accent6"/>
                </a:solidFill>
              </a:rPr>
              <a:t>               </a:t>
            </a:r>
            <a:r>
              <a:rPr lang="en-US" sz="1800" dirty="0" smtClean="0">
                <a:solidFill>
                  <a:schemeClr val="accent6"/>
                </a:solidFill>
              </a:rPr>
              <a:t> </a:t>
            </a: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in_addr</a:t>
            </a:r>
            <a:r>
              <a:rPr lang="en-US" sz="1800" dirty="0" smtClean="0">
                <a:solidFill>
                  <a:schemeClr val="accent6"/>
                </a:solidFill>
              </a:rPr>
              <a:t> </a:t>
            </a:r>
            <a:r>
              <a:rPr lang="en-US" sz="1800" dirty="0" err="1" smtClean="0">
                <a:solidFill>
                  <a:schemeClr val="accent6"/>
                </a:solidFill>
              </a:rPr>
              <a:t>sin_addr</a:t>
            </a:r>
            <a:r>
              <a:rPr lang="en-US" sz="1800" dirty="0" smtClean="0">
                <a:solidFill>
                  <a:schemeClr val="accent6"/>
                </a:solidFill>
              </a:rPr>
              <a:t>    </a:t>
            </a:r>
            <a:r>
              <a:rPr lang="en-US" sz="1800" dirty="0" smtClean="0">
                <a:solidFill>
                  <a:schemeClr val="accent6"/>
                </a:solidFill>
              </a:rPr>
              <a:t> </a:t>
            </a: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   char </a:t>
            </a:r>
            <a:r>
              <a:rPr lang="en-US" sz="1800" dirty="0" err="1" smtClean="0">
                <a:solidFill>
                  <a:schemeClr val="accent6"/>
                </a:solidFill>
              </a:rPr>
              <a:t>sin_zero</a:t>
            </a:r>
            <a:r>
              <a:rPr lang="en-US" sz="1800" dirty="0" smtClean="0">
                <a:solidFill>
                  <a:schemeClr val="accent6"/>
                </a:solidFill>
              </a:rPr>
              <a:t>[8];              </a:t>
            </a:r>
            <a:r>
              <a:rPr lang="en-US" sz="1800" dirty="0" smtClean="0">
                <a:solidFill>
                  <a:schemeClr val="accent6"/>
                </a:solidFill>
              </a:rPr>
              <a:t> </a:t>
            </a: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a:t>
            </a:r>
          </a:p>
        </p:txBody>
      </p:sp>
      <p:sp>
        <p:nvSpPr>
          <p:cNvPr id="4" name="Content Placeholder 3"/>
          <p:cNvSpPr>
            <a:spLocks noGrp="1"/>
          </p:cNvSpPr>
          <p:nvPr>
            <p:ph sz="half" idx="2"/>
          </p:nvPr>
        </p:nvSpPr>
        <p:spPr>
          <a:xfrm>
            <a:off x="4495799" y="1600200"/>
            <a:ext cx="4294239" cy="4648200"/>
          </a:xfrm>
        </p:spPr>
        <p:txBody>
          <a:bodyPr/>
          <a:lstStyle/>
          <a:p>
            <a:pPr eaLnBrk="1" hangingPunct="1">
              <a:lnSpc>
                <a:spcPct val="90000"/>
              </a:lnSpc>
              <a:defRPr/>
            </a:pPr>
            <a:r>
              <a:rPr lang="en-US" dirty="0" err="1" smtClean="0">
                <a:solidFill>
                  <a:schemeClr val="accent6"/>
                </a:solidFill>
              </a:rPr>
              <a:t>sin_family</a:t>
            </a:r>
            <a:r>
              <a:rPr lang="en-US" dirty="0" smtClean="0"/>
              <a:t> represents the address format</a:t>
            </a:r>
          </a:p>
          <a:p>
            <a:pPr eaLnBrk="1" hangingPunct="1">
              <a:lnSpc>
                <a:spcPct val="90000"/>
              </a:lnSpc>
              <a:defRPr/>
            </a:pPr>
            <a:r>
              <a:rPr lang="en-US" dirty="0" err="1" smtClean="0">
                <a:solidFill>
                  <a:schemeClr val="accent6"/>
                </a:solidFill>
              </a:rPr>
              <a:t>sin_port</a:t>
            </a:r>
            <a:r>
              <a:rPr lang="en-US" dirty="0" smtClean="0">
                <a:solidFill>
                  <a:schemeClr val="accent6"/>
                </a:solidFill>
              </a:rPr>
              <a:t> </a:t>
            </a:r>
            <a:r>
              <a:rPr lang="en-US" dirty="0" smtClean="0"/>
              <a:t>specifies a port number which is associated with a process.</a:t>
            </a:r>
          </a:p>
          <a:p>
            <a:pPr eaLnBrk="1" hangingPunct="1">
              <a:lnSpc>
                <a:spcPct val="90000"/>
              </a:lnSpc>
              <a:defRPr/>
            </a:pPr>
            <a:r>
              <a:rPr lang="en-US" dirty="0" err="1" smtClean="0">
                <a:solidFill>
                  <a:schemeClr val="accent6"/>
                </a:solidFill>
              </a:rPr>
              <a:t>sin_addr</a:t>
            </a:r>
            <a:r>
              <a:rPr lang="en-US" dirty="0" smtClean="0">
                <a:solidFill>
                  <a:schemeClr val="accent6"/>
                </a:solidFill>
              </a:rPr>
              <a:t> </a:t>
            </a:r>
            <a:r>
              <a:rPr lang="en-US" dirty="0" smtClean="0"/>
              <a:t>specifies the address of  a host machine</a:t>
            </a:r>
          </a:p>
          <a:p>
            <a:pPr eaLnBrk="1" hangingPunct="1">
              <a:lnSpc>
                <a:spcPct val="90000"/>
              </a:lnSpc>
              <a:defRPr/>
            </a:pPr>
            <a:r>
              <a:rPr lang="en-US" dirty="0" err="1" smtClean="0">
                <a:solidFill>
                  <a:schemeClr val="accent6"/>
                </a:solidFill>
              </a:rPr>
              <a:t>sin_zero</a:t>
            </a:r>
            <a:r>
              <a:rPr lang="en-US" dirty="0" smtClean="0">
                <a:solidFill>
                  <a:schemeClr val="accent6"/>
                </a:solidFill>
              </a:rPr>
              <a:t> </a:t>
            </a:r>
            <a:r>
              <a:rPr lang="en-US" dirty="0" smtClean="0"/>
              <a:t>is used to fill out the structure.</a:t>
            </a:r>
            <a:endParaRPr lang="en-US" i="1" dirty="0" smtClean="0"/>
          </a:p>
          <a:p>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pPr eaLnBrk="1" hangingPunct="1"/>
            <a:r>
              <a:rPr lang="en-US" smtClean="0"/>
              <a:t>Address Representation</a:t>
            </a:r>
          </a:p>
        </p:txBody>
      </p:sp>
      <p:sp>
        <p:nvSpPr>
          <p:cNvPr id="87043" name="Rectangle 1027"/>
          <p:cNvSpPr>
            <a:spLocks noGrp="1" noChangeArrowheads="1"/>
          </p:cNvSpPr>
          <p:nvPr>
            <p:ph type="body" idx="1"/>
          </p:nvPr>
        </p:nvSpPr>
        <p:spPr/>
        <p:txBody>
          <a:bodyPr/>
          <a:lstStyle/>
          <a:p>
            <a:pPr eaLnBrk="1" hangingPunct="1">
              <a:defRPr/>
            </a:pPr>
            <a:r>
              <a:rPr lang="en-US" dirty="0" err="1" smtClean="0">
                <a:solidFill>
                  <a:schemeClr val="accent6"/>
                </a:solidFill>
              </a:rPr>
              <a:t>sockaddr_in</a:t>
            </a:r>
            <a:r>
              <a:rPr lang="en-US" dirty="0" smtClean="0"/>
              <a:t> is used for TCP (connection-oriented) and </a:t>
            </a:r>
            <a:r>
              <a:rPr lang="en-US" dirty="0" err="1" smtClean="0">
                <a:solidFill>
                  <a:schemeClr val="accent6"/>
                </a:solidFill>
              </a:rPr>
              <a:t>sockaddr_un</a:t>
            </a:r>
            <a:r>
              <a:rPr lang="en-US" dirty="0" smtClean="0">
                <a:solidFill>
                  <a:schemeClr val="accent6"/>
                </a:solidFill>
              </a:rPr>
              <a:t> </a:t>
            </a:r>
            <a:r>
              <a:rPr lang="en-US" dirty="0" smtClean="0"/>
              <a:t>is used for UDP (connectionless)</a:t>
            </a:r>
          </a:p>
          <a:p>
            <a:pPr eaLnBrk="1" hangingPunct="1">
              <a:defRPr/>
            </a:pPr>
            <a:r>
              <a:rPr lang="en-US" dirty="0" smtClean="0"/>
              <a:t>The API procedures assume that a variable that is a pointer to </a:t>
            </a:r>
            <a:r>
              <a:rPr lang="en-US" dirty="0" err="1" smtClean="0">
                <a:solidFill>
                  <a:schemeClr val="accent6"/>
                </a:solidFill>
              </a:rPr>
              <a:t>sockaddr</a:t>
            </a:r>
            <a:r>
              <a:rPr lang="en-US" i="1" dirty="0" smtClean="0"/>
              <a:t> </a:t>
            </a:r>
            <a:r>
              <a:rPr lang="en-US" dirty="0" smtClean="0"/>
              <a:t>is used.  </a:t>
            </a:r>
          </a:p>
          <a:p>
            <a:pPr eaLnBrk="1" hangingPunct="1">
              <a:defRPr/>
            </a:pPr>
            <a:r>
              <a:rPr lang="en-US" dirty="0" smtClean="0"/>
              <a:t>The programmer should cast a variable of type </a:t>
            </a:r>
            <a:r>
              <a:rPr lang="en-US" dirty="0" err="1" smtClean="0">
                <a:solidFill>
                  <a:schemeClr val="accent6"/>
                </a:solidFill>
              </a:rPr>
              <a:t>sockaddr_in</a:t>
            </a:r>
            <a:r>
              <a:rPr lang="en-US" dirty="0" smtClean="0">
                <a:solidFill>
                  <a:schemeClr val="accent6"/>
                </a:solidFill>
              </a:rPr>
              <a:t> </a:t>
            </a:r>
            <a:r>
              <a:rPr lang="en-US" dirty="0" smtClean="0"/>
              <a:t> (or </a:t>
            </a:r>
            <a:r>
              <a:rPr lang="en-US" dirty="0" err="1" smtClean="0">
                <a:solidFill>
                  <a:schemeClr val="accent6"/>
                </a:solidFill>
              </a:rPr>
              <a:t>sockaddr_un</a:t>
            </a:r>
            <a:r>
              <a:rPr lang="en-US" i="1" dirty="0" smtClean="0"/>
              <a:t>) </a:t>
            </a:r>
            <a:r>
              <a:rPr lang="en-US" dirty="0" smtClean="0"/>
              <a:t>to a variable that is a pointer to </a:t>
            </a:r>
            <a:r>
              <a:rPr lang="en-US" dirty="0" err="1" smtClean="0">
                <a:solidFill>
                  <a:schemeClr val="accent6"/>
                </a:solidFill>
              </a:rPr>
              <a:t>sockaddr</a:t>
            </a:r>
            <a:r>
              <a:rPr lang="en-US" dirty="0" smtClean="0">
                <a:solidFill>
                  <a:schemeClr val="accent6"/>
                </a:solidFill>
              </a:rPr>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Data Representation</a:t>
            </a:r>
          </a:p>
        </p:txBody>
      </p:sp>
      <p:sp>
        <p:nvSpPr>
          <p:cNvPr id="29699" name="Rectangle 3"/>
          <p:cNvSpPr>
            <a:spLocks noGrp="1" noChangeArrowheads="1"/>
          </p:cNvSpPr>
          <p:nvPr>
            <p:ph type="body" idx="1"/>
          </p:nvPr>
        </p:nvSpPr>
        <p:spPr>
          <a:xfrm>
            <a:off x="395288" y="1131888"/>
            <a:ext cx="8178800" cy="4343400"/>
          </a:xfrm>
        </p:spPr>
        <p:txBody>
          <a:bodyPr/>
          <a:lstStyle/>
          <a:p>
            <a:pPr eaLnBrk="1" hangingPunct="1"/>
            <a:r>
              <a:rPr lang="en-US" smtClean="0"/>
              <a:t>Integers are not represented the same on all machine architectures</a:t>
            </a:r>
          </a:p>
          <a:p>
            <a:pPr lvl="1" eaLnBrk="1" hangingPunct="1"/>
            <a:r>
              <a:rPr lang="en-US" sz="2600" smtClean="0">
                <a:solidFill>
                  <a:srgbClr val="FF0000"/>
                </a:solidFill>
              </a:rPr>
              <a:t>little endian</a:t>
            </a:r>
            <a:r>
              <a:rPr lang="en-US" sz="2600" smtClean="0"/>
              <a:t>: least significant byte first;  the Intel series, VAX</a:t>
            </a:r>
          </a:p>
          <a:p>
            <a:pPr lvl="1" eaLnBrk="1" hangingPunct="1"/>
            <a:r>
              <a:rPr lang="en-US" sz="2600" smtClean="0">
                <a:solidFill>
                  <a:srgbClr val="FF0000"/>
                </a:solidFill>
              </a:rPr>
              <a:t>big endian</a:t>
            </a:r>
            <a:r>
              <a:rPr lang="en-US" sz="2600" smtClean="0"/>
              <a:t>: most significant byte first (this is network byte  order); IBM 370, Motorola 68000 and Sun Sparc</a:t>
            </a:r>
          </a:p>
          <a:p>
            <a:pPr eaLnBrk="1" hangingPunct="1">
              <a:spcBef>
                <a:spcPts val="500"/>
              </a:spcBef>
              <a:spcAft>
                <a:spcPts val="500"/>
              </a:spcAft>
            </a:pPr>
            <a:r>
              <a:rPr lang="en-US" smtClean="0"/>
              <a:t>When little endian computers are going to pass integers over the network (e.g., IP addresses), they need to convert them to network byte order.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050"/>
          <p:cNvSpPr>
            <a:spLocks noGrp="1" noChangeArrowheads="1"/>
          </p:cNvSpPr>
          <p:nvPr>
            <p:ph type="title"/>
          </p:nvPr>
        </p:nvSpPr>
        <p:spPr/>
        <p:txBody>
          <a:bodyPr/>
          <a:lstStyle/>
          <a:p>
            <a:pPr eaLnBrk="1" hangingPunct="1"/>
            <a:r>
              <a:rPr lang="en-US" sz="3600" smtClean="0"/>
              <a:t>Data Representation</a:t>
            </a:r>
          </a:p>
        </p:txBody>
      </p:sp>
      <p:sp>
        <p:nvSpPr>
          <p:cNvPr id="167939" name="Rectangle 2051"/>
          <p:cNvSpPr>
            <a:spLocks noGrp="1" noChangeArrowheads="1"/>
          </p:cNvSpPr>
          <p:nvPr>
            <p:ph type="body" idx="1"/>
          </p:nvPr>
        </p:nvSpPr>
        <p:spPr/>
        <p:txBody>
          <a:bodyPr/>
          <a:lstStyle/>
          <a:p>
            <a:pPr eaLnBrk="1" hangingPunct="1">
              <a:defRPr/>
            </a:pPr>
            <a:r>
              <a:rPr lang="en-US" sz="2400" dirty="0" smtClean="0">
                <a:solidFill>
                  <a:schemeClr val="accent6"/>
                </a:solidFill>
              </a:rPr>
              <a:t>m = </a:t>
            </a:r>
            <a:r>
              <a:rPr lang="en-US" sz="2400" dirty="0" err="1" smtClean="0">
                <a:solidFill>
                  <a:schemeClr val="accent6"/>
                </a:solidFill>
              </a:rPr>
              <a:t>ntohl</a:t>
            </a:r>
            <a:r>
              <a:rPr lang="en-US" sz="2400" dirty="0" smtClean="0">
                <a:solidFill>
                  <a:schemeClr val="accent6"/>
                </a:solidFill>
              </a:rPr>
              <a:t>(m):</a:t>
            </a:r>
            <a:r>
              <a:rPr lang="en-US" sz="2400" dirty="0" smtClean="0"/>
              <a:t> network to host byte order (32 bit)</a:t>
            </a:r>
          </a:p>
          <a:p>
            <a:pPr eaLnBrk="1" hangingPunct="1">
              <a:defRPr/>
            </a:pPr>
            <a:r>
              <a:rPr lang="en-US" sz="2400" dirty="0" smtClean="0">
                <a:solidFill>
                  <a:schemeClr val="accent6"/>
                </a:solidFill>
              </a:rPr>
              <a:t>m = </a:t>
            </a:r>
            <a:r>
              <a:rPr lang="en-US" sz="2400" dirty="0" err="1" smtClean="0">
                <a:solidFill>
                  <a:schemeClr val="accent6"/>
                </a:solidFill>
              </a:rPr>
              <a:t>htonl</a:t>
            </a:r>
            <a:r>
              <a:rPr lang="en-US" sz="2400" dirty="0" smtClean="0">
                <a:solidFill>
                  <a:schemeClr val="accent6"/>
                </a:solidFill>
              </a:rPr>
              <a:t>(m): </a:t>
            </a:r>
            <a:r>
              <a:rPr lang="en-US" sz="2400" dirty="0" smtClean="0"/>
              <a:t>host to network byte order (32 bit)</a:t>
            </a:r>
          </a:p>
          <a:p>
            <a:pPr eaLnBrk="1" hangingPunct="1">
              <a:defRPr/>
            </a:pPr>
            <a:r>
              <a:rPr lang="en-US" sz="2400" dirty="0" smtClean="0">
                <a:solidFill>
                  <a:schemeClr val="accent6"/>
                </a:solidFill>
              </a:rPr>
              <a:t>m = </a:t>
            </a:r>
            <a:r>
              <a:rPr lang="en-US" sz="2400" dirty="0" err="1" smtClean="0">
                <a:solidFill>
                  <a:schemeClr val="accent6"/>
                </a:solidFill>
              </a:rPr>
              <a:t>ntohs</a:t>
            </a:r>
            <a:r>
              <a:rPr lang="en-US" sz="2400" dirty="0" smtClean="0">
                <a:solidFill>
                  <a:schemeClr val="accent6"/>
                </a:solidFill>
              </a:rPr>
              <a:t>(m): </a:t>
            </a:r>
            <a:r>
              <a:rPr lang="en-US" sz="2400" dirty="0" smtClean="0"/>
              <a:t>network to host byte order (16 bit)</a:t>
            </a:r>
          </a:p>
          <a:p>
            <a:pPr eaLnBrk="1" hangingPunct="1">
              <a:defRPr/>
            </a:pPr>
            <a:r>
              <a:rPr lang="en-US" sz="2400" dirty="0" smtClean="0">
                <a:solidFill>
                  <a:schemeClr val="accent6"/>
                </a:solidFill>
              </a:rPr>
              <a:t>m = </a:t>
            </a:r>
            <a:r>
              <a:rPr lang="en-US" sz="2400" dirty="0" err="1" smtClean="0">
                <a:solidFill>
                  <a:schemeClr val="accent6"/>
                </a:solidFill>
              </a:rPr>
              <a:t>htons</a:t>
            </a:r>
            <a:r>
              <a:rPr lang="en-US" sz="2400" dirty="0" smtClean="0">
                <a:solidFill>
                  <a:schemeClr val="accent6"/>
                </a:solidFill>
              </a:rPr>
              <a:t>(m): </a:t>
            </a:r>
            <a:r>
              <a:rPr lang="en-US" sz="2400" dirty="0" smtClean="0"/>
              <a:t>host to network byte order (16 bit)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Address Conversion</a:t>
            </a:r>
          </a:p>
        </p:txBody>
      </p:sp>
      <p:sp>
        <p:nvSpPr>
          <p:cNvPr id="91139" name="Rectangle 3"/>
          <p:cNvSpPr>
            <a:spLocks noGrp="1" noChangeArrowheads="1"/>
          </p:cNvSpPr>
          <p:nvPr>
            <p:ph type="body" idx="1"/>
          </p:nvPr>
        </p:nvSpPr>
        <p:spPr/>
        <p:txBody>
          <a:bodyPr/>
          <a:lstStyle/>
          <a:p>
            <a:pPr eaLnBrk="1" hangingPunct="1">
              <a:defRPr/>
            </a:pPr>
            <a:r>
              <a:rPr lang="en-US" dirty="0" smtClean="0"/>
              <a:t>host name to IP address: </a:t>
            </a:r>
            <a:r>
              <a:rPr lang="en-US" dirty="0" err="1" smtClean="0">
                <a:solidFill>
                  <a:schemeClr val="accent6"/>
                </a:solidFill>
              </a:rPr>
              <a:t>gethostbyname</a:t>
            </a:r>
            <a:r>
              <a:rPr lang="en-US" dirty="0" smtClean="0">
                <a:solidFill>
                  <a:schemeClr val="accent6"/>
                </a:solidFill>
              </a:rPr>
              <a:t>()</a:t>
            </a:r>
          </a:p>
          <a:p>
            <a:pPr eaLnBrk="1" hangingPunct="1">
              <a:defRPr/>
            </a:pPr>
            <a:r>
              <a:rPr lang="en-US" dirty="0" smtClean="0"/>
              <a:t>IP address to name: </a:t>
            </a:r>
            <a:r>
              <a:rPr lang="en-US" dirty="0" err="1" smtClean="0">
                <a:solidFill>
                  <a:schemeClr val="accent6"/>
                </a:solidFill>
              </a:rPr>
              <a:t>gethostbyaddr</a:t>
            </a:r>
            <a:r>
              <a:rPr lang="en-US" dirty="0" smtClean="0">
                <a:solidFill>
                  <a:schemeClr val="accent6"/>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t>Protocols</a:t>
            </a:r>
            <a:endParaRPr lang="en-US" dirty="0" smtClean="0"/>
          </a:p>
        </p:txBody>
      </p:sp>
      <p:sp>
        <p:nvSpPr>
          <p:cNvPr id="5123" name="Rectangle 3"/>
          <p:cNvSpPr>
            <a:spLocks noGrp="1" noChangeArrowheads="1"/>
          </p:cNvSpPr>
          <p:nvPr>
            <p:ph type="body" idx="1"/>
          </p:nvPr>
        </p:nvSpPr>
        <p:spPr/>
        <p:txBody>
          <a:bodyPr/>
          <a:lstStyle/>
          <a:p>
            <a:pPr eaLnBrk="1" hangingPunct="1"/>
            <a:r>
              <a:rPr lang="en-US" dirty="0" smtClean="0"/>
              <a:t>All communication is based on exchanging messages</a:t>
            </a:r>
            <a:r>
              <a:rPr lang="en-US" dirty="0" smtClean="0"/>
              <a:t>.</a:t>
            </a:r>
          </a:p>
          <a:p>
            <a:pPr eaLnBrk="1" hangingPunct="1"/>
            <a:r>
              <a:rPr lang="en-CA" dirty="0" smtClean="0"/>
              <a:t>A</a:t>
            </a:r>
            <a:r>
              <a:rPr lang="en-CA" dirty="0" smtClean="0">
                <a:solidFill>
                  <a:srgbClr val="FF0000"/>
                </a:solidFill>
              </a:rPr>
              <a:t> protocol </a:t>
            </a:r>
            <a:r>
              <a:rPr lang="en-CA" dirty="0" smtClean="0"/>
              <a:t>is a set of rules which is used by computers to communicate (using messages) with each other across a network.</a:t>
            </a:r>
            <a:endParaRPr lang="en-US" dirty="0" smtClean="0"/>
          </a:p>
          <a:p>
            <a:pPr eaLnBrk="1" hangingPunct="1"/>
            <a:r>
              <a:rPr lang="en-US" dirty="0" smtClean="0"/>
              <a:t>Protocols control the sending and receiving of messages</a:t>
            </a:r>
          </a:p>
          <a:p>
            <a:pPr lvl="1" eaLnBrk="1" hangingPunct="1"/>
            <a:r>
              <a:rPr lang="en-US" dirty="0" smtClean="0"/>
              <a:t>e.g., TCP, IP, HTTP,FTP</a:t>
            </a:r>
          </a:p>
          <a:p>
            <a:pPr eaLnBrk="1" hangingPunct="1"/>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bind ()</a:t>
            </a:r>
          </a:p>
        </p:txBody>
      </p:sp>
      <p:sp>
        <p:nvSpPr>
          <p:cNvPr id="93187" name="Rectangle 3"/>
          <p:cNvSpPr>
            <a:spLocks noGrp="1" noChangeArrowheads="1"/>
          </p:cNvSpPr>
          <p:nvPr>
            <p:ph type="body" idx="1"/>
          </p:nvPr>
        </p:nvSpPr>
        <p:spPr/>
        <p:txBody>
          <a:bodyPr/>
          <a:lstStyle/>
          <a:p>
            <a:pPr eaLnBrk="1" hangingPunct="1">
              <a:defRPr/>
            </a:pPr>
            <a:r>
              <a:rPr lang="en-US" dirty="0" smtClean="0">
                <a:solidFill>
                  <a:schemeClr val="accent6"/>
                </a:solidFill>
              </a:rPr>
              <a:t>bind(</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socket,struct</a:t>
            </a:r>
            <a:r>
              <a:rPr lang="en-US" dirty="0" smtClean="0">
                <a:solidFill>
                  <a:schemeClr val="accent6"/>
                </a:solidFill>
              </a:rPr>
              <a:t> </a:t>
            </a:r>
            <a:r>
              <a:rPr lang="en-US" dirty="0" err="1" smtClean="0">
                <a:solidFill>
                  <a:schemeClr val="accent6"/>
                </a:solidFill>
              </a:rPr>
              <a:t>sockaddr</a:t>
            </a:r>
            <a:r>
              <a:rPr lang="en-US" dirty="0" smtClean="0">
                <a:solidFill>
                  <a:schemeClr val="accent6"/>
                </a:solidFill>
              </a:rPr>
              <a:t> *</a:t>
            </a:r>
            <a:r>
              <a:rPr lang="en-US" dirty="0" err="1" smtClean="0">
                <a:solidFill>
                  <a:schemeClr val="accent6"/>
                </a:solidFill>
              </a:rPr>
              <a:t>localaddr</a:t>
            </a:r>
            <a:r>
              <a:rPr lang="en-US" dirty="0" smtClean="0">
                <a:solidFill>
                  <a:schemeClr val="accent6"/>
                </a:solidFill>
              </a:rPr>
              <a:t>,</a:t>
            </a:r>
          </a:p>
          <a:p>
            <a:pPr eaLnBrk="1" hangingPunct="1">
              <a:buNone/>
              <a:defRPr/>
            </a:pPr>
            <a:r>
              <a:rPr lang="en-US" dirty="0" smtClean="0">
                <a:solidFill>
                  <a:schemeClr val="accent6"/>
                </a:solidFill>
              </a:rPr>
              <a:t> </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addrlen</a:t>
            </a:r>
            <a:r>
              <a:rPr lang="en-US" sz="1800" dirty="0" smtClean="0">
                <a:solidFill>
                  <a:schemeClr val="accent6"/>
                </a:solidFill>
              </a:rPr>
              <a:t>)</a:t>
            </a:r>
          </a:p>
          <a:p>
            <a:pPr lvl="1" eaLnBrk="1" hangingPunct="1">
              <a:defRPr/>
            </a:pPr>
            <a:r>
              <a:rPr lang="en-US" dirty="0" err="1" smtClean="0">
                <a:solidFill>
                  <a:schemeClr val="accent6"/>
                </a:solidFill>
              </a:rPr>
              <a:t>localaddr</a:t>
            </a:r>
            <a:r>
              <a:rPr lang="en-US" dirty="0" smtClean="0">
                <a:solidFill>
                  <a:schemeClr val="accent6"/>
                </a:solidFill>
              </a:rPr>
              <a:t> </a:t>
            </a:r>
            <a:r>
              <a:rPr lang="en-US" dirty="0" smtClean="0"/>
              <a:t>is a structure that specifies the local address to be assigned to the socket.</a:t>
            </a:r>
          </a:p>
          <a:p>
            <a:pPr lvl="1" eaLnBrk="1" hangingPunct="1">
              <a:defRPr/>
            </a:pPr>
            <a:r>
              <a:rPr lang="en-US" dirty="0" err="1" smtClean="0">
                <a:solidFill>
                  <a:schemeClr val="accent6"/>
                </a:solidFill>
              </a:rPr>
              <a:t>addrlen</a:t>
            </a:r>
            <a:r>
              <a:rPr lang="en-US" dirty="0" smtClean="0"/>
              <a:t>  specifies the length of the  </a:t>
            </a:r>
            <a:r>
              <a:rPr lang="en-US" dirty="0" err="1" smtClean="0">
                <a:solidFill>
                  <a:schemeClr val="accent6"/>
                </a:solidFill>
              </a:rPr>
              <a:t>sockaddr</a:t>
            </a:r>
            <a:r>
              <a:rPr lang="en-US" dirty="0" smtClean="0">
                <a:solidFill>
                  <a:schemeClr val="accent6"/>
                </a:solidFill>
              </a:rPr>
              <a:t>  </a:t>
            </a:r>
            <a:r>
              <a:rPr lang="en-US" dirty="0" smtClean="0"/>
              <a:t>structure pointed to by the address argument. </a:t>
            </a:r>
          </a:p>
          <a:p>
            <a:pPr eaLnBrk="1" hangingPunct="1">
              <a:defRPr/>
            </a:pPr>
            <a:r>
              <a:rPr lang="en-US" dirty="0" smtClean="0"/>
              <a:t>Used by both TCP and UDP.</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bind()</a:t>
            </a:r>
          </a:p>
        </p:txBody>
      </p:sp>
      <p:sp>
        <p:nvSpPr>
          <p:cNvPr id="95235" name="Rectangle 3"/>
          <p:cNvSpPr>
            <a:spLocks noGrp="1" noChangeArrowheads="1"/>
          </p:cNvSpPr>
          <p:nvPr>
            <p:ph type="body" idx="1"/>
          </p:nvPr>
        </p:nvSpPr>
        <p:spPr>
          <a:xfrm>
            <a:off x="347663" y="1019175"/>
            <a:ext cx="8178800" cy="4343400"/>
          </a:xfrm>
        </p:spPr>
        <p:txBody>
          <a:bodyPr/>
          <a:lstStyle/>
          <a:p>
            <a:pPr lvl="1" eaLnBrk="1" hangingPunct="1">
              <a:lnSpc>
                <a:spcPct val="90000"/>
              </a:lnSpc>
              <a:buFont typeface="ZapfDingbats" pitchFamily="82" charset="2"/>
              <a:buNone/>
              <a:defRPr/>
            </a:pPr>
            <a:r>
              <a:rPr lang="en-US" dirty="0" err="1" smtClean="0">
                <a:solidFill>
                  <a:schemeClr val="accent6"/>
                </a:solidFill>
              </a:rPr>
              <a:t>struct</a:t>
            </a:r>
            <a:r>
              <a:rPr lang="en-US" dirty="0" smtClean="0">
                <a:solidFill>
                  <a:schemeClr val="accent6"/>
                </a:solidFill>
              </a:rPr>
              <a:t> </a:t>
            </a:r>
            <a:r>
              <a:rPr lang="en-US" dirty="0" err="1" smtClean="0">
                <a:solidFill>
                  <a:schemeClr val="accent6"/>
                </a:solidFill>
              </a:rPr>
              <a:t>sockaddr_in</a:t>
            </a:r>
            <a:r>
              <a:rPr lang="en-US" dirty="0" smtClean="0">
                <a:solidFill>
                  <a:schemeClr val="accent6"/>
                </a:solidFill>
              </a:rPr>
              <a:t> sin;</a:t>
            </a:r>
          </a:p>
          <a:p>
            <a:pPr lvl="1" eaLnBrk="1" hangingPunct="1">
              <a:lnSpc>
                <a:spcPct val="90000"/>
              </a:lnSpc>
              <a:buFont typeface="ZapfDingbats" pitchFamily="82" charset="2"/>
              <a:buNone/>
              <a:defRPr/>
            </a:pPr>
            <a:endParaRPr lang="en-US" dirty="0" smtClean="0">
              <a:solidFill>
                <a:schemeClr val="accent6"/>
              </a:solidFill>
            </a:endParaRPr>
          </a:p>
          <a:p>
            <a:pPr lvl="1" eaLnBrk="1" hangingPunct="1">
              <a:lnSpc>
                <a:spcPct val="90000"/>
              </a:lnSpc>
              <a:buFont typeface="ZapfDingbats" pitchFamily="82" charset="2"/>
              <a:buNone/>
              <a:defRPr/>
            </a:pPr>
            <a:r>
              <a:rPr lang="en-US" dirty="0" smtClean="0">
                <a:solidFill>
                  <a:schemeClr val="accent6"/>
                </a:solidFill>
              </a:rPr>
              <a:t>if </a:t>
            </a:r>
            <a:r>
              <a:rPr lang="en-US" dirty="0" smtClean="0">
                <a:solidFill>
                  <a:schemeClr val="accent6"/>
                </a:solidFill>
              </a:rPr>
              <a:t>((s = socket(AF_INET, SOCK_STREAM,0)) &lt; 0  </a:t>
            </a:r>
            <a:endParaRPr lang="en-US" dirty="0" smtClean="0">
              <a:solidFill>
                <a:schemeClr val="accent6"/>
              </a:solidFill>
            </a:endParaRPr>
          </a:p>
          <a:p>
            <a:pPr lvl="1" eaLnBrk="1" hangingPunct="1">
              <a:lnSpc>
                <a:spcPct val="90000"/>
              </a:lnSpc>
              <a:buFont typeface="ZapfDingbats" pitchFamily="82" charset="2"/>
              <a:buNone/>
              <a:defRPr/>
            </a:pPr>
            <a:r>
              <a:rPr lang="en-US" dirty="0" smtClean="0">
                <a:solidFill>
                  <a:schemeClr val="accent6"/>
                </a:solidFill>
              </a:rPr>
              <a:t> </a:t>
            </a:r>
            <a:r>
              <a:rPr lang="en-US" dirty="0" smtClean="0">
                <a:solidFill>
                  <a:schemeClr val="accent6"/>
                </a:solidFill>
              </a:rPr>
              <a:t>   { </a:t>
            </a:r>
            <a:r>
              <a:rPr lang="en-US" dirty="0" smtClean="0">
                <a:solidFill>
                  <a:schemeClr val="accent6"/>
                </a:solidFill>
              </a:rPr>
              <a:t>/*error</a:t>
            </a:r>
            <a:r>
              <a:rPr lang="en-US" dirty="0" smtClean="0">
                <a:solidFill>
                  <a:schemeClr val="accent6"/>
                </a:solidFill>
              </a:rPr>
              <a:t>*/};</a:t>
            </a:r>
          </a:p>
          <a:p>
            <a:pPr lvl="1" eaLnBrk="1" hangingPunct="1">
              <a:lnSpc>
                <a:spcPct val="90000"/>
              </a:lnSpc>
              <a:buFont typeface="ZapfDingbats" pitchFamily="82" charset="2"/>
              <a:buNone/>
              <a:defRPr/>
            </a:pPr>
            <a:endParaRPr lang="en-US" dirty="0" smtClean="0">
              <a:solidFill>
                <a:schemeClr val="accent6"/>
              </a:solidFill>
            </a:endParaRPr>
          </a:p>
          <a:p>
            <a:pPr lvl="1" eaLnBrk="1" hangingPunct="1">
              <a:lnSpc>
                <a:spcPct val="90000"/>
              </a:lnSpc>
              <a:buFont typeface="ZapfDingbats" pitchFamily="82" charset="2"/>
              <a:buNone/>
              <a:defRPr/>
            </a:pPr>
            <a:r>
              <a:rPr lang="en-US" dirty="0" err="1" smtClean="0">
                <a:solidFill>
                  <a:schemeClr val="accent6"/>
                </a:solidFill>
              </a:rPr>
              <a:t>memset</a:t>
            </a:r>
            <a:r>
              <a:rPr lang="en-US" dirty="0" smtClean="0">
                <a:solidFill>
                  <a:schemeClr val="accent6"/>
                </a:solidFill>
              </a:rPr>
              <a:t>((char *) &amp;sin, 0, </a:t>
            </a:r>
            <a:r>
              <a:rPr lang="en-US" dirty="0" err="1" smtClean="0">
                <a:solidFill>
                  <a:schemeClr val="accent6"/>
                </a:solidFill>
              </a:rPr>
              <a:t>sizeof</a:t>
            </a:r>
            <a:r>
              <a:rPr lang="en-US" dirty="0" smtClean="0">
                <a:solidFill>
                  <a:schemeClr val="accent6"/>
                </a:solidFill>
              </a:rPr>
              <a:t>(sin));</a:t>
            </a:r>
          </a:p>
          <a:p>
            <a:pPr lvl="1" eaLnBrk="1" hangingPunct="1">
              <a:lnSpc>
                <a:spcPct val="90000"/>
              </a:lnSpc>
              <a:buFont typeface="ZapfDingbats" pitchFamily="82" charset="2"/>
              <a:buNone/>
              <a:defRPr/>
            </a:pPr>
            <a:r>
              <a:rPr lang="en-US" dirty="0" err="1" smtClean="0">
                <a:solidFill>
                  <a:schemeClr val="accent6"/>
                </a:solidFill>
              </a:rPr>
              <a:t>sin.sin_family</a:t>
            </a:r>
            <a:r>
              <a:rPr lang="en-US" dirty="0" smtClean="0">
                <a:solidFill>
                  <a:schemeClr val="accent6"/>
                </a:solidFill>
              </a:rPr>
              <a:t> = AF_INET:</a:t>
            </a:r>
          </a:p>
          <a:p>
            <a:pPr lvl="1" eaLnBrk="1" hangingPunct="1">
              <a:lnSpc>
                <a:spcPct val="90000"/>
              </a:lnSpc>
              <a:buFont typeface="ZapfDingbats" pitchFamily="82" charset="2"/>
              <a:buNone/>
              <a:defRPr/>
            </a:pPr>
            <a:r>
              <a:rPr lang="en-US" dirty="0" err="1" smtClean="0">
                <a:solidFill>
                  <a:schemeClr val="accent6"/>
                </a:solidFill>
              </a:rPr>
              <a:t>sin.sin_port</a:t>
            </a:r>
            <a:r>
              <a:rPr lang="en-US" dirty="0" smtClean="0">
                <a:solidFill>
                  <a:schemeClr val="accent6"/>
                </a:solidFill>
              </a:rPr>
              <a:t>  = </a:t>
            </a:r>
            <a:r>
              <a:rPr lang="en-US" dirty="0" err="1" smtClean="0">
                <a:solidFill>
                  <a:schemeClr val="accent6"/>
                </a:solidFill>
              </a:rPr>
              <a:t>htons</a:t>
            </a:r>
            <a:r>
              <a:rPr lang="en-US" dirty="0" smtClean="0">
                <a:solidFill>
                  <a:schemeClr val="accent6"/>
                </a:solidFill>
              </a:rPr>
              <a:t>(6000);</a:t>
            </a:r>
          </a:p>
          <a:p>
            <a:pPr lvl="1" eaLnBrk="1" hangingPunct="1">
              <a:lnSpc>
                <a:spcPct val="90000"/>
              </a:lnSpc>
              <a:buFont typeface="ZapfDingbats" pitchFamily="82" charset="2"/>
              <a:buNone/>
              <a:defRPr/>
            </a:pPr>
            <a:r>
              <a:rPr lang="en-US" dirty="0" err="1" smtClean="0">
                <a:solidFill>
                  <a:schemeClr val="accent6"/>
                </a:solidFill>
              </a:rPr>
              <a:t>sin.sin_addr.s_addr</a:t>
            </a:r>
            <a:r>
              <a:rPr lang="en-US" dirty="0" smtClean="0">
                <a:solidFill>
                  <a:schemeClr val="accent6"/>
                </a:solidFill>
              </a:rPr>
              <a:t> = </a:t>
            </a:r>
            <a:r>
              <a:rPr lang="en-US" dirty="0" err="1" smtClean="0">
                <a:solidFill>
                  <a:schemeClr val="accent6"/>
                </a:solidFill>
              </a:rPr>
              <a:t>htonl</a:t>
            </a:r>
            <a:r>
              <a:rPr lang="en-US" dirty="0" smtClean="0">
                <a:solidFill>
                  <a:schemeClr val="accent6"/>
                </a:solidFill>
              </a:rPr>
              <a:t>(INADDR_ANY);</a:t>
            </a:r>
          </a:p>
          <a:p>
            <a:pPr lvl="1" eaLnBrk="1" hangingPunct="1">
              <a:lnSpc>
                <a:spcPct val="90000"/>
              </a:lnSpc>
              <a:buFont typeface="ZapfDingbats" pitchFamily="82" charset="2"/>
              <a:buNone/>
              <a:defRPr/>
            </a:pPr>
            <a:r>
              <a:rPr lang="en-US" dirty="0" smtClean="0">
                <a:solidFill>
                  <a:schemeClr val="accent6"/>
                </a:solidFill>
              </a:rPr>
              <a:t>if bind(s, (</a:t>
            </a:r>
            <a:r>
              <a:rPr lang="en-US" dirty="0" err="1" smtClean="0">
                <a:solidFill>
                  <a:schemeClr val="accent6"/>
                </a:solidFill>
              </a:rPr>
              <a:t>struct</a:t>
            </a:r>
            <a:r>
              <a:rPr lang="en-US" dirty="0" smtClean="0">
                <a:solidFill>
                  <a:schemeClr val="accent6"/>
                </a:solidFill>
              </a:rPr>
              <a:t> </a:t>
            </a:r>
            <a:r>
              <a:rPr lang="en-US" dirty="0" err="1" smtClean="0">
                <a:solidFill>
                  <a:schemeClr val="accent6"/>
                </a:solidFill>
              </a:rPr>
              <a:t>sockaddr</a:t>
            </a:r>
            <a:r>
              <a:rPr lang="en-US" dirty="0" smtClean="0">
                <a:solidFill>
                  <a:schemeClr val="accent6"/>
                </a:solidFill>
              </a:rPr>
              <a:t> *) &amp;sin, </a:t>
            </a:r>
            <a:r>
              <a:rPr lang="en-US" dirty="0" err="1" smtClean="0">
                <a:solidFill>
                  <a:schemeClr val="accent6"/>
                </a:solidFill>
              </a:rPr>
              <a:t>sizeof</a:t>
            </a:r>
            <a:r>
              <a:rPr lang="en-US" dirty="0" smtClean="0">
                <a:solidFill>
                  <a:schemeClr val="accent6"/>
                </a:solidFill>
              </a:rPr>
              <a:t>(sin)) &lt; 0)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p:txBody>
          <a:bodyPr/>
          <a:lstStyle/>
          <a:p>
            <a:pPr eaLnBrk="1" hangingPunct="1"/>
            <a:r>
              <a:rPr lang="en-US" smtClean="0"/>
              <a:t>connect()</a:t>
            </a:r>
          </a:p>
        </p:txBody>
      </p:sp>
      <p:sp>
        <p:nvSpPr>
          <p:cNvPr id="34819" name="Rectangle 1027"/>
          <p:cNvSpPr>
            <a:spLocks noGrp="1" noChangeArrowheads="1"/>
          </p:cNvSpPr>
          <p:nvPr>
            <p:ph type="body" idx="1"/>
          </p:nvPr>
        </p:nvSpPr>
        <p:spPr/>
        <p:txBody>
          <a:bodyPr/>
          <a:lstStyle/>
          <a:p>
            <a:pPr eaLnBrk="1" hangingPunct="1">
              <a:spcBef>
                <a:spcPct val="50000"/>
              </a:spcBef>
            </a:pPr>
            <a:r>
              <a:rPr lang="en-US" dirty="0" smtClean="0"/>
              <a:t>Client contacts server </a:t>
            </a:r>
            <a:r>
              <a:rPr lang="en-US" dirty="0" smtClean="0"/>
              <a:t>by</a:t>
            </a:r>
            <a:endParaRPr lang="en-US" dirty="0" smtClean="0"/>
          </a:p>
          <a:p>
            <a:pPr lvl="1" eaLnBrk="1" hangingPunct="1"/>
            <a:r>
              <a:rPr lang="en-US" dirty="0" smtClean="0"/>
              <a:t>Specifying IP address, port number of server process</a:t>
            </a:r>
          </a:p>
          <a:p>
            <a:pPr lvl="1" eaLnBrk="1" hangingPunct="1"/>
            <a:r>
              <a:rPr lang="en-US" dirty="0" smtClean="0"/>
              <a:t>Calling the connect() system call</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mtClean="0"/>
              <a:t>connect()</a:t>
            </a:r>
          </a:p>
        </p:txBody>
      </p:sp>
      <p:sp>
        <p:nvSpPr>
          <p:cNvPr id="105475" name="Rectangle 3"/>
          <p:cNvSpPr>
            <a:spLocks noGrp="1" noChangeArrowheads="1"/>
          </p:cNvSpPr>
          <p:nvPr>
            <p:ph type="body" idx="1"/>
          </p:nvPr>
        </p:nvSpPr>
        <p:spPr/>
        <p:txBody>
          <a:bodyPr/>
          <a:lstStyle/>
          <a:p>
            <a:pPr eaLnBrk="1" hangingPunct="1">
              <a:defRPr/>
            </a:pPr>
            <a:r>
              <a:rPr lang="en-US" dirty="0" err="1" smtClean="0">
                <a:solidFill>
                  <a:schemeClr val="accent6"/>
                </a:solidFill>
              </a:rPr>
              <a:t>int</a:t>
            </a:r>
            <a:r>
              <a:rPr lang="en-US" dirty="0" smtClean="0">
                <a:solidFill>
                  <a:schemeClr val="accent6"/>
                </a:solidFill>
              </a:rPr>
              <a:t> connect(</a:t>
            </a:r>
            <a:r>
              <a:rPr lang="en-US" dirty="0" err="1" smtClean="0">
                <a:solidFill>
                  <a:schemeClr val="accent6"/>
                </a:solidFill>
              </a:rPr>
              <a:t>int</a:t>
            </a:r>
            <a:r>
              <a:rPr lang="en-US" dirty="0" smtClean="0">
                <a:solidFill>
                  <a:schemeClr val="accent6"/>
                </a:solidFill>
              </a:rPr>
              <a:t> s, </a:t>
            </a:r>
            <a:r>
              <a:rPr lang="en-US" dirty="0" err="1" smtClean="0">
                <a:solidFill>
                  <a:schemeClr val="accent6"/>
                </a:solidFill>
              </a:rPr>
              <a:t>struct</a:t>
            </a:r>
            <a:r>
              <a:rPr lang="en-US" dirty="0" smtClean="0">
                <a:solidFill>
                  <a:schemeClr val="accent6"/>
                </a:solidFill>
              </a:rPr>
              <a:t> </a:t>
            </a:r>
            <a:r>
              <a:rPr lang="en-US" dirty="0" err="1" smtClean="0">
                <a:solidFill>
                  <a:schemeClr val="accent6"/>
                </a:solidFill>
              </a:rPr>
              <a:t>sockaddr</a:t>
            </a:r>
            <a:r>
              <a:rPr lang="en-US" dirty="0" smtClean="0">
                <a:solidFill>
                  <a:schemeClr val="accent6"/>
                </a:solidFill>
              </a:rPr>
              <a:t> *name, </a:t>
            </a:r>
            <a:r>
              <a:rPr lang="en-US" dirty="0" smtClean="0">
                <a:solidFill>
                  <a:schemeClr val="accent6"/>
                </a:solidFill>
              </a:rPr>
              <a:t> </a:t>
            </a:r>
          </a:p>
          <a:p>
            <a:pPr eaLnBrk="1" hangingPunct="1">
              <a:buNone/>
              <a:defRPr/>
            </a:pPr>
            <a:r>
              <a:rPr lang="en-US" dirty="0" smtClean="0">
                <a:solidFill>
                  <a:schemeClr val="accent6"/>
                </a:solidFill>
              </a:rPr>
              <a:t> </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namelen</a:t>
            </a:r>
            <a:r>
              <a:rPr lang="en-US" dirty="0" smtClean="0">
                <a:solidFill>
                  <a:schemeClr val="accent6"/>
                </a:solidFill>
              </a:rPr>
              <a:t>) </a:t>
            </a:r>
          </a:p>
          <a:p>
            <a:pPr lvl="1" eaLnBrk="1" hangingPunct="1">
              <a:defRPr/>
            </a:pPr>
            <a:r>
              <a:rPr lang="en-US" dirty="0" smtClean="0"/>
              <a:t>client issues </a:t>
            </a:r>
            <a:r>
              <a:rPr lang="en-US" dirty="0" smtClean="0">
                <a:solidFill>
                  <a:schemeClr val="accent6"/>
                </a:solidFill>
              </a:rPr>
              <a:t>connect() </a:t>
            </a:r>
            <a:r>
              <a:rPr lang="en-US" dirty="0" smtClean="0"/>
              <a:t>to establish remote address and port </a:t>
            </a:r>
            <a:r>
              <a:rPr lang="en-US" dirty="0" smtClean="0"/>
              <a:t> </a:t>
            </a:r>
            <a:endParaRPr lang="en-US" dirty="0" smtClean="0"/>
          </a:p>
          <a:p>
            <a:pPr lvl="1" eaLnBrk="1" hangingPunct="1">
              <a:defRPr/>
            </a:pPr>
            <a:r>
              <a:rPr lang="en-US" dirty="0" smtClean="0"/>
              <a:t>Establish connection (stream socket)</a:t>
            </a:r>
          </a:p>
          <a:p>
            <a:pPr eaLnBrk="1" hangingPunct="1">
              <a:defRPr/>
            </a:pPr>
            <a:r>
              <a:rPr lang="en-US" dirty="0" smtClean="0"/>
              <a:t>The call fails if the host is not listening to port.</a:t>
            </a:r>
            <a:endParaRPr lang="en-US" dirty="0" smtClean="0">
              <a:latin typeface="Courier (WE)" pitchFamily="49" charset="-1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p:txBody>
          <a:bodyPr/>
          <a:lstStyle/>
          <a:p>
            <a:pPr eaLnBrk="1" hangingPunct="1"/>
            <a:r>
              <a:rPr lang="en-US" smtClean="0"/>
              <a:t>send() </a:t>
            </a:r>
          </a:p>
        </p:txBody>
      </p:sp>
      <p:sp>
        <p:nvSpPr>
          <p:cNvPr id="263171" name="Rectangle 1027"/>
          <p:cNvSpPr>
            <a:spLocks noGrp="1" noChangeArrowheads="1"/>
          </p:cNvSpPr>
          <p:nvPr>
            <p:ph type="body" idx="1"/>
          </p:nvPr>
        </p:nvSpPr>
        <p:spPr>
          <a:xfrm>
            <a:off x="518652" y="1408471"/>
            <a:ext cx="7772400" cy="4648200"/>
          </a:xfrm>
        </p:spPr>
        <p:txBody>
          <a:bodyPr/>
          <a:lstStyle/>
          <a:p>
            <a:pPr eaLnBrk="1" hangingPunct="1">
              <a:spcBef>
                <a:spcPts val="500"/>
              </a:spcBef>
              <a:spcAft>
                <a:spcPts val="500"/>
              </a:spcAft>
              <a:defRPr/>
            </a:pPr>
            <a:r>
              <a:rPr lang="en-US" dirty="0" err="1" smtClean="0">
                <a:solidFill>
                  <a:schemeClr val="accent6"/>
                </a:solidFill>
              </a:rPr>
              <a:t>int</a:t>
            </a:r>
            <a:r>
              <a:rPr lang="en-US" dirty="0" smtClean="0">
                <a:solidFill>
                  <a:schemeClr val="accent6"/>
                </a:solidFill>
              </a:rPr>
              <a:t> send(</a:t>
            </a:r>
            <a:r>
              <a:rPr lang="en-US" dirty="0" err="1" smtClean="0">
                <a:solidFill>
                  <a:schemeClr val="accent6"/>
                </a:solidFill>
              </a:rPr>
              <a:t>int</a:t>
            </a:r>
            <a:r>
              <a:rPr lang="en-US" dirty="0" smtClean="0">
                <a:solidFill>
                  <a:schemeClr val="accent6"/>
                </a:solidFill>
              </a:rPr>
              <a:t> socket, const void *</a:t>
            </a:r>
            <a:r>
              <a:rPr lang="en-US" dirty="0" err="1" smtClean="0">
                <a:solidFill>
                  <a:schemeClr val="accent6"/>
                </a:solidFill>
              </a:rPr>
              <a:t>msg</a:t>
            </a:r>
            <a:r>
              <a:rPr lang="en-US" dirty="0" smtClean="0">
                <a:solidFill>
                  <a:schemeClr val="accent6"/>
                </a:solidFill>
              </a:rPr>
              <a:t>, </a:t>
            </a:r>
            <a:endParaRPr lang="en-US" dirty="0" smtClean="0">
              <a:solidFill>
                <a:schemeClr val="accent6"/>
              </a:solidFill>
            </a:endParaRPr>
          </a:p>
          <a:p>
            <a:pPr eaLnBrk="1" hangingPunct="1">
              <a:spcBef>
                <a:spcPts val="500"/>
              </a:spcBef>
              <a:spcAft>
                <a:spcPts val="500"/>
              </a:spcAft>
              <a:buNone/>
              <a:defRPr/>
            </a:pPr>
            <a:r>
              <a:rPr lang="en-US" dirty="0" smtClean="0">
                <a:solidFill>
                  <a:schemeClr val="accent6"/>
                </a:solidFill>
              </a:rPr>
              <a:t> </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len</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flags); </a:t>
            </a:r>
          </a:p>
          <a:p>
            <a:pPr lvl="1" eaLnBrk="1" hangingPunct="1">
              <a:spcBef>
                <a:spcPts val="500"/>
              </a:spcBef>
              <a:spcAft>
                <a:spcPts val="500"/>
              </a:spcAft>
              <a:defRPr/>
            </a:pPr>
            <a:r>
              <a:rPr lang="en-US" dirty="0" err="1" smtClean="0">
                <a:solidFill>
                  <a:schemeClr val="accent6"/>
                </a:solidFill>
              </a:rPr>
              <a:t>msg</a:t>
            </a:r>
            <a:r>
              <a:rPr lang="en-US" dirty="0" smtClean="0"/>
              <a:t> specifies a pointer to the first of the data to be sent</a:t>
            </a:r>
          </a:p>
          <a:p>
            <a:pPr lvl="1" eaLnBrk="1" hangingPunct="1">
              <a:spcBef>
                <a:spcPts val="500"/>
              </a:spcBef>
              <a:spcAft>
                <a:spcPts val="500"/>
              </a:spcAft>
              <a:defRPr/>
            </a:pPr>
            <a:r>
              <a:rPr lang="en-US" dirty="0" err="1" smtClean="0">
                <a:solidFill>
                  <a:schemeClr val="accent6"/>
                </a:solidFill>
              </a:rPr>
              <a:t>len</a:t>
            </a:r>
            <a:r>
              <a:rPr lang="en-US" dirty="0" smtClean="0"/>
              <a:t> is an integer that specifies the amount of data to be sent</a:t>
            </a:r>
          </a:p>
          <a:p>
            <a:pPr lvl="1" eaLnBrk="1" hangingPunct="1">
              <a:spcBef>
                <a:spcPts val="500"/>
              </a:spcBef>
              <a:spcAft>
                <a:spcPts val="500"/>
              </a:spcAft>
              <a:defRPr/>
            </a:pPr>
            <a:r>
              <a:rPr lang="en-US" dirty="0" smtClean="0">
                <a:solidFill>
                  <a:schemeClr val="accent6"/>
                </a:solidFill>
              </a:rPr>
              <a:t>flags</a:t>
            </a:r>
            <a:r>
              <a:rPr lang="en-US" dirty="0" smtClean="0"/>
              <a:t> are used to specify special options which are mostly intended for system debugging (don’t worry about this; just set it to 0)</a:t>
            </a:r>
          </a:p>
          <a:p>
            <a:pPr eaLnBrk="1" hangingPunct="1">
              <a:spcBef>
                <a:spcPts val="500"/>
              </a:spcBef>
              <a:spcAft>
                <a:spcPts val="500"/>
              </a:spcAft>
              <a:defRPr/>
            </a:pPr>
            <a:r>
              <a:rPr lang="en-US" dirty="0" smtClean="0"/>
              <a:t>Used  for stream communications</a:t>
            </a:r>
          </a:p>
          <a:p>
            <a:pPr lvl="1" eaLnBrk="1" hangingPunct="1">
              <a:defRPr/>
            </a:pPr>
            <a:endParaRPr lang="en-US" sz="2000" dirty="0" smtClean="0">
              <a:latin typeface="Courier (WE)" pitchFamily="49" charset="-1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recv()</a:t>
            </a:r>
          </a:p>
        </p:txBody>
      </p:sp>
      <p:sp>
        <p:nvSpPr>
          <p:cNvPr id="265219" name="Rectangle 3"/>
          <p:cNvSpPr>
            <a:spLocks noGrp="1" noChangeArrowheads="1"/>
          </p:cNvSpPr>
          <p:nvPr>
            <p:ph type="body" idx="1"/>
          </p:nvPr>
        </p:nvSpPr>
        <p:spPr/>
        <p:txBody>
          <a:bodyPr/>
          <a:lstStyle/>
          <a:p>
            <a:pPr eaLnBrk="1" hangingPunct="1">
              <a:spcBef>
                <a:spcPts val="500"/>
              </a:spcBef>
              <a:spcAft>
                <a:spcPts val="500"/>
              </a:spcAft>
              <a:defRPr/>
            </a:pP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recv</a:t>
            </a:r>
            <a:r>
              <a:rPr lang="en-US" dirty="0" smtClean="0">
                <a:solidFill>
                  <a:schemeClr val="accent6"/>
                </a:solidFill>
              </a:rPr>
              <a:t>(</a:t>
            </a:r>
            <a:r>
              <a:rPr lang="en-US" dirty="0" err="1" smtClean="0">
                <a:solidFill>
                  <a:schemeClr val="accent6"/>
                </a:solidFill>
              </a:rPr>
              <a:t>int</a:t>
            </a:r>
            <a:r>
              <a:rPr lang="en-US" dirty="0" smtClean="0">
                <a:solidFill>
                  <a:schemeClr val="accent6"/>
                </a:solidFill>
              </a:rPr>
              <a:t> socket, void *</a:t>
            </a:r>
            <a:r>
              <a:rPr lang="en-US" dirty="0" err="1" smtClean="0">
                <a:solidFill>
                  <a:schemeClr val="accent6"/>
                </a:solidFill>
              </a:rPr>
              <a:t>msg</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len</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flags); </a:t>
            </a:r>
          </a:p>
          <a:p>
            <a:pPr eaLnBrk="1" hangingPunct="1">
              <a:spcBef>
                <a:spcPts val="500"/>
              </a:spcBef>
              <a:spcAft>
                <a:spcPts val="500"/>
              </a:spcAft>
              <a:buFont typeface="ZapfDingbats" pitchFamily="82" charset="2"/>
              <a:buNone/>
              <a:defRPr/>
            </a:pPr>
            <a:r>
              <a:rPr lang="en-US" dirty="0" smtClean="0"/>
              <a:t>Similar to </a:t>
            </a:r>
            <a:r>
              <a:rPr lang="en-US" dirty="0" smtClean="0">
                <a:solidFill>
                  <a:schemeClr val="accent6"/>
                </a:solidFill>
              </a:rPr>
              <a:t>send() </a:t>
            </a:r>
            <a:r>
              <a:rPr lang="en-US" dirty="0" smtClean="0"/>
              <a:t>except this is used to receive data and put into </a:t>
            </a:r>
            <a:r>
              <a:rPr lang="en-US" dirty="0" err="1" smtClean="0">
                <a:solidFill>
                  <a:schemeClr val="accent2"/>
                </a:solidFill>
              </a:rPr>
              <a:t>msg</a:t>
            </a:r>
            <a:endParaRPr lang="en-US" dirty="0" smtClean="0">
              <a:solidFill>
                <a:schemeClr val="accent2"/>
              </a:solidFill>
            </a:endParaRPr>
          </a:p>
          <a:p>
            <a:pPr eaLnBrk="1" hangingPunct="1">
              <a:buFont typeface="ZapfDingbats" pitchFamily="82" charset="2"/>
              <a:buNone/>
              <a:defRPr/>
            </a:pP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listen()</a:t>
            </a:r>
          </a:p>
        </p:txBody>
      </p:sp>
      <p:sp>
        <p:nvSpPr>
          <p:cNvPr id="267267" name="Rectangle 3"/>
          <p:cNvSpPr>
            <a:spLocks noGrp="1" noChangeArrowheads="1"/>
          </p:cNvSpPr>
          <p:nvPr>
            <p:ph type="body" idx="1"/>
          </p:nvPr>
        </p:nvSpPr>
        <p:spPr/>
        <p:txBody>
          <a:bodyPr/>
          <a:lstStyle/>
          <a:p>
            <a:pPr eaLnBrk="1" hangingPunct="1">
              <a:defRPr/>
            </a:pPr>
            <a:r>
              <a:rPr lang="en-US" dirty="0" smtClean="0"/>
              <a:t>Client must contact server</a:t>
            </a:r>
          </a:p>
          <a:p>
            <a:pPr lvl="1" eaLnBrk="1" hangingPunct="1">
              <a:defRPr/>
            </a:pPr>
            <a:r>
              <a:rPr lang="en-US" dirty="0" smtClean="0"/>
              <a:t>For a client to contact a server, the server process must first be running</a:t>
            </a:r>
          </a:p>
          <a:p>
            <a:pPr lvl="1" eaLnBrk="1" hangingPunct="1">
              <a:defRPr/>
            </a:pPr>
            <a:r>
              <a:rPr lang="en-US" dirty="0" smtClean="0"/>
              <a:t>The server must have created a socket that is used to welcome the client’s contact</a:t>
            </a:r>
          </a:p>
          <a:p>
            <a:pPr lvl="1" eaLnBrk="1" hangingPunct="1">
              <a:defRPr/>
            </a:pPr>
            <a:r>
              <a:rPr lang="en-US" dirty="0" smtClean="0"/>
              <a:t>The server must be “listening” for the client’s contact by using the </a:t>
            </a:r>
            <a:r>
              <a:rPr lang="en-US" dirty="0" smtClean="0">
                <a:solidFill>
                  <a:schemeClr val="accent6"/>
                </a:solidFill>
              </a:rPr>
              <a:t>listen() </a:t>
            </a:r>
            <a:r>
              <a:rPr lang="en-US" dirty="0" smtClean="0"/>
              <a:t>system call.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listen()</a:t>
            </a:r>
          </a:p>
        </p:txBody>
      </p:sp>
      <p:sp>
        <p:nvSpPr>
          <p:cNvPr id="107523" name="Rectangle 3"/>
          <p:cNvSpPr>
            <a:spLocks noGrp="1" noChangeArrowheads="1"/>
          </p:cNvSpPr>
          <p:nvPr>
            <p:ph type="body" idx="1"/>
          </p:nvPr>
        </p:nvSpPr>
        <p:spPr>
          <a:xfrm>
            <a:off x="548148" y="1349478"/>
            <a:ext cx="7772400" cy="4648200"/>
          </a:xfrm>
        </p:spPr>
        <p:txBody>
          <a:bodyPr/>
          <a:lstStyle/>
          <a:p>
            <a:pPr eaLnBrk="1" hangingPunct="1">
              <a:defRPr/>
            </a:pPr>
            <a:r>
              <a:rPr lang="en-US" dirty="0" err="1" smtClean="0">
                <a:solidFill>
                  <a:schemeClr val="accent6"/>
                </a:solidFill>
              </a:rPr>
              <a:t>int</a:t>
            </a:r>
            <a:r>
              <a:rPr lang="en-US" dirty="0" smtClean="0">
                <a:solidFill>
                  <a:schemeClr val="accent6"/>
                </a:solidFill>
              </a:rPr>
              <a:t> listen(</a:t>
            </a:r>
            <a:r>
              <a:rPr lang="en-US" dirty="0" err="1" smtClean="0">
                <a:solidFill>
                  <a:schemeClr val="accent6"/>
                </a:solidFill>
              </a:rPr>
              <a:t>int</a:t>
            </a:r>
            <a:r>
              <a:rPr lang="en-US" dirty="0" smtClean="0">
                <a:solidFill>
                  <a:schemeClr val="accent6"/>
                </a:solidFill>
              </a:rPr>
              <a:t> s,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queuesize</a:t>
            </a:r>
            <a:r>
              <a:rPr lang="en-US" dirty="0" smtClean="0">
                <a:solidFill>
                  <a:schemeClr val="accent6"/>
                </a:solidFill>
              </a:rPr>
              <a:t>)</a:t>
            </a:r>
          </a:p>
          <a:p>
            <a:pPr lvl="1" eaLnBrk="1" hangingPunct="1">
              <a:defRPr/>
            </a:pPr>
            <a:r>
              <a:rPr lang="en-US" dirty="0" err="1" smtClean="0">
                <a:solidFill>
                  <a:schemeClr val="accent6"/>
                </a:solidFill>
              </a:rPr>
              <a:t>queuesize</a:t>
            </a:r>
            <a:r>
              <a:rPr lang="en-US" dirty="0" smtClean="0">
                <a:solidFill>
                  <a:schemeClr val="accent6"/>
                </a:solidFill>
              </a:rPr>
              <a:t> </a:t>
            </a:r>
            <a:r>
              <a:rPr lang="en-US" dirty="0" smtClean="0"/>
              <a:t>specifies a length for the socket’s request queue.</a:t>
            </a:r>
          </a:p>
          <a:p>
            <a:pPr lvl="1" eaLnBrk="1" hangingPunct="1">
              <a:defRPr/>
            </a:pPr>
            <a:r>
              <a:rPr lang="en-US" dirty="0" smtClean="0"/>
              <a:t>The OS builds a separate request queue for each socket.</a:t>
            </a:r>
          </a:p>
          <a:p>
            <a:pPr lvl="1" eaLnBrk="1" hangingPunct="1">
              <a:defRPr/>
            </a:pPr>
            <a:r>
              <a:rPr lang="en-US" dirty="0" smtClean="0"/>
              <a:t>Client requests are put into the queue.</a:t>
            </a:r>
          </a:p>
          <a:p>
            <a:pPr lvl="1" eaLnBrk="1" hangingPunct="1">
              <a:defRPr/>
            </a:pPr>
            <a:r>
              <a:rPr lang="en-US" dirty="0" smtClean="0"/>
              <a:t>Socket being listened to can’t be used for client</a:t>
            </a:r>
            <a:r>
              <a:rPr lang="en-US" dirty="0" smtClean="0"/>
              <a:t>.</a:t>
            </a:r>
          </a:p>
          <a:p>
            <a:pPr lvl="1" eaLnBrk="1" hangingPunct="1">
              <a:defRPr/>
            </a:pPr>
            <a:r>
              <a:rPr lang="en-US" dirty="0" smtClean="0"/>
              <a:t>Note: </a:t>
            </a:r>
          </a:p>
          <a:p>
            <a:pPr lvl="2" eaLnBrk="1" hangingPunct="1">
              <a:defRPr/>
            </a:pPr>
            <a:r>
              <a:rPr lang="en-US" dirty="0" smtClean="0"/>
              <a:t>TCP assumes that for any data is sent that the client process sends a message first, then receives a message from the server and acknowledges that messages (</a:t>
            </a:r>
            <a:r>
              <a:rPr lang="en-US" dirty="0" smtClean="0">
                <a:solidFill>
                  <a:srgbClr val="FF0000"/>
                </a:solidFill>
              </a:rPr>
              <a:t>three way handshake</a:t>
            </a:r>
            <a:r>
              <a:rPr lang="en-US" dirty="0" smtClean="0"/>
              <a:t>).</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mtClean="0"/>
              <a:t>accept() </a:t>
            </a:r>
          </a:p>
        </p:txBody>
      </p:sp>
      <p:sp>
        <p:nvSpPr>
          <p:cNvPr id="40963" name="Rectangle 3"/>
          <p:cNvSpPr>
            <a:spLocks noGrp="1" noChangeArrowheads="1"/>
          </p:cNvSpPr>
          <p:nvPr>
            <p:ph type="body" idx="1"/>
          </p:nvPr>
        </p:nvSpPr>
        <p:spPr/>
        <p:txBody>
          <a:bodyPr/>
          <a:lstStyle/>
          <a:p>
            <a:pPr eaLnBrk="1" hangingPunct="1">
              <a:lnSpc>
                <a:spcPct val="90000"/>
              </a:lnSpc>
            </a:pPr>
            <a:r>
              <a:rPr lang="en-US" sz="2400" smtClean="0"/>
              <a:t>When contacted by client, server TCP creates a new</a:t>
            </a:r>
            <a:r>
              <a:rPr lang="en-US" sz="2400" smtClean="0">
                <a:solidFill>
                  <a:srgbClr val="FF0000"/>
                </a:solidFill>
              </a:rPr>
              <a:t> </a:t>
            </a:r>
            <a:r>
              <a:rPr lang="en-US" sz="2400" smtClean="0"/>
              <a:t>socket for the server process to communicate with the client</a:t>
            </a:r>
          </a:p>
          <a:p>
            <a:pPr lvl="1" eaLnBrk="1" hangingPunct="1">
              <a:lnSpc>
                <a:spcPct val="90000"/>
              </a:lnSpc>
            </a:pPr>
            <a:r>
              <a:rPr lang="en-US" smtClean="0"/>
              <a:t>Allows server to talk with multiple clients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accept()</a:t>
            </a:r>
          </a:p>
        </p:txBody>
      </p:sp>
      <p:sp>
        <p:nvSpPr>
          <p:cNvPr id="109571" name="Rectangle 3"/>
          <p:cNvSpPr>
            <a:spLocks noGrp="1" noChangeArrowheads="1"/>
          </p:cNvSpPr>
          <p:nvPr>
            <p:ph type="body" idx="1"/>
          </p:nvPr>
        </p:nvSpPr>
        <p:spPr/>
        <p:txBody>
          <a:bodyPr/>
          <a:lstStyle/>
          <a:p>
            <a:pPr eaLnBrk="1" hangingPunct="1">
              <a:defRPr/>
            </a:pPr>
            <a:r>
              <a:rPr lang="en-US" dirty="0" err="1" smtClean="0">
                <a:solidFill>
                  <a:schemeClr val="accent6"/>
                </a:solidFill>
              </a:rPr>
              <a:t>int</a:t>
            </a:r>
            <a:r>
              <a:rPr lang="en-US" dirty="0" smtClean="0">
                <a:solidFill>
                  <a:schemeClr val="accent6"/>
                </a:solidFill>
              </a:rPr>
              <a:t> accept (</a:t>
            </a:r>
            <a:r>
              <a:rPr lang="en-US" dirty="0" err="1" smtClean="0">
                <a:solidFill>
                  <a:schemeClr val="accent6"/>
                </a:solidFill>
              </a:rPr>
              <a:t>int</a:t>
            </a:r>
            <a:r>
              <a:rPr lang="en-US" dirty="0" smtClean="0">
                <a:solidFill>
                  <a:schemeClr val="accent6"/>
                </a:solidFill>
              </a:rPr>
              <a:t> s, </a:t>
            </a:r>
            <a:r>
              <a:rPr lang="en-US" dirty="0" err="1" smtClean="0">
                <a:solidFill>
                  <a:schemeClr val="accent6"/>
                </a:solidFill>
              </a:rPr>
              <a:t>struct</a:t>
            </a:r>
            <a:r>
              <a:rPr lang="en-US" dirty="0" smtClean="0">
                <a:solidFill>
                  <a:schemeClr val="accent6"/>
                </a:solidFill>
              </a:rPr>
              <a:t> </a:t>
            </a:r>
            <a:r>
              <a:rPr lang="en-US" dirty="0" err="1" smtClean="0">
                <a:solidFill>
                  <a:schemeClr val="accent6"/>
                </a:solidFill>
              </a:rPr>
              <a:t>sockaddr</a:t>
            </a:r>
            <a:r>
              <a:rPr lang="en-US" dirty="0" smtClean="0">
                <a:solidFill>
                  <a:schemeClr val="accent6"/>
                </a:solidFill>
              </a:rPr>
              <a:t> *</a:t>
            </a:r>
            <a:r>
              <a:rPr lang="en-US" dirty="0" err="1" smtClean="0">
                <a:solidFill>
                  <a:schemeClr val="accent6"/>
                </a:solidFill>
              </a:rPr>
              <a:t>addr</a:t>
            </a:r>
            <a:r>
              <a:rPr lang="en-US" dirty="0" smtClean="0">
                <a:solidFill>
                  <a:schemeClr val="accent6"/>
                </a:solidFill>
              </a:rPr>
              <a:t>, </a:t>
            </a:r>
            <a:endParaRPr lang="en-US" dirty="0" smtClean="0">
              <a:solidFill>
                <a:schemeClr val="accent6"/>
              </a:solidFill>
            </a:endParaRPr>
          </a:p>
          <a:p>
            <a:pPr eaLnBrk="1" hangingPunct="1">
              <a:buNone/>
              <a:defRPr/>
            </a:pP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smtClean="0">
                <a:solidFill>
                  <a:schemeClr val="accent6"/>
                </a:solidFill>
              </a:rPr>
              <a:t>*</a:t>
            </a:r>
            <a:r>
              <a:rPr lang="en-US" dirty="0" err="1" smtClean="0">
                <a:solidFill>
                  <a:schemeClr val="accent6"/>
                </a:solidFill>
              </a:rPr>
              <a:t>addrlen</a:t>
            </a:r>
            <a:r>
              <a:rPr lang="en-US" dirty="0" smtClean="0">
                <a:solidFill>
                  <a:schemeClr val="accent6"/>
                </a:solidFill>
              </a:rPr>
              <a:t>);</a:t>
            </a:r>
          </a:p>
          <a:p>
            <a:pPr lvl="1" eaLnBrk="1" hangingPunct="1">
              <a:defRPr/>
            </a:pPr>
            <a:r>
              <a:rPr lang="en-US" sz="2200" dirty="0" smtClean="0"/>
              <a:t>All servers begin by calling </a:t>
            </a:r>
            <a:r>
              <a:rPr lang="en-US" sz="2200" dirty="0" smtClean="0">
                <a:solidFill>
                  <a:schemeClr val="accent6"/>
                </a:solidFill>
              </a:rPr>
              <a:t>socket </a:t>
            </a:r>
            <a:r>
              <a:rPr lang="en-US" sz="2200" dirty="0" smtClean="0"/>
              <a:t>to create socket and</a:t>
            </a:r>
            <a:r>
              <a:rPr lang="en-US" sz="2200" i="1" dirty="0" smtClean="0"/>
              <a:t> </a:t>
            </a:r>
            <a:r>
              <a:rPr lang="en-US" sz="2200" dirty="0" smtClean="0">
                <a:solidFill>
                  <a:schemeClr val="accent6"/>
                </a:solidFill>
              </a:rPr>
              <a:t>bind </a:t>
            </a:r>
            <a:r>
              <a:rPr lang="en-US" sz="2200" dirty="0" smtClean="0"/>
              <a:t>to specify a protocol port number.</a:t>
            </a:r>
          </a:p>
          <a:p>
            <a:pPr lvl="1" eaLnBrk="1" hangingPunct="1">
              <a:defRPr/>
            </a:pPr>
            <a:r>
              <a:rPr lang="en-US" sz="2200" dirty="0" smtClean="0"/>
              <a:t>These two calls are sufficient for a server to start accepting messages in a connectionless transport.</a:t>
            </a:r>
          </a:p>
          <a:p>
            <a:pPr lvl="1" eaLnBrk="1" hangingPunct="1">
              <a:defRPr/>
            </a:pPr>
            <a:r>
              <a:rPr lang="en-US" sz="2200" dirty="0" smtClean="0"/>
              <a:t>An extra call ( </a:t>
            </a:r>
            <a:r>
              <a:rPr lang="en-US" sz="2200" dirty="0" smtClean="0">
                <a:solidFill>
                  <a:schemeClr val="accent6"/>
                </a:solidFill>
              </a:rPr>
              <a:t>accept() </a:t>
            </a:r>
            <a:r>
              <a:rPr lang="en-US" sz="2200" dirty="0" smtClean="0"/>
              <a:t>) is needed for a connection-oriented protocol.</a:t>
            </a:r>
          </a:p>
          <a:p>
            <a:pPr lvl="1" eaLnBrk="1" hangingPunct="1">
              <a:defRPr/>
            </a:pPr>
            <a:r>
              <a:rPr lang="en-US" sz="2200" dirty="0" smtClean="0">
                <a:solidFill>
                  <a:schemeClr val="accent6"/>
                </a:solidFill>
              </a:rPr>
              <a:t>accept() </a:t>
            </a:r>
            <a:r>
              <a:rPr lang="en-US" sz="2200" dirty="0" smtClean="0"/>
              <a:t>fills in fields of argument </a:t>
            </a:r>
            <a:r>
              <a:rPr lang="en-US" sz="2200" dirty="0" err="1" smtClean="0">
                <a:solidFill>
                  <a:schemeClr val="accent6"/>
                </a:solidFill>
              </a:rPr>
              <a:t>addr</a:t>
            </a:r>
            <a:r>
              <a:rPr lang="en-US" sz="2200" i="1" dirty="0" smtClean="0"/>
              <a:t> </a:t>
            </a:r>
            <a:r>
              <a:rPr lang="en-US" sz="2200" dirty="0" smtClean="0"/>
              <a:t> with the address of the client that formed the connection and sets </a:t>
            </a:r>
            <a:r>
              <a:rPr lang="en-US" sz="2200" dirty="0" err="1" smtClean="0">
                <a:solidFill>
                  <a:schemeClr val="accent6"/>
                </a:solidFill>
              </a:rPr>
              <a:t>addrlen</a:t>
            </a:r>
            <a:r>
              <a:rPr lang="en-US" sz="2200" dirty="0" smtClean="0"/>
              <a:t> to the length of the address. </a:t>
            </a:r>
            <a:endParaRPr lang="en-US" sz="2200" dirty="0" smtClean="0"/>
          </a:p>
          <a:p>
            <a:pPr lvl="1" eaLnBrk="1" hangingPunct="1">
              <a:defRPr/>
            </a:pPr>
            <a:r>
              <a:rPr lang="en-US" sz="2200" dirty="0" smtClean="0"/>
              <a:t>A socket descriptor is returned</a:t>
            </a:r>
            <a:endParaRPr lang="en-US" sz="2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Protocol Stacks</a:t>
            </a:r>
            <a:endParaRPr lang="en-CA" dirty="0"/>
          </a:p>
        </p:txBody>
      </p:sp>
      <p:sp>
        <p:nvSpPr>
          <p:cNvPr id="3" name="Content Placeholder 2"/>
          <p:cNvSpPr>
            <a:spLocks noGrp="1"/>
          </p:cNvSpPr>
          <p:nvPr>
            <p:ph idx="1"/>
          </p:nvPr>
        </p:nvSpPr>
        <p:spPr>
          <a:xfrm>
            <a:off x="489155" y="1128251"/>
            <a:ext cx="7772400" cy="4648200"/>
          </a:xfrm>
        </p:spPr>
        <p:txBody>
          <a:bodyPr/>
          <a:lstStyle/>
          <a:p>
            <a:r>
              <a:rPr lang="en-CA" dirty="0" smtClean="0"/>
              <a:t>A computer is connected to the Internet and has a unique address</a:t>
            </a:r>
          </a:p>
          <a:p>
            <a:r>
              <a:rPr lang="en-CA" dirty="0" smtClean="0"/>
              <a:t>Let’s say that an application on computer A wants to send the message “Hello there” to an application computer B</a:t>
            </a:r>
          </a:p>
          <a:p>
            <a:r>
              <a:rPr lang="en-CA" dirty="0" smtClean="0"/>
              <a:t> The text message must be translated into  electronic signals, transmitted over the Internet, then translated back into text. </a:t>
            </a:r>
          </a:p>
          <a:p>
            <a:r>
              <a:rPr lang="en-CA" dirty="0" smtClean="0"/>
              <a:t>This is accomplished using a </a:t>
            </a:r>
            <a:r>
              <a:rPr lang="en-CA" dirty="0" smtClean="0">
                <a:solidFill>
                  <a:srgbClr val="FF0000"/>
                </a:solidFill>
              </a:rPr>
              <a:t>protocol stack</a:t>
            </a:r>
          </a:p>
          <a:p>
            <a:endParaRPr lang="en-CA" dirty="0" smtClean="0"/>
          </a:p>
          <a:p>
            <a:endParaRPr lang="en-CA" dirty="0" smtClean="0"/>
          </a:p>
          <a:p>
            <a:pPr>
              <a:buNone/>
            </a:pPr>
            <a:endParaRPr lang="en-CA" dirty="0"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accept() </a:t>
            </a:r>
          </a:p>
        </p:txBody>
      </p:sp>
      <p:sp>
        <p:nvSpPr>
          <p:cNvPr id="43011" name="Rectangle 3"/>
          <p:cNvSpPr>
            <a:spLocks noGrp="1" noChangeArrowheads="1"/>
          </p:cNvSpPr>
          <p:nvPr>
            <p:ph type="body" idx="1"/>
          </p:nvPr>
        </p:nvSpPr>
        <p:spPr/>
        <p:txBody>
          <a:bodyPr/>
          <a:lstStyle/>
          <a:p>
            <a:pPr eaLnBrk="1" hangingPunct="1"/>
            <a:r>
              <a:rPr lang="en-US" dirty="0" smtClean="0"/>
              <a:t>The server uses the new socket to communicate with the client and then closes the socket when finished.</a:t>
            </a:r>
          </a:p>
          <a:p>
            <a:pPr eaLnBrk="1" hangingPunct="1"/>
            <a:r>
              <a:rPr lang="en-US" dirty="0" smtClean="0"/>
              <a:t>The original socket remains unchanged and this is used to accept the next connection from a client.  </a:t>
            </a:r>
            <a:endParaRPr lang="en-US" dirty="0" smtClean="0">
              <a:latin typeface="Courier (WE)" pitchFamily="49" charset="-1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z="3600" smtClean="0"/>
              <a:t>Getting IP address/port from socket</a:t>
            </a:r>
          </a:p>
        </p:txBody>
      </p:sp>
      <p:sp>
        <p:nvSpPr>
          <p:cNvPr id="181251" name="Rectangle 3"/>
          <p:cNvSpPr>
            <a:spLocks noGrp="1" noChangeArrowheads="1"/>
          </p:cNvSpPr>
          <p:nvPr>
            <p:ph type="body" idx="1"/>
          </p:nvPr>
        </p:nvSpPr>
        <p:spPr/>
        <p:txBody>
          <a:bodyPr/>
          <a:lstStyle/>
          <a:p>
            <a:pPr eaLnBrk="1" hangingPunct="1">
              <a:buFont typeface="ZapfDingbats" pitchFamily="82" charset="2"/>
              <a:buNone/>
              <a:defRPr/>
            </a:pPr>
            <a:r>
              <a:rPr lang="en-US" sz="2000" dirty="0" err="1" smtClean="0">
                <a:solidFill>
                  <a:schemeClr val="accent6"/>
                </a:solidFill>
              </a:rPr>
              <a:t>int</a:t>
            </a:r>
            <a:r>
              <a:rPr lang="en-US" sz="2000" dirty="0" smtClean="0">
                <a:solidFill>
                  <a:schemeClr val="accent6"/>
                </a:solidFill>
              </a:rPr>
              <a:t> </a:t>
            </a:r>
            <a:r>
              <a:rPr lang="en-US" sz="2000" dirty="0" err="1" smtClean="0">
                <a:solidFill>
                  <a:schemeClr val="accent6"/>
                </a:solidFill>
              </a:rPr>
              <a:t>getsockname</a:t>
            </a:r>
            <a:r>
              <a:rPr lang="en-US" sz="2000" dirty="0" smtClean="0">
                <a:solidFill>
                  <a:schemeClr val="accent6"/>
                </a:solidFill>
              </a:rPr>
              <a:t>(</a:t>
            </a:r>
            <a:r>
              <a:rPr lang="en-US" sz="2000" dirty="0" err="1" smtClean="0">
                <a:solidFill>
                  <a:schemeClr val="accent6"/>
                </a:solidFill>
              </a:rPr>
              <a:t>int</a:t>
            </a:r>
            <a:r>
              <a:rPr lang="en-US" sz="2000" dirty="0" smtClean="0">
                <a:solidFill>
                  <a:schemeClr val="accent6"/>
                </a:solidFill>
              </a:rPr>
              <a:t> </a:t>
            </a:r>
            <a:r>
              <a:rPr lang="en-US" sz="2000" dirty="0" err="1" smtClean="0">
                <a:solidFill>
                  <a:schemeClr val="accent6"/>
                </a:solidFill>
              </a:rPr>
              <a:t>sockfd</a:t>
            </a:r>
            <a:r>
              <a:rPr lang="en-US" sz="2000" dirty="0" smtClean="0">
                <a:solidFill>
                  <a:schemeClr val="accent6"/>
                </a:solidFill>
              </a:rPr>
              <a:t>, </a:t>
            </a:r>
            <a:r>
              <a:rPr lang="en-US" sz="2000" dirty="0" err="1" smtClean="0">
                <a:solidFill>
                  <a:schemeClr val="accent6"/>
                </a:solidFill>
              </a:rPr>
              <a:t>struct</a:t>
            </a:r>
            <a:r>
              <a:rPr lang="en-US" sz="2000" dirty="0" smtClean="0">
                <a:solidFill>
                  <a:schemeClr val="accent6"/>
                </a:solidFill>
              </a:rPr>
              <a:t> </a:t>
            </a:r>
            <a:r>
              <a:rPr lang="en-US" sz="2000" dirty="0" err="1" smtClean="0">
                <a:solidFill>
                  <a:schemeClr val="accent6"/>
                </a:solidFill>
              </a:rPr>
              <a:t>sockaddr</a:t>
            </a:r>
            <a:r>
              <a:rPr lang="en-US" sz="2000" dirty="0" smtClean="0">
                <a:solidFill>
                  <a:schemeClr val="accent6"/>
                </a:solidFill>
              </a:rPr>
              <a:t> *</a:t>
            </a:r>
            <a:r>
              <a:rPr lang="en-US" sz="2000" dirty="0" err="1" smtClean="0">
                <a:solidFill>
                  <a:schemeClr val="accent6"/>
                </a:solidFill>
              </a:rPr>
              <a:t>localaddr</a:t>
            </a:r>
            <a:r>
              <a:rPr lang="en-US" sz="2000" dirty="0" smtClean="0">
                <a:solidFill>
                  <a:schemeClr val="accent6"/>
                </a:solidFill>
              </a:rPr>
              <a:t>, </a:t>
            </a:r>
            <a:r>
              <a:rPr lang="en-US" sz="2000" dirty="0" err="1" smtClean="0">
                <a:solidFill>
                  <a:schemeClr val="accent6"/>
                </a:solidFill>
              </a:rPr>
              <a:t>socklen_t</a:t>
            </a:r>
            <a:r>
              <a:rPr lang="en-US" sz="2000" dirty="0" smtClean="0">
                <a:solidFill>
                  <a:schemeClr val="accent6"/>
                </a:solidFill>
              </a:rPr>
              <a:t> *</a:t>
            </a:r>
            <a:r>
              <a:rPr lang="en-US" sz="2000" dirty="0" err="1" smtClean="0">
                <a:solidFill>
                  <a:schemeClr val="accent6"/>
                </a:solidFill>
              </a:rPr>
              <a:t>addrlen</a:t>
            </a:r>
            <a:r>
              <a:rPr lang="en-US" sz="2400" dirty="0" smtClean="0">
                <a:solidFill>
                  <a:schemeClr val="accent6"/>
                </a:solidFill>
              </a:rPr>
              <a:t>)</a:t>
            </a:r>
          </a:p>
          <a:p>
            <a:pPr lvl="1" eaLnBrk="1" hangingPunct="1">
              <a:defRPr/>
            </a:pPr>
            <a:endParaRPr lang="en-US" sz="2000" dirty="0" smtClean="0">
              <a:latin typeface="Courier (WE)" pitchFamily="49" charset="-18"/>
            </a:endParaRPr>
          </a:p>
          <a:p>
            <a:pPr lvl="1" eaLnBrk="1" hangingPunct="1">
              <a:defRPr/>
            </a:pPr>
            <a:r>
              <a:rPr lang="en-US" sz="2000" dirty="0" smtClean="0"/>
              <a:t>Get the local IP/port bound to socket</a:t>
            </a:r>
          </a:p>
          <a:p>
            <a:pPr lvl="1" eaLnBrk="1" hangingPunct="1">
              <a:defRPr/>
            </a:pPr>
            <a:endParaRPr lang="en-US" sz="2000" b="1" dirty="0" smtClean="0">
              <a:latin typeface="Courier New" pitchFamily="49" charset="0"/>
            </a:endParaRPr>
          </a:p>
          <a:p>
            <a:pPr eaLnBrk="1" hangingPunct="1">
              <a:buFont typeface="ZapfDingbats" pitchFamily="82" charset="2"/>
              <a:buNone/>
              <a:defRPr/>
            </a:pPr>
            <a:r>
              <a:rPr lang="en-US" sz="2000" dirty="0" err="1" smtClean="0">
                <a:solidFill>
                  <a:schemeClr val="accent6"/>
                </a:solidFill>
              </a:rPr>
              <a:t>int</a:t>
            </a:r>
            <a:r>
              <a:rPr lang="en-US" sz="2000" dirty="0" smtClean="0">
                <a:solidFill>
                  <a:schemeClr val="accent6"/>
                </a:solidFill>
              </a:rPr>
              <a:t> </a:t>
            </a:r>
            <a:r>
              <a:rPr lang="en-US" sz="2000" dirty="0" err="1" smtClean="0">
                <a:solidFill>
                  <a:schemeClr val="accent6"/>
                </a:solidFill>
              </a:rPr>
              <a:t>getpeername</a:t>
            </a:r>
            <a:r>
              <a:rPr lang="en-US" sz="2000" dirty="0" smtClean="0">
                <a:solidFill>
                  <a:schemeClr val="accent6"/>
                </a:solidFill>
              </a:rPr>
              <a:t>(</a:t>
            </a:r>
            <a:r>
              <a:rPr lang="en-US" sz="2000" dirty="0" err="1" smtClean="0">
                <a:solidFill>
                  <a:schemeClr val="accent6"/>
                </a:solidFill>
              </a:rPr>
              <a:t>int</a:t>
            </a:r>
            <a:r>
              <a:rPr lang="en-US" sz="2000" dirty="0" smtClean="0">
                <a:solidFill>
                  <a:schemeClr val="accent6"/>
                </a:solidFill>
              </a:rPr>
              <a:t> </a:t>
            </a:r>
            <a:r>
              <a:rPr lang="en-US" sz="2000" dirty="0" err="1" smtClean="0">
                <a:solidFill>
                  <a:schemeClr val="accent6"/>
                </a:solidFill>
              </a:rPr>
              <a:t>sockfd</a:t>
            </a:r>
            <a:r>
              <a:rPr lang="en-US" sz="2000" dirty="0" smtClean="0">
                <a:solidFill>
                  <a:schemeClr val="accent6"/>
                </a:solidFill>
              </a:rPr>
              <a:t>, </a:t>
            </a:r>
            <a:r>
              <a:rPr lang="en-US" sz="2000" dirty="0" err="1" smtClean="0">
                <a:solidFill>
                  <a:schemeClr val="accent6"/>
                </a:solidFill>
              </a:rPr>
              <a:t>struct</a:t>
            </a:r>
            <a:r>
              <a:rPr lang="en-US" sz="2000" dirty="0" smtClean="0">
                <a:solidFill>
                  <a:schemeClr val="accent6"/>
                </a:solidFill>
              </a:rPr>
              <a:t> </a:t>
            </a:r>
            <a:r>
              <a:rPr lang="en-US" sz="2000" dirty="0" err="1" smtClean="0">
                <a:solidFill>
                  <a:schemeClr val="accent6"/>
                </a:solidFill>
              </a:rPr>
              <a:t>sockaddr</a:t>
            </a:r>
            <a:r>
              <a:rPr lang="en-US" sz="2000" dirty="0" smtClean="0">
                <a:solidFill>
                  <a:schemeClr val="accent6"/>
                </a:solidFill>
              </a:rPr>
              <a:t> *</a:t>
            </a:r>
            <a:r>
              <a:rPr lang="en-US" sz="2000" dirty="0" err="1" smtClean="0">
                <a:solidFill>
                  <a:schemeClr val="accent6"/>
                </a:solidFill>
              </a:rPr>
              <a:t>remoteaddr</a:t>
            </a:r>
            <a:r>
              <a:rPr lang="en-US" sz="2000" dirty="0" smtClean="0">
                <a:solidFill>
                  <a:schemeClr val="accent6"/>
                </a:solidFill>
              </a:rPr>
              <a:t>, </a:t>
            </a:r>
            <a:r>
              <a:rPr lang="en-US" sz="2000" dirty="0" err="1" smtClean="0">
                <a:solidFill>
                  <a:schemeClr val="accent6"/>
                </a:solidFill>
              </a:rPr>
              <a:t>socklen_t</a:t>
            </a:r>
            <a:r>
              <a:rPr lang="en-US" sz="2000" dirty="0" smtClean="0">
                <a:solidFill>
                  <a:schemeClr val="accent6"/>
                </a:solidFill>
              </a:rPr>
              <a:t> *</a:t>
            </a:r>
            <a:r>
              <a:rPr lang="en-US" sz="2000" dirty="0" err="1" smtClean="0">
                <a:solidFill>
                  <a:schemeClr val="accent6"/>
                </a:solidFill>
              </a:rPr>
              <a:t>addrlen</a:t>
            </a:r>
            <a:r>
              <a:rPr lang="en-US" sz="2000" dirty="0" smtClean="0">
                <a:solidFill>
                  <a:schemeClr val="accent6"/>
                </a:solidFill>
              </a:rPr>
              <a:t>)</a:t>
            </a:r>
          </a:p>
          <a:p>
            <a:pPr lvl="1" eaLnBrk="1" hangingPunct="1">
              <a:defRPr/>
            </a:pPr>
            <a:endParaRPr lang="en-US" sz="2000" dirty="0" smtClean="0">
              <a:latin typeface="Courier (WE)" pitchFamily="49" charset="-18"/>
            </a:endParaRPr>
          </a:p>
          <a:p>
            <a:pPr lvl="1" eaLnBrk="1" hangingPunct="1">
              <a:defRPr/>
            </a:pPr>
            <a:r>
              <a:rPr lang="en-US" sz="2000" dirty="0" smtClean="0"/>
              <a:t>Get the IP/port of remote endpoint</a:t>
            </a:r>
          </a:p>
          <a:p>
            <a:pPr eaLnBrk="1" hangingPunct="1">
              <a:defRPr/>
            </a:pPr>
            <a:endParaRPr lang="en-US" sz="2400" b="1" dirty="0" smtClean="0">
              <a:latin typeface="Courier New" pitchFamily="49"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8"/>
          <p:cNvGrpSpPr>
            <a:grpSpLocks/>
          </p:cNvGrpSpPr>
          <p:nvPr/>
        </p:nvGrpSpPr>
        <p:grpSpPr bwMode="auto">
          <a:xfrm>
            <a:off x="5011738" y="4835525"/>
            <a:ext cx="1347787" cy="627063"/>
            <a:chOff x="3157" y="3046"/>
            <a:chExt cx="849" cy="395"/>
          </a:xfrm>
        </p:grpSpPr>
        <p:sp>
          <p:nvSpPr>
            <p:cNvPr id="46126" name="Line 3"/>
            <p:cNvSpPr>
              <a:spLocks noChangeShapeType="1"/>
            </p:cNvSpPr>
            <p:nvPr/>
          </p:nvSpPr>
          <p:spPr bwMode="auto">
            <a:xfrm>
              <a:off x="3604" y="3046"/>
              <a:ext cx="0" cy="173"/>
            </a:xfrm>
            <a:prstGeom prst="line">
              <a:avLst/>
            </a:prstGeom>
            <a:noFill/>
            <a:ln w="12700">
              <a:solidFill>
                <a:schemeClr val="tx1"/>
              </a:solidFill>
              <a:round/>
              <a:headEnd/>
              <a:tailEnd type="triangle" w="med" len="med"/>
            </a:ln>
          </p:spPr>
          <p:txBody>
            <a:bodyPr wrap="none" anchor="ctr"/>
            <a:lstStyle/>
            <a:p>
              <a:endParaRPr lang="en-CA"/>
            </a:p>
          </p:txBody>
        </p:sp>
        <p:sp>
          <p:nvSpPr>
            <p:cNvPr id="46127" name="Rectangle 6"/>
            <p:cNvSpPr>
              <a:spLocks noChangeArrowheads="1"/>
            </p:cNvSpPr>
            <p:nvPr/>
          </p:nvSpPr>
          <p:spPr bwMode="auto">
            <a:xfrm>
              <a:off x="3157" y="3225"/>
              <a:ext cx="849" cy="216"/>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close</a:t>
              </a:r>
            </a:p>
          </p:txBody>
        </p:sp>
      </p:grpSp>
      <p:grpSp>
        <p:nvGrpSpPr>
          <p:cNvPr id="3" name="Group 8"/>
          <p:cNvGrpSpPr>
            <a:grpSpLocks/>
          </p:cNvGrpSpPr>
          <p:nvPr/>
        </p:nvGrpSpPr>
        <p:grpSpPr bwMode="auto">
          <a:xfrm>
            <a:off x="2387600" y="4835525"/>
            <a:ext cx="2624138" cy="628650"/>
            <a:chOff x="1692" y="3046"/>
            <a:chExt cx="1653" cy="396"/>
          </a:xfrm>
        </p:grpSpPr>
        <p:sp>
          <p:nvSpPr>
            <p:cNvPr id="46122" name="Line 9"/>
            <p:cNvSpPr>
              <a:spLocks noChangeShapeType="1"/>
            </p:cNvSpPr>
            <p:nvPr/>
          </p:nvSpPr>
          <p:spPr bwMode="auto">
            <a:xfrm>
              <a:off x="2139" y="3046"/>
              <a:ext cx="0" cy="173"/>
            </a:xfrm>
            <a:prstGeom prst="line">
              <a:avLst/>
            </a:prstGeom>
            <a:noFill/>
            <a:ln w="12700">
              <a:solidFill>
                <a:schemeClr val="tx1"/>
              </a:solidFill>
              <a:round/>
              <a:headEnd/>
              <a:tailEnd type="triangle" w="med" len="med"/>
            </a:ln>
          </p:spPr>
          <p:txBody>
            <a:bodyPr wrap="none" anchor="ctr"/>
            <a:lstStyle/>
            <a:p>
              <a:endParaRPr lang="en-CA"/>
            </a:p>
          </p:txBody>
        </p:sp>
        <p:sp>
          <p:nvSpPr>
            <p:cNvPr id="46123" name="Line 10"/>
            <p:cNvSpPr>
              <a:spLocks noChangeShapeType="1"/>
            </p:cNvSpPr>
            <p:nvPr/>
          </p:nvSpPr>
          <p:spPr bwMode="auto">
            <a:xfrm flipV="1">
              <a:off x="2603" y="3340"/>
              <a:ext cx="742" cy="0"/>
            </a:xfrm>
            <a:prstGeom prst="line">
              <a:avLst/>
            </a:prstGeom>
            <a:noFill/>
            <a:ln w="12700">
              <a:solidFill>
                <a:schemeClr val="tx1"/>
              </a:solidFill>
              <a:prstDash val="dash"/>
              <a:round/>
              <a:headEnd/>
              <a:tailEnd type="triangle" w="med" len="med"/>
            </a:ln>
          </p:spPr>
          <p:txBody>
            <a:bodyPr wrap="none" anchor="ctr"/>
            <a:lstStyle/>
            <a:p>
              <a:endParaRPr lang="en-CA"/>
            </a:p>
          </p:txBody>
        </p:sp>
        <p:sp>
          <p:nvSpPr>
            <p:cNvPr id="46124" name="Rectangle 11"/>
            <p:cNvSpPr>
              <a:spLocks noChangeArrowheads="1"/>
            </p:cNvSpPr>
            <p:nvPr/>
          </p:nvSpPr>
          <p:spPr bwMode="auto">
            <a:xfrm>
              <a:off x="1692" y="3226"/>
              <a:ext cx="894" cy="216"/>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close</a:t>
              </a:r>
            </a:p>
          </p:txBody>
        </p:sp>
        <p:sp>
          <p:nvSpPr>
            <p:cNvPr id="46125" name="Text Box 12"/>
            <p:cNvSpPr txBox="1">
              <a:spLocks noChangeArrowheads="1"/>
            </p:cNvSpPr>
            <p:nvPr/>
          </p:nvSpPr>
          <p:spPr bwMode="auto">
            <a:xfrm>
              <a:off x="2797" y="3146"/>
              <a:ext cx="346" cy="192"/>
            </a:xfrm>
            <a:prstGeom prst="rect">
              <a:avLst/>
            </a:prstGeom>
            <a:noFill/>
            <a:ln w="12700">
              <a:noFill/>
              <a:miter lim="800000"/>
              <a:headEnd/>
              <a:tailEnd/>
            </a:ln>
          </p:spPr>
          <p:txBody>
            <a:bodyPr wrap="none" anchor="ctr">
              <a:spAutoFit/>
            </a:bodyPr>
            <a:lstStyle/>
            <a:p>
              <a:pPr eaLnBrk="0" hangingPunct="0"/>
              <a:r>
                <a:rPr lang="en-US" sz="1400" b="1">
                  <a:latin typeface="Helvetica" pitchFamily="32" charset="0"/>
                </a:rPr>
                <a:t>EOF</a:t>
              </a:r>
            </a:p>
          </p:txBody>
        </p:sp>
      </p:grpSp>
      <p:sp>
        <p:nvSpPr>
          <p:cNvPr id="262158" name="Line 14"/>
          <p:cNvSpPr>
            <a:spLocks noChangeShapeType="1"/>
          </p:cNvSpPr>
          <p:nvPr/>
        </p:nvSpPr>
        <p:spPr bwMode="auto">
          <a:xfrm>
            <a:off x="3097213" y="3597275"/>
            <a:ext cx="0" cy="274638"/>
          </a:xfrm>
          <a:prstGeom prst="line">
            <a:avLst/>
          </a:prstGeom>
          <a:noFill/>
          <a:ln w="12700">
            <a:solidFill>
              <a:schemeClr val="tx1"/>
            </a:solidFill>
            <a:round/>
            <a:headEnd/>
            <a:tailEnd type="triangle" w="med" len="med"/>
          </a:ln>
        </p:spPr>
        <p:txBody>
          <a:bodyPr wrap="none" anchor="ctr"/>
          <a:lstStyle/>
          <a:p>
            <a:endParaRPr lang="en-CA"/>
          </a:p>
        </p:txBody>
      </p:sp>
      <p:sp>
        <p:nvSpPr>
          <p:cNvPr id="262160" name="Line 16"/>
          <p:cNvSpPr>
            <a:spLocks noChangeShapeType="1"/>
          </p:cNvSpPr>
          <p:nvPr/>
        </p:nvSpPr>
        <p:spPr bwMode="auto">
          <a:xfrm>
            <a:off x="5721350" y="3597275"/>
            <a:ext cx="0" cy="274638"/>
          </a:xfrm>
          <a:prstGeom prst="line">
            <a:avLst/>
          </a:prstGeom>
          <a:noFill/>
          <a:ln w="12700">
            <a:solidFill>
              <a:schemeClr val="tx1"/>
            </a:solidFill>
            <a:round/>
            <a:headEnd/>
            <a:tailEnd type="triangle" w="med" len="med"/>
          </a:ln>
        </p:spPr>
        <p:txBody>
          <a:bodyPr wrap="none" anchor="ctr"/>
          <a:lstStyle/>
          <a:p>
            <a:endParaRPr lang="en-CA"/>
          </a:p>
        </p:txBody>
      </p:sp>
      <p:grpSp>
        <p:nvGrpSpPr>
          <p:cNvPr id="4" name="Group 24"/>
          <p:cNvGrpSpPr>
            <a:grpSpLocks/>
          </p:cNvGrpSpPr>
          <p:nvPr/>
        </p:nvGrpSpPr>
        <p:grpSpPr bwMode="auto">
          <a:xfrm>
            <a:off x="5011738" y="2378075"/>
            <a:ext cx="1347787" cy="619125"/>
            <a:chOff x="3345" y="1498"/>
            <a:chExt cx="849" cy="390"/>
          </a:xfrm>
        </p:grpSpPr>
        <p:sp>
          <p:nvSpPr>
            <p:cNvPr id="46120" name="Line 25"/>
            <p:cNvSpPr>
              <a:spLocks noChangeShapeType="1"/>
            </p:cNvSpPr>
            <p:nvPr/>
          </p:nvSpPr>
          <p:spPr bwMode="auto">
            <a:xfrm>
              <a:off x="3792" y="1498"/>
              <a:ext cx="0" cy="174"/>
            </a:xfrm>
            <a:prstGeom prst="line">
              <a:avLst/>
            </a:prstGeom>
            <a:noFill/>
            <a:ln w="12700">
              <a:solidFill>
                <a:schemeClr val="tx1"/>
              </a:solidFill>
              <a:round/>
              <a:headEnd/>
              <a:tailEnd type="triangle" w="med" len="med"/>
            </a:ln>
          </p:spPr>
          <p:txBody>
            <a:bodyPr wrap="none" anchor="ctr"/>
            <a:lstStyle/>
            <a:p>
              <a:endParaRPr lang="en-CA"/>
            </a:p>
          </p:txBody>
        </p:sp>
        <p:sp>
          <p:nvSpPr>
            <p:cNvPr id="46121" name="Rectangle 26"/>
            <p:cNvSpPr>
              <a:spLocks noChangeArrowheads="1"/>
            </p:cNvSpPr>
            <p:nvPr/>
          </p:nvSpPr>
          <p:spPr bwMode="auto">
            <a:xfrm>
              <a:off x="3345" y="1671"/>
              <a:ext cx="849" cy="217"/>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listen</a:t>
              </a:r>
            </a:p>
          </p:txBody>
        </p:sp>
      </p:grpSp>
      <p:grpSp>
        <p:nvGrpSpPr>
          <p:cNvPr id="5" name="Group 27"/>
          <p:cNvGrpSpPr>
            <a:grpSpLocks/>
          </p:cNvGrpSpPr>
          <p:nvPr/>
        </p:nvGrpSpPr>
        <p:grpSpPr bwMode="auto">
          <a:xfrm>
            <a:off x="5011738" y="1768475"/>
            <a:ext cx="1347787" cy="619125"/>
            <a:chOff x="3345" y="1114"/>
            <a:chExt cx="849" cy="390"/>
          </a:xfrm>
        </p:grpSpPr>
        <p:sp>
          <p:nvSpPr>
            <p:cNvPr id="46118" name="Line 28"/>
            <p:cNvSpPr>
              <a:spLocks noChangeShapeType="1"/>
            </p:cNvSpPr>
            <p:nvPr/>
          </p:nvSpPr>
          <p:spPr bwMode="auto">
            <a:xfrm>
              <a:off x="3792" y="1114"/>
              <a:ext cx="0" cy="174"/>
            </a:xfrm>
            <a:prstGeom prst="line">
              <a:avLst/>
            </a:prstGeom>
            <a:noFill/>
            <a:ln w="12700">
              <a:solidFill>
                <a:schemeClr val="tx1"/>
              </a:solidFill>
              <a:round/>
              <a:headEnd/>
              <a:tailEnd type="triangle" w="med" len="med"/>
            </a:ln>
          </p:spPr>
          <p:txBody>
            <a:bodyPr wrap="none" anchor="ctr"/>
            <a:lstStyle/>
            <a:p>
              <a:endParaRPr lang="en-CA"/>
            </a:p>
          </p:txBody>
        </p:sp>
        <p:sp>
          <p:nvSpPr>
            <p:cNvPr id="46119" name="Rectangle 29"/>
            <p:cNvSpPr>
              <a:spLocks noChangeArrowheads="1"/>
            </p:cNvSpPr>
            <p:nvPr/>
          </p:nvSpPr>
          <p:spPr bwMode="auto">
            <a:xfrm>
              <a:off x="3345" y="1288"/>
              <a:ext cx="849" cy="216"/>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bind</a:t>
              </a:r>
            </a:p>
          </p:txBody>
        </p:sp>
      </p:grpSp>
      <p:sp>
        <p:nvSpPr>
          <p:cNvPr id="46088" name="Rectangle 30"/>
          <p:cNvSpPr>
            <a:spLocks noGrp="1" noChangeArrowheads="1"/>
          </p:cNvSpPr>
          <p:nvPr>
            <p:ph type="title"/>
          </p:nvPr>
        </p:nvSpPr>
        <p:spPr/>
        <p:txBody>
          <a:bodyPr/>
          <a:lstStyle/>
          <a:p>
            <a:pPr eaLnBrk="1" hangingPunct="1"/>
            <a:r>
              <a:rPr lang="en-US" smtClean="0"/>
              <a:t>Sequence of Socket System Calls</a:t>
            </a:r>
          </a:p>
        </p:txBody>
      </p:sp>
      <p:sp>
        <p:nvSpPr>
          <p:cNvPr id="46089" name="Text Box 31"/>
          <p:cNvSpPr txBox="1">
            <a:spLocks noChangeArrowheads="1"/>
          </p:cNvSpPr>
          <p:nvPr/>
        </p:nvSpPr>
        <p:spPr bwMode="auto">
          <a:xfrm>
            <a:off x="2716213" y="1022350"/>
            <a:ext cx="749300" cy="336550"/>
          </a:xfrm>
          <a:prstGeom prst="rect">
            <a:avLst/>
          </a:prstGeom>
          <a:noFill/>
          <a:ln w="12700">
            <a:noFill/>
            <a:miter lim="800000"/>
            <a:headEnd/>
            <a:tailEnd/>
          </a:ln>
        </p:spPr>
        <p:txBody>
          <a:bodyPr wrap="none" anchor="ctr">
            <a:spAutoFit/>
          </a:bodyPr>
          <a:lstStyle/>
          <a:p>
            <a:pPr eaLnBrk="0" hangingPunct="0"/>
            <a:r>
              <a:rPr lang="en-US" sz="1600" b="1">
                <a:latin typeface="Helvetica" pitchFamily="32" charset="0"/>
              </a:rPr>
              <a:t>Client</a:t>
            </a:r>
          </a:p>
        </p:txBody>
      </p:sp>
      <p:sp>
        <p:nvSpPr>
          <p:cNvPr id="46090" name="Text Box 32"/>
          <p:cNvSpPr txBox="1">
            <a:spLocks noChangeArrowheads="1"/>
          </p:cNvSpPr>
          <p:nvPr/>
        </p:nvSpPr>
        <p:spPr bwMode="auto">
          <a:xfrm>
            <a:off x="5338763" y="1036638"/>
            <a:ext cx="812800" cy="336550"/>
          </a:xfrm>
          <a:prstGeom prst="rect">
            <a:avLst/>
          </a:prstGeom>
          <a:noFill/>
          <a:ln w="12700">
            <a:noFill/>
            <a:miter lim="800000"/>
            <a:headEnd/>
            <a:tailEnd/>
          </a:ln>
        </p:spPr>
        <p:txBody>
          <a:bodyPr wrap="none" anchor="ctr">
            <a:spAutoFit/>
          </a:bodyPr>
          <a:lstStyle/>
          <a:p>
            <a:pPr eaLnBrk="0" hangingPunct="0"/>
            <a:r>
              <a:rPr lang="en-US" sz="1600" b="1">
                <a:latin typeface="Helvetica" pitchFamily="32" charset="0"/>
              </a:rPr>
              <a:t>Server</a:t>
            </a:r>
          </a:p>
        </p:txBody>
      </p:sp>
      <p:sp>
        <p:nvSpPr>
          <p:cNvPr id="262177" name="Rectangle 33"/>
          <p:cNvSpPr>
            <a:spLocks noChangeArrowheads="1"/>
          </p:cNvSpPr>
          <p:nvPr/>
        </p:nvSpPr>
        <p:spPr bwMode="auto">
          <a:xfrm>
            <a:off x="2387600" y="1435100"/>
            <a:ext cx="1419225" cy="344488"/>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socket</a:t>
            </a:r>
          </a:p>
        </p:txBody>
      </p:sp>
      <p:sp>
        <p:nvSpPr>
          <p:cNvPr id="262178" name="Rectangle 34"/>
          <p:cNvSpPr>
            <a:spLocks noChangeArrowheads="1"/>
          </p:cNvSpPr>
          <p:nvPr/>
        </p:nvSpPr>
        <p:spPr bwMode="auto">
          <a:xfrm>
            <a:off x="5011738" y="1435100"/>
            <a:ext cx="1347787" cy="344488"/>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socket</a:t>
            </a:r>
          </a:p>
        </p:txBody>
      </p:sp>
      <p:grpSp>
        <p:nvGrpSpPr>
          <p:cNvPr id="6" name="Group 35"/>
          <p:cNvGrpSpPr>
            <a:grpSpLocks/>
          </p:cNvGrpSpPr>
          <p:nvPr/>
        </p:nvGrpSpPr>
        <p:grpSpPr bwMode="auto">
          <a:xfrm>
            <a:off x="5011738" y="3006725"/>
            <a:ext cx="1347787" cy="630238"/>
            <a:chOff x="3345" y="1894"/>
            <a:chExt cx="849" cy="397"/>
          </a:xfrm>
        </p:grpSpPr>
        <p:sp>
          <p:nvSpPr>
            <p:cNvPr id="46116" name="Line 36"/>
            <p:cNvSpPr>
              <a:spLocks noChangeShapeType="1"/>
            </p:cNvSpPr>
            <p:nvPr/>
          </p:nvSpPr>
          <p:spPr bwMode="auto">
            <a:xfrm>
              <a:off x="3792" y="1894"/>
              <a:ext cx="0" cy="173"/>
            </a:xfrm>
            <a:prstGeom prst="line">
              <a:avLst/>
            </a:prstGeom>
            <a:noFill/>
            <a:ln w="12700">
              <a:solidFill>
                <a:schemeClr val="tx1"/>
              </a:solidFill>
              <a:round/>
              <a:headEnd/>
              <a:tailEnd type="triangle" w="med" len="med"/>
            </a:ln>
          </p:spPr>
          <p:txBody>
            <a:bodyPr wrap="none" anchor="ctr"/>
            <a:lstStyle/>
            <a:p>
              <a:endParaRPr lang="en-CA"/>
            </a:p>
          </p:txBody>
        </p:sp>
        <p:sp>
          <p:nvSpPr>
            <p:cNvPr id="46117" name="Rectangle 37"/>
            <p:cNvSpPr>
              <a:spLocks noChangeArrowheads="1"/>
            </p:cNvSpPr>
            <p:nvPr/>
          </p:nvSpPr>
          <p:spPr bwMode="auto">
            <a:xfrm>
              <a:off x="3345" y="2074"/>
              <a:ext cx="849" cy="217"/>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accept</a:t>
              </a:r>
            </a:p>
          </p:txBody>
        </p:sp>
      </p:grpSp>
      <p:grpSp>
        <p:nvGrpSpPr>
          <p:cNvPr id="7" name="Group 38"/>
          <p:cNvGrpSpPr>
            <a:grpSpLocks/>
          </p:cNvGrpSpPr>
          <p:nvPr/>
        </p:nvGrpSpPr>
        <p:grpSpPr bwMode="auto">
          <a:xfrm>
            <a:off x="2387600" y="1776413"/>
            <a:ext cx="1419225" cy="1860550"/>
            <a:chOff x="1692" y="1119"/>
            <a:chExt cx="894" cy="1172"/>
          </a:xfrm>
        </p:grpSpPr>
        <p:sp>
          <p:nvSpPr>
            <p:cNvPr id="46114" name="Line 39"/>
            <p:cNvSpPr>
              <a:spLocks noChangeShapeType="1"/>
            </p:cNvSpPr>
            <p:nvPr/>
          </p:nvSpPr>
          <p:spPr bwMode="auto">
            <a:xfrm>
              <a:off x="2139" y="1119"/>
              <a:ext cx="0" cy="953"/>
            </a:xfrm>
            <a:prstGeom prst="line">
              <a:avLst/>
            </a:prstGeom>
            <a:noFill/>
            <a:ln w="12700">
              <a:solidFill>
                <a:schemeClr val="tx1"/>
              </a:solidFill>
              <a:round/>
              <a:headEnd/>
              <a:tailEnd type="triangle" w="med" len="med"/>
            </a:ln>
          </p:spPr>
          <p:txBody>
            <a:bodyPr wrap="none" anchor="ctr"/>
            <a:lstStyle/>
            <a:p>
              <a:endParaRPr lang="en-CA"/>
            </a:p>
          </p:txBody>
        </p:sp>
        <p:sp>
          <p:nvSpPr>
            <p:cNvPr id="46115" name="Rectangle 40"/>
            <p:cNvSpPr>
              <a:spLocks noChangeArrowheads="1"/>
            </p:cNvSpPr>
            <p:nvPr/>
          </p:nvSpPr>
          <p:spPr bwMode="auto">
            <a:xfrm>
              <a:off x="1692" y="2074"/>
              <a:ext cx="894" cy="217"/>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connect</a:t>
              </a:r>
            </a:p>
          </p:txBody>
        </p:sp>
      </p:grpSp>
      <p:grpSp>
        <p:nvGrpSpPr>
          <p:cNvPr id="8" name="Group 41"/>
          <p:cNvGrpSpPr>
            <a:grpSpLocks/>
          </p:cNvGrpSpPr>
          <p:nvPr/>
        </p:nvGrpSpPr>
        <p:grpSpPr bwMode="auto">
          <a:xfrm>
            <a:off x="3698875" y="2865438"/>
            <a:ext cx="1312863" cy="581025"/>
            <a:chOff x="2518" y="1805"/>
            <a:chExt cx="827" cy="366"/>
          </a:xfrm>
        </p:grpSpPr>
        <p:sp>
          <p:nvSpPr>
            <p:cNvPr id="46112" name="Line 42"/>
            <p:cNvSpPr>
              <a:spLocks noChangeShapeType="1"/>
            </p:cNvSpPr>
            <p:nvPr/>
          </p:nvSpPr>
          <p:spPr bwMode="auto">
            <a:xfrm>
              <a:off x="2579" y="2170"/>
              <a:ext cx="766" cy="0"/>
            </a:xfrm>
            <a:prstGeom prst="line">
              <a:avLst/>
            </a:prstGeom>
            <a:noFill/>
            <a:ln w="12700">
              <a:solidFill>
                <a:schemeClr val="tx1"/>
              </a:solidFill>
              <a:prstDash val="dash"/>
              <a:round/>
              <a:headEnd/>
              <a:tailEnd type="triangle" w="med" len="med"/>
            </a:ln>
          </p:spPr>
          <p:txBody>
            <a:bodyPr wrap="none" anchor="ctr"/>
            <a:lstStyle/>
            <a:p>
              <a:endParaRPr lang="en-CA"/>
            </a:p>
          </p:txBody>
        </p:sp>
        <p:sp>
          <p:nvSpPr>
            <p:cNvPr id="46113" name="Text Box 43"/>
            <p:cNvSpPr txBox="1">
              <a:spLocks noChangeArrowheads="1"/>
            </p:cNvSpPr>
            <p:nvPr/>
          </p:nvSpPr>
          <p:spPr bwMode="auto">
            <a:xfrm>
              <a:off x="2518" y="1805"/>
              <a:ext cx="819" cy="366"/>
            </a:xfrm>
            <a:prstGeom prst="rect">
              <a:avLst/>
            </a:prstGeom>
            <a:noFill/>
            <a:ln w="12700">
              <a:noFill/>
              <a:miter lim="800000"/>
              <a:headEnd/>
              <a:tailEnd/>
            </a:ln>
          </p:spPr>
          <p:txBody>
            <a:bodyPr wrap="none" anchor="ctr">
              <a:spAutoFit/>
            </a:bodyPr>
            <a:lstStyle/>
            <a:p>
              <a:pPr eaLnBrk="0" hangingPunct="0"/>
              <a:r>
                <a:rPr lang="en-US" sz="1600" b="1">
                  <a:latin typeface="Helvetica" pitchFamily="32" charset="0"/>
                </a:rPr>
                <a:t>Connection</a:t>
              </a:r>
            </a:p>
            <a:p>
              <a:pPr eaLnBrk="0" hangingPunct="0"/>
              <a:r>
                <a:rPr lang="en-US" sz="1600" b="1">
                  <a:latin typeface="Helvetica" pitchFamily="32" charset="0"/>
                </a:rPr>
                <a:t>request</a:t>
              </a:r>
            </a:p>
          </p:txBody>
        </p:sp>
      </p:grpSp>
      <p:grpSp>
        <p:nvGrpSpPr>
          <p:cNvPr id="9" name="Group 57"/>
          <p:cNvGrpSpPr>
            <a:grpSpLocks/>
          </p:cNvGrpSpPr>
          <p:nvPr/>
        </p:nvGrpSpPr>
        <p:grpSpPr bwMode="auto">
          <a:xfrm>
            <a:off x="1846263" y="3902075"/>
            <a:ext cx="5043487" cy="952500"/>
            <a:chOff x="1163" y="2458"/>
            <a:chExt cx="3177" cy="600"/>
          </a:xfrm>
        </p:grpSpPr>
        <p:sp>
          <p:nvSpPr>
            <p:cNvPr id="46097" name="Line 15"/>
            <p:cNvSpPr>
              <a:spLocks noChangeShapeType="1"/>
            </p:cNvSpPr>
            <p:nvPr/>
          </p:nvSpPr>
          <p:spPr bwMode="auto">
            <a:xfrm>
              <a:off x="1951" y="2656"/>
              <a:ext cx="0" cy="173"/>
            </a:xfrm>
            <a:prstGeom prst="line">
              <a:avLst/>
            </a:prstGeom>
            <a:noFill/>
            <a:ln w="12700">
              <a:solidFill>
                <a:schemeClr val="tx1"/>
              </a:solidFill>
              <a:round/>
              <a:headEnd/>
              <a:tailEnd type="triangle" w="med" len="med"/>
            </a:ln>
          </p:spPr>
          <p:txBody>
            <a:bodyPr wrap="none" anchor="ctr"/>
            <a:lstStyle/>
            <a:p>
              <a:endParaRPr lang="en-CA"/>
            </a:p>
          </p:txBody>
        </p:sp>
        <p:sp>
          <p:nvSpPr>
            <p:cNvPr id="46098" name="Line 17"/>
            <p:cNvSpPr>
              <a:spLocks noChangeShapeType="1"/>
            </p:cNvSpPr>
            <p:nvPr/>
          </p:nvSpPr>
          <p:spPr bwMode="auto">
            <a:xfrm>
              <a:off x="3604" y="2656"/>
              <a:ext cx="0" cy="173"/>
            </a:xfrm>
            <a:prstGeom prst="line">
              <a:avLst/>
            </a:prstGeom>
            <a:noFill/>
            <a:ln w="12700">
              <a:solidFill>
                <a:schemeClr val="tx1"/>
              </a:solidFill>
              <a:round/>
              <a:headEnd/>
              <a:tailEnd type="triangle" w="med" len="med"/>
            </a:ln>
          </p:spPr>
          <p:txBody>
            <a:bodyPr wrap="none" anchor="ctr"/>
            <a:lstStyle/>
            <a:p>
              <a:endParaRPr lang="en-CA"/>
            </a:p>
          </p:txBody>
        </p:sp>
        <p:sp>
          <p:nvSpPr>
            <p:cNvPr id="46099" name="Line 18"/>
            <p:cNvSpPr>
              <a:spLocks noChangeShapeType="1"/>
            </p:cNvSpPr>
            <p:nvPr/>
          </p:nvSpPr>
          <p:spPr bwMode="auto">
            <a:xfrm flipV="1">
              <a:off x="2398" y="2560"/>
              <a:ext cx="759" cy="0"/>
            </a:xfrm>
            <a:prstGeom prst="line">
              <a:avLst/>
            </a:prstGeom>
            <a:noFill/>
            <a:ln w="12700">
              <a:solidFill>
                <a:schemeClr val="tx1"/>
              </a:solidFill>
              <a:round/>
              <a:headEnd/>
              <a:tailEnd type="triangle" w="med" len="med"/>
            </a:ln>
          </p:spPr>
          <p:txBody>
            <a:bodyPr wrap="none" anchor="ctr"/>
            <a:lstStyle/>
            <a:p>
              <a:endParaRPr lang="en-CA"/>
            </a:p>
          </p:txBody>
        </p:sp>
        <p:sp>
          <p:nvSpPr>
            <p:cNvPr id="46100" name="Line 19"/>
            <p:cNvSpPr>
              <a:spLocks noChangeShapeType="1"/>
            </p:cNvSpPr>
            <p:nvPr/>
          </p:nvSpPr>
          <p:spPr bwMode="auto">
            <a:xfrm flipH="1">
              <a:off x="2398" y="2950"/>
              <a:ext cx="759" cy="0"/>
            </a:xfrm>
            <a:prstGeom prst="line">
              <a:avLst/>
            </a:prstGeom>
            <a:noFill/>
            <a:ln w="12700">
              <a:solidFill>
                <a:schemeClr val="tx1"/>
              </a:solidFill>
              <a:round/>
              <a:headEnd/>
              <a:tailEnd type="triangle" w="med" len="med"/>
            </a:ln>
          </p:spPr>
          <p:txBody>
            <a:bodyPr wrap="none" anchor="ctr"/>
            <a:lstStyle/>
            <a:p>
              <a:endParaRPr lang="en-CA"/>
            </a:p>
          </p:txBody>
        </p:sp>
        <p:sp>
          <p:nvSpPr>
            <p:cNvPr id="46101" name="Rectangle 20"/>
            <p:cNvSpPr>
              <a:spLocks noChangeArrowheads="1"/>
            </p:cNvSpPr>
            <p:nvPr/>
          </p:nvSpPr>
          <p:spPr bwMode="auto">
            <a:xfrm>
              <a:off x="3157" y="2458"/>
              <a:ext cx="849" cy="216"/>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receive</a:t>
              </a:r>
            </a:p>
          </p:txBody>
        </p:sp>
        <p:sp>
          <p:nvSpPr>
            <p:cNvPr id="46102" name="Rectangle 21"/>
            <p:cNvSpPr>
              <a:spLocks noChangeArrowheads="1"/>
            </p:cNvSpPr>
            <p:nvPr/>
          </p:nvSpPr>
          <p:spPr bwMode="auto">
            <a:xfrm>
              <a:off x="3157" y="2841"/>
              <a:ext cx="849" cy="217"/>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send</a:t>
              </a:r>
            </a:p>
          </p:txBody>
        </p:sp>
        <p:sp>
          <p:nvSpPr>
            <p:cNvPr id="46103" name="Rectangle 22"/>
            <p:cNvSpPr>
              <a:spLocks noChangeArrowheads="1"/>
            </p:cNvSpPr>
            <p:nvPr/>
          </p:nvSpPr>
          <p:spPr bwMode="auto">
            <a:xfrm>
              <a:off x="1504" y="2841"/>
              <a:ext cx="894" cy="217"/>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receive</a:t>
              </a:r>
            </a:p>
          </p:txBody>
        </p:sp>
        <p:sp>
          <p:nvSpPr>
            <p:cNvPr id="46104" name="Rectangle 23"/>
            <p:cNvSpPr>
              <a:spLocks noChangeArrowheads="1"/>
            </p:cNvSpPr>
            <p:nvPr/>
          </p:nvSpPr>
          <p:spPr bwMode="auto">
            <a:xfrm>
              <a:off x="1504" y="2458"/>
              <a:ext cx="894" cy="216"/>
            </a:xfrm>
            <a:prstGeom prst="rect">
              <a:avLst/>
            </a:prstGeom>
            <a:solidFill>
              <a:srgbClr val="CCFFFF"/>
            </a:solidFill>
            <a:ln w="12700">
              <a:solidFill>
                <a:schemeClr val="tx1"/>
              </a:solidFill>
              <a:miter lim="800000"/>
              <a:headEnd/>
              <a:tailEnd/>
            </a:ln>
          </p:spPr>
          <p:txBody>
            <a:bodyPr wrap="none" anchor="ctr"/>
            <a:lstStyle/>
            <a:p>
              <a:pPr eaLnBrk="0" hangingPunct="0"/>
              <a:r>
                <a:rPr lang="en-US" sz="1400" b="1">
                  <a:latin typeface="Courier New" pitchFamily="32" charset="0"/>
                </a:rPr>
                <a:t>send</a:t>
              </a:r>
            </a:p>
          </p:txBody>
        </p:sp>
        <p:grpSp>
          <p:nvGrpSpPr>
            <p:cNvPr id="46105" name="Group 56"/>
            <p:cNvGrpSpPr>
              <a:grpSpLocks/>
            </p:cNvGrpSpPr>
            <p:nvPr/>
          </p:nvGrpSpPr>
          <p:grpSpPr bwMode="auto">
            <a:xfrm>
              <a:off x="1163" y="2559"/>
              <a:ext cx="3177" cy="395"/>
              <a:chOff x="1163" y="2559"/>
              <a:chExt cx="3177" cy="395"/>
            </a:xfrm>
          </p:grpSpPr>
          <p:sp>
            <p:nvSpPr>
              <p:cNvPr id="46106" name="Line 48"/>
              <p:cNvSpPr>
                <a:spLocks noChangeShapeType="1"/>
              </p:cNvSpPr>
              <p:nvPr/>
            </p:nvSpPr>
            <p:spPr bwMode="auto">
              <a:xfrm flipH="1">
                <a:off x="1163" y="2944"/>
                <a:ext cx="330" cy="0"/>
              </a:xfrm>
              <a:prstGeom prst="line">
                <a:avLst/>
              </a:prstGeom>
              <a:noFill/>
              <a:ln w="9525">
                <a:solidFill>
                  <a:schemeClr val="tx1"/>
                </a:solidFill>
                <a:round/>
                <a:headEnd/>
                <a:tailEnd/>
              </a:ln>
            </p:spPr>
            <p:txBody>
              <a:bodyPr/>
              <a:lstStyle/>
              <a:p>
                <a:endParaRPr lang="en-CA"/>
              </a:p>
            </p:txBody>
          </p:sp>
          <p:sp>
            <p:nvSpPr>
              <p:cNvPr id="46107" name="Line 49"/>
              <p:cNvSpPr>
                <a:spLocks noChangeShapeType="1"/>
              </p:cNvSpPr>
              <p:nvPr/>
            </p:nvSpPr>
            <p:spPr bwMode="auto">
              <a:xfrm flipV="1">
                <a:off x="1173" y="2570"/>
                <a:ext cx="0" cy="384"/>
              </a:xfrm>
              <a:prstGeom prst="line">
                <a:avLst/>
              </a:prstGeom>
              <a:noFill/>
              <a:ln w="9525">
                <a:solidFill>
                  <a:schemeClr val="tx1"/>
                </a:solidFill>
                <a:round/>
                <a:headEnd/>
                <a:tailEnd/>
              </a:ln>
            </p:spPr>
            <p:txBody>
              <a:bodyPr/>
              <a:lstStyle/>
              <a:p>
                <a:endParaRPr lang="en-CA"/>
              </a:p>
            </p:txBody>
          </p:sp>
          <p:sp>
            <p:nvSpPr>
              <p:cNvPr id="46108" name="Line 50"/>
              <p:cNvSpPr>
                <a:spLocks noChangeShapeType="1"/>
              </p:cNvSpPr>
              <p:nvPr/>
            </p:nvSpPr>
            <p:spPr bwMode="auto">
              <a:xfrm>
                <a:off x="1163" y="2571"/>
                <a:ext cx="341" cy="0"/>
              </a:xfrm>
              <a:prstGeom prst="line">
                <a:avLst/>
              </a:prstGeom>
              <a:noFill/>
              <a:ln w="9525">
                <a:solidFill>
                  <a:schemeClr val="tx1"/>
                </a:solidFill>
                <a:round/>
                <a:headEnd/>
                <a:tailEnd type="triangle" w="med" len="med"/>
              </a:ln>
            </p:spPr>
            <p:txBody>
              <a:bodyPr/>
              <a:lstStyle/>
              <a:p>
                <a:endParaRPr lang="en-CA"/>
              </a:p>
            </p:txBody>
          </p:sp>
          <p:sp>
            <p:nvSpPr>
              <p:cNvPr id="46109" name="Line 52"/>
              <p:cNvSpPr>
                <a:spLocks noChangeShapeType="1"/>
              </p:cNvSpPr>
              <p:nvPr/>
            </p:nvSpPr>
            <p:spPr bwMode="auto">
              <a:xfrm flipH="1">
                <a:off x="4010" y="2954"/>
                <a:ext cx="330" cy="0"/>
              </a:xfrm>
              <a:prstGeom prst="line">
                <a:avLst/>
              </a:prstGeom>
              <a:noFill/>
              <a:ln w="9525">
                <a:solidFill>
                  <a:schemeClr val="tx1"/>
                </a:solidFill>
                <a:round/>
                <a:headEnd/>
                <a:tailEnd/>
              </a:ln>
            </p:spPr>
            <p:txBody>
              <a:bodyPr/>
              <a:lstStyle/>
              <a:p>
                <a:endParaRPr lang="en-CA"/>
              </a:p>
            </p:txBody>
          </p:sp>
          <p:sp>
            <p:nvSpPr>
              <p:cNvPr id="46110" name="Line 53"/>
              <p:cNvSpPr>
                <a:spLocks noChangeShapeType="1"/>
              </p:cNvSpPr>
              <p:nvPr/>
            </p:nvSpPr>
            <p:spPr bwMode="auto">
              <a:xfrm flipV="1">
                <a:off x="4329" y="2559"/>
                <a:ext cx="0" cy="384"/>
              </a:xfrm>
              <a:prstGeom prst="line">
                <a:avLst/>
              </a:prstGeom>
              <a:noFill/>
              <a:ln w="9525">
                <a:solidFill>
                  <a:schemeClr val="tx1"/>
                </a:solidFill>
                <a:round/>
                <a:headEnd/>
                <a:tailEnd/>
              </a:ln>
            </p:spPr>
            <p:txBody>
              <a:bodyPr/>
              <a:lstStyle/>
              <a:p>
                <a:endParaRPr lang="en-CA"/>
              </a:p>
            </p:txBody>
          </p:sp>
          <p:sp>
            <p:nvSpPr>
              <p:cNvPr id="46111" name="Line 55"/>
              <p:cNvSpPr>
                <a:spLocks noChangeShapeType="1"/>
              </p:cNvSpPr>
              <p:nvPr/>
            </p:nvSpPr>
            <p:spPr bwMode="auto">
              <a:xfrm flipH="1">
                <a:off x="4011" y="2571"/>
                <a:ext cx="320" cy="0"/>
              </a:xfrm>
              <a:prstGeom prst="line">
                <a:avLst/>
              </a:prstGeom>
              <a:noFill/>
              <a:ln w="9525">
                <a:solidFill>
                  <a:schemeClr val="tx1"/>
                </a:solidFill>
                <a:round/>
                <a:headEnd/>
                <a:tailEnd type="triangle" w="med" len="med"/>
              </a:ln>
            </p:spPr>
            <p:txBody>
              <a:bodyPr/>
              <a:lstStyle/>
              <a:p>
                <a:endParaRPr lang="en-CA"/>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21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217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215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216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58" grpId="0" animBg="1"/>
      <p:bldP spid="262160" grpId="0" animBg="1"/>
      <p:bldP spid="262177" grpId="0" animBg="1"/>
      <p:bldP spid="26217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smtClean="0"/>
              <a:t>Example (Stream Socket; setting address)</a:t>
            </a:r>
          </a:p>
        </p:txBody>
      </p:sp>
      <p:sp>
        <p:nvSpPr>
          <p:cNvPr id="113667" name="Rectangle 3"/>
          <p:cNvSpPr>
            <a:spLocks noGrp="1" noChangeArrowheads="1"/>
          </p:cNvSpPr>
          <p:nvPr>
            <p:ph type="body" idx="1"/>
          </p:nvPr>
        </p:nvSpPr>
        <p:spPr/>
        <p:txBody>
          <a:bodyPr/>
          <a:lstStyle/>
          <a:p>
            <a:pPr eaLnBrk="1" hangingPunct="1">
              <a:buFont typeface="ZapfDingbats" pitchFamily="82" charset="2"/>
              <a:buNone/>
              <a:defRPr/>
            </a:pPr>
            <a:r>
              <a:rPr lang="en-US" sz="1800" dirty="0" err="1" smtClean="0">
                <a:solidFill>
                  <a:schemeClr val="accent6"/>
                </a:solidFill>
              </a:rPr>
              <a:t>setaddr</a:t>
            </a:r>
            <a:r>
              <a:rPr lang="en-US" sz="1800" dirty="0" smtClean="0">
                <a:solidFill>
                  <a:schemeClr val="accent6"/>
                </a:solidFill>
              </a:rPr>
              <a:t>(</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sockaddr_in</a:t>
            </a:r>
            <a:r>
              <a:rPr lang="en-US" sz="1800" dirty="0" smtClean="0">
                <a:solidFill>
                  <a:schemeClr val="accent6"/>
                </a:solidFill>
              </a:rPr>
              <a:t> *sp</a:t>
            </a:r>
            <a:r>
              <a:rPr lang="en-US" sz="1800" dirty="0" smtClean="0">
                <a:solidFill>
                  <a:schemeClr val="accent6"/>
                </a:solidFill>
              </a:rPr>
              <a:t>, </a:t>
            </a:r>
            <a:r>
              <a:rPr lang="en-US" sz="1800" dirty="0" smtClean="0">
                <a:solidFill>
                  <a:schemeClr val="accent6"/>
                </a:solidFill>
              </a:rPr>
              <a:t> char *host</a:t>
            </a:r>
            <a:r>
              <a:rPr lang="en-US" sz="1800" dirty="0" smtClean="0">
                <a:solidFill>
                  <a:schemeClr val="accent6"/>
                </a:solidFill>
              </a:rPr>
              <a:t>, </a:t>
            </a:r>
            <a:r>
              <a:rPr lang="en-US" sz="1800" dirty="0" err="1" smtClean="0">
                <a:solidFill>
                  <a:schemeClr val="accent6"/>
                </a:solidFill>
              </a:rPr>
              <a:t>int</a:t>
            </a:r>
            <a:r>
              <a:rPr lang="en-US" sz="1800" dirty="0" smtClean="0">
                <a:solidFill>
                  <a:schemeClr val="accent6"/>
                </a:solidFill>
              </a:rPr>
              <a:t> port</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 </a:t>
            </a:r>
            <a:r>
              <a:rPr lang="en-US" sz="1800" dirty="0" smtClean="0">
                <a:solidFill>
                  <a:schemeClr val="accent6"/>
                </a:solidFill>
              </a:rPr>
              <a:t>{</a:t>
            </a: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hostent</a:t>
            </a:r>
            <a:r>
              <a:rPr lang="en-US" sz="1800" dirty="0" smtClean="0">
                <a:solidFill>
                  <a:schemeClr val="accent6"/>
                </a:solidFill>
              </a:rPr>
              <a:t> *hp;</a:t>
            </a:r>
          </a:p>
          <a:p>
            <a:pPr eaLnBrk="1" hangingPunct="1">
              <a:buFont typeface="ZapfDingbats" pitchFamily="82" charset="2"/>
              <a:buNone/>
              <a:defRPr/>
            </a:pPr>
            <a:r>
              <a:rPr lang="en-US" sz="1800" dirty="0" smtClean="0">
                <a:solidFill>
                  <a:schemeClr val="accent6"/>
                </a:solidFill>
              </a:rPr>
              <a:t>      hp = </a:t>
            </a:r>
            <a:r>
              <a:rPr lang="en-US" sz="1800" dirty="0" err="1" smtClean="0">
                <a:solidFill>
                  <a:schemeClr val="accent6"/>
                </a:solidFill>
              </a:rPr>
              <a:t>gethostbyname</a:t>
            </a:r>
            <a:r>
              <a:rPr lang="en-US" sz="1800" dirty="0" smtClean="0">
                <a:solidFill>
                  <a:schemeClr val="accent6"/>
                </a:solidFill>
              </a:rPr>
              <a:t>(host);</a:t>
            </a:r>
            <a:r>
              <a:rPr lang="en-US" sz="2400" dirty="0" smtClean="0">
                <a:solidFill>
                  <a:schemeClr val="accent6"/>
                </a:solidFill>
              </a:rPr>
              <a:t> </a:t>
            </a:r>
            <a:endParaRPr lang="en-US" sz="2400" dirty="0" smtClean="0">
              <a:solidFill>
                <a:schemeClr val="accent6"/>
              </a:solidFill>
            </a:endParaRPr>
          </a:p>
          <a:p>
            <a:pPr eaLnBrk="1" hangingPunct="1">
              <a:buNone/>
              <a:defRPr/>
            </a:pPr>
            <a:r>
              <a:rPr lang="en-US" sz="1800" dirty="0" smtClean="0">
                <a:solidFill>
                  <a:schemeClr val="accent6"/>
                </a:solidFill>
              </a:rPr>
              <a:t>      if </a:t>
            </a:r>
            <a:r>
              <a:rPr lang="en-US" sz="1800" dirty="0" smtClean="0">
                <a:solidFill>
                  <a:schemeClr val="accent6"/>
                </a:solidFill>
              </a:rPr>
              <a:t>(hp == NULL) {</a:t>
            </a:r>
          </a:p>
          <a:p>
            <a:pPr eaLnBrk="1" hangingPunct="1">
              <a:buNone/>
              <a:defRPr/>
            </a:pPr>
            <a:r>
              <a:rPr lang="en-US" sz="1800" dirty="0" smtClean="0">
                <a:solidFill>
                  <a:schemeClr val="accent6"/>
                </a:solidFill>
              </a:rPr>
              <a:t>   </a:t>
            </a:r>
            <a:r>
              <a:rPr lang="en-US" sz="1800" dirty="0" smtClean="0">
                <a:solidFill>
                  <a:schemeClr val="accent6"/>
                </a:solidFill>
              </a:rPr>
              <a:t>         </a:t>
            </a:r>
            <a:r>
              <a:rPr lang="en-US" sz="1800" dirty="0" err="1" smtClean="0">
                <a:solidFill>
                  <a:schemeClr val="accent6"/>
                </a:solidFill>
              </a:rPr>
              <a:t>fprintf</a:t>
            </a:r>
            <a:r>
              <a:rPr lang="en-US" sz="1800" dirty="0" smtClean="0">
                <a:solidFill>
                  <a:schemeClr val="accent6"/>
                </a:solidFill>
              </a:rPr>
              <a:t>(</a:t>
            </a:r>
            <a:r>
              <a:rPr lang="en-US" sz="1800" dirty="0" err="1" smtClean="0">
                <a:solidFill>
                  <a:schemeClr val="accent6"/>
                </a:solidFill>
              </a:rPr>
              <a:t>stderr</a:t>
            </a:r>
            <a:r>
              <a:rPr lang="en-US" sz="1800" dirty="0" smtClean="0">
                <a:solidFill>
                  <a:schemeClr val="accent6"/>
                </a:solidFill>
              </a:rPr>
              <a:t>, "%s: unknown host\n", host);</a:t>
            </a:r>
          </a:p>
          <a:p>
            <a:pPr eaLnBrk="1" hangingPunct="1">
              <a:buNone/>
              <a:defRPr/>
            </a:pPr>
            <a:r>
              <a:rPr lang="en-US" sz="1800" dirty="0" smtClean="0">
                <a:solidFill>
                  <a:schemeClr val="accent6"/>
                </a:solidFill>
              </a:rPr>
              <a:t>    </a:t>
            </a:r>
            <a:r>
              <a:rPr lang="en-US" sz="1800" dirty="0" smtClean="0">
                <a:solidFill>
                  <a:schemeClr val="accent6"/>
                </a:solidFill>
              </a:rPr>
              <a:t>        </a:t>
            </a:r>
            <a:r>
              <a:rPr lang="en-US" sz="1800" dirty="0" smtClean="0">
                <a:solidFill>
                  <a:schemeClr val="accent6"/>
                </a:solidFill>
              </a:rPr>
              <a:t>exit(1);</a:t>
            </a:r>
          </a:p>
          <a:p>
            <a:pPr eaLnBrk="1" hangingPunct="1">
              <a:buNone/>
              <a:defRPr/>
            </a:pPr>
            <a:r>
              <a:rPr lang="en-US" sz="1800" dirty="0" smtClean="0">
                <a:solidFill>
                  <a:schemeClr val="accent6"/>
                </a:solidFill>
              </a:rPr>
              <a:t>  </a:t>
            </a:r>
            <a:r>
              <a:rPr lang="en-US" sz="1800" dirty="0" smtClean="0">
                <a:solidFill>
                  <a:schemeClr val="accent6"/>
                </a:solidFill>
              </a:rPr>
              <a:t>    }</a:t>
            </a:r>
            <a:endParaRPr lang="en-US" sz="1800" dirty="0" smtClean="0">
              <a:solidFill>
                <a:schemeClr val="accent6"/>
              </a:solidFill>
            </a:endParaRPr>
          </a:p>
          <a:p>
            <a:pPr eaLnBrk="1" hangingPunct="1">
              <a:buNone/>
              <a:defRPr/>
            </a:pPr>
            <a:r>
              <a:rPr lang="en-US" sz="1800" dirty="0" smtClean="0">
                <a:solidFill>
                  <a:schemeClr val="accent6"/>
                </a:solidFill>
              </a:rPr>
              <a:t> </a:t>
            </a:r>
            <a:r>
              <a:rPr lang="en-US" sz="1800" dirty="0" smtClean="0">
                <a:solidFill>
                  <a:schemeClr val="accent6"/>
                </a:solidFill>
              </a:rPr>
              <a:t>    </a:t>
            </a:r>
            <a:r>
              <a:rPr lang="en-US" sz="1800" dirty="0" smtClean="0">
                <a:solidFill>
                  <a:schemeClr val="accent6"/>
                </a:solidFill>
              </a:rPr>
              <a:t>sp-&gt;</a:t>
            </a:r>
            <a:r>
              <a:rPr lang="en-US" sz="1800" dirty="0" err="1" smtClean="0">
                <a:solidFill>
                  <a:schemeClr val="accent6"/>
                </a:solidFill>
              </a:rPr>
              <a:t>sin_family</a:t>
            </a:r>
            <a:r>
              <a:rPr lang="en-US" sz="1800" dirty="0" smtClean="0">
                <a:solidFill>
                  <a:schemeClr val="accent6"/>
                </a:solidFill>
              </a:rPr>
              <a:t> = AF_INET; </a:t>
            </a:r>
          </a:p>
          <a:p>
            <a:pPr eaLnBrk="1" hangingPunct="1">
              <a:buNone/>
              <a:defRPr/>
            </a:pPr>
            <a:r>
              <a:rPr lang="en-US" sz="1800" dirty="0" smtClean="0">
                <a:solidFill>
                  <a:schemeClr val="accent6"/>
                </a:solidFill>
              </a:rPr>
              <a:t>  </a:t>
            </a:r>
            <a:r>
              <a:rPr lang="en-US" sz="1800" dirty="0" smtClean="0">
                <a:solidFill>
                  <a:schemeClr val="accent6"/>
                </a:solidFill>
              </a:rPr>
              <a:t>   </a:t>
            </a:r>
            <a:r>
              <a:rPr lang="en-US" sz="1800" dirty="0" err="1" smtClean="0">
                <a:solidFill>
                  <a:schemeClr val="accent6"/>
                </a:solidFill>
              </a:rPr>
              <a:t>bcopy</a:t>
            </a:r>
            <a:r>
              <a:rPr lang="en-US" sz="1800" dirty="0" smtClean="0">
                <a:solidFill>
                  <a:schemeClr val="accent6"/>
                </a:solidFill>
              </a:rPr>
              <a:t>(hp-</a:t>
            </a:r>
            <a:r>
              <a:rPr lang="en-US" sz="1800" dirty="0" smtClean="0">
                <a:solidFill>
                  <a:schemeClr val="accent6"/>
                </a:solidFill>
              </a:rPr>
              <a:t>&gt;</a:t>
            </a:r>
            <a:r>
              <a:rPr lang="en-US" sz="1800" dirty="0" err="1" smtClean="0">
                <a:solidFill>
                  <a:schemeClr val="accent6"/>
                </a:solidFill>
              </a:rPr>
              <a:t>h_addr</a:t>
            </a:r>
            <a:r>
              <a:rPr lang="en-US" sz="1800" dirty="0" smtClean="0">
                <a:solidFill>
                  <a:schemeClr val="accent6"/>
                </a:solidFill>
              </a:rPr>
              <a:t>, &amp;sp-&gt;</a:t>
            </a:r>
            <a:r>
              <a:rPr lang="en-US" sz="1800" dirty="0" err="1" smtClean="0">
                <a:solidFill>
                  <a:schemeClr val="accent6"/>
                </a:solidFill>
              </a:rPr>
              <a:t>sin_addr</a:t>
            </a:r>
            <a:r>
              <a:rPr lang="en-US" sz="1800" dirty="0" smtClean="0">
                <a:solidFill>
                  <a:schemeClr val="accent6"/>
                </a:solidFill>
              </a:rPr>
              <a:t>, hp-&gt;</a:t>
            </a:r>
            <a:r>
              <a:rPr lang="en-US" sz="1800" dirty="0" err="1" smtClean="0">
                <a:solidFill>
                  <a:schemeClr val="accent6"/>
                </a:solidFill>
              </a:rPr>
              <a:t>h_length</a:t>
            </a:r>
            <a:r>
              <a:rPr lang="en-US" sz="1800" dirty="0" smtClean="0">
                <a:solidFill>
                  <a:schemeClr val="accent6"/>
                </a:solidFill>
              </a:rPr>
              <a:t>);</a:t>
            </a:r>
          </a:p>
          <a:p>
            <a:pPr eaLnBrk="1" hangingPunct="1">
              <a:buNone/>
              <a:defRPr/>
            </a:pPr>
            <a:r>
              <a:rPr lang="en-US" sz="1800" dirty="0" smtClean="0">
                <a:solidFill>
                  <a:schemeClr val="accent6"/>
                </a:solidFill>
              </a:rPr>
              <a:t> </a:t>
            </a:r>
            <a:r>
              <a:rPr lang="en-US" sz="1800" dirty="0" smtClean="0">
                <a:solidFill>
                  <a:schemeClr val="accent6"/>
                </a:solidFill>
              </a:rPr>
              <a:t>    </a:t>
            </a:r>
            <a:r>
              <a:rPr lang="en-US" sz="1800" dirty="0" smtClean="0">
                <a:solidFill>
                  <a:schemeClr val="accent6"/>
                </a:solidFill>
              </a:rPr>
              <a:t>sp-&gt;</a:t>
            </a:r>
            <a:r>
              <a:rPr lang="en-US" sz="1800" dirty="0" err="1" smtClean="0">
                <a:solidFill>
                  <a:schemeClr val="accent6"/>
                </a:solidFill>
              </a:rPr>
              <a:t>sin_port</a:t>
            </a:r>
            <a:r>
              <a:rPr lang="en-US" sz="1800" dirty="0" smtClean="0">
                <a:solidFill>
                  <a:schemeClr val="accent6"/>
                </a:solidFill>
              </a:rPr>
              <a:t> = </a:t>
            </a:r>
            <a:r>
              <a:rPr lang="en-US" sz="1800" dirty="0" err="1" smtClean="0">
                <a:solidFill>
                  <a:schemeClr val="accent6"/>
                </a:solidFill>
              </a:rPr>
              <a:t>htons</a:t>
            </a:r>
            <a:r>
              <a:rPr lang="en-US" sz="1800" dirty="0" smtClean="0">
                <a:solidFill>
                  <a:schemeClr val="accent6"/>
                </a:solidFill>
              </a:rPr>
              <a:t>(port);</a:t>
            </a:r>
          </a:p>
          <a:p>
            <a:pPr eaLnBrk="1" hangingPunct="1">
              <a:buNone/>
              <a:defRPr/>
            </a:pPr>
            <a:r>
              <a:rPr lang="en-US" sz="1800" dirty="0" smtClean="0">
                <a:latin typeface="Courier (WE)" pitchFamily="49" charset="-18"/>
              </a:rPr>
              <a:t>} </a:t>
            </a:r>
          </a:p>
          <a:p>
            <a:pPr eaLnBrk="1" hangingPunct="1">
              <a:buFont typeface="ZapfDingbats" pitchFamily="82" charset="2"/>
              <a:buNone/>
              <a:defRPr/>
            </a:pPr>
            <a:endParaRPr lang="en-US" sz="2400" dirty="0" smtClean="0">
              <a:solidFill>
                <a:schemeClr val="accent6"/>
              </a:solidFill>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Example (Stream Socket; socket creation)</a:t>
            </a:r>
          </a:p>
        </p:txBody>
      </p:sp>
      <p:sp>
        <p:nvSpPr>
          <p:cNvPr id="117763" name="Rectangle 3"/>
          <p:cNvSpPr>
            <a:spLocks noGrp="1" noChangeArrowheads="1"/>
          </p:cNvSpPr>
          <p:nvPr>
            <p:ph type="body" idx="1"/>
          </p:nvPr>
        </p:nvSpPr>
        <p:spPr>
          <a:xfrm>
            <a:off x="577645" y="1364225"/>
            <a:ext cx="7772400" cy="4648200"/>
          </a:xfrm>
        </p:spPr>
        <p:txBody>
          <a:bodyPr/>
          <a:lstStyle/>
          <a:p>
            <a:pPr eaLnBrk="1" hangingPunct="1">
              <a:buFont typeface="ZapfDingbats" pitchFamily="82" charset="2"/>
              <a:buNone/>
              <a:defRPr/>
            </a:pPr>
            <a:r>
              <a:rPr lang="en-US" sz="1800" dirty="0" err="1" smtClean="0">
                <a:solidFill>
                  <a:schemeClr val="accent6"/>
                </a:solidFill>
              </a:rPr>
              <a:t>streamsocket</a:t>
            </a:r>
            <a:r>
              <a:rPr lang="en-US" sz="1800" dirty="0" smtClean="0">
                <a:solidFill>
                  <a:schemeClr val="accent6"/>
                </a:solidFill>
              </a:rPr>
              <a:t>(</a:t>
            </a:r>
            <a:r>
              <a:rPr lang="en-US" sz="1800" dirty="0" err="1" smtClean="0">
                <a:solidFill>
                  <a:schemeClr val="accent6"/>
                </a:solidFill>
              </a:rPr>
              <a:t>int</a:t>
            </a:r>
            <a:r>
              <a:rPr lang="en-US" sz="1800" dirty="0" smtClean="0">
                <a:solidFill>
                  <a:schemeClr val="accent6"/>
                </a:solidFill>
              </a:rPr>
              <a:t> port</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 {</a:t>
            </a: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int</a:t>
            </a:r>
            <a:r>
              <a:rPr lang="en-US" sz="1800" dirty="0" smtClean="0">
                <a:solidFill>
                  <a:schemeClr val="accent6"/>
                </a:solidFill>
              </a:rPr>
              <a:t> s;</a:t>
            </a:r>
          </a:p>
          <a:p>
            <a:pPr eaLnBrk="1" hangingPunct="1">
              <a:lnSpc>
                <a:spcPct val="8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sockaddr_in</a:t>
            </a:r>
            <a:r>
              <a:rPr lang="en-US" sz="1800" dirty="0" smtClean="0">
                <a:solidFill>
                  <a:schemeClr val="accent6"/>
                </a:solidFill>
              </a:rPr>
              <a:t> sin</a:t>
            </a:r>
            <a:r>
              <a:rPr lang="en-US" sz="1800" dirty="0" smtClean="0">
                <a:solidFill>
                  <a:schemeClr val="accent6"/>
                </a:solidFill>
              </a:rPr>
              <a:t>;</a:t>
            </a:r>
          </a:p>
          <a:p>
            <a:pPr eaLnBrk="1" hangingPunct="1">
              <a:lnSpc>
                <a:spcPct val="80000"/>
              </a:lnSpc>
              <a:buFont typeface="ZapfDingbats" pitchFamily="82" charset="2"/>
              <a:buNone/>
              <a:defRPr/>
            </a:pPr>
            <a:endParaRPr lang="en-US" sz="1800" dirty="0" smtClean="0">
              <a:solidFill>
                <a:schemeClr val="accent6"/>
              </a:solidFill>
            </a:endParaRPr>
          </a:p>
          <a:p>
            <a:pPr eaLnBrk="1" hangingPunct="1">
              <a:spcBef>
                <a:spcPts val="18"/>
              </a:spcBef>
              <a:buFont typeface="ZapfDingbats" pitchFamily="82" charset="2"/>
              <a:buNone/>
              <a:defRPr/>
            </a:pPr>
            <a:r>
              <a:rPr lang="en-US" sz="1800" dirty="0" smtClean="0">
                <a:solidFill>
                  <a:schemeClr val="accent6"/>
                </a:solidFill>
              </a:rPr>
              <a:t>   </a:t>
            </a:r>
            <a:r>
              <a:rPr lang="en-US" sz="1800" dirty="0" err="1" smtClean="0">
                <a:solidFill>
                  <a:schemeClr val="accent6"/>
                </a:solidFill>
              </a:rPr>
              <a:t>sin.sin_family</a:t>
            </a:r>
            <a:r>
              <a:rPr lang="en-US" sz="1800" dirty="0" smtClean="0">
                <a:solidFill>
                  <a:schemeClr val="accent6"/>
                </a:solidFill>
              </a:rPr>
              <a:t> = AF_INET;</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sin.sin_addr.s_addr</a:t>
            </a:r>
            <a:r>
              <a:rPr lang="en-US" sz="1800" dirty="0" smtClean="0">
                <a:solidFill>
                  <a:schemeClr val="accent6"/>
                </a:solidFill>
              </a:rPr>
              <a:t> = INADDR_ANY;       </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sin.sin_port</a:t>
            </a:r>
            <a:r>
              <a:rPr lang="en-US" sz="1800" dirty="0" smtClean="0">
                <a:solidFill>
                  <a:schemeClr val="accent6"/>
                </a:solidFill>
              </a:rPr>
              <a:t> = </a:t>
            </a:r>
            <a:r>
              <a:rPr lang="en-US" sz="1800" dirty="0" err="1" smtClean="0">
                <a:solidFill>
                  <a:schemeClr val="accent6"/>
                </a:solidFill>
              </a:rPr>
              <a:t>htons</a:t>
            </a:r>
            <a:r>
              <a:rPr lang="en-US" sz="1800" dirty="0" smtClean="0">
                <a:solidFill>
                  <a:schemeClr val="accent6"/>
                </a:solidFill>
              </a:rPr>
              <a:t>(port</a:t>
            </a:r>
            <a:r>
              <a:rPr lang="en-US" sz="1800" dirty="0" smtClean="0">
                <a:solidFill>
                  <a:schemeClr val="accent6"/>
                </a:solidFill>
              </a:rPr>
              <a:t>);</a:t>
            </a:r>
          </a:p>
          <a:p>
            <a:pPr eaLnBrk="1" hangingPunct="1">
              <a:lnSpc>
                <a:spcPct val="80000"/>
              </a:lnSpc>
              <a:buFont typeface="ZapfDingbats" pitchFamily="82" charset="2"/>
              <a:buNone/>
              <a:defRPr/>
            </a:pPr>
            <a:endParaRPr lang="en-US" sz="1800" dirty="0" smtClean="0">
              <a:solidFill>
                <a:schemeClr val="accent6"/>
              </a:solidFill>
            </a:endParaRPr>
          </a:p>
          <a:p>
            <a:pPr eaLnBrk="1" hangingPunct="1">
              <a:spcBef>
                <a:spcPts val="18"/>
              </a:spcBef>
              <a:buFont typeface="ZapfDingbats" pitchFamily="82" charset="2"/>
              <a:buNone/>
              <a:defRPr/>
            </a:pPr>
            <a:r>
              <a:rPr lang="en-US" sz="1800" dirty="0" smtClean="0">
                <a:solidFill>
                  <a:schemeClr val="accent6"/>
                </a:solidFill>
              </a:rPr>
              <a:t>   s = socket(AF_INET, SOCK_STREAM, 0</a:t>
            </a:r>
            <a:r>
              <a:rPr lang="en-US" sz="1800" dirty="0" smtClean="0">
                <a:solidFill>
                  <a:schemeClr val="accent6"/>
                </a:solidFill>
              </a:rPr>
              <a:t>);</a:t>
            </a:r>
          </a:p>
          <a:p>
            <a:pPr eaLnBrk="1" hangingPunct="1">
              <a:spcBef>
                <a:spcPts val="20"/>
              </a:spcBef>
              <a:buNone/>
              <a:defRPr/>
            </a:pPr>
            <a:r>
              <a:rPr lang="en-US" sz="1800" dirty="0" smtClean="0">
                <a:solidFill>
                  <a:schemeClr val="accent6"/>
                </a:solidFill>
              </a:rPr>
              <a:t>  if </a:t>
            </a:r>
            <a:r>
              <a:rPr lang="en-US" sz="1800" dirty="0" smtClean="0">
                <a:solidFill>
                  <a:schemeClr val="accent6"/>
                </a:solidFill>
              </a:rPr>
              <a:t>(s &lt; 0)</a:t>
            </a:r>
          </a:p>
          <a:p>
            <a:pPr eaLnBrk="1" hangingPunct="1">
              <a:buNone/>
              <a:defRPr/>
            </a:pPr>
            <a:r>
              <a:rPr lang="en-US" sz="1800" dirty="0" smtClean="0">
                <a:solidFill>
                  <a:schemeClr val="accent6"/>
                </a:solidFill>
              </a:rPr>
              <a:t>    error("socket</a:t>
            </a:r>
            <a:r>
              <a:rPr lang="en-US" sz="1800" dirty="0" smtClean="0">
                <a:solidFill>
                  <a:schemeClr val="accent6"/>
                </a:solidFill>
              </a:rPr>
              <a:t>");</a:t>
            </a:r>
          </a:p>
          <a:p>
            <a:pPr eaLnBrk="1" hangingPunct="1">
              <a:lnSpc>
                <a:spcPct val="80000"/>
              </a:lnSpc>
              <a:buNone/>
              <a:defRPr/>
            </a:pPr>
            <a:endParaRPr lang="en-US" sz="1800" dirty="0" smtClean="0">
              <a:solidFill>
                <a:schemeClr val="accent6"/>
              </a:solidFill>
            </a:endParaRPr>
          </a:p>
          <a:p>
            <a:pPr eaLnBrk="1" hangingPunct="1">
              <a:spcBef>
                <a:spcPts val="18"/>
              </a:spcBef>
              <a:buNone/>
              <a:defRPr/>
            </a:pPr>
            <a:r>
              <a:rPr lang="en-US" sz="1800" dirty="0" smtClean="0">
                <a:solidFill>
                  <a:schemeClr val="accent6"/>
                </a:solidFill>
              </a:rPr>
              <a:t>  if </a:t>
            </a:r>
            <a:r>
              <a:rPr lang="en-US" sz="1800" dirty="0" smtClean="0">
                <a:solidFill>
                  <a:schemeClr val="accent6"/>
                </a:solidFill>
              </a:rPr>
              <a:t>(bind(s,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sockadd_in</a:t>
            </a:r>
            <a:r>
              <a:rPr lang="en-US" sz="1800" dirty="0" smtClean="0">
                <a:solidFill>
                  <a:schemeClr val="accent6"/>
                </a:solidFill>
              </a:rPr>
              <a:t> *) &amp;sin, </a:t>
            </a:r>
            <a:r>
              <a:rPr lang="en-US" sz="1800" dirty="0" err="1" smtClean="0">
                <a:solidFill>
                  <a:schemeClr val="accent6"/>
                </a:solidFill>
              </a:rPr>
              <a:t>sizeof</a:t>
            </a:r>
            <a:r>
              <a:rPr lang="en-US" sz="1800" dirty="0" smtClean="0">
                <a:solidFill>
                  <a:schemeClr val="accent6"/>
                </a:solidFill>
              </a:rPr>
              <a:t> (sin)) &lt; 0)</a:t>
            </a:r>
          </a:p>
          <a:p>
            <a:pPr eaLnBrk="1" hangingPunct="1">
              <a:buNone/>
              <a:defRPr/>
            </a:pPr>
            <a:r>
              <a:rPr lang="en-US" sz="1800" dirty="0" smtClean="0">
                <a:solidFill>
                  <a:schemeClr val="accent6"/>
                </a:solidFill>
              </a:rPr>
              <a:t>  </a:t>
            </a:r>
            <a:r>
              <a:rPr lang="en-US" sz="1800" dirty="0" smtClean="0">
                <a:solidFill>
                  <a:schemeClr val="accent6"/>
                </a:solidFill>
              </a:rPr>
              <a:t>  error</a:t>
            </a:r>
            <a:r>
              <a:rPr lang="en-US" sz="1800" dirty="0" smtClean="0">
                <a:solidFill>
                  <a:schemeClr val="accent6"/>
                </a:solidFill>
              </a:rPr>
              <a:t>("bind");</a:t>
            </a:r>
          </a:p>
          <a:p>
            <a:pPr eaLnBrk="1" hangingPunct="1">
              <a:buNone/>
              <a:defRPr/>
            </a:pPr>
            <a:r>
              <a:rPr lang="en-US" sz="1800" dirty="0" smtClean="0">
                <a:solidFill>
                  <a:schemeClr val="accent6"/>
                </a:solidFill>
              </a:rPr>
              <a:t>  </a:t>
            </a:r>
            <a:r>
              <a:rPr lang="en-US" sz="1800" dirty="0" smtClean="0">
                <a:solidFill>
                  <a:schemeClr val="accent6"/>
                </a:solidFill>
              </a:rPr>
              <a:t>  return </a:t>
            </a:r>
            <a:r>
              <a:rPr lang="en-US" sz="1800" dirty="0" smtClean="0">
                <a:solidFill>
                  <a:schemeClr val="accent6"/>
                </a:solidFill>
              </a:rPr>
              <a:t>s; </a:t>
            </a:r>
          </a:p>
          <a:p>
            <a:pPr eaLnBrk="1" hangingPunct="1">
              <a:buNone/>
              <a:defRPr/>
            </a:pPr>
            <a:r>
              <a:rPr lang="en-US" sz="1800" dirty="0" smtClean="0">
                <a:solidFill>
                  <a:schemeClr val="accent6"/>
                </a:solidFill>
              </a:rPr>
              <a:t>  }</a:t>
            </a:r>
          </a:p>
          <a:p>
            <a:pPr eaLnBrk="1" hangingPunct="1">
              <a:buNone/>
              <a:defRPr/>
            </a:pPr>
            <a:r>
              <a:rPr lang="en-US" sz="1800" dirty="0" smtClean="0">
                <a:solidFill>
                  <a:schemeClr val="accent6"/>
                </a:solidFill>
              </a:rPr>
              <a:t>}</a:t>
            </a:r>
            <a:r>
              <a:rPr lang="en-US" sz="1800" dirty="0" smtClean="0">
                <a:solidFill>
                  <a:schemeClr val="accent6"/>
                </a:solidFill>
              </a:rPr>
              <a:t> </a:t>
            </a:r>
          </a:p>
          <a:p>
            <a:pPr eaLnBrk="1" hangingPunct="1">
              <a:buNone/>
              <a:defRPr/>
            </a:pPr>
            <a:endParaRPr lang="en-US" sz="1800" dirty="0" smtClean="0">
              <a:solidFill>
                <a:schemeClr val="accent6"/>
              </a:solidFill>
            </a:endParaRPr>
          </a:p>
          <a:p>
            <a:pPr eaLnBrk="1" hangingPunct="1">
              <a:buFont typeface="ZapfDingbats" pitchFamily="82" charset="2"/>
              <a:buNone/>
              <a:defRPr/>
            </a:pPr>
            <a:endParaRPr lang="en-US" sz="1800" dirty="0" smtClean="0">
              <a:solidFill>
                <a:schemeClr val="accent6"/>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Example (Stream Socket; client)</a:t>
            </a:r>
          </a:p>
        </p:txBody>
      </p:sp>
      <p:sp>
        <p:nvSpPr>
          <p:cNvPr id="125955" name="Rectangle 3"/>
          <p:cNvSpPr>
            <a:spLocks noGrp="1" noChangeArrowheads="1"/>
          </p:cNvSpPr>
          <p:nvPr>
            <p:ph type="body" idx="1"/>
          </p:nvPr>
        </p:nvSpPr>
        <p:spPr/>
        <p:txBody>
          <a:bodyPr/>
          <a:lstStyle/>
          <a:p>
            <a:pPr eaLnBrk="1" hangingPunct="1">
              <a:lnSpc>
                <a:spcPct val="90000"/>
              </a:lnSpc>
              <a:buFont typeface="ZapfDingbats" pitchFamily="82" charset="2"/>
              <a:buNone/>
              <a:defRPr/>
            </a:pPr>
            <a:r>
              <a:rPr lang="en-US" sz="1800" dirty="0" smtClean="0">
                <a:solidFill>
                  <a:schemeClr val="accent6"/>
                </a:solidFill>
              </a:rPr>
              <a:t>main(</a:t>
            </a:r>
            <a:r>
              <a:rPr lang="en-US" sz="1800" dirty="0" err="1" smtClean="0">
                <a:solidFill>
                  <a:schemeClr val="accent6"/>
                </a:solidFill>
              </a:rPr>
              <a:t>int</a:t>
            </a:r>
            <a:r>
              <a:rPr lang="en-US" sz="1800" dirty="0" smtClean="0">
                <a:solidFill>
                  <a:schemeClr val="accent6"/>
                </a:solidFill>
              </a:rPr>
              <a:t> </a:t>
            </a:r>
            <a:r>
              <a:rPr lang="en-US" sz="1800" dirty="0" err="1" smtClean="0">
                <a:solidFill>
                  <a:schemeClr val="accent6"/>
                </a:solidFill>
              </a:rPr>
              <a:t>argc</a:t>
            </a:r>
            <a:r>
              <a:rPr lang="en-US" sz="1800" dirty="0" smtClean="0">
                <a:solidFill>
                  <a:schemeClr val="accent6"/>
                </a:solidFill>
              </a:rPr>
              <a:t>, </a:t>
            </a:r>
            <a:r>
              <a:rPr lang="en-US" sz="1800" dirty="0" smtClean="0">
                <a:solidFill>
                  <a:schemeClr val="accent6"/>
                </a:solidFill>
              </a:rPr>
              <a:t>char * </a:t>
            </a:r>
            <a:r>
              <a:rPr lang="en-US" sz="1800" dirty="0" err="1" smtClean="0">
                <a:solidFill>
                  <a:schemeClr val="accent6"/>
                </a:solidFill>
              </a:rPr>
              <a:t>argv</a:t>
            </a:r>
            <a:r>
              <a:rPr lang="en-US" sz="1800" dirty="0" smtClean="0">
                <a:solidFill>
                  <a:schemeClr val="accent6"/>
                </a:solidFill>
              </a:rPr>
              <a:t>)</a:t>
            </a:r>
          </a:p>
          <a:p>
            <a:pPr eaLnBrk="1" hangingPunct="1">
              <a:lnSpc>
                <a:spcPct val="90000"/>
              </a:lnSpc>
              <a:buFont typeface="ZapfDingbats" pitchFamily="82" charset="2"/>
              <a:buNone/>
              <a:defRPr/>
            </a:pPr>
            <a:r>
              <a:rPr lang="en-US" sz="1800" dirty="0" smtClean="0">
                <a:solidFill>
                  <a:schemeClr val="accent6"/>
                </a:solidFill>
              </a:rPr>
              <a:t> </a:t>
            </a:r>
            <a:r>
              <a:rPr lang="en-US" sz="1800" dirty="0" smtClean="0">
                <a:solidFill>
                  <a:schemeClr val="accent6"/>
                </a:solidFill>
              </a:rPr>
              <a:t>{</a:t>
            </a:r>
            <a:endParaRPr lang="en-US" sz="1800" dirty="0" smtClean="0">
              <a:solidFill>
                <a:schemeClr val="accent6"/>
              </a:solidFill>
            </a:endParaRP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sockaddr_in</a:t>
            </a:r>
            <a:r>
              <a:rPr lang="en-US" sz="1800" dirty="0" smtClean="0">
                <a:solidFill>
                  <a:schemeClr val="accent6"/>
                </a:solidFill>
              </a:rPr>
              <a:t> sin;</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int</a:t>
            </a:r>
            <a:r>
              <a:rPr lang="en-US" sz="1800" dirty="0" smtClean="0">
                <a:solidFill>
                  <a:schemeClr val="accent6"/>
                </a:solidFill>
              </a:rPr>
              <a:t> s, n, zero;</a:t>
            </a:r>
          </a:p>
          <a:p>
            <a:pPr eaLnBrk="1" hangingPunct="1">
              <a:lnSpc>
                <a:spcPct val="90000"/>
              </a:lnSpc>
              <a:buFont typeface="ZapfDingbats" pitchFamily="82" charset="2"/>
              <a:buNone/>
              <a:defRPr/>
            </a:pPr>
            <a:r>
              <a:rPr lang="en-US" sz="1800" dirty="0" smtClean="0">
                <a:solidFill>
                  <a:schemeClr val="accent6"/>
                </a:solidFill>
              </a:rPr>
              <a:t>  char </a:t>
            </a:r>
            <a:r>
              <a:rPr lang="en-US" sz="1800" dirty="0" err="1" smtClean="0">
                <a:solidFill>
                  <a:schemeClr val="accent6"/>
                </a:solidFill>
              </a:rPr>
              <a:t>buf</a:t>
            </a:r>
            <a:r>
              <a:rPr lang="en-US" sz="1800" dirty="0" smtClean="0">
                <a:solidFill>
                  <a:schemeClr val="accent6"/>
                </a:solidFill>
              </a:rPr>
              <a:t>[BUFSIZ]; </a:t>
            </a:r>
          </a:p>
          <a:p>
            <a:pPr eaLnBrk="1" hangingPunct="1">
              <a:lnSpc>
                <a:spcPct val="90000"/>
              </a:lnSpc>
              <a:buFont typeface="ZapfDingbats" pitchFamily="82" charset="2"/>
              <a:buNone/>
              <a:defRPr/>
            </a:pPr>
            <a:endParaRPr lang="en-US" sz="1800" dirty="0" smtClean="0">
              <a:solidFill>
                <a:schemeClr val="accent6"/>
              </a:solidFill>
            </a:endParaRP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myname</a:t>
            </a:r>
            <a:r>
              <a:rPr lang="en-US" sz="1800" dirty="0" smtClean="0">
                <a:solidFill>
                  <a:schemeClr val="accent6"/>
                </a:solidFill>
              </a:rPr>
              <a:t> = </a:t>
            </a:r>
            <a:r>
              <a:rPr lang="en-US" sz="1800" dirty="0" err="1" smtClean="0">
                <a:solidFill>
                  <a:schemeClr val="accent6"/>
                </a:solidFill>
              </a:rPr>
              <a:t>argv</a:t>
            </a:r>
            <a:r>
              <a:rPr lang="en-US" sz="1800" dirty="0" smtClean="0">
                <a:solidFill>
                  <a:schemeClr val="accent6"/>
                </a:solidFill>
              </a:rPr>
              <a:t>[0];</a:t>
            </a:r>
          </a:p>
          <a:p>
            <a:pPr eaLnBrk="1" hangingPunct="1">
              <a:lnSpc>
                <a:spcPct val="90000"/>
              </a:lnSpc>
              <a:buFont typeface="ZapfDingbats" pitchFamily="82" charset="2"/>
              <a:buNone/>
              <a:defRPr/>
            </a:pPr>
            <a:r>
              <a:rPr lang="en-US" sz="1800" dirty="0" smtClean="0">
                <a:solidFill>
                  <a:schemeClr val="accent6"/>
                </a:solidFill>
              </a:rPr>
              <a:t>  if (</a:t>
            </a:r>
            <a:r>
              <a:rPr lang="en-US" sz="1800" dirty="0" err="1" smtClean="0">
                <a:solidFill>
                  <a:schemeClr val="accent6"/>
                </a:solidFill>
              </a:rPr>
              <a:t>argc</a:t>
            </a:r>
            <a:r>
              <a:rPr lang="en-US" sz="1800" dirty="0" smtClean="0">
                <a:solidFill>
                  <a:schemeClr val="accent6"/>
                </a:solidFill>
              </a:rPr>
              <a:t> &lt; 2) {</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fprintf</a:t>
            </a:r>
            <a:r>
              <a:rPr lang="en-US" sz="1800" dirty="0" smtClean="0">
                <a:solidFill>
                  <a:schemeClr val="accent6"/>
                </a:solidFill>
              </a:rPr>
              <a:t>(</a:t>
            </a:r>
            <a:r>
              <a:rPr lang="en-US" sz="1800" dirty="0" err="1" smtClean="0">
                <a:solidFill>
                  <a:schemeClr val="accent6"/>
                </a:solidFill>
              </a:rPr>
              <a:t>stderr</a:t>
            </a:r>
            <a:r>
              <a:rPr lang="en-US" sz="1800" dirty="0" smtClean="0">
                <a:solidFill>
                  <a:schemeClr val="accent6"/>
                </a:solidFill>
              </a:rPr>
              <a:t>, "usage: %s port [host]\n",   </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myname</a:t>
            </a:r>
            <a:r>
              <a:rPr lang="en-US" sz="1800" dirty="0" smtClean="0">
                <a:solidFill>
                  <a:schemeClr val="accent6"/>
                </a:solidFill>
              </a:rPr>
              <a:t>);</a:t>
            </a:r>
          </a:p>
          <a:p>
            <a:pPr eaLnBrk="1" hangingPunct="1">
              <a:lnSpc>
                <a:spcPct val="90000"/>
              </a:lnSpc>
              <a:buFont typeface="ZapfDingbats" pitchFamily="82" charset="2"/>
              <a:buNone/>
              <a:defRPr/>
            </a:pPr>
            <a:r>
              <a:rPr lang="en-US" sz="1800" dirty="0" smtClean="0">
                <a:solidFill>
                  <a:schemeClr val="accent6"/>
                </a:solidFill>
              </a:rPr>
              <a:t>    exit(1);</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endParaRPr lang="en-US" sz="18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Example (Stream Socket; client)</a:t>
            </a:r>
          </a:p>
        </p:txBody>
      </p:sp>
      <p:sp>
        <p:nvSpPr>
          <p:cNvPr id="128003" name="Rectangle 3"/>
          <p:cNvSpPr>
            <a:spLocks noGrp="1" noChangeArrowheads="1"/>
          </p:cNvSpPr>
          <p:nvPr>
            <p:ph type="body" idx="1"/>
          </p:nvPr>
        </p:nvSpPr>
        <p:spPr/>
        <p:txBody>
          <a:bodyPr/>
          <a:lstStyle/>
          <a:p>
            <a:pPr eaLnBrk="1" hangingPunct="1">
              <a:lnSpc>
                <a:spcPct val="90000"/>
              </a:lnSpc>
              <a:buFont typeface="ZapfDingbats" pitchFamily="82" charset="2"/>
              <a:buNone/>
              <a:defRPr/>
            </a:pPr>
            <a:r>
              <a:rPr lang="en-US" sz="1800" dirty="0" smtClean="0">
                <a:solidFill>
                  <a:schemeClr val="accent6"/>
                </a:solidFill>
              </a:rPr>
              <a:t>s = </a:t>
            </a:r>
            <a:r>
              <a:rPr lang="en-US" sz="1800" dirty="0" err="1" smtClean="0">
                <a:solidFill>
                  <a:schemeClr val="accent6"/>
                </a:solidFill>
              </a:rPr>
              <a:t>streamsocket</a:t>
            </a:r>
            <a:r>
              <a:rPr lang="en-US" sz="1800" dirty="0" smtClean="0">
                <a:solidFill>
                  <a:schemeClr val="accent6"/>
                </a:solidFill>
              </a:rPr>
              <a:t>(0);  /* port 0 means "any port" */</a:t>
            </a:r>
          </a:p>
          <a:p>
            <a:pPr eaLnBrk="1" hangingPunct="1">
              <a:lnSpc>
                <a:spcPct val="90000"/>
              </a:lnSpc>
              <a:buFont typeface="ZapfDingbats" pitchFamily="82" charset="2"/>
              <a:buNone/>
              <a:defRPr/>
            </a:pPr>
            <a:r>
              <a:rPr lang="en-US" sz="1800" dirty="0" err="1" smtClean="0">
                <a:solidFill>
                  <a:schemeClr val="accent6"/>
                </a:solidFill>
              </a:rPr>
              <a:t>setaddr</a:t>
            </a:r>
            <a:r>
              <a:rPr lang="en-US" sz="1800" dirty="0" smtClean="0">
                <a:solidFill>
                  <a:schemeClr val="accent6"/>
                </a:solidFill>
              </a:rPr>
              <a:t>(&amp;sin, </a:t>
            </a:r>
            <a:r>
              <a:rPr lang="en-US" sz="1800" dirty="0" err="1" smtClean="0">
                <a:solidFill>
                  <a:schemeClr val="accent6"/>
                </a:solidFill>
              </a:rPr>
              <a:t>argc</a:t>
            </a:r>
            <a:r>
              <a:rPr lang="en-US" sz="1800" dirty="0" smtClean="0">
                <a:solidFill>
                  <a:schemeClr val="accent6"/>
                </a:solidFill>
              </a:rPr>
              <a:t> &gt; 2 ? </a:t>
            </a:r>
            <a:r>
              <a:rPr lang="en-US" sz="1800" dirty="0" err="1" smtClean="0">
                <a:solidFill>
                  <a:schemeClr val="accent6"/>
                </a:solidFill>
              </a:rPr>
              <a:t>argv</a:t>
            </a:r>
            <a:r>
              <a:rPr lang="en-US" sz="1800" dirty="0" smtClean="0">
                <a:solidFill>
                  <a:schemeClr val="accent6"/>
                </a:solidFill>
              </a:rPr>
              <a:t>[2] : "</a:t>
            </a:r>
            <a:r>
              <a:rPr lang="en-US" sz="1800" dirty="0" err="1" smtClean="0">
                <a:solidFill>
                  <a:schemeClr val="accent6"/>
                </a:solidFill>
              </a:rPr>
              <a:t>localhost</a:t>
            </a:r>
            <a:r>
              <a:rPr lang="en-US" sz="1800" dirty="0" smtClean="0">
                <a:solidFill>
                  <a:schemeClr val="accent6"/>
                </a:solidFill>
              </a:rPr>
              <a:t>", </a:t>
            </a:r>
            <a:r>
              <a:rPr lang="en-US" sz="1800" dirty="0" err="1" smtClean="0">
                <a:solidFill>
                  <a:schemeClr val="accent6"/>
                </a:solidFill>
              </a:rPr>
              <a:t>atoi</a:t>
            </a:r>
            <a:r>
              <a:rPr lang="en-US" sz="1800" dirty="0" smtClean="0">
                <a:solidFill>
                  <a:schemeClr val="accent6"/>
                </a:solidFill>
              </a:rPr>
              <a:t>(</a:t>
            </a:r>
            <a:r>
              <a:rPr lang="en-US" sz="1800" dirty="0" err="1" smtClean="0">
                <a:solidFill>
                  <a:schemeClr val="accent6"/>
                </a:solidFill>
              </a:rPr>
              <a:t>argv</a:t>
            </a:r>
            <a:r>
              <a:rPr lang="en-US" sz="1800" dirty="0" smtClean="0">
                <a:solidFill>
                  <a:schemeClr val="accent6"/>
                </a:solidFill>
              </a:rPr>
              <a:t>[1]));</a:t>
            </a:r>
          </a:p>
          <a:p>
            <a:pPr eaLnBrk="1" hangingPunct="1">
              <a:lnSpc>
                <a:spcPct val="90000"/>
              </a:lnSpc>
              <a:buFont typeface="ZapfDingbats" pitchFamily="82" charset="2"/>
              <a:buNone/>
              <a:defRPr/>
            </a:pPr>
            <a:endParaRPr lang="en-US" sz="1800" dirty="0" smtClean="0">
              <a:solidFill>
                <a:schemeClr val="accent6"/>
              </a:solidFill>
            </a:endParaRPr>
          </a:p>
          <a:p>
            <a:pPr eaLnBrk="1" hangingPunct="1">
              <a:lnSpc>
                <a:spcPct val="90000"/>
              </a:lnSpc>
              <a:buFont typeface="ZapfDingbats" pitchFamily="82" charset="2"/>
              <a:buNone/>
              <a:defRPr/>
            </a:pPr>
            <a:r>
              <a:rPr lang="en-US" sz="1800" dirty="0" smtClean="0">
                <a:solidFill>
                  <a:schemeClr val="accent6"/>
                </a:solidFill>
              </a:rPr>
              <a:t>/* connect a socket using name specified by the command line */</a:t>
            </a:r>
          </a:p>
          <a:p>
            <a:pPr eaLnBrk="1" hangingPunct="1">
              <a:lnSpc>
                <a:spcPct val="90000"/>
              </a:lnSpc>
              <a:buNone/>
              <a:defRPr/>
            </a:pPr>
            <a:r>
              <a:rPr lang="en-US" sz="1800" dirty="0" smtClean="0">
                <a:solidFill>
                  <a:schemeClr val="accent6"/>
                </a:solidFill>
              </a:rPr>
              <a:t> if (connect(s,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sockaddr_in</a:t>
            </a:r>
            <a:r>
              <a:rPr lang="en-US" sz="1800" dirty="0" smtClean="0">
                <a:solidFill>
                  <a:schemeClr val="accent6"/>
                </a:solidFill>
              </a:rPr>
              <a:t> *) &amp;sin</a:t>
            </a:r>
            <a:r>
              <a:rPr lang="en-US" sz="1800" dirty="0" smtClean="0">
                <a:solidFill>
                  <a:schemeClr val="accent6"/>
                </a:solidFill>
              </a:rPr>
              <a:t>, </a:t>
            </a:r>
            <a:r>
              <a:rPr lang="en-US" sz="1800" dirty="0" err="1" smtClean="0">
                <a:solidFill>
                  <a:schemeClr val="accent6"/>
                </a:solidFill>
              </a:rPr>
              <a:t>sizeof</a:t>
            </a:r>
            <a:r>
              <a:rPr lang="en-US" sz="1800" dirty="0" smtClean="0">
                <a:solidFill>
                  <a:schemeClr val="accent6"/>
                </a:solidFill>
              </a:rPr>
              <a:t>(sin)) &lt; 0)  </a:t>
            </a:r>
            <a:r>
              <a:rPr lang="en-US" sz="1800" dirty="0" smtClean="0">
                <a:solidFill>
                  <a:schemeClr val="accent6"/>
                </a:solidFill>
              </a:rPr>
              <a:t> </a:t>
            </a:r>
          </a:p>
          <a:p>
            <a:pPr eaLnBrk="1" hangingPunct="1">
              <a:lnSpc>
                <a:spcPct val="90000"/>
              </a:lnSpc>
              <a:buNone/>
              <a:defRPr/>
            </a:pPr>
            <a:r>
              <a:rPr lang="en-US" sz="1800" dirty="0" smtClean="0">
                <a:solidFill>
                  <a:schemeClr val="accent6"/>
                </a:solidFill>
              </a:rPr>
              <a:t> </a:t>
            </a:r>
            <a:r>
              <a:rPr lang="en-US" sz="1800" dirty="0" smtClean="0">
                <a:solidFill>
                  <a:schemeClr val="accent6"/>
                </a:solidFill>
              </a:rPr>
              <a:t>      error</a:t>
            </a:r>
            <a:r>
              <a:rPr lang="en-US" sz="1800" dirty="0" smtClean="0">
                <a:solidFill>
                  <a:schemeClr val="accent6"/>
                </a:solidFill>
              </a:rPr>
              <a:t>("connecting stream socket");</a:t>
            </a:r>
          </a:p>
          <a:p>
            <a:pPr eaLnBrk="1" hangingPunct="1">
              <a:lnSpc>
                <a:spcPct val="90000"/>
              </a:lnSpc>
              <a:buFont typeface="ZapfDingbats" pitchFamily="82" charset="2"/>
              <a:buNone/>
              <a:defRPr/>
            </a:pPr>
            <a:r>
              <a:rPr lang="en-US" sz="1800" dirty="0" smtClean="0">
                <a:solidFill>
                  <a:schemeClr val="accent6"/>
                </a:solidFill>
              </a:rPr>
              <a:t>       exit(1);</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r>
              <a:rPr lang="en-US" dirty="0" smtClean="0">
                <a:solidFill>
                  <a:schemeClr val="accent6"/>
                </a:solidFill>
              </a:rPr>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smtClean="0"/>
              <a:t>Example (Stream Socket; client)</a:t>
            </a:r>
          </a:p>
        </p:txBody>
      </p:sp>
      <p:sp>
        <p:nvSpPr>
          <p:cNvPr id="130051" name="Rectangle 3"/>
          <p:cNvSpPr>
            <a:spLocks noGrp="1" noChangeArrowheads="1"/>
          </p:cNvSpPr>
          <p:nvPr>
            <p:ph type="body" idx="1"/>
          </p:nvPr>
        </p:nvSpPr>
        <p:spPr/>
        <p:txBody>
          <a:bodyPr/>
          <a:lstStyle/>
          <a:p>
            <a:pPr eaLnBrk="1" hangingPunct="1">
              <a:buFont typeface="ZapfDingbats" pitchFamily="82" charset="2"/>
              <a:buNone/>
              <a:defRPr/>
            </a:pPr>
            <a:r>
              <a:rPr lang="en-US" sz="1800" dirty="0" err="1" smtClean="0">
                <a:solidFill>
                  <a:schemeClr val="accent6"/>
                </a:solidFill>
              </a:rPr>
              <a:t>printf</a:t>
            </a:r>
            <a:r>
              <a:rPr lang="en-US" sz="1800" dirty="0" smtClean="0">
                <a:solidFill>
                  <a:schemeClr val="accent6"/>
                </a:solidFill>
              </a:rPr>
              <a:t>("Type in text\n");</a:t>
            </a:r>
          </a:p>
          <a:p>
            <a:pPr eaLnBrk="1" hangingPunct="1">
              <a:buFont typeface="ZapfDingbats" pitchFamily="82" charset="2"/>
              <a:buNone/>
              <a:defRPr/>
            </a:pPr>
            <a:r>
              <a:rPr lang="en-US" sz="1800" dirty="0" smtClean="0">
                <a:solidFill>
                  <a:schemeClr val="accent6"/>
                </a:solidFill>
              </a:rPr>
              <a:t>/* read text from the standard input */</a:t>
            </a:r>
          </a:p>
          <a:p>
            <a:pPr eaLnBrk="1" hangingPunct="1">
              <a:buFont typeface="ZapfDingbats" pitchFamily="82" charset="2"/>
              <a:buNone/>
              <a:defRPr/>
            </a:pPr>
            <a:r>
              <a:rPr lang="en-US" sz="1800" dirty="0" smtClean="0">
                <a:solidFill>
                  <a:schemeClr val="accent6"/>
                </a:solidFill>
              </a:rPr>
              <a:t>while ((n = read(0, </a:t>
            </a:r>
            <a:r>
              <a:rPr lang="en-US" sz="1800" dirty="0" err="1" smtClean="0">
                <a:solidFill>
                  <a:schemeClr val="accent6"/>
                </a:solidFill>
              </a:rPr>
              <a:t>buf</a:t>
            </a:r>
            <a:r>
              <a:rPr lang="en-US" sz="1800" dirty="0" smtClean="0">
                <a:solidFill>
                  <a:schemeClr val="accent6"/>
                </a:solidFill>
              </a:rPr>
              <a:t>, </a:t>
            </a:r>
            <a:r>
              <a:rPr lang="en-US" sz="1800" dirty="0" err="1" smtClean="0">
                <a:solidFill>
                  <a:schemeClr val="accent6"/>
                </a:solidFill>
              </a:rPr>
              <a:t>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&gt; 0){ </a:t>
            </a:r>
          </a:p>
          <a:p>
            <a:pPr eaLnBrk="1" hangingPunct="1">
              <a:buFont typeface="ZapfDingbats" pitchFamily="82" charset="2"/>
              <a:buNone/>
              <a:defRPr/>
            </a:pPr>
            <a:r>
              <a:rPr lang="en-US" sz="1800" dirty="0" smtClean="0">
                <a:solidFill>
                  <a:schemeClr val="accent6"/>
                </a:solidFill>
              </a:rPr>
              <a:t>   /* send the text through socket */</a:t>
            </a:r>
          </a:p>
          <a:p>
            <a:pPr eaLnBrk="1" hangingPunct="1">
              <a:buFont typeface="ZapfDingbats" pitchFamily="82" charset="2"/>
              <a:buNone/>
              <a:defRPr/>
            </a:pPr>
            <a:r>
              <a:rPr lang="en-US" sz="1800" dirty="0" smtClean="0">
                <a:solidFill>
                  <a:schemeClr val="accent6"/>
                </a:solidFill>
              </a:rPr>
              <a:t>   if (write(s, </a:t>
            </a:r>
            <a:r>
              <a:rPr lang="en-US" sz="1800" dirty="0" err="1" smtClean="0">
                <a:solidFill>
                  <a:schemeClr val="accent6"/>
                </a:solidFill>
              </a:rPr>
              <a:t>buf</a:t>
            </a:r>
            <a:r>
              <a:rPr lang="en-US" sz="1800" dirty="0" smtClean="0">
                <a:solidFill>
                  <a:schemeClr val="accent6"/>
                </a:solidFill>
              </a:rPr>
              <a:t>, </a:t>
            </a:r>
            <a:r>
              <a:rPr lang="en-US" sz="1800" dirty="0" err="1" smtClean="0">
                <a:solidFill>
                  <a:schemeClr val="accent6"/>
                </a:solidFill>
              </a:rPr>
              <a:t>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&lt; 0)</a:t>
            </a:r>
          </a:p>
          <a:p>
            <a:pPr eaLnBrk="1" hangingPunct="1">
              <a:buFont typeface="ZapfDingbats" pitchFamily="82" charset="2"/>
              <a:buNone/>
              <a:defRPr/>
            </a:pPr>
            <a:r>
              <a:rPr lang="en-US" sz="1800" dirty="0" smtClean="0">
                <a:solidFill>
                  <a:schemeClr val="accent6"/>
                </a:solidFill>
              </a:rPr>
              <a:t>      error("writing on stream socket");</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bzero</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a:t>
            </a:r>
            <a:r>
              <a:rPr lang="en-US" sz="1800" dirty="0" err="1" smtClean="0">
                <a:solidFill>
                  <a:schemeClr val="accent6"/>
                </a:solidFill>
              </a:rPr>
              <a:t>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a:t>
            </a:r>
          </a:p>
          <a:p>
            <a:pPr eaLnBrk="1" hangingPunct="1">
              <a:buFont typeface="ZapfDingbats" pitchFamily="82" charset="2"/>
              <a:buNone/>
              <a:defRPr/>
            </a:pP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close(s);</a:t>
            </a:r>
          </a:p>
          <a:p>
            <a:pPr eaLnBrk="1" hangingPunct="1">
              <a:buFont typeface="ZapfDingbats" pitchFamily="82" charset="2"/>
              <a:buNone/>
              <a:defRPr/>
            </a:pPr>
            <a:r>
              <a:rPr lang="en-US" sz="1800" dirty="0" smtClean="0">
                <a:solidFill>
                  <a:schemeClr val="accent6"/>
                </a:solidFill>
              </a:rPr>
              <a:t>exit(0);</a:t>
            </a:r>
          </a:p>
          <a:p>
            <a:pPr eaLnBrk="1" hangingPunct="1">
              <a:buFont typeface="ZapfDingbats" pitchFamily="82" charset="2"/>
              <a:buNone/>
              <a:defRPr/>
            </a:pPr>
            <a:r>
              <a:rPr lang="en-US" sz="1800" dirty="0" smtClean="0">
                <a:solidFill>
                  <a:schemeClr val="accent6"/>
                </a:solidFill>
              </a:rPr>
              <a:t>}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Example (Stream Socket; server)</a:t>
            </a:r>
          </a:p>
        </p:txBody>
      </p:sp>
      <p:sp>
        <p:nvSpPr>
          <p:cNvPr id="132099" name="Rectangle 3"/>
          <p:cNvSpPr>
            <a:spLocks noGrp="1" noChangeArrowheads="1"/>
          </p:cNvSpPr>
          <p:nvPr>
            <p:ph type="body" idx="1"/>
          </p:nvPr>
        </p:nvSpPr>
        <p:spPr/>
        <p:txBody>
          <a:bodyPr/>
          <a:lstStyle/>
          <a:p>
            <a:pPr eaLnBrk="1" hangingPunct="1">
              <a:buFont typeface="ZapfDingbats" pitchFamily="82" charset="2"/>
              <a:buNone/>
              <a:defRPr/>
            </a:pPr>
            <a:r>
              <a:rPr lang="en-US" sz="1800" dirty="0" smtClean="0">
                <a:solidFill>
                  <a:schemeClr val="accent6"/>
                </a:solidFill>
              </a:rPr>
              <a:t>#include &lt;</a:t>
            </a:r>
            <a:r>
              <a:rPr lang="en-US" sz="1800" dirty="0" err="1" smtClean="0">
                <a:solidFill>
                  <a:schemeClr val="accent6"/>
                </a:solidFill>
              </a:rPr>
              <a:t>stdio.h</a:t>
            </a:r>
            <a:r>
              <a:rPr lang="en-US" sz="1800" dirty="0" smtClean="0">
                <a:solidFill>
                  <a:schemeClr val="accent6"/>
                </a:solidFill>
              </a:rPr>
              <a:t>&gt;</a:t>
            </a:r>
          </a:p>
          <a:p>
            <a:pPr eaLnBrk="1" hangingPunct="1">
              <a:buFont typeface="ZapfDingbats" pitchFamily="82" charset="2"/>
              <a:buNone/>
              <a:defRPr/>
            </a:pPr>
            <a:r>
              <a:rPr lang="en-US" sz="1800" dirty="0" smtClean="0">
                <a:solidFill>
                  <a:schemeClr val="accent6"/>
                </a:solidFill>
              </a:rPr>
              <a:t>#include &lt;sys/</a:t>
            </a:r>
            <a:r>
              <a:rPr lang="en-US" sz="1800" dirty="0" err="1" smtClean="0">
                <a:solidFill>
                  <a:schemeClr val="accent6"/>
                </a:solidFill>
              </a:rPr>
              <a:t>types.h</a:t>
            </a:r>
            <a:r>
              <a:rPr lang="en-US" sz="1800" dirty="0" smtClean="0">
                <a:solidFill>
                  <a:schemeClr val="accent6"/>
                </a:solidFill>
              </a:rPr>
              <a:t>&gt;</a:t>
            </a:r>
          </a:p>
          <a:p>
            <a:pPr eaLnBrk="1" hangingPunct="1">
              <a:buFont typeface="ZapfDingbats" pitchFamily="82" charset="2"/>
              <a:buNone/>
              <a:defRPr/>
            </a:pPr>
            <a:r>
              <a:rPr lang="en-US" sz="1800" dirty="0" smtClean="0">
                <a:solidFill>
                  <a:schemeClr val="accent6"/>
                </a:solidFill>
              </a:rPr>
              <a:t>#include &lt;sys/</a:t>
            </a:r>
            <a:r>
              <a:rPr lang="en-US" sz="1800" dirty="0" err="1" smtClean="0">
                <a:solidFill>
                  <a:schemeClr val="accent6"/>
                </a:solidFill>
              </a:rPr>
              <a:t>socket.h</a:t>
            </a:r>
            <a:r>
              <a:rPr lang="en-US" sz="1800" dirty="0" smtClean="0">
                <a:solidFill>
                  <a:schemeClr val="accent6"/>
                </a:solidFill>
              </a:rPr>
              <a:t>&gt;</a:t>
            </a:r>
          </a:p>
          <a:p>
            <a:pPr eaLnBrk="1" hangingPunct="1">
              <a:buFont typeface="ZapfDingbats" pitchFamily="82" charset="2"/>
              <a:buNone/>
              <a:defRPr/>
            </a:pPr>
            <a:r>
              <a:rPr lang="en-US" sz="1800" dirty="0" smtClean="0">
                <a:solidFill>
                  <a:schemeClr val="accent6"/>
                </a:solidFill>
              </a:rPr>
              <a:t>#include &lt;</a:t>
            </a:r>
            <a:r>
              <a:rPr lang="en-US" sz="1800" dirty="0" err="1" smtClean="0">
                <a:solidFill>
                  <a:schemeClr val="accent6"/>
                </a:solidFill>
              </a:rPr>
              <a:t>netinet</a:t>
            </a:r>
            <a:r>
              <a:rPr lang="en-US" sz="1800" dirty="0" smtClean="0">
                <a:solidFill>
                  <a:schemeClr val="accent6"/>
                </a:solidFill>
              </a:rPr>
              <a:t>/</a:t>
            </a:r>
            <a:r>
              <a:rPr lang="en-US" sz="1800" dirty="0" err="1" smtClean="0">
                <a:solidFill>
                  <a:schemeClr val="accent6"/>
                </a:solidFill>
              </a:rPr>
              <a:t>in.h</a:t>
            </a:r>
            <a:r>
              <a:rPr lang="en-US" sz="1800" dirty="0" smtClean="0">
                <a:solidFill>
                  <a:schemeClr val="accent6"/>
                </a:solidFill>
              </a:rPr>
              <a:t>&gt;</a:t>
            </a:r>
          </a:p>
          <a:p>
            <a:pPr eaLnBrk="1" hangingPunct="1">
              <a:buFont typeface="ZapfDingbats" pitchFamily="82" charset="2"/>
              <a:buNone/>
              <a:defRPr/>
            </a:pPr>
            <a:r>
              <a:rPr lang="en-US" sz="1800" dirty="0" smtClean="0">
                <a:solidFill>
                  <a:schemeClr val="accent6"/>
                </a:solidFill>
              </a:rPr>
              <a:t>#include &lt;</a:t>
            </a:r>
            <a:r>
              <a:rPr lang="en-US" sz="1800" dirty="0" err="1" smtClean="0">
                <a:solidFill>
                  <a:schemeClr val="accent6"/>
                </a:solidFill>
              </a:rPr>
              <a:t>netdb.h</a:t>
            </a:r>
            <a:r>
              <a:rPr lang="en-US" sz="1800" dirty="0" smtClean="0">
                <a:solidFill>
                  <a:schemeClr val="accent6"/>
                </a:solidFill>
              </a:rPr>
              <a:t>&gt;</a:t>
            </a:r>
          </a:p>
          <a:p>
            <a:pPr eaLnBrk="1" hangingPunct="1">
              <a:buFont typeface="ZapfDingbats" pitchFamily="82" charset="2"/>
              <a:buNone/>
              <a:defRPr/>
            </a:pPr>
            <a:r>
              <a:rPr lang="en-US" sz="1800" dirty="0" smtClean="0">
                <a:solidFill>
                  <a:schemeClr val="accent6"/>
                </a:solidFill>
              </a:rPr>
              <a:t>char *</a:t>
            </a:r>
            <a:r>
              <a:rPr lang="en-US" sz="1800" dirty="0" err="1" smtClean="0">
                <a:solidFill>
                  <a:schemeClr val="accent6"/>
                </a:solidFill>
              </a:rPr>
              <a:t>myname</a:t>
            </a:r>
            <a:r>
              <a:rPr lang="en-US" sz="1800" dirty="0" smtClean="0">
                <a:solidFill>
                  <a:schemeClr val="accent6"/>
                </a:solidFill>
              </a:rPr>
              <a:t>;</a:t>
            </a:r>
          </a:p>
          <a:p>
            <a:pPr eaLnBrk="1" hangingPunct="1">
              <a:buFont typeface="ZapfDingbats" pitchFamily="82" charset="2"/>
              <a:buNone/>
              <a:defRPr/>
            </a:pP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#define MSGSIZE 1 </a:t>
            </a:r>
          </a:p>
          <a:p>
            <a:pPr eaLnBrk="1" hangingPunct="1">
              <a:buFont typeface="ZapfDingbats" pitchFamily="82" charset="2"/>
              <a:buNone/>
              <a:defRPr/>
            </a:pPr>
            <a:endParaRPr lang="en-US" sz="1800" dirty="0" smtClean="0">
              <a:latin typeface="Courier (WE)" pitchFamily="49" charset="-1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mtClean="0"/>
              <a:t>Example (Stream Socket; server)</a:t>
            </a:r>
          </a:p>
        </p:txBody>
      </p:sp>
      <p:sp>
        <p:nvSpPr>
          <p:cNvPr id="134147" name="Rectangle 3"/>
          <p:cNvSpPr>
            <a:spLocks noGrp="1" noChangeArrowheads="1"/>
          </p:cNvSpPr>
          <p:nvPr>
            <p:ph type="body" idx="1"/>
          </p:nvPr>
        </p:nvSpPr>
        <p:spPr>
          <a:xfrm>
            <a:off x="488950" y="1527175"/>
            <a:ext cx="7772400" cy="4648200"/>
          </a:xfrm>
        </p:spPr>
        <p:txBody>
          <a:bodyPr/>
          <a:lstStyle/>
          <a:p>
            <a:pPr eaLnBrk="1" hangingPunct="1">
              <a:buFont typeface="ZapfDingbats" pitchFamily="82" charset="2"/>
              <a:buNone/>
              <a:defRPr/>
            </a:pPr>
            <a:r>
              <a:rPr lang="en-US" sz="1800" dirty="0" smtClean="0">
                <a:solidFill>
                  <a:schemeClr val="accent6"/>
                </a:solidFill>
              </a:rPr>
              <a:t>main(</a:t>
            </a:r>
            <a:r>
              <a:rPr lang="en-US" sz="1800" dirty="0" err="1" smtClean="0">
                <a:solidFill>
                  <a:schemeClr val="accent6"/>
                </a:solidFill>
              </a:rPr>
              <a:t>argc</a:t>
            </a:r>
            <a:r>
              <a:rPr lang="en-US" sz="1800" dirty="0" smtClean="0">
                <a:solidFill>
                  <a:schemeClr val="accent6"/>
                </a:solidFill>
              </a:rPr>
              <a:t>, </a:t>
            </a:r>
            <a:r>
              <a:rPr lang="en-US" sz="1800" dirty="0" err="1" smtClean="0">
                <a:solidFill>
                  <a:schemeClr val="accent6"/>
                </a:solidFill>
              </a:rPr>
              <a:t>argv</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  char *</a:t>
            </a:r>
            <a:r>
              <a:rPr lang="en-US" sz="1800" dirty="0" err="1" smtClean="0">
                <a:solidFill>
                  <a:schemeClr val="accent6"/>
                </a:solidFill>
              </a:rPr>
              <a:t>argv</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sockaddr_in</a:t>
            </a:r>
            <a:r>
              <a:rPr lang="en-US" sz="1800" dirty="0" smtClean="0">
                <a:solidFill>
                  <a:schemeClr val="accent6"/>
                </a:solidFill>
              </a:rPr>
              <a:t> from;</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int</a:t>
            </a:r>
            <a:r>
              <a:rPr lang="en-US" sz="1800" dirty="0" smtClean="0">
                <a:solidFill>
                  <a:schemeClr val="accent6"/>
                </a:solidFill>
              </a:rPr>
              <a:t> s, n, </a:t>
            </a:r>
            <a:r>
              <a:rPr lang="en-US" sz="1800" dirty="0" err="1" smtClean="0">
                <a:solidFill>
                  <a:schemeClr val="accent6"/>
                </a:solidFill>
              </a:rPr>
              <a:t>fromlen</a:t>
            </a:r>
            <a:r>
              <a:rPr lang="en-US" sz="1800" dirty="0" smtClean="0">
                <a:solidFill>
                  <a:schemeClr val="accent6"/>
                </a:solidFill>
              </a:rPr>
              <a:t>, </a:t>
            </a:r>
            <a:r>
              <a:rPr lang="en-US" sz="1800" dirty="0" err="1" smtClean="0">
                <a:solidFill>
                  <a:schemeClr val="accent6"/>
                </a:solidFill>
              </a:rPr>
              <a:t>msgs</a:t>
            </a:r>
            <a:r>
              <a:rPr lang="en-US" sz="1800" dirty="0" smtClean="0">
                <a:solidFill>
                  <a:schemeClr val="accent6"/>
                </a:solidFill>
              </a:rPr>
              <a:t>, </a:t>
            </a:r>
            <a:r>
              <a:rPr lang="en-US" sz="1800" dirty="0" err="1" smtClean="0">
                <a:solidFill>
                  <a:schemeClr val="accent6"/>
                </a:solidFill>
              </a:rPr>
              <a:t>rval</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hostent</a:t>
            </a:r>
            <a:r>
              <a:rPr lang="en-US" sz="1800" dirty="0" smtClean="0">
                <a:solidFill>
                  <a:schemeClr val="accent6"/>
                </a:solidFill>
              </a:rPr>
              <a:t> *hp;</a:t>
            </a:r>
          </a:p>
          <a:p>
            <a:pPr eaLnBrk="1" hangingPunct="1">
              <a:buFont typeface="ZapfDingbats" pitchFamily="82" charset="2"/>
              <a:buNone/>
              <a:defRPr/>
            </a:pPr>
            <a:r>
              <a:rPr lang="en-US" sz="1800" dirty="0" smtClean="0">
                <a:solidFill>
                  <a:schemeClr val="accent6"/>
                </a:solidFill>
              </a:rPr>
              <a:t>  char    </a:t>
            </a:r>
            <a:r>
              <a:rPr lang="en-US" sz="1800" dirty="0" err="1" smtClean="0">
                <a:solidFill>
                  <a:schemeClr val="accent6"/>
                </a:solidFill>
              </a:rPr>
              <a:t>buf</a:t>
            </a:r>
            <a:r>
              <a:rPr lang="en-US" sz="1800" dirty="0" smtClean="0">
                <a:solidFill>
                  <a:schemeClr val="accent6"/>
                </a:solidFill>
              </a:rPr>
              <a:t>[BUFSIZ];</a:t>
            </a:r>
          </a:p>
          <a:p>
            <a:pPr eaLnBrk="1" hangingPunct="1">
              <a:buFont typeface="ZapfDingbats" pitchFamily="82" charset="2"/>
              <a:buNone/>
              <a:defRPr/>
            </a:pPr>
            <a:endParaRPr lang="en-US" sz="1800" dirty="0" smtClean="0">
              <a:solidFill>
                <a:schemeClr val="accent6"/>
              </a:solidFill>
            </a:endParaRP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myname</a:t>
            </a:r>
            <a:r>
              <a:rPr lang="en-US" sz="1800" dirty="0" smtClean="0">
                <a:solidFill>
                  <a:schemeClr val="accent6"/>
                </a:solidFill>
              </a:rPr>
              <a:t> = </a:t>
            </a:r>
            <a:r>
              <a:rPr lang="en-US" sz="1800" dirty="0" err="1" smtClean="0">
                <a:solidFill>
                  <a:schemeClr val="accent6"/>
                </a:solidFill>
              </a:rPr>
              <a:t>argv</a:t>
            </a:r>
            <a:r>
              <a:rPr lang="en-US" sz="1800" dirty="0" smtClean="0">
                <a:solidFill>
                  <a:schemeClr val="accent6"/>
                </a:solidFill>
              </a:rPr>
              <a:t>[0]; </a:t>
            </a:r>
          </a:p>
          <a:p>
            <a:pPr eaLnBrk="1" hangingPunct="1">
              <a:buFont typeface="ZapfDingbats" pitchFamily="82" charset="2"/>
              <a:buNone/>
              <a:defRPr/>
            </a:pPr>
            <a:endParaRPr 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Protocol Stacks</a:t>
            </a:r>
            <a:endParaRPr lang="en-CA" dirty="0"/>
          </a:p>
        </p:txBody>
      </p:sp>
      <p:sp>
        <p:nvSpPr>
          <p:cNvPr id="3" name="Content Placeholder 2"/>
          <p:cNvSpPr>
            <a:spLocks noGrp="1"/>
          </p:cNvSpPr>
          <p:nvPr>
            <p:ph idx="1"/>
          </p:nvPr>
        </p:nvSpPr>
        <p:spPr/>
        <p:txBody>
          <a:bodyPr/>
          <a:lstStyle/>
          <a:p>
            <a:r>
              <a:rPr lang="en-CA" dirty="0" smtClean="0"/>
              <a:t> The protocol stack is usually built into the computer’s operating system </a:t>
            </a:r>
          </a:p>
          <a:p>
            <a:r>
              <a:rPr lang="en-CA" dirty="0" smtClean="0"/>
              <a:t>The protocol stack used on the Internet is referred to as the </a:t>
            </a:r>
            <a:r>
              <a:rPr lang="en-CA" dirty="0" smtClean="0">
                <a:solidFill>
                  <a:srgbClr val="FF0000"/>
                </a:solidFill>
              </a:rPr>
              <a:t>TCP/IP protocol stack </a:t>
            </a:r>
            <a:r>
              <a:rPr lang="en-CA" dirty="0" smtClean="0"/>
              <a:t>because of the two major communication protocols used (more later).  </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mtClean="0"/>
              <a:t>Example (Stream Socket; server)</a:t>
            </a:r>
          </a:p>
        </p:txBody>
      </p:sp>
      <p:sp>
        <p:nvSpPr>
          <p:cNvPr id="136195" name="Rectangle 3"/>
          <p:cNvSpPr>
            <a:spLocks noGrp="1" noChangeArrowheads="1"/>
          </p:cNvSpPr>
          <p:nvPr>
            <p:ph type="body" idx="1"/>
          </p:nvPr>
        </p:nvSpPr>
        <p:spPr/>
        <p:txBody>
          <a:bodyPr/>
          <a:lstStyle/>
          <a:p>
            <a:pPr eaLnBrk="1" hangingPunct="1">
              <a:lnSpc>
                <a:spcPct val="90000"/>
              </a:lnSpc>
              <a:buFont typeface="ZapfDingbats" pitchFamily="82" charset="2"/>
              <a:buNone/>
              <a:defRPr/>
            </a:pPr>
            <a:r>
              <a:rPr lang="en-US" sz="2400" dirty="0" smtClean="0">
                <a:latin typeface="Courier (WE)" pitchFamily="49" charset="-18"/>
              </a:rPr>
              <a:t>	</a:t>
            </a:r>
            <a:r>
              <a:rPr lang="en-US" sz="1800" dirty="0" smtClean="0">
                <a:solidFill>
                  <a:schemeClr val="accent6"/>
                </a:solidFill>
              </a:rPr>
              <a:t>if (</a:t>
            </a:r>
            <a:r>
              <a:rPr lang="en-US" sz="1800" dirty="0" err="1" smtClean="0">
                <a:solidFill>
                  <a:schemeClr val="accent6"/>
                </a:solidFill>
              </a:rPr>
              <a:t>argc</a:t>
            </a:r>
            <a:r>
              <a:rPr lang="en-US" sz="1800" dirty="0" smtClean="0">
                <a:solidFill>
                  <a:schemeClr val="accent6"/>
                </a:solidFill>
              </a:rPr>
              <a:t> &lt; 2) {</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fprintf</a:t>
            </a:r>
            <a:r>
              <a:rPr lang="en-US" sz="1800" dirty="0" smtClean="0">
                <a:solidFill>
                  <a:schemeClr val="accent6"/>
                </a:solidFill>
              </a:rPr>
              <a:t>(</a:t>
            </a:r>
            <a:r>
              <a:rPr lang="en-US" sz="1800" dirty="0" err="1" smtClean="0">
                <a:solidFill>
                  <a:schemeClr val="accent6"/>
                </a:solidFill>
              </a:rPr>
              <a:t>stderr</a:t>
            </a:r>
            <a:r>
              <a:rPr lang="en-US" sz="1800" dirty="0" smtClean="0">
                <a:solidFill>
                  <a:schemeClr val="accent6"/>
                </a:solidFill>
              </a:rPr>
              <a:t>, "usage: %s port\n", </a:t>
            </a:r>
            <a:r>
              <a:rPr lang="en-US" sz="1800" dirty="0" err="1" smtClean="0">
                <a:solidFill>
                  <a:schemeClr val="accent6"/>
                </a:solidFill>
              </a:rPr>
              <a:t>argv</a:t>
            </a:r>
            <a:r>
              <a:rPr lang="en-US" sz="1800" dirty="0" smtClean="0">
                <a:solidFill>
                  <a:schemeClr val="accent6"/>
                </a:solidFill>
              </a:rPr>
              <a:t>[0]);</a:t>
            </a:r>
          </a:p>
          <a:p>
            <a:pPr eaLnBrk="1" hangingPunct="1">
              <a:lnSpc>
                <a:spcPct val="90000"/>
              </a:lnSpc>
              <a:buFont typeface="ZapfDingbats" pitchFamily="82" charset="2"/>
              <a:buNone/>
              <a:defRPr/>
            </a:pPr>
            <a:r>
              <a:rPr lang="en-US" sz="1800" dirty="0" smtClean="0">
                <a:solidFill>
                  <a:schemeClr val="accent6"/>
                </a:solidFill>
              </a:rPr>
              <a:t>	  exit(1);</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r>
              <a:rPr lang="en-US" sz="1800" dirty="0" smtClean="0">
                <a:solidFill>
                  <a:schemeClr val="accent6"/>
                </a:solidFill>
              </a:rPr>
              <a:t>	s = </a:t>
            </a:r>
            <a:r>
              <a:rPr lang="en-US" sz="1800" dirty="0" err="1" smtClean="0">
                <a:solidFill>
                  <a:schemeClr val="accent6"/>
                </a:solidFill>
              </a:rPr>
              <a:t>streamsocket</a:t>
            </a:r>
            <a:r>
              <a:rPr lang="en-US" sz="1800" dirty="0" smtClean="0">
                <a:solidFill>
                  <a:schemeClr val="accent6"/>
                </a:solidFill>
              </a:rPr>
              <a:t>(</a:t>
            </a:r>
            <a:r>
              <a:rPr lang="en-US" sz="1800" dirty="0" err="1" smtClean="0">
                <a:solidFill>
                  <a:schemeClr val="accent6"/>
                </a:solidFill>
              </a:rPr>
              <a:t>atoi</a:t>
            </a:r>
            <a:r>
              <a:rPr lang="en-US" sz="1800" dirty="0" smtClean="0">
                <a:solidFill>
                  <a:schemeClr val="accent6"/>
                </a:solidFill>
              </a:rPr>
              <a:t>(</a:t>
            </a:r>
            <a:r>
              <a:rPr lang="en-US" sz="1800" dirty="0" err="1" smtClean="0">
                <a:solidFill>
                  <a:schemeClr val="accent6"/>
                </a:solidFill>
              </a:rPr>
              <a:t>argv</a:t>
            </a:r>
            <a:r>
              <a:rPr lang="en-US" sz="1800" dirty="0" smtClean="0">
                <a:solidFill>
                  <a:schemeClr val="accent6"/>
                </a:solidFill>
              </a:rPr>
              <a:t>[1]));</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fromlen</a:t>
            </a:r>
            <a:r>
              <a:rPr lang="en-US" sz="1800" dirty="0" smtClean="0">
                <a:solidFill>
                  <a:schemeClr val="accent6"/>
                </a:solidFill>
              </a:rPr>
              <a:t> = </a:t>
            </a:r>
            <a:r>
              <a:rPr lang="en-US" sz="1800" dirty="0" err="1" smtClean="0">
                <a:solidFill>
                  <a:schemeClr val="accent6"/>
                </a:solidFill>
              </a:rPr>
              <a:t>sizeof</a:t>
            </a:r>
            <a:r>
              <a:rPr lang="en-US" sz="1800" dirty="0" smtClean="0">
                <a:solidFill>
                  <a:schemeClr val="accent6"/>
                </a:solidFill>
              </a:rPr>
              <a:t>(from);</a:t>
            </a:r>
          </a:p>
          <a:p>
            <a:pPr eaLnBrk="1" hangingPunct="1">
              <a:lnSpc>
                <a:spcPct val="90000"/>
              </a:lnSpc>
              <a:buFont typeface="ZapfDingbats" pitchFamily="82" charset="2"/>
              <a:buNone/>
              <a:defRPr/>
            </a:pPr>
            <a:r>
              <a:rPr lang="en-US" sz="1800" dirty="0" smtClean="0">
                <a:solidFill>
                  <a:schemeClr val="accent6"/>
                </a:solidFill>
              </a:rPr>
              <a:t>	if (</a:t>
            </a:r>
            <a:r>
              <a:rPr lang="en-US" sz="1800" dirty="0" err="1" smtClean="0">
                <a:solidFill>
                  <a:schemeClr val="accent6"/>
                </a:solidFill>
              </a:rPr>
              <a:t>getsockname</a:t>
            </a:r>
            <a:r>
              <a:rPr lang="en-US" sz="1800" dirty="0" smtClean="0">
                <a:solidFill>
                  <a:schemeClr val="accent6"/>
                </a:solidFill>
              </a:rPr>
              <a:t>(s, &amp;from, &amp;</a:t>
            </a:r>
            <a:r>
              <a:rPr lang="en-US" sz="1800" dirty="0" err="1" smtClean="0">
                <a:solidFill>
                  <a:schemeClr val="accent6"/>
                </a:solidFill>
              </a:rPr>
              <a:t>fromlen</a:t>
            </a:r>
            <a:r>
              <a:rPr lang="en-US" sz="1800" dirty="0" smtClean="0">
                <a:solidFill>
                  <a:schemeClr val="accent6"/>
                </a:solidFill>
              </a:rPr>
              <a:t>)) {</a:t>
            </a:r>
          </a:p>
          <a:p>
            <a:pPr eaLnBrk="1" hangingPunct="1">
              <a:lnSpc>
                <a:spcPct val="90000"/>
              </a:lnSpc>
              <a:buFont typeface="ZapfDingbats" pitchFamily="82" charset="2"/>
              <a:buNone/>
              <a:defRPr/>
            </a:pPr>
            <a:r>
              <a:rPr lang="en-US" sz="1800" dirty="0" smtClean="0">
                <a:solidFill>
                  <a:schemeClr val="accent6"/>
                </a:solidFill>
              </a:rPr>
              <a:t>		error("getting socket name");</a:t>
            </a:r>
          </a:p>
          <a:p>
            <a:pPr eaLnBrk="1" hangingPunct="1">
              <a:lnSpc>
                <a:spcPct val="90000"/>
              </a:lnSpc>
              <a:buFont typeface="ZapfDingbats" pitchFamily="82" charset="2"/>
              <a:buNone/>
              <a:defRPr/>
            </a:pPr>
            <a:r>
              <a:rPr lang="en-US" sz="1800" dirty="0" smtClean="0">
                <a:solidFill>
                  <a:schemeClr val="accent6"/>
                </a:solidFill>
              </a:rPr>
              <a:t>		exit(1);</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printf</a:t>
            </a:r>
            <a:r>
              <a:rPr lang="en-US" sz="1800" dirty="0" smtClean="0">
                <a:solidFill>
                  <a:schemeClr val="accent6"/>
                </a:solidFill>
              </a:rPr>
              <a:t>("Socket has port #            </a:t>
            </a:r>
          </a:p>
          <a:p>
            <a:pPr eaLnBrk="1" hangingPunct="1">
              <a:lnSpc>
                <a:spcPct val="90000"/>
              </a:lnSpc>
              <a:buFont typeface="ZapfDingbats" pitchFamily="82" charset="2"/>
              <a:buNone/>
              <a:defRPr/>
            </a:pPr>
            <a:r>
              <a:rPr lang="en-US" sz="1800" dirty="0" smtClean="0">
                <a:solidFill>
                  <a:schemeClr val="accent6"/>
                </a:solidFill>
              </a:rPr>
              <a:t>             %d\</a:t>
            </a:r>
            <a:r>
              <a:rPr lang="en-US" sz="1800" dirty="0" err="1" smtClean="0">
                <a:solidFill>
                  <a:schemeClr val="accent6"/>
                </a:solidFill>
              </a:rPr>
              <a:t>n",ntohs</a:t>
            </a:r>
            <a:r>
              <a:rPr lang="en-US" sz="1800" dirty="0" smtClean="0">
                <a:solidFill>
                  <a:schemeClr val="accent6"/>
                </a:solidFill>
              </a:rPr>
              <a:t>(</a:t>
            </a:r>
            <a:r>
              <a:rPr lang="en-US" sz="1800" dirty="0" err="1" smtClean="0">
                <a:solidFill>
                  <a:schemeClr val="accent6"/>
                </a:solidFill>
              </a:rPr>
              <a:t>from.sin_port</a:t>
            </a:r>
            <a:r>
              <a:rPr lang="en-US" sz="1800" dirty="0" smtClean="0">
                <a:solidFill>
                  <a:schemeClr val="accent6"/>
                </a:solidFill>
              </a:rPr>
              <a:t>));</a:t>
            </a:r>
          </a:p>
          <a:p>
            <a:pPr eaLnBrk="1" hangingPunct="1">
              <a:lnSpc>
                <a:spcPct val="90000"/>
              </a:lnSpc>
              <a:buFont typeface="ZapfDingbats" pitchFamily="82" charset="2"/>
              <a:buNone/>
              <a:defRPr/>
            </a:pPr>
            <a:r>
              <a:rPr lang="en-US" sz="1800" dirty="0" smtClean="0">
                <a:solidFill>
                  <a:schemeClr val="accent6"/>
                </a:solidFill>
              </a:rPr>
              <a:t>	listen(s, 5);</a:t>
            </a:r>
          </a:p>
          <a:p>
            <a:pPr eaLnBrk="1" hangingPunct="1">
              <a:lnSpc>
                <a:spcPct val="90000"/>
              </a:lnSpc>
              <a:defRPr/>
            </a:pPr>
            <a:endParaRPr lang="en-US" sz="18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smtClean="0"/>
              <a:t>Example (Stream Socket; server)</a:t>
            </a:r>
          </a:p>
        </p:txBody>
      </p:sp>
      <p:sp>
        <p:nvSpPr>
          <p:cNvPr id="138243" name="Rectangle 3"/>
          <p:cNvSpPr>
            <a:spLocks noGrp="1" noChangeArrowheads="1"/>
          </p:cNvSpPr>
          <p:nvPr>
            <p:ph type="body" idx="1"/>
          </p:nvPr>
        </p:nvSpPr>
        <p:spPr/>
        <p:txBody>
          <a:bodyPr/>
          <a:lstStyle/>
          <a:p>
            <a:pPr eaLnBrk="1" hangingPunct="1">
              <a:buFont typeface="ZapfDingbats" pitchFamily="82" charset="2"/>
              <a:buNone/>
              <a:defRPr/>
            </a:pPr>
            <a:r>
              <a:rPr lang="en-US" sz="1800" dirty="0" smtClean="0">
                <a:solidFill>
                  <a:schemeClr val="accent6"/>
                </a:solidFill>
              </a:rPr>
              <a:t>for (;;) {</a:t>
            </a:r>
          </a:p>
          <a:p>
            <a:pPr eaLnBrk="1" hangingPunct="1">
              <a:buFont typeface="ZapfDingbats" pitchFamily="82" charset="2"/>
              <a:buNone/>
              <a:defRPr/>
            </a:pPr>
            <a:r>
              <a:rPr lang="en-US" sz="1800" dirty="0" smtClean="0">
                <a:solidFill>
                  <a:schemeClr val="accent6"/>
                </a:solidFill>
              </a:rPr>
              <a:t>  /*start accepting connections*/</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msgs</a:t>
            </a:r>
            <a:r>
              <a:rPr lang="en-US" sz="1800" dirty="0" smtClean="0">
                <a:solidFill>
                  <a:schemeClr val="accent6"/>
                </a:solidFill>
              </a:rPr>
              <a:t> = accept(s, 0, 0);	</a:t>
            </a:r>
          </a:p>
          <a:p>
            <a:pPr eaLnBrk="1" hangingPunct="1">
              <a:buFont typeface="ZapfDingbats" pitchFamily="82" charset="2"/>
              <a:buNone/>
              <a:defRPr/>
            </a:pPr>
            <a:r>
              <a:rPr lang="en-US" sz="1800" dirty="0" smtClean="0">
                <a:solidFill>
                  <a:schemeClr val="accent6"/>
                </a:solidFill>
              </a:rPr>
              <a:t>	 if (</a:t>
            </a:r>
            <a:r>
              <a:rPr lang="en-US" sz="1800" dirty="0" err="1" smtClean="0">
                <a:solidFill>
                  <a:schemeClr val="accent6"/>
                </a:solidFill>
              </a:rPr>
              <a:t>msgs</a:t>
            </a:r>
            <a:r>
              <a:rPr lang="en-US" sz="1800" dirty="0" smtClean="0">
                <a:solidFill>
                  <a:schemeClr val="accent6"/>
                </a:solidFill>
              </a:rPr>
              <a:t> == -1)</a:t>
            </a:r>
          </a:p>
          <a:p>
            <a:pPr eaLnBrk="1" hangingPunct="1">
              <a:buFont typeface="ZapfDingbats" pitchFamily="82" charset="2"/>
              <a:buNone/>
              <a:defRPr/>
            </a:pPr>
            <a:r>
              <a:rPr lang="en-US" sz="1800" dirty="0" smtClean="0">
                <a:solidFill>
                  <a:schemeClr val="accent6"/>
                </a:solidFill>
              </a:rPr>
              <a:t>	   error("accept");</a:t>
            </a:r>
          </a:p>
          <a:p>
            <a:pPr eaLnBrk="1" hangingPunct="1">
              <a:buFont typeface="ZapfDingbats" pitchFamily="82" charset="2"/>
              <a:buNone/>
              <a:defRPr/>
            </a:pPr>
            <a:r>
              <a:rPr lang="en-US" sz="1800" dirty="0" smtClean="0">
                <a:solidFill>
                  <a:schemeClr val="accent6"/>
                </a:solidFill>
              </a:rPr>
              <a:t>  else do {</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bzero</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a:t>
            </a:r>
            <a:r>
              <a:rPr lang="en-US" sz="1800" dirty="0" err="1" smtClean="0">
                <a:solidFill>
                  <a:schemeClr val="accent6"/>
                </a:solidFill>
              </a:rPr>
              <a:t>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3600" smtClean="0">
                <a:latin typeface="Courier (WE)" pitchFamily="49" charset="-18"/>
              </a:rPr>
              <a:t>	 </a:t>
            </a:r>
            <a:r>
              <a:rPr lang="en-US" smtClean="0"/>
              <a:t>Example (Stream Socket; server)</a:t>
            </a:r>
            <a:endParaRPr lang="en-US" sz="3600" smtClean="0">
              <a:latin typeface="Courier (WE)" pitchFamily="49" charset="-18"/>
            </a:endParaRPr>
          </a:p>
        </p:txBody>
      </p:sp>
      <p:sp>
        <p:nvSpPr>
          <p:cNvPr id="139267" name="Rectangle 3"/>
          <p:cNvSpPr>
            <a:spLocks noGrp="1" noChangeArrowheads="1"/>
          </p:cNvSpPr>
          <p:nvPr>
            <p:ph type="body" idx="1"/>
          </p:nvPr>
        </p:nvSpPr>
        <p:spPr/>
        <p:txBody>
          <a:bodyPr/>
          <a:lstStyle/>
          <a:p>
            <a:pPr eaLnBrk="1" hangingPunct="1">
              <a:buFont typeface="ZapfDingbats" pitchFamily="82" charset="2"/>
              <a:buNone/>
              <a:defRPr/>
            </a:pPr>
            <a:r>
              <a:rPr lang="en-US" sz="2400" dirty="0" smtClean="0">
                <a:latin typeface="Courier (WE)" pitchFamily="49" charset="-18"/>
              </a:rPr>
              <a:t>  </a:t>
            </a:r>
            <a:r>
              <a:rPr lang="en-US" sz="1800" dirty="0" smtClean="0">
                <a:solidFill>
                  <a:schemeClr val="accent6"/>
                </a:solidFill>
              </a:rPr>
              <a:t>if ((</a:t>
            </a:r>
            <a:r>
              <a:rPr lang="en-US" sz="1800" dirty="0" err="1" smtClean="0">
                <a:solidFill>
                  <a:schemeClr val="accent6"/>
                </a:solidFill>
              </a:rPr>
              <a:t>rval</a:t>
            </a:r>
            <a:r>
              <a:rPr lang="en-US" sz="1800" dirty="0" smtClean="0">
                <a:solidFill>
                  <a:schemeClr val="accent6"/>
                </a:solidFill>
              </a:rPr>
              <a:t> = read(</a:t>
            </a:r>
            <a:r>
              <a:rPr lang="en-US" sz="1800" dirty="0" err="1" smtClean="0">
                <a:solidFill>
                  <a:schemeClr val="accent6"/>
                </a:solidFill>
              </a:rPr>
              <a:t>msgs</a:t>
            </a:r>
            <a:r>
              <a:rPr lang="en-US" sz="1800" dirty="0" smtClean="0">
                <a:solidFill>
                  <a:schemeClr val="accent6"/>
                </a:solidFill>
              </a:rPr>
              <a:t>, </a:t>
            </a:r>
            <a:r>
              <a:rPr lang="en-US" sz="1800" dirty="0" err="1" smtClean="0">
                <a:solidFill>
                  <a:schemeClr val="accent6"/>
                </a:solidFill>
              </a:rPr>
              <a:t>buf</a:t>
            </a:r>
            <a:r>
              <a:rPr lang="en-US" sz="1800" dirty="0" smtClean="0">
                <a:solidFill>
                  <a:schemeClr val="accent6"/>
                </a:solidFill>
              </a:rPr>
              <a:t>, </a:t>
            </a:r>
            <a:r>
              <a:rPr lang="en-US" sz="1800" dirty="0" err="1" smtClean="0">
                <a:solidFill>
                  <a:schemeClr val="accent6"/>
                </a:solidFill>
              </a:rPr>
              <a:t>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&lt; 0)</a:t>
            </a:r>
          </a:p>
          <a:p>
            <a:pPr eaLnBrk="1" hangingPunct="1">
              <a:buFont typeface="ZapfDingbats" pitchFamily="82" charset="2"/>
              <a:buNone/>
              <a:defRPr/>
            </a:pPr>
            <a:r>
              <a:rPr lang="en-US" sz="1800" dirty="0" smtClean="0">
                <a:solidFill>
                  <a:schemeClr val="accent6"/>
                </a:solidFill>
              </a:rPr>
              <a:t>		error("reading stream message");</a:t>
            </a:r>
          </a:p>
          <a:p>
            <a:pPr eaLnBrk="1" hangingPunct="1">
              <a:buFont typeface="ZapfDingbats" pitchFamily="82" charset="2"/>
              <a:buNone/>
              <a:defRPr/>
            </a:pPr>
            <a:r>
              <a:rPr lang="en-US" sz="1800" dirty="0" smtClean="0">
                <a:solidFill>
                  <a:schemeClr val="accent6"/>
                </a:solidFill>
              </a:rPr>
              <a:t>	 if (</a:t>
            </a:r>
            <a:r>
              <a:rPr lang="en-US" sz="1800" dirty="0" err="1" smtClean="0">
                <a:solidFill>
                  <a:schemeClr val="accent6"/>
                </a:solidFill>
              </a:rPr>
              <a:t>rval</a:t>
            </a:r>
            <a:r>
              <a:rPr lang="en-US" sz="1800" dirty="0" smtClean="0">
                <a:solidFill>
                  <a:schemeClr val="accent6"/>
                </a:solidFill>
              </a:rPr>
              <a:t> == 0)</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printf</a:t>
            </a:r>
            <a:r>
              <a:rPr lang="en-US" sz="1800" dirty="0" smtClean="0">
                <a:solidFill>
                  <a:schemeClr val="accent6"/>
                </a:solidFill>
              </a:rPr>
              <a:t>("Ending connection\n");</a:t>
            </a:r>
          </a:p>
          <a:p>
            <a:pPr eaLnBrk="1" hangingPunct="1">
              <a:buFont typeface="ZapfDingbats" pitchFamily="82" charset="2"/>
              <a:buNone/>
              <a:defRPr/>
            </a:pPr>
            <a:r>
              <a:rPr lang="en-US" sz="1800" dirty="0" smtClean="0">
                <a:solidFill>
                  <a:schemeClr val="accent6"/>
                </a:solidFill>
              </a:rPr>
              <a:t>	 else {</a:t>
            </a:r>
          </a:p>
          <a:p>
            <a:pPr eaLnBrk="1" hangingPunct="1">
              <a:buFont typeface="ZapfDingbats" pitchFamily="82" charset="2"/>
              <a:buNone/>
              <a:defRPr/>
            </a:pPr>
            <a:r>
              <a:rPr lang="en-US" sz="1800" dirty="0" smtClean="0">
                <a:solidFill>
                  <a:schemeClr val="accent6"/>
                </a:solidFill>
              </a:rPr>
              <a:t>		</a:t>
            </a:r>
            <a:r>
              <a:rPr lang="en-US" sz="1800" dirty="0" err="1" smtClean="0">
                <a:solidFill>
                  <a:schemeClr val="accent6"/>
                </a:solidFill>
              </a:rPr>
              <a:t>printf</a:t>
            </a:r>
            <a:r>
              <a:rPr lang="en-US" sz="1800" dirty="0" smtClean="0">
                <a:solidFill>
                  <a:schemeClr val="accent6"/>
                </a:solidFill>
              </a:rPr>
              <a:t>("%s\</a:t>
            </a:r>
            <a:r>
              <a:rPr lang="en-US" sz="1800" dirty="0" err="1" smtClean="0">
                <a:solidFill>
                  <a:schemeClr val="accent6"/>
                </a:solidFill>
              </a:rPr>
              <a:t>n",buf</a:t>
            </a:r>
            <a:r>
              <a:rPr lang="en-US" sz="1800" dirty="0" smtClean="0">
                <a:solidFill>
                  <a:schemeClr val="accent6"/>
                </a:solidFill>
              </a:rPr>
              <a:t>);</a:t>
            </a:r>
          </a:p>
          <a:p>
            <a:pPr eaLnBrk="1" hangingPunct="1">
              <a:buFont typeface="ZapfDingbats" pitchFamily="82" charset="2"/>
              <a:buNone/>
              <a:defRPr/>
            </a:pPr>
            <a:r>
              <a:rPr lang="en-US" sz="1800" dirty="0" smtClean="0">
                <a:solidFill>
                  <a:schemeClr val="accent6"/>
                </a:solidFill>
              </a:rPr>
              <a:t>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3600" smtClean="0"/>
              <a:t>UDP: User Datagram Protocol </a:t>
            </a:r>
            <a:r>
              <a:rPr lang="en-US" sz="2800" smtClean="0"/>
              <a:t>[RFC 768]</a:t>
            </a:r>
            <a:endParaRPr lang="en-US" smtClean="0"/>
          </a:p>
        </p:txBody>
      </p:sp>
      <p:sp>
        <p:nvSpPr>
          <p:cNvPr id="61443" name="Rectangle 3"/>
          <p:cNvSpPr>
            <a:spLocks noGrp="1" noChangeArrowheads="1"/>
          </p:cNvSpPr>
          <p:nvPr>
            <p:ph type="body" idx="1"/>
          </p:nvPr>
        </p:nvSpPr>
        <p:spPr/>
        <p:txBody>
          <a:bodyPr/>
          <a:lstStyle/>
          <a:p>
            <a:pPr eaLnBrk="1" hangingPunct="1"/>
            <a:r>
              <a:rPr lang="en-US" sz="2400" smtClean="0"/>
              <a:t>“no frills,” “bare bones” Internet transport protocol</a:t>
            </a:r>
          </a:p>
          <a:p>
            <a:pPr eaLnBrk="1" hangingPunct="1"/>
            <a:r>
              <a:rPr lang="en-US" sz="2400" smtClean="0"/>
              <a:t>“best effort” service, UDP segments may be:</a:t>
            </a:r>
          </a:p>
          <a:p>
            <a:pPr lvl="1" eaLnBrk="1" hangingPunct="1"/>
            <a:r>
              <a:rPr lang="en-US" smtClean="0"/>
              <a:t>lost</a:t>
            </a:r>
          </a:p>
          <a:p>
            <a:pPr lvl="1" eaLnBrk="1" hangingPunct="1"/>
            <a:r>
              <a:rPr lang="en-US" smtClean="0"/>
              <a:t>delivered out of order to app</a:t>
            </a:r>
          </a:p>
          <a:p>
            <a:pPr eaLnBrk="1" hangingPunct="1"/>
            <a:r>
              <a:rPr lang="en-US" sz="2400" smtClean="0">
                <a:solidFill>
                  <a:srgbClr val="FF0000"/>
                </a:solidFill>
              </a:rPr>
              <a:t>connectionless:</a:t>
            </a:r>
            <a:endParaRPr lang="en-US" smtClean="0">
              <a:solidFill>
                <a:srgbClr val="FF0000"/>
              </a:solidFill>
            </a:endParaRPr>
          </a:p>
          <a:p>
            <a:pPr lvl="1" eaLnBrk="1" hangingPunct="1"/>
            <a:r>
              <a:rPr lang="en-US" smtClean="0"/>
              <a:t>no handshaking between UDP sender, receiver</a:t>
            </a:r>
          </a:p>
          <a:p>
            <a:pPr lvl="1" eaLnBrk="1" hangingPunct="1"/>
            <a:r>
              <a:rPr lang="en-US" smtClean="0"/>
              <a:t>each UDP segment handled independently of others</a:t>
            </a:r>
          </a:p>
          <a:p>
            <a:pPr eaLnBrk="1" hangingPunct="1"/>
            <a:endParaRPr lang="en-US"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06400" y="0"/>
            <a:ext cx="7772400" cy="838200"/>
          </a:xfrm>
        </p:spPr>
        <p:txBody>
          <a:bodyPr/>
          <a:lstStyle/>
          <a:p>
            <a:pPr eaLnBrk="1" hangingPunct="1"/>
            <a:r>
              <a:rPr lang="en-US" smtClean="0"/>
              <a:t>Why use UDP instead of TCP</a:t>
            </a:r>
          </a:p>
        </p:txBody>
      </p:sp>
      <p:sp>
        <p:nvSpPr>
          <p:cNvPr id="62467" name="Rectangle 3"/>
          <p:cNvSpPr>
            <a:spLocks noGrp="1" noChangeArrowheads="1"/>
          </p:cNvSpPr>
          <p:nvPr>
            <p:ph type="body" idx="1"/>
          </p:nvPr>
        </p:nvSpPr>
        <p:spPr>
          <a:xfrm>
            <a:off x="377825" y="900113"/>
            <a:ext cx="8178800" cy="4343400"/>
          </a:xfrm>
        </p:spPr>
        <p:txBody>
          <a:bodyPr/>
          <a:lstStyle/>
          <a:p>
            <a:pPr eaLnBrk="1" hangingPunct="1">
              <a:lnSpc>
                <a:spcPct val="90000"/>
              </a:lnSpc>
            </a:pPr>
            <a:r>
              <a:rPr lang="en-US" sz="2400" dirty="0" smtClean="0"/>
              <a:t>No connection establishment (which can add delay)</a:t>
            </a:r>
          </a:p>
          <a:p>
            <a:pPr lvl="1" eaLnBrk="1" hangingPunct="1">
              <a:lnSpc>
                <a:spcPct val="90000"/>
              </a:lnSpc>
            </a:pPr>
            <a:r>
              <a:rPr lang="en-US" sz="2000" dirty="0" smtClean="0"/>
              <a:t>Remember that TCP does a three-way handshake before transmitting data.  UDP does not.</a:t>
            </a:r>
          </a:p>
          <a:p>
            <a:pPr eaLnBrk="1" hangingPunct="1">
              <a:lnSpc>
                <a:spcPct val="90000"/>
              </a:lnSpc>
            </a:pPr>
            <a:r>
              <a:rPr lang="en-US" sz="2400" dirty="0" smtClean="0"/>
              <a:t>TCP maintains connection state</a:t>
            </a:r>
          </a:p>
          <a:p>
            <a:pPr lvl="1" eaLnBrk="1" hangingPunct="1">
              <a:lnSpc>
                <a:spcPct val="90000"/>
              </a:lnSpc>
            </a:pPr>
            <a:r>
              <a:rPr lang="en-US" sz="2000" dirty="0" smtClean="0"/>
              <a:t>Receive and send buffers</a:t>
            </a:r>
          </a:p>
          <a:p>
            <a:pPr lvl="1" eaLnBrk="1" hangingPunct="1">
              <a:lnSpc>
                <a:spcPct val="90000"/>
              </a:lnSpc>
            </a:pPr>
            <a:r>
              <a:rPr lang="en-US" sz="2000" dirty="0" smtClean="0"/>
              <a:t>Sequence and acknowledgement numbers</a:t>
            </a:r>
          </a:p>
          <a:p>
            <a:pPr lvl="1" eaLnBrk="1" hangingPunct="1">
              <a:lnSpc>
                <a:spcPct val="90000"/>
              </a:lnSpc>
            </a:pPr>
            <a:r>
              <a:rPr lang="en-US" sz="2000" dirty="0" smtClean="0"/>
              <a:t>Congestion control parameters</a:t>
            </a:r>
          </a:p>
          <a:p>
            <a:pPr eaLnBrk="1" hangingPunct="1">
              <a:lnSpc>
                <a:spcPct val="90000"/>
              </a:lnSpc>
            </a:pPr>
            <a:r>
              <a:rPr lang="en-US" sz="2400" dirty="0" smtClean="0"/>
              <a:t>Smaller segment overhead</a:t>
            </a:r>
          </a:p>
          <a:p>
            <a:pPr lvl="1" eaLnBrk="1" hangingPunct="1">
              <a:lnSpc>
                <a:spcPct val="90000"/>
              </a:lnSpc>
            </a:pPr>
            <a:r>
              <a:rPr lang="en-US" sz="2000" dirty="0" smtClean="0"/>
              <a:t>Each TCP segment has 20 bytes of header overhead while each UDP segment has 8 bytes.</a:t>
            </a:r>
          </a:p>
          <a:p>
            <a:pPr lvl="1" eaLnBrk="1" hangingPunct="1">
              <a:lnSpc>
                <a:spcPct val="90000"/>
              </a:lnSpc>
            </a:pPr>
            <a:r>
              <a:rPr lang="en-US" sz="2000" dirty="0" smtClean="0"/>
              <a:t>The overhead in TCP includes sequence and acknowledgement numbers, and a flow congestion field.</a:t>
            </a:r>
          </a:p>
          <a:p>
            <a:pPr eaLnBrk="1" hangingPunct="1">
              <a:lnSpc>
                <a:spcPct val="90000"/>
              </a:lnSpc>
            </a:pPr>
            <a:r>
              <a:rPr lang="en-US" sz="2400" dirty="0" smtClean="0"/>
              <a:t>There is no congestion control</a:t>
            </a:r>
          </a:p>
          <a:p>
            <a:pPr lvl="1" eaLnBrk="1" hangingPunct="1">
              <a:lnSpc>
                <a:spcPct val="90000"/>
              </a:lnSpc>
            </a:pPr>
            <a:r>
              <a:rPr lang="en-US" sz="2000" dirty="0" smtClean="0"/>
              <a:t>UDP can blast away as fast as possible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mtClean="0"/>
              <a:t>UDP</a:t>
            </a:r>
          </a:p>
        </p:txBody>
      </p:sp>
      <p:sp>
        <p:nvSpPr>
          <p:cNvPr id="63491" name="Rectangle 3"/>
          <p:cNvSpPr>
            <a:spLocks noGrp="1" noChangeArrowheads="1"/>
          </p:cNvSpPr>
          <p:nvPr>
            <p:ph type="body" idx="1"/>
          </p:nvPr>
        </p:nvSpPr>
        <p:spPr/>
        <p:txBody>
          <a:bodyPr/>
          <a:lstStyle/>
          <a:p>
            <a:pPr eaLnBrk="1" hangingPunct="1"/>
            <a:r>
              <a:rPr lang="en-US" dirty="0" smtClean="0"/>
              <a:t>Often used for streaming multimedia apps</a:t>
            </a:r>
          </a:p>
          <a:p>
            <a:pPr lvl="1" eaLnBrk="1" hangingPunct="1"/>
            <a:r>
              <a:rPr lang="en-US" dirty="0" smtClean="0"/>
              <a:t>loss tolerant</a:t>
            </a:r>
          </a:p>
          <a:p>
            <a:pPr lvl="1" eaLnBrk="1" hangingPunct="1"/>
            <a:r>
              <a:rPr lang="en-US" dirty="0" smtClean="0"/>
              <a:t>rate sensitive</a:t>
            </a:r>
          </a:p>
          <a:p>
            <a:pPr eaLnBrk="1" hangingPunct="1"/>
            <a:r>
              <a:rPr lang="en-US" dirty="0" smtClean="0"/>
              <a:t>Other UDP uses (why?):</a:t>
            </a:r>
          </a:p>
          <a:p>
            <a:pPr lvl="1" eaLnBrk="1" hangingPunct="1"/>
            <a:r>
              <a:rPr lang="en-US" dirty="0" smtClean="0"/>
              <a:t>DNS</a:t>
            </a:r>
          </a:p>
          <a:p>
            <a:pPr lvl="1" eaLnBrk="1" hangingPunct="1"/>
            <a:r>
              <a:rPr lang="en-US" dirty="0" smtClean="0"/>
              <a:t>ping command</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smtClean="0"/>
              <a:t>Applications using UDP and TCP</a:t>
            </a:r>
          </a:p>
        </p:txBody>
      </p:sp>
      <p:sp>
        <p:nvSpPr>
          <p:cNvPr id="64515" name="Rectangle 3"/>
          <p:cNvSpPr>
            <a:spLocks noGrp="1" noChangeArrowheads="1"/>
          </p:cNvSpPr>
          <p:nvPr>
            <p:ph type="body" idx="1"/>
          </p:nvPr>
        </p:nvSpPr>
        <p:spPr/>
        <p:txBody>
          <a:bodyPr/>
          <a:lstStyle/>
          <a:p>
            <a:pPr eaLnBrk="1" hangingPunct="1">
              <a:lnSpc>
                <a:spcPct val="90000"/>
              </a:lnSpc>
            </a:pPr>
            <a:r>
              <a:rPr lang="en-US" sz="2400" smtClean="0"/>
              <a:t>Email – TCP</a:t>
            </a:r>
          </a:p>
          <a:p>
            <a:pPr eaLnBrk="1" hangingPunct="1">
              <a:lnSpc>
                <a:spcPct val="90000"/>
              </a:lnSpc>
            </a:pPr>
            <a:r>
              <a:rPr lang="en-US" sz="2400" smtClean="0"/>
              <a:t>telnet  – TCP</a:t>
            </a:r>
          </a:p>
          <a:p>
            <a:pPr eaLnBrk="1" hangingPunct="1">
              <a:lnSpc>
                <a:spcPct val="90000"/>
              </a:lnSpc>
            </a:pPr>
            <a:r>
              <a:rPr lang="en-US" sz="2400" smtClean="0"/>
              <a:t>HTTP  – TCP</a:t>
            </a:r>
          </a:p>
          <a:p>
            <a:pPr eaLnBrk="1" hangingPunct="1">
              <a:lnSpc>
                <a:spcPct val="90000"/>
              </a:lnSpc>
            </a:pPr>
            <a:r>
              <a:rPr lang="en-US" sz="2400" smtClean="0"/>
              <a:t>ftp – TCP</a:t>
            </a:r>
          </a:p>
          <a:p>
            <a:pPr eaLnBrk="1" hangingPunct="1">
              <a:lnSpc>
                <a:spcPct val="90000"/>
              </a:lnSpc>
            </a:pPr>
            <a:r>
              <a:rPr lang="en-US" sz="2400" smtClean="0"/>
              <a:t>Remote file server (NFS) – typically UDP</a:t>
            </a:r>
          </a:p>
          <a:p>
            <a:pPr eaLnBrk="1" hangingPunct="1">
              <a:lnSpc>
                <a:spcPct val="90000"/>
              </a:lnSpc>
            </a:pPr>
            <a:r>
              <a:rPr lang="en-US" sz="2400" smtClean="0"/>
              <a:t>DNS – typically UDP</a:t>
            </a:r>
          </a:p>
          <a:p>
            <a:pPr eaLnBrk="1" hangingPunct="1">
              <a:lnSpc>
                <a:spcPct val="90000"/>
              </a:lnSpc>
            </a:pPr>
            <a:r>
              <a:rPr lang="en-US" sz="2400" smtClean="0"/>
              <a:t>Streaming multimedia – typically UDP</a:t>
            </a:r>
          </a:p>
          <a:p>
            <a:pPr eaLnBrk="1" hangingPunct="1">
              <a:lnSpc>
                <a:spcPct val="90000"/>
              </a:lnSpc>
            </a:pPr>
            <a:r>
              <a:rPr lang="en-US" sz="2400" smtClean="0"/>
              <a:t>Internet telephony – typically UDP</a:t>
            </a:r>
          </a:p>
          <a:p>
            <a:pPr eaLnBrk="1" hangingPunct="1">
              <a:lnSpc>
                <a:spcPct val="90000"/>
              </a:lnSpc>
            </a:pPr>
            <a:r>
              <a:rPr lang="en-US" sz="2400" smtClean="0"/>
              <a:t>Network management (SNMP) – typically UDP</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smtClean="0"/>
              <a:t>UDP and Reliability</a:t>
            </a:r>
          </a:p>
        </p:txBody>
      </p:sp>
      <p:sp>
        <p:nvSpPr>
          <p:cNvPr id="65539" name="Rectangle 3"/>
          <p:cNvSpPr>
            <a:spLocks noGrp="1" noChangeArrowheads="1"/>
          </p:cNvSpPr>
          <p:nvPr>
            <p:ph type="body" idx="1"/>
          </p:nvPr>
        </p:nvSpPr>
        <p:spPr/>
        <p:txBody>
          <a:bodyPr/>
          <a:lstStyle/>
          <a:p>
            <a:pPr eaLnBrk="1" hangingPunct="1"/>
            <a:r>
              <a:rPr lang="en-US" smtClean="0"/>
              <a:t>Lack of congestion control </a:t>
            </a:r>
          </a:p>
          <a:p>
            <a:pPr eaLnBrk="1" hangingPunct="1"/>
            <a:r>
              <a:rPr lang="en-US" smtClean="0"/>
              <a:t>It is possible to have reliable data transfer in UDP.</a:t>
            </a:r>
          </a:p>
          <a:p>
            <a:pPr lvl="1" eaLnBrk="1" hangingPunct="1"/>
            <a:r>
              <a:rPr lang="en-US" smtClean="0"/>
              <a:t>The application must have acknowledgements and retransmission mechanisms</a:t>
            </a:r>
          </a:p>
          <a:p>
            <a:pPr lvl="1" eaLnBrk="1" hangingPunct="1"/>
            <a:r>
              <a:rPr lang="en-US" smtClean="0"/>
              <a:t>Streaming applications do this.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mtClean="0"/>
              <a:t>API for UDP</a:t>
            </a:r>
          </a:p>
        </p:txBody>
      </p:sp>
      <p:sp>
        <p:nvSpPr>
          <p:cNvPr id="150531" name="Rectangle 3"/>
          <p:cNvSpPr>
            <a:spLocks noGrp="1" noChangeArrowheads="1"/>
          </p:cNvSpPr>
          <p:nvPr>
            <p:ph type="body" idx="1"/>
          </p:nvPr>
        </p:nvSpPr>
        <p:spPr/>
        <p:txBody>
          <a:bodyPr/>
          <a:lstStyle/>
          <a:p>
            <a:pPr eaLnBrk="1" hangingPunct="1">
              <a:defRPr/>
            </a:pPr>
            <a:r>
              <a:rPr lang="en-US" dirty="0" smtClean="0">
                <a:solidFill>
                  <a:schemeClr val="accent6"/>
                </a:solidFill>
              </a:rPr>
              <a:t>socket() </a:t>
            </a:r>
            <a:r>
              <a:rPr lang="en-US" dirty="0" smtClean="0"/>
              <a:t>call uses SOCK_DGRAM</a:t>
            </a:r>
            <a:r>
              <a:rPr lang="en-US" i="1" dirty="0" smtClean="0"/>
              <a:t> </a:t>
            </a:r>
            <a:r>
              <a:rPr lang="en-US" dirty="0" smtClean="0"/>
              <a:t>instead of SOCK_STREAM</a:t>
            </a:r>
          </a:p>
          <a:p>
            <a:pPr eaLnBrk="1" hangingPunct="1">
              <a:defRPr/>
            </a:pPr>
            <a:r>
              <a:rPr lang="en-US" dirty="0" smtClean="0"/>
              <a:t>There is no </a:t>
            </a:r>
            <a:r>
              <a:rPr lang="en-US" dirty="0" smtClean="0">
                <a:solidFill>
                  <a:schemeClr val="accent6"/>
                </a:solidFill>
              </a:rPr>
              <a:t>connect() </a:t>
            </a:r>
            <a:r>
              <a:rPr lang="en-US" dirty="0" smtClean="0"/>
              <a:t>call</a:t>
            </a:r>
          </a:p>
          <a:p>
            <a:pPr eaLnBrk="1" hangingPunct="1">
              <a:defRPr/>
            </a:pPr>
            <a:r>
              <a:rPr lang="en-US" dirty="0" smtClean="0"/>
              <a:t>Uses </a:t>
            </a:r>
            <a:r>
              <a:rPr lang="en-US" dirty="0" err="1" smtClean="0">
                <a:solidFill>
                  <a:schemeClr val="accent6"/>
                </a:solidFill>
              </a:rPr>
              <a:t>recvfrom</a:t>
            </a:r>
            <a:r>
              <a:rPr lang="en-US" dirty="0" smtClean="0">
                <a:solidFill>
                  <a:schemeClr val="accent6"/>
                </a:solidFill>
              </a:rPr>
              <a:t>() </a:t>
            </a:r>
            <a:r>
              <a:rPr lang="en-US" dirty="0" smtClean="0"/>
              <a:t>and </a:t>
            </a:r>
            <a:r>
              <a:rPr lang="en-US" dirty="0" err="1" smtClean="0">
                <a:solidFill>
                  <a:schemeClr val="accent6"/>
                </a:solidFill>
              </a:rPr>
              <a:t>sendto</a:t>
            </a:r>
            <a:r>
              <a:rPr lang="en-US" dirty="0" smtClean="0">
                <a:solidFill>
                  <a:schemeClr val="accent6"/>
                </a:solidFill>
              </a:rPr>
              <a:t>() </a:t>
            </a:r>
            <a:r>
              <a:rPr lang="en-US" dirty="0" smtClean="0"/>
              <a:t>instead of </a:t>
            </a:r>
            <a:r>
              <a:rPr lang="en-US" dirty="0" smtClean="0">
                <a:solidFill>
                  <a:schemeClr val="accent6"/>
                </a:solidFill>
              </a:rPr>
              <a:t>read() </a:t>
            </a:r>
            <a:r>
              <a:rPr lang="en-US" dirty="0" smtClean="0"/>
              <a:t>and </a:t>
            </a:r>
            <a:r>
              <a:rPr lang="en-US" dirty="0" smtClean="0">
                <a:solidFill>
                  <a:schemeClr val="accent6"/>
                </a:solidFill>
              </a:rPr>
              <a:t>write()</a:t>
            </a:r>
          </a:p>
          <a:p>
            <a:pPr eaLnBrk="1" hangingPunct="1">
              <a:defRPr/>
            </a:pPr>
            <a:r>
              <a:rPr lang="en-US" dirty="0" smtClean="0"/>
              <a:t>There are no </a:t>
            </a:r>
            <a:r>
              <a:rPr lang="en-US" dirty="0" smtClean="0">
                <a:solidFill>
                  <a:schemeClr val="accent6"/>
                </a:solidFill>
              </a:rPr>
              <a:t>listen() </a:t>
            </a:r>
            <a:r>
              <a:rPr lang="en-US" dirty="0" smtClean="0"/>
              <a:t>or </a:t>
            </a:r>
            <a:r>
              <a:rPr lang="en-US" dirty="0" smtClean="0">
                <a:solidFill>
                  <a:schemeClr val="accent6"/>
                </a:solidFill>
              </a:rPr>
              <a:t>accept()</a:t>
            </a:r>
            <a:r>
              <a:rPr lang="en-US" i="1" dirty="0" smtClean="0"/>
              <a:t> </a:t>
            </a:r>
            <a:r>
              <a:rPr lang="en-US" dirty="0" smtClean="0"/>
              <a:t>calls</a:t>
            </a:r>
          </a:p>
          <a:p>
            <a:pPr eaLnBrk="1" hangingPunct="1">
              <a:defRPr/>
            </a:pPr>
            <a:endParaRPr lang="en-US" i="1"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en-US" smtClean="0"/>
              <a:t>sendto()</a:t>
            </a:r>
          </a:p>
        </p:txBody>
      </p:sp>
      <p:sp>
        <p:nvSpPr>
          <p:cNvPr id="151555" name="Rectangle 3"/>
          <p:cNvSpPr>
            <a:spLocks noGrp="1" noChangeArrowheads="1"/>
          </p:cNvSpPr>
          <p:nvPr>
            <p:ph type="body" idx="1"/>
          </p:nvPr>
        </p:nvSpPr>
        <p:spPr/>
        <p:txBody>
          <a:bodyPr/>
          <a:lstStyle/>
          <a:p>
            <a:pPr eaLnBrk="1" hangingPunct="1">
              <a:defRPr/>
            </a:pP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sendto</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socket, char *</a:t>
            </a:r>
            <a:r>
              <a:rPr lang="en-US" dirty="0" err="1" smtClean="0">
                <a:solidFill>
                  <a:schemeClr val="accent6"/>
                </a:solidFill>
              </a:rPr>
              <a:t>msg</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len</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flags, </a:t>
            </a:r>
            <a:r>
              <a:rPr lang="en-US" dirty="0" err="1" smtClean="0">
                <a:solidFill>
                  <a:schemeClr val="accent6"/>
                </a:solidFill>
              </a:rPr>
              <a:t>struct</a:t>
            </a:r>
            <a:r>
              <a:rPr lang="en-US" dirty="0" smtClean="0">
                <a:solidFill>
                  <a:schemeClr val="accent6"/>
                </a:solidFill>
              </a:rPr>
              <a:t> </a:t>
            </a:r>
            <a:r>
              <a:rPr lang="en-US" dirty="0" err="1" smtClean="0">
                <a:solidFill>
                  <a:schemeClr val="accent6"/>
                </a:solidFill>
              </a:rPr>
              <a:t>sockaddr</a:t>
            </a:r>
            <a:r>
              <a:rPr lang="en-US" dirty="0" smtClean="0">
                <a:solidFill>
                  <a:schemeClr val="accent6"/>
                </a:solidFill>
              </a:rPr>
              <a:t> *to,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tolen</a:t>
            </a:r>
            <a:r>
              <a:rPr lang="en-US" dirty="0" smtClean="0">
                <a:solidFill>
                  <a:schemeClr val="accent6"/>
                </a:solidFill>
              </a:rPr>
              <a:t>);</a:t>
            </a:r>
          </a:p>
          <a:p>
            <a:pPr lvl="1" eaLnBrk="1" hangingPunct="1">
              <a:defRPr/>
            </a:pPr>
            <a:r>
              <a:rPr lang="en-US" dirty="0" smtClean="0">
                <a:solidFill>
                  <a:schemeClr val="accent6"/>
                </a:solidFill>
              </a:rPr>
              <a:t>to </a:t>
            </a:r>
            <a:r>
              <a:rPr lang="en-US" i="1" dirty="0" smtClean="0"/>
              <a:t> </a:t>
            </a:r>
            <a:r>
              <a:rPr lang="en-US" dirty="0" smtClean="0"/>
              <a:t>specifies the destination address and </a:t>
            </a:r>
            <a:r>
              <a:rPr lang="en-US" i="1" dirty="0" err="1" smtClean="0">
                <a:solidFill>
                  <a:schemeClr val="accent6"/>
                </a:solidFill>
              </a:rPr>
              <a:t>tolen</a:t>
            </a:r>
            <a:r>
              <a:rPr lang="en-US" i="1" dirty="0" smtClean="0">
                <a:solidFill>
                  <a:schemeClr val="accent6"/>
                </a:solidFill>
              </a:rPr>
              <a:t> </a:t>
            </a:r>
            <a:r>
              <a:rPr lang="en-US" dirty="0" smtClean="0"/>
              <a:t>specifies the length of the destination address.</a:t>
            </a:r>
          </a:p>
          <a:p>
            <a:pPr eaLnBrk="1" hangingPunct="1">
              <a:defRPr/>
            </a:pPr>
            <a:r>
              <a:rPr lang="en-US" dirty="0" smtClean="0"/>
              <a:t>Used for datagram communications</a:t>
            </a:r>
          </a:p>
          <a:p>
            <a:pPr lvl="1" eaLnBrk="1" hangingPunct="1">
              <a:defRPr/>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Rectangle 2"/>
          <p:cNvSpPr>
            <a:spLocks noChangeArrowheads="1"/>
          </p:cNvSpPr>
          <p:nvPr/>
        </p:nvSpPr>
        <p:spPr bwMode="auto">
          <a:xfrm>
            <a:off x="6578600" y="1714500"/>
            <a:ext cx="1892300" cy="3530600"/>
          </a:xfrm>
          <a:prstGeom prst="rect">
            <a:avLst/>
          </a:prstGeom>
          <a:solidFill>
            <a:schemeClr val="accent2"/>
          </a:solidFill>
          <a:ln w="38100">
            <a:solidFill>
              <a:schemeClr val="accent2"/>
            </a:solidFill>
            <a:miter lim="800000"/>
            <a:headEnd/>
            <a:tailEnd/>
          </a:ln>
          <a:effectLst/>
        </p:spPr>
        <p:txBody>
          <a:bodyPr wrap="none" anchor="ctr"/>
          <a:lstStyle/>
          <a:p>
            <a:endParaRPr lang="en-CA"/>
          </a:p>
        </p:txBody>
      </p:sp>
      <p:sp>
        <p:nvSpPr>
          <p:cNvPr id="835587" name="Rectangle 3"/>
          <p:cNvSpPr>
            <a:spLocks noGrp="1" noChangeArrowheads="1"/>
          </p:cNvSpPr>
          <p:nvPr>
            <p:ph type="title"/>
          </p:nvPr>
        </p:nvSpPr>
        <p:spPr/>
        <p:txBody>
          <a:bodyPr/>
          <a:lstStyle/>
          <a:p>
            <a:r>
              <a:rPr lang="en-US" dirty="0"/>
              <a:t>Internet </a:t>
            </a:r>
            <a:r>
              <a:rPr lang="en-US" dirty="0" smtClean="0"/>
              <a:t>Protocol Stack</a:t>
            </a:r>
            <a:endParaRPr lang="en-US" dirty="0"/>
          </a:p>
        </p:txBody>
      </p:sp>
      <p:sp>
        <p:nvSpPr>
          <p:cNvPr id="835588" name="Rectangle 4"/>
          <p:cNvSpPr>
            <a:spLocks noGrp="1" noChangeArrowheads="1"/>
          </p:cNvSpPr>
          <p:nvPr>
            <p:ph type="body" sz="half" idx="1"/>
          </p:nvPr>
        </p:nvSpPr>
        <p:spPr>
          <a:xfrm>
            <a:off x="556752" y="1260168"/>
            <a:ext cx="5715000" cy="4648200"/>
          </a:xfrm>
        </p:spPr>
        <p:txBody>
          <a:bodyPr/>
          <a:lstStyle/>
          <a:p>
            <a:r>
              <a:rPr lang="en-US" sz="2400" dirty="0" smtClean="0"/>
              <a:t> Many </a:t>
            </a:r>
            <a:r>
              <a:rPr lang="en-US" sz="2400" dirty="0" smtClean="0"/>
              <a:t>different protocols are needed at a variety of </a:t>
            </a:r>
            <a:r>
              <a:rPr lang="en-US" sz="2400" dirty="0" smtClean="0"/>
              <a:t>levels</a:t>
            </a:r>
            <a:endParaRPr lang="en-US" sz="2400" dirty="0" smtClean="0">
              <a:solidFill>
                <a:srgbClr val="FF0000"/>
              </a:solidFill>
            </a:endParaRPr>
          </a:p>
          <a:p>
            <a:r>
              <a:rPr lang="en-US" sz="2400" dirty="0" smtClean="0">
                <a:solidFill>
                  <a:schemeClr val="accent4"/>
                </a:solidFill>
              </a:rPr>
              <a:t>A message starts at the top of the protocol stack and works its way downwards.</a:t>
            </a:r>
          </a:p>
          <a:p>
            <a:r>
              <a:rPr lang="en-US" sz="2400" dirty="0" smtClean="0">
                <a:solidFill>
                  <a:schemeClr val="accent4"/>
                </a:solidFill>
              </a:rPr>
              <a:t>If the message is long, then the message may be broken up into smaller chunks of data</a:t>
            </a:r>
          </a:p>
          <a:p>
            <a:r>
              <a:rPr lang="en-US" sz="2400" dirty="0" smtClean="0">
                <a:solidFill>
                  <a:schemeClr val="accent4"/>
                </a:solidFill>
              </a:rPr>
              <a:t>These chunks are known as </a:t>
            </a:r>
            <a:r>
              <a:rPr lang="en-US" sz="2400" dirty="0" smtClean="0">
                <a:solidFill>
                  <a:srgbClr val="FF0000"/>
                </a:solidFill>
              </a:rPr>
              <a:t>packets</a:t>
            </a:r>
            <a:r>
              <a:rPr lang="en-US" sz="2400" dirty="0" smtClean="0">
                <a:solidFill>
                  <a:schemeClr val="accent4"/>
                </a:solidFill>
              </a:rPr>
              <a:t>.</a:t>
            </a:r>
          </a:p>
          <a:p>
            <a:r>
              <a:rPr lang="en-US" sz="2400" dirty="0" smtClean="0">
                <a:solidFill>
                  <a:schemeClr val="accent4"/>
                </a:solidFill>
              </a:rPr>
              <a:t>Packets go to the </a:t>
            </a:r>
            <a:r>
              <a:rPr lang="en-US" sz="2400" dirty="0" smtClean="0">
                <a:solidFill>
                  <a:srgbClr val="FF0000"/>
                </a:solidFill>
              </a:rPr>
              <a:t>transport layer </a:t>
            </a:r>
            <a:endParaRPr lang="en-US" sz="2000" dirty="0">
              <a:solidFill>
                <a:srgbClr val="FF0000"/>
              </a:solidFill>
            </a:endParaRPr>
          </a:p>
          <a:p>
            <a:endParaRPr lang="en-US" sz="2400" dirty="0"/>
          </a:p>
        </p:txBody>
      </p:sp>
      <p:grpSp>
        <p:nvGrpSpPr>
          <p:cNvPr id="2" name="Group 5"/>
          <p:cNvGrpSpPr>
            <a:grpSpLocks/>
          </p:cNvGrpSpPr>
          <p:nvPr/>
        </p:nvGrpSpPr>
        <p:grpSpPr bwMode="auto">
          <a:xfrm>
            <a:off x="6552995" y="1696065"/>
            <a:ext cx="1898650" cy="3530600"/>
            <a:chOff x="3076" y="888"/>
            <a:chExt cx="1196" cy="2224"/>
          </a:xfrm>
        </p:grpSpPr>
        <p:sp>
          <p:nvSpPr>
            <p:cNvPr id="835590" name="Rectangle 6"/>
            <p:cNvSpPr>
              <a:spLocks noChangeArrowheads="1"/>
            </p:cNvSpPr>
            <p:nvPr/>
          </p:nvSpPr>
          <p:spPr bwMode="auto">
            <a:xfrm>
              <a:off x="3080" y="888"/>
              <a:ext cx="1192" cy="2224"/>
            </a:xfrm>
            <a:prstGeom prst="rect">
              <a:avLst/>
            </a:prstGeom>
            <a:solidFill>
              <a:schemeClr val="bg1"/>
            </a:solidFill>
            <a:ln w="38100">
              <a:solidFill>
                <a:schemeClr val="accent2"/>
              </a:solidFill>
              <a:miter lim="800000"/>
              <a:headEnd/>
              <a:tailEnd/>
            </a:ln>
            <a:effectLst/>
          </p:spPr>
          <p:txBody>
            <a:bodyPr wrap="none" anchor="ctr"/>
            <a:lstStyle/>
            <a:p>
              <a:endParaRPr lang="en-CA"/>
            </a:p>
          </p:txBody>
        </p:sp>
        <p:sp>
          <p:nvSpPr>
            <p:cNvPr id="835591" name="Text Box 7"/>
            <p:cNvSpPr txBox="1">
              <a:spLocks noChangeArrowheads="1"/>
            </p:cNvSpPr>
            <p:nvPr/>
          </p:nvSpPr>
          <p:spPr bwMode="auto">
            <a:xfrm>
              <a:off x="3150" y="949"/>
              <a:ext cx="1070" cy="2128"/>
            </a:xfrm>
            <a:prstGeom prst="rect">
              <a:avLst/>
            </a:prstGeom>
            <a:noFill/>
            <a:ln w="9525">
              <a:noFill/>
              <a:miter lim="800000"/>
              <a:headEnd/>
              <a:tailEnd/>
            </a:ln>
            <a:effectLst/>
          </p:spPr>
          <p:txBody>
            <a:bodyPr wrap="none">
              <a:spAutoFit/>
            </a:bodyPr>
            <a:lstStyle/>
            <a:p>
              <a:r>
                <a:rPr lang="en-US" sz="2400" dirty="0">
                  <a:latin typeface="Comic Sans MS" pitchFamily="66" charset="0"/>
                </a:rPr>
                <a:t>application</a:t>
              </a:r>
            </a:p>
            <a:p>
              <a:endParaRPr lang="en-US" sz="2400" dirty="0">
                <a:latin typeface="Comic Sans MS" pitchFamily="66" charset="0"/>
              </a:endParaRPr>
            </a:p>
            <a:p>
              <a:r>
                <a:rPr lang="en-US" sz="2400" dirty="0">
                  <a:latin typeface="Comic Sans MS" pitchFamily="66" charset="0"/>
                </a:rPr>
                <a:t>transport</a:t>
              </a:r>
            </a:p>
            <a:p>
              <a:endParaRPr lang="en-US" sz="2400" dirty="0">
                <a:latin typeface="Comic Sans MS" pitchFamily="66" charset="0"/>
              </a:endParaRPr>
            </a:p>
            <a:p>
              <a:r>
                <a:rPr lang="en-US" sz="2400" dirty="0">
                  <a:latin typeface="Comic Sans MS" pitchFamily="66" charset="0"/>
                </a:rPr>
                <a:t>network</a:t>
              </a:r>
            </a:p>
            <a:p>
              <a:endParaRPr lang="en-US" sz="2400" dirty="0">
                <a:latin typeface="Comic Sans MS" pitchFamily="66" charset="0"/>
              </a:endParaRPr>
            </a:p>
            <a:p>
              <a:r>
                <a:rPr lang="en-US" sz="2400" dirty="0">
                  <a:latin typeface="Comic Sans MS" pitchFamily="66" charset="0"/>
                </a:rPr>
                <a:t>link</a:t>
              </a:r>
            </a:p>
            <a:p>
              <a:endParaRPr lang="en-US" sz="2400" dirty="0">
                <a:latin typeface="Comic Sans MS" pitchFamily="66" charset="0"/>
              </a:endParaRPr>
            </a:p>
            <a:p>
              <a:r>
                <a:rPr lang="en-US" sz="2400" dirty="0">
                  <a:latin typeface="Comic Sans MS" pitchFamily="66" charset="0"/>
                </a:rPr>
                <a:t>physical</a:t>
              </a:r>
            </a:p>
          </p:txBody>
        </p:sp>
        <p:sp>
          <p:nvSpPr>
            <p:cNvPr id="835592" name="Line 8"/>
            <p:cNvSpPr>
              <a:spLocks noChangeShapeType="1"/>
            </p:cNvSpPr>
            <p:nvPr/>
          </p:nvSpPr>
          <p:spPr bwMode="auto">
            <a:xfrm>
              <a:off x="3076" y="1324"/>
              <a:ext cx="1188" cy="0"/>
            </a:xfrm>
            <a:prstGeom prst="line">
              <a:avLst/>
            </a:prstGeom>
            <a:noFill/>
            <a:ln w="38100">
              <a:solidFill>
                <a:schemeClr val="accent2"/>
              </a:solidFill>
              <a:round/>
              <a:headEnd/>
              <a:tailEnd/>
            </a:ln>
            <a:effectLst/>
          </p:spPr>
          <p:txBody>
            <a:bodyPr wrap="none" anchor="ctr"/>
            <a:lstStyle/>
            <a:p>
              <a:endParaRPr lang="en-CA"/>
            </a:p>
          </p:txBody>
        </p:sp>
        <p:sp>
          <p:nvSpPr>
            <p:cNvPr id="835593" name="Line 9"/>
            <p:cNvSpPr>
              <a:spLocks noChangeShapeType="1"/>
            </p:cNvSpPr>
            <p:nvPr/>
          </p:nvSpPr>
          <p:spPr bwMode="auto">
            <a:xfrm>
              <a:off x="3076" y="1768"/>
              <a:ext cx="1188" cy="0"/>
            </a:xfrm>
            <a:prstGeom prst="line">
              <a:avLst/>
            </a:prstGeom>
            <a:noFill/>
            <a:ln w="38100">
              <a:solidFill>
                <a:schemeClr val="accent2"/>
              </a:solidFill>
              <a:round/>
              <a:headEnd/>
              <a:tailEnd/>
            </a:ln>
            <a:effectLst/>
          </p:spPr>
          <p:txBody>
            <a:bodyPr wrap="none" anchor="ctr"/>
            <a:lstStyle/>
            <a:p>
              <a:endParaRPr lang="en-CA"/>
            </a:p>
          </p:txBody>
        </p:sp>
        <p:sp>
          <p:nvSpPr>
            <p:cNvPr id="835594" name="Line 10"/>
            <p:cNvSpPr>
              <a:spLocks noChangeShapeType="1"/>
            </p:cNvSpPr>
            <p:nvPr/>
          </p:nvSpPr>
          <p:spPr bwMode="auto">
            <a:xfrm>
              <a:off x="3076" y="2216"/>
              <a:ext cx="1188" cy="0"/>
            </a:xfrm>
            <a:prstGeom prst="line">
              <a:avLst/>
            </a:prstGeom>
            <a:noFill/>
            <a:ln w="38100">
              <a:solidFill>
                <a:schemeClr val="accent2"/>
              </a:solidFill>
              <a:round/>
              <a:headEnd/>
              <a:tailEnd/>
            </a:ln>
            <a:effectLst/>
          </p:spPr>
          <p:txBody>
            <a:bodyPr wrap="none" anchor="ctr"/>
            <a:lstStyle/>
            <a:p>
              <a:endParaRPr lang="en-CA"/>
            </a:p>
          </p:txBody>
        </p:sp>
        <p:sp>
          <p:nvSpPr>
            <p:cNvPr id="835595" name="Line 11"/>
            <p:cNvSpPr>
              <a:spLocks noChangeShapeType="1"/>
            </p:cNvSpPr>
            <p:nvPr/>
          </p:nvSpPr>
          <p:spPr bwMode="auto">
            <a:xfrm>
              <a:off x="3076" y="2664"/>
              <a:ext cx="1188" cy="0"/>
            </a:xfrm>
            <a:prstGeom prst="line">
              <a:avLst/>
            </a:prstGeom>
            <a:noFill/>
            <a:ln w="38100">
              <a:solidFill>
                <a:schemeClr val="accent2"/>
              </a:solidFill>
              <a:round/>
              <a:headEnd/>
              <a:tailEnd/>
            </a:ln>
            <a:effectLst/>
          </p:spPr>
          <p:txBody>
            <a:bodyPr wrap="none" anchor="ctr"/>
            <a:lstStyle/>
            <a:p>
              <a:endParaRPr lang="en-CA"/>
            </a:p>
          </p:txBody>
        </p:sp>
      </p:gr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   recvfrom()</a:t>
            </a:r>
          </a:p>
        </p:txBody>
      </p:sp>
      <p:sp>
        <p:nvSpPr>
          <p:cNvPr id="153603" name="Rectangle 3"/>
          <p:cNvSpPr>
            <a:spLocks noGrp="1" noChangeArrowheads="1"/>
          </p:cNvSpPr>
          <p:nvPr>
            <p:ph type="body" idx="1"/>
          </p:nvPr>
        </p:nvSpPr>
        <p:spPr/>
        <p:txBody>
          <a:bodyPr/>
          <a:lstStyle/>
          <a:p>
            <a:pPr eaLnBrk="1" hangingPunct="1">
              <a:defRPr/>
            </a:pP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recvfrom</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socket, char *</a:t>
            </a:r>
            <a:r>
              <a:rPr lang="en-US" dirty="0" err="1" smtClean="0">
                <a:solidFill>
                  <a:schemeClr val="accent6"/>
                </a:solidFill>
              </a:rPr>
              <a:t>msg</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len</a:t>
            </a:r>
            <a:r>
              <a:rPr lang="en-US" dirty="0" smtClean="0">
                <a:solidFill>
                  <a:schemeClr val="accent6"/>
                </a:solidFill>
              </a:rPr>
              <a:t>, </a:t>
            </a:r>
            <a:r>
              <a:rPr lang="en-US" dirty="0" err="1" smtClean="0">
                <a:solidFill>
                  <a:schemeClr val="accent6"/>
                </a:solidFill>
              </a:rPr>
              <a:t>int</a:t>
            </a:r>
            <a:r>
              <a:rPr lang="en-US" dirty="0" smtClean="0">
                <a:solidFill>
                  <a:schemeClr val="accent6"/>
                </a:solidFill>
              </a:rPr>
              <a:t>  flags, </a:t>
            </a:r>
            <a:r>
              <a:rPr lang="en-US" dirty="0" err="1" smtClean="0">
                <a:solidFill>
                  <a:schemeClr val="accent6"/>
                </a:solidFill>
              </a:rPr>
              <a:t>struct</a:t>
            </a:r>
            <a:r>
              <a:rPr lang="en-US" dirty="0" smtClean="0">
                <a:solidFill>
                  <a:schemeClr val="accent6"/>
                </a:solidFill>
              </a:rPr>
              <a:t> </a:t>
            </a:r>
            <a:r>
              <a:rPr lang="en-US" dirty="0" err="1" smtClean="0">
                <a:solidFill>
                  <a:schemeClr val="accent6"/>
                </a:solidFill>
              </a:rPr>
              <a:t>sockaddr</a:t>
            </a:r>
            <a:r>
              <a:rPr lang="en-US" dirty="0" smtClean="0">
                <a:solidFill>
                  <a:schemeClr val="accent6"/>
                </a:solidFill>
              </a:rPr>
              <a:t> *from, </a:t>
            </a:r>
            <a:r>
              <a:rPr lang="en-US" dirty="0" err="1" smtClean="0">
                <a:solidFill>
                  <a:schemeClr val="accent6"/>
                </a:solidFill>
              </a:rPr>
              <a:t>int</a:t>
            </a:r>
            <a:r>
              <a:rPr lang="en-US" dirty="0" smtClean="0">
                <a:solidFill>
                  <a:schemeClr val="accent6"/>
                </a:solidFill>
              </a:rPr>
              <a:t> </a:t>
            </a:r>
            <a:r>
              <a:rPr lang="en-US" dirty="0" err="1" smtClean="0">
                <a:solidFill>
                  <a:schemeClr val="accent6"/>
                </a:solidFill>
              </a:rPr>
              <a:t>fromlen</a:t>
            </a:r>
            <a:r>
              <a:rPr lang="en-US" dirty="0" smtClean="0">
                <a:solidFill>
                  <a:schemeClr val="accent6"/>
                </a:solidFill>
              </a:rPr>
              <a:t>);</a:t>
            </a:r>
          </a:p>
          <a:p>
            <a:pPr lvl="1" eaLnBrk="1" hangingPunct="1">
              <a:defRPr/>
            </a:pPr>
            <a:r>
              <a:rPr lang="en-US" dirty="0" smtClean="0"/>
              <a:t>sets</a:t>
            </a:r>
            <a:r>
              <a:rPr lang="en-US" dirty="0" smtClean="0">
                <a:solidFill>
                  <a:schemeClr val="accent6"/>
                </a:solidFill>
              </a:rPr>
              <a:t> from </a:t>
            </a:r>
            <a:r>
              <a:rPr lang="en-US" dirty="0" smtClean="0"/>
              <a:t>to source address of data</a:t>
            </a:r>
          </a:p>
          <a:p>
            <a:pPr lvl="1" eaLnBrk="1" hangingPunct="1">
              <a:defRPr/>
            </a:pPr>
            <a:r>
              <a:rPr lang="en-US" dirty="0" smtClean="0"/>
              <a:t>sets </a:t>
            </a:r>
            <a:r>
              <a:rPr lang="en-US" dirty="0" err="1" smtClean="0">
                <a:solidFill>
                  <a:schemeClr val="accent6"/>
                </a:solidFill>
              </a:rPr>
              <a:t>fromlen</a:t>
            </a:r>
            <a:r>
              <a:rPr lang="en-US" dirty="0" smtClean="0">
                <a:solidFill>
                  <a:schemeClr val="accent6"/>
                </a:solidFill>
              </a:rPr>
              <a:t> </a:t>
            </a:r>
            <a:r>
              <a:rPr lang="en-US" dirty="0" smtClean="0"/>
              <a:t>to valid length of from</a:t>
            </a:r>
          </a:p>
          <a:p>
            <a:pPr lvl="1" eaLnBrk="1" hangingPunct="1">
              <a:defRPr/>
            </a:pPr>
            <a:r>
              <a:rPr lang="en-US" dirty="0" smtClean="0"/>
              <a:t>returns number of bytes received</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smtClean="0"/>
              <a:t>Other Functions</a:t>
            </a:r>
          </a:p>
        </p:txBody>
      </p:sp>
      <p:sp>
        <p:nvSpPr>
          <p:cNvPr id="229379" name="Rectangle 3"/>
          <p:cNvSpPr>
            <a:spLocks noGrp="1" noChangeArrowheads="1"/>
          </p:cNvSpPr>
          <p:nvPr>
            <p:ph type="body" idx="1"/>
          </p:nvPr>
        </p:nvSpPr>
        <p:spPr/>
        <p:txBody>
          <a:bodyPr/>
          <a:lstStyle/>
          <a:p>
            <a:pPr eaLnBrk="1" hangingPunct="1">
              <a:defRPr/>
            </a:pPr>
            <a:r>
              <a:rPr lang="en-US" dirty="0" smtClean="0"/>
              <a:t>There are other functions used in TCP/UDP that can be used to provide for </a:t>
            </a:r>
            <a:r>
              <a:rPr lang="en-US" dirty="0" err="1" smtClean="0"/>
              <a:t>timeouts,etc</a:t>
            </a:r>
            <a:r>
              <a:rPr lang="en-US" dirty="0" smtClean="0"/>
              <a:t>;</a:t>
            </a:r>
          </a:p>
          <a:p>
            <a:pPr eaLnBrk="1" hangingPunct="1">
              <a:defRPr/>
            </a:pPr>
            <a:r>
              <a:rPr lang="en-US" dirty="0" smtClean="0"/>
              <a:t>We will discuss the use of the </a:t>
            </a:r>
            <a:r>
              <a:rPr lang="en-US" dirty="0" smtClean="0">
                <a:solidFill>
                  <a:schemeClr val="accent6"/>
                </a:solidFill>
              </a:rPr>
              <a:t>select() </a:t>
            </a:r>
            <a:r>
              <a:rPr lang="en-US" dirty="0" smtClean="0"/>
              <a:t>function.</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mtClean="0"/>
              <a:t>select()</a:t>
            </a:r>
          </a:p>
        </p:txBody>
      </p:sp>
      <p:sp>
        <p:nvSpPr>
          <p:cNvPr id="225283" name="Text Box 3"/>
          <p:cNvSpPr txBox="1">
            <a:spLocks noChangeArrowheads="1"/>
          </p:cNvSpPr>
          <p:nvPr/>
        </p:nvSpPr>
        <p:spPr bwMode="auto">
          <a:xfrm>
            <a:off x="569913" y="1479550"/>
            <a:ext cx="8269287" cy="1873250"/>
          </a:xfrm>
          <a:prstGeom prst="rect">
            <a:avLst/>
          </a:prstGeom>
          <a:noFill/>
          <a:ln w="9525">
            <a:solidFill>
              <a:schemeClr val="tx1"/>
            </a:solidFill>
            <a:miter lim="800000"/>
            <a:headEnd/>
            <a:tailEnd/>
          </a:ln>
          <a:effectLst/>
        </p:spPr>
        <p:txBody>
          <a:bodyPr lIns="91176" tIns="45588" rIns="91176" bIns="45588">
            <a:spAutoFit/>
          </a:bodyPr>
          <a:lstStyle/>
          <a:p>
            <a:pPr algn="l" defTabSz="820738" eaLnBrk="0" hangingPunct="0">
              <a:defRPr/>
            </a:pPr>
            <a:r>
              <a:rPr lang="en-US" sz="1800" dirty="0" err="1">
                <a:solidFill>
                  <a:schemeClr val="accent6"/>
                </a:solidFill>
                <a:latin typeface="+mn-lt"/>
              </a:rPr>
              <a:t>int</a:t>
            </a:r>
            <a:r>
              <a:rPr lang="en-US" sz="1800" dirty="0">
                <a:solidFill>
                  <a:schemeClr val="accent6"/>
                </a:solidFill>
                <a:latin typeface="+mn-lt"/>
              </a:rPr>
              <a:t> select(</a:t>
            </a:r>
            <a:r>
              <a:rPr lang="en-US" sz="1800" dirty="0" err="1">
                <a:solidFill>
                  <a:schemeClr val="accent6"/>
                </a:solidFill>
                <a:latin typeface="+mn-lt"/>
              </a:rPr>
              <a:t>int</a:t>
            </a:r>
            <a:r>
              <a:rPr lang="en-US" sz="1800" dirty="0">
                <a:solidFill>
                  <a:schemeClr val="accent6"/>
                </a:solidFill>
                <a:latin typeface="+mn-lt"/>
              </a:rPr>
              <a:t> </a:t>
            </a:r>
            <a:r>
              <a:rPr lang="en-US" sz="1800" b="1" dirty="0" err="1">
                <a:solidFill>
                  <a:schemeClr val="accent6"/>
                </a:solidFill>
                <a:latin typeface="+mn-lt"/>
              </a:rPr>
              <a:t>maxfds</a:t>
            </a:r>
            <a:r>
              <a:rPr lang="en-US" sz="1800" dirty="0">
                <a:solidFill>
                  <a:schemeClr val="accent6"/>
                </a:solidFill>
                <a:latin typeface="+mn-lt"/>
              </a:rPr>
              <a:t>, </a:t>
            </a:r>
            <a:r>
              <a:rPr lang="en-US" sz="1800" dirty="0" err="1">
                <a:solidFill>
                  <a:schemeClr val="accent6"/>
                </a:solidFill>
                <a:latin typeface="+mn-lt"/>
              </a:rPr>
              <a:t>fd_set</a:t>
            </a:r>
            <a:r>
              <a:rPr lang="en-US" sz="1800" dirty="0">
                <a:solidFill>
                  <a:schemeClr val="accent6"/>
                </a:solidFill>
                <a:latin typeface="+mn-lt"/>
              </a:rPr>
              <a:t> *</a:t>
            </a:r>
            <a:r>
              <a:rPr lang="en-US" sz="1800" b="1" dirty="0" err="1">
                <a:solidFill>
                  <a:schemeClr val="accent6"/>
                </a:solidFill>
                <a:latin typeface="+mn-lt"/>
              </a:rPr>
              <a:t>readfds</a:t>
            </a:r>
            <a:r>
              <a:rPr lang="en-US" sz="1800" dirty="0">
                <a:solidFill>
                  <a:schemeClr val="accent6"/>
                </a:solidFill>
                <a:latin typeface="+mn-lt"/>
              </a:rPr>
              <a:t>, </a:t>
            </a:r>
            <a:r>
              <a:rPr lang="en-US" sz="1800" dirty="0" err="1">
                <a:solidFill>
                  <a:schemeClr val="accent6"/>
                </a:solidFill>
                <a:latin typeface="+mn-lt"/>
              </a:rPr>
              <a:t>fd_set</a:t>
            </a:r>
            <a:r>
              <a:rPr lang="en-US" sz="1800" dirty="0">
                <a:solidFill>
                  <a:schemeClr val="accent6"/>
                </a:solidFill>
                <a:latin typeface="+mn-lt"/>
              </a:rPr>
              <a:t> *</a:t>
            </a:r>
            <a:r>
              <a:rPr lang="en-US" sz="1800" b="1" dirty="0" err="1">
                <a:solidFill>
                  <a:schemeClr val="accent6"/>
                </a:solidFill>
                <a:latin typeface="+mn-lt"/>
              </a:rPr>
              <a:t>writefds</a:t>
            </a:r>
            <a:r>
              <a:rPr lang="en-US" sz="1800" dirty="0">
                <a:solidFill>
                  <a:schemeClr val="accent6"/>
                </a:solidFill>
                <a:latin typeface="+mn-lt"/>
              </a:rPr>
              <a:t>, </a:t>
            </a:r>
          </a:p>
          <a:p>
            <a:pPr algn="l" defTabSz="820738" eaLnBrk="0" hangingPunct="0">
              <a:defRPr/>
            </a:pPr>
            <a:r>
              <a:rPr lang="en-US" sz="1800" dirty="0">
                <a:solidFill>
                  <a:schemeClr val="accent6"/>
                </a:solidFill>
                <a:latin typeface="+mn-lt"/>
              </a:rPr>
              <a:t>	     </a:t>
            </a:r>
            <a:r>
              <a:rPr lang="en-US" sz="1800" dirty="0" err="1">
                <a:solidFill>
                  <a:schemeClr val="accent6"/>
                </a:solidFill>
                <a:latin typeface="+mn-lt"/>
              </a:rPr>
              <a:t>fd_set</a:t>
            </a:r>
            <a:r>
              <a:rPr lang="en-US" sz="1800" dirty="0">
                <a:solidFill>
                  <a:schemeClr val="accent6"/>
                </a:solidFill>
                <a:latin typeface="+mn-lt"/>
              </a:rPr>
              <a:t> *</a:t>
            </a:r>
            <a:r>
              <a:rPr lang="en-US" sz="1800" b="1" dirty="0" err="1">
                <a:solidFill>
                  <a:schemeClr val="accent6"/>
                </a:solidFill>
                <a:latin typeface="+mn-lt"/>
              </a:rPr>
              <a:t>exceptfds</a:t>
            </a:r>
            <a:r>
              <a:rPr lang="en-US" sz="1800" dirty="0">
                <a:solidFill>
                  <a:schemeClr val="accent6"/>
                </a:solidFill>
                <a:latin typeface="+mn-lt"/>
              </a:rPr>
              <a:t>, </a:t>
            </a:r>
            <a:r>
              <a:rPr lang="en-US" sz="1800" dirty="0" err="1">
                <a:solidFill>
                  <a:schemeClr val="accent6"/>
                </a:solidFill>
                <a:latin typeface="+mn-lt"/>
              </a:rPr>
              <a:t>struct</a:t>
            </a:r>
            <a:r>
              <a:rPr lang="en-US" sz="1800" dirty="0">
                <a:solidFill>
                  <a:schemeClr val="accent6"/>
                </a:solidFill>
                <a:latin typeface="+mn-lt"/>
              </a:rPr>
              <a:t> </a:t>
            </a:r>
            <a:r>
              <a:rPr lang="en-US" sz="1800" dirty="0" err="1">
                <a:solidFill>
                  <a:schemeClr val="accent6"/>
                </a:solidFill>
                <a:latin typeface="+mn-lt"/>
              </a:rPr>
              <a:t>timeval</a:t>
            </a:r>
            <a:r>
              <a:rPr lang="en-US" sz="1800" dirty="0">
                <a:solidFill>
                  <a:schemeClr val="accent6"/>
                </a:solidFill>
                <a:latin typeface="+mn-lt"/>
              </a:rPr>
              <a:t> *timeout);</a:t>
            </a:r>
            <a:endParaRPr lang="en-US" sz="1600" dirty="0">
              <a:solidFill>
                <a:schemeClr val="accent6"/>
              </a:solidFill>
              <a:latin typeface="+mn-lt"/>
            </a:endParaRPr>
          </a:p>
          <a:p>
            <a:pPr algn="l" defTabSz="820738" eaLnBrk="0" hangingPunct="0">
              <a:defRPr/>
            </a:pPr>
            <a:endParaRPr lang="en-US" sz="1600" dirty="0">
              <a:solidFill>
                <a:schemeClr val="accent6"/>
              </a:solidFill>
              <a:latin typeface="+mn-lt"/>
            </a:endParaRPr>
          </a:p>
          <a:p>
            <a:pPr algn="l" defTabSz="820738" eaLnBrk="0" hangingPunct="0">
              <a:defRPr/>
            </a:pPr>
            <a:r>
              <a:rPr lang="en-US" sz="1600" dirty="0">
                <a:solidFill>
                  <a:schemeClr val="accent6"/>
                </a:solidFill>
                <a:latin typeface="+mn-lt"/>
              </a:rPr>
              <a:t>FD_CLR(</a:t>
            </a:r>
            <a:r>
              <a:rPr lang="en-US" sz="1600" dirty="0" err="1">
                <a:solidFill>
                  <a:schemeClr val="accent6"/>
                </a:solidFill>
                <a:latin typeface="+mn-lt"/>
              </a:rPr>
              <a:t>int</a:t>
            </a:r>
            <a:r>
              <a:rPr lang="en-US" sz="1600" dirty="0">
                <a:solidFill>
                  <a:schemeClr val="accent6"/>
                </a:solidFill>
                <a:latin typeface="+mn-lt"/>
              </a:rPr>
              <a:t> </a:t>
            </a:r>
            <a:r>
              <a:rPr lang="en-US" sz="1600" dirty="0" err="1">
                <a:solidFill>
                  <a:schemeClr val="accent6"/>
                </a:solidFill>
                <a:latin typeface="+mn-lt"/>
              </a:rPr>
              <a:t>fd</a:t>
            </a:r>
            <a:r>
              <a:rPr lang="en-US" sz="1600" dirty="0">
                <a:solidFill>
                  <a:schemeClr val="accent6"/>
                </a:solidFill>
                <a:latin typeface="+mn-lt"/>
              </a:rPr>
              <a:t>, </a:t>
            </a:r>
            <a:r>
              <a:rPr lang="en-US" sz="1600" dirty="0" err="1">
                <a:solidFill>
                  <a:schemeClr val="accent6"/>
                </a:solidFill>
                <a:latin typeface="+mn-lt"/>
              </a:rPr>
              <a:t>fd_set</a:t>
            </a:r>
            <a:r>
              <a:rPr lang="en-US" sz="1600" dirty="0">
                <a:solidFill>
                  <a:schemeClr val="accent6"/>
                </a:solidFill>
                <a:latin typeface="+mn-lt"/>
              </a:rPr>
              <a:t> *</a:t>
            </a:r>
            <a:r>
              <a:rPr lang="en-US" sz="1600" dirty="0" err="1">
                <a:solidFill>
                  <a:schemeClr val="accent6"/>
                </a:solidFill>
                <a:latin typeface="+mn-lt"/>
              </a:rPr>
              <a:t>fds</a:t>
            </a:r>
            <a:r>
              <a:rPr lang="en-US" sz="1600" dirty="0">
                <a:solidFill>
                  <a:schemeClr val="accent6"/>
                </a:solidFill>
                <a:latin typeface="+mn-lt"/>
              </a:rPr>
              <a:t>);   /* clear the bit for </a:t>
            </a:r>
            <a:r>
              <a:rPr lang="en-US" sz="1600" i="1" dirty="0" err="1">
                <a:solidFill>
                  <a:schemeClr val="accent6"/>
                </a:solidFill>
                <a:latin typeface="+mn-lt"/>
              </a:rPr>
              <a:t>fd</a:t>
            </a:r>
            <a:r>
              <a:rPr lang="en-US" sz="1600" dirty="0">
                <a:solidFill>
                  <a:schemeClr val="accent6"/>
                </a:solidFill>
                <a:latin typeface="+mn-lt"/>
              </a:rPr>
              <a:t> in </a:t>
            </a:r>
            <a:r>
              <a:rPr lang="en-US" sz="1600" i="1" dirty="0" err="1">
                <a:solidFill>
                  <a:schemeClr val="accent6"/>
                </a:solidFill>
                <a:latin typeface="+mn-lt"/>
              </a:rPr>
              <a:t>fds</a:t>
            </a:r>
            <a:r>
              <a:rPr lang="en-US" sz="1600" dirty="0">
                <a:solidFill>
                  <a:schemeClr val="accent6"/>
                </a:solidFill>
                <a:latin typeface="+mn-lt"/>
              </a:rPr>
              <a:t> */</a:t>
            </a:r>
          </a:p>
          <a:p>
            <a:pPr algn="l" defTabSz="820738" eaLnBrk="0" hangingPunct="0">
              <a:defRPr/>
            </a:pPr>
            <a:r>
              <a:rPr lang="en-US" sz="1600" dirty="0">
                <a:solidFill>
                  <a:schemeClr val="accent6"/>
                </a:solidFill>
                <a:latin typeface="+mn-lt"/>
              </a:rPr>
              <a:t>FD_ISSET(</a:t>
            </a:r>
            <a:r>
              <a:rPr lang="en-US" sz="1600" dirty="0" err="1">
                <a:solidFill>
                  <a:schemeClr val="accent6"/>
                </a:solidFill>
                <a:latin typeface="+mn-lt"/>
              </a:rPr>
              <a:t>int</a:t>
            </a:r>
            <a:r>
              <a:rPr lang="en-US" sz="1600" dirty="0">
                <a:solidFill>
                  <a:schemeClr val="accent6"/>
                </a:solidFill>
                <a:latin typeface="+mn-lt"/>
              </a:rPr>
              <a:t> </a:t>
            </a:r>
            <a:r>
              <a:rPr lang="en-US" sz="1600" dirty="0" err="1">
                <a:solidFill>
                  <a:schemeClr val="accent6"/>
                </a:solidFill>
                <a:latin typeface="+mn-lt"/>
              </a:rPr>
              <a:t>fd</a:t>
            </a:r>
            <a:r>
              <a:rPr lang="en-US" sz="1600" dirty="0">
                <a:solidFill>
                  <a:schemeClr val="accent6"/>
                </a:solidFill>
                <a:latin typeface="+mn-lt"/>
              </a:rPr>
              <a:t>, </a:t>
            </a:r>
            <a:r>
              <a:rPr lang="en-US" sz="1600" dirty="0" err="1">
                <a:solidFill>
                  <a:schemeClr val="accent6"/>
                </a:solidFill>
                <a:latin typeface="+mn-lt"/>
              </a:rPr>
              <a:t>fd_set</a:t>
            </a:r>
            <a:r>
              <a:rPr lang="en-US" sz="1600" dirty="0">
                <a:solidFill>
                  <a:schemeClr val="accent6"/>
                </a:solidFill>
                <a:latin typeface="+mn-lt"/>
              </a:rPr>
              <a:t> *</a:t>
            </a:r>
            <a:r>
              <a:rPr lang="en-US" sz="1600" dirty="0" err="1">
                <a:solidFill>
                  <a:schemeClr val="accent6"/>
                </a:solidFill>
                <a:latin typeface="+mn-lt"/>
              </a:rPr>
              <a:t>fds</a:t>
            </a:r>
            <a:r>
              <a:rPr lang="en-US" sz="1600" dirty="0">
                <a:solidFill>
                  <a:schemeClr val="accent6"/>
                </a:solidFill>
                <a:latin typeface="+mn-lt"/>
              </a:rPr>
              <a:t>); /* is the bit for </a:t>
            </a:r>
            <a:r>
              <a:rPr lang="en-US" sz="1600" i="1" dirty="0" err="1">
                <a:solidFill>
                  <a:schemeClr val="accent6"/>
                </a:solidFill>
                <a:latin typeface="+mn-lt"/>
              </a:rPr>
              <a:t>fd</a:t>
            </a:r>
            <a:r>
              <a:rPr lang="en-US" sz="1600" dirty="0">
                <a:solidFill>
                  <a:schemeClr val="accent6"/>
                </a:solidFill>
                <a:latin typeface="+mn-lt"/>
              </a:rPr>
              <a:t> in </a:t>
            </a:r>
            <a:r>
              <a:rPr lang="en-US" sz="1600" i="1" dirty="0" err="1">
                <a:solidFill>
                  <a:schemeClr val="accent6"/>
                </a:solidFill>
                <a:latin typeface="+mn-lt"/>
              </a:rPr>
              <a:t>fds</a:t>
            </a:r>
            <a:r>
              <a:rPr lang="en-US" sz="1600" dirty="0">
                <a:solidFill>
                  <a:schemeClr val="accent6"/>
                </a:solidFill>
                <a:latin typeface="+mn-lt"/>
              </a:rPr>
              <a:t> */</a:t>
            </a:r>
          </a:p>
          <a:p>
            <a:pPr algn="l" defTabSz="820738" eaLnBrk="0" hangingPunct="0">
              <a:defRPr/>
            </a:pPr>
            <a:r>
              <a:rPr lang="en-US" sz="1600" dirty="0">
                <a:solidFill>
                  <a:schemeClr val="accent6"/>
                </a:solidFill>
                <a:latin typeface="+mn-lt"/>
              </a:rPr>
              <a:t>FD_SET(</a:t>
            </a:r>
            <a:r>
              <a:rPr lang="en-US" sz="1600" dirty="0" err="1">
                <a:solidFill>
                  <a:schemeClr val="accent6"/>
                </a:solidFill>
                <a:latin typeface="+mn-lt"/>
              </a:rPr>
              <a:t>int</a:t>
            </a:r>
            <a:r>
              <a:rPr lang="en-US" sz="1600" dirty="0">
                <a:solidFill>
                  <a:schemeClr val="accent6"/>
                </a:solidFill>
                <a:latin typeface="+mn-lt"/>
              </a:rPr>
              <a:t> </a:t>
            </a:r>
            <a:r>
              <a:rPr lang="en-US" sz="1600" dirty="0" err="1">
                <a:solidFill>
                  <a:schemeClr val="accent6"/>
                </a:solidFill>
                <a:latin typeface="+mn-lt"/>
              </a:rPr>
              <a:t>fd</a:t>
            </a:r>
            <a:r>
              <a:rPr lang="en-US" sz="1600" dirty="0">
                <a:solidFill>
                  <a:schemeClr val="accent6"/>
                </a:solidFill>
                <a:latin typeface="+mn-lt"/>
              </a:rPr>
              <a:t>, </a:t>
            </a:r>
            <a:r>
              <a:rPr lang="en-US" sz="1600" dirty="0" err="1">
                <a:solidFill>
                  <a:schemeClr val="accent6"/>
                </a:solidFill>
                <a:latin typeface="+mn-lt"/>
              </a:rPr>
              <a:t>fd_set</a:t>
            </a:r>
            <a:r>
              <a:rPr lang="en-US" sz="1600" dirty="0">
                <a:solidFill>
                  <a:schemeClr val="accent6"/>
                </a:solidFill>
                <a:latin typeface="+mn-lt"/>
              </a:rPr>
              <a:t> *</a:t>
            </a:r>
            <a:r>
              <a:rPr lang="en-US" sz="1600" dirty="0" err="1">
                <a:solidFill>
                  <a:schemeClr val="accent6"/>
                </a:solidFill>
                <a:latin typeface="+mn-lt"/>
              </a:rPr>
              <a:t>fds</a:t>
            </a:r>
            <a:r>
              <a:rPr lang="en-US" sz="1600" dirty="0">
                <a:solidFill>
                  <a:schemeClr val="accent6"/>
                </a:solidFill>
                <a:latin typeface="+mn-lt"/>
              </a:rPr>
              <a:t>);   /* turn on the bit for </a:t>
            </a:r>
            <a:r>
              <a:rPr lang="en-US" sz="1600" i="1" dirty="0" err="1">
                <a:solidFill>
                  <a:schemeClr val="accent6"/>
                </a:solidFill>
                <a:latin typeface="+mn-lt"/>
              </a:rPr>
              <a:t>fd</a:t>
            </a:r>
            <a:r>
              <a:rPr lang="en-US" sz="1600" dirty="0">
                <a:solidFill>
                  <a:schemeClr val="accent6"/>
                </a:solidFill>
                <a:latin typeface="+mn-lt"/>
              </a:rPr>
              <a:t> in </a:t>
            </a:r>
            <a:r>
              <a:rPr lang="en-US" sz="1600" dirty="0" err="1">
                <a:solidFill>
                  <a:schemeClr val="accent6"/>
                </a:solidFill>
                <a:latin typeface="+mn-lt"/>
              </a:rPr>
              <a:t>fds</a:t>
            </a:r>
            <a:r>
              <a:rPr lang="en-US" sz="1600" dirty="0">
                <a:solidFill>
                  <a:schemeClr val="accent6"/>
                </a:solidFill>
                <a:latin typeface="+mn-lt"/>
              </a:rPr>
              <a:t> */</a:t>
            </a:r>
          </a:p>
          <a:p>
            <a:pPr algn="l" defTabSz="820738" eaLnBrk="0" hangingPunct="0">
              <a:defRPr/>
            </a:pPr>
            <a:r>
              <a:rPr lang="en-US" sz="1600" dirty="0">
                <a:solidFill>
                  <a:schemeClr val="accent6"/>
                </a:solidFill>
                <a:latin typeface="+mn-lt"/>
              </a:rPr>
              <a:t>FD_ZERO(</a:t>
            </a:r>
            <a:r>
              <a:rPr lang="en-US" sz="1600" dirty="0" err="1">
                <a:solidFill>
                  <a:schemeClr val="accent6"/>
                </a:solidFill>
                <a:latin typeface="+mn-lt"/>
              </a:rPr>
              <a:t>fd_set</a:t>
            </a:r>
            <a:r>
              <a:rPr lang="en-US" sz="1600" dirty="0">
                <a:solidFill>
                  <a:schemeClr val="accent6"/>
                </a:solidFill>
                <a:latin typeface="+mn-lt"/>
              </a:rPr>
              <a:t> *</a:t>
            </a:r>
            <a:r>
              <a:rPr lang="en-US" sz="1600" dirty="0" err="1">
                <a:solidFill>
                  <a:schemeClr val="accent6"/>
                </a:solidFill>
                <a:latin typeface="+mn-lt"/>
              </a:rPr>
              <a:t>fds</a:t>
            </a:r>
            <a:r>
              <a:rPr lang="en-US" sz="1600" dirty="0">
                <a:solidFill>
                  <a:schemeClr val="accent6"/>
                </a:solidFill>
                <a:latin typeface="+mn-lt"/>
              </a:rPr>
              <a:t>);          /* clear all bits in </a:t>
            </a:r>
            <a:r>
              <a:rPr lang="en-US" sz="1600" i="1" dirty="0" err="1">
                <a:solidFill>
                  <a:schemeClr val="accent6"/>
                </a:solidFill>
                <a:latin typeface="+mn-lt"/>
              </a:rPr>
              <a:t>fds</a:t>
            </a:r>
            <a:r>
              <a:rPr lang="en-US" sz="1600" dirty="0">
                <a:solidFill>
                  <a:schemeClr val="accent6"/>
                </a:solidFill>
                <a:latin typeface="+mn-lt"/>
              </a:rPr>
              <a:t> */</a:t>
            </a:r>
          </a:p>
        </p:txBody>
      </p:sp>
      <p:sp>
        <p:nvSpPr>
          <p:cNvPr id="225284" name="Rectangle 4"/>
          <p:cNvSpPr>
            <a:spLocks noGrp="1" noChangeArrowheads="1"/>
          </p:cNvSpPr>
          <p:nvPr>
            <p:ph type="body" idx="1"/>
          </p:nvPr>
        </p:nvSpPr>
        <p:spPr>
          <a:xfrm>
            <a:off x="381000" y="3429000"/>
            <a:ext cx="8763000" cy="3048000"/>
          </a:xfrm>
        </p:spPr>
        <p:txBody>
          <a:bodyPr/>
          <a:lstStyle/>
          <a:p>
            <a:pPr eaLnBrk="1" hangingPunct="1">
              <a:defRPr/>
            </a:pPr>
            <a:r>
              <a:rPr lang="en-US" sz="2000" dirty="0" err="1" smtClean="0">
                <a:solidFill>
                  <a:schemeClr val="accent6"/>
                </a:solidFill>
              </a:rPr>
              <a:t>maxfds</a:t>
            </a:r>
            <a:r>
              <a:rPr lang="en-US" sz="2000" dirty="0" smtClean="0"/>
              <a:t>: number of descriptors to be tested</a:t>
            </a:r>
          </a:p>
          <a:p>
            <a:pPr lvl="1" eaLnBrk="1" hangingPunct="1">
              <a:defRPr/>
            </a:pPr>
            <a:r>
              <a:rPr lang="en-US" sz="1800" dirty="0" smtClean="0"/>
              <a:t>descriptors (0, 1, ... </a:t>
            </a:r>
            <a:r>
              <a:rPr lang="en-US" sz="1800" dirty="0" smtClean="0">
                <a:solidFill>
                  <a:schemeClr val="accent6"/>
                </a:solidFill>
              </a:rPr>
              <a:t>maxfds-1</a:t>
            </a:r>
            <a:r>
              <a:rPr lang="en-US" sz="1800" dirty="0" smtClean="0"/>
              <a:t>) will be tested</a:t>
            </a:r>
          </a:p>
          <a:p>
            <a:pPr eaLnBrk="1" hangingPunct="1">
              <a:defRPr/>
            </a:pPr>
            <a:r>
              <a:rPr lang="en-US" sz="2000" dirty="0" err="1" smtClean="0">
                <a:solidFill>
                  <a:schemeClr val="accent6"/>
                </a:solidFill>
              </a:rPr>
              <a:t>readfds</a:t>
            </a:r>
            <a:r>
              <a:rPr lang="en-US" sz="2000" dirty="0" smtClean="0"/>
              <a:t>: a set of </a:t>
            </a:r>
            <a:r>
              <a:rPr lang="en-US" sz="2000" dirty="0" err="1" smtClean="0">
                <a:solidFill>
                  <a:schemeClr val="accent6"/>
                </a:solidFill>
              </a:rPr>
              <a:t>fds</a:t>
            </a:r>
            <a:r>
              <a:rPr lang="en-US" sz="2000" dirty="0" smtClean="0">
                <a:solidFill>
                  <a:schemeClr val="accent6"/>
                </a:solidFill>
              </a:rPr>
              <a:t> </a:t>
            </a:r>
            <a:r>
              <a:rPr lang="en-US" sz="2000" dirty="0" smtClean="0"/>
              <a:t>we want to check if data is available</a:t>
            </a:r>
          </a:p>
          <a:p>
            <a:pPr lvl="1" eaLnBrk="1" hangingPunct="1">
              <a:defRPr/>
            </a:pPr>
            <a:r>
              <a:rPr lang="en-US" sz="1800" dirty="0" smtClean="0"/>
              <a:t>returns a set of </a:t>
            </a:r>
            <a:r>
              <a:rPr lang="en-US" sz="1800" dirty="0" err="1" smtClean="0">
                <a:solidFill>
                  <a:schemeClr val="accent6"/>
                </a:solidFill>
              </a:rPr>
              <a:t>fds</a:t>
            </a:r>
            <a:r>
              <a:rPr lang="en-US" sz="1800" dirty="0" smtClean="0"/>
              <a:t> ready to read</a:t>
            </a:r>
          </a:p>
          <a:p>
            <a:pPr lvl="1" eaLnBrk="1" hangingPunct="1">
              <a:defRPr/>
            </a:pPr>
            <a:r>
              <a:rPr lang="en-US" sz="1800" dirty="0" smtClean="0"/>
              <a:t>if input argument is </a:t>
            </a:r>
            <a:r>
              <a:rPr lang="en-US" sz="1800" i="1" dirty="0" smtClean="0"/>
              <a:t>NULL</a:t>
            </a:r>
            <a:r>
              <a:rPr lang="en-US" sz="1800" dirty="0" smtClean="0"/>
              <a:t>, not interested in that condition</a:t>
            </a:r>
          </a:p>
          <a:p>
            <a:pPr eaLnBrk="1" hangingPunct="1">
              <a:defRPr/>
            </a:pPr>
            <a:r>
              <a:rPr lang="en-US" sz="2000" dirty="0" err="1" smtClean="0">
                <a:solidFill>
                  <a:schemeClr val="accent6"/>
                </a:solidFill>
              </a:rPr>
              <a:t>writefds</a:t>
            </a:r>
            <a:r>
              <a:rPr lang="en-US" sz="2000" dirty="0" smtClean="0"/>
              <a:t>: returns a set of </a:t>
            </a:r>
            <a:r>
              <a:rPr lang="en-US" sz="2000" dirty="0" err="1" smtClean="0">
                <a:solidFill>
                  <a:schemeClr val="accent6"/>
                </a:solidFill>
              </a:rPr>
              <a:t>fds</a:t>
            </a:r>
            <a:r>
              <a:rPr lang="en-US" sz="2000" dirty="0" smtClean="0"/>
              <a:t> ready to write</a:t>
            </a:r>
          </a:p>
          <a:p>
            <a:pPr eaLnBrk="1" hangingPunct="1">
              <a:defRPr/>
            </a:pPr>
            <a:r>
              <a:rPr lang="en-US" sz="2000" dirty="0" err="1" smtClean="0">
                <a:solidFill>
                  <a:schemeClr val="accent6"/>
                </a:solidFill>
              </a:rPr>
              <a:t>exceptfds</a:t>
            </a:r>
            <a:r>
              <a:rPr lang="en-US" sz="2000" dirty="0" smtClean="0"/>
              <a:t>: returns a set of </a:t>
            </a:r>
            <a:r>
              <a:rPr lang="en-US" sz="2000" dirty="0" err="1" smtClean="0">
                <a:solidFill>
                  <a:schemeClr val="accent6"/>
                </a:solidFill>
              </a:rPr>
              <a:t>fds</a:t>
            </a:r>
            <a:r>
              <a:rPr lang="en-US" sz="2000" dirty="0" smtClean="0"/>
              <a:t> with exception conditions</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smtClean="0"/>
              <a:t>select()</a:t>
            </a:r>
          </a:p>
        </p:txBody>
      </p:sp>
      <p:sp>
        <p:nvSpPr>
          <p:cNvPr id="226307" name="Text Box 3"/>
          <p:cNvSpPr txBox="1">
            <a:spLocks noChangeArrowheads="1"/>
          </p:cNvSpPr>
          <p:nvPr/>
        </p:nvSpPr>
        <p:spPr bwMode="auto">
          <a:xfrm>
            <a:off x="646113" y="1557338"/>
            <a:ext cx="8269287" cy="2024062"/>
          </a:xfrm>
          <a:prstGeom prst="rect">
            <a:avLst/>
          </a:prstGeom>
          <a:noFill/>
          <a:ln w="9525">
            <a:solidFill>
              <a:schemeClr val="tx1"/>
            </a:solidFill>
            <a:miter lim="800000"/>
            <a:headEnd/>
            <a:tailEnd/>
          </a:ln>
          <a:effectLst/>
        </p:spPr>
        <p:txBody>
          <a:bodyPr lIns="91176" tIns="45588" rIns="91176" bIns="45588">
            <a:spAutoFit/>
          </a:bodyPr>
          <a:lstStyle/>
          <a:p>
            <a:pPr algn="l" defTabSz="820738" eaLnBrk="0" hangingPunct="0">
              <a:defRPr/>
            </a:pPr>
            <a:r>
              <a:rPr lang="en-US" sz="1800" dirty="0" err="1">
                <a:solidFill>
                  <a:schemeClr val="accent6"/>
                </a:solidFill>
                <a:latin typeface="+mn-lt"/>
              </a:rPr>
              <a:t>int</a:t>
            </a:r>
            <a:r>
              <a:rPr lang="en-US" sz="1800" dirty="0">
                <a:solidFill>
                  <a:schemeClr val="accent6"/>
                </a:solidFill>
                <a:latin typeface="+mn-lt"/>
              </a:rPr>
              <a:t> select(</a:t>
            </a:r>
            <a:r>
              <a:rPr lang="en-US" sz="1800" dirty="0" err="1">
                <a:solidFill>
                  <a:schemeClr val="accent6"/>
                </a:solidFill>
                <a:latin typeface="+mn-lt"/>
              </a:rPr>
              <a:t>int</a:t>
            </a:r>
            <a:r>
              <a:rPr lang="en-US" sz="1800" dirty="0">
                <a:solidFill>
                  <a:schemeClr val="accent6"/>
                </a:solidFill>
                <a:latin typeface="+mn-lt"/>
              </a:rPr>
              <a:t> </a:t>
            </a:r>
            <a:r>
              <a:rPr lang="en-US" sz="1800" dirty="0" err="1">
                <a:solidFill>
                  <a:schemeClr val="accent6"/>
                </a:solidFill>
                <a:latin typeface="+mn-lt"/>
              </a:rPr>
              <a:t>maxfds</a:t>
            </a:r>
            <a:r>
              <a:rPr lang="en-US" sz="1800" dirty="0">
                <a:solidFill>
                  <a:schemeClr val="accent6"/>
                </a:solidFill>
                <a:latin typeface="+mn-lt"/>
              </a:rPr>
              <a:t>, </a:t>
            </a:r>
            <a:r>
              <a:rPr lang="en-US" sz="1800" dirty="0" err="1">
                <a:solidFill>
                  <a:schemeClr val="accent6"/>
                </a:solidFill>
                <a:latin typeface="+mn-lt"/>
              </a:rPr>
              <a:t>fd_set</a:t>
            </a:r>
            <a:r>
              <a:rPr lang="en-US" sz="1800" dirty="0">
                <a:solidFill>
                  <a:schemeClr val="accent6"/>
                </a:solidFill>
                <a:latin typeface="+mn-lt"/>
              </a:rPr>
              <a:t> *</a:t>
            </a:r>
            <a:r>
              <a:rPr lang="en-US" sz="1800" dirty="0" err="1">
                <a:solidFill>
                  <a:schemeClr val="accent6"/>
                </a:solidFill>
                <a:latin typeface="+mn-lt"/>
              </a:rPr>
              <a:t>readfds</a:t>
            </a:r>
            <a:r>
              <a:rPr lang="en-US" sz="1800" dirty="0">
                <a:solidFill>
                  <a:schemeClr val="accent6"/>
                </a:solidFill>
                <a:latin typeface="+mn-lt"/>
              </a:rPr>
              <a:t>, </a:t>
            </a:r>
            <a:r>
              <a:rPr lang="en-US" sz="1800" dirty="0" err="1">
                <a:solidFill>
                  <a:schemeClr val="accent6"/>
                </a:solidFill>
                <a:latin typeface="+mn-lt"/>
              </a:rPr>
              <a:t>fd_set</a:t>
            </a:r>
            <a:r>
              <a:rPr lang="en-US" sz="1800" dirty="0">
                <a:solidFill>
                  <a:schemeClr val="accent6"/>
                </a:solidFill>
                <a:latin typeface="+mn-lt"/>
              </a:rPr>
              <a:t> *</a:t>
            </a:r>
            <a:r>
              <a:rPr lang="en-US" sz="1800" dirty="0" err="1">
                <a:solidFill>
                  <a:schemeClr val="accent6"/>
                </a:solidFill>
                <a:latin typeface="+mn-lt"/>
              </a:rPr>
              <a:t>writefds</a:t>
            </a:r>
            <a:r>
              <a:rPr lang="en-US" sz="1800" dirty="0">
                <a:solidFill>
                  <a:schemeClr val="accent6"/>
                </a:solidFill>
                <a:latin typeface="+mn-lt"/>
              </a:rPr>
              <a:t>, </a:t>
            </a:r>
          </a:p>
          <a:p>
            <a:pPr algn="l" defTabSz="820738" eaLnBrk="0" hangingPunct="0">
              <a:defRPr/>
            </a:pPr>
            <a:r>
              <a:rPr lang="en-US" sz="1800" dirty="0">
                <a:solidFill>
                  <a:schemeClr val="accent6"/>
                </a:solidFill>
                <a:latin typeface="+mn-lt"/>
              </a:rPr>
              <a:t>	     </a:t>
            </a:r>
            <a:r>
              <a:rPr lang="en-US" sz="1800" dirty="0" err="1">
                <a:solidFill>
                  <a:schemeClr val="accent6"/>
                </a:solidFill>
                <a:latin typeface="+mn-lt"/>
              </a:rPr>
              <a:t>fd_set</a:t>
            </a:r>
            <a:r>
              <a:rPr lang="en-US" sz="1800" dirty="0">
                <a:solidFill>
                  <a:schemeClr val="accent6"/>
                </a:solidFill>
                <a:latin typeface="+mn-lt"/>
              </a:rPr>
              <a:t> *</a:t>
            </a:r>
            <a:r>
              <a:rPr lang="en-US" sz="1800" dirty="0" err="1">
                <a:solidFill>
                  <a:schemeClr val="accent6"/>
                </a:solidFill>
                <a:latin typeface="+mn-lt"/>
              </a:rPr>
              <a:t>exceptfds</a:t>
            </a:r>
            <a:r>
              <a:rPr lang="en-US" sz="1800" dirty="0">
                <a:solidFill>
                  <a:schemeClr val="accent6"/>
                </a:solidFill>
                <a:latin typeface="+mn-lt"/>
              </a:rPr>
              <a:t>, </a:t>
            </a:r>
            <a:r>
              <a:rPr lang="en-US" sz="1800" dirty="0" err="1">
                <a:solidFill>
                  <a:schemeClr val="accent6"/>
                </a:solidFill>
                <a:latin typeface="+mn-lt"/>
              </a:rPr>
              <a:t>struct</a:t>
            </a:r>
            <a:r>
              <a:rPr lang="en-US" sz="1800" dirty="0">
                <a:solidFill>
                  <a:schemeClr val="accent6"/>
                </a:solidFill>
                <a:latin typeface="+mn-lt"/>
              </a:rPr>
              <a:t> </a:t>
            </a:r>
            <a:r>
              <a:rPr lang="en-US" sz="1800" dirty="0" err="1">
                <a:solidFill>
                  <a:schemeClr val="accent6"/>
                </a:solidFill>
                <a:latin typeface="+mn-lt"/>
              </a:rPr>
              <a:t>timeval</a:t>
            </a:r>
            <a:r>
              <a:rPr lang="en-US" sz="1800" dirty="0">
                <a:solidFill>
                  <a:schemeClr val="accent6"/>
                </a:solidFill>
                <a:latin typeface="+mn-lt"/>
              </a:rPr>
              <a:t> *</a:t>
            </a:r>
            <a:r>
              <a:rPr lang="en-US" sz="1800" b="1" dirty="0">
                <a:solidFill>
                  <a:schemeClr val="accent6"/>
                </a:solidFill>
                <a:latin typeface="+mn-lt"/>
              </a:rPr>
              <a:t>timeout</a:t>
            </a:r>
            <a:r>
              <a:rPr lang="en-US" sz="1800" dirty="0">
                <a:solidFill>
                  <a:schemeClr val="accent6"/>
                </a:solidFill>
                <a:latin typeface="+mn-lt"/>
              </a:rPr>
              <a:t>);</a:t>
            </a:r>
          </a:p>
          <a:p>
            <a:pPr algn="l" defTabSz="820738" eaLnBrk="0" hangingPunct="0">
              <a:defRPr/>
            </a:pPr>
            <a:endParaRPr lang="en-US" sz="1800" dirty="0">
              <a:solidFill>
                <a:schemeClr val="accent6"/>
              </a:solidFill>
              <a:latin typeface="+mn-lt"/>
            </a:endParaRPr>
          </a:p>
          <a:p>
            <a:pPr algn="l" defTabSz="820738" eaLnBrk="0" hangingPunct="0">
              <a:defRPr/>
            </a:pPr>
            <a:r>
              <a:rPr lang="en-US" sz="1800" dirty="0" err="1">
                <a:solidFill>
                  <a:schemeClr val="accent6"/>
                </a:solidFill>
                <a:latin typeface="+mn-lt"/>
              </a:rPr>
              <a:t>struct</a:t>
            </a:r>
            <a:r>
              <a:rPr lang="en-US" sz="1800" dirty="0">
                <a:solidFill>
                  <a:schemeClr val="accent6"/>
                </a:solidFill>
                <a:latin typeface="+mn-lt"/>
              </a:rPr>
              <a:t> </a:t>
            </a:r>
            <a:r>
              <a:rPr lang="en-US" sz="1800" dirty="0" err="1">
                <a:solidFill>
                  <a:schemeClr val="accent6"/>
                </a:solidFill>
                <a:latin typeface="+mn-lt"/>
              </a:rPr>
              <a:t>timeval</a:t>
            </a:r>
            <a:r>
              <a:rPr lang="en-US" sz="1800" dirty="0">
                <a:solidFill>
                  <a:schemeClr val="accent6"/>
                </a:solidFill>
                <a:latin typeface="+mn-lt"/>
              </a:rPr>
              <a:t> {</a:t>
            </a:r>
          </a:p>
          <a:p>
            <a:pPr algn="l" defTabSz="820738" eaLnBrk="0" hangingPunct="0">
              <a:defRPr/>
            </a:pPr>
            <a:r>
              <a:rPr lang="en-US" sz="1800" dirty="0">
                <a:solidFill>
                  <a:schemeClr val="accent6"/>
                </a:solidFill>
                <a:latin typeface="+mn-lt"/>
              </a:rPr>
              <a:t>	long </a:t>
            </a:r>
            <a:r>
              <a:rPr lang="en-US" sz="1800" dirty="0" err="1">
                <a:solidFill>
                  <a:schemeClr val="accent6"/>
                </a:solidFill>
                <a:latin typeface="+mn-lt"/>
              </a:rPr>
              <a:t>tv_sec</a:t>
            </a:r>
            <a:r>
              <a:rPr lang="en-US" sz="1800" dirty="0">
                <a:solidFill>
                  <a:schemeClr val="accent6"/>
                </a:solidFill>
                <a:latin typeface="+mn-lt"/>
              </a:rPr>
              <a:t>;		/* seconds /</a:t>
            </a:r>
          </a:p>
          <a:p>
            <a:pPr algn="l" defTabSz="820738" eaLnBrk="0" hangingPunct="0">
              <a:defRPr/>
            </a:pPr>
            <a:r>
              <a:rPr lang="en-US" sz="1800" dirty="0">
                <a:solidFill>
                  <a:schemeClr val="accent6"/>
                </a:solidFill>
                <a:latin typeface="+mn-lt"/>
              </a:rPr>
              <a:t>	long </a:t>
            </a:r>
            <a:r>
              <a:rPr lang="en-US" sz="1800" dirty="0" err="1">
                <a:solidFill>
                  <a:schemeClr val="accent6"/>
                </a:solidFill>
                <a:latin typeface="+mn-lt"/>
              </a:rPr>
              <a:t>tv_usec</a:t>
            </a:r>
            <a:r>
              <a:rPr lang="en-US" sz="1800" dirty="0">
                <a:solidFill>
                  <a:schemeClr val="accent6"/>
                </a:solidFill>
                <a:latin typeface="+mn-lt"/>
              </a:rPr>
              <a:t>;		/* microseconds */</a:t>
            </a:r>
          </a:p>
          <a:p>
            <a:pPr algn="l" defTabSz="820738" eaLnBrk="0" hangingPunct="0">
              <a:defRPr/>
            </a:pPr>
            <a:r>
              <a:rPr lang="en-US" sz="1800" dirty="0">
                <a:solidFill>
                  <a:schemeClr val="accent6"/>
                </a:solidFill>
                <a:latin typeface="+mn-lt"/>
              </a:rPr>
              <a:t>}</a:t>
            </a:r>
          </a:p>
        </p:txBody>
      </p:sp>
      <p:sp>
        <p:nvSpPr>
          <p:cNvPr id="226308" name="Rectangle 4"/>
          <p:cNvSpPr>
            <a:spLocks noGrp="1" noChangeArrowheads="1"/>
          </p:cNvSpPr>
          <p:nvPr>
            <p:ph type="body" idx="1"/>
          </p:nvPr>
        </p:nvSpPr>
        <p:spPr>
          <a:xfrm>
            <a:off x="381000" y="3619500"/>
            <a:ext cx="8032750" cy="2400300"/>
          </a:xfrm>
        </p:spPr>
        <p:txBody>
          <a:bodyPr/>
          <a:lstStyle/>
          <a:p>
            <a:pPr eaLnBrk="1" hangingPunct="1">
              <a:defRPr/>
            </a:pPr>
            <a:r>
              <a:rPr lang="en-US" sz="2000" dirty="0" smtClean="0">
                <a:solidFill>
                  <a:schemeClr val="accent6"/>
                </a:solidFill>
              </a:rPr>
              <a:t>timeout</a:t>
            </a:r>
          </a:p>
          <a:p>
            <a:pPr lvl="1" eaLnBrk="1" hangingPunct="1">
              <a:defRPr/>
            </a:pPr>
            <a:r>
              <a:rPr lang="en-US" sz="1800" dirty="0" smtClean="0"/>
              <a:t>if NULL, wait forever and return only when one of the descriptors is ready for I/O</a:t>
            </a:r>
          </a:p>
          <a:p>
            <a:pPr lvl="1" eaLnBrk="1" hangingPunct="1">
              <a:defRPr/>
            </a:pPr>
            <a:r>
              <a:rPr lang="en-US" sz="1800" dirty="0" smtClean="0"/>
              <a:t>otherwise, wait up to a fixed amount of time specified by </a:t>
            </a:r>
            <a:r>
              <a:rPr lang="en-US" sz="1800" i="1" dirty="0" smtClean="0"/>
              <a:t>timeout</a:t>
            </a:r>
            <a:endParaRPr lang="en-US" sz="1800" dirty="0" smtClean="0"/>
          </a:p>
          <a:p>
            <a:pPr marL="1085850" lvl="2" eaLnBrk="1" hangingPunct="1">
              <a:defRPr/>
            </a:pPr>
            <a:r>
              <a:rPr lang="en-US" sz="1600" dirty="0" smtClean="0"/>
              <a:t>if we don’t want to wait at all, create a timeout structure with timer value equal to 0</a:t>
            </a:r>
          </a:p>
          <a:p>
            <a:pPr marL="1085850" lvl="2" eaLnBrk="1" hangingPunct="1">
              <a:defRPr/>
            </a:pPr>
            <a:endParaRPr lang="en-US" sz="16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mtClean="0"/>
              <a:t>select()</a:t>
            </a:r>
          </a:p>
        </p:txBody>
      </p:sp>
      <p:sp>
        <p:nvSpPr>
          <p:cNvPr id="222211" name="Rectangle 3"/>
          <p:cNvSpPr>
            <a:spLocks noGrp="1" noChangeArrowheads="1"/>
          </p:cNvSpPr>
          <p:nvPr>
            <p:ph type="body" idx="1"/>
          </p:nvPr>
        </p:nvSpPr>
        <p:spPr>
          <a:xfrm>
            <a:off x="482600" y="1014413"/>
            <a:ext cx="8178800" cy="4343400"/>
          </a:xfrm>
        </p:spPr>
        <p:txBody>
          <a:bodyPr/>
          <a:lstStyle/>
          <a:p>
            <a:pPr eaLnBrk="1" hangingPunct="1">
              <a:lnSpc>
                <a:spcPct val="90000"/>
              </a:lnSpc>
              <a:defRPr/>
            </a:pPr>
            <a:r>
              <a:rPr lang="en-US" sz="2400" dirty="0" smtClean="0"/>
              <a:t>A select statement can be used to implement timeouts</a:t>
            </a:r>
          </a:p>
          <a:p>
            <a:pPr eaLnBrk="1" hangingPunct="1">
              <a:lnSpc>
                <a:spcPct val="90000"/>
              </a:lnSpc>
              <a:buFont typeface="ZapfDingbats" pitchFamily="82" charset="2"/>
              <a:buNone/>
              <a:defRPr/>
            </a:pPr>
            <a:r>
              <a:rPr lang="en-US" sz="2400" dirty="0" smtClean="0"/>
              <a:t>….</a:t>
            </a:r>
          </a:p>
          <a:p>
            <a:pPr eaLnBrk="1" hangingPunct="1">
              <a:lnSpc>
                <a:spcPct val="90000"/>
              </a:lnSpc>
              <a:buFont typeface="ZapfDingbats" pitchFamily="82" charset="2"/>
              <a:buNone/>
              <a:defRPr/>
            </a:pPr>
            <a:r>
              <a:rPr lang="en-US" sz="1800" dirty="0" smtClean="0">
                <a:solidFill>
                  <a:schemeClr val="accent6"/>
                </a:solidFill>
              </a:rPr>
              <a:t>s = </a:t>
            </a:r>
            <a:r>
              <a:rPr lang="en-US" sz="1800" dirty="0" err="1" smtClean="0">
                <a:solidFill>
                  <a:schemeClr val="accent6"/>
                </a:solidFill>
              </a:rPr>
              <a:t>streamsocket</a:t>
            </a:r>
            <a:r>
              <a:rPr lang="en-US" sz="1800" dirty="0" smtClean="0">
                <a:solidFill>
                  <a:schemeClr val="accent6"/>
                </a:solidFill>
              </a:rPr>
              <a:t>(0);    /* port 0 means "any port" */</a:t>
            </a:r>
          </a:p>
          <a:p>
            <a:pPr eaLnBrk="1" hangingPunct="1">
              <a:lnSpc>
                <a:spcPct val="90000"/>
              </a:lnSpc>
              <a:buFont typeface="ZapfDingbats" pitchFamily="82" charset="2"/>
              <a:buNone/>
              <a:defRPr/>
            </a:pPr>
            <a:r>
              <a:rPr lang="en-US" sz="1800" dirty="0" err="1" smtClean="0">
                <a:solidFill>
                  <a:schemeClr val="accent6"/>
                </a:solidFill>
              </a:rPr>
              <a:t>setaddr</a:t>
            </a:r>
            <a:r>
              <a:rPr lang="en-US" sz="1800" dirty="0" smtClean="0">
                <a:solidFill>
                  <a:schemeClr val="accent6"/>
                </a:solidFill>
              </a:rPr>
              <a:t>(&amp;sin, </a:t>
            </a:r>
            <a:r>
              <a:rPr lang="en-US" sz="1800" dirty="0" err="1" smtClean="0">
                <a:solidFill>
                  <a:schemeClr val="accent6"/>
                </a:solidFill>
              </a:rPr>
              <a:t>argc</a:t>
            </a:r>
            <a:r>
              <a:rPr lang="en-US" sz="1800" dirty="0" smtClean="0">
                <a:solidFill>
                  <a:schemeClr val="accent6"/>
                </a:solidFill>
              </a:rPr>
              <a:t> &gt; 2 ? </a:t>
            </a:r>
            <a:r>
              <a:rPr lang="en-US" sz="1800" dirty="0" err="1" smtClean="0">
                <a:solidFill>
                  <a:schemeClr val="accent6"/>
                </a:solidFill>
              </a:rPr>
              <a:t>argv</a:t>
            </a:r>
            <a:r>
              <a:rPr lang="en-US" sz="1800" dirty="0" smtClean="0">
                <a:solidFill>
                  <a:schemeClr val="accent6"/>
                </a:solidFill>
              </a:rPr>
              <a:t>[2] : "</a:t>
            </a:r>
            <a:r>
              <a:rPr lang="en-US" sz="1800" dirty="0" err="1" smtClean="0">
                <a:solidFill>
                  <a:schemeClr val="accent6"/>
                </a:solidFill>
              </a:rPr>
              <a:t>localhost</a:t>
            </a:r>
            <a:r>
              <a:rPr lang="en-US" sz="1800" dirty="0" smtClean="0">
                <a:solidFill>
                  <a:schemeClr val="accent6"/>
                </a:solidFill>
              </a:rPr>
              <a:t>", </a:t>
            </a:r>
            <a:r>
              <a:rPr lang="en-US" sz="1800" dirty="0" err="1" smtClean="0">
                <a:solidFill>
                  <a:schemeClr val="accent6"/>
                </a:solidFill>
              </a:rPr>
              <a:t>atoi</a:t>
            </a:r>
            <a:r>
              <a:rPr lang="en-US" sz="1800" dirty="0" smtClean="0">
                <a:solidFill>
                  <a:schemeClr val="accent6"/>
                </a:solidFill>
              </a:rPr>
              <a:t>(</a:t>
            </a:r>
            <a:r>
              <a:rPr lang="en-US" sz="1800" dirty="0" err="1" smtClean="0">
                <a:solidFill>
                  <a:schemeClr val="accent6"/>
                </a:solidFill>
              </a:rPr>
              <a:t>argv</a:t>
            </a:r>
            <a:r>
              <a:rPr lang="en-US" sz="1800" dirty="0" smtClean="0">
                <a:solidFill>
                  <a:schemeClr val="accent6"/>
                </a:solidFill>
              </a:rPr>
              <a:t>[1]));</a:t>
            </a:r>
          </a:p>
          <a:p>
            <a:pPr eaLnBrk="1" hangingPunct="1">
              <a:lnSpc>
                <a:spcPct val="90000"/>
              </a:lnSpc>
              <a:buFont typeface="ZapfDingbats" pitchFamily="82" charset="2"/>
              <a:buNone/>
              <a:defRPr/>
            </a:pPr>
            <a:r>
              <a:rPr lang="en-US" sz="1800" dirty="0" smtClean="0">
                <a:solidFill>
                  <a:schemeClr val="accent6"/>
                </a:solidFill>
              </a:rPr>
              <a:t>/* connect a socket using name specified by the command line */</a:t>
            </a:r>
          </a:p>
          <a:p>
            <a:pPr eaLnBrk="1" hangingPunct="1">
              <a:lnSpc>
                <a:spcPct val="90000"/>
              </a:lnSpc>
              <a:buFont typeface="ZapfDingbats" pitchFamily="82" charset="2"/>
              <a:buNone/>
              <a:defRPr/>
            </a:pPr>
            <a:r>
              <a:rPr lang="en-US" sz="1800" dirty="0" smtClean="0">
                <a:solidFill>
                  <a:schemeClr val="accent6"/>
                </a:solidFill>
              </a:rPr>
              <a:t>if (connect(s, (</a:t>
            </a:r>
            <a:r>
              <a:rPr lang="en-US" sz="1800" dirty="0" err="1" smtClean="0">
                <a:solidFill>
                  <a:schemeClr val="accent6"/>
                </a:solidFill>
              </a:rPr>
              <a:t>struct</a:t>
            </a:r>
            <a:r>
              <a:rPr lang="en-US" sz="1800" dirty="0" smtClean="0">
                <a:solidFill>
                  <a:schemeClr val="accent6"/>
                </a:solidFill>
              </a:rPr>
              <a:t> </a:t>
            </a:r>
            <a:r>
              <a:rPr lang="en-US" sz="1800" dirty="0" err="1" smtClean="0">
                <a:solidFill>
                  <a:schemeClr val="accent6"/>
                </a:solidFill>
              </a:rPr>
              <a:t>sockaddr</a:t>
            </a:r>
            <a:r>
              <a:rPr lang="en-US" sz="1800" dirty="0" smtClean="0">
                <a:solidFill>
                  <a:schemeClr val="accent6"/>
                </a:solidFill>
              </a:rPr>
              <a:t> *) &amp;sin, </a:t>
            </a:r>
            <a:r>
              <a:rPr lang="en-US" sz="1800" dirty="0" err="1" smtClean="0">
                <a:solidFill>
                  <a:schemeClr val="accent6"/>
                </a:solidFill>
              </a:rPr>
              <a:t>sizeof</a:t>
            </a:r>
            <a:r>
              <a:rPr lang="en-US" sz="1800" dirty="0" smtClean="0">
                <a:solidFill>
                  <a:schemeClr val="accent6"/>
                </a:solidFill>
              </a:rPr>
              <a:t>(sin)) &lt; 0) {</a:t>
            </a:r>
          </a:p>
          <a:p>
            <a:pPr eaLnBrk="1" hangingPunct="1">
              <a:lnSpc>
                <a:spcPct val="90000"/>
              </a:lnSpc>
              <a:buFont typeface="ZapfDingbats" pitchFamily="82" charset="2"/>
              <a:buNone/>
              <a:defRPr/>
            </a:pPr>
            <a:r>
              <a:rPr lang="en-US" sz="1800" dirty="0" smtClean="0">
                <a:solidFill>
                  <a:schemeClr val="accent6"/>
                </a:solidFill>
              </a:rPr>
              <a:t>        error("connecting stream socket");</a:t>
            </a:r>
          </a:p>
          <a:p>
            <a:pPr eaLnBrk="1" hangingPunct="1">
              <a:lnSpc>
                <a:spcPct val="90000"/>
              </a:lnSpc>
              <a:buFont typeface="ZapfDingbats" pitchFamily="82" charset="2"/>
              <a:buNone/>
              <a:defRPr/>
            </a:pPr>
            <a:r>
              <a:rPr lang="en-US" sz="1800" dirty="0" smtClean="0">
                <a:solidFill>
                  <a:schemeClr val="accent6"/>
                </a:solidFill>
              </a:rPr>
              <a:t>        exit(1);</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endParaRPr lang="en-US" sz="1800" dirty="0" smtClean="0">
              <a:solidFill>
                <a:schemeClr val="accent6"/>
              </a:solidFill>
            </a:endParaRPr>
          </a:p>
          <a:p>
            <a:pPr eaLnBrk="1" hangingPunct="1">
              <a:lnSpc>
                <a:spcPct val="90000"/>
              </a:lnSpc>
              <a:buFont typeface="ZapfDingbats" pitchFamily="82" charset="2"/>
              <a:buNone/>
              <a:defRPr/>
            </a:pPr>
            <a:r>
              <a:rPr lang="en-US" sz="1800" dirty="0" err="1" smtClean="0">
                <a:solidFill>
                  <a:schemeClr val="accent6"/>
                </a:solidFill>
              </a:rPr>
              <a:t>buf</a:t>
            </a:r>
            <a:r>
              <a:rPr lang="en-US" sz="1800" dirty="0" smtClean="0">
                <a:solidFill>
                  <a:schemeClr val="accent6"/>
                </a:solidFill>
              </a:rPr>
              <a:t> = (char *) </a:t>
            </a:r>
            <a:r>
              <a:rPr lang="en-US" sz="1800" dirty="0" err="1" smtClean="0">
                <a:solidFill>
                  <a:schemeClr val="accent6"/>
                </a:solidFill>
              </a:rPr>
              <a:t>malloc</a:t>
            </a:r>
            <a:r>
              <a:rPr lang="en-US" sz="1800" dirty="0" smtClean="0">
                <a:solidFill>
                  <a:schemeClr val="accent6"/>
                </a:solidFill>
              </a:rPr>
              <a:t>(BUFSIZ*</a:t>
            </a:r>
            <a:r>
              <a:rPr lang="en-US" sz="1800" dirty="0" err="1" smtClean="0">
                <a:solidFill>
                  <a:schemeClr val="accent6"/>
                </a:solidFill>
              </a:rPr>
              <a:t>sizeof</a:t>
            </a:r>
            <a:r>
              <a:rPr lang="en-US" sz="1800" dirty="0" smtClean="0">
                <a:solidFill>
                  <a:schemeClr val="accent6"/>
                </a:solidFill>
              </a:rPr>
              <a:t>(char));</a:t>
            </a:r>
          </a:p>
          <a:p>
            <a:pPr eaLnBrk="1" hangingPunct="1">
              <a:lnSpc>
                <a:spcPct val="90000"/>
              </a:lnSpc>
              <a:buFont typeface="ZapfDingbats" pitchFamily="82" charset="2"/>
              <a:buNone/>
              <a:defRPr/>
            </a:pPr>
            <a:r>
              <a:rPr lang="en-US" sz="1800" dirty="0" err="1" smtClean="0">
                <a:solidFill>
                  <a:schemeClr val="accent6"/>
                </a:solidFill>
              </a:rPr>
              <a:t>sprintf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 "%d", AREYOUUP);</a:t>
            </a:r>
          </a:p>
          <a:p>
            <a:pPr eaLnBrk="1" hangingPunct="1">
              <a:lnSpc>
                <a:spcPct val="90000"/>
              </a:lnSpc>
              <a:buFont typeface="ZapfDingbats" pitchFamily="82" charset="2"/>
              <a:buNone/>
              <a:defRPr/>
            </a:pPr>
            <a:r>
              <a:rPr lang="en-US" sz="1800" dirty="0" smtClean="0">
                <a:solidFill>
                  <a:schemeClr val="accent6"/>
                </a:solidFill>
              </a:rPr>
              <a:t>write(</a:t>
            </a:r>
            <a:r>
              <a:rPr lang="en-US" sz="1800" dirty="0" err="1" smtClean="0">
                <a:solidFill>
                  <a:schemeClr val="accent6"/>
                </a:solidFill>
              </a:rPr>
              <a:t>s,buf,sizeof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06400" y="0"/>
            <a:ext cx="7772400" cy="838200"/>
          </a:xfrm>
        </p:spPr>
        <p:txBody>
          <a:bodyPr/>
          <a:lstStyle/>
          <a:p>
            <a:pPr eaLnBrk="1" hangingPunct="1"/>
            <a:r>
              <a:rPr lang="en-US" smtClean="0"/>
              <a:t>select()</a:t>
            </a:r>
          </a:p>
        </p:txBody>
      </p:sp>
      <p:sp>
        <p:nvSpPr>
          <p:cNvPr id="223235" name="Rectangle 3"/>
          <p:cNvSpPr>
            <a:spLocks noGrp="1" noChangeArrowheads="1"/>
          </p:cNvSpPr>
          <p:nvPr>
            <p:ph type="body" idx="1"/>
          </p:nvPr>
        </p:nvSpPr>
        <p:spPr>
          <a:xfrm>
            <a:off x="482600" y="768350"/>
            <a:ext cx="8178800" cy="4343400"/>
          </a:xfrm>
        </p:spPr>
        <p:txBody>
          <a:bodyPr/>
          <a:lstStyle/>
          <a:p>
            <a:pPr eaLnBrk="1" hangingPunct="1">
              <a:lnSpc>
                <a:spcPct val="90000"/>
              </a:lnSpc>
              <a:buFont typeface="ZapfDingbats" pitchFamily="82" charset="2"/>
              <a:buNone/>
              <a:defRPr/>
            </a:pPr>
            <a:r>
              <a:rPr lang="en-US" sz="1400" dirty="0" smtClean="0"/>
              <a:t>   </a:t>
            </a:r>
            <a:r>
              <a:rPr lang="en-US" sz="1800" dirty="0" err="1" smtClean="0">
                <a:solidFill>
                  <a:schemeClr val="accent6"/>
                </a:solidFill>
              </a:rPr>
              <a:t>tv.tv_sec</a:t>
            </a:r>
            <a:r>
              <a:rPr lang="en-US" sz="1800" dirty="0" smtClean="0">
                <a:solidFill>
                  <a:schemeClr val="accent6"/>
                </a:solidFill>
              </a:rPr>
              <a:t> = 20;</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tv.tv_usec</a:t>
            </a:r>
            <a:r>
              <a:rPr lang="en-US" sz="1800" dirty="0" smtClean="0">
                <a:solidFill>
                  <a:schemeClr val="accent6"/>
                </a:solidFill>
              </a:rPr>
              <a:t> = 5000;</a:t>
            </a:r>
          </a:p>
          <a:p>
            <a:pPr eaLnBrk="1" hangingPunct="1">
              <a:lnSpc>
                <a:spcPct val="90000"/>
              </a:lnSpc>
              <a:buFont typeface="ZapfDingbats" pitchFamily="82" charset="2"/>
              <a:buNone/>
              <a:defRPr/>
            </a:pPr>
            <a:r>
              <a:rPr lang="en-US" sz="1800" dirty="0" smtClean="0">
                <a:solidFill>
                  <a:schemeClr val="accent6"/>
                </a:solidFill>
              </a:rPr>
              <a:t>  FD_CLR(</a:t>
            </a:r>
            <a:r>
              <a:rPr lang="en-US" sz="1800" dirty="0" err="1" smtClean="0">
                <a:solidFill>
                  <a:schemeClr val="accent6"/>
                </a:solidFill>
              </a:rPr>
              <a:t>s,&amp;readfds</a:t>
            </a:r>
            <a:r>
              <a:rPr lang="en-US" sz="1800" dirty="0" smtClean="0">
                <a:solidFill>
                  <a:schemeClr val="accent6"/>
                </a:solidFill>
              </a:rPr>
              <a:t>);</a:t>
            </a:r>
          </a:p>
          <a:p>
            <a:pPr eaLnBrk="1" hangingPunct="1">
              <a:lnSpc>
                <a:spcPct val="90000"/>
              </a:lnSpc>
              <a:buFont typeface="ZapfDingbats" pitchFamily="82" charset="2"/>
              <a:buNone/>
              <a:defRPr/>
            </a:pPr>
            <a:r>
              <a:rPr lang="en-US" sz="1800" dirty="0" smtClean="0">
                <a:solidFill>
                  <a:schemeClr val="accent6"/>
                </a:solidFill>
              </a:rPr>
              <a:t>  FD_ZERO(&amp;</a:t>
            </a:r>
            <a:r>
              <a:rPr lang="en-US" sz="1800" dirty="0" err="1" smtClean="0">
                <a:solidFill>
                  <a:schemeClr val="accent6"/>
                </a:solidFill>
              </a:rPr>
              <a:t>readfds</a:t>
            </a:r>
            <a:r>
              <a:rPr lang="en-US" sz="1800" dirty="0" smtClean="0">
                <a:solidFill>
                  <a:schemeClr val="accent6"/>
                </a:solidFill>
              </a:rPr>
              <a:t>);</a:t>
            </a:r>
          </a:p>
          <a:p>
            <a:pPr eaLnBrk="1" hangingPunct="1">
              <a:lnSpc>
                <a:spcPct val="90000"/>
              </a:lnSpc>
              <a:buFont typeface="ZapfDingbats" pitchFamily="82" charset="2"/>
              <a:buNone/>
              <a:defRPr/>
            </a:pPr>
            <a:r>
              <a:rPr lang="en-US" sz="1800" dirty="0" smtClean="0">
                <a:solidFill>
                  <a:schemeClr val="accent6"/>
                </a:solidFill>
              </a:rPr>
              <a:t>  FD_SET(</a:t>
            </a:r>
            <a:r>
              <a:rPr lang="en-US" sz="1800" dirty="0" err="1" smtClean="0">
                <a:solidFill>
                  <a:schemeClr val="accent6"/>
                </a:solidFill>
              </a:rPr>
              <a:t>s,&amp;readfds</a:t>
            </a:r>
            <a:r>
              <a:rPr lang="en-US" sz="1800" dirty="0" smtClean="0">
                <a:solidFill>
                  <a:schemeClr val="accent6"/>
                </a:solidFill>
              </a:rPr>
              <a:t>);</a:t>
            </a:r>
          </a:p>
          <a:p>
            <a:pPr eaLnBrk="1" hangingPunct="1">
              <a:lnSpc>
                <a:spcPct val="90000"/>
              </a:lnSpc>
              <a:buFont typeface="ZapfDingbats" pitchFamily="82" charset="2"/>
              <a:buNone/>
              <a:defRPr/>
            </a:pPr>
            <a:endParaRPr lang="en-US" sz="1800" dirty="0" smtClean="0">
              <a:solidFill>
                <a:schemeClr val="accent6"/>
              </a:solidFill>
            </a:endParaRPr>
          </a:p>
          <a:p>
            <a:pPr eaLnBrk="1" hangingPunct="1">
              <a:lnSpc>
                <a:spcPct val="90000"/>
              </a:lnSpc>
              <a:buFont typeface="ZapfDingbats" pitchFamily="82" charset="2"/>
              <a:buNone/>
              <a:defRPr/>
            </a:pPr>
            <a:r>
              <a:rPr lang="en-US" sz="1800" dirty="0" smtClean="0">
                <a:solidFill>
                  <a:schemeClr val="accent6"/>
                </a:solidFill>
              </a:rPr>
              <a:t>  while (select(</a:t>
            </a:r>
            <a:r>
              <a:rPr lang="en-US" sz="1800" dirty="0" err="1" smtClean="0">
                <a:solidFill>
                  <a:schemeClr val="accent6"/>
                </a:solidFill>
              </a:rPr>
              <a:t>s,&amp;readfds,NULL,NULL,&amp;tv</a:t>
            </a:r>
            <a:r>
              <a:rPr lang="en-US" sz="1800" dirty="0" smtClean="0">
                <a:solidFill>
                  <a:schemeClr val="accent6"/>
                </a:solidFill>
              </a:rPr>
              <a:t>) &lt; 0) { };</a:t>
            </a:r>
          </a:p>
          <a:p>
            <a:pPr eaLnBrk="1" hangingPunct="1">
              <a:lnSpc>
                <a:spcPct val="90000"/>
              </a:lnSpc>
              <a:buFont typeface="ZapfDingbats" pitchFamily="82" charset="2"/>
              <a:buNone/>
              <a:defRPr/>
            </a:pPr>
            <a:r>
              <a:rPr lang="en-US" sz="1800" dirty="0" smtClean="0">
                <a:solidFill>
                  <a:schemeClr val="accent6"/>
                </a:solidFill>
              </a:rPr>
              <a:t>  if (FD_ISSET(</a:t>
            </a:r>
            <a:r>
              <a:rPr lang="en-US" sz="1800" dirty="0" err="1" smtClean="0">
                <a:solidFill>
                  <a:schemeClr val="accent6"/>
                </a:solidFill>
              </a:rPr>
              <a:t>s,&amp;readfds</a:t>
            </a:r>
            <a:r>
              <a:rPr lang="en-US" sz="1800" dirty="0" smtClean="0">
                <a:solidFill>
                  <a:schemeClr val="accent6"/>
                </a:solidFill>
              </a:rPr>
              <a:t>)){ </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printf</a:t>
            </a:r>
            <a:r>
              <a:rPr lang="en-US" sz="1800" dirty="0" smtClean="0">
                <a:solidFill>
                  <a:schemeClr val="accent6"/>
                </a:solidFill>
              </a:rPr>
              <a:t>("Data Arrived\n");</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recv</a:t>
            </a:r>
            <a:r>
              <a:rPr lang="en-US" sz="1800" dirty="0" smtClean="0">
                <a:solidFill>
                  <a:schemeClr val="accent6"/>
                </a:solidFill>
              </a:rPr>
              <a:t>(</a:t>
            </a:r>
            <a:r>
              <a:rPr lang="en-US" sz="1800" dirty="0" err="1" smtClean="0">
                <a:solidFill>
                  <a:schemeClr val="accent6"/>
                </a:solidFill>
              </a:rPr>
              <a:t>s,buf,sizeof</a:t>
            </a:r>
            <a:r>
              <a:rPr lang="en-US" sz="1800" dirty="0" smtClean="0">
                <a:solidFill>
                  <a:schemeClr val="accent6"/>
                </a:solidFill>
              </a:rPr>
              <a:t>(</a:t>
            </a:r>
            <a:r>
              <a:rPr lang="en-US" sz="1800" dirty="0" err="1" smtClean="0">
                <a:solidFill>
                  <a:schemeClr val="accent6"/>
                </a:solidFill>
              </a:rPr>
              <a:t>buf</a:t>
            </a:r>
            <a:r>
              <a:rPr lang="en-US" sz="1800" dirty="0" smtClean="0">
                <a:solidFill>
                  <a:schemeClr val="accent6"/>
                </a:solidFill>
              </a:rPr>
              <a:t>),0);</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printf</a:t>
            </a:r>
            <a:r>
              <a:rPr lang="en-US" sz="1800" dirty="0" smtClean="0">
                <a:solidFill>
                  <a:schemeClr val="accent6"/>
                </a:solidFill>
              </a:rPr>
              <a:t>("buffer is %s\</a:t>
            </a:r>
            <a:r>
              <a:rPr lang="en-US" sz="1800" dirty="0" err="1" smtClean="0">
                <a:solidFill>
                  <a:schemeClr val="accent6"/>
                </a:solidFill>
              </a:rPr>
              <a:t>n",buf</a:t>
            </a:r>
            <a:r>
              <a:rPr lang="en-US" sz="1800" dirty="0" smtClean="0">
                <a:solidFill>
                  <a:schemeClr val="accent6"/>
                </a:solidFill>
              </a:rPr>
              <a:t>);</a:t>
            </a:r>
          </a:p>
          <a:p>
            <a:pPr eaLnBrk="1" hangingPunct="1">
              <a:lnSpc>
                <a:spcPct val="90000"/>
              </a:lnSpc>
              <a:buFont typeface="ZapfDingbats" pitchFamily="82" charset="2"/>
              <a:buNone/>
              <a:defRPr/>
            </a:pPr>
            <a:r>
              <a:rPr lang="en-US" sz="1800" dirty="0" smtClean="0">
                <a:solidFill>
                  <a:schemeClr val="accent6"/>
                </a:solidFill>
              </a:rPr>
              <a:t>  }</a:t>
            </a:r>
          </a:p>
          <a:p>
            <a:pPr eaLnBrk="1" hangingPunct="1">
              <a:lnSpc>
                <a:spcPct val="90000"/>
              </a:lnSpc>
              <a:buFont typeface="ZapfDingbats" pitchFamily="82" charset="2"/>
              <a:buNone/>
              <a:defRPr/>
            </a:pPr>
            <a:r>
              <a:rPr lang="en-US" sz="1800" dirty="0" smtClean="0">
                <a:solidFill>
                  <a:schemeClr val="accent6"/>
                </a:solidFill>
              </a:rPr>
              <a:t>  else</a:t>
            </a:r>
          </a:p>
          <a:p>
            <a:pPr eaLnBrk="1" hangingPunct="1">
              <a:lnSpc>
                <a:spcPct val="90000"/>
              </a:lnSpc>
              <a:buFont typeface="ZapfDingbats" pitchFamily="82" charset="2"/>
              <a:buNone/>
              <a:defRPr/>
            </a:pPr>
            <a:r>
              <a:rPr lang="en-US" sz="1800" dirty="0" smtClean="0">
                <a:solidFill>
                  <a:schemeClr val="accent6"/>
                </a:solidFill>
              </a:rPr>
              <a:t>     </a:t>
            </a:r>
            <a:r>
              <a:rPr lang="en-US" sz="1800" dirty="0" err="1" smtClean="0">
                <a:solidFill>
                  <a:schemeClr val="accent6"/>
                </a:solidFill>
              </a:rPr>
              <a:t>printf</a:t>
            </a:r>
            <a:r>
              <a:rPr lang="en-US" sz="1800" dirty="0" smtClean="0">
                <a:solidFill>
                  <a:schemeClr val="accent6"/>
                </a:solidFill>
              </a:rPr>
              <a:t>("timed out\n");</a:t>
            </a:r>
          </a:p>
          <a:p>
            <a:pPr eaLnBrk="1" hangingPunct="1">
              <a:lnSpc>
                <a:spcPct val="90000"/>
              </a:lnSpc>
              <a:buFont typeface="ZapfDingbats" pitchFamily="82" charset="2"/>
              <a:buNone/>
              <a:defRPr/>
            </a:pPr>
            <a:r>
              <a:rPr lang="en-US" sz="1800" dirty="0" smtClean="0">
                <a:solidFill>
                  <a:schemeClr val="accent6"/>
                </a:solidFill>
              </a:rPr>
              <a:t>  close(s);</a:t>
            </a:r>
          </a:p>
          <a:p>
            <a:pPr eaLnBrk="1" hangingPunct="1">
              <a:lnSpc>
                <a:spcPct val="90000"/>
              </a:lnSpc>
              <a:buFont typeface="ZapfDingbats" pitchFamily="82" charset="2"/>
              <a:buNone/>
              <a:defRPr/>
            </a:pPr>
            <a:r>
              <a:rPr lang="en-US" sz="1800" dirty="0" smtClean="0">
                <a:solidFill>
                  <a:schemeClr val="accent6"/>
                </a:solidFill>
              </a:rPr>
              <a:t>  exit(0);</a:t>
            </a:r>
          </a:p>
          <a:p>
            <a:pPr eaLnBrk="1" hangingPunct="1">
              <a:lnSpc>
                <a:spcPct val="90000"/>
              </a:lnSpc>
              <a:buFont typeface="ZapfDingbats" pitchFamily="82" charset="2"/>
              <a:buNone/>
              <a:defRPr/>
            </a:pPr>
            <a:r>
              <a:rPr lang="en-US" sz="1800" dirty="0" smtClean="0">
                <a:solidFill>
                  <a:schemeClr val="accent6"/>
                </a:solidFill>
              </a:rPr>
              <a:t>}</a:t>
            </a:r>
            <a:endParaRPr lang="en-US" sz="2400" dirty="0" smtClean="0">
              <a:solidFill>
                <a:schemeClr val="accent6"/>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Rectangle 2"/>
          <p:cNvSpPr>
            <a:spLocks noGrp="1" noChangeArrowheads="1"/>
          </p:cNvSpPr>
          <p:nvPr>
            <p:ph type="title"/>
          </p:nvPr>
        </p:nvSpPr>
        <p:spPr/>
        <p:txBody>
          <a:bodyPr/>
          <a:lstStyle/>
          <a:p>
            <a:r>
              <a:rPr lang="en-US"/>
              <a:t>Difficulties in Socket Programming</a:t>
            </a:r>
          </a:p>
        </p:txBody>
      </p:sp>
      <p:sp>
        <p:nvSpPr>
          <p:cNvPr id="411651" name="Rectangle 3"/>
          <p:cNvSpPr>
            <a:spLocks noGrp="1" noChangeArrowheads="1"/>
          </p:cNvSpPr>
          <p:nvPr>
            <p:ph type="body" idx="1"/>
          </p:nvPr>
        </p:nvSpPr>
        <p:spPr/>
        <p:txBody>
          <a:bodyPr/>
          <a:lstStyle/>
          <a:p>
            <a:r>
              <a:rPr lang="en-US" dirty="0"/>
              <a:t>Data representation</a:t>
            </a:r>
          </a:p>
          <a:p>
            <a:r>
              <a:rPr lang="en-US" dirty="0"/>
              <a:t>Binding</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2"/>
          <p:cNvSpPr>
            <a:spLocks noGrp="1" noChangeArrowheads="1"/>
          </p:cNvSpPr>
          <p:nvPr>
            <p:ph type="title"/>
          </p:nvPr>
        </p:nvSpPr>
        <p:spPr/>
        <p:txBody>
          <a:bodyPr/>
          <a:lstStyle/>
          <a:p>
            <a:r>
              <a:rPr lang="en-US"/>
              <a:t>Data Representation</a:t>
            </a:r>
          </a:p>
        </p:txBody>
      </p:sp>
      <p:sp>
        <p:nvSpPr>
          <p:cNvPr id="413699" name="Rectangle 3"/>
          <p:cNvSpPr>
            <a:spLocks noGrp="1" noChangeArrowheads="1"/>
          </p:cNvSpPr>
          <p:nvPr>
            <p:ph type="body" idx="1"/>
          </p:nvPr>
        </p:nvSpPr>
        <p:spPr/>
        <p:txBody>
          <a:bodyPr/>
          <a:lstStyle/>
          <a:p>
            <a:r>
              <a:rPr lang="en-US"/>
              <a:t>Complex data structures must be converted</a:t>
            </a:r>
          </a:p>
          <a:p>
            <a:pPr lvl="1"/>
            <a:r>
              <a:rPr lang="en-US" sz="2400"/>
              <a:t>Sender must flatten complex data structures</a:t>
            </a:r>
          </a:p>
          <a:p>
            <a:pPr lvl="1"/>
            <a:r>
              <a:rPr lang="en-US" sz="2400"/>
              <a:t>Receiver must reconstruct them</a:t>
            </a:r>
          </a:p>
          <a:p>
            <a:r>
              <a:rPr lang="en-US"/>
              <a:t>Sender and receiver must agree on a common format for messages.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0866" name="Rectangle 2"/>
          <p:cNvSpPr>
            <a:spLocks noGrp="1" noChangeArrowheads="1"/>
          </p:cNvSpPr>
          <p:nvPr>
            <p:ph type="title"/>
          </p:nvPr>
        </p:nvSpPr>
        <p:spPr/>
        <p:txBody>
          <a:bodyPr/>
          <a:lstStyle/>
          <a:p>
            <a:r>
              <a:rPr lang="en-US"/>
              <a:t>Example</a:t>
            </a:r>
          </a:p>
        </p:txBody>
      </p:sp>
      <p:sp>
        <p:nvSpPr>
          <p:cNvPr id="420867" name="Rectangle 3"/>
          <p:cNvSpPr>
            <a:spLocks noGrp="1" noChangeArrowheads="1"/>
          </p:cNvSpPr>
          <p:nvPr>
            <p:ph type="body" idx="1"/>
          </p:nvPr>
        </p:nvSpPr>
        <p:spPr/>
        <p:txBody>
          <a:bodyPr/>
          <a:lstStyle/>
          <a:p>
            <a:pPr>
              <a:buFontTx/>
              <a:buNone/>
            </a:pPr>
            <a:r>
              <a:rPr lang="en-US" sz="1800" dirty="0" err="1" smtClean="0">
                <a:solidFill>
                  <a:schemeClr val="accent6"/>
                </a:solidFill>
              </a:rPr>
              <a:t>typedef</a:t>
            </a:r>
            <a:r>
              <a:rPr lang="en-US" sz="1800" dirty="0" smtClean="0">
                <a:solidFill>
                  <a:schemeClr val="accent6"/>
                </a:solidFill>
              </a:rPr>
              <a:t> </a:t>
            </a:r>
            <a:r>
              <a:rPr lang="en-US" sz="1800" dirty="0" err="1" smtClean="0">
                <a:solidFill>
                  <a:schemeClr val="accent6"/>
                </a:solidFill>
              </a:rPr>
              <a:t>struct</a:t>
            </a:r>
            <a:r>
              <a:rPr lang="en-US" sz="1800" dirty="0" smtClean="0">
                <a:solidFill>
                  <a:schemeClr val="accent6"/>
                </a:solidFill>
              </a:rPr>
              <a:t> {</a:t>
            </a:r>
          </a:p>
          <a:p>
            <a:pPr>
              <a:buFontTx/>
              <a:buNone/>
            </a:pPr>
            <a:r>
              <a:rPr lang="en-US" sz="1800" dirty="0" smtClean="0">
                <a:solidFill>
                  <a:schemeClr val="accent6"/>
                </a:solidFill>
              </a:rPr>
              <a:t>      char Name[MAXNAMELENGTH];</a:t>
            </a:r>
          </a:p>
          <a:p>
            <a:pPr>
              <a:buFontTx/>
              <a:buNone/>
            </a:pPr>
            <a:r>
              <a:rPr lang="en-US" sz="1800" dirty="0" smtClean="0">
                <a:solidFill>
                  <a:schemeClr val="accent6"/>
                </a:solidFill>
              </a:rPr>
              <a:t>      float Salary;</a:t>
            </a:r>
          </a:p>
          <a:p>
            <a:pPr>
              <a:buFontTx/>
              <a:buNone/>
            </a:pPr>
            <a:r>
              <a:rPr lang="en-US" sz="1800" dirty="0" smtClean="0">
                <a:solidFill>
                  <a:schemeClr val="accent6"/>
                </a:solidFill>
              </a:rPr>
              <a:t>      char </a:t>
            </a:r>
            <a:r>
              <a:rPr lang="en-US" sz="1800" dirty="0" err="1" smtClean="0">
                <a:solidFill>
                  <a:schemeClr val="accent6"/>
                </a:solidFill>
              </a:rPr>
              <a:t>JobCode</a:t>
            </a:r>
            <a:r>
              <a:rPr lang="en-US" sz="1800" dirty="0" smtClean="0">
                <a:solidFill>
                  <a:schemeClr val="accent6"/>
                </a:solidFill>
              </a:rPr>
              <a:t>[IDNUMLENGTH];</a:t>
            </a:r>
          </a:p>
          <a:p>
            <a:pPr>
              <a:buFontTx/>
              <a:buNone/>
            </a:pPr>
            <a:r>
              <a:rPr lang="en-US" sz="1800" dirty="0" smtClean="0">
                <a:solidFill>
                  <a:schemeClr val="accent6"/>
                </a:solidFill>
              </a:rPr>
              <a:t>} Employee</a:t>
            </a:r>
          </a:p>
          <a:p>
            <a:pPr>
              <a:buFontTx/>
              <a:buNone/>
            </a:pPr>
            <a:endParaRPr lang="en-US" sz="1800" dirty="0">
              <a:latin typeface="Courier New" pitchFamily="32" charset="0"/>
            </a:endParaRPr>
          </a:p>
          <a:p>
            <a:pPr>
              <a:buFontTx/>
              <a:buNone/>
            </a:pPr>
            <a:r>
              <a:rPr lang="en-US" sz="2400" dirty="0"/>
              <a:t>You may want to send this information to the </a:t>
            </a:r>
            <a:r>
              <a:rPr lang="en-US" sz="2400" dirty="0" smtClean="0"/>
              <a:t>server using</a:t>
            </a:r>
          </a:p>
          <a:p>
            <a:pPr lvl="1">
              <a:buFont typeface="Wingdings" pitchFamily="2" charset="2"/>
              <a:buNone/>
            </a:pPr>
            <a:r>
              <a:rPr lang="en-US" sz="2000" dirty="0" smtClean="0">
                <a:solidFill>
                  <a:schemeClr val="accent6"/>
                </a:solidFill>
              </a:rPr>
              <a:t>send(s, (void *) &amp;e, </a:t>
            </a:r>
            <a:r>
              <a:rPr lang="en-US" sz="2000" dirty="0" err="1" smtClean="0">
                <a:solidFill>
                  <a:schemeClr val="accent6"/>
                </a:solidFill>
              </a:rPr>
              <a:t>sizeof</a:t>
            </a:r>
            <a:r>
              <a:rPr lang="en-US" sz="2000" dirty="0" smtClean="0">
                <a:solidFill>
                  <a:schemeClr val="accent6"/>
                </a:solidFill>
              </a:rPr>
              <a:t>(e), 0)</a:t>
            </a:r>
          </a:p>
          <a:p>
            <a:pPr>
              <a:buFontTx/>
              <a:buNone/>
            </a:pPr>
            <a:r>
              <a:rPr lang="en-US" sz="2400" dirty="0" smtClean="0"/>
              <a:t>where </a:t>
            </a:r>
            <a:r>
              <a:rPr lang="en-US" sz="2400" i="1" dirty="0"/>
              <a:t>e</a:t>
            </a:r>
            <a:r>
              <a:rPr lang="en-US" sz="2400" dirty="0"/>
              <a:t> is of type </a:t>
            </a:r>
            <a:r>
              <a:rPr lang="en-US" sz="2400" dirty="0">
                <a:solidFill>
                  <a:schemeClr val="accent2"/>
                </a:solidFill>
              </a:rPr>
              <a:t>Employee</a:t>
            </a:r>
            <a:r>
              <a:rPr lang="en-US" sz="2400" dirty="0"/>
              <a:t> </a:t>
            </a:r>
            <a:r>
              <a:rPr lang="en-US" sz="2400" dirty="0" smtClean="0"/>
              <a:t>;</a:t>
            </a:r>
          </a:p>
          <a:p>
            <a:pPr>
              <a:buFontTx/>
              <a:buNone/>
            </a:pPr>
            <a:r>
              <a:rPr lang="en-US" sz="2400" dirty="0" smtClean="0"/>
              <a:t>This is </a:t>
            </a:r>
            <a:r>
              <a:rPr lang="en-US" sz="2400" dirty="0"/>
              <a:t>most likely not going to work.</a:t>
            </a:r>
          </a:p>
          <a:p>
            <a:pPr>
              <a:buFontTx/>
              <a:buNone/>
            </a:pPr>
            <a:r>
              <a:rPr lang="en-US" sz="2400" dirty="0"/>
              <a:t>The sender and receiver must agree on a format for the message.</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p:txBody>
          <a:bodyPr/>
          <a:lstStyle/>
          <a:p>
            <a:r>
              <a:rPr lang="en-US"/>
              <a:t>Data Representation</a:t>
            </a:r>
          </a:p>
        </p:txBody>
      </p:sp>
      <p:sp>
        <p:nvSpPr>
          <p:cNvPr id="422915" name="Rectangle 3"/>
          <p:cNvSpPr>
            <a:spLocks noGrp="1" noChangeArrowheads="1"/>
          </p:cNvSpPr>
          <p:nvPr>
            <p:ph type="body" idx="1"/>
          </p:nvPr>
        </p:nvSpPr>
        <p:spPr/>
        <p:txBody>
          <a:bodyPr/>
          <a:lstStyle/>
          <a:p>
            <a:r>
              <a:rPr lang="en-US"/>
              <a:t>Sender and receiver must agree on type of message. This can can be quite difficult.</a:t>
            </a:r>
          </a:p>
          <a:p>
            <a:r>
              <a:rPr lang="en-US"/>
              <a:t>Sender must convert data to send to the agreed upon format.  This often requires a “flattening” of the data structure representing this data.</a:t>
            </a:r>
          </a:p>
          <a:p>
            <a:r>
              <a:rPr lang="en-US"/>
              <a:t>Receiver should parse the incoming message.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CA" dirty="0" smtClean="0"/>
              <a:t>Transport Protocols</a:t>
            </a:r>
            <a:endParaRPr lang="en-CA" dirty="0"/>
          </a:p>
        </p:txBody>
      </p:sp>
      <p:sp>
        <p:nvSpPr>
          <p:cNvPr id="6" name="Content Placeholder 5"/>
          <p:cNvSpPr>
            <a:spLocks noGrp="1"/>
          </p:cNvSpPr>
          <p:nvPr>
            <p:ph idx="1"/>
          </p:nvPr>
        </p:nvSpPr>
        <p:spPr/>
        <p:txBody>
          <a:bodyPr/>
          <a:lstStyle/>
          <a:p>
            <a:r>
              <a:rPr lang="en-CA" dirty="0" smtClean="0"/>
              <a:t>At the sending end each packet is associated with a destination address and a </a:t>
            </a:r>
            <a:r>
              <a:rPr lang="en-CA" dirty="0" smtClean="0">
                <a:solidFill>
                  <a:srgbClr val="FF0000"/>
                </a:solidFill>
              </a:rPr>
              <a:t>port number</a:t>
            </a:r>
          </a:p>
          <a:p>
            <a:pPr lvl="1"/>
            <a:r>
              <a:rPr lang="en-CA" dirty="0" smtClean="0">
                <a:solidFill>
                  <a:schemeClr val="accent4"/>
                </a:solidFill>
              </a:rPr>
              <a:t>A destination address is insufficient since there could be multiple processes receiving messages</a:t>
            </a:r>
          </a:p>
          <a:p>
            <a:pPr lvl="1"/>
            <a:r>
              <a:rPr lang="en-CA" dirty="0" smtClean="0">
                <a:solidFill>
                  <a:schemeClr val="accent4"/>
                </a:solidFill>
              </a:rPr>
              <a:t>A port number allows  for an identification of a process that is to receive the packet</a:t>
            </a:r>
          </a:p>
          <a:p>
            <a:pPr lvl="1"/>
            <a:endParaRPr lang="en-CA" dirty="0">
              <a:solidFill>
                <a:schemeClr val="accent4"/>
              </a:solidFill>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4" name="Rectangle 2"/>
          <p:cNvSpPr>
            <a:spLocks noGrp="1" noChangeArrowheads="1"/>
          </p:cNvSpPr>
          <p:nvPr>
            <p:ph type="title"/>
          </p:nvPr>
        </p:nvSpPr>
        <p:spPr>
          <a:xfrm>
            <a:off x="392113" y="0"/>
            <a:ext cx="7772400" cy="838200"/>
          </a:xfrm>
        </p:spPr>
        <p:txBody>
          <a:bodyPr/>
          <a:lstStyle/>
          <a:p>
            <a:r>
              <a:rPr lang="en-US"/>
              <a:t>Data Representation</a:t>
            </a:r>
          </a:p>
        </p:txBody>
      </p:sp>
      <p:sp>
        <p:nvSpPr>
          <p:cNvPr id="504835" name="Rectangle 3"/>
          <p:cNvSpPr>
            <a:spLocks noGrp="1" noChangeArrowheads="1"/>
          </p:cNvSpPr>
          <p:nvPr>
            <p:ph type="body" idx="1"/>
          </p:nvPr>
        </p:nvSpPr>
        <p:spPr>
          <a:xfrm>
            <a:off x="395288" y="715963"/>
            <a:ext cx="8178800" cy="4343400"/>
          </a:xfrm>
        </p:spPr>
        <p:txBody>
          <a:bodyPr/>
          <a:lstStyle/>
          <a:p>
            <a:pPr>
              <a:lnSpc>
                <a:spcPct val="90000"/>
              </a:lnSpc>
            </a:pPr>
            <a:r>
              <a:rPr lang="en-US" sz="2800" dirty="0"/>
              <a:t>Code segment for marshalling the </a:t>
            </a:r>
            <a:r>
              <a:rPr lang="en-US" sz="2800" i="1" dirty="0"/>
              <a:t>Employee</a:t>
            </a:r>
            <a:r>
              <a:rPr lang="en-US" sz="2800" dirty="0"/>
              <a:t> structure</a:t>
            </a:r>
          </a:p>
          <a:p>
            <a:pPr lvl="1">
              <a:lnSpc>
                <a:spcPct val="90000"/>
              </a:lnSpc>
              <a:buFont typeface="Wingdings" pitchFamily="2" charset="2"/>
              <a:buNone/>
            </a:pPr>
            <a:r>
              <a:rPr lang="en-US" sz="1900" dirty="0">
                <a:solidFill>
                  <a:schemeClr val="accent6"/>
                </a:solidFill>
              </a:rPr>
              <a:t>char *</a:t>
            </a:r>
            <a:r>
              <a:rPr lang="en-US" sz="1900" dirty="0" err="1">
                <a:solidFill>
                  <a:schemeClr val="accent6"/>
                </a:solidFill>
              </a:rPr>
              <a:t>msg</a:t>
            </a:r>
            <a:r>
              <a:rPr lang="en-US" sz="1900" dirty="0">
                <a:solidFill>
                  <a:schemeClr val="accent6"/>
                </a:solidFill>
              </a:rPr>
              <a:t>;  </a:t>
            </a:r>
          </a:p>
          <a:p>
            <a:pPr lvl="1">
              <a:lnSpc>
                <a:spcPct val="90000"/>
              </a:lnSpc>
              <a:buFont typeface="Wingdings" pitchFamily="2" charset="2"/>
              <a:buNone/>
            </a:pPr>
            <a:r>
              <a:rPr lang="en-US" sz="1900" dirty="0">
                <a:solidFill>
                  <a:schemeClr val="accent6"/>
                </a:solidFill>
              </a:rPr>
              <a:t>char name[MAXNAMELENGTH];</a:t>
            </a:r>
          </a:p>
          <a:p>
            <a:pPr lvl="1">
              <a:lnSpc>
                <a:spcPct val="90000"/>
              </a:lnSpc>
              <a:buFont typeface="Wingdings" pitchFamily="2" charset="2"/>
              <a:buNone/>
            </a:pPr>
            <a:r>
              <a:rPr lang="en-US" sz="1900" dirty="0">
                <a:solidFill>
                  <a:schemeClr val="accent6"/>
                </a:solidFill>
              </a:rPr>
              <a:t>char </a:t>
            </a:r>
            <a:r>
              <a:rPr lang="en-US" sz="1900" dirty="0" err="1">
                <a:solidFill>
                  <a:schemeClr val="accent6"/>
                </a:solidFill>
              </a:rPr>
              <a:t>jobcode</a:t>
            </a:r>
            <a:r>
              <a:rPr lang="en-US" sz="1900" dirty="0">
                <a:solidFill>
                  <a:schemeClr val="accent6"/>
                </a:solidFill>
              </a:rPr>
              <a:t>[MAXNAMELENGTH];</a:t>
            </a:r>
          </a:p>
          <a:p>
            <a:pPr lvl="1">
              <a:lnSpc>
                <a:spcPct val="90000"/>
              </a:lnSpc>
              <a:buFont typeface="Wingdings" pitchFamily="2" charset="2"/>
              <a:buNone/>
            </a:pPr>
            <a:r>
              <a:rPr lang="en-US" sz="1900" dirty="0">
                <a:solidFill>
                  <a:schemeClr val="accent6"/>
                </a:solidFill>
              </a:rPr>
              <a:t>float salary;</a:t>
            </a:r>
          </a:p>
          <a:p>
            <a:pPr lvl="1">
              <a:lnSpc>
                <a:spcPct val="90000"/>
              </a:lnSpc>
              <a:buFont typeface="Wingdings" pitchFamily="2" charset="2"/>
              <a:buNone/>
            </a:pPr>
            <a:r>
              <a:rPr lang="en-US" sz="1900" dirty="0" err="1">
                <a:solidFill>
                  <a:schemeClr val="accent6"/>
                </a:solidFill>
              </a:rPr>
              <a:t>int</a:t>
            </a:r>
            <a:r>
              <a:rPr lang="en-US" sz="1900" dirty="0">
                <a:solidFill>
                  <a:schemeClr val="accent6"/>
                </a:solidFill>
              </a:rPr>
              <a:t> </a:t>
            </a:r>
            <a:r>
              <a:rPr lang="en-US" sz="1900" dirty="0" err="1">
                <a:solidFill>
                  <a:schemeClr val="accent6"/>
                </a:solidFill>
              </a:rPr>
              <a:t>msglength</a:t>
            </a:r>
            <a:r>
              <a:rPr lang="en-US" sz="1900" dirty="0">
                <a:solidFill>
                  <a:schemeClr val="accent6"/>
                </a:solidFill>
              </a:rPr>
              <a:t>;</a:t>
            </a:r>
          </a:p>
          <a:p>
            <a:pPr lvl="1">
              <a:lnSpc>
                <a:spcPct val="90000"/>
              </a:lnSpc>
              <a:buFont typeface="Wingdings" pitchFamily="2" charset="2"/>
              <a:buNone/>
            </a:pPr>
            <a:r>
              <a:rPr lang="en-US" sz="1900" dirty="0">
                <a:solidFill>
                  <a:schemeClr val="accent6"/>
                </a:solidFill>
              </a:rPr>
              <a:t>Employee e;</a:t>
            </a:r>
          </a:p>
          <a:p>
            <a:pPr lvl="1">
              <a:lnSpc>
                <a:spcPct val="90000"/>
              </a:lnSpc>
              <a:buFont typeface="Wingdings" pitchFamily="2" charset="2"/>
              <a:buNone/>
            </a:pPr>
            <a:r>
              <a:rPr lang="en-US" sz="1900" dirty="0">
                <a:solidFill>
                  <a:schemeClr val="accent6"/>
                </a:solidFill>
              </a:rPr>
              <a:t>….</a:t>
            </a:r>
          </a:p>
          <a:p>
            <a:pPr lvl="1">
              <a:lnSpc>
                <a:spcPct val="90000"/>
              </a:lnSpc>
              <a:buFont typeface="Wingdings" pitchFamily="2" charset="2"/>
              <a:buNone/>
            </a:pPr>
            <a:r>
              <a:rPr lang="en-US" sz="1900" dirty="0">
                <a:solidFill>
                  <a:schemeClr val="accent6"/>
                </a:solidFill>
              </a:rPr>
              <a:t>salary = </a:t>
            </a:r>
            <a:r>
              <a:rPr lang="en-US" sz="1900" dirty="0" err="1">
                <a:solidFill>
                  <a:schemeClr val="accent6"/>
                </a:solidFill>
              </a:rPr>
              <a:t>GetSalaryFromEmployee</a:t>
            </a:r>
            <a:r>
              <a:rPr lang="en-US" sz="1900" dirty="0">
                <a:solidFill>
                  <a:schemeClr val="accent6"/>
                </a:solidFill>
              </a:rPr>
              <a:t>(e);</a:t>
            </a:r>
          </a:p>
          <a:p>
            <a:pPr lvl="1">
              <a:lnSpc>
                <a:spcPct val="90000"/>
              </a:lnSpc>
              <a:buFont typeface="Wingdings" pitchFamily="2" charset="2"/>
              <a:buNone/>
            </a:pPr>
            <a:r>
              <a:rPr lang="en-US" sz="1900" dirty="0" err="1">
                <a:solidFill>
                  <a:schemeClr val="accent6"/>
                </a:solidFill>
              </a:rPr>
              <a:t>GetJobCodeFromEmployee</a:t>
            </a:r>
            <a:r>
              <a:rPr lang="en-US" sz="1900" dirty="0">
                <a:solidFill>
                  <a:schemeClr val="accent6"/>
                </a:solidFill>
              </a:rPr>
              <a:t>(</a:t>
            </a:r>
            <a:r>
              <a:rPr lang="en-US" sz="1900" dirty="0" err="1">
                <a:solidFill>
                  <a:schemeClr val="accent6"/>
                </a:solidFill>
              </a:rPr>
              <a:t>e,jobcode</a:t>
            </a:r>
            <a:r>
              <a:rPr lang="en-US" sz="1900" dirty="0">
                <a:solidFill>
                  <a:schemeClr val="accent6"/>
                </a:solidFill>
              </a:rPr>
              <a:t>);</a:t>
            </a:r>
          </a:p>
          <a:p>
            <a:pPr lvl="1">
              <a:lnSpc>
                <a:spcPct val="90000"/>
              </a:lnSpc>
              <a:buFont typeface="Wingdings" pitchFamily="2" charset="2"/>
              <a:buNone/>
            </a:pPr>
            <a:r>
              <a:rPr lang="en-US" sz="1900" dirty="0" err="1">
                <a:solidFill>
                  <a:schemeClr val="accent6"/>
                </a:solidFill>
              </a:rPr>
              <a:t>GetNameFromEmployee</a:t>
            </a:r>
            <a:r>
              <a:rPr lang="en-US" sz="1900" dirty="0">
                <a:solidFill>
                  <a:schemeClr val="accent6"/>
                </a:solidFill>
              </a:rPr>
              <a:t>(</a:t>
            </a:r>
            <a:r>
              <a:rPr lang="en-US" sz="1900" dirty="0" err="1">
                <a:solidFill>
                  <a:schemeClr val="accent6"/>
                </a:solidFill>
              </a:rPr>
              <a:t>e,name</a:t>
            </a:r>
            <a:r>
              <a:rPr lang="en-US" sz="1900" dirty="0">
                <a:solidFill>
                  <a:schemeClr val="accent6"/>
                </a:solidFill>
              </a:rPr>
              <a:t>);</a:t>
            </a:r>
          </a:p>
          <a:p>
            <a:pPr lvl="1">
              <a:lnSpc>
                <a:spcPct val="90000"/>
              </a:lnSpc>
              <a:buFont typeface="Wingdings" pitchFamily="2" charset="2"/>
              <a:buNone/>
            </a:pPr>
            <a:endParaRPr lang="en-US" sz="1900" dirty="0">
              <a:solidFill>
                <a:schemeClr val="accent6"/>
              </a:solidFill>
            </a:endParaRPr>
          </a:p>
          <a:p>
            <a:pPr lvl="1">
              <a:lnSpc>
                <a:spcPct val="90000"/>
              </a:lnSpc>
              <a:buFont typeface="Wingdings" pitchFamily="2" charset="2"/>
              <a:buNone/>
            </a:pPr>
            <a:r>
              <a:rPr lang="en-US" sz="1900" dirty="0" err="1">
                <a:solidFill>
                  <a:schemeClr val="accent6"/>
                </a:solidFill>
              </a:rPr>
              <a:t>msg</a:t>
            </a:r>
            <a:r>
              <a:rPr lang="en-US" sz="1900" dirty="0">
                <a:solidFill>
                  <a:schemeClr val="accent6"/>
                </a:solidFill>
              </a:rPr>
              <a:t> = (char *) </a:t>
            </a:r>
            <a:r>
              <a:rPr lang="en-US" sz="1900" dirty="0" err="1">
                <a:solidFill>
                  <a:schemeClr val="accent6"/>
                </a:solidFill>
              </a:rPr>
              <a:t>malloc</a:t>
            </a:r>
            <a:r>
              <a:rPr lang="en-US" sz="1900" dirty="0">
                <a:solidFill>
                  <a:schemeClr val="accent6"/>
                </a:solidFill>
              </a:rPr>
              <a:t>(</a:t>
            </a:r>
            <a:r>
              <a:rPr lang="en-US" sz="1900" dirty="0" err="1">
                <a:solidFill>
                  <a:schemeClr val="accent6"/>
                </a:solidFill>
              </a:rPr>
              <a:t>sizeof</a:t>
            </a:r>
            <a:r>
              <a:rPr lang="en-US" sz="1900" dirty="0">
                <a:solidFill>
                  <a:schemeClr val="accent6"/>
                </a:solidFill>
              </a:rPr>
              <a:t>(Employee));</a:t>
            </a:r>
          </a:p>
          <a:p>
            <a:pPr lvl="1">
              <a:lnSpc>
                <a:spcPct val="90000"/>
              </a:lnSpc>
              <a:buFont typeface="Wingdings" pitchFamily="2" charset="2"/>
              <a:buNone/>
            </a:pPr>
            <a:r>
              <a:rPr lang="en-US" sz="1900" dirty="0" err="1">
                <a:solidFill>
                  <a:schemeClr val="accent6"/>
                </a:solidFill>
              </a:rPr>
              <a:t>sprintf</a:t>
            </a:r>
            <a:r>
              <a:rPr lang="en-US" sz="1900" dirty="0">
                <a:solidFill>
                  <a:schemeClr val="accent6"/>
                </a:solidFill>
              </a:rPr>
              <a:t>(</a:t>
            </a:r>
            <a:r>
              <a:rPr lang="en-US" sz="1900" dirty="0" err="1">
                <a:solidFill>
                  <a:schemeClr val="accent6"/>
                </a:solidFill>
              </a:rPr>
              <a:t>msg</a:t>
            </a:r>
            <a:r>
              <a:rPr lang="en-US" sz="1900" dirty="0">
                <a:solidFill>
                  <a:schemeClr val="accent6"/>
                </a:solidFill>
              </a:rPr>
              <a:t>,"%s %f %</a:t>
            </a:r>
            <a:r>
              <a:rPr lang="en-US" sz="1900" dirty="0" err="1">
                <a:solidFill>
                  <a:schemeClr val="accent6"/>
                </a:solidFill>
              </a:rPr>
              <a:t>s",name,salary,jobcode</a:t>
            </a:r>
            <a:r>
              <a:rPr lang="en-US" sz="1900" dirty="0">
                <a:solidFill>
                  <a:schemeClr val="accent6"/>
                </a:solidFill>
              </a:rPr>
              <a:t>);</a:t>
            </a:r>
          </a:p>
          <a:p>
            <a:pPr lvl="1">
              <a:lnSpc>
                <a:spcPct val="90000"/>
              </a:lnSpc>
              <a:buFont typeface="Wingdings" pitchFamily="2" charset="2"/>
              <a:buNone/>
            </a:pPr>
            <a:r>
              <a:rPr lang="en-US" sz="1900" dirty="0">
                <a:solidFill>
                  <a:schemeClr val="accent6"/>
                </a:solidFill>
              </a:rPr>
              <a:t>…..</a:t>
            </a:r>
          </a:p>
          <a:p>
            <a:pPr lvl="1">
              <a:lnSpc>
                <a:spcPct val="90000"/>
              </a:lnSpc>
              <a:buFont typeface="Wingdings" pitchFamily="2" charset="2"/>
              <a:buNone/>
            </a:pPr>
            <a:r>
              <a:rPr lang="en-US" sz="1900" dirty="0" err="1">
                <a:solidFill>
                  <a:schemeClr val="accent6"/>
                </a:solidFill>
              </a:rPr>
              <a:t>msglength</a:t>
            </a:r>
            <a:r>
              <a:rPr lang="en-US" sz="1900" dirty="0">
                <a:solidFill>
                  <a:schemeClr val="accent6"/>
                </a:solidFill>
              </a:rPr>
              <a:t> = </a:t>
            </a:r>
            <a:r>
              <a:rPr lang="en-US" sz="1900" dirty="0" err="1">
                <a:solidFill>
                  <a:schemeClr val="accent6"/>
                </a:solidFill>
              </a:rPr>
              <a:t>sizeof</a:t>
            </a:r>
            <a:r>
              <a:rPr lang="en-US" sz="1900" dirty="0">
                <a:solidFill>
                  <a:schemeClr val="accent6"/>
                </a:solidFill>
              </a:rPr>
              <a:t>(Employee);</a:t>
            </a:r>
          </a:p>
          <a:p>
            <a:pPr lvl="1">
              <a:lnSpc>
                <a:spcPct val="90000"/>
              </a:lnSpc>
              <a:buFont typeface="Wingdings" pitchFamily="2" charset="2"/>
              <a:buNone/>
            </a:pPr>
            <a:r>
              <a:rPr lang="en-US" sz="1900" dirty="0">
                <a:solidFill>
                  <a:schemeClr val="accent6"/>
                </a:solidFill>
              </a:rPr>
              <a:t>send(s, (void *) </a:t>
            </a:r>
            <a:r>
              <a:rPr lang="en-US" sz="1900" dirty="0" err="1">
                <a:solidFill>
                  <a:schemeClr val="accent6"/>
                </a:solidFill>
              </a:rPr>
              <a:t>msg</a:t>
            </a:r>
            <a:r>
              <a:rPr lang="en-US" sz="1900" dirty="0">
                <a:solidFill>
                  <a:schemeClr val="accent6"/>
                </a:solidFill>
              </a:rPr>
              <a:t>, </a:t>
            </a:r>
            <a:r>
              <a:rPr lang="en-US" sz="1900" dirty="0" err="1">
                <a:solidFill>
                  <a:schemeClr val="accent6"/>
                </a:solidFill>
              </a:rPr>
              <a:t>msglength</a:t>
            </a:r>
            <a:r>
              <a:rPr lang="en-US" sz="1900" dirty="0">
                <a:solidFill>
                  <a:schemeClr val="accent6"/>
                </a:solidFill>
              </a:rPr>
              <a:t>));</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2" name="Rectangle 2"/>
          <p:cNvSpPr>
            <a:spLocks noGrp="1" noChangeArrowheads="1"/>
          </p:cNvSpPr>
          <p:nvPr>
            <p:ph type="title"/>
          </p:nvPr>
        </p:nvSpPr>
        <p:spPr>
          <a:xfrm>
            <a:off x="374650" y="0"/>
            <a:ext cx="7772400" cy="838200"/>
          </a:xfrm>
        </p:spPr>
        <p:txBody>
          <a:bodyPr/>
          <a:lstStyle/>
          <a:p>
            <a:r>
              <a:rPr lang="en-US"/>
              <a:t>Data Representation</a:t>
            </a:r>
          </a:p>
        </p:txBody>
      </p:sp>
      <p:sp>
        <p:nvSpPr>
          <p:cNvPr id="506883" name="Rectangle 3"/>
          <p:cNvSpPr>
            <a:spLocks noGrp="1" noChangeArrowheads="1"/>
          </p:cNvSpPr>
          <p:nvPr>
            <p:ph type="body" idx="1"/>
          </p:nvPr>
        </p:nvSpPr>
        <p:spPr>
          <a:xfrm>
            <a:off x="361950" y="900113"/>
            <a:ext cx="8178800" cy="4343400"/>
          </a:xfrm>
        </p:spPr>
        <p:txBody>
          <a:bodyPr/>
          <a:lstStyle/>
          <a:p>
            <a:pPr>
              <a:lnSpc>
                <a:spcPct val="90000"/>
              </a:lnSpc>
            </a:pPr>
            <a:r>
              <a:rPr lang="en-US" sz="2800" dirty="0"/>
              <a:t>Code segment for </a:t>
            </a:r>
            <a:r>
              <a:rPr lang="en-US" sz="2800" dirty="0" err="1"/>
              <a:t>unmarshalling</a:t>
            </a:r>
            <a:r>
              <a:rPr lang="en-US" sz="2800" dirty="0"/>
              <a:t> the </a:t>
            </a:r>
            <a:r>
              <a:rPr lang="en-US" sz="2800" i="1" dirty="0"/>
              <a:t>Employee</a:t>
            </a:r>
            <a:r>
              <a:rPr lang="en-US" sz="2800" dirty="0"/>
              <a:t> data sent</a:t>
            </a:r>
          </a:p>
          <a:p>
            <a:pPr lvl="1">
              <a:lnSpc>
                <a:spcPct val="90000"/>
              </a:lnSpc>
              <a:buFont typeface="Wingdings" pitchFamily="2" charset="2"/>
              <a:buNone/>
            </a:pPr>
            <a:r>
              <a:rPr lang="en-US" sz="1900" dirty="0">
                <a:solidFill>
                  <a:schemeClr val="accent6"/>
                </a:solidFill>
              </a:rPr>
              <a:t>char *</a:t>
            </a:r>
            <a:r>
              <a:rPr lang="en-US" sz="1900" dirty="0" err="1">
                <a:solidFill>
                  <a:schemeClr val="accent6"/>
                </a:solidFill>
              </a:rPr>
              <a:t>msg</a:t>
            </a:r>
            <a:r>
              <a:rPr lang="en-US" sz="1900" dirty="0">
                <a:solidFill>
                  <a:schemeClr val="accent6"/>
                </a:solidFill>
              </a:rPr>
              <a:t>;  </a:t>
            </a:r>
          </a:p>
          <a:p>
            <a:pPr lvl="1">
              <a:lnSpc>
                <a:spcPct val="90000"/>
              </a:lnSpc>
              <a:buFont typeface="Wingdings" pitchFamily="2" charset="2"/>
              <a:buNone/>
            </a:pPr>
            <a:r>
              <a:rPr lang="en-US" sz="1900" dirty="0">
                <a:solidFill>
                  <a:schemeClr val="accent6"/>
                </a:solidFill>
              </a:rPr>
              <a:t>char name[MAXNAMELENGTH];</a:t>
            </a:r>
          </a:p>
          <a:p>
            <a:pPr lvl="1">
              <a:lnSpc>
                <a:spcPct val="90000"/>
              </a:lnSpc>
              <a:buFont typeface="Wingdings" pitchFamily="2" charset="2"/>
              <a:buNone/>
            </a:pPr>
            <a:r>
              <a:rPr lang="en-US" sz="1900" dirty="0">
                <a:solidFill>
                  <a:schemeClr val="accent6"/>
                </a:solidFill>
              </a:rPr>
              <a:t>char </a:t>
            </a:r>
            <a:r>
              <a:rPr lang="en-US" sz="1900" dirty="0" err="1">
                <a:solidFill>
                  <a:schemeClr val="accent6"/>
                </a:solidFill>
              </a:rPr>
              <a:t>jobcode</a:t>
            </a:r>
            <a:r>
              <a:rPr lang="en-US" sz="1900" dirty="0">
                <a:solidFill>
                  <a:schemeClr val="accent6"/>
                </a:solidFill>
              </a:rPr>
              <a:t>[MAXNAMELENGTH];</a:t>
            </a:r>
          </a:p>
          <a:p>
            <a:pPr lvl="1">
              <a:lnSpc>
                <a:spcPct val="90000"/>
              </a:lnSpc>
              <a:buFont typeface="Wingdings" pitchFamily="2" charset="2"/>
              <a:buNone/>
            </a:pPr>
            <a:r>
              <a:rPr lang="en-US" sz="1900" dirty="0">
                <a:solidFill>
                  <a:schemeClr val="accent6"/>
                </a:solidFill>
              </a:rPr>
              <a:t>float salary;</a:t>
            </a:r>
          </a:p>
          <a:p>
            <a:pPr lvl="1">
              <a:lnSpc>
                <a:spcPct val="90000"/>
              </a:lnSpc>
              <a:buFont typeface="Wingdings" pitchFamily="2" charset="2"/>
              <a:buNone/>
            </a:pPr>
            <a:r>
              <a:rPr lang="en-US" sz="1900" dirty="0" err="1">
                <a:solidFill>
                  <a:schemeClr val="accent6"/>
                </a:solidFill>
              </a:rPr>
              <a:t>int</a:t>
            </a:r>
            <a:r>
              <a:rPr lang="en-US" sz="1900" dirty="0">
                <a:solidFill>
                  <a:schemeClr val="accent6"/>
                </a:solidFill>
              </a:rPr>
              <a:t> </a:t>
            </a:r>
            <a:r>
              <a:rPr lang="en-US" sz="1900" dirty="0" err="1">
                <a:solidFill>
                  <a:schemeClr val="accent6"/>
                </a:solidFill>
              </a:rPr>
              <a:t>msglength</a:t>
            </a:r>
            <a:r>
              <a:rPr lang="en-US" sz="1900" dirty="0">
                <a:solidFill>
                  <a:schemeClr val="accent6"/>
                </a:solidFill>
              </a:rPr>
              <a:t>;</a:t>
            </a:r>
          </a:p>
          <a:p>
            <a:pPr lvl="1">
              <a:lnSpc>
                <a:spcPct val="90000"/>
              </a:lnSpc>
              <a:buFont typeface="Wingdings" pitchFamily="2" charset="2"/>
              <a:buNone/>
            </a:pPr>
            <a:r>
              <a:rPr lang="en-US" sz="1900" dirty="0">
                <a:solidFill>
                  <a:schemeClr val="accent6"/>
                </a:solidFill>
              </a:rPr>
              <a:t>Employee e;</a:t>
            </a:r>
          </a:p>
          <a:p>
            <a:pPr lvl="1">
              <a:lnSpc>
                <a:spcPct val="90000"/>
              </a:lnSpc>
              <a:buFont typeface="Wingdings" pitchFamily="2" charset="2"/>
              <a:buNone/>
            </a:pPr>
            <a:r>
              <a:rPr lang="en-US" sz="1900" dirty="0">
                <a:solidFill>
                  <a:schemeClr val="accent6"/>
                </a:solidFill>
              </a:rPr>
              <a:t>…</a:t>
            </a:r>
          </a:p>
          <a:p>
            <a:pPr lvl="1">
              <a:lnSpc>
                <a:spcPct val="90000"/>
              </a:lnSpc>
              <a:buFont typeface="Wingdings" pitchFamily="2" charset="2"/>
              <a:buNone/>
            </a:pPr>
            <a:r>
              <a:rPr lang="en-US" sz="1900" dirty="0" err="1">
                <a:solidFill>
                  <a:schemeClr val="accent6"/>
                </a:solidFill>
              </a:rPr>
              <a:t>msg</a:t>
            </a:r>
            <a:r>
              <a:rPr lang="en-US" sz="1900" dirty="0">
                <a:solidFill>
                  <a:schemeClr val="accent6"/>
                </a:solidFill>
              </a:rPr>
              <a:t> = (char *) </a:t>
            </a:r>
            <a:r>
              <a:rPr lang="en-US" sz="1900" dirty="0" err="1">
                <a:solidFill>
                  <a:schemeClr val="accent6"/>
                </a:solidFill>
              </a:rPr>
              <a:t>malloc</a:t>
            </a:r>
            <a:r>
              <a:rPr lang="en-US" sz="1900" dirty="0">
                <a:solidFill>
                  <a:schemeClr val="accent6"/>
                </a:solidFill>
              </a:rPr>
              <a:t>(</a:t>
            </a:r>
            <a:r>
              <a:rPr lang="en-US" sz="1900" dirty="0" err="1">
                <a:solidFill>
                  <a:schemeClr val="accent6"/>
                </a:solidFill>
              </a:rPr>
              <a:t>sizeof</a:t>
            </a:r>
            <a:r>
              <a:rPr lang="en-US" sz="1900" dirty="0">
                <a:solidFill>
                  <a:schemeClr val="accent6"/>
                </a:solidFill>
              </a:rPr>
              <a:t>(Employee));</a:t>
            </a:r>
          </a:p>
          <a:p>
            <a:pPr lvl="1">
              <a:lnSpc>
                <a:spcPct val="90000"/>
              </a:lnSpc>
              <a:buFont typeface="Wingdings" pitchFamily="2" charset="2"/>
              <a:buNone/>
            </a:pPr>
            <a:r>
              <a:rPr lang="en-US" sz="1900" dirty="0">
                <a:solidFill>
                  <a:schemeClr val="accent6"/>
                </a:solidFill>
              </a:rPr>
              <a:t>…</a:t>
            </a:r>
          </a:p>
          <a:p>
            <a:pPr lvl="1">
              <a:lnSpc>
                <a:spcPct val="90000"/>
              </a:lnSpc>
              <a:buFont typeface="Wingdings" pitchFamily="2" charset="2"/>
              <a:buNone/>
            </a:pPr>
            <a:r>
              <a:rPr lang="en-US" sz="1900" dirty="0" err="1">
                <a:solidFill>
                  <a:schemeClr val="accent6"/>
                </a:solidFill>
              </a:rPr>
              <a:t>msglength</a:t>
            </a:r>
            <a:r>
              <a:rPr lang="en-US" sz="1900" dirty="0">
                <a:solidFill>
                  <a:schemeClr val="accent6"/>
                </a:solidFill>
              </a:rPr>
              <a:t> = </a:t>
            </a:r>
            <a:r>
              <a:rPr lang="en-US" sz="1900" dirty="0" err="1">
                <a:solidFill>
                  <a:schemeClr val="accent6"/>
                </a:solidFill>
              </a:rPr>
              <a:t>sizeof</a:t>
            </a:r>
            <a:r>
              <a:rPr lang="en-US" sz="1900" dirty="0">
                <a:solidFill>
                  <a:schemeClr val="accent6"/>
                </a:solidFill>
              </a:rPr>
              <a:t>(Employee);</a:t>
            </a:r>
          </a:p>
          <a:p>
            <a:pPr lvl="1">
              <a:lnSpc>
                <a:spcPct val="90000"/>
              </a:lnSpc>
              <a:buFont typeface="Wingdings" pitchFamily="2" charset="2"/>
              <a:buNone/>
            </a:pPr>
            <a:r>
              <a:rPr lang="en-US" sz="1900" dirty="0" err="1">
                <a:solidFill>
                  <a:schemeClr val="accent6"/>
                </a:solidFill>
              </a:rPr>
              <a:t>recv</a:t>
            </a:r>
            <a:r>
              <a:rPr lang="en-US" sz="1900" dirty="0">
                <a:solidFill>
                  <a:schemeClr val="accent6"/>
                </a:solidFill>
              </a:rPr>
              <a:t>(</a:t>
            </a:r>
            <a:r>
              <a:rPr lang="en-US" sz="1900" dirty="0" err="1">
                <a:solidFill>
                  <a:schemeClr val="accent6"/>
                </a:solidFill>
              </a:rPr>
              <a:t>connectfd</a:t>
            </a:r>
            <a:r>
              <a:rPr lang="en-US" sz="1900" dirty="0">
                <a:solidFill>
                  <a:schemeClr val="accent6"/>
                </a:solidFill>
              </a:rPr>
              <a:t>, (char *) </a:t>
            </a:r>
            <a:r>
              <a:rPr lang="en-US" sz="1900" dirty="0" err="1">
                <a:solidFill>
                  <a:schemeClr val="accent6"/>
                </a:solidFill>
              </a:rPr>
              <a:t>msg</a:t>
            </a:r>
            <a:r>
              <a:rPr lang="en-US" sz="1900" dirty="0">
                <a:solidFill>
                  <a:schemeClr val="accent6"/>
                </a:solidFill>
              </a:rPr>
              <a:t>, msglength,0);</a:t>
            </a:r>
          </a:p>
          <a:p>
            <a:pPr lvl="1">
              <a:lnSpc>
                <a:spcPct val="90000"/>
              </a:lnSpc>
              <a:buFont typeface="Wingdings" pitchFamily="2" charset="2"/>
              <a:buNone/>
            </a:pPr>
            <a:r>
              <a:rPr lang="en-US" sz="1900" dirty="0" err="1">
                <a:solidFill>
                  <a:schemeClr val="accent6"/>
                </a:solidFill>
              </a:rPr>
              <a:t>sscanf</a:t>
            </a:r>
            <a:r>
              <a:rPr lang="en-US" sz="1900" dirty="0">
                <a:solidFill>
                  <a:schemeClr val="accent6"/>
                </a:solidFill>
              </a:rPr>
              <a:t>(</a:t>
            </a:r>
            <a:r>
              <a:rPr lang="en-US" sz="1900" dirty="0" err="1">
                <a:solidFill>
                  <a:schemeClr val="accent6"/>
                </a:solidFill>
              </a:rPr>
              <a:t>msg</a:t>
            </a:r>
            <a:r>
              <a:rPr lang="en-US" sz="1900" dirty="0">
                <a:solidFill>
                  <a:schemeClr val="accent6"/>
                </a:solidFill>
              </a:rPr>
              <a:t>, “%s %f %s”, name, &amp;salary, </a:t>
            </a:r>
            <a:r>
              <a:rPr lang="en-US" sz="1900" dirty="0" err="1">
                <a:solidFill>
                  <a:schemeClr val="accent6"/>
                </a:solidFill>
              </a:rPr>
              <a:t>jobcode</a:t>
            </a:r>
            <a:r>
              <a:rPr lang="en-US" sz="1900" dirty="0">
                <a:solidFill>
                  <a:schemeClr val="accent6"/>
                </a:solidFill>
              </a:rPr>
              <a:t>);</a:t>
            </a:r>
          </a:p>
          <a:p>
            <a:pPr lvl="1">
              <a:lnSpc>
                <a:spcPct val="90000"/>
              </a:lnSpc>
              <a:buFont typeface="Wingdings" pitchFamily="2" charset="2"/>
              <a:buNone/>
            </a:pPr>
            <a:r>
              <a:rPr lang="en-US" sz="2000" dirty="0">
                <a:latin typeface="Courier New" pitchFamily="32" charset="0"/>
              </a:rPr>
              <a:t>…</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r>
              <a:rPr lang="en-US"/>
              <a:t>Other Representational Issues</a:t>
            </a:r>
          </a:p>
        </p:txBody>
      </p:sp>
      <p:sp>
        <p:nvSpPr>
          <p:cNvPr id="443395" name="Rectangle 3"/>
          <p:cNvSpPr>
            <a:spLocks noGrp="1" noChangeArrowheads="1"/>
          </p:cNvSpPr>
          <p:nvPr>
            <p:ph type="body" idx="1"/>
          </p:nvPr>
        </p:nvSpPr>
        <p:spPr>
          <a:xfrm>
            <a:off x="577645" y="1378974"/>
            <a:ext cx="7772400" cy="4648200"/>
          </a:xfrm>
        </p:spPr>
        <p:txBody>
          <a:bodyPr/>
          <a:lstStyle/>
          <a:p>
            <a:pPr>
              <a:lnSpc>
                <a:spcPct val="90000"/>
              </a:lnSpc>
            </a:pPr>
            <a:r>
              <a:rPr lang="en-US" sz="2800" dirty="0"/>
              <a:t>Usually in a client-server model, the server provides a set of services.  Each service can be invoked by a procedure.  For example, in an employee management system you would have services that include:</a:t>
            </a:r>
          </a:p>
          <a:p>
            <a:pPr lvl="1">
              <a:lnSpc>
                <a:spcPct val="90000"/>
              </a:lnSpc>
            </a:pPr>
            <a:r>
              <a:rPr lang="en-US" sz="2400" dirty="0"/>
              <a:t>Insert an employee record for a new employee</a:t>
            </a:r>
          </a:p>
          <a:p>
            <a:pPr lvl="1">
              <a:lnSpc>
                <a:spcPct val="90000"/>
              </a:lnSpc>
            </a:pPr>
            <a:r>
              <a:rPr lang="en-US" sz="2400" dirty="0"/>
              <a:t>Get the salary of an employee</a:t>
            </a:r>
          </a:p>
          <a:p>
            <a:pPr lvl="1">
              <a:lnSpc>
                <a:spcPct val="90000"/>
              </a:lnSpc>
            </a:pPr>
            <a:r>
              <a:rPr lang="en-US" sz="2400" dirty="0"/>
              <a:t>Etc;</a:t>
            </a:r>
          </a:p>
          <a:p>
            <a:pPr>
              <a:lnSpc>
                <a:spcPct val="90000"/>
              </a:lnSpc>
            </a:pPr>
            <a:r>
              <a:rPr lang="en-US" sz="2800" dirty="0"/>
              <a:t>The client must identify the service that it wants.</a:t>
            </a:r>
          </a:p>
          <a:p>
            <a:pPr>
              <a:lnSpc>
                <a:spcPct val="90000"/>
              </a:lnSpc>
            </a:pPr>
            <a:r>
              <a:rPr lang="en-US" sz="2800" dirty="0"/>
              <a:t>This is part of the message.</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p:txBody>
          <a:bodyPr/>
          <a:lstStyle/>
          <a:p>
            <a:r>
              <a:rPr lang="en-US"/>
              <a:t>Other Representational Issues</a:t>
            </a:r>
          </a:p>
        </p:txBody>
      </p:sp>
      <p:sp>
        <p:nvSpPr>
          <p:cNvPr id="507907" name="Rectangle 3"/>
          <p:cNvSpPr>
            <a:spLocks noGrp="1" noChangeArrowheads="1"/>
          </p:cNvSpPr>
          <p:nvPr>
            <p:ph type="body" idx="1"/>
          </p:nvPr>
        </p:nvSpPr>
        <p:spPr/>
        <p:txBody>
          <a:bodyPr/>
          <a:lstStyle/>
          <a:p>
            <a:r>
              <a:rPr lang="en-US" dirty="0"/>
              <a:t>Thus each service must have an identifier e.g., in the previous code segment examples we may have something like this:</a:t>
            </a:r>
          </a:p>
          <a:p>
            <a:pPr lvl="1">
              <a:buFont typeface="Wingdings" pitchFamily="2" charset="2"/>
              <a:buNone/>
            </a:pPr>
            <a:r>
              <a:rPr lang="en-US" sz="1900" dirty="0" err="1">
                <a:solidFill>
                  <a:schemeClr val="accent6"/>
                </a:solidFill>
              </a:rPr>
              <a:t>sprintf</a:t>
            </a:r>
            <a:r>
              <a:rPr lang="en-US" sz="1900" dirty="0">
                <a:solidFill>
                  <a:schemeClr val="accent6"/>
                </a:solidFill>
              </a:rPr>
              <a:t>(</a:t>
            </a:r>
            <a:r>
              <a:rPr lang="en-US" sz="1900" dirty="0" err="1">
                <a:solidFill>
                  <a:schemeClr val="accent6"/>
                </a:solidFill>
              </a:rPr>
              <a:t>msg</a:t>
            </a:r>
            <a:r>
              <a:rPr lang="en-US" sz="1900" dirty="0">
                <a:solidFill>
                  <a:schemeClr val="accent6"/>
                </a:solidFill>
              </a:rPr>
              <a:t>,“%d %s %f  %</a:t>
            </a:r>
            <a:r>
              <a:rPr lang="en-US" sz="1900" dirty="0" err="1">
                <a:solidFill>
                  <a:schemeClr val="accent6"/>
                </a:solidFill>
              </a:rPr>
              <a:t>s",methodidentifier</a:t>
            </a:r>
            <a:r>
              <a:rPr lang="en-US" sz="1900" dirty="0">
                <a:solidFill>
                  <a:schemeClr val="accent6"/>
                </a:solidFill>
              </a:rPr>
              <a:t>,</a:t>
            </a:r>
          </a:p>
          <a:p>
            <a:pPr lvl="1">
              <a:buFont typeface="Wingdings" pitchFamily="2" charset="2"/>
              <a:buNone/>
            </a:pPr>
            <a:r>
              <a:rPr lang="en-US" sz="1900" dirty="0">
                <a:solidFill>
                  <a:schemeClr val="accent6"/>
                </a:solidFill>
              </a:rPr>
              <a:t>       </a:t>
            </a:r>
            <a:r>
              <a:rPr lang="en-US" sz="1900" dirty="0" smtClean="0">
                <a:solidFill>
                  <a:schemeClr val="accent6"/>
                </a:solidFill>
              </a:rPr>
              <a:t>     </a:t>
            </a:r>
            <a:r>
              <a:rPr lang="en-US" sz="1900" dirty="0" err="1">
                <a:solidFill>
                  <a:schemeClr val="accent6"/>
                </a:solidFill>
              </a:rPr>
              <a:t>name,salary,jobcode</a:t>
            </a:r>
            <a:r>
              <a:rPr lang="en-US" sz="1900" dirty="0">
                <a:solidFill>
                  <a:schemeClr val="accent6"/>
                </a:solidFill>
              </a:rPr>
              <a:t>); </a:t>
            </a:r>
          </a:p>
          <a:p>
            <a:pPr lvl="1">
              <a:buFont typeface="Wingdings" pitchFamily="2" charset="2"/>
              <a:buNone/>
            </a:pPr>
            <a:r>
              <a:rPr lang="en-US" sz="1900" dirty="0" err="1">
                <a:solidFill>
                  <a:schemeClr val="accent6"/>
                </a:solidFill>
              </a:rPr>
              <a:t>sscanf</a:t>
            </a:r>
            <a:r>
              <a:rPr lang="en-US" sz="1900" dirty="0">
                <a:solidFill>
                  <a:schemeClr val="accent6"/>
                </a:solidFill>
              </a:rPr>
              <a:t> (</a:t>
            </a:r>
            <a:r>
              <a:rPr lang="en-US" sz="1900" dirty="0" err="1">
                <a:solidFill>
                  <a:schemeClr val="accent6"/>
                </a:solidFill>
              </a:rPr>
              <a:t>msg</a:t>
            </a:r>
            <a:r>
              <a:rPr lang="en-US" sz="1900" dirty="0">
                <a:solidFill>
                  <a:schemeClr val="accent6"/>
                </a:solidFill>
              </a:rPr>
              <a:t>,“%d %s %f  %</a:t>
            </a:r>
            <a:r>
              <a:rPr lang="en-US" sz="1900" dirty="0" err="1">
                <a:solidFill>
                  <a:schemeClr val="accent6"/>
                </a:solidFill>
              </a:rPr>
              <a:t>s",&amp;methodidentifier</a:t>
            </a:r>
            <a:r>
              <a:rPr lang="en-US" sz="1900" dirty="0">
                <a:solidFill>
                  <a:schemeClr val="accent6"/>
                </a:solidFill>
              </a:rPr>
              <a:t>,</a:t>
            </a:r>
          </a:p>
          <a:p>
            <a:pPr lvl="1">
              <a:buFont typeface="Wingdings" pitchFamily="2" charset="2"/>
              <a:buNone/>
            </a:pPr>
            <a:r>
              <a:rPr lang="en-US" sz="1900" dirty="0">
                <a:solidFill>
                  <a:schemeClr val="accent6"/>
                </a:solidFill>
              </a:rPr>
              <a:t>      </a:t>
            </a:r>
            <a:r>
              <a:rPr lang="en-US" sz="1900" dirty="0" smtClean="0">
                <a:solidFill>
                  <a:schemeClr val="accent6"/>
                </a:solidFill>
              </a:rPr>
              <a:t>     </a:t>
            </a:r>
            <a:r>
              <a:rPr lang="en-US" sz="1900" dirty="0" err="1">
                <a:solidFill>
                  <a:schemeClr val="accent6"/>
                </a:solidFill>
              </a:rPr>
              <a:t>name,&amp;salary,jobcode</a:t>
            </a:r>
            <a:r>
              <a:rPr lang="en-US" sz="1900" dirty="0">
                <a:solidFill>
                  <a:schemeClr val="accent6"/>
                </a:solidFill>
              </a:rPr>
              <a:t>)</a:t>
            </a:r>
            <a:r>
              <a:rPr lang="en-US" sz="2000" dirty="0">
                <a:latin typeface="Courier New" pitchFamily="32" charset="0"/>
              </a:rPr>
              <a:t>;</a:t>
            </a:r>
          </a:p>
          <a:p>
            <a:pPr lvl="1">
              <a:buFont typeface="Wingdings" pitchFamily="2" charset="2"/>
              <a:buNone/>
            </a:pPr>
            <a:endParaRPr lang="en-US" sz="2000" dirty="0">
              <a:latin typeface="Courier New" pitchFamily="32" charset="0"/>
            </a:endParaRPr>
          </a:p>
          <a:p>
            <a:endParaRPr lang="en-US" sz="2000" dirty="0"/>
          </a:p>
          <a:p>
            <a:pPr lvl="1">
              <a:buFont typeface="Wingdings" pitchFamily="2" charset="2"/>
              <a:buNone/>
            </a:pPr>
            <a:r>
              <a:rPr lang="en-US" dirty="0"/>
              <a:t> </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p:txBody>
          <a:bodyPr/>
          <a:lstStyle/>
          <a:p>
            <a:r>
              <a:rPr lang="en-US"/>
              <a:t>Other Representational Issues</a:t>
            </a:r>
          </a:p>
        </p:txBody>
      </p:sp>
      <p:sp>
        <p:nvSpPr>
          <p:cNvPr id="509955" name="Rectangle 3"/>
          <p:cNvSpPr>
            <a:spLocks noGrp="1" noChangeArrowheads="1"/>
          </p:cNvSpPr>
          <p:nvPr>
            <p:ph type="body" idx="1"/>
          </p:nvPr>
        </p:nvSpPr>
        <p:spPr/>
        <p:txBody>
          <a:bodyPr/>
          <a:lstStyle/>
          <a:p>
            <a:r>
              <a:rPr lang="en-US" dirty="0"/>
              <a:t>What if we have a list of Employees that we want to send in a </a:t>
            </a:r>
            <a:r>
              <a:rPr lang="en-US" dirty="0" smtClean="0"/>
              <a:t>message?</a:t>
            </a:r>
          </a:p>
          <a:p>
            <a:r>
              <a:rPr lang="en-US" dirty="0" smtClean="0"/>
              <a:t> </a:t>
            </a:r>
            <a:r>
              <a:rPr lang="en-US" dirty="0"/>
              <a:t>We do not know ahead of time how many employee records will be sent in a message</a:t>
            </a:r>
            <a:r>
              <a:rPr lang="en-US" dirty="0" smtClean="0"/>
              <a:t>.</a:t>
            </a:r>
          </a:p>
          <a:p>
            <a:r>
              <a:rPr lang="en-US" dirty="0" smtClean="0"/>
              <a:t>One way </a:t>
            </a:r>
            <a:r>
              <a:rPr lang="en-US" dirty="0"/>
              <a:t>to handle </a:t>
            </a:r>
            <a:r>
              <a:rPr lang="en-US" dirty="0" smtClean="0"/>
              <a:t>this:  </a:t>
            </a:r>
          </a:p>
          <a:p>
            <a:pPr lvl="1"/>
            <a:r>
              <a:rPr lang="en-US" dirty="0" smtClean="0"/>
              <a:t>S</a:t>
            </a:r>
            <a:r>
              <a:rPr lang="en-US" dirty="0" smtClean="0"/>
              <a:t>end </a:t>
            </a:r>
            <a:r>
              <a:rPr lang="en-US" dirty="0"/>
              <a:t>a message with the service identifier and the number of employee records being sent. </a:t>
            </a:r>
            <a:endParaRPr lang="en-US" dirty="0" smtClean="0"/>
          </a:p>
          <a:p>
            <a:pPr lvl="1"/>
            <a:r>
              <a:rPr lang="en-US" dirty="0" smtClean="0"/>
              <a:t> </a:t>
            </a:r>
            <a:r>
              <a:rPr lang="en-US" dirty="0"/>
              <a:t>You then send the </a:t>
            </a:r>
            <a:r>
              <a:rPr lang="en-US" dirty="0" smtClean="0"/>
              <a:t>employee </a:t>
            </a:r>
            <a:r>
              <a:rPr lang="en-US" dirty="0"/>
              <a:t>records.</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Rectangle 2"/>
          <p:cNvSpPr>
            <a:spLocks noGrp="1" noChangeArrowheads="1"/>
          </p:cNvSpPr>
          <p:nvPr>
            <p:ph type="title"/>
          </p:nvPr>
        </p:nvSpPr>
        <p:spPr/>
        <p:txBody>
          <a:bodyPr/>
          <a:lstStyle/>
          <a:p>
            <a:r>
              <a:rPr lang="en-US"/>
              <a:t>Other Representational Issues</a:t>
            </a:r>
          </a:p>
        </p:txBody>
      </p:sp>
      <p:sp>
        <p:nvSpPr>
          <p:cNvPr id="535555" name="Rectangle 3"/>
          <p:cNvSpPr>
            <a:spLocks noGrp="1" noChangeArrowheads="1"/>
          </p:cNvSpPr>
          <p:nvPr>
            <p:ph type="body" idx="1"/>
          </p:nvPr>
        </p:nvSpPr>
        <p:spPr/>
        <p:txBody>
          <a:bodyPr/>
          <a:lstStyle/>
          <a:p>
            <a:pPr>
              <a:lnSpc>
                <a:spcPct val="90000"/>
              </a:lnSpc>
            </a:pPr>
            <a:r>
              <a:rPr lang="en-US" sz="2800" dirty="0"/>
              <a:t>What was just described works fine if the client and server machines have similar machine types.</a:t>
            </a:r>
          </a:p>
          <a:p>
            <a:pPr>
              <a:lnSpc>
                <a:spcPct val="90000"/>
              </a:lnSpc>
            </a:pPr>
            <a:r>
              <a:rPr lang="en-US" sz="2800" dirty="0"/>
              <a:t>However, it is common that there are multiple machine types.</a:t>
            </a:r>
          </a:p>
          <a:p>
            <a:pPr lvl="1">
              <a:lnSpc>
                <a:spcPct val="90000"/>
              </a:lnSpc>
            </a:pPr>
            <a:r>
              <a:rPr lang="en-US" sz="2400" dirty="0"/>
              <a:t>IBM mainframes use the EBCDIC character code, but IBM PCs use ASCII.</a:t>
            </a:r>
          </a:p>
          <a:p>
            <a:pPr lvl="1">
              <a:lnSpc>
                <a:spcPct val="90000"/>
              </a:lnSpc>
            </a:pPr>
            <a:r>
              <a:rPr lang="en-US" sz="2400" dirty="0"/>
              <a:t>It would be rather difficult to pass a character parameter from an IBM PC client to an IBM mainframe server using what has just been described.</a:t>
            </a:r>
          </a:p>
          <a:p>
            <a:pPr lvl="1">
              <a:lnSpc>
                <a:spcPct val="90000"/>
              </a:lnSpc>
            </a:pPr>
            <a:r>
              <a:rPr lang="en-US" sz="2400" dirty="0"/>
              <a:t>Similar problems occur with integers (1’s complement </a:t>
            </a:r>
            <a:r>
              <a:rPr lang="en-US" sz="2400" dirty="0" err="1"/>
              <a:t>vs</a:t>
            </a:r>
            <a:r>
              <a:rPr lang="en-US" sz="2400" dirty="0"/>
              <a:t> two’s complement).</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p:txBody>
          <a:bodyPr/>
          <a:lstStyle/>
          <a:p>
            <a:r>
              <a:rPr lang="en-US"/>
              <a:t>Other Representational Issues</a:t>
            </a:r>
          </a:p>
        </p:txBody>
      </p:sp>
      <p:sp>
        <p:nvSpPr>
          <p:cNvPr id="536579" name="Rectangle 3"/>
          <p:cNvSpPr>
            <a:spLocks noGrp="1" noChangeArrowheads="1"/>
          </p:cNvSpPr>
          <p:nvPr>
            <p:ph type="body" idx="1"/>
          </p:nvPr>
        </p:nvSpPr>
        <p:spPr/>
        <p:txBody>
          <a:bodyPr/>
          <a:lstStyle/>
          <a:p>
            <a:r>
              <a:rPr lang="en-US" dirty="0"/>
              <a:t>Need a canonical form</a:t>
            </a:r>
          </a:p>
          <a:p>
            <a:r>
              <a:rPr lang="en-US" dirty="0"/>
              <a:t>For the UNIX OS there is XDR(</a:t>
            </a:r>
            <a:r>
              <a:rPr lang="en-US" dirty="0" err="1"/>
              <a:t>eXternal</a:t>
            </a:r>
            <a:r>
              <a:rPr lang="en-US" dirty="0"/>
              <a:t> Data Representation). For Java RMI, there is Java Remote Method Protocol (JRMP).</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r>
              <a:rPr lang="en-US"/>
              <a:t>Binding</a:t>
            </a:r>
          </a:p>
        </p:txBody>
      </p:sp>
      <p:sp>
        <p:nvSpPr>
          <p:cNvPr id="427011" name="Rectangle 3"/>
          <p:cNvSpPr>
            <a:spLocks noGrp="1" noChangeArrowheads="1"/>
          </p:cNvSpPr>
          <p:nvPr>
            <p:ph type="body" idx="1"/>
          </p:nvPr>
        </p:nvSpPr>
        <p:spPr/>
        <p:txBody>
          <a:bodyPr/>
          <a:lstStyle/>
          <a:p>
            <a:r>
              <a:rPr lang="en-US" dirty="0">
                <a:solidFill>
                  <a:srgbClr val="FF0000"/>
                </a:solidFill>
              </a:rPr>
              <a:t>Binding</a:t>
            </a:r>
            <a:r>
              <a:rPr lang="en-US" dirty="0"/>
              <a:t> refers to determining the location and identity (communication identifier) of the </a:t>
            </a:r>
            <a:r>
              <a:rPr lang="en-US" dirty="0" err="1"/>
              <a:t>callee</a:t>
            </a:r>
            <a:endParaRPr lang="en-US" dirty="0"/>
          </a:p>
          <a:p>
            <a:pPr lvl="1"/>
            <a:r>
              <a:rPr lang="en-US" dirty="0"/>
              <a:t>In UNIX, a communication identifier is a socket address containing host’s IP address and port number.</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p:cNvSpPr>
            <a:spLocks noGrp="1" noChangeArrowheads="1"/>
          </p:cNvSpPr>
          <p:nvPr>
            <p:ph type="title"/>
          </p:nvPr>
        </p:nvSpPr>
        <p:spPr/>
        <p:txBody>
          <a:bodyPr/>
          <a:lstStyle/>
          <a:p>
            <a:r>
              <a:rPr lang="en-US"/>
              <a:t>Binding</a:t>
            </a:r>
          </a:p>
        </p:txBody>
      </p:sp>
      <p:sp>
        <p:nvSpPr>
          <p:cNvPr id="428035" name="Rectangle 3"/>
          <p:cNvSpPr>
            <a:spLocks noGrp="1" noChangeArrowheads="1"/>
          </p:cNvSpPr>
          <p:nvPr>
            <p:ph type="body" idx="1"/>
          </p:nvPr>
        </p:nvSpPr>
        <p:spPr/>
        <p:txBody>
          <a:bodyPr/>
          <a:lstStyle/>
          <a:p>
            <a:r>
              <a:rPr lang="en-US" sz="2800" dirty="0"/>
              <a:t>Strategies for binding </a:t>
            </a:r>
          </a:p>
          <a:p>
            <a:pPr lvl="1"/>
            <a:r>
              <a:rPr lang="en-US" sz="2400" dirty="0"/>
              <a:t>Static binding (which binds the host address of a server into the client program at compilation time) is undesirable.</a:t>
            </a:r>
          </a:p>
          <a:p>
            <a:pPr lvl="2"/>
            <a:r>
              <a:rPr lang="en-US" sz="2000" dirty="0"/>
              <a:t>The client and server programs are compiled separately and often at different times.</a:t>
            </a:r>
          </a:p>
          <a:p>
            <a:pPr lvl="2"/>
            <a:r>
              <a:rPr lang="en-US" sz="2000" dirty="0"/>
              <a:t>Services may be moved from one host to another.</a:t>
            </a:r>
          </a:p>
          <a:p>
            <a:pPr lvl="1"/>
            <a:r>
              <a:rPr lang="en-US" sz="2400" dirty="0"/>
              <a:t>Could pass host name and port by reading a file or through the command line.</a:t>
            </a:r>
          </a:p>
          <a:p>
            <a:pPr lvl="2"/>
            <a:r>
              <a:rPr lang="en-US" sz="2000" dirty="0"/>
              <a:t>You do not need to recompile</a:t>
            </a:r>
          </a:p>
          <a:p>
            <a:pPr lvl="2"/>
            <a:r>
              <a:rPr lang="en-US" dirty="0" smtClean="0"/>
              <a:t>Client</a:t>
            </a:r>
            <a:r>
              <a:rPr lang="en-US" sz="2000" dirty="0" smtClean="0"/>
              <a:t> </a:t>
            </a:r>
            <a:r>
              <a:rPr lang="en-US" sz="2000" dirty="0"/>
              <a:t>still </a:t>
            </a:r>
            <a:r>
              <a:rPr lang="en-US" sz="2000" dirty="0" smtClean="0"/>
              <a:t>needs </a:t>
            </a:r>
            <a:r>
              <a:rPr lang="en-US" sz="2000" dirty="0"/>
              <a:t>to know the location of the server ahead of time.</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a:t>Binding </a:t>
            </a:r>
          </a:p>
        </p:txBody>
      </p:sp>
      <p:sp>
        <p:nvSpPr>
          <p:cNvPr id="435203" name="Rectangle 3"/>
          <p:cNvSpPr>
            <a:spLocks noGrp="1" noChangeArrowheads="1"/>
          </p:cNvSpPr>
          <p:nvPr>
            <p:ph type="body" idx="1"/>
          </p:nvPr>
        </p:nvSpPr>
        <p:spPr/>
        <p:txBody>
          <a:bodyPr/>
          <a:lstStyle/>
          <a:p>
            <a:r>
              <a:rPr lang="en-US" sz="2800"/>
              <a:t>Strategies for binding (cont)</a:t>
            </a:r>
          </a:p>
          <a:p>
            <a:pPr lvl="1"/>
            <a:r>
              <a:rPr lang="en-US" sz="2400"/>
              <a:t>Always run the binder on a “well-known” address (i.e., fixed host and port) </a:t>
            </a:r>
          </a:p>
          <a:p>
            <a:pPr lvl="1"/>
            <a:r>
              <a:rPr lang="en-US" sz="2400"/>
              <a:t>The operating system supplies the current address of the binder (e.g., via environment variable in UNIX).</a:t>
            </a:r>
          </a:p>
          <a:p>
            <a:pPr lvl="2"/>
            <a:r>
              <a:rPr lang="en-US" sz="2000"/>
              <a:t>Users need to be informed whenever the binder is relocated</a:t>
            </a:r>
          </a:p>
          <a:p>
            <a:pPr lvl="2"/>
            <a:r>
              <a:rPr lang="en-US" sz="2000"/>
              <a:t>Client and server programs need not be recompiled</a:t>
            </a:r>
          </a:p>
          <a:p>
            <a:pPr lvl="1"/>
            <a:r>
              <a:rPr lang="en-US" sz="2400"/>
              <a:t>Use a broadcast message to locate the binder</a:t>
            </a:r>
          </a:p>
          <a:p>
            <a:pPr lvl="2"/>
            <a:r>
              <a:rPr lang="en-US" sz="2000"/>
              <a:t>The binder can be easily relocated</a:t>
            </a:r>
          </a:p>
          <a:p>
            <a:pPr lvl="2"/>
            <a:r>
              <a:rPr lang="en-US" sz="2000"/>
              <a:t>Client/Server programs need not be recompiled</a:t>
            </a:r>
          </a:p>
          <a:p>
            <a:pPr lvl="1"/>
            <a:endParaRPr lang="en-US" sz="2400"/>
          </a:p>
          <a:p>
            <a:pPr lvl="1"/>
            <a:endParaRPr lang="en-US" sz="2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Transport Protocols</a:t>
            </a:r>
          </a:p>
        </p:txBody>
      </p:sp>
      <p:sp>
        <p:nvSpPr>
          <p:cNvPr id="12291" name="Rectangle 3"/>
          <p:cNvSpPr>
            <a:spLocks noGrp="1" noChangeArrowheads="1"/>
          </p:cNvSpPr>
          <p:nvPr>
            <p:ph type="body" idx="1"/>
          </p:nvPr>
        </p:nvSpPr>
        <p:spPr>
          <a:xfrm>
            <a:off x="533400" y="1423219"/>
            <a:ext cx="7772400" cy="4648200"/>
          </a:xfrm>
        </p:spPr>
        <p:txBody>
          <a:bodyPr/>
          <a:lstStyle/>
          <a:p>
            <a:pPr eaLnBrk="1" hangingPunct="1">
              <a:lnSpc>
                <a:spcPct val="90000"/>
              </a:lnSpc>
            </a:pPr>
            <a:r>
              <a:rPr lang="en-US" dirty="0" smtClean="0"/>
              <a:t>At the receiving end, the transport layer has to put back together the pieces into the message before passing it to the application</a:t>
            </a:r>
            <a:r>
              <a:rPr lang="en-US" dirty="0" smtClean="0"/>
              <a:t>.</a:t>
            </a:r>
          </a:p>
          <a:p>
            <a:pPr eaLnBrk="1" hangingPunct="1">
              <a:lnSpc>
                <a:spcPct val="90000"/>
              </a:lnSpc>
            </a:pPr>
            <a:r>
              <a:rPr lang="en-US" dirty="0" smtClean="0"/>
              <a:t>One of the Internet </a:t>
            </a:r>
            <a:r>
              <a:rPr lang="en-US" dirty="0" smtClean="0"/>
              <a:t>transport </a:t>
            </a:r>
            <a:r>
              <a:rPr lang="en-US" dirty="0" smtClean="0"/>
              <a:t>protocols </a:t>
            </a:r>
            <a:r>
              <a:rPr lang="en-US" dirty="0" smtClean="0"/>
              <a:t>is called </a:t>
            </a:r>
            <a:r>
              <a:rPr lang="en-US" dirty="0" smtClean="0">
                <a:solidFill>
                  <a:srgbClr val="FF0000"/>
                </a:solidFill>
              </a:rPr>
              <a:t>Transmission Control Protocol (TCP).</a:t>
            </a:r>
          </a:p>
          <a:p>
            <a:pPr lvl="1" eaLnBrk="1" hangingPunct="1">
              <a:lnSpc>
                <a:spcPct val="90000"/>
              </a:lnSpc>
            </a:pPr>
            <a:r>
              <a:rPr lang="en-US" dirty="0" smtClean="0"/>
              <a:t>TCP is a reliable transport protocol i.e., it can deal with losses</a:t>
            </a:r>
          </a:p>
          <a:p>
            <a:pPr eaLnBrk="1" hangingPunct="1">
              <a:lnSpc>
                <a:spcPct val="90000"/>
              </a:lnSpc>
            </a:pPr>
            <a:r>
              <a:rPr lang="en-US" dirty="0" smtClean="0"/>
              <a:t>The Internet transport protocol that does not deal with losses is called </a:t>
            </a:r>
            <a:r>
              <a:rPr lang="en-US" dirty="0" smtClean="0">
                <a:solidFill>
                  <a:srgbClr val="FF0000"/>
                </a:solidFill>
              </a:rPr>
              <a:t>User Datagram Protocol (UDP)</a:t>
            </a:r>
            <a:r>
              <a:rPr lang="en-US" dirty="0" smtClean="0"/>
              <a:t>.</a:t>
            </a:r>
          </a:p>
          <a:p>
            <a:pPr eaLnBrk="1" hangingPunct="1">
              <a:lnSpc>
                <a:spcPct val="90000"/>
              </a:lnSpc>
            </a:pPr>
            <a:endParaRPr lang="en-US" sz="2400" dirty="0" smtClean="0"/>
          </a:p>
          <a:p>
            <a:pPr eaLnBrk="1" hangingPunct="1">
              <a:lnSpc>
                <a:spcPct val="90000"/>
              </a:lnSpc>
              <a:buNone/>
            </a:pPr>
            <a:endParaRPr lang="en-US" sz="2400"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p:cNvSpPr>
            <a:spLocks noGrp="1" noChangeArrowheads="1"/>
          </p:cNvSpPr>
          <p:nvPr>
            <p:ph type="title"/>
          </p:nvPr>
        </p:nvSpPr>
        <p:spPr/>
        <p:txBody>
          <a:bodyPr/>
          <a:lstStyle/>
          <a:p>
            <a:r>
              <a:rPr lang="en-US"/>
              <a:t>Binding</a:t>
            </a:r>
          </a:p>
        </p:txBody>
      </p:sp>
      <p:sp>
        <p:nvSpPr>
          <p:cNvPr id="429059" name="Rectangle 3"/>
          <p:cNvSpPr>
            <a:spLocks noGrp="1" noChangeArrowheads="1"/>
          </p:cNvSpPr>
          <p:nvPr>
            <p:ph type="body" idx="1"/>
          </p:nvPr>
        </p:nvSpPr>
        <p:spPr/>
        <p:txBody>
          <a:bodyPr/>
          <a:lstStyle/>
          <a:p>
            <a:r>
              <a:rPr lang="en-US" dirty="0"/>
              <a:t>Dynamic binding service is desirable.  Ideally, a binding service would have the following characteristics:</a:t>
            </a:r>
          </a:p>
          <a:p>
            <a:pPr lvl="1"/>
            <a:r>
              <a:rPr lang="en-US" dirty="0"/>
              <a:t>Allows servers to register their exporting services</a:t>
            </a:r>
          </a:p>
          <a:p>
            <a:pPr lvl="1"/>
            <a:r>
              <a:rPr lang="en-US" dirty="0"/>
              <a:t>Allows servers to remote services</a:t>
            </a:r>
          </a:p>
          <a:p>
            <a:pPr lvl="1"/>
            <a:r>
              <a:rPr lang="en-US" dirty="0"/>
              <a:t>Allows clients to lookup the </a:t>
            </a:r>
            <a:r>
              <a:rPr lang="en-US"/>
              <a:t>named </a:t>
            </a:r>
            <a:r>
              <a:rPr lang="en-US" smtClean="0"/>
              <a:t>service</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smtClean="0"/>
              <a:t>Summary</a:t>
            </a:r>
          </a:p>
        </p:txBody>
      </p:sp>
      <p:sp>
        <p:nvSpPr>
          <p:cNvPr id="74755" name="Rectangle 3"/>
          <p:cNvSpPr>
            <a:spLocks noGrp="1" noChangeArrowheads="1"/>
          </p:cNvSpPr>
          <p:nvPr>
            <p:ph type="body" idx="1"/>
          </p:nvPr>
        </p:nvSpPr>
        <p:spPr/>
        <p:txBody>
          <a:bodyPr/>
          <a:lstStyle/>
          <a:p>
            <a:pPr eaLnBrk="1" hangingPunct="1"/>
            <a:r>
              <a:rPr lang="en-US" smtClean="0"/>
              <a:t>This section briefly summarizes the basic message passing primitives that can be used by processes in a distributed application.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Network Layer</a:t>
            </a:r>
          </a:p>
        </p:txBody>
      </p:sp>
      <p:sp>
        <p:nvSpPr>
          <p:cNvPr id="10243" name="Rectangle 3"/>
          <p:cNvSpPr>
            <a:spLocks noGrp="1" noChangeArrowheads="1"/>
          </p:cNvSpPr>
          <p:nvPr>
            <p:ph type="body" idx="1"/>
          </p:nvPr>
        </p:nvSpPr>
        <p:spPr>
          <a:xfrm>
            <a:off x="533400" y="1437968"/>
            <a:ext cx="7772400" cy="4648200"/>
          </a:xfrm>
        </p:spPr>
        <p:txBody>
          <a:bodyPr/>
          <a:lstStyle/>
          <a:p>
            <a:pPr eaLnBrk="1" hangingPunct="1"/>
            <a:r>
              <a:rPr lang="en-US" dirty="0" smtClean="0"/>
              <a:t>For a message to get from the sender to the receiver there are often multiple paths that can be taken </a:t>
            </a:r>
          </a:p>
          <a:p>
            <a:pPr eaLnBrk="1" hangingPunct="1"/>
            <a:r>
              <a:rPr lang="en-US" dirty="0" smtClean="0"/>
              <a:t>A path consists of multiple routers</a:t>
            </a:r>
            <a:endParaRPr lang="en-US" dirty="0" smtClean="0"/>
          </a:p>
          <a:p>
            <a:pPr eaLnBrk="1" hangingPunct="1"/>
            <a:r>
              <a:rPr lang="en-US" dirty="0" smtClean="0"/>
              <a:t>Choosing a path is called</a:t>
            </a:r>
            <a:r>
              <a:rPr lang="en-US" dirty="0" smtClean="0">
                <a:solidFill>
                  <a:srgbClr val="FF0000"/>
                </a:solidFill>
              </a:rPr>
              <a:t> routing</a:t>
            </a:r>
          </a:p>
          <a:p>
            <a:pPr eaLnBrk="1" hangingPunct="1"/>
            <a:r>
              <a:rPr lang="en-US" dirty="0" smtClean="0"/>
              <a:t>Most widely used network protocol is the connectionless </a:t>
            </a:r>
            <a:r>
              <a:rPr lang="en-US" dirty="0" smtClean="0">
                <a:solidFill>
                  <a:srgbClr val="FF0000"/>
                </a:solidFill>
              </a:rPr>
              <a:t>IP</a:t>
            </a:r>
            <a:r>
              <a:rPr lang="en-US" b="1" dirty="0" smtClean="0"/>
              <a:t> </a:t>
            </a:r>
            <a:r>
              <a:rPr lang="en-US" dirty="0" smtClean="0"/>
              <a:t>(Internet Protocol)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16647</TotalTime>
  <Words>4847</Words>
  <Application>Microsoft Office PowerPoint</Application>
  <PresentationFormat>On-screen Show (4:3)</PresentationFormat>
  <Paragraphs>686</Paragraphs>
  <Slides>81</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81</vt:i4>
      </vt:variant>
    </vt:vector>
  </HeadingPairs>
  <TitlesOfParts>
    <vt:vector size="89" baseType="lpstr">
      <vt:lpstr>Times New Roman</vt:lpstr>
      <vt:lpstr>Arial</vt:lpstr>
      <vt:lpstr>Comic Sans MS</vt:lpstr>
      <vt:lpstr>ZapfDingbats</vt:lpstr>
      <vt:lpstr>Courier New</vt:lpstr>
      <vt:lpstr>Courier (WE)</vt:lpstr>
      <vt:lpstr>Helvetica</vt:lpstr>
      <vt:lpstr>Default Design</vt:lpstr>
      <vt:lpstr>Communication</vt:lpstr>
      <vt:lpstr>References</vt:lpstr>
      <vt:lpstr>Protocols</vt:lpstr>
      <vt:lpstr>Protocol Stacks</vt:lpstr>
      <vt:lpstr>Protocol Stacks</vt:lpstr>
      <vt:lpstr>Internet Protocol Stack</vt:lpstr>
      <vt:lpstr>Transport Protocols</vt:lpstr>
      <vt:lpstr>Transport Protocols</vt:lpstr>
      <vt:lpstr>Network Layer</vt:lpstr>
      <vt:lpstr>Data Link Layer</vt:lpstr>
      <vt:lpstr>Physical Layer</vt:lpstr>
      <vt:lpstr>Application Layer Protocols</vt:lpstr>
      <vt:lpstr>Client-Server Paradigm</vt:lpstr>
      <vt:lpstr>Application Programming Interface: API</vt:lpstr>
      <vt:lpstr>Socket API</vt:lpstr>
      <vt:lpstr>Sockets</vt:lpstr>
      <vt:lpstr>Open Files/Socket Representation</vt:lpstr>
      <vt:lpstr>Open Files/Socket Representation</vt:lpstr>
      <vt:lpstr>Sockets and Descriptors</vt:lpstr>
      <vt:lpstr>Sockets and Descriptors</vt:lpstr>
      <vt:lpstr>Socket Creation</vt:lpstr>
      <vt:lpstr>Socket Creation</vt:lpstr>
      <vt:lpstr>Endpoint Addresses</vt:lpstr>
      <vt:lpstr>Address Representation</vt:lpstr>
      <vt:lpstr>Address Representation</vt:lpstr>
      <vt:lpstr>Address Representation</vt:lpstr>
      <vt:lpstr>Data Representation</vt:lpstr>
      <vt:lpstr>Data Representation</vt:lpstr>
      <vt:lpstr>Address Conversion</vt:lpstr>
      <vt:lpstr>bind ()</vt:lpstr>
      <vt:lpstr>bind()</vt:lpstr>
      <vt:lpstr>connect()</vt:lpstr>
      <vt:lpstr>connect()</vt:lpstr>
      <vt:lpstr>send() </vt:lpstr>
      <vt:lpstr>recv()</vt:lpstr>
      <vt:lpstr>listen()</vt:lpstr>
      <vt:lpstr>listen()</vt:lpstr>
      <vt:lpstr>accept() </vt:lpstr>
      <vt:lpstr>accept()</vt:lpstr>
      <vt:lpstr>accept() </vt:lpstr>
      <vt:lpstr>Getting IP address/port from socket</vt:lpstr>
      <vt:lpstr>Sequence of Socket System Calls</vt:lpstr>
      <vt:lpstr>Example (Stream Socket; setting address)</vt:lpstr>
      <vt:lpstr>Example (Stream Socket; socket creation)</vt:lpstr>
      <vt:lpstr>Example (Stream Socket; client)</vt:lpstr>
      <vt:lpstr>Example (Stream Socket; client)</vt:lpstr>
      <vt:lpstr>Example (Stream Socket; client)</vt:lpstr>
      <vt:lpstr>Example (Stream Socket; server)</vt:lpstr>
      <vt:lpstr>Example (Stream Socket; server)</vt:lpstr>
      <vt:lpstr>Example (Stream Socket; server)</vt:lpstr>
      <vt:lpstr>Example (Stream Socket; server)</vt:lpstr>
      <vt:lpstr>  Example (Stream Socket; server)</vt:lpstr>
      <vt:lpstr>UDP: User Datagram Protocol [RFC 768]</vt:lpstr>
      <vt:lpstr>Why use UDP instead of TCP</vt:lpstr>
      <vt:lpstr>UDP</vt:lpstr>
      <vt:lpstr>Applications using UDP and TCP</vt:lpstr>
      <vt:lpstr>UDP and Reliability</vt:lpstr>
      <vt:lpstr>API for UDP</vt:lpstr>
      <vt:lpstr>sendto()</vt:lpstr>
      <vt:lpstr>   recvfrom()</vt:lpstr>
      <vt:lpstr>Other Functions</vt:lpstr>
      <vt:lpstr>select()</vt:lpstr>
      <vt:lpstr>select()</vt:lpstr>
      <vt:lpstr>select()</vt:lpstr>
      <vt:lpstr>select()</vt:lpstr>
      <vt:lpstr>Difficulties in Socket Programming</vt:lpstr>
      <vt:lpstr>Data Representation</vt:lpstr>
      <vt:lpstr>Example</vt:lpstr>
      <vt:lpstr>Data Representation</vt:lpstr>
      <vt:lpstr>Data Representation</vt:lpstr>
      <vt:lpstr>Data Representation</vt:lpstr>
      <vt:lpstr>Other Representational Issues</vt:lpstr>
      <vt:lpstr>Other Representational Issues</vt:lpstr>
      <vt:lpstr>Other Representational Issues</vt:lpstr>
      <vt:lpstr>Other Representational Issues</vt:lpstr>
      <vt:lpstr>Other Representational Issues</vt:lpstr>
      <vt:lpstr>Binding</vt:lpstr>
      <vt:lpstr>Binding</vt:lpstr>
      <vt:lpstr>Binding </vt:lpstr>
      <vt:lpstr>Binding</vt:lpstr>
      <vt:lpstr>Summary</vt:lpstr>
    </vt:vector>
  </TitlesOfParts>
  <Company>East Texas Data Service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Steve  Armstrong</dc:creator>
  <cp:lastModifiedBy>hanan</cp:lastModifiedBy>
  <cp:revision>142</cp:revision>
  <dcterms:created xsi:type="dcterms:W3CDTF">2001-05-08T18:19:24Z</dcterms:created>
  <dcterms:modified xsi:type="dcterms:W3CDTF">2011-01-11T00:17:59Z</dcterms:modified>
</cp:coreProperties>
</file>