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3" r:id="rId1"/>
  </p:sldMasterIdLst>
  <p:notesMasterIdLst>
    <p:notesMasterId r:id="rId9"/>
  </p:notesMasterIdLst>
  <p:handoutMasterIdLst>
    <p:handoutMasterId r:id="rId10"/>
  </p:handoutMasterIdLst>
  <p:sldIdLst>
    <p:sldId id="312" r:id="rId2"/>
    <p:sldId id="316" r:id="rId3"/>
    <p:sldId id="317" r:id="rId4"/>
    <p:sldId id="318" r:id="rId5"/>
    <p:sldId id="319" r:id="rId6"/>
    <p:sldId id="320" r:id="rId7"/>
    <p:sldId id="314" r:id="rId8"/>
  </p:sldIdLst>
  <p:sldSz cx="9144000" cy="6858000" type="screen4x3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60"/>
  </p:normalViewPr>
  <p:slideViewPr>
    <p:cSldViewPr>
      <p:cViewPr varScale="1">
        <p:scale>
          <a:sx n="65" d="100"/>
          <a:sy n="65" d="100"/>
        </p:scale>
        <p:origin x="-612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75" d="100"/>
          <a:sy n="75" d="100"/>
        </p:scale>
        <p:origin x="-126" y="2910"/>
      </p:cViewPr>
      <p:guideLst>
        <p:guide orient="horz" pos="2928"/>
        <p:guide pos="2208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67050" cy="442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8127" tIns="44063" rIns="88127" bIns="44063" numCol="1" anchor="t" anchorCtr="0" compatLnSpc="1">
            <a:prstTxWarp prst="textNoShape">
              <a:avLst/>
            </a:prstTxWarp>
          </a:bodyPr>
          <a:lstStyle>
            <a:lvl1pPr defTabSz="881063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065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43350" y="0"/>
            <a:ext cx="3067050" cy="442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8127" tIns="44063" rIns="88127" bIns="44063" numCol="1" anchor="t" anchorCtr="0" compatLnSpc="1">
            <a:prstTxWarp prst="textNoShape">
              <a:avLst/>
            </a:prstTxWarp>
          </a:bodyPr>
          <a:lstStyle>
            <a:lvl1pPr algn="r" defTabSz="881063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066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53488"/>
            <a:ext cx="3067050" cy="442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8127" tIns="44063" rIns="88127" bIns="44063" numCol="1" anchor="b" anchorCtr="0" compatLnSpc="1">
            <a:prstTxWarp prst="textNoShape">
              <a:avLst/>
            </a:prstTxWarp>
          </a:bodyPr>
          <a:lstStyle>
            <a:lvl1pPr defTabSz="881063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066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43350" y="8853488"/>
            <a:ext cx="3067050" cy="442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8127" tIns="44063" rIns="88127" bIns="44063" numCol="1" anchor="b" anchorCtr="0" compatLnSpc="1">
            <a:prstTxWarp prst="textNoShape">
              <a:avLst/>
            </a:prstTxWarp>
          </a:bodyPr>
          <a:lstStyle>
            <a:lvl1pPr algn="r" defTabSz="881063">
              <a:defRPr sz="1200" smtClean="0"/>
            </a:lvl1pPr>
          </a:lstStyle>
          <a:p>
            <a:pPr>
              <a:defRPr/>
            </a:pPr>
            <a:fld id="{3119709B-F386-4147-95DE-E899C60B4DE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59" tIns="46581" rIns="93159" bIns="46581" numCol="1" anchor="t" anchorCtr="0" compatLnSpc="1">
            <a:prstTxWarp prst="textNoShape">
              <a:avLst/>
            </a:prstTxWarp>
          </a:bodyPr>
          <a:lstStyle>
            <a:lvl1pPr defTabSz="931863">
              <a:defRPr sz="13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1925" y="0"/>
            <a:ext cx="303847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59" tIns="46581" rIns="93159" bIns="46581" numCol="1" anchor="t" anchorCtr="0" compatLnSpc="1">
            <a:prstTxWarp prst="textNoShape">
              <a:avLst/>
            </a:prstTxWarp>
          </a:bodyPr>
          <a:lstStyle>
            <a:lvl1pPr algn="r" defTabSz="931863">
              <a:defRPr sz="13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79513" y="696913"/>
            <a:ext cx="4649787" cy="348773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5038" y="4416425"/>
            <a:ext cx="5140325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59" tIns="46581" rIns="93159" bIns="4658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2850"/>
            <a:ext cx="303847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59" tIns="46581" rIns="93159" bIns="46581" numCol="1" anchor="b" anchorCtr="0" compatLnSpc="1">
            <a:prstTxWarp prst="textNoShape">
              <a:avLst/>
            </a:prstTxWarp>
          </a:bodyPr>
          <a:lstStyle>
            <a:lvl1pPr defTabSz="931863">
              <a:defRPr sz="13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1925" y="8832850"/>
            <a:ext cx="303847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59" tIns="46581" rIns="93159" bIns="46581" numCol="1" anchor="b" anchorCtr="0" compatLnSpc="1">
            <a:prstTxWarp prst="textNoShape">
              <a:avLst/>
            </a:prstTxWarp>
          </a:bodyPr>
          <a:lstStyle>
            <a:lvl1pPr algn="r" defTabSz="931863">
              <a:defRPr sz="1300" smtClean="0"/>
            </a:lvl1pPr>
          </a:lstStyle>
          <a:p>
            <a:pPr>
              <a:defRPr/>
            </a:pPr>
            <a:fld id="{D198843A-1AFC-4CD6-A01E-0C124882A19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EBCD8E5-2BD5-4DD0-BBA1-488C28B94A8B}" type="slidenum">
              <a:rPr lang="en-US"/>
              <a:pPr/>
              <a:t>1</a:t>
            </a:fld>
            <a:endParaRPr lang="en-US"/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0605232-EC59-4DE6-96E1-B8033F81616C}" type="slidenum">
              <a:rPr lang="en-US" smtClean="0"/>
              <a:pPr/>
              <a:t>7</a:t>
            </a:fld>
            <a:endParaRPr lang="en-US" smtClean="0"/>
          </a:p>
        </p:txBody>
      </p:sp>
      <p:sp>
        <p:nvSpPr>
          <p:cNvPr id="72707" name="Rectangle 2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2198" tIns="45291" rIns="92198" bIns="45291"/>
          <a:lstStyle/>
          <a:p>
            <a:pPr>
              <a:spcBef>
                <a:spcPct val="20000"/>
              </a:spcBef>
            </a:pPr>
            <a:r>
              <a:rPr lang="en-AU" sz="1400" dirty="0" smtClean="0"/>
              <a:t> </a:t>
            </a:r>
          </a:p>
        </p:txBody>
      </p:sp>
      <p:sp>
        <p:nvSpPr>
          <p:cNvPr id="72708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90625" y="703263"/>
            <a:ext cx="4630738" cy="3473450"/>
          </a:xfrm>
          <a:ln w="12700" cap="flat">
            <a:solidFill>
              <a:schemeClr val="tx1"/>
            </a:solidFill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362700" y="228600"/>
            <a:ext cx="1943100" cy="6019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228600"/>
            <a:ext cx="5676900" cy="6019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6002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5800" y="16002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CA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228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00200"/>
            <a:ext cx="77724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</p:sldLayoutIdLst>
  <p:transition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accent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accent2"/>
          </a:solidFill>
          <a:latin typeface="Comic Sans MS" pitchFamily="66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accent2"/>
          </a:solidFill>
          <a:latin typeface="Comic Sans MS" pitchFamily="66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accent2"/>
          </a:solidFill>
          <a:latin typeface="Comic Sans MS" pitchFamily="66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accent2"/>
          </a:solidFill>
          <a:latin typeface="Comic Sans MS" pitchFamily="66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000">
          <a:solidFill>
            <a:schemeClr val="accent2"/>
          </a:solidFill>
          <a:latin typeface="Comic Sans MS" pitchFamily="66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000">
          <a:solidFill>
            <a:schemeClr val="accent2"/>
          </a:solidFill>
          <a:latin typeface="Comic Sans MS" pitchFamily="66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000">
          <a:solidFill>
            <a:schemeClr val="accent2"/>
          </a:solidFill>
          <a:latin typeface="Comic Sans MS" pitchFamily="66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000">
          <a:solidFill>
            <a:schemeClr val="accent2"/>
          </a:solidFill>
          <a:latin typeface="Comic Sans MS" pitchFamily="66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5000"/>
        <a:buFont typeface="ZapfDingbats" pitchFamily="82" charset="2"/>
        <a:buChar char="r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ZapfDingbats" pitchFamily="82" charset="2"/>
        <a:buChar char="m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itchFamily="18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2286000"/>
            <a:ext cx="7721600" cy="1143000"/>
          </a:xfrm>
        </p:spPr>
        <p:txBody>
          <a:bodyPr/>
          <a:lstStyle/>
          <a:p>
            <a:pPr eaLnBrk="1" hangingPunct="1"/>
            <a:r>
              <a:rPr lang="en-US" dirty="0" smtClean="0"/>
              <a:t>Logical Clocks (Addendum)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Bulletin Board Example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Let’s assume three sites represented by P</a:t>
            </a:r>
            <a:r>
              <a:rPr lang="en-CA" baseline="-25000" dirty="0" smtClean="0"/>
              <a:t>0</a:t>
            </a:r>
            <a:r>
              <a:rPr lang="en-CA" dirty="0" smtClean="0"/>
              <a:t>,P</a:t>
            </a:r>
            <a:r>
              <a:rPr lang="en-CA" baseline="-25000" dirty="0" smtClean="0"/>
              <a:t>1</a:t>
            </a:r>
            <a:r>
              <a:rPr lang="en-CA" dirty="0" smtClean="0"/>
              <a:t>,P</a:t>
            </a:r>
            <a:r>
              <a:rPr lang="en-CA" baseline="-25000" dirty="0" smtClean="0"/>
              <a:t>2</a:t>
            </a:r>
          </a:p>
          <a:p>
            <a:r>
              <a:rPr lang="en-CA" dirty="0" smtClean="0"/>
              <a:t>P</a:t>
            </a:r>
            <a:r>
              <a:rPr lang="en-CA" baseline="-25000" dirty="0" smtClean="0"/>
              <a:t>0</a:t>
            </a:r>
            <a:r>
              <a:rPr lang="en-CA" dirty="0" smtClean="0"/>
              <a:t> issues a</a:t>
            </a:r>
            <a:r>
              <a:rPr lang="en-CA" baseline="-25000" dirty="0" smtClean="0"/>
              <a:t>0</a:t>
            </a:r>
            <a:r>
              <a:rPr lang="en-CA" dirty="0" smtClean="0"/>
              <a:t>,a</a:t>
            </a:r>
            <a:r>
              <a:rPr lang="en-CA" baseline="-25000" dirty="0" smtClean="0"/>
              <a:t>1</a:t>
            </a:r>
            <a:r>
              <a:rPr lang="en-CA" dirty="0" smtClean="0"/>
              <a:t>,a</a:t>
            </a:r>
            <a:r>
              <a:rPr lang="en-CA" baseline="-25000" dirty="0" smtClean="0"/>
              <a:t>2</a:t>
            </a:r>
            <a:r>
              <a:rPr lang="en-CA" dirty="0" smtClean="0"/>
              <a:t>,a</a:t>
            </a:r>
            <a:r>
              <a:rPr lang="en-CA" baseline="-25000" dirty="0" smtClean="0"/>
              <a:t>3</a:t>
            </a:r>
            <a:endParaRPr lang="en-CA" dirty="0" smtClean="0"/>
          </a:p>
          <a:p>
            <a:r>
              <a:rPr lang="en-CA" dirty="0" smtClean="0"/>
              <a:t>P</a:t>
            </a:r>
            <a:r>
              <a:rPr lang="en-CA" baseline="-25000" dirty="0" smtClean="0"/>
              <a:t>1</a:t>
            </a:r>
            <a:r>
              <a:rPr lang="en-CA" dirty="0" smtClean="0"/>
              <a:t> issues b</a:t>
            </a:r>
            <a:r>
              <a:rPr lang="en-CA" baseline="-25000" dirty="0" smtClean="0"/>
              <a:t>0</a:t>
            </a:r>
            <a:r>
              <a:rPr lang="en-CA" dirty="0" smtClean="0"/>
              <a:t>, b</a:t>
            </a:r>
            <a:r>
              <a:rPr lang="en-CA" baseline="-25000" dirty="0" smtClean="0"/>
              <a:t>1</a:t>
            </a:r>
            <a:r>
              <a:rPr lang="en-CA" dirty="0" smtClean="0"/>
              <a:t>,b</a:t>
            </a:r>
            <a:r>
              <a:rPr lang="en-CA" baseline="-25000" dirty="0" smtClean="0"/>
              <a:t>2</a:t>
            </a:r>
            <a:r>
              <a:rPr lang="en-CA" dirty="0" smtClean="0"/>
              <a:t>,b</a:t>
            </a:r>
            <a:r>
              <a:rPr lang="en-CA" baseline="-25000" dirty="0" smtClean="0"/>
              <a:t>3</a:t>
            </a:r>
            <a:endParaRPr lang="en-CA" dirty="0" smtClean="0"/>
          </a:p>
          <a:p>
            <a:r>
              <a:rPr lang="en-CA" dirty="0" smtClean="0"/>
              <a:t>P</a:t>
            </a:r>
            <a:r>
              <a:rPr lang="en-CA" baseline="-25000" dirty="0" smtClean="0"/>
              <a:t>2 </a:t>
            </a:r>
            <a:r>
              <a:rPr lang="en-CA" dirty="0" smtClean="0"/>
              <a:t>issues c</a:t>
            </a:r>
            <a:r>
              <a:rPr lang="en-CA" baseline="-25000" dirty="0" smtClean="0"/>
              <a:t>0</a:t>
            </a:r>
            <a:r>
              <a:rPr lang="en-CA" dirty="0" smtClean="0"/>
              <a:t>, c</a:t>
            </a:r>
            <a:r>
              <a:rPr lang="en-CA" baseline="-25000" dirty="0" smtClean="0"/>
              <a:t>1</a:t>
            </a:r>
            <a:r>
              <a:rPr lang="en-CA" dirty="0" smtClean="0"/>
              <a:t>,c</a:t>
            </a:r>
            <a:r>
              <a:rPr lang="en-CA" baseline="-25000" dirty="0" smtClean="0"/>
              <a:t>2</a:t>
            </a:r>
            <a:r>
              <a:rPr lang="en-CA" dirty="0" smtClean="0"/>
              <a:t>,c</a:t>
            </a:r>
            <a:r>
              <a:rPr lang="en-CA" baseline="-25000" dirty="0" smtClean="0"/>
              <a:t>3</a:t>
            </a:r>
          </a:p>
          <a:p>
            <a:r>
              <a:rPr lang="en-CA" dirty="0" smtClean="0"/>
              <a:t>Assume  that the articles posted at P</a:t>
            </a:r>
            <a:r>
              <a:rPr lang="en-CA" baseline="-25000" dirty="0" smtClean="0"/>
              <a:t>0</a:t>
            </a:r>
            <a:r>
              <a:rPr lang="en-CA" dirty="0" smtClean="0"/>
              <a:t>,P</a:t>
            </a:r>
            <a:r>
              <a:rPr lang="en-CA" baseline="-25000" dirty="0" smtClean="0"/>
              <a:t>1</a:t>
            </a:r>
            <a:r>
              <a:rPr lang="en-CA" dirty="0" smtClean="0"/>
              <a:t>,P</a:t>
            </a:r>
            <a:r>
              <a:rPr lang="en-CA" baseline="-25000" dirty="0" smtClean="0"/>
              <a:t>2</a:t>
            </a:r>
            <a:r>
              <a:rPr lang="en-CA" dirty="0" smtClean="0"/>
              <a:t> are independent of each other</a:t>
            </a:r>
          </a:p>
          <a:p>
            <a:endParaRPr lang="en-CA" dirty="0" smtClean="0"/>
          </a:p>
          <a:p>
            <a:endParaRPr lang="en-CA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Bulletin Board Example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 What order matters?</a:t>
            </a:r>
          </a:p>
          <a:p>
            <a:pPr lvl="1"/>
            <a:r>
              <a:rPr lang="en-CA" dirty="0" smtClean="0"/>
              <a:t>a</a:t>
            </a:r>
            <a:r>
              <a:rPr lang="en-CA" baseline="-25000" dirty="0" smtClean="0"/>
              <a:t>0</a:t>
            </a:r>
            <a:r>
              <a:rPr lang="en-CA" dirty="0" smtClean="0"/>
              <a:t> should precede a</a:t>
            </a:r>
            <a:r>
              <a:rPr lang="en-CA" baseline="-25000" dirty="0" smtClean="0"/>
              <a:t>1</a:t>
            </a:r>
            <a:r>
              <a:rPr lang="en-CA" dirty="0" smtClean="0"/>
              <a:t> which should precede a</a:t>
            </a:r>
            <a:r>
              <a:rPr lang="en-CA" baseline="-25000" dirty="0" smtClean="0"/>
              <a:t>2</a:t>
            </a:r>
            <a:r>
              <a:rPr lang="en-CA" dirty="0" smtClean="0"/>
              <a:t> which should precede a</a:t>
            </a:r>
            <a:r>
              <a:rPr lang="en-CA" baseline="-25000" dirty="0" smtClean="0"/>
              <a:t>3</a:t>
            </a:r>
          </a:p>
          <a:p>
            <a:pPr lvl="1"/>
            <a:r>
              <a:rPr lang="en-CA" dirty="0" smtClean="0"/>
              <a:t>b</a:t>
            </a:r>
            <a:r>
              <a:rPr lang="en-CA" baseline="-25000" dirty="0" smtClean="0"/>
              <a:t>0</a:t>
            </a:r>
            <a:r>
              <a:rPr lang="en-CA" dirty="0" smtClean="0"/>
              <a:t> should precede b</a:t>
            </a:r>
            <a:r>
              <a:rPr lang="en-CA" baseline="-25000" dirty="0" smtClean="0"/>
              <a:t>1</a:t>
            </a:r>
            <a:r>
              <a:rPr lang="en-CA" dirty="0" smtClean="0"/>
              <a:t> which should precede b</a:t>
            </a:r>
            <a:r>
              <a:rPr lang="en-CA" baseline="-25000" dirty="0" smtClean="0"/>
              <a:t>2</a:t>
            </a:r>
            <a:r>
              <a:rPr lang="en-CA" dirty="0" smtClean="0"/>
              <a:t> which should precede b</a:t>
            </a:r>
            <a:r>
              <a:rPr lang="en-CA" baseline="-25000" dirty="0" smtClean="0"/>
              <a:t>3</a:t>
            </a:r>
            <a:endParaRPr lang="en-CA" dirty="0" smtClean="0"/>
          </a:p>
          <a:p>
            <a:pPr lvl="1"/>
            <a:r>
              <a:rPr lang="en-CA" dirty="0" smtClean="0"/>
              <a:t>c</a:t>
            </a:r>
            <a:r>
              <a:rPr lang="en-CA" baseline="-25000" dirty="0" smtClean="0"/>
              <a:t>0</a:t>
            </a:r>
            <a:r>
              <a:rPr lang="en-CA" dirty="0" smtClean="0"/>
              <a:t> should precede c</a:t>
            </a:r>
            <a:r>
              <a:rPr lang="en-CA" baseline="-25000" dirty="0" smtClean="0"/>
              <a:t>1</a:t>
            </a:r>
            <a:r>
              <a:rPr lang="en-CA" dirty="0" smtClean="0"/>
              <a:t> which should precede c</a:t>
            </a:r>
            <a:r>
              <a:rPr lang="en-CA" baseline="-25000" dirty="0" smtClean="0"/>
              <a:t>2</a:t>
            </a:r>
            <a:r>
              <a:rPr lang="en-CA" dirty="0" smtClean="0"/>
              <a:t> which should precede c</a:t>
            </a:r>
            <a:r>
              <a:rPr lang="en-CA" baseline="-25000" dirty="0" smtClean="0"/>
              <a:t>3</a:t>
            </a:r>
            <a:endParaRPr lang="en-CA" dirty="0" smtClean="0"/>
          </a:p>
          <a:p>
            <a:r>
              <a:rPr lang="en-CA" dirty="0" smtClean="0"/>
              <a:t>How are bulletin boards updated?</a:t>
            </a:r>
          </a:p>
          <a:p>
            <a:pPr lvl="1"/>
            <a:r>
              <a:rPr lang="en-CA" dirty="0" smtClean="0"/>
              <a:t>Postings are added to the end</a:t>
            </a:r>
          </a:p>
          <a:p>
            <a:pPr lvl="1">
              <a:buNone/>
            </a:pPr>
            <a:endParaRPr lang="en-CA" dirty="0" smtClean="0"/>
          </a:p>
          <a:p>
            <a:endParaRPr lang="en-CA" dirty="0" smtClean="0"/>
          </a:p>
          <a:p>
            <a:endParaRPr lang="en-CA" dirty="0" smtClean="0"/>
          </a:p>
          <a:p>
            <a:endParaRPr lang="en-CA" dirty="0" smtClean="0"/>
          </a:p>
          <a:p>
            <a:endParaRPr lang="en-CA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Bulletin Board Example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Let’s assume three sites represented by P</a:t>
            </a:r>
            <a:r>
              <a:rPr lang="en-CA" baseline="-25000" dirty="0" smtClean="0"/>
              <a:t>0</a:t>
            </a:r>
            <a:r>
              <a:rPr lang="en-CA" dirty="0" smtClean="0"/>
              <a:t>,P</a:t>
            </a:r>
            <a:r>
              <a:rPr lang="en-CA" baseline="-25000" dirty="0" smtClean="0"/>
              <a:t>1</a:t>
            </a:r>
            <a:r>
              <a:rPr lang="en-CA" dirty="0" smtClean="0"/>
              <a:t>,P</a:t>
            </a:r>
            <a:r>
              <a:rPr lang="en-CA" baseline="-25000" dirty="0" smtClean="0"/>
              <a:t>2</a:t>
            </a:r>
          </a:p>
          <a:p>
            <a:r>
              <a:rPr lang="en-CA" dirty="0" smtClean="0"/>
              <a:t>Independently P</a:t>
            </a:r>
            <a:r>
              <a:rPr lang="en-CA" baseline="-25000" dirty="0" smtClean="0"/>
              <a:t>0</a:t>
            </a:r>
            <a:r>
              <a:rPr lang="en-CA" dirty="0" smtClean="0"/>
              <a:t> issues a</a:t>
            </a:r>
            <a:r>
              <a:rPr lang="en-CA" baseline="-25000" dirty="0" smtClean="0"/>
              <a:t>0</a:t>
            </a:r>
            <a:r>
              <a:rPr lang="en-CA" dirty="0" smtClean="0"/>
              <a:t>,a</a:t>
            </a:r>
            <a:r>
              <a:rPr lang="en-CA" baseline="-25000" dirty="0" smtClean="0"/>
              <a:t>1</a:t>
            </a:r>
            <a:r>
              <a:rPr lang="en-CA" dirty="0" smtClean="0"/>
              <a:t> and  P</a:t>
            </a:r>
            <a:r>
              <a:rPr lang="en-CA" baseline="-25000" dirty="0" smtClean="0"/>
              <a:t>2 </a:t>
            </a:r>
            <a:r>
              <a:rPr lang="en-CA" dirty="0" smtClean="0"/>
              <a:t>issues c</a:t>
            </a:r>
            <a:r>
              <a:rPr lang="en-CA" baseline="-25000" dirty="0" smtClean="0"/>
              <a:t>0</a:t>
            </a:r>
            <a:r>
              <a:rPr lang="en-CA" dirty="0" smtClean="0"/>
              <a:t>, c</a:t>
            </a:r>
            <a:r>
              <a:rPr lang="en-CA" baseline="-25000" dirty="0" smtClean="0"/>
              <a:t>1, </a:t>
            </a:r>
            <a:r>
              <a:rPr lang="en-CA" dirty="0" smtClean="0"/>
              <a:t>c</a:t>
            </a:r>
            <a:r>
              <a:rPr lang="en-CA" baseline="-25000" dirty="0" smtClean="0"/>
              <a:t>2</a:t>
            </a:r>
          </a:p>
          <a:p>
            <a:pPr lvl="1"/>
            <a:r>
              <a:rPr lang="en-CA" dirty="0" smtClean="0"/>
              <a:t>a</a:t>
            </a:r>
            <a:r>
              <a:rPr lang="en-CA" baseline="-25000" dirty="0" smtClean="0"/>
              <a:t>0</a:t>
            </a:r>
            <a:r>
              <a:rPr lang="en-CA" dirty="0" smtClean="0"/>
              <a:t> should precede a</a:t>
            </a:r>
            <a:r>
              <a:rPr lang="en-CA" baseline="-25000" dirty="0" smtClean="0"/>
              <a:t>1</a:t>
            </a:r>
          </a:p>
          <a:p>
            <a:pPr lvl="1"/>
            <a:r>
              <a:rPr lang="en-CA" dirty="0" smtClean="0"/>
              <a:t>c</a:t>
            </a:r>
            <a:r>
              <a:rPr lang="en-CA" baseline="-25000" dirty="0" smtClean="0"/>
              <a:t>0</a:t>
            </a:r>
            <a:r>
              <a:rPr lang="en-CA" dirty="0" smtClean="0"/>
              <a:t> should precede c</a:t>
            </a:r>
            <a:r>
              <a:rPr lang="en-CA" baseline="-25000" dirty="0" smtClean="0"/>
              <a:t>1</a:t>
            </a:r>
          </a:p>
          <a:p>
            <a:pPr lvl="1"/>
            <a:r>
              <a:rPr lang="en-CA" dirty="0" smtClean="0"/>
              <a:t>No restrictions how the postings from P</a:t>
            </a:r>
            <a:r>
              <a:rPr lang="en-CA" baseline="-25000" dirty="0" smtClean="0"/>
              <a:t>0</a:t>
            </a:r>
            <a:r>
              <a:rPr lang="en-CA" dirty="0" smtClean="0"/>
              <a:t> and P</a:t>
            </a:r>
            <a:r>
              <a:rPr lang="en-CA" baseline="-25000" dirty="0" smtClean="0"/>
              <a:t>2</a:t>
            </a:r>
            <a:r>
              <a:rPr lang="en-CA" dirty="0" smtClean="0"/>
              <a:t> should be interleaved</a:t>
            </a:r>
          </a:p>
          <a:p>
            <a:r>
              <a:rPr lang="en-CA" dirty="0" smtClean="0"/>
              <a:t>Assume though that P</a:t>
            </a:r>
            <a:r>
              <a:rPr lang="en-CA" baseline="-25000" dirty="0" smtClean="0"/>
              <a:t>1</a:t>
            </a:r>
            <a:r>
              <a:rPr lang="en-CA" dirty="0" smtClean="0"/>
              <a:t> issued b</a:t>
            </a:r>
            <a:r>
              <a:rPr lang="en-CA" baseline="-25000" dirty="0" smtClean="0"/>
              <a:t>0</a:t>
            </a:r>
            <a:r>
              <a:rPr lang="en-CA" dirty="0" smtClean="0"/>
              <a:t> in response to a</a:t>
            </a:r>
            <a:r>
              <a:rPr lang="en-CA" baseline="-25000" dirty="0" smtClean="0"/>
              <a:t>0</a:t>
            </a:r>
          </a:p>
          <a:p>
            <a:pPr lvl="1"/>
            <a:r>
              <a:rPr lang="en-CA" dirty="0" smtClean="0"/>
              <a:t> a</a:t>
            </a:r>
            <a:r>
              <a:rPr lang="en-CA" baseline="-25000" dirty="0" smtClean="0"/>
              <a:t>0 </a:t>
            </a:r>
            <a:r>
              <a:rPr lang="en-CA" dirty="0" smtClean="0"/>
              <a:t> should appear before b</a:t>
            </a:r>
            <a:r>
              <a:rPr lang="en-CA" baseline="-25000" dirty="0" smtClean="0"/>
              <a:t>0</a:t>
            </a:r>
            <a:endParaRPr lang="en-CA" dirty="0" smtClean="0"/>
          </a:p>
          <a:p>
            <a:pPr lvl="1"/>
            <a:endParaRPr lang="en-CA" dirty="0" smtClean="0"/>
          </a:p>
          <a:p>
            <a:endParaRPr lang="en-CA" dirty="0" smtClean="0"/>
          </a:p>
          <a:p>
            <a:endParaRPr lang="en-CA" dirty="0" smtClean="0"/>
          </a:p>
          <a:p>
            <a:endParaRPr lang="en-CA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Bulletin Board Example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This </a:t>
            </a:r>
            <a:r>
              <a:rPr lang="en-CA" dirty="0" smtClean="0"/>
              <a:t>is different from the </a:t>
            </a:r>
            <a:r>
              <a:rPr lang="en-CA" dirty="0" smtClean="0"/>
              <a:t> banking application which </a:t>
            </a:r>
            <a:r>
              <a:rPr lang="en-CA" dirty="0" smtClean="0"/>
              <a:t>requires that all write operations appear in the same </a:t>
            </a:r>
            <a:r>
              <a:rPr lang="en-CA" dirty="0" smtClean="0"/>
              <a:t>order</a:t>
            </a:r>
          </a:p>
          <a:p>
            <a:pPr>
              <a:buNone/>
            </a:pPr>
            <a:endParaRPr lang="en-CA" dirty="0" smtClean="0"/>
          </a:p>
          <a:p>
            <a:pPr>
              <a:buNone/>
            </a:pPr>
            <a:endParaRPr lang="en-CA" dirty="0" smtClean="0"/>
          </a:p>
          <a:p>
            <a:r>
              <a:rPr lang="en-CA" dirty="0" smtClean="0"/>
              <a:t>Here only some write operations should appear in a specific order </a:t>
            </a:r>
            <a:endParaRPr lang="en-CA" dirty="0" smtClean="0"/>
          </a:p>
          <a:p>
            <a:endParaRPr lang="en-CA" dirty="0" smtClean="0"/>
          </a:p>
          <a:p>
            <a:endParaRPr lang="en-CA" dirty="0" smtClean="0"/>
          </a:p>
          <a:p>
            <a:pPr>
              <a:buNone/>
            </a:pPr>
            <a:endParaRPr lang="en-CA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Bulletin Board Example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This is different from the mutual exclusion problem which requires that all write operations appear in the same order</a:t>
            </a:r>
          </a:p>
          <a:p>
            <a:pPr>
              <a:buNone/>
            </a:pPr>
            <a:endParaRPr lang="en-CA" dirty="0" smtClean="0"/>
          </a:p>
          <a:p>
            <a:r>
              <a:rPr lang="en-CA" dirty="0" smtClean="0"/>
              <a:t>Here only some write operations should appear in a specific order </a:t>
            </a:r>
          </a:p>
          <a:p>
            <a:endParaRPr lang="en-CA" dirty="0" smtClean="0"/>
          </a:p>
          <a:p>
            <a:pPr>
              <a:buNone/>
            </a:pPr>
            <a:endParaRPr lang="en-CA" dirty="0" smtClean="0"/>
          </a:p>
          <a:p>
            <a:endParaRPr lang="en-CA" dirty="0" smtClean="0"/>
          </a:p>
          <a:p>
            <a:pPr>
              <a:buNone/>
            </a:pPr>
            <a:endParaRPr lang="en-CA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7772400" cy="1143000"/>
          </a:xfrm>
          <a:noFill/>
        </p:spPr>
        <p:txBody>
          <a:bodyPr lIns="90487" tIns="44450" rIns="90487" bIns="44450"/>
          <a:lstStyle/>
          <a:p>
            <a:pPr eaLnBrk="1" hangingPunct="1"/>
            <a:r>
              <a:rPr lang="en-AU" dirty="0" smtClean="0"/>
              <a:t>Example (Using </a:t>
            </a:r>
            <a:r>
              <a:rPr lang="en-AU" dirty="0" err="1" smtClean="0"/>
              <a:t>Lamport’s</a:t>
            </a:r>
            <a:r>
              <a:rPr lang="en-AU" dirty="0" smtClean="0"/>
              <a:t> clocks)</a:t>
            </a:r>
          </a:p>
        </p:txBody>
      </p:sp>
      <p:sp>
        <p:nvSpPr>
          <p:cNvPr id="27651" name="Line 3"/>
          <p:cNvSpPr>
            <a:spLocks noChangeShapeType="1"/>
          </p:cNvSpPr>
          <p:nvPr/>
        </p:nvSpPr>
        <p:spPr bwMode="auto">
          <a:xfrm>
            <a:off x="3203575" y="1524000"/>
            <a:ext cx="0" cy="3886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27654" name="Oval 6"/>
          <p:cNvSpPr>
            <a:spLocks noChangeArrowheads="1"/>
          </p:cNvSpPr>
          <p:nvPr/>
        </p:nvSpPr>
        <p:spPr bwMode="auto">
          <a:xfrm>
            <a:off x="3127375" y="1752600"/>
            <a:ext cx="152400" cy="152400"/>
          </a:xfrm>
          <a:prstGeom prst="ellipse">
            <a:avLst/>
          </a:prstGeom>
          <a:solidFill>
            <a:schemeClr val="bg2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27655" name="Oval 7"/>
          <p:cNvSpPr>
            <a:spLocks noChangeArrowheads="1"/>
          </p:cNvSpPr>
          <p:nvPr/>
        </p:nvSpPr>
        <p:spPr bwMode="auto">
          <a:xfrm>
            <a:off x="3127375" y="2209800"/>
            <a:ext cx="152400" cy="152400"/>
          </a:xfrm>
          <a:prstGeom prst="ellipse">
            <a:avLst/>
          </a:prstGeom>
          <a:solidFill>
            <a:schemeClr val="bg2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27660" name="Text Box 12"/>
          <p:cNvSpPr txBox="1">
            <a:spLocks noChangeArrowheads="1"/>
          </p:cNvSpPr>
          <p:nvPr/>
        </p:nvSpPr>
        <p:spPr bwMode="auto">
          <a:xfrm>
            <a:off x="2514600" y="1600200"/>
            <a:ext cx="470000" cy="46166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/>
            <a:r>
              <a:rPr lang="en-AU" dirty="0" smtClean="0">
                <a:latin typeface="Arial" charset="0"/>
              </a:rPr>
              <a:t>a</a:t>
            </a:r>
            <a:r>
              <a:rPr lang="en-AU" baseline="-25000" dirty="0" smtClean="0">
                <a:latin typeface="Arial" charset="0"/>
              </a:rPr>
              <a:t>0</a:t>
            </a:r>
            <a:endParaRPr lang="en-AU" baseline="-25000" dirty="0">
              <a:latin typeface="Arial" charset="0"/>
            </a:endParaRPr>
          </a:p>
        </p:txBody>
      </p:sp>
      <p:sp>
        <p:nvSpPr>
          <p:cNvPr id="27662" name="Text Box 14"/>
          <p:cNvSpPr txBox="1">
            <a:spLocks noChangeArrowheads="1"/>
          </p:cNvSpPr>
          <p:nvPr/>
        </p:nvSpPr>
        <p:spPr bwMode="auto">
          <a:xfrm>
            <a:off x="2955925" y="955675"/>
            <a:ext cx="45878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 smtClean="0"/>
              <a:t>P</a:t>
            </a:r>
            <a:r>
              <a:rPr lang="en-US" baseline="-25000" dirty="0" smtClean="0"/>
              <a:t>0</a:t>
            </a:r>
            <a:endParaRPr lang="en-US" baseline="-25000" dirty="0"/>
          </a:p>
        </p:txBody>
      </p:sp>
      <p:sp>
        <p:nvSpPr>
          <p:cNvPr id="27663" name="Text Box 15"/>
          <p:cNvSpPr txBox="1">
            <a:spLocks noChangeArrowheads="1"/>
          </p:cNvSpPr>
          <p:nvPr/>
        </p:nvSpPr>
        <p:spPr bwMode="auto">
          <a:xfrm>
            <a:off x="5334000" y="990600"/>
            <a:ext cx="45878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 smtClean="0"/>
              <a:t>P</a:t>
            </a:r>
            <a:r>
              <a:rPr lang="en-US" baseline="-25000" dirty="0" smtClean="0"/>
              <a:t>1</a:t>
            </a:r>
            <a:endParaRPr lang="en-US" baseline="-25000" dirty="0"/>
          </a:p>
        </p:txBody>
      </p:sp>
      <p:sp>
        <p:nvSpPr>
          <p:cNvPr id="27664" name="Text Box 16"/>
          <p:cNvSpPr txBox="1">
            <a:spLocks noChangeArrowheads="1"/>
          </p:cNvSpPr>
          <p:nvPr/>
        </p:nvSpPr>
        <p:spPr bwMode="auto">
          <a:xfrm>
            <a:off x="7086600" y="990600"/>
            <a:ext cx="45878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 smtClean="0"/>
              <a:t>P</a:t>
            </a:r>
            <a:r>
              <a:rPr lang="en-US" baseline="-25000" dirty="0" smtClean="0"/>
              <a:t>2</a:t>
            </a:r>
            <a:endParaRPr lang="en-US" baseline="-25000" dirty="0"/>
          </a:p>
        </p:txBody>
      </p:sp>
      <p:sp>
        <p:nvSpPr>
          <p:cNvPr id="27682" name="Text Box 34"/>
          <p:cNvSpPr txBox="1">
            <a:spLocks noChangeArrowheads="1"/>
          </p:cNvSpPr>
          <p:nvPr/>
        </p:nvSpPr>
        <p:spPr bwMode="auto">
          <a:xfrm>
            <a:off x="365124" y="5832475"/>
            <a:ext cx="85407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27685" name="Text Box 37"/>
          <p:cNvSpPr txBox="1">
            <a:spLocks noChangeArrowheads="1"/>
          </p:cNvSpPr>
          <p:nvPr/>
        </p:nvSpPr>
        <p:spPr bwMode="auto">
          <a:xfrm>
            <a:off x="3260725" y="1565275"/>
            <a:ext cx="565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/>
              <a:t>1.1</a:t>
            </a:r>
          </a:p>
        </p:txBody>
      </p:sp>
      <p:sp>
        <p:nvSpPr>
          <p:cNvPr id="27688" name="Text Box 40"/>
          <p:cNvSpPr txBox="1">
            <a:spLocks noChangeArrowheads="1"/>
          </p:cNvSpPr>
          <p:nvPr/>
        </p:nvSpPr>
        <p:spPr bwMode="auto">
          <a:xfrm>
            <a:off x="3260725" y="2022475"/>
            <a:ext cx="565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/>
              <a:t>2.1</a:t>
            </a:r>
          </a:p>
        </p:txBody>
      </p:sp>
      <p:sp>
        <p:nvSpPr>
          <p:cNvPr id="27652" name="Line 4"/>
          <p:cNvSpPr>
            <a:spLocks noChangeShapeType="1"/>
          </p:cNvSpPr>
          <p:nvPr/>
        </p:nvSpPr>
        <p:spPr bwMode="auto">
          <a:xfrm>
            <a:off x="7470775" y="1447800"/>
            <a:ext cx="0" cy="3886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27657" name="Oval 9"/>
          <p:cNvSpPr>
            <a:spLocks noChangeArrowheads="1"/>
          </p:cNvSpPr>
          <p:nvPr/>
        </p:nvSpPr>
        <p:spPr bwMode="auto">
          <a:xfrm>
            <a:off x="7391400" y="1676400"/>
            <a:ext cx="152400" cy="152400"/>
          </a:xfrm>
          <a:prstGeom prst="ellipse">
            <a:avLst/>
          </a:prstGeom>
          <a:solidFill>
            <a:schemeClr val="bg2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27670" name="Oval 22"/>
          <p:cNvSpPr>
            <a:spLocks noChangeArrowheads="1"/>
          </p:cNvSpPr>
          <p:nvPr/>
        </p:nvSpPr>
        <p:spPr bwMode="auto">
          <a:xfrm>
            <a:off x="7391400" y="2895600"/>
            <a:ext cx="152400" cy="152400"/>
          </a:xfrm>
          <a:prstGeom prst="ellipse">
            <a:avLst/>
          </a:prstGeom>
          <a:solidFill>
            <a:schemeClr val="bg2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27687" name="Text Box 39"/>
          <p:cNvSpPr txBox="1">
            <a:spLocks noChangeArrowheads="1"/>
          </p:cNvSpPr>
          <p:nvPr/>
        </p:nvSpPr>
        <p:spPr bwMode="auto">
          <a:xfrm>
            <a:off x="7620000" y="1600200"/>
            <a:ext cx="565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/>
              <a:t>1.3</a:t>
            </a:r>
          </a:p>
        </p:txBody>
      </p:sp>
      <p:sp>
        <p:nvSpPr>
          <p:cNvPr id="27690" name="Text Box 42"/>
          <p:cNvSpPr txBox="1">
            <a:spLocks noChangeArrowheads="1"/>
          </p:cNvSpPr>
          <p:nvPr/>
        </p:nvSpPr>
        <p:spPr bwMode="auto">
          <a:xfrm>
            <a:off x="7620000" y="2743200"/>
            <a:ext cx="56515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/>
              <a:t>2.3</a:t>
            </a:r>
          </a:p>
        </p:txBody>
      </p:sp>
      <p:sp>
        <p:nvSpPr>
          <p:cNvPr id="27653" name="Line 5"/>
          <p:cNvSpPr>
            <a:spLocks noChangeShapeType="1"/>
          </p:cNvSpPr>
          <p:nvPr/>
        </p:nvSpPr>
        <p:spPr bwMode="auto">
          <a:xfrm>
            <a:off x="5299075" y="1524000"/>
            <a:ext cx="0" cy="3886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27665" name="Oval 17"/>
          <p:cNvSpPr>
            <a:spLocks noChangeArrowheads="1"/>
          </p:cNvSpPr>
          <p:nvPr/>
        </p:nvSpPr>
        <p:spPr bwMode="auto">
          <a:xfrm>
            <a:off x="5181600" y="2133600"/>
            <a:ext cx="152400" cy="152400"/>
          </a:xfrm>
          <a:prstGeom prst="ellipse">
            <a:avLst/>
          </a:prstGeom>
          <a:solidFill>
            <a:schemeClr val="bg2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27686" name="Text Box 38"/>
          <p:cNvSpPr txBox="1">
            <a:spLocks noChangeArrowheads="1"/>
          </p:cNvSpPr>
          <p:nvPr/>
        </p:nvSpPr>
        <p:spPr bwMode="auto">
          <a:xfrm>
            <a:off x="5410200" y="1981200"/>
            <a:ext cx="56938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/>
              <a:t>2</a:t>
            </a:r>
            <a:r>
              <a:rPr lang="en-US" dirty="0" smtClean="0"/>
              <a:t>.2</a:t>
            </a:r>
            <a:endParaRPr lang="en-US" dirty="0"/>
          </a:p>
        </p:txBody>
      </p:sp>
      <p:sp>
        <p:nvSpPr>
          <p:cNvPr id="54" name="Text Box 12"/>
          <p:cNvSpPr txBox="1">
            <a:spLocks noChangeArrowheads="1"/>
          </p:cNvSpPr>
          <p:nvPr/>
        </p:nvSpPr>
        <p:spPr bwMode="auto">
          <a:xfrm>
            <a:off x="2388592" y="2133600"/>
            <a:ext cx="554960" cy="46166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/>
            <a:r>
              <a:rPr lang="en-AU" dirty="0" smtClean="0">
                <a:latin typeface="Arial" charset="0"/>
              </a:rPr>
              <a:t> a</a:t>
            </a:r>
            <a:r>
              <a:rPr lang="en-AU" baseline="-25000" dirty="0" smtClean="0">
                <a:latin typeface="Arial" charset="0"/>
              </a:rPr>
              <a:t>1</a:t>
            </a:r>
            <a:endParaRPr lang="en-AU" baseline="-25000" dirty="0">
              <a:latin typeface="Arial" charset="0"/>
            </a:endParaRPr>
          </a:p>
        </p:txBody>
      </p:sp>
      <p:sp>
        <p:nvSpPr>
          <p:cNvPr id="57" name="Text Box 12"/>
          <p:cNvSpPr txBox="1">
            <a:spLocks noChangeArrowheads="1"/>
          </p:cNvSpPr>
          <p:nvPr/>
        </p:nvSpPr>
        <p:spPr bwMode="auto">
          <a:xfrm>
            <a:off x="4648200" y="1981200"/>
            <a:ext cx="470000" cy="46166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/>
            <a:r>
              <a:rPr lang="en-AU" dirty="0" smtClean="0">
                <a:latin typeface="Arial" charset="0"/>
              </a:rPr>
              <a:t>b</a:t>
            </a:r>
            <a:r>
              <a:rPr lang="en-AU" baseline="-25000" dirty="0" smtClean="0">
                <a:latin typeface="Arial" charset="0"/>
              </a:rPr>
              <a:t>0</a:t>
            </a:r>
            <a:endParaRPr lang="en-AU" baseline="-25000" dirty="0">
              <a:latin typeface="Arial" charset="0"/>
            </a:endParaRPr>
          </a:p>
        </p:txBody>
      </p:sp>
      <p:sp>
        <p:nvSpPr>
          <p:cNvPr id="60" name="Text Box 12"/>
          <p:cNvSpPr txBox="1">
            <a:spLocks noChangeArrowheads="1"/>
          </p:cNvSpPr>
          <p:nvPr/>
        </p:nvSpPr>
        <p:spPr bwMode="auto">
          <a:xfrm>
            <a:off x="6858000" y="1524000"/>
            <a:ext cx="470000" cy="46166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ctr"/>
            <a:r>
              <a:rPr lang="en-AU" dirty="0" smtClean="0">
                <a:latin typeface="Arial" charset="0"/>
              </a:rPr>
              <a:t>c</a:t>
            </a:r>
            <a:r>
              <a:rPr lang="en-AU" baseline="-25000" dirty="0" smtClean="0">
                <a:latin typeface="Arial" charset="0"/>
              </a:rPr>
              <a:t>0</a:t>
            </a:r>
            <a:endParaRPr lang="en-AU" baseline="-25000" dirty="0">
              <a:latin typeface="Arial" charset="0"/>
            </a:endParaRPr>
          </a:p>
        </p:txBody>
      </p:sp>
      <p:sp>
        <p:nvSpPr>
          <p:cNvPr id="61" name="Text Box 12"/>
          <p:cNvSpPr txBox="1">
            <a:spLocks noChangeArrowheads="1"/>
          </p:cNvSpPr>
          <p:nvPr/>
        </p:nvSpPr>
        <p:spPr bwMode="auto">
          <a:xfrm>
            <a:off x="6858000" y="2667000"/>
            <a:ext cx="470000" cy="46166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ctr"/>
            <a:r>
              <a:rPr lang="en-AU" dirty="0" smtClean="0">
                <a:latin typeface="Arial" charset="0"/>
              </a:rPr>
              <a:t>c</a:t>
            </a:r>
            <a:r>
              <a:rPr lang="en-AU" baseline="-25000" dirty="0" smtClean="0">
                <a:latin typeface="Arial" charset="0"/>
              </a:rPr>
              <a:t>1</a:t>
            </a:r>
            <a:endParaRPr lang="en-AU" baseline="-25000" dirty="0">
              <a:latin typeface="Arial" charset="0"/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228600" y="1447800"/>
            <a:ext cx="2813591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CA" dirty="0" smtClean="0"/>
              <a:t>b</a:t>
            </a:r>
            <a:r>
              <a:rPr lang="en-CA" baseline="-25000" dirty="0" smtClean="0"/>
              <a:t>0</a:t>
            </a:r>
            <a:r>
              <a:rPr lang="en-CA" dirty="0" smtClean="0"/>
              <a:t> is in response</a:t>
            </a:r>
          </a:p>
          <a:p>
            <a:r>
              <a:rPr lang="en-CA" dirty="0" smtClean="0"/>
              <a:t>  to a</a:t>
            </a:r>
            <a:r>
              <a:rPr lang="en-CA" baseline="-25000" dirty="0" smtClean="0"/>
              <a:t>0 </a:t>
            </a:r>
          </a:p>
          <a:p>
            <a:pPr>
              <a:buFont typeface="Arial" pitchFamily="34" charset="0"/>
              <a:buChar char="•"/>
            </a:pPr>
            <a:r>
              <a:rPr lang="en-CA" dirty="0" smtClean="0"/>
              <a:t>There is a causal</a:t>
            </a:r>
          </a:p>
          <a:p>
            <a:r>
              <a:rPr lang="en-CA" dirty="0" smtClean="0"/>
              <a:t> relationship between</a:t>
            </a:r>
          </a:p>
          <a:p>
            <a:r>
              <a:rPr lang="en-CA" dirty="0" smtClean="0"/>
              <a:t>a</a:t>
            </a:r>
            <a:r>
              <a:rPr lang="en-CA" baseline="-25000" dirty="0" smtClean="0"/>
              <a:t>0</a:t>
            </a:r>
            <a:r>
              <a:rPr lang="en-CA" dirty="0" smtClean="0"/>
              <a:t> and b</a:t>
            </a:r>
            <a:r>
              <a:rPr lang="en-CA" baseline="-25000" dirty="0" smtClean="0"/>
              <a:t>0</a:t>
            </a:r>
            <a:r>
              <a:rPr lang="en-CA" dirty="0" smtClean="0"/>
              <a:t> </a:t>
            </a:r>
          </a:p>
          <a:p>
            <a:pPr>
              <a:buFont typeface="Arial" pitchFamily="34" charset="0"/>
              <a:buChar char="•"/>
            </a:pPr>
            <a:r>
              <a:rPr lang="en-CA" dirty="0" smtClean="0"/>
              <a:t>There isn’t a causal </a:t>
            </a:r>
          </a:p>
          <a:p>
            <a:r>
              <a:rPr lang="en-CA" dirty="0" smtClean="0"/>
              <a:t>relationship between </a:t>
            </a:r>
          </a:p>
          <a:p>
            <a:r>
              <a:rPr lang="en-CA" dirty="0" smtClean="0"/>
              <a:t>a</a:t>
            </a:r>
            <a:r>
              <a:rPr lang="en-CA" baseline="-25000" dirty="0" smtClean="0"/>
              <a:t>0</a:t>
            </a:r>
            <a:r>
              <a:rPr lang="en-CA" dirty="0" smtClean="0"/>
              <a:t> and c</a:t>
            </a:r>
            <a:r>
              <a:rPr lang="en-CA" baseline="-25000" dirty="0" smtClean="0"/>
              <a:t>1</a:t>
            </a:r>
          </a:p>
          <a:p>
            <a:pPr>
              <a:buFont typeface="Arial" pitchFamily="34" charset="0"/>
              <a:buChar char="•"/>
            </a:pPr>
            <a:r>
              <a:rPr lang="en-CA" dirty="0" smtClean="0">
                <a:solidFill>
                  <a:srgbClr val="FF0000"/>
                </a:solidFill>
              </a:rPr>
              <a:t>How do you tell the </a:t>
            </a:r>
          </a:p>
          <a:p>
            <a:r>
              <a:rPr lang="en-CA" dirty="0" smtClean="0">
                <a:solidFill>
                  <a:srgbClr val="FF0000"/>
                </a:solidFill>
              </a:rPr>
              <a:t>difference?</a:t>
            </a:r>
          </a:p>
          <a:p>
            <a:pPr>
              <a:buFont typeface="Arial" pitchFamily="34" charset="0"/>
              <a:buChar char="•"/>
            </a:pPr>
            <a:endParaRPr lang="en-CA" dirty="0" smtClean="0"/>
          </a:p>
          <a:p>
            <a:endParaRPr lang="en-CA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15000</TotalTime>
  <Words>276</Words>
  <Application>Microsoft Office PowerPoint</Application>
  <PresentationFormat>On-screen Show (4:3)</PresentationFormat>
  <Paragraphs>67</Paragraphs>
  <Slides>7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Default Design</vt:lpstr>
      <vt:lpstr>Logical Clocks (Addendum)</vt:lpstr>
      <vt:lpstr>Bulletin Board Example</vt:lpstr>
      <vt:lpstr>Bulletin Board Example</vt:lpstr>
      <vt:lpstr>Bulletin Board Example</vt:lpstr>
      <vt:lpstr>Bulletin Board Example</vt:lpstr>
      <vt:lpstr>Bulletin Board Example</vt:lpstr>
      <vt:lpstr>Example (Using Lamport’s clocks)</vt:lpstr>
    </vt:vector>
  </TitlesOfParts>
  <Company>UWO-ITS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SHARCnet</dc:title>
  <dc:creator>Michael Bauer</dc:creator>
  <cp:lastModifiedBy>hanan</cp:lastModifiedBy>
  <cp:revision>404</cp:revision>
  <cp:lastPrinted>2002-12-18T16:29:45Z</cp:lastPrinted>
  <dcterms:created xsi:type="dcterms:W3CDTF">2000-04-02T06:04:16Z</dcterms:created>
  <dcterms:modified xsi:type="dcterms:W3CDTF">2011-02-08T12:12:04Z</dcterms:modified>
</cp:coreProperties>
</file>