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3" r:id="rId1"/>
  </p:sldMasterIdLst>
  <p:notesMasterIdLst>
    <p:notesMasterId r:id="rId46"/>
  </p:notesMasterIdLst>
  <p:handoutMasterIdLst>
    <p:handoutMasterId r:id="rId47"/>
  </p:handoutMasterIdLst>
  <p:sldIdLst>
    <p:sldId id="312" r:id="rId2"/>
    <p:sldId id="343" r:id="rId3"/>
    <p:sldId id="344" r:id="rId4"/>
    <p:sldId id="447" r:id="rId5"/>
    <p:sldId id="438" r:id="rId6"/>
    <p:sldId id="439" r:id="rId7"/>
    <p:sldId id="440" r:id="rId8"/>
    <p:sldId id="441" r:id="rId9"/>
    <p:sldId id="442" r:id="rId10"/>
    <p:sldId id="443" r:id="rId11"/>
    <p:sldId id="444" r:id="rId12"/>
    <p:sldId id="445" r:id="rId13"/>
    <p:sldId id="446" r:id="rId14"/>
    <p:sldId id="346" r:id="rId15"/>
    <p:sldId id="353" r:id="rId16"/>
    <p:sldId id="354" r:id="rId17"/>
    <p:sldId id="410" r:id="rId18"/>
    <p:sldId id="411" r:id="rId19"/>
    <p:sldId id="355" r:id="rId20"/>
    <p:sldId id="356" r:id="rId21"/>
    <p:sldId id="347" r:id="rId22"/>
    <p:sldId id="357" r:id="rId23"/>
    <p:sldId id="358" r:id="rId24"/>
    <p:sldId id="376" r:id="rId25"/>
    <p:sldId id="377" r:id="rId26"/>
    <p:sldId id="386" r:id="rId27"/>
    <p:sldId id="368" r:id="rId28"/>
    <p:sldId id="370" r:id="rId29"/>
    <p:sldId id="371" r:id="rId30"/>
    <p:sldId id="369" r:id="rId31"/>
    <p:sldId id="407" r:id="rId32"/>
    <p:sldId id="412" r:id="rId33"/>
    <p:sldId id="415" r:id="rId34"/>
    <p:sldId id="416" r:id="rId35"/>
    <p:sldId id="421" r:id="rId36"/>
    <p:sldId id="436" r:id="rId37"/>
    <p:sldId id="418" r:id="rId38"/>
    <p:sldId id="381" r:id="rId39"/>
    <p:sldId id="424" r:id="rId40"/>
    <p:sldId id="425" r:id="rId41"/>
    <p:sldId id="426" r:id="rId42"/>
    <p:sldId id="423" r:id="rId43"/>
    <p:sldId id="427" r:id="rId44"/>
    <p:sldId id="448" r:id="rId4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65" d="100"/>
          <a:sy n="65" d="100"/>
        </p:scale>
        <p:origin x="-61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26" y="291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6653" cy="44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t" anchorCtr="0" compatLnSpc="1">
            <a:prstTxWarp prst="textNoShape">
              <a:avLst/>
            </a:prstTxWarp>
          </a:bodyPr>
          <a:lstStyle>
            <a:lvl1pPr defTabSz="88168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3748" y="0"/>
            <a:ext cx="3066653" cy="44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t" anchorCtr="0" compatLnSpc="1">
            <a:prstTxWarp prst="textNoShape">
              <a:avLst/>
            </a:prstTxWarp>
          </a:bodyPr>
          <a:lstStyle>
            <a:lvl1pPr algn="r" defTabSz="88168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53185"/>
            <a:ext cx="3066653" cy="44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b" anchorCtr="0" compatLnSpc="1">
            <a:prstTxWarp prst="textNoShape">
              <a:avLst/>
            </a:prstTxWarp>
          </a:bodyPr>
          <a:lstStyle>
            <a:lvl1pPr defTabSz="88168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3748" y="8853185"/>
            <a:ext cx="3066653" cy="443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127" tIns="44063" rIns="88127" bIns="44063" numCol="1" anchor="b" anchorCtr="0" compatLnSpc="1">
            <a:prstTxWarp prst="textNoShape">
              <a:avLst/>
            </a:prstTxWarp>
          </a:bodyPr>
          <a:lstStyle>
            <a:lvl1pPr algn="r" defTabSz="881680">
              <a:defRPr sz="1200"/>
            </a:lvl1pPr>
          </a:lstStyle>
          <a:p>
            <a:pPr>
              <a:defRPr/>
            </a:pPr>
            <a:fld id="{88F6A68F-3EA2-44D5-95A2-6012B0588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052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>
            <a:lvl1pPr defTabSz="93251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348" y="0"/>
            <a:ext cx="3038052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>
            <a:lvl1pPr algn="r" defTabSz="93251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9787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297" y="4416267"/>
            <a:ext cx="5141807" cy="4182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533"/>
            <a:ext cx="3038052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b" anchorCtr="0" compatLnSpc="1">
            <a:prstTxWarp prst="textNoShape">
              <a:avLst/>
            </a:prstTxWarp>
          </a:bodyPr>
          <a:lstStyle>
            <a:lvl1pPr defTabSz="932515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348" y="8832533"/>
            <a:ext cx="3038052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59" tIns="46581" rIns="93159" bIns="46581" numCol="1" anchor="b" anchorCtr="0" compatLnSpc="1">
            <a:prstTxWarp prst="textNoShape">
              <a:avLst/>
            </a:prstTxWarp>
          </a:bodyPr>
          <a:lstStyle>
            <a:lvl1pPr algn="r" defTabSz="932515">
              <a:defRPr sz="1300"/>
            </a:lvl1pPr>
          </a:lstStyle>
          <a:p>
            <a:pPr>
              <a:defRPr/>
            </a:pPr>
            <a:fld id="{92C8581D-6FA9-47DA-997D-367361D14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A2BA77-D49C-404C-8E74-37333D74DAF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1DA840-603A-49FF-A68F-640E2AC5414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563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7EAD92-58D1-40AC-8EFD-B2FA82C26EA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573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268704-B9A7-4774-93D0-104906C6F34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83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8B9BF7-2204-4DEB-A17E-57D44BB545CB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93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C3EE06-0615-4FAC-99A9-C3B2CE4DE56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0419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A significant number of problems are solved if we can unambiguously order events, even if we don’t know the “real” time.</a:t>
            </a:r>
          </a:p>
        </p:txBody>
      </p:sp>
      <p:sp>
        <p:nvSpPr>
          <p:cNvPr id="60420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209DBA-CD08-40BF-BCB2-BBA23787CC97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604A72-BC7A-47F1-823C-3C4ECAAB00D2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24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DC7D49-4A58-40E2-BB2A-004AC8A3BE33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34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E149A-1D9D-4849-85FA-5FD2169A063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45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EA0150-AE75-4986-9E78-9031B277DBFC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6553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084E2F-6F29-47CC-B503-1791E744DB9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B9F3C8-4397-4D37-827B-41A9292FA4DE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65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3B6EB9-A554-41C8-81A2-D05AD1A99F70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758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67588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7AFFF3-4B74-437A-944B-91C92B9FA2B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68611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6861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9E841-7DF2-4438-A4AB-492F2EE98C1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696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938A0B-8BC0-49B6-85ED-96998DE230ED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06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7DCFE1-2224-4B70-AF3F-65416E994E0A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16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605232-EC59-4DE6-96E1-B8033F81616C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2707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72708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6F7C98-CA72-4CA9-9C6A-57E86C2948C2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737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F567F-AB52-46F3-BF4B-5EFEE15C2EAE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747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F93966-BB37-4D47-91FB-FAB045714A7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757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A4D245-0174-4E29-BEB9-C76E656987AC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02F927-D9C7-43CB-92F7-CAF17B293B07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768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8A101-061C-4DD5-94FE-4EFFBCBCEFF6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778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46D4FA-371C-46B9-9F0B-A588F2CEE2B7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788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4D1AC0-575C-479B-8E28-B5D33824B4A6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79875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7987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BE395D-2075-4F47-9045-02DBDF8C8B8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808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FDD283-CD4D-4FC1-8861-E13C76EF9369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819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AE4452-23DC-42BB-ACB8-13D30F6B2950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829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4CFB0-ED64-45F1-AB3C-494DDA6CA3D6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839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BB5FB-7B1B-4D34-877E-3EA1CEEBA621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84995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84996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93543-023F-4226-9661-4C1F311B649A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860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27020A-9F98-411A-8E61-8AF48302EB38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723" y="4416267"/>
            <a:ext cx="5608956" cy="4182745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FBBAB0-78D4-47D7-AB7F-CB8DC56447DA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87043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87044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602D30-CB7B-477E-830A-806C5BE9E570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7C32C-5E90-44F4-8135-9376563EBAF3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89091" name="Rectangle 2"/>
          <p:cNvSpPr>
            <a:spLocks noChangeArrowheads="1"/>
          </p:cNvSpPr>
          <p:nvPr>
            <p:ph type="body" idx="1"/>
          </p:nvPr>
        </p:nvSpPr>
        <p:spPr>
          <a:noFill/>
          <a:ln/>
        </p:spPr>
        <p:txBody>
          <a:bodyPr lIns="92198" tIns="45291" rIns="92198" bIns="45291"/>
          <a:lstStyle/>
          <a:p>
            <a:pPr>
              <a:spcBef>
                <a:spcPct val="20000"/>
              </a:spcBef>
            </a:pPr>
            <a:r>
              <a:rPr lang="en-AU" sz="1400" dirty="0" smtClean="0"/>
              <a:t>Note that if 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sz="1400" dirty="0" smtClean="0"/>
              <a:t>In this example a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b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c </a:t>
            </a:r>
            <a:r>
              <a:rPr lang="en-AU" dirty="0" smtClean="0">
                <a:latin typeface="Symbol" pitchFamily="18" charset="2"/>
              </a:rPr>
              <a:t>&lt;= </a:t>
            </a:r>
            <a:r>
              <a:rPr lang="en-AU" dirty="0" smtClean="0"/>
              <a:t>d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f, but we can say little about e other than e </a:t>
            </a:r>
            <a:r>
              <a:rPr lang="en-AU" dirty="0" smtClean="0">
                <a:latin typeface="Symbol" pitchFamily="18" charset="2"/>
              </a:rPr>
              <a:t>&lt;=</a:t>
            </a:r>
            <a:r>
              <a:rPr lang="en-AU" dirty="0" smtClean="0"/>
              <a:t> f.  We say that events such as a and e are </a:t>
            </a:r>
            <a:r>
              <a:rPr lang="en-AU" i="1" dirty="0" smtClean="0"/>
              <a:t>concurrent</a:t>
            </a:r>
            <a:r>
              <a:rPr lang="en-AU" dirty="0" smtClean="0"/>
              <a:t>.</a:t>
            </a:r>
          </a:p>
          <a:p>
            <a:pPr>
              <a:spcBef>
                <a:spcPct val="20000"/>
              </a:spcBef>
            </a:pPr>
            <a:r>
              <a:rPr lang="en-AU" dirty="0" smtClean="0"/>
              <a:t>Note also that “happened before” does not demonstrate causality.  There is merely the potential for causality.</a:t>
            </a:r>
            <a:endParaRPr lang="en-AU" sz="1400" dirty="0" smtClean="0"/>
          </a:p>
          <a:p>
            <a:endParaRPr lang="en-AU" sz="1400" dirty="0" smtClean="0"/>
          </a:p>
        </p:txBody>
      </p:sp>
      <p:sp>
        <p:nvSpPr>
          <p:cNvPr id="89092" name="Rectangle 3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00A5EA-9CD4-410D-98F3-94BCD819AD2A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09CD4-0B5E-4F30-9F4E-EF81272518D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2A9BFE-DAB6-4123-A6CD-8FC2821E1935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0AB27-996C-47A9-BF8A-054D18B6202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C98709-521C-4F0B-B846-9FC84CD3F66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C3BF9-0519-4D60-BF98-27A562E539D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552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ZapfDingbats" pitchFamily="82" charset="2"/>
        <a:buChar char="r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ZapfDingbats" pitchFamily="82" charset="2"/>
        <a:buChar char="m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86000"/>
            <a:ext cx="7721600" cy="1143000"/>
          </a:xfrm>
        </p:spPr>
        <p:txBody>
          <a:bodyPr/>
          <a:lstStyle/>
          <a:p>
            <a:pPr eaLnBrk="1" hangingPunct="1"/>
            <a:r>
              <a:rPr lang="en-US" smtClean="0"/>
              <a:t>Logical Clocks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Synchronization</a:t>
            </a:r>
          </a:p>
        </p:txBody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77724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In a centralized system:</a:t>
            </a:r>
          </a:p>
          <a:p>
            <a:pPr lvl="1" eaLnBrk="1" hangingPunct="1">
              <a:defRPr/>
            </a:pPr>
            <a:r>
              <a:rPr lang="en-US" dirty="0" smtClean="0"/>
              <a:t>Time is unambiguous.  A process gets the time by issuing a system call to the kernel.  If process </a:t>
            </a:r>
            <a:r>
              <a:rPr lang="en-US" dirty="0" smtClean="0">
                <a:solidFill>
                  <a:schemeClr val="accent6"/>
                </a:solidFill>
              </a:rPr>
              <a:t>A</a:t>
            </a:r>
            <a:r>
              <a:rPr lang="en-US" i="1" dirty="0" smtClean="0"/>
              <a:t> </a:t>
            </a:r>
            <a:r>
              <a:rPr lang="en-US" dirty="0" smtClean="0"/>
              <a:t>gets the time and later process </a:t>
            </a:r>
            <a:r>
              <a:rPr lang="en-US" dirty="0" smtClean="0">
                <a:solidFill>
                  <a:schemeClr val="accent6"/>
                </a:solidFill>
              </a:rPr>
              <a:t>B </a:t>
            </a:r>
            <a:r>
              <a:rPr lang="en-US" dirty="0" smtClean="0"/>
              <a:t>gets the time then the value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i="1" dirty="0" smtClean="0"/>
              <a:t> </a:t>
            </a:r>
            <a:r>
              <a:rPr lang="en-US" dirty="0" smtClean="0"/>
              <a:t>gets is higher than (or possibly equal to) the value</a:t>
            </a:r>
            <a:r>
              <a:rPr lang="en-US" dirty="0" smtClean="0">
                <a:solidFill>
                  <a:schemeClr val="accent6"/>
                </a:solidFill>
              </a:rPr>
              <a:t> A </a:t>
            </a:r>
            <a:r>
              <a:rPr lang="en-US" dirty="0" smtClean="0"/>
              <a:t>got.</a:t>
            </a:r>
          </a:p>
          <a:p>
            <a:pPr lvl="1" eaLnBrk="1" hangingPunct="1">
              <a:defRPr/>
            </a:pPr>
            <a:r>
              <a:rPr lang="en-US" dirty="0" smtClean="0"/>
              <a:t>Example: UNIX </a:t>
            </a:r>
            <a:r>
              <a:rPr lang="en-US" dirty="0" smtClean="0">
                <a:solidFill>
                  <a:schemeClr val="accent6"/>
                </a:solidFill>
              </a:rPr>
              <a:t>make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dirty="0" smtClean="0"/>
              <a:t>examines the times at which all the source and object files were last modified.</a:t>
            </a:r>
          </a:p>
          <a:p>
            <a:pPr lvl="2" eaLnBrk="1" hangingPunct="1">
              <a:defRPr/>
            </a:pPr>
            <a:r>
              <a:rPr lang="en-US" dirty="0" smtClean="0"/>
              <a:t>If time (</a:t>
            </a:r>
            <a:r>
              <a:rPr lang="en-US" dirty="0" err="1" smtClean="0">
                <a:solidFill>
                  <a:schemeClr val="accent6"/>
                </a:solidFill>
              </a:rPr>
              <a:t>input.c</a:t>
            </a:r>
            <a:r>
              <a:rPr lang="en-US" dirty="0" smtClean="0"/>
              <a:t>) &gt; time(</a:t>
            </a:r>
            <a:r>
              <a:rPr lang="en-US" dirty="0" err="1" smtClean="0">
                <a:solidFill>
                  <a:schemeClr val="accent6"/>
                </a:solidFill>
              </a:rPr>
              <a:t>input.o</a:t>
            </a:r>
            <a:r>
              <a:rPr lang="en-US" dirty="0" smtClean="0"/>
              <a:t>) then recompile </a:t>
            </a:r>
            <a:r>
              <a:rPr lang="en-US" dirty="0" err="1" smtClean="0">
                <a:solidFill>
                  <a:schemeClr val="accent6"/>
                </a:solidFill>
              </a:rPr>
              <a:t>input.c</a:t>
            </a:r>
            <a:endParaRPr lang="en-US" dirty="0" smtClean="0">
              <a:solidFill>
                <a:schemeClr val="accent6"/>
              </a:solidFill>
            </a:endParaRPr>
          </a:p>
          <a:p>
            <a:pPr lvl="2" eaLnBrk="1" hangingPunct="1">
              <a:defRPr/>
            </a:pPr>
            <a:r>
              <a:rPr lang="en-US" dirty="0" smtClean="0"/>
              <a:t>If time (</a:t>
            </a:r>
            <a:r>
              <a:rPr lang="en-US" dirty="0" err="1" smtClean="0">
                <a:solidFill>
                  <a:schemeClr val="accent6"/>
                </a:solidFill>
              </a:rPr>
              <a:t>input.c</a:t>
            </a:r>
            <a:r>
              <a:rPr lang="en-US" dirty="0" smtClean="0"/>
              <a:t>) &lt; time(</a:t>
            </a:r>
            <a:r>
              <a:rPr lang="en-US" dirty="0" err="1" smtClean="0">
                <a:solidFill>
                  <a:schemeClr val="accent6"/>
                </a:solidFill>
              </a:rPr>
              <a:t>input.o</a:t>
            </a:r>
            <a:r>
              <a:rPr lang="en-US" dirty="0" smtClean="0"/>
              <a:t>) then no compilation is needed.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Synchronization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653338" cy="414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In a distributed system, achieving agreement on time is not easy.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Assume no global agreement on time.  Let’s see what happens: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Assume that the compiler and editor are on different machines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accent6"/>
                </a:solidFill>
              </a:rPr>
              <a:t>output.o</a:t>
            </a:r>
            <a:r>
              <a:rPr lang="en-US" dirty="0" smtClean="0"/>
              <a:t> has time 2144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>
                <a:solidFill>
                  <a:schemeClr val="accent6"/>
                </a:solidFill>
              </a:rPr>
              <a:t>output.c</a:t>
            </a:r>
            <a:r>
              <a:rPr lang="en-US" dirty="0" smtClean="0"/>
              <a:t> is modified but is assigned time 2143 because the clock on its machine is slightly behind.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6"/>
                </a:solidFill>
              </a:rPr>
              <a:t>Make</a:t>
            </a:r>
            <a:r>
              <a:rPr lang="en-US" i="1" dirty="0" smtClean="0"/>
              <a:t> </a:t>
            </a:r>
            <a:r>
              <a:rPr lang="en-US" dirty="0" smtClean="0"/>
              <a:t>will not call the compiler.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resulting executable will have a mixture of object files from old and new sources.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Synchronization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0100" y="5105400"/>
            <a:ext cx="7620000" cy="1447800"/>
          </a:xfrm>
        </p:spPr>
        <p:txBody>
          <a:bodyPr/>
          <a:lstStyle/>
          <a:p>
            <a:pPr eaLnBrk="1" hangingPunct="1"/>
            <a:r>
              <a:rPr lang="en-US" sz="2400" smtClean="0"/>
              <a:t>When each machine has its own clock, an event that occurred after another event may nevertheless be assigned an earlier time.</a:t>
            </a:r>
          </a:p>
        </p:txBody>
      </p:sp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 l="24345" t="46375" r="20924" b="41692"/>
          <a:stretch>
            <a:fillRect/>
          </a:stretch>
        </p:blipFill>
        <p:spPr bwMode="auto">
          <a:xfrm>
            <a:off x="304800" y="1866900"/>
            <a:ext cx="8534400" cy="263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Clock Synchronization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Another example</a:t>
            </a:r>
          </a:p>
          <a:p>
            <a:pPr lvl="1" eaLnBrk="1" hangingPunct="1"/>
            <a:r>
              <a:rPr lang="en-US" altLang="en-US" dirty="0" smtClean="0"/>
              <a:t>File synchronization after disconnected operation</a:t>
            </a:r>
          </a:p>
          <a:p>
            <a:pPr lvl="2" eaLnBrk="1" hangingPunct="1"/>
            <a:r>
              <a:rPr lang="en-US" altLang="en-US" dirty="0" smtClean="0"/>
              <a:t>Synchronize workstation and laptop copies of </a:t>
            </a:r>
            <a:r>
              <a:rPr lang="en-US" altLang="en-US" dirty="0" smtClean="0">
                <a:solidFill>
                  <a:schemeClr val="accent6"/>
                </a:solidFill>
              </a:rPr>
              <a:t>610-a1.c</a:t>
            </a:r>
            <a:endParaRPr lang="en-US" altLang="en-US" dirty="0" smtClean="0">
              <a:solidFill>
                <a:schemeClr val="accent6"/>
              </a:solidFill>
            </a:endParaRPr>
          </a:p>
          <a:p>
            <a:pPr lvl="2" eaLnBrk="1" hangingPunct="1"/>
            <a:r>
              <a:rPr lang="en-US" altLang="en-US" dirty="0" smtClean="0"/>
              <a:t>Disconnect laptop</a:t>
            </a:r>
          </a:p>
          <a:p>
            <a:pPr lvl="2" eaLnBrk="1" hangingPunct="1"/>
            <a:r>
              <a:rPr lang="en-US" altLang="en-US" dirty="0" smtClean="0"/>
              <a:t>Make some changes to </a:t>
            </a:r>
            <a:r>
              <a:rPr lang="en-US" altLang="en-US" dirty="0" smtClean="0">
                <a:solidFill>
                  <a:schemeClr val="accent6"/>
                </a:solidFill>
              </a:rPr>
              <a:t>610-a1.c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on the laptop.</a:t>
            </a:r>
            <a:endParaRPr lang="en-US" altLang="en-US" i="1" dirty="0" smtClean="0"/>
          </a:p>
          <a:p>
            <a:pPr lvl="2" eaLnBrk="1" hangingPunct="1"/>
            <a:r>
              <a:rPr lang="en-US" altLang="en-US" dirty="0" smtClean="0"/>
              <a:t>Reconnect and re-sync, hopefully copying laptop version over the workstation version.</a:t>
            </a:r>
          </a:p>
          <a:p>
            <a:pPr lvl="1" eaLnBrk="1" hangingPunct="1"/>
            <a:r>
              <a:rPr lang="en-US" altLang="en-US" dirty="0" smtClean="0"/>
              <a:t>If laptop’s clock is behind workstation, the copy might go the other way around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Ordering of Events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For many applications, it is sufficient to be able to agree on the order that events occur and not the actual time of occurrence. </a:t>
            </a:r>
          </a:p>
          <a:p>
            <a:pPr eaLnBrk="1" hangingPunct="1"/>
            <a:r>
              <a:rPr lang="en-AU" smtClean="0"/>
              <a:t>It is possible to use a logical clock to unambiguously order events</a:t>
            </a:r>
          </a:p>
          <a:p>
            <a:pPr eaLnBrk="1" hangingPunct="1"/>
            <a:r>
              <a:rPr lang="en-AU" smtClean="0"/>
              <a:t>May be totally unrelated to real time.</a:t>
            </a:r>
          </a:p>
          <a:p>
            <a:pPr eaLnBrk="1" hangingPunct="1"/>
            <a:r>
              <a:rPr lang="en-AU" smtClean="0"/>
              <a:t>Lamport showed this is possible (1978).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838200"/>
          </a:xfrm>
        </p:spPr>
        <p:txBody>
          <a:bodyPr/>
          <a:lstStyle/>
          <a:p>
            <a:pPr eaLnBrk="1" hangingPunct="1"/>
            <a:r>
              <a:rPr lang="en-US" smtClean="0"/>
              <a:t>The Happened-Before Relation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229600" cy="4800600"/>
          </a:xfrm>
        </p:spPr>
        <p:txBody>
          <a:bodyPr/>
          <a:lstStyle/>
          <a:p>
            <a:pPr marL="609600" indent="-609600" eaLnBrk="1" hangingPunct="1"/>
            <a:r>
              <a:rPr lang="en-US" sz="2400" dirty="0" err="1" smtClean="0"/>
              <a:t>Lamport’s</a:t>
            </a:r>
            <a:r>
              <a:rPr lang="en-US" sz="2400" dirty="0" smtClean="0"/>
              <a:t> algorithm synchronizes logical clocks and is based on the </a:t>
            </a:r>
            <a:r>
              <a:rPr lang="en-US" sz="2400" dirty="0" smtClean="0">
                <a:solidFill>
                  <a:srgbClr val="FF0000"/>
                </a:solidFill>
              </a:rPr>
              <a:t>happened-before </a:t>
            </a:r>
            <a:r>
              <a:rPr lang="en-US" sz="2400" dirty="0" smtClean="0"/>
              <a:t>relation:</a:t>
            </a:r>
          </a:p>
          <a:p>
            <a:pPr marL="914400" lvl="1" indent="-457200" eaLnBrk="1" hangingPunct="1"/>
            <a:r>
              <a:rPr lang="en-US" sz="2000" dirty="0" smtClean="0">
                <a:solidFill>
                  <a:schemeClr val="accent6"/>
                </a:solidFill>
              </a:rPr>
              <a:t>a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  <a:r>
              <a:rPr lang="en-US" sz="2000" dirty="0" smtClean="0">
                <a:sym typeface="Symbol" pitchFamily="18" charset="2"/>
              </a:rPr>
              <a:t>is read as “</a:t>
            </a:r>
            <a:r>
              <a:rPr lang="en-US" sz="2000" i="1" dirty="0" smtClean="0">
                <a:sym typeface="Symbol" pitchFamily="18" charset="2"/>
              </a:rPr>
              <a:t>a happened before b”</a:t>
            </a:r>
          </a:p>
          <a:p>
            <a:pPr marL="609600" indent="-609600" eaLnBrk="1" hangingPunct="1"/>
            <a:r>
              <a:rPr lang="en-US" sz="2400" dirty="0" smtClean="0">
                <a:sym typeface="Symbol" pitchFamily="18" charset="2"/>
              </a:rPr>
              <a:t>The definition of the </a:t>
            </a:r>
            <a:r>
              <a:rPr lang="en-US" sz="2400" i="1" dirty="0" smtClean="0">
                <a:solidFill>
                  <a:srgbClr val="FF0000"/>
                </a:solidFill>
                <a:sym typeface="Symbol" pitchFamily="18" charset="2"/>
              </a:rPr>
              <a:t>happened-before</a:t>
            </a:r>
            <a:r>
              <a:rPr lang="en-US" sz="2400" i="1" dirty="0" smtClean="0">
                <a:sym typeface="Symbol" pitchFamily="18" charset="2"/>
              </a:rPr>
              <a:t> </a:t>
            </a:r>
            <a:r>
              <a:rPr lang="en-US" sz="2400" dirty="0" smtClean="0">
                <a:sym typeface="Symbol" pitchFamily="18" charset="2"/>
              </a:rPr>
              <a:t>relation:</a:t>
            </a:r>
          </a:p>
          <a:p>
            <a:pPr marL="914400" lvl="1" indent="-457200" eaLnBrk="1" hangingPunct="1"/>
            <a:r>
              <a:rPr lang="en-US" sz="2000" dirty="0" smtClean="0">
                <a:sym typeface="Symbol" pitchFamily="18" charset="2"/>
              </a:rPr>
              <a:t>If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a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 and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b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are events in the same process and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a</a:t>
            </a:r>
            <a:r>
              <a:rPr lang="en-US" sz="2000" i="1" dirty="0" smtClean="0">
                <a:sym typeface="Symbol" pitchFamily="18" charset="2"/>
              </a:rPr>
              <a:t> </a:t>
            </a:r>
            <a:r>
              <a:rPr lang="en-US" sz="2000" dirty="0" smtClean="0">
                <a:sym typeface="Symbol" pitchFamily="18" charset="2"/>
              </a:rPr>
              <a:t>occurs before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b</a:t>
            </a:r>
            <a:r>
              <a:rPr lang="en-US" sz="2000" dirty="0" smtClean="0">
                <a:sym typeface="Symbol" pitchFamily="18" charset="2"/>
              </a:rPr>
              <a:t>, </a:t>
            </a:r>
            <a:r>
              <a:rPr lang="en-US" sz="2000" dirty="0" smtClean="0">
                <a:sym typeface="Symbol" pitchFamily="18" charset="2"/>
              </a:rPr>
              <a:t>then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a</a:t>
            </a:r>
            <a:r>
              <a:rPr lang="en-US" sz="2000" i="1" dirty="0" smtClean="0">
                <a:solidFill>
                  <a:schemeClr val="accent6"/>
                </a:solidFill>
              </a:rPr>
              <a:t> </a:t>
            </a:r>
            <a:r>
              <a:rPr lang="en-US" sz="2000" i="1" dirty="0" smtClean="0">
                <a:solidFill>
                  <a:schemeClr val="accent6"/>
                </a:solidFill>
                <a:sym typeface="Symbol" pitchFamily="18" charset="2"/>
              </a:rPr>
              <a:t>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b </a:t>
            </a:r>
            <a:endParaRPr lang="en-US" sz="2000" dirty="0" smtClean="0">
              <a:solidFill>
                <a:schemeClr val="accent6"/>
              </a:solidFill>
              <a:sym typeface="Symbol" pitchFamily="18" charset="2"/>
            </a:endParaRPr>
          </a:p>
          <a:p>
            <a:pPr marL="914400" lvl="1" indent="-457200" eaLnBrk="1" hangingPunct="1"/>
            <a:r>
              <a:rPr lang="en-US" sz="2000" dirty="0" smtClean="0">
                <a:sym typeface="Symbol" pitchFamily="18" charset="2"/>
              </a:rPr>
              <a:t>For any message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m</a:t>
            </a:r>
            <a:r>
              <a:rPr lang="en-US" sz="2000" smtClean="0">
                <a:sym typeface="Symbol" pitchFamily="18" charset="2"/>
              </a:rPr>
              <a:t>,  </a:t>
            </a:r>
            <a:r>
              <a:rPr lang="en-US" sz="2000" smtClean="0">
                <a:solidFill>
                  <a:schemeClr val="accent6"/>
                </a:solidFill>
              </a:rPr>
              <a:t>send(m</a:t>
            </a:r>
            <a:r>
              <a:rPr lang="en-US" sz="2000" dirty="0" smtClean="0">
                <a:solidFill>
                  <a:schemeClr val="accent6"/>
                </a:solidFill>
              </a:rPr>
              <a:t>)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 </a:t>
            </a:r>
            <a:r>
              <a:rPr lang="en-US" sz="2000" dirty="0" err="1" smtClean="0">
                <a:solidFill>
                  <a:schemeClr val="accent6"/>
                </a:solidFill>
                <a:sym typeface="Symbol" pitchFamily="18" charset="2"/>
              </a:rPr>
              <a:t>rcv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(m), </a:t>
            </a:r>
            <a:r>
              <a:rPr lang="en-US" sz="2000" dirty="0" smtClean="0">
                <a:sym typeface="Symbol" pitchFamily="18" charset="2"/>
              </a:rPr>
              <a:t>where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send(m) </a:t>
            </a:r>
            <a:r>
              <a:rPr lang="en-US" sz="2000" dirty="0" smtClean="0">
                <a:sym typeface="Symbol" pitchFamily="18" charset="2"/>
              </a:rPr>
              <a:t>is the event of sending the message and </a:t>
            </a:r>
            <a:r>
              <a:rPr lang="en-US" sz="2000" dirty="0" err="1" smtClean="0">
                <a:solidFill>
                  <a:schemeClr val="accent6"/>
                </a:solidFill>
                <a:sym typeface="Symbol" pitchFamily="18" charset="2"/>
              </a:rPr>
              <a:t>rcv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(m) </a:t>
            </a:r>
            <a:r>
              <a:rPr lang="en-US" sz="2000" dirty="0" smtClean="0">
                <a:sym typeface="Symbol" pitchFamily="18" charset="2"/>
              </a:rPr>
              <a:t>is event of receiving it.</a:t>
            </a:r>
          </a:p>
          <a:p>
            <a:pPr marL="914400" lvl="1" indent="-457200" eaLnBrk="1" hangingPunct="1"/>
            <a:r>
              <a:rPr lang="en-US" sz="2000" dirty="0" smtClean="0">
                <a:sym typeface="Symbol" pitchFamily="18" charset="2"/>
              </a:rPr>
              <a:t>If </a:t>
            </a:r>
            <a:r>
              <a:rPr lang="en-US" sz="2000" u="sng" dirty="0" smtClean="0">
                <a:sym typeface="Symbol" pitchFamily="18" charset="2"/>
              </a:rPr>
              <a:t>a</a:t>
            </a:r>
            <a:r>
              <a:rPr lang="en-US" sz="2000" dirty="0" smtClean="0">
                <a:sym typeface="Symbol" pitchFamily="18" charset="2"/>
              </a:rPr>
              <a:t>,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 b </a:t>
            </a:r>
            <a:r>
              <a:rPr lang="en-US" sz="2000" dirty="0" smtClean="0">
                <a:sym typeface="Symbol" pitchFamily="18" charset="2"/>
              </a:rPr>
              <a:t>and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c</a:t>
            </a:r>
            <a:r>
              <a:rPr lang="en-US" sz="2000" dirty="0" smtClean="0">
                <a:sym typeface="Symbol" pitchFamily="18" charset="2"/>
              </a:rPr>
              <a:t> are events such that </a:t>
            </a:r>
            <a:r>
              <a:rPr lang="en-US" sz="2000" dirty="0" smtClean="0">
                <a:solidFill>
                  <a:schemeClr val="accent6"/>
                </a:solidFill>
              </a:rPr>
              <a:t>a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  <a:r>
              <a:rPr lang="en-US" sz="2000" dirty="0" smtClean="0">
                <a:sym typeface="Symbol" pitchFamily="18" charset="2"/>
              </a:rPr>
              <a:t>and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b</a:t>
            </a:r>
            <a:r>
              <a:rPr lang="en-US" sz="2000" dirty="0" smtClean="0">
                <a:solidFill>
                  <a:schemeClr val="accent6"/>
                </a:solidFill>
              </a:rPr>
              <a:t>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 c </a:t>
            </a:r>
            <a:r>
              <a:rPr lang="en-US" sz="2000" dirty="0" smtClean="0">
                <a:sym typeface="Symbol" pitchFamily="18" charset="2"/>
              </a:rPr>
              <a:t>then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a</a:t>
            </a:r>
            <a:r>
              <a:rPr lang="en-US" sz="2000" dirty="0" smtClean="0">
                <a:solidFill>
                  <a:schemeClr val="accent6"/>
                </a:solidFill>
              </a:rPr>
              <a:t> </a:t>
            </a:r>
            <a:r>
              <a:rPr lang="en-US" sz="2000" dirty="0" smtClean="0">
                <a:solidFill>
                  <a:schemeClr val="accent6"/>
                </a:solidFill>
                <a:sym typeface="Symbol" pitchFamily="18" charset="2"/>
              </a:rPr>
              <a:t> c </a:t>
            </a:r>
            <a:endParaRPr lang="en-US" sz="2000" dirty="0" smtClean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400" smtClean="0">
                <a:sym typeface="Symbol" pitchFamily="18" charset="2"/>
              </a:rPr>
              <a:t>The Happened-Before Relation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ym typeface="Symbol" pitchFamily="18" charset="2"/>
              </a:rPr>
              <a:t>If two events,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 x</a:t>
            </a:r>
            <a:r>
              <a:rPr lang="en-US" i="1" dirty="0" smtClean="0">
                <a:solidFill>
                  <a:schemeClr val="accent6"/>
                </a:solidFill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and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, happen in different processes that do not exchange </a:t>
            </a:r>
            <a:r>
              <a:rPr lang="en-US" dirty="0" smtClean="0">
                <a:sym typeface="Symbol" pitchFamily="18" charset="2"/>
              </a:rPr>
              <a:t>messages, </a:t>
            </a:r>
            <a:r>
              <a:rPr lang="en-US" dirty="0" smtClean="0">
                <a:sym typeface="Symbol" pitchFamily="18" charset="2"/>
              </a:rPr>
              <a:t>then </a:t>
            </a:r>
            <a:r>
              <a:rPr lang="en-US" dirty="0" smtClean="0">
                <a:solidFill>
                  <a:schemeClr val="accent6"/>
                </a:solidFill>
              </a:rPr>
              <a:t>x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y </a:t>
            </a:r>
            <a:r>
              <a:rPr lang="en-US" dirty="0" smtClean="0">
                <a:sym typeface="Symbol" pitchFamily="18" charset="2"/>
              </a:rPr>
              <a:t>is not true, but neither is </a:t>
            </a:r>
            <a:r>
              <a:rPr lang="en-US" dirty="0" smtClean="0">
                <a:solidFill>
                  <a:schemeClr val="accent6"/>
                </a:solidFill>
              </a:rPr>
              <a:t>y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x</a:t>
            </a:r>
          </a:p>
          <a:p>
            <a:pPr eaLnBrk="1" hangingPunct="1"/>
            <a:r>
              <a:rPr lang="en-US" dirty="0" smtClean="0">
                <a:sym typeface="Symbol" pitchFamily="18" charset="2"/>
              </a:rPr>
              <a:t>The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happened-before </a:t>
            </a:r>
            <a:r>
              <a:rPr lang="en-US" dirty="0" smtClean="0">
                <a:sym typeface="Symbol" pitchFamily="18" charset="2"/>
              </a:rPr>
              <a:t>relation is sometimes referred to as </a:t>
            </a:r>
            <a:r>
              <a:rPr lang="en-US" dirty="0" smtClean="0">
                <a:solidFill>
                  <a:srgbClr val="FF0000"/>
                </a:solidFill>
                <a:sym typeface="Symbol" pitchFamily="18" charset="2"/>
              </a:rPr>
              <a:t>causality.</a:t>
            </a:r>
          </a:p>
          <a:p>
            <a:pPr eaLnBrk="1" hangingPunct="1">
              <a:buFont typeface="Wingdings" pitchFamily="2" charset="2"/>
              <a:buAutoNum type="arabicPeriod"/>
            </a:pPr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028700"/>
            <a:ext cx="4038600" cy="4800600"/>
          </a:xfrm>
        </p:spPr>
        <p:txBody>
          <a:bodyPr/>
          <a:lstStyle/>
          <a:p>
            <a:pPr eaLnBrk="1" hangingPunct="1">
              <a:buFont typeface="ZapfDingbats" pitchFamily="82" charset="2"/>
              <a:buNone/>
            </a:pPr>
            <a:r>
              <a:rPr lang="en-US" sz="2400" dirty="0" smtClean="0"/>
              <a:t>Say in process P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you have a code segment as follows: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1.1 x = 5;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1.2 y = 10*x;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1.3 send(y,P</a:t>
            </a:r>
            <a:r>
              <a:rPr lang="en-US" sz="2400" baseline="-25000" dirty="0" smtClean="0">
                <a:solidFill>
                  <a:schemeClr val="accent6"/>
                </a:solidFill>
              </a:rPr>
              <a:t>2</a:t>
            </a:r>
            <a:r>
              <a:rPr lang="en-US" sz="2400" dirty="0" smtClean="0">
                <a:solidFill>
                  <a:schemeClr val="accent6"/>
                </a:solidFill>
              </a:rPr>
              <a:t>);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028700"/>
            <a:ext cx="4038600" cy="4800600"/>
          </a:xfrm>
        </p:spPr>
        <p:txBody>
          <a:bodyPr/>
          <a:lstStyle/>
          <a:p>
            <a:pPr eaLnBrk="1" hangingPunct="1">
              <a:buFont typeface="ZapfDingbats" pitchFamily="82" charset="2"/>
              <a:buNone/>
            </a:pPr>
            <a:r>
              <a:rPr lang="en-US" sz="2400" dirty="0" smtClean="0"/>
              <a:t>Say in process P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you have a code segment as follows: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2.1 a=8;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2.2 b=20*a;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2.3 </a:t>
            </a:r>
            <a:r>
              <a:rPr lang="en-US" sz="2400" dirty="0" err="1" smtClean="0">
                <a:solidFill>
                  <a:schemeClr val="accent6"/>
                </a:solidFill>
              </a:rPr>
              <a:t>rcv</a:t>
            </a:r>
            <a:r>
              <a:rPr lang="en-US" sz="2400" dirty="0" smtClean="0">
                <a:solidFill>
                  <a:schemeClr val="accent6"/>
                </a:solidFill>
              </a:rPr>
              <a:t>(y,P</a:t>
            </a:r>
            <a:r>
              <a:rPr lang="en-US" sz="2400" baseline="-25000" dirty="0" smtClean="0">
                <a:solidFill>
                  <a:schemeClr val="accent6"/>
                </a:solidFill>
              </a:rPr>
              <a:t>1</a:t>
            </a:r>
            <a:r>
              <a:rPr lang="en-US" sz="2400" dirty="0" smtClean="0">
                <a:solidFill>
                  <a:schemeClr val="accent6"/>
                </a:solidFill>
              </a:rPr>
              <a:t>);</a:t>
            </a:r>
          </a:p>
          <a:p>
            <a:pPr eaLnBrk="1" hangingPunct="1">
              <a:buFont typeface="ZapfDingbats" pitchFamily="82" charset="2"/>
              <a:buNone/>
            </a:pPr>
            <a:r>
              <a:rPr lang="en-US" sz="2400" dirty="0" smtClean="0">
                <a:solidFill>
                  <a:schemeClr val="accent6"/>
                </a:solidFill>
              </a:rPr>
              <a:t>2.4 b = </a:t>
            </a:r>
            <a:r>
              <a:rPr lang="en-US" sz="2400" dirty="0" err="1" smtClean="0">
                <a:solidFill>
                  <a:schemeClr val="accent6"/>
                </a:solidFill>
              </a:rPr>
              <a:t>b+y</a:t>
            </a:r>
            <a:r>
              <a:rPr lang="en-US" sz="2400" dirty="0" smtClean="0">
                <a:solidFill>
                  <a:schemeClr val="accent6"/>
                </a:solidFill>
              </a:rPr>
              <a:t>;</a:t>
            </a:r>
          </a:p>
        </p:txBody>
      </p:sp>
      <p:sp>
        <p:nvSpPr>
          <p:cNvPr id="18437" name="Line 5"/>
          <p:cNvSpPr>
            <a:spLocks noChangeShapeType="1"/>
          </p:cNvSpPr>
          <p:nvPr/>
        </p:nvSpPr>
        <p:spPr bwMode="auto">
          <a:xfrm>
            <a:off x="0" y="4648200"/>
            <a:ext cx="861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441325" y="4841875"/>
            <a:ext cx="8571257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Let’s say that you start </a:t>
            </a:r>
            <a:r>
              <a:rPr lang="en-US" dirty="0">
                <a:solidFill>
                  <a:schemeClr val="accent6"/>
                </a:solidFill>
              </a:rPr>
              <a:t>P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r>
              <a:rPr lang="en-US" dirty="0"/>
              <a:t>and </a:t>
            </a:r>
            <a:r>
              <a:rPr lang="en-US" dirty="0">
                <a:solidFill>
                  <a:schemeClr val="accent6"/>
                </a:solidFill>
              </a:rPr>
              <a:t>P</a:t>
            </a:r>
            <a:r>
              <a:rPr lang="en-US" baseline="-25000" dirty="0">
                <a:solidFill>
                  <a:schemeClr val="accent6"/>
                </a:solidFill>
              </a:rPr>
              <a:t>2</a:t>
            </a:r>
            <a:r>
              <a:rPr lang="en-US" dirty="0"/>
              <a:t> at the same time.  You know that </a:t>
            </a:r>
          </a:p>
          <a:p>
            <a:r>
              <a:rPr lang="en-US" dirty="0"/>
              <a:t>1.1 occurs before 1.2 which occurs before 1.3; You know that 2.1 </a:t>
            </a:r>
          </a:p>
          <a:p>
            <a:r>
              <a:rPr lang="en-US" dirty="0"/>
              <a:t>occurs before 2.2 which occurs before 2.3 which is before 2.4.</a:t>
            </a:r>
          </a:p>
          <a:p>
            <a:r>
              <a:rPr lang="en-US" dirty="0"/>
              <a:t>You do not know if 1.1 occurs before 2.1 or if 2.1 occurs before 1.1.</a:t>
            </a:r>
          </a:p>
          <a:p>
            <a:r>
              <a:rPr lang="en-US" dirty="0"/>
              <a:t>You do know that 1.3 occurs before 2.3 and 2.4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Continuing from the example on the previous page – The order of actual occurrence of operations is often not consistent from execution to execution.  For example: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Execution 1 (order of occurrence): 1.1, 1.2, 1.3, 2.1, 2.2, 2.3, 2.4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Execution 2 (order of occurrence): 2.1,2.2,1.1,1.2,1.3, 2.3,2.4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Execution 3 (order of occurrence) 1.1, 2.1, 2.2, 1.2, 1.3, 2.3, 2.4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We can say that 1.1 “happens before” 2.3, but not that 1.1 “happens before” 2.2 or that 2.2 “happens before” 1.1.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Note that the above executions provide the same result.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Lamport’s Algorithm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We need a way of measuring time such that for every event </a:t>
            </a:r>
            <a:r>
              <a:rPr lang="en-US" dirty="0" smtClean="0">
                <a:solidFill>
                  <a:schemeClr val="accent6"/>
                </a:solidFill>
              </a:rPr>
              <a:t>a</a:t>
            </a:r>
            <a:r>
              <a:rPr lang="en-US" dirty="0" smtClean="0"/>
              <a:t>, we can assign it a time value </a:t>
            </a:r>
            <a:r>
              <a:rPr lang="en-US" dirty="0" smtClean="0">
                <a:solidFill>
                  <a:schemeClr val="accent6"/>
                </a:solidFill>
              </a:rPr>
              <a:t>C(a) </a:t>
            </a:r>
            <a:r>
              <a:rPr lang="en-US" dirty="0" smtClean="0"/>
              <a:t>on which all processes agree on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clock time </a:t>
            </a:r>
            <a:r>
              <a:rPr lang="en-US" dirty="0" smtClean="0">
                <a:solidFill>
                  <a:schemeClr val="accent6"/>
                </a:solidFill>
              </a:rPr>
              <a:t>C</a:t>
            </a:r>
            <a:r>
              <a:rPr lang="en-US" dirty="0" smtClean="0"/>
              <a:t> must monotonically increase i.e., always go forward.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If </a:t>
            </a:r>
            <a:r>
              <a:rPr lang="en-US" sz="2800" dirty="0" smtClean="0">
                <a:solidFill>
                  <a:schemeClr val="accent6"/>
                </a:solidFill>
              </a:rPr>
              <a:t>a </a:t>
            </a:r>
            <a:r>
              <a:rPr lang="en-US" sz="2800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  <a:r>
              <a:rPr lang="en-US" sz="2800" dirty="0" smtClean="0">
                <a:sym typeface="Symbol" pitchFamily="18" charset="2"/>
              </a:rPr>
              <a:t>then </a:t>
            </a:r>
            <a:r>
              <a:rPr lang="en-US" sz="2800" dirty="0" smtClean="0">
                <a:solidFill>
                  <a:schemeClr val="accent6"/>
                </a:solidFill>
                <a:sym typeface="Symbol" pitchFamily="18" charset="2"/>
              </a:rPr>
              <a:t>C(a)  &lt; C(b)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Each process,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dirty="0" smtClean="0"/>
              <a:t>, maintains a local counter </a:t>
            </a:r>
            <a:r>
              <a:rPr lang="en-US" dirty="0" smtClean="0">
                <a:solidFill>
                  <a:schemeClr val="accent6"/>
                </a:solidFill>
              </a:rPr>
              <a:t>C</a:t>
            </a:r>
            <a:r>
              <a:rPr lang="en-US" baseline="-25000" dirty="0" smtClean="0">
                <a:solidFill>
                  <a:schemeClr val="accent6"/>
                </a:solidFill>
              </a:rPr>
              <a:t>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counter is adjusted based on the rules presented on the next 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Topics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clocks</a:t>
            </a:r>
          </a:p>
          <a:p>
            <a:pPr eaLnBrk="1" hangingPunct="1"/>
            <a:r>
              <a:rPr lang="en-US" smtClean="0"/>
              <a:t>Totally-Ordered Multicasting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Lamport’s Algorithm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>
                <a:solidFill>
                  <a:schemeClr val="accent6"/>
                </a:solidFill>
              </a:rPr>
              <a:t>C</a:t>
            </a:r>
            <a:r>
              <a:rPr lang="en-US" baseline="-25000" dirty="0" smtClean="0">
                <a:solidFill>
                  <a:schemeClr val="accent6"/>
                </a:solidFill>
              </a:rPr>
              <a:t>p</a:t>
            </a:r>
            <a:r>
              <a:rPr lang="en-US" i="1" dirty="0" smtClean="0"/>
              <a:t> </a:t>
            </a:r>
            <a:r>
              <a:rPr lang="en-US" dirty="0" smtClean="0"/>
              <a:t>is incremented before each event is issued at process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dirty="0" smtClean="0"/>
              <a:t>: </a:t>
            </a:r>
            <a:r>
              <a:rPr lang="en-US" dirty="0" smtClean="0">
                <a:solidFill>
                  <a:schemeClr val="accent6"/>
                </a:solidFill>
              </a:rPr>
              <a:t>C</a:t>
            </a:r>
            <a:r>
              <a:rPr lang="en-US" baseline="-25000" dirty="0" smtClean="0">
                <a:solidFill>
                  <a:schemeClr val="accent6"/>
                </a:solidFill>
              </a:rPr>
              <a:t>p</a:t>
            </a:r>
            <a:r>
              <a:rPr lang="en-US" dirty="0" smtClean="0">
                <a:solidFill>
                  <a:schemeClr val="accent6"/>
                </a:solidFill>
              </a:rPr>
              <a:t> = C</a:t>
            </a:r>
            <a:r>
              <a:rPr lang="en-US" baseline="-25000" dirty="0" smtClean="0">
                <a:solidFill>
                  <a:schemeClr val="accent6"/>
                </a:solidFill>
              </a:rPr>
              <a:t>p</a:t>
            </a:r>
            <a:r>
              <a:rPr lang="en-US" dirty="0" smtClean="0">
                <a:solidFill>
                  <a:schemeClr val="accent6"/>
                </a:solidFill>
              </a:rPr>
              <a:t> + 1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When </a:t>
            </a:r>
            <a:r>
              <a:rPr lang="en-US" dirty="0" smtClean="0">
                <a:solidFill>
                  <a:schemeClr val="accent6"/>
                </a:solidFill>
              </a:rPr>
              <a:t>p </a:t>
            </a:r>
            <a:r>
              <a:rPr lang="en-US" dirty="0" smtClean="0"/>
              <a:t>sends a message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dirty="0" smtClean="0"/>
              <a:t>, it piggybacks on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i="1" dirty="0" smtClean="0"/>
              <a:t> </a:t>
            </a:r>
            <a:r>
              <a:rPr lang="en-US" dirty="0" smtClean="0"/>
              <a:t>the value </a:t>
            </a:r>
            <a:r>
              <a:rPr lang="en-US" dirty="0" smtClean="0">
                <a:solidFill>
                  <a:schemeClr val="accent6"/>
                </a:solidFill>
              </a:rPr>
              <a:t>t=C</a:t>
            </a:r>
            <a:r>
              <a:rPr lang="en-US" baseline="-25000" dirty="0" smtClean="0">
                <a:solidFill>
                  <a:schemeClr val="accent6"/>
                </a:solidFill>
              </a:rPr>
              <a:t>p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 smtClean="0"/>
              <a:t>On </a:t>
            </a:r>
            <a:r>
              <a:rPr lang="en-US" dirty="0" smtClean="0"/>
              <a:t>receiving </a:t>
            </a: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err="1" smtClean="0">
                <a:solidFill>
                  <a:schemeClr val="accent6"/>
                </a:solidFill>
              </a:rPr>
              <a:t>m,t</a:t>
            </a:r>
            <a:r>
              <a:rPr lang="en-US" dirty="0" smtClean="0">
                <a:solidFill>
                  <a:schemeClr val="accent6"/>
                </a:solidFill>
              </a:rPr>
              <a:t>),  </a:t>
            </a:r>
            <a:r>
              <a:rPr lang="en-US" dirty="0" smtClean="0"/>
              <a:t>process </a:t>
            </a:r>
            <a:r>
              <a:rPr lang="en-US" dirty="0" smtClean="0">
                <a:solidFill>
                  <a:schemeClr val="accent6"/>
                </a:solidFill>
              </a:rPr>
              <a:t>q</a:t>
            </a:r>
            <a:r>
              <a:rPr lang="en-US" i="1" dirty="0" smtClean="0"/>
              <a:t> </a:t>
            </a:r>
            <a:r>
              <a:rPr lang="en-US" dirty="0" smtClean="0"/>
              <a:t>computes 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baseline="-25000" dirty="0" err="1" smtClean="0">
                <a:solidFill>
                  <a:schemeClr val="accent6"/>
                </a:solidFill>
              </a:rPr>
              <a:t>q</a:t>
            </a:r>
            <a:r>
              <a:rPr lang="en-US" baseline="-25000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= max(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baseline="-25000" dirty="0" err="1" smtClean="0">
                <a:solidFill>
                  <a:schemeClr val="accent6"/>
                </a:solidFill>
              </a:rPr>
              <a:t>q</a:t>
            </a:r>
            <a:r>
              <a:rPr lang="en-US" dirty="0" err="1" smtClean="0">
                <a:solidFill>
                  <a:schemeClr val="accent6"/>
                </a:solidFill>
              </a:rPr>
              <a:t>,t</a:t>
            </a:r>
            <a:r>
              <a:rPr lang="en-US" dirty="0" smtClean="0">
                <a:solidFill>
                  <a:schemeClr val="accent6"/>
                </a:solidFill>
              </a:rPr>
              <a:t>) </a:t>
            </a:r>
            <a:r>
              <a:rPr lang="en-US" dirty="0" smtClean="0"/>
              <a:t>and then applies the first rule before </a:t>
            </a:r>
            <a:r>
              <a:rPr lang="en-US" dirty="0" err="1" smtClean="0"/>
              <a:t>timestamping</a:t>
            </a:r>
            <a:r>
              <a:rPr lang="en-US" dirty="0" smtClean="0"/>
              <a:t> the event </a:t>
            </a:r>
            <a:r>
              <a:rPr lang="en-US" dirty="0" err="1" smtClean="0">
                <a:solidFill>
                  <a:schemeClr val="accent6"/>
                </a:solidFill>
              </a:rPr>
              <a:t>rcv</a:t>
            </a:r>
            <a:r>
              <a:rPr lang="en-US" dirty="0" smtClean="0">
                <a:solidFill>
                  <a:schemeClr val="accent6"/>
                </a:solidFill>
              </a:rPr>
              <a:t>(m).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 </a:t>
            </a:r>
          </a:p>
        </p:txBody>
      </p:sp>
      <p:sp>
        <p:nvSpPr>
          <p:cNvPr id="22531" name="Line 4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2" name="Line 5"/>
          <p:cNvSpPr>
            <a:spLocks noChangeShapeType="1"/>
          </p:cNvSpPr>
          <p:nvPr/>
        </p:nvSpPr>
        <p:spPr bwMode="auto">
          <a:xfrm>
            <a:off x="52609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>
            <a:off x="42322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4" name="Oval 8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5" name="Oval 9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6" name="Oval 10"/>
          <p:cNvSpPr>
            <a:spLocks noChangeArrowheads="1"/>
          </p:cNvSpPr>
          <p:nvPr/>
        </p:nvSpPr>
        <p:spPr bwMode="auto">
          <a:xfrm>
            <a:off x="4114800" y="2514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7" name="Oval 11"/>
          <p:cNvSpPr>
            <a:spLocks noChangeArrowheads="1"/>
          </p:cNvSpPr>
          <p:nvPr/>
        </p:nvSpPr>
        <p:spPr bwMode="auto">
          <a:xfrm>
            <a:off x="51847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8" name="Oval 12"/>
          <p:cNvSpPr>
            <a:spLocks noChangeArrowheads="1"/>
          </p:cNvSpPr>
          <p:nvPr/>
        </p:nvSpPr>
        <p:spPr bwMode="auto">
          <a:xfrm>
            <a:off x="4117975" y="3276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39" name="Oval 13"/>
          <p:cNvSpPr>
            <a:spLocks noChangeArrowheads="1"/>
          </p:cNvSpPr>
          <p:nvPr/>
        </p:nvSpPr>
        <p:spPr bwMode="auto">
          <a:xfrm>
            <a:off x="5184775" y="3962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0" name="Text Box 14"/>
          <p:cNvSpPr txBox="1">
            <a:spLocks noChangeArrowheads="1"/>
          </p:cNvSpPr>
          <p:nvPr/>
        </p:nvSpPr>
        <p:spPr bwMode="auto">
          <a:xfrm>
            <a:off x="2798763" y="1577975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a</a:t>
            </a:r>
          </a:p>
        </p:txBody>
      </p:sp>
      <p:sp>
        <p:nvSpPr>
          <p:cNvPr id="22541" name="Text Box 15"/>
          <p:cNvSpPr txBox="1">
            <a:spLocks noChangeArrowheads="1"/>
          </p:cNvSpPr>
          <p:nvPr/>
        </p:nvSpPr>
        <p:spPr bwMode="auto">
          <a:xfrm>
            <a:off x="2798763" y="2084388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b</a:t>
            </a:r>
          </a:p>
        </p:txBody>
      </p:sp>
      <p:sp>
        <p:nvSpPr>
          <p:cNvPr id="22542" name="Text Box 25"/>
          <p:cNvSpPr txBox="1">
            <a:spLocks noChangeArrowheads="1"/>
          </p:cNvSpPr>
          <p:nvPr/>
        </p:nvSpPr>
        <p:spPr bwMode="auto">
          <a:xfrm>
            <a:off x="2955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2543" name="Text Box 26"/>
          <p:cNvSpPr txBox="1">
            <a:spLocks noChangeArrowheads="1"/>
          </p:cNvSpPr>
          <p:nvPr/>
        </p:nvSpPr>
        <p:spPr bwMode="auto">
          <a:xfrm>
            <a:off x="4098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22544" name="Text Box 27"/>
          <p:cNvSpPr txBox="1">
            <a:spLocks noChangeArrowheads="1"/>
          </p:cNvSpPr>
          <p:nvPr/>
        </p:nvSpPr>
        <p:spPr bwMode="auto">
          <a:xfrm>
            <a:off x="5029200" y="990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22545" name="Oval 28"/>
          <p:cNvSpPr>
            <a:spLocks noChangeArrowheads="1"/>
          </p:cNvSpPr>
          <p:nvPr/>
        </p:nvSpPr>
        <p:spPr bwMode="auto">
          <a:xfrm>
            <a:off x="4114800" y="1828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6" name="Oval 29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7" name="Oval 30"/>
          <p:cNvSpPr>
            <a:spLocks noChangeArrowheads="1"/>
          </p:cNvSpPr>
          <p:nvPr/>
        </p:nvSpPr>
        <p:spPr bwMode="auto">
          <a:xfrm>
            <a:off x="3124200" y="32766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8" name="Oval 31"/>
          <p:cNvSpPr>
            <a:spLocks noChangeArrowheads="1"/>
          </p:cNvSpPr>
          <p:nvPr/>
        </p:nvSpPr>
        <p:spPr bwMode="auto">
          <a:xfrm>
            <a:off x="4114800" y="4038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49" name="Oval 32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50" name="Oval 33"/>
          <p:cNvSpPr>
            <a:spLocks noChangeArrowheads="1"/>
          </p:cNvSpPr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2551" name="Text Box 35"/>
          <p:cNvSpPr txBox="1">
            <a:spLocks noChangeArrowheads="1"/>
          </p:cNvSpPr>
          <p:nvPr/>
        </p:nvSpPr>
        <p:spPr bwMode="auto">
          <a:xfrm>
            <a:off x="2800350" y="269875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c</a:t>
            </a:r>
          </a:p>
        </p:txBody>
      </p:sp>
      <p:sp>
        <p:nvSpPr>
          <p:cNvPr id="22552" name="Text Box 36"/>
          <p:cNvSpPr txBox="1">
            <a:spLocks noChangeArrowheads="1"/>
          </p:cNvSpPr>
          <p:nvPr/>
        </p:nvSpPr>
        <p:spPr bwMode="auto">
          <a:xfrm>
            <a:off x="2792413" y="3155950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d</a:t>
            </a:r>
          </a:p>
        </p:txBody>
      </p:sp>
      <p:sp>
        <p:nvSpPr>
          <p:cNvPr id="22553" name="Text Box 37"/>
          <p:cNvSpPr txBox="1">
            <a:spLocks noChangeArrowheads="1"/>
          </p:cNvSpPr>
          <p:nvPr/>
        </p:nvSpPr>
        <p:spPr bwMode="auto">
          <a:xfrm>
            <a:off x="3794125" y="16414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2554" name="Text Box 38"/>
          <p:cNvSpPr txBox="1">
            <a:spLocks noChangeArrowheads="1"/>
          </p:cNvSpPr>
          <p:nvPr/>
        </p:nvSpPr>
        <p:spPr bwMode="auto">
          <a:xfrm>
            <a:off x="3794125" y="23272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2555" name="Text Box 39"/>
          <p:cNvSpPr txBox="1">
            <a:spLocks noChangeArrowheads="1"/>
          </p:cNvSpPr>
          <p:nvPr/>
        </p:nvSpPr>
        <p:spPr bwMode="auto">
          <a:xfrm>
            <a:off x="37941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2556" name="Text Box 40"/>
          <p:cNvSpPr txBox="1">
            <a:spLocks noChangeArrowheads="1"/>
          </p:cNvSpPr>
          <p:nvPr/>
        </p:nvSpPr>
        <p:spPr bwMode="auto">
          <a:xfrm>
            <a:off x="37338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2557" name="Text Box 41"/>
          <p:cNvSpPr txBox="1">
            <a:spLocks noChangeArrowheads="1"/>
          </p:cNvSpPr>
          <p:nvPr/>
        </p:nvSpPr>
        <p:spPr bwMode="auto">
          <a:xfrm>
            <a:off x="3810000" y="44958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2558" name="Text Box 42"/>
          <p:cNvSpPr txBox="1">
            <a:spLocks noChangeArrowheads="1"/>
          </p:cNvSpPr>
          <p:nvPr/>
        </p:nvSpPr>
        <p:spPr bwMode="auto">
          <a:xfrm>
            <a:off x="4876800" y="20574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22559" name="Text Box 43"/>
          <p:cNvSpPr txBox="1">
            <a:spLocks noChangeArrowheads="1"/>
          </p:cNvSpPr>
          <p:nvPr/>
        </p:nvSpPr>
        <p:spPr bwMode="auto">
          <a:xfrm>
            <a:off x="48006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22560" name="Text Box 44"/>
          <p:cNvSpPr txBox="1">
            <a:spLocks noChangeArrowheads="1"/>
          </p:cNvSpPr>
          <p:nvPr/>
        </p:nvSpPr>
        <p:spPr bwMode="auto">
          <a:xfrm>
            <a:off x="4937125" y="38512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22561" name="Line 45"/>
          <p:cNvSpPr>
            <a:spLocks noChangeShapeType="1"/>
          </p:cNvSpPr>
          <p:nvPr/>
        </p:nvSpPr>
        <p:spPr bwMode="auto">
          <a:xfrm>
            <a:off x="3200400" y="23622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2562" name="Text Box 48"/>
          <p:cNvSpPr txBox="1">
            <a:spLocks noChangeArrowheads="1"/>
          </p:cNvSpPr>
          <p:nvPr/>
        </p:nvSpPr>
        <p:spPr bwMode="auto">
          <a:xfrm>
            <a:off x="365125" y="5832475"/>
            <a:ext cx="641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Assume that each process’s logical clock is set to 0</a:t>
            </a:r>
          </a:p>
        </p:txBody>
      </p:sp>
      <p:sp>
        <p:nvSpPr>
          <p:cNvPr id="22563" name="Line 49"/>
          <p:cNvSpPr>
            <a:spLocks noChangeShapeType="1"/>
          </p:cNvSpPr>
          <p:nvPr/>
        </p:nvSpPr>
        <p:spPr bwMode="auto">
          <a:xfrm flipH="1">
            <a:off x="4267200" y="2895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2564" name="Line 50"/>
          <p:cNvSpPr>
            <a:spLocks noChangeShapeType="1"/>
          </p:cNvSpPr>
          <p:nvPr/>
        </p:nvSpPr>
        <p:spPr bwMode="auto">
          <a:xfrm>
            <a:off x="3200400" y="3429000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 </a:t>
            </a: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>
            <a:off x="52609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>
            <a:off x="42322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4114800" y="2514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51847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4117975" y="3276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5184775" y="3962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2798763" y="1577975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a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798763" y="2084388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b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2955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4098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5029200" y="990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23569" name="Oval 17"/>
          <p:cNvSpPr>
            <a:spLocks noChangeArrowheads="1"/>
          </p:cNvSpPr>
          <p:nvPr/>
        </p:nvSpPr>
        <p:spPr bwMode="auto">
          <a:xfrm>
            <a:off x="4114800" y="1828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0" name="Oval 18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1" name="Oval 19"/>
          <p:cNvSpPr>
            <a:spLocks noChangeArrowheads="1"/>
          </p:cNvSpPr>
          <p:nvPr/>
        </p:nvSpPr>
        <p:spPr bwMode="auto">
          <a:xfrm>
            <a:off x="3124200" y="32766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2" name="Oval 20"/>
          <p:cNvSpPr>
            <a:spLocks noChangeArrowheads="1"/>
          </p:cNvSpPr>
          <p:nvPr/>
        </p:nvSpPr>
        <p:spPr bwMode="auto">
          <a:xfrm>
            <a:off x="4114800" y="4038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3" name="Oval 21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4" name="Oval 22"/>
          <p:cNvSpPr>
            <a:spLocks noChangeArrowheads="1"/>
          </p:cNvSpPr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2800350" y="269875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c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>
            <a:off x="2792413" y="3155950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d</a:t>
            </a:r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3794125" y="16414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3794125" y="23272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37941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37338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3810000" y="44958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4876800" y="20574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48006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4937125" y="38512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>
            <a:off x="3200400" y="23622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365125" y="5832475"/>
            <a:ext cx="641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Assume that each process’s logical clock is set to 0</a:t>
            </a: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H="1">
            <a:off x="4267200" y="2895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3588" name="Line 36"/>
          <p:cNvSpPr>
            <a:spLocks noChangeShapeType="1"/>
          </p:cNvSpPr>
          <p:nvPr/>
        </p:nvSpPr>
        <p:spPr bwMode="auto">
          <a:xfrm>
            <a:off x="3200400" y="3429000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570405" name="Text Box 37"/>
          <p:cNvSpPr txBox="1">
            <a:spLocks noChangeArrowheads="1"/>
          </p:cNvSpPr>
          <p:nvPr/>
        </p:nvSpPr>
        <p:spPr bwMode="auto">
          <a:xfrm>
            <a:off x="3260725" y="156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0406" name="Text Box 38"/>
          <p:cNvSpPr txBox="1">
            <a:spLocks noChangeArrowheads="1"/>
          </p:cNvSpPr>
          <p:nvPr/>
        </p:nvSpPr>
        <p:spPr bwMode="auto">
          <a:xfrm>
            <a:off x="4327525" y="1641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0407" name="Text Box 39"/>
          <p:cNvSpPr txBox="1">
            <a:spLocks noChangeArrowheads="1"/>
          </p:cNvSpPr>
          <p:nvPr/>
        </p:nvSpPr>
        <p:spPr bwMode="auto">
          <a:xfrm>
            <a:off x="53943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570408" name="Text Box 40"/>
          <p:cNvSpPr txBox="1">
            <a:spLocks noChangeArrowheads="1"/>
          </p:cNvSpPr>
          <p:nvPr/>
        </p:nvSpPr>
        <p:spPr bwMode="auto">
          <a:xfrm>
            <a:off x="3260725" y="2022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0409" name="Text Box 41"/>
          <p:cNvSpPr txBox="1">
            <a:spLocks noChangeArrowheads="1"/>
          </p:cNvSpPr>
          <p:nvPr/>
        </p:nvSpPr>
        <p:spPr bwMode="auto">
          <a:xfrm>
            <a:off x="4327525" y="2327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70410" name="Text Box 42"/>
          <p:cNvSpPr txBox="1">
            <a:spLocks noChangeArrowheads="1"/>
          </p:cNvSpPr>
          <p:nvPr/>
        </p:nvSpPr>
        <p:spPr bwMode="auto">
          <a:xfrm>
            <a:off x="54102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570411" name="Text Box 43"/>
          <p:cNvSpPr txBox="1">
            <a:spLocks noChangeArrowheads="1"/>
          </p:cNvSpPr>
          <p:nvPr/>
        </p:nvSpPr>
        <p:spPr bwMode="auto">
          <a:xfrm>
            <a:off x="33528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570412" name="Text Box 44"/>
          <p:cNvSpPr txBox="1">
            <a:spLocks noChangeArrowheads="1"/>
          </p:cNvSpPr>
          <p:nvPr/>
        </p:nvSpPr>
        <p:spPr bwMode="auto">
          <a:xfrm>
            <a:off x="32766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70413" name="Text Box 45"/>
          <p:cNvSpPr txBox="1">
            <a:spLocks noChangeArrowheads="1"/>
          </p:cNvSpPr>
          <p:nvPr/>
        </p:nvSpPr>
        <p:spPr bwMode="auto">
          <a:xfrm>
            <a:off x="4343400" y="3200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570414" name="Text Box 46"/>
          <p:cNvSpPr txBox="1">
            <a:spLocks noChangeArrowheads="1"/>
          </p:cNvSpPr>
          <p:nvPr/>
        </p:nvSpPr>
        <p:spPr bwMode="auto">
          <a:xfrm>
            <a:off x="4327525" y="3851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</a:t>
            </a:r>
          </a:p>
        </p:txBody>
      </p:sp>
      <p:sp>
        <p:nvSpPr>
          <p:cNvPr id="570415" name="Text Box 47"/>
          <p:cNvSpPr txBox="1">
            <a:spLocks noChangeArrowheads="1"/>
          </p:cNvSpPr>
          <p:nvPr/>
        </p:nvSpPr>
        <p:spPr bwMode="auto">
          <a:xfrm>
            <a:off x="4327525" y="4460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</a:t>
            </a:r>
          </a:p>
        </p:txBody>
      </p:sp>
      <p:sp>
        <p:nvSpPr>
          <p:cNvPr id="570416" name="Text Box 48"/>
          <p:cNvSpPr txBox="1">
            <a:spLocks noChangeArrowheads="1"/>
          </p:cNvSpPr>
          <p:nvPr/>
        </p:nvSpPr>
        <p:spPr bwMode="auto">
          <a:xfrm>
            <a:off x="5410200" y="3810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0405" grpId="0" build="p" autoUpdateAnimBg="0"/>
      <p:bldP spid="570406" grpId="0" build="p" autoUpdateAnimBg="0"/>
      <p:bldP spid="570407" grpId="0" build="p" autoUpdateAnimBg="0"/>
      <p:bldP spid="570408" grpId="0" build="p" autoUpdateAnimBg="0"/>
      <p:bldP spid="570409" grpId="0" build="p" autoUpdateAnimBg="0"/>
      <p:bldP spid="570410" grpId="0" build="p" autoUpdateAnimBg="0"/>
      <p:bldP spid="570411" grpId="0" build="p" autoUpdateAnimBg="0"/>
      <p:bldP spid="570412" grpId="0" build="p" autoUpdateAnimBg="0"/>
      <p:bldP spid="570413" grpId="0" build="p" autoUpdateAnimBg="0"/>
      <p:bldP spid="570414" grpId="0" build="p" autoUpdateAnimBg="0"/>
      <p:bldP spid="570415" grpId="0" build="p" autoUpdateAnimBg="0"/>
      <p:bldP spid="570416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smtClean="0"/>
              <a:t>Example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AU" dirty="0" smtClean="0"/>
              <a:t>From the timing diagram on the previous slide, what can you say about the following events?</a:t>
            </a:r>
          </a:p>
          <a:p>
            <a:pPr lvl="1" eaLnBrk="1" hangingPunct="1"/>
            <a:r>
              <a:rPr lang="en-AU" dirty="0" smtClean="0"/>
              <a:t>Between </a:t>
            </a:r>
            <a:r>
              <a:rPr lang="en-AU" dirty="0" smtClean="0">
                <a:solidFill>
                  <a:schemeClr val="accent6"/>
                </a:solidFill>
              </a:rPr>
              <a:t>a</a:t>
            </a:r>
            <a:r>
              <a:rPr lang="en-AU" i="1" dirty="0" smtClean="0"/>
              <a:t> </a:t>
            </a:r>
            <a:r>
              <a:rPr lang="en-AU" dirty="0" smtClean="0"/>
              <a:t>and </a:t>
            </a:r>
            <a:r>
              <a:rPr lang="en-AU" dirty="0" smtClean="0">
                <a:solidFill>
                  <a:schemeClr val="accent6"/>
                </a:solidFill>
              </a:rPr>
              <a:t>b</a:t>
            </a:r>
            <a:r>
              <a:rPr lang="en-AU" dirty="0" smtClean="0"/>
              <a:t>: </a:t>
            </a:r>
            <a:r>
              <a:rPr lang="en-US" dirty="0" smtClean="0">
                <a:solidFill>
                  <a:schemeClr val="accent6"/>
                </a:solidFill>
              </a:rPr>
              <a:t>a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b </a:t>
            </a:r>
          </a:p>
          <a:p>
            <a:pPr lvl="1" eaLnBrk="1" hangingPunct="1"/>
            <a:r>
              <a:rPr lang="en-AU" dirty="0" smtClean="0"/>
              <a:t>Between </a:t>
            </a:r>
            <a:r>
              <a:rPr lang="en-AU" dirty="0" smtClean="0">
                <a:solidFill>
                  <a:schemeClr val="accent6"/>
                </a:solidFill>
              </a:rPr>
              <a:t>b</a:t>
            </a:r>
            <a:r>
              <a:rPr lang="en-AU" i="1" dirty="0" smtClean="0"/>
              <a:t> </a:t>
            </a:r>
            <a:r>
              <a:rPr lang="en-AU" dirty="0" smtClean="0"/>
              <a:t>and </a:t>
            </a:r>
            <a:r>
              <a:rPr lang="en-AU" dirty="0" smtClean="0">
                <a:solidFill>
                  <a:schemeClr val="accent6"/>
                </a:solidFill>
              </a:rPr>
              <a:t>f</a:t>
            </a:r>
            <a:r>
              <a:rPr lang="en-AU" dirty="0" smtClean="0"/>
              <a:t>: </a:t>
            </a:r>
            <a:r>
              <a:rPr lang="en-US" dirty="0" smtClean="0">
                <a:solidFill>
                  <a:schemeClr val="accent6"/>
                </a:solidFill>
              </a:rPr>
              <a:t>b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f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Between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e</a:t>
            </a:r>
            <a:r>
              <a:rPr lang="en-US" dirty="0" smtClean="0">
                <a:sym typeface="Symbol" pitchFamily="18" charset="2"/>
              </a:rPr>
              <a:t> and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k</a:t>
            </a:r>
            <a:r>
              <a:rPr lang="en-US" dirty="0" smtClean="0">
                <a:sym typeface="Symbol" pitchFamily="18" charset="2"/>
              </a:rPr>
              <a:t>: concurrent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Between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c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and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h</a:t>
            </a:r>
            <a:r>
              <a:rPr lang="en-US" dirty="0" smtClean="0">
                <a:sym typeface="Symbol" pitchFamily="18" charset="2"/>
              </a:rPr>
              <a:t>: concurrent </a:t>
            </a:r>
          </a:p>
          <a:p>
            <a:pPr lvl="1" eaLnBrk="1" hangingPunct="1"/>
            <a:r>
              <a:rPr lang="en-US" dirty="0" smtClean="0">
                <a:sym typeface="Symbol" pitchFamily="18" charset="2"/>
              </a:rPr>
              <a:t>Between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k</a:t>
            </a:r>
            <a:r>
              <a:rPr lang="en-US" i="1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and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h</a:t>
            </a:r>
            <a:r>
              <a:rPr lang="en-US" dirty="0" smtClean="0">
                <a:sym typeface="Symbol" pitchFamily="18" charset="2"/>
              </a:rPr>
              <a:t>: </a:t>
            </a:r>
            <a:r>
              <a:rPr lang="en-US" dirty="0" smtClean="0">
                <a:solidFill>
                  <a:schemeClr val="accent6"/>
                </a:solidFill>
              </a:rPr>
              <a:t>k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h</a:t>
            </a:r>
          </a:p>
          <a:p>
            <a:pPr lvl="1" eaLnBrk="1" hangingPunct="1"/>
            <a:endParaRPr lang="en-US" dirty="0" smtClean="0">
              <a:sym typeface="Symbol" pitchFamily="18" charset="2"/>
            </a:endParaRPr>
          </a:p>
          <a:p>
            <a:pPr lvl="1" eaLnBrk="1" hangingPunct="1"/>
            <a:endParaRPr lang="en-AU" dirty="0" smtClean="0"/>
          </a:p>
          <a:p>
            <a:pPr lvl="1" eaLnBrk="1" hangingPunct="1"/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Total Order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timestamp of 1 is associated with events </a:t>
            </a:r>
            <a:r>
              <a:rPr lang="en-US" dirty="0" smtClean="0">
                <a:solidFill>
                  <a:schemeClr val="accent6"/>
                </a:solidFill>
              </a:rPr>
              <a:t>a, e, j  </a:t>
            </a:r>
            <a:r>
              <a:rPr lang="en-US" dirty="0" smtClean="0"/>
              <a:t>in processes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, P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>
                <a:solidFill>
                  <a:schemeClr val="accent6"/>
                </a:solidFill>
              </a:rPr>
              <a:t>, P</a:t>
            </a:r>
            <a:r>
              <a:rPr lang="en-US" baseline="-25000" dirty="0" smtClean="0">
                <a:solidFill>
                  <a:schemeClr val="accent6"/>
                </a:solidFill>
              </a:rPr>
              <a:t>3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respectively.</a:t>
            </a:r>
          </a:p>
          <a:p>
            <a:pPr eaLnBrk="1" hangingPunct="1"/>
            <a:r>
              <a:rPr lang="en-US" dirty="0" smtClean="0"/>
              <a:t>A timestamp of 2 is associated with events </a:t>
            </a:r>
            <a:r>
              <a:rPr lang="en-US" dirty="0" smtClean="0">
                <a:solidFill>
                  <a:schemeClr val="accent6"/>
                </a:solidFill>
              </a:rPr>
              <a:t>b, k  </a:t>
            </a:r>
            <a:r>
              <a:rPr lang="en-US" dirty="0" smtClean="0"/>
              <a:t>in processes </a:t>
            </a:r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>
                <a:solidFill>
                  <a:schemeClr val="accent6"/>
                </a:solidFill>
              </a:rPr>
              <a:t>,  P</a:t>
            </a:r>
            <a:r>
              <a:rPr lang="en-US" baseline="-25000" dirty="0" smtClean="0">
                <a:solidFill>
                  <a:schemeClr val="accent6"/>
                </a:solidFill>
              </a:rPr>
              <a:t>3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respectively.</a:t>
            </a:r>
          </a:p>
          <a:p>
            <a:pPr eaLnBrk="1" hangingPunct="1"/>
            <a:r>
              <a:rPr lang="en-US" dirty="0" smtClean="0"/>
              <a:t>The times may be the same but the events are distinct.</a:t>
            </a:r>
          </a:p>
          <a:p>
            <a:pPr eaLnBrk="1" hangingPunct="1"/>
            <a:r>
              <a:rPr lang="en-US" dirty="0" smtClean="0"/>
              <a:t>We would like to create a total order of all events i.e. for an event </a:t>
            </a:r>
            <a:r>
              <a:rPr lang="en-US" dirty="0" smtClean="0">
                <a:solidFill>
                  <a:schemeClr val="accent6"/>
                </a:solidFill>
              </a:rPr>
              <a:t>a, b </a:t>
            </a:r>
            <a:r>
              <a:rPr lang="en-US" dirty="0" smtClean="0"/>
              <a:t>we would like to say that either</a:t>
            </a:r>
            <a:r>
              <a:rPr lang="en-US" dirty="0" smtClean="0">
                <a:solidFill>
                  <a:schemeClr val="accent6"/>
                </a:solidFill>
              </a:rPr>
              <a:t> a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b</a:t>
            </a:r>
            <a:r>
              <a:rPr lang="en-US" dirty="0" smtClean="0">
                <a:sym typeface="Symbol" pitchFamily="18" charset="2"/>
              </a:rPr>
              <a:t> or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b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  <a:sym typeface="Symbol" pitchFamily="18" charset="2"/>
              </a:rPr>
              <a:t> a</a:t>
            </a:r>
            <a:endParaRPr lang="en-US" dirty="0" smtClean="0">
              <a:solidFill>
                <a:schemeClr val="accent6"/>
              </a:solidFill>
            </a:endParaRP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Total Order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Create </a:t>
            </a:r>
            <a:r>
              <a:rPr lang="en-US" dirty="0" smtClean="0"/>
              <a:t>total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order by attaching a process number to an event. </a:t>
            </a:r>
          </a:p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 timestamps event </a:t>
            </a:r>
            <a:r>
              <a:rPr lang="en-US" dirty="0" smtClean="0">
                <a:solidFill>
                  <a:schemeClr val="accent6"/>
                </a:solidFill>
              </a:rPr>
              <a:t>e</a:t>
            </a:r>
            <a:r>
              <a:rPr lang="en-US" dirty="0" smtClean="0">
                <a:solidFill>
                  <a:srgbClr val="000000"/>
                </a:solidFill>
              </a:rPr>
              <a:t> with 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baseline="-25000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(e).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endParaRPr lang="en-US" dirty="0" smtClean="0">
              <a:solidFill>
                <a:schemeClr val="accent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We then say that 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baseline="-25000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(a).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happens before 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>
                <a:solidFill>
                  <a:schemeClr val="accent6"/>
                </a:solidFill>
              </a:rPr>
              <a:t>(b).j </a:t>
            </a:r>
            <a:r>
              <a:rPr lang="en-US" dirty="0" err="1" smtClean="0">
                <a:solidFill>
                  <a:srgbClr val="000000"/>
                </a:solidFill>
              </a:rPr>
              <a:t>iff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pPr lvl="1" eaLnBrk="1" hangingPunct="1"/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sz="3200" baseline="-25000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(a) &lt; 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sz="32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>
                <a:solidFill>
                  <a:schemeClr val="accent6"/>
                </a:solidFill>
              </a:rPr>
              <a:t>(b); </a:t>
            </a:r>
            <a:r>
              <a:rPr lang="en-US" dirty="0" smtClean="0">
                <a:solidFill>
                  <a:srgbClr val="000000"/>
                </a:solidFill>
              </a:rPr>
              <a:t>or</a:t>
            </a:r>
          </a:p>
          <a:p>
            <a:pPr lvl="1" eaLnBrk="1" hangingPunct="1"/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sz="3200" baseline="-25000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(a) = </a:t>
            </a:r>
            <a:r>
              <a:rPr lang="en-US" dirty="0" err="1" smtClean="0">
                <a:solidFill>
                  <a:schemeClr val="accent6"/>
                </a:solidFill>
              </a:rPr>
              <a:t>C</a:t>
            </a:r>
            <a:r>
              <a:rPr lang="en-US" sz="3200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>
                <a:solidFill>
                  <a:schemeClr val="accent6"/>
                </a:solidFill>
              </a:rPr>
              <a:t>(b) </a:t>
            </a:r>
            <a:r>
              <a:rPr lang="en-US" dirty="0" smtClean="0">
                <a:solidFill>
                  <a:srgbClr val="000000"/>
                </a:solidFill>
              </a:rPr>
              <a:t>and </a:t>
            </a:r>
            <a:r>
              <a:rPr lang="en-US" dirty="0" err="1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&lt; 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 (total order)</a:t>
            </a:r>
          </a:p>
        </p:txBody>
      </p:sp>
      <p:sp>
        <p:nvSpPr>
          <p:cNvPr id="27651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>
            <a:off x="52609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42322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4114800" y="2514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1847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4117975" y="3276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184775" y="3962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2798763" y="1577975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a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798763" y="2084388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b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955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P1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4098925" y="955675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P2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5029200" y="990600"/>
            <a:ext cx="506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P3</a:t>
            </a:r>
          </a:p>
        </p:txBody>
      </p:sp>
      <p:sp>
        <p:nvSpPr>
          <p:cNvPr id="27665" name="Oval 17"/>
          <p:cNvSpPr>
            <a:spLocks noChangeArrowheads="1"/>
          </p:cNvSpPr>
          <p:nvPr/>
        </p:nvSpPr>
        <p:spPr bwMode="auto">
          <a:xfrm>
            <a:off x="4114800" y="1828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6" name="Oval 18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7" name="Oval 19"/>
          <p:cNvSpPr>
            <a:spLocks noChangeArrowheads="1"/>
          </p:cNvSpPr>
          <p:nvPr/>
        </p:nvSpPr>
        <p:spPr bwMode="auto">
          <a:xfrm>
            <a:off x="3124200" y="32766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8" name="Oval 20"/>
          <p:cNvSpPr>
            <a:spLocks noChangeArrowheads="1"/>
          </p:cNvSpPr>
          <p:nvPr/>
        </p:nvSpPr>
        <p:spPr bwMode="auto">
          <a:xfrm>
            <a:off x="4114800" y="4038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69" name="Oval 21"/>
          <p:cNvSpPr>
            <a:spLocks noChangeArrowheads="1"/>
          </p:cNvSpPr>
          <p:nvPr/>
        </p:nvSpPr>
        <p:spPr bwMode="auto">
          <a:xfrm>
            <a:off x="4114800" y="46482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70" name="Oval 22"/>
          <p:cNvSpPr>
            <a:spLocks noChangeArrowheads="1"/>
          </p:cNvSpPr>
          <p:nvPr/>
        </p:nvSpPr>
        <p:spPr bwMode="auto">
          <a:xfrm>
            <a:off x="5181600" y="28194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2800350" y="2698750"/>
            <a:ext cx="336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c</a:t>
            </a:r>
          </a:p>
        </p:txBody>
      </p:sp>
      <p:sp>
        <p:nvSpPr>
          <p:cNvPr id="27672" name="Text Box 24"/>
          <p:cNvSpPr txBox="1">
            <a:spLocks noChangeArrowheads="1"/>
          </p:cNvSpPr>
          <p:nvPr/>
        </p:nvSpPr>
        <p:spPr bwMode="auto">
          <a:xfrm>
            <a:off x="2792413" y="3155950"/>
            <a:ext cx="354012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AU">
                <a:latin typeface="Arial" charset="0"/>
              </a:rPr>
              <a:t>d</a:t>
            </a:r>
          </a:p>
        </p:txBody>
      </p:sp>
      <p:sp>
        <p:nvSpPr>
          <p:cNvPr id="27673" name="Text Box 25"/>
          <p:cNvSpPr txBox="1">
            <a:spLocks noChangeArrowheads="1"/>
          </p:cNvSpPr>
          <p:nvPr/>
        </p:nvSpPr>
        <p:spPr bwMode="auto">
          <a:xfrm>
            <a:off x="3794125" y="1641475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</a:t>
            </a:r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3794125" y="23272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</a:t>
            </a:r>
          </a:p>
        </p:txBody>
      </p:sp>
      <p:sp>
        <p:nvSpPr>
          <p:cNvPr id="27675" name="Text Box 27"/>
          <p:cNvSpPr txBox="1">
            <a:spLocks noChangeArrowheads="1"/>
          </p:cNvSpPr>
          <p:nvPr/>
        </p:nvSpPr>
        <p:spPr bwMode="auto">
          <a:xfrm>
            <a:off x="3794125" y="3089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g</a:t>
            </a:r>
          </a:p>
        </p:txBody>
      </p:sp>
      <p:sp>
        <p:nvSpPr>
          <p:cNvPr id="27676" name="Text Box 28"/>
          <p:cNvSpPr txBox="1">
            <a:spLocks noChangeArrowheads="1"/>
          </p:cNvSpPr>
          <p:nvPr/>
        </p:nvSpPr>
        <p:spPr bwMode="auto">
          <a:xfrm>
            <a:off x="3733800" y="3886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h</a:t>
            </a:r>
          </a:p>
        </p:txBody>
      </p:sp>
      <p:sp>
        <p:nvSpPr>
          <p:cNvPr id="27677" name="Text Box 29"/>
          <p:cNvSpPr txBox="1">
            <a:spLocks noChangeArrowheads="1"/>
          </p:cNvSpPr>
          <p:nvPr/>
        </p:nvSpPr>
        <p:spPr bwMode="auto">
          <a:xfrm>
            <a:off x="3810000" y="44958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4876800" y="20574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27679" name="Text Box 31"/>
          <p:cNvSpPr txBox="1">
            <a:spLocks noChangeArrowheads="1"/>
          </p:cNvSpPr>
          <p:nvPr/>
        </p:nvSpPr>
        <p:spPr bwMode="auto">
          <a:xfrm>
            <a:off x="4800600" y="26670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k</a:t>
            </a:r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4937125" y="3851275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l</a:t>
            </a:r>
          </a:p>
        </p:txBody>
      </p:sp>
      <p:sp>
        <p:nvSpPr>
          <p:cNvPr id="27681" name="Line 33"/>
          <p:cNvSpPr>
            <a:spLocks noChangeShapeType="1"/>
          </p:cNvSpPr>
          <p:nvPr/>
        </p:nvSpPr>
        <p:spPr bwMode="auto">
          <a:xfrm>
            <a:off x="3200400" y="23622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7682" name="Text Box 34"/>
          <p:cNvSpPr txBox="1">
            <a:spLocks noChangeArrowheads="1"/>
          </p:cNvSpPr>
          <p:nvPr/>
        </p:nvSpPr>
        <p:spPr bwMode="auto">
          <a:xfrm>
            <a:off x="365125" y="5832475"/>
            <a:ext cx="641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Assume that each process’s logical clock is set to 0</a:t>
            </a:r>
          </a:p>
        </p:txBody>
      </p:sp>
      <p:sp>
        <p:nvSpPr>
          <p:cNvPr id="27683" name="Line 35"/>
          <p:cNvSpPr>
            <a:spLocks noChangeShapeType="1"/>
          </p:cNvSpPr>
          <p:nvPr/>
        </p:nvSpPr>
        <p:spPr bwMode="auto">
          <a:xfrm flipH="1">
            <a:off x="4267200" y="2895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7684" name="Line 36"/>
          <p:cNvSpPr>
            <a:spLocks noChangeShapeType="1"/>
          </p:cNvSpPr>
          <p:nvPr/>
        </p:nvSpPr>
        <p:spPr bwMode="auto">
          <a:xfrm>
            <a:off x="3200400" y="3429000"/>
            <a:ext cx="9144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27685" name="Text Box 37"/>
          <p:cNvSpPr txBox="1">
            <a:spLocks noChangeArrowheads="1"/>
          </p:cNvSpPr>
          <p:nvPr/>
        </p:nvSpPr>
        <p:spPr bwMode="auto">
          <a:xfrm>
            <a:off x="3260725" y="1565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1.1</a:t>
            </a: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4327525" y="1641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1.2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53943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1.3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32607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2.1</a:t>
            </a:r>
          </a:p>
        </p:txBody>
      </p:sp>
      <p:sp>
        <p:nvSpPr>
          <p:cNvPr id="27689" name="Text Box 41"/>
          <p:cNvSpPr txBox="1">
            <a:spLocks noChangeArrowheads="1"/>
          </p:cNvSpPr>
          <p:nvPr/>
        </p:nvSpPr>
        <p:spPr bwMode="auto">
          <a:xfrm>
            <a:off x="4327525" y="2327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3.2</a:t>
            </a:r>
          </a:p>
        </p:txBody>
      </p:sp>
      <p:sp>
        <p:nvSpPr>
          <p:cNvPr id="27690" name="Text Box 42"/>
          <p:cNvSpPr txBox="1">
            <a:spLocks noChangeArrowheads="1"/>
          </p:cNvSpPr>
          <p:nvPr/>
        </p:nvSpPr>
        <p:spPr bwMode="auto">
          <a:xfrm>
            <a:off x="5410200" y="2667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2.3</a:t>
            </a:r>
          </a:p>
        </p:txBody>
      </p:sp>
      <p:sp>
        <p:nvSpPr>
          <p:cNvPr id="27691" name="Text Box 43"/>
          <p:cNvSpPr txBox="1">
            <a:spLocks noChangeArrowheads="1"/>
          </p:cNvSpPr>
          <p:nvPr/>
        </p:nvSpPr>
        <p:spPr bwMode="auto">
          <a:xfrm>
            <a:off x="3352800" y="2667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3.1</a:t>
            </a:r>
          </a:p>
        </p:txBody>
      </p:sp>
      <p:sp>
        <p:nvSpPr>
          <p:cNvPr id="27692" name="Text Box 44"/>
          <p:cNvSpPr txBox="1">
            <a:spLocks noChangeArrowheads="1"/>
          </p:cNvSpPr>
          <p:nvPr/>
        </p:nvSpPr>
        <p:spPr bwMode="auto">
          <a:xfrm>
            <a:off x="3276600" y="3200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4.1</a:t>
            </a:r>
          </a:p>
        </p:txBody>
      </p:sp>
      <p:sp>
        <p:nvSpPr>
          <p:cNvPr id="27693" name="Text Box 45"/>
          <p:cNvSpPr txBox="1">
            <a:spLocks noChangeArrowheads="1"/>
          </p:cNvSpPr>
          <p:nvPr/>
        </p:nvSpPr>
        <p:spPr bwMode="auto">
          <a:xfrm>
            <a:off x="4343400" y="3200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4.2</a:t>
            </a:r>
          </a:p>
        </p:txBody>
      </p:sp>
      <p:sp>
        <p:nvSpPr>
          <p:cNvPr id="27694" name="Text Box 46"/>
          <p:cNvSpPr txBox="1">
            <a:spLocks noChangeArrowheads="1"/>
          </p:cNvSpPr>
          <p:nvPr/>
        </p:nvSpPr>
        <p:spPr bwMode="auto">
          <a:xfrm>
            <a:off x="4327525" y="3851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5.2</a:t>
            </a:r>
          </a:p>
        </p:txBody>
      </p:sp>
      <p:sp>
        <p:nvSpPr>
          <p:cNvPr id="27695" name="Text Box 47"/>
          <p:cNvSpPr txBox="1">
            <a:spLocks noChangeArrowheads="1"/>
          </p:cNvSpPr>
          <p:nvPr/>
        </p:nvSpPr>
        <p:spPr bwMode="auto">
          <a:xfrm>
            <a:off x="4327525" y="44608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6.2</a:t>
            </a:r>
          </a:p>
        </p:txBody>
      </p:sp>
      <p:sp>
        <p:nvSpPr>
          <p:cNvPr id="27696" name="Text Box 48"/>
          <p:cNvSpPr txBox="1">
            <a:spLocks noChangeArrowheads="1"/>
          </p:cNvSpPr>
          <p:nvPr/>
        </p:nvSpPr>
        <p:spPr bwMode="auto">
          <a:xfrm>
            <a:off x="5410200" y="3810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Totally-Ordered Multicast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79248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/>
              <a:t>Application of Lamport timestamps (with total order)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Scenario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Replicated accounts in New York(NY) and San Francisco(SF)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Two transactions occur at the same time and multicast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Current balance: $1,000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Add $100 at SF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Add interest of 1% at NY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If not done in the same order at each site then one site will record a total amount of $1,111 and the other records $1,110.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US" sz="16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Totally-Ordered Multicasting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Updating a replicated database and leaving it in an inconsistent state.</a:t>
            </a:r>
          </a:p>
        </p:txBody>
      </p:sp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3" cstate="print"/>
          <a:srcRect l="27792" t="45770" r="24345" b="40936"/>
          <a:stretch>
            <a:fillRect/>
          </a:stretch>
        </p:blipFill>
        <p:spPr bwMode="auto">
          <a:xfrm>
            <a:off x="381000" y="2667000"/>
            <a:ext cx="852963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Totally-Ordered Multicasting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We must ensure that the two update operations are performed in the same order at each copy.</a:t>
            </a:r>
          </a:p>
          <a:p>
            <a:pPr eaLnBrk="1" hangingPunct="1"/>
            <a:r>
              <a:rPr lang="en-US" sz="2400" dirty="0" smtClean="0"/>
              <a:t>Although it makes a difference whether the deposit is processed before the interest update or the other way around, it does matter which order is followed from the point of view of consistency.</a:t>
            </a:r>
          </a:p>
          <a:p>
            <a:pPr eaLnBrk="1" hangingPunct="1"/>
            <a:r>
              <a:rPr lang="en-US" sz="2400" dirty="0" smtClean="0"/>
              <a:t>We need </a:t>
            </a:r>
            <a:r>
              <a:rPr lang="en-US" sz="2400" dirty="0" smtClean="0">
                <a:solidFill>
                  <a:schemeClr val="accent6"/>
                </a:solidFill>
              </a:rPr>
              <a:t>totally-ordered multicast</a:t>
            </a:r>
            <a:r>
              <a:rPr lang="en-US" sz="2400" b="1" dirty="0" smtClean="0"/>
              <a:t>, </a:t>
            </a:r>
            <a:r>
              <a:rPr lang="en-US" sz="2400" dirty="0" smtClean="0"/>
              <a:t>that is a multicast operation by which all messages are delivered in the same order to each receiver.</a:t>
            </a:r>
          </a:p>
          <a:p>
            <a:pPr lvl="1" eaLnBrk="1" hangingPunct="1"/>
            <a:r>
              <a:rPr lang="en-US" sz="2000" dirty="0" smtClean="0"/>
              <a:t>NOTE: Multicast refers to the sender sending a message to a collection of receivers.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Readings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L. Lamport, “Time, Clocks and the Ordering of Events in Distributed Systems,” </a:t>
            </a:r>
            <a:r>
              <a:rPr lang="en-US" i="1" smtClean="0"/>
              <a:t>Communications of the ACM, </a:t>
            </a:r>
            <a:r>
              <a:rPr lang="en-US" smtClean="0"/>
              <a:t>Vol. 21, No. 7, July 1978, pp. 558-565.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  <a:endParaRPr lang="en-US" sz="4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8001000" cy="5257800"/>
          </a:xfrm>
        </p:spPr>
        <p:txBody>
          <a:bodyPr/>
          <a:lstStyle/>
          <a:p>
            <a:pPr eaLnBrk="1" hangingPunct="1"/>
            <a:r>
              <a:rPr lang="en-US" smtClean="0"/>
              <a:t>Algorithm</a:t>
            </a:r>
          </a:p>
          <a:p>
            <a:pPr lvl="1" eaLnBrk="1" hangingPunct="1"/>
            <a:r>
              <a:rPr lang="en-US" smtClean="0"/>
              <a:t>Update message is timestamped with sender’s logical time</a:t>
            </a:r>
          </a:p>
          <a:p>
            <a:pPr lvl="1" eaLnBrk="1" hangingPunct="1"/>
            <a:r>
              <a:rPr lang="en-US" smtClean="0"/>
              <a:t>Update message is multicast (including sender itself)</a:t>
            </a:r>
          </a:p>
          <a:p>
            <a:pPr lvl="1" eaLnBrk="1" hangingPunct="1"/>
            <a:r>
              <a:rPr lang="en-US" smtClean="0"/>
              <a:t>When message is received</a:t>
            </a:r>
          </a:p>
          <a:p>
            <a:pPr lvl="2" eaLnBrk="1" hangingPunct="1"/>
            <a:r>
              <a:rPr lang="en-US" smtClean="0"/>
              <a:t>It is put into local queue</a:t>
            </a:r>
          </a:p>
          <a:p>
            <a:pPr lvl="2" eaLnBrk="1" hangingPunct="1"/>
            <a:r>
              <a:rPr lang="en-US" smtClean="0"/>
              <a:t>Ordered according to timestamp,</a:t>
            </a:r>
          </a:p>
          <a:p>
            <a:pPr lvl="2" eaLnBrk="1" hangingPunct="1"/>
            <a:r>
              <a:rPr lang="en-US" smtClean="0"/>
              <a:t>Multicast acknowledgement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Example:Totally Ordered Multicast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Message is delivered to applications only when</a:t>
            </a:r>
          </a:p>
          <a:p>
            <a:pPr lvl="1" eaLnBrk="1" hangingPunct="1"/>
            <a:r>
              <a:rPr lang="en-US" dirty="0" smtClean="0"/>
              <a:t>It is at head of queue</a:t>
            </a:r>
          </a:p>
          <a:p>
            <a:pPr lvl="1" eaLnBrk="1" hangingPunct="1"/>
            <a:r>
              <a:rPr lang="en-US" dirty="0" smtClean="0"/>
              <a:t>It has been acknowledged by all involved processes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/>
              <a:t>sends an acknowledgement to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smtClean="0"/>
              <a:t> if</a:t>
            </a:r>
          </a:p>
          <a:p>
            <a:pPr lvl="2" eaLnBrk="1" hangingPunct="1"/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/>
              <a:t> has not made an update request</a:t>
            </a:r>
          </a:p>
          <a:p>
            <a:pPr lvl="2" eaLnBrk="1" hangingPunct="1"/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’</a:t>
            </a:r>
            <a:r>
              <a:rPr lang="en-US" dirty="0" smtClean="0"/>
              <a:t>s identifier is greater than </a:t>
            </a:r>
            <a:r>
              <a:rPr lang="en-US" dirty="0" err="1" smtClean="0">
                <a:solidFill>
                  <a:schemeClr val="accent6"/>
                </a:solidFill>
              </a:rPr>
              <a:t>P</a:t>
            </a:r>
            <a:r>
              <a:rPr lang="en-US" baseline="-25000" dirty="0" err="1" smtClean="0">
                <a:solidFill>
                  <a:schemeClr val="accent6"/>
                </a:solidFill>
              </a:rPr>
              <a:t>j</a:t>
            </a:r>
            <a:r>
              <a:rPr lang="en-US" dirty="0" err="1" smtClean="0"/>
              <a:t>’s</a:t>
            </a:r>
            <a:r>
              <a:rPr lang="en-US" dirty="0" smtClean="0"/>
              <a:t> identifier</a:t>
            </a:r>
          </a:p>
          <a:p>
            <a:pPr lvl="2" eaLnBrk="1" hangingPunct="1"/>
            <a:r>
              <a:rPr lang="en-US" dirty="0" smtClean="0">
                <a:solidFill>
                  <a:schemeClr val="accent6"/>
                </a:solidFill>
              </a:rPr>
              <a:t>P</a:t>
            </a:r>
            <a:r>
              <a:rPr lang="en-US" baseline="-25000" dirty="0" smtClean="0">
                <a:solidFill>
                  <a:schemeClr val="accent6"/>
                </a:solidFill>
              </a:rPr>
              <a:t>i</a:t>
            </a:r>
            <a:r>
              <a:rPr lang="en-US" dirty="0" smtClean="0">
                <a:solidFill>
                  <a:schemeClr val="accent6"/>
                </a:solidFill>
              </a:rPr>
              <a:t>’</a:t>
            </a:r>
            <a:r>
              <a:rPr lang="en-US" dirty="0" smtClean="0"/>
              <a:t>s update has been processed;</a:t>
            </a:r>
          </a:p>
          <a:p>
            <a:pPr eaLnBrk="1" hangingPunct="1"/>
            <a:r>
              <a:rPr lang="en-US" dirty="0" err="1" smtClean="0"/>
              <a:t>Lamport</a:t>
            </a:r>
            <a:r>
              <a:rPr lang="en-US" dirty="0" smtClean="0"/>
              <a:t> algorithm (extended for total order) ensures total ordering of events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 the next slide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i="1" dirty="0" smtClean="0"/>
              <a:t> </a:t>
            </a:r>
            <a:r>
              <a:rPr lang="en-US" dirty="0" smtClean="0"/>
              <a:t>corresponds to “Add $100” and </a:t>
            </a:r>
            <a:r>
              <a:rPr lang="en-US" dirty="0" smtClean="0">
                <a:solidFill>
                  <a:schemeClr val="accent6"/>
                </a:solidFill>
              </a:rPr>
              <a:t>n</a:t>
            </a:r>
            <a:r>
              <a:rPr lang="en-US" dirty="0" smtClean="0"/>
              <a:t> corresponds to “Add interest of 1%”.</a:t>
            </a:r>
          </a:p>
          <a:p>
            <a:pPr eaLnBrk="1" hangingPunct="1"/>
            <a:r>
              <a:rPr lang="en-US" dirty="0" smtClean="0"/>
              <a:t>When sending an update message (e.g.,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i="1" dirty="0" smtClean="0"/>
              <a:t>, </a:t>
            </a:r>
            <a:r>
              <a:rPr lang="en-US" dirty="0" smtClean="0">
                <a:solidFill>
                  <a:schemeClr val="accent6"/>
                </a:solidFill>
              </a:rPr>
              <a:t>n</a:t>
            </a:r>
            <a:r>
              <a:rPr lang="en-US" dirty="0" smtClean="0"/>
              <a:t>) the message will include the timestamp generated when the update was issued.</a:t>
            </a:r>
          </a:p>
          <a:p>
            <a:pPr eaLnBrk="1" hangingPunct="1">
              <a:buFont typeface="ZapfDingbats" pitchFamily="82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382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Example: Totally Ordered Multicast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0" name="Oval 4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1" name="Oval 5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838200" y="1577975"/>
            <a:ext cx="2228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AU">
              <a:latin typeface="Arial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209800" y="1066800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San Francisco (P1)</a:t>
            </a: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25" name="Text Box 10"/>
          <p:cNvSpPr txBox="1">
            <a:spLocks noChangeArrowheads="1"/>
          </p:cNvSpPr>
          <p:nvPr/>
        </p:nvSpPr>
        <p:spPr bwMode="auto">
          <a:xfrm>
            <a:off x="3260725" y="1565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1.1</a:t>
            </a:r>
          </a:p>
        </p:txBody>
      </p:sp>
      <p:sp>
        <p:nvSpPr>
          <p:cNvPr id="34826" name="Text Box 11"/>
          <p:cNvSpPr txBox="1">
            <a:spLocks noChangeArrowheads="1"/>
          </p:cNvSpPr>
          <p:nvPr/>
        </p:nvSpPr>
        <p:spPr bwMode="auto">
          <a:xfrm>
            <a:off x="32607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2.1</a:t>
            </a:r>
          </a:p>
        </p:txBody>
      </p:sp>
      <p:sp>
        <p:nvSpPr>
          <p:cNvPr id="34827" name="Text Box 14"/>
          <p:cNvSpPr txBox="1">
            <a:spLocks noChangeArrowheads="1"/>
          </p:cNvSpPr>
          <p:nvPr/>
        </p:nvSpPr>
        <p:spPr bwMode="auto">
          <a:xfrm>
            <a:off x="5089525" y="1600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28" name="Text Box 15"/>
          <p:cNvSpPr txBox="1">
            <a:spLocks noChangeArrowheads="1"/>
          </p:cNvSpPr>
          <p:nvPr/>
        </p:nvSpPr>
        <p:spPr bwMode="auto">
          <a:xfrm>
            <a:off x="5089525" y="2286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829" name="Line 16"/>
          <p:cNvSpPr>
            <a:spLocks noChangeShapeType="1"/>
          </p:cNvSpPr>
          <p:nvPr/>
        </p:nvSpPr>
        <p:spPr bwMode="auto">
          <a:xfrm>
            <a:off x="5527675" y="1482725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0" name="Oval 17"/>
          <p:cNvSpPr>
            <a:spLocks noChangeArrowheads="1"/>
          </p:cNvSpPr>
          <p:nvPr/>
        </p:nvSpPr>
        <p:spPr bwMode="auto">
          <a:xfrm>
            <a:off x="5410200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1" name="Oval 18"/>
          <p:cNvSpPr>
            <a:spLocks noChangeArrowheads="1"/>
          </p:cNvSpPr>
          <p:nvPr/>
        </p:nvSpPr>
        <p:spPr bwMode="auto">
          <a:xfrm>
            <a:off x="5410200" y="2667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2" name="Text Box 19"/>
          <p:cNvSpPr txBox="1">
            <a:spLocks noChangeArrowheads="1"/>
          </p:cNvSpPr>
          <p:nvPr/>
        </p:nvSpPr>
        <p:spPr bwMode="auto">
          <a:xfrm>
            <a:off x="5029200" y="1066800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York (P2)</a:t>
            </a:r>
          </a:p>
        </p:txBody>
      </p:sp>
      <p:sp>
        <p:nvSpPr>
          <p:cNvPr id="34833" name="Oval 20"/>
          <p:cNvSpPr>
            <a:spLocks noChangeArrowheads="1"/>
          </p:cNvSpPr>
          <p:nvPr/>
        </p:nvSpPr>
        <p:spPr bwMode="auto">
          <a:xfrm>
            <a:off x="5410200" y="1787525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4834" name="Text Box 22"/>
          <p:cNvSpPr txBox="1">
            <a:spLocks noChangeArrowheads="1"/>
          </p:cNvSpPr>
          <p:nvPr/>
        </p:nvSpPr>
        <p:spPr bwMode="auto">
          <a:xfrm>
            <a:off x="5562600" y="16002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1.2</a:t>
            </a:r>
          </a:p>
        </p:txBody>
      </p:sp>
      <p:sp>
        <p:nvSpPr>
          <p:cNvPr id="34835" name="Text Box 23"/>
          <p:cNvSpPr txBox="1">
            <a:spLocks noChangeArrowheads="1"/>
          </p:cNvSpPr>
          <p:nvPr/>
        </p:nvSpPr>
        <p:spPr bwMode="auto">
          <a:xfrm>
            <a:off x="5638800" y="2057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2.2</a:t>
            </a:r>
          </a:p>
        </p:txBody>
      </p:sp>
      <p:sp>
        <p:nvSpPr>
          <p:cNvPr id="34836" name="Text Box 24"/>
          <p:cNvSpPr txBox="1">
            <a:spLocks noChangeArrowheads="1"/>
          </p:cNvSpPr>
          <p:nvPr/>
        </p:nvSpPr>
        <p:spPr bwMode="auto">
          <a:xfrm>
            <a:off x="5638800" y="25146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3.2</a:t>
            </a:r>
          </a:p>
        </p:txBody>
      </p:sp>
      <p:sp>
        <p:nvSpPr>
          <p:cNvPr id="34837" name="Text Box 26"/>
          <p:cNvSpPr txBox="1">
            <a:spLocks noChangeArrowheads="1"/>
          </p:cNvSpPr>
          <p:nvPr/>
        </p:nvSpPr>
        <p:spPr bwMode="auto">
          <a:xfrm>
            <a:off x="1203325" y="1565275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Issue m</a:t>
            </a:r>
          </a:p>
        </p:txBody>
      </p:sp>
      <p:sp>
        <p:nvSpPr>
          <p:cNvPr id="34838" name="Text Box 27"/>
          <p:cNvSpPr txBox="1">
            <a:spLocks noChangeArrowheads="1"/>
          </p:cNvSpPr>
          <p:nvPr/>
        </p:nvSpPr>
        <p:spPr bwMode="auto">
          <a:xfrm>
            <a:off x="1219200" y="20574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m</a:t>
            </a:r>
          </a:p>
        </p:txBody>
      </p:sp>
      <p:sp>
        <p:nvSpPr>
          <p:cNvPr id="34839" name="Text Box 28"/>
          <p:cNvSpPr txBox="1">
            <a:spLocks noChangeArrowheads="1"/>
          </p:cNvSpPr>
          <p:nvPr/>
        </p:nvSpPr>
        <p:spPr bwMode="auto">
          <a:xfrm>
            <a:off x="1279525" y="2632075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n</a:t>
            </a:r>
          </a:p>
        </p:txBody>
      </p:sp>
      <p:sp>
        <p:nvSpPr>
          <p:cNvPr id="34840" name="Text Box 29"/>
          <p:cNvSpPr txBox="1">
            <a:spLocks noChangeArrowheads="1"/>
          </p:cNvSpPr>
          <p:nvPr/>
        </p:nvSpPr>
        <p:spPr bwMode="auto">
          <a:xfrm>
            <a:off x="6172200" y="1600200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Issue n</a:t>
            </a:r>
          </a:p>
        </p:txBody>
      </p:sp>
      <p:sp>
        <p:nvSpPr>
          <p:cNvPr id="34841" name="Text Box 30"/>
          <p:cNvSpPr txBox="1">
            <a:spLocks noChangeArrowheads="1"/>
          </p:cNvSpPr>
          <p:nvPr/>
        </p:nvSpPr>
        <p:spPr bwMode="auto">
          <a:xfrm>
            <a:off x="6172200" y="2057400"/>
            <a:ext cx="102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n</a:t>
            </a:r>
          </a:p>
        </p:txBody>
      </p:sp>
      <p:sp>
        <p:nvSpPr>
          <p:cNvPr id="34842" name="Text Box 31"/>
          <p:cNvSpPr txBox="1">
            <a:spLocks noChangeArrowheads="1"/>
          </p:cNvSpPr>
          <p:nvPr/>
        </p:nvSpPr>
        <p:spPr bwMode="auto">
          <a:xfrm>
            <a:off x="6172200" y="25146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m</a:t>
            </a:r>
          </a:p>
        </p:txBody>
      </p:sp>
      <p:sp>
        <p:nvSpPr>
          <p:cNvPr id="34843" name="Line 40"/>
          <p:cNvSpPr>
            <a:spLocks noChangeShapeType="1"/>
          </p:cNvSpPr>
          <p:nvPr/>
        </p:nvSpPr>
        <p:spPr bwMode="auto">
          <a:xfrm flipH="1">
            <a:off x="3276600" y="2286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4844" name="Line 41"/>
          <p:cNvSpPr>
            <a:spLocks noChangeShapeType="1"/>
          </p:cNvSpPr>
          <p:nvPr/>
        </p:nvSpPr>
        <p:spPr bwMode="auto">
          <a:xfrm>
            <a:off x="3276600" y="22098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4845" name="Text Box 48"/>
          <p:cNvSpPr txBox="1">
            <a:spLocks noChangeArrowheads="1"/>
          </p:cNvSpPr>
          <p:nvPr/>
        </p:nvSpPr>
        <p:spPr bwMode="auto">
          <a:xfrm>
            <a:off x="3413125" y="26320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The sending of message </a:t>
            </a:r>
            <a:r>
              <a:rPr lang="en-US" sz="2400" dirty="0" smtClean="0">
                <a:solidFill>
                  <a:schemeClr val="accent6"/>
                </a:solidFill>
              </a:rPr>
              <a:t>m</a:t>
            </a:r>
            <a:r>
              <a:rPr lang="en-US" sz="2400" dirty="0" smtClean="0"/>
              <a:t> consists of sending the update operation and the time of issue which is 1.1</a:t>
            </a:r>
          </a:p>
          <a:p>
            <a:pPr eaLnBrk="1" hangingPunct="1"/>
            <a:r>
              <a:rPr lang="en-US" sz="2400" dirty="0" smtClean="0"/>
              <a:t>The sending of message </a:t>
            </a:r>
            <a:r>
              <a:rPr lang="en-US" sz="2400" dirty="0" smtClean="0">
                <a:solidFill>
                  <a:schemeClr val="accent6"/>
                </a:solidFill>
              </a:rPr>
              <a:t>n</a:t>
            </a:r>
            <a:r>
              <a:rPr lang="en-US" sz="2400" i="1" dirty="0" smtClean="0"/>
              <a:t> </a:t>
            </a:r>
            <a:r>
              <a:rPr lang="en-US" sz="2400" dirty="0" smtClean="0"/>
              <a:t>consists of sending the update operation and the time of issue which is 1.2 </a:t>
            </a:r>
          </a:p>
          <a:p>
            <a:pPr eaLnBrk="1" hangingPunct="1"/>
            <a:r>
              <a:rPr lang="en-US" sz="2400" dirty="0" smtClean="0"/>
              <a:t>Messages are multicast to all processes in the group including itself.</a:t>
            </a:r>
          </a:p>
          <a:p>
            <a:pPr lvl="1" eaLnBrk="1" hangingPunct="1"/>
            <a:r>
              <a:rPr lang="en-US" sz="2000" dirty="0" smtClean="0"/>
              <a:t>Assume that a message sent by a process to itself is received by the process almost immediately.</a:t>
            </a:r>
          </a:p>
          <a:p>
            <a:pPr lvl="1" eaLnBrk="1" hangingPunct="1"/>
            <a:r>
              <a:rPr lang="en-US" sz="2000" dirty="0" smtClean="0"/>
              <a:t>For other processes, there may be a delay.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At this point, the queues have the following: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accent6"/>
                </a:solidFill>
              </a:rPr>
              <a:t>P1: (m,1.1), (n,1.2)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accent6"/>
                </a:solidFill>
              </a:rPr>
              <a:t>P2: (m,1.1), (n,1.2)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6"/>
                </a:solidFill>
              </a:rPr>
              <a:t>P1</a:t>
            </a:r>
            <a:r>
              <a:rPr lang="en-US" sz="2400" dirty="0" smtClean="0"/>
              <a:t> will multicast an acknowledgement for </a:t>
            </a:r>
            <a:r>
              <a:rPr lang="en-US" sz="2400" dirty="0" smtClean="0">
                <a:solidFill>
                  <a:schemeClr val="accent6"/>
                </a:solidFill>
              </a:rPr>
              <a:t>(m,1.1) </a:t>
            </a:r>
            <a:r>
              <a:rPr lang="en-US" sz="2400" dirty="0" smtClean="0"/>
              <a:t>but not </a:t>
            </a:r>
            <a:r>
              <a:rPr lang="en-US" sz="2400" dirty="0" smtClean="0">
                <a:solidFill>
                  <a:schemeClr val="accent6"/>
                </a:solidFill>
              </a:rPr>
              <a:t>(n,1.2).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Why? </a:t>
            </a:r>
            <a:r>
              <a:rPr lang="en-US" sz="2000" dirty="0" smtClean="0">
                <a:solidFill>
                  <a:schemeClr val="accent6"/>
                </a:solidFill>
              </a:rPr>
              <a:t>P1</a:t>
            </a:r>
            <a:r>
              <a:rPr lang="en-US" sz="2000" dirty="0" smtClean="0"/>
              <a:t>’s identifier is higher then </a:t>
            </a:r>
            <a:r>
              <a:rPr lang="en-US" sz="2000" dirty="0" smtClean="0">
                <a:solidFill>
                  <a:schemeClr val="accent6"/>
                </a:solidFill>
              </a:rPr>
              <a:t>P2</a:t>
            </a:r>
            <a:r>
              <a:rPr lang="en-US" sz="2000" dirty="0" smtClean="0"/>
              <a:t>’s identifier and </a:t>
            </a:r>
            <a:r>
              <a:rPr lang="en-US" sz="2000" dirty="0" smtClean="0">
                <a:solidFill>
                  <a:schemeClr val="accent6"/>
                </a:solidFill>
              </a:rPr>
              <a:t>P1</a:t>
            </a:r>
            <a:r>
              <a:rPr lang="en-US" sz="2000" dirty="0" smtClean="0"/>
              <a:t> has issued a request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1.1 &lt; 1.2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chemeClr val="accent6"/>
                </a:solidFill>
              </a:rPr>
              <a:t>P2</a:t>
            </a:r>
            <a:r>
              <a:rPr lang="en-US" sz="2400" dirty="0" smtClean="0"/>
              <a:t> will multicast an acknowledgement for </a:t>
            </a:r>
            <a:r>
              <a:rPr lang="en-US" sz="2400" dirty="0" smtClean="0">
                <a:solidFill>
                  <a:schemeClr val="accent6"/>
                </a:solidFill>
              </a:rPr>
              <a:t>(m,1.1)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6"/>
                </a:solidFill>
              </a:rPr>
              <a:t>(n,1.2)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Why? </a:t>
            </a:r>
            <a:r>
              <a:rPr lang="en-US" sz="2000" dirty="0" smtClean="0">
                <a:solidFill>
                  <a:schemeClr val="accent6"/>
                </a:solidFill>
              </a:rPr>
              <a:t>P2</a:t>
            </a:r>
            <a:r>
              <a:rPr lang="en-US" sz="2000" dirty="0" smtClean="0"/>
              <a:t>’s identifier is not higher then </a:t>
            </a:r>
            <a:r>
              <a:rPr lang="en-US" sz="2000" dirty="0" smtClean="0">
                <a:solidFill>
                  <a:schemeClr val="accent6"/>
                </a:solidFill>
              </a:rPr>
              <a:t>P1</a:t>
            </a:r>
            <a:r>
              <a:rPr lang="en-US" sz="2000" dirty="0" smtClean="0"/>
              <a:t>’s identifier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1.1 &lt; 1.2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</a:t>
            </a:r>
            <a:r>
              <a:rPr lang="en-US" dirty="0" smtClean="0"/>
              <a:t>does not issue an acknowledgement for </a:t>
            </a:r>
            <a:r>
              <a:rPr lang="en-US" dirty="0" smtClean="0">
                <a:solidFill>
                  <a:schemeClr val="accent6"/>
                </a:solidFill>
              </a:rPr>
              <a:t>(n,1.2) </a:t>
            </a:r>
            <a:r>
              <a:rPr lang="en-US" dirty="0" smtClean="0"/>
              <a:t>until operation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dirty="0" smtClean="0"/>
              <a:t> has been processed.</a:t>
            </a:r>
          </a:p>
          <a:p>
            <a:pPr lvl="1" eaLnBrk="1" hangingPunct="1"/>
            <a:r>
              <a:rPr lang="en-US" dirty="0" smtClean="0"/>
              <a:t>1 &lt; </a:t>
            </a:r>
            <a:r>
              <a:rPr lang="en-US" dirty="0" smtClean="0"/>
              <a:t>2</a:t>
            </a:r>
          </a:p>
          <a:p>
            <a:pPr eaLnBrk="1" hangingPunct="1"/>
            <a:r>
              <a:rPr lang="en-US" dirty="0" smtClean="0"/>
              <a:t>Note: The actual receiving by </a:t>
            </a:r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of message </a:t>
            </a:r>
            <a:r>
              <a:rPr lang="en-US" dirty="0" smtClean="0">
                <a:solidFill>
                  <a:schemeClr val="accent6"/>
                </a:solidFill>
              </a:rPr>
              <a:t>(n,1.2) </a:t>
            </a:r>
            <a:r>
              <a:rPr lang="en-US" dirty="0" smtClean="0"/>
              <a:t>is assigned a timestamp of 3.1.</a:t>
            </a:r>
          </a:p>
          <a:p>
            <a:pPr eaLnBrk="1" hangingPunct="1"/>
            <a:r>
              <a:rPr lang="en-US" dirty="0" smtClean="0"/>
              <a:t>Note: The actual receiving by</a:t>
            </a:r>
            <a:r>
              <a:rPr lang="en-US" dirty="0" smtClean="0">
                <a:solidFill>
                  <a:schemeClr val="accent6"/>
                </a:solidFill>
              </a:rPr>
              <a:t> P2 </a:t>
            </a:r>
            <a:r>
              <a:rPr lang="en-US" dirty="0" smtClean="0"/>
              <a:t>of message </a:t>
            </a:r>
            <a:r>
              <a:rPr lang="en-US" dirty="0" smtClean="0">
                <a:solidFill>
                  <a:schemeClr val="accent6"/>
                </a:solidFill>
              </a:rPr>
              <a:t>(m,1.1) </a:t>
            </a:r>
            <a:r>
              <a:rPr lang="en-US" dirty="0" smtClean="0"/>
              <a:t>is assigned a timestamp of 3.2</a:t>
            </a:r>
          </a:p>
          <a:p>
            <a:pPr lvl="1"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If </a:t>
            </a:r>
            <a:r>
              <a:rPr lang="en-US" sz="2400" dirty="0" smtClean="0">
                <a:solidFill>
                  <a:schemeClr val="accent6"/>
                </a:solidFill>
              </a:rPr>
              <a:t>P2</a:t>
            </a:r>
            <a:r>
              <a:rPr lang="en-US" sz="2400" dirty="0" smtClean="0"/>
              <a:t> </a:t>
            </a:r>
            <a:r>
              <a:rPr lang="en-US" sz="2400" dirty="0" smtClean="0"/>
              <a:t>gets </a:t>
            </a:r>
            <a:r>
              <a:rPr lang="en-US" sz="2400" dirty="0" smtClean="0">
                <a:solidFill>
                  <a:schemeClr val="accent6"/>
                </a:solidFill>
              </a:rPr>
              <a:t>(n,1.2) </a:t>
            </a:r>
            <a:r>
              <a:rPr lang="en-US" sz="2400" dirty="0" smtClean="0"/>
              <a:t>before </a:t>
            </a:r>
            <a:r>
              <a:rPr lang="en-US" sz="2400" dirty="0" smtClean="0">
                <a:solidFill>
                  <a:schemeClr val="accent6"/>
                </a:solidFill>
              </a:rPr>
              <a:t>(m,1.1) </a:t>
            </a:r>
            <a:r>
              <a:rPr lang="en-US" sz="2400" dirty="0" smtClean="0"/>
              <a:t>does it still multicast an acknowledgement for </a:t>
            </a:r>
            <a:r>
              <a:rPr lang="en-US" sz="2400" dirty="0" smtClean="0">
                <a:solidFill>
                  <a:schemeClr val="accent6"/>
                </a:solidFill>
              </a:rPr>
              <a:t>(n,1.2)?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Yes!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At this point, how does </a:t>
            </a:r>
            <a:r>
              <a:rPr lang="en-US" sz="2400" dirty="0" smtClean="0">
                <a:solidFill>
                  <a:schemeClr val="accent6"/>
                </a:solidFill>
              </a:rPr>
              <a:t>P2</a:t>
            </a:r>
            <a:r>
              <a:rPr lang="en-US" sz="2400" dirty="0" smtClean="0"/>
              <a:t> know that there are other updates that should be done ahead of the one it issued?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It doesn’t;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It does not proceed to do the update specified in </a:t>
            </a:r>
            <a:r>
              <a:rPr lang="en-US" sz="2000" dirty="0" smtClean="0">
                <a:solidFill>
                  <a:schemeClr val="accent6"/>
                </a:solidFill>
              </a:rPr>
              <a:t>(n,1.2) </a:t>
            </a:r>
            <a:r>
              <a:rPr lang="en-US" sz="2000" dirty="0" smtClean="0"/>
              <a:t>until it gets an acknowledgement from all other processes which in this case means </a:t>
            </a:r>
            <a:r>
              <a:rPr lang="en-US" sz="2000" dirty="0" smtClean="0">
                <a:solidFill>
                  <a:schemeClr val="accent6"/>
                </a:solidFill>
              </a:rPr>
              <a:t>P1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Does </a:t>
            </a:r>
            <a:r>
              <a:rPr lang="en-US" sz="2400" dirty="0" smtClean="0">
                <a:solidFill>
                  <a:schemeClr val="accent6"/>
                </a:solidFill>
              </a:rPr>
              <a:t>P2</a:t>
            </a:r>
            <a:r>
              <a:rPr lang="en-US" sz="2400" dirty="0" smtClean="0"/>
              <a:t> multicast an acknowledgement for </a:t>
            </a:r>
            <a:r>
              <a:rPr lang="en-US" sz="2400" dirty="0" smtClean="0">
                <a:solidFill>
                  <a:schemeClr val="accent6"/>
                </a:solidFill>
              </a:rPr>
              <a:t>(m,1.1) </a:t>
            </a:r>
            <a:r>
              <a:rPr lang="en-US" sz="2400" dirty="0" smtClean="0"/>
              <a:t>when it receives it?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Yes, it does since 1 &lt;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382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Example: Totally Ordered Multicast</a:t>
            </a:r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40" name="Oval 6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41" name="Oval 7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42" name="Text Box 12"/>
          <p:cNvSpPr txBox="1">
            <a:spLocks noChangeArrowheads="1"/>
          </p:cNvSpPr>
          <p:nvPr/>
        </p:nvSpPr>
        <p:spPr bwMode="auto">
          <a:xfrm>
            <a:off x="838200" y="1577975"/>
            <a:ext cx="2228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AU">
              <a:latin typeface="Arial" charset="0"/>
            </a:endParaRPr>
          </a:p>
        </p:txBody>
      </p:sp>
      <p:sp>
        <p:nvSpPr>
          <p:cNvPr id="39943" name="Text Box 14"/>
          <p:cNvSpPr txBox="1">
            <a:spLocks noChangeArrowheads="1"/>
          </p:cNvSpPr>
          <p:nvPr/>
        </p:nvSpPr>
        <p:spPr bwMode="auto">
          <a:xfrm>
            <a:off x="2209800" y="1066800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San Francisco (P1)</a:t>
            </a:r>
          </a:p>
        </p:txBody>
      </p:sp>
      <p:sp>
        <p:nvSpPr>
          <p:cNvPr id="39944" name="Oval 18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45" name="Oval 19"/>
          <p:cNvSpPr>
            <a:spLocks noChangeArrowheads="1"/>
          </p:cNvSpPr>
          <p:nvPr/>
        </p:nvSpPr>
        <p:spPr bwMode="auto">
          <a:xfrm>
            <a:off x="3124200" y="32766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46" name="Text Box 37"/>
          <p:cNvSpPr txBox="1">
            <a:spLocks noChangeArrowheads="1"/>
          </p:cNvSpPr>
          <p:nvPr/>
        </p:nvSpPr>
        <p:spPr bwMode="auto">
          <a:xfrm>
            <a:off x="3260725" y="1565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1.1</a:t>
            </a:r>
          </a:p>
        </p:txBody>
      </p:sp>
      <p:sp>
        <p:nvSpPr>
          <p:cNvPr id="39947" name="Text Box 40"/>
          <p:cNvSpPr txBox="1">
            <a:spLocks noChangeArrowheads="1"/>
          </p:cNvSpPr>
          <p:nvPr/>
        </p:nvSpPr>
        <p:spPr bwMode="auto">
          <a:xfrm>
            <a:off x="32607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2.1</a:t>
            </a:r>
          </a:p>
        </p:txBody>
      </p:sp>
      <p:sp>
        <p:nvSpPr>
          <p:cNvPr id="39948" name="Text Box 43"/>
          <p:cNvSpPr txBox="1">
            <a:spLocks noChangeArrowheads="1"/>
          </p:cNvSpPr>
          <p:nvPr/>
        </p:nvSpPr>
        <p:spPr bwMode="auto">
          <a:xfrm>
            <a:off x="3276600" y="2667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3.1</a:t>
            </a:r>
          </a:p>
        </p:txBody>
      </p:sp>
      <p:sp>
        <p:nvSpPr>
          <p:cNvPr id="39949" name="Text Box 44"/>
          <p:cNvSpPr txBox="1">
            <a:spLocks noChangeArrowheads="1"/>
          </p:cNvSpPr>
          <p:nvPr/>
        </p:nvSpPr>
        <p:spPr bwMode="auto">
          <a:xfrm>
            <a:off x="3200400" y="3200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5.1</a:t>
            </a:r>
          </a:p>
        </p:txBody>
      </p:sp>
      <p:sp>
        <p:nvSpPr>
          <p:cNvPr id="39950" name="Text Box 25"/>
          <p:cNvSpPr txBox="1">
            <a:spLocks noChangeArrowheads="1"/>
          </p:cNvSpPr>
          <p:nvPr/>
        </p:nvSpPr>
        <p:spPr bwMode="auto">
          <a:xfrm>
            <a:off x="5089525" y="1600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951" name="Text Box 26"/>
          <p:cNvSpPr txBox="1">
            <a:spLocks noChangeArrowheads="1"/>
          </p:cNvSpPr>
          <p:nvPr/>
        </p:nvSpPr>
        <p:spPr bwMode="auto">
          <a:xfrm>
            <a:off x="5089525" y="2286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9952" name="Line 5"/>
          <p:cNvSpPr>
            <a:spLocks noChangeShapeType="1"/>
          </p:cNvSpPr>
          <p:nvPr/>
        </p:nvSpPr>
        <p:spPr bwMode="auto">
          <a:xfrm>
            <a:off x="5527675" y="1482725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53" name="Oval 8"/>
          <p:cNvSpPr>
            <a:spLocks noChangeArrowheads="1"/>
          </p:cNvSpPr>
          <p:nvPr/>
        </p:nvSpPr>
        <p:spPr bwMode="auto">
          <a:xfrm>
            <a:off x="5410200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54" name="Oval 10"/>
          <p:cNvSpPr>
            <a:spLocks noChangeArrowheads="1"/>
          </p:cNvSpPr>
          <p:nvPr/>
        </p:nvSpPr>
        <p:spPr bwMode="auto">
          <a:xfrm>
            <a:off x="5410200" y="2667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55" name="Text Box 15"/>
          <p:cNvSpPr txBox="1">
            <a:spLocks noChangeArrowheads="1"/>
          </p:cNvSpPr>
          <p:nvPr/>
        </p:nvSpPr>
        <p:spPr bwMode="auto">
          <a:xfrm>
            <a:off x="5029200" y="1066800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York (P2)</a:t>
            </a:r>
          </a:p>
        </p:txBody>
      </p:sp>
      <p:sp>
        <p:nvSpPr>
          <p:cNvPr id="39956" name="Oval 17"/>
          <p:cNvSpPr>
            <a:spLocks noChangeArrowheads="1"/>
          </p:cNvSpPr>
          <p:nvPr/>
        </p:nvSpPr>
        <p:spPr bwMode="auto">
          <a:xfrm>
            <a:off x="5410200" y="1787525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57" name="Oval 20"/>
          <p:cNvSpPr>
            <a:spLocks noChangeArrowheads="1"/>
          </p:cNvSpPr>
          <p:nvPr/>
        </p:nvSpPr>
        <p:spPr bwMode="auto">
          <a:xfrm>
            <a:off x="5410200" y="3048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39958" name="Text Box 38"/>
          <p:cNvSpPr txBox="1">
            <a:spLocks noChangeArrowheads="1"/>
          </p:cNvSpPr>
          <p:nvPr/>
        </p:nvSpPr>
        <p:spPr bwMode="auto">
          <a:xfrm>
            <a:off x="5562600" y="16002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1.2</a:t>
            </a:r>
          </a:p>
        </p:txBody>
      </p:sp>
      <p:sp>
        <p:nvSpPr>
          <p:cNvPr id="39959" name="Text Box 41"/>
          <p:cNvSpPr txBox="1">
            <a:spLocks noChangeArrowheads="1"/>
          </p:cNvSpPr>
          <p:nvPr/>
        </p:nvSpPr>
        <p:spPr bwMode="auto">
          <a:xfrm>
            <a:off x="5638800" y="2057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2.2</a:t>
            </a:r>
          </a:p>
        </p:txBody>
      </p:sp>
      <p:sp>
        <p:nvSpPr>
          <p:cNvPr id="39960" name="Text Box 45"/>
          <p:cNvSpPr txBox="1">
            <a:spLocks noChangeArrowheads="1"/>
          </p:cNvSpPr>
          <p:nvPr/>
        </p:nvSpPr>
        <p:spPr bwMode="auto">
          <a:xfrm>
            <a:off x="5638800" y="25146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3.2</a:t>
            </a:r>
          </a:p>
        </p:txBody>
      </p:sp>
      <p:sp>
        <p:nvSpPr>
          <p:cNvPr id="39961" name="Text Box 46"/>
          <p:cNvSpPr txBox="1">
            <a:spLocks noChangeArrowheads="1"/>
          </p:cNvSpPr>
          <p:nvPr/>
        </p:nvSpPr>
        <p:spPr bwMode="auto">
          <a:xfrm>
            <a:off x="5638800" y="29718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4.2</a:t>
            </a:r>
          </a:p>
        </p:txBody>
      </p:sp>
      <p:sp>
        <p:nvSpPr>
          <p:cNvPr id="39962" name="Text Box 51"/>
          <p:cNvSpPr txBox="1">
            <a:spLocks noChangeArrowheads="1"/>
          </p:cNvSpPr>
          <p:nvPr/>
        </p:nvSpPr>
        <p:spPr bwMode="auto">
          <a:xfrm>
            <a:off x="1203325" y="1565275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Issue m</a:t>
            </a:r>
          </a:p>
        </p:txBody>
      </p:sp>
      <p:sp>
        <p:nvSpPr>
          <p:cNvPr id="39963" name="Text Box 52"/>
          <p:cNvSpPr txBox="1">
            <a:spLocks noChangeArrowheads="1"/>
          </p:cNvSpPr>
          <p:nvPr/>
        </p:nvSpPr>
        <p:spPr bwMode="auto">
          <a:xfrm>
            <a:off x="1219200" y="20574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m</a:t>
            </a:r>
          </a:p>
        </p:txBody>
      </p:sp>
      <p:sp>
        <p:nvSpPr>
          <p:cNvPr id="39964" name="Text Box 53"/>
          <p:cNvSpPr txBox="1">
            <a:spLocks noChangeArrowheads="1"/>
          </p:cNvSpPr>
          <p:nvPr/>
        </p:nvSpPr>
        <p:spPr bwMode="auto">
          <a:xfrm>
            <a:off x="1279525" y="2632075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n</a:t>
            </a:r>
          </a:p>
        </p:txBody>
      </p:sp>
      <p:sp>
        <p:nvSpPr>
          <p:cNvPr id="39965" name="Text Box 54"/>
          <p:cNvSpPr txBox="1">
            <a:spLocks noChangeArrowheads="1"/>
          </p:cNvSpPr>
          <p:nvPr/>
        </p:nvSpPr>
        <p:spPr bwMode="auto">
          <a:xfrm>
            <a:off x="6172200" y="1600200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Issue n</a:t>
            </a:r>
          </a:p>
        </p:txBody>
      </p:sp>
      <p:sp>
        <p:nvSpPr>
          <p:cNvPr id="39966" name="Text Box 56"/>
          <p:cNvSpPr txBox="1">
            <a:spLocks noChangeArrowheads="1"/>
          </p:cNvSpPr>
          <p:nvPr/>
        </p:nvSpPr>
        <p:spPr bwMode="auto">
          <a:xfrm>
            <a:off x="6172200" y="2057400"/>
            <a:ext cx="102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n</a:t>
            </a:r>
          </a:p>
        </p:txBody>
      </p:sp>
      <p:sp>
        <p:nvSpPr>
          <p:cNvPr id="39967" name="Text Box 57"/>
          <p:cNvSpPr txBox="1">
            <a:spLocks noChangeArrowheads="1"/>
          </p:cNvSpPr>
          <p:nvPr/>
        </p:nvSpPr>
        <p:spPr bwMode="auto">
          <a:xfrm>
            <a:off x="6172200" y="25146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m</a:t>
            </a:r>
          </a:p>
        </p:txBody>
      </p:sp>
      <p:sp>
        <p:nvSpPr>
          <p:cNvPr id="39968" name="Text Box 60"/>
          <p:cNvSpPr txBox="1">
            <a:spLocks noChangeArrowheads="1"/>
          </p:cNvSpPr>
          <p:nvPr/>
        </p:nvSpPr>
        <p:spPr bwMode="auto">
          <a:xfrm>
            <a:off x="6248400" y="297180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ack(m)</a:t>
            </a:r>
          </a:p>
        </p:txBody>
      </p:sp>
      <p:sp>
        <p:nvSpPr>
          <p:cNvPr id="39969" name="Text Box 71"/>
          <p:cNvSpPr txBox="1">
            <a:spLocks noChangeArrowheads="1"/>
          </p:cNvSpPr>
          <p:nvPr/>
        </p:nvSpPr>
        <p:spPr bwMode="auto">
          <a:xfrm>
            <a:off x="1219200" y="3200400"/>
            <a:ext cx="1747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ack(m)</a:t>
            </a:r>
          </a:p>
        </p:txBody>
      </p:sp>
      <p:sp>
        <p:nvSpPr>
          <p:cNvPr id="39970" name="Line 77"/>
          <p:cNvSpPr>
            <a:spLocks noChangeShapeType="1"/>
          </p:cNvSpPr>
          <p:nvPr/>
        </p:nvSpPr>
        <p:spPr bwMode="auto">
          <a:xfrm flipH="1">
            <a:off x="3276600" y="2286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9971" name="Line 78"/>
          <p:cNvSpPr>
            <a:spLocks noChangeShapeType="1"/>
          </p:cNvSpPr>
          <p:nvPr/>
        </p:nvSpPr>
        <p:spPr bwMode="auto">
          <a:xfrm>
            <a:off x="3276600" y="22098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9972" name="Line 80"/>
          <p:cNvSpPr>
            <a:spLocks noChangeShapeType="1"/>
          </p:cNvSpPr>
          <p:nvPr/>
        </p:nvSpPr>
        <p:spPr bwMode="auto">
          <a:xfrm flipH="1">
            <a:off x="3276600" y="30480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39973" name="Text Box 84"/>
          <p:cNvSpPr txBox="1">
            <a:spLocks noChangeArrowheads="1"/>
          </p:cNvSpPr>
          <p:nvPr/>
        </p:nvSpPr>
        <p:spPr bwMode="auto">
          <a:xfrm>
            <a:off x="288925" y="5832475"/>
            <a:ext cx="8905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Note: The figure does not show a process sending a message to itself or</a:t>
            </a:r>
          </a:p>
          <a:p>
            <a:r>
              <a:rPr lang="en-US"/>
              <a:t>the multicast acks that it sends for the updates it issues.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To summarize, the following messages have been sent: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P2 </a:t>
            </a:r>
            <a:r>
              <a:rPr lang="en-US" dirty="0" smtClean="0"/>
              <a:t>have issued update operations.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6"/>
                </a:solidFill>
              </a:rPr>
              <a:t>P1 </a:t>
            </a:r>
            <a:r>
              <a:rPr lang="en-US" dirty="0" smtClean="0"/>
              <a:t>has </a:t>
            </a:r>
            <a:r>
              <a:rPr lang="en-US" dirty="0" err="1" smtClean="0"/>
              <a:t>multicasted</a:t>
            </a:r>
            <a:r>
              <a:rPr lang="en-US" dirty="0" smtClean="0"/>
              <a:t> an acknowledgement message for </a:t>
            </a:r>
            <a:r>
              <a:rPr lang="en-US" dirty="0" smtClean="0">
                <a:solidFill>
                  <a:schemeClr val="accent6"/>
                </a:solidFill>
              </a:rPr>
              <a:t>(m,1.1).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P2 has </a:t>
            </a:r>
            <a:r>
              <a:rPr lang="en-US" dirty="0" err="1" smtClean="0"/>
              <a:t>multicasted</a:t>
            </a:r>
            <a:r>
              <a:rPr lang="en-US" dirty="0" smtClean="0"/>
              <a:t> acknowledgement messages for </a:t>
            </a:r>
            <a:r>
              <a:rPr lang="en-US" dirty="0" smtClean="0">
                <a:solidFill>
                  <a:schemeClr val="accent6"/>
                </a:solidFill>
              </a:rPr>
              <a:t>(m,1.1), (n,1.2).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P2</a:t>
            </a:r>
            <a:r>
              <a:rPr lang="en-US" dirty="0" smtClean="0"/>
              <a:t> have received an acknowledgement message from all processes for </a:t>
            </a:r>
            <a:r>
              <a:rPr lang="en-US" dirty="0" smtClean="0">
                <a:solidFill>
                  <a:schemeClr val="accent6"/>
                </a:solidFill>
              </a:rPr>
              <a:t>(m,1.1).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Hence, the update represented by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dirty="0" smtClean="0"/>
              <a:t> can proceed in both </a:t>
            </a:r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P2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0" rIns="0" bIns="0" anchor="b"/>
          <a:lstStyle/>
          <a:p>
            <a:pPr eaLnBrk="1" hangingPunct="1"/>
            <a:r>
              <a:rPr lang="en-US" smtClean="0"/>
              <a:t>What Time Is It?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 eaLnBrk="1" hangingPunct="1"/>
            <a:r>
              <a:rPr lang="en-US" dirty="0" smtClean="0"/>
              <a:t>In distributed system we need practical ways to deal with time</a:t>
            </a:r>
          </a:p>
          <a:p>
            <a:pPr marL="639763" lvl="1" indent="-246063" eaLnBrk="1" hangingPunct="1"/>
            <a:r>
              <a:rPr lang="en-US" dirty="0" smtClean="0"/>
              <a:t> We may need to agree that update A occurred before update B</a:t>
            </a:r>
          </a:p>
          <a:p>
            <a:pPr marL="639763" lvl="1" indent="-246063" eaLnBrk="1" hangingPunct="1"/>
            <a:r>
              <a:rPr lang="en-US" dirty="0" smtClean="0"/>
              <a:t>Or offer a “lease” on a resource that expires at time 10:10.0150 </a:t>
            </a:r>
          </a:p>
          <a:p>
            <a:pPr marL="639763" lvl="1" indent="-246063" eaLnBrk="1" hangingPunct="1"/>
            <a:r>
              <a:rPr lang="en-US" dirty="0" smtClean="0"/>
              <a:t>Or</a:t>
            </a:r>
            <a:r>
              <a:rPr lang="en-US" dirty="0" smtClean="0">
                <a:solidFill>
                  <a:srgbClr val="FF0000"/>
                </a:solidFill>
              </a:rPr>
              <a:t> guarantee </a:t>
            </a:r>
            <a:r>
              <a:rPr lang="en-US" dirty="0" smtClean="0"/>
              <a:t>that a time critical event will reach all interested parties within 100ms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382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Example: Totally Ordered Multicast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8200" y="1577975"/>
            <a:ext cx="2228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AU">
              <a:latin typeface="Arial" charset="0"/>
            </a:endParaRP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2209800" y="1066800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San Francisco (P1)</a:t>
            </a:r>
          </a:p>
        </p:txBody>
      </p:sp>
      <p:sp>
        <p:nvSpPr>
          <p:cNvPr id="41992" name="Oval 8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93" name="Oval 9"/>
          <p:cNvSpPr>
            <a:spLocks noChangeArrowheads="1"/>
          </p:cNvSpPr>
          <p:nvPr/>
        </p:nvSpPr>
        <p:spPr bwMode="auto">
          <a:xfrm>
            <a:off x="3124200" y="32766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1994" name="Text Box 10"/>
          <p:cNvSpPr txBox="1">
            <a:spLocks noChangeArrowheads="1"/>
          </p:cNvSpPr>
          <p:nvPr/>
        </p:nvSpPr>
        <p:spPr bwMode="auto">
          <a:xfrm>
            <a:off x="3260725" y="1565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1.1</a:t>
            </a: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>
            <a:off x="32607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2.1</a:t>
            </a:r>
          </a:p>
        </p:txBody>
      </p:sp>
      <p:sp>
        <p:nvSpPr>
          <p:cNvPr id="41996" name="Text Box 12"/>
          <p:cNvSpPr txBox="1">
            <a:spLocks noChangeArrowheads="1"/>
          </p:cNvSpPr>
          <p:nvPr/>
        </p:nvSpPr>
        <p:spPr bwMode="auto">
          <a:xfrm>
            <a:off x="3276600" y="2667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3.1</a:t>
            </a:r>
          </a:p>
        </p:txBody>
      </p:sp>
      <p:sp>
        <p:nvSpPr>
          <p:cNvPr id="41997" name="Text Box 13"/>
          <p:cNvSpPr txBox="1">
            <a:spLocks noChangeArrowheads="1"/>
          </p:cNvSpPr>
          <p:nvPr/>
        </p:nvSpPr>
        <p:spPr bwMode="auto">
          <a:xfrm>
            <a:off x="3200400" y="3200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5.1</a:t>
            </a:r>
          </a:p>
        </p:txBody>
      </p:sp>
      <p:sp>
        <p:nvSpPr>
          <p:cNvPr id="41998" name="Text Box 14"/>
          <p:cNvSpPr txBox="1">
            <a:spLocks noChangeArrowheads="1"/>
          </p:cNvSpPr>
          <p:nvPr/>
        </p:nvSpPr>
        <p:spPr bwMode="auto">
          <a:xfrm>
            <a:off x="5089525" y="1600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999" name="Text Box 15"/>
          <p:cNvSpPr txBox="1">
            <a:spLocks noChangeArrowheads="1"/>
          </p:cNvSpPr>
          <p:nvPr/>
        </p:nvSpPr>
        <p:spPr bwMode="auto">
          <a:xfrm>
            <a:off x="5089525" y="2286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5527675" y="1482725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01" name="Oval 17"/>
          <p:cNvSpPr>
            <a:spLocks noChangeArrowheads="1"/>
          </p:cNvSpPr>
          <p:nvPr/>
        </p:nvSpPr>
        <p:spPr bwMode="auto">
          <a:xfrm>
            <a:off x="5410200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02" name="Oval 18"/>
          <p:cNvSpPr>
            <a:spLocks noChangeArrowheads="1"/>
          </p:cNvSpPr>
          <p:nvPr/>
        </p:nvSpPr>
        <p:spPr bwMode="auto">
          <a:xfrm>
            <a:off x="5410200" y="2667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5029200" y="1066800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York (P2)</a:t>
            </a:r>
          </a:p>
        </p:txBody>
      </p:sp>
      <p:sp>
        <p:nvSpPr>
          <p:cNvPr id="42004" name="Oval 20"/>
          <p:cNvSpPr>
            <a:spLocks noChangeArrowheads="1"/>
          </p:cNvSpPr>
          <p:nvPr/>
        </p:nvSpPr>
        <p:spPr bwMode="auto">
          <a:xfrm>
            <a:off x="5410200" y="1787525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05" name="Oval 21"/>
          <p:cNvSpPr>
            <a:spLocks noChangeArrowheads="1"/>
          </p:cNvSpPr>
          <p:nvPr/>
        </p:nvSpPr>
        <p:spPr bwMode="auto">
          <a:xfrm>
            <a:off x="5410200" y="3048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06" name="Text Box 22"/>
          <p:cNvSpPr txBox="1">
            <a:spLocks noChangeArrowheads="1"/>
          </p:cNvSpPr>
          <p:nvPr/>
        </p:nvSpPr>
        <p:spPr bwMode="auto">
          <a:xfrm>
            <a:off x="5562600" y="16002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1.2</a:t>
            </a:r>
          </a:p>
        </p:txBody>
      </p:sp>
      <p:sp>
        <p:nvSpPr>
          <p:cNvPr id="42007" name="Text Box 23"/>
          <p:cNvSpPr txBox="1">
            <a:spLocks noChangeArrowheads="1"/>
          </p:cNvSpPr>
          <p:nvPr/>
        </p:nvSpPr>
        <p:spPr bwMode="auto">
          <a:xfrm>
            <a:off x="5638800" y="2057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2.2</a:t>
            </a:r>
          </a:p>
        </p:txBody>
      </p:sp>
      <p:sp>
        <p:nvSpPr>
          <p:cNvPr id="42008" name="Text Box 24"/>
          <p:cNvSpPr txBox="1">
            <a:spLocks noChangeArrowheads="1"/>
          </p:cNvSpPr>
          <p:nvPr/>
        </p:nvSpPr>
        <p:spPr bwMode="auto">
          <a:xfrm>
            <a:off x="5638800" y="25146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3.2</a:t>
            </a:r>
          </a:p>
        </p:txBody>
      </p:sp>
      <p:sp>
        <p:nvSpPr>
          <p:cNvPr id="42009" name="Text Box 25"/>
          <p:cNvSpPr txBox="1">
            <a:spLocks noChangeArrowheads="1"/>
          </p:cNvSpPr>
          <p:nvPr/>
        </p:nvSpPr>
        <p:spPr bwMode="auto">
          <a:xfrm>
            <a:off x="5638800" y="29718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4.2</a:t>
            </a:r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1203325" y="1565275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Issue m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1219200" y="20574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m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1279525" y="2632075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n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6172200" y="1600200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Issue n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6172200" y="2057400"/>
            <a:ext cx="102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n</a:t>
            </a:r>
          </a:p>
        </p:txBody>
      </p:sp>
      <p:sp>
        <p:nvSpPr>
          <p:cNvPr id="42015" name="Text Box 31"/>
          <p:cNvSpPr txBox="1">
            <a:spLocks noChangeArrowheads="1"/>
          </p:cNvSpPr>
          <p:nvPr/>
        </p:nvSpPr>
        <p:spPr bwMode="auto">
          <a:xfrm>
            <a:off x="6172200" y="25146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m</a:t>
            </a:r>
          </a:p>
        </p:txBody>
      </p:sp>
      <p:sp>
        <p:nvSpPr>
          <p:cNvPr id="42016" name="Text Box 32"/>
          <p:cNvSpPr txBox="1">
            <a:spLocks noChangeArrowheads="1"/>
          </p:cNvSpPr>
          <p:nvPr/>
        </p:nvSpPr>
        <p:spPr bwMode="auto">
          <a:xfrm>
            <a:off x="6248400" y="297180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ack(m)</a:t>
            </a:r>
          </a:p>
        </p:txBody>
      </p:sp>
      <p:sp>
        <p:nvSpPr>
          <p:cNvPr id="42017" name="Text Box 34"/>
          <p:cNvSpPr txBox="1">
            <a:spLocks noChangeArrowheads="1"/>
          </p:cNvSpPr>
          <p:nvPr/>
        </p:nvSpPr>
        <p:spPr bwMode="auto">
          <a:xfrm>
            <a:off x="1219200" y="3200400"/>
            <a:ext cx="1747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ack(m)</a:t>
            </a:r>
          </a:p>
        </p:txBody>
      </p:sp>
      <p:sp>
        <p:nvSpPr>
          <p:cNvPr id="42018" name="Line 35"/>
          <p:cNvSpPr>
            <a:spLocks noChangeShapeType="1"/>
          </p:cNvSpPr>
          <p:nvPr/>
        </p:nvSpPr>
        <p:spPr bwMode="auto">
          <a:xfrm flipH="1">
            <a:off x="3276600" y="2286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19" name="Line 36"/>
          <p:cNvSpPr>
            <a:spLocks noChangeShapeType="1"/>
          </p:cNvSpPr>
          <p:nvPr/>
        </p:nvSpPr>
        <p:spPr bwMode="auto">
          <a:xfrm>
            <a:off x="3276600" y="22098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20" name="Line 37"/>
          <p:cNvSpPr>
            <a:spLocks noChangeShapeType="1"/>
          </p:cNvSpPr>
          <p:nvPr/>
        </p:nvSpPr>
        <p:spPr bwMode="auto">
          <a:xfrm flipH="1">
            <a:off x="3276600" y="30480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2021" name="AutoShape 38"/>
          <p:cNvSpPr>
            <a:spLocks/>
          </p:cNvSpPr>
          <p:nvPr/>
        </p:nvSpPr>
        <p:spPr bwMode="auto">
          <a:xfrm flipH="1">
            <a:off x="5791200" y="3733800"/>
            <a:ext cx="76200" cy="6096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22" name="Text Box 39"/>
          <p:cNvSpPr txBox="1">
            <a:spLocks noChangeArrowheads="1"/>
          </p:cNvSpPr>
          <p:nvPr/>
        </p:nvSpPr>
        <p:spPr bwMode="auto">
          <a:xfrm>
            <a:off x="1203325" y="3698875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Process m</a:t>
            </a:r>
          </a:p>
        </p:txBody>
      </p:sp>
      <p:sp>
        <p:nvSpPr>
          <p:cNvPr id="42023" name="Text Box 40"/>
          <p:cNvSpPr txBox="1">
            <a:spLocks noChangeArrowheads="1"/>
          </p:cNvSpPr>
          <p:nvPr/>
        </p:nvSpPr>
        <p:spPr bwMode="auto">
          <a:xfrm>
            <a:off x="288925" y="5832475"/>
            <a:ext cx="826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Note: The figure does not show the sending of messages it oneself</a:t>
            </a:r>
          </a:p>
        </p:txBody>
      </p:sp>
      <p:sp>
        <p:nvSpPr>
          <p:cNvPr id="42024" name="AutoShape 41"/>
          <p:cNvSpPr>
            <a:spLocks/>
          </p:cNvSpPr>
          <p:nvPr/>
        </p:nvSpPr>
        <p:spPr bwMode="auto">
          <a:xfrm>
            <a:off x="2819400" y="3810000"/>
            <a:ext cx="76200" cy="6096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2025" name="Text Box 42"/>
          <p:cNvSpPr txBox="1">
            <a:spLocks noChangeArrowheads="1"/>
          </p:cNvSpPr>
          <p:nvPr/>
        </p:nvSpPr>
        <p:spPr bwMode="auto">
          <a:xfrm>
            <a:off x="6096000" y="3810000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Process 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When </a:t>
            </a:r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has finished with </a:t>
            </a:r>
            <a:r>
              <a:rPr lang="en-US" dirty="0" smtClean="0">
                <a:solidFill>
                  <a:schemeClr val="accent6"/>
                </a:solidFill>
              </a:rPr>
              <a:t>m</a:t>
            </a:r>
            <a:r>
              <a:rPr lang="en-US" dirty="0" smtClean="0"/>
              <a:t>, it can then proceed to multicast an acknowledgement for </a:t>
            </a:r>
            <a:r>
              <a:rPr lang="en-US" dirty="0" smtClean="0">
                <a:solidFill>
                  <a:schemeClr val="accent6"/>
                </a:solidFill>
              </a:rPr>
              <a:t>(n,1.2).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When</a:t>
            </a:r>
            <a:r>
              <a:rPr lang="en-US" dirty="0" smtClean="0">
                <a:solidFill>
                  <a:schemeClr val="accent6"/>
                </a:solidFill>
              </a:rPr>
              <a:t> P1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6"/>
                </a:solidFill>
              </a:rPr>
              <a:t>P2</a:t>
            </a:r>
            <a:r>
              <a:rPr lang="en-US" dirty="0" smtClean="0"/>
              <a:t> both have received this acknowledgement, then it is the case that acknowledgements from all processes have been received for </a:t>
            </a:r>
            <a:r>
              <a:rPr lang="en-US" dirty="0" smtClean="0">
                <a:solidFill>
                  <a:schemeClr val="accent6"/>
                </a:solidFill>
              </a:rPr>
              <a:t>(n,1.2). 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At this point, it is known that the update represented by </a:t>
            </a:r>
            <a:r>
              <a:rPr lang="en-US" dirty="0" smtClean="0">
                <a:solidFill>
                  <a:schemeClr val="accent6"/>
                </a:solidFill>
              </a:rPr>
              <a:t>n</a:t>
            </a:r>
            <a:r>
              <a:rPr lang="en-US" dirty="0" smtClean="0"/>
              <a:t> can proceed in both </a:t>
            </a:r>
            <a:r>
              <a:rPr lang="en-US" dirty="0" smtClean="0">
                <a:solidFill>
                  <a:schemeClr val="accent6"/>
                </a:solidFill>
              </a:rPr>
              <a:t>P1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accent6"/>
                </a:solidFill>
              </a:rPr>
              <a:t>P2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7772400" cy="838200"/>
          </a:xfrm>
          <a:noFill/>
        </p:spPr>
        <p:txBody>
          <a:bodyPr lIns="90487" tIns="44450" rIns="90487" bIns="44450"/>
          <a:lstStyle/>
          <a:p>
            <a:pPr eaLnBrk="1" hangingPunct="1"/>
            <a:r>
              <a:rPr lang="en-AU" smtClean="0"/>
              <a:t>Example: Totally Ordered Multicast</a:t>
            </a: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3203575" y="1524000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3127375" y="1752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3127375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838200" y="1577975"/>
            <a:ext cx="22288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en-AU">
              <a:latin typeface="Arial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2209800" y="1066800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San Francisco (P1)</a:t>
            </a:r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3124200" y="2819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3124200" y="32766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3260725" y="15652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1.1</a:t>
            </a: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260725" y="2022475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2.1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3276600" y="26670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3.1</a:t>
            </a:r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200400" y="3200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5.1</a:t>
            </a:r>
          </a:p>
        </p:txBody>
      </p:sp>
      <p:sp>
        <p:nvSpPr>
          <p:cNvPr id="44046" name="Text Box 14"/>
          <p:cNvSpPr txBox="1">
            <a:spLocks noChangeArrowheads="1"/>
          </p:cNvSpPr>
          <p:nvPr/>
        </p:nvSpPr>
        <p:spPr bwMode="auto">
          <a:xfrm>
            <a:off x="5089525" y="1600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5089525" y="2286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>
            <a:off x="5527675" y="1482725"/>
            <a:ext cx="0" cy="388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5410200" y="22098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0" name="Oval 18"/>
          <p:cNvSpPr>
            <a:spLocks noChangeArrowheads="1"/>
          </p:cNvSpPr>
          <p:nvPr/>
        </p:nvSpPr>
        <p:spPr bwMode="auto">
          <a:xfrm>
            <a:off x="5410200" y="2667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1" name="Text Box 19"/>
          <p:cNvSpPr txBox="1">
            <a:spLocks noChangeArrowheads="1"/>
          </p:cNvSpPr>
          <p:nvPr/>
        </p:nvSpPr>
        <p:spPr bwMode="auto">
          <a:xfrm>
            <a:off x="5029200" y="1066800"/>
            <a:ext cx="2065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New York (P2)</a:t>
            </a:r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5410200" y="1787525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3" name="Oval 21"/>
          <p:cNvSpPr>
            <a:spLocks noChangeArrowheads="1"/>
          </p:cNvSpPr>
          <p:nvPr/>
        </p:nvSpPr>
        <p:spPr bwMode="auto">
          <a:xfrm>
            <a:off x="5410200" y="30480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5562600" y="16002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1.2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5638800" y="2057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2.2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5638800" y="25146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3.2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5638800" y="29718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4.2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1203325" y="1565275"/>
            <a:ext cx="1123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Issue m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1219200" y="2057400"/>
            <a:ext cx="110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m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1279525" y="2632075"/>
            <a:ext cx="103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n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6172200" y="1600200"/>
            <a:ext cx="1039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Issue n</a:t>
            </a:r>
          </a:p>
        </p:txBody>
      </p:sp>
      <p:sp>
        <p:nvSpPr>
          <p:cNvPr id="44062" name="Text Box 30"/>
          <p:cNvSpPr txBox="1">
            <a:spLocks noChangeArrowheads="1"/>
          </p:cNvSpPr>
          <p:nvPr/>
        </p:nvSpPr>
        <p:spPr bwMode="auto">
          <a:xfrm>
            <a:off x="6172200" y="2057400"/>
            <a:ext cx="1022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n</a:t>
            </a:r>
          </a:p>
        </p:txBody>
      </p:sp>
      <p:sp>
        <p:nvSpPr>
          <p:cNvPr id="44063" name="Text Box 31"/>
          <p:cNvSpPr txBox="1">
            <a:spLocks noChangeArrowheads="1"/>
          </p:cNvSpPr>
          <p:nvPr/>
        </p:nvSpPr>
        <p:spPr bwMode="auto">
          <a:xfrm>
            <a:off x="6172200" y="2514600"/>
            <a:ext cx="1122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m</a:t>
            </a: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6248400" y="2971800"/>
            <a:ext cx="173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ack(m)</a:t>
            </a:r>
          </a:p>
        </p:txBody>
      </p:sp>
      <p:sp>
        <p:nvSpPr>
          <p:cNvPr id="44065" name="Oval 33"/>
          <p:cNvSpPr>
            <a:spLocks noChangeArrowheads="1"/>
          </p:cNvSpPr>
          <p:nvPr/>
        </p:nvSpPr>
        <p:spPr bwMode="auto">
          <a:xfrm>
            <a:off x="3124200" y="4343400"/>
            <a:ext cx="149225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66" name="Text Box 34"/>
          <p:cNvSpPr txBox="1">
            <a:spLocks noChangeArrowheads="1"/>
          </p:cNvSpPr>
          <p:nvPr/>
        </p:nvSpPr>
        <p:spPr bwMode="auto">
          <a:xfrm>
            <a:off x="3429000" y="3962400"/>
            <a:ext cx="565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6.1</a:t>
            </a:r>
          </a:p>
        </p:txBody>
      </p:sp>
      <p:sp>
        <p:nvSpPr>
          <p:cNvPr id="44067" name="Text Box 35"/>
          <p:cNvSpPr txBox="1">
            <a:spLocks noChangeArrowheads="1"/>
          </p:cNvSpPr>
          <p:nvPr/>
        </p:nvSpPr>
        <p:spPr bwMode="auto">
          <a:xfrm>
            <a:off x="1219200" y="4267200"/>
            <a:ext cx="164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Send ack(n)</a:t>
            </a:r>
          </a:p>
        </p:txBody>
      </p:sp>
      <p:sp>
        <p:nvSpPr>
          <p:cNvPr id="44068" name="Oval 36"/>
          <p:cNvSpPr>
            <a:spLocks noChangeArrowheads="1"/>
          </p:cNvSpPr>
          <p:nvPr/>
        </p:nvSpPr>
        <p:spPr bwMode="auto">
          <a:xfrm>
            <a:off x="5410200" y="4800600"/>
            <a:ext cx="152400" cy="1524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1219200" y="3200400"/>
            <a:ext cx="1747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ack(m)</a:t>
            </a: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5486400" y="48006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7.2</a:t>
            </a:r>
          </a:p>
        </p:txBody>
      </p: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6096000" y="4724400"/>
            <a:ext cx="166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Recv ack(n)</a:t>
            </a:r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 flipH="1">
            <a:off x="3276600" y="22860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4073" name="Line 41"/>
          <p:cNvSpPr>
            <a:spLocks noChangeShapeType="1"/>
          </p:cNvSpPr>
          <p:nvPr/>
        </p:nvSpPr>
        <p:spPr bwMode="auto">
          <a:xfrm>
            <a:off x="3276600" y="2209800"/>
            <a:ext cx="2133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4074" name="Line 42"/>
          <p:cNvSpPr>
            <a:spLocks noChangeShapeType="1"/>
          </p:cNvSpPr>
          <p:nvPr/>
        </p:nvSpPr>
        <p:spPr bwMode="auto">
          <a:xfrm flipH="1">
            <a:off x="3276600" y="30480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4075" name="Line 43"/>
          <p:cNvSpPr>
            <a:spLocks noChangeShapeType="1"/>
          </p:cNvSpPr>
          <p:nvPr/>
        </p:nvSpPr>
        <p:spPr bwMode="auto">
          <a:xfrm>
            <a:off x="3276600" y="4419600"/>
            <a:ext cx="2133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4076" name="AutoShape 44"/>
          <p:cNvSpPr>
            <a:spLocks/>
          </p:cNvSpPr>
          <p:nvPr/>
        </p:nvSpPr>
        <p:spPr bwMode="auto">
          <a:xfrm>
            <a:off x="2667000" y="3657600"/>
            <a:ext cx="76200" cy="6096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77" name="Text Box 45"/>
          <p:cNvSpPr txBox="1">
            <a:spLocks noChangeArrowheads="1"/>
          </p:cNvSpPr>
          <p:nvPr/>
        </p:nvSpPr>
        <p:spPr bwMode="auto">
          <a:xfrm>
            <a:off x="1203325" y="3698875"/>
            <a:ext cx="1428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Process m</a:t>
            </a:r>
          </a:p>
        </p:txBody>
      </p:sp>
      <p:sp>
        <p:nvSpPr>
          <p:cNvPr id="44078" name="Text Box 46"/>
          <p:cNvSpPr txBox="1">
            <a:spLocks noChangeArrowheads="1"/>
          </p:cNvSpPr>
          <p:nvPr/>
        </p:nvSpPr>
        <p:spPr bwMode="auto">
          <a:xfrm>
            <a:off x="1447800" y="4953000"/>
            <a:ext cx="1344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Process n</a:t>
            </a:r>
          </a:p>
        </p:txBody>
      </p:sp>
      <p:sp>
        <p:nvSpPr>
          <p:cNvPr id="44079" name="Text Box 47"/>
          <p:cNvSpPr txBox="1">
            <a:spLocks noChangeArrowheads="1"/>
          </p:cNvSpPr>
          <p:nvPr/>
        </p:nvSpPr>
        <p:spPr bwMode="auto">
          <a:xfrm>
            <a:off x="5791200" y="5334000"/>
            <a:ext cx="1344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Process n</a:t>
            </a:r>
          </a:p>
        </p:txBody>
      </p:sp>
      <p:sp>
        <p:nvSpPr>
          <p:cNvPr id="44080" name="AutoShape 50"/>
          <p:cNvSpPr>
            <a:spLocks/>
          </p:cNvSpPr>
          <p:nvPr/>
        </p:nvSpPr>
        <p:spPr bwMode="auto">
          <a:xfrm flipH="1">
            <a:off x="5791200" y="3733800"/>
            <a:ext cx="76200" cy="609600"/>
          </a:xfrm>
          <a:prstGeom prst="lef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4081" name="Text Box 51"/>
          <p:cNvSpPr txBox="1">
            <a:spLocks noChangeArrowheads="1"/>
          </p:cNvSpPr>
          <p:nvPr/>
        </p:nvSpPr>
        <p:spPr bwMode="auto">
          <a:xfrm>
            <a:off x="6096000" y="3733800"/>
            <a:ext cx="150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Process 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Example: Totally Ordered Multicast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What if there was a third process e.g., </a:t>
            </a:r>
            <a:r>
              <a:rPr lang="en-US" sz="2400" dirty="0" smtClean="0">
                <a:solidFill>
                  <a:schemeClr val="accent6"/>
                </a:solidFill>
              </a:rPr>
              <a:t>P3</a:t>
            </a:r>
            <a:r>
              <a:rPr lang="en-US" sz="2400" dirty="0" smtClean="0"/>
              <a:t> that issued an update (call it </a:t>
            </a:r>
            <a:r>
              <a:rPr lang="en-US" sz="2400" dirty="0" smtClean="0">
                <a:solidFill>
                  <a:schemeClr val="accent6"/>
                </a:solidFill>
              </a:rPr>
              <a:t>o</a:t>
            </a:r>
            <a:r>
              <a:rPr lang="en-US" sz="2400" dirty="0" smtClean="0"/>
              <a:t>) at about the same time as </a:t>
            </a:r>
            <a:r>
              <a:rPr lang="en-US" sz="2400" dirty="0" smtClean="0">
                <a:solidFill>
                  <a:schemeClr val="accent6"/>
                </a:solidFill>
              </a:rPr>
              <a:t>P1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chemeClr val="accent6"/>
                </a:solidFill>
              </a:rPr>
              <a:t>P2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 smtClean="0"/>
              <a:t>The algorithm works as before.  </a:t>
            </a:r>
          </a:p>
          <a:p>
            <a:pPr lvl="1" eaLnBrk="1" hangingPunct="1"/>
            <a:r>
              <a:rPr lang="en-US" sz="2000" dirty="0" smtClean="0">
                <a:solidFill>
                  <a:schemeClr val="accent6"/>
                </a:solidFill>
              </a:rPr>
              <a:t>P1</a:t>
            </a:r>
            <a:r>
              <a:rPr lang="en-US" sz="2000" dirty="0" smtClean="0"/>
              <a:t> will not multicast an acknowledgement for </a:t>
            </a:r>
            <a:r>
              <a:rPr lang="en-US" sz="2000" dirty="0" smtClean="0">
                <a:solidFill>
                  <a:schemeClr val="accent6"/>
                </a:solidFill>
              </a:rPr>
              <a:t>o</a:t>
            </a:r>
            <a:r>
              <a:rPr lang="en-US" sz="2000" i="1" dirty="0" smtClean="0"/>
              <a:t> </a:t>
            </a:r>
            <a:r>
              <a:rPr lang="en-US" sz="2000" dirty="0" smtClean="0"/>
              <a:t>until </a:t>
            </a:r>
            <a:r>
              <a:rPr lang="en-US" sz="2000" dirty="0" smtClean="0">
                <a:solidFill>
                  <a:schemeClr val="accent6"/>
                </a:solidFill>
              </a:rPr>
              <a:t>m</a:t>
            </a:r>
            <a:r>
              <a:rPr lang="en-US" sz="2000" i="1" dirty="0" smtClean="0"/>
              <a:t> </a:t>
            </a:r>
            <a:r>
              <a:rPr lang="en-US" sz="2000" dirty="0" smtClean="0"/>
              <a:t>has been done.</a:t>
            </a:r>
          </a:p>
          <a:p>
            <a:pPr lvl="1" eaLnBrk="1" hangingPunct="1"/>
            <a:r>
              <a:rPr lang="en-US" sz="2000" dirty="0" smtClean="0">
                <a:solidFill>
                  <a:schemeClr val="accent6"/>
                </a:solidFill>
              </a:rPr>
              <a:t>P2</a:t>
            </a:r>
            <a:r>
              <a:rPr lang="en-US" sz="2000" dirty="0" smtClean="0"/>
              <a:t> will not multicast an acknowledgement for </a:t>
            </a:r>
            <a:r>
              <a:rPr lang="en-US" sz="2000" dirty="0" smtClean="0">
                <a:solidFill>
                  <a:schemeClr val="accent6"/>
                </a:solidFill>
              </a:rPr>
              <a:t>o </a:t>
            </a:r>
            <a:r>
              <a:rPr lang="en-US" sz="2000" dirty="0" smtClean="0"/>
              <a:t>until </a:t>
            </a:r>
            <a:r>
              <a:rPr lang="en-US" sz="2000" i="1" dirty="0" smtClean="0"/>
              <a:t> </a:t>
            </a:r>
            <a:r>
              <a:rPr lang="en-US" sz="2000" dirty="0" smtClean="0"/>
              <a:t>n</a:t>
            </a:r>
            <a:r>
              <a:rPr lang="en-US" sz="2000" i="1" dirty="0" smtClean="0"/>
              <a:t> </a:t>
            </a:r>
            <a:r>
              <a:rPr lang="en-US" sz="2000" dirty="0" smtClean="0"/>
              <a:t>has been done.  </a:t>
            </a:r>
          </a:p>
          <a:p>
            <a:pPr eaLnBrk="1" hangingPunct="1"/>
            <a:r>
              <a:rPr lang="en-US" sz="2400" dirty="0" smtClean="0"/>
              <a:t>Since an operation can’t proceed until acknowledgements for all processes have been received, </a:t>
            </a:r>
            <a:r>
              <a:rPr lang="en-US" sz="2400" dirty="0" smtClean="0">
                <a:solidFill>
                  <a:schemeClr val="accent6"/>
                </a:solidFill>
              </a:rPr>
              <a:t>o</a:t>
            </a:r>
            <a:r>
              <a:rPr lang="en-US" sz="2400" i="1" dirty="0" smtClean="0"/>
              <a:t> </a:t>
            </a:r>
            <a:r>
              <a:rPr lang="en-US" sz="2400" dirty="0" smtClean="0"/>
              <a:t> will not proceed until </a:t>
            </a:r>
            <a:r>
              <a:rPr lang="en-US" sz="2400" dirty="0" smtClean="0">
                <a:solidFill>
                  <a:schemeClr val="accent6"/>
                </a:solidFill>
              </a:rPr>
              <a:t>n</a:t>
            </a:r>
            <a:r>
              <a:rPr lang="en-US" sz="2400" i="1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chemeClr val="accent6"/>
                </a:solidFill>
              </a:rPr>
              <a:t>m</a:t>
            </a:r>
            <a:r>
              <a:rPr lang="en-US" sz="2400" i="1" dirty="0" smtClean="0"/>
              <a:t> </a:t>
            </a:r>
            <a:r>
              <a:rPr lang="en-US" sz="2400" dirty="0" smtClean="0"/>
              <a:t>have finished.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We have presented an algorithm based on logical clocks that provides sequential consistency in a distributed fashion.</a:t>
            </a:r>
            <a:endParaRPr lang="en-CA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Keep Time?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Electronic clocks in most servers and network devices keep inaccurate time.</a:t>
            </a:r>
          </a:p>
          <a:p>
            <a:pPr eaLnBrk="1" hangingPunct="1"/>
            <a:r>
              <a:rPr lang="en-US" smtClean="0"/>
              <a:t>Small errors can add up over a long period.</a:t>
            </a:r>
          </a:p>
          <a:p>
            <a:pPr eaLnBrk="1" hangingPunct="1"/>
            <a:r>
              <a:rPr lang="en-US" smtClean="0"/>
              <a:t>Assume two clocks are synchronized on January 1.</a:t>
            </a:r>
          </a:p>
          <a:p>
            <a:pPr lvl="1" eaLnBrk="1" hangingPunct="1"/>
            <a:r>
              <a:rPr lang="en-US" smtClean="0"/>
              <a:t>One of the clocks consistently takes an extra 0.04 milliseconds to increment itself by a second.</a:t>
            </a:r>
          </a:p>
          <a:p>
            <a:pPr lvl="1" eaLnBrk="1" hangingPunct="1"/>
            <a:r>
              <a:rPr lang="en-US" smtClean="0"/>
              <a:t>On December 31 the clocks will differ by 20 minutes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Keep Time?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In some instances it is acceptable to measure time with </a:t>
            </a:r>
            <a:r>
              <a:rPr lang="en-US" dirty="0" smtClean="0">
                <a:solidFill>
                  <a:srgbClr val="FF0000"/>
                </a:solidFill>
              </a:rPr>
              <a:t>some</a:t>
            </a:r>
            <a:r>
              <a:rPr lang="en-US" dirty="0" smtClean="0"/>
              <a:t> accuracy:</a:t>
            </a:r>
          </a:p>
          <a:p>
            <a:pPr lvl="1" eaLnBrk="1" hangingPunct="1"/>
            <a:r>
              <a:rPr lang="en-US" dirty="0" smtClean="0"/>
              <a:t>When we try to determine how many minutes left in an exam</a:t>
            </a:r>
          </a:p>
          <a:p>
            <a:pPr lvl="1" eaLnBrk="1" hangingPunct="1"/>
            <a:r>
              <a:rPr lang="en-US" dirty="0" smtClean="0"/>
              <a:t>Making a soft boiled egg</a:t>
            </a:r>
          </a:p>
          <a:p>
            <a:pPr eaLnBrk="1" hangingPunct="1"/>
            <a:r>
              <a:rPr lang="en-US" dirty="0" smtClean="0"/>
              <a:t>We can be </a:t>
            </a:r>
            <a:r>
              <a:rPr lang="en-US" dirty="0" smtClean="0">
                <a:solidFill>
                  <a:srgbClr val="FF0000"/>
                </a:solidFill>
              </a:rPr>
              <a:t>relaxed</a:t>
            </a:r>
            <a:r>
              <a:rPr lang="en-US" dirty="0" smtClean="0"/>
              <a:t> about time in some instances:</a:t>
            </a:r>
          </a:p>
          <a:p>
            <a:pPr lvl="1" eaLnBrk="1" hangingPunct="1"/>
            <a:r>
              <a:rPr lang="en-US" dirty="0" smtClean="0"/>
              <a:t>The time it takes to drive to Toronto</a:t>
            </a:r>
          </a:p>
          <a:p>
            <a:pPr lvl="1" eaLnBrk="1" hangingPunct="1"/>
            <a:r>
              <a:rPr lang="en-US" dirty="0" smtClean="0"/>
              <a:t>The number of hours studied for an exam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How Do We Keep Time?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However, for many applications more precision is needed.</a:t>
            </a:r>
          </a:p>
          <a:p>
            <a:pPr eaLnBrk="1" hangingPunct="1"/>
            <a:r>
              <a:rPr lang="en-US" smtClean="0"/>
              <a:t>Example: Telecommunications</a:t>
            </a:r>
          </a:p>
          <a:p>
            <a:pPr lvl="1" eaLnBrk="1" hangingPunct="1"/>
            <a:r>
              <a:rPr lang="en-US" smtClean="0"/>
              <a:t>Accurate timing is needed to ensure that the switches routing digital signals through their networks all run at the same rate.</a:t>
            </a:r>
          </a:p>
          <a:p>
            <a:pPr lvl="1" eaLnBrk="1" hangingPunct="1"/>
            <a:r>
              <a:rPr lang="en-US" smtClean="0"/>
              <a:t>If not, slow running switches would not be able to cope with traffic and messages would be lost.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Keep Time?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Example: Global Positioning System (GPS)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Ship, airplane and car navigation use GPS to determine location.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GPS satellites that orbit Earth broadcast timing signals from their clocks.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By looking at the signal from four (or more) satellites, the user’s position can be determined.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Any tiny error could put you off course by a very long way.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A nanosecond of error translates into a GPS error of one foot.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Do We Keep Time?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7772400" cy="4648200"/>
          </a:xfrm>
        </p:spPr>
        <p:txBody>
          <a:bodyPr/>
          <a:lstStyle/>
          <a:p>
            <a:pPr eaLnBrk="1" hangingPunct="1"/>
            <a:r>
              <a:rPr lang="en-US" smtClean="0"/>
              <a:t>Other:</a:t>
            </a:r>
          </a:p>
          <a:p>
            <a:pPr lvl="1" eaLnBrk="1" hangingPunct="1"/>
            <a:r>
              <a:rPr lang="en-US" smtClean="0"/>
              <a:t>Need to know when a transaction occurs</a:t>
            </a:r>
          </a:p>
          <a:p>
            <a:pPr lvl="1" eaLnBrk="1" hangingPunct="1"/>
            <a:r>
              <a:rPr lang="en-US" smtClean="0"/>
              <a:t>Equipment on a factory floor may need to know when to turn on or off equipment.</a:t>
            </a:r>
          </a:p>
          <a:p>
            <a:pPr lvl="1" eaLnBrk="1" hangingPunct="1"/>
            <a:r>
              <a:rPr lang="en-US" smtClean="0"/>
              <a:t>Billing services</a:t>
            </a:r>
          </a:p>
          <a:p>
            <a:pPr lvl="1" eaLnBrk="1" hangingPunct="1"/>
            <a:r>
              <a:rPr lang="en-US" smtClean="0"/>
              <a:t>E-mail sorting can be difficult if time stamps are incorrect</a:t>
            </a:r>
          </a:p>
          <a:p>
            <a:pPr lvl="1" eaLnBrk="1" hangingPunct="1"/>
            <a:r>
              <a:rPr lang="en-US" smtClean="0"/>
              <a:t>Tracking security breaches</a:t>
            </a:r>
          </a:p>
          <a:p>
            <a:pPr lvl="1" eaLnBrk="1" hangingPunct="1"/>
            <a:r>
              <a:rPr lang="en-US" smtClean="0"/>
              <a:t>Secure document transmissions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17525</TotalTime>
  <Words>3361</Words>
  <Application>Microsoft Office PowerPoint</Application>
  <PresentationFormat>On-screen Show (4:3)</PresentationFormat>
  <Paragraphs>444</Paragraphs>
  <Slides>44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Times New Roman</vt:lpstr>
      <vt:lpstr>Arial</vt:lpstr>
      <vt:lpstr>Comic Sans MS</vt:lpstr>
      <vt:lpstr>ZapfDingbats</vt:lpstr>
      <vt:lpstr>Symbol</vt:lpstr>
      <vt:lpstr>Wingdings</vt:lpstr>
      <vt:lpstr>Default Design</vt:lpstr>
      <vt:lpstr>Logical Clocks</vt:lpstr>
      <vt:lpstr>Topics</vt:lpstr>
      <vt:lpstr>Readings</vt:lpstr>
      <vt:lpstr>What Time Is It?</vt:lpstr>
      <vt:lpstr>How Do We Keep Time?</vt:lpstr>
      <vt:lpstr>How Do We Keep Time?</vt:lpstr>
      <vt:lpstr> How Do We Keep Time?</vt:lpstr>
      <vt:lpstr>How Do We Keep Time?</vt:lpstr>
      <vt:lpstr>How Do We Keep Time?</vt:lpstr>
      <vt:lpstr>Clock Synchronization</vt:lpstr>
      <vt:lpstr>Clock Synchronization</vt:lpstr>
      <vt:lpstr>Clock Synchronization</vt:lpstr>
      <vt:lpstr>Clock Synchronization</vt:lpstr>
      <vt:lpstr>Ordering of Events</vt:lpstr>
      <vt:lpstr>The Happened-Before Relation</vt:lpstr>
      <vt:lpstr>The Happened-Before Relation</vt:lpstr>
      <vt:lpstr>Example</vt:lpstr>
      <vt:lpstr>Example</vt:lpstr>
      <vt:lpstr>Lamport’s Algorithm</vt:lpstr>
      <vt:lpstr>Lamport’s Algorithm</vt:lpstr>
      <vt:lpstr>Example </vt:lpstr>
      <vt:lpstr>Example </vt:lpstr>
      <vt:lpstr>Example</vt:lpstr>
      <vt:lpstr>Total Order</vt:lpstr>
      <vt:lpstr>Total Order</vt:lpstr>
      <vt:lpstr>Example (total order)</vt:lpstr>
      <vt:lpstr>Example: Totally-Ordered Multicast</vt:lpstr>
      <vt:lpstr>Example: Totally-Ordered Multicasting</vt:lpstr>
      <vt:lpstr>Example: Totally-Ordered Multicasting</vt:lpstr>
      <vt:lpstr>Example: Totally Ordered Multicast</vt:lpstr>
      <vt:lpstr>Example:Totally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Example: Totally Ordered Multicast</vt:lpstr>
      <vt:lpstr>Summary</vt:lpstr>
    </vt:vector>
  </TitlesOfParts>
  <Company>UWO-ITS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SHARCnet</dc:title>
  <dc:creator>Michael Bauer</dc:creator>
  <cp:lastModifiedBy>hanan</cp:lastModifiedBy>
  <cp:revision>398</cp:revision>
  <cp:lastPrinted>2002-12-18T16:29:45Z</cp:lastPrinted>
  <dcterms:created xsi:type="dcterms:W3CDTF">2000-04-02T06:04:16Z</dcterms:created>
  <dcterms:modified xsi:type="dcterms:W3CDTF">2011-01-18T00:39:34Z</dcterms:modified>
</cp:coreProperties>
</file>