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23"/>
  </p:notesMasterIdLst>
  <p:handoutMasterIdLst>
    <p:handoutMasterId r:id="rId24"/>
  </p:handoutMasterIdLst>
  <p:sldIdLst>
    <p:sldId id="312" r:id="rId2"/>
    <p:sldId id="343" r:id="rId3"/>
    <p:sldId id="344" r:id="rId4"/>
    <p:sldId id="359" r:id="rId5"/>
    <p:sldId id="434" r:id="rId6"/>
    <p:sldId id="435" r:id="rId7"/>
    <p:sldId id="436" r:id="rId8"/>
    <p:sldId id="437" r:id="rId9"/>
    <p:sldId id="438" r:id="rId10"/>
    <p:sldId id="441" r:id="rId11"/>
    <p:sldId id="395" r:id="rId12"/>
    <p:sldId id="361" r:id="rId13"/>
    <p:sldId id="400" r:id="rId14"/>
    <p:sldId id="404" r:id="rId15"/>
    <p:sldId id="439" r:id="rId16"/>
    <p:sldId id="440" r:id="rId17"/>
    <p:sldId id="398" r:id="rId18"/>
    <p:sldId id="399" r:id="rId19"/>
    <p:sldId id="401" r:id="rId20"/>
    <p:sldId id="406" r:id="rId21"/>
    <p:sldId id="408" r:id="rId2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-6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26" y="291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t" anchorCtr="0" compatLnSpc="1">
            <a:prstTxWarp prst="textNoShape">
              <a:avLst/>
            </a:prstTxWarp>
          </a:bodyPr>
          <a:lstStyle>
            <a:lvl1pPr defTabSz="8810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350" y="0"/>
            <a:ext cx="30670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t" anchorCtr="0" compatLnSpc="1">
            <a:prstTxWarp prst="textNoShape">
              <a:avLst/>
            </a:prstTxWarp>
          </a:bodyPr>
          <a:lstStyle>
            <a:lvl1pPr algn="r" defTabSz="8810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b" anchorCtr="0" compatLnSpc="1">
            <a:prstTxWarp prst="textNoShape">
              <a:avLst/>
            </a:prstTxWarp>
          </a:bodyPr>
          <a:lstStyle>
            <a:lvl1pPr defTabSz="8810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35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b" anchorCtr="0" compatLnSpc="1">
            <a:prstTxWarp prst="textNoShape">
              <a:avLst/>
            </a:prstTxWarp>
          </a:bodyPr>
          <a:lstStyle>
            <a:lvl1pPr algn="r" defTabSz="881063">
              <a:defRPr sz="1200" smtClean="0"/>
            </a:lvl1pPr>
          </a:lstStyle>
          <a:p>
            <a:pPr>
              <a:defRPr/>
            </a:pPr>
            <a:fld id="{3119709B-F386-4147-95DE-E899C60B4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t" anchorCtr="0" compatLnSpc="1">
            <a:prstTxWarp prst="textNoShape">
              <a:avLst/>
            </a:prstTxWarp>
          </a:bodyPr>
          <a:lstStyle>
            <a:lvl1pPr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t" anchorCtr="0" compatLnSpc="1">
            <a:prstTxWarp prst="textNoShape">
              <a:avLst/>
            </a:prstTxWarp>
          </a:bodyPr>
          <a:lstStyle>
            <a:lvl1pPr algn="r"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9787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b" anchorCtr="0" compatLnSpc="1">
            <a:prstTxWarp prst="textNoShape">
              <a:avLst/>
            </a:prstTxWarp>
          </a:bodyPr>
          <a:lstStyle>
            <a:lvl1pPr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b" anchorCtr="0" compatLnSpc="1">
            <a:prstTxWarp prst="textNoShape">
              <a:avLst/>
            </a:prstTxWarp>
          </a:bodyPr>
          <a:lstStyle>
            <a:lvl1pPr algn="r" defTabSz="931863">
              <a:defRPr sz="1300" smtClean="0"/>
            </a:lvl1pPr>
          </a:lstStyle>
          <a:p>
            <a:pPr>
              <a:defRPr/>
            </a:pPr>
            <a:fld id="{D198843A-1AFC-4CD6-A01E-0C124882A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BCD8E5-2BD5-4DD0-BBA1-488C28B94A8B}" type="slidenum">
              <a:rPr lang="en-US"/>
              <a:pPr/>
              <a:t>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846046-4815-4514-B49B-71BC5D5F2AA1}" type="slidenum">
              <a:rPr lang="en-US"/>
              <a:pPr/>
              <a:t>10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374E-9128-4575-A327-BC3F864D4E50}" type="slidenum">
              <a:rPr lang="en-US"/>
              <a:pPr/>
              <a:t>11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F946D4-BE6B-4A80-B5E5-7AE2D920881C}" type="slidenum">
              <a:rPr lang="en-US"/>
              <a:pPr/>
              <a:t>12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D1E41C-EE4C-45BB-B687-D09F1FC558FD}" type="slidenum">
              <a:rPr lang="en-US"/>
              <a:pPr/>
              <a:t>13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1A853-3D22-49EE-9E87-5A4F2080E10C}" type="slidenum">
              <a:rPr lang="en-US"/>
              <a:pPr/>
              <a:t>14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A6AABD-0441-4ECB-AD25-B30E09C9D5D8}" type="slidenum">
              <a:rPr lang="en-US"/>
              <a:pPr/>
              <a:t>15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9ED0B6-B3E7-4ABD-AAB7-80FC4D291C49}" type="slidenum">
              <a:rPr lang="en-US"/>
              <a:pPr/>
              <a:t>16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0A2B5-2EB5-49CD-A127-4C96AC208F26}" type="slidenum">
              <a:rPr lang="en-US"/>
              <a:pPr/>
              <a:t>17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5C3B77-5FC3-4343-B772-4DBADE4755E5}" type="slidenum">
              <a:rPr lang="en-US"/>
              <a:pPr/>
              <a:t>18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965CEB-8FE9-4144-BADB-2DB67AB0063F}" type="slidenum">
              <a:rPr lang="en-US"/>
              <a:pPr/>
              <a:t>19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98" tIns="45291" rIns="92198" bIns="45291"/>
          <a:lstStyle/>
          <a:p>
            <a:pPr>
              <a:spcBef>
                <a:spcPct val="20000"/>
              </a:spcBef>
            </a:pPr>
            <a:r>
              <a:rPr lang="en-AU" sz="1400" smtClean="0"/>
              <a:t>Note that if two events happen without any message, then we can't say anything about their relative occurrence in time.</a:t>
            </a:r>
          </a:p>
          <a:p>
            <a:pPr>
              <a:spcBef>
                <a:spcPct val="20000"/>
              </a:spcBef>
            </a:pPr>
            <a:r>
              <a:rPr lang="en-AU" sz="1400" smtClean="0"/>
              <a:t>In this example a </a:t>
            </a:r>
            <a:r>
              <a:rPr lang="en-AU" smtClean="0">
                <a:latin typeface="Symbol" pitchFamily="18" charset="2"/>
              </a:rPr>
              <a:t>&lt;=</a:t>
            </a:r>
            <a:r>
              <a:rPr lang="en-AU" smtClean="0"/>
              <a:t> b </a:t>
            </a:r>
            <a:r>
              <a:rPr lang="en-AU" smtClean="0">
                <a:latin typeface="Symbol" pitchFamily="18" charset="2"/>
              </a:rPr>
              <a:t>&lt;=</a:t>
            </a:r>
            <a:r>
              <a:rPr lang="en-AU" smtClean="0"/>
              <a:t> c </a:t>
            </a:r>
            <a:r>
              <a:rPr lang="en-AU" smtClean="0">
                <a:latin typeface="Symbol" pitchFamily="18" charset="2"/>
              </a:rPr>
              <a:t>&lt;= </a:t>
            </a:r>
            <a:r>
              <a:rPr lang="en-AU" smtClean="0"/>
              <a:t>d </a:t>
            </a:r>
            <a:r>
              <a:rPr lang="en-AU" smtClean="0">
                <a:latin typeface="Symbol" pitchFamily="18" charset="2"/>
              </a:rPr>
              <a:t>&lt;=</a:t>
            </a:r>
            <a:r>
              <a:rPr lang="en-AU" smtClean="0"/>
              <a:t> f, but we can say little about e other than e </a:t>
            </a:r>
            <a:r>
              <a:rPr lang="en-AU" smtClean="0">
                <a:latin typeface="Symbol" pitchFamily="18" charset="2"/>
              </a:rPr>
              <a:t>&lt;=</a:t>
            </a:r>
            <a:r>
              <a:rPr lang="en-AU" smtClean="0"/>
              <a:t> f.  We say that events such as a and e are </a:t>
            </a:r>
            <a:r>
              <a:rPr lang="en-AU" i="1" smtClean="0"/>
              <a:t>concurrent</a:t>
            </a:r>
            <a:r>
              <a:rPr lang="en-AU" smtClean="0"/>
              <a:t>.</a:t>
            </a:r>
          </a:p>
          <a:p>
            <a:pPr>
              <a:spcBef>
                <a:spcPct val="20000"/>
              </a:spcBef>
            </a:pPr>
            <a:r>
              <a:rPr lang="en-AU" smtClean="0"/>
              <a:t>Note also that “happened before” does not demonstrate causality.  There is merely the potential for causality.</a:t>
            </a:r>
            <a:endParaRPr lang="en-AU" sz="1400" smtClean="0"/>
          </a:p>
          <a:p>
            <a:endParaRPr lang="en-AU" sz="1400" smtClean="0"/>
          </a:p>
        </p:txBody>
      </p:sp>
      <p:sp>
        <p:nvSpPr>
          <p:cNvPr id="430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203044-D637-4523-AEAA-EC4BD2041D0D}" type="slidenum">
              <a:rPr lang="en-US"/>
              <a:pPr/>
              <a:t>2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B89514-4541-47E7-9548-FF06C3544B4F}" type="slidenum">
              <a:rPr lang="en-US"/>
              <a:pPr/>
              <a:t>20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98" tIns="45291" rIns="92198" bIns="45291"/>
          <a:lstStyle/>
          <a:p>
            <a:pPr>
              <a:spcBef>
                <a:spcPct val="20000"/>
              </a:spcBef>
            </a:pPr>
            <a:r>
              <a:rPr lang="en-AU" sz="1400" smtClean="0"/>
              <a:t>Note that if two events happen without any message, then we can't say anything about their relative occurrence in time.</a:t>
            </a:r>
          </a:p>
          <a:p>
            <a:pPr>
              <a:spcBef>
                <a:spcPct val="20000"/>
              </a:spcBef>
            </a:pPr>
            <a:r>
              <a:rPr lang="en-AU" sz="1400" smtClean="0"/>
              <a:t>In this example a </a:t>
            </a:r>
            <a:r>
              <a:rPr lang="en-AU" smtClean="0">
                <a:latin typeface="Symbol" pitchFamily="18" charset="2"/>
              </a:rPr>
              <a:t>&lt;=</a:t>
            </a:r>
            <a:r>
              <a:rPr lang="en-AU" smtClean="0"/>
              <a:t> b </a:t>
            </a:r>
            <a:r>
              <a:rPr lang="en-AU" smtClean="0">
                <a:latin typeface="Symbol" pitchFamily="18" charset="2"/>
              </a:rPr>
              <a:t>&lt;=</a:t>
            </a:r>
            <a:r>
              <a:rPr lang="en-AU" smtClean="0"/>
              <a:t> c </a:t>
            </a:r>
            <a:r>
              <a:rPr lang="en-AU" smtClean="0">
                <a:latin typeface="Symbol" pitchFamily="18" charset="2"/>
              </a:rPr>
              <a:t>&lt;= </a:t>
            </a:r>
            <a:r>
              <a:rPr lang="en-AU" smtClean="0"/>
              <a:t>d </a:t>
            </a:r>
            <a:r>
              <a:rPr lang="en-AU" smtClean="0">
                <a:latin typeface="Symbol" pitchFamily="18" charset="2"/>
              </a:rPr>
              <a:t>&lt;=</a:t>
            </a:r>
            <a:r>
              <a:rPr lang="en-AU" smtClean="0"/>
              <a:t> f, but we can say little about e other than e </a:t>
            </a:r>
            <a:r>
              <a:rPr lang="en-AU" smtClean="0">
                <a:latin typeface="Symbol" pitchFamily="18" charset="2"/>
              </a:rPr>
              <a:t>&lt;=</a:t>
            </a:r>
            <a:r>
              <a:rPr lang="en-AU" smtClean="0"/>
              <a:t> f.  We say that events such as a and e are </a:t>
            </a:r>
            <a:r>
              <a:rPr lang="en-AU" i="1" smtClean="0"/>
              <a:t>concurrent</a:t>
            </a:r>
            <a:r>
              <a:rPr lang="en-AU" smtClean="0"/>
              <a:t>.</a:t>
            </a:r>
          </a:p>
          <a:p>
            <a:pPr>
              <a:spcBef>
                <a:spcPct val="20000"/>
              </a:spcBef>
            </a:pPr>
            <a:r>
              <a:rPr lang="en-AU" smtClean="0"/>
              <a:t>Note also that “happened before” does not demonstrate causality.  There is merely the potential for causality.</a:t>
            </a:r>
            <a:endParaRPr lang="en-AU" sz="1400" smtClean="0"/>
          </a:p>
          <a:p>
            <a:endParaRPr lang="en-AU" sz="1400" smtClean="0"/>
          </a:p>
        </p:txBody>
      </p:sp>
      <p:sp>
        <p:nvSpPr>
          <p:cNvPr id="440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4CEE3-877E-4A34-BC5B-343913E8A8B5}" type="slidenum">
              <a:rPr lang="en-US"/>
              <a:pPr/>
              <a:t>21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AB94F-7FDE-4F68-9CE8-DFFBA06319ED}" type="slidenum">
              <a:rPr lang="en-US"/>
              <a:pPr/>
              <a:t>3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D1CEB5-38BA-4175-8BD9-44C8514A9B01}" type="slidenum">
              <a:rPr lang="en-US"/>
              <a:pPr/>
              <a:t>4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CF515-C9F0-4BBE-8953-CD41FFB53B3C}" type="slidenum">
              <a:rPr lang="en-US"/>
              <a:pPr/>
              <a:t>5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7397D1-72FB-474B-9E18-88805997C157}" type="slidenum">
              <a:rPr lang="en-US"/>
              <a:pPr/>
              <a:t>6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2AC3FA-EFD9-4751-9829-19CCDE7F54FD}" type="slidenum">
              <a:rPr lang="en-US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1E89DA-B239-4F1C-8D71-822FA086205B}" type="slidenum">
              <a:rPr lang="en-US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8E3C00-2377-40B6-B3E9-BDF046079D76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7721600" cy="1143000"/>
          </a:xfrm>
        </p:spPr>
        <p:txBody>
          <a:bodyPr/>
          <a:lstStyle/>
          <a:p>
            <a:pPr eaLnBrk="1" hangingPunct="1"/>
            <a:r>
              <a:rPr lang="en-US" smtClean="0"/>
              <a:t>Logical Clocks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with Lamport Clocks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main problem is that a simple integer clock cannot order both events within a process and events in different processes.</a:t>
            </a:r>
          </a:p>
          <a:p>
            <a:pPr eaLnBrk="1" hangingPunct="1"/>
            <a:r>
              <a:rPr lang="en-US" dirty="0" smtClean="0"/>
              <a:t>C. </a:t>
            </a:r>
            <a:r>
              <a:rPr lang="en-US" dirty="0" err="1" smtClean="0"/>
              <a:t>Fidge</a:t>
            </a:r>
            <a:r>
              <a:rPr lang="en-US" dirty="0" smtClean="0"/>
              <a:t> developed an algorithm that overcomes this problem.</a:t>
            </a:r>
          </a:p>
          <a:p>
            <a:pPr eaLnBrk="1" hangingPunct="1"/>
            <a:r>
              <a:rPr lang="en-US" dirty="0" err="1" smtClean="0"/>
              <a:t>Fidge’s</a:t>
            </a:r>
            <a:r>
              <a:rPr lang="en-US" dirty="0" smtClean="0"/>
              <a:t> clock is represented as a vector </a:t>
            </a:r>
            <a:r>
              <a:rPr lang="en-US" dirty="0" smtClean="0">
                <a:solidFill>
                  <a:schemeClr val="accent6"/>
                </a:solidFill>
              </a:rPr>
              <a:t>[v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>
                <a:solidFill>
                  <a:schemeClr val="accent6"/>
                </a:solidFill>
              </a:rPr>
              <a:t>,v</a:t>
            </a:r>
            <a:r>
              <a:rPr lang="en-US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>
                <a:solidFill>
                  <a:schemeClr val="accent6"/>
                </a:solidFill>
              </a:rPr>
              <a:t>,…,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n</a:t>
            </a:r>
            <a:r>
              <a:rPr lang="en-US" dirty="0" smtClean="0">
                <a:solidFill>
                  <a:schemeClr val="accent6"/>
                </a:solidFill>
              </a:rPr>
              <a:t>] </a:t>
            </a:r>
            <a:r>
              <a:rPr lang="en-US" dirty="0" smtClean="0"/>
              <a:t>with an integer clock value for each process (</a:t>
            </a:r>
            <a:r>
              <a:rPr lang="en-US" dirty="0" smtClean="0">
                <a:solidFill>
                  <a:schemeClr val="accent6"/>
                </a:solidFill>
              </a:rPr>
              <a:t>v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/>
              <a:t> contains the clock value of process 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/>
              <a:t>).  This is a </a:t>
            </a:r>
            <a:r>
              <a:rPr lang="en-US" dirty="0" smtClean="0">
                <a:solidFill>
                  <a:srgbClr val="FF0000"/>
                </a:solidFill>
              </a:rPr>
              <a:t>vector timestamp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Vector Timestamps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Properties of vector timestamps</a:t>
            </a:r>
          </a:p>
          <a:p>
            <a:pPr lvl="1" eaLnBrk="1" hangingPunct="1"/>
            <a:r>
              <a:rPr lang="en-US" dirty="0" smtClean="0">
                <a:solidFill>
                  <a:schemeClr val="accent6"/>
                </a:solidFill>
              </a:rPr>
              <a:t>v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 [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]</a:t>
            </a:r>
            <a:r>
              <a:rPr lang="en-US" dirty="0" smtClean="0"/>
              <a:t> is the number of events that have occurred so far at </a:t>
            </a:r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i </a:t>
            </a:r>
          </a:p>
          <a:p>
            <a:pPr lvl="1" eaLnBrk="1" hangingPunct="1"/>
            <a:r>
              <a:rPr lang="en-US" dirty="0" smtClean="0"/>
              <a:t>If </a:t>
            </a:r>
            <a:r>
              <a:rPr lang="en-US" dirty="0" smtClean="0">
                <a:solidFill>
                  <a:schemeClr val="accent6"/>
                </a:solidFill>
              </a:rPr>
              <a:t>v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 [j] = k </a:t>
            </a:r>
            <a:r>
              <a:rPr lang="en-US" dirty="0" smtClean="0"/>
              <a:t>then </a:t>
            </a:r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baseline="-25000" dirty="0" smtClean="0"/>
              <a:t>  </a:t>
            </a:r>
            <a:r>
              <a:rPr lang="en-US" dirty="0" smtClean="0"/>
              <a:t>knows that </a:t>
            </a:r>
            <a:r>
              <a:rPr lang="en-US" dirty="0" smtClean="0">
                <a:solidFill>
                  <a:schemeClr val="accent6"/>
                </a:solidFill>
              </a:rPr>
              <a:t>k</a:t>
            </a:r>
            <a:r>
              <a:rPr lang="en-US" dirty="0" smtClean="0"/>
              <a:t> events have occurred at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endParaRPr lang="en-US" baseline="-25000" dirty="0" smtClean="0">
              <a:solidFill>
                <a:schemeClr val="accent6"/>
              </a:solidFill>
            </a:endParaRPr>
          </a:p>
          <a:p>
            <a:pPr eaLnBrk="1" hangingPunct="1"/>
            <a:endParaRPr lang="en-US" baseline="-25000" dirty="0" smtClean="0"/>
          </a:p>
          <a:p>
            <a:pPr eaLnBrk="1" hangingPunct="1"/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Vector Timestamps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dirty="0" smtClean="0"/>
              <a:t>A vector clock is maintained as follows:</a:t>
            </a:r>
          </a:p>
          <a:p>
            <a:pPr marL="914400" lvl="1" indent="-457200" eaLnBrk="1" hangingPunct="1">
              <a:buFont typeface="Wingdings" pitchFamily="2" charset="2"/>
              <a:buChar char="l"/>
            </a:pPr>
            <a:r>
              <a:rPr lang="en-US" dirty="0" smtClean="0"/>
              <a:t>Initially all clock values are set to the smallest value (e.g., 0).</a:t>
            </a:r>
          </a:p>
          <a:p>
            <a:pPr marL="914400" lvl="1" indent="-457200" eaLnBrk="1" hangingPunct="1">
              <a:buFont typeface="Wingdings" pitchFamily="2" charset="2"/>
              <a:buChar char="l"/>
            </a:pPr>
            <a:r>
              <a:rPr lang="en-US" dirty="0" smtClean="0"/>
              <a:t>The local clock value is incremented at least once before each event of interest (in our case this will be a send event) in a process, </a:t>
            </a:r>
            <a:r>
              <a:rPr lang="en-US" dirty="0" smtClean="0">
                <a:solidFill>
                  <a:schemeClr val="accent6"/>
                </a:solidFill>
              </a:rPr>
              <a:t>q</a:t>
            </a:r>
            <a:r>
              <a:rPr lang="en-US" dirty="0" smtClean="0"/>
              <a:t> i.e.,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q</a:t>
            </a:r>
            <a:r>
              <a:rPr lang="en-US" dirty="0" smtClean="0">
                <a:solidFill>
                  <a:schemeClr val="accent6"/>
                </a:solidFill>
              </a:rPr>
              <a:t>[q] =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q</a:t>
            </a:r>
            <a:r>
              <a:rPr lang="en-US" dirty="0" smtClean="0">
                <a:solidFill>
                  <a:schemeClr val="accent6"/>
                </a:solidFill>
              </a:rPr>
              <a:t>[q] +1</a:t>
            </a:r>
          </a:p>
          <a:p>
            <a:pPr marL="914400" lvl="1" indent="-457200" eaLnBrk="1" hangingPunct="1"/>
            <a:r>
              <a:rPr lang="en-US" dirty="0" smtClean="0"/>
              <a:t>Let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q</a:t>
            </a:r>
            <a:r>
              <a:rPr lang="en-US" dirty="0" smtClean="0"/>
              <a:t> be piggybacked on the message sent by process </a:t>
            </a:r>
            <a:r>
              <a:rPr lang="en-US" dirty="0" smtClean="0">
                <a:solidFill>
                  <a:schemeClr val="accent6"/>
                </a:solidFill>
              </a:rPr>
              <a:t>q</a:t>
            </a:r>
            <a:r>
              <a:rPr lang="en-US" dirty="0" smtClean="0"/>
              <a:t> to process </a:t>
            </a:r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i="1" dirty="0" smtClean="0"/>
              <a:t>; </a:t>
            </a:r>
            <a:r>
              <a:rPr lang="en-US" dirty="0" smtClean="0"/>
              <a:t>We then have:</a:t>
            </a:r>
          </a:p>
          <a:p>
            <a:pPr marL="1371600" lvl="2" indent="-457200" eaLnBrk="1" hangingPunct="1"/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For </a:t>
            </a:r>
            <a:r>
              <a:rPr lang="en-US" dirty="0" err="1" smtClean="0">
                <a:solidFill>
                  <a:schemeClr val="accent6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 = 1 to n do</a:t>
            </a:r>
          </a:p>
          <a:p>
            <a:pPr marL="1752600" lvl="3" indent="-381000" eaLnBrk="1" hangingPunct="1">
              <a:buFontTx/>
              <a:buNone/>
            </a:pPr>
            <a:r>
              <a:rPr lang="en-US" dirty="0" smtClean="0">
                <a:solidFill>
                  <a:schemeClr val="accent6"/>
                </a:solidFill>
              </a:rPr>
              <a:t>   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p</a:t>
            </a:r>
            <a:r>
              <a:rPr lang="en-US" dirty="0" smtClean="0">
                <a:solidFill>
                  <a:schemeClr val="accent6"/>
                </a:solidFill>
              </a:rPr>
              <a:t>[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] = </a:t>
            </a:r>
            <a:r>
              <a:rPr lang="en-US" b="1" dirty="0" smtClean="0">
                <a:solidFill>
                  <a:schemeClr val="accent6"/>
                </a:solidFill>
              </a:rPr>
              <a:t>max</a:t>
            </a:r>
            <a:r>
              <a:rPr lang="en-US" dirty="0" smtClean="0">
                <a:solidFill>
                  <a:schemeClr val="accent6"/>
                </a:solidFill>
              </a:rPr>
              <a:t>(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p</a:t>
            </a:r>
            <a:r>
              <a:rPr lang="en-US" dirty="0" smtClean="0">
                <a:solidFill>
                  <a:schemeClr val="accent6"/>
                </a:solidFill>
              </a:rPr>
              <a:t>[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],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q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 [</a:t>
            </a:r>
            <a:r>
              <a:rPr lang="en-US" dirty="0" err="1" smtClean="0">
                <a:solidFill>
                  <a:schemeClr val="accent6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] );</a:t>
            </a:r>
          </a:p>
          <a:p>
            <a:pPr marL="1752600" lvl="3" indent="-381000" eaLnBrk="1" hangingPunct="1">
              <a:buFontTx/>
              <a:buNone/>
            </a:pPr>
            <a:r>
              <a:rPr lang="en-US" dirty="0" smtClean="0"/>
              <a:t>   </a:t>
            </a:r>
            <a:endParaRPr lang="en-US" dirty="0" smtClean="0">
              <a:sym typeface="Symbol" pitchFamily="18" charset="2"/>
            </a:endParaRPr>
          </a:p>
          <a:p>
            <a:pPr marL="914400" lvl="1" indent="-457200" eaLnBrk="1" hangingPunct="1">
              <a:buFont typeface="Wingdings" pitchFamily="2" charset="2"/>
              <a:buChar char="l"/>
            </a:pPr>
            <a:endParaRPr lang="en-US" dirty="0" smtClean="0"/>
          </a:p>
          <a:p>
            <a:pPr marL="914400" lvl="1" indent="-457200"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Vector Timestamp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two vector timestamps,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a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b</a:t>
            </a:r>
            <a:endParaRPr lang="en-US" baseline="-25000" dirty="0" smtClean="0">
              <a:solidFill>
                <a:schemeClr val="accent6"/>
              </a:solidFill>
            </a:endParaRPr>
          </a:p>
          <a:p>
            <a:pPr lvl="1" eaLnBrk="1" hangingPunct="1"/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a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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if there exists an 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such that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a</a:t>
            </a:r>
            <a:r>
              <a:rPr lang="en-US" dirty="0" smtClean="0">
                <a:solidFill>
                  <a:schemeClr val="accent6"/>
                </a:solidFill>
              </a:rPr>
              <a:t>[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]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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dirty="0" smtClean="0">
                <a:solidFill>
                  <a:schemeClr val="accent6"/>
                </a:solidFill>
              </a:rPr>
              <a:t>[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]</a:t>
            </a:r>
          </a:p>
          <a:p>
            <a:pPr lvl="1" eaLnBrk="1" hangingPunct="1"/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a</a:t>
            </a:r>
            <a:r>
              <a:rPr lang="en-US" dirty="0" smtClean="0">
                <a:solidFill>
                  <a:schemeClr val="accent6"/>
                </a:solidFill>
              </a:rPr>
              <a:t> ≤ 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if for all 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a</a:t>
            </a:r>
            <a:r>
              <a:rPr lang="en-US" dirty="0" smtClean="0">
                <a:solidFill>
                  <a:schemeClr val="accent6"/>
                </a:solidFill>
              </a:rPr>
              <a:t>[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] ≤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dirty="0" smtClean="0">
                <a:solidFill>
                  <a:schemeClr val="accent6"/>
                </a:solidFill>
              </a:rPr>
              <a:t>[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] </a:t>
            </a:r>
          </a:p>
          <a:p>
            <a:pPr lvl="1" eaLnBrk="1" hangingPunct="1"/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a</a:t>
            </a:r>
            <a:r>
              <a:rPr lang="en-US" dirty="0" smtClean="0">
                <a:solidFill>
                  <a:schemeClr val="accent6"/>
                </a:solidFill>
              </a:rPr>
              <a:t> &lt;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if for all 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a</a:t>
            </a:r>
            <a:r>
              <a:rPr lang="en-US" dirty="0" smtClean="0">
                <a:solidFill>
                  <a:schemeClr val="accent6"/>
                </a:solidFill>
              </a:rPr>
              <a:t>[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] ≤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dirty="0" smtClean="0">
                <a:solidFill>
                  <a:schemeClr val="accent6"/>
                </a:solidFill>
              </a:rPr>
              <a:t>[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] 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a</a:t>
            </a:r>
            <a:r>
              <a:rPr lang="en-US" dirty="0" smtClean="0"/>
              <a:t> is not equal to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b</a:t>
            </a:r>
            <a:endParaRPr lang="en-US" dirty="0" smtClean="0">
              <a:solidFill>
                <a:schemeClr val="accent6"/>
              </a:solidFill>
            </a:endParaRPr>
          </a:p>
          <a:p>
            <a:pPr eaLnBrk="1" hangingPunct="1"/>
            <a:r>
              <a:rPr lang="en-US" dirty="0" smtClean="0"/>
              <a:t>Events </a:t>
            </a:r>
            <a:r>
              <a:rPr lang="en-US" dirty="0" smtClean="0">
                <a:solidFill>
                  <a:schemeClr val="accent6"/>
                </a:solidFill>
              </a:rPr>
              <a:t>a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 are causally related if </a:t>
            </a:r>
            <a:r>
              <a:rPr lang="en-US" sz="2400" dirty="0" err="1" smtClean="0">
                <a:solidFill>
                  <a:schemeClr val="accent6"/>
                </a:solidFill>
              </a:rPr>
              <a:t>v</a:t>
            </a:r>
            <a:r>
              <a:rPr lang="en-US" sz="2400" baseline="-25000" dirty="0" err="1" smtClean="0">
                <a:solidFill>
                  <a:schemeClr val="accent6"/>
                </a:solidFill>
              </a:rPr>
              <a:t>a</a:t>
            </a:r>
            <a:r>
              <a:rPr lang="en-US" sz="2400" dirty="0" smtClean="0">
                <a:solidFill>
                  <a:schemeClr val="accent6"/>
                </a:solidFill>
              </a:rPr>
              <a:t> &lt; </a:t>
            </a:r>
            <a:r>
              <a:rPr lang="en-US" sz="2400" dirty="0" err="1" smtClean="0">
                <a:solidFill>
                  <a:schemeClr val="accent6"/>
                </a:solidFill>
              </a:rPr>
              <a:t>v</a:t>
            </a:r>
            <a:r>
              <a:rPr lang="en-US" sz="24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2400" baseline="-25000" dirty="0" smtClean="0">
                <a:solidFill>
                  <a:schemeClr val="accent6"/>
                </a:solidFill>
              </a:rPr>
              <a:t> </a:t>
            </a:r>
            <a:r>
              <a:rPr lang="en-US" sz="2400" dirty="0" smtClean="0"/>
              <a:t>or </a:t>
            </a:r>
            <a:r>
              <a:rPr lang="en-US" sz="2400" dirty="0" err="1" smtClean="0">
                <a:solidFill>
                  <a:schemeClr val="accent6"/>
                </a:solidFill>
              </a:rPr>
              <a:t>v</a:t>
            </a:r>
            <a:r>
              <a:rPr lang="en-US" sz="24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2400" dirty="0" smtClean="0">
                <a:solidFill>
                  <a:schemeClr val="accent6"/>
                </a:solidFill>
              </a:rPr>
              <a:t>&lt; </a:t>
            </a:r>
            <a:r>
              <a:rPr lang="en-US" sz="2400" dirty="0" err="1" smtClean="0">
                <a:solidFill>
                  <a:schemeClr val="accent6"/>
                </a:solidFill>
              </a:rPr>
              <a:t>v</a:t>
            </a:r>
            <a:r>
              <a:rPr lang="en-US" sz="2400" baseline="-25000" dirty="0" err="1" smtClean="0">
                <a:solidFill>
                  <a:schemeClr val="accent6"/>
                </a:solidFill>
              </a:rPr>
              <a:t>a</a:t>
            </a:r>
            <a:r>
              <a:rPr lang="en-US" sz="2400" baseline="-25000" dirty="0" smtClean="0">
                <a:solidFill>
                  <a:schemeClr val="accent6"/>
                </a:solidFill>
              </a:rPr>
              <a:t> 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dirty="0" smtClean="0"/>
              <a:t>Vector timestamps can be used to guarantee causal message delivery. </a:t>
            </a:r>
          </a:p>
          <a:p>
            <a:pPr eaLnBrk="1" hangingPunct="1"/>
            <a:endParaRPr lang="en-US" sz="2400" dirty="0" smtClean="0"/>
          </a:p>
          <a:p>
            <a:pPr lvl="1"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Application: Bulletin Board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Each process </a:t>
            </a:r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/>
              <a:t> has an array</a:t>
            </a:r>
            <a:r>
              <a:rPr lang="en-US" dirty="0" smtClean="0">
                <a:solidFill>
                  <a:schemeClr val="accent6"/>
                </a:solidFill>
              </a:rPr>
              <a:t> V</a:t>
            </a:r>
            <a:r>
              <a:rPr lang="en-US" baseline="-25000" dirty="0" smtClean="0">
                <a:solidFill>
                  <a:schemeClr val="accent6"/>
                </a:solidFill>
              </a:rPr>
              <a:t>i </a:t>
            </a:r>
            <a:r>
              <a:rPr lang="en-US" dirty="0" smtClean="0"/>
              <a:t>where </a:t>
            </a:r>
            <a:r>
              <a:rPr lang="en-US" dirty="0" smtClean="0">
                <a:solidFill>
                  <a:schemeClr val="accent6"/>
                </a:solidFill>
              </a:rPr>
              <a:t>V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[j] </a:t>
            </a:r>
            <a:r>
              <a:rPr lang="en-US" dirty="0" smtClean="0"/>
              <a:t>denotes the number of events that process </a:t>
            </a:r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knows have taken place for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smtClean="0"/>
              <a:t>. </a:t>
            </a:r>
          </a:p>
          <a:p>
            <a:pPr lvl="1" eaLnBrk="1" hangingPunct="1"/>
            <a:r>
              <a:rPr lang="en-US" dirty="0" smtClean="0"/>
              <a:t>In this application “events” refers to the sending of a message.</a:t>
            </a:r>
          </a:p>
          <a:p>
            <a:pPr lvl="1" eaLnBrk="1" hangingPunct="1"/>
            <a:r>
              <a:rPr lang="en-US" dirty="0" smtClean="0"/>
              <a:t>Thus if </a:t>
            </a:r>
            <a:r>
              <a:rPr lang="en-US" dirty="0" smtClean="0">
                <a:solidFill>
                  <a:schemeClr val="accent6"/>
                </a:solidFill>
              </a:rPr>
              <a:t>V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[j] = 6 </a:t>
            </a:r>
            <a:r>
              <a:rPr lang="en-US" dirty="0" smtClean="0"/>
              <a:t>then</a:t>
            </a:r>
            <a:r>
              <a:rPr lang="en-US" dirty="0" smtClean="0">
                <a:solidFill>
                  <a:schemeClr val="accent6"/>
                </a:solidFill>
              </a:rPr>
              <a:t> P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knows that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has sent 6 messages.</a:t>
            </a: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Application: Bulletin Board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Let </a:t>
            </a:r>
            <a:r>
              <a:rPr lang="en-US" dirty="0" smtClean="0">
                <a:solidFill>
                  <a:schemeClr val="accent6"/>
                </a:solidFill>
              </a:rPr>
              <a:t>V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/>
              <a:t> be piggybacked on the message sent by process  </a:t>
            </a:r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i </a:t>
            </a:r>
            <a:r>
              <a:rPr lang="en-US" dirty="0" smtClean="0"/>
              <a:t>to process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smtClean="0"/>
              <a:t> ; </a:t>
            </a:r>
            <a:r>
              <a:rPr lang="en-US" i="1" dirty="0" smtClean="0"/>
              <a:t> </a:t>
            </a:r>
            <a:r>
              <a:rPr lang="en-US" dirty="0" smtClean="0"/>
              <a:t>When process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smtClean="0"/>
              <a:t> receives the message, then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smtClean="0"/>
              <a:t>   does the following:</a:t>
            </a:r>
          </a:p>
          <a:p>
            <a:pPr lvl="2" eaLnBrk="1" hangingPunct="1"/>
            <a:r>
              <a:rPr lang="en-US" sz="2400" dirty="0" smtClean="0">
                <a:solidFill>
                  <a:schemeClr val="accent6"/>
                </a:solidFill>
                <a:sym typeface="Symbol" pitchFamily="18" charset="2"/>
              </a:rPr>
              <a:t>For k = 1 to n do</a:t>
            </a:r>
          </a:p>
          <a:p>
            <a:pPr lvl="3" eaLnBrk="1" hangingPunct="1">
              <a:buFontTx/>
              <a:buNone/>
            </a:pPr>
            <a:r>
              <a:rPr lang="en-US" sz="2400" dirty="0" err="1" smtClean="0">
                <a:solidFill>
                  <a:schemeClr val="accent6"/>
                </a:solidFill>
              </a:rPr>
              <a:t>V</a:t>
            </a:r>
            <a:r>
              <a:rPr lang="en-US" sz="24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sz="2400" dirty="0" smtClean="0">
                <a:solidFill>
                  <a:schemeClr val="accent6"/>
                </a:solidFill>
              </a:rPr>
              <a:t>[k] = </a:t>
            </a:r>
            <a:r>
              <a:rPr lang="en-US" sz="2400" b="1" dirty="0" smtClean="0">
                <a:solidFill>
                  <a:schemeClr val="accent6"/>
                </a:solidFill>
              </a:rPr>
              <a:t>max</a:t>
            </a:r>
            <a:r>
              <a:rPr lang="en-US" sz="2400" dirty="0" smtClean="0">
                <a:solidFill>
                  <a:schemeClr val="accent6"/>
                </a:solidFill>
              </a:rPr>
              <a:t>(V</a:t>
            </a:r>
            <a:r>
              <a:rPr lang="en-US" sz="2400" baseline="-25000" dirty="0" smtClean="0">
                <a:solidFill>
                  <a:schemeClr val="accent6"/>
                </a:solidFill>
              </a:rPr>
              <a:t>i</a:t>
            </a:r>
            <a:r>
              <a:rPr lang="en-US" sz="2400" dirty="0" smtClean="0">
                <a:solidFill>
                  <a:schemeClr val="accent6"/>
                </a:solidFill>
              </a:rPr>
              <a:t>[k], </a:t>
            </a:r>
            <a:r>
              <a:rPr lang="en-US" sz="2400" dirty="0" err="1" smtClean="0">
                <a:solidFill>
                  <a:schemeClr val="accent6"/>
                </a:solidFill>
              </a:rPr>
              <a:t>V</a:t>
            </a:r>
            <a:r>
              <a:rPr lang="en-US" sz="24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sz="2400" dirty="0" smtClean="0">
                <a:solidFill>
                  <a:schemeClr val="accent6"/>
                </a:solidFill>
                <a:sym typeface="Symbol" pitchFamily="18" charset="2"/>
              </a:rPr>
              <a:t> [k] )</a:t>
            </a:r>
            <a:r>
              <a:rPr lang="en-US" sz="2400" dirty="0" smtClean="0">
                <a:sym typeface="Symbol" pitchFamily="18" charset="2"/>
              </a:rPr>
              <a:t>;</a:t>
            </a:r>
          </a:p>
          <a:p>
            <a:pPr lvl="2" eaLnBrk="1" hangingPunct="1"/>
            <a:r>
              <a:rPr lang="en-US" sz="2400" dirty="0" smtClean="0">
                <a:sym typeface="Symbol" pitchFamily="18" charset="2"/>
              </a:rPr>
              <a:t>Thus if process </a:t>
            </a:r>
            <a:r>
              <a:rPr lang="en-US" sz="2400" dirty="0" err="1" smtClean="0">
                <a:sym typeface="Symbol" pitchFamily="18" charset="2"/>
              </a:rPr>
              <a:t>i</a:t>
            </a:r>
            <a:r>
              <a:rPr lang="en-US" sz="2400" dirty="0" smtClean="0">
                <a:sym typeface="Symbol" pitchFamily="18" charset="2"/>
              </a:rPr>
              <a:t> knows that process </a:t>
            </a:r>
            <a:r>
              <a:rPr lang="en-US" sz="2400" dirty="0" smtClean="0">
                <a:solidFill>
                  <a:schemeClr val="accent6"/>
                </a:solidFill>
                <a:sym typeface="Symbol" pitchFamily="18" charset="2"/>
              </a:rPr>
              <a:t>k </a:t>
            </a:r>
            <a:r>
              <a:rPr lang="en-US" sz="2400" dirty="0" smtClean="0">
                <a:sym typeface="Symbol" pitchFamily="18" charset="2"/>
              </a:rPr>
              <a:t>sent 5 messages (</a:t>
            </a:r>
            <a:r>
              <a:rPr lang="en-US" sz="2400" dirty="0" smtClean="0">
                <a:solidFill>
                  <a:schemeClr val="accent6"/>
                </a:solidFill>
              </a:rPr>
              <a:t>V</a:t>
            </a:r>
            <a:r>
              <a:rPr lang="en-US" sz="2400" baseline="-25000" dirty="0" smtClean="0">
                <a:solidFill>
                  <a:schemeClr val="accent6"/>
                </a:solidFill>
              </a:rPr>
              <a:t>i</a:t>
            </a:r>
            <a:r>
              <a:rPr lang="en-US" sz="2400" dirty="0" smtClean="0">
                <a:solidFill>
                  <a:schemeClr val="accent6"/>
                </a:solidFill>
                <a:sym typeface="Symbol" pitchFamily="18" charset="2"/>
              </a:rPr>
              <a:t> [k] =5 and </a:t>
            </a:r>
            <a:r>
              <a:rPr lang="en-US" sz="2400" dirty="0" err="1" smtClean="0">
                <a:solidFill>
                  <a:schemeClr val="accent6"/>
                </a:solidFill>
              </a:rPr>
              <a:t>V</a:t>
            </a:r>
            <a:r>
              <a:rPr lang="en-US" sz="24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sz="2400" dirty="0" smtClean="0">
                <a:solidFill>
                  <a:schemeClr val="accent6"/>
                </a:solidFill>
              </a:rPr>
              <a:t>[k] = 3</a:t>
            </a:r>
            <a:r>
              <a:rPr lang="en-US" sz="2400" dirty="0" smtClean="0"/>
              <a:t>) then process</a:t>
            </a:r>
            <a:r>
              <a:rPr lang="en-US" sz="2400" dirty="0" smtClean="0">
                <a:solidFill>
                  <a:schemeClr val="accent6"/>
                </a:solidFill>
              </a:rPr>
              <a:t> j </a:t>
            </a:r>
            <a:r>
              <a:rPr lang="en-US" sz="2400" dirty="0" smtClean="0"/>
              <a:t>didn’t know about the latest two messages sent by process </a:t>
            </a:r>
            <a:r>
              <a:rPr lang="en-US" sz="2400" dirty="0" smtClean="0">
                <a:solidFill>
                  <a:schemeClr val="accent6"/>
                </a:solidFill>
              </a:rPr>
              <a:t>k</a:t>
            </a:r>
            <a:r>
              <a:rPr lang="en-US" sz="2400" dirty="0" smtClean="0"/>
              <a:t>.</a:t>
            </a:r>
            <a:endParaRPr lang="en-US" sz="2400" dirty="0" smtClean="0">
              <a:sym typeface="Symbol" pitchFamily="18" charset="2"/>
            </a:endParaRPr>
          </a:p>
          <a:p>
            <a:pPr lvl="3" eaLnBrk="1" hangingPunct="1"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Application: Bulletin Board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process 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i="1" dirty="0" smtClean="0"/>
              <a:t> </a:t>
            </a:r>
            <a:r>
              <a:rPr lang="en-US" dirty="0" smtClean="0"/>
              <a:t>sends a message, it does the following:</a:t>
            </a:r>
          </a:p>
          <a:p>
            <a:pPr lvl="3" eaLnBrk="1" hangingPunct="1">
              <a:buFontTx/>
              <a:buNone/>
            </a:pPr>
            <a:r>
              <a:rPr lang="en-US" dirty="0" smtClean="0">
                <a:solidFill>
                  <a:schemeClr val="accent6"/>
                </a:solidFill>
              </a:rPr>
              <a:t>V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[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] = V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[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] + 1;</a:t>
            </a:r>
          </a:p>
          <a:p>
            <a:pPr eaLnBrk="1" hangingPunct="1"/>
            <a:r>
              <a:rPr lang="en-US" dirty="0" smtClean="0">
                <a:sym typeface="Symbol" pitchFamily="18" charset="2"/>
              </a:rPr>
              <a:t>This is basically saying that the number of messages process </a:t>
            </a:r>
            <a:r>
              <a:rPr lang="en-US" dirty="0" err="1" smtClean="0">
                <a:solidFill>
                  <a:schemeClr val="accent6"/>
                </a:solidFill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 has sent is incremented by one. </a:t>
            </a:r>
          </a:p>
          <a:p>
            <a:pPr lvl="3" eaLnBrk="1" hangingPunct="1">
              <a:buFontTx/>
              <a:buNone/>
            </a:pPr>
            <a:endParaRPr lang="en-US" dirty="0" smtClean="0"/>
          </a:p>
          <a:p>
            <a:pPr lvl="3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Example Application: Bulletin Board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When a process</a:t>
            </a:r>
            <a:r>
              <a:rPr lang="en-US" dirty="0" smtClean="0">
                <a:solidFill>
                  <a:schemeClr val="accent6"/>
                </a:solidFill>
              </a:rPr>
              <a:t> P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posts (sends) an article, </a:t>
            </a:r>
            <a:r>
              <a:rPr lang="en-US" i="1" dirty="0" smtClean="0">
                <a:solidFill>
                  <a:schemeClr val="accent6"/>
                </a:solidFill>
              </a:rPr>
              <a:t>a</a:t>
            </a:r>
            <a:r>
              <a:rPr lang="en-US" dirty="0" smtClean="0"/>
              <a:t>, it multicasts that article with timestamp </a:t>
            </a:r>
            <a:r>
              <a:rPr lang="en-US" dirty="0" smtClean="0">
                <a:solidFill>
                  <a:schemeClr val="accent6"/>
                </a:solidFill>
              </a:rPr>
              <a:t>V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endParaRPr lang="en-US" i="1" dirty="0" smtClean="0">
              <a:solidFill>
                <a:schemeClr val="accent6"/>
              </a:solidFill>
            </a:endParaRPr>
          </a:p>
          <a:p>
            <a:pPr eaLnBrk="1" hangingPunct="1"/>
            <a:r>
              <a:rPr lang="en-US" dirty="0" smtClean="0"/>
              <a:t>Process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posts a reaction. Let’s call this message </a:t>
            </a:r>
            <a:r>
              <a:rPr lang="en-US" dirty="0" smtClean="0">
                <a:solidFill>
                  <a:schemeClr val="accent6"/>
                </a:solidFill>
              </a:rPr>
              <a:t>r</a:t>
            </a:r>
            <a:r>
              <a:rPr lang="en-US" i="1" dirty="0" smtClean="0"/>
              <a:t>. </a:t>
            </a:r>
            <a:r>
              <a:rPr lang="en-US" dirty="0" smtClean="0"/>
              <a:t>Assume that the value of the timestamp is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endParaRPr lang="en-US" dirty="0" smtClean="0">
              <a:solidFill>
                <a:schemeClr val="accent6"/>
              </a:solidFill>
            </a:endParaRPr>
          </a:p>
          <a:p>
            <a:pPr eaLnBrk="1" hangingPunct="1"/>
            <a:r>
              <a:rPr lang="en-US" dirty="0" smtClean="0"/>
              <a:t>Note that </a:t>
            </a:r>
            <a:r>
              <a:rPr lang="en-US" dirty="0" err="1" smtClean="0">
                <a:solidFill>
                  <a:schemeClr val="accent6"/>
                </a:solidFill>
              </a:rPr>
              <a:t>V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smtClean="0">
                <a:solidFill>
                  <a:schemeClr val="accent6"/>
                </a:solidFill>
              </a:rPr>
              <a:t> &gt; V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endParaRPr lang="en-US" i="1" dirty="0" smtClean="0">
              <a:solidFill>
                <a:schemeClr val="accent6"/>
              </a:solidFill>
            </a:endParaRPr>
          </a:p>
          <a:p>
            <a:pPr eaLnBrk="1" hangingPunct="1"/>
            <a:r>
              <a:rPr lang="en-US" dirty="0" smtClean="0"/>
              <a:t>Message </a:t>
            </a:r>
            <a:r>
              <a:rPr lang="en-US" dirty="0" smtClean="0">
                <a:solidFill>
                  <a:schemeClr val="accent6"/>
                </a:solidFill>
              </a:rPr>
              <a:t>r</a:t>
            </a:r>
            <a:r>
              <a:rPr lang="en-US" i="1" dirty="0" smtClean="0"/>
              <a:t> </a:t>
            </a:r>
            <a:r>
              <a:rPr lang="en-US" dirty="0" smtClean="0"/>
              <a:t>may arrive at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before message </a:t>
            </a:r>
            <a:r>
              <a:rPr lang="en-US" dirty="0" smtClean="0">
                <a:solidFill>
                  <a:schemeClr val="accent6"/>
                </a:solidFill>
              </a:rPr>
              <a:t>a</a:t>
            </a:r>
            <a:r>
              <a:rPr lang="en-US" i="1" dirty="0" smtClean="0"/>
              <a:t>.  </a:t>
            </a:r>
          </a:p>
          <a:p>
            <a:pPr eaLnBrk="1" hangingPunct="1"/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will postpone </a:t>
            </a:r>
            <a:r>
              <a:rPr lang="en-US" dirty="0" smtClean="0">
                <a:solidFill>
                  <a:schemeClr val="accent6"/>
                </a:solidFill>
              </a:rPr>
              <a:t>delivery</a:t>
            </a:r>
            <a:r>
              <a:rPr lang="en-US" i="1" dirty="0" smtClean="0"/>
              <a:t>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chemeClr val="accent6"/>
                </a:solidFill>
              </a:rPr>
              <a:t>r</a:t>
            </a:r>
            <a:r>
              <a:rPr lang="en-US" dirty="0" smtClean="0"/>
              <a:t> to the display of the bulletin board until all messages that causally precede </a:t>
            </a:r>
            <a:r>
              <a:rPr lang="en-US" dirty="0" smtClean="0">
                <a:solidFill>
                  <a:schemeClr val="accent6"/>
                </a:solidFill>
              </a:rPr>
              <a:t>r</a:t>
            </a:r>
            <a:r>
              <a:rPr lang="en-US" i="1" dirty="0" smtClean="0"/>
              <a:t> </a:t>
            </a:r>
            <a:r>
              <a:rPr lang="en-US" dirty="0" smtClean="0"/>
              <a:t>have been received  .</a:t>
            </a:r>
          </a:p>
          <a:p>
            <a:pPr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Application: Bulletin Board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Message </a:t>
            </a:r>
            <a:r>
              <a:rPr lang="en-US" sz="2400" dirty="0" smtClean="0">
                <a:solidFill>
                  <a:schemeClr val="accent6"/>
                </a:solidFill>
              </a:rPr>
              <a:t>r</a:t>
            </a:r>
            <a:r>
              <a:rPr lang="en-US" sz="2400" dirty="0" smtClean="0"/>
              <a:t> (from </a:t>
            </a:r>
            <a:r>
              <a:rPr lang="en-US" sz="2400" dirty="0" err="1" smtClean="0">
                <a:solidFill>
                  <a:schemeClr val="accent6"/>
                </a:solidFill>
              </a:rPr>
              <a:t>P</a:t>
            </a:r>
            <a:r>
              <a:rPr lang="en-US" sz="24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sz="2400" dirty="0" smtClean="0"/>
              <a:t> ) is delivered to </a:t>
            </a:r>
            <a:r>
              <a:rPr lang="en-US" sz="2400" dirty="0" err="1" smtClean="0">
                <a:solidFill>
                  <a:schemeClr val="accent6"/>
                </a:solidFill>
              </a:rPr>
              <a:t>P</a:t>
            </a:r>
            <a:r>
              <a:rPr lang="en-US" sz="2400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iff</a:t>
            </a:r>
            <a:r>
              <a:rPr lang="en-US" sz="2400" dirty="0" smtClean="0"/>
              <a:t> the following conditions are met:</a:t>
            </a:r>
          </a:p>
          <a:p>
            <a:pPr lvl="1" eaLnBrk="1" hangingPunct="1"/>
            <a:r>
              <a:rPr lang="en-US" sz="2000" dirty="0" err="1" smtClean="0">
                <a:solidFill>
                  <a:schemeClr val="accent6"/>
                </a:solidFill>
              </a:rPr>
              <a:t>V</a:t>
            </a:r>
            <a:r>
              <a:rPr lang="en-US" sz="20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sz="2000" dirty="0" smtClean="0">
                <a:solidFill>
                  <a:schemeClr val="accent6"/>
                </a:solidFill>
              </a:rPr>
              <a:t>[j] = </a:t>
            </a:r>
            <a:r>
              <a:rPr lang="en-US" sz="2000" dirty="0" err="1" smtClean="0">
                <a:solidFill>
                  <a:schemeClr val="accent6"/>
                </a:solidFill>
              </a:rPr>
              <a:t>V</a:t>
            </a:r>
            <a:r>
              <a:rPr lang="en-US" sz="2000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sz="2000" dirty="0" smtClean="0">
                <a:solidFill>
                  <a:schemeClr val="accent6"/>
                </a:solidFill>
              </a:rPr>
              <a:t>[j]+1</a:t>
            </a:r>
          </a:p>
          <a:p>
            <a:pPr lvl="2" eaLnBrk="1" hangingPunct="1"/>
            <a:r>
              <a:rPr lang="en-US" sz="1800" dirty="0" smtClean="0"/>
              <a:t>This condition is satisfied if </a:t>
            </a:r>
            <a:r>
              <a:rPr lang="en-US" sz="1800" dirty="0" smtClean="0">
                <a:solidFill>
                  <a:schemeClr val="accent6"/>
                </a:solidFill>
              </a:rPr>
              <a:t>r</a:t>
            </a:r>
            <a:r>
              <a:rPr lang="en-US" sz="1800" i="1" dirty="0" smtClean="0"/>
              <a:t> </a:t>
            </a:r>
            <a:r>
              <a:rPr lang="en-US" sz="1800" dirty="0" smtClean="0"/>
              <a:t>is the next message that </a:t>
            </a:r>
            <a:r>
              <a:rPr lang="en-US" sz="1800" dirty="0" err="1" smtClean="0">
                <a:solidFill>
                  <a:schemeClr val="accent6"/>
                </a:solidFill>
              </a:rPr>
              <a:t>P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was expecting from process </a:t>
            </a:r>
            <a:r>
              <a:rPr lang="en-US" sz="1800" dirty="0" err="1" smtClean="0">
                <a:solidFill>
                  <a:schemeClr val="accent6"/>
                </a:solidFill>
              </a:rPr>
              <a:t>P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j</a:t>
            </a:r>
            <a:endParaRPr lang="en-US" sz="1800" baseline="-25000" dirty="0" smtClean="0">
              <a:solidFill>
                <a:schemeClr val="accent6"/>
              </a:solidFill>
            </a:endParaRPr>
          </a:p>
          <a:p>
            <a:pPr lvl="2" eaLnBrk="1" hangingPunct="1"/>
            <a:r>
              <a:rPr lang="en-US" sz="1800" dirty="0" smtClean="0"/>
              <a:t>Assume that </a:t>
            </a:r>
            <a:r>
              <a:rPr lang="en-US" sz="1800" dirty="0" err="1" smtClean="0">
                <a:solidFill>
                  <a:schemeClr val="accent6"/>
                </a:solidFill>
              </a:rPr>
              <a:t>V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sz="1800" dirty="0" smtClean="0">
                <a:solidFill>
                  <a:schemeClr val="accent6"/>
                </a:solidFill>
              </a:rPr>
              <a:t>[j]=5</a:t>
            </a:r>
            <a:r>
              <a:rPr lang="en-US" sz="1800" dirty="0" smtClean="0"/>
              <a:t>.  This means that </a:t>
            </a:r>
            <a:r>
              <a:rPr lang="en-US" sz="1800" dirty="0" err="1" smtClean="0">
                <a:solidFill>
                  <a:schemeClr val="accent6"/>
                </a:solidFill>
              </a:rPr>
              <a:t>P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sz="1800" baseline="-25000" dirty="0" smtClean="0">
                <a:solidFill>
                  <a:schemeClr val="accent6"/>
                </a:solidFill>
              </a:rPr>
              <a:t> </a:t>
            </a:r>
            <a:r>
              <a:rPr lang="en-US" sz="1800" dirty="0" smtClean="0"/>
              <a:t>knows</a:t>
            </a:r>
            <a:r>
              <a:rPr lang="en-US" sz="1800" dirty="0" smtClean="0">
                <a:solidFill>
                  <a:schemeClr val="accent6"/>
                </a:solidFill>
              </a:rPr>
              <a:t> </a:t>
            </a:r>
            <a:r>
              <a:rPr lang="en-US" sz="1800" dirty="0" err="1" smtClean="0">
                <a:solidFill>
                  <a:schemeClr val="accent6"/>
                </a:solidFill>
              </a:rPr>
              <a:t>P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sz="1800" baseline="-25000" dirty="0" smtClean="0">
                <a:solidFill>
                  <a:schemeClr val="accent6"/>
                </a:solidFill>
              </a:rPr>
              <a:t> </a:t>
            </a:r>
            <a:r>
              <a:rPr lang="en-US" sz="1800" dirty="0" smtClean="0"/>
              <a:t>sent 5 messages and that it should be waiting for the 6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message. </a:t>
            </a:r>
          </a:p>
          <a:p>
            <a:pPr lvl="2" eaLnBrk="1" hangingPunct="1"/>
            <a:r>
              <a:rPr lang="en-US" sz="1800" dirty="0" smtClean="0"/>
              <a:t>If </a:t>
            </a:r>
            <a:r>
              <a:rPr lang="en-US" sz="1800" dirty="0" err="1" smtClean="0">
                <a:solidFill>
                  <a:schemeClr val="accent6"/>
                </a:solidFill>
              </a:rPr>
              <a:t>V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sz="1800" dirty="0" smtClean="0">
                <a:solidFill>
                  <a:schemeClr val="accent6"/>
                </a:solidFill>
              </a:rPr>
              <a:t>[j] = 8 </a:t>
            </a:r>
            <a:r>
              <a:rPr lang="en-US" sz="1800" dirty="0" smtClean="0"/>
              <a:t>then messages 6,7 are lost or not yet arrived.</a:t>
            </a:r>
          </a:p>
          <a:p>
            <a:pPr lvl="1" eaLnBrk="1" hangingPunct="1"/>
            <a:r>
              <a:rPr lang="en-US" sz="2000" dirty="0" err="1" smtClean="0">
                <a:solidFill>
                  <a:schemeClr val="accent6"/>
                </a:solidFill>
              </a:rPr>
              <a:t>V</a:t>
            </a:r>
            <a:r>
              <a:rPr lang="en-US" sz="20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sz="2000" dirty="0" smtClean="0">
                <a:solidFill>
                  <a:schemeClr val="accent6"/>
                </a:solidFill>
              </a:rPr>
              <a:t>[</a:t>
            </a:r>
            <a:r>
              <a:rPr lang="en-US" sz="2000" dirty="0" err="1" smtClean="0">
                <a:solidFill>
                  <a:schemeClr val="accent6"/>
                </a:solidFill>
              </a:rPr>
              <a:t>i</a:t>
            </a:r>
            <a:r>
              <a:rPr lang="en-US" sz="2000" dirty="0" smtClean="0">
                <a:solidFill>
                  <a:schemeClr val="accent6"/>
                </a:solidFill>
              </a:rPr>
              <a:t>] ≤ </a:t>
            </a:r>
            <a:r>
              <a:rPr lang="en-US" sz="2000" dirty="0" err="1" smtClean="0">
                <a:solidFill>
                  <a:schemeClr val="accent6"/>
                </a:solidFill>
              </a:rPr>
              <a:t>V</a:t>
            </a:r>
            <a:r>
              <a:rPr lang="en-US" sz="2000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sz="2000" dirty="0" smtClean="0">
                <a:solidFill>
                  <a:schemeClr val="accent6"/>
                </a:solidFill>
              </a:rPr>
              <a:t>[</a:t>
            </a:r>
            <a:r>
              <a:rPr lang="en-US" sz="2000" dirty="0" err="1" smtClean="0">
                <a:solidFill>
                  <a:schemeClr val="accent6"/>
                </a:solidFill>
              </a:rPr>
              <a:t>i</a:t>
            </a:r>
            <a:r>
              <a:rPr lang="en-US" sz="2000" dirty="0" smtClean="0">
                <a:solidFill>
                  <a:schemeClr val="accent6"/>
                </a:solidFill>
              </a:rPr>
              <a:t>] </a:t>
            </a:r>
            <a:r>
              <a:rPr lang="en-US" sz="2000" dirty="0" smtClean="0"/>
              <a:t>for all </a:t>
            </a:r>
            <a:r>
              <a:rPr lang="en-US" sz="2000" dirty="0" err="1" smtClean="0">
                <a:solidFill>
                  <a:schemeClr val="accent6"/>
                </a:solidFill>
              </a:rPr>
              <a:t>i</a:t>
            </a:r>
            <a:r>
              <a:rPr lang="en-US" sz="2000" dirty="0" smtClean="0"/>
              <a:t> not equal to </a:t>
            </a:r>
            <a:r>
              <a:rPr lang="en-US" sz="2000" dirty="0" smtClean="0">
                <a:solidFill>
                  <a:schemeClr val="accent6"/>
                </a:solidFill>
              </a:rPr>
              <a:t>j</a:t>
            </a:r>
          </a:p>
          <a:p>
            <a:pPr lvl="2" eaLnBrk="1" hangingPunct="1"/>
            <a:r>
              <a:rPr lang="en-US" sz="1800" dirty="0" smtClean="0"/>
              <a:t>This condition is satisfied if  </a:t>
            </a:r>
            <a:r>
              <a:rPr lang="en-US" sz="1800" dirty="0" err="1" smtClean="0">
                <a:solidFill>
                  <a:schemeClr val="accent6"/>
                </a:solidFill>
              </a:rPr>
              <a:t>P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sz="1800" baseline="-25000" dirty="0" smtClean="0">
                <a:solidFill>
                  <a:schemeClr val="accent6"/>
                </a:solidFill>
              </a:rPr>
              <a:t> </a:t>
            </a:r>
            <a:r>
              <a:rPr lang="en-US" sz="1800" dirty="0" smtClean="0"/>
              <a:t>has seen at least as many messages as seen by </a:t>
            </a:r>
            <a:r>
              <a:rPr lang="en-US" sz="1800" dirty="0" err="1" smtClean="0">
                <a:solidFill>
                  <a:schemeClr val="accent6"/>
                </a:solidFill>
              </a:rPr>
              <a:t>P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when it sent message </a:t>
            </a:r>
            <a:r>
              <a:rPr lang="en-US" sz="1800" i="1" dirty="0" smtClean="0">
                <a:solidFill>
                  <a:schemeClr val="accent6"/>
                </a:solidFill>
              </a:rPr>
              <a:t>r</a:t>
            </a:r>
            <a:r>
              <a:rPr lang="en-US" sz="1800" i="1" dirty="0" smtClean="0"/>
              <a:t>.</a:t>
            </a:r>
          </a:p>
          <a:p>
            <a:pPr lvl="2" eaLnBrk="1" hangingPunct="1"/>
            <a:r>
              <a:rPr lang="en-US" sz="1800" dirty="0" smtClean="0"/>
              <a:t>Assume for some </a:t>
            </a:r>
            <a:r>
              <a:rPr lang="en-US" sz="1800" dirty="0" err="1" smtClean="0">
                <a:solidFill>
                  <a:schemeClr val="accent6"/>
                </a:solidFill>
              </a:rPr>
              <a:t>i</a:t>
            </a:r>
            <a:r>
              <a:rPr lang="en-US" sz="1800" dirty="0" smtClean="0"/>
              <a:t> that </a:t>
            </a:r>
            <a:r>
              <a:rPr lang="en-US" sz="1800" dirty="0" err="1" smtClean="0"/>
              <a:t>V</a:t>
            </a:r>
            <a:r>
              <a:rPr lang="en-US" sz="1800" baseline="-25000" dirty="0" err="1" smtClean="0"/>
              <a:t>j</a:t>
            </a:r>
            <a:r>
              <a:rPr lang="en-US" sz="1800" dirty="0" smtClean="0"/>
              <a:t>[</a:t>
            </a:r>
            <a:r>
              <a:rPr lang="en-US" sz="1800" dirty="0" err="1" smtClean="0"/>
              <a:t>i</a:t>
            </a:r>
            <a:r>
              <a:rPr lang="en-US" sz="1800" dirty="0" smtClean="0"/>
              <a:t>]  = 2 and </a:t>
            </a:r>
            <a:r>
              <a:rPr lang="en-US" sz="1800" dirty="0" err="1" smtClean="0">
                <a:solidFill>
                  <a:schemeClr val="accent6"/>
                </a:solidFill>
              </a:rPr>
              <a:t>V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sz="1800" dirty="0" smtClean="0">
                <a:solidFill>
                  <a:schemeClr val="accent6"/>
                </a:solidFill>
              </a:rPr>
              <a:t>[</a:t>
            </a:r>
            <a:r>
              <a:rPr lang="en-US" sz="1800" dirty="0" err="1" smtClean="0">
                <a:solidFill>
                  <a:schemeClr val="accent6"/>
                </a:solidFill>
              </a:rPr>
              <a:t>i</a:t>
            </a:r>
            <a:r>
              <a:rPr lang="en-US" sz="1800" dirty="0" smtClean="0">
                <a:solidFill>
                  <a:schemeClr val="accent6"/>
                </a:solidFill>
              </a:rPr>
              <a:t>] =1 </a:t>
            </a:r>
            <a:r>
              <a:rPr lang="en-US" sz="1800" dirty="0" smtClean="0"/>
              <a:t>and thus </a:t>
            </a:r>
            <a:r>
              <a:rPr lang="en-US" sz="1800" dirty="0" err="1" smtClean="0">
                <a:solidFill>
                  <a:schemeClr val="accent6"/>
                </a:solidFill>
              </a:rPr>
              <a:t>V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sz="1800" dirty="0" smtClean="0">
                <a:solidFill>
                  <a:schemeClr val="accent6"/>
                </a:solidFill>
              </a:rPr>
              <a:t>[</a:t>
            </a:r>
            <a:r>
              <a:rPr lang="en-US" sz="1800" dirty="0" err="1" smtClean="0">
                <a:solidFill>
                  <a:schemeClr val="accent6"/>
                </a:solidFill>
              </a:rPr>
              <a:t>i</a:t>
            </a:r>
            <a:r>
              <a:rPr lang="en-US" sz="1800" dirty="0" smtClean="0">
                <a:solidFill>
                  <a:schemeClr val="accent6"/>
                </a:solidFill>
              </a:rPr>
              <a:t>] &gt; </a:t>
            </a:r>
            <a:r>
              <a:rPr lang="en-US" sz="1800" dirty="0" err="1" smtClean="0">
                <a:solidFill>
                  <a:schemeClr val="accent6"/>
                </a:solidFill>
              </a:rPr>
              <a:t>V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sz="1800" dirty="0" smtClean="0">
                <a:solidFill>
                  <a:schemeClr val="accent6"/>
                </a:solidFill>
              </a:rPr>
              <a:t>[</a:t>
            </a:r>
            <a:r>
              <a:rPr lang="en-US" sz="1800" dirty="0" err="1" smtClean="0">
                <a:solidFill>
                  <a:schemeClr val="accent6"/>
                </a:solidFill>
              </a:rPr>
              <a:t>i</a:t>
            </a:r>
            <a:r>
              <a:rPr lang="en-US" sz="1800" dirty="0" smtClean="0">
                <a:solidFill>
                  <a:schemeClr val="accent6"/>
                </a:solidFill>
              </a:rPr>
              <a:t>]</a:t>
            </a:r>
            <a:r>
              <a:rPr lang="en-US" sz="1800" dirty="0" smtClean="0"/>
              <a:t> for some </a:t>
            </a:r>
            <a:r>
              <a:rPr lang="en-US" sz="1800" dirty="0" err="1" smtClean="0">
                <a:solidFill>
                  <a:schemeClr val="accent6"/>
                </a:solidFill>
              </a:rPr>
              <a:t>i</a:t>
            </a:r>
            <a:r>
              <a:rPr lang="en-US" sz="1800" dirty="0" smtClean="0"/>
              <a:t>.  This indicates that </a:t>
            </a:r>
            <a:r>
              <a:rPr lang="en-US" sz="1800" dirty="0" smtClean="0">
                <a:solidFill>
                  <a:schemeClr val="accent6"/>
                </a:solidFill>
              </a:rPr>
              <a:t>P</a:t>
            </a:r>
            <a:r>
              <a:rPr lang="en-US" sz="1800" baseline="-25000" dirty="0" smtClean="0">
                <a:solidFill>
                  <a:schemeClr val="accent6"/>
                </a:solidFill>
              </a:rPr>
              <a:t>i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sent a message that was received by </a:t>
            </a:r>
            <a:r>
              <a:rPr lang="en-US" sz="1800" dirty="0" err="1" smtClean="0">
                <a:solidFill>
                  <a:schemeClr val="accent6"/>
                </a:solidFill>
              </a:rPr>
              <a:t>P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but not </a:t>
            </a:r>
            <a:r>
              <a:rPr lang="en-US" sz="1800" dirty="0" err="1" smtClean="0">
                <a:solidFill>
                  <a:schemeClr val="accent6"/>
                </a:solidFill>
              </a:rPr>
              <a:t>P</a:t>
            </a:r>
            <a:r>
              <a:rPr lang="en-US" sz="1800" baseline="-25000" dirty="0" err="1" smtClean="0">
                <a:solidFill>
                  <a:schemeClr val="accent6"/>
                </a:solidFill>
              </a:rPr>
              <a:t>k</a:t>
            </a:r>
            <a:endParaRPr lang="en-US" sz="1800" baseline="-25000" dirty="0" smtClean="0">
              <a:solidFill>
                <a:schemeClr val="accent6"/>
              </a:solidFill>
            </a:endParaRPr>
          </a:p>
          <a:p>
            <a:pPr lvl="1" eaLnBrk="1" hangingPunct="1"/>
            <a:endParaRPr lang="en-US" sz="20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8382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AU" smtClean="0"/>
              <a:t>Example Application: </a:t>
            </a:r>
            <a:r>
              <a:rPr lang="en-US" smtClean="0"/>
              <a:t>Bulletin Board</a:t>
            </a:r>
            <a:endParaRPr lang="en-AU" smtClean="0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42322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114800" y="2514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4098925" y="95567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20486" name="Oval 8"/>
          <p:cNvSpPr>
            <a:spLocks noChangeArrowheads="1"/>
          </p:cNvSpPr>
          <p:nvPr/>
        </p:nvSpPr>
        <p:spPr bwMode="auto">
          <a:xfrm>
            <a:off x="4114800" y="4038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7" name="Line 10"/>
          <p:cNvSpPr>
            <a:spLocks noChangeShapeType="1"/>
          </p:cNvSpPr>
          <p:nvPr/>
        </p:nvSpPr>
        <p:spPr bwMode="auto">
          <a:xfrm>
            <a:off x="1630363" y="1635125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8" name="Oval 11"/>
          <p:cNvSpPr>
            <a:spLocks noChangeArrowheads="1"/>
          </p:cNvSpPr>
          <p:nvPr/>
        </p:nvSpPr>
        <p:spPr bwMode="auto">
          <a:xfrm>
            <a:off x="1554163" y="1863725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9" name="Text Box 13"/>
          <p:cNvSpPr txBox="1">
            <a:spLocks noChangeArrowheads="1"/>
          </p:cNvSpPr>
          <p:nvPr/>
        </p:nvSpPr>
        <p:spPr bwMode="auto">
          <a:xfrm>
            <a:off x="1225550" y="1689100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a</a:t>
            </a:r>
          </a:p>
        </p:txBody>
      </p:sp>
      <p:sp>
        <p:nvSpPr>
          <p:cNvPr id="20490" name="Text Box 15"/>
          <p:cNvSpPr txBox="1">
            <a:spLocks noChangeArrowheads="1"/>
          </p:cNvSpPr>
          <p:nvPr/>
        </p:nvSpPr>
        <p:spPr bwMode="auto">
          <a:xfrm>
            <a:off x="1371600" y="10668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20491" name="Text Box 21"/>
          <p:cNvSpPr txBox="1">
            <a:spLocks noChangeArrowheads="1"/>
          </p:cNvSpPr>
          <p:nvPr/>
        </p:nvSpPr>
        <p:spPr bwMode="auto">
          <a:xfrm>
            <a:off x="3810000" y="26670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0492" name="Text Box 23"/>
          <p:cNvSpPr txBox="1">
            <a:spLocks noChangeArrowheads="1"/>
          </p:cNvSpPr>
          <p:nvPr/>
        </p:nvSpPr>
        <p:spPr bwMode="auto">
          <a:xfrm>
            <a:off x="3733800" y="3886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0493" name="Text Box 25"/>
          <p:cNvSpPr txBox="1">
            <a:spLocks noChangeArrowheads="1"/>
          </p:cNvSpPr>
          <p:nvPr/>
        </p:nvSpPr>
        <p:spPr bwMode="auto">
          <a:xfrm>
            <a:off x="6400800" y="10668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20494" name="Text Box 27"/>
          <p:cNvSpPr txBox="1">
            <a:spLocks noChangeArrowheads="1"/>
          </p:cNvSpPr>
          <p:nvPr/>
        </p:nvSpPr>
        <p:spPr bwMode="auto">
          <a:xfrm>
            <a:off x="6172200" y="25146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0495" name="Line 28"/>
          <p:cNvSpPr>
            <a:spLocks noChangeShapeType="1"/>
          </p:cNvSpPr>
          <p:nvPr/>
        </p:nvSpPr>
        <p:spPr bwMode="auto">
          <a:xfrm>
            <a:off x="6632575" y="16002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6" name="Oval 30"/>
          <p:cNvSpPr>
            <a:spLocks noChangeArrowheads="1"/>
          </p:cNvSpPr>
          <p:nvPr/>
        </p:nvSpPr>
        <p:spPr bwMode="auto">
          <a:xfrm>
            <a:off x="6553200" y="3352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7" name="Oval 31"/>
          <p:cNvSpPr>
            <a:spLocks noChangeArrowheads="1"/>
          </p:cNvSpPr>
          <p:nvPr/>
        </p:nvSpPr>
        <p:spPr bwMode="auto">
          <a:xfrm>
            <a:off x="6477000" y="26670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8" name="Text Box 32"/>
          <p:cNvSpPr txBox="1">
            <a:spLocks noChangeArrowheads="1"/>
          </p:cNvSpPr>
          <p:nvPr/>
        </p:nvSpPr>
        <p:spPr bwMode="auto">
          <a:xfrm>
            <a:off x="6248400" y="3886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20499" name="Line 37"/>
          <p:cNvSpPr>
            <a:spLocks noChangeShapeType="1"/>
          </p:cNvSpPr>
          <p:nvPr/>
        </p:nvSpPr>
        <p:spPr bwMode="auto">
          <a:xfrm>
            <a:off x="1676400" y="1981200"/>
            <a:ext cx="2438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0500" name="Line 38"/>
          <p:cNvSpPr>
            <a:spLocks noChangeShapeType="1"/>
          </p:cNvSpPr>
          <p:nvPr/>
        </p:nvSpPr>
        <p:spPr bwMode="auto">
          <a:xfrm>
            <a:off x="1676400" y="1905000"/>
            <a:ext cx="487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59495" name="Text Box 39"/>
          <p:cNvSpPr txBox="1">
            <a:spLocks noChangeArrowheads="1"/>
          </p:cNvSpPr>
          <p:nvPr/>
        </p:nvSpPr>
        <p:spPr bwMode="auto">
          <a:xfrm>
            <a:off x="304800" y="16764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[1,0,0]</a:t>
            </a:r>
          </a:p>
        </p:txBody>
      </p:sp>
      <p:sp>
        <p:nvSpPr>
          <p:cNvPr id="659498" name="Text Box 42"/>
          <p:cNvSpPr txBox="1">
            <a:spLocks noChangeArrowheads="1"/>
          </p:cNvSpPr>
          <p:nvPr/>
        </p:nvSpPr>
        <p:spPr bwMode="auto">
          <a:xfrm>
            <a:off x="6858000" y="25146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[1,0,0]</a:t>
            </a:r>
          </a:p>
        </p:txBody>
      </p:sp>
      <p:sp>
        <p:nvSpPr>
          <p:cNvPr id="659499" name="Text Box 43"/>
          <p:cNvSpPr txBox="1">
            <a:spLocks noChangeArrowheads="1"/>
          </p:cNvSpPr>
          <p:nvPr/>
        </p:nvSpPr>
        <p:spPr bwMode="auto">
          <a:xfrm>
            <a:off x="4419600" y="25146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[1,0,0]</a:t>
            </a:r>
          </a:p>
        </p:txBody>
      </p:sp>
      <p:sp>
        <p:nvSpPr>
          <p:cNvPr id="20504" name="Line 44"/>
          <p:cNvSpPr>
            <a:spLocks noChangeShapeType="1"/>
          </p:cNvSpPr>
          <p:nvPr/>
        </p:nvSpPr>
        <p:spPr bwMode="auto">
          <a:xfrm flipH="1">
            <a:off x="4267200" y="3505200"/>
            <a:ext cx="2362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59501" name="Text Box 45"/>
          <p:cNvSpPr txBox="1">
            <a:spLocks noChangeArrowheads="1"/>
          </p:cNvSpPr>
          <p:nvPr/>
        </p:nvSpPr>
        <p:spPr bwMode="auto">
          <a:xfrm>
            <a:off x="6858000" y="32004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[1,0,1]</a:t>
            </a:r>
          </a:p>
        </p:txBody>
      </p:sp>
      <p:sp>
        <p:nvSpPr>
          <p:cNvPr id="659502" name="Text Box 46"/>
          <p:cNvSpPr txBox="1">
            <a:spLocks noChangeArrowheads="1"/>
          </p:cNvSpPr>
          <p:nvPr/>
        </p:nvSpPr>
        <p:spPr bwMode="auto">
          <a:xfrm>
            <a:off x="4495800" y="41148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[1,0,1]</a:t>
            </a:r>
          </a:p>
        </p:txBody>
      </p:sp>
      <p:sp>
        <p:nvSpPr>
          <p:cNvPr id="20507" name="Text Box 47"/>
          <p:cNvSpPr txBox="1">
            <a:spLocks noChangeArrowheads="1"/>
          </p:cNvSpPr>
          <p:nvPr/>
        </p:nvSpPr>
        <p:spPr bwMode="auto">
          <a:xfrm>
            <a:off x="441325" y="1336675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 a</a:t>
            </a:r>
          </a:p>
        </p:txBody>
      </p:sp>
      <p:sp>
        <p:nvSpPr>
          <p:cNvPr id="20508" name="Text Box 48"/>
          <p:cNvSpPr txBox="1">
            <a:spLocks noChangeArrowheads="1"/>
          </p:cNvSpPr>
          <p:nvPr/>
        </p:nvSpPr>
        <p:spPr bwMode="auto">
          <a:xfrm>
            <a:off x="7759700" y="32004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r: Reply a</a:t>
            </a:r>
          </a:p>
        </p:txBody>
      </p:sp>
      <p:sp>
        <p:nvSpPr>
          <p:cNvPr id="20509" name="Text Box 50"/>
          <p:cNvSpPr txBox="1">
            <a:spLocks noChangeArrowheads="1"/>
          </p:cNvSpPr>
          <p:nvPr/>
        </p:nvSpPr>
        <p:spPr bwMode="auto">
          <a:xfrm>
            <a:off x="517525" y="5908675"/>
            <a:ext cx="697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Message </a:t>
            </a:r>
            <a:r>
              <a:rPr lang="en-US" i="1"/>
              <a:t>a </a:t>
            </a:r>
            <a:r>
              <a:rPr lang="en-US"/>
              <a:t>arrives at P2 before the reply </a:t>
            </a:r>
            <a:r>
              <a:rPr lang="en-US" i="1"/>
              <a:t>r </a:t>
            </a:r>
            <a:r>
              <a:rPr lang="en-US"/>
              <a:t>from P3 does</a:t>
            </a:r>
          </a:p>
        </p:txBody>
      </p:sp>
      <p:sp>
        <p:nvSpPr>
          <p:cNvPr id="20510" name="Oval 51"/>
          <p:cNvSpPr>
            <a:spLocks noChangeArrowheads="1"/>
          </p:cNvSpPr>
          <p:nvPr/>
        </p:nvSpPr>
        <p:spPr bwMode="auto">
          <a:xfrm>
            <a:off x="1600200" y="42672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511" name="Line 52"/>
          <p:cNvSpPr>
            <a:spLocks noChangeShapeType="1"/>
          </p:cNvSpPr>
          <p:nvPr/>
        </p:nvSpPr>
        <p:spPr bwMode="auto">
          <a:xfrm flipH="1">
            <a:off x="1676400" y="3429000"/>
            <a:ext cx="495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0512" name="Text Box 53"/>
          <p:cNvSpPr txBox="1">
            <a:spLocks noChangeArrowheads="1"/>
          </p:cNvSpPr>
          <p:nvPr/>
        </p:nvSpPr>
        <p:spPr bwMode="auto">
          <a:xfrm>
            <a:off x="12033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59510" name="Text Box 54"/>
          <p:cNvSpPr txBox="1">
            <a:spLocks noChangeArrowheads="1"/>
          </p:cNvSpPr>
          <p:nvPr/>
        </p:nvSpPr>
        <p:spPr bwMode="auto">
          <a:xfrm>
            <a:off x="533400" y="45720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[1,0,1]</a:t>
            </a:r>
          </a:p>
        </p:txBody>
      </p:sp>
      <p:sp>
        <p:nvSpPr>
          <p:cNvPr id="659511" name="Text Box 55"/>
          <p:cNvSpPr txBox="1">
            <a:spLocks noChangeArrowheads="1"/>
          </p:cNvSpPr>
          <p:nvPr/>
        </p:nvSpPr>
        <p:spPr bwMode="auto">
          <a:xfrm>
            <a:off x="1828800" y="10668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[0,0,0]</a:t>
            </a:r>
          </a:p>
        </p:txBody>
      </p:sp>
      <p:sp>
        <p:nvSpPr>
          <p:cNvPr id="659512" name="Text Box 56"/>
          <p:cNvSpPr txBox="1">
            <a:spLocks noChangeArrowheads="1"/>
          </p:cNvSpPr>
          <p:nvPr/>
        </p:nvSpPr>
        <p:spPr bwMode="auto">
          <a:xfrm>
            <a:off x="4572000" y="9144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[0,0,0]</a:t>
            </a:r>
          </a:p>
        </p:txBody>
      </p:sp>
      <p:sp>
        <p:nvSpPr>
          <p:cNvPr id="659513" name="Text Box 57"/>
          <p:cNvSpPr txBox="1">
            <a:spLocks noChangeArrowheads="1"/>
          </p:cNvSpPr>
          <p:nvPr/>
        </p:nvSpPr>
        <p:spPr bwMode="auto">
          <a:xfrm>
            <a:off x="6934200" y="10668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[0,0,0]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9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9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9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9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9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9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9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9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495" grpId="0" build="p" autoUpdateAnimBg="0"/>
      <p:bldP spid="659498" grpId="0" build="p" autoUpdateAnimBg="0"/>
      <p:bldP spid="659499" grpId="0" build="p" autoUpdateAnimBg="0"/>
      <p:bldP spid="659501" grpId="0" build="p" autoUpdateAnimBg="0"/>
      <p:bldP spid="659502" grpId="0" build="p" autoUpdateAnimBg="0"/>
      <p:bldP spid="659510" grpId="0" build="p" autoUpdateAnimBg="0"/>
      <p:bldP spid="659511" grpId="0" build="p" autoUpdateAnimBg="0"/>
      <p:bldP spid="659512" grpId="0" build="p" autoUpdateAnimBg="0"/>
      <p:bldP spid="65951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clocks</a:t>
            </a:r>
          </a:p>
          <a:p>
            <a:pPr eaLnBrk="1" hangingPunct="1"/>
            <a:r>
              <a:rPr lang="en-US" smtClean="0"/>
              <a:t>Totally-Ordered Multicasting</a:t>
            </a:r>
          </a:p>
          <a:p>
            <a:pPr eaLnBrk="1" hangingPunct="1"/>
            <a:r>
              <a:rPr lang="en-US" smtClean="0"/>
              <a:t>Vector timestamps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8382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AU" smtClean="0"/>
              <a:t>Example Application: </a:t>
            </a:r>
            <a:r>
              <a:rPr lang="en-US" smtClean="0"/>
              <a:t>Bulletin Board</a:t>
            </a:r>
            <a:endParaRPr lang="en-AU" smtClean="0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42322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4114800" y="4800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098925" y="95567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4191000" y="38100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630363" y="1635125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1554163" y="1863725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225550" y="1689100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a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382713" y="1066800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21515" name="Text Box 13"/>
          <p:cNvSpPr txBox="1">
            <a:spLocks noChangeArrowheads="1"/>
          </p:cNvSpPr>
          <p:nvPr/>
        </p:nvSpPr>
        <p:spPr bwMode="auto">
          <a:xfrm>
            <a:off x="6400800" y="10668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21516" name="Text Box 14"/>
          <p:cNvSpPr txBox="1">
            <a:spLocks noChangeArrowheads="1"/>
          </p:cNvSpPr>
          <p:nvPr/>
        </p:nvSpPr>
        <p:spPr bwMode="auto">
          <a:xfrm>
            <a:off x="61722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1517" name="Line 15"/>
          <p:cNvSpPr>
            <a:spLocks noChangeShapeType="1"/>
          </p:cNvSpPr>
          <p:nvPr/>
        </p:nvSpPr>
        <p:spPr bwMode="auto">
          <a:xfrm>
            <a:off x="6632575" y="16002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18" name="Oval 16"/>
          <p:cNvSpPr>
            <a:spLocks noChangeArrowheads="1"/>
          </p:cNvSpPr>
          <p:nvPr/>
        </p:nvSpPr>
        <p:spPr bwMode="auto">
          <a:xfrm>
            <a:off x="6553200" y="3352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19" name="Oval 17"/>
          <p:cNvSpPr>
            <a:spLocks noChangeArrowheads="1"/>
          </p:cNvSpPr>
          <p:nvPr/>
        </p:nvSpPr>
        <p:spPr bwMode="auto">
          <a:xfrm>
            <a:off x="6477000" y="26670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20" name="Text Box 18"/>
          <p:cNvSpPr txBox="1">
            <a:spLocks noChangeArrowheads="1"/>
          </p:cNvSpPr>
          <p:nvPr/>
        </p:nvSpPr>
        <p:spPr bwMode="auto">
          <a:xfrm>
            <a:off x="61722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21521" name="Line 20"/>
          <p:cNvSpPr>
            <a:spLocks noChangeShapeType="1"/>
          </p:cNvSpPr>
          <p:nvPr/>
        </p:nvSpPr>
        <p:spPr bwMode="auto">
          <a:xfrm>
            <a:off x="1676400" y="1905000"/>
            <a:ext cx="487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73813" name="Text Box 21"/>
          <p:cNvSpPr txBox="1">
            <a:spLocks noChangeArrowheads="1"/>
          </p:cNvSpPr>
          <p:nvPr/>
        </p:nvSpPr>
        <p:spPr bwMode="auto">
          <a:xfrm>
            <a:off x="304800" y="16764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[1,0,0]</a:t>
            </a:r>
          </a:p>
        </p:txBody>
      </p:sp>
      <p:sp>
        <p:nvSpPr>
          <p:cNvPr id="673814" name="Text Box 22"/>
          <p:cNvSpPr txBox="1">
            <a:spLocks noChangeArrowheads="1"/>
          </p:cNvSpPr>
          <p:nvPr/>
        </p:nvSpPr>
        <p:spPr bwMode="auto">
          <a:xfrm>
            <a:off x="6858000" y="25146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[1,0,0]</a:t>
            </a:r>
          </a:p>
        </p:txBody>
      </p:sp>
      <p:sp>
        <p:nvSpPr>
          <p:cNvPr id="673817" name="Text Box 25"/>
          <p:cNvSpPr txBox="1">
            <a:spLocks noChangeArrowheads="1"/>
          </p:cNvSpPr>
          <p:nvPr/>
        </p:nvSpPr>
        <p:spPr bwMode="auto">
          <a:xfrm>
            <a:off x="6858000" y="32004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[1,0,1]</a:t>
            </a:r>
          </a:p>
        </p:txBody>
      </p:sp>
      <p:sp>
        <p:nvSpPr>
          <p:cNvPr id="21525" name="Text Box 27"/>
          <p:cNvSpPr txBox="1">
            <a:spLocks noChangeArrowheads="1"/>
          </p:cNvSpPr>
          <p:nvPr/>
        </p:nvSpPr>
        <p:spPr bwMode="auto">
          <a:xfrm>
            <a:off x="441325" y="1336675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 a</a:t>
            </a:r>
          </a:p>
        </p:txBody>
      </p:sp>
      <p:sp>
        <p:nvSpPr>
          <p:cNvPr id="21526" name="Text Box 28"/>
          <p:cNvSpPr txBox="1">
            <a:spLocks noChangeArrowheads="1"/>
          </p:cNvSpPr>
          <p:nvPr/>
        </p:nvSpPr>
        <p:spPr bwMode="auto">
          <a:xfrm>
            <a:off x="7759700" y="32004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r: Reply a</a:t>
            </a:r>
          </a:p>
        </p:txBody>
      </p:sp>
      <p:sp>
        <p:nvSpPr>
          <p:cNvPr id="21527" name="Line 30"/>
          <p:cNvSpPr>
            <a:spLocks noChangeShapeType="1"/>
          </p:cNvSpPr>
          <p:nvPr/>
        </p:nvSpPr>
        <p:spPr bwMode="auto">
          <a:xfrm flipH="1">
            <a:off x="4343400" y="35052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73823" name="Text Box 31"/>
          <p:cNvSpPr txBox="1">
            <a:spLocks noChangeArrowheads="1"/>
          </p:cNvSpPr>
          <p:nvPr/>
        </p:nvSpPr>
        <p:spPr bwMode="auto">
          <a:xfrm>
            <a:off x="4556125" y="3851275"/>
            <a:ext cx="126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Buffered</a:t>
            </a:r>
          </a:p>
        </p:txBody>
      </p:sp>
      <p:sp>
        <p:nvSpPr>
          <p:cNvPr id="21529" name="Text Box 32"/>
          <p:cNvSpPr txBox="1">
            <a:spLocks noChangeArrowheads="1"/>
          </p:cNvSpPr>
          <p:nvPr/>
        </p:nvSpPr>
        <p:spPr bwMode="auto">
          <a:xfrm>
            <a:off x="3870325" y="43846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1530" name="Line 33"/>
          <p:cNvSpPr>
            <a:spLocks noChangeShapeType="1"/>
          </p:cNvSpPr>
          <p:nvPr/>
        </p:nvSpPr>
        <p:spPr bwMode="auto">
          <a:xfrm>
            <a:off x="1676400" y="1981200"/>
            <a:ext cx="24384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73826" name="Text Box 34"/>
          <p:cNvSpPr txBox="1">
            <a:spLocks noChangeArrowheads="1"/>
          </p:cNvSpPr>
          <p:nvPr/>
        </p:nvSpPr>
        <p:spPr bwMode="auto">
          <a:xfrm>
            <a:off x="4419600" y="47244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[1,0,0]</a:t>
            </a:r>
          </a:p>
        </p:txBody>
      </p:sp>
      <p:sp>
        <p:nvSpPr>
          <p:cNvPr id="21532" name="Text Box 35"/>
          <p:cNvSpPr txBox="1">
            <a:spLocks noChangeArrowheads="1"/>
          </p:cNvSpPr>
          <p:nvPr/>
        </p:nvSpPr>
        <p:spPr bwMode="auto">
          <a:xfrm>
            <a:off x="669925" y="5908675"/>
            <a:ext cx="8132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message </a:t>
            </a:r>
            <a:r>
              <a:rPr lang="en-US" i="1"/>
              <a:t>a </a:t>
            </a:r>
            <a:r>
              <a:rPr lang="en-US"/>
              <a:t>arrives at P2 after the reply from P3; The reply is </a:t>
            </a:r>
          </a:p>
          <a:p>
            <a:r>
              <a:rPr lang="en-US"/>
              <a:t>not delivered right away. </a:t>
            </a:r>
          </a:p>
        </p:txBody>
      </p:sp>
      <p:sp>
        <p:nvSpPr>
          <p:cNvPr id="21533" name="Oval 36"/>
          <p:cNvSpPr>
            <a:spLocks noChangeArrowheads="1"/>
          </p:cNvSpPr>
          <p:nvPr/>
        </p:nvSpPr>
        <p:spPr bwMode="auto">
          <a:xfrm>
            <a:off x="1524000" y="41910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34" name="Text Box 37"/>
          <p:cNvSpPr txBox="1">
            <a:spLocks noChangeArrowheads="1"/>
          </p:cNvSpPr>
          <p:nvPr/>
        </p:nvSpPr>
        <p:spPr bwMode="auto">
          <a:xfrm>
            <a:off x="1127125" y="4003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1535" name="Line 38"/>
          <p:cNvSpPr>
            <a:spLocks noChangeShapeType="1"/>
          </p:cNvSpPr>
          <p:nvPr/>
        </p:nvSpPr>
        <p:spPr bwMode="auto">
          <a:xfrm flipH="1">
            <a:off x="1676400" y="3352800"/>
            <a:ext cx="487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73831" name="Text Box 39"/>
          <p:cNvSpPr txBox="1">
            <a:spLocks noChangeArrowheads="1"/>
          </p:cNvSpPr>
          <p:nvPr/>
        </p:nvSpPr>
        <p:spPr bwMode="auto">
          <a:xfrm>
            <a:off x="533400" y="44958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[1,0,1]</a:t>
            </a:r>
          </a:p>
        </p:txBody>
      </p:sp>
      <p:sp>
        <p:nvSpPr>
          <p:cNvPr id="673833" name="Text Box 41"/>
          <p:cNvSpPr txBox="1">
            <a:spLocks noChangeArrowheads="1"/>
          </p:cNvSpPr>
          <p:nvPr/>
        </p:nvSpPr>
        <p:spPr bwMode="auto">
          <a:xfrm>
            <a:off x="1828800" y="10668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[0,0,0]</a:t>
            </a:r>
          </a:p>
        </p:txBody>
      </p:sp>
      <p:sp>
        <p:nvSpPr>
          <p:cNvPr id="673834" name="Text Box 42"/>
          <p:cNvSpPr txBox="1">
            <a:spLocks noChangeArrowheads="1"/>
          </p:cNvSpPr>
          <p:nvPr/>
        </p:nvSpPr>
        <p:spPr bwMode="auto">
          <a:xfrm>
            <a:off x="4572000" y="9144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[0,0,0]</a:t>
            </a:r>
          </a:p>
        </p:txBody>
      </p:sp>
      <p:sp>
        <p:nvSpPr>
          <p:cNvPr id="673835" name="Text Box 43"/>
          <p:cNvSpPr txBox="1">
            <a:spLocks noChangeArrowheads="1"/>
          </p:cNvSpPr>
          <p:nvPr/>
        </p:nvSpPr>
        <p:spPr bwMode="auto">
          <a:xfrm>
            <a:off x="6858000" y="10668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[0,0,0]</a:t>
            </a:r>
          </a:p>
        </p:txBody>
      </p:sp>
      <p:sp>
        <p:nvSpPr>
          <p:cNvPr id="673837" name="Text Box 45"/>
          <p:cNvSpPr txBox="1">
            <a:spLocks noChangeArrowheads="1"/>
          </p:cNvSpPr>
          <p:nvPr/>
        </p:nvSpPr>
        <p:spPr bwMode="auto">
          <a:xfrm>
            <a:off x="4572000" y="5334000"/>
            <a:ext cx="1274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Deliver 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3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3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813" grpId="0" build="p" autoUpdateAnimBg="0"/>
      <p:bldP spid="673814" grpId="0" build="p" autoUpdateAnimBg="0"/>
      <p:bldP spid="673817" grpId="0" build="p" autoUpdateAnimBg="0"/>
      <p:bldP spid="673823" grpId="0" autoUpdateAnimBg="0"/>
      <p:bldP spid="673826" grpId="0" build="p" autoUpdateAnimBg="0"/>
      <p:bldP spid="673831" grpId="0" build="p" autoUpdateAnimBg="0"/>
      <p:bldP spid="673833" grpId="0" build="p" autoUpdateAnimBg="0"/>
      <p:bldP spid="673834" grpId="0" build="p" autoUpdateAnimBg="0"/>
      <p:bldP spid="673835" grpId="0" build="p" autoUpdateAnimBg="0"/>
      <p:bldP spid="67383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notion of a globally shared clock.</a:t>
            </a:r>
          </a:p>
          <a:p>
            <a:pPr eaLnBrk="1" hangingPunct="1"/>
            <a:r>
              <a:rPr lang="en-US" smtClean="0"/>
              <a:t>Local (physical) clocks must be synchronized based on algorithms that take into account network latency.</a:t>
            </a:r>
          </a:p>
          <a:p>
            <a:pPr eaLnBrk="1" hangingPunct="1"/>
            <a:r>
              <a:rPr lang="en-US" smtClean="0"/>
              <a:t>Knowing the absolute time is not necessary.</a:t>
            </a:r>
          </a:p>
          <a:p>
            <a:pPr eaLnBrk="1" hangingPunct="1"/>
            <a:r>
              <a:rPr lang="en-US" smtClean="0"/>
              <a:t>Logical clocks can be used for ordering purposes.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Van Steen and Tanenbaum: 5.2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Coulouris: 10.4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L. Lamport, “Time, Clocks and the Ordering of Events in Distributed Systems,” </a:t>
            </a:r>
            <a:r>
              <a:rPr lang="en-US" i="1" smtClean="0"/>
              <a:t>Communications of the ACM, </a:t>
            </a:r>
            <a:r>
              <a:rPr lang="en-US" smtClean="0"/>
              <a:t>Vol. 21, No. 7, July 1978, pp. 558-565.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C.J. Fidge, “Timestamps in Message-Passing Systems that Preserve the Partial Ordering”, </a:t>
            </a:r>
            <a:r>
              <a:rPr lang="en-US" i="1" smtClean="0"/>
              <a:t>Proceedings of the 11</a:t>
            </a:r>
            <a:r>
              <a:rPr lang="en-US" i="1" baseline="30000" smtClean="0"/>
              <a:t>th</a:t>
            </a:r>
            <a:r>
              <a:rPr lang="en-US" i="1" smtClean="0"/>
              <a:t> Australian Computer Science Conference, </a:t>
            </a:r>
            <a:r>
              <a:rPr lang="en-US" smtClean="0"/>
              <a:t>Brisbane, pp. 56-66, February 1988.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Lamport Clocks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Lamport</a:t>
            </a:r>
            <a:r>
              <a:rPr lang="en-US" dirty="0" smtClean="0"/>
              <a:t> timestamps do not capture </a:t>
            </a:r>
            <a:r>
              <a:rPr lang="en-US" dirty="0" smtClean="0">
                <a:solidFill>
                  <a:srgbClr val="FF0000"/>
                </a:solidFill>
              </a:rPr>
              <a:t>causality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With </a:t>
            </a:r>
            <a:r>
              <a:rPr lang="en-US" dirty="0" err="1" smtClean="0"/>
              <a:t>Lamport’s</a:t>
            </a:r>
            <a:r>
              <a:rPr lang="en-US" dirty="0" smtClean="0"/>
              <a:t> clocks, one cannot directly compare the timestamps of two events to determine their precedence relationship.</a:t>
            </a:r>
          </a:p>
          <a:p>
            <a:pPr lvl="1" eaLnBrk="1" hangingPunct="1"/>
            <a:r>
              <a:rPr lang="en-US" dirty="0" smtClean="0"/>
              <a:t>If </a:t>
            </a:r>
            <a:r>
              <a:rPr lang="en-US" dirty="0" smtClean="0">
                <a:solidFill>
                  <a:schemeClr val="accent6"/>
                </a:solidFill>
              </a:rPr>
              <a:t>C(a) </a:t>
            </a:r>
            <a:r>
              <a:rPr lang="en-US" dirty="0" smtClean="0">
                <a:solidFill>
                  <a:schemeClr val="accent6"/>
                </a:solidFill>
                <a:cs typeface="Times New Roman" pitchFamily="18" charset="0"/>
              </a:rPr>
              <a:t>&lt; C(b) </a:t>
            </a:r>
            <a:r>
              <a:rPr lang="en-US" dirty="0" smtClean="0">
                <a:cs typeface="Times New Roman" pitchFamily="18" charset="0"/>
              </a:rPr>
              <a:t>is not true then </a:t>
            </a:r>
            <a:r>
              <a:rPr lang="en-US" dirty="0" smtClean="0">
                <a:solidFill>
                  <a:schemeClr val="accent6"/>
                </a:solidFill>
              </a:rPr>
              <a:t>a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 b </a:t>
            </a:r>
            <a:r>
              <a:rPr lang="en-US" dirty="0" smtClean="0">
                <a:sym typeface="Symbol" pitchFamily="18" charset="2"/>
              </a:rPr>
              <a:t>is also not true.</a:t>
            </a:r>
          </a:p>
          <a:p>
            <a:pPr lvl="1" eaLnBrk="1" hangingPunct="1"/>
            <a:r>
              <a:rPr lang="en-US" dirty="0" smtClean="0"/>
              <a:t>Knowing that </a:t>
            </a:r>
            <a:r>
              <a:rPr lang="en-US" dirty="0" smtClean="0">
                <a:solidFill>
                  <a:schemeClr val="accent6"/>
                </a:solidFill>
              </a:rPr>
              <a:t>C(a) </a:t>
            </a:r>
            <a:r>
              <a:rPr lang="en-US" dirty="0" smtClean="0">
                <a:solidFill>
                  <a:schemeClr val="accent6"/>
                </a:solidFill>
                <a:cs typeface="Times New Roman" pitchFamily="18" charset="0"/>
              </a:rPr>
              <a:t>&lt; C(b) </a:t>
            </a:r>
            <a:r>
              <a:rPr lang="en-US" dirty="0" smtClean="0">
                <a:cs typeface="Times New Roman" pitchFamily="18" charset="0"/>
              </a:rPr>
              <a:t>is true does not allow us to conclude that </a:t>
            </a:r>
            <a:r>
              <a:rPr lang="en-US" dirty="0" smtClean="0">
                <a:solidFill>
                  <a:schemeClr val="accent6"/>
                </a:solidFill>
              </a:rPr>
              <a:t>a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 b </a:t>
            </a:r>
            <a:r>
              <a:rPr lang="en-US" dirty="0" smtClean="0">
                <a:sym typeface="Symbol" pitchFamily="18" charset="2"/>
              </a:rPr>
              <a:t>is true</a:t>
            </a:r>
            <a:r>
              <a:rPr lang="en-US" sz="2800" dirty="0" smtClean="0">
                <a:sym typeface="Symbol" pitchFamily="18" charset="2"/>
              </a:rPr>
              <a:t>.</a:t>
            </a:r>
          </a:p>
          <a:p>
            <a:pPr lvl="1" eaLnBrk="1" hangingPunct="1"/>
            <a:r>
              <a:rPr lang="en-US" dirty="0" smtClean="0">
                <a:sym typeface="Symbol" pitchFamily="18" charset="2"/>
              </a:rPr>
              <a:t>Example: In the first timing diagram,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C(e) </a:t>
            </a:r>
            <a:r>
              <a:rPr lang="en-US" i="1" dirty="0" smtClean="0">
                <a:solidFill>
                  <a:schemeClr val="accent6"/>
                </a:solidFill>
                <a:sym typeface="Symbol" pitchFamily="18" charset="2"/>
              </a:rPr>
              <a:t>=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1</a:t>
            </a:r>
            <a:r>
              <a:rPr lang="en-US" i="1" dirty="0" smtClean="0">
                <a:solidFill>
                  <a:schemeClr val="accent6"/>
                </a:solidFill>
                <a:sym typeface="Symbol" pitchFamily="18" charset="2"/>
              </a:rPr>
              <a:t>  </a:t>
            </a:r>
            <a:r>
              <a:rPr lang="en-US" dirty="0" smtClean="0">
                <a:sym typeface="Symbol" pitchFamily="18" charset="2"/>
              </a:rPr>
              <a:t>and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C(b)  = 2</a:t>
            </a:r>
            <a:r>
              <a:rPr lang="en-US" dirty="0" smtClean="0">
                <a:sym typeface="Symbol" pitchFamily="18" charset="2"/>
              </a:rPr>
              <a:t>; thus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C(e) &lt; C(b) </a:t>
            </a:r>
            <a:r>
              <a:rPr lang="en-US" dirty="0" smtClean="0">
                <a:sym typeface="Symbol" pitchFamily="18" charset="2"/>
              </a:rPr>
              <a:t>but it is not the case that </a:t>
            </a:r>
            <a:r>
              <a:rPr lang="en-US" dirty="0" smtClean="0">
                <a:solidFill>
                  <a:schemeClr val="accent6"/>
                </a:solidFill>
              </a:rPr>
              <a:t>e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 b </a:t>
            </a:r>
          </a:p>
          <a:p>
            <a:pPr lvl="1" eaLnBrk="1" hangingPunct="1"/>
            <a:endParaRPr lang="en-U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Lamport Clocks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Why is  this important?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For the banking example, it doesn’t matter what order operations are executed at each replica.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It only matters that all replicas execute the operations in the same order. This is </a:t>
            </a:r>
            <a:r>
              <a:rPr lang="en-US" sz="2400" dirty="0" smtClean="0">
                <a:solidFill>
                  <a:srgbClr val="FF0000"/>
                </a:solidFill>
              </a:rPr>
              <a:t>total order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Causal order </a:t>
            </a:r>
            <a:r>
              <a:rPr lang="en-US" sz="2400" dirty="0" smtClean="0"/>
              <a:t>is used when a message received by a process can potentially affect any subsequent message sent by that process.  Those messages should be received in that order at all processes.  Unrelated messages may be delivered in any order.</a:t>
            </a:r>
            <a:endParaRPr lang="en-US" sz="2400" i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Do </a:t>
            </a:r>
            <a:r>
              <a:rPr lang="en-US" sz="2400" dirty="0" err="1" smtClean="0"/>
              <a:t>Lamport</a:t>
            </a:r>
            <a:r>
              <a:rPr lang="en-US" sz="2400" dirty="0" smtClean="0"/>
              <a:t> timestamps   support causal order?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Application:Bulletin Board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Internet’s electronic bulletin board (or Google’s Groups or any chat service)  </a:t>
            </a:r>
          </a:p>
          <a:p>
            <a:pPr eaLnBrk="1" hangingPunct="1"/>
            <a:r>
              <a:rPr lang="en-US" smtClean="0"/>
              <a:t>Users (processes) join specific groups (discussion groups).</a:t>
            </a:r>
          </a:p>
          <a:p>
            <a:pPr eaLnBrk="1" hangingPunct="1"/>
            <a:r>
              <a:rPr lang="en-US" smtClean="0"/>
              <a:t>Postings, whether they are articles or reactions, are multicast to all group members.</a:t>
            </a:r>
          </a:p>
          <a:p>
            <a:pPr eaLnBrk="1" hangingPunct="1"/>
            <a:r>
              <a:rPr lang="en-US" smtClean="0"/>
              <a:t>Could use a totally-ordered multicasting scheme.</a:t>
            </a:r>
          </a:p>
          <a:p>
            <a:pPr lvl="1" eaLnBrk="1" hangingPunct="1"/>
            <a:r>
              <a:rPr lang="en-US" smtClean="0"/>
              <a:t>Should we be doing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Display from a Bulletin Board Program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332038" y="3135313"/>
            <a:ext cx="17462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83100" y="3135313"/>
            <a:ext cx="19050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593850" y="5426075"/>
            <a:ext cx="19050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332038" y="5426075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483100" y="5426075"/>
            <a:ext cx="19050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700963" y="5426075"/>
            <a:ext cx="19050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533400" y="1720850"/>
            <a:ext cx="7724775" cy="1468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000" smtClean="0"/>
              <a:t>Users run bulletin board applications which multicast messages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One multicast group per topic (e.g. </a:t>
            </a:r>
            <a:r>
              <a:rPr lang="en-GB" sz="2000" i="1" smtClean="0"/>
              <a:t>os.interesting</a:t>
            </a:r>
            <a:r>
              <a:rPr lang="en-GB" sz="20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Require </a:t>
            </a:r>
            <a:r>
              <a:rPr lang="en-GB" sz="2000" smtClean="0">
                <a:solidFill>
                  <a:srgbClr val="FF0000"/>
                </a:solidFill>
              </a:rPr>
              <a:t>reliable multicast</a:t>
            </a:r>
            <a:r>
              <a:rPr lang="en-GB" sz="2000" smtClean="0"/>
              <a:t> - so that all members receive messages (more on this later)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Ordering:</a:t>
            </a:r>
            <a:endParaRPr lang="en-GB" smtClean="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000500" y="3419475"/>
            <a:ext cx="1228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Bulletin board:</a:t>
            </a:r>
            <a:endParaRPr lang="en-GB">
              <a:latin typeface="Times" pitchFamily="18" charset="0"/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5257800" y="3429000"/>
            <a:ext cx="11874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 os.interesting</a:t>
            </a:r>
            <a:endParaRPr lang="en-GB">
              <a:latin typeface="Times" pitchFamily="18" charset="0"/>
            </a:endParaRPr>
          </a:p>
        </p:txBody>
      </p:sp>
      <p:sp>
        <p:nvSpPr>
          <p:cNvPr id="8204" name="Freeform 12"/>
          <p:cNvSpPr>
            <a:spLocks/>
          </p:cNvSpPr>
          <p:nvPr/>
        </p:nvSpPr>
        <p:spPr bwMode="auto">
          <a:xfrm>
            <a:off x="2070100" y="3309938"/>
            <a:ext cx="1588" cy="1587"/>
          </a:xfrm>
          <a:custGeom>
            <a:avLst/>
            <a:gdLst>
              <a:gd name="T0" fmla="*/ 0 w 1588"/>
              <a:gd name="T1" fmla="*/ 0 h 1587"/>
              <a:gd name="T2" fmla="*/ 0 w 1588"/>
              <a:gd name="T3" fmla="*/ 0 h 1587"/>
              <a:gd name="T4" fmla="*/ 0 w 1588"/>
              <a:gd name="T5" fmla="*/ 0 h 1587"/>
              <a:gd name="T6" fmla="*/ 0 60000 65536"/>
              <a:gd name="T7" fmla="*/ 0 60000 65536"/>
              <a:gd name="T8" fmla="*/ 0 60000 65536"/>
              <a:gd name="T9" fmla="*/ 0 w 1588"/>
              <a:gd name="T10" fmla="*/ 0 h 1587"/>
              <a:gd name="T11" fmla="*/ 1588 w 1588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1587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2089150" y="3309938"/>
            <a:ext cx="6070600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06" name="Freeform 14"/>
          <p:cNvSpPr>
            <a:spLocks/>
          </p:cNvSpPr>
          <p:nvPr/>
        </p:nvSpPr>
        <p:spPr bwMode="auto">
          <a:xfrm>
            <a:off x="8177213" y="33099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  <a:gd name="T9" fmla="*/ 0 w 1587"/>
              <a:gd name="T10" fmla="*/ 0 h 1587"/>
              <a:gd name="T11" fmla="*/ 1587 w 1587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7" h="1587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070100" y="3328988"/>
            <a:ext cx="1588" cy="3190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8177213" y="3328988"/>
            <a:ext cx="1587" cy="3190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2130425" y="38655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Item</a:t>
            </a:r>
            <a:endParaRPr lang="en-GB">
              <a:latin typeface="Times" pitchFamily="18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865438" y="3856038"/>
            <a:ext cx="441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From</a:t>
            </a:r>
            <a:endParaRPr lang="en-GB">
              <a:latin typeface="Times" pitchFamily="18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5016500" y="3856038"/>
            <a:ext cx="611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Subject</a:t>
            </a:r>
            <a:endParaRPr lang="en-GB">
              <a:latin typeface="Times" pitchFamily="18" charset="0"/>
            </a:endParaRPr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2070100" y="3668713"/>
            <a:ext cx="1588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2089150" y="3668713"/>
            <a:ext cx="698500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2824163" y="3668713"/>
            <a:ext cx="2114550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4957763" y="3668713"/>
            <a:ext cx="1587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4976813" y="3668713"/>
            <a:ext cx="3182937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8177213" y="3668713"/>
            <a:ext cx="1587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2070100" y="3687763"/>
            <a:ext cx="1588" cy="419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2806700" y="3687763"/>
            <a:ext cx="1588" cy="419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4957763" y="3687763"/>
            <a:ext cx="1587" cy="419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8177213" y="3687763"/>
            <a:ext cx="1587" cy="419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2130425" y="4314825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23</a:t>
            </a:r>
            <a:endParaRPr lang="en-GB">
              <a:latin typeface="Times" pitchFamily="18" charset="0"/>
            </a:endParaRPr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2833688" y="4314825"/>
            <a:ext cx="7953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A.Hanlon</a:t>
            </a:r>
            <a:endParaRPr lang="en-GB">
              <a:latin typeface="Times" pitchFamily="18" charset="0"/>
            </a:endParaRPr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>
            <a:off x="4984750" y="4314825"/>
            <a:ext cx="463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Mach</a:t>
            </a:r>
            <a:endParaRPr lang="en-GB">
              <a:latin typeface="Times" pitchFamily="18" charset="0"/>
            </a:endParaRP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5389563" y="43148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 </a:t>
            </a:r>
            <a:endParaRPr lang="en-GB">
              <a:latin typeface="Times" pitchFamily="18" charset="0"/>
            </a:endParaRPr>
          </a:p>
        </p:txBody>
      </p:sp>
      <p:sp>
        <p:nvSpPr>
          <p:cNvPr id="8226" name="Rectangle 34"/>
          <p:cNvSpPr>
            <a:spLocks noChangeArrowheads="1"/>
          </p:cNvSpPr>
          <p:nvPr/>
        </p:nvSpPr>
        <p:spPr bwMode="auto">
          <a:xfrm>
            <a:off x="5445125" y="43148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Times" pitchFamily="18" charset="0"/>
              </a:rPr>
              <a:t> </a:t>
            </a:r>
            <a:endParaRPr lang="en-GB">
              <a:latin typeface="Times" pitchFamily="18" charset="0"/>
            </a:endParaRPr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2070100" y="4125913"/>
            <a:ext cx="1588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>
            <a:off x="2089150" y="4125913"/>
            <a:ext cx="698500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>
            <a:off x="2806700" y="4125913"/>
            <a:ext cx="1588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>
            <a:off x="2824163" y="4125913"/>
            <a:ext cx="2114550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4957763" y="4125913"/>
            <a:ext cx="1587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>
            <a:off x="4976813" y="4125913"/>
            <a:ext cx="3182937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33" name="Line 41"/>
          <p:cNvSpPr>
            <a:spLocks noChangeShapeType="1"/>
          </p:cNvSpPr>
          <p:nvPr/>
        </p:nvSpPr>
        <p:spPr bwMode="auto">
          <a:xfrm>
            <a:off x="8177213" y="4125913"/>
            <a:ext cx="1587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34" name="Line 42"/>
          <p:cNvSpPr>
            <a:spLocks noChangeShapeType="1"/>
          </p:cNvSpPr>
          <p:nvPr/>
        </p:nvSpPr>
        <p:spPr bwMode="auto">
          <a:xfrm>
            <a:off x="2070100" y="4146550"/>
            <a:ext cx="1588" cy="358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35" name="Rectangle 43"/>
          <p:cNvSpPr>
            <a:spLocks noChangeArrowheads="1"/>
          </p:cNvSpPr>
          <p:nvPr/>
        </p:nvSpPr>
        <p:spPr bwMode="auto">
          <a:xfrm>
            <a:off x="2806700" y="4146550"/>
            <a:ext cx="17463" cy="377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4957763" y="4146550"/>
            <a:ext cx="19050" cy="377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8177213" y="4146550"/>
            <a:ext cx="1587" cy="358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38" name="Rectangle 46"/>
          <p:cNvSpPr>
            <a:spLocks noChangeArrowheads="1"/>
          </p:cNvSpPr>
          <p:nvPr/>
        </p:nvSpPr>
        <p:spPr bwMode="auto">
          <a:xfrm>
            <a:off x="2130425" y="4692650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24</a:t>
            </a:r>
            <a:endParaRPr lang="en-GB">
              <a:latin typeface="Times" pitchFamily="18" charset="0"/>
            </a:endParaRPr>
          </a:p>
        </p:txBody>
      </p:sp>
      <p:sp>
        <p:nvSpPr>
          <p:cNvPr id="8239" name="Rectangle 47"/>
          <p:cNvSpPr>
            <a:spLocks noChangeArrowheads="1"/>
          </p:cNvSpPr>
          <p:nvPr/>
        </p:nvSpPr>
        <p:spPr bwMode="auto">
          <a:xfrm>
            <a:off x="2833688" y="4692650"/>
            <a:ext cx="750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G.Joseph</a:t>
            </a:r>
            <a:endParaRPr lang="en-GB">
              <a:latin typeface="Times" pitchFamily="18" charset="0"/>
            </a:endParaRPr>
          </a:p>
        </p:txBody>
      </p:sp>
      <p:sp>
        <p:nvSpPr>
          <p:cNvPr id="8240" name="Rectangle 48"/>
          <p:cNvSpPr>
            <a:spLocks noChangeArrowheads="1"/>
          </p:cNvSpPr>
          <p:nvPr/>
        </p:nvSpPr>
        <p:spPr bwMode="auto">
          <a:xfrm>
            <a:off x="4984750" y="4692650"/>
            <a:ext cx="10874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Microkernels</a:t>
            </a:r>
            <a:endParaRPr lang="en-GB">
              <a:latin typeface="Times" pitchFamily="18" charset="0"/>
            </a:endParaRPr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2070100" y="4524375"/>
            <a:ext cx="1588" cy="358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42" name="Rectangle 50"/>
          <p:cNvSpPr>
            <a:spLocks noChangeArrowheads="1"/>
          </p:cNvSpPr>
          <p:nvPr/>
        </p:nvSpPr>
        <p:spPr bwMode="auto">
          <a:xfrm>
            <a:off x="2806700" y="4524375"/>
            <a:ext cx="17463" cy="3794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43" name="Rectangle 51"/>
          <p:cNvSpPr>
            <a:spLocks noChangeArrowheads="1"/>
          </p:cNvSpPr>
          <p:nvPr/>
        </p:nvSpPr>
        <p:spPr bwMode="auto">
          <a:xfrm>
            <a:off x="4957763" y="4524375"/>
            <a:ext cx="19050" cy="3794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44" name="Line 52"/>
          <p:cNvSpPr>
            <a:spLocks noChangeShapeType="1"/>
          </p:cNvSpPr>
          <p:nvPr/>
        </p:nvSpPr>
        <p:spPr bwMode="auto">
          <a:xfrm>
            <a:off x="8177213" y="4524375"/>
            <a:ext cx="1587" cy="358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45" name="Rectangle 53"/>
          <p:cNvSpPr>
            <a:spLocks noChangeArrowheads="1"/>
          </p:cNvSpPr>
          <p:nvPr/>
        </p:nvSpPr>
        <p:spPr bwMode="auto">
          <a:xfrm>
            <a:off x="2130425" y="5072063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25</a:t>
            </a:r>
            <a:endParaRPr lang="en-GB">
              <a:latin typeface="Times" pitchFamily="18" charset="0"/>
            </a:endParaRPr>
          </a:p>
        </p:txBody>
      </p:sp>
      <p:sp>
        <p:nvSpPr>
          <p:cNvPr id="8246" name="Rectangle 54"/>
          <p:cNvSpPr>
            <a:spLocks noChangeArrowheads="1"/>
          </p:cNvSpPr>
          <p:nvPr/>
        </p:nvSpPr>
        <p:spPr bwMode="auto">
          <a:xfrm>
            <a:off x="2833688" y="5072063"/>
            <a:ext cx="7953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A.Hanlon</a:t>
            </a:r>
            <a:endParaRPr lang="en-GB">
              <a:latin typeface="Times" pitchFamily="18" charset="0"/>
            </a:endParaRPr>
          </a:p>
        </p:txBody>
      </p:sp>
      <p:sp>
        <p:nvSpPr>
          <p:cNvPr id="8247" name="Rectangle 55"/>
          <p:cNvSpPr>
            <a:spLocks noChangeArrowheads="1"/>
          </p:cNvSpPr>
          <p:nvPr/>
        </p:nvSpPr>
        <p:spPr bwMode="auto">
          <a:xfrm>
            <a:off x="4984750" y="5072063"/>
            <a:ext cx="14208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Re: Microkernels</a:t>
            </a:r>
            <a:endParaRPr lang="en-GB">
              <a:latin typeface="Times" pitchFamily="18" charset="0"/>
            </a:endParaRPr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2070100" y="4903788"/>
            <a:ext cx="1588" cy="358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49" name="Rectangle 57"/>
          <p:cNvSpPr>
            <a:spLocks noChangeArrowheads="1"/>
          </p:cNvSpPr>
          <p:nvPr/>
        </p:nvSpPr>
        <p:spPr bwMode="auto">
          <a:xfrm>
            <a:off x="2806700" y="4903788"/>
            <a:ext cx="17463" cy="377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50" name="Rectangle 58"/>
          <p:cNvSpPr>
            <a:spLocks noChangeArrowheads="1"/>
          </p:cNvSpPr>
          <p:nvPr/>
        </p:nvSpPr>
        <p:spPr bwMode="auto">
          <a:xfrm>
            <a:off x="4957763" y="4903788"/>
            <a:ext cx="19050" cy="377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8177213" y="4903788"/>
            <a:ext cx="1587" cy="358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52" name="Rectangle 60"/>
          <p:cNvSpPr>
            <a:spLocks noChangeArrowheads="1"/>
          </p:cNvSpPr>
          <p:nvPr/>
        </p:nvSpPr>
        <p:spPr bwMode="auto">
          <a:xfrm>
            <a:off x="2130425" y="5449888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26</a:t>
            </a:r>
            <a:endParaRPr lang="en-GB">
              <a:latin typeface="Times" pitchFamily="18" charset="0"/>
            </a:endParaRPr>
          </a:p>
        </p:txBody>
      </p:sp>
      <p:sp>
        <p:nvSpPr>
          <p:cNvPr id="8253" name="Rectangle 61"/>
          <p:cNvSpPr>
            <a:spLocks noChangeArrowheads="1"/>
          </p:cNvSpPr>
          <p:nvPr/>
        </p:nvSpPr>
        <p:spPr bwMode="auto">
          <a:xfrm>
            <a:off x="2833688" y="5449888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T.L’Heureux</a:t>
            </a:r>
            <a:endParaRPr lang="en-GB">
              <a:latin typeface="Times" pitchFamily="18" charset="0"/>
            </a:endParaRPr>
          </a:p>
        </p:txBody>
      </p:sp>
      <p:sp>
        <p:nvSpPr>
          <p:cNvPr id="8254" name="Rectangle 62"/>
          <p:cNvSpPr>
            <a:spLocks noChangeArrowheads="1"/>
          </p:cNvSpPr>
          <p:nvPr/>
        </p:nvSpPr>
        <p:spPr bwMode="auto">
          <a:xfrm>
            <a:off x="4984750" y="5449888"/>
            <a:ext cx="1463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RPC performance</a:t>
            </a:r>
            <a:endParaRPr lang="en-GB">
              <a:latin typeface="Times" pitchFamily="18" charset="0"/>
            </a:endParaRPr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2070100" y="5281613"/>
            <a:ext cx="1588" cy="358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56" name="Rectangle 64"/>
          <p:cNvSpPr>
            <a:spLocks noChangeArrowheads="1"/>
          </p:cNvSpPr>
          <p:nvPr/>
        </p:nvSpPr>
        <p:spPr bwMode="auto">
          <a:xfrm>
            <a:off x="2806700" y="5281613"/>
            <a:ext cx="17463" cy="3794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57" name="Rectangle 65"/>
          <p:cNvSpPr>
            <a:spLocks noChangeArrowheads="1"/>
          </p:cNvSpPr>
          <p:nvPr/>
        </p:nvSpPr>
        <p:spPr bwMode="auto">
          <a:xfrm>
            <a:off x="4957763" y="5281613"/>
            <a:ext cx="19050" cy="3794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8177213" y="5281613"/>
            <a:ext cx="1587" cy="358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59" name="Rectangle 67"/>
          <p:cNvSpPr>
            <a:spLocks noChangeArrowheads="1"/>
          </p:cNvSpPr>
          <p:nvPr/>
        </p:nvSpPr>
        <p:spPr bwMode="auto">
          <a:xfrm>
            <a:off x="2130425" y="5829300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27</a:t>
            </a:r>
            <a:endParaRPr lang="en-GB">
              <a:latin typeface="Times" pitchFamily="18" charset="0"/>
            </a:endParaRPr>
          </a:p>
        </p:txBody>
      </p:sp>
      <p:sp>
        <p:nvSpPr>
          <p:cNvPr id="8260" name="Rectangle 68"/>
          <p:cNvSpPr>
            <a:spLocks noChangeArrowheads="1"/>
          </p:cNvSpPr>
          <p:nvPr/>
        </p:nvSpPr>
        <p:spPr bwMode="auto">
          <a:xfrm>
            <a:off x="2833688" y="5829300"/>
            <a:ext cx="831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M.Walker</a:t>
            </a:r>
            <a:endParaRPr lang="en-GB">
              <a:latin typeface="Times" pitchFamily="18" charset="0"/>
            </a:endParaRPr>
          </a:p>
        </p:txBody>
      </p:sp>
      <p:sp>
        <p:nvSpPr>
          <p:cNvPr id="8261" name="Rectangle 69"/>
          <p:cNvSpPr>
            <a:spLocks noChangeArrowheads="1"/>
          </p:cNvSpPr>
          <p:nvPr/>
        </p:nvSpPr>
        <p:spPr bwMode="auto">
          <a:xfrm>
            <a:off x="4984750" y="5829300"/>
            <a:ext cx="796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Re: Mach</a:t>
            </a:r>
            <a:endParaRPr lang="en-GB">
              <a:latin typeface="Times" pitchFamily="18" charset="0"/>
            </a:endParaRPr>
          </a:p>
        </p:txBody>
      </p:sp>
      <p:sp>
        <p:nvSpPr>
          <p:cNvPr id="8262" name="Line 70"/>
          <p:cNvSpPr>
            <a:spLocks noChangeShapeType="1"/>
          </p:cNvSpPr>
          <p:nvPr/>
        </p:nvSpPr>
        <p:spPr bwMode="auto">
          <a:xfrm>
            <a:off x="2070100" y="5661025"/>
            <a:ext cx="1588" cy="357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63" name="Rectangle 71"/>
          <p:cNvSpPr>
            <a:spLocks noChangeArrowheads="1"/>
          </p:cNvSpPr>
          <p:nvPr/>
        </p:nvSpPr>
        <p:spPr bwMode="auto">
          <a:xfrm>
            <a:off x="2806700" y="5661025"/>
            <a:ext cx="17463" cy="377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64" name="Rectangle 72"/>
          <p:cNvSpPr>
            <a:spLocks noChangeArrowheads="1"/>
          </p:cNvSpPr>
          <p:nvPr/>
        </p:nvSpPr>
        <p:spPr bwMode="auto">
          <a:xfrm>
            <a:off x="4957763" y="5661025"/>
            <a:ext cx="19050" cy="377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65" name="Line 73"/>
          <p:cNvSpPr>
            <a:spLocks noChangeShapeType="1"/>
          </p:cNvSpPr>
          <p:nvPr/>
        </p:nvSpPr>
        <p:spPr bwMode="auto">
          <a:xfrm>
            <a:off x="8177213" y="5661025"/>
            <a:ext cx="1587" cy="3571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66" name="Rectangle 74"/>
          <p:cNvSpPr>
            <a:spLocks noChangeArrowheads="1"/>
          </p:cNvSpPr>
          <p:nvPr/>
        </p:nvSpPr>
        <p:spPr bwMode="auto">
          <a:xfrm>
            <a:off x="2098675" y="6181725"/>
            <a:ext cx="293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Times" pitchFamily="18" charset="0"/>
              </a:rPr>
              <a:t>end</a:t>
            </a:r>
            <a:endParaRPr lang="en-GB">
              <a:latin typeface="Times" pitchFamily="18" charset="0"/>
            </a:endParaRPr>
          </a:p>
        </p:txBody>
      </p:sp>
      <p:sp>
        <p:nvSpPr>
          <p:cNvPr id="8267" name="Line 75"/>
          <p:cNvSpPr>
            <a:spLocks noChangeShapeType="1"/>
          </p:cNvSpPr>
          <p:nvPr/>
        </p:nvSpPr>
        <p:spPr bwMode="auto">
          <a:xfrm>
            <a:off x="2070100" y="6038850"/>
            <a:ext cx="1588" cy="358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68" name="Freeform 76"/>
          <p:cNvSpPr>
            <a:spLocks/>
          </p:cNvSpPr>
          <p:nvPr/>
        </p:nvSpPr>
        <p:spPr bwMode="auto">
          <a:xfrm>
            <a:off x="2070100" y="6416675"/>
            <a:ext cx="1588" cy="1588"/>
          </a:xfrm>
          <a:custGeom>
            <a:avLst/>
            <a:gdLst>
              <a:gd name="T0" fmla="*/ 0 w 1588"/>
              <a:gd name="T1" fmla="*/ 0 h 1588"/>
              <a:gd name="T2" fmla="*/ 0 w 1588"/>
              <a:gd name="T3" fmla="*/ 0 h 1588"/>
              <a:gd name="T4" fmla="*/ 0 w 1588"/>
              <a:gd name="T5" fmla="*/ 0 h 1588"/>
              <a:gd name="T6" fmla="*/ 0 60000 65536"/>
              <a:gd name="T7" fmla="*/ 0 60000 65536"/>
              <a:gd name="T8" fmla="*/ 0 60000 65536"/>
              <a:gd name="T9" fmla="*/ 0 w 1588"/>
              <a:gd name="T10" fmla="*/ 0 h 1588"/>
              <a:gd name="T11" fmla="*/ 1588 w 1588"/>
              <a:gd name="T12" fmla="*/ 1588 h 1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1588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69" name="Line 77"/>
          <p:cNvSpPr>
            <a:spLocks noChangeShapeType="1"/>
          </p:cNvSpPr>
          <p:nvPr/>
        </p:nvSpPr>
        <p:spPr bwMode="auto">
          <a:xfrm>
            <a:off x="2089150" y="6416675"/>
            <a:ext cx="698500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70" name="Rectangle 78"/>
          <p:cNvSpPr>
            <a:spLocks noChangeArrowheads="1"/>
          </p:cNvSpPr>
          <p:nvPr/>
        </p:nvSpPr>
        <p:spPr bwMode="auto">
          <a:xfrm>
            <a:off x="2806700" y="6038850"/>
            <a:ext cx="17463" cy="377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71" name="Line 79"/>
          <p:cNvSpPr>
            <a:spLocks noChangeShapeType="1"/>
          </p:cNvSpPr>
          <p:nvPr/>
        </p:nvSpPr>
        <p:spPr bwMode="auto">
          <a:xfrm>
            <a:off x="2806700" y="6416675"/>
            <a:ext cx="1588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72" name="Line 80"/>
          <p:cNvSpPr>
            <a:spLocks noChangeShapeType="1"/>
          </p:cNvSpPr>
          <p:nvPr/>
        </p:nvSpPr>
        <p:spPr bwMode="auto">
          <a:xfrm>
            <a:off x="2824163" y="6416675"/>
            <a:ext cx="2114550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73" name="Rectangle 81"/>
          <p:cNvSpPr>
            <a:spLocks noChangeArrowheads="1"/>
          </p:cNvSpPr>
          <p:nvPr/>
        </p:nvSpPr>
        <p:spPr bwMode="auto">
          <a:xfrm>
            <a:off x="4957763" y="6038850"/>
            <a:ext cx="19050" cy="377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74" name="Line 82"/>
          <p:cNvSpPr>
            <a:spLocks noChangeShapeType="1"/>
          </p:cNvSpPr>
          <p:nvPr/>
        </p:nvSpPr>
        <p:spPr bwMode="auto">
          <a:xfrm>
            <a:off x="4957763" y="6416675"/>
            <a:ext cx="1587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75" name="Line 83"/>
          <p:cNvSpPr>
            <a:spLocks noChangeShapeType="1"/>
          </p:cNvSpPr>
          <p:nvPr/>
        </p:nvSpPr>
        <p:spPr bwMode="auto">
          <a:xfrm>
            <a:off x="4976813" y="6416675"/>
            <a:ext cx="3182937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76" name="Line 84"/>
          <p:cNvSpPr>
            <a:spLocks noChangeShapeType="1"/>
          </p:cNvSpPr>
          <p:nvPr/>
        </p:nvSpPr>
        <p:spPr bwMode="auto">
          <a:xfrm>
            <a:off x="8177213" y="6038850"/>
            <a:ext cx="1587" cy="358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77" name="Freeform 85"/>
          <p:cNvSpPr>
            <a:spLocks/>
          </p:cNvSpPr>
          <p:nvPr/>
        </p:nvSpPr>
        <p:spPr bwMode="auto">
          <a:xfrm>
            <a:off x="8177213" y="6416675"/>
            <a:ext cx="1587" cy="1588"/>
          </a:xfrm>
          <a:custGeom>
            <a:avLst/>
            <a:gdLst>
              <a:gd name="T0" fmla="*/ 0 w 1587"/>
              <a:gd name="T1" fmla="*/ 0 h 1588"/>
              <a:gd name="T2" fmla="*/ 0 w 1587"/>
              <a:gd name="T3" fmla="*/ 0 h 1588"/>
              <a:gd name="T4" fmla="*/ 0 w 1587"/>
              <a:gd name="T5" fmla="*/ 0 h 1588"/>
              <a:gd name="T6" fmla="*/ 0 60000 65536"/>
              <a:gd name="T7" fmla="*/ 0 60000 65536"/>
              <a:gd name="T8" fmla="*/ 0 60000 65536"/>
              <a:gd name="T9" fmla="*/ 0 w 1587"/>
              <a:gd name="T10" fmla="*/ 0 h 1588"/>
              <a:gd name="T11" fmla="*/ 1587 w 1587"/>
              <a:gd name="T12" fmla="*/ 1588 h 1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7" h="1588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78" name="Rectangle 86"/>
          <p:cNvSpPr>
            <a:spLocks noChangeArrowheads="1"/>
          </p:cNvSpPr>
          <p:nvPr/>
        </p:nvSpPr>
        <p:spPr bwMode="auto">
          <a:xfrm>
            <a:off x="8196263" y="6416675"/>
            <a:ext cx="165100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79" name="Rectangle 87"/>
          <p:cNvSpPr>
            <a:spLocks noChangeArrowheads="1"/>
          </p:cNvSpPr>
          <p:nvPr/>
        </p:nvSpPr>
        <p:spPr bwMode="auto">
          <a:xfrm>
            <a:off x="6400800" y="5562600"/>
            <a:ext cx="1609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GB" sz="2000">
                <a:solidFill>
                  <a:schemeClr val="accent1"/>
                </a:solidFill>
                <a:latin typeface="Arial" charset="0"/>
              </a:rPr>
              <a:t>Figure 11.13</a:t>
            </a:r>
          </a:p>
          <a:p>
            <a:r>
              <a:rPr kumimoji="1" lang="en-GB" sz="2000">
                <a:solidFill>
                  <a:schemeClr val="accent1"/>
                </a:solidFill>
                <a:latin typeface="Arial" charset="0"/>
              </a:rPr>
              <a:t>Colouris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0" y="3429000"/>
            <a:ext cx="2103438" cy="1320800"/>
            <a:chOff x="0" y="2019"/>
            <a:chExt cx="1435" cy="832"/>
          </a:xfrm>
        </p:grpSpPr>
        <p:sp>
          <p:nvSpPr>
            <p:cNvPr id="8290" name="Rectangle 89"/>
            <p:cNvSpPr>
              <a:spLocks noChangeArrowheads="1"/>
            </p:cNvSpPr>
            <p:nvPr/>
          </p:nvSpPr>
          <p:spPr bwMode="auto">
            <a:xfrm>
              <a:off x="0" y="2019"/>
              <a:ext cx="1104" cy="8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en-GB" sz="2000">
                  <a:solidFill>
                    <a:schemeClr val="hlink"/>
                  </a:solidFill>
                  <a:latin typeface="Arial" charset="0"/>
                </a:rPr>
                <a:t>total (makes the numbers the same at all sites)</a:t>
              </a:r>
            </a:p>
          </p:txBody>
        </p:sp>
        <p:sp>
          <p:nvSpPr>
            <p:cNvPr id="8291" name="Line 90"/>
            <p:cNvSpPr>
              <a:spLocks noChangeShapeType="1"/>
            </p:cNvSpPr>
            <p:nvPr/>
          </p:nvSpPr>
          <p:spPr bwMode="auto">
            <a:xfrm>
              <a:off x="1066" y="2489"/>
              <a:ext cx="369" cy="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2543175" y="4494213"/>
            <a:ext cx="3101975" cy="2112962"/>
            <a:chOff x="1736" y="2831"/>
            <a:chExt cx="2116" cy="1331"/>
          </a:xfrm>
        </p:grpSpPr>
        <p:sp>
          <p:nvSpPr>
            <p:cNvPr id="8287" name="Rectangle 92"/>
            <p:cNvSpPr>
              <a:spLocks noChangeArrowheads="1"/>
            </p:cNvSpPr>
            <p:nvPr/>
          </p:nvSpPr>
          <p:spPr bwMode="auto">
            <a:xfrm>
              <a:off x="1736" y="3912"/>
              <a:ext cx="21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GB" sz="2000">
                  <a:solidFill>
                    <a:schemeClr val="hlink"/>
                  </a:solidFill>
                  <a:latin typeface="Arial" charset="0"/>
                </a:rPr>
                <a:t>FIFO (gives sender order)</a:t>
              </a:r>
            </a:p>
          </p:txBody>
        </p:sp>
        <p:sp>
          <p:nvSpPr>
            <p:cNvPr id="8288" name="Line 93"/>
            <p:cNvSpPr>
              <a:spLocks noChangeShapeType="1"/>
            </p:cNvSpPr>
            <p:nvPr/>
          </p:nvSpPr>
          <p:spPr bwMode="auto">
            <a:xfrm flipH="1" flipV="1">
              <a:off x="2578" y="2831"/>
              <a:ext cx="736" cy="1092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89" name="Line 94"/>
            <p:cNvSpPr>
              <a:spLocks noChangeShapeType="1"/>
            </p:cNvSpPr>
            <p:nvPr/>
          </p:nvSpPr>
          <p:spPr bwMode="auto">
            <a:xfrm flipH="1" flipV="1">
              <a:off x="2565" y="3263"/>
              <a:ext cx="330" cy="686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6029325" y="3765550"/>
            <a:ext cx="2962275" cy="1414463"/>
            <a:chOff x="4114" y="2372"/>
            <a:chExt cx="2022" cy="891"/>
          </a:xfrm>
        </p:grpSpPr>
        <p:sp>
          <p:nvSpPr>
            <p:cNvPr id="8284" name="Rectangle 96"/>
            <p:cNvSpPr>
              <a:spLocks noChangeArrowheads="1"/>
            </p:cNvSpPr>
            <p:nvPr/>
          </p:nvSpPr>
          <p:spPr bwMode="auto">
            <a:xfrm>
              <a:off x="4444" y="2372"/>
              <a:ext cx="169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en-GB" sz="2000">
                  <a:solidFill>
                    <a:schemeClr val="hlink"/>
                  </a:solidFill>
                  <a:latin typeface="Arial" charset="0"/>
                </a:rPr>
                <a:t>causal (makes replies come after original message)</a:t>
              </a:r>
            </a:p>
          </p:txBody>
        </p:sp>
        <p:sp>
          <p:nvSpPr>
            <p:cNvPr id="8285" name="Line 97"/>
            <p:cNvSpPr>
              <a:spLocks noChangeShapeType="1"/>
            </p:cNvSpPr>
            <p:nvPr/>
          </p:nvSpPr>
          <p:spPr bwMode="auto">
            <a:xfrm flipH="1">
              <a:off x="4114" y="2908"/>
              <a:ext cx="343" cy="11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86" name="Line 98"/>
            <p:cNvSpPr>
              <a:spLocks noChangeShapeType="1"/>
            </p:cNvSpPr>
            <p:nvPr/>
          </p:nvSpPr>
          <p:spPr bwMode="auto">
            <a:xfrm flipH="1">
              <a:off x="4318" y="2971"/>
              <a:ext cx="406" cy="292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735331" name="Text Box 99"/>
          <p:cNvSpPr txBox="1">
            <a:spLocks noChangeArrowheads="1"/>
          </p:cNvSpPr>
          <p:nvPr/>
        </p:nvSpPr>
        <p:spPr bwMode="auto">
          <a:xfrm>
            <a:off x="8475663" y="6210300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latin typeface="Times" pitchFamily="18" charset="0"/>
              </a:rPr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533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Application: Bulletin Board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totally-ordered multicasting scheme does not imply that if message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is delivered after message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 that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is a reaction to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The receipt of an article precedes the posting of a reaction. </a:t>
            </a:r>
          </a:p>
          <a:p>
            <a:pPr eaLnBrk="1" hangingPunct="1"/>
            <a:r>
              <a:rPr lang="en-US" dirty="0" smtClean="0"/>
              <a:t>The receipt of the reaction to an article should always follow the receipt of the article.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Application: Bulletin Board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we look at the bulletin board example, it is allowed to have items 26 and 27 in different order at different sites.</a:t>
            </a:r>
          </a:p>
          <a:p>
            <a:pPr eaLnBrk="1" hangingPunct="1"/>
            <a:r>
              <a:rPr lang="en-US" smtClean="0"/>
              <a:t>Items 25 and 26 may be in different order at different sites.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14668</TotalTime>
  <Words>1640</Words>
  <Application>Microsoft Office PowerPoint</Application>
  <PresentationFormat>On-screen Show (4:3)</PresentationFormat>
  <Paragraphs>198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Logical Clocks (2)</vt:lpstr>
      <vt:lpstr>Topics</vt:lpstr>
      <vt:lpstr>Readings</vt:lpstr>
      <vt:lpstr>Problems with Lamport Clocks</vt:lpstr>
      <vt:lpstr>Problems with Lamport Clocks</vt:lpstr>
      <vt:lpstr>Example Application:Bulletin Board</vt:lpstr>
      <vt:lpstr>Display from a Bulletin Board Program</vt:lpstr>
      <vt:lpstr>Example Application: Bulletin Board</vt:lpstr>
      <vt:lpstr>Example Application: Bulletin Board</vt:lpstr>
      <vt:lpstr>Problem with Lamport Clocks</vt:lpstr>
      <vt:lpstr>Vector Timestamps</vt:lpstr>
      <vt:lpstr>Vector Timestamps</vt:lpstr>
      <vt:lpstr>Vector Timestamp</vt:lpstr>
      <vt:lpstr>Example Application: Bulletin Board</vt:lpstr>
      <vt:lpstr>Example Application: Bulletin Board</vt:lpstr>
      <vt:lpstr>Example Application: Bulletin Board</vt:lpstr>
      <vt:lpstr>Example Application: Bulletin Board</vt:lpstr>
      <vt:lpstr>Example Application: Bulletin Board</vt:lpstr>
      <vt:lpstr>Example Application: Bulletin Board</vt:lpstr>
      <vt:lpstr>Example Application: Bulletin Board</vt:lpstr>
      <vt:lpstr>Summary</vt:lpstr>
    </vt:vector>
  </TitlesOfParts>
  <Company>UWO-ITS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SHARCnet</dc:title>
  <dc:creator>Michael Bauer</dc:creator>
  <cp:lastModifiedBy>hanan</cp:lastModifiedBy>
  <cp:revision>400</cp:revision>
  <cp:lastPrinted>2002-12-18T16:29:45Z</cp:lastPrinted>
  <dcterms:created xsi:type="dcterms:W3CDTF">2000-04-02T06:04:16Z</dcterms:created>
  <dcterms:modified xsi:type="dcterms:W3CDTF">2011-02-01T14:00:45Z</dcterms:modified>
</cp:coreProperties>
</file>