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27"/>
  </p:notesMasterIdLst>
  <p:handoutMasterIdLst>
    <p:handoutMasterId r:id="rId28"/>
  </p:handoutMasterIdLst>
  <p:sldIdLst>
    <p:sldId id="312" r:id="rId2"/>
    <p:sldId id="343" r:id="rId3"/>
    <p:sldId id="344" r:id="rId4"/>
    <p:sldId id="569" r:id="rId5"/>
    <p:sldId id="567" r:id="rId6"/>
    <p:sldId id="568" r:id="rId7"/>
    <p:sldId id="491" r:id="rId8"/>
    <p:sldId id="576" r:id="rId9"/>
    <p:sldId id="620" r:id="rId10"/>
    <p:sldId id="575" r:id="rId11"/>
    <p:sldId id="579" r:id="rId12"/>
    <p:sldId id="580" r:id="rId13"/>
    <p:sldId id="626" r:id="rId14"/>
    <p:sldId id="627" r:id="rId15"/>
    <p:sldId id="654" r:id="rId16"/>
    <p:sldId id="621" r:id="rId17"/>
    <p:sldId id="622" r:id="rId18"/>
    <p:sldId id="608" r:id="rId19"/>
    <p:sldId id="625" r:id="rId20"/>
    <p:sldId id="609" r:id="rId21"/>
    <p:sldId id="610" r:id="rId22"/>
    <p:sldId id="611" r:id="rId23"/>
    <p:sldId id="655" r:id="rId24"/>
    <p:sldId id="653" r:id="rId25"/>
    <p:sldId id="652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-6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26" y="291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4D466713-5C32-454A-AC58-02C8DA29B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42286D2F-15B5-4633-9619-9F6BDE43A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09F82-31B7-4BE1-AC1B-18F33999968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A025A4-EFA1-4B35-91BF-DAD5A930843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FEA57-4B1D-48F1-A3B0-B10911A3A8A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52768-12A6-4F40-81D1-06F63DBD550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6C84DD-D51B-418D-B938-2E5FAB11212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7D941D-B162-49CA-A5F5-4F83C996244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43EFC4-F849-4F8D-9477-E37CFB6218D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DBF4DA-E786-410F-BA84-CB61823672D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1D445D-3168-4370-BACB-D197109B2F4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CA14C-CA3C-466C-AD6F-3F34AD0283E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6047A3-3C98-423D-8D04-DD011C84E6F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The front ends may be in client's address space or in a separate process.(Like the client module in NFS)</a:t>
            </a:r>
          </a:p>
          <a:p>
            <a:r>
              <a:rPr lang="en-GB" smtClean="0"/>
              <a:t>The RMs are in different computers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377CDD-1D8B-4197-AAAE-2FCF64A67A3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690CF7-BA9D-44B0-A21B-9E0BC0A9A75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E68292-734C-471E-BCB2-033A8F09364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0510D3-8265-4CC9-B450-657B58CCB69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7721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Replication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Data Inconsistency</a:t>
            </a:r>
            <a:endParaRPr lang="en-CA" smtClean="0"/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Assume </a:t>
            </a:r>
            <a:r>
              <a:rPr lang="en-US" dirty="0" smtClean="0">
                <a:solidFill>
                  <a:schemeClr val="accent6"/>
                </a:solidFill>
              </a:rPr>
              <a:t>x = 6</a:t>
            </a:r>
          </a:p>
          <a:p>
            <a:pPr eaLnBrk="1" hangingPunct="1"/>
            <a:r>
              <a:rPr lang="en-US" dirty="0" smtClean="0"/>
              <a:t>Client operations:</a:t>
            </a:r>
          </a:p>
          <a:p>
            <a:pPr lvl="1" eaLnBrk="1" hangingPunct="1"/>
            <a:r>
              <a:rPr lang="en-US" dirty="0" smtClean="0">
                <a:solidFill>
                  <a:schemeClr val="accent6"/>
                </a:solidFill>
              </a:rPr>
              <a:t>write(x = 5)</a:t>
            </a:r>
          </a:p>
          <a:p>
            <a:pPr lvl="1" eaLnBrk="1" hangingPunct="1"/>
            <a:r>
              <a:rPr lang="en-US" dirty="0" smtClean="0"/>
              <a:t>read (x)  	// should return 5 on a single-server system</a:t>
            </a:r>
          </a:p>
          <a:p>
            <a:pPr eaLnBrk="1" hangingPunct="1"/>
            <a:r>
              <a:rPr lang="en-US" dirty="0" smtClean="0"/>
              <a:t>Assume 3 replicas: </a:t>
            </a:r>
            <a:r>
              <a:rPr lang="en-US" dirty="0" smtClean="0">
                <a:solidFill>
                  <a:schemeClr val="accent6"/>
                </a:solidFill>
              </a:rPr>
              <a:t>R1,R2,R3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Data Inconsistency</a:t>
            </a:r>
            <a:endParaRPr lang="en-CA" smtClean="0"/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Client executes </a:t>
            </a:r>
            <a:r>
              <a:rPr lang="en-US" dirty="0" smtClean="0">
                <a:solidFill>
                  <a:schemeClr val="accent6"/>
                </a:solidFill>
              </a:rPr>
              <a:t>write (x = 5)</a:t>
            </a:r>
          </a:p>
          <a:p>
            <a:pPr eaLnBrk="1" hangingPunct="1"/>
            <a:r>
              <a:rPr lang="en-US" dirty="0" smtClean="0"/>
              <a:t>We want </a:t>
            </a:r>
            <a:r>
              <a:rPr lang="en-US" dirty="0" smtClean="0">
                <a:solidFill>
                  <a:schemeClr val="accent6"/>
                </a:solidFill>
              </a:rPr>
              <a:t>x = 5 </a:t>
            </a:r>
            <a:r>
              <a:rPr lang="en-US" dirty="0" smtClean="0"/>
              <a:t>at </a:t>
            </a:r>
            <a:r>
              <a:rPr lang="en-US" dirty="0" smtClean="0">
                <a:solidFill>
                  <a:schemeClr val="accent6"/>
                </a:solidFill>
              </a:rPr>
              <a:t>R1,R2,R3</a:t>
            </a:r>
          </a:p>
          <a:p>
            <a:pPr eaLnBrk="1" hangingPunct="1"/>
            <a:r>
              <a:rPr lang="en-US" dirty="0" smtClean="0"/>
              <a:t>The write requires network communication</a:t>
            </a:r>
          </a:p>
          <a:p>
            <a:pPr lvl="1" eaLnBrk="1" hangingPunct="1"/>
            <a:r>
              <a:rPr lang="en-US" dirty="0" smtClean="0"/>
              <a:t>Assume a message is sent to each replica indicating that </a:t>
            </a:r>
            <a:r>
              <a:rPr lang="en-US" dirty="0" smtClean="0">
                <a:solidFill>
                  <a:schemeClr val="accent6"/>
                </a:solidFill>
              </a:rPr>
              <a:t>x=5</a:t>
            </a:r>
          </a:p>
          <a:p>
            <a:pPr lvl="2" eaLnBrk="1" hangingPunct="1"/>
            <a:r>
              <a:rPr lang="en-US" dirty="0" smtClean="0"/>
              <a:t>BTW, this is   </a:t>
            </a:r>
            <a:r>
              <a:rPr lang="en-US" dirty="0" smtClean="0">
                <a:solidFill>
                  <a:srgbClr val="FF0000"/>
                </a:solidFill>
              </a:rPr>
              <a:t>multicasting</a:t>
            </a:r>
          </a:p>
          <a:p>
            <a:pPr eaLnBrk="1" hangingPunct="1"/>
            <a:r>
              <a:rPr lang="en-US" dirty="0" smtClean="0"/>
              <a:t>The amount of time it takes for a message to get to a replica varies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Data Inconsistency</a:t>
            </a:r>
            <a:endParaRPr lang="en-CA" smtClean="0"/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 </a:t>
            </a:r>
            <a:r>
              <a:rPr lang="en-US" dirty="0" smtClean="0">
                <a:solidFill>
                  <a:schemeClr val="accent6"/>
                </a:solidFill>
              </a:rPr>
              <a:t>R1</a:t>
            </a:r>
            <a:r>
              <a:rPr lang="en-US" dirty="0" smtClean="0"/>
              <a:t> receives message </a:t>
            </a:r>
          </a:p>
          <a:p>
            <a:pPr lvl="1" eaLnBrk="1" hangingPunct="1"/>
            <a:r>
              <a:rPr lang="en-US" dirty="0" smtClean="0"/>
              <a:t>x is now 5 at</a:t>
            </a:r>
            <a:r>
              <a:rPr lang="en-US" dirty="0" smtClean="0">
                <a:solidFill>
                  <a:schemeClr val="accent6"/>
                </a:solidFill>
              </a:rPr>
              <a:t> R1</a:t>
            </a:r>
          </a:p>
          <a:p>
            <a:pPr eaLnBrk="1" hangingPunct="1"/>
            <a:r>
              <a:rPr lang="en-US" dirty="0" smtClean="0"/>
              <a:t>A client executes read (</a:t>
            </a:r>
            <a:r>
              <a:rPr lang="en-US" dirty="0" smtClean="0">
                <a:solidFill>
                  <a:schemeClr val="accent6"/>
                </a:solidFill>
              </a:rPr>
              <a:t>x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The read causes a message to be sent to </a:t>
            </a:r>
            <a:r>
              <a:rPr lang="en-US" dirty="0" smtClean="0">
                <a:solidFill>
                  <a:schemeClr val="accent6"/>
                </a:solidFill>
              </a:rPr>
              <a:t>R2</a:t>
            </a:r>
          </a:p>
          <a:p>
            <a:pPr eaLnBrk="1" hangingPunct="1"/>
            <a:r>
              <a:rPr lang="en-US" dirty="0" smtClean="0"/>
              <a:t>If </a:t>
            </a:r>
            <a:r>
              <a:rPr lang="en-US" dirty="0" smtClean="0">
                <a:solidFill>
                  <a:schemeClr val="accent6"/>
                </a:solidFill>
              </a:rPr>
              <a:t>R2</a:t>
            </a:r>
            <a:r>
              <a:rPr lang="en-US" dirty="0" smtClean="0"/>
              <a:t> hasn’t received the update message then</a:t>
            </a:r>
            <a:r>
              <a:rPr lang="en-US" dirty="0" smtClean="0">
                <a:solidFill>
                  <a:schemeClr val="accent6"/>
                </a:solidFill>
              </a:rPr>
              <a:t> R2 </a:t>
            </a:r>
            <a:r>
              <a:rPr lang="en-US" dirty="0" smtClean="0"/>
              <a:t>sends the old value of </a:t>
            </a:r>
            <a:r>
              <a:rPr lang="en-US" dirty="0" smtClean="0">
                <a:solidFill>
                  <a:schemeClr val="accent6"/>
                </a:solidFill>
              </a:rPr>
              <a:t>x</a:t>
            </a:r>
            <a:r>
              <a:rPr lang="en-US" dirty="0" smtClean="0"/>
              <a:t> (which is 6)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Scenario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772400" cy="4648200"/>
          </a:xfrm>
        </p:spPr>
        <p:txBody>
          <a:bodyPr/>
          <a:lstStyle/>
          <a:p>
            <a:pPr eaLnBrk="1" hangingPunct="1"/>
            <a:r>
              <a:rPr lang="en-US" smtClean="0"/>
              <a:t>Replicated accounts in New York(NY) and San Francisco(SF)</a:t>
            </a:r>
          </a:p>
          <a:p>
            <a:pPr eaLnBrk="1" hangingPunct="1"/>
            <a:r>
              <a:rPr lang="en-US" smtClean="0"/>
              <a:t>Two transactions occur at the same time and multicast</a:t>
            </a:r>
          </a:p>
          <a:p>
            <a:pPr lvl="1" eaLnBrk="1" hangingPunct="1"/>
            <a:r>
              <a:rPr lang="en-US" smtClean="0"/>
              <a:t>Current balance: $1,000</a:t>
            </a:r>
          </a:p>
          <a:p>
            <a:pPr lvl="1" eaLnBrk="1" hangingPunct="1"/>
            <a:r>
              <a:rPr lang="en-US" smtClean="0"/>
              <a:t>Add $100 at SF</a:t>
            </a:r>
          </a:p>
          <a:p>
            <a:pPr lvl="1" eaLnBrk="1" hangingPunct="1"/>
            <a:r>
              <a:rPr lang="en-US" smtClean="0"/>
              <a:t>Add interest of 1% at NY</a:t>
            </a:r>
          </a:p>
          <a:p>
            <a:pPr lvl="1" eaLnBrk="1" hangingPunct="1"/>
            <a:r>
              <a:rPr lang="en-US" smtClean="0"/>
              <a:t>If not done in the same order at each site then one site will record a total amount of $1,111 and the other records $1,110.</a:t>
            </a:r>
          </a:p>
          <a:p>
            <a:pPr lvl="1" eaLnBrk="1" hangingPunct="1">
              <a:buFont typeface="ZapfDingbats" pitchFamily="8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Scenario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Updating a replicated database and leaving it in an inconsistent state.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 l="27792" t="45770" r="24345" b="40936"/>
          <a:stretch>
            <a:fillRect/>
          </a:stretch>
        </p:blipFill>
        <p:spPr bwMode="auto">
          <a:xfrm>
            <a:off x="381000" y="2667000"/>
            <a:ext cx="852963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Consistency Model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Consistency model </a:t>
            </a:r>
            <a:r>
              <a:rPr lang="en-CA" dirty="0" smtClean="0"/>
              <a:t>(or consistency semantics) can be thought of as a contract between processes and the data store.</a:t>
            </a:r>
          </a:p>
          <a:p>
            <a:r>
              <a:rPr lang="en-CA" dirty="0" smtClean="0"/>
              <a:t>The difference between the models is in how the “last” write is determined/defined</a:t>
            </a:r>
          </a:p>
          <a:p>
            <a:endParaRPr lang="en-CA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Strict Consistency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Strict consistency </a:t>
            </a:r>
            <a:r>
              <a:rPr lang="en-US" dirty="0" smtClean="0"/>
              <a:t>is defined as follows: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Read is expected to return the value resulting from the most recent write operation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Assumes absolute global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All writes are instantaneously visible to all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Suppose that process </a:t>
            </a:r>
            <a:r>
              <a:rPr lang="en-US" dirty="0" smtClean="0">
                <a:solidFill>
                  <a:schemeClr val="accent6"/>
                </a:solidFill>
              </a:rPr>
              <a:t>p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baseline="-25000" dirty="0" smtClean="0"/>
              <a:t>  </a:t>
            </a:r>
            <a:r>
              <a:rPr lang="en-US" dirty="0" smtClean="0"/>
              <a:t>updates the value of </a:t>
            </a:r>
            <a:r>
              <a:rPr lang="en-US" dirty="0" smtClean="0">
                <a:solidFill>
                  <a:schemeClr val="accent6"/>
                </a:solidFill>
              </a:rPr>
              <a:t>x</a:t>
            </a:r>
            <a:r>
              <a:rPr lang="en-US" dirty="0" smtClean="0"/>
              <a:t> to 5 from 4 at time </a:t>
            </a:r>
            <a:r>
              <a:rPr lang="en-US" dirty="0" smtClean="0">
                <a:solidFill>
                  <a:schemeClr val="accent6"/>
                </a:solidFill>
              </a:rPr>
              <a:t>t</a:t>
            </a:r>
            <a:r>
              <a:rPr lang="en-US" baseline="-25000" dirty="0" smtClean="0">
                <a:solidFill>
                  <a:schemeClr val="accent6"/>
                </a:solidFill>
              </a:rPr>
              <a:t>1</a:t>
            </a:r>
            <a:r>
              <a:rPr lang="en-US" dirty="0" smtClean="0"/>
              <a:t> and multicasts this value to all replicas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Process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p</a:t>
            </a:r>
            <a:r>
              <a:rPr lang="en-US" sz="2800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reads the value of </a:t>
            </a:r>
            <a:r>
              <a:rPr lang="en-US" dirty="0" smtClean="0">
                <a:solidFill>
                  <a:schemeClr val="accent6"/>
                </a:solidFill>
              </a:rPr>
              <a:t>x</a:t>
            </a:r>
            <a:r>
              <a:rPr lang="en-US" dirty="0" smtClean="0"/>
              <a:t> at </a:t>
            </a:r>
            <a:r>
              <a:rPr lang="en-US" dirty="0" smtClean="0">
                <a:solidFill>
                  <a:schemeClr val="accent6"/>
                </a:solidFill>
              </a:rPr>
              <a:t>t</a:t>
            </a:r>
            <a:r>
              <a:rPr lang="en-US" sz="2800" baseline="-25000" dirty="0" smtClean="0">
                <a:solidFill>
                  <a:schemeClr val="accent6"/>
                </a:solidFill>
              </a:rPr>
              <a:t>2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6"/>
                </a:solidFill>
              </a:rPr>
              <a:t>t</a:t>
            </a:r>
            <a:r>
              <a:rPr lang="en-US" sz="2800" baseline="-25000" dirty="0" smtClean="0">
                <a:solidFill>
                  <a:schemeClr val="accent6"/>
                </a:solidFill>
              </a:rPr>
              <a:t>2</a:t>
            </a:r>
            <a:r>
              <a:rPr lang="en-US" dirty="0" smtClean="0">
                <a:solidFill>
                  <a:schemeClr val="accent6"/>
                </a:solidFill>
              </a:rPr>
              <a:t> &gt; t</a:t>
            </a:r>
            <a:r>
              <a:rPr lang="en-US" sz="2800" baseline="-25000" dirty="0" smtClean="0">
                <a:solidFill>
                  <a:schemeClr val="accent6"/>
                </a:solidFill>
              </a:rPr>
              <a:t>1</a:t>
            </a:r>
            <a:r>
              <a:rPr lang="en-US" dirty="0" smtClean="0"/>
              <a:t>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Process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p</a:t>
            </a:r>
            <a:r>
              <a:rPr lang="en-US" sz="2800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should read </a:t>
            </a:r>
            <a:r>
              <a:rPr lang="en-US" dirty="0" smtClean="0">
                <a:solidFill>
                  <a:schemeClr val="accent6"/>
                </a:solidFill>
              </a:rPr>
              <a:t>x</a:t>
            </a:r>
            <a:r>
              <a:rPr lang="en-US" dirty="0" smtClean="0"/>
              <a:t> as 5 regardless of the size of the (</a:t>
            </a:r>
            <a:r>
              <a:rPr lang="en-US" dirty="0" smtClean="0">
                <a:solidFill>
                  <a:schemeClr val="accent6"/>
                </a:solidFill>
              </a:rPr>
              <a:t>t</a:t>
            </a:r>
            <a:r>
              <a:rPr lang="en-US" sz="2800" baseline="-25000" dirty="0" smtClean="0">
                <a:solidFill>
                  <a:schemeClr val="accent6"/>
                </a:solidFill>
              </a:rPr>
              <a:t>2</a:t>
            </a:r>
            <a:r>
              <a:rPr lang="en-US" dirty="0" smtClean="0">
                <a:solidFill>
                  <a:schemeClr val="accent6"/>
                </a:solidFill>
              </a:rPr>
              <a:t>-t</a:t>
            </a:r>
            <a:r>
              <a:rPr lang="en-US" sz="2800" baseline="-25000" dirty="0" smtClean="0">
                <a:solidFill>
                  <a:schemeClr val="accent6"/>
                </a:solidFill>
              </a:rPr>
              <a:t>1</a:t>
            </a:r>
            <a:r>
              <a:rPr lang="en-US" dirty="0" smtClean="0"/>
              <a:t>) interval. </a:t>
            </a:r>
          </a:p>
          <a:p>
            <a:pPr lvl="1" eaLnBrk="1" hangingPunct="1">
              <a:lnSpc>
                <a:spcPct val="90000"/>
              </a:lnSpc>
              <a:buFont typeface="ZapfDingbats" pitchFamily="8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Strict Consistency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if </a:t>
            </a:r>
            <a:r>
              <a:rPr lang="en-US" dirty="0" smtClean="0">
                <a:solidFill>
                  <a:schemeClr val="accent6"/>
                </a:solidFill>
              </a:rPr>
              <a:t>t</a:t>
            </a:r>
            <a:r>
              <a:rPr lang="en-US" sz="3200" baseline="-25000" dirty="0" smtClean="0">
                <a:solidFill>
                  <a:schemeClr val="accent6"/>
                </a:solidFill>
              </a:rPr>
              <a:t>2</a:t>
            </a:r>
            <a:r>
              <a:rPr lang="en-US" dirty="0" smtClean="0">
                <a:solidFill>
                  <a:schemeClr val="accent6"/>
                </a:solidFill>
              </a:rPr>
              <a:t>-t</a:t>
            </a:r>
            <a:r>
              <a:rPr lang="en-US" sz="3200" baseline="-25000" dirty="0" smtClean="0">
                <a:solidFill>
                  <a:schemeClr val="accent6"/>
                </a:solidFill>
              </a:rPr>
              <a:t>1</a:t>
            </a:r>
            <a:r>
              <a:rPr lang="en-US" dirty="0" smtClean="0">
                <a:solidFill>
                  <a:schemeClr val="accent6"/>
                </a:solidFill>
              </a:rPr>
              <a:t> =  1 </a:t>
            </a:r>
            <a:r>
              <a:rPr lang="en-US" dirty="0" err="1" smtClean="0"/>
              <a:t>nsec</a:t>
            </a:r>
            <a:r>
              <a:rPr lang="en-US" dirty="0" smtClean="0"/>
              <a:t> and the optical fiber between the host machines with the two processes is 3 meters.</a:t>
            </a:r>
          </a:p>
          <a:p>
            <a:pPr lvl="1" eaLnBrk="1" hangingPunct="1"/>
            <a:r>
              <a:rPr lang="en-US" dirty="0" smtClean="0"/>
              <a:t>The update message would have to travel at 10 times the speed of light</a:t>
            </a:r>
          </a:p>
          <a:p>
            <a:pPr lvl="1" eaLnBrk="1" hangingPunct="1"/>
            <a:r>
              <a:rPr lang="en-US" dirty="0" smtClean="0"/>
              <a:t>Not allowed by </a:t>
            </a:r>
            <a:r>
              <a:rPr lang="en-US" dirty="0" err="1" smtClean="0"/>
              <a:t>Einsten’s</a:t>
            </a:r>
            <a:r>
              <a:rPr lang="en-US" dirty="0" smtClean="0"/>
              <a:t> special theory of relativity.</a:t>
            </a:r>
          </a:p>
          <a:p>
            <a:pPr eaLnBrk="1" hangingPunct="1"/>
            <a:r>
              <a:rPr lang="en-US" dirty="0" smtClean="0"/>
              <a:t>Can’t have strict consistency</a:t>
            </a:r>
          </a:p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Sequential Consistency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Sequential </a:t>
            </a:r>
            <a:r>
              <a:rPr lang="en-US" dirty="0" smtClean="0">
                <a:solidFill>
                  <a:srgbClr val="FF0000"/>
                </a:solidFill>
              </a:rPr>
              <a:t>Consistency  </a:t>
            </a:r>
            <a:endParaRPr lang="en-US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dirty="0" smtClean="0"/>
              <a:t>The result of any execution is the same as if the (</a:t>
            </a:r>
            <a:r>
              <a:rPr lang="en-US" dirty="0" smtClean="0">
                <a:solidFill>
                  <a:schemeClr val="accent6"/>
                </a:solidFill>
              </a:rPr>
              <a:t>read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/>
                </a:solidFill>
              </a:rPr>
              <a:t>write</a:t>
            </a:r>
            <a:r>
              <a:rPr lang="en-US" dirty="0" smtClean="0"/>
              <a:t>) operations by all processes on the data  were executed in some sequential order</a:t>
            </a:r>
          </a:p>
          <a:p>
            <a:pPr lvl="1" eaLnBrk="1" hangingPunct="1"/>
            <a:r>
              <a:rPr lang="en-US" dirty="0" smtClean="0"/>
              <a:t>Operations of each individual process appears in this sequence in the </a:t>
            </a:r>
            <a:r>
              <a:rPr lang="en-US" dirty="0" smtClean="0"/>
              <a:t>order specified </a:t>
            </a:r>
            <a:r>
              <a:rPr lang="en-US" dirty="0" smtClean="0"/>
              <a:t>by </a:t>
            </a:r>
            <a:r>
              <a:rPr lang="en-US" dirty="0" smtClean="0"/>
              <a:t>its programs.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ZapfDingbats" pitchFamily="8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Sequential Consistency</a:t>
            </a:r>
            <a:endParaRPr lang="en-US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is sequential consistency desired?</a:t>
            </a:r>
          </a:p>
          <a:p>
            <a:pPr eaLnBrk="1" hangingPunct="1"/>
            <a:r>
              <a:rPr lang="en-US" dirty="0" smtClean="0"/>
              <a:t>Consider banking operations</a:t>
            </a:r>
            <a:endParaRPr lang="en-US" dirty="0" smtClean="0"/>
          </a:p>
          <a:p>
            <a:pPr lvl="1" eaLnBrk="1" hangingPunct="1"/>
            <a:r>
              <a:rPr lang="en-US" dirty="0" smtClean="0"/>
              <a:t>We must ensure that the two update operations are performed in the same order at each </a:t>
            </a:r>
            <a:r>
              <a:rPr lang="en-US" dirty="0" smtClean="0"/>
              <a:t>replica.</a:t>
            </a:r>
            <a:endParaRPr lang="en-US" dirty="0" smtClean="0"/>
          </a:p>
          <a:p>
            <a:pPr lvl="1" eaLnBrk="1" hangingPunct="1"/>
            <a:r>
              <a:rPr lang="en-US" dirty="0" smtClean="0"/>
              <a:t>Although it makes a difference whether the deposit is processed before the interest update or the other way around, it does matter which order is followed from the point of view of consistency.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Why Replication?</a:t>
            </a:r>
          </a:p>
          <a:p>
            <a:pPr eaLnBrk="1" hangingPunct="1"/>
            <a:r>
              <a:rPr lang="en-US" sz="2400" smtClean="0"/>
              <a:t>System Model</a:t>
            </a:r>
          </a:p>
          <a:p>
            <a:pPr eaLnBrk="1" hangingPunct="1"/>
            <a:r>
              <a:rPr lang="en-US" sz="2400" smtClean="0"/>
              <a:t>Consistency Models  </a:t>
            </a:r>
          </a:p>
          <a:p>
            <a:pPr eaLnBrk="1" hangingPunct="1"/>
            <a:r>
              <a:rPr lang="en-US" sz="2400" smtClean="0"/>
              <a:t>One approach to consistency management and dealing with failures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Causal Consistency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Causal Consistency: </a:t>
            </a:r>
            <a:r>
              <a:rPr lang="en-US" dirty="0" smtClean="0"/>
              <a:t>If one </a:t>
            </a:r>
            <a:r>
              <a:rPr lang="en-US" dirty="0" smtClean="0"/>
              <a:t>update, </a:t>
            </a:r>
            <a:r>
              <a:rPr lang="en-US" dirty="0" smtClean="0">
                <a:solidFill>
                  <a:schemeClr val="accent6"/>
                </a:solidFill>
              </a:rPr>
              <a:t>U1</a:t>
            </a:r>
            <a:r>
              <a:rPr lang="en-US" dirty="0" smtClean="0"/>
              <a:t>, causes another update, </a:t>
            </a:r>
            <a:r>
              <a:rPr lang="en-US" dirty="0" smtClean="0">
                <a:solidFill>
                  <a:schemeClr val="accent6"/>
                </a:solidFill>
              </a:rPr>
              <a:t>U2</a:t>
            </a:r>
            <a:r>
              <a:rPr lang="en-US" dirty="0" smtClean="0"/>
              <a:t>, to occur then U1 should be executed before </a:t>
            </a:r>
            <a:r>
              <a:rPr lang="en-US" dirty="0" smtClean="0">
                <a:solidFill>
                  <a:schemeClr val="accent6"/>
                </a:solidFill>
              </a:rPr>
              <a:t>U2</a:t>
            </a:r>
            <a:r>
              <a:rPr lang="en-US" dirty="0" smtClean="0"/>
              <a:t> at each copy.</a:t>
            </a:r>
          </a:p>
          <a:p>
            <a:pPr eaLnBrk="1" hangingPunct="1"/>
            <a:r>
              <a:rPr lang="en-US" dirty="0" smtClean="0"/>
              <a:t>Application:  Bulletin </a:t>
            </a:r>
            <a:r>
              <a:rPr lang="en-US" dirty="0" smtClean="0"/>
              <a:t>board/chat room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FIFO Consistency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Writes done by a single process are seen by all other processes in the order in which they were issued</a:t>
            </a:r>
          </a:p>
          <a:p>
            <a:pPr eaLnBrk="1" hangingPunct="1"/>
            <a:r>
              <a:rPr lang="en-US" dirty="0" smtClean="0"/>
              <a:t>… but writes from different processes may be seen in a different order by different processes.</a:t>
            </a:r>
          </a:p>
          <a:p>
            <a:pPr eaLnBrk="1" hangingPunct="1"/>
            <a:r>
              <a:rPr lang="en-US" dirty="0" smtClean="0"/>
              <a:t>i.e., there are no guarantees about the order in which different processes see writes, except that two or more writes from a single source must arrive in order.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FIFO Consistency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 example of where FIFO consistency is desirable is with caches in web browsers</a:t>
            </a:r>
            <a:endParaRPr lang="en-US" dirty="0" smtClean="0"/>
          </a:p>
          <a:p>
            <a:pPr eaLnBrk="1" hangingPunct="1"/>
            <a:r>
              <a:rPr lang="en-US" dirty="0" smtClean="0"/>
              <a:t>Caches </a:t>
            </a:r>
            <a:r>
              <a:rPr lang="en-US" dirty="0" smtClean="0"/>
              <a:t>in web browsers</a:t>
            </a:r>
          </a:p>
          <a:p>
            <a:pPr lvl="1" eaLnBrk="1" hangingPunct="1"/>
            <a:r>
              <a:rPr lang="en-US" dirty="0" smtClean="0"/>
              <a:t>All updates are updated by page owner.</a:t>
            </a:r>
          </a:p>
          <a:p>
            <a:pPr lvl="1" eaLnBrk="1" hangingPunct="1"/>
            <a:r>
              <a:rPr lang="en-US" dirty="0" smtClean="0"/>
              <a:t>No conflict between two writes</a:t>
            </a:r>
          </a:p>
          <a:p>
            <a:pPr lvl="1" eaLnBrk="1" hangingPunct="1"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 eaLnBrk="1" hangingPunct="1">
              <a:buFont typeface="ZapfDingbats" pitchFamily="8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Eventual Consistency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CA" dirty="0" smtClean="0"/>
              <a:t> </a:t>
            </a:r>
            <a:r>
              <a:rPr kumimoji="1" lang="en-US" altLang="zh-CN" dirty="0" smtClean="0"/>
              <a:t>In absence of updates, all replicas converge towards identical copies</a:t>
            </a:r>
          </a:p>
          <a:p>
            <a:pPr lvl="1">
              <a:lnSpc>
                <a:spcPct val="80000"/>
              </a:lnSpc>
            </a:pPr>
            <a:r>
              <a:rPr kumimoji="1" lang="en-US" altLang="zh-CN" dirty="0" smtClean="0"/>
              <a:t>Only requirement: an update should eventually propagate to all replicas</a:t>
            </a:r>
          </a:p>
          <a:p>
            <a:pPr>
              <a:lnSpc>
                <a:spcPct val="80000"/>
              </a:lnSpc>
            </a:pPr>
            <a:r>
              <a:rPr kumimoji="1" lang="en-US" altLang="zh-CN" dirty="0" smtClean="0"/>
              <a:t>Need to resolve conflicts in the presence of multiple updates</a:t>
            </a:r>
          </a:p>
          <a:p>
            <a:pPr>
              <a:lnSpc>
                <a:spcPct val="80000"/>
              </a:lnSpc>
            </a:pPr>
            <a:r>
              <a:rPr kumimoji="1" lang="en-US" altLang="zh-CN" dirty="0" smtClean="0"/>
              <a:t>This is useful when there are few updates or it is relatively easy to resolve conflicts</a:t>
            </a:r>
          </a:p>
          <a:p>
            <a:pPr lvl="1">
              <a:lnSpc>
                <a:spcPct val="80000"/>
              </a:lnSpc>
            </a:pPr>
            <a:endParaRPr kumimoji="1" lang="en-US" altLang="zh-CN" dirty="0" smtClean="0"/>
          </a:p>
          <a:p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Considerations  </a:t>
            </a:r>
            <a:endParaRPr lang="en-CA" smtClean="0"/>
          </a:p>
        </p:txBody>
      </p:sp>
      <p:sp>
        <p:nvSpPr>
          <p:cNvPr id="26627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Where to submit updates?</a:t>
            </a:r>
          </a:p>
          <a:p>
            <a:pPr lvl="1" eaLnBrk="1" hangingPunct="1"/>
            <a:r>
              <a:rPr lang="en-US" smtClean="0"/>
              <a:t>A designated server or any server?</a:t>
            </a:r>
          </a:p>
          <a:p>
            <a:pPr eaLnBrk="1" hangingPunct="1"/>
            <a:r>
              <a:rPr lang="en-US" smtClean="0"/>
              <a:t>When to propagate updates?</a:t>
            </a:r>
          </a:p>
          <a:p>
            <a:pPr eaLnBrk="1" hangingPunct="1"/>
            <a:r>
              <a:rPr lang="en-US" smtClean="0"/>
              <a:t>How many replicas to install?</a:t>
            </a:r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Summary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We have given you a taste of some of the issues</a:t>
            </a:r>
          </a:p>
          <a:p>
            <a:pPr eaLnBrk="1" hangingPunct="1"/>
            <a:r>
              <a:rPr lang="en-CA" dirty="0" smtClean="0"/>
              <a:t> We will now focus on logical clock algorithms and it role in implementing some of the consistency models  </a:t>
            </a:r>
            <a:endParaRPr lang="en-CA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Van Steen and Tanenbaum: 6.1, 6.2 and 6.3, 6.4</a:t>
            </a:r>
          </a:p>
          <a:p>
            <a:pPr eaLnBrk="1" hangingPunct="1"/>
            <a:r>
              <a:rPr lang="en-US" smtClean="0"/>
              <a:t>Coulouris: 11,14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Replicate?  </a:t>
            </a:r>
            <a:endParaRPr lang="en-CA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Fault-tolerance / High availability</a:t>
            </a:r>
          </a:p>
          <a:p>
            <a:pPr lvl="1" eaLnBrk="1" hangingPunct="1"/>
            <a:r>
              <a:rPr lang="en-US" smtClean="0"/>
              <a:t>As long as one replica is up, the service is available</a:t>
            </a:r>
          </a:p>
          <a:p>
            <a:pPr lvl="1" eaLnBrk="1" hangingPunct="1"/>
            <a:r>
              <a:rPr lang="en-US" smtClean="0"/>
              <a:t>Assume each of n replicas has same independent probability p to fail. </a:t>
            </a:r>
          </a:p>
          <a:p>
            <a:pPr lvl="2" eaLnBrk="1" hangingPunct="1"/>
            <a:r>
              <a:rPr lang="en-US" smtClean="0"/>
              <a:t>Availability = 1 - pn </a:t>
            </a:r>
          </a:p>
          <a:p>
            <a:pPr lvl="2"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CA" smtClean="0"/>
          </a:p>
        </p:txBody>
      </p:sp>
      <p:sp>
        <p:nvSpPr>
          <p:cNvPr id="1029" name="AutoShape 4"/>
          <p:cNvSpPr>
            <a:spLocks noChangeArrowheads="1"/>
          </p:cNvSpPr>
          <p:nvPr/>
        </p:nvSpPr>
        <p:spPr bwMode="auto">
          <a:xfrm>
            <a:off x="5410200" y="4114800"/>
            <a:ext cx="3154363" cy="2509838"/>
          </a:xfrm>
          <a:prstGeom prst="foldedCorner">
            <a:avLst>
              <a:gd name="adj" fmla="val 12500"/>
            </a:avLst>
          </a:prstGeom>
          <a:solidFill>
            <a:srgbClr val="DDDDD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CA"/>
          </a:p>
        </p:txBody>
      </p:sp>
      <p:sp>
        <p:nvSpPr>
          <p:cNvPr id="1030" name="AutoShape 5"/>
          <p:cNvSpPr>
            <a:spLocks noChangeArrowheads="1"/>
          </p:cNvSpPr>
          <p:nvPr/>
        </p:nvSpPr>
        <p:spPr bwMode="auto">
          <a:xfrm>
            <a:off x="5605463" y="5230813"/>
            <a:ext cx="871537" cy="763587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CA"/>
          </a:p>
        </p:txBody>
      </p:sp>
      <p:sp>
        <p:nvSpPr>
          <p:cNvPr id="1031" name="AutoShape 6"/>
          <p:cNvSpPr>
            <a:spLocks noChangeArrowheads="1"/>
          </p:cNvSpPr>
          <p:nvPr/>
        </p:nvSpPr>
        <p:spPr bwMode="auto">
          <a:xfrm>
            <a:off x="7002463" y="5246688"/>
            <a:ext cx="871537" cy="763587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CA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6488113" y="5664200"/>
            <a:ext cx="492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626100" y="5376863"/>
          <a:ext cx="798513" cy="579437"/>
        </p:xfrm>
        <a:graphic>
          <a:graphicData uri="http://schemas.openxmlformats.org/presentationml/2006/ole">
            <p:oleObj spid="_x0000_s1026" name="Clip" r:id="rId3" imgW="5154120" imgH="3928680" progId="">
              <p:embed/>
            </p:oleObj>
          </a:graphicData>
        </a:graphic>
      </p:graphicFrame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6038850" y="4711700"/>
            <a:ext cx="0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027738" y="4932363"/>
            <a:ext cx="138112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7399338" y="4921250"/>
            <a:ext cx="0" cy="32543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4937125" y="3740150"/>
            <a:ext cx="1938338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 eaLnBrk="0" hangingPunct="0">
              <a:lnSpc>
                <a:spcPct val="90000"/>
              </a:lnSpc>
              <a:defRPr/>
            </a:pPr>
            <a:r>
              <a:rPr lang="en-US" sz="2000" b="1" dirty="0">
                <a:solidFill>
                  <a:srgbClr val="003399"/>
                </a:solidFill>
                <a:latin typeface="+mn-lt"/>
                <a:cs typeface="+mn-cs"/>
              </a:rPr>
              <a:t>Fault-Tolerance</a:t>
            </a:r>
            <a:r>
              <a:rPr lang="en-US" sz="2000" b="1" dirty="0">
                <a:latin typeface="+mn-lt"/>
                <a:cs typeface="+mn-cs"/>
              </a:rPr>
              <a:t>: </a:t>
            </a:r>
          </a:p>
          <a:p>
            <a:pPr defTabSz="762000" eaLnBrk="0" hangingPunct="0">
              <a:lnSpc>
                <a:spcPct val="90000"/>
              </a:lnSpc>
              <a:defRPr/>
            </a:pPr>
            <a:r>
              <a:rPr lang="en-US" sz="2000" b="1" dirty="0">
                <a:latin typeface="+mn-lt"/>
                <a:cs typeface="+mn-cs"/>
              </a:rPr>
              <a:t>Take-Over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Replicate? </a:t>
            </a:r>
            <a:r>
              <a:rPr lang="en-US" dirty="0" smtClean="0"/>
              <a:t> </a:t>
            </a:r>
            <a:endParaRPr lang="en-CA" dirty="0" smtClean="0"/>
          </a:p>
        </p:txBody>
      </p:sp>
      <p:sp>
        <p:nvSpPr>
          <p:cNvPr id="6147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457200" y="1219200"/>
            <a:ext cx="4191000" cy="4038600"/>
          </a:xfrm>
        </p:spPr>
        <p:txBody>
          <a:bodyPr/>
          <a:lstStyle/>
          <a:p>
            <a:pPr eaLnBrk="1" hangingPunct="1"/>
            <a:r>
              <a:rPr lang="en-US" smtClean="0"/>
              <a:t>Fast local access  </a:t>
            </a:r>
          </a:p>
          <a:p>
            <a:pPr lvl="1" eaLnBrk="1" hangingPunct="1"/>
            <a:r>
              <a:rPr lang="en-US" smtClean="0"/>
              <a:t>Client can always send requests to closest replica</a:t>
            </a:r>
          </a:p>
          <a:p>
            <a:pPr lvl="1" eaLnBrk="1" hangingPunct="1"/>
            <a:r>
              <a:rPr lang="en-US" smtClean="0"/>
              <a:t>Goal: no communication to remote replicas necessary during request execution</a:t>
            </a:r>
          </a:p>
          <a:p>
            <a:pPr lvl="1" eaLnBrk="1" hangingPunct="1"/>
            <a:r>
              <a:rPr lang="en-US" smtClean="0"/>
              <a:t>Goal: client experiences location transparency since all access is fast local access</a:t>
            </a:r>
          </a:p>
        </p:txBody>
      </p:sp>
      <p:grpSp>
        <p:nvGrpSpPr>
          <p:cNvPr id="6148" name="Group 19"/>
          <p:cNvGrpSpPr>
            <a:grpSpLocks/>
          </p:cNvGrpSpPr>
          <p:nvPr/>
        </p:nvGrpSpPr>
        <p:grpSpPr bwMode="auto">
          <a:xfrm>
            <a:off x="4800600" y="1981200"/>
            <a:ext cx="3962400" cy="3136900"/>
            <a:chOff x="4975225" y="2070100"/>
            <a:chExt cx="3962400" cy="3136900"/>
          </a:xfrm>
        </p:grpSpPr>
        <p:sp>
          <p:nvSpPr>
            <p:cNvPr id="4" name="AutoShape 4"/>
            <p:cNvSpPr>
              <a:spLocks noChangeArrowheads="1"/>
            </p:cNvSpPr>
            <p:nvPr/>
          </p:nvSpPr>
          <p:spPr bwMode="auto">
            <a:xfrm>
              <a:off x="4975225" y="2082800"/>
              <a:ext cx="3962400" cy="3124200"/>
            </a:xfrm>
            <a:prstGeom prst="foldedCorner">
              <a:avLst>
                <a:gd name="adj" fmla="val 12500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CA" b="1">
                <a:latin typeface="+mn-lt"/>
                <a:cs typeface="+mn-cs"/>
              </a:endParaRPr>
            </a:p>
          </p:txBody>
        </p:sp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>
              <a:off x="5508625" y="3149600"/>
              <a:ext cx="871538" cy="763588"/>
            </a:xfrm>
            <a:prstGeom prst="can">
              <a:avLst>
                <a:gd name="adj" fmla="val 25000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CA" b="1">
                <a:latin typeface="+mn-lt"/>
                <a:cs typeface="+mn-cs"/>
              </a:endParaRPr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7337425" y="3225800"/>
              <a:ext cx="1135063" cy="763588"/>
            </a:xfrm>
            <a:prstGeom prst="can">
              <a:avLst>
                <a:gd name="adj" fmla="val 25000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CA" b="1">
                <a:latin typeface="+mn-lt"/>
                <a:cs typeface="+mn-cs"/>
              </a:endParaRPr>
            </a:p>
          </p:txBody>
        </p:sp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>
              <a:off x="6346825" y="4368800"/>
              <a:ext cx="1387475" cy="763588"/>
            </a:xfrm>
            <a:prstGeom prst="can">
              <a:avLst>
                <a:gd name="adj" fmla="val 25000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CA" b="1">
                <a:latin typeface="+mn-lt"/>
                <a:cs typeface="+mn-cs"/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5584825" y="4749800"/>
              <a:ext cx="685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CA" b="1">
                <a:latin typeface="+mn-lt"/>
                <a:cs typeface="+mn-cs"/>
              </a:endParaRPr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H="1" flipV="1">
              <a:off x="5203825" y="2692400"/>
              <a:ext cx="6096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CA" b="1">
                <a:latin typeface="+mn-lt"/>
                <a:cs typeface="+mn-cs"/>
              </a:endParaRP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7642225" y="2768600"/>
              <a:ext cx="4572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CA" b="1">
                <a:latin typeface="+mn-lt"/>
                <a:cs typeface="+mn-cs"/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5000625" y="2070100"/>
              <a:ext cx="2239963" cy="46196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defTabSz="762000" eaLnBrk="0" hangingPunct="0">
                <a:defRPr/>
              </a:pPr>
              <a:r>
                <a:rPr lang="en-US" b="1" dirty="0">
                  <a:latin typeface="+mn-lt"/>
                  <a:cs typeface="+mn-cs"/>
                </a:rPr>
                <a:t>Fast local access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7413625" y="3517900"/>
              <a:ext cx="1012825" cy="4000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defTabSz="762000" eaLnBrk="0" hangingPunct="0">
                <a:defRPr/>
              </a:pPr>
              <a:r>
                <a:rPr lang="en-US" sz="2000" b="1" dirty="0">
                  <a:latin typeface="+mn-lt"/>
                  <a:cs typeface="+mn-cs"/>
                </a:rPr>
                <a:t>Toronto</a:t>
              </a: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6423025" y="4648200"/>
              <a:ext cx="1008063" cy="4000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defTabSz="762000" eaLnBrk="0" hangingPunct="0">
                <a:defRPr/>
              </a:pPr>
              <a:r>
                <a:rPr lang="en-US" sz="2000" b="1" dirty="0">
                  <a:latin typeface="+mn-lt"/>
                  <a:cs typeface="+mn-cs"/>
                </a:rPr>
                <a:t>Beijing</a:t>
              </a:r>
              <a:endParaRPr lang="en-US" sz="2000" b="1" dirty="0">
                <a:latin typeface="+mn-lt"/>
                <a:cs typeface="+mn-cs"/>
              </a:endParaRP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5562600" y="3352800"/>
              <a:ext cx="868363" cy="4000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defTabSz="762000" eaLnBrk="0" hangingPunct="0">
                <a:defRPr/>
              </a:pPr>
              <a:r>
                <a:rPr lang="en-US" sz="2000" b="1" dirty="0">
                  <a:latin typeface="+mn-lt"/>
                  <a:cs typeface="+mn-cs"/>
                </a:rPr>
                <a:t>Dubai</a:t>
              </a:r>
              <a:endParaRPr lang="en-US" sz="2000" b="1" dirty="0">
                <a:latin typeface="+mn-lt"/>
                <a:cs typeface="+mn-cs"/>
              </a:endParaRP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6346825" y="3606800"/>
              <a:ext cx="990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CA" b="1">
                <a:latin typeface="+mn-lt"/>
                <a:cs typeface="+mn-cs"/>
              </a:endParaRP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H="1">
              <a:off x="6804025" y="3606800"/>
              <a:ext cx="533400" cy="762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CA" b="1">
                <a:latin typeface="+mn-lt"/>
                <a:cs typeface="+mn-cs"/>
              </a:endParaRPr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6346825" y="3606800"/>
              <a:ext cx="457200" cy="762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CA" b="1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Replicate?</a:t>
            </a:r>
            <a:endParaRPr lang="en-CA" smtClean="0"/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Scalability and load distribution   </a:t>
            </a:r>
          </a:p>
          <a:p>
            <a:pPr lvl="1" eaLnBrk="1" hangingPunct="1"/>
            <a:r>
              <a:rPr lang="en-US" smtClean="0"/>
              <a:t>Requests can be distributed among replicas</a:t>
            </a:r>
          </a:p>
          <a:p>
            <a:pPr lvl="1" eaLnBrk="1" hangingPunct="1"/>
            <a:r>
              <a:rPr lang="en-US" smtClean="0"/>
              <a:t>Handle increasing load by adding new replicas to the system</a:t>
            </a:r>
          </a:p>
          <a:p>
            <a:pPr eaLnBrk="1" hangingPunct="1"/>
            <a:endParaRPr lang="en-CA" smtClean="0"/>
          </a:p>
        </p:txBody>
      </p:sp>
      <p:sp>
        <p:nvSpPr>
          <p:cNvPr id="19" name="AutoShape 20"/>
          <p:cNvSpPr>
            <a:spLocks noChangeArrowheads="1"/>
          </p:cNvSpPr>
          <p:nvPr/>
        </p:nvSpPr>
        <p:spPr bwMode="auto">
          <a:xfrm>
            <a:off x="4975225" y="4184650"/>
            <a:ext cx="3962400" cy="1946275"/>
          </a:xfrm>
          <a:prstGeom prst="foldedCorner">
            <a:avLst>
              <a:gd name="adj" fmla="val 12500"/>
            </a:avLst>
          </a:prstGeom>
          <a:solidFill>
            <a:srgbClr val="DDDDD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CA" sz="2000" b="1">
              <a:latin typeface="+mn-lt"/>
              <a:cs typeface="+mn-cs"/>
            </a:endParaRPr>
          </a:p>
        </p:txBody>
      </p:sp>
      <p:sp>
        <p:nvSpPr>
          <p:cNvPr id="20" name="AutoShape 21"/>
          <p:cNvSpPr>
            <a:spLocks noChangeArrowheads="1"/>
          </p:cNvSpPr>
          <p:nvPr/>
        </p:nvSpPr>
        <p:spPr bwMode="auto">
          <a:xfrm>
            <a:off x="5280025" y="4946650"/>
            <a:ext cx="871538" cy="763588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CA" sz="2000" b="1">
              <a:latin typeface="+mn-lt"/>
              <a:cs typeface="+mn-cs"/>
            </a:endParaRPr>
          </a:p>
        </p:txBody>
      </p:sp>
      <p:sp>
        <p:nvSpPr>
          <p:cNvPr id="21" name="AutoShape 22"/>
          <p:cNvSpPr>
            <a:spLocks noChangeArrowheads="1"/>
          </p:cNvSpPr>
          <p:nvPr/>
        </p:nvSpPr>
        <p:spPr bwMode="auto">
          <a:xfrm>
            <a:off x="6305550" y="4957763"/>
            <a:ext cx="871538" cy="763587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CA" sz="2000" b="1">
              <a:latin typeface="+mn-lt"/>
              <a:cs typeface="+mn-cs"/>
            </a:endParaRPr>
          </a:p>
        </p:txBody>
      </p:sp>
      <p:sp>
        <p:nvSpPr>
          <p:cNvPr id="22" name="AutoShape 23"/>
          <p:cNvSpPr>
            <a:spLocks noChangeArrowheads="1"/>
          </p:cNvSpPr>
          <p:nvPr/>
        </p:nvSpPr>
        <p:spPr bwMode="auto">
          <a:xfrm>
            <a:off x="7332663" y="4956175"/>
            <a:ext cx="871537" cy="763588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CA" sz="2000" b="1">
              <a:latin typeface="+mn-lt"/>
              <a:cs typeface="+mn-cs"/>
            </a:endParaRP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4975225" y="4221163"/>
            <a:ext cx="3700463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defTabSz="762000" eaLnBrk="0" hangingPunct="0">
              <a:defRPr/>
            </a:pPr>
            <a:r>
              <a:rPr lang="en-US" sz="2000" b="1">
                <a:latin typeface="+mn-lt"/>
                <a:cs typeface="+mn-cs"/>
              </a:rPr>
              <a:t>cluster instead of bigger server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>
            <a:off x="5691188" y="5976938"/>
            <a:ext cx="20939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CA" sz="2000" b="1">
              <a:latin typeface="+mn-lt"/>
              <a:cs typeface="+mn-cs"/>
            </a:endParaRPr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 flipV="1">
            <a:off x="5691188" y="5705475"/>
            <a:ext cx="0" cy="271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CA" sz="2000" b="1">
              <a:latin typeface="+mn-lt"/>
              <a:cs typeface="+mn-cs"/>
            </a:endParaRP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 flipV="1">
            <a:off x="6707188" y="574675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CA" sz="2000" b="1">
              <a:latin typeface="+mn-lt"/>
              <a:cs typeface="+mn-cs"/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V="1">
            <a:off x="7773988" y="574675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CA" sz="2000" b="1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Replication Examples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DNS </a:t>
            </a:r>
            <a:r>
              <a:rPr lang="en-US" dirty="0" smtClean="0"/>
              <a:t>naming service</a:t>
            </a:r>
          </a:p>
          <a:p>
            <a:pPr eaLnBrk="1" hangingPunct="1"/>
            <a:r>
              <a:rPr lang="en-US" dirty="0" smtClean="0"/>
              <a:t>Web browsers often locally store a copy of a previously fetched web page.  </a:t>
            </a:r>
          </a:p>
          <a:p>
            <a:pPr lvl="1" eaLnBrk="1" hangingPunct="1"/>
            <a:r>
              <a:rPr lang="en-US" sz="2800" dirty="0" smtClean="0"/>
              <a:t>This is referred to as </a:t>
            </a:r>
            <a:r>
              <a:rPr lang="en-US" sz="2800" i="1" dirty="0" smtClean="0">
                <a:solidFill>
                  <a:srgbClr val="FF0000"/>
                </a:solidFill>
              </a:rPr>
              <a:t>caching</a:t>
            </a:r>
            <a:r>
              <a:rPr lang="en-US" sz="2800" dirty="0" smtClean="0"/>
              <a:t> a web page.</a:t>
            </a:r>
          </a:p>
          <a:p>
            <a:pPr eaLnBrk="1" hangingPunct="1"/>
            <a:r>
              <a:rPr lang="en-US" dirty="0" smtClean="0"/>
              <a:t>Replication of a database</a:t>
            </a:r>
          </a:p>
          <a:p>
            <a:pPr eaLnBrk="1" hangingPunct="1"/>
            <a:r>
              <a:rPr lang="en-US" dirty="0" smtClean="0"/>
              <a:t>Replication of game state</a:t>
            </a:r>
          </a:p>
          <a:p>
            <a:pPr eaLnBrk="1" hangingPunct="1"/>
            <a:r>
              <a:rPr lang="en-US" dirty="0" smtClean="0"/>
              <a:t>Google File System (GFS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dirty="0" smtClean="0"/>
              <a:t>Amazon</a:t>
            </a:r>
          </a:p>
          <a:p>
            <a:pPr eaLnBrk="1" hangingPunct="1"/>
            <a:r>
              <a:rPr lang="en-US" dirty="0" smtClean="0"/>
              <a:t>Banks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System Model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04800" y="1676400"/>
            <a:ext cx="7867650" cy="3424238"/>
            <a:chOff x="354" y="1839"/>
            <a:chExt cx="4956" cy="2157"/>
          </a:xfrm>
        </p:grpSpPr>
        <p:sp>
          <p:nvSpPr>
            <p:cNvPr id="9222" name="Rectangle 4"/>
            <p:cNvSpPr>
              <a:spLocks noChangeArrowheads="1"/>
            </p:cNvSpPr>
            <p:nvPr/>
          </p:nvSpPr>
          <p:spPr bwMode="auto">
            <a:xfrm>
              <a:off x="3194" y="2101"/>
              <a:ext cx="2116" cy="1895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CA"/>
            </a:p>
          </p:txBody>
        </p:sp>
        <p:sp>
          <p:nvSpPr>
            <p:cNvPr id="9223" name="Rectangle 5"/>
            <p:cNvSpPr>
              <a:spLocks noChangeArrowheads="1"/>
            </p:cNvSpPr>
            <p:nvPr/>
          </p:nvSpPr>
          <p:spPr bwMode="auto">
            <a:xfrm>
              <a:off x="2021" y="2367"/>
              <a:ext cx="402" cy="4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CA"/>
            </a:p>
          </p:txBody>
        </p:sp>
        <p:sp>
          <p:nvSpPr>
            <p:cNvPr id="9224" name="Rectangle 6"/>
            <p:cNvSpPr>
              <a:spLocks noChangeArrowheads="1"/>
            </p:cNvSpPr>
            <p:nvPr/>
          </p:nvSpPr>
          <p:spPr bwMode="auto">
            <a:xfrm>
              <a:off x="2021" y="2367"/>
              <a:ext cx="420" cy="435"/>
            </a:xfrm>
            <a:prstGeom prst="rect">
              <a:avLst/>
            </a:prstGeom>
            <a:noFill/>
            <a:ln w="444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CA"/>
            </a:p>
          </p:txBody>
        </p:sp>
        <p:sp>
          <p:nvSpPr>
            <p:cNvPr id="9225" name="Rectangle 7"/>
            <p:cNvSpPr>
              <a:spLocks noChangeArrowheads="1"/>
            </p:cNvSpPr>
            <p:nvPr/>
          </p:nvSpPr>
          <p:spPr bwMode="auto">
            <a:xfrm>
              <a:off x="2161" y="2483"/>
              <a:ext cx="19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FE</a:t>
              </a:r>
              <a:endParaRPr lang="en-GB">
                <a:latin typeface="Times" pitchFamily="18" charset="0"/>
              </a:endParaRPr>
            </a:p>
          </p:txBody>
        </p:sp>
        <p:sp>
          <p:nvSpPr>
            <p:cNvPr id="9226" name="Line 8"/>
            <p:cNvSpPr>
              <a:spLocks noChangeShapeType="1"/>
            </p:cNvSpPr>
            <p:nvPr/>
          </p:nvSpPr>
          <p:spPr bwMode="auto">
            <a:xfrm>
              <a:off x="1758" y="2253"/>
              <a:ext cx="1" cy="227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27" name="Rectangle 9"/>
            <p:cNvSpPr>
              <a:spLocks noChangeArrowheads="1"/>
            </p:cNvSpPr>
            <p:nvPr/>
          </p:nvSpPr>
          <p:spPr bwMode="auto">
            <a:xfrm>
              <a:off x="1369" y="1839"/>
              <a:ext cx="941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Requests and</a:t>
              </a:r>
              <a:endParaRPr lang="en-GB">
                <a:latin typeface="Times" pitchFamily="18" charset="0"/>
              </a:endParaRPr>
            </a:p>
          </p:txBody>
        </p:sp>
        <p:sp>
          <p:nvSpPr>
            <p:cNvPr id="9228" name="Rectangle 10"/>
            <p:cNvSpPr>
              <a:spLocks noChangeArrowheads="1"/>
            </p:cNvSpPr>
            <p:nvPr/>
          </p:nvSpPr>
          <p:spPr bwMode="auto">
            <a:xfrm>
              <a:off x="1596" y="2047"/>
              <a:ext cx="45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replies</a:t>
              </a:r>
              <a:endParaRPr lang="en-GB">
                <a:latin typeface="Times" pitchFamily="18" charset="0"/>
              </a:endParaRPr>
            </a:p>
          </p:txBody>
        </p:sp>
        <p:sp>
          <p:nvSpPr>
            <p:cNvPr id="9229" name="Rectangle 11"/>
            <p:cNvSpPr>
              <a:spLocks noChangeArrowheads="1"/>
            </p:cNvSpPr>
            <p:nvPr/>
          </p:nvSpPr>
          <p:spPr bwMode="auto">
            <a:xfrm>
              <a:off x="1159" y="2483"/>
              <a:ext cx="11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GB">
                <a:latin typeface="Times" pitchFamily="18" charset="0"/>
              </a:endParaRPr>
            </a:p>
          </p:txBody>
        </p:sp>
        <p:sp>
          <p:nvSpPr>
            <p:cNvPr id="9230" name="Oval 12"/>
            <p:cNvSpPr>
              <a:spLocks noChangeArrowheads="1"/>
            </p:cNvSpPr>
            <p:nvPr/>
          </p:nvSpPr>
          <p:spPr bwMode="auto">
            <a:xfrm>
              <a:off x="901" y="2253"/>
              <a:ext cx="595" cy="644"/>
            </a:xfrm>
            <a:prstGeom prst="ellips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CA"/>
            </a:p>
          </p:txBody>
        </p:sp>
        <p:sp>
          <p:nvSpPr>
            <p:cNvPr id="9231" name="Rectangle 13"/>
            <p:cNvSpPr>
              <a:spLocks noChangeArrowheads="1"/>
            </p:cNvSpPr>
            <p:nvPr/>
          </p:nvSpPr>
          <p:spPr bwMode="auto">
            <a:xfrm>
              <a:off x="4781" y="3436"/>
              <a:ext cx="509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Replica</a:t>
              </a:r>
              <a:endParaRPr lang="en-GB">
                <a:latin typeface="Times" pitchFamily="18" charset="0"/>
              </a:endParaRPr>
            </a:p>
          </p:txBody>
        </p:sp>
        <p:sp>
          <p:nvSpPr>
            <p:cNvPr id="9232" name="Rectangle 14"/>
            <p:cNvSpPr>
              <a:spLocks noChangeArrowheads="1"/>
            </p:cNvSpPr>
            <p:nvPr/>
          </p:nvSpPr>
          <p:spPr bwMode="auto">
            <a:xfrm>
              <a:off x="1142" y="3487"/>
              <a:ext cx="11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GB">
                <a:latin typeface="Times" pitchFamily="18" charset="0"/>
              </a:endParaRPr>
            </a:p>
          </p:txBody>
        </p:sp>
        <p:sp>
          <p:nvSpPr>
            <p:cNvPr id="9233" name="Oval 15"/>
            <p:cNvSpPr>
              <a:spLocks noChangeArrowheads="1"/>
            </p:cNvSpPr>
            <p:nvPr/>
          </p:nvSpPr>
          <p:spPr bwMode="auto">
            <a:xfrm>
              <a:off x="883" y="3257"/>
              <a:ext cx="596" cy="644"/>
            </a:xfrm>
            <a:prstGeom prst="ellips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CA"/>
            </a:p>
          </p:txBody>
        </p:sp>
        <p:sp>
          <p:nvSpPr>
            <p:cNvPr id="9234" name="Line 16"/>
            <p:cNvSpPr>
              <a:spLocks noChangeShapeType="1"/>
            </p:cNvSpPr>
            <p:nvPr/>
          </p:nvSpPr>
          <p:spPr bwMode="auto">
            <a:xfrm flipV="1">
              <a:off x="4681" y="2727"/>
              <a:ext cx="209" cy="682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35" name="Line 17"/>
            <p:cNvSpPr>
              <a:spLocks noChangeShapeType="1"/>
            </p:cNvSpPr>
            <p:nvPr/>
          </p:nvSpPr>
          <p:spPr bwMode="auto">
            <a:xfrm flipH="1" flipV="1">
              <a:off x="3744" y="2688"/>
              <a:ext cx="840" cy="645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36" name="Line 18"/>
            <p:cNvSpPr>
              <a:spLocks noChangeShapeType="1"/>
            </p:cNvSpPr>
            <p:nvPr/>
          </p:nvSpPr>
          <p:spPr bwMode="auto">
            <a:xfrm flipH="1">
              <a:off x="4261" y="3409"/>
              <a:ext cx="420" cy="132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37" name="Rectangle 19"/>
            <p:cNvSpPr>
              <a:spLocks noChangeArrowheads="1"/>
            </p:cNvSpPr>
            <p:nvPr/>
          </p:nvSpPr>
          <p:spPr bwMode="auto">
            <a:xfrm>
              <a:off x="3268" y="3038"/>
              <a:ext cx="50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Service</a:t>
              </a:r>
              <a:endParaRPr lang="en-GB">
                <a:latin typeface="Times" pitchFamily="18" charset="0"/>
              </a:endParaRPr>
            </a:p>
          </p:txBody>
        </p:sp>
        <p:sp>
          <p:nvSpPr>
            <p:cNvPr id="9238" name="Rectangle 20"/>
            <p:cNvSpPr>
              <a:spLocks noChangeArrowheads="1"/>
            </p:cNvSpPr>
            <p:nvPr/>
          </p:nvSpPr>
          <p:spPr bwMode="auto">
            <a:xfrm>
              <a:off x="354" y="2813"/>
              <a:ext cx="46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Clients</a:t>
              </a:r>
              <a:endParaRPr lang="en-GB">
                <a:latin typeface="Times" pitchFamily="18" charset="0"/>
              </a:endParaRPr>
            </a:p>
          </p:txBody>
        </p:sp>
        <p:sp>
          <p:nvSpPr>
            <p:cNvPr id="9239" name="Line 21"/>
            <p:cNvSpPr>
              <a:spLocks noChangeShapeType="1"/>
            </p:cNvSpPr>
            <p:nvPr/>
          </p:nvSpPr>
          <p:spPr bwMode="auto">
            <a:xfrm flipV="1">
              <a:off x="814" y="2783"/>
              <a:ext cx="245" cy="304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0" name="Line 22"/>
            <p:cNvSpPr>
              <a:spLocks noChangeShapeType="1"/>
            </p:cNvSpPr>
            <p:nvPr/>
          </p:nvSpPr>
          <p:spPr bwMode="auto">
            <a:xfrm flipH="1" flipV="1">
              <a:off x="814" y="3087"/>
              <a:ext cx="245" cy="265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1" name="Rectangle 23"/>
            <p:cNvSpPr>
              <a:spLocks noChangeArrowheads="1"/>
            </p:cNvSpPr>
            <p:nvPr/>
          </p:nvSpPr>
          <p:spPr bwMode="auto">
            <a:xfrm>
              <a:off x="1896" y="3019"/>
              <a:ext cx="729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Front ends</a:t>
              </a:r>
              <a:endParaRPr lang="en-GB">
                <a:latin typeface="Times" pitchFamily="18" charset="0"/>
              </a:endParaRPr>
            </a:p>
          </p:txBody>
        </p:sp>
        <p:sp>
          <p:nvSpPr>
            <p:cNvPr id="9242" name="Freeform 24"/>
            <p:cNvSpPr>
              <a:spLocks/>
            </p:cNvSpPr>
            <p:nvPr/>
          </p:nvSpPr>
          <p:spPr bwMode="auto">
            <a:xfrm>
              <a:off x="2458" y="2537"/>
              <a:ext cx="88" cy="57"/>
            </a:xfrm>
            <a:custGeom>
              <a:avLst/>
              <a:gdLst>
                <a:gd name="T0" fmla="*/ 95 w 95"/>
                <a:gd name="T1" fmla="*/ 19 h 57"/>
                <a:gd name="T2" fmla="*/ 95 w 95"/>
                <a:gd name="T3" fmla="*/ 57 h 57"/>
                <a:gd name="T4" fmla="*/ 0 w 95"/>
                <a:gd name="T5" fmla="*/ 19 h 57"/>
                <a:gd name="T6" fmla="*/ 95 w 95"/>
                <a:gd name="T7" fmla="*/ 0 h 57"/>
                <a:gd name="T8" fmla="*/ 95 w 95"/>
                <a:gd name="T9" fmla="*/ 19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57"/>
                <a:gd name="T17" fmla="*/ 95 w 95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57">
                  <a:moveTo>
                    <a:pt x="95" y="19"/>
                  </a:moveTo>
                  <a:lnTo>
                    <a:pt x="95" y="57"/>
                  </a:lnTo>
                  <a:lnTo>
                    <a:pt x="0" y="19"/>
                  </a:lnTo>
                  <a:lnTo>
                    <a:pt x="95" y="0"/>
                  </a:lnTo>
                  <a:lnTo>
                    <a:pt x="95" y="19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3" name="Freeform 25"/>
            <p:cNvSpPr>
              <a:spLocks/>
            </p:cNvSpPr>
            <p:nvPr/>
          </p:nvSpPr>
          <p:spPr bwMode="auto">
            <a:xfrm>
              <a:off x="3071" y="2537"/>
              <a:ext cx="88" cy="57"/>
            </a:xfrm>
            <a:custGeom>
              <a:avLst/>
              <a:gdLst>
                <a:gd name="T0" fmla="*/ 0 w 95"/>
                <a:gd name="T1" fmla="*/ 19 h 57"/>
                <a:gd name="T2" fmla="*/ 0 w 95"/>
                <a:gd name="T3" fmla="*/ 0 h 57"/>
                <a:gd name="T4" fmla="*/ 95 w 95"/>
                <a:gd name="T5" fmla="*/ 19 h 57"/>
                <a:gd name="T6" fmla="*/ 0 w 95"/>
                <a:gd name="T7" fmla="*/ 57 h 57"/>
                <a:gd name="T8" fmla="*/ 0 w 95"/>
                <a:gd name="T9" fmla="*/ 19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57"/>
                <a:gd name="T17" fmla="*/ 95 w 95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57">
                  <a:moveTo>
                    <a:pt x="0" y="19"/>
                  </a:moveTo>
                  <a:lnTo>
                    <a:pt x="0" y="0"/>
                  </a:lnTo>
                  <a:lnTo>
                    <a:pt x="95" y="19"/>
                  </a:lnTo>
                  <a:lnTo>
                    <a:pt x="0" y="57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4" name="Line 26"/>
            <p:cNvSpPr>
              <a:spLocks noChangeShapeType="1"/>
            </p:cNvSpPr>
            <p:nvPr/>
          </p:nvSpPr>
          <p:spPr bwMode="auto">
            <a:xfrm>
              <a:off x="2563" y="2556"/>
              <a:ext cx="508" cy="1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5" name="Freeform 27"/>
            <p:cNvSpPr>
              <a:spLocks/>
            </p:cNvSpPr>
            <p:nvPr/>
          </p:nvSpPr>
          <p:spPr bwMode="auto">
            <a:xfrm>
              <a:off x="2441" y="3560"/>
              <a:ext cx="87" cy="38"/>
            </a:xfrm>
            <a:custGeom>
              <a:avLst/>
              <a:gdLst>
                <a:gd name="T0" fmla="*/ 95 w 95"/>
                <a:gd name="T1" fmla="*/ 19 h 38"/>
                <a:gd name="T2" fmla="*/ 95 w 95"/>
                <a:gd name="T3" fmla="*/ 38 h 38"/>
                <a:gd name="T4" fmla="*/ 0 w 95"/>
                <a:gd name="T5" fmla="*/ 19 h 38"/>
                <a:gd name="T6" fmla="*/ 95 w 95"/>
                <a:gd name="T7" fmla="*/ 0 h 38"/>
                <a:gd name="T8" fmla="*/ 95 w 95"/>
                <a:gd name="T9" fmla="*/ 19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38"/>
                <a:gd name="T17" fmla="*/ 95 w 95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38">
                  <a:moveTo>
                    <a:pt x="95" y="19"/>
                  </a:moveTo>
                  <a:lnTo>
                    <a:pt x="95" y="38"/>
                  </a:lnTo>
                  <a:lnTo>
                    <a:pt x="0" y="19"/>
                  </a:lnTo>
                  <a:lnTo>
                    <a:pt x="95" y="0"/>
                  </a:lnTo>
                  <a:lnTo>
                    <a:pt x="95" y="19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6" name="Freeform 28"/>
            <p:cNvSpPr>
              <a:spLocks/>
            </p:cNvSpPr>
            <p:nvPr/>
          </p:nvSpPr>
          <p:spPr bwMode="auto">
            <a:xfrm>
              <a:off x="3072" y="3542"/>
              <a:ext cx="88" cy="57"/>
            </a:xfrm>
            <a:custGeom>
              <a:avLst/>
              <a:gdLst>
                <a:gd name="T0" fmla="*/ 0 w 95"/>
                <a:gd name="T1" fmla="*/ 19 h 57"/>
                <a:gd name="T2" fmla="*/ 0 w 95"/>
                <a:gd name="T3" fmla="*/ 0 h 57"/>
                <a:gd name="T4" fmla="*/ 95 w 95"/>
                <a:gd name="T5" fmla="*/ 19 h 57"/>
                <a:gd name="T6" fmla="*/ 0 w 95"/>
                <a:gd name="T7" fmla="*/ 57 h 57"/>
                <a:gd name="T8" fmla="*/ 0 w 95"/>
                <a:gd name="T9" fmla="*/ 19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57"/>
                <a:gd name="T17" fmla="*/ 95 w 95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57">
                  <a:moveTo>
                    <a:pt x="0" y="19"/>
                  </a:moveTo>
                  <a:lnTo>
                    <a:pt x="0" y="0"/>
                  </a:lnTo>
                  <a:lnTo>
                    <a:pt x="95" y="19"/>
                  </a:lnTo>
                  <a:lnTo>
                    <a:pt x="0" y="57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7" name="Line 29"/>
            <p:cNvSpPr>
              <a:spLocks noChangeShapeType="1"/>
            </p:cNvSpPr>
            <p:nvPr/>
          </p:nvSpPr>
          <p:spPr bwMode="auto">
            <a:xfrm>
              <a:off x="2528" y="3579"/>
              <a:ext cx="543" cy="2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8" name="Freeform 30"/>
            <p:cNvSpPr>
              <a:spLocks/>
            </p:cNvSpPr>
            <p:nvPr/>
          </p:nvSpPr>
          <p:spPr bwMode="auto">
            <a:xfrm>
              <a:off x="1531" y="2556"/>
              <a:ext cx="87" cy="38"/>
            </a:xfrm>
            <a:custGeom>
              <a:avLst/>
              <a:gdLst>
                <a:gd name="T0" fmla="*/ 94 w 94"/>
                <a:gd name="T1" fmla="*/ 19 h 38"/>
                <a:gd name="T2" fmla="*/ 94 w 94"/>
                <a:gd name="T3" fmla="*/ 38 h 38"/>
                <a:gd name="T4" fmla="*/ 0 w 94"/>
                <a:gd name="T5" fmla="*/ 19 h 38"/>
                <a:gd name="T6" fmla="*/ 94 w 94"/>
                <a:gd name="T7" fmla="*/ 0 h 38"/>
                <a:gd name="T8" fmla="*/ 94 w 94"/>
                <a:gd name="T9" fmla="*/ 19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38"/>
                <a:gd name="T17" fmla="*/ 94 w 94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38">
                  <a:moveTo>
                    <a:pt x="94" y="19"/>
                  </a:moveTo>
                  <a:lnTo>
                    <a:pt x="94" y="38"/>
                  </a:lnTo>
                  <a:lnTo>
                    <a:pt x="0" y="19"/>
                  </a:lnTo>
                  <a:lnTo>
                    <a:pt x="94" y="0"/>
                  </a:lnTo>
                  <a:lnTo>
                    <a:pt x="94" y="19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9" name="Freeform 31"/>
            <p:cNvSpPr>
              <a:spLocks/>
            </p:cNvSpPr>
            <p:nvPr/>
          </p:nvSpPr>
          <p:spPr bwMode="auto">
            <a:xfrm>
              <a:off x="1899" y="2556"/>
              <a:ext cx="87" cy="38"/>
            </a:xfrm>
            <a:custGeom>
              <a:avLst/>
              <a:gdLst>
                <a:gd name="T0" fmla="*/ 0 w 94"/>
                <a:gd name="T1" fmla="*/ 19 h 38"/>
                <a:gd name="T2" fmla="*/ 0 w 94"/>
                <a:gd name="T3" fmla="*/ 0 h 38"/>
                <a:gd name="T4" fmla="*/ 94 w 94"/>
                <a:gd name="T5" fmla="*/ 19 h 38"/>
                <a:gd name="T6" fmla="*/ 0 w 94"/>
                <a:gd name="T7" fmla="*/ 38 h 38"/>
                <a:gd name="T8" fmla="*/ 0 w 94"/>
                <a:gd name="T9" fmla="*/ 19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38"/>
                <a:gd name="T17" fmla="*/ 94 w 94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38">
                  <a:moveTo>
                    <a:pt x="0" y="19"/>
                  </a:moveTo>
                  <a:lnTo>
                    <a:pt x="0" y="0"/>
                  </a:lnTo>
                  <a:lnTo>
                    <a:pt x="94" y="19"/>
                  </a:lnTo>
                  <a:lnTo>
                    <a:pt x="0" y="38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0" name="Line 32"/>
            <p:cNvSpPr>
              <a:spLocks noChangeShapeType="1"/>
            </p:cNvSpPr>
            <p:nvPr/>
          </p:nvSpPr>
          <p:spPr bwMode="auto">
            <a:xfrm>
              <a:off x="1636" y="2575"/>
              <a:ext cx="263" cy="1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1" name="Freeform 33"/>
            <p:cNvSpPr>
              <a:spLocks/>
            </p:cNvSpPr>
            <p:nvPr/>
          </p:nvSpPr>
          <p:spPr bwMode="auto">
            <a:xfrm>
              <a:off x="1514" y="3560"/>
              <a:ext cx="87" cy="57"/>
            </a:xfrm>
            <a:custGeom>
              <a:avLst/>
              <a:gdLst>
                <a:gd name="T0" fmla="*/ 94 w 94"/>
                <a:gd name="T1" fmla="*/ 38 h 57"/>
                <a:gd name="T2" fmla="*/ 94 w 94"/>
                <a:gd name="T3" fmla="*/ 57 h 57"/>
                <a:gd name="T4" fmla="*/ 0 w 94"/>
                <a:gd name="T5" fmla="*/ 38 h 57"/>
                <a:gd name="T6" fmla="*/ 94 w 94"/>
                <a:gd name="T7" fmla="*/ 0 h 57"/>
                <a:gd name="T8" fmla="*/ 94 w 94"/>
                <a:gd name="T9" fmla="*/ 38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57"/>
                <a:gd name="T17" fmla="*/ 94 w 94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57">
                  <a:moveTo>
                    <a:pt x="94" y="38"/>
                  </a:moveTo>
                  <a:lnTo>
                    <a:pt x="94" y="57"/>
                  </a:lnTo>
                  <a:lnTo>
                    <a:pt x="0" y="38"/>
                  </a:lnTo>
                  <a:lnTo>
                    <a:pt x="94" y="0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2" name="Freeform 34"/>
            <p:cNvSpPr>
              <a:spLocks/>
            </p:cNvSpPr>
            <p:nvPr/>
          </p:nvSpPr>
          <p:spPr bwMode="auto">
            <a:xfrm>
              <a:off x="1899" y="3560"/>
              <a:ext cx="69" cy="57"/>
            </a:xfrm>
            <a:custGeom>
              <a:avLst/>
              <a:gdLst>
                <a:gd name="T0" fmla="*/ 0 w 75"/>
                <a:gd name="T1" fmla="*/ 38 h 57"/>
                <a:gd name="T2" fmla="*/ 0 w 75"/>
                <a:gd name="T3" fmla="*/ 0 h 57"/>
                <a:gd name="T4" fmla="*/ 75 w 75"/>
                <a:gd name="T5" fmla="*/ 38 h 57"/>
                <a:gd name="T6" fmla="*/ 0 w 75"/>
                <a:gd name="T7" fmla="*/ 57 h 57"/>
                <a:gd name="T8" fmla="*/ 0 w 75"/>
                <a:gd name="T9" fmla="*/ 38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"/>
                <a:gd name="T16" fmla="*/ 0 h 57"/>
                <a:gd name="T17" fmla="*/ 75 w 75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" h="57">
                  <a:moveTo>
                    <a:pt x="0" y="38"/>
                  </a:moveTo>
                  <a:lnTo>
                    <a:pt x="0" y="0"/>
                  </a:lnTo>
                  <a:lnTo>
                    <a:pt x="75" y="38"/>
                  </a:lnTo>
                  <a:lnTo>
                    <a:pt x="0" y="57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3" name="Line 35"/>
            <p:cNvSpPr>
              <a:spLocks noChangeShapeType="1"/>
            </p:cNvSpPr>
            <p:nvPr/>
          </p:nvSpPr>
          <p:spPr bwMode="auto">
            <a:xfrm>
              <a:off x="1601" y="3598"/>
              <a:ext cx="280" cy="1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4" name="Rectangle 36"/>
            <p:cNvSpPr>
              <a:spLocks noChangeArrowheads="1"/>
            </p:cNvSpPr>
            <p:nvPr/>
          </p:nvSpPr>
          <p:spPr bwMode="auto">
            <a:xfrm>
              <a:off x="4628" y="3626"/>
              <a:ext cx="679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managers</a:t>
              </a:r>
              <a:endParaRPr lang="en-GB">
                <a:latin typeface="Times" pitchFamily="18" charset="0"/>
              </a:endParaRPr>
            </a:p>
          </p:txBody>
        </p:sp>
        <p:sp>
          <p:nvSpPr>
            <p:cNvPr id="9255" name="Oval 37"/>
            <p:cNvSpPr>
              <a:spLocks noChangeArrowheads="1"/>
            </p:cNvSpPr>
            <p:nvPr/>
          </p:nvSpPr>
          <p:spPr bwMode="auto">
            <a:xfrm>
              <a:off x="3369" y="2234"/>
              <a:ext cx="595" cy="625"/>
            </a:xfrm>
            <a:prstGeom prst="ellipse">
              <a:avLst/>
            </a:prstGeom>
            <a:solidFill>
              <a:srgbClr val="FFFFFF"/>
            </a:solidFill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CA"/>
            </a:p>
          </p:txBody>
        </p:sp>
        <p:sp>
          <p:nvSpPr>
            <p:cNvPr id="9256" name="Rectangle 38"/>
            <p:cNvSpPr>
              <a:spLocks noChangeArrowheads="1"/>
            </p:cNvSpPr>
            <p:nvPr/>
          </p:nvSpPr>
          <p:spPr bwMode="auto">
            <a:xfrm>
              <a:off x="3557" y="2464"/>
              <a:ext cx="237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RM</a:t>
              </a:r>
              <a:endParaRPr lang="en-GB">
                <a:latin typeface="Times" pitchFamily="18" charset="0"/>
              </a:endParaRPr>
            </a:p>
          </p:txBody>
        </p:sp>
        <p:sp>
          <p:nvSpPr>
            <p:cNvPr id="9257" name="Oval 39"/>
            <p:cNvSpPr>
              <a:spLocks noChangeArrowheads="1"/>
            </p:cNvSpPr>
            <p:nvPr/>
          </p:nvSpPr>
          <p:spPr bwMode="auto">
            <a:xfrm>
              <a:off x="3684" y="3333"/>
              <a:ext cx="594" cy="625"/>
            </a:xfrm>
            <a:prstGeom prst="ellipse">
              <a:avLst/>
            </a:prstGeom>
            <a:solidFill>
              <a:srgbClr val="FFFFFF"/>
            </a:solidFill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CA"/>
            </a:p>
          </p:txBody>
        </p:sp>
        <p:sp>
          <p:nvSpPr>
            <p:cNvPr id="9258" name="Rectangle 40"/>
            <p:cNvSpPr>
              <a:spLocks noChangeArrowheads="1"/>
            </p:cNvSpPr>
            <p:nvPr/>
          </p:nvSpPr>
          <p:spPr bwMode="auto">
            <a:xfrm>
              <a:off x="3882" y="3563"/>
              <a:ext cx="237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RM</a:t>
              </a:r>
              <a:endParaRPr lang="en-GB">
                <a:latin typeface="Times" pitchFamily="18" charset="0"/>
              </a:endParaRPr>
            </a:p>
          </p:txBody>
        </p:sp>
        <p:sp>
          <p:nvSpPr>
            <p:cNvPr id="9259" name="Rectangle 41"/>
            <p:cNvSpPr>
              <a:spLocks noChangeArrowheads="1"/>
            </p:cNvSpPr>
            <p:nvPr/>
          </p:nvSpPr>
          <p:spPr bwMode="auto">
            <a:xfrm>
              <a:off x="2021" y="3371"/>
              <a:ext cx="402" cy="41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CA"/>
            </a:p>
          </p:txBody>
        </p:sp>
        <p:sp>
          <p:nvSpPr>
            <p:cNvPr id="9260" name="Rectangle 42"/>
            <p:cNvSpPr>
              <a:spLocks noChangeArrowheads="1"/>
            </p:cNvSpPr>
            <p:nvPr/>
          </p:nvSpPr>
          <p:spPr bwMode="auto">
            <a:xfrm>
              <a:off x="2021" y="3371"/>
              <a:ext cx="420" cy="436"/>
            </a:xfrm>
            <a:prstGeom prst="rect">
              <a:avLst/>
            </a:prstGeom>
            <a:noFill/>
            <a:ln w="444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CA"/>
            </a:p>
          </p:txBody>
        </p:sp>
        <p:sp>
          <p:nvSpPr>
            <p:cNvPr id="9261" name="Rectangle 43"/>
            <p:cNvSpPr>
              <a:spLocks noChangeArrowheads="1"/>
            </p:cNvSpPr>
            <p:nvPr/>
          </p:nvSpPr>
          <p:spPr bwMode="auto">
            <a:xfrm>
              <a:off x="2147" y="3487"/>
              <a:ext cx="19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FE</a:t>
              </a:r>
              <a:endParaRPr lang="en-GB">
                <a:latin typeface="Times" pitchFamily="18" charset="0"/>
              </a:endParaRPr>
            </a:p>
          </p:txBody>
        </p:sp>
        <p:sp>
          <p:nvSpPr>
            <p:cNvPr id="9262" name="Oval 44"/>
            <p:cNvSpPr>
              <a:spLocks noChangeArrowheads="1"/>
            </p:cNvSpPr>
            <p:nvPr/>
          </p:nvSpPr>
          <p:spPr bwMode="auto">
            <a:xfrm>
              <a:off x="4593" y="2158"/>
              <a:ext cx="595" cy="625"/>
            </a:xfrm>
            <a:prstGeom prst="ellipse">
              <a:avLst/>
            </a:prstGeom>
            <a:solidFill>
              <a:srgbClr val="FFFFFF"/>
            </a:solidFill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CA"/>
            </a:p>
          </p:txBody>
        </p:sp>
        <p:sp>
          <p:nvSpPr>
            <p:cNvPr id="9263" name="Rectangle 45"/>
            <p:cNvSpPr>
              <a:spLocks noChangeArrowheads="1"/>
            </p:cNvSpPr>
            <p:nvPr/>
          </p:nvSpPr>
          <p:spPr bwMode="auto">
            <a:xfrm>
              <a:off x="4794" y="2388"/>
              <a:ext cx="237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RM</a:t>
              </a:r>
              <a:endParaRPr lang="en-GB">
                <a:latin typeface="Times" pitchFamily="18" charset="0"/>
              </a:endParaRPr>
            </a:p>
          </p:txBody>
        </p:sp>
      </p:grpSp>
      <p:sp>
        <p:nvSpPr>
          <p:cNvPr id="9220" name="Text Box 46"/>
          <p:cNvSpPr txBox="1">
            <a:spLocks noChangeArrowheads="1"/>
          </p:cNvSpPr>
          <p:nvPr/>
        </p:nvSpPr>
        <p:spPr bwMode="auto">
          <a:xfrm>
            <a:off x="8251825" y="627062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>
                <a:latin typeface="Times" pitchFamily="18" charset="0"/>
              </a:rPr>
              <a:t>•</a:t>
            </a:r>
          </a:p>
        </p:txBody>
      </p:sp>
      <p:sp>
        <p:nvSpPr>
          <p:cNvPr id="9221" name="Rectangle 47"/>
          <p:cNvSpPr>
            <a:spLocks noChangeArrowheads="1"/>
          </p:cNvSpPr>
          <p:nvPr/>
        </p:nvSpPr>
        <p:spPr bwMode="auto">
          <a:xfrm>
            <a:off x="228600" y="5410200"/>
            <a:ext cx="55626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GB" sz="2000">
                <a:latin typeface="Arial" charset="0"/>
              </a:rPr>
              <a:t>Clients</a:t>
            </a:r>
            <a:r>
              <a:rPr kumimoji="1" lang="fi-FI" sz="2000">
                <a:latin typeface="Arial" charset="0"/>
              </a:rPr>
              <a:t>’</a:t>
            </a:r>
            <a:r>
              <a:rPr kumimoji="1" lang="en-GB" sz="2000">
                <a:latin typeface="Arial" charset="0"/>
              </a:rPr>
              <a:t> request are handled by front ends. A front end makes replication transparent.</a:t>
            </a:r>
            <a:r>
              <a:rPr kumimoji="1" lang="en-GB" sz="2000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Developing Replication Systems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Consistency</a:t>
            </a:r>
          </a:p>
          <a:p>
            <a:pPr eaLnBrk="1" hangingPunct="1"/>
            <a:r>
              <a:rPr lang="en-US" smtClean="0"/>
              <a:t>Faults</a:t>
            </a:r>
          </a:p>
          <a:p>
            <a:pPr eaLnBrk="1" hangingPunct="1"/>
            <a:r>
              <a:rPr lang="en-US" smtClean="0"/>
              <a:t>Changes in Group Membership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23712</TotalTime>
  <Words>1023</Words>
  <Application>Microsoft Office PowerPoint</Application>
  <PresentationFormat>On-screen Show (4:3)</PresentationFormat>
  <Paragraphs>160</Paragraphs>
  <Slides>25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Times New Roman</vt:lpstr>
      <vt:lpstr>Arial</vt:lpstr>
      <vt:lpstr>Comic Sans MS</vt:lpstr>
      <vt:lpstr>ZapfDingbats</vt:lpstr>
      <vt:lpstr>Times</vt:lpstr>
      <vt:lpstr>Default Design</vt:lpstr>
      <vt:lpstr>Clip</vt:lpstr>
      <vt:lpstr>Replication </vt:lpstr>
      <vt:lpstr>Topics</vt:lpstr>
      <vt:lpstr>Readings</vt:lpstr>
      <vt:lpstr>Why Replicate?  </vt:lpstr>
      <vt:lpstr>Why Replicate?  </vt:lpstr>
      <vt:lpstr>Why Replicate?</vt:lpstr>
      <vt:lpstr>Common Replication Examples</vt:lpstr>
      <vt:lpstr>System Model</vt:lpstr>
      <vt:lpstr>Developing Replication Systems</vt:lpstr>
      <vt:lpstr>Example of Data Inconsistency</vt:lpstr>
      <vt:lpstr>Example of Data Inconsistency</vt:lpstr>
      <vt:lpstr>Example of Data Inconsistency</vt:lpstr>
      <vt:lpstr>Example Scenario</vt:lpstr>
      <vt:lpstr>Example Scenario</vt:lpstr>
      <vt:lpstr>Consistency Model</vt:lpstr>
      <vt:lpstr>Strict Consistency</vt:lpstr>
      <vt:lpstr>Strict Consistency</vt:lpstr>
      <vt:lpstr>Sequential Consistency</vt:lpstr>
      <vt:lpstr>Sequential Consistency</vt:lpstr>
      <vt:lpstr>Causal Consistency</vt:lpstr>
      <vt:lpstr>FIFO Consistency</vt:lpstr>
      <vt:lpstr>FIFO Consistency</vt:lpstr>
      <vt:lpstr>Eventual Consistency</vt:lpstr>
      <vt:lpstr>Design Considerations  </vt:lpstr>
      <vt:lpstr>Summary</vt:lpstr>
    </vt:vector>
  </TitlesOfParts>
  <Company>UWO-ITS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SHARCnet</dc:title>
  <dc:creator>Michael Bauer</dc:creator>
  <cp:lastModifiedBy>hanan</cp:lastModifiedBy>
  <cp:revision>481</cp:revision>
  <cp:lastPrinted>2002-12-18T16:29:45Z</cp:lastPrinted>
  <dcterms:created xsi:type="dcterms:W3CDTF">2000-04-02T06:04:16Z</dcterms:created>
  <dcterms:modified xsi:type="dcterms:W3CDTF">2011-01-18T00:27:06Z</dcterms:modified>
</cp:coreProperties>
</file>