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8" r:id="rId1"/>
  </p:sldMasterIdLst>
  <p:notesMasterIdLst>
    <p:notesMasterId r:id="rId44"/>
  </p:notesMasterIdLst>
  <p:handoutMasterIdLst>
    <p:handoutMasterId r:id="rId45"/>
  </p:handoutMasterIdLst>
  <p:sldIdLst>
    <p:sldId id="662" r:id="rId2"/>
    <p:sldId id="680" r:id="rId3"/>
    <p:sldId id="679" r:id="rId4"/>
    <p:sldId id="672" r:id="rId5"/>
    <p:sldId id="650" r:id="rId6"/>
    <p:sldId id="651" r:id="rId7"/>
    <p:sldId id="652" r:id="rId8"/>
    <p:sldId id="653" r:id="rId9"/>
    <p:sldId id="654" r:id="rId10"/>
    <p:sldId id="655" r:id="rId11"/>
    <p:sldId id="673" r:id="rId12"/>
    <p:sldId id="610" r:id="rId13"/>
    <p:sldId id="656" r:id="rId14"/>
    <p:sldId id="658" r:id="rId15"/>
    <p:sldId id="609" r:id="rId16"/>
    <p:sldId id="659" r:id="rId17"/>
    <p:sldId id="660" r:id="rId18"/>
    <p:sldId id="605" r:id="rId19"/>
    <p:sldId id="606" r:id="rId20"/>
    <p:sldId id="607" r:id="rId21"/>
    <p:sldId id="608" r:id="rId22"/>
    <p:sldId id="666" r:id="rId23"/>
    <p:sldId id="667" r:id="rId24"/>
    <p:sldId id="668" r:id="rId25"/>
    <p:sldId id="669" r:id="rId26"/>
    <p:sldId id="670" r:id="rId27"/>
    <p:sldId id="615" r:id="rId28"/>
    <p:sldId id="616" r:id="rId29"/>
    <p:sldId id="689" r:id="rId30"/>
    <p:sldId id="690" r:id="rId31"/>
    <p:sldId id="693" r:id="rId32"/>
    <p:sldId id="688" r:id="rId33"/>
    <p:sldId id="620" r:id="rId34"/>
    <p:sldId id="621" r:id="rId35"/>
    <p:sldId id="694" r:id="rId36"/>
    <p:sldId id="624" r:id="rId37"/>
    <p:sldId id="625" r:id="rId38"/>
    <p:sldId id="626" r:id="rId39"/>
    <p:sldId id="627" r:id="rId40"/>
    <p:sldId id="628" r:id="rId41"/>
    <p:sldId id="691" r:id="rId42"/>
    <p:sldId id="661" r:id="rId43"/>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0032"/>
    <a:srgbClr val="00FF00"/>
    <a:srgbClr val="3200C8"/>
    <a:srgbClr val="646464"/>
    <a:srgbClr val="CCCCCC"/>
    <a:srgbClr val="2222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5672" autoAdjust="0"/>
  </p:normalViewPr>
  <p:slideViewPr>
    <p:cSldViewPr>
      <p:cViewPr varScale="1">
        <p:scale>
          <a:sx n="80" d="100"/>
          <a:sy n="80" d="100"/>
        </p:scale>
        <p:origin x="893" y="48"/>
      </p:cViewPr>
      <p:guideLst>
        <p:guide orient="horz" pos="2160"/>
        <p:guide pos="2880"/>
      </p:guideLst>
    </p:cSldViewPr>
  </p:slideViewPr>
  <p:outlineViewPr>
    <p:cViewPr>
      <p:scale>
        <a:sx n="33" d="100"/>
        <a:sy n="33" d="100"/>
      </p:scale>
      <p:origin x="0" y="24408"/>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702" y="-9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385" tIns="45693" rIns="91385" bIns="45693" rtlCol="0"/>
          <a:lstStyle>
            <a:lvl1pPr algn="l" eaLnBrk="1" fontAlgn="auto" hangingPunct="1">
              <a:spcBef>
                <a:spcPts val="0"/>
              </a:spcBef>
              <a:spcAft>
                <a:spcPts val="0"/>
              </a:spcAft>
              <a:defRPr sz="1100">
                <a:latin typeface="+mn-lt"/>
              </a:defRPr>
            </a:lvl1pPr>
          </a:lstStyle>
          <a:p>
            <a:pPr>
              <a:defRPr/>
            </a:pPr>
            <a:endParaRPr lang="en-CA"/>
          </a:p>
        </p:txBody>
      </p:sp>
      <p:sp>
        <p:nvSpPr>
          <p:cNvPr id="3" name="Date Placeholder 2"/>
          <p:cNvSpPr>
            <a:spLocks noGrp="1"/>
          </p:cNvSpPr>
          <p:nvPr>
            <p:ph type="dt" sz="quarter" idx="1"/>
          </p:nvPr>
        </p:nvSpPr>
        <p:spPr>
          <a:xfrm>
            <a:off x="4143375" y="0"/>
            <a:ext cx="3170238" cy="479425"/>
          </a:xfrm>
          <a:prstGeom prst="rect">
            <a:avLst/>
          </a:prstGeom>
        </p:spPr>
        <p:txBody>
          <a:bodyPr vert="horz" lIns="91385" tIns="45693" rIns="91385" bIns="45693" rtlCol="0"/>
          <a:lstStyle>
            <a:lvl1pPr algn="r" eaLnBrk="1" fontAlgn="auto" hangingPunct="1">
              <a:spcBef>
                <a:spcPts val="0"/>
              </a:spcBef>
              <a:spcAft>
                <a:spcPts val="0"/>
              </a:spcAft>
              <a:defRPr sz="1100">
                <a:latin typeface="+mn-lt"/>
              </a:defRPr>
            </a:lvl1pPr>
          </a:lstStyle>
          <a:p>
            <a:pPr>
              <a:defRPr/>
            </a:pPr>
            <a:r>
              <a:rPr lang="en-US"/>
              <a:t>CS1033 Notes</a:t>
            </a:r>
            <a:endParaRPr lang="en-CA"/>
          </a:p>
        </p:txBody>
      </p:sp>
      <p:sp>
        <p:nvSpPr>
          <p:cNvPr id="4" name="Footer Placeholder 3"/>
          <p:cNvSpPr>
            <a:spLocks noGrp="1"/>
          </p:cNvSpPr>
          <p:nvPr>
            <p:ph type="ftr" sz="quarter" idx="2"/>
          </p:nvPr>
        </p:nvSpPr>
        <p:spPr>
          <a:xfrm>
            <a:off x="0" y="9120188"/>
            <a:ext cx="3170238" cy="479425"/>
          </a:xfrm>
          <a:prstGeom prst="rect">
            <a:avLst/>
          </a:prstGeom>
        </p:spPr>
        <p:txBody>
          <a:bodyPr vert="horz" lIns="91385" tIns="45693" rIns="91385" bIns="45693" rtlCol="0" anchor="b"/>
          <a:lstStyle>
            <a:lvl1pPr algn="l" eaLnBrk="1" fontAlgn="auto" hangingPunct="1">
              <a:spcBef>
                <a:spcPts val="0"/>
              </a:spcBef>
              <a:spcAft>
                <a:spcPts val="0"/>
              </a:spcAft>
              <a:defRPr sz="1100">
                <a:latin typeface="+mn-lt"/>
              </a:defRPr>
            </a:lvl1pPr>
          </a:lstStyle>
          <a:p>
            <a:pPr>
              <a:defRPr/>
            </a:pPr>
            <a:endParaRPr lang="en-CA"/>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wrap="square" lIns="91385" tIns="45693" rIns="91385" bIns="45693" numCol="1" anchor="b" anchorCtr="0" compatLnSpc="1">
            <a:prstTxWarp prst="textNoShape">
              <a:avLst/>
            </a:prstTxWarp>
          </a:bodyPr>
          <a:lstStyle>
            <a:lvl1pPr algn="r" eaLnBrk="1" hangingPunct="1">
              <a:defRPr sz="1100">
                <a:latin typeface="Calibri" panose="020F0502020204030204" pitchFamily="34" charset="0"/>
              </a:defRPr>
            </a:lvl1pPr>
          </a:lstStyle>
          <a:p>
            <a:pPr>
              <a:defRPr/>
            </a:pPr>
            <a:fld id="{2AE0DD1C-D1D6-4D01-955A-BFB8A1DFEF5D}"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03" tIns="48301" rIns="96603" bIns="48301" rtlCol="0"/>
          <a:lstStyle>
            <a:lvl1pPr algn="l" eaLnBrk="1" fontAlgn="auto" hangingPunct="1">
              <a:spcBef>
                <a:spcPts val="0"/>
              </a:spcBef>
              <a:spcAft>
                <a:spcPts val="0"/>
              </a:spcAft>
              <a:defRPr sz="1300">
                <a:latin typeface="+mn-lt"/>
              </a:defRPr>
            </a:lvl1pPr>
          </a:lstStyle>
          <a:p>
            <a:pPr>
              <a:defRPr/>
            </a:pPr>
            <a:endParaRPr lang="en-CA"/>
          </a:p>
        </p:txBody>
      </p:sp>
      <p:sp>
        <p:nvSpPr>
          <p:cNvPr id="3" name="Date Placeholder 2"/>
          <p:cNvSpPr>
            <a:spLocks noGrp="1"/>
          </p:cNvSpPr>
          <p:nvPr>
            <p:ph type="dt" idx="1"/>
          </p:nvPr>
        </p:nvSpPr>
        <p:spPr>
          <a:xfrm>
            <a:off x="4143375" y="0"/>
            <a:ext cx="3170238" cy="479425"/>
          </a:xfrm>
          <a:prstGeom prst="rect">
            <a:avLst/>
          </a:prstGeom>
        </p:spPr>
        <p:txBody>
          <a:bodyPr vert="horz" lIns="96603" tIns="48301" rIns="96603" bIns="48301" rtlCol="0"/>
          <a:lstStyle>
            <a:lvl1pPr algn="r" eaLnBrk="1" fontAlgn="auto" hangingPunct="1">
              <a:spcBef>
                <a:spcPts val="0"/>
              </a:spcBef>
              <a:spcAft>
                <a:spcPts val="0"/>
              </a:spcAft>
              <a:defRPr sz="1300">
                <a:latin typeface="+mn-lt"/>
              </a:defRPr>
            </a:lvl1pPr>
          </a:lstStyle>
          <a:p>
            <a:pPr>
              <a:defRPr/>
            </a:pPr>
            <a:r>
              <a:rPr lang="en-US"/>
              <a:t>CS1033 Notes</a:t>
            </a:r>
            <a:endParaRPr lang="en-CA"/>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03" tIns="48301" rIns="96603" bIns="48301" rtlCol="0" anchor="ctr"/>
          <a:lstStyle/>
          <a:p>
            <a:pPr lvl="0"/>
            <a:endParaRPr lang="en-CA"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03" tIns="48301" rIns="96603" bIns="4830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03" tIns="48301" rIns="96603" bIns="48301" rtlCol="0" anchor="b"/>
          <a:lstStyle>
            <a:lvl1pPr algn="l" eaLnBrk="1" fontAlgn="auto" hangingPunct="1">
              <a:spcBef>
                <a:spcPts val="0"/>
              </a:spcBef>
              <a:spcAft>
                <a:spcPts val="0"/>
              </a:spcAft>
              <a:defRPr sz="1300">
                <a:latin typeface="+mn-lt"/>
              </a:defRPr>
            </a:lvl1pPr>
          </a:lstStyle>
          <a:p>
            <a:pPr>
              <a:defRPr/>
            </a:pPr>
            <a:endParaRPr lang="en-CA"/>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03" tIns="48301" rIns="96603" bIns="48301"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40B2F87F-3208-48D9-B317-F322FA4AA0FC}"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Sample the temporal dimensions of the video, sampling= frames</a:t>
            </a:r>
          </a:p>
          <a:p>
            <a:pPr eaLnBrk="1" hangingPunct="1">
              <a:spcBef>
                <a:spcPct val="0"/>
              </a:spcBef>
            </a:pPr>
            <a:r>
              <a:rPr lang="en-CA" altLang="en-US"/>
              <a:t>Higher frame rate means more accurate motion is sampled. Also means larger file size!</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F7BCDAD-B606-4B3A-AFE5-F8F08621F79A}" type="slidenum">
              <a:rPr lang="en-CA" altLang="en-US" sz="1300" smtClean="0"/>
              <a:pPr>
                <a:spcBef>
                  <a:spcPct val="0"/>
                </a:spcBef>
              </a:pPr>
              <a:t>8</a:t>
            </a:fld>
            <a:endParaRPr lang="en-CA" altLang="en-US" sz="1300"/>
          </a:p>
        </p:txBody>
      </p:sp>
      <p:sp>
        <p:nvSpPr>
          <p:cNvPr id="52229"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t>CS1033 Notes</a:t>
            </a:r>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shape</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141D5A-C8C1-4576-A8E8-1C00310224D9}" type="slidenum">
              <a:rPr lang="en-CA" altLang="en-US" sz="1300" smtClean="0"/>
              <a:pPr>
                <a:spcBef>
                  <a:spcPct val="0"/>
                </a:spcBef>
              </a:pPr>
              <a:t>34</a:t>
            </a:fld>
            <a:endParaRPr lang="en-CA" altLang="en-US" sz="1300"/>
          </a:p>
        </p:txBody>
      </p:sp>
      <p:sp>
        <p:nvSpPr>
          <p:cNvPr id="53253"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t>CS1033 Notes</a:t>
            </a:r>
            <a:endParaRPr lang="en-CA"/>
          </a:p>
        </p:txBody>
      </p:sp>
    </p:spTree>
    <p:extLst>
      <p:ext uri="{BB962C8B-B14F-4D97-AF65-F5344CB8AC3E}">
        <p14:creationId xmlns:p14="http://schemas.microsoft.com/office/powerpoint/2010/main" val="1954065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5" name="Oval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6" name="Date Placeholder 6"/>
          <p:cNvSpPr>
            <a:spLocks noGrp="1"/>
          </p:cNvSpPr>
          <p:nvPr>
            <p:ph type="dt" sz="half" idx="10"/>
          </p:nvPr>
        </p:nvSpPr>
        <p:spPr/>
        <p:txBody>
          <a:bodyPr/>
          <a:lstStyle>
            <a:lvl1pPr>
              <a:defRPr/>
            </a:lvl1pPr>
            <a:extLst/>
          </a:lstStyle>
          <a:p>
            <a:pPr>
              <a:defRPr/>
            </a:pPr>
            <a:fld id="{7BC93D79-C697-49D2-8111-0DDB15B5D11D}" type="datetime1">
              <a:rPr lang="en-US"/>
              <a:pPr>
                <a:defRPr/>
              </a:pPr>
              <a:t>7/9/2024</a:t>
            </a:fld>
            <a:endParaRPr lang="en-CA"/>
          </a:p>
        </p:txBody>
      </p:sp>
      <p:sp>
        <p:nvSpPr>
          <p:cNvPr id="7" name="Footer Placeholder 19"/>
          <p:cNvSpPr>
            <a:spLocks noGrp="1"/>
          </p:cNvSpPr>
          <p:nvPr>
            <p:ph type="ftr" sz="quarter" idx="11"/>
          </p:nvPr>
        </p:nvSpPr>
        <p:spPr/>
        <p:txBody>
          <a:bodyPr/>
          <a:lstStyle>
            <a:lvl1pPr>
              <a:defRPr/>
            </a:lvl1pPr>
            <a:extLst/>
          </a:lstStyle>
          <a:p>
            <a:pPr>
              <a:defRPr/>
            </a:pPr>
            <a:endParaRPr lang="en-CA"/>
          </a:p>
        </p:txBody>
      </p:sp>
      <p:sp>
        <p:nvSpPr>
          <p:cNvPr id="8" name="Slide Number Placeholder 9"/>
          <p:cNvSpPr>
            <a:spLocks noGrp="1"/>
          </p:cNvSpPr>
          <p:nvPr>
            <p:ph type="sldNum" sz="quarter" idx="12"/>
          </p:nvPr>
        </p:nvSpPr>
        <p:spPr/>
        <p:txBody>
          <a:bodyPr/>
          <a:lstStyle>
            <a:lvl1pPr>
              <a:defRPr/>
            </a:lvl1pPr>
          </a:lstStyle>
          <a:p>
            <a:pPr>
              <a:defRPr/>
            </a:pPr>
            <a:fld id="{597DD3D4-E50B-4B07-A750-99ECB969A867}" type="slidenum">
              <a:rPr lang="en-CA" altLang="en-US"/>
              <a:pPr>
                <a:defRPr/>
              </a:pPr>
              <a:t>‹#›</a:t>
            </a:fld>
            <a:endParaRPr lang="en-CA" altLang="en-US"/>
          </a:p>
        </p:txBody>
      </p:sp>
    </p:spTree>
    <p:extLst>
      <p:ext uri="{BB962C8B-B14F-4D97-AF65-F5344CB8AC3E}">
        <p14:creationId xmlns:p14="http://schemas.microsoft.com/office/powerpoint/2010/main" val="359159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41E86E6B-EF71-4B8D-8AE4-28D1BDA07F94}" type="datetime1">
              <a:rPr lang="en-US"/>
              <a:pPr>
                <a:defRPr/>
              </a:pPr>
              <a:t>7/9/2024</a:t>
            </a:fld>
            <a:endParaRPr lang="en-CA"/>
          </a:p>
        </p:txBody>
      </p:sp>
      <p:sp>
        <p:nvSpPr>
          <p:cNvPr id="5" name="Footer Placeholder 9"/>
          <p:cNvSpPr>
            <a:spLocks noGrp="1"/>
          </p:cNvSpPr>
          <p:nvPr>
            <p:ph type="ftr" sz="quarter" idx="11"/>
          </p:nvPr>
        </p:nvSpPr>
        <p:spPr/>
        <p:txBody>
          <a:bodyPr/>
          <a:lstStyle>
            <a:lvl1pPr>
              <a:defRPr/>
            </a:lvl1pPr>
          </a:lstStyle>
          <a:p>
            <a:pPr>
              <a:defRPr/>
            </a:pPr>
            <a:endParaRPr lang="en-CA"/>
          </a:p>
        </p:txBody>
      </p:sp>
      <p:sp>
        <p:nvSpPr>
          <p:cNvPr id="6" name="Slide Number Placeholder 21"/>
          <p:cNvSpPr>
            <a:spLocks noGrp="1"/>
          </p:cNvSpPr>
          <p:nvPr>
            <p:ph type="sldNum" sz="quarter" idx="12"/>
          </p:nvPr>
        </p:nvSpPr>
        <p:spPr/>
        <p:txBody>
          <a:bodyPr/>
          <a:lstStyle>
            <a:lvl1pPr>
              <a:defRPr/>
            </a:lvl1pPr>
          </a:lstStyle>
          <a:p>
            <a:pPr>
              <a:defRPr/>
            </a:pPr>
            <a:fld id="{9D8AED0F-7A0E-4489-B2AD-630D25B52DB9}" type="slidenum">
              <a:rPr lang="en-CA" altLang="en-US"/>
              <a:pPr>
                <a:defRPr/>
              </a:pPr>
              <a:t>‹#›</a:t>
            </a:fld>
            <a:endParaRPr lang="en-CA" altLang="en-US"/>
          </a:p>
        </p:txBody>
      </p:sp>
    </p:spTree>
    <p:extLst>
      <p:ext uri="{BB962C8B-B14F-4D97-AF65-F5344CB8AC3E}">
        <p14:creationId xmlns:p14="http://schemas.microsoft.com/office/powerpoint/2010/main" val="1761584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BEAB37E6-E4F7-43C9-83F9-AD7848EF6FE6}" type="datetime1">
              <a:rPr lang="en-US"/>
              <a:pPr>
                <a:defRPr/>
              </a:pPr>
              <a:t>7/9/2024</a:t>
            </a:fld>
            <a:endParaRPr lang="en-CA"/>
          </a:p>
        </p:txBody>
      </p:sp>
      <p:sp>
        <p:nvSpPr>
          <p:cNvPr id="5" name="Footer Placeholder 9"/>
          <p:cNvSpPr>
            <a:spLocks noGrp="1"/>
          </p:cNvSpPr>
          <p:nvPr>
            <p:ph type="ftr" sz="quarter" idx="11"/>
          </p:nvPr>
        </p:nvSpPr>
        <p:spPr/>
        <p:txBody>
          <a:bodyPr/>
          <a:lstStyle>
            <a:lvl1pPr>
              <a:defRPr/>
            </a:lvl1pPr>
          </a:lstStyle>
          <a:p>
            <a:pPr>
              <a:defRPr/>
            </a:pPr>
            <a:endParaRPr lang="en-CA"/>
          </a:p>
        </p:txBody>
      </p:sp>
      <p:sp>
        <p:nvSpPr>
          <p:cNvPr id="6" name="Slide Number Placeholder 21"/>
          <p:cNvSpPr>
            <a:spLocks noGrp="1"/>
          </p:cNvSpPr>
          <p:nvPr>
            <p:ph type="sldNum" sz="quarter" idx="12"/>
          </p:nvPr>
        </p:nvSpPr>
        <p:spPr/>
        <p:txBody>
          <a:bodyPr/>
          <a:lstStyle>
            <a:lvl1pPr>
              <a:defRPr/>
            </a:lvl1pPr>
          </a:lstStyle>
          <a:p>
            <a:pPr>
              <a:defRPr/>
            </a:pPr>
            <a:fld id="{03DC72C7-FA20-4A30-B1C6-009F20C6C7BE}" type="slidenum">
              <a:rPr lang="en-CA" altLang="en-US"/>
              <a:pPr>
                <a:defRPr/>
              </a:pPr>
              <a:t>‹#›</a:t>
            </a:fld>
            <a:endParaRPr lang="en-CA" altLang="en-US"/>
          </a:p>
        </p:txBody>
      </p:sp>
    </p:spTree>
    <p:extLst>
      <p:ext uri="{BB962C8B-B14F-4D97-AF65-F5344CB8AC3E}">
        <p14:creationId xmlns:p14="http://schemas.microsoft.com/office/powerpoint/2010/main" val="1152661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27584" y="1340768"/>
            <a:ext cx="8077200" cy="5072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7386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Oval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7" name="Oval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8" name="Date Placeholder 3"/>
          <p:cNvSpPr>
            <a:spLocks noGrp="1"/>
          </p:cNvSpPr>
          <p:nvPr>
            <p:ph type="dt" sz="half" idx="10"/>
          </p:nvPr>
        </p:nvSpPr>
        <p:spPr/>
        <p:txBody>
          <a:bodyPr/>
          <a:lstStyle>
            <a:lvl1pPr>
              <a:defRPr/>
            </a:lvl1pPr>
            <a:extLst/>
          </a:lstStyle>
          <a:p>
            <a:pPr>
              <a:defRPr/>
            </a:pPr>
            <a:fld id="{7CC52B9D-BB7A-4684-81A1-2C0A54C3B707}" type="datetime1">
              <a:rPr lang="en-US"/>
              <a:pPr>
                <a:defRPr/>
              </a:pPr>
              <a:t>7/9/2024</a:t>
            </a:fld>
            <a:endParaRPr lang="en-CA"/>
          </a:p>
        </p:txBody>
      </p:sp>
      <p:sp>
        <p:nvSpPr>
          <p:cNvPr id="9" name="Footer Placeholder 4"/>
          <p:cNvSpPr>
            <a:spLocks noGrp="1"/>
          </p:cNvSpPr>
          <p:nvPr>
            <p:ph type="ftr" sz="quarter" idx="11"/>
          </p:nvPr>
        </p:nvSpPr>
        <p:spPr/>
        <p:txBody>
          <a:bodyPr/>
          <a:lstStyle>
            <a:lvl1pPr>
              <a:defRPr/>
            </a:lvl1pPr>
            <a:extLst/>
          </a:lstStyle>
          <a:p>
            <a:pPr>
              <a:defRPr/>
            </a:pPr>
            <a:endParaRPr lang="en-CA"/>
          </a:p>
        </p:txBody>
      </p:sp>
      <p:sp>
        <p:nvSpPr>
          <p:cNvPr id="10" name="Slide Number Placeholder 5"/>
          <p:cNvSpPr>
            <a:spLocks noGrp="1"/>
          </p:cNvSpPr>
          <p:nvPr>
            <p:ph type="sldNum" sz="quarter" idx="12"/>
          </p:nvPr>
        </p:nvSpPr>
        <p:spPr/>
        <p:txBody>
          <a:bodyPr/>
          <a:lstStyle>
            <a:lvl1pPr>
              <a:defRPr/>
            </a:lvl1pPr>
          </a:lstStyle>
          <a:p>
            <a:pPr>
              <a:defRPr/>
            </a:pPr>
            <a:fld id="{E53F078D-3F49-4250-8DEE-AA763DDD6807}" type="slidenum">
              <a:rPr lang="en-CA" altLang="en-US"/>
              <a:pPr>
                <a:defRPr/>
              </a:pPr>
              <a:t>‹#›</a:t>
            </a:fld>
            <a:endParaRPr lang="en-CA" altLang="en-US"/>
          </a:p>
        </p:txBody>
      </p:sp>
    </p:spTree>
    <p:extLst>
      <p:ext uri="{BB962C8B-B14F-4D97-AF65-F5344CB8AC3E}">
        <p14:creationId xmlns:p14="http://schemas.microsoft.com/office/powerpoint/2010/main" val="2236821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fld id="{66DC884A-C081-4325-8234-81C484C3CFAC}" type="datetime1">
              <a:rPr lang="en-US"/>
              <a:pPr>
                <a:defRPr/>
              </a:pPr>
              <a:t>7/9/2024</a:t>
            </a:fld>
            <a:endParaRPr lang="en-CA"/>
          </a:p>
        </p:txBody>
      </p:sp>
      <p:sp>
        <p:nvSpPr>
          <p:cNvPr id="6" name="Footer Placeholder 9"/>
          <p:cNvSpPr>
            <a:spLocks noGrp="1"/>
          </p:cNvSpPr>
          <p:nvPr>
            <p:ph type="ftr" sz="quarter" idx="11"/>
          </p:nvPr>
        </p:nvSpPr>
        <p:spPr/>
        <p:txBody>
          <a:bodyPr/>
          <a:lstStyle>
            <a:lvl1pPr>
              <a:defRPr/>
            </a:lvl1pPr>
          </a:lstStyle>
          <a:p>
            <a:pPr>
              <a:defRPr/>
            </a:pPr>
            <a:endParaRPr lang="en-CA"/>
          </a:p>
        </p:txBody>
      </p:sp>
      <p:sp>
        <p:nvSpPr>
          <p:cNvPr id="7" name="Slide Number Placeholder 21"/>
          <p:cNvSpPr>
            <a:spLocks noGrp="1"/>
          </p:cNvSpPr>
          <p:nvPr>
            <p:ph type="sldNum" sz="quarter" idx="12"/>
          </p:nvPr>
        </p:nvSpPr>
        <p:spPr/>
        <p:txBody>
          <a:bodyPr/>
          <a:lstStyle>
            <a:lvl1pPr>
              <a:defRPr/>
            </a:lvl1pPr>
          </a:lstStyle>
          <a:p>
            <a:pPr>
              <a:defRPr/>
            </a:pPr>
            <a:fld id="{AA6FB8BA-054A-4B6E-92EF-60611A4F5A39}" type="slidenum">
              <a:rPr lang="en-CA" altLang="en-US"/>
              <a:pPr>
                <a:defRPr/>
              </a:pPr>
              <a:t>‹#›</a:t>
            </a:fld>
            <a:endParaRPr lang="en-CA" altLang="en-US"/>
          </a:p>
        </p:txBody>
      </p:sp>
    </p:spTree>
    <p:extLst>
      <p:ext uri="{BB962C8B-B14F-4D97-AF65-F5344CB8AC3E}">
        <p14:creationId xmlns:p14="http://schemas.microsoft.com/office/powerpoint/2010/main" val="1235748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extLst/>
          </a:lstStyle>
          <a:p>
            <a:r>
              <a:rPr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dirty="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fld id="{149BA41F-0980-4078-8F58-3AF40CAFE725}" type="datetime1">
              <a:rPr lang="en-US"/>
              <a:pPr>
                <a:defRPr/>
              </a:pPr>
              <a:t>7/9/2024</a:t>
            </a:fld>
            <a:endParaRPr lang="en-CA"/>
          </a:p>
        </p:txBody>
      </p:sp>
      <p:sp>
        <p:nvSpPr>
          <p:cNvPr id="8" name="Footer Placeholder 7"/>
          <p:cNvSpPr>
            <a:spLocks noGrp="1"/>
          </p:cNvSpPr>
          <p:nvPr>
            <p:ph type="ftr" sz="quarter" idx="11"/>
          </p:nvPr>
        </p:nvSpPr>
        <p:spPr/>
        <p:txBody>
          <a:bodyPr/>
          <a:lstStyle>
            <a:lvl1pPr>
              <a:defRPr/>
            </a:lvl1pPr>
            <a:extLst/>
          </a:lstStyle>
          <a:p>
            <a:pPr>
              <a:defRPr/>
            </a:pPr>
            <a:endParaRPr lang="en-CA"/>
          </a:p>
        </p:txBody>
      </p:sp>
      <p:sp>
        <p:nvSpPr>
          <p:cNvPr id="9" name="Slide Number Placeholder 8"/>
          <p:cNvSpPr>
            <a:spLocks noGrp="1"/>
          </p:cNvSpPr>
          <p:nvPr>
            <p:ph type="sldNum" sz="quarter" idx="12"/>
          </p:nvPr>
        </p:nvSpPr>
        <p:spPr/>
        <p:txBody>
          <a:bodyPr/>
          <a:lstStyle>
            <a:lvl1pPr>
              <a:defRPr/>
            </a:lvl1pPr>
          </a:lstStyle>
          <a:p>
            <a:pPr>
              <a:defRPr/>
            </a:pPr>
            <a:fld id="{13D59FD4-FDCF-4C3D-850B-98CD6B7C7A40}" type="slidenum">
              <a:rPr lang="en-CA" altLang="en-US"/>
              <a:pPr>
                <a:defRPr/>
              </a:pPr>
              <a:t>‹#›</a:t>
            </a:fld>
            <a:endParaRPr lang="en-CA" altLang="en-US"/>
          </a:p>
        </p:txBody>
      </p:sp>
    </p:spTree>
    <p:extLst>
      <p:ext uri="{BB962C8B-B14F-4D97-AF65-F5344CB8AC3E}">
        <p14:creationId xmlns:p14="http://schemas.microsoft.com/office/powerpoint/2010/main" val="9562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fld id="{2D5FC21B-22BD-4390-B899-933381DD6A1F}" type="datetime1">
              <a:rPr lang="en-US"/>
              <a:pPr>
                <a:defRPr/>
              </a:pPr>
              <a:t>7/9/2024</a:t>
            </a:fld>
            <a:endParaRPr lang="en-CA"/>
          </a:p>
        </p:txBody>
      </p:sp>
      <p:sp>
        <p:nvSpPr>
          <p:cNvPr id="4" name="Footer Placeholder 9"/>
          <p:cNvSpPr>
            <a:spLocks noGrp="1"/>
          </p:cNvSpPr>
          <p:nvPr>
            <p:ph type="ftr" sz="quarter" idx="11"/>
          </p:nvPr>
        </p:nvSpPr>
        <p:spPr/>
        <p:txBody>
          <a:bodyPr/>
          <a:lstStyle>
            <a:lvl1pPr>
              <a:defRPr/>
            </a:lvl1pPr>
          </a:lstStyle>
          <a:p>
            <a:pPr>
              <a:defRPr/>
            </a:pPr>
            <a:endParaRPr lang="en-CA"/>
          </a:p>
        </p:txBody>
      </p:sp>
      <p:sp>
        <p:nvSpPr>
          <p:cNvPr id="5" name="Slide Number Placeholder 21"/>
          <p:cNvSpPr>
            <a:spLocks noGrp="1"/>
          </p:cNvSpPr>
          <p:nvPr>
            <p:ph type="sldNum" sz="quarter" idx="12"/>
          </p:nvPr>
        </p:nvSpPr>
        <p:spPr/>
        <p:txBody>
          <a:bodyPr/>
          <a:lstStyle>
            <a:lvl1pPr>
              <a:defRPr/>
            </a:lvl1pPr>
          </a:lstStyle>
          <a:p>
            <a:pPr>
              <a:defRPr/>
            </a:pPr>
            <a:fld id="{294F492D-5789-439A-9C44-2B7483D68F69}" type="slidenum">
              <a:rPr lang="en-CA" altLang="en-US"/>
              <a:pPr>
                <a:defRPr/>
              </a:pPr>
              <a:t>‹#›</a:t>
            </a:fld>
            <a:endParaRPr lang="en-CA" altLang="en-US"/>
          </a:p>
        </p:txBody>
      </p:sp>
    </p:spTree>
    <p:extLst>
      <p:ext uri="{BB962C8B-B14F-4D97-AF65-F5344CB8AC3E}">
        <p14:creationId xmlns:p14="http://schemas.microsoft.com/office/powerpoint/2010/main" val="2994798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Date Placeholder 1"/>
          <p:cNvSpPr>
            <a:spLocks noGrp="1"/>
          </p:cNvSpPr>
          <p:nvPr>
            <p:ph type="dt" sz="half" idx="10"/>
          </p:nvPr>
        </p:nvSpPr>
        <p:spPr/>
        <p:txBody>
          <a:bodyPr/>
          <a:lstStyle>
            <a:lvl1pPr>
              <a:defRPr/>
            </a:lvl1pPr>
            <a:extLst/>
          </a:lstStyle>
          <a:p>
            <a:pPr>
              <a:defRPr/>
            </a:pPr>
            <a:fld id="{23FD8BFE-2EC5-4441-970F-143F92C87004}" type="datetime1">
              <a:rPr lang="en-US"/>
              <a:pPr>
                <a:defRPr/>
              </a:pPr>
              <a:t>7/9/2024</a:t>
            </a:fld>
            <a:endParaRPr lang="en-CA"/>
          </a:p>
        </p:txBody>
      </p:sp>
      <p:sp>
        <p:nvSpPr>
          <p:cNvPr id="5" name="Footer Placeholder 2"/>
          <p:cNvSpPr>
            <a:spLocks noGrp="1"/>
          </p:cNvSpPr>
          <p:nvPr>
            <p:ph type="ftr" sz="quarter" idx="11"/>
          </p:nvPr>
        </p:nvSpPr>
        <p:spPr/>
        <p:txBody>
          <a:bodyPr/>
          <a:lstStyle>
            <a:lvl1pPr>
              <a:defRPr/>
            </a:lvl1pPr>
            <a:extLst/>
          </a:lstStyle>
          <a:p>
            <a:pPr>
              <a:defRPr/>
            </a:pPr>
            <a:endParaRPr lang="en-CA"/>
          </a:p>
        </p:txBody>
      </p:sp>
      <p:sp>
        <p:nvSpPr>
          <p:cNvPr id="6" name="Slide Number Placeholder 3"/>
          <p:cNvSpPr>
            <a:spLocks noGrp="1"/>
          </p:cNvSpPr>
          <p:nvPr>
            <p:ph type="sldNum" sz="quarter" idx="12"/>
          </p:nvPr>
        </p:nvSpPr>
        <p:spPr/>
        <p:txBody>
          <a:bodyPr/>
          <a:lstStyle>
            <a:lvl1pPr>
              <a:defRPr/>
            </a:lvl1pPr>
          </a:lstStyle>
          <a:p>
            <a:pPr>
              <a:defRPr/>
            </a:pPr>
            <a:fld id="{26D853E0-3DB6-4B66-93B0-3B71D5B41EEF}" type="slidenum">
              <a:rPr lang="en-CA" altLang="en-US"/>
              <a:pPr>
                <a:defRPr/>
              </a:pPr>
              <a:t>‹#›</a:t>
            </a:fld>
            <a:endParaRPr lang="en-CA" altLang="en-US"/>
          </a:p>
        </p:txBody>
      </p:sp>
    </p:spTree>
    <p:extLst>
      <p:ext uri="{BB962C8B-B14F-4D97-AF65-F5344CB8AC3E}">
        <p14:creationId xmlns:p14="http://schemas.microsoft.com/office/powerpoint/2010/main" val="3679790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fld id="{5DD8B912-C52C-452A-BF0F-2A175549D90F}" type="datetime1">
              <a:rPr lang="en-US"/>
              <a:pPr>
                <a:defRPr/>
              </a:pPr>
              <a:t>7/9/2024</a:t>
            </a:fld>
            <a:endParaRPr lang="en-CA"/>
          </a:p>
        </p:txBody>
      </p:sp>
      <p:sp>
        <p:nvSpPr>
          <p:cNvPr id="6" name="Footer Placeholder 5"/>
          <p:cNvSpPr>
            <a:spLocks noGrp="1"/>
          </p:cNvSpPr>
          <p:nvPr>
            <p:ph type="ftr" sz="quarter" idx="11"/>
          </p:nvPr>
        </p:nvSpPr>
        <p:spPr/>
        <p:txBody>
          <a:bodyPr/>
          <a:lstStyle>
            <a:lvl1pPr>
              <a:defRPr/>
            </a:lvl1pPr>
            <a:extLst/>
          </a:lstStyle>
          <a:p>
            <a:pPr>
              <a:defRPr/>
            </a:pPr>
            <a:endParaRPr lang="en-CA"/>
          </a:p>
        </p:txBody>
      </p:sp>
      <p:sp>
        <p:nvSpPr>
          <p:cNvPr id="7" name="Slide Number Placeholder 6"/>
          <p:cNvSpPr>
            <a:spLocks noGrp="1"/>
          </p:cNvSpPr>
          <p:nvPr>
            <p:ph type="sldNum" sz="quarter" idx="12"/>
          </p:nvPr>
        </p:nvSpPr>
        <p:spPr/>
        <p:txBody>
          <a:bodyPr/>
          <a:lstStyle>
            <a:lvl1pPr>
              <a:defRPr/>
            </a:lvl1pPr>
          </a:lstStyle>
          <a:p>
            <a:pPr>
              <a:defRPr/>
            </a:pPr>
            <a:fld id="{40F8DED2-95CB-4502-965E-70FD25B5E822}" type="slidenum">
              <a:rPr lang="en-CA" altLang="en-US"/>
              <a:pPr>
                <a:defRPr/>
              </a:pPr>
              <a:t>‹#›</a:t>
            </a:fld>
            <a:endParaRPr lang="en-CA" altLang="en-US"/>
          </a:p>
        </p:txBody>
      </p:sp>
    </p:spTree>
    <p:extLst>
      <p:ext uri="{BB962C8B-B14F-4D97-AF65-F5344CB8AC3E}">
        <p14:creationId xmlns:p14="http://schemas.microsoft.com/office/powerpoint/2010/main" val="1319574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eaLnBrk="1" fontAlgn="auto" hangingPunct="1">
              <a:lnSpc>
                <a:spcPts val="3000"/>
              </a:lnSpc>
              <a:spcBef>
                <a:spcPts val="600"/>
              </a:spcBef>
              <a:spcAft>
                <a:spcPts val="0"/>
              </a:spcAft>
              <a:buClr>
                <a:schemeClr val="accent1"/>
              </a:buClr>
              <a:buSzPct val="80000"/>
              <a:buFont typeface="Wingdings 2"/>
              <a:buNone/>
              <a:defRPr/>
            </a:pPr>
            <a:endParaRPr lang="en-US" sz="3200">
              <a:latin typeface="+mn-lt"/>
            </a:endParaRPr>
          </a:p>
        </p:txBody>
      </p:sp>
      <p:sp>
        <p:nvSpPr>
          <p:cNvPr id="6" name="Flowchart: Process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Flowchart: Process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en-US"/>
              <a:t>Click to edit Master title style</a:t>
            </a: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8" name="Date Placeholder 4"/>
          <p:cNvSpPr>
            <a:spLocks noGrp="1"/>
          </p:cNvSpPr>
          <p:nvPr>
            <p:ph type="dt" sz="half" idx="10"/>
          </p:nvPr>
        </p:nvSpPr>
        <p:spPr/>
        <p:txBody>
          <a:bodyPr/>
          <a:lstStyle>
            <a:lvl1pPr>
              <a:defRPr/>
            </a:lvl1pPr>
            <a:extLst/>
          </a:lstStyle>
          <a:p>
            <a:pPr>
              <a:defRPr/>
            </a:pPr>
            <a:fld id="{626C1DCE-2983-45A2-A3F5-C32EDA5655D9}" type="datetime1">
              <a:rPr lang="en-US"/>
              <a:pPr>
                <a:defRPr/>
              </a:pPr>
              <a:t>7/9/2024</a:t>
            </a:fld>
            <a:endParaRPr lang="en-CA"/>
          </a:p>
        </p:txBody>
      </p:sp>
      <p:sp>
        <p:nvSpPr>
          <p:cNvPr id="9" name="Footer Placeholder 5"/>
          <p:cNvSpPr>
            <a:spLocks noGrp="1"/>
          </p:cNvSpPr>
          <p:nvPr>
            <p:ph type="ftr" sz="quarter" idx="11"/>
          </p:nvPr>
        </p:nvSpPr>
        <p:spPr/>
        <p:txBody>
          <a:bodyPr/>
          <a:lstStyle>
            <a:lvl1pPr>
              <a:defRPr/>
            </a:lvl1pPr>
            <a:extLst/>
          </a:lstStyle>
          <a:p>
            <a:pPr>
              <a:defRPr/>
            </a:pPr>
            <a:endParaRPr lang="en-CA"/>
          </a:p>
        </p:txBody>
      </p:sp>
      <p:sp>
        <p:nvSpPr>
          <p:cNvPr id="10" name="Slide Number Placeholder 6"/>
          <p:cNvSpPr>
            <a:spLocks noGrp="1"/>
          </p:cNvSpPr>
          <p:nvPr>
            <p:ph type="sldNum" sz="quarter" idx="12"/>
          </p:nvPr>
        </p:nvSpPr>
        <p:spPr/>
        <p:txBody>
          <a:bodyPr/>
          <a:lstStyle>
            <a:lvl1pPr>
              <a:defRPr/>
            </a:lvl1pPr>
          </a:lstStyle>
          <a:p>
            <a:pPr>
              <a:defRPr/>
            </a:pPr>
            <a:fld id="{5BE98F83-744C-48F2-BB14-D881208C9A9A}" type="slidenum">
              <a:rPr lang="en-CA" altLang="en-US"/>
              <a:pPr>
                <a:defRPr/>
              </a:pPr>
              <a:t>‹#›</a:t>
            </a:fld>
            <a:endParaRPr lang="en-CA" altLang="en-US"/>
          </a:p>
        </p:txBody>
      </p:sp>
    </p:spTree>
    <p:extLst>
      <p:ext uri="{BB962C8B-B14F-4D97-AF65-F5344CB8AC3E}">
        <p14:creationId xmlns:p14="http://schemas.microsoft.com/office/powerpoint/2010/main" val="724397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Pie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Oval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p:cNvSpPr/>
          <p:nvPr/>
        </p:nvSpPr>
        <p:spPr>
          <a:xfrm>
            <a:off x="500063" y="0"/>
            <a:ext cx="842962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Placeholder 4"/>
          <p:cNvSpPr>
            <a:spLocks noGrp="1"/>
          </p:cNvSpPr>
          <p:nvPr>
            <p:ph type="title"/>
          </p:nvPr>
        </p:nvSpPr>
        <p:spPr>
          <a:xfrm>
            <a:off x="857250" y="142875"/>
            <a:ext cx="8072438" cy="1143000"/>
          </a:xfrm>
          <a:prstGeom prst="rect">
            <a:avLst/>
          </a:prstGeom>
        </p:spPr>
        <p:txBody>
          <a:bodyPr anchor="ctr">
            <a:normAutofit/>
          </a:bodyPr>
          <a:lstStyle/>
          <a:p>
            <a:r>
              <a:rPr lang="en-US" dirty="0"/>
              <a:t>Click to edit Master title style</a:t>
            </a:r>
          </a:p>
        </p:txBody>
      </p:sp>
      <p:sp>
        <p:nvSpPr>
          <p:cNvPr id="1033" name="Text Placeholder 8"/>
          <p:cNvSpPr>
            <a:spLocks noGrp="1"/>
          </p:cNvSpPr>
          <p:nvPr>
            <p:ph type="body" idx="1"/>
          </p:nvPr>
        </p:nvSpPr>
        <p:spPr bwMode="auto">
          <a:xfrm>
            <a:off x="857250" y="1285875"/>
            <a:ext cx="8077200"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defRPr>
            </a:lvl1pPr>
            <a:extLst/>
          </a:lstStyle>
          <a:p>
            <a:pPr>
              <a:defRPr/>
            </a:pPr>
            <a:fld id="{BF02B2D8-EA69-4BBA-BD46-AF762F8A0ABF}" type="datetime1">
              <a:rPr lang="en-US"/>
              <a:pPr>
                <a:defRPr/>
              </a:pPr>
              <a:t>7/9/2024</a:t>
            </a:fld>
            <a:endParaRPr lang="en-CA"/>
          </a:p>
        </p:txBody>
      </p:sp>
      <p:sp>
        <p:nvSpPr>
          <p:cNvPr id="10" name="Footer Placeholder 9"/>
          <p:cNvSpPr>
            <a:spLocks noGrp="1"/>
          </p:cNvSpPr>
          <p:nvPr>
            <p:ph type="ftr" sz="quarter" idx="3"/>
          </p:nvPr>
        </p:nvSpPr>
        <p:spPr>
          <a:xfrm>
            <a:off x="5651500" y="6381750"/>
            <a:ext cx="1584325"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defRPr>
            </a:lvl1pPr>
            <a:extLst/>
          </a:lstStyle>
          <a:p>
            <a:pPr>
              <a:defRPr/>
            </a:pPr>
            <a:endParaRPr lang="en-CA"/>
          </a:p>
        </p:txBody>
      </p:sp>
      <p:sp>
        <p:nvSpPr>
          <p:cNvPr id="22" name="Slide Number Placeholder 21"/>
          <p:cNvSpPr>
            <a:spLocks noGrp="1"/>
          </p:cNvSpPr>
          <p:nvPr>
            <p:ph type="sldNum" sz="quarter" idx="4"/>
          </p:nvPr>
        </p:nvSpPr>
        <p:spPr>
          <a:xfrm>
            <a:off x="8613775" y="6305550"/>
            <a:ext cx="457200" cy="4762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1200">
                <a:solidFill>
                  <a:srgbClr val="B5A788"/>
                </a:solidFill>
                <a:latin typeface="Gill Sans MT" panose="020B0502020104020203" pitchFamily="34" charset="0"/>
              </a:defRPr>
            </a:lvl1pPr>
          </a:lstStyle>
          <a:p>
            <a:pPr>
              <a:defRPr/>
            </a:pPr>
            <a:fld id="{40A34400-4894-4E91-9789-B6DE9937201F}" type="slidenum">
              <a:rPr lang="en-CA" altLang="en-US"/>
              <a:pPr>
                <a:defRPr/>
              </a:pPr>
              <a:t>‹#›</a:t>
            </a:fld>
            <a:endParaRPr lang="en-CA" altLang="en-US"/>
          </a:p>
        </p:txBody>
      </p:sp>
      <p:sp>
        <p:nvSpPr>
          <p:cNvPr id="15" name="Rectangle 14"/>
          <p:cNvSpPr/>
          <p:nvPr/>
        </p:nvSpPr>
        <p:spPr bwMode="invGray">
          <a:xfrm>
            <a:off x="571500" y="0"/>
            <a:ext cx="71438"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TextBox 12"/>
          <p:cNvSpPr txBox="1"/>
          <p:nvPr userDrawn="1"/>
        </p:nvSpPr>
        <p:spPr>
          <a:xfrm>
            <a:off x="7215188" y="6500813"/>
            <a:ext cx="1714500" cy="307975"/>
          </a:xfrm>
          <a:prstGeom prst="rect">
            <a:avLst/>
          </a:prstGeom>
          <a:noFill/>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CA" altLang="en-US" sz="1400" dirty="0">
                <a:latin typeface="Gill Sans MT" panose="020B0502020104020203" pitchFamily="34" charset="0"/>
              </a:rPr>
              <a:t>Slide </a:t>
            </a:r>
            <a:fld id="{50C290F1-445F-46C9-948E-220611E096EB}" type="slidenum">
              <a:rPr lang="en-CA" altLang="en-US" sz="1400" smtClean="0">
                <a:latin typeface="Gill Sans MT" panose="020B0502020104020203" pitchFamily="34" charset="0"/>
              </a:rPr>
              <a:pPr eaLnBrk="1" hangingPunct="1">
                <a:defRPr/>
              </a:pPr>
              <a:t>‹#›</a:t>
            </a:fld>
            <a:r>
              <a:rPr lang="en-CA" altLang="en-US" sz="1400" dirty="0">
                <a:latin typeface="Gill Sans MT" panose="020B0502020104020203" pitchFamily="34" charset="0"/>
              </a:rPr>
              <a:t> of 44</a:t>
            </a:r>
          </a:p>
        </p:txBody>
      </p:sp>
    </p:spTree>
  </p:cSld>
  <p:clrMap bg1="lt1" tx1="dk1" bg2="lt2" tx2="dk2" accent1="accent1" accent2="accent2" accent3="accent3" accent4="accent4" accent5="accent5" accent6="accent6" hlink="hlink" folHlink="folHlink"/>
  <p:sldLayoutIdLst>
    <p:sldLayoutId id="2147485276" r:id="rId1"/>
    <p:sldLayoutId id="2147485277" r:id="rId2"/>
    <p:sldLayoutId id="2147485278" r:id="rId3"/>
    <p:sldLayoutId id="2147485272" r:id="rId4"/>
    <p:sldLayoutId id="2147485279" r:id="rId5"/>
    <p:sldLayoutId id="2147485273" r:id="rId6"/>
    <p:sldLayoutId id="2147485280" r:id="rId7"/>
    <p:sldLayoutId id="2147485281" r:id="rId8"/>
    <p:sldLayoutId id="2147485282" r:id="rId9"/>
    <p:sldLayoutId id="2147485274" r:id="rId10"/>
    <p:sldLayoutId id="2147485275" r:id="rId11"/>
  </p:sldLayoutIdLst>
  <p:hf sldNum="0" hdr="0" ftr="0" dt="0"/>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j-scott.com/butterfingers" TargetMode="External"/><Relationship Id="rId1" Type="http://schemas.openxmlformats.org/officeDocument/2006/relationships/slideLayout" Target="../slideLayouts/slideLayout3.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NZbrdCAsYqU"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youtube.com/watch?v=3m6PAHshRvY&amp;feature=related"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youtube.com/watch?v=jbhCUPwSrp0&amp;feature=player_embedded"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hyperlink" Target="http://en.wikipedia.org/wiki/Tweening" TargetMode="External"/><Relationship Id="rId7" Type="http://schemas.openxmlformats.org/officeDocument/2006/relationships/image" Target="../media/image25.gif"/><Relationship Id="rId2" Type="http://schemas.openxmlformats.org/officeDocument/2006/relationships/hyperlink" Target="http://en.wikipedia.org/wiki/Key_frame"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j-scott.com/work/" TargetMode="External"/><Relationship Id="rId4" Type="http://schemas.openxmlformats.org/officeDocument/2006/relationships/hyperlink" Target="http://en.wikipedia.org/wiki/Onion_skinni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youtube.com/watch?v=HOMFMQCiTLo"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frames-per-second.appspot.com/"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hyperlink" Target="https://www.youtube.com/watch?v=BarOk2p38LQ&amp;list=PL-bOh8btec4CXd2ya1NmSKpi92U_l6ZJd&amp;index=10&amp;t=0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hyperlink" Target="https://www.youtube.com/watch?v=fQBFsTqbKhY" TargetMode="External"/><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2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hyperlink" Target="https://www.youtube.com/watch?v=4OxphYV8W3E"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hyperlink" Target="https://www.youtube.com/watch?v=F8OtE60T8yU"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hyperlink" Target="https://www.youtube.com/watch?v=haa7n3UGyDc"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classroomclipart.com/clipart/Animations.ht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2.xml"/><Relationship Id="rId5" Type="http://schemas.openxmlformats.org/officeDocument/2006/relationships/image" Target="../media/image40.gif"/><Relationship Id="rId4" Type="http://schemas.openxmlformats.org/officeDocument/2006/relationships/image" Target="../media/image39.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_V3hQ2O43u8" TargetMode="Externa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upload.wikimedia.org/wikipedia/en/5/5a/Egyptmotionseries.jpg" TargetMode="External"/><Relationship Id="rId1" Type="http://schemas.openxmlformats.org/officeDocument/2006/relationships/slideLayout" Target="../slideLayouts/slideLayout9.xml"/><Relationship Id="rId5" Type="http://schemas.openxmlformats.org/officeDocument/2006/relationships/image" Target="../media/image47.gif"/><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youtube.com/watch?v=OebUzEhSLBI"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LVV_93mBfSU"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video.yahoo.com/watch/129058/654878" TargetMode="External"/><Relationship Id="rId2" Type="http://schemas.openxmlformats.org/officeDocument/2006/relationships/hyperlink" Target="https://www.youtube.com/watch?v=djV11Xbc914" TargetMode="External"/><Relationship Id="rId1" Type="http://schemas.openxmlformats.org/officeDocument/2006/relationships/slideLayout" Target="../slideLayouts/slideLayout9.xml"/><Relationship Id="rId6" Type="http://schemas.openxmlformats.org/officeDocument/2006/relationships/image" Target="../media/image49.jpeg"/><Relationship Id="rId5" Type="http://schemas.openxmlformats.org/officeDocument/2006/relationships/hyperlink" Target="https://www.youtube.com/watch?v=DZpKPrUKn1U" TargetMode="External"/><Relationship Id="rId4" Type="http://schemas.openxmlformats.org/officeDocument/2006/relationships/hyperlink" Target="http://en.wikipedia.org/wiki/List_of_highest-grossing_film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flixel.com/cinemagraph/mr605d3hcragjswdy8ci/" TargetMode="External"/><Relationship Id="rId7" Type="http://schemas.openxmlformats.org/officeDocument/2006/relationships/image" Target="../media/image53.png"/><Relationship Id="rId2" Type="http://schemas.openxmlformats.org/officeDocument/2006/relationships/hyperlink" Target="https://www.youtube.com/watch?v=ydyGiq7hnOg" TargetMode="External"/><Relationship Id="rId1" Type="http://schemas.openxmlformats.org/officeDocument/2006/relationships/slideLayout" Target="../slideLayouts/slideLayout2.xml"/><Relationship Id="rId6" Type="http://schemas.openxmlformats.org/officeDocument/2006/relationships/image" Target="../media/image52.gif"/><Relationship Id="rId5" Type="http://schemas.openxmlformats.org/officeDocument/2006/relationships/image" Target="../media/image51.gif"/><Relationship Id="rId4" Type="http://schemas.openxmlformats.org/officeDocument/2006/relationships/image" Target="../media/image50.gif"/></Relationships>
</file>

<file path=ppt/slides/_rels/slide42.xml.rels><?xml version="1.0" encoding="UTF-8" standalone="yes"?>
<Relationships xmlns="http://schemas.openxmlformats.org/package/2006/relationships"><Relationship Id="rId2" Type="http://schemas.openxmlformats.org/officeDocument/2006/relationships/hyperlink" Target="http://www.csd.uwo.ca/~lreid/cs1033samples/student1/majo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11.gif"/><Relationship Id="rId7" Type="http://schemas.openxmlformats.org/officeDocument/2006/relationships/hyperlink" Target="http://3gold.com/pictures/avatar2.htm" TargetMode="External"/><Relationship Id="rId2" Type="http://schemas.openxmlformats.org/officeDocument/2006/relationships/image" Target="../media/image10.gif"/><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hyperlink" Target="http://www.biologie.uni-hamburg.de/b-online/virtualplants/ipimovies.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86013" y="2986088"/>
            <a:ext cx="6429375" cy="971550"/>
          </a:xfrm>
        </p:spPr>
        <p:txBody>
          <a:bodyPr/>
          <a:lstStyle/>
          <a:p>
            <a:pPr eaLnBrk="1" fontAlgn="auto" hangingPunct="1">
              <a:spcAft>
                <a:spcPts val="0"/>
              </a:spcAft>
              <a:defRPr/>
            </a:pPr>
            <a:r>
              <a:rPr lang="en-CA" dirty="0">
                <a:solidFill>
                  <a:schemeClr val="tx2">
                    <a:satMod val="130000"/>
                  </a:schemeClr>
                </a:solidFill>
              </a:rPr>
              <a:t>Animation</a:t>
            </a:r>
          </a:p>
        </p:txBody>
      </p:sp>
      <p:sp>
        <p:nvSpPr>
          <p:cNvPr id="5" name="Text Placeholder 4"/>
          <p:cNvSpPr>
            <a:spLocks noGrp="1"/>
          </p:cNvSpPr>
          <p:nvPr>
            <p:ph type="body" idx="1"/>
          </p:nvPr>
        </p:nvSpPr>
        <p:spPr>
          <a:xfrm>
            <a:off x="2357438" y="1500188"/>
            <a:ext cx="6400800" cy="1509712"/>
          </a:xfrm>
        </p:spPr>
        <p:txBody>
          <a:bodyPr>
            <a:normAutofit/>
          </a:bodyPr>
          <a:lstStyle/>
          <a:p>
            <a:pPr eaLnBrk="1" fontAlgn="auto" hangingPunct="1">
              <a:spcAft>
                <a:spcPts val="0"/>
              </a:spcAft>
              <a:buFont typeface="Wingdings 2"/>
              <a:buNone/>
              <a:defRPr/>
            </a:pPr>
            <a:r>
              <a:rPr lang="en-CA" dirty="0"/>
              <a:t>Computer Science 1033 – Week 8</a:t>
            </a:r>
          </a:p>
        </p:txBody>
      </p:sp>
      <p:sp>
        <p:nvSpPr>
          <p:cNvPr id="11268" name="TextBox 6"/>
          <p:cNvSpPr txBox="1">
            <a:spLocks noChangeArrowheads="1"/>
          </p:cNvSpPr>
          <p:nvPr/>
        </p:nvSpPr>
        <p:spPr bwMode="auto">
          <a:xfrm>
            <a:off x="2257425" y="5772150"/>
            <a:ext cx="69294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2000" i="1">
                <a:solidFill>
                  <a:schemeClr val="accent1"/>
                </a:solidFill>
              </a:rPr>
              <a:t>“Live action writers will give you a structure, but who the hell is talking about structure? Animation is closer to jazz than some kind of classical stage structure.” </a:t>
            </a:r>
            <a:r>
              <a:rPr lang="en-CA" altLang="en-US" sz="2000" i="1">
                <a:solidFill>
                  <a:schemeClr val="accent1"/>
                </a:solidFill>
                <a:sym typeface="Wingdings" panose="05000000000000000000" pitchFamily="2" charset="2"/>
              </a:rPr>
              <a:t> </a:t>
            </a:r>
            <a:r>
              <a:rPr lang="en-CA" altLang="en-US" sz="2000">
                <a:solidFill>
                  <a:schemeClr val="accent1"/>
                </a:solidFill>
              </a:rPr>
              <a:t>Ralph Bakshi </a:t>
            </a:r>
          </a:p>
        </p:txBody>
      </p:sp>
      <p:pic>
        <p:nvPicPr>
          <p:cNvPr id="8" name="Picture 6" descr="homeranimation">
            <a:hlinkClick r:id="rId2"/>
          </p:cNvPr>
          <p:cNvPicPr>
            <a:picLocks noChangeAspect="1" noChangeArrowheads="1"/>
          </p:cNvPicPr>
          <p:nvPr/>
        </p:nvPicPr>
        <p:blipFill>
          <a:blip r:embed="rId3" cstate="print"/>
          <a:srcRect/>
          <a:stretch>
            <a:fillRect/>
          </a:stretch>
        </p:blipFill>
        <p:spPr bwMode="auto">
          <a:xfrm>
            <a:off x="6286512" y="1000108"/>
            <a:ext cx="2679154" cy="4300533"/>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chilly" dir="t"/>
          </a:scene3d>
          <a:sp3d>
            <a:bevelB w="50800" h="50800"/>
          </a:sp3d>
        </p:spPr>
      </p:pic>
      <p:pic>
        <p:nvPicPr>
          <p:cNvPr id="11273" name="Picture 9" descr="Image result for some clever anima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16632"/>
            <a:ext cx="3349575" cy="251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273"/>
                                        </p:tgtEl>
                                        <p:attrNameLst>
                                          <p:attrName>style.visibility</p:attrName>
                                        </p:attrNameLst>
                                      </p:cBhvr>
                                      <p:to>
                                        <p:strVal val="visible"/>
                                      </p:to>
                                    </p:set>
                                    <p:animEffect transition="in" filter="fade">
                                      <p:cBhvr>
                                        <p:cTn id="7" dur="1000"/>
                                        <p:tgtEl>
                                          <p:spTgt spid="11273"/>
                                        </p:tgtEl>
                                      </p:cBhvr>
                                    </p:animEffect>
                                    <p:anim calcmode="lin" valueType="num">
                                      <p:cBhvr>
                                        <p:cTn id="8" dur="1000" fill="hold"/>
                                        <p:tgtEl>
                                          <p:spTgt spid="11273"/>
                                        </p:tgtEl>
                                        <p:attrNameLst>
                                          <p:attrName>ppt_x</p:attrName>
                                        </p:attrNameLst>
                                      </p:cBhvr>
                                      <p:tavLst>
                                        <p:tav tm="0">
                                          <p:val>
                                            <p:strVal val="#ppt_x"/>
                                          </p:val>
                                        </p:tav>
                                        <p:tav tm="100000">
                                          <p:val>
                                            <p:strVal val="#ppt_x"/>
                                          </p:val>
                                        </p:tav>
                                      </p:tavLst>
                                    </p:anim>
                                    <p:anim calcmode="lin" valueType="num">
                                      <p:cBhvr>
                                        <p:cTn id="9" dur="1000" fill="hold"/>
                                        <p:tgtEl>
                                          <p:spTgt spid="112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2-D Animation </a:t>
            </a:r>
          </a:p>
        </p:txBody>
      </p:sp>
      <p:sp>
        <p:nvSpPr>
          <p:cNvPr id="30723" name="Content Placeholder 2"/>
          <p:cNvSpPr>
            <a:spLocks noGrp="1"/>
          </p:cNvSpPr>
          <p:nvPr>
            <p:ph idx="1"/>
          </p:nvPr>
        </p:nvSpPr>
        <p:spPr>
          <a:xfrm>
            <a:off x="827088" y="1341438"/>
            <a:ext cx="8077200" cy="5072062"/>
          </a:xfrm>
        </p:spPr>
        <p:txBody>
          <a:bodyPr/>
          <a:lstStyle/>
          <a:p>
            <a:pPr eaLnBrk="1" hangingPunct="1"/>
            <a:r>
              <a:rPr lang="en-CA" altLang="en-US"/>
              <a:t>two types of 2-D animation:</a:t>
            </a:r>
          </a:p>
          <a:p>
            <a:pPr lvl="1" eaLnBrk="1" hangingPunct="1"/>
            <a:r>
              <a:rPr lang="en-CA" altLang="en-US" b="1"/>
              <a:t>Cel Animation </a:t>
            </a:r>
            <a:r>
              <a:rPr lang="en-CA" altLang="en-US"/>
              <a:t>(also called traditional animation, classical animation, hand-drawn animation, frame by frame animation)</a:t>
            </a:r>
          </a:p>
          <a:p>
            <a:pPr lvl="1" eaLnBrk="1" hangingPunct="1"/>
            <a:r>
              <a:rPr lang="en-CA" altLang="en-US" b="1"/>
              <a:t>Path Based Animation</a:t>
            </a:r>
          </a:p>
          <a:p>
            <a:pPr eaLnBrk="1" hangingPunct="1"/>
            <a:r>
              <a:rPr lang="en-CA" altLang="en-US"/>
              <a:t>Both types still are made of frames:</a:t>
            </a:r>
          </a:p>
          <a:p>
            <a:pPr lvl="1" eaLnBrk="1" hangingPunct="1"/>
            <a:r>
              <a:rPr lang="en-CA" altLang="en-US"/>
              <a:t>The more frames per second, the more believable the movement will be.</a:t>
            </a:r>
          </a:p>
          <a:p>
            <a:pPr lvl="1" eaLnBrk="1" hangingPunct="1"/>
            <a:r>
              <a:rPr lang="en-CA" altLang="en-US"/>
              <a:t>The more frames per second, the bigger the final version of the movie file will be (more bytes)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5 Types of Animation</a:t>
            </a:r>
          </a:p>
        </p:txBody>
      </p:sp>
      <p:sp>
        <p:nvSpPr>
          <p:cNvPr id="31747" name="Content Placeholder 2"/>
          <p:cNvSpPr>
            <a:spLocks noGrp="1"/>
          </p:cNvSpPr>
          <p:nvPr>
            <p:ph idx="1"/>
          </p:nvPr>
        </p:nvSpPr>
        <p:spPr>
          <a:xfrm>
            <a:off x="827088" y="1341438"/>
            <a:ext cx="8077200" cy="5072062"/>
          </a:xfrm>
        </p:spPr>
        <p:txBody>
          <a:bodyPr/>
          <a:lstStyle/>
          <a:p>
            <a:r>
              <a:rPr lang="en-US" altLang="en-US" dirty="0">
                <a:hlinkClick r:id="rId2"/>
              </a:rPr>
              <a:t>https://www.youtube.com/watch?v=NZbrdCAsYqU</a:t>
            </a:r>
            <a:r>
              <a:rPr lang="en-US" altLang="en-US" dirty="0"/>
              <a:t>  (start at 30 seconds)</a:t>
            </a:r>
          </a:p>
          <a:p>
            <a:pPr lvl="1"/>
            <a:r>
              <a:rPr lang="en-US" altLang="en-US" dirty="0"/>
              <a:t>Traditional Animation (</a:t>
            </a:r>
            <a:r>
              <a:rPr lang="en-US" altLang="en-US" b="1" dirty="0" err="1"/>
              <a:t>Cel</a:t>
            </a:r>
            <a:r>
              <a:rPr lang="en-US" altLang="en-US" b="1" dirty="0"/>
              <a:t> Animation</a:t>
            </a:r>
            <a:r>
              <a:rPr lang="en-US" altLang="en-US" dirty="0"/>
              <a:t>)</a:t>
            </a:r>
          </a:p>
          <a:p>
            <a:pPr lvl="2"/>
            <a:r>
              <a:rPr lang="en-US" altLang="en-US" dirty="0" err="1"/>
              <a:t>Rotoscoping</a:t>
            </a:r>
            <a:r>
              <a:rPr lang="en-US" altLang="en-US" dirty="0"/>
              <a:t> is one type</a:t>
            </a:r>
          </a:p>
          <a:p>
            <a:pPr lvl="1"/>
            <a:r>
              <a:rPr lang="en-US" altLang="en-US" dirty="0"/>
              <a:t>2D Animation (</a:t>
            </a:r>
            <a:r>
              <a:rPr lang="en-US" altLang="en-US" b="1" dirty="0"/>
              <a:t>Path Based Animation</a:t>
            </a:r>
            <a:r>
              <a:rPr lang="en-US" altLang="en-US" dirty="0"/>
              <a:t>)</a:t>
            </a:r>
          </a:p>
          <a:p>
            <a:pPr lvl="1"/>
            <a:r>
              <a:rPr lang="en-US" altLang="en-US" dirty="0"/>
              <a:t>Computer Animation</a:t>
            </a:r>
          </a:p>
          <a:p>
            <a:pPr lvl="1"/>
            <a:r>
              <a:rPr lang="en-US" altLang="en-US" dirty="0"/>
              <a:t>Motion Graphics (this is what we will be doing, it uses Path Based Animation behind the scenes)</a:t>
            </a:r>
          </a:p>
          <a:p>
            <a:pPr lvl="1"/>
            <a:r>
              <a:rPr lang="en-US" altLang="en-US" dirty="0"/>
              <a:t>Stop Motion</a:t>
            </a:r>
          </a:p>
          <a:p>
            <a:pPr lvl="1"/>
            <a:endParaRPr lang="en-US"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42875"/>
            <a:ext cx="8174112" cy="1143000"/>
          </a:xfrm>
        </p:spPr>
        <p:txBody>
          <a:bodyPr>
            <a:normAutofit fontScale="90000"/>
          </a:bodyPr>
          <a:lstStyle/>
          <a:p>
            <a:pPr eaLnBrk="1" fontAlgn="auto" hangingPunct="1">
              <a:spcAft>
                <a:spcPts val="0"/>
              </a:spcAft>
              <a:defRPr/>
            </a:pPr>
            <a:r>
              <a:rPr lang="en-CA" dirty="0">
                <a:solidFill>
                  <a:schemeClr val="tx2">
                    <a:satMod val="130000"/>
                  </a:schemeClr>
                </a:solidFill>
              </a:rPr>
              <a:t>3-D Animation (Type of Computer Animation)</a:t>
            </a:r>
          </a:p>
        </p:txBody>
      </p:sp>
      <p:sp>
        <p:nvSpPr>
          <p:cNvPr id="43011" name="Content Placeholder 2"/>
          <p:cNvSpPr>
            <a:spLocks noGrp="1"/>
          </p:cNvSpPr>
          <p:nvPr>
            <p:ph idx="1"/>
          </p:nvPr>
        </p:nvSpPr>
        <p:spPr>
          <a:xfrm>
            <a:off x="642938" y="1143000"/>
            <a:ext cx="8220075" cy="5072063"/>
          </a:xfrm>
        </p:spPr>
        <p:txBody>
          <a:bodyPr/>
          <a:lstStyle/>
          <a:p>
            <a:pPr eaLnBrk="1" hangingPunct="1"/>
            <a:r>
              <a:rPr lang="en-CA" altLang="en-US"/>
              <a:t>3-Dimension animation involves 3 steps:</a:t>
            </a:r>
          </a:p>
          <a:p>
            <a:pPr lvl="1" eaLnBrk="1" hangingPunct="1"/>
            <a:r>
              <a:rPr lang="en-CA" altLang="en-US"/>
              <a:t>Modelling</a:t>
            </a:r>
          </a:p>
          <a:p>
            <a:pPr lvl="1" eaLnBrk="1" hangingPunct="1"/>
            <a:r>
              <a:rPr lang="en-CA" altLang="en-US"/>
              <a:t>Rendering</a:t>
            </a:r>
          </a:p>
          <a:p>
            <a:pPr lvl="1" eaLnBrk="1" hangingPunct="1"/>
            <a:r>
              <a:rPr lang="en-CA" altLang="en-US"/>
              <a:t>Animating</a:t>
            </a:r>
          </a:p>
          <a:p>
            <a:pPr eaLnBrk="1" hangingPunct="1"/>
            <a:r>
              <a:rPr lang="en-CA" altLang="en-US">
                <a:hlinkClick r:id="rId2"/>
              </a:rPr>
              <a:t>Demo</a:t>
            </a:r>
            <a:endParaRPr lang="en-CA" altLang="en-US"/>
          </a:p>
        </p:txBody>
      </p:sp>
      <p:pic>
        <p:nvPicPr>
          <p:cNvPr id="43012" name="Picture 12" descr="dinosaur_ani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1643063"/>
            <a:ext cx="547687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30933"/>
            <a:ext cx="8072438" cy="1143000"/>
          </a:xfrm>
        </p:spPr>
        <p:txBody>
          <a:bodyPr/>
          <a:lstStyle/>
          <a:p>
            <a:pPr eaLnBrk="1" fontAlgn="auto" hangingPunct="1">
              <a:spcAft>
                <a:spcPts val="0"/>
              </a:spcAft>
              <a:defRPr/>
            </a:pPr>
            <a:r>
              <a:rPr lang="en-CA" dirty="0" err="1">
                <a:solidFill>
                  <a:schemeClr val="tx2">
                    <a:satMod val="130000"/>
                  </a:schemeClr>
                </a:solidFill>
              </a:rPr>
              <a:t>Cel</a:t>
            </a:r>
            <a:r>
              <a:rPr lang="en-CA" dirty="0">
                <a:solidFill>
                  <a:schemeClr val="tx2">
                    <a:satMod val="130000"/>
                  </a:schemeClr>
                </a:solidFill>
              </a:rPr>
              <a:t> Animation</a:t>
            </a:r>
          </a:p>
        </p:txBody>
      </p:sp>
      <p:sp>
        <p:nvSpPr>
          <p:cNvPr id="3" name="Content Placeholder 2"/>
          <p:cNvSpPr>
            <a:spLocks noGrp="1"/>
          </p:cNvSpPr>
          <p:nvPr>
            <p:ph idx="1"/>
          </p:nvPr>
        </p:nvSpPr>
        <p:spPr>
          <a:xfrm>
            <a:off x="418501" y="1102738"/>
            <a:ext cx="8473979" cy="3334374"/>
          </a:xfrm>
        </p:spPr>
        <p:txBody>
          <a:bodyPr>
            <a:normAutofit fontScale="92500" lnSpcReduction="20000"/>
          </a:bodyPr>
          <a:lstStyle/>
          <a:p>
            <a:pPr marL="365760" indent="-283464" eaLnBrk="1" fontAlgn="auto" hangingPunct="1">
              <a:spcAft>
                <a:spcPts val="0"/>
              </a:spcAft>
              <a:buFont typeface="Wingdings 2"/>
              <a:buChar char=""/>
              <a:defRPr/>
            </a:pPr>
            <a:r>
              <a:rPr lang="en-CA" dirty="0"/>
              <a:t>An animator must HAND draw every single frame! </a:t>
            </a:r>
          </a:p>
          <a:p>
            <a:pPr marL="365760" indent="-283464" eaLnBrk="1" fontAlgn="auto" hangingPunct="1">
              <a:spcAft>
                <a:spcPts val="0"/>
              </a:spcAft>
              <a:buFont typeface="Wingdings 2"/>
              <a:buChar char=""/>
              <a:defRPr/>
            </a:pPr>
            <a:r>
              <a:rPr lang="en-CA" dirty="0"/>
              <a:t>To simplify, one background is drawn and then the item that will move is drawn on a clear sheet of plastic (a </a:t>
            </a:r>
            <a:r>
              <a:rPr lang="en-CA" dirty="0" err="1"/>
              <a:t>cel</a:t>
            </a:r>
            <a:r>
              <a:rPr lang="en-CA" dirty="0"/>
              <a:t>), one drawing for each frame.</a:t>
            </a:r>
          </a:p>
          <a:p>
            <a:pPr marL="365760" indent="-283464" eaLnBrk="1" fontAlgn="auto" hangingPunct="1">
              <a:spcAft>
                <a:spcPts val="0"/>
              </a:spcAft>
              <a:buFont typeface="Wingdings 2"/>
              <a:buChar char=""/>
              <a:defRPr/>
            </a:pPr>
            <a:r>
              <a:rPr lang="en-CA" dirty="0"/>
              <a:t>When moving to the next scene, just change the background</a:t>
            </a:r>
          </a:p>
          <a:p>
            <a:pPr marL="365760" indent="-283464" eaLnBrk="1" fontAlgn="auto" hangingPunct="1">
              <a:spcAft>
                <a:spcPts val="0"/>
              </a:spcAft>
              <a:buFont typeface="Wingdings 2"/>
              <a:buChar char=""/>
              <a:defRPr/>
            </a:pPr>
            <a:r>
              <a:rPr lang="en-CA" dirty="0">
                <a:hlinkClick r:id="rId2"/>
              </a:rPr>
              <a:t>Traditional Animation</a:t>
            </a:r>
            <a:r>
              <a:rPr lang="en-CA" dirty="0"/>
              <a:t>  </a:t>
            </a:r>
            <a:br>
              <a:rPr lang="en-CA" dirty="0"/>
            </a:br>
            <a:r>
              <a:rPr lang="en-CA" dirty="0"/>
              <a:t>	(start at second 55)</a:t>
            </a:r>
          </a:p>
          <a:p>
            <a:pPr marL="82296" indent="0" eaLnBrk="1" fontAlgn="auto" hangingPunct="1">
              <a:spcAft>
                <a:spcPts val="0"/>
              </a:spcAft>
              <a:buNone/>
              <a:defRPr/>
            </a:pPr>
            <a:endParaRPr lang="en-CA" dirty="0"/>
          </a:p>
        </p:txBody>
      </p:sp>
      <p:pic>
        <p:nvPicPr>
          <p:cNvPr id="32772" name="Picture 2" descr="http://www.saunalahti.fi/~animato/books/balo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70577"/>
            <a:ext cx="4936604" cy="102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descr="http://upload.wikimedia.org/wikipedia/en/b/b3/Animation_cell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3573016"/>
            <a:ext cx="3188382" cy="2827858"/>
          </a:xfrm>
          <a:prstGeom prst="round2DiagRect">
            <a:avLst>
              <a:gd name="adj1" fmla="val 16667"/>
              <a:gd name="adj2" fmla="val 3787"/>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75" y="0"/>
            <a:ext cx="8072438" cy="1143000"/>
          </a:xfrm>
        </p:spPr>
        <p:txBody>
          <a:bodyPr/>
          <a:lstStyle/>
          <a:p>
            <a:pPr eaLnBrk="1" fontAlgn="auto" hangingPunct="1">
              <a:spcAft>
                <a:spcPts val="0"/>
              </a:spcAft>
              <a:defRPr/>
            </a:pPr>
            <a:r>
              <a:rPr lang="en-CA" dirty="0">
                <a:solidFill>
                  <a:schemeClr val="tx2">
                    <a:satMod val="130000"/>
                  </a:schemeClr>
                </a:solidFill>
              </a:rPr>
              <a:t>Path Based Animation</a:t>
            </a:r>
          </a:p>
        </p:txBody>
      </p:sp>
      <p:sp>
        <p:nvSpPr>
          <p:cNvPr id="3" name="Content Placeholder 2"/>
          <p:cNvSpPr>
            <a:spLocks noGrp="1"/>
          </p:cNvSpPr>
          <p:nvPr>
            <p:ph idx="1"/>
          </p:nvPr>
        </p:nvSpPr>
        <p:spPr>
          <a:xfrm>
            <a:off x="500063" y="1143000"/>
            <a:ext cx="8434387" cy="3500438"/>
          </a:xfrm>
        </p:spPr>
        <p:txBody>
          <a:bodyPr>
            <a:normAutofit fontScale="92500" lnSpcReduction="20000"/>
          </a:bodyPr>
          <a:lstStyle/>
          <a:p>
            <a:pPr marL="365760" indent="-283464" eaLnBrk="1" fontAlgn="auto" hangingPunct="1">
              <a:spcAft>
                <a:spcPts val="0"/>
              </a:spcAft>
              <a:buFont typeface="Wingdings 2"/>
              <a:buChar char=""/>
              <a:defRPr/>
            </a:pPr>
            <a:r>
              <a:rPr lang="en-CA" dirty="0"/>
              <a:t>Pick:</a:t>
            </a:r>
          </a:p>
          <a:p>
            <a:pPr marL="640080" lvl="1" indent="-237744" eaLnBrk="1" fontAlgn="auto" hangingPunct="1">
              <a:spcAft>
                <a:spcPts val="0"/>
              </a:spcAft>
              <a:buFont typeface="Verdana"/>
              <a:buChar char="◦"/>
              <a:defRPr/>
            </a:pPr>
            <a:r>
              <a:rPr lang="en-CA" dirty="0"/>
              <a:t>a starting point for an object, (start frame)</a:t>
            </a:r>
          </a:p>
          <a:p>
            <a:pPr marL="640080" lvl="1" indent="-237744" eaLnBrk="1" fontAlgn="auto" hangingPunct="1">
              <a:spcAft>
                <a:spcPts val="0"/>
              </a:spcAft>
              <a:buFont typeface="Verdana"/>
              <a:buChar char="◦"/>
              <a:defRPr/>
            </a:pPr>
            <a:r>
              <a:rPr lang="en-CA" dirty="0"/>
              <a:t>an ending point for an object (end frame)</a:t>
            </a:r>
          </a:p>
          <a:p>
            <a:pPr marL="640080" lvl="1" indent="-237744" eaLnBrk="1" fontAlgn="auto" hangingPunct="1">
              <a:spcAft>
                <a:spcPts val="0"/>
              </a:spcAft>
              <a:buFont typeface="Verdana"/>
              <a:buChar char="◦"/>
              <a:defRPr/>
            </a:pPr>
            <a:r>
              <a:rPr lang="en-CA" dirty="0"/>
              <a:t>a path for the object to follow</a:t>
            </a:r>
          </a:p>
          <a:p>
            <a:pPr marL="365760" indent="-283464" eaLnBrk="1" fontAlgn="auto" hangingPunct="1">
              <a:spcAft>
                <a:spcPts val="0"/>
              </a:spcAft>
              <a:buFont typeface="Wingdings 2"/>
              <a:buChar char=""/>
              <a:defRPr/>
            </a:pPr>
            <a:r>
              <a:rPr lang="en-CA" dirty="0"/>
              <a:t>And then the computer generated all the frames in between (called </a:t>
            </a:r>
            <a:r>
              <a:rPr lang="en-CA" b="1" dirty="0">
                <a:solidFill>
                  <a:schemeClr val="accent2"/>
                </a:solidFill>
              </a:rPr>
              <a:t>TWEENING</a:t>
            </a:r>
            <a:r>
              <a:rPr lang="en-CA" dirty="0"/>
              <a:t>), so that the artist doesn’t have to draw the intermediate frames (like the artist did in </a:t>
            </a:r>
            <a:r>
              <a:rPr lang="en-CA" dirty="0" err="1"/>
              <a:t>cel</a:t>
            </a:r>
            <a:r>
              <a:rPr lang="en-CA" dirty="0"/>
              <a:t> based animation)</a:t>
            </a:r>
          </a:p>
        </p:txBody>
      </p:sp>
      <p:pic>
        <p:nvPicPr>
          <p:cNvPr id="3482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0" y="4357688"/>
            <a:ext cx="3438525"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4410075"/>
            <a:ext cx="32861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2-D Animation Terminology</a:t>
            </a:r>
          </a:p>
        </p:txBody>
      </p:sp>
      <p:sp>
        <p:nvSpPr>
          <p:cNvPr id="3" name="Content Placeholder 2"/>
          <p:cNvSpPr>
            <a:spLocks noGrp="1"/>
          </p:cNvSpPr>
          <p:nvPr>
            <p:ph idx="1"/>
          </p:nvPr>
        </p:nvSpPr>
        <p:spPr>
          <a:xfrm>
            <a:off x="852488" y="1052736"/>
            <a:ext cx="8077200" cy="5072062"/>
          </a:xfrm>
        </p:spPr>
        <p:txBody>
          <a:bodyPr/>
          <a:lstStyle/>
          <a:p>
            <a:pPr eaLnBrk="1" hangingPunct="1"/>
            <a:r>
              <a:rPr lang="en-CA" altLang="en-US" b="1" dirty="0">
                <a:solidFill>
                  <a:schemeClr val="accent1"/>
                </a:solidFill>
              </a:rPr>
              <a:t>Question</a:t>
            </a:r>
            <a:r>
              <a:rPr lang="en-CA" altLang="en-US" dirty="0">
                <a:solidFill>
                  <a:schemeClr val="accent1"/>
                </a:solidFill>
              </a:rPr>
              <a:t>:  What do these terms mean?</a:t>
            </a:r>
          </a:p>
          <a:p>
            <a:pPr lvl="1" eaLnBrk="1" hangingPunct="1">
              <a:buClr>
                <a:schemeClr val="tx1"/>
              </a:buClr>
            </a:pPr>
            <a:r>
              <a:rPr lang="en-US" altLang="en-US" b="1" i="1" dirty="0" err="1">
                <a:hlinkClick r:id="rId2"/>
              </a:rPr>
              <a:t>Keyframe</a:t>
            </a:r>
            <a:endParaRPr lang="en-US" altLang="en-US" b="1" i="1" dirty="0"/>
          </a:p>
          <a:p>
            <a:pPr lvl="1" eaLnBrk="1" hangingPunct="1">
              <a:buClr>
                <a:schemeClr val="tx1"/>
              </a:buClr>
            </a:pPr>
            <a:r>
              <a:rPr lang="en-US" altLang="en-US" b="1" i="1" dirty="0" err="1">
                <a:hlinkClick r:id="rId3"/>
              </a:rPr>
              <a:t>Tweening</a:t>
            </a:r>
            <a:endParaRPr lang="en-US" altLang="en-US" b="1" i="1" dirty="0"/>
          </a:p>
          <a:p>
            <a:pPr lvl="1" eaLnBrk="1" hangingPunct="1">
              <a:buClr>
                <a:schemeClr val="tx1"/>
              </a:buClr>
            </a:pPr>
            <a:r>
              <a:rPr lang="en-US" altLang="en-US" b="1" i="1" dirty="0">
                <a:hlinkClick r:id="rId4"/>
              </a:rPr>
              <a:t>Onion Skinning</a:t>
            </a:r>
            <a:endParaRPr lang="en-US" altLang="en-US" b="1" i="1" dirty="0"/>
          </a:p>
          <a:p>
            <a:pPr lvl="1" eaLnBrk="1" hangingPunct="1">
              <a:buClr>
                <a:schemeClr val="tx1"/>
              </a:buClr>
            </a:pPr>
            <a:endParaRPr lang="en-US" altLang="en-US" b="1" i="1" dirty="0"/>
          </a:p>
          <a:p>
            <a:pPr eaLnBrk="1" hangingPunct="1">
              <a:buClr>
                <a:schemeClr val="tx1"/>
              </a:buClr>
            </a:pPr>
            <a:r>
              <a:rPr lang="en-US" altLang="en-US" dirty="0"/>
              <a:t>Some Inspiration </a:t>
            </a:r>
            <a:r>
              <a:rPr lang="en-US" altLang="en-US" dirty="0">
                <a:sym typeface="Wingdings" panose="05000000000000000000" pitchFamily="2" charset="2"/>
              </a:rPr>
              <a:t> An amazing animator: </a:t>
            </a:r>
            <a:r>
              <a:rPr lang="en-US" altLang="en-US" dirty="0">
                <a:sym typeface="Wingdings" panose="05000000000000000000" pitchFamily="2" charset="2"/>
                <a:hlinkClick r:id="rId5"/>
              </a:rPr>
              <a:t>http://j-scott.com/work/</a:t>
            </a:r>
            <a:r>
              <a:rPr lang="en-US" altLang="en-US" dirty="0">
                <a:sym typeface="Wingdings" panose="05000000000000000000" pitchFamily="2" charset="2"/>
              </a:rPr>
              <a:t> </a:t>
            </a:r>
          </a:p>
          <a:p>
            <a:pPr lvl="1" eaLnBrk="1" hangingPunct="1"/>
            <a:endParaRPr lang="en-CA" altLang="en-US" dirty="0"/>
          </a:p>
        </p:txBody>
      </p:sp>
      <p:pic>
        <p:nvPicPr>
          <p:cNvPr id="4" name="Picture 8" descr="Image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3838" y="1519349"/>
            <a:ext cx="17145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180px-Tweeni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2357438"/>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images.squarespace-cdn.com/content/v1/51c0e053e4b0fd9e08f59a60/1543894771770-TYR4DOMU15TA5SL4MZC1/ke17ZwdGBToddI8pDm48kN-iCp0H8EbLNb85VXvIfntZw-zPPgdn4jUwVcJE1ZvWQUxwkmyExglNqGp0IvTJZUJFbgE-7XRK3dMEBRBhUpxbJ6nT22MqkKTNnYny1wnkClHS-tzM1oczfpRGL4qDHKXlZBeQsEdLEUBRJKqSpxE/image-asset.gif?format=500w"/>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259632" y="4615166"/>
            <a:ext cx="3990808" cy="22428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ox(in)">
                                      <p:cBhvr>
                                        <p:cTn id="28" dur="500"/>
                                        <p:tgtEl>
                                          <p:spTgt spid="4"/>
                                        </p:tgtEl>
                                      </p:cBhvr>
                                    </p:animEffect>
                                  </p:childTnLst>
                                </p:cTn>
                              </p:par>
                            </p:childTnLst>
                          </p:cTn>
                        </p:par>
                      </p:childTnLst>
                    </p:cTn>
                  </p:par>
                  <p:par>
                    <p:cTn id="29" fill="hold">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20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fade">
                                      <p:cBhvr>
                                        <p:cTn id="3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142875"/>
            <a:ext cx="8072438" cy="549275"/>
          </a:xfrm>
        </p:spPr>
        <p:txBody>
          <a:bodyPr>
            <a:normAutofit fontScale="90000"/>
          </a:bodyPr>
          <a:lstStyle/>
          <a:p>
            <a:pPr eaLnBrk="1" fontAlgn="auto" hangingPunct="1">
              <a:spcAft>
                <a:spcPts val="0"/>
              </a:spcAft>
              <a:defRPr/>
            </a:pPr>
            <a:r>
              <a:rPr lang="en-CA" dirty="0">
                <a:solidFill>
                  <a:schemeClr val="tx2">
                    <a:satMod val="130000"/>
                  </a:schemeClr>
                </a:solidFill>
              </a:rPr>
              <a:t>Path Based Animation</a:t>
            </a:r>
          </a:p>
        </p:txBody>
      </p:sp>
      <p:sp>
        <p:nvSpPr>
          <p:cNvPr id="35843" name="Content Placeholder 2"/>
          <p:cNvSpPr>
            <a:spLocks noGrp="1"/>
          </p:cNvSpPr>
          <p:nvPr>
            <p:ph idx="1"/>
          </p:nvPr>
        </p:nvSpPr>
        <p:spPr>
          <a:xfrm>
            <a:off x="468313" y="549275"/>
            <a:ext cx="8461375" cy="5111973"/>
          </a:xfrm>
        </p:spPr>
        <p:txBody>
          <a:bodyPr/>
          <a:lstStyle/>
          <a:p>
            <a:pPr eaLnBrk="1" hangingPunct="1"/>
            <a:r>
              <a:rPr lang="en-CA" altLang="en-US" b="1" dirty="0">
                <a:solidFill>
                  <a:schemeClr val="accent1"/>
                </a:solidFill>
              </a:rPr>
              <a:t>Question </a:t>
            </a:r>
            <a:r>
              <a:rPr lang="en-US" altLang="en-US" dirty="0">
                <a:solidFill>
                  <a:schemeClr val="accent1"/>
                </a:solidFill>
              </a:rPr>
              <a:t>If I have a 40 frame movie playing at 5 frames per second, how long will the movie be? ___ seconds</a:t>
            </a:r>
          </a:p>
          <a:p>
            <a:pPr eaLnBrk="1" hangingPunct="1"/>
            <a:r>
              <a:rPr lang="en-CA" altLang="en-US" b="1" dirty="0">
                <a:solidFill>
                  <a:schemeClr val="accent1"/>
                </a:solidFill>
              </a:rPr>
              <a:t>Question :</a:t>
            </a:r>
            <a:br>
              <a:rPr lang="en-CA" altLang="en-US" b="1" dirty="0">
                <a:solidFill>
                  <a:schemeClr val="accent1"/>
                </a:solidFill>
              </a:rPr>
            </a:br>
            <a:endParaRPr lang="en-CA" altLang="en-US" b="1" dirty="0">
              <a:solidFill>
                <a:schemeClr val="accent1"/>
              </a:solidFill>
            </a:endParaRPr>
          </a:p>
          <a:p>
            <a:pPr eaLnBrk="1" hangingPunct="1"/>
            <a:endParaRPr lang="en-CA" altLang="en-US" b="1" dirty="0">
              <a:solidFill>
                <a:schemeClr val="accent1"/>
              </a:solidFill>
            </a:endParaRPr>
          </a:p>
          <a:p>
            <a:pPr eaLnBrk="1" hangingPunct="1"/>
            <a:endParaRPr lang="en-CA" altLang="en-US" b="1" dirty="0">
              <a:solidFill>
                <a:schemeClr val="accent1"/>
              </a:solidFill>
            </a:endParaRPr>
          </a:p>
          <a:p>
            <a:pPr eaLnBrk="1" hangingPunct="1"/>
            <a:endParaRPr lang="en-CA" altLang="en-US" b="1" dirty="0">
              <a:solidFill>
                <a:schemeClr val="accent1"/>
              </a:solidFill>
            </a:endParaRPr>
          </a:p>
          <a:p>
            <a:pPr eaLnBrk="1" hangingPunct="1"/>
            <a:r>
              <a:rPr lang="en-CA" altLang="en-US" b="1" dirty="0">
                <a:solidFill>
                  <a:schemeClr val="accent1"/>
                </a:solidFill>
              </a:rPr>
              <a:t>Question</a:t>
            </a:r>
            <a:r>
              <a:rPr lang="en-CA" altLang="en-US" dirty="0">
                <a:solidFill>
                  <a:schemeClr val="accent1"/>
                </a:solidFill>
              </a:rPr>
              <a:t>: The path the object follows have to be a straight line, </a:t>
            </a:r>
            <a:r>
              <a:rPr lang="en-CA" altLang="en-US" dirty="0">
                <a:solidFill>
                  <a:schemeClr val="accent1"/>
                </a:solidFill>
                <a:hlinkClick r:id="rId2"/>
              </a:rPr>
              <a:t>TRUE or FALSE?</a:t>
            </a:r>
            <a:endParaRPr lang="en-CA" altLang="en-US" dirty="0">
              <a:solidFill>
                <a:schemeClr val="accent1"/>
              </a:solidFill>
            </a:endParaRPr>
          </a:p>
          <a:p>
            <a:pPr eaLnBrk="1" hangingPunct="1"/>
            <a:r>
              <a:rPr lang="en-CA" altLang="en-US" b="1" dirty="0">
                <a:solidFill>
                  <a:schemeClr val="accent1"/>
                </a:solidFill>
              </a:rPr>
              <a:t>Question</a:t>
            </a:r>
            <a:r>
              <a:rPr lang="en-CA" altLang="en-US" dirty="0">
                <a:solidFill>
                  <a:schemeClr val="accent1"/>
                </a:solidFill>
              </a:rPr>
              <a:t>:  What software allows us to do path based animation?</a:t>
            </a:r>
          </a:p>
        </p:txBody>
      </p:sp>
      <p:pic>
        <p:nvPicPr>
          <p:cNvPr id="35844" name="Picture 2"/>
          <p:cNvPicPr>
            <a:picLocks noChangeAspect="1"/>
          </p:cNvPicPr>
          <p:nvPr/>
        </p:nvPicPr>
        <p:blipFill>
          <a:blip r:embed="rId3">
            <a:extLst>
              <a:ext uri="{28A0092B-C50C-407E-A947-70E740481C1C}">
                <a14:useLocalDpi xmlns:a14="http://schemas.microsoft.com/office/drawing/2010/main" val="0"/>
              </a:ext>
            </a:extLst>
          </a:blip>
          <a:srcRect r="11475" b="6689"/>
          <a:stretch>
            <a:fillRect/>
          </a:stretch>
        </p:blipFill>
        <p:spPr bwMode="auto">
          <a:xfrm>
            <a:off x="3924300" y="1484313"/>
            <a:ext cx="4103688"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1116013" y="2924175"/>
            <a:ext cx="24479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 – 10 sec</a:t>
            </a:r>
          </a:p>
          <a:p>
            <a:r>
              <a:rPr lang="en-US" altLang="en-US"/>
              <a:t>B – 3 sec</a:t>
            </a:r>
          </a:p>
          <a:p>
            <a:r>
              <a:rPr lang="en-US" altLang="en-US"/>
              <a:t>C – 4 sec</a:t>
            </a:r>
          </a:p>
          <a:p>
            <a:r>
              <a:rPr lang="en-US" altLang="en-US"/>
              <a:t>D – 6 sec</a:t>
            </a:r>
          </a:p>
          <a:p>
            <a:r>
              <a:rPr lang="en-US" altLang="en-US"/>
              <a:t>E – 2 sec</a:t>
            </a:r>
          </a:p>
          <a:p>
            <a:r>
              <a:rPr lang="en-US" altLang="en-US"/>
              <a:t>ORDER: EBCDA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Path Based Animation Software</a:t>
            </a:r>
          </a:p>
        </p:txBody>
      </p:sp>
      <p:sp>
        <p:nvSpPr>
          <p:cNvPr id="36867" name="Content Placeholder 2"/>
          <p:cNvSpPr>
            <a:spLocks noGrp="1"/>
          </p:cNvSpPr>
          <p:nvPr>
            <p:ph idx="1"/>
          </p:nvPr>
        </p:nvSpPr>
        <p:spPr>
          <a:xfrm>
            <a:off x="827088" y="1341438"/>
            <a:ext cx="8077200" cy="5072062"/>
          </a:xfrm>
        </p:spPr>
        <p:txBody>
          <a:bodyPr/>
          <a:lstStyle/>
          <a:p>
            <a:pPr eaLnBrk="1" hangingPunct="1"/>
            <a:r>
              <a:rPr lang="en-CA" altLang="en-US" dirty="0"/>
              <a:t>The software that generates the frames has features such as:</a:t>
            </a:r>
          </a:p>
          <a:p>
            <a:pPr lvl="1" eaLnBrk="1" hangingPunct="1"/>
            <a:r>
              <a:rPr lang="en-CA" altLang="en-US" b="1" dirty="0"/>
              <a:t>Looping</a:t>
            </a:r>
          </a:p>
          <a:p>
            <a:pPr lvl="1" eaLnBrk="1" hangingPunct="1"/>
            <a:r>
              <a:rPr lang="en-CA" altLang="en-US" b="1" dirty="0"/>
              <a:t>Transition (Fade in and Fade out)</a:t>
            </a:r>
          </a:p>
          <a:p>
            <a:pPr lvl="1" eaLnBrk="1" hangingPunct="1"/>
            <a:r>
              <a:rPr lang="en-CA" altLang="en-US" b="1" dirty="0"/>
              <a:t>Repetitions </a:t>
            </a:r>
            <a:r>
              <a:rPr lang="en-CA" altLang="en-US" dirty="0">
                <a:sym typeface="Wingdings" panose="05000000000000000000" pitchFamily="2" charset="2"/>
              </a:rPr>
              <a:t> allows the user to pick how many times the animation repeats</a:t>
            </a:r>
          </a:p>
          <a:p>
            <a:pPr lvl="1" eaLnBrk="1" hangingPunct="1"/>
            <a:r>
              <a:rPr lang="en-CA" altLang="en-US" dirty="0">
                <a:sym typeface="Wingdings" panose="05000000000000000000" pitchFamily="2" charset="2"/>
              </a:rPr>
              <a:t>Setting the </a:t>
            </a:r>
            <a:r>
              <a:rPr lang="en-CA" altLang="en-US" b="1" dirty="0">
                <a:sym typeface="Wingdings" panose="05000000000000000000" pitchFamily="2" charset="2"/>
              </a:rPr>
              <a:t>Frames Per Second</a:t>
            </a:r>
          </a:p>
          <a:p>
            <a:pPr lvl="2" eaLnBrk="1" hangingPunct="1"/>
            <a:r>
              <a:rPr lang="en-CA" altLang="en-US" b="1" dirty="0">
                <a:solidFill>
                  <a:schemeClr val="accent1"/>
                </a:solidFill>
                <a:sym typeface="Wingdings" panose="05000000000000000000" pitchFamily="2" charset="2"/>
              </a:rPr>
              <a:t>Question: </a:t>
            </a:r>
            <a:r>
              <a:rPr lang="en-CA" altLang="en-US" dirty="0">
                <a:solidFill>
                  <a:schemeClr val="accent1"/>
                </a:solidFill>
                <a:sym typeface="Wingdings" panose="05000000000000000000" pitchFamily="2" charset="2"/>
              </a:rPr>
              <a:t>What does a bigger FPS imply?</a:t>
            </a:r>
          </a:p>
          <a:p>
            <a:pPr lvl="3" eaLnBrk="1" hangingPunct="1"/>
            <a:r>
              <a:rPr lang="en-CA" altLang="en-US" dirty="0">
                <a:sym typeface="Wingdings" panose="05000000000000000000" pitchFamily="2" charset="2"/>
              </a:rPr>
              <a:t>Larger file size</a:t>
            </a:r>
          </a:p>
          <a:p>
            <a:pPr lvl="3" eaLnBrk="1" hangingPunct="1"/>
            <a:r>
              <a:rPr lang="en-CA" altLang="en-US" dirty="0">
                <a:sym typeface="Wingdings" panose="05000000000000000000" pitchFamily="2" charset="2"/>
              </a:rPr>
              <a:t>More realistic motion</a:t>
            </a:r>
            <a:endParaRPr lang="en-CA" altLang="en-US" dirty="0"/>
          </a:p>
        </p:txBody>
      </p:sp>
      <p:sp>
        <p:nvSpPr>
          <p:cNvPr id="4" name="Rectangle 3"/>
          <p:cNvSpPr/>
          <p:nvPr/>
        </p:nvSpPr>
        <p:spPr>
          <a:xfrm>
            <a:off x="1042988" y="5229225"/>
            <a:ext cx="4786312" cy="1357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71400"/>
            <a:ext cx="8462144" cy="1008112"/>
          </a:xfrm>
        </p:spPr>
        <p:txBody>
          <a:bodyPr>
            <a:normAutofit fontScale="90000"/>
          </a:bodyPr>
          <a:lstStyle/>
          <a:p>
            <a:pPr eaLnBrk="1" fontAlgn="auto" hangingPunct="1">
              <a:spcAft>
                <a:spcPts val="0"/>
              </a:spcAft>
              <a:defRPr/>
            </a:pPr>
            <a:r>
              <a:rPr lang="en-CA" dirty="0">
                <a:solidFill>
                  <a:schemeClr val="tx2">
                    <a:satMod val="130000"/>
                  </a:schemeClr>
                </a:solidFill>
              </a:rPr>
              <a:t>What can we do to change the motion?</a:t>
            </a:r>
          </a:p>
        </p:txBody>
      </p:sp>
      <p:sp>
        <p:nvSpPr>
          <p:cNvPr id="37891" name="Content Placeholder 2"/>
          <p:cNvSpPr>
            <a:spLocks noGrp="1"/>
          </p:cNvSpPr>
          <p:nvPr>
            <p:ph idx="1"/>
          </p:nvPr>
        </p:nvSpPr>
        <p:spPr>
          <a:xfrm>
            <a:off x="251520" y="548680"/>
            <a:ext cx="8652768" cy="6120680"/>
          </a:xfrm>
        </p:spPr>
        <p:txBody>
          <a:bodyPr/>
          <a:lstStyle/>
          <a:p>
            <a:pPr eaLnBrk="1" hangingPunct="1"/>
            <a:r>
              <a:rPr lang="en-CA" altLang="en-US" b="1" dirty="0"/>
              <a:t>If the animation appears too slow, we can speed up the motion by:</a:t>
            </a:r>
          </a:p>
          <a:p>
            <a:pPr lvl="1" eaLnBrk="1" hangingPunct="1"/>
            <a:r>
              <a:rPr lang="en-CA" altLang="en-US" dirty="0"/>
              <a:t>Reduce the number of frames (say pull out every other frame)</a:t>
            </a:r>
          </a:p>
          <a:p>
            <a:pPr lvl="1" eaLnBrk="1" hangingPunct="1">
              <a:buFont typeface="Verdana" panose="020B0604030504040204" pitchFamily="34" charset="0"/>
              <a:buNone/>
            </a:pPr>
            <a:r>
              <a:rPr lang="en-CA" altLang="en-US" dirty="0"/>
              <a:t>OR</a:t>
            </a:r>
          </a:p>
          <a:p>
            <a:pPr lvl="1" eaLnBrk="1" hangingPunct="1"/>
            <a:r>
              <a:rPr lang="en-CA" altLang="en-US" dirty="0"/>
              <a:t>Increase the frame rate (go from 10fps to 20fps)</a:t>
            </a:r>
          </a:p>
          <a:p>
            <a:pPr eaLnBrk="1" hangingPunct="1"/>
            <a:r>
              <a:rPr lang="en-CA" altLang="en-US" dirty="0"/>
              <a:t>Assume we have an animation is the 40 frames and our frame rate is 10 frames per second.</a:t>
            </a:r>
          </a:p>
          <a:p>
            <a:pPr lvl="1" eaLnBrk="1" hangingPunct="1"/>
            <a:r>
              <a:rPr lang="en-CA" altLang="en-US" sz="2400" b="1" dirty="0">
                <a:solidFill>
                  <a:schemeClr val="accent1"/>
                </a:solidFill>
              </a:rPr>
              <a:t>QUESTION: how long will the animation be?</a:t>
            </a:r>
          </a:p>
          <a:p>
            <a:pPr lvl="1" eaLnBrk="1" hangingPunct="1"/>
            <a:r>
              <a:rPr lang="en-CA" altLang="en-US" sz="2400" b="1" dirty="0">
                <a:solidFill>
                  <a:schemeClr val="accent1"/>
                </a:solidFill>
              </a:rPr>
              <a:t>QUESTION: what happens to the movie if we pull out every other frame?</a:t>
            </a:r>
          </a:p>
          <a:p>
            <a:pPr lvl="1" eaLnBrk="1" hangingPunct="1"/>
            <a:r>
              <a:rPr lang="en-CA" altLang="en-US" sz="2400" b="1" dirty="0">
                <a:solidFill>
                  <a:schemeClr val="accent1"/>
                </a:solidFill>
              </a:rPr>
              <a:t>QUESTION: what happens if we go from 10fps to 20fps?</a:t>
            </a:r>
          </a:p>
        </p:txBody>
      </p:sp>
      <p:sp>
        <p:nvSpPr>
          <p:cNvPr id="3" name="Rectangle 2"/>
          <p:cNvSpPr/>
          <p:nvPr/>
        </p:nvSpPr>
        <p:spPr>
          <a:xfrm>
            <a:off x="7308476" y="4613066"/>
            <a:ext cx="1439817" cy="400110"/>
          </a:xfrm>
          <a:prstGeom prst="rect">
            <a:avLst/>
          </a:prstGeom>
          <a:noFill/>
        </p:spPr>
        <p:txBody>
          <a:bodyPr wrap="none" lIns="91440" tIns="45720" rIns="91440" bIns="45720">
            <a:spAutoFit/>
          </a:bodyPr>
          <a:lstStyle/>
          <a:p>
            <a:pPr algn="ctr"/>
            <a:r>
              <a:rPr lang="en-US" sz="2000" b="1" cap="none" spc="0" dirty="0">
                <a:ln w="22225">
                  <a:solidFill>
                    <a:schemeClr val="accent2"/>
                  </a:solidFill>
                  <a:prstDash val="solid"/>
                </a:ln>
                <a:solidFill>
                  <a:schemeClr val="accent2">
                    <a:lumMod val="40000"/>
                    <a:lumOff val="60000"/>
                  </a:schemeClr>
                </a:solidFill>
                <a:effectLst/>
              </a:rPr>
              <a:t>4 seconds</a:t>
            </a:r>
          </a:p>
        </p:txBody>
      </p:sp>
      <p:sp>
        <p:nvSpPr>
          <p:cNvPr id="5" name="Rectangle 4"/>
          <p:cNvSpPr/>
          <p:nvPr/>
        </p:nvSpPr>
        <p:spPr>
          <a:xfrm>
            <a:off x="3707905" y="5330081"/>
            <a:ext cx="4320480" cy="707886"/>
          </a:xfrm>
          <a:prstGeom prst="rect">
            <a:avLst/>
          </a:prstGeom>
          <a:noFill/>
        </p:spPr>
        <p:txBody>
          <a:bodyPr wrap="square" lIns="91440" tIns="45720" rIns="91440" bIns="45720">
            <a:spAutoFit/>
          </a:bodyPr>
          <a:lstStyle/>
          <a:p>
            <a:r>
              <a:rPr lang="en-US" sz="2000" b="1" cap="none" spc="0" dirty="0">
                <a:ln w="22225">
                  <a:solidFill>
                    <a:schemeClr val="accent2"/>
                  </a:solidFill>
                  <a:prstDash val="solid"/>
                </a:ln>
                <a:solidFill>
                  <a:schemeClr val="accent2">
                    <a:lumMod val="40000"/>
                    <a:lumOff val="60000"/>
                  </a:schemeClr>
                </a:solidFill>
                <a:effectLst/>
              </a:rPr>
              <a:t>2 seconds – 20 frames now and file size will be ~ ½ </a:t>
            </a:r>
          </a:p>
        </p:txBody>
      </p:sp>
      <p:sp>
        <p:nvSpPr>
          <p:cNvPr id="6" name="Rectangle 5"/>
          <p:cNvSpPr/>
          <p:nvPr/>
        </p:nvSpPr>
        <p:spPr>
          <a:xfrm>
            <a:off x="1910708" y="6124259"/>
            <a:ext cx="6192689" cy="707886"/>
          </a:xfrm>
          <a:prstGeom prst="rect">
            <a:avLst/>
          </a:prstGeom>
          <a:noFill/>
        </p:spPr>
        <p:txBody>
          <a:bodyPr wrap="square" lIns="91440" tIns="45720" rIns="91440" bIns="45720">
            <a:spAutoFit/>
          </a:bodyPr>
          <a:lstStyle/>
          <a:p>
            <a:r>
              <a:rPr lang="en-US" sz="2000" b="1" cap="none" spc="0" dirty="0">
                <a:ln w="22225">
                  <a:solidFill>
                    <a:schemeClr val="accent2"/>
                  </a:solidFill>
                  <a:prstDash val="solid"/>
                </a:ln>
                <a:solidFill>
                  <a:schemeClr val="accent2">
                    <a:lumMod val="40000"/>
                    <a:lumOff val="60000"/>
                  </a:schemeClr>
                </a:solidFill>
                <a:effectLst/>
              </a:rPr>
              <a:t>2 seconds – no change to original file size because same number of frames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7891">
                                            <p:txEl>
                                              <p:pRg st="5" end="5"/>
                                            </p:txEl>
                                          </p:spTgt>
                                        </p:tgtEl>
                                        <p:attrNameLst>
                                          <p:attrName>style.visibility</p:attrName>
                                        </p:attrNameLst>
                                      </p:cBhvr>
                                      <p:to>
                                        <p:strVal val="visible"/>
                                      </p:to>
                                    </p:set>
                                    <p:animEffect transition="in" filter="randombar(horizontal)">
                                      <p:cBhvr>
                                        <p:cTn id="7" dur="500"/>
                                        <p:tgtEl>
                                          <p:spTgt spid="37891">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7891">
                                            <p:txEl>
                                              <p:pRg st="6" end="6"/>
                                            </p:txEl>
                                          </p:spTgt>
                                        </p:tgtEl>
                                        <p:attrNameLst>
                                          <p:attrName>style.visibility</p:attrName>
                                        </p:attrNameLst>
                                      </p:cBhvr>
                                      <p:to>
                                        <p:strVal val="visible"/>
                                      </p:to>
                                    </p:set>
                                    <p:animEffect transition="in" filter="randombar(horizontal)">
                                      <p:cBhvr>
                                        <p:cTn id="17" dur="500"/>
                                        <p:tgtEl>
                                          <p:spTgt spid="37891">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7891">
                                            <p:txEl>
                                              <p:pRg st="7" end="7"/>
                                            </p:txEl>
                                          </p:spTgt>
                                        </p:tgtEl>
                                        <p:attrNameLst>
                                          <p:attrName>style.visibility</p:attrName>
                                        </p:attrNameLst>
                                      </p:cBhvr>
                                      <p:to>
                                        <p:strVal val="visible"/>
                                      </p:to>
                                    </p:set>
                                    <p:animEffect transition="in" filter="randombar(horizontal)">
                                      <p:cBhvr>
                                        <p:cTn id="27" dur="500"/>
                                        <p:tgtEl>
                                          <p:spTgt spid="37891">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CA" dirty="0">
                <a:solidFill>
                  <a:schemeClr val="tx2">
                    <a:satMod val="130000"/>
                  </a:schemeClr>
                </a:solidFill>
              </a:rPr>
              <a:t>Slowing down the motion by adding more frames</a:t>
            </a:r>
          </a:p>
        </p:txBody>
      </p:sp>
      <p:sp>
        <p:nvSpPr>
          <p:cNvPr id="3" name="Content Placeholder 2"/>
          <p:cNvSpPr>
            <a:spLocks noGrp="1"/>
          </p:cNvSpPr>
          <p:nvPr>
            <p:ph idx="1"/>
          </p:nvPr>
        </p:nvSpPr>
        <p:spPr>
          <a:xfrm>
            <a:off x="857250" y="1285875"/>
            <a:ext cx="8077200" cy="5357813"/>
          </a:xfrm>
        </p:spPr>
        <p:txBody>
          <a:bodyPr>
            <a:normAutofit fontScale="85000" lnSpcReduction="20000"/>
          </a:bodyPr>
          <a:lstStyle/>
          <a:p>
            <a:pPr marL="365760" indent="-283464" eaLnBrk="1" fontAlgn="auto" hangingPunct="1">
              <a:spcAft>
                <a:spcPts val="0"/>
              </a:spcAft>
              <a:buFont typeface="Wingdings 2"/>
              <a:buChar char=""/>
              <a:defRPr/>
            </a:pPr>
            <a:r>
              <a:rPr lang="en-CA" dirty="0"/>
              <a:t>Assume now that the motion is a bit too fast, 2 ways to slow it down:</a:t>
            </a:r>
          </a:p>
          <a:p>
            <a:pPr marL="640080" lvl="1" indent="-237744" eaLnBrk="1" fontAlgn="auto" hangingPunct="1">
              <a:spcAft>
                <a:spcPts val="0"/>
              </a:spcAft>
              <a:buFont typeface="Verdana"/>
              <a:buChar char="◦"/>
              <a:defRPr/>
            </a:pPr>
            <a:r>
              <a:rPr lang="en-CA" b="1" dirty="0">
                <a:solidFill>
                  <a:schemeClr val="accent1"/>
                </a:solidFill>
              </a:rPr>
              <a:t>Way 1: Add more frames:</a:t>
            </a:r>
          </a:p>
          <a:p>
            <a:pPr marL="886968" lvl="2" eaLnBrk="1" fontAlgn="auto" hangingPunct="1">
              <a:spcAft>
                <a:spcPts val="0"/>
              </a:spcAft>
              <a:buFont typeface="Wingdings 2"/>
              <a:buChar char=""/>
              <a:defRPr/>
            </a:pPr>
            <a:r>
              <a:rPr lang="en-CA" dirty="0"/>
              <a:t>Keep the frame rate the same</a:t>
            </a:r>
          </a:p>
          <a:p>
            <a:pPr marL="886968" lvl="2" eaLnBrk="1" fontAlgn="auto" hangingPunct="1">
              <a:spcAft>
                <a:spcPts val="0"/>
              </a:spcAft>
              <a:buFont typeface="Wingdings 2"/>
              <a:buChar char=""/>
              <a:defRPr/>
            </a:pPr>
            <a:r>
              <a:rPr lang="en-CA" dirty="0"/>
              <a:t>Increase the number of frames between the </a:t>
            </a:r>
            <a:r>
              <a:rPr lang="en-CA" dirty="0" err="1"/>
              <a:t>keyframes</a:t>
            </a:r>
            <a:r>
              <a:rPr lang="en-CA" dirty="0"/>
              <a:t> to stretch out the animation</a:t>
            </a:r>
          </a:p>
          <a:p>
            <a:pPr marL="640080" lvl="1" indent="-237744" eaLnBrk="1" fontAlgn="auto" hangingPunct="1">
              <a:spcAft>
                <a:spcPts val="0"/>
              </a:spcAft>
              <a:buFont typeface="Verdana"/>
              <a:buChar char="◦"/>
              <a:defRPr/>
            </a:pPr>
            <a:r>
              <a:rPr lang="en-CA" b="1" dirty="0">
                <a:solidFill>
                  <a:schemeClr val="accent1"/>
                </a:solidFill>
              </a:rPr>
              <a:t>Way 2:  Lower the frame rate (go from 20fps to 5fps)</a:t>
            </a:r>
          </a:p>
          <a:p>
            <a:pPr marL="886968" lvl="2" eaLnBrk="1" fontAlgn="auto" hangingPunct="1">
              <a:spcAft>
                <a:spcPts val="0"/>
              </a:spcAft>
              <a:buFont typeface="Wingdings 2"/>
              <a:buChar char=""/>
              <a:defRPr/>
            </a:pPr>
            <a:r>
              <a:rPr lang="en-CA" dirty="0"/>
              <a:t>Keep the same number of frames as original but stretches out movie</a:t>
            </a:r>
          </a:p>
          <a:p>
            <a:pPr marL="640080" lvl="1" indent="-237744" eaLnBrk="1" fontAlgn="auto" hangingPunct="1">
              <a:spcAft>
                <a:spcPts val="0"/>
              </a:spcAft>
              <a:buFont typeface="Verdana"/>
              <a:buChar char="◦"/>
              <a:defRPr/>
            </a:pPr>
            <a:r>
              <a:rPr lang="en-CA" dirty="0"/>
              <a:t>Original Clip has 5 frames, at 20 fps, so finishes playing at 0.2 seconds, too fast!</a:t>
            </a:r>
          </a:p>
          <a:p>
            <a:pPr marL="886968" lvl="2" eaLnBrk="1" fontAlgn="auto" hangingPunct="1">
              <a:spcAft>
                <a:spcPts val="0"/>
              </a:spcAft>
              <a:buFont typeface="Wingdings 2"/>
              <a:buChar char=""/>
              <a:defRPr/>
            </a:pPr>
            <a:r>
              <a:rPr lang="en-CA" b="1"/>
              <a:t>Way 1</a:t>
            </a:r>
            <a:r>
              <a:rPr lang="en-CA"/>
              <a:t>:  </a:t>
            </a:r>
            <a:r>
              <a:rPr lang="en-CA" dirty="0"/>
              <a:t>still have 20 fps, but add in extra frames between, now have 20 frames</a:t>
            </a:r>
          </a:p>
          <a:p>
            <a:pPr marL="886968" lvl="2" eaLnBrk="1" fontAlgn="auto" hangingPunct="1">
              <a:spcAft>
                <a:spcPts val="0"/>
              </a:spcAft>
              <a:buFont typeface="Wingdings 2"/>
              <a:buChar char=""/>
              <a:defRPr/>
            </a:pPr>
            <a:r>
              <a:rPr lang="en-CA" b="1" dirty="0"/>
              <a:t>Way 2:  </a:t>
            </a:r>
            <a:r>
              <a:rPr lang="en-CA" dirty="0"/>
              <a:t>holds frame on screen for 0.2 seconds, then moves to frame 2, on screen for 0.2 second, etc….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20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Textbook Readings for this Week</a:t>
            </a:r>
          </a:p>
        </p:txBody>
      </p:sp>
      <p:sp>
        <p:nvSpPr>
          <p:cNvPr id="14339" name="Content Placeholder 2"/>
          <p:cNvSpPr>
            <a:spLocks noGrp="1"/>
          </p:cNvSpPr>
          <p:nvPr>
            <p:ph idx="1"/>
          </p:nvPr>
        </p:nvSpPr>
        <p:spPr>
          <a:xfrm>
            <a:off x="827088" y="1316038"/>
            <a:ext cx="8077200" cy="5072062"/>
          </a:xfrm>
        </p:spPr>
        <p:txBody>
          <a:bodyPr/>
          <a:lstStyle/>
          <a:p>
            <a:r>
              <a:rPr lang="en-US" altLang="en-US"/>
              <a:t>Animation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71500" y="142875"/>
            <a:ext cx="8077200" cy="428625"/>
          </a:xfrm>
        </p:spPr>
        <p:txBody>
          <a:bodyPr>
            <a:normAutofit fontScale="85000" lnSpcReduction="20000"/>
          </a:bodyPr>
          <a:lstStyle/>
          <a:p>
            <a:pPr marL="365760" indent="-283464" eaLnBrk="1" fontAlgn="auto" hangingPunct="1">
              <a:spcAft>
                <a:spcPts val="0"/>
              </a:spcAft>
              <a:buFont typeface="Wingdings 2"/>
              <a:buChar char=""/>
              <a:defRPr/>
            </a:pPr>
            <a:r>
              <a:rPr lang="en-CA" b="1" dirty="0">
                <a:solidFill>
                  <a:schemeClr val="accent1"/>
                </a:solidFill>
              </a:rPr>
              <a:t>Question</a:t>
            </a:r>
            <a:r>
              <a:rPr lang="en-CA" dirty="0">
                <a:solidFill>
                  <a:schemeClr val="accent1"/>
                </a:solidFill>
              </a:rPr>
              <a:t>:  What is wrong with Way (c)?</a:t>
            </a:r>
          </a:p>
        </p:txBody>
      </p:sp>
      <p:pic>
        <p:nvPicPr>
          <p:cNvPr id="39939" name="Picture 3" descr="C:\Documents and Settings\lreid\Desktop\frames.jpg"/>
          <p:cNvPicPr>
            <a:picLocks noChangeAspect="1" noChangeArrowheads="1"/>
          </p:cNvPicPr>
          <p:nvPr/>
        </p:nvPicPr>
        <p:blipFill>
          <a:blip r:embed="rId2" cstate="print">
            <a:extLst>
              <a:ext uri="{28A0092B-C50C-407E-A947-70E740481C1C}">
                <a14:useLocalDpi xmlns:a14="http://schemas.microsoft.com/office/drawing/2010/main" val="0"/>
              </a:ext>
            </a:extLst>
          </a:blip>
          <a:srcRect l="19463" t="2162" r="48071" b="25768"/>
          <a:stretch>
            <a:fillRect/>
          </a:stretch>
        </p:blipFill>
        <p:spPr bwMode="auto">
          <a:xfrm>
            <a:off x="571500" y="571500"/>
            <a:ext cx="4214813"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5"/>
          <p:cNvSpPr txBox="1">
            <a:spLocks noChangeArrowheads="1"/>
          </p:cNvSpPr>
          <p:nvPr/>
        </p:nvSpPr>
        <p:spPr bwMode="auto">
          <a:xfrm>
            <a:off x="642938" y="6581775"/>
            <a:ext cx="6000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200"/>
              <a:t>From the text book: Digital Media Primer by Yue-Ling Wong</a:t>
            </a:r>
          </a:p>
        </p:txBody>
      </p:sp>
      <p:pic>
        <p:nvPicPr>
          <p:cNvPr id="39941" name="Picture 3" descr="C:\Documents and Settings\lreid\Desktop\frames.jpg"/>
          <p:cNvPicPr>
            <a:picLocks noChangeAspect="1" noChangeArrowheads="1"/>
          </p:cNvPicPr>
          <p:nvPr/>
        </p:nvPicPr>
        <p:blipFill>
          <a:blip r:embed="rId2" cstate="print">
            <a:extLst>
              <a:ext uri="{28A0092B-C50C-407E-A947-70E740481C1C}">
                <a14:useLocalDpi xmlns:a14="http://schemas.microsoft.com/office/drawing/2010/main" val="0"/>
              </a:ext>
            </a:extLst>
          </a:blip>
          <a:srcRect l="58459" t="4614" r="10101" b="62863"/>
          <a:stretch>
            <a:fillRect/>
          </a:stretch>
        </p:blipFill>
        <p:spPr bwMode="auto">
          <a:xfrm>
            <a:off x="4643438" y="785813"/>
            <a:ext cx="4081462"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657474" y="4003486"/>
            <a:ext cx="4262705" cy="369332"/>
          </a:xfrm>
          <a:prstGeom prst="rect">
            <a:avLst/>
          </a:prstGeom>
        </p:spPr>
        <p:txBody>
          <a:bodyPr wrap="none">
            <a:spAutoFit/>
          </a:bodyPr>
          <a:lstStyle/>
          <a:p>
            <a:r>
              <a:rPr lang="en-US" dirty="0">
                <a:hlinkClick r:id="rId3"/>
              </a:rPr>
              <a:t>https://frames-per-second.appspot.com/</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Documents and Settings\lreid\Desktop\celvspathanimation.jpg"/>
          <p:cNvPicPr>
            <a:picLocks noChangeAspect="1" noChangeArrowheads="1"/>
          </p:cNvPicPr>
          <p:nvPr/>
        </p:nvPicPr>
        <p:blipFill>
          <a:blip r:embed="rId2">
            <a:extLst>
              <a:ext uri="{28A0092B-C50C-407E-A947-70E740481C1C}">
                <a14:useLocalDpi xmlns:a14="http://schemas.microsoft.com/office/drawing/2010/main" val="0"/>
              </a:ext>
            </a:extLst>
          </a:blip>
          <a:srcRect l="50732" t="20561" r="9242" b="21495"/>
          <a:stretch>
            <a:fillRect/>
          </a:stretch>
        </p:blipFill>
        <p:spPr bwMode="auto">
          <a:xfrm>
            <a:off x="539552" y="764704"/>
            <a:ext cx="6357938"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4"/>
          <p:cNvSpPr txBox="1">
            <a:spLocks noChangeArrowheads="1"/>
          </p:cNvSpPr>
          <p:nvPr/>
        </p:nvSpPr>
        <p:spPr bwMode="auto">
          <a:xfrm>
            <a:off x="6012160" y="1647180"/>
            <a:ext cx="29044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200" dirty="0"/>
              <a:t>From the text book: Digital Media Primer by Yue-Ling Wong</a:t>
            </a:r>
          </a:p>
        </p:txBody>
      </p:sp>
      <p:sp>
        <p:nvSpPr>
          <p:cNvPr id="6" name="Title 5"/>
          <p:cNvSpPr>
            <a:spLocks noGrp="1"/>
          </p:cNvSpPr>
          <p:nvPr>
            <p:ph type="title"/>
          </p:nvPr>
        </p:nvSpPr>
        <p:spPr>
          <a:xfrm>
            <a:off x="642938" y="0"/>
            <a:ext cx="8148637" cy="1143000"/>
          </a:xfrm>
        </p:spPr>
        <p:txBody>
          <a:bodyPr>
            <a:normAutofit fontScale="90000"/>
          </a:bodyPr>
          <a:lstStyle/>
          <a:p>
            <a:pPr eaLnBrk="1" fontAlgn="auto" hangingPunct="1">
              <a:spcAft>
                <a:spcPts val="0"/>
              </a:spcAft>
              <a:defRPr/>
            </a:pPr>
            <a:r>
              <a:rPr lang="en-CA" dirty="0" err="1">
                <a:solidFill>
                  <a:schemeClr val="tx2">
                    <a:satMod val="130000"/>
                  </a:schemeClr>
                </a:solidFill>
              </a:rPr>
              <a:t>Cel</a:t>
            </a:r>
            <a:r>
              <a:rPr lang="en-CA" dirty="0">
                <a:solidFill>
                  <a:schemeClr val="tx2">
                    <a:satMod val="130000"/>
                  </a:schemeClr>
                </a:solidFill>
              </a:rPr>
              <a:t> Animation vs. Path Based Animation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5 Tips to Create Realistic Motion</a:t>
            </a:r>
          </a:p>
        </p:txBody>
      </p:sp>
      <p:sp>
        <p:nvSpPr>
          <p:cNvPr id="3" name="Content Placeholder 2"/>
          <p:cNvSpPr>
            <a:spLocks noGrp="1"/>
          </p:cNvSpPr>
          <p:nvPr>
            <p:ph idx="1"/>
          </p:nvPr>
        </p:nvSpPr>
        <p:spPr>
          <a:xfrm>
            <a:off x="684213" y="1125538"/>
            <a:ext cx="8077200" cy="5072062"/>
          </a:xfrm>
        </p:spPr>
        <p:txBody>
          <a:bodyPr/>
          <a:lstStyle/>
          <a:p>
            <a:r>
              <a:rPr lang="en-US" altLang="en-US" b="1" dirty="0">
                <a:solidFill>
                  <a:schemeClr val="accent1"/>
                </a:solidFill>
              </a:rPr>
              <a:t>Question: which object is heavier? How do you know this? </a:t>
            </a:r>
            <a:r>
              <a:rPr lang="en-US" altLang="en-US" dirty="0">
                <a:solidFill>
                  <a:schemeClr val="accent1"/>
                </a:solidFill>
              </a:rPr>
              <a:t>How did the artist achieve this?</a:t>
            </a:r>
          </a:p>
          <a:p>
            <a:r>
              <a:rPr lang="en-US" altLang="en-US" dirty="0">
                <a:hlinkClick r:id="rId2"/>
              </a:rPr>
              <a:t>Timing</a:t>
            </a:r>
            <a:endParaRPr lang="en-US" altLang="en-US" dirty="0"/>
          </a:p>
          <a:p>
            <a:endParaRPr lang="en-US" altLang="en-US" dirty="0"/>
          </a:p>
          <a:p>
            <a:endParaRPr lang="en-US" altLang="en-US" dirty="0"/>
          </a:p>
          <a:p>
            <a:endParaRPr lang="en-US" altLang="en-US" dirty="0"/>
          </a:p>
          <a:p>
            <a:r>
              <a:rPr lang="en-US" altLang="en-US" dirty="0"/>
              <a:t>Consider the </a:t>
            </a:r>
            <a:r>
              <a:rPr lang="en-US" altLang="en-US" b="1" dirty="0"/>
              <a:t>timing and spacing </a:t>
            </a:r>
            <a:r>
              <a:rPr lang="en-US" altLang="en-US" dirty="0"/>
              <a:t>of your key frames</a:t>
            </a:r>
          </a:p>
        </p:txBody>
      </p:sp>
      <p:pic>
        <p:nvPicPr>
          <p:cNvPr id="74754" name="Picture 2" descr="http://33.media.tumblr.com/681dfa3c98ba92df6604087f5c6e4d49/tumblr_ntfnttr7Hs1uy9na4o1_54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2179638"/>
            <a:ext cx="3513138"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84213" y="4725144"/>
            <a:ext cx="8064500" cy="1360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74754"/>
                                        </p:tgtEl>
                                        <p:attrNameLst>
                                          <p:attrName>style.visibility</p:attrName>
                                        </p:attrNameLst>
                                      </p:cBhvr>
                                      <p:to>
                                        <p:strVal val="visible"/>
                                      </p:to>
                                    </p:set>
                                    <p:animEffect transition="in" filter="fade">
                                      <p:cBhvr>
                                        <p:cTn id="11" dur="1000"/>
                                        <p:tgtEl>
                                          <p:spTgt spid="74754"/>
                                        </p:tgtEl>
                                      </p:cBhvr>
                                    </p:animEffect>
                                    <p:anim calcmode="lin" valueType="num">
                                      <p:cBhvr>
                                        <p:cTn id="12" dur="1000" fill="hold"/>
                                        <p:tgtEl>
                                          <p:spTgt spid="74754"/>
                                        </p:tgtEl>
                                        <p:attrNameLst>
                                          <p:attrName>ppt_x</p:attrName>
                                        </p:attrNameLst>
                                      </p:cBhvr>
                                      <p:tavLst>
                                        <p:tav tm="0">
                                          <p:val>
                                            <p:strVal val="#ppt_x"/>
                                          </p:val>
                                        </p:tav>
                                        <p:tav tm="100000">
                                          <p:val>
                                            <p:strVal val="#ppt_x"/>
                                          </p:val>
                                        </p:tav>
                                      </p:tavLst>
                                    </p:anim>
                                    <p:anim calcmode="lin" valueType="num">
                                      <p:cBhvr>
                                        <p:cTn id="13" dur="1000" fill="hold"/>
                                        <p:tgtEl>
                                          <p:spTgt spid="74754"/>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xit" presetSubtype="4" fill="hold" grpId="0" nodeType="clickEffect">
                                  <p:stCondLst>
                                    <p:cond delay="0"/>
                                  </p:stCondLst>
                                  <p:childTnLst>
                                    <p:anim calcmode="lin" valueType="num">
                                      <p:cBhvr additive="base">
                                        <p:cTn id="17" dur="500"/>
                                        <p:tgtEl>
                                          <p:spTgt spid="5"/>
                                        </p:tgtEl>
                                        <p:attrNameLst>
                                          <p:attrName>ppt_x</p:attrName>
                                        </p:attrNameLst>
                                      </p:cBhvr>
                                      <p:tavLst>
                                        <p:tav tm="0">
                                          <p:val>
                                            <p:strVal val="ppt_x"/>
                                          </p:val>
                                        </p:tav>
                                        <p:tav tm="100000">
                                          <p:val>
                                            <p:strVal val="ppt_x"/>
                                          </p:val>
                                        </p:tav>
                                      </p:tavLst>
                                    </p:anim>
                                    <p:anim calcmode="lin" valueType="num">
                                      <p:cBhvr additive="base">
                                        <p:cTn id="18" dur="500"/>
                                        <p:tgtEl>
                                          <p:spTgt spid="5"/>
                                        </p:tgtEl>
                                        <p:attrNameLst>
                                          <p:attrName>ppt_y</p:attrName>
                                        </p:attrNameLst>
                                      </p:cBhvr>
                                      <p:tavLst>
                                        <p:tav tm="0">
                                          <p:val>
                                            <p:strVal val="ppt_y"/>
                                          </p:val>
                                        </p:tav>
                                        <p:tav tm="100000">
                                          <p:val>
                                            <p:strVal val="1+ppt_h/2"/>
                                          </p:val>
                                        </p:tav>
                                      </p:tavLst>
                                    </p:anim>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000" y="754063"/>
            <a:ext cx="8077200" cy="5627687"/>
          </a:xfrm>
        </p:spPr>
        <p:txBody>
          <a:bodyPr/>
          <a:lstStyle/>
          <a:p>
            <a:pPr>
              <a:defRPr/>
            </a:pPr>
            <a:r>
              <a:rPr lang="en-US" b="1" dirty="0">
                <a:solidFill>
                  <a:schemeClr val="accent1"/>
                </a:solidFill>
              </a:rPr>
              <a:t>Question</a:t>
            </a:r>
            <a:r>
              <a:rPr lang="en-US" dirty="0">
                <a:solidFill>
                  <a:schemeClr val="accent1"/>
                </a:solidFill>
              </a:rPr>
              <a:t>: How does the artist show the speed with the poker chips?  What is Ease?</a:t>
            </a:r>
          </a:p>
          <a:p>
            <a:pPr>
              <a:defRPr/>
            </a:pPr>
            <a:endParaRPr lang="en-US" dirty="0"/>
          </a:p>
          <a:p>
            <a:pPr>
              <a:defRPr/>
            </a:pPr>
            <a:endParaRPr lang="en-US" dirty="0"/>
          </a:p>
          <a:p>
            <a:pPr>
              <a:defRPr/>
            </a:pPr>
            <a:endParaRPr lang="en-US" dirty="0"/>
          </a:p>
          <a:p>
            <a:pPr marL="82550" indent="0">
              <a:buFont typeface="Wingdings 2" panose="05020102010507070707" pitchFamily="18" charset="2"/>
              <a:buNone/>
              <a:defRPr/>
            </a:pPr>
            <a:endParaRPr lang="en-US" dirty="0"/>
          </a:p>
          <a:p>
            <a:pPr>
              <a:defRPr/>
            </a:pPr>
            <a:r>
              <a:rPr lang="en-US" dirty="0"/>
              <a:t>Consider playing with </a:t>
            </a:r>
            <a:r>
              <a:rPr lang="en-US" b="1" dirty="0"/>
              <a:t>Ease (Slow In and Slow Out) </a:t>
            </a:r>
            <a:r>
              <a:rPr lang="en-US" dirty="0"/>
              <a:t>in your animation software </a:t>
            </a:r>
            <a:r>
              <a:rPr lang="en-US">
                <a:sym typeface="Wingdings" panose="05000000000000000000" pitchFamily="2" charset="2"/>
              </a:rPr>
              <a:t> </a:t>
            </a:r>
            <a:r>
              <a:rPr lang="en-US">
                <a:sym typeface="Wingdings" panose="05000000000000000000" pitchFamily="2" charset="2"/>
                <a:hlinkClick r:id="rId2"/>
              </a:rPr>
              <a:t>hEaseqbKhY</a:t>
            </a:r>
            <a:r>
              <a:rPr lang="en-US">
                <a:sym typeface="Wingdings" panose="05000000000000000000" pitchFamily="2" charset="2"/>
              </a:rPr>
              <a:t> </a:t>
            </a:r>
            <a:endParaRPr lang="en-US" dirty="0"/>
          </a:p>
        </p:txBody>
      </p:sp>
      <p:pic>
        <p:nvPicPr>
          <p:cNvPr id="46083" name="Picture 2" descr="http://33.media.tumblr.com/e7fa2edcae297f021acfbdc00db384a9/tumblr_ntlca9CtFe1uy9na4o1_128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025650"/>
            <a:ext cx="27368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http://38.media.tumblr.com/e0490499176388e69eae50449e5fb33f/tumblr_nso4y5T9tG1uy9na4o1_50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2044700"/>
            <a:ext cx="288131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971600" y="2524918"/>
            <a:ext cx="8064500" cy="208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xit" presetSubtype="4" fill="hold" grpId="0" nodeType="clickEffect">
                                  <p:stCondLst>
                                    <p:cond delay="0"/>
                                  </p:stCondLst>
                                  <p:childTnLst>
                                    <p:anim calcmode="lin" valueType="num">
                                      <p:cBhvr additive="base">
                                        <p:cTn id="10" dur="500"/>
                                        <p:tgtEl>
                                          <p:spTgt spid="8"/>
                                        </p:tgtEl>
                                        <p:attrNameLst>
                                          <p:attrName>ppt_x</p:attrName>
                                        </p:attrNameLst>
                                      </p:cBhvr>
                                      <p:tavLst>
                                        <p:tav tm="0">
                                          <p:val>
                                            <p:strVal val="ppt_x"/>
                                          </p:val>
                                        </p:tav>
                                        <p:tav tm="100000">
                                          <p:val>
                                            <p:strVal val="ppt_x"/>
                                          </p:val>
                                        </p:tav>
                                      </p:tavLst>
                                    </p:anim>
                                    <p:anim calcmode="lin" valueType="num">
                                      <p:cBhvr additive="base">
                                        <p:cTn id="11" dur="500"/>
                                        <p:tgtEl>
                                          <p:spTgt spid="8"/>
                                        </p:tgtEl>
                                        <p:attrNameLst>
                                          <p:attrName>ppt_y</p:attrName>
                                        </p:attrNameLst>
                                      </p:cBhvr>
                                      <p:tavLst>
                                        <p:tav tm="0">
                                          <p:val>
                                            <p:strVal val="ppt_y"/>
                                          </p:val>
                                        </p:tav>
                                        <p:tav tm="100000">
                                          <p:val>
                                            <p:strVal val="1+ppt_h/2"/>
                                          </p:val>
                                        </p:tav>
                                      </p:tavLst>
                                    </p:anim>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p:cNvSpPr>
            <a:spLocks noGrp="1"/>
          </p:cNvSpPr>
          <p:nvPr>
            <p:ph idx="1"/>
          </p:nvPr>
        </p:nvSpPr>
        <p:spPr>
          <a:xfrm>
            <a:off x="900113" y="692150"/>
            <a:ext cx="7272337" cy="4824413"/>
          </a:xfrm>
        </p:spPr>
        <p:txBody>
          <a:bodyPr/>
          <a:lstStyle/>
          <a:p>
            <a:r>
              <a:rPr lang="en-US" altLang="en-US" b="1">
                <a:solidFill>
                  <a:schemeClr val="accent1"/>
                </a:solidFill>
              </a:rPr>
              <a:t>Question</a:t>
            </a:r>
            <a:r>
              <a:rPr lang="en-US" altLang="en-US">
                <a:solidFill>
                  <a:schemeClr val="accent1"/>
                </a:solidFill>
              </a:rPr>
              <a:t>: What do you notice about the movement of the helmet compared to the body in this image?</a:t>
            </a:r>
          </a:p>
          <a:p>
            <a:endParaRPr lang="en-US" altLang="en-US"/>
          </a:p>
          <a:p>
            <a:endParaRPr lang="en-US" altLang="en-US"/>
          </a:p>
          <a:p>
            <a:endParaRPr lang="en-US" altLang="en-US"/>
          </a:p>
          <a:p>
            <a:endParaRPr lang="en-US" altLang="en-US"/>
          </a:p>
          <a:p>
            <a:endParaRPr lang="en-US" altLang="en-US"/>
          </a:p>
          <a:p>
            <a:r>
              <a:rPr lang="en-US" altLang="en-US"/>
              <a:t>When the something continues to move after the thing it is joined to stops </a:t>
            </a:r>
            <a:r>
              <a:rPr lang="en-US" altLang="en-US">
                <a:sym typeface="Wingdings" panose="05000000000000000000" pitchFamily="2" charset="2"/>
              </a:rPr>
              <a:t> </a:t>
            </a:r>
            <a:r>
              <a:rPr lang="en-US" altLang="en-US" b="1">
                <a:sym typeface="Wingdings" panose="05000000000000000000" pitchFamily="2" charset="2"/>
                <a:hlinkClick r:id="rId2"/>
              </a:rPr>
              <a:t>Follow Through</a:t>
            </a:r>
            <a:endParaRPr lang="en-US" altLang="en-US" b="1"/>
          </a:p>
        </p:txBody>
      </p:sp>
      <p:pic>
        <p:nvPicPr>
          <p:cNvPr id="47107" name="Picture 2" descr="http://33.media.tumblr.com/29a8b6db344b0c6d5a5bf13b9ee0e5f2/tumblr_ntfgjcKjol1uy9na4o1_128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8038" y="2349500"/>
            <a:ext cx="273685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84213" y="5157788"/>
            <a:ext cx="8064500" cy="135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idx="1"/>
          </p:nvPr>
        </p:nvSpPr>
        <p:spPr>
          <a:xfrm>
            <a:off x="539750" y="476250"/>
            <a:ext cx="8208963" cy="4676775"/>
          </a:xfrm>
        </p:spPr>
        <p:txBody>
          <a:bodyPr/>
          <a:lstStyle/>
          <a:p>
            <a:r>
              <a:rPr lang="en-US" altLang="en-US" b="1">
                <a:solidFill>
                  <a:schemeClr val="accent1"/>
                </a:solidFill>
              </a:rPr>
              <a:t>Question</a:t>
            </a:r>
            <a:r>
              <a:rPr lang="en-US" altLang="en-US">
                <a:solidFill>
                  <a:schemeClr val="accent1"/>
                </a:solidFill>
              </a:rPr>
              <a:t>:  What do you think the box is about to do?  What term do we use when we think something is about to happen?</a:t>
            </a:r>
          </a:p>
          <a:p>
            <a:endParaRPr lang="en-US" altLang="en-US"/>
          </a:p>
          <a:p>
            <a:endParaRPr lang="en-US" altLang="en-US"/>
          </a:p>
          <a:p>
            <a:endParaRPr lang="en-US" altLang="en-US"/>
          </a:p>
          <a:p>
            <a:endParaRPr lang="en-US" altLang="en-US"/>
          </a:p>
          <a:p>
            <a:endParaRPr lang="en-US" altLang="en-US"/>
          </a:p>
          <a:p>
            <a:r>
              <a:rPr lang="en-US" altLang="en-US"/>
              <a:t>When the something prepares for an action to communicate to the viewer that something is about to happen </a:t>
            </a:r>
            <a:r>
              <a:rPr lang="en-US" altLang="en-US">
                <a:sym typeface="Wingdings" panose="05000000000000000000" pitchFamily="2" charset="2"/>
              </a:rPr>
              <a:t> </a:t>
            </a:r>
            <a:r>
              <a:rPr lang="en-US" altLang="en-US" b="1">
                <a:sym typeface="Wingdings" panose="05000000000000000000" pitchFamily="2" charset="2"/>
                <a:hlinkClick r:id="rId2"/>
              </a:rPr>
              <a:t>Anticipation</a:t>
            </a:r>
            <a:endParaRPr lang="en-US" altLang="en-US" b="1"/>
          </a:p>
        </p:txBody>
      </p:sp>
      <p:pic>
        <p:nvPicPr>
          <p:cNvPr id="48131" name="Picture 2" descr="http://38.media.tumblr.com/7196965e31296842966e82b927d726a5/tumblr_ntdxsrv9qa1uy9na4o1_128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2060575"/>
            <a:ext cx="280828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1188" y="4941888"/>
            <a:ext cx="8064500" cy="151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750" y="115888"/>
            <a:ext cx="8208963" cy="5037137"/>
          </a:xfrm>
        </p:spPr>
        <p:txBody>
          <a:bodyPr/>
          <a:lstStyle/>
          <a:p>
            <a:pPr>
              <a:defRPr/>
            </a:pPr>
            <a:r>
              <a:rPr lang="en-US" b="1" dirty="0">
                <a:solidFill>
                  <a:schemeClr val="accent1"/>
                </a:solidFill>
              </a:rPr>
              <a:t>Question</a:t>
            </a:r>
            <a:r>
              <a:rPr lang="en-US" dirty="0">
                <a:solidFill>
                  <a:schemeClr val="accent1"/>
                </a:solidFill>
              </a:rPr>
              <a:t>:  What is interesting about the shape of this rocket as it starts and stops? What terms would you use to describe this? What other common object do we often use to display this phenomena?</a:t>
            </a:r>
          </a:p>
          <a:p>
            <a:pPr>
              <a:defRPr/>
            </a:pPr>
            <a:endParaRPr lang="en-US" dirty="0"/>
          </a:p>
          <a:p>
            <a:pPr marL="82550" indent="0">
              <a:buFont typeface="Wingdings 2" panose="05020102010507070707" pitchFamily="18" charset="2"/>
              <a:buNone/>
              <a:defRPr/>
            </a:pPr>
            <a:endParaRPr lang="en-US" dirty="0"/>
          </a:p>
          <a:p>
            <a:pPr>
              <a:defRPr/>
            </a:pPr>
            <a:endParaRPr lang="en-US" dirty="0"/>
          </a:p>
          <a:p>
            <a:pPr marL="82550" indent="0">
              <a:buFont typeface="Wingdings 2" panose="05020102010507070707" pitchFamily="18" charset="2"/>
              <a:buNone/>
              <a:defRPr/>
            </a:pPr>
            <a:endParaRPr lang="en-US" dirty="0"/>
          </a:p>
          <a:p>
            <a:pPr>
              <a:defRPr/>
            </a:pPr>
            <a:r>
              <a:rPr lang="en-US" dirty="0"/>
              <a:t>Animated objects can get longer or flatter to emphasis their speed, momentum, weight and mass</a:t>
            </a:r>
            <a:r>
              <a:rPr lang="en-US" dirty="0">
                <a:sym typeface="Wingdings" panose="05000000000000000000" pitchFamily="2" charset="2"/>
              </a:rPr>
              <a:t> </a:t>
            </a:r>
            <a:r>
              <a:rPr lang="en-US" b="1" dirty="0">
                <a:sym typeface="Wingdings" panose="05000000000000000000" pitchFamily="2" charset="2"/>
                <a:hlinkClick r:id="rId2"/>
              </a:rPr>
              <a:t>Squash and Stretch</a:t>
            </a:r>
            <a:endParaRPr lang="en-US" b="1" dirty="0"/>
          </a:p>
        </p:txBody>
      </p:sp>
      <p:pic>
        <p:nvPicPr>
          <p:cNvPr id="49155" name="Picture 2" descr="http://33.media.tumblr.com/6a52dd1393d833656caabfbbb0082772/tumblr_ntggo8Tv1i1uy9na4o1_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198688"/>
            <a:ext cx="2876550"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84213" y="5038725"/>
            <a:ext cx="8064500" cy="135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Where can you get animation?</a:t>
            </a:r>
          </a:p>
        </p:txBody>
      </p:sp>
      <p:sp>
        <p:nvSpPr>
          <p:cNvPr id="3" name="Content Placeholder 2"/>
          <p:cNvSpPr>
            <a:spLocks noGrp="1"/>
          </p:cNvSpPr>
          <p:nvPr>
            <p:ph idx="1"/>
          </p:nvPr>
        </p:nvSpPr>
        <p:spPr>
          <a:xfrm>
            <a:off x="857250" y="1285875"/>
            <a:ext cx="8077200" cy="5143500"/>
          </a:xfrm>
        </p:spPr>
        <p:txBody>
          <a:bodyPr>
            <a:normAutofit fontScale="92500" lnSpcReduction="10000"/>
          </a:bodyPr>
          <a:lstStyle/>
          <a:p>
            <a:pPr marL="365760" indent="-283464" eaLnBrk="1" fontAlgn="auto" hangingPunct="1">
              <a:spcAft>
                <a:spcPts val="0"/>
              </a:spcAft>
              <a:buFont typeface="Wingdings 2"/>
              <a:buChar char=""/>
              <a:defRPr/>
            </a:pPr>
            <a:r>
              <a:rPr lang="en-CA" dirty="0"/>
              <a:t>Purchase CDs or buy off the Internet or get free clipart on the Internet, for example:</a:t>
            </a:r>
          </a:p>
          <a:p>
            <a:pPr marL="640398" lvl="1" indent="-283464" eaLnBrk="1" fontAlgn="auto" hangingPunct="1">
              <a:spcAft>
                <a:spcPts val="0"/>
              </a:spcAft>
              <a:buFont typeface="Wingdings 2"/>
              <a:buChar char=""/>
              <a:defRPr/>
            </a:pPr>
            <a:r>
              <a:rPr lang="en-CA" dirty="0">
                <a:hlinkClick r:id="rId2"/>
              </a:rPr>
              <a:t>https://classroomclipart.com/clipart/Animations.htm</a:t>
            </a:r>
            <a:r>
              <a:rPr lang="en-CA" dirty="0"/>
              <a:t>  </a:t>
            </a:r>
          </a:p>
          <a:p>
            <a:pPr marL="365760" indent="-283464" eaLnBrk="1" fontAlgn="auto" hangingPunct="1">
              <a:spcAft>
                <a:spcPts val="0"/>
              </a:spcAft>
              <a:buFont typeface="Wingdings 2"/>
              <a:buChar char=""/>
              <a:defRPr/>
            </a:pPr>
            <a:r>
              <a:rPr lang="en-CA" dirty="0"/>
              <a:t>OR, you can create your own:</a:t>
            </a:r>
          </a:p>
          <a:p>
            <a:pPr marL="640080" lvl="1" indent="-237744" eaLnBrk="1" fontAlgn="auto" hangingPunct="1">
              <a:spcAft>
                <a:spcPts val="0"/>
              </a:spcAft>
              <a:buFont typeface="Verdana"/>
              <a:buChar char="◦"/>
              <a:defRPr/>
            </a:pPr>
            <a:r>
              <a:rPr lang="en-CA" dirty="0"/>
              <a:t>Animated Gifs can be create in Photoshop or in other software tools</a:t>
            </a:r>
          </a:p>
          <a:p>
            <a:pPr marL="640080" lvl="1" indent="-237744" eaLnBrk="1" fontAlgn="auto" hangingPunct="1">
              <a:spcAft>
                <a:spcPts val="0"/>
              </a:spcAft>
              <a:buFont typeface="Verdana"/>
              <a:buChar char="◦"/>
              <a:defRPr/>
            </a:pPr>
            <a:r>
              <a:rPr lang="en-CA" dirty="0"/>
              <a:t>Using Flash</a:t>
            </a:r>
          </a:p>
          <a:p>
            <a:pPr marL="365760" indent="-283464" eaLnBrk="1" fontAlgn="auto" hangingPunct="1">
              <a:spcAft>
                <a:spcPts val="0"/>
              </a:spcAft>
              <a:buFont typeface="Wingdings 2"/>
              <a:buChar char=""/>
              <a:defRPr/>
            </a:pPr>
            <a:r>
              <a:rPr lang="en-CA" dirty="0"/>
              <a:t>We will look at different file types of animation:</a:t>
            </a:r>
          </a:p>
          <a:p>
            <a:pPr marL="640080" lvl="1" indent="-237744" eaLnBrk="1" fontAlgn="auto" hangingPunct="1">
              <a:spcAft>
                <a:spcPts val="0"/>
              </a:spcAft>
              <a:buFont typeface="Verdana"/>
              <a:buChar char="◦"/>
              <a:defRPr/>
            </a:pPr>
            <a:r>
              <a:rPr lang="en-CA" dirty="0"/>
              <a:t>Animated gifs (.gif)</a:t>
            </a:r>
          </a:p>
          <a:p>
            <a:pPr marL="640080" lvl="1" indent="-237744" eaLnBrk="1" fontAlgn="auto" hangingPunct="1">
              <a:spcAft>
                <a:spcPts val="0"/>
              </a:spcAft>
              <a:buFont typeface="Verdana"/>
              <a:buChar char="◦"/>
              <a:defRPr/>
            </a:pPr>
            <a:r>
              <a:rPr lang="en-CA" dirty="0"/>
              <a:t>Flash Animations (.</a:t>
            </a:r>
            <a:r>
              <a:rPr lang="en-CA" dirty="0" err="1"/>
              <a:t>swf</a:t>
            </a:r>
            <a:r>
              <a:rPr lang="en-CA" dirty="0"/>
              <a:t>)</a:t>
            </a:r>
          </a:p>
          <a:p>
            <a:pPr marL="640080" lvl="1" indent="-237744" eaLnBrk="1" fontAlgn="auto" hangingPunct="1">
              <a:spcAft>
                <a:spcPts val="0"/>
              </a:spcAft>
              <a:buFont typeface="Verdana"/>
              <a:buChar char="◦"/>
              <a:defRPr/>
            </a:pPr>
            <a:r>
              <a:rPr lang="en-CA" dirty="0"/>
              <a:t>PowerPoint Animations (.mp4)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Animated GIFS</a:t>
            </a:r>
          </a:p>
        </p:txBody>
      </p:sp>
      <p:sp>
        <p:nvSpPr>
          <p:cNvPr id="3" name="Content Placeholder 2"/>
          <p:cNvSpPr>
            <a:spLocks noGrp="1"/>
          </p:cNvSpPr>
          <p:nvPr>
            <p:ph idx="1"/>
          </p:nvPr>
        </p:nvSpPr>
        <p:spPr>
          <a:xfrm>
            <a:off x="857250" y="1285875"/>
            <a:ext cx="8077200" cy="4071938"/>
          </a:xfrm>
        </p:spPr>
        <p:txBody>
          <a:bodyPr>
            <a:normAutofit fontScale="70000" lnSpcReduction="20000"/>
          </a:bodyPr>
          <a:lstStyle/>
          <a:p>
            <a:pPr marL="365760" indent="-283464" eaLnBrk="1" fontAlgn="auto" hangingPunct="1">
              <a:spcAft>
                <a:spcPts val="0"/>
              </a:spcAft>
              <a:buFont typeface="Wingdings 2"/>
              <a:buChar char=""/>
              <a:defRPr/>
            </a:pPr>
            <a:r>
              <a:rPr lang="en-CA" b="1" dirty="0">
                <a:solidFill>
                  <a:schemeClr val="accent1"/>
                </a:solidFill>
              </a:rPr>
              <a:t>Question</a:t>
            </a:r>
            <a:r>
              <a:rPr lang="en-CA" dirty="0">
                <a:solidFill>
                  <a:schemeClr val="accent1"/>
                </a:solidFill>
              </a:rPr>
              <a:t>: What do you think the file size of an animated gif is affected by:</a:t>
            </a:r>
          </a:p>
          <a:p>
            <a:pPr marL="640080" lvl="1" indent="-237744" eaLnBrk="1" fontAlgn="auto" hangingPunct="1">
              <a:spcAft>
                <a:spcPts val="0"/>
              </a:spcAft>
              <a:buFont typeface="Verdana"/>
              <a:buChar char="◦"/>
              <a:defRPr/>
            </a:pPr>
            <a:r>
              <a:rPr lang="en-CA" dirty="0"/>
              <a:t>Size of the gif (frame dimensions)</a:t>
            </a:r>
          </a:p>
          <a:p>
            <a:pPr marL="640080" lvl="1" indent="-237744" eaLnBrk="1" fontAlgn="auto" hangingPunct="1">
              <a:spcAft>
                <a:spcPts val="0"/>
              </a:spcAft>
              <a:buFont typeface="Verdana"/>
              <a:buChar char="◦"/>
              <a:defRPr/>
            </a:pPr>
            <a:r>
              <a:rPr lang="en-CA" dirty="0"/>
              <a:t>Number of colors </a:t>
            </a:r>
          </a:p>
          <a:p>
            <a:pPr marL="640080" lvl="1" indent="-237744" eaLnBrk="1" fontAlgn="auto" hangingPunct="1">
              <a:spcAft>
                <a:spcPts val="0"/>
              </a:spcAft>
              <a:buFont typeface="Verdana"/>
              <a:buChar char="◦"/>
              <a:defRPr/>
            </a:pPr>
            <a:r>
              <a:rPr lang="en-CA" dirty="0"/>
              <a:t>Number of frames</a:t>
            </a:r>
          </a:p>
          <a:p>
            <a:pPr marL="365760" indent="-283464" eaLnBrk="1" fontAlgn="auto" hangingPunct="1">
              <a:spcAft>
                <a:spcPts val="0"/>
              </a:spcAft>
              <a:buFont typeface="Wingdings 2"/>
              <a:buChar char=""/>
              <a:defRPr/>
            </a:pPr>
            <a:r>
              <a:rPr lang="en-CA" b="1" dirty="0">
                <a:solidFill>
                  <a:schemeClr val="accent1"/>
                </a:solidFill>
              </a:rPr>
              <a:t>Question</a:t>
            </a:r>
            <a:r>
              <a:rPr lang="en-CA" dirty="0">
                <a:solidFill>
                  <a:schemeClr val="accent1"/>
                </a:solidFill>
              </a:rPr>
              <a:t>: What do you think is the maximum number of colours you can have in an animated gif?</a:t>
            </a:r>
          </a:p>
          <a:p>
            <a:pPr marL="365760" indent="-283464" eaLnBrk="1" fontAlgn="auto" hangingPunct="1">
              <a:spcAft>
                <a:spcPts val="0"/>
              </a:spcAft>
              <a:buFont typeface="Wingdings 2"/>
              <a:buChar char=""/>
              <a:defRPr/>
            </a:pPr>
            <a:r>
              <a:rPr lang="en-CA" b="1" dirty="0"/>
              <a:t>No Plug-ins Required:  </a:t>
            </a:r>
            <a:r>
              <a:rPr lang="en-CA" dirty="0"/>
              <a:t>Animated </a:t>
            </a:r>
            <a:r>
              <a:rPr lang="en-CA" dirty="0" err="1"/>
              <a:t>GIFs</a:t>
            </a:r>
            <a:r>
              <a:rPr lang="en-CA" dirty="0"/>
              <a:t> require no plug-ins, and the authoring tools to create them are often free and easy to learn. </a:t>
            </a:r>
          </a:p>
          <a:p>
            <a:pPr marL="365760" indent="-283464" eaLnBrk="1" fontAlgn="auto" hangingPunct="1">
              <a:spcAft>
                <a:spcPts val="0"/>
              </a:spcAft>
              <a:buFont typeface="Wingdings 2"/>
              <a:buChar char=""/>
              <a:defRPr/>
            </a:pPr>
            <a:r>
              <a:rPr lang="en-CA" b="1" dirty="0"/>
              <a:t>No Sound:  </a:t>
            </a:r>
            <a:r>
              <a:rPr lang="en-CA" dirty="0"/>
              <a:t>If you need sound in addition to motion, you cannot use an animated GIF by itself. Instead, you may want to consider other animation alternatives, such as Flash, or even video</a:t>
            </a:r>
          </a:p>
        </p:txBody>
      </p:sp>
      <p:pic>
        <p:nvPicPr>
          <p:cNvPr id="52228" name="Picture 13" descr="C:\Documents and Settings\lreid\Desktop\bunkeybda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43563" y="-428625"/>
            <a:ext cx="2928937"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5287963"/>
            <a:ext cx="2428875" cy="1570037"/>
          </a:xfrm>
          <a:prstGeom prst="rect">
            <a:avLst/>
          </a:prstGeom>
          <a:solidFill>
            <a:schemeClr val="accent1">
              <a:lumMod val="20000"/>
              <a:lumOff val="80000"/>
            </a:schemeClr>
          </a:solidFill>
          <a:ln w="22225" cmpd="sng">
            <a:solidFill>
              <a:schemeClr val="accent1">
                <a:shade val="50000"/>
              </a:schemeClr>
            </a:solidFill>
          </a:ln>
        </p:spPr>
        <p:txBody>
          <a:bodyPr>
            <a:spAutoFit/>
          </a:bodyPr>
          <a:lstStyle/>
          <a:p>
            <a:pPr eaLnBrk="1" fontAlgn="auto" hangingPunct="1">
              <a:spcBef>
                <a:spcPts val="0"/>
              </a:spcBef>
              <a:spcAft>
                <a:spcPts val="0"/>
              </a:spcAft>
              <a:defRPr/>
            </a:pPr>
            <a:r>
              <a:rPr lang="en-CA" sz="1600" b="1" dirty="0">
                <a:latin typeface="+mn-lt"/>
              </a:rPr>
              <a:t>Plug-in:  </a:t>
            </a:r>
            <a:r>
              <a:rPr lang="en-CA" sz="1600" dirty="0">
                <a:latin typeface="+mn-lt"/>
              </a:rPr>
              <a:t>A program that permits web browser to access and execute files that the browser would not normally recognize. Flash uses Shockwave</a:t>
            </a:r>
          </a:p>
        </p:txBody>
      </p:sp>
      <p:sp>
        <p:nvSpPr>
          <p:cNvPr id="7" name="Rectangle 6"/>
          <p:cNvSpPr/>
          <p:nvPr/>
        </p:nvSpPr>
        <p:spPr>
          <a:xfrm>
            <a:off x="1285875" y="1857375"/>
            <a:ext cx="4786313" cy="928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10" fill="hold" grpId="0" nodeType="clickEffect">
                                  <p:stCondLst>
                                    <p:cond delay="0"/>
                                  </p:stCondLst>
                                  <p:childTnLst>
                                    <p:animEffect transition="out" filter="blinds(horizont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2000"/>
                                        <p:tgtEl>
                                          <p:spTgt spid="3">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2000"/>
                                        <p:tgtEl>
                                          <p:spTgt spid="3">
                                            <p:txEl>
                                              <p:pRg st="5" end="5"/>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64697" y="5157192"/>
            <a:ext cx="1993404" cy="1574789"/>
          </a:xfrm>
          <a:prstGeom prst="rect">
            <a:avLst/>
          </a:prstGeom>
        </p:spPr>
      </p:pic>
      <p:sp>
        <p:nvSpPr>
          <p:cNvPr id="2" name="Title 1"/>
          <p:cNvSpPr>
            <a:spLocks noGrp="1"/>
          </p:cNvSpPr>
          <p:nvPr>
            <p:ph type="title"/>
          </p:nvPr>
        </p:nvSpPr>
        <p:spPr/>
        <p:txBody>
          <a:bodyPr>
            <a:normAutofit fontScale="90000"/>
          </a:bodyPr>
          <a:lstStyle/>
          <a:p>
            <a:r>
              <a:rPr lang="en-US" dirty="0"/>
              <a:t>As of fall 2019, we are using PowerPoint to do our animations:</a:t>
            </a:r>
          </a:p>
        </p:txBody>
      </p:sp>
      <p:sp>
        <p:nvSpPr>
          <p:cNvPr id="3" name="Content Placeholder 2"/>
          <p:cNvSpPr>
            <a:spLocks noGrp="1"/>
          </p:cNvSpPr>
          <p:nvPr>
            <p:ph idx="1"/>
          </p:nvPr>
        </p:nvSpPr>
        <p:spPr>
          <a:xfrm>
            <a:off x="653667" y="1231108"/>
            <a:ext cx="8077200" cy="5072063"/>
          </a:xfrm>
        </p:spPr>
        <p:txBody>
          <a:bodyPr/>
          <a:lstStyle/>
          <a:p>
            <a:r>
              <a:rPr lang="en-US" dirty="0"/>
              <a:t>First decide on how to create the animation:</a:t>
            </a:r>
          </a:p>
          <a:p>
            <a:pPr lvl="1"/>
            <a:r>
              <a:rPr lang="en-US" dirty="0"/>
              <a:t>To make an object arrives</a:t>
            </a:r>
          </a:p>
          <a:p>
            <a:pPr lvl="1"/>
            <a:r>
              <a:rPr lang="en-US" dirty="0"/>
              <a:t>To emphasis an object while it is still there</a:t>
            </a:r>
          </a:p>
          <a:p>
            <a:pPr lvl="1"/>
            <a:r>
              <a:rPr lang="en-US" dirty="0"/>
              <a:t>To make an object leave</a:t>
            </a:r>
          </a:p>
          <a:p>
            <a:pPr lvl="1"/>
            <a:r>
              <a:rPr lang="en-US" dirty="0"/>
              <a:t>To make an object follow a path</a:t>
            </a:r>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558" y="4339414"/>
            <a:ext cx="4179267" cy="21503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792" y="4041432"/>
            <a:ext cx="3096344" cy="242629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976" y="3824723"/>
            <a:ext cx="2320125" cy="2062333"/>
          </a:xfrm>
          <a:prstGeom prst="rect">
            <a:avLst/>
          </a:prstGeom>
        </p:spPr>
      </p:pic>
      <p:sp>
        <p:nvSpPr>
          <p:cNvPr id="9" name="Rectangle 8"/>
          <p:cNvSpPr/>
          <p:nvPr/>
        </p:nvSpPr>
        <p:spPr>
          <a:xfrm>
            <a:off x="-81086" y="3834561"/>
            <a:ext cx="9180512" cy="30332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424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25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par>
                          <p:cTn id="22" fill="hold">
                            <p:stCondLst>
                              <p:cond delay="500"/>
                            </p:stCondLst>
                            <p:childTnLst>
                              <p:par>
                                <p:cTn id="23" presetID="32" presetClass="emph" presetSubtype="0" repeatCount="3000" fill="hold" nodeType="afterEffect">
                                  <p:stCondLst>
                                    <p:cond delay="30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childTnLst>
                          </p:cTn>
                        </p:par>
                        <p:par>
                          <p:cTn id="34" fill="hold">
                            <p:stCondLst>
                              <p:cond delay="500"/>
                            </p:stCondLst>
                            <p:childTnLst>
                              <p:par>
                                <p:cTn id="35" presetID="2" presetClass="exit" presetSubtype="4" fill="hold" nodeType="afterEffect">
                                  <p:stCondLst>
                                    <p:cond delay="250"/>
                                  </p:stCondLst>
                                  <p:childTnLst>
                                    <p:anim calcmode="lin" valueType="num">
                                      <p:cBhvr additive="base">
                                        <p:cTn id="36" dur="2000"/>
                                        <p:tgtEl>
                                          <p:spTgt spid="8"/>
                                        </p:tgtEl>
                                        <p:attrNameLst>
                                          <p:attrName>ppt_x</p:attrName>
                                        </p:attrNameLst>
                                      </p:cBhvr>
                                      <p:tavLst>
                                        <p:tav tm="0">
                                          <p:val>
                                            <p:strVal val="ppt_x"/>
                                          </p:val>
                                        </p:tav>
                                        <p:tav tm="100000">
                                          <p:val>
                                            <p:strVal val="ppt_x"/>
                                          </p:val>
                                        </p:tav>
                                      </p:tavLst>
                                    </p:anim>
                                    <p:anim calcmode="lin" valueType="num">
                                      <p:cBhvr additive="base">
                                        <p:cTn id="37" dur="2000"/>
                                        <p:tgtEl>
                                          <p:spTgt spid="8"/>
                                        </p:tgtEl>
                                        <p:attrNameLst>
                                          <p:attrName>ppt_y</p:attrName>
                                        </p:attrNameLst>
                                      </p:cBhvr>
                                      <p:tavLst>
                                        <p:tav tm="0">
                                          <p:val>
                                            <p:strVal val="ppt_y"/>
                                          </p:val>
                                        </p:tav>
                                        <p:tav tm="100000">
                                          <p:val>
                                            <p:strVal val="1+ppt_h/2"/>
                                          </p:val>
                                        </p:tav>
                                      </p:tavLst>
                                    </p:anim>
                                    <p:set>
                                      <p:cBhvr>
                                        <p:cTn id="38" dur="1" fill="hold">
                                          <p:stCondLst>
                                            <p:cond delay="19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childTnLst>
                                </p:cTn>
                              </p:par>
                            </p:childTnLst>
                          </p:cTn>
                        </p:par>
                        <p:par>
                          <p:cTn id="44" fill="hold">
                            <p:stCondLst>
                              <p:cond delay="500"/>
                            </p:stCondLst>
                            <p:childTnLst>
                              <p:par>
                                <p:cTn id="45" presetID="0" presetClass="path" presetSubtype="0" accel="50000" decel="50000" fill="hold" nodeType="afterEffect">
                                  <p:stCondLst>
                                    <p:cond delay="250"/>
                                  </p:stCondLst>
                                  <p:childTnLst>
                                    <p:animMotion origin="layout" path="M 0.0092 0.03194 L 0.0092 0.03217 C 0.0118 0.03055 0.01458 0.0294 0.01718 0.02801 C 0.01875 0.02731 0.01996 0.02616 0.02135 0.02546 C 0.02343 0.02454 0.02587 0.02454 0.0276 0.02291 C 0.02968 0.02129 0.03212 0.01991 0.03385 0.01782 C 0.03732 0.01366 0.03437 0.0169 0.03906 0.01273 C 0.04045 0.01157 0.04149 0.00995 0.04323 0.00903 C 0.046 0.00717 0.05486 0.00486 0.05764 0.00416 C 0.06718 -0.01343 0.05712 0.00463 0.06493 -0.00857 C 0.06562 -0.00972 0.06597 -0.01134 0.06701 -0.0125 C 0.06771 -0.0132 0.06909 -0.0132 0.06996 -0.01366 C 0.0743 -0.0213 0.06962 -0.01343 0.07534 -0.02107 C 0.07656 -0.02315 0.07795 -0.02546 0.07951 -0.02732 C 0.08038 -0.02871 0.08159 -0.02986 0.08246 -0.03125 C 0.08403 -0.03357 0.08489 -0.03658 0.08663 -0.03889 C 0.08889 -0.04167 0.08993 -0.04352 0.09288 -0.04514 C 0.09375 -0.0456 0.09496 -0.04584 0.09583 -0.0463 C 0.10069 -0.05023 0.09791 -0.04838 0.10521 -0.05139 C 0.10625 -0.05162 0.10729 -0.05185 0.10833 -0.05255 C 0.11718 -0.05996 0.10607 -0.05116 0.11458 -0.05648 C 0.11562 -0.05718 0.11632 -0.05834 0.11771 -0.05903 C 0.11962 -0.05996 0.1217 -0.06065 0.12378 -0.06134 C 0.12482 -0.06181 0.12587 -0.0625 0.12691 -0.06273 C 0.1283 -0.0632 0.12986 -0.06343 0.13107 -0.06389 C 0.13489 -0.06551 0.1375 -0.0669 0.14149 -0.06783 C 0.1658 -0.07292 0.14514 -0.06829 0.16406 -0.07153 C 0.16597 -0.07176 0.16771 -0.07246 0.16944 -0.07269 C 0.17361 -0.07315 0.1776 -0.07361 0.18177 -0.07384 C 0.19114 -0.07685 0.17951 -0.07338 0.19305 -0.07639 C 0.19444 -0.07685 0.19583 -0.07755 0.19722 -0.07778 C 0.20191 -0.07847 0.20694 -0.07847 0.2118 -0.07894 C 0.21319 -0.0794 0.21441 -0.07986 0.21597 -0.08033 C 0.21684 -0.08056 0.21788 -0.08125 0.21892 -0.08148 C 0.22187 -0.08218 0.22448 -0.08241 0.22725 -0.08287 C 0.24114 -0.08519 0.22847 -0.08357 0.24896 -0.08542 C 0.25694 -0.08866 0.24896 -0.08565 0.26545 -0.08912 C 0.26684 -0.08959 0.26823 -0.09028 0.26962 -0.09051 C 0.27378 -0.09097 0.27795 -0.09097 0.28212 -0.09167 C 0.28628 -0.09236 0.29028 -0.09398 0.29462 -0.09421 C 0.31996 -0.09537 0.34548 -0.09514 0.37118 -0.0956 C 0.37899 -0.10023 0.37239 -0.09722 0.38663 -0.09908 C 0.38819 -0.09931 0.38993 -0.10023 0.39166 -0.10046 C 0.40694 -0.10209 0.43889 -0.10255 0.44948 -0.10301 C 0.45659 -0.10255 0.46354 -0.10278 0.47031 -0.10162 C 0.47153 -0.10139 0.47239 -0.09977 0.47343 -0.09908 C 0.47448 -0.09861 0.47534 -0.09792 0.47656 -0.09792 C 0.48073 -0.09746 0.48489 -0.09722 0.48889 -0.09676 C 0.49184 -0.09653 0.49514 -0.09584 0.49826 -0.0956 L 0.5085 -0.09421 C 0.51354 -0.09306 0.5184 -0.09213 0.52309 -0.09051 C 0.52413 -0.09005 0.525 -0.08843 0.52604 -0.08796 C 0.52847 -0.08681 0.53975 -0.08357 0.54166 -0.08287 C 0.54305 -0.08241 0.54462 -0.08241 0.54583 -0.08148 C 0.54722 -0.08079 0.54878 -0.07986 0.55 -0.07894 C 0.55208 -0.07755 0.55555 -0.07431 0.55729 -0.07269 C 0.55798 -0.07153 0.5585 -0.07037 0.5592 -0.06898 C 0.56024 -0.06736 0.56163 -0.06574 0.56232 -0.06389 C 0.56528 -0.05764 0.56093 -0.06227 0.56441 -0.05394 C 0.5651 -0.05232 0.56649 -0.05139 0.56753 -0.05 C 0.57135 -0.05046 0.58854 -0.05162 0.59635 -0.05394 C 0.60677 -0.05671 0.58767 -0.05347 0.60677 -0.05764 C 0.61024 -0.05834 0.61371 -0.05834 0.61718 -0.05903 C 0.61892 -0.05926 0.62048 -0.05972 0.62239 -0.06019 C 0.63125 -0.05926 0.64028 -0.05903 0.6493 -0.05764 C 0.65173 -0.05718 0.65416 -0.05602 0.65659 -0.05509 C 0.66944 -0.05093 0.64739 -0.0588 0.66875 -0.05 C 0.67135 -0.04908 0.67378 -0.04838 0.67621 -0.04746 C 0.68403 -0.04121 0.67274 -0.04954 0.68541 -0.04398 C 0.68628 -0.04352 0.6868 -0.0419 0.6875 -0.04144 C 0.68923 -0.04028 0.69114 -0.03959 0.69271 -0.03889 C 0.69653 -0.03426 0.69687 -0.03264 0.70104 -0.02986 C 0.70243 -0.02894 0.70364 -0.02824 0.70503 -0.02732 C 0.71163 -0.02778 0.7184 -0.02709 0.72482 -0.02871 C 0.72569 -0.02894 0.72534 -0.03125 0.72569 -0.03241 C 0.72639 -0.0338 0.72691 -0.03519 0.72778 -0.03634 C 0.73194 -0.04074 0.7342 -0.04028 0.73732 -0.04514 C 0.73802 -0.04653 0.73854 -0.04838 0.73941 -0.05 C 0.7401 -0.05255 0.73975 -0.05579 0.74149 -0.05764 C 0.74375 -0.06065 0.7467 -0.06296 0.74861 -0.06644 C 0.75139 -0.07153 0.74948 -0.06945 0.75364 -0.07269 C 0.75521 -0.07523 0.75625 -0.07801 0.75781 -0.08033 C 0.75903 -0.08195 0.76059 -0.08264 0.76198 -0.08403 C 0.76302 -0.08519 0.76423 -0.08658 0.7651 -0.08796 C 0.76857 -0.09306 0.76875 -0.09468 0.77239 -0.10046 C 0.77343 -0.10209 0.77448 -0.10394 0.77552 -0.10556 C 0.77986 -0.11181 0.77916 -0.1088 0.78264 -0.11551 C 0.78576 -0.12153 0.78975 -0.13102 0.79201 -0.13704 C 0.79305 -0.13982 0.79409 -0.14283 0.79514 -0.14584 C 0.79618 -0.14838 0.79722 -0.1507 0.79809 -0.15324 C 0.80173 -0.1632 0.79548 -0.14931 0.80139 -0.16343 C 0.80191 -0.16482 0.80278 -0.16597 0.80347 -0.16713 C 0.80364 -0.16852 0.80364 -0.17014 0.80434 -0.17107 C 0.81007 -0.17755 0.81128 -0.1757 0.81892 -0.17709 C 0.82257 -0.17778 0.82587 -0.17963 0.82934 -0.18102 C 0.83055 -0.18148 0.83212 -0.18171 0.8335 -0.18218 C 0.83507 -0.18287 0.83663 -0.18449 0.83854 -0.18472 C 0.84548 -0.18588 0.85225 -0.18565 0.8592 -0.18611 C 0.86007 -0.18681 0.86076 -0.18773 0.86128 -0.18866 C 0.86267 -0.19051 0.86354 -0.19352 0.86545 -0.19491 C 0.86649 -0.1956 0.86753 -0.19584 0.86857 -0.1963 C 0.87448 -0.19792 0.87343 -0.19699 0.88003 -0.19884 C 0.88264 -0.19954 0.88819 -0.20093 0.88819 -0.2007 L 0.87587 -0.19375 " pathEditMode="relative" rAng="0" ptsTypes="AAAAAAAAAAAAAAAAAAAAAAAAAAAAAAAAAAAAAAAAAAAAAAAAAAAAAAAAAAAAAAAAAAAAAAAAAAAAAAAAAAAAAAAAAAAAAAAAAAAAAAAA">
                                      <p:cBhvr>
                                        <p:cTn id="46" dur="2000" fill="hold"/>
                                        <p:tgtEl>
                                          <p:spTgt spid="6"/>
                                        </p:tgtEl>
                                        <p:attrNameLst>
                                          <p:attrName>ppt_x</p:attrName>
                                          <p:attrName>ppt_y</p:attrName>
                                        </p:attrNameLst>
                                      </p:cBhvr>
                                      <p:rCtr x="43941" y="-1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DD37B-BF5D-46A9-8403-FAC60BC43921}"/>
              </a:ext>
            </a:extLst>
          </p:cNvPr>
          <p:cNvSpPr>
            <a:spLocks noGrp="1"/>
          </p:cNvSpPr>
          <p:nvPr>
            <p:ph type="title"/>
          </p:nvPr>
        </p:nvSpPr>
        <p:spPr>
          <a:xfrm>
            <a:off x="454596" y="0"/>
            <a:ext cx="8822184" cy="1143000"/>
          </a:xfrm>
        </p:spPr>
        <p:txBody>
          <a:bodyPr>
            <a:normAutofit fontScale="90000"/>
          </a:bodyPr>
          <a:lstStyle/>
          <a:p>
            <a:pPr>
              <a:defRPr/>
            </a:pPr>
            <a:r>
              <a:rPr lang="en-US" dirty="0"/>
              <a:t>Make sure you get a copy of all your work!</a:t>
            </a:r>
          </a:p>
        </p:txBody>
      </p:sp>
      <p:sp>
        <p:nvSpPr>
          <p:cNvPr id="22531" name="Content Placeholder 2"/>
          <p:cNvSpPr>
            <a:spLocks noGrp="1"/>
          </p:cNvSpPr>
          <p:nvPr>
            <p:ph idx="1"/>
          </p:nvPr>
        </p:nvSpPr>
        <p:spPr>
          <a:xfrm>
            <a:off x="683568" y="1268760"/>
            <a:ext cx="8220720" cy="5072062"/>
          </a:xfrm>
        </p:spPr>
        <p:txBody>
          <a:bodyPr/>
          <a:lstStyle/>
          <a:p>
            <a:r>
              <a:rPr lang="en-US" altLang="en-US" dirty="0"/>
              <a:t>Your assignment 2 and 3 websites will only be posted for the next month (till about ONE month after our final exam) so make sure you take a copy of everything you want to save and put it on a memory stick or in the cloud. </a:t>
            </a:r>
          </a:p>
          <a:p>
            <a:r>
              <a:rPr lang="en-US" altLang="en-US" dirty="0"/>
              <a:t>ONE MONTH AFTER THE COURSE ENDS YOU WILL </a:t>
            </a:r>
            <a:r>
              <a:rPr lang="en-US" altLang="en-US" b="1" dirty="0">
                <a:solidFill>
                  <a:schemeClr val="tx2">
                    <a:lumMod val="60000"/>
                    <a:lumOff val="40000"/>
                  </a:schemeClr>
                </a:solidFill>
              </a:rPr>
              <a:t>NOT</a:t>
            </a:r>
            <a:r>
              <a:rPr lang="en-US" altLang="en-US" dirty="0"/>
              <a:t> BE ABLE TO GET ANYTHING YOU POSTED ON cs1033.gaul.csd.uwo.ca BACK. KEEP COPIES!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89484" y="4221316"/>
            <a:ext cx="1944216" cy="170603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0 for Smooth Start and 0 for smooth end</a:t>
            </a:r>
          </a:p>
        </p:txBody>
      </p:sp>
      <p:sp>
        <p:nvSpPr>
          <p:cNvPr id="8" name="Title 7"/>
          <p:cNvSpPr>
            <a:spLocks noGrp="1"/>
          </p:cNvSpPr>
          <p:nvPr>
            <p:ph type="title"/>
          </p:nvPr>
        </p:nvSpPr>
        <p:spPr>
          <a:xfrm>
            <a:off x="934779" y="-16514"/>
            <a:ext cx="8176406" cy="1556792"/>
          </a:xfrm>
        </p:spPr>
        <p:txBody>
          <a:bodyPr>
            <a:normAutofit/>
          </a:bodyPr>
          <a:lstStyle/>
          <a:p>
            <a:r>
              <a:rPr lang="en-US" dirty="0"/>
              <a:t>Ease in/Ease Out (Smooth Start/End) and Bounce End</a:t>
            </a:r>
          </a:p>
        </p:txBody>
      </p:sp>
      <p:sp>
        <p:nvSpPr>
          <p:cNvPr id="9" name="Oval 8"/>
          <p:cNvSpPr/>
          <p:nvPr/>
        </p:nvSpPr>
        <p:spPr>
          <a:xfrm>
            <a:off x="899592" y="4409420"/>
            <a:ext cx="1944216" cy="170603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2 for Smooth Start and 0 for smooth end</a:t>
            </a:r>
          </a:p>
        </p:txBody>
      </p:sp>
      <p:sp>
        <p:nvSpPr>
          <p:cNvPr id="10" name="Oval 9"/>
          <p:cNvSpPr/>
          <p:nvPr/>
        </p:nvSpPr>
        <p:spPr>
          <a:xfrm>
            <a:off x="1051992" y="4561820"/>
            <a:ext cx="1944216" cy="170603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4 for Smooth Start and 0 for smooth end</a:t>
            </a:r>
          </a:p>
        </p:txBody>
      </p:sp>
      <p:sp>
        <p:nvSpPr>
          <p:cNvPr id="11" name="Oval 10"/>
          <p:cNvSpPr/>
          <p:nvPr/>
        </p:nvSpPr>
        <p:spPr>
          <a:xfrm>
            <a:off x="1204392" y="4714220"/>
            <a:ext cx="1944216" cy="170603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0 for Smooth Start and 2 for smooth end</a:t>
            </a:r>
          </a:p>
        </p:txBody>
      </p:sp>
      <p:sp>
        <p:nvSpPr>
          <p:cNvPr id="12" name="Oval 11"/>
          <p:cNvSpPr/>
          <p:nvPr/>
        </p:nvSpPr>
        <p:spPr>
          <a:xfrm>
            <a:off x="1356792" y="4866620"/>
            <a:ext cx="1944216" cy="170603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0 for Smooth Start and 4 for smooth end</a:t>
            </a:r>
          </a:p>
        </p:txBody>
      </p:sp>
      <p:sp>
        <p:nvSpPr>
          <p:cNvPr id="13" name="Oval 12"/>
          <p:cNvSpPr/>
          <p:nvPr/>
        </p:nvSpPr>
        <p:spPr>
          <a:xfrm>
            <a:off x="1509192" y="5019020"/>
            <a:ext cx="1944216" cy="17060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 for Smooth Start/End 1 for bounce</a:t>
            </a:r>
          </a:p>
        </p:txBody>
      </p:sp>
      <p:sp>
        <p:nvSpPr>
          <p:cNvPr id="14" name="Oval 13"/>
          <p:cNvSpPr/>
          <p:nvPr/>
        </p:nvSpPr>
        <p:spPr>
          <a:xfrm>
            <a:off x="1661592" y="5171420"/>
            <a:ext cx="1944216" cy="170603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2 Smooth Start, 0 smooth end, 1 bounce end</a:t>
            </a:r>
          </a:p>
        </p:txBody>
      </p:sp>
      <p:sp>
        <p:nvSpPr>
          <p:cNvPr id="15" name="TextBox 14"/>
          <p:cNvSpPr txBox="1"/>
          <p:nvPr/>
        </p:nvSpPr>
        <p:spPr>
          <a:xfrm>
            <a:off x="1028582" y="1692678"/>
            <a:ext cx="5369745" cy="1200329"/>
          </a:xfrm>
          <a:prstGeom prst="rect">
            <a:avLst/>
          </a:prstGeom>
          <a:noFill/>
        </p:spPr>
        <p:txBody>
          <a:bodyPr wrap="square" rtlCol="0">
            <a:spAutoFit/>
          </a:bodyPr>
          <a:lstStyle/>
          <a:p>
            <a:pPr marL="285750" indent="-285750">
              <a:buFont typeface="Arial" panose="020B0604020202020204" pitchFamily="34" charset="0"/>
              <a:buChar char="•"/>
            </a:pPr>
            <a:r>
              <a:rPr lang="en-US" dirty="0"/>
              <a:t>Smooth Start – makes it start slowly (ease in)</a:t>
            </a:r>
          </a:p>
          <a:p>
            <a:pPr marL="285750" indent="-285750">
              <a:buFont typeface="Arial" panose="020B0604020202020204" pitchFamily="34" charset="0"/>
              <a:buChar char="•"/>
            </a:pPr>
            <a:r>
              <a:rPr lang="en-US" dirty="0"/>
              <a:t>Smooth End – makes it end slowly (ease out)</a:t>
            </a:r>
          </a:p>
          <a:p>
            <a:pPr marL="285750" indent="-285750">
              <a:buFont typeface="Arial" panose="020B0604020202020204" pitchFamily="34" charset="0"/>
              <a:buChar char="•"/>
            </a:pPr>
            <a:r>
              <a:rPr lang="en-US" dirty="0"/>
              <a:t>Smooth Start + Smooth End &lt;= Duration</a:t>
            </a:r>
          </a:p>
          <a:p>
            <a:pPr marL="285750" indent="-285750">
              <a:buFont typeface="Arial" panose="020B0604020202020204" pitchFamily="34" charset="0"/>
              <a:buChar char="•"/>
            </a:pPr>
            <a:r>
              <a:rPr lang="en-US" dirty="0">
                <a:hlinkClick r:id="rId2"/>
              </a:rPr>
              <a:t>How to make a ball bounce in PowerPoint</a:t>
            </a:r>
            <a:r>
              <a:rPr lang="en-US" dirty="0"/>
              <a:t> </a:t>
            </a:r>
          </a:p>
        </p:txBody>
      </p:sp>
      <p:sp>
        <p:nvSpPr>
          <p:cNvPr id="16" name="Oval 15"/>
          <p:cNvSpPr/>
          <p:nvPr/>
        </p:nvSpPr>
        <p:spPr>
          <a:xfrm>
            <a:off x="1813992" y="5323820"/>
            <a:ext cx="1944216" cy="170603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Default Start 2 sec smooth start and 2 sec smooth end</a:t>
            </a:r>
          </a:p>
        </p:txBody>
      </p:sp>
      <p:sp>
        <p:nvSpPr>
          <p:cNvPr id="2" name="TextBox 1"/>
          <p:cNvSpPr txBox="1"/>
          <p:nvPr/>
        </p:nvSpPr>
        <p:spPr>
          <a:xfrm>
            <a:off x="6300192" y="1301249"/>
            <a:ext cx="2592288" cy="2031325"/>
          </a:xfrm>
          <a:prstGeom prst="rect">
            <a:avLst/>
          </a:prstGeom>
          <a:noFill/>
        </p:spPr>
        <p:txBody>
          <a:bodyPr wrap="square" rtlCol="0">
            <a:spAutoFit/>
          </a:bodyPr>
          <a:lstStyle/>
          <a:p>
            <a:r>
              <a:rPr lang="en-US" dirty="0"/>
              <a:t>Smooth Start – slow at the beginning, gets quicker at that end</a:t>
            </a:r>
          </a:p>
          <a:p>
            <a:endParaRPr lang="en-US" dirty="0"/>
          </a:p>
          <a:p>
            <a:r>
              <a:rPr lang="en-US" dirty="0"/>
              <a:t>Smooth  End – starts quickly but slows down at the end</a:t>
            </a:r>
          </a:p>
        </p:txBody>
      </p:sp>
    </p:spTree>
    <p:extLst>
      <p:ext uri="{BB962C8B-B14F-4D97-AF65-F5344CB8AC3E}">
        <p14:creationId xmlns:p14="http://schemas.microsoft.com/office/powerpoint/2010/main" val="13704009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48000" decel="47000" fill="hold" grpId="0" nodeType="clickEffect">
                                      <p:stCondLst>
                                        <p:cond delay="0"/>
                                      </p:stCondLst>
                                      <p:childTnLst>
                                        <p:animMotion origin="layout" path="M 0.43159 -0.00902 L 0.31597 -0.50416 C 0.29166 -0.61574 0.25538 -0.67615 0.21771 -0.67615 C 0.17448 -0.67615 0.1401 -0.61574 0.1158 -0.50416 L 2.5E-6 -0.00902 " pathEditMode="relative" rAng="10800000" ptsTypes="AAAAA">
                                          <p:cBhvr>
                                            <p:cTn id="6" dur="4000" fill="hold"/>
                                            <p:tgtEl>
                                              <p:spTgt spid="16"/>
                                            </p:tgtEl>
                                            <p:attrNameLst>
                                              <p:attrName>ppt_x</p:attrName>
                                              <p:attrName>ppt_y</p:attrName>
                                            </p:attrNameLst>
                                          </p:cBhvr>
                                          <p:rCtr x="-21580" y="-33356"/>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fill="hold" grpId="0" nodeType="clickEffect">
                                      <p:stCondLst>
                                        <p:cond delay="0"/>
                                      </p:stCondLst>
                                      <p:childTnLst>
                                        <p:animMotion origin="layout" path="M 0.53159 -0.00231 L 0.38941 -0.47731 C 0.35937 -0.58472 0.31475 -0.64282 0.2684 -0.64282 C 0.2151 -0.64282 0.17274 -0.58472 0.14271 -0.47731 L 2.77778E-6 -0.00231 " pathEditMode="relative" rAng="10800000" ptsTypes="AAAAA">
                                          <p:cBhvr>
                                            <p:cTn id="10" dur="4000" fill="hold"/>
                                            <p:tgtEl>
                                              <p:spTgt spid="4"/>
                                            </p:tgtEl>
                                            <p:attrNameLst>
                                              <p:attrName>ppt_x</p:attrName>
                                              <p:attrName>ppt_y</p:attrName>
                                            </p:attrNameLst>
                                          </p:cBhvr>
                                          <p:rCtr x="-26580" y="-32014"/>
                                        </p:animMotion>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fill="hold" grpId="0" nodeType="clickEffect">
                                      <p:stCondLst>
                                        <p:cond delay="0"/>
                                      </p:stCondLst>
                                      <p:childTnLst>
                                        <p:animMotion origin="layout" path="M 0.53177 -0.00185 L 0.38941 -0.47685 C 0.35937 -0.58426 0.31475 -0.64236 0.2684 -0.64236 C 0.2151 -0.64236 0.17274 -0.58426 0.14271 -0.47685 L 2.5E-6 -0.00185 " pathEditMode="relative" rAng="10800000" ptsTypes="AAAAA">
                                          <p:cBhvr>
                                            <p:cTn id="14" dur="4000" fill="hold"/>
                                            <p:tgtEl>
                                              <p:spTgt spid="9"/>
                                            </p:tgtEl>
                                            <p:attrNameLst>
                                              <p:attrName>ppt_x</p:attrName>
                                              <p:attrName>ppt_y</p:attrName>
                                            </p:attrNameLst>
                                          </p:cBhvr>
                                          <p:rCtr x="-26580" y="-32014"/>
                                        </p:animMotion>
                                      </p:childTnLst>
                                    </p:cTn>
                                  </p:par>
                                </p:childTnLst>
                              </p:cTn>
                            </p:par>
                          </p:childTnLst>
                        </p:cTn>
                      </p:par>
                      <p:par>
                        <p:cTn id="15" fill="hold">
                          <p:stCondLst>
                            <p:cond delay="indefinite"/>
                          </p:stCondLst>
                          <p:childTnLst>
                            <p:par>
                              <p:cTn id="16" fill="hold">
                                <p:stCondLst>
                                  <p:cond delay="0"/>
                                </p:stCondLst>
                                <p:childTnLst>
                                  <p:par>
                                    <p:cTn id="17" presetID="37" presetClass="path" presetSubtype="0" accel="100000" fill="hold" grpId="0" nodeType="clickEffect">
                                      <p:stCondLst>
                                        <p:cond delay="0"/>
                                      </p:stCondLst>
                                      <p:childTnLst>
                                        <p:animMotion origin="layout" path="M 0.53177 -0.00185 L 0.38941 -0.47685 C 0.35937 -0.58426 0.31475 -0.64236 0.2684 -0.64236 C 0.2151 -0.64236 0.17274 -0.58426 0.14271 -0.47685 L 2.5E-6 -0.00185 " pathEditMode="relative" rAng="10800000" ptsTypes="AAAAA">
                                          <p:cBhvr>
                                            <p:cTn id="18" dur="4000" fill="hold"/>
                                            <p:tgtEl>
                                              <p:spTgt spid="10"/>
                                            </p:tgtEl>
                                            <p:attrNameLst>
                                              <p:attrName>ppt_x</p:attrName>
                                              <p:attrName>ppt_y</p:attrName>
                                            </p:attrNameLst>
                                          </p:cBhvr>
                                          <p:rCtr x="-26580" y="-32014"/>
                                        </p:animMotion>
                                      </p:childTnLst>
                                    </p:cTn>
                                  </p:par>
                                </p:childTnLst>
                              </p:cTn>
                            </p:par>
                          </p:childTnLst>
                        </p:cTn>
                      </p:par>
                      <p:par>
                        <p:cTn id="19" fill="hold">
                          <p:stCondLst>
                            <p:cond delay="indefinite"/>
                          </p:stCondLst>
                          <p:childTnLst>
                            <p:par>
                              <p:cTn id="20" fill="hold">
                                <p:stCondLst>
                                  <p:cond delay="0"/>
                                </p:stCondLst>
                                <p:childTnLst>
                                  <p:par>
                                    <p:cTn id="21" presetID="37" presetClass="path" presetSubtype="0" decel="50000" fill="hold" grpId="0" nodeType="clickEffect">
                                      <p:stCondLst>
                                        <p:cond delay="0"/>
                                      </p:stCondLst>
                                      <p:childTnLst>
                                        <p:animMotion origin="layout" path="M 0.53177 -0.00185 L 0.38941 -0.47685 C 0.35937 -0.58426 0.31475 -0.64236 0.2684 -0.64236 C 0.2151 -0.64236 0.17274 -0.58426 0.14271 -0.47685 L 2.5E-6 -0.00185 " pathEditMode="relative" rAng="10800000" ptsTypes="AAAAA">
                                          <p:cBhvr>
                                            <p:cTn id="22" dur="4000" fill="hold"/>
                                            <p:tgtEl>
                                              <p:spTgt spid="11"/>
                                            </p:tgtEl>
                                            <p:attrNameLst>
                                              <p:attrName>ppt_x</p:attrName>
                                              <p:attrName>ppt_y</p:attrName>
                                            </p:attrNameLst>
                                          </p:cBhvr>
                                          <p:rCtr x="-26580" y="-32014"/>
                                        </p:animMotion>
                                      </p:childTnLst>
                                    </p:cTn>
                                  </p:par>
                                </p:childTnLst>
                              </p:cTn>
                            </p:par>
                          </p:childTnLst>
                        </p:cTn>
                      </p:par>
                      <p:par>
                        <p:cTn id="23" fill="hold">
                          <p:stCondLst>
                            <p:cond delay="indefinite"/>
                          </p:stCondLst>
                          <p:childTnLst>
                            <p:par>
                              <p:cTn id="24" fill="hold">
                                <p:stCondLst>
                                  <p:cond delay="0"/>
                                </p:stCondLst>
                                <p:childTnLst>
                                  <p:par>
                                    <p:cTn id="25" presetID="37" presetClass="path" presetSubtype="0" decel="50000" fill="hold" grpId="0" nodeType="clickEffect">
                                      <p:stCondLst>
                                        <p:cond delay="0"/>
                                      </p:stCondLst>
                                      <p:childTnLst>
                                        <p:animMotion origin="layout" path="M 0.53177 -0.00185 L 0.38941 -0.47685 C 0.35937 -0.58426 0.31475 -0.64236 0.2684 -0.64236 C 0.2151 -0.64236 0.17274 -0.58426 0.14271 -0.47685 L 2.5E-6 -0.00185 " pathEditMode="relative" rAng="10800000" ptsTypes="AAAAA">
                                          <p:cBhvr>
                                            <p:cTn id="26" dur="4000" fill="hold"/>
                                            <p:tgtEl>
                                              <p:spTgt spid="12"/>
                                            </p:tgtEl>
                                            <p:attrNameLst>
                                              <p:attrName>ppt_x</p:attrName>
                                              <p:attrName>ppt_y</p:attrName>
                                            </p:attrNameLst>
                                          </p:cBhvr>
                                          <p:rCtr x="-26580" y="-32014"/>
                                        </p:animMotion>
                                      </p:childTnLst>
                                    </p:cTn>
                                  </p:par>
                                </p:childTnLst>
                              </p:cTn>
                            </p:par>
                          </p:childTnLst>
                        </p:cTn>
                      </p:par>
                      <p:par>
                        <p:cTn id="27" fill="hold">
                          <p:stCondLst>
                            <p:cond delay="indefinite"/>
                          </p:stCondLst>
                          <p:childTnLst>
                            <p:par>
                              <p:cTn id="28" fill="hold">
                                <p:stCondLst>
                                  <p:cond delay="0"/>
                                </p:stCondLst>
                                <p:childTnLst>
                                  <p:par>
                                    <p:cTn id="29" presetID="37" presetClass="path" presetSubtype="0" fill="hold" grpId="0" nodeType="clickEffect" p14:presetBounceEnd="29000">
                                      <p:stCondLst>
                                        <p:cond delay="0"/>
                                      </p:stCondLst>
                                      <p:childTnLst>
                                        <p:animMotion origin="layout" path="M 0.53177 -0.00185 L 0.38941 -0.47685 C 0.35937 -0.58426 0.31475 -0.64236 0.2684 -0.64236 C 0.2151 -0.64236 0.17274 -0.58426 0.14271 -0.47685 L 2.5E-6 -0.00185 " pathEditMode="relative" rAng="10800000" ptsTypes="AAAAA" p14:bounceEnd="29000">
                                          <p:cBhvr>
                                            <p:cTn id="30" dur="4000" fill="hold"/>
                                            <p:tgtEl>
                                              <p:spTgt spid="13"/>
                                            </p:tgtEl>
                                            <p:attrNameLst>
                                              <p:attrName>ppt_x</p:attrName>
                                              <p:attrName>ppt_y</p:attrName>
                                            </p:attrNameLst>
                                          </p:cBhvr>
                                          <p:rCtr x="-26580" y="-32014"/>
                                        </p:animMotion>
                                      </p:childTnLst>
                                    </p:cTn>
                                  </p:par>
                                </p:childTnLst>
                              </p:cTn>
                            </p:par>
                          </p:childTnLst>
                        </p:cTn>
                      </p:par>
                      <p:par>
                        <p:cTn id="31" fill="hold">
                          <p:stCondLst>
                            <p:cond delay="indefinite"/>
                          </p:stCondLst>
                          <p:childTnLst>
                            <p:par>
                              <p:cTn id="32" fill="hold">
                                <p:stCondLst>
                                  <p:cond delay="0"/>
                                </p:stCondLst>
                                <p:childTnLst>
                                  <p:par>
                                    <p:cTn id="33" presetID="37" presetClass="path" presetSubtype="0" accel="100000" fill="hold" grpId="0" nodeType="clickEffect" p14:presetBounceEnd="28000">
                                      <p:stCondLst>
                                        <p:cond delay="0"/>
                                      </p:stCondLst>
                                      <p:childTnLst>
                                        <p:animMotion origin="layout" path="M 0.53177 -0.00185 L 0.38941 -0.47685 C 0.35937 -0.58426 0.31475 -0.64236 0.2684 -0.64236 C 0.2151 -0.64236 0.17274 -0.58426 0.14271 -0.47685 L 2.5E-6 -0.00185 " pathEditMode="relative" rAng="10800000" ptsTypes="AAAAA" p14:bounceEnd="28000">
                                          <p:cBhvr>
                                            <p:cTn id="34" dur="4000" fill="hold"/>
                                            <p:tgtEl>
                                              <p:spTgt spid="14"/>
                                            </p:tgtEl>
                                            <p:attrNameLst>
                                              <p:attrName>ppt_x</p:attrName>
                                              <p:attrName>ppt_y</p:attrName>
                                            </p:attrNameLst>
                                          </p:cBhvr>
                                          <p:rCtr x="-26580" y="-3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3" grpId="0" animBg="1"/>
          <p:bldP spid="14"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48000" decel="47000" fill="hold" grpId="0" nodeType="clickEffect">
                                      <p:stCondLst>
                                        <p:cond delay="0"/>
                                      </p:stCondLst>
                                      <p:childTnLst>
                                        <p:animMotion origin="layout" path="M 0.43159 -0.00902 L 0.31597 -0.50416 C 0.29166 -0.61574 0.25538 -0.67615 0.21771 -0.67615 C 0.17448 -0.67615 0.1401 -0.61574 0.1158 -0.50416 L 2.5E-6 -0.00902 " pathEditMode="relative" rAng="10800000" ptsTypes="AAAAA">
                                          <p:cBhvr>
                                            <p:cTn id="6" dur="4000" fill="hold"/>
                                            <p:tgtEl>
                                              <p:spTgt spid="16"/>
                                            </p:tgtEl>
                                            <p:attrNameLst>
                                              <p:attrName>ppt_x</p:attrName>
                                              <p:attrName>ppt_y</p:attrName>
                                            </p:attrNameLst>
                                          </p:cBhvr>
                                          <p:rCtr x="-21580" y="-33356"/>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fill="hold" grpId="0" nodeType="clickEffect">
                                      <p:stCondLst>
                                        <p:cond delay="0"/>
                                      </p:stCondLst>
                                      <p:childTnLst>
                                        <p:animMotion origin="layout" path="M 0.53159 -0.00231 L 0.38941 -0.47731 C 0.35937 -0.58472 0.31475 -0.64282 0.2684 -0.64282 C 0.2151 -0.64282 0.17274 -0.58472 0.14271 -0.47731 L 2.77778E-6 -0.00231 " pathEditMode="relative" rAng="10800000" ptsTypes="AAAAA">
                                          <p:cBhvr>
                                            <p:cTn id="10" dur="4000" fill="hold"/>
                                            <p:tgtEl>
                                              <p:spTgt spid="4"/>
                                            </p:tgtEl>
                                            <p:attrNameLst>
                                              <p:attrName>ppt_x</p:attrName>
                                              <p:attrName>ppt_y</p:attrName>
                                            </p:attrNameLst>
                                          </p:cBhvr>
                                          <p:rCtr x="-26580" y="-32014"/>
                                        </p:animMotion>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fill="hold" grpId="0" nodeType="clickEffect">
                                      <p:stCondLst>
                                        <p:cond delay="0"/>
                                      </p:stCondLst>
                                      <p:childTnLst>
                                        <p:animMotion origin="layout" path="M 0.53177 -0.00185 L 0.38941 -0.47685 C 0.35937 -0.58426 0.31475 -0.64236 0.2684 -0.64236 C 0.2151 -0.64236 0.17274 -0.58426 0.14271 -0.47685 L 2.5E-6 -0.00185 " pathEditMode="relative" rAng="10800000" ptsTypes="AAAAA">
                                          <p:cBhvr>
                                            <p:cTn id="14" dur="4000" fill="hold"/>
                                            <p:tgtEl>
                                              <p:spTgt spid="9"/>
                                            </p:tgtEl>
                                            <p:attrNameLst>
                                              <p:attrName>ppt_x</p:attrName>
                                              <p:attrName>ppt_y</p:attrName>
                                            </p:attrNameLst>
                                          </p:cBhvr>
                                          <p:rCtr x="-26580" y="-32014"/>
                                        </p:animMotion>
                                      </p:childTnLst>
                                    </p:cTn>
                                  </p:par>
                                </p:childTnLst>
                              </p:cTn>
                            </p:par>
                          </p:childTnLst>
                        </p:cTn>
                      </p:par>
                      <p:par>
                        <p:cTn id="15" fill="hold">
                          <p:stCondLst>
                            <p:cond delay="indefinite"/>
                          </p:stCondLst>
                          <p:childTnLst>
                            <p:par>
                              <p:cTn id="16" fill="hold">
                                <p:stCondLst>
                                  <p:cond delay="0"/>
                                </p:stCondLst>
                                <p:childTnLst>
                                  <p:par>
                                    <p:cTn id="17" presetID="37" presetClass="path" presetSubtype="0" accel="100000" fill="hold" grpId="0" nodeType="clickEffect">
                                      <p:stCondLst>
                                        <p:cond delay="0"/>
                                      </p:stCondLst>
                                      <p:childTnLst>
                                        <p:animMotion origin="layout" path="M 0.53177 -0.00185 L 0.38941 -0.47685 C 0.35937 -0.58426 0.31475 -0.64236 0.2684 -0.64236 C 0.2151 -0.64236 0.17274 -0.58426 0.14271 -0.47685 L 2.5E-6 -0.00185 " pathEditMode="relative" rAng="10800000" ptsTypes="AAAAA">
                                          <p:cBhvr>
                                            <p:cTn id="18" dur="4000" fill="hold"/>
                                            <p:tgtEl>
                                              <p:spTgt spid="10"/>
                                            </p:tgtEl>
                                            <p:attrNameLst>
                                              <p:attrName>ppt_x</p:attrName>
                                              <p:attrName>ppt_y</p:attrName>
                                            </p:attrNameLst>
                                          </p:cBhvr>
                                          <p:rCtr x="-26580" y="-32014"/>
                                        </p:animMotion>
                                      </p:childTnLst>
                                    </p:cTn>
                                  </p:par>
                                </p:childTnLst>
                              </p:cTn>
                            </p:par>
                          </p:childTnLst>
                        </p:cTn>
                      </p:par>
                      <p:par>
                        <p:cTn id="19" fill="hold">
                          <p:stCondLst>
                            <p:cond delay="indefinite"/>
                          </p:stCondLst>
                          <p:childTnLst>
                            <p:par>
                              <p:cTn id="20" fill="hold">
                                <p:stCondLst>
                                  <p:cond delay="0"/>
                                </p:stCondLst>
                                <p:childTnLst>
                                  <p:par>
                                    <p:cTn id="21" presetID="37" presetClass="path" presetSubtype="0" decel="50000" fill="hold" grpId="0" nodeType="clickEffect">
                                      <p:stCondLst>
                                        <p:cond delay="0"/>
                                      </p:stCondLst>
                                      <p:childTnLst>
                                        <p:animMotion origin="layout" path="M 0.53177 -0.00185 L 0.38941 -0.47685 C 0.35937 -0.58426 0.31475 -0.64236 0.2684 -0.64236 C 0.2151 -0.64236 0.17274 -0.58426 0.14271 -0.47685 L 2.5E-6 -0.00185 " pathEditMode="relative" rAng="10800000" ptsTypes="AAAAA">
                                          <p:cBhvr>
                                            <p:cTn id="22" dur="4000" fill="hold"/>
                                            <p:tgtEl>
                                              <p:spTgt spid="11"/>
                                            </p:tgtEl>
                                            <p:attrNameLst>
                                              <p:attrName>ppt_x</p:attrName>
                                              <p:attrName>ppt_y</p:attrName>
                                            </p:attrNameLst>
                                          </p:cBhvr>
                                          <p:rCtr x="-26580" y="-32014"/>
                                        </p:animMotion>
                                      </p:childTnLst>
                                    </p:cTn>
                                  </p:par>
                                </p:childTnLst>
                              </p:cTn>
                            </p:par>
                          </p:childTnLst>
                        </p:cTn>
                      </p:par>
                      <p:par>
                        <p:cTn id="23" fill="hold">
                          <p:stCondLst>
                            <p:cond delay="indefinite"/>
                          </p:stCondLst>
                          <p:childTnLst>
                            <p:par>
                              <p:cTn id="24" fill="hold">
                                <p:stCondLst>
                                  <p:cond delay="0"/>
                                </p:stCondLst>
                                <p:childTnLst>
                                  <p:par>
                                    <p:cTn id="25" presetID="37" presetClass="path" presetSubtype="0" decel="50000" fill="hold" grpId="0" nodeType="clickEffect">
                                      <p:stCondLst>
                                        <p:cond delay="0"/>
                                      </p:stCondLst>
                                      <p:childTnLst>
                                        <p:animMotion origin="layout" path="M 0.53177 -0.00185 L 0.38941 -0.47685 C 0.35937 -0.58426 0.31475 -0.64236 0.2684 -0.64236 C 0.2151 -0.64236 0.17274 -0.58426 0.14271 -0.47685 L 2.5E-6 -0.00185 " pathEditMode="relative" rAng="10800000" ptsTypes="AAAAA">
                                          <p:cBhvr>
                                            <p:cTn id="26" dur="4000" fill="hold"/>
                                            <p:tgtEl>
                                              <p:spTgt spid="12"/>
                                            </p:tgtEl>
                                            <p:attrNameLst>
                                              <p:attrName>ppt_x</p:attrName>
                                              <p:attrName>ppt_y</p:attrName>
                                            </p:attrNameLst>
                                          </p:cBhvr>
                                          <p:rCtr x="-26580" y="-32014"/>
                                        </p:animMotion>
                                      </p:childTnLst>
                                    </p:cTn>
                                  </p:par>
                                </p:childTnLst>
                              </p:cTn>
                            </p:par>
                          </p:childTnLst>
                        </p:cTn>
                      </p:par>
                      <p:par>
                        <p:cTn id="27" fill="hold">
                          <p:stCondLst>
                            <p:cond delay="indefinite"/>
                          </p:stCondLst>
                          <p:childTnLst>
                            <p:par>
                              <p:cTn id="28" fill="hold">
                                <p:stCondLst>
                                  <p:cond delay="0"/>
                                </p:stCondLst>
                                <p:childTnLst>
                                  <p:par>
                                    <p:cTn id="29" presetID="37" presetClass="path" presetSubtype="0" fill="hold" grpId="0" nodeType="clickEffect">
                                      <p:stCondLst>
                                        <p:cond delay="0"/>
                                      </p:stCondLst>
                                      <p:childTnLst>
                                        <p:animMotion origin="layout" path="M 0.53177 -0.00185 L 0.38941 -0.47685 C 0.35937 -0.58426 0.31475 -0.64236 0.2684 -0.64236 C 0.2151 -0.64236 0.17274 -0.58426 0.14271 -0.47685 L 2.5E-6 -0.00185 " pathEditMode="relative" rAng="10800000" ptsTypes="AAAAA">
                                          <p:cBhvr>
                                            <p:cTn id="30" dur="4000" fill="hold"/>
                                            <p:tgtEl>
                                              <p:spTgt spid="13"/>
                                            </p:tgtEl>
                                            <p:attrNameLst>
                                              <p:attrName>ppt_x</p:attrName>
                                              <p:attrName>ppt_y</p:attrName>
                                            </p:attrNameLst>
                                          </p:cBhvr>
                                          <p:rCtr x="-26580" y="-32014"/>
                                        </p:animMotion>
                                      </p:childTnLst>
                                    </p:cTn>
                                  </p:par>
                                </p:childTnLst>
                              </p:cTn>
                            </p:par>
                          </p:childTnLst>
                        </p:cTn>
                      </p:par>
                      <p:par>
                        <p:cTn id="31" fill="hold">
                          <p:stCondLst>
                            <p:cond delay="indefinite"/>
                          </p:stCondLst>
                          <p:childTnLst>
                            <p:par>
                              <p:cTn id="32" fill="hold">
                                <p:stCondLst>
                                  <p:cond delay="0"/>
                                </p:stCondLst>
                                <p:childTnLst>
                                  <p:par>
                                    <p:cTn id="33" presetID="37" presetClass="path" presetSubtype="0" accel="100000" fill="hold" grpId="0" nodeType="clickEffect">
                                      <p:stCondLst>
                                        <p:cond delay="0"/>
                                      </p:stCondLst>
                                      <p:childTnLst>
                                        <p:animMotion origin="layout" path="M 0.53177 -0.00185 L 0.38941 -0.47685 C 0.35937 -0.58426 0.31475 -0.64236 0.2684 -0.64236 C 0.2151 -0.64236 0.17274 -0.58426 0.14271 -0.47685 L 2.5E-6 -0.00185 " pathEditMode="relative" rAng="10800000" ptsTypes="AAAAA">
                                          <p:cBhvr>
                                            <p:cTn id="34" dur="4000" fill="hold"/>
                                            <p:tgtEl>
                                              <p:spTgt spid="14"/>
                                            </p:tgtEl>
                                            <p:attrNameLst>
                                              <p:attrName>ppt_x</p:attrName>
                                              <p:attrName>ppt_y</p:attrName>
                                            </p:attrNameLst>
                                          </p:cBhvr>
                                          <p:rCtr x="-26580" y="-3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3" grpId="0" animBg="1"/>
          <p:bldP spid="14" grpId="0" animBg="1"/>
          <p:bldP spid="16"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Image result for clip art m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428" y="5445223"/>
            <a:ext cx="1692857" cy="16947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clip art m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5445224"/>
            <a:ext cx="1692857" cy="16947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clip art m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5445224"/>
            <a:ext cx="1692857" cy="1694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clip art m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9388" y="5445224"/>
            <a:ext cx="1692857" cy="16947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5576" y="2132856"/>
            <a:ext cx="7704856" cy="369332"/>
          </a:xfrm>
          <a:prstGeom prst="rect">
            <a:avLst/>
          </a:prstGeom>
          <a:noFill/>
        </p:spPr>
        <p:txBody>
          <a:bodyPr wrap="square" rtlCol="0">
            <a:spAutoFit/>
          </a:bodyPr>
          <a:lstStyle/>
          <a:p>
            <a:r>
              <a:rPr lang="en-US" dirty="0"/>
              <a:t>Regular                 Smooth Start               Smooth End               Bounce</a:t>
            </a:r>
          </a:p>
        </p:txBody>
      </p:sp>
    </p:spTree>
    <p:extLst>
      <p:ext uri="{BB962C8B-B14F-4D97-AF65-F5344CB8AC3E}">
        <p14:creationId xmlns:p14="http://schemas.microsoft.com/office/powerpoint/2010/main" val="1711829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1.38889E-6 -1.48148E-6 L -1.38889E-6 -1.48148E-6 C -0.00035 -0.00486 -0.00052 -0.00949 -0.00104 -0.01412 C -0.00469 -0.0456 -0.00243 -0.02245 -0.00573 -0.04189 C -0.0085 -0.0581 -0.00416 -0.04027 -0.00955 -0.05972 C -0.00989 -0.0625 -0.01146 -0.07685 -0.0125 -0.08263 C -0.01267 -0.08402 -0.01302 -0.08518 -0.01337 -0.08634 C -0.01493 -0.10277 -0.01475 -0.09629 -0.01337 -0.11944 C -0.01319 -0.12384 -0.0125 -0.12893 -0.01146 -0.13333 C -0.01094 -0.13588 -0.00955 -0.14097 -0.00955 -0.14097 C -0.00903 -0.14722 -0.00885 -0.15162 -0.00764 -0.15763 C -0.00746 -0.15879 -0.00694 -0.15995 -0.00677 -0.16134 C -0.00625 -0.16388 -0.00625 -0.16643 -0.00573 -0.16898 C -0.00555 -0.1706 -0.00503 -0.17222 -0.00486 -0.17407 C -0.00382 -0.18171 -0.00295 -0.18935 -0.00191 -0.19699 C -0.00017 -0.24027 -0.00035 -0.22615 -0.00191 -0.29467 C -0.00208 -0.29629 -0.00295 -0.29791 -0.00295 -0.29976 C -0.00312 -0.30902 -0.00295 -0.31828 -0.00295 -0.32754 L -0.01337 -0.35671 " pathEditMode="relative" ptsTypes="AAAAAAAAAAAAAAAAAAA">
                                          <p:cBhvr>
                                            <p:cTn id="6" dur="2000" fill="hold"/>
                                            <p:tgtEl>
                                              <p:spTgt spid="102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48000" fill="hold" nodeType="clickEffect">
                                      <p:stCondLst>
                                        <p:cond delay="0"/>
                                      </p:stCondLst>
                                      <p:childTnLst>
                                        <p:animMotion origin="layout" path="M -1.11111E-6 -1.85185E-6 L -1.11111E-6 -1.85185E-6 C 0.00295 -0.01412 0.00399 -0.02013 0.00764 -0.03194 C 0.00868 -0.03564 0.0099 -0.03958 0.01129 -0.04328 C 0.01285 -0.04675 0.01458 -0.05 0.01615 -0.05347 C 0.01806 -0.07245 0.01528 -0.05138 0.02083 -0.07384 C 0.02188 -0.07754 0.02188 -0.08148 0.02274 -0.08518 C 0.02344 -0.08819 0.02483 -0.09097 0.0257 -0.09398 C 0.02639 -0.09652 0.02691 -0.09907 0.02761 -0.10162 C 0.02691 -0.12129 0.02743 -0.14074 0.0257 -0.16018 C 0.02517 -0.16481 0.02083 -0.17291 0.02083 -0.17291 C 0.02066 -0.17407 0.01945 -0.18263 0.01892 -0.18425 C 0.01858 -0.18564 0.01771 -0.1868 0.01701 -0.18796 C 0.01667 -0.18981 0.01667 -0.19166 0.01615 -0.19305 C 0.01389 -0.19884 0.01372 -0.19699 0.01129 -0.20069 C 0.01059 -0.20185 0.01007 -0.20324 0.00955 -0.20463 C 0.0066 -0.20995 0.00747 -0.20856 0.00469 -0.21226 C 0.00434 -0.21342 0.00434 -0.21481 0.00382 -0.21597 C 0.00295 -0.21759 0.00174 -0.21851 0.00087 -0.2199 C 0.00017 -0.22106 -0.00035 -0.22245 -0.00104 -0.22361 C -0.00139 -0.22615 -0.00139 -0.2287 -0.00191 -0.23125 C -0.00243 -0.23379 -0.00382 -0.23611 -0.00382 -0.23888 C -0.00417 -0.25532 -0.00347 -0.27199 -0.00295 -0.28842 C -0.00278 -0.29097 -0.00035 -0.29976 -1.11111E-6 -0.30115 C 0.00035 -0.30277 0.00052 -0.30439 0.00087 -0.30625 C 0.00156 -0.30879 0.00278 -0.31111 0.00278 -0.31388 L 0.00278 -0.31898 L 0.00573 -0.32638 " pathEditMode="relative" ptsTypes="AAAAAAAAAAAAAAAAAAAAAAAAAAAA">
                                          <p:cBhvr>
                                            <p:cTn id="10" dur="5000" fill="hold"/>
                                            <p:tgtEl>
                                              <p:spTgt spid="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decel="100000" fill="hold" nodeType="clickEffect">
                                      <p:stCondLst>
                                        <p:cond delay="0"/>
                                      </p:stCondLst>
                                      <p:childTnLst>
                                        <p:animMotion origin="layout" path="M 3.88889E-6 1.85185E-6 L 3.88889E-6 0.00046 C -0.00035 -0.04352 -0.00018 -0.08681 -0.00105 -0.13033 C -0.00122 -0.13542 -0.00209 -0.14074 -0.00296 -0.14584 C -0.00452 -0.15509 -0.0073 -0.16412 -0.00868 -0.17361 C -0.00921 -0.17824 -0.01007 -0.18241 -0.01059 -0.18658 C -0.01094 -0.19028 -0.01094 -0.19421 -0.01146 -0.19792 C -0.01285 -0.20671 -0.01389 -0.20486 -0.01632 -0.21343 C -0.01702 -0.21644 -0.01754 -0.21945 -0.01823 -0.22246 C -0.01858 -0.22408 -0.01858 -0.22593 -0.0191 -0.22755 C -0.01962 -0.22894 -0.02049 -0.22986 -0.02101 -0.23125 C -0.02153 -0.23287 -0.02344 -0.23889 -0.02396 -0.24144 C -0.02466 -0.24491 -0.0257 -0.25185 -0.0257 -0.25162 C -0.02552 -0.26111 -0.02552 -0.27037 -0.02483 -0.27986 C -0.02466 -0.28264 -0.02292 -0.2875 -0.02292 -0.28727 C -0.02257 -0.29051 -0.0224 -0.29352 -0.02205 -0.29653 C -0.02118 -0.30209 -0.02066 -0.30232 -0.0191 -0.30787 C -0.01736 -0.31412 -0.0191 -0.30949 -0.01719 -0.31412 L -0.01719 -0.31389 " pathEditMode="relative" rAng="0" ptsTypes="AAAAAAAAAAAAAAAAAAA">
                                          <p:cBhvr>
                                            <p:cTn id="14" dur="2000" fill="hold"/>
                                            <p:tgtEl>
                                              <p:spTgt spid="5"/>
                                            </p:tgtEl>
                                            <p:attrNameLst>
                                              <p:attrName>ppt_x</p:attrName>
                                              <p:attrName>ppt_y</p:attrName>
                                            </p:attrNameLst>
                                          </p:cBhvr>
                                          <p:rCtr x="-1285" y="-15694"/>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fill="hold" nodeType="clickEffect" p14:presetBounceEnd="43000">
                                      <p:stCondLst>
                                        <p:cond delay="0"/>
                                      </p:stCondLst>
                                      <p:childTnLst>
                                        <p:animMotion origin="layout" path="M 1.66667E-6 5.92593E-6 L 1.66667E-6 5.92593E-6 C -0.00017 -0.00902 -0.00069 -0.01782 -0.00087 -0.02685 C -0.00121 -0.04166 -0.00069 -0.05647 -0.00191 -0.07129 C -0.00295 -0.08703 -0.00764 -0.11828 -0.00764 -0.11828 C -0.00781 -0.12615 -0.00781 -0.13425 -0.00851 -0.14235 C -0.00885 -0.14583 -0.01007 -0.14907 -0.01042 -0.15254 C -0.01441 -0.19884 -0.00868 -0.15694 -0.01319 -0.18796 C -0.01302 -0.20022 -0.01285 -0.21272 -0.01233 -0.22499 C -0.01146 -0.24328 -0.01163 -0.24166 -0.00955 -0.25277 C -0.00937 -0.25277 -0.00833 -0.26735 -0.00764 -0.26944 C -0.00694 -0.27083 -0.00573 -0.27198 -0.00469 -0.27314 C -0.00399 -0.27777 -0.00434 -0.28009 -0.00191 -0.28333 C -0.00104 -0.28448 1.66667E-6 -0.28495 0.00104 -0.28587 C 0.00139 -0.28749 0.00208 -0.28911 0.00191 -0.29097 C 0.00139 -0.30393 0.00122 -0.303 -0.00191 -0.31134 C -0.00208 -0.31296 -0.00226 -0.31481 -0.00278 -0.31643 C -0.0033 -0.31782 -0.00417 -0.31874 -0.00469 -0.32013 C -0.00521 -0.32129 -0.00538 -0.32268 -0.00573 -0.32384 C -0.00538 -0.32731 -0.00538 -0.33078 -0.00469 -0.33402 C -0.00434 -0.33587 -0.0033 -0.33749 -0.00278 -0.33911 C -0.00243 -0.3405 -0.00208 -0.34166 -0.00191 -0.34305 C -0.00295 -0.35902 -0.00278 -0.35231 -0.00278 -0.36319 L -0.00278 -0.36319 " pathEditMode="relative" ptsTypes="AAAAAAAAAAAAAAAAAAAAAAAA" p14:bounceEnd="43000">
                                          <p:cBhvr>
                                            <p:cTn id="18"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1.38889E-6 -1.48148E-6 L -1.38889E-6 -1.48148E-6 C -0.00035 -0.00486 -0.00052 -0.00949 -0.00104 -0.01412 C -0.00469 -0.0456 -0.00243 -0.02245 -0.00573 -0.04189 C -0.0085 -0.0581 -0.00416 -0.04027 -0.00955 -0.05972 C -0.00989 -0.0625 -0.01146 -0.07685 -0.0125 -0.08263 C -0.01267 -0.08402 -0.01302 -0.08518 -0.01337 -0.08634 C -0.01493 -0.10277 -0.01475 -0.09629 -0.01337 -0.11944 C -0.01319 -0.12384 -0.0125 -0.12893 -0.01146 -0.13333 C -0.01094 -0.13588 -0.00955 -0.14097 -0.00955 -0.14097 C -0.00903 -0.14722 -0.00885 -0.15162 -0.00764 -0.15763 C -0.00746 -0.15879 -0.00694 -0.15995 -0.00677 -0.16134 C -0.00625 -0.16388 -0.00625 -0.16643 -0.00573 -0.16898 C -0.00555 -0.1706 -0.00503 -0.17222 -0.00486 -0.17407 C -0.00382 -0.18171 -0.00295 -0.18935 -0.00191 -0.19699 C -0.00017 -0.24027 -0.00035 -0.22615 -0.00191 -0.29467 C -0.00208 -0.29629 -0.00295 -0.29791 -0.00295 -0.29976 C -0.00312 -0.30902 -0.00295 -0.31828 -0.00295 -0.32754 L -0.01337 -0.35671 " pathEditMode="relative" ptsTypes="AAAAAAAAAAAAAAAAAAA">
                                          <p:cBhvr>
                                            <p:cTn id="6" dur="2000" fill="hold"/>
                                            <p:tgtEl>
                                              <p:spTgt spid="102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48000" fill="hold" nodeType="clickEffect">
                                      <p:stCondLst>
                                        <p:cond delay="0"/>
                                      </p:stCondLst>
                                      <p:childTnLst>
                                        <p:animMotion origin="layout" path="M -1.11111E-6 -1.85185E-6 L -1.11111E-6 -1.85185E-6 C 0.00295 -0.01412 0.00399 -0.02013 0.00764 -0.03194 C 0.00868 -0.03564 0.0099 -0.03958 0.01129 -0.04328 C 0.01285 -0.04675 0.01458 -0.05 0.01615 -0.05347 C 0.01806 -0.07245 0.01528 -0.05138 0.02083 -0.07384 C 0.02188 -0.07754 0.02188 -0.08148 0.02274 -0.08518 C 0.02344 -0.08819 0.02483 -0.09097 0.0257 -0.09398 C 0.02639 -0.09652 0.02691 -0.09907 0.02761 -0.10162 C 0.02691 -0.12129 0.02743 -0.14074 0.0257 -0.16018 C 0.02517 -0.16481 0.02083 -0.17291 0.02083 -0.17291 C 0.02066 -0.17407 0.01945 -0.18263 0.01892 -0.18425 C 0.01858 -0.18564 0.01771 -0.1868 0.01701 -0.18796 C 0.01667 -0.18981 0.01667 -0.19166 0.01615 -0.19305 C 0.01389 -0.19884 0.01372 -0.19699 0.01129 -0.20069 C 0.01059 -0.20185 0.01007 -0.20324 0.00955 -0.20463 C 0.0066 -0.20995 0.00747 -0.20856 0.00469 -0.21226 C 0.00434 -0.21342 0.00434 -0.21481 0.00382 -0.21597 C 0.00295 -0.21759 0.00174 -0.21851 0.00087 -0.2199 C 0.00017 -0.22106 -0.00035 -0.22245 -0.00104 -0.22361 C -0.00139 -0.22615 -0.00139 -0.2287 -0.00191 -0.23125 C -0.00243 -0.23379 -0.00382 -0.23611 -0.00382 -0.23888 C -0.00417 -0.25532 -0.00347 -0.27199 -0.00295 -0.28842 C -0.00278 -0.29097 -0.00035 -0.29976 -1.11111E-6 -0.30115 C 0.00035 -0.30277 0.00052 -0.30439 0.00087 -0.30625 C 0.00156 -0.30879 0.00278 -0.31111 0.00278 -0.31388 L 0.00278 -0.31898 L 0.00573 -0.32638 " pathEditMode="relative" ptsTypes="AAAAAAAAAAAAAAAAAAAAAAAAAAAA">
                                          <p:cBhvr>
                                            <p:cTn id="10" dur="5000" fill="hold"/>
                                            <p:tgtEl>
                                              <p:spTgt spid="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decel="100000" fill="hold" nodeType="clickEffect">
                                      <p:stCondLst>
                                        <p:cond delay="0"/>
                                      </p:stCondLst>
                                      <p:childTnLst>
                                        <p:animMotion origin="layout" path="M 3.88889E-6 1.85185E-6 L 3.88889E-6 0.00046 C -0.00035 -0.04352 -0.00018 -0.08681 -0.00105 -0.13033 C -0.00122 -0.13542 -0.00209 -0.14074 -0.00296 -0.14584 C -0.00452 -0.15509 -0.0073 -0.16412 -0.00868 -0.17361 C -0.00921 -0.17824 -0.01007 -0.18241 -0.01059 -0.18658 C -0.01094 -0.19028 -0.01094 -0.19421 -0.01146 -0.19792 C -0.01285 -0.20671 -0.01389 -0.20486 -0.01632 -0.21343 C -0.01702 -0.21644 -0.01754 -0.21945 -0.01823 -0.22246 C -0.01858 -0.22408 -0.01858 -0.22593 -0.0191 -0.22755 C -0.01962 -0.22894 -0.02049 -0.22986 -0.02101 -0.23125 C -0.02153 -0.23287 -0.02344 -0.23889 -0.02396 -0.24144 C -0.02466 -0.24491 -0.0257 -0.25185 -0.0257 -0.25162 C -0.02552 -0.26111 -0.02552 -0.27037 -0.02483 -0.27986 C -0.02466 -0.28264 -0.02292 -0.2875 -0.02292 -0.28727 C -0.02257 -0.29051 -0.0224 -0.29352 -0.02205 -0.29653 C -0.02118 -0.30209 -0.02066 -0.30232 -0.0191 -0.30787 C -0.01736 -0.31412 -0.0191 -0.30949 -0.01719 -0.31412 L -0.01719 -0.31389 " pathEditMode="relative" rAng="0" ptsTypes="AAAAAAAAAAAAAAAAAAA">
                                          <p:cBhvr>
                                            <p:cTn id="14" dur="2000" fill="hold"/>
                                            <p:tgtEl>
                                              <p:spTgt spid="5"/>
                                            </p:tgtEl>
                                            <p:attrNameLst>
                                              <p:attrName>ppt_x</p:attrName>
                                              <p:attrName>ppt_y</p:attrName>
                                            </p:attrNameLst>
                                          </p:cBhvr>
                                          <p:rCtr x="-1285" y="-15694"/>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fill="hold" nodeType="clickEffect">
                                      <p:stCondLst>
                                        <p:cond delay="0"/>
                                      </p:stCondLst>
                                      <p:childTnLst>
                                        <p:animMotion origin="layout" path="M 1.66667E-6 5.92593E-6 L 1.66667E-6 5.92593E-6 C -0.00017 -0.00902 -0.00069 -0.01782 -0.00087 -0.02685 C -0.00121 -0.04166 -0.00069 -0.05647 -0.00191 -0.07129 C -0.00295 -0.08703 -0.00764 -0.11828 -0.00764 -0.11828 C -0.00781 -0.12615 -0.00781 -0.13425 -0.00851 -0.14235 C -0.00885 -0.14583 -0.01007 -0.14907 -0.01042 -0.15254 C -0.01441 -0.19884 -0.00868 -0.15694 -0.01319 -0.18796 C -0.01302 -0.20022 -0.01285 -0.21272 -0.01233 -0.22499 C -0.01146 -0.24328 -0.01163 -0.24166 -0.00955 -0.25277 C -0.00937 -0.25277 -0.00833 -0.26735 -0.00764 -0.26944 C -0.00694 -0.27083 -0.00573 -0.27198 -0.00469 -0.27314 C -0.00399 -0.27777 -0.00434 -0.28009 -0.00191 -0.28333 C -0.00104 -0.28448 1.66667E-6 -0.28495 0.00104 -0.28587 C 0.00139 -0.28749 0.00208 -0.28911 0.00191 -0.29097 C 0.00139 -0.30393 0.00122 -0.303 -0.00191 -0.31134 C -0.00208 -0.31296 -0.00226 -0.31481 -0.00278 -0.31643 C -0.0033 -0.31782 -0.00417 -0.31874 -0.00469 -0.32013 C -0.00521 -0.32129 -0.00538 -0.32268 -0.00573 -0.32384 C -0.00538 -0.32731 -0.00538 -0.33078 -0.00469 -0.33402 C -0.00434 -0.33587 -0.0033 -0.33749 -0.00278 -0.33911 C -0.00243 -0.3405 -0.00208 -0.34166 -0.00191 -0.34305 C -0.00295 -0.35902 -0.00278 -0.35231 -0.00278 -0.36319 L -0.00278 -0.36319 " pathEditMode="relative" ptsTypes="AAAAAAAAAAAAAAAAAAAAAAAA">
                                          <p:cBhvr>
                                            <p:cTn id="18"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Control your Timing and Duration</a:t>
            </a:r>
          </a:p>
        </p:txBody>
      </p:sp>
      <p:sp>
        <p:nvSpPr>
          <p:cNvPr id="4" name="Double Wave 3"/>
          <p:cNvSpPr/>
          <p:nvPr/>
        </p:nvSpPr>
        <p:spPr>
          <a:xfrm>
            <a:off x="2699792" y="1556792"/>
            <a:ext cx="2304256" cy="1368152"/>
          </a:xfrm>
          <a:prstGeom prst="doubleWav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Go Canada!</a:t>
            </a:r>
          </a:p>
        </p:txBody>
      </p:sp>
      <p:sp>
        <p:nvSpPr>
          <p:cNvPr id="5" name="Rectangle 4"/>
          <p:cNvSpPr/>
          <p:nvPr/>
        </p:nvSpPr>
        <p:spPr>
          <a:xfrm>
            <a:off x="2608049" y="1556792"/>
            <a:ext cx="72008" cy="511256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TextBox 5"/>
          <p:cNvSpPr txBox="1"/>
          <p:nvPr/>
        </p:nvSpPr>
        <p:spPr>
          <a:xfrm>
            <a:off x="5724128" y="1477816"/>
            <a:ext cx="2808312" cy="2585323"/>
          </a:xfrm>
          <a:prstGeom prst="rect">
            <a:avLst/>
          </a:prstGeom>
          <a:noFill/>
        </p:spPr>
        <p:txBody>
          <a:bodyPr wrap="square" rtlCol="0">
            <a:spAutoFit/>
          </a:bodyPr>
          <a:lstStyle/>
          <a:p>
            <a:r>
              <a:rPr lang="en-US" dirty="0"/>
              <a:t>When motion path (ghosted shape) has a green circle (start) or red </a:t>
            </a:r>
            <a:r>
              <a:rPr lang="en-US" b="1" dirty="0"/>
              <a:t>circle</a:t>
            </a:r>
            <a:r>
              <a:rPr lang="en-US" dirty="0"/>
              <a:t> (end), motion is selected. When motion path has a green </a:t>
            </a:r>
            <a:r>
              <a:rPr lang="en-US" b="1" dirty="0"/>
              <a:t>triangle</a:t>
            </a:r>
            <a:r>
              <a:rPr lang="en-US" dirty="0"/>
              <a:t> (start) or red triangle (end), motion is NOT selected.</a:t>
            </a:r>
          </a:p>
        </p:txBody>
      </p:sp>
      <p:pic>
        <p:nvPicPr>
          <p:cNvPr id="1026" name="Picture 2" descr="Graduate Grad Canada Fla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8107" y="4941168"/>
            <a:ext cx="2727625" cy="138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3847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100000" fill="hold" grpId="0" nodeType="afterEffect">
                                      <p:stCondLst>
                                        <p:cond delay="0"/>
                                      </p:stCondLst>
                                      <p:childTnLst>
                                        <p:animMotion origin="layout" path="M -5.55556E-7 0.03681 L -5.55556E-7 0.46736 " pathEditMode="relative" rAng="0" ptsTypes="AA">
                                          <p:cBhvr>
                                            <p:cTn id="6" dur="2000" fill="hold"/>
                                            <p:tgtEl>
                                              <p:spTgt spid="4"/>
                                            </p:tgtEl>
                                            <p:attrNameLst>
                                              <p:attrName>ppt_x</p:attrName>
                                              <p:attrName>ppt_y</p:attrName>
                                            </p:attrNameLst>
                                          </p:cBhvr>
                                          <p:rCtr x="0" y="21528"/>
                                        </p:animMotion>
                                      </p:childTnLst>
                                    </p:cTn>
                                  </p:par>
                                </p:childTnLst>
                              </p:cTn>
                            </p:par>
                            <p:par>
                              <p:cTn id="7" fill="hold">
                                <p:stCondLst>
                                  <p:cond delay="2000"/>
                                </p:stCondLst>
                                <p:childTnLst>
                                  <p:par>
                                    <p:cTn id="8" presetID="42" presetClass="path" presetSubtype="0" accel="100000" fill="hold" grpId="1" nodeType="afterEffect" p14:presetBounceEnd="16000">
                                      <p:stCondLst>
                                        <p:cond delay="0"/>
                                      </p:stCondLst>
                                      <p:childTnLst>
                                        <p:animMotion origin="layout" path="M -5.55556E-7 0.46736 L -5.55556E-7 -4.44444E-6 " pathEditMode="relative" rAng="0" ptsTypes="AA" p14:bounceEnd="16000">
                                          <p:cBhvr>
                                            <p:cTn id="9" dur="2000" fill="hold"/>
                                            <p:tgtEl>
                                              <p:spTgt spid="4"/>
                                            </p:tgtEl>
                                            <p:attrNameLst>
                                              <p:attrName>ppt_x</p:attrName>
                                              <p:attrName>ppt_y</p:attrName>
                                            </p:attrNameLst>
                                          </p:cBhvr>
                                          <p:rCtr x="0" y="-23102"/>
                                        </p:animMotion>
                                      </p:childTnLst>
                                    </p:cTn>
                                  </p:par>
                                </p:childTnLst>
                              </p:cTn>
                            </p:par>
                          </p:childTnLst>
                        </p:cTn>
                      </p:par>
                      <p:par>
                        <p:cTn id="10" fill="hold">
                          <p:stCondLst>
                            <p:cond delay="indefinite"/>
                          </p:stCondLst>
                          <p:childTnLst>
                            <p:par>
                              <p:cTn id="11" fill="hold">
                                <p:stCondLst>
                                  <p:cond delay="0"/>
                                </p:stCondLst>
                                <p:childTnLst>
                                  <p:par>
                                    <p:cTn id="12" presetID="26" presetClass="path" presetSubtype="0" accel="50000" decel="50000" fill="hold" nodeType="clickEffect">
                                      <p:stCondLst>
                                        <p:cond delay="0"/>
                                      </p:stCondLst>
                                      <p:childTnLst>
                                        <p:animMotion origin="layout" path="M -5.55556E-7 -1.04083E-17 C -5.55556E-7 0.03333 0.02691 0.06019 0.0599 0.06019 C 0.09826 0.06019 0.1125 0.03032 0.11858 0.01227 C 0.12066 0.00417 0.12274 -0.00394 0.12483 -0.01204 C 0.13056 -0.03009 0.26007 -0.30625 0.32101 -0.29306 C 0.38177 -0.28032 0.49236 -0.01157 0.49045 0.06667 C 0.48837 0.14514 0.37014 0.18588 0.30903 0.17685 C 0.24809 0.16782 0.13056 0.03032 0.12483 0.01227 C 0.12274 0.00417 0.12066 -0.00394 0.11858 -0.01204 C 0.1125 -0.03009 0.09826 -0.05995 0.0599 -0.05995 C 0.02691 -0.05995 -5.55556E-7 -0.0331 -5.55556E-7 -1.04083E-17 Z " pathEditMode="relative" rAng="0" ptsTypes="AAAAAAAAAAA">
                                          <p:cBhvr>
                                            <p:cTn id="13" dur="2000" fill="hold"/>
                                            <p:tgtEl>
                                              <p:spTgt spid="1026"/>
                                            </p:tgtEl>
                                            <p:attrNameLst>
                                              <p:attrName>ppt_x</p:attrName>
                                              <p:attrName>ppt_y</p:attrName>
                                            </p:attrNameLst>
                                          </p:cBhvr>
                                          <p:rCtr x="24514" y="-5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100000" fill="hold" grpId="0" nodeType="afterEffect">
                                      <p:stCondLst>
                                        <p:cond delay="0"/>
                                      </p:stCondLst>
                                      <p:childTnLst>
                                        <p:animMotion origin="layout" path="M -5.55556E-7 0.03681 L -5.55556E-7 0.46736 " pathEditMode="relative" rAng="0" ptsTypes="AA">
                                          <p:cBhvr>
                                            <p:cTn id="6" dur="2000" fill="hold"/>
                                            <p:tgtEl>
                                              <p:spTgt spid="4"/>
                                            </p:tgtEl>
                                            <p:attrNameLst>
                                              <p:attrName>ppt_x</p:attrName>
                                              <p:attrName>ppt_y</p:attrName>
                                            </p:attrNameLst>
                                          </p:cBhvr>
                                          <p:rCtr x="0" y="21528"/>
                                        </p:animMotion>
                                      </p:childTnLst>
                                    </p:cTn>
                                  </p:par>
                                </p:childTnLst>
                              </p:cTn>
                            </p:par>
                            <p:par>
                              <p:cTn id="7" fill="hold">
                                <p:stCondLst>
                                  <p:cond delay="2000"/>
                                </p:stCondLst>
                                <p:childTnLst>
                                  <p:par>
                                    <p:cTn id="8" presetID="42" presetClass="path" presetSubtype="0" accel="100000" fill="hold" grpId="1" nodeType="afterEffect">
                                      <p:stCondLst>
                                        <p:cond delay="0"/>
                                      </p:stCondLst>
                                      <p:childTnLst>
                                        <p:animMotion origin="layout" path="M -5.55556E-7 0.46736 L -5.55556E-7 -4.44444E-6 " pathEditMode="relative" rAng="0" ptsTypes="AA">
                                          <p:cBhvr>
                                            <p:cTn id="9" dur="2000" fill="hold"/>
                                            <p:tgtEl>
                                              <p:spTgt spid="4"/>
                                            </p:tgtEl>
                                            <p:attrNameLst>
                                              <p:attrName>ppt_x</p:attrName>
                                              <p:attrName>ppt_y</p:attrName>
                                            </p:attrNameLst>
                                          </p:cBhvr>
                                          <p:rCtr x="0" y="-23102"/>
                                        </p:animMotion>
                                      </p:childTnLst>
                                    </p:cTn>
                                  </p:par>
                                </p:childTnLst>
                              </p:cTn>
                            </p:par>
                          </p:childTnLst>
                        </p:cTn>
                      </p:par>
                      <p:par>
                        <p:cTn id="10" fill="hold">
                          <p:stCondLst>
                            <p:cond delay="indefinite"/>
                          </p:stCondLst>
                          <p:childTnLst>
                            <p:par>
                              <p:cTn id="11" fill="hold">
                                <p:stCondLst>
                                  <p:cond delay="0"/>
                                </p:stCondLst>
                                <p:childTnLst>
                                  <p:par>
                                    <p:cTn id="12" presetID="26" presetClass="path" presetSubtype="0" accel="50000" decel="50000" fill="hold" nodeType="clickEffect">
                                      <p:stCondLst>
                                        <p:cond delay="0"/>
                                      </p:stCondLst>
                                      <p:childTnLst>
                                        <p:animMotion origin="layout" path="M -5.55556E-7 -1.04083E-17 C -5.55556E-7 0.03333 0.02691 0.06019 0.0599 0.06019 C 0.09826 0.06019 0.1125 0.03032 0.11858 0.01227 C 0.12066 0.00417 0.12274 -0.00394 0.12483 -0.01204 C 0.13056 -0.03009 0.26007 -0.30625 0.32101 -0.29306 C 0.38177 -0.28032 0.49236 -0.01157 0.49045 0.06667 C 0.48837 0.14514 0.37014 0.18588 0.30903 0.17685 C 0.24809 0.16782 0.13056 0.03032 0.12483 0.01227 C 0.12274 0.00417 0.12066 -0.00394 0.11858 -0.01204 C 0.1125 -0.03009 0.09826 -0.05995 0.0599 -0.05995 C 0.02691 -0.05995 -5.55556E-7 -0.0331 -5.55556E-7 -1.04083E-17 Z " pathEditMode="relative" rAng="0" ptsTypes="AAAAAAAAAAA">
                                          <p:cBhvr>
                                            <p:cTn id="13" dur="2000" fill="hold"/>
                                            <p:tgtEl>
                                              <p:spTgt spid="1026"/>
                                            </p:tgtEl>
                                            <p:attrNameLst>
                                              <p:attrName>ppt_x</p:attrName>
                                              <p:attrName>ppt_y</p:attrName>
                                            </p:attrNameLst>
                                          </p:cBhvr>
                                          <p:rCtr x="24514" y="-5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CA" dirty="0" err="1">
                <a:solidFill>
                  <a:schemeClr val="tx2">
                    <a:satMod val="130000"/>
                  </a:schemeClr>
                </a:solidFill>
              </a:rPr>
              <a:t>Tweening</a:t>
            </a:r>
            <a:r>
              <a:rPr lang="en-CA" dirty="0">
                <a:solidFill>
                  <a:schemeClr val="tx2">
                    <a:satMod val="130000"/>
                  </a:schemeClr>
                </a:solidFill>
              </a:rPr>
              <a:t> in Action</a:t>
            </a:r>
          </a:p>
        </p:txBody>
      </p:sp>
      <p:sp>
        <p:nvSpPr>
          <p:cNvPr id="5" name="Content Placeholder 4"/>
          <p:cNvSpPr>
            <a:spLocks noGrp="1"/>
          </p:cNvSpPr>
          <p:nvPr>
            <p:ph idx="1"/>
          </p:nvPr>
        </p:nvSpPr>
        <p:spPr>
          <a:xfrm>
            <a:off x="785813" y="1143000"/>
            <a:ext cx="8077200" cy="2940050"/>
          </a:xfrm>
        </p:spPr>
        <p:txBody>
          <a:bodyPr>
            <a:normAutofit fontScale="85000" lnSpcReduction="10000"/>
          </a:bodyPr>
          <a:lstStyle/>
          <a:p>
            <a:pPr marL="365760" indent="-283464" eaLnBrk="1" fontAlgn="auto" hangingPunct="1">
              <a:spcAft>
                <a:spcPts val="0"/>
              </a:spcAft>
              <a:buFont typeface="Wingdings 2"/>
              <a:buChar char=""/>
              <a:defRPr/>
            </a:pPr>
            <a:r>
              <a:rPr lang="en-CA" b="1" dirty="0">
                <a:solidFill>
                  <a:schemeClr val="accent1"/>
                </a:solidFill>
              </a:rPr>
              <a:t>QUESTION: </a:t>
            </a:r>
            <a:r>
              <a:rPr lang="en-CA" dirty="0">
                <a:solidFill>
                  <a:schemeClr val="accent1"/>
                </a:solidFill>
              </a:rPr>
              <a:t>Suppose we had the following starting picture and the given ending picture, what </a:t>
            </a:r>
            <a:r>
              <a:rPr lang="en-CA" b="1" dirty="0">
                <a:solidFill>
                  <a:schemeClr val="accent1"/>
                </a:solidFill>
              </a:rPr>
              <a:t>THREE</a:t>
            </a:r>
            <a:r>
              <a:rPr lang="en-CA" dirty="0">
                <a:solidFill>
                  <a:schemeClr val="accent1"/>
                </a:solidFill>
              </a:rPr>
              <a:t> things do you think you would have to consider in order to make it appear animated but it should have a smooth animation, not jerky?</a:t>
            </a:r>
          </a:p>
          <a:p>
            <a:pPr marL="365760" indent="-283464" eaLnBrk="1" fontAlgn="auto" hangingPunct="1">
              <a:spcAft>
                <a:spcPts val="0"/>
              </a:spcAft>
              <a:buFont typeface="Wingdings 2"/>
              <a:buChar char=""/>
              <a:defRPr/>
            </a:pPr>
            <a:r>
              <a:rPr lang="en-CA" b="1" dirty="0">
                <a:solidFill>
                  <a:schemeClr val="accent1"/>
                </a:solidFill>
              </a:rPr>
              <a:t>QUESTION</a:t>
            </a:r>
            <a:r>
              <a:rPr lang="en-CA" dirty="0">
                <a:solidFill>
                  <a:schemeClr val="accent1"/>
                </a:solidFill>
              </a:rPr>
              <a:t>: What colour will the tween frames be?</a:t>
            </a:r>
          </a:p>
        </p:txBody>
      </p:sp>
      <p:sp>
        <p:nvSpPr>
          <p:cNvPr id="6" name="Rectangle 4"/>
          <p:cNvSpPr>
            <a:spLocks noChangeArrowheads="1"/>
          </p:cNvSpPr>
          <p:nvPr/>
        </p:nvSpPr>
        <p:spPr bwMode="auto">
          <a:xfrm>
            <a:off x="1187450" y="4213225"/>
            <a:ext cx="2303463" cy="2016125"/>
          </a:xfrm>
          <a:prstGeom prst="rect">
            <a:avLst/>
          </a:prstGeom>
          <a:solidFill>
            <a:schemeClr val="accent1">
              <a:lumMod val="20000"/>
              <a:lumOff val="80000"/>
            </a:schemeClr>
          </a:solidFill>
          <a:ln w="28575">
            <a:solidFill>
              <a:schemeClr val="tx1"/>
            </a:solidFill>
            <a:miter lim="800000"/>
            <a:headEnd/>
            <a:tailEnd/>
          </a:ln>
        </p:spPr>
        <p:txBody>
          <a:bodyPr wrap="none" anchor="ctr"/>
          <a:lstStyle/>
          <a:p>
            <a:pPr eaLnBrk="1" fontAlgn="auto" hangingPunct="1">
              <a:spcBef>
                <a:spcPts val="0"/>
              </a:spcBef>
              <a:spcAft>
                <a:spcPts val="0"/>
              </a:spcAft>
              <a:defRPr/>
            </a:pPr>
            <a:endParaRPr lang="en-US">
              <a:latin typeface="+mn-lt"/>
            </a:endParaRPr>
          </a:p>
        </p:txBody>
      </p:sp>
      <p:sp>
        <p:nvSpPr>
          <p:cNvPr id="7" name="Rectangle 6"/>
          <p:cNvSpPr>
            <a:spLocks noChangeArrowheads="1"/>
          </p:cNvSpPr>
          <p:nvPr/>
        </p:nvSpPr>
        <p:spPr bwMode="auto">
          <a:xfrm>
            <a:off x="6000750" y="4240213"/>
            <a:ext cx="2303463" cy="2016125"/>
          </a:xfrm>
          <a:prstGeom prst="rect">
            <a:avLst/>
          </a:prstGeom>
          <a:solidFill>
            <a:schemeClr val="accent1">
              <a:lumMod val="20000"/>
              <a:lumOff val="80000"/>
            </a:schemeClr>
          </a:solidFill>
          <a:ln w="28575">
            <a:solidFill>
              <a:schemeClr val="tx1"/>
            </a:solidFill>
            <a:miter lim="800000"/>
            <a:headEnd/>
            <a:tailEnd/>
          </a:ln>
        </p:spPr>
        <p:txBody>
          <a:bodyPr wrap="none" anchor="ctr"/>
          <a:lstStyle/>
          <a:p>
            <a:pPr eaLnBrk="1" fontAlgn="auto" hangingPunct="1">
              <a:spcBef>
                <a:spcPts val="0"/>
              </a:spcBef>
              <a:spcAft>
                <a:spcPts val="0"/>
              </a:spcAft>
              <a:defRPr/>
            </a:pPr>
            <a:endParaRPr lang="en-US">
              <a:latin typeface="+mn-lt"/>
            </a:endParaRPr>
          </a:p>
        </p:txBody>
      </p:sp>
      <p:sp>
        <p:nvSpPr>
          <p:cNvPr id="56326" name="Text Box 9"/>
          <p:cNvSpPr txBox="1">
            <a:spLocks noChangeArrowheads="1"/>
          </p:cNvSpPr>
          <p:nvPr/>
        </p:nvSpPr>
        <p:spPr bwMode="auto">
          <a:xfrm>
            <a:off x="1092200" y="6154738"/>
            <a:ext cx="2087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a:t>Start picture</a:t>
            </a:r>
          </a:p>
        </p:txBody>
      </p:sp>
      <p:sp>
        <p:nvSpPr>
          <p:cNvPr id="56327" name="Text Box 10"/>
          <p:cNvSpPr txBox="1">
            <a:spLocks noChangeArrowheads="1"/>
          </p:cNvSpPr>
          <p:nvPr/>
        </p:nvSpPr>
        <p:spPr bwMode="auto">
          <a:xfrm>
            <a:off x="5922963" y="6181725"/>
            <a:ext cx="2087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a:t>End picture</a:t>
            </a:r>
          </a:p>
        </p:txBody>
      </p:sp>
      <p:sp>
        <p:nvSpPr>
          <p:cNvPr id="56328" name="Rectangle 5"/>
          <p:cNvSpPr>
            <a:spLocks noChangeArrowheads="1"/>
          </p:cNvSpPr>
          <p:nvPr/>
        </p:nvSpPr>
        <p:spPr bwMode="auto">
          <a:xfrm>
            <a:off x="1428750" y="4429125"/>
            <a:ext cx="431800" cy="433388"/>
          </a:xfrm>
          <a:prstGeom prst="rect">
            <a:avLst/>
          </a:prstGeom>
          <a:solidFill>
            <a:srgbClr val="3366FF"/>
          </a:soli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1800"/>
          </a:p>
        </p:txBody>
      </p:sp>
      <p:sp>
        <p:nvSpPr>
          <p:cNvPr id="56329" name="Oval 7"/>
          <p:cNvSpPr>
            <a:spLocks noChangeArrowheads="1"/>
          </p:cNvSpPr>
          <p:nvPr/>
        </p:nvSpPr>
        <p:spPr bwMode="auto">
          <a:xfrm>
            <a:off x="7572375" y="5740400"/>
            <a:ext cx="504825" cy="358775"/>
          </a:xfrm>
          <a:prstGeom prst="ellipse">
            <a:avLst/>
          </a:prstGeom>
          <a:solidFill>
            <a:srgbClr val="FF0000"/>
          </a:solidFill>
          <a:ln w="9525">
            <a:solidFill>
              <a:schemeClr val="tx1"/>
            </a:solidFill>
            <a:round/>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1800"/>
          </a:p>
        </p:txBody>
      </p:sp>
    </p:spTree>
    <p:extLst>
      <p:ext uri="{BB962C8B-B14F-4D97-AF65-F5344CB8AC3E}">
        <p14:creationId xmlns:p14="http://schemas.microsoft.com/office/powerpoint/2010/main" val="3313384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469" y="332656"/>
            <a:ext cx="8072437" cy="1143000"/>
          </a:xfrm>
        </p:spPr>
        <p:txBody>
          <a:bodyPr>
            <a:normAutofit/>
          </a:bodyPr>
          <a:lstStyle/>
          <a:p>
            <a:pPr eaLnBrk="1" fontAlgn="auto" hangingPunct="1">
              <a:spcAft>
                <a:spcPts val="0"/>
              </a:spcAft>
              <a:defRPr/>
            </a:pPr>
            <a:r>
              <a:rPr lang="en-CA" dirty="0">
                <a:solidFill>
                  <a:schemeClr val="tx2">
                    <a:satMod val="130000"/>
                  </a:schemeClr>
                </a:solidFill>
              </a:rPr>
              <a:t>3 Things All Happening At Once:</a:t>
            </a:r>
          </a:p>
        </p:txBody>
      </p:sp>
      <p:pic>
        <p:nvPicPr>
          <p:cNvPr id="57347" name="Picture 2" descr="C:\Documents and Settings\lreid\Desktop\shap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482512"/>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941A6F5-94F3-45CC-A17B-5835361E15CD}"/>
              </a:ext>
            </a:extLst>
          </p:cNvPr>
          <p:cNvSpPr/>
          <p:nvPr/>
        </p:nvSpPr>
        <p:spPr>
          <a:xfrm>
            <a:off x="822468" y="3573016"/>
            <a:ext cx="7781980" cy="2585323"/>
          </a:xfrm>
          <a:prstGeom prst="rect">
            <a:avLst/>
          </a:prstGeom>
        </p:spPr>
        <p:txBody>
          <a:bodyPr wrap="square">
            <a:spAutoFit/>
          </a:bodyPr>
          <a:lstStyle/>
          <a:p>
            <a:pPr marL="365760" indent="-283464" eaLnBrk="1" fontAlgn="auto" hangingPunct="1">
              <a:spcAft>
                <a:spcPts val="0"/>
              </a:spcAft>
              <a:buFont typeface="Wingdings 2"/>
              <a:buChar char=""/>
              <a:defRPr/>
            </a:pPr>
            <a:r>
              <a:rPr lang="en-CA" b="1" dirty="0" err="1"/>
              <a:t>Tweening</a:t>
            </a:r>
            <a:r>
              <a:rPr lang="en-CA" dirty="0"/>
              <a:t>:  Creating the intermediate frames based on the starting keyframe and ending keyframe. In the above case, the </a:t>
            </a:r>
            <a:r>
              <a:rPr lang="en-CA" dirty="0" err="1"/>
              <a:t>tweening</a:t>
            </a:r>
            <a:r>
              <a:rPr lang="en-CA" dirty="0"/>
              <a:t> operation needs to create frames that are doing 3 things all at once:</a:t>
            </a:r>
          </a:p>
          <a:p>
            <a:pPr marL="882396" lvl="1" indent="-342900" eaLnBrk="1" fontAlgn="auto" hangingPunct="1">
              <a:spcAft>
                <a:spcPts val="0"/>
              </a:spcAft>
              <a:buFont typeface="+mj-lt"/>
              <a:buAutoNum type="arabicPeriod"/>
              <a:defRPr/>
            </a:pPr>
            <a:r>
              <a:rPr lang="en-CA" dirty="0"/>
              <a:t>Going from a </a:t>
            </a:r>
            <a:r>
              <a:rPr lang="en-CA" b="1" dirty="0"/>
              <a:t>square</a:t>
            </a:r>
            <a:r>
              <a:rPr lang="en-CA" dirty="0"/>
              <a:t> to a </a:t>
            </a:r>
            <a:r>
              <a:rPr lang="en-CA" b="1" dirty="0"/>
              <a:t>circle</a:t>
            </a:r>
          </a:p>
          <a:p>
            <a:pPr marL="882396" lvl="1" indent="-342900" eaLnBrk="1" fontAlgn="auto" hangingPunct="1">
              <a:spcAft>
                <a:spcPts val="0"/>
              </a:spcAft>
              <a:buFont typeface="+mj-lt"/>
              <a:buAutoNum type="arabicPeriod"/>
              <a:defRPr/>
            </a:pPr>
            <a:r>
              <a:rPr lang="en-CA" dirty="0"/>
              <a:t>Going from the </a:t>
            </a:r>
            <a:r>
              <a:rPr lang="en-CA" b="1" dirty="0"/>
              <a:t>top left corner</a:t>
            </a:r>
            <a:r>
              <a:rPr lang="en-CA" dirty="0"/>
              <a:t> to the </a:t>
            </a:r>
            <a:r>
              <a:rPr lang="en-CA" b="1" dirty="0"/>
              <a:t>bottom right corner </a:t>
            </a:r>
            <a:r>
              <a:rPr lang="en-CA" dirty="0"/>
              <a:t>(following a path)</a:t>
            </a:r>
          </a:p>
          <a:p>
            <a:pPr marL="882396" lvl="1" indent="-342900" eaLnBrk="1" fontAlgn="auto" hangingPunct="1">
              <a:spcAft>
                <a:spcPts val="0"/>
              </a:spcAft>
              <a:buFont typeface="+mj-lt"/>
              <a:buAutoNum type="arabicPeriod"/>
              <a:defRPr/>
            </a:pPr>
            <a:r>
              <a:rPr lang="en-CA" dirty="0"/>
              <a:t>Going from </a:t>
            </a:r>
            <a:r>
              <a:rPr lang="en-CA" b="1" dirty="0"/>
              <a:t>blue</a:t>
            </a:r>
            <a:r>
              <a:rPr lang="en-CA" dirty="0"/>
              <a:t> to </a:t>
            </a:r>
            <a:r>
              <a:rPr lang="en-CA" b="1" dirty="0"/>
              <a:t>red</a:t>
            </a:r>
            <a:r>
              <a:rPr lang="en-CA" dirty="0"/>
              <a:t> (so it MUST go through purple in order for the transition to look smooth)</a:t>
            </a:r>
          </a:p>
          <a:p>
            <a:pPr marL="822960" lvl="1" indent="-283464" eaLnBrk="1" fontAlgn="auto" hangingPunct="1">
              <a:spcAft>
                <a:spcPts val="0"/>
              </a:spcAft>
              <a:buFont typeface="Wingdings 2"/>
              <a:buChar char=""/>
              <a:defRPr/>
            </a:pPr>
            <a:endParaRPr lang="en-CA" dirty="0"/>
          </a:p>
        </p:txBody>
      </p:sp>
    </p:spTree>
    <p:extLst>
      <p:ext uri="{BB962C8B-B14F-4D97-AF65-F5344CB8AC3E}">
        <p14:creationId xmlns:p14="http://schemas.microsoft.com/office/powerpoint/2010/main" val="2429777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28A19-1027-49E8-BB33-75E3C5C1A9CC}"/>
              </a:ext>
            </a:extLst>
          </p:cNvPr>
          <p:cNvSpPr>
            <a:spLocks noGrp="1"/>
          </p:cNvSpPr>
          <p:nvPr>
            <p:ph type="title"/>
          </p:nvPr>
        </p:nvSpPr>
        <p:spPr/>
        <p:txBody>
          <a:bodyPr/>
          <a:lstStyle/>
          <a:p>
            <a:r>
              <a:rPr lang="en-US" dirty="0"/>
              <a:t>Try it yourself in PowerPoint</a:t>
            </a:r>
          </a:p>
        </p:txBody>
      </p:sp>
      <p:sp>
        <p:nvSpPr>
          <p:cNvPr id="4" name="Oval 3">
            <a:extLst>
              <a:ext uri="{FF2B5EF4-FFF2-40B4-BE49-F238E27FC236}">
                <a16:creationId xmlns:a16="http://schemas.microsoft.com/office/drawing/2014/main" id="{9681B9E4-282B-461F-92EB-7648EFEFA71B}"/>
              </a:ext>
            </a:extLst>
          </p:cNvPr>
          <p:cNvSpPr/>
          <p:nvPr/>
        </p:nvSpPr>
        <p:spPr>
          <a:xfrm>
            <a:off x="1154460" y="3488931"/>
            <a:ext cx="3035337" cy="14522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Starts at blue, morphs to red</a:t>
            </a:r>
          </a:p>
        </p:txBody>
      </p:sp>
      <p:sp>
        <p:nvSpPr>
          <p:cNvPr id="5" name="Oval 4">
            <a:extLst>
              <a:ext uri="{FF2B5EF4-FFF2-40B4-BE49-F238E27FC236}">
                <a16:creationId xmlns:a16="http://schemas.microsoft.com/office/drawing/2014/main" id="{750D9A20-BBB1-46FD-B35E-0E1A1892FA2A}"/>
              </a:ext>
            </a:extLst>
          </p:cNvPr>
          <p:cNvSpPr/>
          <p:nvPr/>
        </p:nvSpPr>
        <p:spPr>
          <a:xfrm>
            <a:off x="5566776" y="3488931"/>
            <a:ext cx="2655234" cy="14522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Starts at blue,  morphs to yellow</a:t>
            </a:r>
          </a:p>
        </p:txBody>
      </p:sp>
      <p:sp>
        <p:nvSpPr>
          <p:cNvPr id="6" name="TextBox 5">
            <a:extLst>
              <a:ext uri="{FF2B5EF4-FFF2-40B4-BE49-F238E27FC236}">
                <a16:creationId xmlns:a16="http://schemas.microsoft.com/office/drawing/2014/main" id="{4A2D8170-36E5-489C-904C-67654FCBE040}"/>
              </a:ext>
            </a:extLst>
          </p:cNvPr>
          <p:cNvSpPr txBox="1"/>
          <p:nvPr/>
        </p:nvSpPr>
        <p:spPr>
          <a:xfrm>
            <a:off x="2411760" y="1700808"/>
            <a:ext cx="5184576" cy="1477328"/>
          </a:xfrm>
          <a:prstGeom prst="rect">
            <a:avLst/>
          </a:prstGeom>
          <a:noFill/>
        </p:spPr>
        <p:txBody>
          <a:bodyPr wrap="square" rtlCol="0">
            <a:spAutoFit/>
          </a:bodyPr>
          <a:lstStyle/>
          <a:p>
            <a:r>
              <a:rPr lang="en-US" dirty="0"/>
              <a:t>Both of these shapes start at blue but the left one morphs to red and the right one morphs to green. Before pushing play, try to figure out which </a:t>
            </a:r>
            <a:r>
              <a:rPr lang="en-US" dirty="0" err="1"/>
              <a:t>colours</a:t>
            </a:r>
            <a:r>
              <a:rPr lang="en-US" dirty="0"/>
              <a:t> each oval must go through to get to its ending colour. Then try it out in PowerPoint</a:t>
            </a:r>
          </a:p>
        </p:txBody>
      </p:sp>
    </p:spTree>
    <p:extLst>
      <p:ext uri="{BB962C8B-B14F-4D97-AF65-F5344CB8AC3E}">
        <p14:creationId xmlns:p14="http://schemas.microsoft.com/office/powerpoint/2010/main" val="377701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0" fill="hold"/>
                                        <p:tgtEl>
                                          <p:spTgt spid="4"/>
                                        </p:tgtEl>
                                        <p:attrNameLst>
                                          <p:attrName>style.color</p:attrName>
                                        </p:attrNameLst>
                                      </p:cBhvr>
                                      <p:to>
                                        <a:srgbClr val="FF0000"/>
                                      </p:to>
                                    </p:animClr>
                                    <p:animClr clrSpc="rgb" dir="cw">
                                      <p:cBhvr>
                                        <p:cTn id="7" dur="5000" fill="hold"/>
                                        <p:tgtEl>
                                          <p:spTgt spid="4"/>
                                        </p:tgtEl>
                                        <p:attrNameLst>
                                          <p:attrName>fillcolor</p:attrName>
                                        </p:attrNameLst>
                                      </p:cBhvr>
                                      <p:to>
                                        <a:srgbClr val="FF0000"/>
                                      </p:to>
                                    </p:animClr>
                                    <p:set>
                                      <p:cBhvr>
                                        <p:cTn id="8" dur="5000" fill="hold"/>
                                        <p:tgtEl>
                                          <p:spTgt spid="4"/>
                                        </p:tgtEl>
                                        <p:attrNameLst>
                                          <p:attrName>fill.type</p:attrName>
                                        </p:attrNameLst>
                                      </p:cBhvr>
                                      <p:to>
                                        <p:strVal val="solid"/>
                                      </p:to>
                                    </p:set>
                                    <p:set>
                                      <p:cBhvr>
                                        <p:cTn id="9" dur="5000" fill="hold"/>
                                        <p:tgtEl>
                                          <p:spTgt spid="4"/>
                                        </p:tgtEl>
                                        <p:attrNameLst>
                                          <p:attrName>fill.on</p:attrName>
                                        </p:attrNameLst>
                                      </p:cBhvr>
                                      <p:to>
                                        <p:strVal val="true"/>
                                      </p:to>
                                    </p:set>
                                  </p:childTnLst>
                                </p:cTn>
                              </p:par>
                              <p:par>
                                <p:cTn id="10" presetID="19" presetClass="emph" presetSubtype="0" fill="hold" grpId="0" nodeType="withEffect">
                                  <p:stCondLst>
                                    <p:cond delay="0"/>
                                  </p:stCondLst>
                                  <p:childTnLst>
                                    <p:animClr clrSpc="rgb" dir="cw">
                                      <p:cBhvr override="childStyle">
                                        <p:cTn id="11" dur="5000" fill="hold"/>
                                        <p:tgtEl>
                                          <p:spTgt spid="5"/>
                                        </p:tgtEl>
                                        <p:attrNameLst>
                                          <p:attrName>style.color</p:attrName>
                                        </p:attrNameLst>
                                      </p:cBhvr>
                                      <p:to>
                                        <a:srgbClr val="FAFF1F"/>
                                      </p:to>
                                    </p:animClr>
                                    <p:animClr clrSpc="rgb" dir="cw">
                                      <p:cBhvr>
                                        <p:cTn id="12" dur="5000" fill="hold"/>
                                        <p:tgtEl>
                                          <p:spTgt spid="5"/>
                                        </p:tgtEl>
                                        <p:attrNameLst>
                                          <p:attrName>fillcolor</p:attrName>
                                        </p:attrNameLst>
                                      </p:cBhvr>
                                      <p:to>
                                        <a:srgbClr val="FAFF1F"/>
                                      </p:to>
                                    </p:animClr>
                                    <p:set>
                                      <p:cBhvr>
                                        <p:cTn id="13" dur="5000" fill="hold"/>
                                        <p:tgtEl>
                                          <p:spTgt spid="5"/>
                                        </p:tgtEl>
                                        <p:attrNameLst>
                                          <p:attrName>fill.type</p:attrName>
                                        </p:attrNameLst>
                                      </p:cBhvr>
                                      <p:to>
                                        <p:strVal val="solid"/>
                                      </p:to>
                                    </p:set>
                                    <p:set>
                                      <p:cBhvr>
                                        <p:cTn id="14" dur="5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38" y="0"/>
            <a:ext cx="8501062" cy="1143000"/>
          </a:xfrm>
        </p:spPr>
        <p:txBody>
          <a:bodyPr>
            <a:normAutofit fontScale="90000"/>
          </a:bodyPr>
          <a:lstStyle/>
          <a:p>
            <a:pPr eaLnBrk="1" fontAlgn="auto" hangingPunct="1">
              <a:spcAft>
                <a:spcPts val="0"/>
              </a:spcAft>
              <a:defRPr/>
            </a:pPr>
            <a:r>
              <a:rPr lang="en-CA" dirty="0">
                <a:solidFill>
                  <a:schemeClr val="tx2">
                    <a:satMod val="130000"/>
                  </a:schemeClr>
                </a:solidFill>
              </a:rPr>
              <a:t>Laura’s first venture into the world of  PowerPoint Animation </a:t>
            </a:r>
            <a:r>
              <a:rPr lang="en-CA" dirty="0">
                <a:solidFill>
                  <a:schemeClr val="tx2">
                    <a:satMod val="130000"/>
                  </a:schemeClr>
                </a:solidFill>
                <a:sym typeface="Wingdings" pitchFamily="2" charset="2"/>
              </a:rPr>
              <a:t></a:t>
            </a:r>
            <a:endParaRPr lang="en-CA" dirty="0">
              <a:solidFill>
                <a:schemeClr val="tx2">
                  <a:satMod val="130000"/>
                </a:schemeClr>
              </a:solidFill>
            </a:endParaRPr>
          </a:p>
        </p:txBody>
      </p:sp>
      <p:sp>
        <p:nvSpPr>
          <p:cNvPr id="3" name="Content Placeholder 2"/>
          <p:cNvSpPr>
            <a:spLocks noGrp="1"/>
          </p:cNvSpPr>
          <p:nvPr>
            <p:ph idx="1"/>
          </p:nvPr>
        </p:nvSpPr>
        <p:spPr>
          <a:xfrm>
            <a:off x="827088" y="1341438"/>
            <a:ext cx="8077200" cy="5072062"/>
          </a:xfrm>
        </p:spPr>
        <p:txBody>
          <a:bodyPr/>
          <a:lstStyle/>
          <a:p>
            <a:pPr eaLnBrk="1" hangingPunct="1"/>
            <a:r>
              <a:rPr lang="en-CA" altLang="en-US" dirty="0">
                <a:sym typeface="Wingdings" panose="05000000000000000000" pitchFamily="2" charset="2"/>
              </a:rPr>
              <a:t>First time I tried PowerPoint and this happened   (can you see the problem?)</a:t>
            </a:r>
            <a:endParaRPr lang="en-CA" altLang="en-US" dirty="0"/>
          </a:p>
          <a:p>
            <a:pPr eaLnBrk="1" hangingPunct="1"/>
            <a:endParaRPr lang="en-CA" altLang="en-US" dirty="0">
              <a:sym typeface="Wingdings" panose="05000000000000000000" pitchFamily="2" charset="2"/>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3049" y="2576467"/>
            <a:ext cx="7560840" cy="4252973"/>
          </a:xfrm>
          <a:prstGeom prst="rect">
            <a:avLst/>
          </a:prstGeom>
        </p:spPr>
      </p:pic>
    </p:spTree>
    <p:extLst>
      <p:ext uri="{BB962C8B-B14F-4D97-AF65-F5344CB8AC3E}">
        <p14:creationId xmlns:p14="http://schemas.microsoft.com/office/powerpoint/2010/main" val="52439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repeatCount="3000" fill="remove"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ppt_x</p:attrName>
                                        </p:attrNameLst>
                                      </p:cBhvr>
                                      <p:tavLst>
                                        <p:tav tm="0">
                                          <p:val>
                                            <p:strVal val="#ppt_x"/>
                                          </p:val>
                                        </p:tav>
                                        <p:tav tm="100000">
                                          <p:val>
                                            <p:strVal val="#ppt_x"/>
                                          </p:val>
                                        </p:tav>
                                      </p:tavLst>
                                    </p:anim>
                                    <p:anim calcmode="lin" valueType="num">
                                      <p:cBhvr>
                                        <p:cTn id="14"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75" y="214313"/>
            <a:ext cx="7497763" cy="694407"/>
          </a:xfrm>
        </p:spPr>
        <p:txBody>
          <a:bodyPr>
            <a:normAutofit fontScale="90000"/>
          </a:bodyPr>
          <a:lstStyle/>
          <a:p>
            <a:pPr eaLnBrk="1" fontAlgn="auto" hangingPunct="1">
              <a:spcAft>
                <a:spcPts val="0"/>
              </a:spcAft>
              <a:defRPr/>
            </a:pPr>
            <a:r>
              <a:rPr lang="en-CA" dirty="0">
                <a:solidFill>
                  <a:schemeClr val="tx2">
                    <a:satMod val="130000"/>
                  </a:schemeClr>
                </a:solidFill>
              </a:rPr>
              <a:t>Comparing File Types:</a:t>
            </a:r>
          </a:p>
        </p:txBody>
      </p:sp>
      <p:graphicFrame>
        <p:nvGraphicFramePr>
          <p:cNvPr id="4" name="Table 3"/>
          <p:cNvGraphicFramePr>
            <a:graphicFrameLocks noGrp="1"/>
          </p:cNvGraphicFramePr>
          <p:nvPr>
            <p:extLst>
              <p:ext uri="{D42A27DB-BD31-4B8C-83A1-F6EECF244321}">
                <p14:modId xmlns:p14="http://schemas.microsoft.com/office/powerpoint/2010/main" val="3007215932"/>
              </p:ext>
            </p:extLst>
          </p:nvPr>
        </p:nvGraphicFramePr>
        <p:xfrm>
          <a:off x="899592" y="908720"/>
          <a:ext cx="7858124" cy="5608220"/>
        </p:xfrm>
        <a:graphic>
          <a:graphicData uri="http://schemas.openxmlformats.org/drawingml/2006/table">
            <a:tbl>
              <a:tblPr firstRow="1" bandRow="1">
                <a:tableStyleId>{5C22544A-7EE6-4342-B048-85BDC9FD1C3A}</a:tableStyleId>
              </a:tblPr>
              <a:tblGrid>
                <a:gridCol w="1224136">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1584176">
                  <a:extLst>
                    <a:ext uri="{9D8B030D-6E8A-4147-A177-3AD203B41FA5}">
                      <a16:colId xmlns:a16="http://schemas.microsoft.com/office/drawing/2014/main" val="20003"/>
                    </a:ext>
                  </a:extLst>
                </a:gridCol>
                <a:gridCol w="1737444">
                  <a:extLst>
                    <a:ext uri="{9D8B030D-6E8A-4147-A177-3AD203B41FA5}">
                      <a16:colId xmlns:a16="http://schemas.microsoft.com/office/drawing/2014/main" val="2114326463"/>
                    </a:ext>
                  </a:extLst>
                </a:gridCol>
              </a:tblGrid>
              <a:tr h="370739">
                <a:tc>
                  <a:txBody>
                    <a:bodyPr/>
                    <a:lstStyle/>
                    <a:p>
                      <a:endParaRPr lang="en-US" sz="1800" dirty="0"/>
                    </a:p>
                  </a:txBody>
                  <a:tcPr marL="91439" marR="91439" marT="45710" marB="45710"/>
                </a:tc>
                <a:tc>
                  <a:txBody>
                    <a:bodyPr/>
                    <a:lstStyle/>
                    <a:p>
                      <a:r>
                        <a:rPr lang="en-US" sz="1800" dirty="0"/>
                        <a:t>Animated GIF</a:t>
                      </a:r>
                    </a:p>
                  </a:txBody>
                  <a:tcPr marL="91439" marR="91439" marT="45710" marB="45710"/>
                </a:tc>
                <a:tc>
                  <a:txBody>
                    <a:bodyPr/>
                    <a:lstStyle/>
                    <a:p>
                      <a:r>
                        <a:rPr lang="en-US" sz="1800" dirty="0"/>
                        <a:t>Flash</a:t>
                      </a:r>
                    </a:p>
                  </a:txBody>
                  <a:tcPr marL="91439" marR="91439" marT="45710" marB="45710"/>
                </a:tc>
                <a:tc>
                  <a:txBody>
                    <a:bodyPr/>
                    <a:lstStyle/>
                    <a:p>
                      <a:r>
                        <a:rPr lang="en-US" sz="1800" dirty="0"/>
                        <a:t>Photoshop</a:t>
                      </a:r>
                    </a:p>
                  </a:txBody>
                  <a:tcPr marL="91439" marR="91439" marT="45710" marB="45710"/>
                </a:tc>
                <a:tc>
                  <a:txBody>
                    <a:bodyPr/>
                    <a:lstStyle/>
                    <a:p>
                      <a:r>
                        <a:rPr lang="en-US" sz="1800" dirty="0"/>
                        <a:t>PowerPoint</a:t>
                      </a:r>
                    </a:p>
                  </a:txBody>
                  <a:tcPr marL="91439" marR="91439" marT="45710" marB="45710"/>
                </a:tc>
                <a:extLst>
                  <a:ext uri="{0D108BD9-81ED-4DB2-BD59-A6C34878D82A}">
                    <a16:rowId xmlns:a16="http://schemas.microsoft.com/office/drawing/2014/main" val="10000"/>
                  </a:ext>
                </a:extLst>
              </a:tr>
              <a:tr h="463101">
                <a:tc>
                  <a:txBody>
                    <a:bodyPr/>
                    <a:lstStyle/>
                    <a:p>
                      <a:r>
                        <a:rPr lang="en-US" sz="1600" b="1" dirty="0"/>
                        <a:t>Created by</a:t>
                      </a:r>
                    </a:p>
                  </a:txBody>
                  <a:tcPr marL="91439" marR="91439" marT="45710" marB="45710"/>
                </a:tc>
                <a:tc>
                  <a:txBody>
                    <a:bodyPr/>
                    <a:lstStyle/>
                    <a:p>
                      <a:r>
                        <a:rPr lang="en-US" sz="1800" dirty="0"/>
                        <a:t>Depends</a:t>
                      </a:r>
                    </a:p>
                  </a:txBody>
                  <a:tcPr marL="91439" marR="91439" marT="45710" marB="45710"/>
                </a:tc>
                <a:tc>
                  <a:txBody>
                    <a:bodyPr/>
                    <a:lstStyle/>
                    <a:p>
                      <a:r>
                        <a:rPr lang="en-US" sz="1800" dirty="0"/>
                        <a:t>Adobe</a:t>
                      </a:r>
                    </a:p>
                  </a:txBody>
                  <a:tcPr marL="91439" marR="91439" marT="45710" marB="45710"/>
                </a:tc>
                <a:tc>
                  <a:txBody>
                    <a:bodyPr/>
                    <a:lstStyle/>
                    <a:p>
                      <a:r>
                        <a:rPr lang="en-US" sz="1800" dirty="0"/>
                        <a:t>Adobe</a:t>
                      </a:r>
                    </a:p>
                  </a:txBody>
                  <a:tcPr marL="91439" marR="91439" marT="45710" marB="45710"/>
                </a:tc>
                <a:tc>
                  <a:txBody>
                    <a:bodyPr/>
                    <a:lstStyle/>
                    <a:p>
                      <a:r>
                        <a:rPr lang="en-US" sz="1800" dirty="0"/>
                        <a:t>Microsoft</a:t>
                      </a:r>
                    </a:p>
                  </a:txBody>
                  <a:tcPr marL="91439" marR="91439" marT="45710" marB="45710"/>
                </a:tc>
                <a:extLst>
                  <a:ext uri="{0D108BD9-81ED-4DB2-BD59-A6C34878D82A}">
                    <a16:rowId xmlns:a16="http://schemas.microsoft.com/office/drawing/2014/main" val="10001"/>
                  </a:ext>
                </a:extLst>
              </a:tr>
              <a:tr h="1188699">
                <a:tc>
                  <a:txBody>
                    <a:bodyPr/>
                    <a:lstStyle/>
                    <a:p>
                      <a:r>
                        <a:rPr lang="en-US" sz="1600" b="1" dirty="0"/>
                        <a:t>Extension</a:t>
                      </a:r>
                    </a:p>
                  </a:txBody>
                  <a:tcPr marL="91439" marR="91439" marT="45710" marB="45710"/>
                </a:tc>
                <a:tc>
                  <a:txBody>
                    <a:bodyPr/>
                    <a:lstStyle/>
                    <a:p>
                      <a:r>
                        <a:rPr lang="en-US" sz="1800" dirty="0"/>
                        <a:t>Source depends</a:t>
                      </a:r>
                    </a:p>
                    <a:p>
                      <a:r>
                        <a:rPr lang="en-US" sz="1800" dirty="0"/>
                        <a:t>.gif (movie)</a:t>
                      </a:r>
                    </a:p>
                    <a:p>
                      <a:endParaRPr lang="en-US" sz="1800" dirty="0"/>
                    </a:p>
                  </a:txBody>
                  <a:tcPr marL="91439" marR="91439" marT="45710" marB="45710"/>
                </a:tc>
                <a:tc>
                  <a:txBody>
                    <a:bodyPr/>
                    <a:lstStyle/>
                    <a:p>
                      <a:r>
                        <a:rPr lang="en-US" sz="1800" dirty="0"/>
                        <a:t>.</a:t>
                      </a:r>
                      <a:r>
                        <a:rPr lang="en-US" sz="1800" dirty="0" err="1"/>
                        <a:t>fla</a:t>
                      </a:r>
                      <a:r>
                        <a:rPr lang="en-US" sz="1800" dirty="0"/>
                        <a:t> (source)</a:t>
                      </a:r>
                    </a:p>
                    <a:p>
                      <a:r>
                        <a:rPr lang="en-US" sz="1800" dirty="0"/>
                        <a:t>.</a:t>
                      </a:r>
                      <a:r>
                        <a:rPr lang="en-US" sz="1800" dirty="0" err="1"/>
                        <a:t>swf</a:t>
                      </a:r>
                      <a:r>
                        <a:rPr lang="en-US" sz="1800" dirty="0"/>
                        <a:t> (movie)</a:t>
                      </a:r>
                    </a:p>
                    <a:p>
                      <a:r>
                        <a:rPr lang="en-US" sz="1800" dirty="0"/>
                        <a:t>.gif (Flash can make gifs too!)</a:t>
                      </a:r>
                    </a:p>
                  </a:txBody>
                  <a:tcPr marL="91439" marR="91439" marT="45710" marB="45710"/>
                </a:tc>
                <a:tc>
                  <a:txBody>
                    <a:bodyPr/>
                    <a:lstStyle/>
                    <a:p>
                      <a:r>
                        <a:rPr lang="en-US" sz="1800" dirty="0"/>
                        <a:t>.</a:t>
                      </a:r>
                      <a:r>
                        <a:rPr lang="en-US" sz="1800" dirty="0" err="1"/>
                        <a:t>psd</a:t>
                      </a:r>
                      <a:r>
                        <a:rPr lang="en-US" sz="1800" dirty="0"/>
                        <a:t> (source)</a:t>
                      </a:r>
                    </a:p>
                    <a:p>
                      <a:r>
                        <a:rPr lang="en-US" sz="1800" dirty="0"/>
                        <a:t>.mp4 OR</a:t>
                      </a:r>
                      <a:r>
                        <a:rPr lang="en-US" sz="1800" baseline="0" dirty="0"/>
                        <a:t> .gif</a:t>
                      </a:r>
                      <a:endParaRPr lang="en-US" sz="1800" dirty="0"/>
                    </a:p>
                  </a:txBody>
                  <a:tcPr marL="91439" marR="91439" marT="45710" marB="45710"/>
                </a:tc>
                <a:tc>
                  <a:txBody>
                    <a:bodyPr/>
                    <a:lstStyle/>
                    <a:p>
                      <a:r>
                        <a:rPr lang="en-US" sz="1800" dirty="0"/>
                        <a:t>.</a:t>
                      </a:r>
                      <a:r>
                        <a:rPr lang="en-US" sz="1800" dirty="0" err="1"/>
                        <a:t>ppt</a:t>
                      </a:r>
                      <a:r>
                        <a:rPr lang="en-US" sz="1800" dirty="0"/>
                        <a:t> (source)</a:t>
                      </a:r>
                    </a:p>
                    <a:p>
                      <a:r>
                        <a:rPr lang="en-US" sz="1800" dirty="0"/>
                        <a:t>.mp4 (final</a:t>
                      </a:r>
                      <a:r>
                        <a:rPr lang="en-US" sz="1800" baseline="0" dirty="0"/>
                        <a:t> version)</a:t>
                      </a:r>
                      <a:endParaRPr lang="en-US" sz="1800" dirty="0"/>
                    </a:p>
                  </a:txBody>
                  <a:tcPr marL="91439" marR="91439" marT="45710" marB="45710"/>
                </a:tc>
                <a:extLst>
                  <a:ext uri="{0D108BD9-81ED-4DB2-BD59-A6C34878D82A}">
                    <a16:rowId xmlns:a16="http://schemas.microsoft.com/office/drawing/2014/main" val="10002"/>
                  </a:ext>
                </a:extLst>
              </a:tr>
              <a:tr h="1188699">
                <a:tc>
                  <a:txBody>
                    <a:bodyPr/>
                    <a:lstStyle/>
                    <a:p>
                      <a:r>
                        <a:rPr lang="en-US" sz="1600" b="1" dirty="0"/>
                        <a:t>File Size</a:t>
                      </a:r>
                    </a:p>
                  </a:txBody>
                  <a:tcPr marL="91439" marR="91439" marT="45710" marB="45710"/>
                </a:tc>
                <a:tc>
                  <a:txBody>
                    <a:bodyPr/>
                    <a:lstStyle/>
                    <a:p>
                      <a:r>
                        <a:rPr lang="en-US" sz="1800" dirty="0"/>
                        <a:t>Larger than normal gif</a:t>
                      </a:r>
                    </a:p>
                  </a:txBody>
                  <a:tcPr marL="91439" marR="91439" marT="45710" marB="45710"/>
                </a:tc>
                <a:tc>
                  <a:txBody>
                    <a:bodyPr/>
                    <a:lstStyle/>
                    <a:p>
                      <a:r>
                        <a:rPr lang="en-US" sz="1800" dirty="0"/>
                        <a:t>Vector</a:t>
                      </a:r>
                      <a:r>
                        <a:rPr lang="en-US" sz="1800" baseline="0" dirty="0"/>
                        <a:t> images take up less space than GIF bitmapped images</a:t>
                      </a:r>
                      <a:endParaRPr lang="en-US" sz="1800" dirty="0"/>
                    </a:p>
                  </a:txBody>
                  <a:tcPr marL="91439" marR="91439" marT="45710" marB="4571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Fairly large (.mp4 files are compressed</a:t>
                      </a:r>
                      <a:r>
                        <a:rPr lang="en-US" sz="1800" baseline="0" dirty="0"/>
                        <a:t> but still large)</a:t>
                      </a:r>
                      <a:endParaRPr lang="en-US" sz="18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marL="91439" marR="91439" marT="45710" marB="4571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Fairly large (.mp4 files are compressed</a:t>
                      </a:r>
                      <a:r>
                        <a:rPr lang="en-US" sz="1800" baseline="0" dirty="0"/>
                        <a:t> but still large)</a:t>
                      </a:r>
                      <a:endParaRPr lang="en-US" sz="1800" dirty="0"/>
                    </a:p>
                  </a:txBody>
                  <a:tcPr marL="91439" marR="91439" marT="45710" marB="45710"/>
                </a:tc>
                <a:extLst>
                  <a:ext uri="{0D108BD9-81ED-4DB2-BD59-A6C34878D82A}">
                    <a16:rowId xmlns:a16="http://schemas.microsoft.com/office/drawing/2014/main" val="10003"/>
                  </a:ext>
                </a:extLst>
              </a:tr>
              <a:tr h="914379">
                <a:tc>
                  <a:txBody>
                    <a:bodyPr/>
                    <a:lstStyle/>
                    <a:p>
                      <a:r>
                        <a:rPr lang="en-US" sz="1600" b="1" dirty="0"/>
                        <a:t>Need to play it</a:t>
                      </a:r>
                    </a:p>
                  </a:txBody>
                  <a:tcPr marL="91439" marR="91439" marT="45710" marB="45710"/>
                </a:tc>
                <a:tc>
                  <a:txBody>
                    <a:bodyPr/>
                    <a:lstStyle/>
                    <a:p>
                      <a:r>
                        <a:rPr lang="en-US" sz="1800" dirty="0"/>
                        <a:t>Nothing</a:t>
                      </a:r>
                    </a:p>
                  </a:txBody>
                  <a:tcPr marL="91439" marR="91439" marT="45710" marB="45710"/>
                </a:tc>
                <a:tc>
                  <a:txBody>
                    <a:bodyPr/>
                    <a:lstStyle/>
                    <a:p>
                      <a:r>
                        <a:rPr lang="en-US" sz="1800" dirty="0"/>
                        <a:t>Flash Player (Free</a:t>
                      </a:r>
                      <a:r>
                        <a:rPr lang="en-US" sz="1800" baseline="0" dirty="0"/>
                        <a:t> – used to work with most browsers but now it is not supported in Chrome and Safari)</a:t>
                      </a:r>
                      <a:endParaRPr lang="en-US" sz="1800" dirty="0"/>
                    </a:p>
                  </a:txBody>
                  <a:tcPr marL="91439" marR="91439" marT="45710" marB="45710"/>
                </a:tc>
                <a:tc>
                  <a:txBody>
                    <a:bodyPr/>
                    <a:lstStyle/>
                    <a:p>
                      <a:r>
                        <a:rPr lang="en-US" sz="1800" dirty="0"/>
                        <a:t>No</a:t>
                      </a:r>
                      <a:r>
                        <a:rPr lang="en-US" sz="1800" baseline="0" dirty="0"/>
                        <a:t> plugin for .gif and most browsers can now play .mp4</a:t>
                      </a:r>
                      <a:endParaRPr lang="en-US" sz="1800" dirty="0"/>
                    </a:p>
                  </a:txBody>
                  <a:tcPr marL="91439" marR="91439" marT="45710" marB="45710"/>
                </a:tc>
                <a:tc>
                  <a:txBody>
                    <a:bodyPr/>
                    <a:lstStyle/>
                    <a:p>
                      <a:r>
                        <a:rPr lang="en-US" sz="1800" dirty="0"/>
                        <a:t>No plug in required for .mp4 anymore</a:t>
                      </a:r>
                    </a:p>
                  </a:txBody>
                  <a:tcPr marL="91439" marR="91439" marT="45710" marB="45710"/>
                </a:tc>
                <a:extLst>
                  <a:ext uri="{0D108BD9-81ED-4DB2-BD59-A6C34878D82A}">
                    <a16:rowId xmlns:a16="http://schemas.microsoft.com/office/drawing/2014/main" val="10005"/>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7"/>
          <p:cNvSpPr>
            <a:spLocks noGrp="1"/>
          </p:cNvSpPr>
          <p:nvPr>
            <p:ph type="title"/>
          </p:nvPr>
        </p:nvSpPr>
        <p:spPr bwMode="auto">
          <a:xfrm>
            <a:off x="5429250" y="571500"/>
            <a:ext cx="3429000" cy="5362575"/>
          </a:xfrm>
        </p:spPr>
        <p:txBody>
          <a:bodyPr vert="horz" wrap="square" lIns="91440" tIns="45720" rIns="91440" bIns="45720" numCol="1" anchorCtr="0" compatLnSpc="1">
            <a:prstTxWarp prst="textNoShape">
              <a:avLst/>
            </a:prstTxWarp>
          </a:bodyPr>
          <a:lstStyle/>
          <a:p>
            <a:pPr eaLnBrk="1" hangingPunct="1"/>
            <a:r>
              <a:rPr lang="en-CA" altLang="en-US"/>
              <a:t>History of Animation:</a:t>
            </a:r>
            <a:br>
              <a:rPr lang="en-CA" altLang="en-US"/>
            </a:br>
            <a:r>
              <a:rPr lang="en-CA" altLang="en-US" b="0">
                <a:sym typeface="Wingdings" panose="05000000000000000000" pitchFamily="2" charset="2"/>
              </a:rPr>
              <a:t> early cave drawings show animals with 8 legs (trying to show animal moving)</a:t>
            </a:r>
            <a:br>
              <a:rPr lang="en-CA" altLang="en-US" b="0">
                <a:sym typeface="Wingdings" panose="05000000000000000000" pitchFamily="2" charset="2"/>
              </a:rPr>
            </a:br>
            <a:r>
              <a:rPr lang="en-CA" altLang="en-US" b="0">
                <a:sym typeface="Wingdings" panose="05000000000000000000" pitchFamily="2" charset="2"/>
              </a:rPr>
              <a:t> </a:t>
            </a:r>
            <a:r>
              <a:rPr lang="en-CA" altLang="en-US">
                <a:sym typeface="Wingdings" panose="05000000000000000000" pitchFamily="2" charset="2"/>
              </a:rPr>
              <a:t>1868</a:t>
            </a:r>
            <a:r>
              <a:rPr lang="en-CA" altLang="en-US" b="0">
                <a:sym typeface="Wingdings" panose="05000000000000000000" pitchFamily="2" charset="2"/>
              </a:rPr>
              <a:t> – Flip book patented</a:t>
            </a:r>
            <a:br>
              <a:rPr lang="en-CA" altLang="en-US" b="0">
                <a:sym typeface="Wingdings" panose="05000000000000000000" pitchFamily="2" charset="2"/>
              </a:rPr>
            </a:br>
            <a:r>
              <a:rPr lang="en-CA" altLang="en-US" b="0">
                <a:sym typeface="Wingdings" panose="05000000000000000000" pitchFamily="2" charset="2"/>
              </a:rPr>
              <a:t> </a:t>
            </a:r>
            <a:r>
              <a:rPr lang="en-CA" altLang="en-US"/>
              <a:t>1877 -</a:t>
            </a:r>
            <a:r>
              <a:rPr lang="en-CA" altLang="en-US" b="0"/>
              <a:t> Praxinoscope Cylinder containing slits that when spun gave the illusion of movement</a:t>
            </a:r>
            <a:br>
              <a:rPr lang="en-CA" altLang="en-US" b="0"/>
            </a:br>
            <a:r>
              <a:rPr lang="en-CA" altLang="en-US" b="0">
                <a:sym typeface="Wingdings" panose="05000000000000000000" pitchFamily="2" charset="2"/>
              </a:rPr>
              <a:t> </a:t>
            </a:r>
            <a:r>
              <a:rPr lang="en-CA" altLang="en-US">
                <a:sym typeface="Wingdings" panose="05000000000000000000" pitchFamily="2" charset="2"/>
              </a:rPr>
              <a:t>1892</a:t>
            </a:r>
            <a:r>
              <a:rPr lang="en-CA" altLang="en-US" b="0">
                <a:sym typeface="Wingdings" panose="05000000000000000000" pitchFamily="2" charset="2"/>
              </a:rPr>
              <a:t> - Reynaud showed how he could use 12 pictures and loop the pictures. He had 500 frames using something similar to the modern film projector</a:t>
            </a:r>
            <a:br>
              <a:rPr lang="en-CA" altLang="en-US" b="0">
                <a:sym typeface="Wingdings" panose="05000000000000000000" pitchFamily="2" charset="2"/>
              </a:rPr>
            </a:br>
            <a:r>
              <a:rPr lang="en-CA" altLang="en-US" b="0">
                <a:sym typeface="Wingdings" panose="05000000000000000000" pitchFamily="2" charset="2"/>
              </a:rPr>
              <a:t> </a:t>
            </a:r>
            <a:r>
              <a:rPr lang="en-CA" altLang="en-US">
                <a:sym typeface="Wingdings" panose="05000000000000000000" pitchFamily="2" charset="2"/>
              </a:rPr>
              <a:t>1898</a:t>
            </a:r>
            <a:r>
              <a:rPr lang="en-CA" altLang="en-US" b="0">
                <a:sym typeface="Wingdings" panose="05000000000000000000" pitchFamily="2" charset="2"/>
              </a:rPr>
              <a:t> – </a:t>
            </a:r>
            <a:r>
              <a:rPr lang="en-CA" altLang="en-US">
                <a:sym typeface="Wingdings" panose="05000000000000000000" pitchFamily="2" charset="2"/>
              </a:rPr>
              <a:t>Stop motion </a:t>
            </a:r>
            <a:r>
              <a:rPr lang="en-CA" altLang="en-US" b="0">
                <a:sym typeface="Wingdings" panose="05000000000000000000" pitchFamily="2" charset="2"/>
              </a:rPr>
              <a:t>animation introduced</a:t>
            </a:r>
            <a:endParaRPr lang="en-CA" altLang="en-US"/>
          </a:p>
        </p:txBody>
      </p:sp>
      <p:sp>
        <p:nvSpPr>
          <p:cNvPr id="63491" name="Text Placeholder 9"/>
          <p:cNvSpPr>
            <a:spLocks noGrp="1"/>
          </p:cNvSpPr>
          <p:nvPr>
            <p:ph type="body" sz="half" idx="2"/>
          </p:nvPr>
        </p:nvSpPr>
        <p:spPr/>
        <p:txBody>
          <a:bodyPr/>
          <a:lstStyle/>
          <a:p>
            <a:pPr eaLnBrk="1" hangingPunct="1">
              <a:spcBef>
                <a:spcPct val="0"/>
              </a:spcBef>
            </a:pPr>
            <a:r>
              <a:rPr lang="en-CA" altLang="en-US"/>
              <a:t>Ancient Egypt Mural  attempting to depict movement (4000 years old)</a:t>
            </a:r>
          </a:p>
          <a:p>
            <a:pPr eaLnBrk="1" hangingPunct="1">
              <a:spcBef>
                <a:spcPct val="0"/>
              </a:spcBef>
            </a:pPr>
            <a:endParaRPr lang="en-CA" altLang="en-US"/>
          </a:p>
        </p:txBody>
      </p:sp>
      <p:pic>
        <p:nvPicPr>
          <p:cNvPr id="63492" name="Picture 4" descr="File:Egyptmotionseries.jpg">
            <a:hlinkClick r:id="rId2"/>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450" r="1450"/>
          <a:stretch>
            <a:fillRect/>
          </a:stretch>
        </p:blipFill>
        <p:spPr>
          <a:xfrm>
            <a:off x="838200" y="1143000"/>
            <a:ext cx="4419600" cy="3514725"/>
          </a:xfrm>
          <a:prstGeom prst="rect">
            <a:avLst/>
          </a:prstGeom>
          <a:noFill/>
          <a:ln w="9525"/>
          <a:extLst>
            <a:ext uri="{909E8E84-426E-40DD-AFC4-6F175D3DCCD1}">
              <a14:hiddenFill xmlns:a14="http://schemas.microsoft.com/office/drawing/2010/main">
                <a:solidFill>
                  <a:srgbClr val="FFFFFF"/>
                </a:solidFill>
              </a14:hiddenFill>
            </a:ext>
          </a:extLst>
        </p:spPr>
      </p:pic>
      <p:pic>
        <p:nvPicPr>
          <p:cNvPr id="63493" name="Picture 15" descr="horseinmotion_01_animatorstoo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5786438"/>
            <a:ext cx="4714875"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17" descr="Gaits of the Horse, by E. Muybridg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86438" y="6000750"/>
            <a:ext cx="100171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bwMode="auto">
          <a:xfrm>
            <a:off x="5357813" y="0"/>
            <a:ext cx="3786187" cy="5429250"/>
          </a:xfrm>
        </p:spPr>
        <p:txBody>
          <a:bodyPr vert="horz" wrap="square" lIns="91440" tIns="45720" rIns="91440" bIns="45720" numCol="1" anchorCtr="0" compatLnSpc="1">
            <a:prstTxWarp prst="textNoShape">
              <a:avLst/>
            </a:prstTxWarp>
          </a:bodyPr>
          <a:lstStyle/>
          <a:p>
            <a:pPr eaLnBrk="1" hangingPunct="1"/>
            <a:r>
              <a:rPr lang="en-CA" altLang="en-US"/>
              <a:t>1906 </a:t>
            </a:r>
            <a:r>
              <a:rPr lang="en-CA" altLang="en-US">
                <a:sym typeface="Wingdings" panose="05000000000000000000" pitchFamily="2" charset="2"/>
              </a:rPr>
              <a:t> </a:t>
            </a:r>
            <a:r>
              <a:rPr lang="en-CA" altLang="en-US" b="0">
                <a:sym typeface="Wingdings" panose="05000000000000000000" pitchFamily="2" charset="2"/>
              </a:rPr>
              <a:t>Blacktons makes “The Humorous Phases of Funny Faces” using a blackboard and frame by frame shots</a:t>
            </a:r>
            <a:br>
              <a:rPr lang="en-CA" altLang="en-US" b="0">
                <a:sym typeface="Wingdings" panose="05000000000000000000" pitchFamily="2" charset="2"/>
              </a:rPr>
            </a:br>
            <a:r>
              <a:rPr lang="en-CA" altLang="en-US">
                <a:sym typeface="Wingdings" panose="05000000000000000000" pitchFamily="2" charset="2"/>
              </a:rPr>
              <a:t>1914</a:t>
            </a:r>
            <a:r>
              <a:rPr lang="en-CA" altLang="en-US" b="0">
                <a:sym typeface="Wingdings" panose="05000000000000000000" pitchFamily="2" charset="2"/>
              </a:rPr>
              <a:t>  McCay makes “Gertie the Dinosaur”, the first successful character animation</a:t>
            </a:r>
            <a:br>
              <a:rPr lang="en-CA" altLang="en-US" b="0">
                <a:sym typeface="Wingdings" panose="05000000000000000000" pitchFamily="2" charset="2"/>
              </a:rPr>
            </a:br>
            <a:r>
              <a:rPr lang="en-CA" altLang="en-US">
                <a:sym typeface="Wingdings" panose="05000000000000000000" pitchFamily="2" charset="2"/>
              </a:rPr>
              <a:t>1928 </a:t>
            </a:r>
            <a:r>
              <a:rPr lang="en-CA" altLang="en-US" b="0">
                <a:sym typeface="Wingdings" panose="05000000000000000000" pitchFamily="2" charset="2"/>
              </a:rPr>
              <a:t> Walt Disney uses sound and animation in Steamboat Willie</a:t>
            </a:r>
            <a:br>
              <a:rPr lang="en-CA" altLang="en-US" b="0">
                <a:sym typeface="Wingdings" panose="05000000000000000000" pitchFamily="2" charset="2"/>
              </a:rPr>
            </a:br>
            <a:r>
              <a:rPr lang="en-CA" altLang="en-US">
                <a:sym typeface="Wingdings" panose="05000000000000000000" pitchFamily="2" charset="2"/>
              </a:rPr>
              <a:t>1937</a:t>
            </a:r>
            <a:r>
              <a:rPr lang="en-CA" altLang="en-US" b="0">
                <a:sym typeface="Wingdings" panose="05000000000000000000" pitchFamily="2" charset="2"/>
              </a:rPr>
              <a:t>  </a:t>
            </a:r>
            <a:r>
              <a:rPr lang="en-CA" altLang="en-US" b="0">
                <a:sym typeface="Wingdings" panose="05000000000000000000" pitchFamily="2" charset="2"/>
                <a:hlinkClick r:id="rId2"/>
              </a:rPr>
              <a:t>first full length feature animation movie: Snow White</a:t>
            </a:r>
            <a:br>
              <a:rPr lang="en-CA" altLang="en-US" b="0">
                <a:sym typeface="Wingdings" panose="05000000000000000000" pitchFamily="2" charset="2"/>
              </a:rPr>
            </a:br>
            <a:endParaRPr lang="en-CA" altLang="en-US"/>
          </a:p>
        </p:txBody>
      </p:sp>
      <p:sp>
        <p:nvSpPr>
          <p:cNvPr id="64515" name="Text Placeholder 3"/>
          <p:cNvSpPr>
            <a:spLocks noGrp="1"/>
          </p:cNvSpPr>
          <p:nvPr>
            <p:ph type="body" sz="half" idx="2"/>
          </p:nvPr>
        </p:nvSpPr>
        <p:spPr/>
        <p:txBody>
          <a:bodyPr/>
          <a:lstStyle/>
          <a:p>
            <a:pPr eaLnBrk="1" hangingPunct="1">
              <a:spcBef>
                <a:spcPct val="0"/>
              </a:spcBef>
            </a:pPr>
            <a:r>
              <a:rPr lang="en-CA" altLang="en-US"/>
              <a:t>Gertie The Dinosaur</a:t>
            </a:r>
          </a:p>
        </p:txBody>
      </p:sp>
      <p:pic>
        <p:nvPicPr>
          <p:cNvPr id="64516" name="Picture 2" descr="Gertie the Dinosaur - 1914"/>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566" r="1566"/>
          <a:stretch>
            <a:fillRect/>
          </a:stretch>
        </p:blipFill>
        <p:spPr>
          <a:xfrm>
            <a:off x="838200" y="1143000"/>
            <a:ext cx="4419600" cy="3514725"/>
          </a:xfrm>
          <a:prstGeom prst="rect">
            <a:avLst/>
          </a:prstGeom>
          <a:noFill/>
          <a:ln w="9525"/>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Good Review for Searching!</a:t>
            </a:r>
          </a:p>
        </p:txBody>
      </p:sp>
      <p:sp>
        <p:nvSpPr>
          <p:cNvPr id="23555" name="Content Placeholder 2"/>
          <p:cNvSpPr>
            <a:spLocks noGrp="1"/>
          </p:cNvSpPr>
          <p:nvPr>
            <p:ph idx="1"/>
          </p:nvPr>
        </p:nvSpPr>
        <p:spPr>
          <a:xfrm>
            <a:off x="827088" y="1341438"/>
            <a:ext cx="8077200" cy="5072062"/>
          </a:xfrm>
        </p:spPr>
        <p:txBody>
          <a:bodyPr/>
          <a:lstStyle/>
          <a:p>
            <a:r>
              <a:rPr lang="en-US" altLang="en-US" dirty="0">
                <a:hlinkClick r:id="rId2"/>
              </a:rPr>
              <a:t>https://www.youtube.com/watch?v=LVV_93mBfSU</a:t>
            </a:r>
            <a:r>
              <a:rPr lang="en-US" altLang="en-US" dirty="0"/>
              <a:t> Lean[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bwMode="auto">
          <a:xfrm>
            <a:off x="5508104" y="476672"/>
            <a:ext cx="3600400" cy="5976664"/>
          </a:xfrm>
        </p:spPr>
        <p:txBody>
          <a:bodyPr vert="horz" wrap="square" lIns="91440" tIns="45720" rIns="91440" bIns="45720" numCol="1" anchorCtr="0" compatLnSpc="1">
            <a:prstTxWarp prst="textNoShape">
              <a:avLst/>
            </a:prstTxWarp>
          </a:bodyPr>
          <a:lstStyle/>
          <a:p>
            <a:pPr eaLnBrk="1" hangingPunct="1"/>
            <a:r>
              <a:rPr lang="en-CA" altLang="en-US" sz="1800" dirty="0">
                <a:sym typeface="Wingdings" panose="05000000000000000000" pitchFamily="2" charset="2"/>
              </a:rPr>
              <a:t>1960  </a:t>
            </a:r>
            <a:r>
              <a:rPr lang="en-CA" altLang="en-US" sz="1800" b="0" dirty="0">
                <a:sym typeface="Wingdings" panose="05000000000000000000" pitchFamily="2" charset="2"/>
              </a:rPr>
              <a:t>first prime time animation  TV Show debuted </a:t>
            </a:r>
            <a:r>
              <a:rPr lang="en-CA" altLang="en-US" sz="1800" dirty="0">
                <a:solidFill>
                  <a:schemeClr val="accent1"/>
                </a:solidFill>
                <a:sym typeface="Wingdings" panose="05000000000000000000" pitchFamily="2" charset="2"/>
              </a:rPr>
              <a:t>Question: </a:t>
            </a:r>
            <a:r>
              <a:rPr lang="en-CA" altLang="en-US" sz="1800" b="0" dirty="0">
                <a:solidFill>
                  <a:schemeClr val="accent1"/>
                </a:solidFill>
                <a:sym typeface="Wingdings" panose="05000000000000000000" pitchFamily="2" charset="2"/>
              </a:rPr>
              <a:t>What was it?</a:t>
            </a:r>
            <a:br>
              <a:rPr lang="en-CA" altLang="en-US" sz="1800" b="0" dirty="0">
                <a:solidFill>
                  <a:schemeClr val="accent1"/>
                </a:solidFill>
                <a:sym typeface="Wingdings" panose="05000000000000000000" pitchFamily="2" charset="2"/>
              </a:rPr>
            </a:br>
            <a:r>
              <a:rPr lang="en-CA" altLang="en-US" sz="1800" dirty="0">
                <a:solidFill>
                  <a:schemeClr val="accent1"/>
                </a:solidFill>
                <a:sym typeface="Wingdings" panose="05000000000000000000" pitchFamily="2" charset="2"/>
              </a:rPr>
              <a:t>Question: </a:t>
            </a:r>
            <a:r>
              <a:rPr lang="en-CA" altLang="en-US" sz="1800" b="0" dirty="0">
                <a:solidFill>
                  <a:schemeClr val="accent1"/>
                </a:solidFill>
                <a:sym typeface="Wingdings" panose="05000000000000000000" pitchFamily="2" charset="2"/>
              </a:rPr>
              <a:t>What is the longest running animation prime time show</a:t>
            </a:r>
            <a:br>
              <a:rPr lang="en-CA" altLang="en-US" sz="1800" b="0" dirty="0">
                <a:sym typeface="Wingdings" panose="05000000000000000000" pitchFamily="2" charset="2"/>
              </a:rPr>
            </a:br>
            <a:r>
              <a:rPr lang="en-CA" altLang="en-US" sz="1800" dirty="0">
                <a:sym typeface="Wingdings" panose="05000000000000000000" pitchFamily="2" charset="2"/>
              </a:rPr>
              <a:t>1982 </a:t>
            </a:r>
            <a:r>
              <a:rPr lang="en-CA" altLang="en-US" sz="1800" b="0" dirty="0">
                <a:sym typeface="Wingdings" panose="05000000000000000000" pitchFamily="2" charset="2"/>
              </a:rPr>
              <a:t> Star Trek, The Wrath of Khan includes computer generated effects. TRON, a Disney animation includes 15 minutes of computer generated scenes</a:t>
            </a:r>
            <a:br>
              <a:rPr lang="en-CA" altLang="en-US" sz="1800" b="0" dirty="0">
                <a:sym typeface="Wingdings" panose="05000000000000000000" pitchFamily="2" charset="2"/>
              </a:rPr>
            </a:br>
            <a:r>
              <a:rPr lang="en-CA" altLang="en-US" sz="1800" dirty="0">
                <a:sym typeface="Wingdings" panose="05000000000000000000" pitchFamily="2" charset="2"/>
              </a:rPr>
              <a:t>1986</a:t>
            </a:r>
            <a:r>
              <a:rPr lang="en-CA" altLang="en-US" sz="1800" b="0" dirty="0">
                <a:sym typeface="Wingdings" panose="05000000000000000000" pitchFamily="2" charset="2"/>
              </a:rPr>
              <a:t>  </a:t>
            </a:r>
            <a:r>
              <a:rPr lang="en-CA" altLang="en-US" sz="1800" b="0" dirty="0">
                <a:sym typeface="Wingdings" panose="05000000000000000000" pitchFamily="2" charset="2"/>
                <a:hlinkClick r:id="rId2"/>
              </a:rPr>
              <a:t>Take On Me by aha,</a:t>
            </a:r>
            <a:r>
              <a:rPr lang="en-CA" altLang="en-US" sz="1800" b="0" dirty="0">
                <a:sym typeface="Wingdings" panose="05000000000000000000" pitchFamily="2" charset="2"/>
                <a:hlinkClick r:id="rId3"/>
              </a:rPr>
              <a:t> </a:t>
            </a:r>
            <a:r>
              <a:rPr lang="en-CA" altLang="en-US" sz="1800" b="0" dirty="0">
                <a:sym typeface="Wingdings" panose="05000000000000000000" pitchFamily="2" charset="2"/>
              </a:rPr>
              <a:t>creates much hyped video that uses </a:t>
            </a:r>
            <a:r>
              <a:rPr lang="en-CA" altLang="en-US" dirty="0" err="1">
                <a:sym typeface="Wingdings" panose="05000000000000000000" pitchFamily="2" charset="2"/>
              </a:rPr>
              <a:t>rotoscoping</a:t>
            </a:r>
            <a:r>
              <a:rPr lang="en-CA" altLang="en-US" sz="1800" b="0" dirty="0">
                <a:sym typeface="Wingdings" panose="05000000000000000000" pitchFamily="2" charset="2"/>
              </a:rPr>
              <a:t> (</a:t>
            </a:r>
            <a:r>
              <a:rPr lang="en-CA" altLang="en-US" sz="1800" b="0" dirty="0"/>
              <a:t>pencil-sketch animation/live-action combination )</a:t>
            </a:r>
            <a:br>
              <a:rPr lang="en-CA" altLang="en-US" sz="1800" b="0" dirty="0"/>
            </a:br>
            <a:r>
              <a:rPr lang="en-CA" altLang="en-US" sz="1800" dirty="0">
                <a:solidFill>
                  <a:schemeClr val="accent1"/>
                </a:solidFill>
              </a:rPr>
              <a:t>1995 </a:t>
            </a:r>
            <a:r>
              <a:rPr lang="en-CA" altLang="en-US" sz="1800" dirty="0">
                <a:solidFill>
                  <a:schemeClr val="accent1"/>
                </a:solidFill>
                <a:sym typeface="Wingdings" panose="05000000000000000000" pitchFamily="2" charset="2"/>
              </a:rPr>
              <a:t> </a:t>
            </a:r>
            <a:r>
              <a:rPr lang="en-CA" altLang="en-US" sz="1800" b="0" dirty="0">
                <a:solidFill>
                  <a:schemeClr val="accent1"/>
                </a:solidFill>
                <a:sym typeface="Wingdings" panose="05000000000000000000" pitchFamily="2" charset="2"/>
              </a:rPr>
              <a:t> </a:t>
            </a:r>
            <a:r>
              <a:rPr lang="en-CA" altLang="en-US" sz="1800" dirty="0">
                <a:solidFill>
                  <a:schemeClr val="accent1"/>
                </a:solidFill>
                <a:sym typeface="Wingdings" panose="05000000000000000000" pitchFamily="2" charset="2"/>
              </a:rPr>
              <a:t>Question</a:t>
            </a:r>
            <a:r>
              <a:rPr lang="en-CA" altLang="en-US" sz="1800" b="0" dirty="0">
                <a:solidFill>
                  <a:schemeClr val="accent1"/>
                </a:solidFill>
                <a:sym typeface="Wingdings" panose="05000000000000000000" pitchFamily="2" charset="2"/>
              </a:rPr>
              <a:t>: What was the first full length completely computer generated animation movie released? </a:t>
            </a:r>
            <a:br>
              <a:rPr lang="en-CA" altLang="en-US" sz="1800" b="0" dirty="0">
                <a:sym typeface="Wingdings" panose="05000000000000000000" pitchFamily="2" charset="2"/>
              </a:rPr>
            </a:br>
            <a:r>
              <a:rPr lang="en-CA" altLang="en-US" sz="1800" dirty="0">
                <a:sym typeface="Wingdings" panose="05000000000000000000" pitchFamily="2" charset="2"/>
                <a:hlinkClick r:id="rId4"/>
              </a:rPr>
              <a:t>Question</a:t>
            </a:r>
            <a:r>
              <a:rPr lang="en-CA" altLang="en-US" sz="1800" b="0" dirty="0">
                <a:sym typeface="Wingdings" panose="05000000000000000000" pitchFamily="2" charset="2"/>
                <a:hlinkClick r:id="rId4"/>
              </a:rPr>
              <a:t>: What is the highest grossing animated film of all time?</a:t>
            </a:r>
            <a:br>
              <a:rPr lang="en-CA" altLang="en-US" sz="1800" b="0" dirty="0">
                <a:sym typeface="Wingdings" panose="05000000000000000000" pitchFamily="2" charset="2"/>
              </a:rPr>
            </a:br>
            <a:r>
              <a:rPr lang="en-CA" altLang="en-US" sz="1800" dirty="0">
                <a:sym typeface="Wingdings" panose="05000000000000000000" pitchFamily="2" charset="2"/>
              </a:rPr>
              <a:t>2011</a:t>
            </a:r>
            <a:r>
              <a:rPr lang="en-CA" altLang="en-US" sz="1800" b="0" dirty="0">
                <a:sym typeface="Wingdings" panose="05000000000000000000" pitchFamily="2" charset="2"/>
              </a:rPr>
              <a:t>  </a:t>
            </a:r>
            <a:r>
              <a:rPr lang="en-CA" altLang="en-US" sz="1800" dirty="0" err="1">
                <a:sym typeface="Wingdings" panose="05000000000000000000" pitchFamily="2" charset="2"/>
              </a:rPr>
              <a:t>Cinemagraphs</a:t>
            </a:r>
            <a:r>
              <a:rPr lang="en-CA" altLang="en-US" sz="1800" b="0" dirty="0">
                <a:sym typeface="Wingdings" panose="05000000000000000000" pitchFamily="2" charset="2"/>
              </a:rPr>
              <a:t> are invented…</a:t>
            </a:r>
            <a:endParaRPr lang="en-CA" altLang="en-US" sz="1800" b="0" dirty="0"/>
          </a:p>
        </p:txBody>
      </p:sp>
      <p:sp>
        <p:nvSpPr>
          <p:cNvPr id="65539" name="Text Placeholder 3"/>
          <p:cNvSpPr>
            <a:spLocks noGrp="1"/>
          </p:cNvSpPr>
          <p:nvPr>
            <p:ph type="body" sz="half" idx="2"/>
          </p:nvPr>
        </p:nvSpPr>
        <p:spPr/>
        <p:txBody>
          <a:bodyPr/>
          <a:lstStyle/>
          <a:p>
            <a:pPr eaLnBrk="1" hangingPunct="1">
              <a:spcBef>
                <a:spcPct val="0"/>
              </a:spcBef>
            </a:pPr>
            <a:r>
              <a:rPr lang="en-CA" altLang="en-US"/>
              <a:t>Chris Griffin</a:t>
            </a:r>
          </a:p>
        </p:txBody>
      </p:sp>
      <p:pic>
        <p:nvPicPr>
          <p:cNvPr id="65540" name="Picture 1">
            <a:hlinkClick r:id="rId5"/>
          </p:cNvPr>
          <p:cNvPicPr>
            <a:picLocks noGrp="1" noChangeAspect="1" noChangeArrowheads="1"/>
          </p:cNvPicPr>
          <p:nvPr>
            <p:ph type="pic" idx="1"/>
          </p:nvPr>
        </p:nvPicPr>
        <p:blipFill>
          <a:blip r:embed="rId6">
            <a:extLst>
              <a:ext uri="{28A0092B-C50C-407E-A947-70E740481C1C}">
                <a14:useLocalDpi xmlns:a14="http://schemas.microsoft.com/office/drawing/2010/main" val="0"/>
              </a:ext>
            </a:extLst>
          </a:blip>
          <a:srcRect t="14268" b="14268"/>
          <a:stretch>
            <a:fillRect/>
          </a:stretch>
        </p:blipFill>
        <p:spPr>
          <a:xfrm>
            <a:off x="838200" y="1285875"/>
            <a:ext cx="4419600" cy="3514725"/>
          </a:xfrm>
          <a:prstGeom prst="rect">
            <a:avLst/>
          </a:prstGeom>
          <a:noFill/>
          <a:ln w="9525"/>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40863" y="93203"/>
            <a:ext cx="8072438" cy="1143000"/>
          </a:xfrm>
        </p:spPr>
        <p:txBody>
          <a:bodyPr/>
          <a:lstStyle/>
          <a:p>
            <a:r>
              <a:rPr lang="en-US" dirty="0" err="1"/>
              <a:t>Cinemagraphs</a:t>
            </a:r>
            <a:endParaRPr lang="en-US" dirty="0"/>
          </a:p>
        </p:txBody>
      </p:sp>
      <p:sp>
        <p:nvSpPr>
          <p:cNvPr id="7" name="Content Placeholder 6"/>
          <p:cNvSpPr>
            <a:spLocks noGrp="1"/>
          </p:cNvSpPr>
          <p:nvPr>
            <p:ph idx="1"/>
          </p:nvPr>
        </p:nvSpPr>
        <p:spPr>
          <a:xfrm>
            <a:off x="505017" y="1251844"/>
            <a:ext cx="8424936" cy="5050021"/>
          </a:xfrm>
        </p:spPr>
        <p:txBody>
          <a:bodyPr/>
          <a:lstStyle/>
          <a:p>
            <a:r>
              <a:rPr lang="en-US" dirty="0"/>
              <a:t>Introduced in 2011</a:t>
            </a:r>
          </a:p>
          <a:p>
            <a:r>
              <a:rPr lang="en-US" dirty="0">
                <a:hlinkClick r:id="rId2"/>
              </a:rPr>
              <a:t>Sample One</a:t>
            </a:r>
            <a:endParaRPr lang="en-US" dirty="0"/>
          </a:p>
          <a:p>
            <a:r>
              <a:rPr lang="en-CA" altLang="en-US" dirty="0">
                <a:sym typeface="Wingdings" panose="05000000000000000000" pitchFamily="2" charset="2"/>
              </a:rPr>
              <a:t>Usually stored as animated .gif</a:t>
            </a:r>
          </a:p>
          <a:p>
            <a:r>
              <a:rPr lang="en-CA" altLang="en-US" dirty="0">
                <a:sym typeface="Wingdings" panose="05000000000000000000" pitchFamily="2" charset="2"/>
              </a:rPr>
              <a:t>To create one you will need BOTH a still picture and a video</a:t>
            </a:r>
          </a:p>
          <a:p>
            <a:r>
              <a:rPr lang="en-US" dirty="0">
                <a:hlinkClick r:id="rId3"/>
              </a:rPr>
              <a:t>Sample Two</a:t>
            </a:r>
            <a:endParaRPr lang="en-CA" altLang="en-US" dirty="0">
              <a:sym typeface="Wingdings" panose="05000000000000000000" pitchFamily="2" charset="2"/>
            </a:endParaRPr>
          </a:p>
          <a:p>
            <a:r>
              <a:rPr lang="en-CA" altLang="en-US" dirty="0">
                <a:sym typeface="Wingdings" panose="05000000000000000000" pitchFamily="2" charset="2"/>
              </a:rPr>
              <a:t>Laura’s first tries at </a:t>
            </a:r>
            <a:r>
              <a:rPr lang="en-CA" altLang="en-US" dirty="0" err="1">
                <a:sym typeface="Wingdings" panose="05000000000000000000" pitchFamily="2" charset="2"/>
              </a:rPr>
              <a:t>Cinemagraphs</a:t>
            </a:r>
            <a:r>
              <a:rPr lang="en-CA" altLang="en-US" dirty="0">
                <a:sym typeface="Wingdings" panose="05000000000000000000" pitchFamily="2" charset="2"/>
              </a:rPr>
              <a:t> </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7250" y="5187818"/>
            <a:ext cx="276542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5187818"/>
            <a:ext cx="2933700"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5"/>
          <p:cNvPicPr>
            <a:picLocks noChangeAspect="1"/>
          </p:cNvPicPr>
          <p:nvPr/>
        </p:nvPicPr>
        <p:blipFill>
          <a:blip r:embed="rId6">
            <a:extLst>
              <a:ext uri="{28A0092B-C50C-407E-A947-70E740481C1C}">
                <a14:useLocalDpi xmlns:a14="http://schemas.microsoft.com/office/drawing/2010/main" val="0"/>
              </a:ext>
            </a:extLst>
          </a:blip>
          <a:srcRect l="14634" r="14634"/>
          <a:stretch>
            <a:fillRect/>
          </a:stretch>
        </p:blipFill>
        <p:spPr bwMode="auto">
          <a:xfrm>
            <a:off x="6222188" y="-4382"/>
            <a:ext cx="2506521" cy="199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Thinking Face on Microsoft Windows 10 May 2019 Upda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0232" y="4401507"/>
            <a:ext cx="692388" cy="692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13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2" dur="500"/>
                                        <p:tgtEl>
                                          <p:spTgt spid="7">
                                            <p:txEl>
                                              <p:pRg st="5" end="5"/>
                                            </p:txEl>
                                          </p:spTgt>
                                        </p:tgtEl>
                                      </p:cBhvr>
                                    </p:animEffect>
                                  </p:childTnLst>
                                </p:cTn>
                              </p:par>
                            </p:childTnLst>
                          </p:cTn>
                        </p:par>
                        <p:par>
                          <p:cTn id="33" fill="hold">
                            <p:stCondLst>
                              <p:cond delay="500"/>
                            </p:stCondLst>
                            <p:childTnLst>
                              <p:par>
                                <p:cTn id="34" presetID="26" presetClass="entr" presetSubtype="0" fill="hold" nodeType="after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wipe(down)">
                                      <p:cBhvr>
                                        <p:cTn id="36" dur="580">
                                          <p:stCondLst>
                                            <p:cond delay="0"/>
                                          </p:stCondLst>
                                        </p:cTn>
                                        <p:tgtEl>
                                          <p:spTgt spid="1026"/>
                                        </p:tgtEl>
                                      </p:cBhvr>
                                    </p:animEffect>
                                    <p:anim calcmode="lin" valueType="num">
                                      <p:cBhvr>
                                        <p:cTn id="37"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42" dur="26">
                                          <p:stCondLst>
                                            <p:cond delay="650"/>
                                          </p:stCondLst>
                                        </p:cTn>
                                        <p:tgtEl>
                                          <p:spTgt spid="1026"/>
                                        </p:tgtEl>
                                      </p:cBhvr>
                                      <p:to x="100000" y="60000"/>
                                    </p:animScale>
                                    <p:animScale>
                                      <p:cBhvr>
                                        <p:cTn id="43" dur="166" decel="50000">
                                          <p:stCondLst>
                                            <p:cond delay="676"/>
                                          </p:stCondLst>
                                        </p:cTn>
                                        <p:tgtEl>
                                          <p:spTgt spid="1026"/>
                                        </p:tgtEl>
                                      </p:cBhvr>
                                      <p:to x="100000" y="100000"/>
                                    </p:animScale>
                                    <p:animScale>
                                      <p:cBhvr>
                                        <p:cTn id="44" dur="26">
                                          <p:stCondLst>
                                            <p:cond delay="1312"/>
                                          </p:stCondLst>
                                        </p:cTn>
                                        <p:tgtEl>
                                          <p:spTgt spid="1026"/>
                                        </p:tgtEl>
                                      </p:cBhvr>
                                      <p:to x="100000" y="80000"/>
                                    </p:animScale>
                                    <p:animScale>
                                      <p:cBhvr>
                                        <p:cTn id="45" dur="166" decel="50000">
                                          <p:stCondLst>
                                            <p:cond delay="1338"/>
                                          </p:stCondLst>
                                        </p:cTn>
                                        <p:tgtEl>
                                          <p:spTgt spid="1026"/>
                                        </p:tgtEl>
                                      </p:cBhvr>
                                      <p:to x="100000" y="100000"/>
                                    </p:animScale>
                                    <p:animScale>
                                      <p:cBhvr>
                                        <p:cTn id="46" dur="26">
                                          <p:stCondLst>
                                            <p:cond delay="1642"/>
                                          </p:stCondLst>
                                        </p:cTn>
                                        <p:tgtEl>
                                          <p:spTgt spid="1026"/>
                                        </p:tgtEl>
                                      </p:cBhvr>
                                      <p:to x="100000" y="90000"/>
                                    </p:animScale>
                                    <p:animScale>
                                      <p:cBhvr>
                                        <p:cTn id="47" dur="166" decel="50000">
                                          <p:stCondLst>
                                            <p:cond delay="1668"/>
                                          </p:stCondLst>
                                        </p:cTn>
                                        <p:tgtEl>
                                          <p:spTgt spid="1026"/>
                                        </p:tgtEl>
                                      </p:cBhvr>
                                      <p:to x="100000" y="100000"/>
                                    </p:animScale>
                                    <p:animScale>
                                      <p:cBhvr>
                                        <p:cTn id="48" dur="26">
                                          <p:stCondLst>
                                            <p:cond delay="1808"/>
                                          </p:stCondLst>
                                        </p:cTn>
                                        <p:tgtEl>
                                          <p:spTgt spid="1026"/>
                                        </p:tgtEl>
                                      </p:cBhvr>
                                      <p:to x="100000" y="95000"/>
                                    </p:animScale>
                                    <p:animScale>
                                      <p:cBhvr>
                                        <p:cTn id="49" dur="166" decel="50000">
                                          <p:stCondLst>
                                            <p:cond delay="1834"/>
                                          </p:stCondLst>
                                        </p:cTn>
                                        <p:tgtEl>
                                          <p:spTgt spid="1026"/>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anim calcmode="lin" valueType="num">
                                      <p:cBhvr>
                                        <p:cTn id="55" dur="1000" fill="hold"/>
                                        <p:tgtEl>
                                          <p:spTgt spid="8"/>
                                        </p:tgtEl>
                                        <p:attrNameLst>
                                          <p:attrName>ppt_x</p:attrName>
                                        </p:attrNameLst>
                                      </p:cBhvr>
                                      <p:tavLst>
                                        <p:tav tm="0">
                                          <p:val>
                                            <p:strVal val="#ppt_x"/>
                                          </p:val>
                                        </p:tav>
                                        <p:tav tm="100000">
                                          <p:val>
                                            <p:strVal val="#ppt_x"/>
                                          </p:val>
                                        </p:tav>
                                      </p:tavLst>
                                    </p:anim>
                                    <p:anim calcmode="lin" valueType="num">
                                      <p:cBhvr>
                                        <p:cTn id="5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000"/>
                                        <p:tgtEl>
                                          <p:spTgt spid="9"/>
                                        </p:tgtEl>
                                      </p:cBhvr>
                                    </p:animEffect>
                                    <p:anim calcmode="lin" valueType="num">
                                      <p:cBhvr>
                                        <p:cTn id="62" dur="1000" fill="hold"/>
                                        <p:tgtEl>
                                          <p:spTgt spid="9"/>
                                        </p:tgtEl>
                                        <p:attrNameLst>
                                          <p:attrName>ppt_x</p:attrName>
                                        </p:attrNameLst>
                                      </p:cBhvr>
                                      <p:tavLst>
                                        <p:tav tm="0">
                                          <p:val>
                                            <p:strVal val="#ppt_x"/>
                                          </p:val>
                                        </p:tav>
                                        <p:tav tm="100000">
                                          <p:val>
                                            <p:strVal val="#ppt_x"/>
                                          </p:val>
                                        </p:tav>
                                      </p:tavLst>
                                    </p:anim>
                                    <p:anim calcmode="lin" valueType="num">
                                      <p:cBhvr>
                                        <p:cTn id="6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Content Placeholder 2"/>
          <p:cNvSpPr>
            <a:spLocks noGrp="1"/>
          </p:cNvSpPr>
          <p:nvPr>
            <p:ph idx="1"/>
          </p:nvPr>
        </p:nvSpPr>
        <p:spPr>
          <a:xfrm>
            <a:off x="827088" y="1341438"/>
            <a:ext cx="8077200" cy="5072062"/>
          </a:xfrm>
        </p:spPr>
        <p:txBody>
          <a:bodyPr/>
          <a:lstStyle/>
          <a:p>
            <a:pPr eaLnBrk="1" hangingPunct="1">
              <a:defRPr/>
            </a:pPr>
            <a:r>
              <a:rPr lang="en-US" altLang="en-US" dirty="0"/>
              <a:t>Finally, for the major assignment, you must create an animation.  Here is a previous one to inspire you!</a:t>
            </a:r>
          </a:p>
          <a:p>
            <a:pPr lvl="1" eaLnBrk="1" hangingPunct="1">
              <a:defRPr/>
            </a:pPr>
            <a:r>
              <a:rPr lang="en-CA" altLang="en-US" dirty="0">
                <a:sym typeface="Wingdings" panose="05000000000000000000" pitchFamily="2" charset="2"/>
                <a:hlinkClick r:id="rId2"/>
              </a:rPr>
              <a:t>Cute major from a former year:</a:t>
            </a:r>
            <a:endParaRPr lang="en-CA" altLang="en-US" dirty="0">
              <a:sym typeface="Wingdings" panose="05000000000000000000" pitchFamily="2" charset="2"/>
            </a:endParaRPr>
          </a:p>
          <a:p>
            <a:pPr marL="82550" indent="0" eaLnBrk="1" hangingPunct="1">
              <a:buFont typeface="Wingdings 2" panose="05020102010507070707" pitchFamily="18" charset="2"/>
              <a:buNone/>
              <a:defRPr/>
            </a:pPr>
            <a:endParaRPr lang="en-US" altLang="en-US" dirty="0"/>
          </a:p>
        </p:txBody>
      </p:sp>
      <p:sp>
        <p:nvSpPr>
          <p:cNvPr id="3" name="Title 2"/>
          <p:cNvSpPr>
            <a:spLocks noGrp="1"/>
          </p:cNvSpPr>
          <p:nvPr>
            <p:ph type="title"/>
          </p:nvPr>
        </p:nvSpPr>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What is animation</a:t>
            </a:r>
          </a:p>
        </p:txBody>
      </p:sp>
      <p:sp>
        <p:nvSpPr>
          <p:cNvPr id="24579" name="Content Placeholder 2"/>
          <p:cNvSpPr>
            <a:spLocks noGrp="1"/>
          </p:cNvSpPr>
          <p:nvPr>
            <p:ph idx="1"/>
          </p:nvPr>
        </p:nvSpPr>
        <p:spPr>
          <a:xfrm>
            <a:off x="714375" y="1571625"/>
            <a:ext cx="8077200" cy="4786313"/>
          </a:xfrm>
        </p:spPr>
        <p:txBody>
          <a:bodyPr/>
          <a:lstStyle/>
          <a:p>
            <a:pPr eaLnBrk="1" hangingPunct="1"/>
            <a:r>
              <a:rPr lang="en-CA" altLang="en-US" dirty="0"/>
              <a:t>A sequence of images that create the illusion of movement when played in succession.</a:t>
            </a:r>
          </a:p>
          <a:p>
            <a:pPr eaLnBrk="1" hangingPunct="1"/>
            <a:r>
              <a:rPr lang="en-US" altLang="en-US" dirty="0">
                <a:solidFill>
                  <a:schemeClr val="accent1"/>
                </a:solidFill>
              </a:rPr>
              <a:t>QUESTION:  How does the illusion work, what is each still image called?</a:t>
            </a:r>
            <a:endParaRPr lang="en-CA" altLang="en-US" dirty="0"/>
          </a:p>
          <a:p>
            <a:pPr eaLnBrk="1" hangingPunct="1"/>
            <a:r>
              <a:rPr lang="en-CA" altLang="en-US" dirty="0"/>
              <a:t>Here are some simple examples:</a:t>
            </a:r>
          </a:p>
        </p:txBody>
      </p:sp>
      <p:pic>
        <p:nvPicPr>
          <p:cNvPr id="5" name="Picture 19" descr="heart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63925" y="4894263"/>
            <a:ext cx="11303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book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5013325"/>
            <a:ext cx="1343025"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4" descr="presentation_with_lazer_point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72188" y="214313"/>
            <a:ext cx="17145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5" descr="homer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4746625"/>
            <a:ext cx="139700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6" descr="Bart-04-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15125" y="285750"/>
            <a:ext cx="156527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228184" y="3191887"/>
            <a:ext cx="2327400" cy="584775"/>
          </a:xfrm>
          <a:prstGeom prst="rect">
            <a:avLst/>
          </a:prstGeom>
          <a:noFill/>
        </p:spPr>
        <p:txBody>
          <a:bodyPr wrap="square" rtlCol="0">
            <a:spAutoFit/>
          </a:bodyPr>
          <a:lstStyle/>
          <a:p>
            <a:r>
              <a:rPr lang="en-US" sz="3200" b="1" dirty="0">
                <a:ln w="22225">
                  <a:solidFill>
                    <a:schemeClr val="accent2"/>
                  </a:solidFill>
                  <a:prstDash val="solid"/>
                </a:ln>
                <a:solidFill>
                  <a:schemeClr val="accent2">
                    <a:lumMod val="40000"/>
                    <a:lumOff val="60000"/>
                  </a:schemeClr>
                </a:solidFill>
              </a:rPr>
              <a:t>A  FRAME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ox(i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Why use animation?</a:t>
            </a:r>
            <a:endParaRPr lang="en-CA" b="1" dirty="0">
              <a:solidFill>
                <a:schemeClr val="tx2">
                  <a:satMod val="130000"/>
                </a:schemeClr>
              </a:solidFill>
            </a:endParaRPr>
          </a:p>
        </p:txBody>
      </p:sp>
      <p:sp>
        <p:nvSpPr>
          <p:cNvPr id="3" name="Content Placeholder 2"/>
          <p:cNvSpPr>
            <a:spLocks noGrp="1"/>
          </p:cNvSpPr>
          <p:nvPr>
            <p:ph idx="1"/>
          </p:nvPr>
        </p:nvSpPr>
        <p:spPr>
          <a:xfrm>
            <a:off x="785813" y="1214438"/>
            <a:ext cx="6143625" cy="5214937"/>
          </a:xfrm>
        </p:spPr>
        <p:txBody>
          <a:bodyPr>
            <a:normAutofit lnSpcReduction="10000"/>
          </a:bodyPr>
          <a:lstStyle/>
          <a:p>
            <a:pPr marL="365760" indent="-283464" eaLnBrk="1" fontAlgn="auto" hangingPunct="1">
              <a:spcAft>
                <a:spcPts val="0"/>
              </a:spcAft>
              <a:buClr>
                <a:schemeClr val="tx1"/>
              </a:buClr>
              <a:buFont typeface="Wingdings 2"/>
              <a:buChar char=""/>
              <a:defRPr/>
            </a:pPr>
            <a:r>
              <a:rPr lang="en-CA" dirty="0"/>
              <a:t>Easier to show somebody how something works then to try and explain it. </a:t>
            </a:r>
          </a:p>
          <a:p>
            <a:pPr marL="365760" indent="-283464" eaLnBrk="1" fontAlgn="auto" hangingPunct="1">
              <a:spcAft>
                <a:spcPts val="0"/>
              </a:spcAft>
              <a:buClr>
                <a:schemeClr val="tx1"/>
              </a:buClr>
              <a:buFont typeface="Wingdings 2"/>
              <a:buChar char=""/>
              <a:defRPr/>
            </a:pPr>
            <a:r>
              <a:rPr lang="en-CA" dirty="0"/>
              <a:t>Also animation: </a:t>
            </a:r>
          </a:p>
          <a:p>
            <a:pPr marL="640080" lvl="1" indent="-237744" eaLnBrk="1" fontAlgn="auto" hangingPunct="1">
              <a:spcAft>
                <a:spcPts val="0"/>
              </a:spcAft>
              <a:buClr>
                <a:schemeClr val="tx1"/>
              </a:buClr>
              <a:buFont typeface="Verdana"/>
              <a:buChar char="◦"/>
              <a:defRPr/>
            </a:pPr>
            <a:r>
              <a:rPr lang="en-CA" dirty="0"/>
              <a:t>Indicate movement </a:t>
            </a:r>
          </a:p>
          <a:p>
            <a:pPr marL="640080" lvl="1" indent="-237744" eaLnBrk="1" fontAlgn="auto" hangingPunct="1">
              <a:spcAft>
                <a:spcPts val="0"/>
              </a:spcAft>
              <a:buClr>
                <a:schemeClr val="tx1"/>
              </a:buClr>
              <a:buFont typeface="Verdana"/>
              <a:buNone/>
              <a:defRPr/>
            </a:pPr>
            <a:endParaRPr lang="en-CA" dirty="0"/>
          </a:p>
          <a:p>
            <a:pPr marL="640080" lvl="1" indent="-237744" eaLnBrk="1" fontAlgn="auto" hangingPunct="1">
              <a:spcAft>
                <a:spcPts val="0"/>
              </a:spcAft>
              <a:buClr>
                <a:schemeClr val="tx1"/>
              </a:buClr>
              <a:buFont typeface="Verdana"/>
              <a:buChar char="◦"/>
              <a:defRPr/>
            </a:pPr>
            <a:r>
              <a:rPr lang="en-CA" dirty="0"/>
              <a:t>Illustrate change over time </a:t>
            </a:r>
          </a:p>
          <a:p>
            <a:pPr marL="640080" lvl="1" indent="-237744" eaLnBrk="1" fontAlgn="auto" hangingPunct="1">
              <a:spcAft>
                <a:spcPts val="0"/>
              </a:spcAft>
              <a:buClr>
                <a:schemeClr val="tx1"/>
              </a:buClr>
              <a:buFont typeface="Verdana"/>
              <a:buChar char="◦"/>
              <a:defRPr/>
            </a:pPr>
            <a:endParaRPr lang="en-CA" dirty="0"/>
          </a:p>
          <a:p>
            <a:pPr marL="640080" lvl="1" indent="-237744" eaLnBrk="1" fontAlgn="auto" hangingPunct="1">
              <a:spcAft>
                <a:spcPts val="0"/>
              </a:spcAft>
              <a:buClr>
                <a:schemeClr val="tx1"/>
              </a:buClr>
              <a:buFont typeface="Verdana"/>
              <a:buChar char="◦"/>
              <a:defRPr/>
            </a:pPr>
            <a:r>
              <a:rPr lang="en-CA" dirty="0"/>
              <a:t>Visualize three-dimensional objects </a:t>
            </a:r>
          </a:p>
          <a:p>
            <a:pPr marL="640080" lvl="1" indent="-237744" eaLnBrk="1" fontAlgn="auto" hangingPunct="1">
              <a:spcAft>
                <a:spcPts val="0"/>
              </a:spcAft>
              <a:buClr>
                <a:schemeClr val="tx1"/>
              </a:buClr>
              <a:buFont typeface="Verdana"/>
              <a:buChar char="◦"/>
              <a:defRPr/>
            </a:pPr>
            <a:endParaRPr lang="en-CA" dirty="0"/>
          </a:p>
          <a:p>
            <a:pPr marL="640080" lvl="1" indent="-237744" eaLnBrk="1" fontAlgn="auto" hangingPunct="1">
              <a:spcAft>
                <a:spcPts val="0"/>
              </a:spcAft>
              <a:buClr>
                <a:schemeClr val="tx1"/>
              </a:buClr>
              <a:buFont typeface="Verdana"/>
              <a:buChar char="◦"/>
              <a:defRPr/>
            </a:pPr>
            <a:r>
              <a:rPr lang="en-CA" dirty="0"/>
              <a:t>Attracts attention </a:t>
            </a:r>
          </a:p>
          <a:p>
            <a:pPr marL="365760" indent="-283464" eaLnBrk="1" fontAlgn="auto" hangingPunct="1">
              <a:spcAft>
                <a:spcPts val="0"/>
              </a:spcAft>
              <a:buClr>
                <a:schemeClr val="tx1"/>
              </a:buClr>
              <a:buFont typeface="Wingdings 2"/>
              <a:buChar char=""/>
              <a:defRPr/>
            </a:pPr>
            <a:endParaRPr lang="en-CA" dirty="0"/>
          </a:p>
        </p:txBody>
      </p:sp>
      <p:pic>
        <p:nvPicPr>
          <p:cNvPr id="25604" name="Picture 14" descr="http://www.keveney.com/img/ott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214438"/>
            <a:ext cx="17145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15"/>
          <p:cNvSpPr txBox="1">
            <a:spLocks noChangeArrowheads="1"/>
          </p:cNvSpPr>
          <p:nvPr/>
        </p:nvSpPr>
        <p:spPr bwMode="auto">
          <a:xfrm>
            <a:off x="6786563" y="1143000"/>
            <a:ext cx="23574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US" altLang="en-US" sz="1600" b="1"/>
              <a:t>Four Stroke Engine</a:t>
            </a:r>
          </a:p>
        </p:txBody>
      </p:sp>
      <p:pic>
        <p:nvPicPr>
          <p:cNvPr id="51202" name="Picture 2" descr="http://www.zemax.com/kb/content_images/presentation/Mirror%20Rotation%20movi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86563" y="4500563"/>
            <a:ext cx="2000250"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125" y="3929063"/>
            <a:ext cx="79851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http://www.coolnotions.com/AGifs/Ouch_02_bb.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714875" y="25717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7" descr="Funny animated avatar pictures # 1">
            <a:hlinkClick r:id="rId7"/>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500563" y="5500688"/>
            <a:ext cx="10477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51205"/>
                                        </p:tgtEl>
                                        <p:attrNameLst>
                                          <p:attrName>style.visibility</p:attrName>
                                        </p:attrNameLst>
                                      </p:cBhvr>
                                      <p:to>
                                        <p:strVal val="visible"/>
                                      </p:to>
                                    </p:set>
                                    <p:animEffect transition="in" filter="blinds(horizontal)">
                                      <p:cBhvr>
                                        <p:cTn id="20" dur="500"/>
                                        <p:tgtEl>
                                          <p:spTgt spid="5120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51203"/>
                                        </p:tgtEl>
                                        <p:attrNameLst>
                                          <p:attrName>style.visibility</p:attrName>
                                        </p:attrNameLst>
                                      </p:cBhvr>
                                      <p:to>
                                        <p:strVal val="visible"/>
                                      </p:to>
                                    </p:set>
                                    <p:animEffect transition="in" filter="blinds(horizontal)">
                                      <p:cBhvr>
                                        <p:cTn id="28" dur="500"/>
                                        <p:tgtEl>
                                          <p:spTgt spid="5120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2000"/>
                                        <p:tgtEl>
                                          <p:spTgt spid="3">
                                            <p:txEl>
                                              <p:pRg st="6" end="6"/>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51202"/>
                                        </p:tgtEl>
                                        <p:attrNameLst>
                                          <p:attrName>style.visibility</p:attrName>
                                        </p:attrNameLst>
                                      </p:cBhvr>
                                      <p:to>
                                        <p:strVal val="visible"/>
                                      </p:to>
                                    </p:set>
                                    <p:animEffect transition="in" filter="blinds(horizontal)">
                                      <p:cBhvr>
                                        <p:cTn id="36" dur="500"/>
                                        <p:tgtEl>
                                          <p:spTgt spid="512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2000"/>
                                        <p:tgtEl>
                                          <p:spTgt spid="3">
                                            <p:txEl>
                                              <p:pRg st="8" end="8"/>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51207"/>
                                        </p:tgtEl>
                                        <p:attrNameLst>
                                          <p:attrName>style.visibility</p:attrName>
                                        </p:attrNameLst>
                                      </p:cBhvr>
                                      <p:to>
                                        <p:strVal val="visible"/>
                                      </p:to>
                                    </p:set>
                                    <p:animEffect transition="in" filter="blinds(horizontal)">
                                      <p:cBhvr>
                                        <p:cTn id="44" dur="500"/>
                                        <p:tgtEl>
                                          <p:spTgt spid="51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How does animation work?</a:t>
            </a:r>
          </a:p>
        </p:txBody>
      </p:sp>
      <p:sp>
        <p:nvSpPr>
          <p:cNvPr id="3" name="Content Placeholder 2"/>
          <p:cNvSpPr>
            <a:spLocks noGrp="1"/>
          </p:cNvSpPr>
          <p:nvPr>
            <p:ph idx="1"/>
          </p:nvPr>
        </p:nvSpPr>
        <p:spPr>
          <a:xfrm>
            <a:off x="857250" y="1285875"/>
            <a:ext cx="8077200" cy="4286250"/>
          </a:xfrm>
        </p:spPr>
        <p:txBody>
          <a:bodyPr>
            <a:normAutofit fontScale="85000" lnSpcReduction="10000"/>
          </a:bodyPr>
          <a:lstStyle/>
          <a:p>
            <a:pPr marL="365760" indent="-283464" eaLnBrk="1" fontAlgn="auto" hangingPunct="1">
              <a:spcAft>
                <a:spcPts val="0"/>
              </a:spcAft>
              <a:buFont typeface="Wingdings 2"/>
              <a:buChar char=""/>
              <a:defRPr/>
            </a:pPr>
            <a:r>
              <a:rPr lang="en-CA" dirty="0"/>
              <a:t>Simulation of movement through a series of pictures that have objects in slightly different positions </a:t>
            </a:r>
          </a:p>
          <a:p>
            <a:pPr marL="365760" indent="-283464" eaLnBrk="1" fontAlgn="auto" hangingPunct="1">
              <a:spcAft>
                <a:spcPts val="0"/>
              </a:spcAft>
              <a:buFont typeface="Wingdings 2"/>
              <a:buChar char=""/>
              <a:defRPr/>
            </a:pPr>
            <a:r>
              <a:rPr lang="en-CA" dirty="0"/>
              <a:t>Each drawing is called a </a:t>
            </a:r>
            <a:r>
              <a:rPr lang="en-CA" b="1" i="1" dirty="0"/>
              <a:t>frame</a:t>
            </a:r>
            <a:r>
              <a:rPr lang="en-CA" dirty="0"/>
              <a:t> (a snapshot of what’s happening at a particular moment)</a:t>
            </a:r>
          </a:p>
          <a:p>
            <a:pPr marL="365760" indent="-283464" eaLnBrk="1" fontAlgn="auto" hangingPunct="1">
              <a:spcAft>
                <a:spcPts val="0"/>
              </a:spcAft>
              <a:buFont typeface="Wingdings 2"/>
              <a:buChar char=""/>
              <a:defRPr/>
            </a:pPr>
            <a:r>
              <a:rPr lang="en-CA" dirty="0"/>
              <a:t>Required Frames Per Second FPS:</a:t>
            </a:r>
          </a:p>
          <a:p>
            <a:pPr marL="640080" lvl="1" indent="-237744" eaLnBrk="1" fontAlgn="auto" hangingPunct="1">
              <a:spcAft>
                <a:spcPts val="0"/>
              </a:spcAft>
              <a:buFont typeface="Verdana"/>
              <a:buChar char="◦"/>
              <a:defRPr/>
            </a:pPr>
            <a:r>
              <a:rPr lang="en-CA" dirty="0"/>
              <a:t>Movies on film </a:t>
            </a:r>
            <a:r>
              <a:rPr lang="en-CA" dirty="0">
                <a:sym typeface="Wingdings" pitchFamily="2" charset="2"/>
              </a:rPr>
              <a:t></a:t>
            </a:r>
            <a:r>
              <a:rPr lang="en-CA" dirty="0"/>
              <a:t> 24 fps</a:t>
            </a:r>
          </a:p>
          <a:p>
            <a:pPr marL="640080" lvl="1" indent="-237744" eaLnBrk="1" fontAlgn="auto" hangingPunct="1">
              <a:spcAft>
                <a:spcPts val="0"/>
              </a:spcAft>
              <a:buFont typeface="Verdana"/>
              <a:buChar char="◦"/>
              <a:defRPr/>
            </a:pPr>
            <a:r>
              <a:rPr lang="en-CA" dirty="0"/>
              <a:t>TV </a:t>
            </a:r>
            <a:r>
              <a:rPr lang="en-CA" dirty="0">
                <a:sym typeface="Wingdings" pitchFamily="2" charset="2"/>
              </a:rPr>
              <a:t></a:t>
            </a:r>
            <a:r>
              <a:rPr lang="en-CA" dirty="0"/>
              <a:t>30 fps</a:t>
            </a:r>
          </a:p>
          <a:p>
            <a:pPr marL="886968" lvl="2" eaLnBrk="1" fontAlgn="auto" hangingPunct="1">
              <a:spcAft>
                <a:spcPts val="0"/>
              </a:spcAft>
              <a:buFont typeface="Wingdings 2"/>
              <a:buChar char=""/>
              <a:defRPr/>
            </a:pPr>
            <a:r>
              <a:rPr lang="en-CA" dirty="0"/>
              <a:t>9000 frames for five minute cartoon</a:t>
            </a:r>
          </a:p>
          <a:p>
            <a:pPr marL="640080" lvl="1" indent="-237744" eaLnBrk="1" fontAlgn="auto" hangingPunct="1">
              <a:spcAft>
                <a:spcPts val="0"/>
              </a:spcAft>
              <a:buFont typeface="Verdana"/>
              <a:buChar char="◦"/>
              <a:defRPr/>
            </a:pPr>
            <a:r>
              <a:rPr lang="en-CA" dirty="0"/>
              <a:t>Computer animation </a:t>
            </a:r>
            <a:r>
              <a:rPr lang="en-CA" dirty="0">
                <a:sym typeface="Wingdings" pitchFamily="2" charset="2"/>
              </a:rPr>
              <a:t> 1</a:t>
            </a:r>
            <a:r>
              <a:rPr lang="en-CA" dirty="0"/>
              <a:t>2 to15 fps</a:t>
            </a:r>
          </a:p>
          <a:p>
            <a:pPr marL="365760" indent="-283464" eaLnBrk="1" fontAlgn="auto" hangingPunct="1">
              <a:spcAft>
                <a:spcPts val="0"/>
              </a:spcAft>
              <a:buFont typeface="Wingdings 2"/>
              <a:buChar char=""/>
              <a:defRPr/>
            </a:pPr>
            <a:r>
              <a:rPr lang="en-CA" dirty="0"/>
              <a:t>Jerky if anything less</a:t>
            </a:r>
          </a:p>
        </p:txBody>
      </p:sp>
      <p:pic>
        <p:nvPicPr>
          <p:cNvPr id="26628" name="Picture 13" descr="lions_fr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5345113"/>
            <a:ext cx="6500812"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4" descr="lion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58125" y="5214938"/>
            <a:ext cx="89217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Sampling and Quantizing of Motion</a:t>
            </a:r>
          </a:p>
        </p:txBody>
      </p:sp>
      <p:sp>
        <p:nvSpPr>
          <p:cNvPr id="3" name="Content Placeholder 2"/>
          <p:cNvSpPr>
            <a:spLocks noGrp="1"/>
          </p:cNvSpPr>
          <p:nvPr>
            <p:ph idx="1"/>
          </p:nvPr>
        </p:nvSpPr>
        <p:spPr>
          <a:xfrm>
            <a:off x="827088" y="1341438"/>
            <a:ext cx="8077200" cy="5072062"/>
          </a:xfrm>
        </p:spPr>
        <p:txBody>
          <a:bodyPr>
            <a:normAutofit fontScale="92500" lnSpcReduction="20000"/>
          </a:bodyPr>
          <a:lstStyle/>
          <a:p>
            <a:pPr marL="365760" indent="-283464" eaLnBrk="1" fontAlgn="auto" hangingPunct="1">
              <a:spcAft>
                <a:spcPts val="0"/>
              </a:spcAft>
              <a:buFont typeface="Wingdings 2"/>
              <a:buChar char=""/>
              <a:defRPr/>
            </a:pPr>
            <a:r>
              <a:rPr lang="en-CA" dirty="0"/>
              <a:t>Since each frame is just an image </a:t>
            </a:r>
            <a:r>
              <a:rPr lang="en-CA" dirty="0">
                <a:sym typeface="Wingdings" pitchFamily="2" charset="2"/>
              </a:rPr>
              <a:t></a:t>
            </a:r>
          </a:p>
          <a:p>
            <a:pPr marL="640080" lvl="1" indent="-237744" eaLnBrk="1" fontAlgn="auto" hangingPunct="1">
              <a:spcAft>
                <a:spcPts val="0"/>
              </a:spcAft>
              <a:buFont typeface="Verdana"/>
              <a:buChar char="◦"/>
              <a:defRPr/>
            </a:pPr>
            <a:r>
              <a:rPr lang="en-CA" dirty="0">
                <a:sym typeface="Wingdings" pitchFamily="2" charset="2"/>
              </a:rPr>
              <a:t>Each frame is sampled into a discrete samples and each sample becomes a pixel  </a:t>
            </a:r>
            <a:r>
              <a:rPr lang="en-CA" b="1" dirty="0">
                <a:solidFill>
                  <a:schemeClr val="accent2"/>
                </a:solidFill>
                <a:sym typeface="Wingdings" pitchFamily="2" charset="2"/>
              </a:rPr>
              <a:t>Sampling process</a:t>
            </a:r>
          </a:p>
          <a:p>
            <a:pPr marL="886968" lvl="2" eaLnBrk="1" fontAlgn="auto" hangingPunct="1">
              <a:spcAft>
                <a:spcPts val="0"/>
              </a:spcAft>
              <a:buFont typeface="Wingdings 2"/>
              <a:buChar char=""/>
              <a:defRPr/>
            </a:pPr>
            <a:r>
              <a:rPr lang="en-CA" dirty="0">
                <a:sym typeface="Wingdings" pitchFamily="2" charset="2"/>
              </a:rPr>
              <a:t>Remember:</a:t>
            </a:r>
          </a:p>
          <a:p>
            <a:pPr marL="1097280" lvl="3" indent="-173736" eaLnBrk="1" fontAlgn="auto" hangingPunct="1">
              <a:spcAft>
                <a:spcPts val="0"/>
              </a:spcAft>
              <a:buClr>
                <a:schemeClr val="accent3"/>
              </a:buClr>
              <a:buFont typeface="Wingdings 2"/>
              <a:buChar char=""/>
              <a:defRPr/>
            </a:pPr>
            <a:r>
              <a:rPr lang="en-CA" dirty="0">
                <a:sym typeface="Wingdings" pitchFamily="2" charset="2"/>
              </a:rPr>
              <a:t>More samples means better quality (same image represented in10 pixels by 10 pixels or in 200 pixels by 200 pixels)</a:t>
            </a:r>
          </a:p>
          <a:p>
            <a:pPr marL="1097280" lvl="3" indent="-173736" eaLnBrk="1" fontAlgn="auto" hangingPunct="1">
              <a:spcAft>
                <a:spcPts val="0"/>
              </a:spcAft>
              <a:buClr>
                <a:schemeClr val="accent3"/>
              </a:buClr>
              <a:buFont typeface="Wingdings 2"/>
              <a:buChar char=""/>
              <a:defRPr/>
            </a:pPr>
            <a:r>
              <a:rPr lang="en-CA" dirty="0">
                <a:sym typeface="Wingdings" pitchFamily="2" charset="2"/>
              </a:rPr>
              <a:t>More samples means bigger file sizes (10 pixels by 10 pixels </a:t>
            </a:r>
            <a:r>
              <a:rPr lang="en-CA" dirty="0" err="1">
                <a:sym typeface="Wingdings" pitchFamily="2" charset="2"/>
              </a:rPr>
              <a:t>vs</a:t>
            </a:r>
            <a:r>
              <a:rPr lang="en-CA" dirty="0">
                <a:sym typeface="Wingdings" pitchFamily="2" charset="2"/>
              </a:rPr>
              <a:t> 200 pixels by 200 pixels)</a:t>
            </a:r>
          </a:p>
          <a:p>
            <a:pPr marL="640080" lvl="1" indent="-237744" eaLnBrk="1" fontAlgn="auto" hangingPunct="1">
              <a:spcAft>
                <a:spcPts val="0"/>
              </a:spcAft>
              <a:buFont typeface="Verdana"/>
              <a:buChar char="◦"/>
              <a:defRPr/>
            </a:pPr>
            <a:r>
              <a:rPr lang="en-CA" dirty="0">
                <a:sym typeface="Wingdings" pitchFamily="2" charset="2"/>
              </a:rPr>
              <a:t>Each pixel gets assigned a colour, maybe just 2 colours(black and white1bit colour) or maybe 16 million colour (24 bit colour)  </a:t>
            </a:r>
            <a:r>
              <a:rPr lang="en-CA" b="1" dirty="0">
                <a:solidFill>
                  <a:schemeClr val="accent2"/>
                </a:solidFill>
                <a:sym typeface="Wingdings" pitchFamily="2" charset="2"/>
              </a:rPr>
              <a:t>Quantization process</a:t>
            </a:r>
          </a:p>
          <a:p>
            <a:pPr marL="365760" indent="-283464" eaLnBrk="1" fontAlgn="auto" hangingPunct="1">
              <a:spcAft>
                <a:spcPts val="0"/>
              </a:spcAft>
              <a:buFont typeface="Wingdings 2"/>
              <a:buChar char=""/>
              <a:defRPr/>
            </a:pPr>
            <a:r>
              <a:rPr lang="en-CA" b="1" dirty="0">
                <a:solidFill>
                  <a:schemeClr val="accent1"/>
                </a:solidFill>
                <a:sym typeface="Wingdings" pitchFamily="2" charset="2"/>
              </a:rPr>
              <a:t>Question</a:t>
            </a:r>
            <a:r>
              <a:rPr lang="en-CA" dirty="0">
                <a:solidFill>
                  <a:schemeClr val="accent1"/>
                </a:solidFill>
                <a:sym typeface="Wingdings" pitchFamily="2" charset="2"/>
              </a:rPr>
              <a:t>: What else can we “</a:t>
            </a:r>
            <a:r>
              <a:rPr lang="en-CA" b="1" i="1" dirty="0">
                <a:solidFill>
                  <a:schemeClr val="accent1"/>
                </a:solidFill>
                <a:sym typeface="Wingdings" pitchFamily="2" charset="2"/>
              </a:rPr>
              <a:t>Sample</a:t>
            </a:r>
            <a:r>
              <a:rPr lang="en-CA" dirty="0">
                <a:solidFill>
                  <a:schemeClr val="accent1"/>
                </a:solidFill>
                <a:sym typeface="Wingdings" pitchFamily="2" charset="2"/>
              </a:rPr>
              <a:t>” with MOTION?</a:t>
            </a:r>
            <a:endParaRPr lang="en-CA" dirty="0">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CA" dirty="0">
                <a:solidFill>
                  <a:schemeClr val="tx2">
                    <a:satMod val="130000"/>
                  </a:schemeClr>
                </a:solidFill>
              </a:rPr>
              <a:t>Frame Rate (Frames Per Second FPS)</a:t>
            </a:r>
          </a:p>
        </p:txBody>
      </p:sp>
      <p:sp>
        <p:nvSpPr>
          <p:cNvPr id="3" name="Content Placeholder 2"/>
          <p:cNvSpPr>
            <a:spLocks noGrp="1"/>
          </p:cNvSpPr>
          <p:nvPr>
            <p:ph idx="1"/>
          </p:nvPr>
        </p:nvSpPr>
        <p:spPr>
          <a:xfrm>
            <a:off x="857250" y="1357313"/>
            <a:ext cx="8077200" cy="5072062"/>
          </a:xfrm>
        </p:spPr>
        <p:txBody>
          <a:bodyPr/>
          <a:lstStyle/>
          <a:p>
            <a:pPr eaLnBrk="1" hangingPunct="1"/>
            <a:r>
              <a:rPr lang="en-CA" altLang="en-US" b="1"/>
              <a:t>Frame Rate</a:t>
            </a:r>
            <a:r>
              <a:rPr lang="en-CA" altLang="en-US"/>
              <a:t>: indicates the playback speed of the animation in frames per second</a:t>
            </a:r>
          </a:p>
          <a:p>
            <a:pPr lvl="1" eaLnBrk="1" hangingPunct="1"/>
            <a:r>
              <a:rPr lang="en-CA" altLang="en-US"/>
              <a:t>Low frame rate appears choppy</a:t>
            </a:r>
          </a:p>
          <a:p>
            <a:pPr lvl="1" eaLnBrk="1" hangingPunct="1"/>
            <a:r>
              <a:rPr lang="en-CA" altLang="en-US" b="1">
                <a:solidFill>
                  <a:schemeClr val="accent1"/>
                </a:solidFill>
              </a:rPr>
              <a:t>Question</a:t>
            </a:r>
            <a:r>
              <a:rPr lang="en-CA" altLang="en-US">
                <a:solidFill>
                  <a:schemeClr val="accent1"/>
                </a:solidFill>
              </a:rPr>
              <a:t>: BUT high frame rate can also appear choppy, WHY?</a:t>
            </a:r>
          </a:p>
          <a:p>
            <a:pPr lvl="2" eaLnBrk="1" hangingPunct="1"/>
            <a:r>
              <a:rPr lang="en-CA" altLang="en-US" b="1"/>
              <a:t>Answer</a:t>
            </a:r>
            <a:r>
              <a:rPr lang="en-CA" altLang="en-US"/>
              <a:t>: if the computer playing the animation is not fast enough to process and display the frames.</a:t>
            </a:r>
          </a:p>
        </p:txBody>
      </p:sp>
      <p:pic>
        <p:nvPicPr>
          <p:cNvPr id="72707" name="Picture 3" descr="H:\outreach\movies\1fps\1fp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492375"/>
            <a:ext cx="52959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descr="H:\outreach\movies\20fps\20fp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2420938"/>
            <a:ext cx="52959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72707"/>
                                        </p:tgtEl>
                                        <p:attrNameLst>
                                          <p:attrName>style.visibility</p:attrName>
                                        </p:attrNameLst>
                                      </p:cBhvr>
                                      <p:to>
                                        <p:strVal val="visible"/>
                                      </p:to>
                                    </p:set>
                                    <p:animEffect transition="in" filter="blinds(horizontal)">
                                      <p:cBhvr>
                                        <p:cTn id="25" dur="500"/>
                                        <p:tgtEl>
                                          <p:spTgt spid="7270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72708"/>
                                        </p:tgtEl>
                                        <p:attrNameLst>
                                          <p:attrName>style.visibility</p:attrName>
                                        </p:attrNameLst>
                                      </p:cBhvr>
                                      <p:to>
                                        <p:strVal val="visible"/>
                                      </p:to>
                                    </p:set>
                                    <p:animEffect transition="in" filter="blinds(horizontal)">
                                      <p:cBhvr>
                                        <p:cTn id="30" dur="500"/>
                                        <p:tgtEl>
                                          <p:spTgt spid="72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22316</TotalTime>
  <Words>2462</Words>
  <Application>Microsoft Office PowerPoint</Application>
  <PresentationFormat>On-screen Show (4:3)</PresentationFormat>
  <Paragraphs>283</Paragraphs>
  <Slides>42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Gill Sans MT</vt:lpstr>
      <vt:lpstr>Verdana</vt:lpstr>
      <vt:lpstr>Wingdings</vt:lpstr>
      <vt:lpstr>Wingdings 2</vt:lpstr>
      <vt:lpstr>Solstice</vt:lpstr>
      <vt:lpstr>Animation</vt:lpstr>
      <vt:lpstr>Textbook Readings for this Week</vt:lpstr>
      <vt:lpstr>Make sure you get a copy of all your work!</vt:lpstr>
      <vt:lpstr>Good Review for Searching!</vt:lpstr>
      <vt:lpstr>What is animation</vt:lpstr>
      <vt:lpstr>Why use animation?</vt:lpstr>
      <vt:lpstr>How does animation work?</vt:lpstr>
      <vt:lpstr>Sampling and Quantizing of Motion</vt:lpstr>
      <vt:lpstr>Frame Rate (Frames Per Second FPS)</vt:lpstr>
      <vt:lpstr>2-D Animation </vt:lpstr>
      <vt:lpstr>5 Types of Animation</vt:lpstr>
      <vt:lpstr>3-D Animation (Type of Computer Animation)</vt:lpstr>
      <vt:lpstr>Cel Animation</vt:lpstr>
      <vt:lpstr>Path Based Animation</vt:lpstr>
      <vt:lpstr>2-D Animation Terminology</vt:lpstr>
      <vt:lpstr>Path Based Animation</vt:lpstr>
      <vt:lpstr>Path Based Animation Software</vt:lpstr>
      <vt:lpstr>What can we do to change the motion?</vt:lpstr>
      <vt:lpstr>Slowing down the motion by adding more frames</vt:lpstr>
      <vt:lpstr>PowerPoint Presentation</vt:lpstr>
      <vt:lpstr>Cel Animation vs. Path Based Animation</vt:lpstr>
      <vt:lpstr>5 Tips to Create Realistic Motion</vt:lpstr>
      <vt:lpstr>PowerPoint Presentation</vt:lpstr>
      <vt:lpstr>PowerPoint Presentation</vt:lpstr>
      <vt:lpstr>PowerPoint Presentation</vt:lpstr>
      <vt:lpstr>PowerPoint Presentation</vt:lpstr>
      <vt:lpstr>Where can you get animation?</vt:lpstr>
      <vt:lpstr>Animated GIFS</vt:lpstr>
      <vt:lpstr>As of fall 2019, we are using PowerPoint to do our animations:</vt:lpstr>
      <vt:lpstr>Ease in/Ease Out (Smooth Start/End) and Bounce End</vt:lpstr>
      <vt:lpstr>PowerPoint Presentation</vt:lpstr>
      <vt:lpstr>Control your Timing and Duration</vt:lpstr>
      <vt:lpstr>Tweening in Action</vt:lpstr>
      <vt:lpstr>3 Things All Happening At Once:</vt:lpstr>
      <vt:lpstr>Try it yourself in PowerPoint</vt:lpstr>
      <vt:lpstr>Laura’s first venture into the world of  PowerPoint Animation </vt:lpstr>
      <vt:lpstr>Comparing File Types:</vt:lpstr>
      <vt:lpstr>History of Animation:  early cave drawings show animals with 8 legs (trying to show animal moving)  1868 – Flip book patented  1877 - Praxinoscope Cylinder containing slits that when spun gave the illusion of movement  1892 - Reynaud showed how he could use 12 pictures and loop the pictures. He had 500 frames using something similar to the modern film projector  1898 – Stop motion animation introduced</vt:lpstr>
      <vt:lpstr>1906  Blacktons makes “The Humorous Phases of Funny Faces” using a blackboard and frame by frame shots 1914  McCay makes “Gertie the Dinosaur”, the first successful character animation 1928  Walt Disney uses sound and animation in Steamboat Willie 1937  first full length feature animation movie: Snow White </vt:lpstr>
      <vt:lpstr>1960  first prime time animation  TV Show debuted Question: What was it? Question: What is the longest running animation prime time show 1982  Star Trek, The Wrath of Khan includes computer generated effects. TRON, a Disney animation includes 15 minutes of computer generated scenes 1986  Take On Me by aha, creates much hyped video that uses rotoscoping (pencil-sketch animation/live-action combination ) 1995   Question: What was the first full length completely computer generated animation movie released?  Question: What is the highest grossing animated film of all time? 2011  Cinemagraphs are invented…</vt:lpstr>
      <vt:lpstr>Cinemagraphs</vt:lpstr>
      <vt:lpstr>PowerPoint Presentation</vt:lpstr>
    </vt:vector>
  </TitlesOfParts>
  <Company>University of Western Ontario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lreid</dc:creator>
  <cp:lastModifiedBy>Laura K. Reid</cp:lastModifiedBy>
  <cp:revision>1419</cp:revision>
  <dcterms:created xsi:type="dcterms:W3CDTF">2009-09-04T16:33:04Z</dcterms:created>
  <dcterms:modified xsi:type="dcterms:W3CDTF">2024-07-09T19:37:08Z</dcterms:modified>
</cp:coreProperties>
</file>