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48"/>
  </p:notesMasterIdLst>
  <p:handoutMasterIdLst>
    <p:handoutMasterId r:id="rId49"/>
  </p:handoutMasterIdLst>
  <p:sldIdLst>
    <p:sldId id="260" r:id="rId2"/>
    <p:sldId id="257" r:id="rId3"/>
    <p:sldId id="258" r:id="rId4"/>
    <p:sldId id="267" r:id="rId5"/>
    <p:sldId id="268" r:id="rId6"/>
    <p:sldId id="259" r:id="rId7"/>
    <p:sldId id="265" r:id="rId8"/>
    <p:sldId id="293" r:id="rId9"/>
    <p:sldId id="266" r:id="rId10"/>
    <p:sldId id="296" r:id="rId11"/>
    <p:sldId id="261" r:id="rId12"/>
    <p:sldId id="269" r:id="rId13"/>
    <p:sldId id="302" r:id="rId14"/>
    <p:sldId id="262" r:id="rId15"/>
    <p:sldId id="271" r:id="rId16"/>
    <p:sldId id="284" r:id="rId17"/>
    <p:sldId id="300" r:id="rId18"/>
    <p:sldId id="272" r:id="rId19"/>
    <p:sldId id="297" r:id="rId20"/>
    <p:sldId id="298" r:id="rId21"/>
    <p:sldId id="273" r:id="rId22"/>
    <p:sldId id="275" r:id="rId23"/>
    <p:sldId id="283" r:id="rId24"/>
    <p:sldId id="276" r:id="rId25"/>
    <p:sldId id="277" r:id="rId26"/>
    <p:sldId id="279" r:id="rId27"/>
    <p:sldId id="282" r:id="rId28"/>
    <p:sldId id="280" r:id="rId29"/>
    <p:sldId id="303" r:id="rId30"/>
    <p:sldId id="304" r:id="rId31"/>
    <p:sldId id="305" r:id="rId32"/>
    <p:sldId id="306" r:id="rId33"/>
    <p:sldId id="308" r:id="rId34"/>
    <p:sldId id="309" r:id="rId35"/>
    <p:sldId id="310" r:id="rId36"/>
    <p:sldId id="311" r:id="rId37"/>
    <p:sldId id="312" r:id="rId38"/>
    <p:sldId id="313" r:id="rId39"/>
    <p:sldId id="281" r:id="rId40"/>
    <p:sldId id="285" r:id="rId41"/>
    <p:sldId id="263" r:id="rId42"/>
    <p:sldId id="290" r:id="rId43"/>
    <p:sldId id="291" r:id="rId44"/>
    <p:sldId id="292" r:id="rId45"/>
    <p:sldId id="264" r:id="rId46"/>
    <p:sldId id="270" r:id="rId47"/>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19" autoAdjust="0"/>
  </p:normalViewPr>
  <p:slideViewPr>
    <p:cSldViewPr>
      <p:cViewPr varScale="1">
        <p:scale>
          <a:sx n="80" d="100"/>
          <a:sy n="80" d="100"/>
        </p:scale>
        <p:origin x="1522" y="48"/>
      </p:cViewPr>
      <p:guideLst>
        <p:guide orient="horz" pos="2160"/>
        <p:guide pos="2880"/>
      </p:guideLst>
    </p:cSldViewPr>
  </p:slideViewPr>
  <p:notesTextViewPr>
    <p:cViewPr>
      <p:scale>
        <a:sx n="3" d="2"/>
        <a:sy n="3" d="2"/>
      </p:scale>
      <p:origin x="0" y="0"/>
    </p:cViewPr>
  </p:notesTextViewPr>
  <p:sorterViewPr>
    <p:cViewPr>
      <p:scale>
        <a:sx n="100" d="100"/>
        <a:sy n="100" d="100"/>
      </p:scale>
      <p:origin x="0" y="-27848"/>
    </p:cViewPr>
  </p:sorterViewPr>
  <p:notesViewPr>
    <p:cSldViewPr>
      <p:cViewPr varScale="1">
        <p:scale>
          <a:sx n="84" d="100"/>
          <a:sy n="84" d="100"/>
        </p:scale>
        <p:origin x="37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59B32BD-A5CE-4966-9CEA-8D050523968A}" type="datetimeFigureOut">
              <a:rPr lang="en-US"/>
              <a:pPr>
                <a:defRPr/>
              </a:pPr>
              <a:t>9/11/2024</a:t>
            </a:fld>
            <a:endParaRPr lang="en-CA"/>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CA"/>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5E9AFF0-B264-408B-9B64-291EDDDECBC4}" type="slidenum">
              <a:rPr lang="en-CA" altLang="en-US"/>
              <a:pPr>
                <a:defRPr/>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CA"/>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7D38DF8F-7C9D-4C1C-BBB4-C35C3EE0E506}" type="datetimeFigureOut">
              <a:rPr lang="en-US"/>
              <a:pPr>
                <a:defRPr/>
              </a:pPr>
              <a:t>9/11/2024</a:t>
            </a:fld>
            <a:endParaRPr lang="en-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CA"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CA"/>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BCF1236D-7FCB-40E0-993B-ED47DF1E1F02}"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44EEAE-4515-472F-A0C5-C9E6D3E78F7F}" type="slidenum">
              <a:rPr lang="en-CA" altLang="en-US" sz="1300" smtClean="0"/>
              <a:pPr>
                <a:spcBef>
                  <a:spcPct val="0"/>
                </a:spcBef>
              </a:pPr>
              <a:t>6</a:t>
            </a:fld>
            <a:endParaRPr lang="en-CA"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6CF8C2-46FE-47A0-A678-CC2E3C97F7E4}" type="slidenum">
              <a:rPr lang="en-US" altLang="en-US" smtClean="0">
                <a:latin typeface="Calibri" panose="020F0502020204030204" pitchFamily="34" charset="0"/>
              </a:rPr>
              <a:pPr/>
              <a:t>42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517415-DC0E-4520-9BC2-FA7F1F85D67B}" type="slidenum">
              <a:rPr lang="en-CA" altLang="en-US" smtClean="0">
                <a:latin typeface="Calibri" panose="020F0502020204030204" pitchFamily="34" charset="0"/>
              </a:rPr>
              <a:pPr/>
              <a:t>46</a:t>
            </a:fld>
            <a:endParaRPr lang="en-CA"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p:cNvSpPr>
            <a:spLocks noGrp="1"/>
          </p:cNvSpPr>
          <p:nvPr>
            <p:ph type="dt" sz="half" idx="10"/>
          </p:nvPr>
        </p:nvSpPr>
        <p:spPr/>
        <p:txBody>
          <a:bodyPr/>
          <a:lstStyle>
            <a:lvl1pPr>
              <a:defRPr/>
            </a:lvl1pPr>
            <a:extLst/>
          </a:lstStyle>
          <a:p>
            <a:pPr>
              <a:defRPr/>
            </a:pPr>
            <a:fld id="{E69A4EE3-33E2-4FA5-B77C-A6E4AA52CC01}" type="datetime1">
              <a:rPr lang="en-US" smtClean="0"/>
              <a:t>9/11/2024</a:t>
            </a:fld>
            <a:endParaRPr lang="en-CA"/>
          </a:p>
        </p:txBody>
      </p:sp>
      <p:sp>
        <p:nvSpPr>
          <p:cNvPr id="7" name="Footer Placeholder 19"/>
          <p:cNvSpPr>
            <a:spLocks noGrp="1"/>
          </p:cNvSpPr>
          <p:nvPr>
            <p:ph type="ftr" sz="quarter" idx="11"/>
          </p:nvPr>
        </p:nvSpPr>
        <p:spPr/>
        <p:txBody>
          <a:bodyPr/>
          <a:lstStyle>
            <a:lvl1pPr>
              <a:defRPr/>
            </a:lvl1pPr>
            <a:extLst/>
          </a:lstStyle>
          <a:p>
            <a:pPr>
              <a:defRPr/>
            </a:pPr>
            <a:endParaRPr lang="en-CA" dirty="0"/>
          </a:p>
        </p:txBody>
      </p:sp>
      <p:sp>
        <p:nvSpPr>
          <p:cNvPr id="8" name="Slide Number Placeholder 9"/>
          <p:cNvSpPr>
            <a:spLocks noGrp="1"/>
          </p:cNvSpPr>
          <p:nvPr>
            <p:ph type="sldNum" sz="quarter" idx="12"/>
          </p:nvPr>
        </p:nvSpPr>
        <p:spPr/>
        <p:txBody>
          <a:bodyPr/>
          <a:lstStyle>
            <a:lvl1pPr>
              <a:defRPr/>
            </a:lvl1pPr>
          </a:lstStyle>
          <a:p>
            <a:pPr>
              <a:defRPr/>
            </a:pPr>
            <a:fld id="{E23E8A62-A3DE-4682-940E-38F2C56E5EDD}" type="slidenum">
              <a:rPr lang="en-CA" altLang="en-US"/>
              <a:pPr>
                <a:defRPr/>
              </a:pPr>
              <a:t>‹#›</a:t>
            </a:fld>
            <a:endParaRPr lang="en-CA" altLang="en-US"/>
          </a:p>
        </p:txBody>
      </p:sp>
    </p:spTree>
    <p:extLst>
      <p:ext uri="{BB962C8B-B14F-4D97-AF65-F5344CB8AC3E}">
        <p14:creationId xmlns:p14="http://schemas.microsoft.com/office/powerpoint/2010/main" val="148994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10349574-9215-4B68-AEB1-0A535F325AEB}" type="datetime1">
              <a:rPr lang="en-US" smtClean="0"/>
              <a:t>9/11/2024</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dirty="0"/>
          </a:p>
        </p:txBody>
      </p:sp>
      <p:sp>
        <p:nvSpPr>
          <p:cNvPr id="6" name="Slide Number Placeholder 21"/>
          <p:cNvSpPr>
            <a:spLocks noGrp="1"/>
          </p:cNvSpPr>
          <p:nvPr>
            <p:ph type="sldNum" sz="quarter" idx="12"/>
          </p:nvPr>
        </p:nvSpPr>
        <p:spPr/>
        <p:txBody>
          <a:bodyPr/>
          <a:lstStyle>
            <a:lvl1pPr>
              <a:defRPr/>
            </a:lvl1pPr>
          </a:lstStyle>
          <a:p>
            <a:pPr>
              <a:defRPr/>
            </a:pPr>
            <a:fld id="{C353F7E9-E9D7-4DE7-BB6A-8F8546096AE5}" type="slidenum">
              <a:rPr lang="en-CA" altLang="en-US"/>
              <a:pPr>
                <a:defRPr/>
              </a:pPr>
              <a:t>‹#›</a:t>
            </a:fld>
            <a:endParaRPr lang="en-CA" altLang="en-US"/>
          </a:p>
        </p:txBody>
      </p:sp>
    </p:spTree>
    <p:extLst>
      <p:ext uri="{BB962C8B-B14F-4D97-AF65-F5344CB8AC3E}">
        <p14:creationId xmlns:p14="http://schemas.microsoft.com/office/powerpoint/2010/main" val="13966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F787DD86-9F35-43F3-B7C5-4DE50F1D240B}" type="datetime1">
              <a:rPr lang="en-US" smtClean="0"/>
              <a:t>9/11/2024</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4B79DC69-49A6-4885-AB60-78201ADCE237}" type="slidenum">
              <a:rPr lang="en-CA" altLang="en-US"/>
              <a:pPr>
                <a:defRPr/>
              </a:pPr>
              <a:t>‹#›</a:t>
            </a:fld>
            <a:endParaRPr lang="en-CA" altLang="en-US"/>
          </a:p>
        </p:txBody>
      </p:sp>
    </p:spTree>
    <p:extLst>
      <p:ext uri="{BB962C8B-B14F-4D97-AF65-F5344CB8AC3E}">
        <p14:creationId xmlns:p14="http://schemas.microsoft.com/office/powerpoint/2010/main" val="293305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52488" y="1320800"/>
            <a:ext cx="8077200" cy="5072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23"/>
          <p:cNvSpPr>
            <a:spLocks noGrp="1"/>
          </p:cNvSpPr>
          <p:nvPr>
            <p:ph type="dt" sz="half" idx="10"/>
          </p:nvPr>
        </p:nvSpPr>
        <p:spPr/>
        <p:txBody>
          <a:bodyPr/>
          <a:lstStyle>
            <a:lvl1pPr>
              <a:defRPr/>
            </a:lvl1pPr>
          </a:lstStyle>
          <a:p>
            <a:pPr>
              <a:defRPr/>
            </a:pPr>
            <a:fld id="{582BE0ED-F3F2-45B2-8913-6D87F97723E0}" type="datetime1">
              <a:rPr lang="en-US" smtClean="0"/>
              <a:t>9/11/2024</a:t>
            </a:fld>
            <a:endParaRPr lang="en-CA" dirty="0"/>
          </a:p>
        </p:txBody>
      </p:sp>
      <p:sp>
        <p:nvSpPr>
          <p:cNvPr id="5" name="Footer Placeholder 9"/>
          <p:cNvSpPr>
            <a:spLocks noGrp="1"/>
          </p:cNvSpPr>
          <p:nvPr>
            <p:ph type="ftr" sz="quarter" idx="11"/>
          </p:nvPr>
        </p:nvSpPr>
        <p:spPr>
          <a:xfrm>
            <a:off x="857250" y="6340475"/>
            <a:ext cx="2895600" cy="476250"/>
          </a:xfrm>
        </p:spPr>
        <p:txBody>
          <a:bodyPr/>
          <a:lstStyle>
            <a:lvl1pPr>
              <a:defRPr/>
            </a:lvl1pPr>
          </a:lstStyle>
          <a:p>
            <a:pPr>
              <a:defRPr/>
            </a:pPr>
            <a:endParaRPr lang="en-CA"/>
          </a:p>
        </p:txBody>
      </p:sp>
      <p:sp>
        <p:nvSpPr>
          <p:cNvPr id="6" name="Slide Number Placeholder 21"/>
          <p:cNvSpPr>
            <a:spLocks noGrp="1"/>
          </p:cNvSpPr>
          <p:nvPr>
            <p:ph type="sldNum" sz="quarter" idx="12"/>
          </p:nvPr>
        </p:nvSpPr>
        <p:spPr>
          <a:xfrm>
            <a:off x="6588224" y="6305550"/>
            <a:ext cx="1222375" cy="476250"/>
          </a:xfrm>
        </p:spPr>
        <p:txBody>
          <a:bodyPr/>
          <a:lstStyle>
            <a:lvl1pPr>
              <a:defRPr/>
            </a:lvl1pPr>
          </a:lstStyle>
          <a:p>
            <a:pPr>
              <a:defRPr/>
            </a:pPr>
            <a:fld id="{B84CB737-4F87-4A09-8024-842059AF2092}" type="slidenum">
              <a:rPr lang="en-CA" altLang="en-US"/>
              <a:pPr>
                <a:defRPr/>
              </a:pPr>
              <a:t>‹#›</a:t>
            </a:fld>
            <a:endParaRPr lang="en-CA" altLang="en-US" dirty="0"/>
          </a:p>
        </p:txBody>
      </p:sp>
      <p:sp>
        <p:nvSpPr>
          <p:cNvPr id="7" name="TextBox 6">
            <a:extLst>
              <a:ext uri="{FF2B5EF4-FFF2-40B4-BE49-F238E27FC236}">
                <a16:creationId xmlns:a16="http://schemas.microsoft.com/office/drawing/2014/main" id="{B15BF508-98B0-4AB8-B8D7-35819FE7B7D9}"/>
              </a:ext>
            </a:extLst>
          </p:cNvPr>
          <p:cNvSpPr txBox="1"/>
          <p:nvPr userDrawn="1"/>
        </p:nvSpPr>
        <p:spPr>
          <a:xfrm>
            <a:off x="7380312" y="6516688"/>
            <a:ext cx="1154311" cy="276999"/>
          </a:xfrm>
          <a:prstGeom prst="rect">
            <a:avLst/>
          </a:prstGeom>
          <a:noFill/>
        </p:spPr>
        <p:txBody>
          <a:bodyPr wrap="square" rtlCol="0">
            <a:spAutoFit/>
          </a:bodyPr>
          <a:lstStyle/>
          <a:p>
            <a:r>
              <a:rPr lang="en-US" sz="1200" b="1" dirty="0">
                <a:solidFill>
                  <a:schemeClr val="bg2">
                    <a:lumMod val="75000"/>
                  </a:schemeClr>
                </a:solidFill>
              </a:rPr>
              <a:t>of 50 slides</a:t>
            </a:r>
          </a:p>
        </p:txBody>
      </p:sp>
    </p:spTree>
    <p:extLst>
      <p:ext uri="{BB962C8B-B14F-4D97-AF65-F5344CB8AC3E}">
        <p14:creationId xmlns:p14="http://schemas.microsoft.com/office/powerpoint/2010/main" val="147604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6A1A0F8D-8985-4237-B306-465C7D51217B}" type="datetime1">
              <a:rPr lang="en-US" smtClean="0"/>
              <a:t>9/11/2024</a:t>
            </a:fld>
            <a:endParaRPr lang="en-CA"/>
          </a:p>
        </p:txBody>
      </p:sp>
      <p:sp>
        <p:nvSpPr>
          <p:cNvPr id="9" name="Footer Placeholder 4"/>
          <p:cNvSpPr>
            <a:spLocks noGrp="1"/>
          </p:cNvSpPr>
          <p:nvPr>
            <p:ph type="ftr" sz="quarter" idx="11"/>
          </p:nvPr>
        </p:nvSpPr>
        <p:spPr/>
        <p:txBody>
          <a:bodyPr/>
          <a:lstStyle>
            <a:lvl1pPr>
              <a:defRPr/>
            </a:lvl1pPr>
            <a:extLst/>
          </a:lstStyle>
          <a:p>
            <a:pPr>
              <a:defRPr/>
            </a:pPr>
            <a:endParaRPr lang="en-CA"/>
          </a:p>
        </p:txBody>
      </p:sp>
      <p:sp>
        <p:nvSpPr>
          <p:cNvPr id="10" name="Slide Number Placeholder 5"/>
          <p:cNvSpPr>
            <a:spLocks noGrp="1"/>
          </p:cNvSpPr>
          <p:nvPr>
            <p:ph type="sldNum" sz="quarter" idx="12"/>
          </p:nvPr>
        </p:nvSpPr>
        <p:spPr/>
        <p:txBody>
          <a:bodyPr/>
          <a:lstStyle>
            <a:lvl1pPr>
              <a:defRPr/>
            </a:lvl1pPr>
          </a:lstStyle>
          <a:p>
            <a:pPr>
              <a:defRPr/>
            </a:pPr>
            <a:fld id="{CEB305F8-30E8-488C-867E-C1CFF29538C9}" type="slidenum">
              <a:rPr lang="en-CA" altLang="en-US"/>
              <a:pPr>
                <a:defRPr/>
              </a:pPr>
              <a:t>‹#›</a:t>
            </a:fld>
            <a:endParaRPr lang="en-CA" altLang="en-US"/>
          </a:p>
        </p:txBody>
      </p:sp>
    </p:spTree>
    <p:extLst>
      <p:ext uri="{BB962C8B-B14F-4D97-AF65-F5344CB8AC3E}">
        <p14:creationId xmlns:p14="http://schemas.microsoft.com/office/powerpoint/2010/main" val="99105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2C22233B-746F-4D6C-8090-535A057FB6B7}" type="datetime1">
              <a:rPr lang="en-US" smtClean="0"/>
              <a:t>9/11/2024</a:t>
            </a:fld>
            <a:endParaRPr lang="en-CA" dirty="0"/>
          </a:p>
        </p:txBody>
      </p:sp>
      <p:sp>
        <p:nvSpPr>
          <p:cNvPr id="6" name="Footer Placeholder 9"/>
          <p:cNvSpPr>
            <a:spLocks noGrp="1"/>
          </p:cNvSpPr>
          <p:nvPr>
            <p:ph type="ftr" sz="quarter" idx="11"/>
          </p:nvPr>
        </p:nvSpPr>
        <p:spPr/>
        <p:txBody>
          <a:bodyPr/>
          <a:lstStyle>
            <a:lvl1pPr>
              <a:defRPr/>
            </a:lvl1pPr>
          </a:lstStyle>
          <a:p>
            <a:pPr>
              <a:defRPr/>
            </a:pPr>
            <a:endParaRPr lang="en-CA" dirty="0"/>
          </a:p>
        </p:txBody>
      </p:sp>
      <p:sp>
        <p:nvSpPr>
          <p:cNvPr id="7" name="Slide Number Placeholder 21"/>
          <p:cNvSpPr>
            <a:spLocks noGrp="1"/>
          </p:cNvSpPr>
          <p:nvPr>
            <p:ph type="sldNum" sz="quarter" idx="12"/>
          </p:nvPr>
        </p:nvSpPr>
        <p:spPr/>
        <p:txBody>
          <a:bodyPr/>
          <a:lstStyle>
            <a:lvl1pPr>
              <a:defRPr/>
            </a:lvl1pPr>
          </a:lstStyle>
          <a:p>
            <a:pPr>
              <a:defRPr/>
            </a:pPr>
            <a:fld id="{8531FE1A-774F-4342-B26B-46D825F998DC}" type="slidenum">
              <a:rPr lang="en-CA" altLang="en-US"/>
              <a:pPr>
                <a:defRPr/>
              </a:pPr>
              <a:t>‹#›</a:t>
            </a:fld>
            <a:endParaRPr lang="en-CA" altLang="en-US"/>
          </a:p>
        </p:txBody>
      </p:sp>
    </p:spTree>
    <p:extLst>
      <p:ext uri="{BB962C8B-B14F-4D97-AF65-F5344CB8AC3E}">
        <p14:creationId xmlns:p14="http://schemas.microsoft.com/office/powerpoint/2010/main" val="1214808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dirty="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68EBF83F-0FCE-41E7-9FC2-7DA894F17AC9}" type="datetime1">
              <a:rPr lang="en-US" smtClean="0"/>
              <a:t>9/11/2024</a:t>
            </a:fld>
            <a:endParaRPr lang="en-CA"/>
          </a:p>
        </p:txBody>
      </p:sp>
      <p:sp>
        <p:nvSpPr>
          <p:cNvPr id="8" name="Footer Placeholder 7"/>
          <p:cNvSpPr>
            <a:spLocks noGrp="1"/>
          </p:cNvSpPr>
          <p:nvPr>
            <p:ph type="ftr" sz="quarter" idx="11"/>
          </p:nvPr>
        </p:nvSpPr>
        <p:spPr/>
        <p:txBody>
          <a:bodyPr/>
          <a:lstStyle>
            <a:lvl1pPr>
              <a:defRPr/>
            </a:lvl1pPr>
            <a:extLst/>
          </a:lstStyle>
          <a:p>
            <a:pPr>
              <a:defRPr/>
            </a:pPr>
            <a:endParaRPr lang="en-CA"/>
          </a:p>
        </p:txBody>
      </p:sp>
      <p:sp>
        <p:nvSpPr>
          <p:cNvPr id="9" name="Slide Number Placeholder 8"/>
          <p:cNvSpPr>
            <a:spLocks noGrp="1"/>
          </p:cNvSpPr>
          <p:nvPr>
            <p:ph type="sldNum" sz="quarter" idx="12"/>
          </p:nvPr>
        </p:nvSpPr>
        <p:spPr/>
        <p:txBody>
          <a:bodyPr/>
          <a:lstStyle>
            <a:lvl1pPr>
              <a:defRPr/>
            </a:lvl1pPr>
          </a:lstStyle>
          <a:p>
            <a:pPr>
              <a:defRPr/>
            </a:pPr>
            <a:fld id="{CC7B306B-BD31-4FFD-BBDA-C6DFF99DEA83}" type="slidenum">
              <a:rPr lang="en-CA" altLang="en-US"/>
              <a:pPr>
                <a:defRPr/>
              </a:pPr>
              <a:t>‹#›</a:t>
            </a:fld>
            <a:endParaRPr lang="en-CA" altLang="en-US"/>
          </a:p>
        </p:txBody>
      </p:sp>
    </p:spTree>
    <p:extLst>
      <p:ext uri="{BB962C8B-B14F-4D97-AF65-F5344CB8AC3E}">
        <p14:creationId xmlns:p14="http://schemas.microsoft.com/office/powerpoint/2010/main" val="2710511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630BEC96-78CE-4145-812B-6B739409FA88}" type="datetime1">
              <a:rPr lang="en-US" smtClean="0"/>
              <a:t>9/11/2024</a:t>
            </a:fld>
            <a:endParaRPr lang="en-CA"/>
          </a:p>
        </p:txBody>
      </p:sp>
      <p:sp>
        <p:nvSpPr>
          <p:cNvPr id="4" name="Footer Placeholder 9"/>
          <p:cNvSpPr>
            <a:spLocks noGrp="1"/>
          </p:cNvSpPr>
          <p:nvPr>
            <p:ph type="ftr" sz="quarter" idx="11"/>
          </p:nvPr>
        </p:nvSpPr>
        <p:spPr>
          <a:xfrm>
            <a:off x="5780856" y="6305550"/>
            <a:ext cx="2895600" cy="476250"/>
          </a:xfrm>
        </p:spPr>
        <p:txBody>
          <a:bodyPr/>
          <a:lstStyle>
            <a:lvl1pPr>
              <a:defRPr/>
            </a:lvl1pPr>
          </a:lstStyle>
          <a:p>
            <a:pPr>
              <a:defRPr/>
            </a:pPr>
            <a:endParaRPr lang="en-CA" dirty="0"/>
          </a:p>
        </p:txBody>
      </p:sp>
      <p:sp>
        <p:nvSpPr>
          <p:cNvPr id="5" name="Slide Number Placeholder 21"/>
          <p:cNvSpPr>
            <a:spLocks noGrp="1"/>
          </p:cNvSpPr>
          <p:nvPr>
            <p:ph type="sldNum" sz="quarter" idx="12"/>
          </p:nvPr>
        </p:nvSpPr>
        <p:spPr/>
        <p:txBody>
          <a:bodyPr/>
          <a:lstStyle>
            <a:lvl1pPr>
              <a:defRPr/>
            </a:lvl1pPr>
          </a:lstStyle>
          <a:p>
            <a:pPr>
              <a:defRPr/>
            </a:pPr>
            <a:fld id="{AFAA63EF-3E8A-434C-9C57-0CC9D735925F}" type="slidenum">
              <a:rPr lang="en-CA" altLang="en-US"/>
              <a:pPr>
                <a:defRPr/>
              </a:pPr>
              <a:t>‹#›</a:t>
            </a:fld>
            <a:endParaRPr lang="en-CA" altLang="en-US"/>
          </a:p>
        </p:txBody>
      </p:sp>
    </p:spTree>
    <p:extLst>
      <p:ext uri="{BB962C8B-B14F-4D97-AF65-F5344CB8AC3E}">
        <p14:creationId xmlns:p14="http://schemas.microsoft.com/office/powerpoint/2010/main" val="399181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BDB24E8D-7FB8-445E-A945-6BCFEB5514EB}" type="datetime1">
              <a:rPr lang="en-US" smtClean="0"/>
              <a:t>9/11/2024</a:t>
            </a:fld>
            <a:endParaRPr lang="en-CA"/>
          </a:p>
        </p:txBody>
      </p:sp>
      <p:sp>
        <p:nvSpPr>
          <p:cNvPr id="5" name="Footer Placeholder 2"/>
          <p:cNvSpPr>
            <a:spLocks noGrp="1"/>
          </p:cNvSpPr>
          <p:nvPr>
            <p:ph type="ftr" sz="quarter" idx="11"/>
          </p:nvPr>
        </p:nvSpPr>
        <p:spPr/>
        <p:txBody>
          <a:bodyPr/>
          <a:lstStyle>
            <a:lvl1pPr>
              <a:defRPr/>
            </a:lvl1pPr>
            <a:extLst/>
          </a:lstStyle>
          <a:p>
            <a:pPr>
              <a:defRPr/>
            </a:pPr>
            <a:endParaRPr lang="en-CA"/>
          </a:p>
        </p:txBody>
      </p:sp>
      <p:sp>
        <p:nvSpPr>
          <p:cNvPr id="6" name="Slide Number Placeholder 3"/>
          <p:cNvSpPr>
            <a:spLocks noGrp="1"/>
          </p:cNvSpPr>
          <p:nvPr>
            <p:ph type="sldNum" sz="quarter" idx="12"/>
          </p:nvPr>
        </p:nvSpPr>
        <p:spPr/>
        <p:txBody>
          <a:bodyPr/>
          <a:lstStyle>
            <a:lvl1pPr>
              <a:defRPr/>
            </a:lvl1pPr>
          </a:lstStyle>
          <a:p>
            <a:pPr>
              <a:defRPr/>
            </a:pPr>
            <a:fld id="{C0C62175-BD23-47E6-A267-B332B7584311}" type="slidenum">
              <a:rPr lang="en-CA" altLang="en-US"/>
              <a:pPr>
                <a:defRPr/>
              </a:pPr>
              <a:t>‹#›</a:t>
            </a:fld>
            <a:endParaRPr lang="en-CA" altLang="en-US"/>
          </a:p>
        </p:txBody>
      </p:sp>
    </p:spTree>
    <p:extLst>
      <p:ext uri="{BB962C8B-B14F-4D97-AF65-F5344CB8AC3E}">
        <p14:creationId xmlns:p14="http://schemas.microsoft.com/office/powerpoint/2010/main" val="206669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C7E0B9E8-C192-4236-BC6F-3190A1B6CF56}" type="datetime1">
              <a:rPr lang="en-US" smtClean="0"/>
              <a:t>9/11/2024</a:t>
            </a:fld>
            <a:endParaRPr lang="en-CA"/>
          </a:p>
        </p:txBody>
      </p:sp>
      <p:sp>
        <p:nvSpPr>
          <p:cNvPr id="6" name="Footer Placeholder 5"/>
          <p:cNvSpPr>
            <a:spLocks noGrp="1"/>
          </p:cNvSpPr>
          <p:nvPr>
            <p:ph type="ftr" sz="quarter" idx="11"/>
          </p:nvPr>
        </p:nvSpPr>
        <p:spPr/>
        <p:txBody>
          <a:bodyPr/>
          <a:lstStyle>
            <a:lvl1pPr>
              <a:defRPr/>
            </a:lvl1pPr>
            <a:extLst/>
          </a:lstStyle>
          <a:p>
            <a:pPr>
              <a:defRPr/>
            </a:pPr>
            <a:endParaRPr lang="en-CA"/>
          </a:p>
        </p:txBody>
      </p:sp>
      <p:sp>
        <p:nvSpPr>
          <p:cNvPr id="7" name="Slide Number Placeholder 6"/>
          <p:cNvSpPr>
            <a:spLocks noGrp="1"/>
          </p:cNvSpPr>
          <p:nvPr>
            <p:ph type="sldNum" sz="quarter" idx="12"/>
          </p:nvPr>
        </p:nvSpPr>
        <p:spPr/>
        <p:txBody>
          <a:bodyPr/>
          <a:lstStyle>
            <a:lvl1pPr>
              <a:defRPr/>
            </a:lvl1pPr>
          </a:lstStyle>
          <a:p>
            <a:pPr>
              <a:defRPr/>
            </a:pPr>
            <a:fld id="{721090B8-0867-4C6B-81E9-C7E4C8A3CB3E}" type="slidenum">
              <a:rPr lang="en-CA" altLang="en-US"/>
              <a:pPr>
                <a:defRPr/>
              </a:pPr>
              <a:t>‹#›</a:t>
            </a:fld>
            <a:endParaRPr lang="en-CA" altLang="en-US"/>
          </a:p>
        </p:txBody>
      </p:sp>
    </p:spTree>
    <p:extLst>
      <p:ext uri="{BB962C8B-B14F-4D97-AF65-F5344CB8AC3E}">
        <p14:creationId xmlns:p14="http://schemas.microsoft.com/office/powerpoint/2010/main" val="147048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955A53D7-0473-4603-963E-1C0E82FF055F}" type="datetime1">
              <a:rPr lang="en-US" smtClean="0"/>
              <a:t>9/11/2024</a:t>
            </a:fld>
            <a:endParaRPr lang="en-CA"/>
          </a:p>
        </p:txBody>
      </p:sp>
      <p:sp>
        <p:nvSpPr>
          <p:cNvPr id="9" name="Footer Placeholder 5"/>
          <p:cNvSpPr>
            <a:spLocks noGrp="1"/>
          </p:cNvSpPr>
          <p:nvPr>
            <p:ph type="ftr" sz="quarter" idx="11"/>
          </p:nvPr>
        </p:nvSpPr>
        <p:spPr/>
        <p:txBody>
          <a:bodyPr/>
          <a:lstStyle>
            <a:lvl1pPr>
              <a:defRPr/>
            </a:lvl1pPr>
            <a:extLst/>
          </a:lstStyle>
          <a:p>
            <a:pPr>
              <a:defRPr/>
            </a:pPr>
            <a:endParaRPr lang="en-CA"/>
          </a:p>
        </p:txBody>
      </p:sp>
      <p:sp>
        <p:nvSpPr>
          <p:cNvPr id="10" name="Slide Number Placeholder 6"/>
          <p:cNvSpPr>
            <a:spLocks noGrp="1"/>
          </p:cNvSpPr>
          <p:nvPr>
            <p:ph type="sldNum" sz="quarter" idx="12"/>
          </p:nvPr>
        </p:nvSpPr>
        <p:spPr/>
        <p:txBody>
          <a:bodyPr/>
          <a:lstStyle>
            <a:lvl1pPr>
              <a:defRPr/>
            </a:lvl1pPr>
          </a:lstStyle>
          <a:p>
            <a:pPr>
              <a:defRPr/>
            </a:pPr>
            <a:fld id="{E48FAF4A-E748-445C-98CC-13FA140CC285}" type="slidenum">
              <a:rPr lang="en-CA" altLang="en-US"/>
              <a:pPr>
                <a:defRPr/>
              </a:pPr>
              <a:t>‹#›</a:t>
            </a:fld>
            <a:endParaRPr lang="en-CA" altLang="en-US"/>
          </a:p>
        </p:txBody>
      </p:sp>
    </p:spTree>
    <p:extLst>
      <p:ext uri="{BB962C8B-B14F-4D97-AF65-F5344CB8AC3E}">
        <p14:creationId xmlns:p14="http://schemas.microsoft.com/office/powerpoint/2010/main" val="3951542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p:nvSpPr>
        <p:spPr>
          <a:xfrm>
            <a:off x="500063" y="0"/>
            <a:ext cx="842962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Placeholder 4"/>
          <p:cNvSpPr>
            <a:spLocks noGrp="1"/>
          </p:cNvSpPr>
          <p:nvPr>
            <p:ph type="title"/>
          </p:nvPr>
        </p:nvSpPr>
        <p:spPr>
          <a:xfrm>
            <a:off x="857250" y="142875"/>
            <a:ext cx="8072438" cy="1143000"/>
          </a:xfrm>
          <a:prstGeom prst="rect">
            <a:avLst/>
          </a:prstGeom>
        </p:spPr>
        <p:txBody>
          <a:bodyPr anchor="ctr">
            <a:normAutofit/>
          </a:bodyPr>
          <a:lstStyle/>
          <a:p>
            <a:r>
              <a:rPr lang="en-US" dirty="0"/>
              <a:t>Click to edit Master title style</a:t>
            </a:r>
          </a:p>
        </p:txBody>
      </p:sp>
      <p:sp>
        <p:nvSpPr>
          <p:cNvPr id="1033" name="Text Placeholder 8"/>
          <p:cNvSpPr>
            <a:spLocks noGrp="1"/>
          </p:cNvSpPr>
          <p:nvPr>
            <p:ph type="body" idx="1"/>
          </p:nvPr>
        </p:nvSpPr>
        <p:spPr bwMode="auto">
          <a:xfrm>
            <a:off x="857250" y="1285875"/>
            <a:ext cx="80772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8A6A9D11-7707-45B3-81B2-061009E649D3}" type="datetime1">
              <a:rPr lang="en-US" smtClean="0"/>
              <a:t>9/11/2024</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CA" dirty="0"/>
          </a:p>
        </p:txBody>
      </p:sp>
      <p:sp>
        <p:nvSpPr>
          <p:cNvPr id="22" name="Slide Number Placeholder 21"/>
          <p:cNvSpPr>
            <a:spLocks noGrp="1"/>
          </p:cNvSpPr>
          <p:nvPr>
            <p:ph type="sldNum" sz="quarter" idx="4"/>
          </p:nvPr>
        </p:nvSpPr>
        <p:spPr>
          <a:xfrm>
            <a:off x="7848600" y="6305550"/>
            <a:ext cx="1222375"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latin typeface="Gill Sans MT" panose="020B0502020104020203" pitchFamily="34" charset="0"/>
              </a:defRPr>
            </a:lvl1pPr>
          </a:lstStyle>
          <a:p>
            <a:pPr>
              <a:defRPr/>
            </a:pPr>
            <a:fld id="{2890D3AD-A2AA-46F9-9314-C801496A66FD}" type="slidenum">
              <a:rPr lang="en-CA" altLang="en-US" smtClean="0"/>
              <a:pPr>
                <a:defRPr/>
              </a:pPr>
              <a:t>‹#›</a:t>
            </a:fld>
            <a:r>
              <a:rPr lang="en-CA" altLang="en-US" dirty="0"/>
              <a:t> of 45 slides</a:t>
            </a:r>
          </a:p>
        </p:txBody>
      </p:sp>
      <p:sp>
        <p:nvSpPr>
          <p:cNvPr id="15" name="Rectangle 14"/>
          <p:cNvSpPr/>
          <p:nvPr/>
        </p:nvSpPr>
        <p:spPr bwMode="invGray">
          <a:xfrm>
            <a:off x="571500" y="0"/>
            <a:ext cx="714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5096" r:id="rId1"/>
    <p:sldLayoutId id="2147485097" r:id="rId2"/>
    <p:sldLayoutId id="2147485098" r:id="rId3"/>
    <p:sldLayoutId id="2147485092" r:id="rId4"/>
    <p:sldLayoutId id="2147485099" r:id="rId5"/>
    <p:sldLayoutId id="2147485093" r:id="rId6"/>
    <p:sldLayoutId id="2147485100" r:id="rId7"/>
    <p:sldLayoutId id="2147485101" r:id="rId8"/>
    <p:sldLayoutId id="2147485102" r:id="rId9"/>
    <p:sldLayoutId id="2147485094" r:id="rId10"/>
    <p:sldLayoutId id="2147485095" r:id="rId11"/>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he.kendallhunt.com/product/multimedia-and-communic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sd.purplepay.uwo.ca/" TargetMode="External"/><Relationship Id="rId2" Type="http://schemas.openxmlformats.org/officeDocument/2006/relationships/hyperlink" Target="https://affinity.serif.com/en-gb/photo/#bu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owl.uwo.c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uccess.uwo.ca/experience/curricular/index.html" TargetMode="Externa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hyperlink" Target="http://cs1033.gaul.csd.uwo.ca/~lreid2/other/student32/major/" TargetMode="External"/><Relationship Id="rId2" Type="http://schemas.openxmlformats.org/officeDocument/2006/relationships/hyperlink" Target="http://cs1033.gaul.csd.uwo.ca/~lreid2/other/student23/major/" TargetMode="Externa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openxmlformats.org/officeDocument/2006/relationships/hyperlink" Target="http://www.csd.uwo.ca/~lreid/AnimationExamples/puggie2.swf" TargetMode="External"/><Relationship Id="rId3" Type="http://schemas.openxmlformats.org/officeDocument/2006/relationships/image" Target="../media/image17.jpeg"/><Relationship Id="rId7" Type="http://schemas.openxmlformats.org/officeDocument/2006/relationships/hyperlink" Target="http://www.csd.uwo.ca/~lreid/AnimationExamples/freighttrain.swf" TargetMode="External"/><Relationship Id="rId12" Type="http://schemas.openxmlformats.org/officeDocument/2006/relationships/hyperlink" Target="https://cs1033.gaul.csd.uwo.ca/~lreid2/other/student31/major/" TargetMode="External"/><Relationship Id="rId2" Type="http://schemas.openxmlformats.org/officeDocument/2006/relationships/hyperlink" Target="http://www.csd.uwo.ca/~lreid/cs033/moviedemo/RachelB%20project_final.wmv" TargetMode="External"/><Relationship Id="rId1" Type="http://schemas.openxmlformats.org/officeDocument/2006/relationships/slideLayout" Target="../slideLayouts/slideLayout2.xml"/><Relationship Id="rId6" Type="http://schemas.openxmlformats.org/officeDocument/2006/relationships/hyperlink" Target="http://www.csd.uwo.ca/~lreid/AnimationExamples/welcome.swf" TargetMode="External"/><Relationship Id="rId11" Type="http://schemas.openxmlformats.org/officeDocument/2006/relationships/hyperlink" Target="https://cs1033.gaul.csd.uwo.ca/~lreid2/other/student34/major/" TargetMode="External"/><Relationship Id="rId5" Type="http://schemas.openxmlformats.org/officeDocument/2006/relationships/hyperlink" Target="http://www.csd.uwo.ca/~lreid/AnimationExamples/flashbasketball.swf" TargetMode="External"/><Relationship Id="rId10" Type="http://schemas.openxmlformats.org/officeDocument/2006/relationships/hyperlink" Target="https://cs1033.gaul.csd.uwo.ca/~lreid2/other/student33/major/index.html" TargetMode="External"/><Relationship Id="rId4" Type="http://schemas.openxmlformats.org/officeDocument/2006/relationships/hyperlink" Target="http://www.csd.uwo.ca/~lreid/cs033/moviedemo/Simon.wmv" TargetMode="External"/><Relationship Id="rId9" Type="http://schemas.openxmlformats.org/officeDocument/2006/relationships/hyperlink" Target="http://www.csd.uwo.ca/~lreid/AnimationExampl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kritik.io/"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lreid@csd.uwo.c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estern.brightspace.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8100" y="2600325"/>
            <a:ext cx="6400800" cy="2043113"/>
          </a:xfrm>
        </p:spPr>
        <p:txBody>
          <a:bodyPr/>
          <a:lstStyle/>
          <a:p>
            <a:pPr eaLnBrk="1" fontAlgn="auto" hangingPunct="1">
              <a:spcAft>
                <a:spcPts val="0"/>
              </a:spcAft>
              <a:defRPr/>
            </a:pPr>
            <a:r>
              <a:rPr lang="en-CA" dirty="0">
                <a:solidFill>
                  <a:schemeClr val="tx2">
                    <a:satMod val="130000"/>
                  </a:schemeClr>
                </a:solidFill>
              </a:rPr>
              <a:t>Welcome  to  Multimedia &amp; communications</a:t>
            </a:r>
          </a:p>
        </p:txBody>
      </p:sp>
      <p:sp>
        <p:nvSpPr>
          <p:cNvPr id="5" name="Text Placeholder 4"/>
          <p:cNvSpPr>
            <a:spLocks noGrp="1"/>
          </p:cNvSpPr>
          <p:nvPr>
            <p:ph type="body" idx="1"/>
          </p:nvPr>
        </p:nvSpPr>
        <p:spPr>
          <a:xfrm>
            <a:off x="2578100" y="1066800"/>
            <a:ext cx="6400800" cy="1509713"/>
          </a:xfrm>
        </p:spPr>
        <p:txBody>
          <a:bodyPr>
            <a:normAutofit/>
          </a:bodyPr>
          <a:lstStyle/>
          <a:p>
            <a:pPr eaLnBrk="1" fontAlgn="auto" hangingPunct="1">
              <a:spcAft>
                <a:spcPts val="0"/>
              </a:spcAft>
              <a:buFont typeface="Wingdings 2"/>
              <a:buNone/>
              <a:defRPr/>
            </a:pPr>
            <a:r>
              <a:rPr lang="en-CA" dirty="0"/>
              <a:t>Computer Science 1033</a:t>
            </a:r>
          </a:p>
        </p:txBody>
      </p:sp>
      <p:sp>
        <p:nvSpPr>
          <p:cNvPr id="11269" name="TextBox 6"/>
          <p:cNvSpPr txBox="1">
            <a:spLocks noChangeArrowheads="1"/>
          </p:cNvSpPr>
          <p:nvPr/>
        </p:nvSpPr>
        <p:spPr bwMode="auto">
          <a:xfrm>
            <a:off x="2357438" y="5786438"/>
            <a:ext cx="67865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i="1" dirty="0"/>
              <a:t>“Education: Being able to differentiate between what you do know and what you don't. It's knowing where to go to find out what you need to know; and it's knowing how to use the information once you get it.” </a:t>
            </a:r>
            <a:r>
              <a:rPr lang="en-CA" altLang="en-US" sz="1800" dirty="0">
                <a:sym typeface="Wingdings" panose="05000000000000000000" pitchFamily="2" charset="2"/>
              </a:rPr>
              <a:t></a:t>
            </a:r>
            <a:r>
              <a:rPr lang="en-CA" altLang="en-US" sz="1800" dirty="0"/>
              <a:t>  </a:t>
            </a:r>
            <a:r>
              <a:rPr lang="en-CA" altLang="en-US" sz="1800" i="1" dirty="0"/>
              <a:t>William Feather</a:t>
            </a:r>
            <a:endParaRPr lang="en-CA" altLang="en-US" sz="1800" dirty="0"/>
          </a:p>
        </p:txBody>
      </p:sp>
      <p:sp>
        <p:nvSpPr>
          <p:cNvPr id="11270" name="TextBox 5"/>
          <p:cNvSpPr txBox="1">
            <a:spLocks noChangeArrowheads="1"/>
          </p:cNvSpPr>
          <p:nvPr/>
        </p:nvSpPr>
        <p:spPr bwMode="auto">
          <a:xfrm>
            <a:off x="2303463" y="188913"/>
            <a:ext cx="6840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b="1">
                <a:solidFill>
                  <a:srgbClr val="FF0000"/>
                </a:solidFill>
                <a:latin typeface="Arial" panose="020B0604020202020204" pitchFamily="34" charset="0"/>
              </a:rPr>
              <a:t>Please look at the course syllabus in OWL (owl.uwo.ca).</a:t>
            </a:r>
          </a:p>
        </p:txBody>
      </p:sp>
      <p:sp>
        <p:nvSpPr>
          <p:cNvPr id="2" name="Slide Number Placeholder 1">
            <a:extLst>
              <a:ext uri="{FF2B5EF4-FFF2-40B4-BE49-F238E27FC236}">
                <a16:creationId xmlns:a16="http://schemas.microsoft.com/office/drawing/2014/main" id="{B090944B-3129-4AA0-ABB8-C024B8DC574D}"/>
              </a:ext>
            </a:extLst>
          </p:cNvPr>
          <p:cNvSpPr>
            <a:spLocks noGrp="1"/>
          </p:cNvSpPr>
          <p:nvPr>
            <p:ph type="sldNum" sz="quarter" idx="12"/>
          </p:nvPr>
        </p:nvSpPr>
        <p:spPr/>
        <p:txBody>
          <a:bodyPr/>
          <a:lstStyle/>
          <a:p>
            <a:pPr>
              <a:defRPr/>
            </a:pPr>
            <a:fld id="{CEB305F8-30E8-488C-867E-C1CFF29538C9}" type="slidenum">
              <a:rPr lang="en-CA" altLang="en-US" smtClean="0"/>
              <a:pPr>
                <a:defRPr/>
              </a:pPr>
              <a:t>1</a:t>
            </a:fld>
            <a:endParaRPr lang="en-CA"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9716-A35A-4825-ABA2-48235EFBB034}"/>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What do you need to purchase?</a:t>
            </a:r>
          </a:p>
        </p:txBody>
      </p:sp>
      <p:sp>
        <p:nvSpPr>
          <p:cNvPr id="3" name="Content Placeholder 2"/>
          <p:cNvSpPr>
            <a:spLocks noGrp="1"/>
          </p:cNvSpPr>
          <p:nvPr>
            <p:ph idx="1"/>
          </p:nvPr>
        </p:nvSpPr>
        <p:spPr>
          <a:xfrm>
            <a:off x="857250" y="1301750"/>
            <a:ext cx="8077200" cy="5072063"/>
          </a:xfrm>
        </p:spPr>
        <p:txBody>
          <a:bodyPr/>
          <a:lstStyle/>
          <a:p>
            <a:pPr eaLnBrk="1" hangingPunct="1"/>
            <a:r>
              <a:rPr lang="en-CA" altLang="en-US" dirty="0">
                <a:sym typeface="Wingdings" panose="05000000000000000000" pitchFamily="2" charset="2"/>
              </a:rPr>
              <a:t>Digital Textbook written specifically for this course!</a:t>
            </a:r>
          </a:p>
          <a:p>
            <a:pPr lvl="1" indent="-282575" eaLnBrk="1" hangingPunct="1">
              <a:buFont typeface="Wingdings 2" panose="05020102010507070707" pitchFamily="18" charset="2"/>
              <a:buChar char=""/>
            </a:pPr>
            <a:r>
              <a:rPr lang="en-CA" altLang="en-US" dirty="0">
                <a:sym typeface="Wingdings" panose="05000000000000000000" pitchFamily="2" charset="2"/>
              </a:rPr>
              <a:t>Costs just around $40 CAD</a:t>
            </a:r>
          </a:p>
          <a:p>
            <a:pPr lvl="1" indent="-282575" eaLnBrk="1" hangingPunct="1">
              <a:buFont typeface="Wingdings 2" panose="05020102010507070707" pitchFamily="18" charset="2"/>
              <a:buChar char=""/>
            </a:pPr>
            <a:r>
              <a:rPr lang="en-CA" altLang="en-US" dirty="0">
                <a:sym typeface="Wingdings" panose="05000000000000000000" pitchFamily="2" charset="2"/>
              </a:rPr>
              <a:t>It contains more in-depth explanations of the topics taught in class, more examples, and lots of review questions after each chapter.</a:t>
            </a:r>
          </a:p>
          <a:p>
            <a:pPr lvl="1" indent="-282575" eaLnBrk="1" hangingPunct="1">
              <a:buFont typeface="Wingdings 2" panose="05020102010507070707" pitchFamily="18" charset="2"/>
              <a:buChar char=""/>
            </a:pPr>
            <a:r>
              <a:rPr lang="en-CA" altLang="en-US" dirty="0">
                <a:sym typeface="Wingdings" panose="05000000000000000000" pitchFamily="2" charset="2"/>
              </a:rPr>
              <a:t>Purchase book here: </a:t>
            </a:r>
            <a:r>
              <a:rPr lang="en-CA" altLang="en-US" dirty="0">
                <a:sym typeface="Wingdings" panose="05000000000000000000" pitchFamily="2" charset="2"/>
                <a:hlinkClick r:id="rId2"/>
              </a:rPr>
              <a:t>https://he.kendallhunt.com/product/multimedia-and-communication</a:t>
            </a:r>
            <a:endParaRPr lang="en-CA" altLang="en-US" dirty="0">
              <a:sym typeface="Wingdings" panose="05000000000000000000" pitchFamily="2" charset="2"/>
            </a:endParaRPr>
          </a:p>
        </p:txBody>
      </p:sp>
      <p:pic>
        <p:nvPicPr>
          <p:cNvPr id="24581" name="Picture 5" descr="https://he.kendallhunt.com/sites/default/files/9781524965006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469" y="1285875"/>
            <a:ext cx="3922712"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5B9ECA4-4812-4223-BB09-403E30C36F3A}"/>
              </a:ext>
            </a:extLst>
          </p:cNvPr>
          <p:cNvSpPr>
            <a:spLocks noGrp="1"/>
          </p:cNvSpPr>
          <p:nvPr>
            <p:ph type="sldNum" sz="quarter" idx="12"/>
          </p:nvPr>
        </p:nvSpPr>
        <p:spPr/>
        <p:txBody>
          <a:bodyPr/>
          <a:lstStyle/>
          <a:p>
            <a:pPr>
              <a:defRPr/>
            </a:pPr>
            <a:fld id="{B84CB737-4F87-4A09-8024-842059AF2092}" type="slidenum">
              <a:rPr lang="en-CA" altLang="en-US" smtClean="0"/>
              <a:pPr>
                <a:defRPr/>
              </a:pPr>
              <a:t>10</a:t>
            </a:fld>
            <a:endParaRPr lang="en-CA" altLang="en-US"/>
          </a:p>
        </p:txBody>
      </p:sp>
    </p:spTree>
    <p:extLst>
      <p:ext uri="{BB962C8B-B14F-4D97-AF65-F5344CB8AC3E}">
        <p14:creationId xmlns:p14="http://schemas.microsoft.com/office/powerpoint/2010/main" val="979253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24581"/>
                                        </p:tgtEl>
                                        <p:attrNameLst>
                                          <p:attrName>style.visibility</p:attrName>
                                        </p:attrNameLst>
                                      </p:cBhvr>
                                      <p:to>
                                        <p:strVal val="visible"/>
                                      </p:to>
                                    </p:set>
                                    <p:animEffect transition="in" filter="fade">
                                      <p:cBhvr>
                                        <p:cTn id="17" dur="1000"/>
                                        <p:tgtEl>
                                          <p:spTgt spid="24581"/>
                                        </p:tgtEl>
                                      </p:cBhvr>
                                    </p:animEffect>
                                    <p:anim calcmode="lin" valueType="num">
                                      <p:cBhvr>
                                        <p:cTn id="18" dur="1000" fill="hold"/>
                                        <p:tgtEl>
                                          <p:spTgt spid="24581"/>
                                        </p:tgtEl>
                                        <p:attrNameLst>
                                          <p:attrName>ppt_x</p:attrName>
                                        </p:attrNameLst>
                                      </p:cBhvr>
                                      <p:tavLst>
                                        <p:tav tm="0">
                                          <p:val>
                                            <p:strVal val="#ppt_x"/>
                                          </p:val>
                                        </p:tav>
                                        <p:tav tm="100000">
                                          <p:val>
                                            <p:strVal val="#ppt_x"/>
                                          </p:val>
                                        </p:tav>
                                      </p:tavLst>
                                    </p:anim>
                                    <p:anim calcmode="lin" valueType="num">
                                      <p:cBhvr>
                                        <p:cTn id="19" dur="1000" fill="hold"/>
                                        <p:tgtEl>
                                          <p:spTgt spid="245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What do I need to purchase?</a:t>
            </a:r>
          </a:p>
        </p:txBody>
      </p:sp>
      <p:sp>
        <p:nvSpPr>
          <p:cNvPr id="3" name="Content Placeholder 2"/>
          <p:cNvSpPr>
            <a:spLocks noGrp="1"/>
          </p:cNvSpPr>
          <p:nvPr>
            <p:ph idx="1"/>
          </p:nvPr>
        </p:nvSpPr>
        <p:spPr>
          <a:xfrm>
            <a:off x="857250" y="1301750"/>
            <a:ext cx="8077200" cy="5072063"/>
          </a:xfrm>
        </p:spPr>
        <p:txBody>
          <a:bodyPr>
            <a:normAutofit lnSpcReduction="10000"/>
          </a:bodyPr>
          <a:lstStyle/>
          <a:p>
            <a:pPr marL="365760" indent="-283464" eaLnBrk="1" fontAlgn="auto" hangingPunct="1">
              <a:spcAft>
                <a:spcPts val="0"/>
              </a:spcAft>
              <a:buFont typeface="Wingdings 2"/>
              <a:buChar char=""/>
              <a:defRPr/>
            </a:pPr>
            <a:r>
              <a:rPr lang="en-CA" dirty="0">
                <a:sym typeface="Wingdings" pitchFamily="2" charset="2"/>
              </a:rPr>
              <a:t>Lecture notes are available on the website</a:t>
            </a:r>
          </a:p>
          <a:p>
            <a:pPr marL="365760" indent="-283464" eaLnBrk="1" fontAlgn="auto" hangingPunct="1">
              <a:spcAft>
                <a:spcPts val="0"/>
              </a:spcAft>
              <a:buFont typeface="Wingdings 2"/>
              <a:buChar char=""/>
              <a:defRPr/>
            </a:pPr>
            <a:r>
              <a:rPr lang="en-CA" dirty="0">
                <a:sym typeface="Wingdings" pitchFamily="2" charset="2"/>
              </a:rPr>
              <a:t>Software is available in MC230 and NCB105 and MC240. MC240 is open 24/7 for you to use</a:t>
            </a:r>
          </a:p>
          <a:p>
            <a:pPr marL="365760" indent="-283464" eaLnBrk="1" fontAlgn="auto" hangingPunct="1">
              <a:spcAft>
                <a:spcPts val="0"/>
              </a:spcAft>
              <a:buFont typeface="Wingdings 2"/>
              <a:buChar char=""/>
              <a:defRPr/>
            </a:pPr>
            <a:r>
              <a:rPr lang="en-CA" dirty="0">
                <a:sym typeface="Wingdings" pitchFamily="2" charset="2"/>
              </a:rPr>
              <a:t>Following software is free:</a:t>
            </a:r>
          </a:p>
          <a:p>
            <a:pPr marL="640080" lvl="1" indent="-237744" eaLnBrk="1" fontAlgn="auto" hangingPunct="1">
              <a:spcAft>
                <a:spcPts val="0"/>
              </a:spcAft>
              <a:buFont typeface="Verdana"/>
              <a:buChar char="◦"/>
              <a:defRPr/>
            </a:pPr>
            <a:r>
              <a:rPr lang="en-CA" b="1" dirty="0" err="1">
                <a:solidFill>
                  <a:schemeClr val="accent1">
                    <a:lumMod val="60000"/>
                    <a:lumOff val="40000"/>
                  </a:schemeClr>
                </a:solidFill>
                <a:sym typeface="Wingdings" pitchFamily="2" charset="2"/>
              </a:rPr>
              <a:t>Shotcut</a:t>
            </a:r>
            <a:endParaRPr lang="en-CA" b="1" dirty="0">
              <a:solidFill>
                <a:schemeClr val="accent1">
                  <a:lumMod val="60000"/>
                  <a:lumOff val="40000"/>
                </a:schemeClr>
              </a:solidFill>
              <a:sym typeface="Wingdings" pitchFamily="2" charset="2"/>
            </a:endParaRPr>
          </a:p>
          <a:p>
            <a:pPr marL="640080" lvl="1" indent="-237744" eaLnBrk="1" fontAlgn="auto" hangingPunct="1">
              <a:spcAft>
                <a:spcPts val="0"/>
              </a:spcAft>
              <a:buFont typeface="Verdana"/>
              <a:buChar char="◦"/>
              <a:defRPr/>
            </a:pPr>
            <a:r>
              <a:rPr lang="en-CA" b="1" dirty="0">
                <a:solidFill>
                  <a:schemeClr val="accent1">
                    <a:lumMod val="60000"/>
                    <a:lumOff val="40000"/>
                  </a:schemeClr>
                </a:solidFill>
                <a:sym typeface="Wingdings" pitchFamily="2" charset="2"/>
              </a:rPr>
              <a:t>Audacity </a:t>
            </a:r>
          </a:p>
          <a:p>
            <a:pPr marL="640080" lvl="1" indent="-237744" eaLnBrk="1" fontAlgn="auto" hangingPunct="1">
              <a:spcAft>
                <a:spcPts val="0"/>
              </a:spcAft>
              <a:buFont typeface="Verdana"/>
              <a:buChar char="◦"/>
              <a:defRPr/>
            </a:pPr>
            <a:r>
              <a:rPr lang="en-CA" b="1" dirty="0">
                <a:solidFill>
                  <a:schemeClr val="accent1">
                    <a:lumMod val="60000"/>
                    <a:lumOff val="40000"/>
                  </a:schemeClr>
                </a:solidFill>
                <a:sym typeface="Wingdings" pitchFamily="2" charset="2"/>
              </a:rPr>
              <a:t>SFTP Software </a:t>
            </a:r>
            <a:r>
              <a:rPr lang="en-CA" dirty="0">
                <a:sym typeface="Wingdings" pitchFamily="2" charset="2"/>
              </a:rPr>
              <a:t>(</a:t>
            </a:r>
            <a:r>
              <a:rPr lang="en-CA" dirty="0" err="1">
                <a:sym typeface="Wingdings" pitchFamily="2" charset="2"/>
              </a:rPr>
              <a:t>WinSCP</a:t>
            </a:r>
            <a:r>
              <a:rPr lang="en-CA" dirty="0">
                <a:sym typeface="Wingdings" pitchFamily="2" charset="2"/>
              </a:rPr>
              <a:t> is available from ITS, Mac users can use Fugu or </a:t>
            </a:r>
            <a:r>
              <a:rPr lang="en-CA" dirty="0" err="1">
                <a:sym typeface="Wingdings" pitchFamily="2" charset="2"/>
              </a:rPr>
              <a:t>Filezilla</a:t>
            </a:r>
            <a:r>
              <a:rPr lang="en-CA" dirty="0">
                <a:sym typeface="Wingdings" pitchFamily="2" charset="2"/>
              </a:rPr>
              <a:t>)</a:t>
            </a:r>
          </a:p>
          <a:p>
            <a:pPr marL="640080" lvl="1" indent="-237744" eaLnBrk="1" fontAlgn="auto" hangingPunct="1">
              <a:spcAft>
                <a:spcPts val="0"/>
              </a:spcAft>
              <a:buFont typeface="Verdana"/>
              <a:buChar char="◦"/>
              <a:defRPr/>
            </a:pPr>
            <a:r>
              <a:rPr lang="en-CA" b="1" dirty="0">
                <a:solidFill>
                  <a:schemeClr val="accent1">
                    <a:lumMod val="60000"/>
                    <a:lumOff val="40000"/>
                  </a:schemeClr>
                </a:solidFill>
                <a:sym typeface="Wingdings" pitchFamily="2" charset="2"/>
              </a:rPr>
              <a:t>HTML5-Editor</a:t>
            </a:r>
            <a:endParaRPr lang="en-CA" dirty="0"/>
          </a:p>
        </p:txBody>
      </p:sp>
      <p:sp>
        <p:nvSpPr>
          <p:cNvPr id="4" name="Slide Number Placeholder 3">
            <a:extLst>
              <a:ext uri="{FF2B5EF4-FFF2-40B4-BE49-F238E27FC236}">
                <a16:creationId xmlns:a16="http://schemas.microsoft.com/office/drawing/2014/main" id="{DE909043-A466-4F06-B003-D11D782FF6A8}"/>
              </a:ext>
            </a:extLst>
          </p:cNvPr>
          <p:cNvSpPr>
            <a:spLocks noGrp="1"/>
          </p:cNvSpPr>
          <p:nvPr>
            <p:ph type="sldNum" sz="quarter" idx="12"/>
          </p:nvPr>
        </p:nvSpPr>
        <p:spPr/>
        <p:txBody>
          <a:bodyPr/>
          <a:lstStyle/>
          <a:p>
            <a:pPr>
              <a:defRPr/>
            </a:pPr>
            <a:fld id="{B84CB737-4F87-4A09-8024-842059AF2092}" type="slidenum">
              <a:rPr lang="en-CA" altLang="en-US" smtClean="0"/>
              <a:pPr>
                <a:defRPr/>
              </a:pPr>
              <a:t>11</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81" y="-171400"/>
            <a:ext cx="8072437" cy="936104"/>
          </a:xfrm>
        </p:spPr>
        <p:txBody>
          <a:bodyPr/>
          <a:lstStyle/>
          <a:p>
            <a:pPr eaLnBrk="1" fontAlgn="auto" hangingPunct="1">
              <a:spcAft>
                <a:spcPts val="0"/>
              </a:spcAft>
              <a:defRPr/>
            </a:pPr>
            <a:r>
              <a:rPr lang="en-CA" dirty="0">
                <a:solidFill>
                  <a:schemeClr val="tx2">
                    <a:satMod val="130000"/>
                  </a:schemeClr>
                </a:solidFill>
              </a:rPr>
              <a:t>What will I need to purchase?	</a:t>
            </a:r>
          </a:p>
        </p:txBody>
      </p:sp>
      <p:sp>
        <p:nvSpPr>
          <p:cNvPr id="3" name="Content Placeholder 2"/>
          <p:cNvSpPr>
            <a:spLocks noGrp="1"/>
          </p:cNvSpPr>
          <p:nvPr>
            <p:ph idx="1"/>
          </p:nvPr>
        </p:nvSpPr>
        <p:spPr>
          <a:xfrm>
            <a:off x="359024" y="836712"/>
            <a:ext cx="8784976" cy="5805487"/>
          </a:xfrm>
        </p:spPr>
        <p:txBody>
          <a:bodyPr/>
          <a:lstStyle/>
          <a:p>
            <a:pPr eaLnBrk="1" hangingPunct="1"/>
            <a:r>
              <a:rPr lang="en-CA" altLang="en-US" sz="2000" b="1" strike="sngStrike" dirty="0">
                <a:solidFill>
                  <a:schemeClr val="accent1">
                    <a:lumMod val="60000"/>
                    <a:lumOff val="40000"/>
                  </a:schemeClr>
                </a:solidFill>
              </a:rPr>
              <a:t>Affinity Photo Software (95 dollars):</a:t>
            </a:r>
            <a:br>
              <a:rPr lang="en-CA" altLang="en-US" sz="2000" strike="sngStrike" dirty="0"/>
            </a:br>
            <a:r>
              <a:rPr lang="en-CA" altLang="en-US" sz="2000" strike="sngStrike" dirty="0"/>
              <a:t>MAKE SURE YOU GET AFFINITY </a:t>
            </a:r>
            <a:r>
              <a:rPr lang="en-CA" altLang="en-US" sz="2000" strike="sngStrike" dirty="0">
                <a:highlight>
                  <a:srgbClr val="FFFF00"/>
                </a:highlight>
              </a:rPr>
              <a:t>PHOTO</a:t>
            </a:r>
            <a:r>
              <a:rPr lang="en-CA" altLang="en-US" sz="2000" strike="sngStrike" dirty="0"/>
              <a:t> (NOT Designer or Publisher) </a:t>
            </a:r>
            <a:r>
              <a:rPr lang="en-US" altLang="en-US" sz="2000" strike="sngStrike" dirty="0">
                <a:hlinkClick r:id="rId2"/>
              </a:rPr>
              <a:t>https://affinity.serif.com/en-gb/photo/#buy</a:t>
            </a:r>
            <a:r>
              <a:rPr lang="en-US" altLang="en-US" sz="2000" strike="sngStrike" dirty="0"/>
              <a:t>  (NOT the iPad Version)</a:t>
            </a:r>
          </a:p>
          <a:p>
            <a:pPr eaLnBrk="1" hangingPunct="1"/>
            <a:r>
              <a:rPr lang="en-US" altLang="en-US" sz="2000" strike="sngStrike" dirty="0"/>
              <a:t>Note: Western students gets a discount. It will cost 45 dollars but you MUST order before </a:t>
            </a:r>
            <a:r>
              <a:rPr lang="en-US" altLang="en-US" sz="2000" strike="sngStrike" dirty="0">
                <a:solidFill>
                  <a:srgbClr val="FF0000"/>
                </a:solidFill>
              </a:rPr>
              <a:t>Friday, September 20 </a:t>
            </a:r>
            <a:r>
              <a:rPr lang="en-US" altLang="en-US" sz="2000" strike="sngStrike" dirty="0"/>
              <a:t>or you will NOT get the discount. Then you will receive your license key within about 2 week (we have to do a bulk purchase).</a:t>
            </a:r>
          </a:p>
          <a:p>
            <a:pPr lvl="1" eaLnBrk="1" hangingPunct="1"/>
            <a:r>
              <a:rPr lang="en-US" altLang="en-US" sz="2000" strike="sngStrike" dirty="0"/>
              <a:t> The place you pay is here: </a:t>
            </a:r>
            <a:r>
              <a:rPr lang="en-CA" sz="2000" u="sng" strike="sngStrike" dirty="0">
                <a:hlinkClick r:id="rId3"/>
              </a:rPr>
              <a:t>https://csd.purplepay.uwo.</a:t>
            </a:r>
            <a:r>
              <a:rPr lang="en-CA" sz="2000" strike="sngStrike" dirty="0">
                <a:hlinkClick r:id="rId3"/>
              </a:rPr>
              <a:t>ca/</a:t>
            </a:r>
            <a:r>
              <a:rPr lang="en-CA" sz="2000" strike="sngStrike" dirty="0"/>
              <a:t> 45 dollars</a:t>
            </a:r>
          </a:p>
          <a:p>
            <a:pPr lvl="1" eaLnBrk="1" hangingPunct="1"/>
            <a:r>
              <a:rPr lang="en-CA" sz="2000" strike="sngStrike" dirty="0"/>
              <a:t>You must use a credit card at this site.</a:t>
            </a:r>
          </a:p>
          <a:p>
            <a:pPr lvl="1" eaLnBrk="1" hangingPunct="1"/>
            <a:r>
              <a:rPr lang="en-CA" altLang="en-US" sz="2000" strike="sngStrike" dirty="0"/>
              <a:t>You need to indicate the operating system of your laptop</a:t>
            </a:r>
          </a:p>
          <a:p>
            <a:pPr lvl="1" eaLnBrk="1" hangingPunct="1"/>
            <a:r>
              <a:rPr lang="en-CA" altLang="en-US" sz="2000" b="1" strike="sngStrike" dirty="0">
                <a:highlight>
                  <a:srgbClr val="FFFF00"/>
                </a:highlight>
              </a:rPr>
              <a:t>Do NOT click on the CONTACT US Link - they can’t help, just be patience, it is a mass order so it takes time.</a:t>
            </a:r>
            <a:endParaRPr lang="en-US" altLang="en-US" sz="2000" b="1" strike="sngStrike" dirty="0">
              <a:highlight>
                <a:srgbClr val="FFFF00"/>
              </a:highlight>
            </a:endParaRPr>
          </a:p>
          <a:p>
            <a:pPr eaLnBrk="1" hangingPunct="1"/>
            <a:r>
              <a:rPr lang="en-CA" altLang="en-US" sz="2000" strike="sngStrike" dirty="0"/>
              <a:t>MC230 and NCB105 and MC240 have Affinity Photo</a:t>
            </a:r>
          </a:p>
          <a:p>
            <a:pPr eaLnBrk="1" hangingPunct="1"/>
            <a:r>
              <a:rPr lang="en-CA" altLang="en-US" sz="2000" strike="sngStrike" dirty="0"/>
              <a:t>Free 7 day trial version</a:t>
            </a:r>
          </a:p>
          <a:p>
            <a:pPr eaLnBrk="1" hangingPunct="1"/>
            <a:r>
              <a:rPr lang="en-CA" altLang="en-US" sz="2000" dirty="0"/>
              <a:t>Middlesex College labs are open 24/7 as long as there is no lab being conducted in them.  You need your student card to get into the building and into the lab rooms. </a:t>
            </a:r>
          </a:p>
        </p:txBody>
      </p:sp>
      <p:sp>
        <p:nvSpPr>
          <p:cNvPr id="4" name="Slide Number Placeholder 3">
            <a:extLst>
              <a:ext uri="{FF2B5EF4-FFF2-40B4-BE49-F238E27FC236}">
                <a16:creationId xmlns:a16="http://schemas.microsoft.com/office/drawing/2014/main" id="{2DC3DD6B-2BA2-4DCF-9749-49AFBA66DE84}"/>
              </a:ext>
            </a:extLst>
          </p:cNvPr>
          <p:cNvSpPr>
            <a:spLocks noGrp="1"/>
          </p:cNvSpPr>
          <p:nvPr>
            <p:ph type="sldNum" sz="quarter" idx="12"/>
          </p:nvPr>
        </p:nvSpPr>
        <p:spPr/>
        <p:txBody>
          <a:bodyPr/>
          <a:lstStyle/>
          <a:p>
            <a:pPr>
              <a:defRPr/>
            </a:pPr>
            <a:fld id="{B84CB737-4F87-4A09-8024-842059AF2092}" type="slidenum">
              <a:rPr lang="en-CA" altLang="en-US" smtClean="0"/>
              <a:pPr>
                <a:defRPr/>
              </a:pPr>
              <a:t>12</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4B7C-8035-4C99-A03F-E2DE9BDD9CD2}"/>
              </a:ext>
            </a:extLst>
          </p:cNvPr>
          <p:cNvSpPr>
            <a:spLocks noGrp="1"/>
          </p:cNvSpPr>
          <p:nvPr>
            <p:ph type="title"/>
          </p:nvPr>
        </p:nvSpPr>
        <p:spPr/>
        <p:txBody>
          <a:bodyPr/>
          <a:lstStyle/>
          <a:p>
            <a:r>
              <a:rPr lang="en-US" dirty="0"/>
              <a:t>Peer Marking Subscription	</a:t>
            </a:r>
          </a:p>
        </p:txBody>
      </p:sp>
      <p:sp>
        <p:nvSpPr>
          <p:cNvPr id="3" name="Content Placeholder 2">
            <a:extLst>
              <a:ext uri="{FF2B5EF4-FFF2-40B4-BE49-F238E27FC236}">
                <a16:creationId xmlns:a16="http://schemas.microsoft.com/office/drawing/2014/main" id="{699FDDC0-1A37-4BEE-89BA-F4C3ABD3123E}"/>
              </a:ext>
            </a:extLst>
          </p:cNvPr>
          <p:cNvSpPr>
            <a:spLocks noGrp="1"/>
          </p:cNvSpPr>
          <p:nvPr>
            <p:ph idx="1"/>
          </p:nvPr>
        </p:nvSpPr>
        <p:spPr/>
        <p:txBody>
          <a:bodyPr/>
          <a:lstStyle/>
          <a:p>
            <a:r>
              <a:rPr lang="en-US" dirty="0"/>
              <a:t>We are doing Peer Marking for the assignments (more info in a minute)</a:t>
            </a:r>
          </a:p>
          <a:p>
            <a:r>
              <a:rPr lang="en-US" dirty="0"/>
              <a:t>Kritik.io</a:t>
            </a:r>
          </a:p>
          <a:p>
            <a:r>
              <a:rPr lang="en-US" dirty="0"/>
              <a:t>20 dollars</a:t>
            </a:r>
          </a:p>
          <a:p>
            <a:r>
              <a:rPr lang="en-US" b="1" dirty="0"/>
              <a:t>You MUST purchase a subscription to this in order to take this course. You cannot complete the course without making this purchase.</a:t>
            </a:r>
          </a:p>
        </p:txBody>
      </p:sp>
      <p:sp>
        <p:nvSpPr>
          <p:cNvPr id="4" name="Slide Number Placeholder 3">
            <a:extLst>
              <a:ext uri="{FF2B5EF4-FFF2-40B4-BE49-F238E27FC236}">
                <a16:creationId xmlns:a16="http://schemas.microsoft.com/office/drawing/2014/main" id="{AF5607D1-B13B-4009-888B-B6F7A57E7E05}"/>
              </a:ext>
            </a:extLst>
          </p:cNvPr>
          <p:cNvSpPr>
            <a:spLocks noGrp="1"/>
          </p:cNvSpPr>
          <p:nvPr>
            <p:ph type="sldNum" sz="quarter" idx="12"/>
          </p:nvPr>
        </p:nvSpPr>
        <p:spPr/>
        <p:txBody>
          <a:bodyPr/>
          <a:lstStyle/>
          <a:p>
            <a:pPr>
              <a:defRPr/>
            </a:pPr>
            <a:fld id="{B84CB737-4F87-4A09-8024-842059AF2092}" type="slidenum">
              <a:rPr lang="en-CA" altLang="en-US" smtClean="0"/>
              <a:pPr>
                <a:defRPr/>
              </a:pPr>
              <a:t>13</a:t>
            </a:fld>
            <a:endParaRPr lang="en-CA" altLang="en-US"/>
          </a:p>
        </p:txBody>
      </p:sp>
    </p:spTree>
    <p:extLst>
      <p:ext uri="{BB962C8B-B14F-4D97-AF65-F5344CB8AC3E}">
        <p14:creationId xmlns:p14="http://schemas.microsoft.com/office/powerpoint/2010/main" val="43636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500" tmFilter="0, 0; .2, .5; .8, .5; 1, 0"/>
                                        <p:tgtEl>
                                          <p:spTgt spid="3">
                                            <p:txEl>
                                              <p:pRg st="3" end="3"/>
                                            </p:txEl>
                                          </p:spTgt>
                                        </p:tgtEl>
                                      </p:cBhvr>
                                    </p:animEffect>
                                    <p:animScale>
                                      <p:cBhvr>
                                        <p:cTn id="35"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Let’s go over the Course Outline</a:t>
            </a:r>
          </a:p>
        </p:txBody>
      </p:sp>
      <p:sp>
        <p:nvSpPr>
          <p:cNvPr id="3" name="Content Placeholder 2"/>
          <p:cNvSpPr>
            <a:spLocks noGrp="1"/>
          </p:cNvSpPr>
          <p:nvPr>
            <p:ph idx="1"/>
          </p:nvPr>
        </p:nvSpPr>
        <p:spPr>
          <a:xfrm>
            <a:off x="857250" y="1301750"/>
            <a:ext cx="8077200" cy="5072063"/>
          </a:xfrm>
        </p:spPr>
        <p:txBody>
          <a:bodyPr>
            <a:normAutofit fontScale="92500" lnSpcReduction="20000"/>
          </a:bodyPr>
          <a:lstStyle/>
          <a:p>
            <a:pPr marL="365760" indent="-283464" eaLnBrk="1" fontAlgn="auto" hangingPunct="1">
              <a:spcAft>
                <a:spcPts val="0"/>
              </a:spcAft>
              <a:buFont typeface="Wingdings 2"/>
              <a:buChar char=""/>
              <a:defRPr/>
            </a:pPr>
            <a:r>
              <a:rPr lang="en-CA" dirty="0"/>
              <a:t>READ THE COURSE OUTLINE, it is a contract between you and me!</a:t>
            </a:r>
          </a:p>
          <a:p>
            <a:pPr marL="365760" indent="-283464" eaLnBrk="1" fontAlgn="auto" hangingPunct="1">
              <a:spcAft>
                <a:spcPts val="0"/>
              </a:spcAft>
              <a:buFont typeface="Wingdings 2"/>
              <a:buChar char=""/>
              <a:defRPr/>
            </a:pPr>
            <a:r>
              <a:rPr lang="en-CA" dirty="0"/>
              <a:t>Lectures </a:t>
            </a:r>
            <a:r>
              <a:rPr lang="en-CA" dirty="0">
                <a:sym typeface="Wingdings" panose="05000000000000000000" pitchFamily="2" charset="2"/>
              </a:rPr>
              <a:t> We are doing FLIPPED/BLENDED CLASSES!</a:t>
            </a:r>
            <a:endParaRPr lang="en-CA" dirty="0"/>
          </a:p>
          <a:p>
            <a:pPr marL="365760" indent="-283464" eaLnBrk="1" fontAlgn="auto" hangingPunct="1">
              <a:spcAft>
                <a:spcPts val="0"/>
              </a:spcAft>
              <a:buFont typeface="Wingdings 2"/>
              <a:buChar char=""/>
              <a:defRPr/>
            </a:pPr>
            <a:r>
              <a:rPr lang="en-CA" dirty="0"/>
              <a:t>Quizzes </a:t>
            </a:r>
            <a:r>
              <a:rPr lang="en-CA" dirty="0">
                <a:sym typeface="Wingdings" pitchFamily="2" charset="2"/>
              </a:rPr>
              <a:t> worth 8% of final grade</a:t>
            </a:r>
          </a:p>
          <a:p>
            <a:pPr marL="365760" indent="-283464" eaLnBrk="1" fontAlgn="auto" hangingPunct="1">
              <a:spcAft>
                <a:spcPts val="0"/>
              </a:spcAft>
              <a:buFont typeface="Wingdings 2"/>
              <a:buChar char=""/>
              <a:defRPr/>
            </a:pPr>
            <a:r>
              <a:rPr lang="en-CA" dirty="0">
                <a:sym typeface="Wingdings" pitchFamily="2" charset="2"/>
              </a:rPr>
              <a:t>Integrity Quiz  worth 1% of final grade</a:t>
            </a:r>
          </a:p>
          <a:p>
            <a:pPr marL="365760" indent="-283464" eaLnBrk="1" fontAlgn="auto" hangingPunct="1">
              <a:spcAft>
                <a:spcPts val="0"/>
              </a:spcAft>
              <a:buFont typeface="Wingdings 2"/>
              <a:buChar char=""/>
              <a:defRPr/>
            </a:pPr>
            <a:r>
              <a:rPr lang="en-CA" dirty="0"/>
              <a:t>Labs </a:t>
            </a:r>
            <a:r>
              <a:rPr lang="en-CA" dirty="0">
                <a:sym typeface="Wingdings" pitchFamily="2" charset="2"/>
              </a:rPr>
              <a:t> worth 8% of final grade</a:t>
            </a:r>
            <a:endParaRPr lang="en-CA" dirty="0"/>
          </a:p>
          <a:p>
            <a:pPr marL="365760" indent="-283464" eaLnBrk="1" fontAlgn="auto" hangingPunct="1">
              <a:spcAft>
                <a:spcPts val="0"/>
              </a:spcAft>
              <a:buFont typeface="Wingdings 2"/>
              <a:buChar char=""/>
              <a:defRPr/>
            </a:pPr>
            <a:r>
              <a:rPr lang="en-CA" dirty="0"/>
              <a:t>Assignments:</a:t>
            </a:r>
          </a:p>
          <a:p>
            <a:pPr marL="640080" lvl="1" indent="-237744" eaLnBrk="1" fontAlgn="auto" hangingPunct="1">
              <a:spcAft>
                <a:spcPts val="0"/>
              </a:spcAft>
              <a:buFont typeface="Verdana"/>
              <a:buChar char="◦"/>
              <a:defRPr/>
            </a:pPr>
            <a:r>
              <a:rPr lang="en-CA" dirty="0"/>
              <a:t>Poster Assignment </a:t>
            </a:r>
            <a:r>
              <a:rPr lang="en-CA" dirty="0">
                <a:sym typeface="Wingdings" pitchFamily="2" charset="2"/>
              </a:rPr>
              <a:t> 8 %</a:t>
            </a:r>
            <a:endParaRPr lang="en-CA" dirty="0"/>
          </a:p>
          <a:p>
            <a:pPr marL="640080" lvl="1" indent="-237744" eaLnBrk="1" fontAlgn="auto" hangingPunct="1">
              <a:spcAft>
                <a:spcPts val="0"/>
              </a:spcAft>
              <a:buFont typeface="Verdana"/>
              <a:buChar char="◦"/>
              <a:defRPr/>
            </a:pPr>
            <a:r>
              <a:rPr lang="en-CA" dirty="0"/>
              <a:t>Web Assignment</a:t>
            </a:r>
            <a:r>
              <a:rPr lang="en-CA" dirty="0">
                <a:sym typeface="Wingdings" pitchFamily="2" charset="2"/>
              </a:rPr>
              <a:t>15 %</a:t>
            </a:r>
            <a:endParaRPr lang="en-CA" dirty="0"/>
          </a:p>
          <a:p>
            <a:pPr marL="640080" lvl="1" indent="-237744" eaLnBrk="1" fontAlgn="auto" hangingPunct="1">
              <a:spcAft>
                <a:spcPts val="0"/>
              </a:spcAft>
              <a:buFont typeface="Verdana"/>
              <a:buChar char="◦"/>
              <a:defRPr/>
            </a:pPr>
            <a:r>
              <a:rPr lang="en-CA" dirty="0"/>
              <a:t>Major Assignment </a:t>
            </a:r>
            <a:r>
              <a:rPr lang="en-CA" dirty="0">
                <a:sym typeface="Wingdings" pitchFamily="2" charset="2"/>
              </a:rPr>
              <a:t> 20 %</a:t>
            </a:r>
          </a:p>
          <a:p>
            <a:pPr marL="365760" indent="-283464" eaLnBrk="1" fontAlgn="auto" hangingPunct="1">
              <a:spcAft>
                <a:spcPts val="0"/>
              </a:spcAft>
              <a:buFont typeface="Wingdings 2"/>
              <a:buChar char=""/>
              <a:defRPr/>
            </a:pPr>
            <a:r>
              <a:rPr lang="en-CA" dirty="0"/>
              <a:t>Exam </a:t>
            </a:r>
            <a:r>
              <a:rPr lang="en-CA" dirty="0">
                <a:sym typeface="Wingdings" pitchFamily="2" charset="2"/>
              </a:rPr>
              <a:t> worth 40%</a:t>
            </a:r>
            <a:endParaRPr lang="en-CA" dirty="0"/>
          </a:p>
        </p:txBody>
      </p:sp>
      <p:sp>
        <p:nvSpPr>
          <p:cNvPr id="4" name="Slide Number Placeholder 3">
            <a:extLst>
              <a:ext uri="{FF2B5EF4-FFF2-40B4-BE49-F238E27FC236}">
                <a16:creationId xmlns:a16="http://schemas.microsoft.com/office/drawing/2014/main" id="{A226223D-E3A2-4987-8BB5-EA9145EEBC5B}"/>
              </a:ext>
            </a:extLst>
          </p:cNvPr>
          <p:cNvSpPr>
            <a:spLocks noGrp="1"/>
          </p:cNvSpPr>
          <p:nvPr>
            <p:ph type="sldNum" sz="quarter" idx="12"/>
          </p:nvPr>
        </p:nvSpPr>
        <p:spPr/>
        <p:txBody>
          <a:bodyPr/>
          <a:lstStyle/>
          <a:p>
            <a:pPr>
              <a:defRPr/>
            </a:pPr>
            <a:fld id="{B84CB737-4F87-4A09-8024-842059AF2092}" type="slidenum">
              <a:rPr lang="en-CA" altLang="en-US" smtClean="0"/>
              <a:pPr>
                <a:defRPr/>
              </a:pPr>
              <a:t>14</a:t>
            </a:fld>
            <a:endParaRPr lang="en-CA"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611188" y="1052513"/>
            <a:ext cx="8077200" cy="1500187"/>
          </a:xfrm>
        </p:spPr>
        <p:txBody>
          <a:bodyPr/>
          <a:lstStyle/>
          <a:p>
            <a:pPr marL="365760" indent="-283464" fontAlgn="auto">
              <a:spcAft>
                <a:spcPts val="0"/>
              </a:spcAft>
              <a:buFont typeface="Wingdings 2"/>
              <a:buChar char=""/>
              <a:defRPr/>
            </a:pPr>
            <a:r>
              <a:rPr lang="en-CA" dirty="0"/>
              <a:t>Both professors have office hours</a:t>
            </a:r>
          </a:p>
          <a:p>
            <a:pPr marL="365760" indent="-283464" fontAlgn="auto">
              <a:spcAft>
                <a:spcPts val="0"/>
              </a:spcAft>
              <a:buFont typeface="Wingdings 2"/>
              <a:buChar char=""/>
              <a:defRPr/>
            </a:pPr>
            <a:r>
              <a:rPr lang="en-CA" dirty="0"/>
              <a:t>Each of our teaching assistants must consult 2 hours a week during assignments.</a:t>
            </a:r>
          </a:p>
          <a:p>
            <a:pPr marL="365760" indent="-283464" fontAlgn="auto">
              <a:spcAft>
                <a:spcPts val="0"/>
              </a:spcAft>
              <a:buFont typeface="Wingdings 2"/>
              <a:buChar char=""/>
              <a:defRPr/>
            </a:pPr>
            <a:r>
              <a:rPr lang="en-CA" dirty="0"/>
              <a:t>Consulting by teaching assistants will likely be done via Zoom – please check Brightspace for the zoom room and remember that the </a:t>
            </a:r>
            <a:r>
              <a:rPr lang="en-CA" dirty="0" err="1"/>
              <a:t>t.a.</a:t>
            </a:r>
            <a:r>
              <a:rPr lang="en-CA" dirty="0"/>
              <a:t> will only let you in one at a time.</a:t>
            </a:r>
          </a:p>
          <a:p>
            <a:pPr marL="365760" indent="-283464" fontAlgn="auto">
              <a:spcAft>
                <a:spcPts val="0"/>
              </a:spcAft>
              <a:buFont typeface="Wingdings 2"/>
              <a:buChar char=""/>
              <a:defRPr/>
            </a:pPr>
            <a:r>
              <a:rPr lang="en-CA" dirty="0"/>
              <a:t>Consulting hours are posted in Brightspace.</a:t>
            </a:r>
          </a:p>
          <a:p>
            <a:pPr eaLnBrk="1" hangingPunct="1">
              <a:defRPr/>
            </a:pPr>
            <a:endParaRPr lang="en-CA" dirty="0"/>
          </a:p>
        </p:txBody>
      </p:sp>
      <p:sp>
        <p:nvSpPr>
          <p:cNvPr id="5" name="Content Placeholder 2"/>
          <p:cNvSpPr txBox="1">
            <a:spLocks/>
          </p:cNvSpPr>
          <p:nvPr/>
        </p:nvSpPr>
        <p:spPr>
          <a:xfrm>
            <a:off x="928688" y="3643313"/>
            <a:ext cx="8077200" cy="3071812"/>
          </a:xfrm>
          <a:prstGeom prst="rect">
            <a:avLst/>
          </a:prstGeom>
        </p:spPr>
        <p:txBody>
          <a:bodyPr>
            <a:normAutofit/>
          </a:bodyPr>
          <a:lstStyle/>
          <a:p>
            <a:pPr marL="365760" indent="-283464" eaLnBrk="1" fontAlgn="auto" hangingPunct="1">
              <a:spcBef>
                <a:spcPts val="600"/>
              </a:spcBef>
              <a:spcAft>
                <a:spcPts val="0"/>
              </a:spcAft>
              <a:buClr>
                <a:schemeClr val="accent1"/>
              </a:buClr>
              <a:buSzPct val="80000"/>
              <a:buFont typeface="Wingdings 2"/>
              <a:buChar char=""/>
              <a:defRPr/>
            </a:pPr>
            <a:endParaRPr lang="en-CA" sz="3200" dirty="0">
              <a:latin typeface="+mn-lt"/>
            </a:endParaRPr>
          </a:p>
        </p:txBody>
      </p:sp>
      <p:sp>
        <p:nvSpPr>
          <p:cNvPr id="6" name="Title 5"/>
          <p:cNvSpPr>
            <a:spLocks noGrp="1"/>
          </p:cNvSpPr>
          <p:nvPr>
            <p:ph type="title"/>
          </p:nvPr>
        </p:nvSpPr>
        <p:spPr>
          <a:xfrm>
            <a:off x="755650" y="0"/>
            <a:ext cx="8072438" cy="1143000"/>
          </a:xfrm>
        </p:spPr>
        <p:txBody>
          <a:bodyPr/>
          <a:lstStyle/>
          <a:p>
            <a:pPr>
              <a:defRPr/>
            </a:pPr>
            <a:r>
              <a:rPr lang="en-CA" dirty="0"/>
              <a:t>Consulting</a:t>
            </a:r>
          </a:p>
        </p:txBody>
      </p:sp>
      <p:sp>
        <p:nvSpPr>
          <p:cNvPr id="2" name="Slide Number Placeholder 1">
            <a:extLst>
              <a:ext uri="{FF2B5EF4-FFF2-40B4-BE49-F238E27FC236}">
                <a16:creationId xmlns:a16="http://schemas.microsoft.com/office/drawing/2014/main" id="{E68C26D3-6789-4329-A95A-5954AFAFDF6E}"/>
              </a:ext>
            </a:extLst>
          </p:cNvPr>
          <p:cNvSpPr>
            <a:spLocks noGrp="1"/>
          </p:cNvSpPr>
          <p:nvPr>
            <p:ph type="sldNum" sz="quarter" idx="12"/>
          </p:nvPr>
        </p:nvSpPr>
        <p:spPr/>
        <p:txBody>
          <a:bodyPr/>
          <a:lstStyle/>
          <a:p>
            <a:pPr>
              <a:defRPr/>
            </a:pPr>
            <a:fld id="{B84CB737-4F87-4A09-8024-842059AF2092}" type="slidenum">
              <a:rPr lang="en-CA" altLang="en-US" smtClean="0"/>
              <a:pPr>
                <a:defRPr/>
              </a:pPr>
              <a:t>15</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81" y="71983"/>
            <a:ext cx="8072437" cy="620713"/>
          </a:xfrm>
        </p:spPr>
        <p:txBody>
          <a:bodyPr>
            <a:normAutofit fontScale="90000"/>
          </a:bodyPr>
          <a:lstStyle/>
          <a:p>
            <a:pPr>
              <a:defRPr/>
            </a:pPr>
            <a:r>
              <a:rPr lang="en-CA" dirty="0"/>
              <a:t>Lectures</a:t>
            </a:r>
          </a:p>
        </p:txBody>
      </p:sp>
      <p:sp>
        <p:nvSpPr>
          <p:cNvPr id="3" name="Content Placeholder 2"/>
          <p:cNvSpPr>
            <a:spLocks noGrp="1"/>
          </p:cNvSpPr>
          <p:nvPr>
            <p:ph idx="1"/>
          </p:nvPr>
        </p:nvSpPr>
        <p:spPr>
          <a:xfrm>
            <a:off x="574067" y="692696"/>
            <a:ext cx="8296560" cy="5948363"/>
          </a:xfrm>
        </p:spPr>
        <p:txBody>
          <a:bodyPr/>
          <a:lstStyle/>
          <a:p>
            <a:pPr marL="342900" indent="-342900">
              <a:defRPr/>
            </a:pPr>
            <a:r>
              <a:rPr lang="en-CA" altLang="en-US" sz="2400" dirty="0"/>
              <a:t>We have blended classes.</a:t>
            </a:r>
          </a:p>
          <a:p>
            <a:pPr marL="342900" indent="-342900">
              <a:defRPr/>
            </a:pPr>
            <a:r>
              <a:rPr lang="en-CA" altLang="en-US" sz="2400" dirty="0"/>
              <a:t>Lectures will be videos that you watch every week on your own time.</a:t>
            </a:r>
          </a:p>
          <a:p>
            <a:pPr marL="342900" indent="-342900">
              <a:defRPr/>
            </a:pPr>
            <a:r>
              <a:rPr lang="en-CA" altLang="en-US" sz="2400" dirty="0"/>
              <a:t>Come to class every OTHER week and we will do activities that will help you do better on the quizzes and the assignments </a:t>
            </a:r>
            <a:r>
              <a:rPr lang="en-CA" altLang="en-US" sz="2400" dirty="0">
                <a:sym typeface="Wingdings" panose="05000000000000000000" pitchFamily="2" charset="2"/>
              </a:rPr>
              <a:t> FLIPPED/BLENDED CLASSROOMS!</a:t>
            </a:r>
            <a:endParaRPr lang="en-CA" altLang="en-US" sz="2400" dirty="0"/>
          </a:p>
          <a:p>
            <a:pPr marL="342900" indent="-342900">
              <a:defRPr/>
            </a:pPr>
            <a:r>
              <a:rPr lang="en-CA" altLang="en-US" sz="2400" dirty="0"/>
              <a:t>The dates for the flipped classrooms (i.e. the dates you come to class) are:</a:t>
            </a:r>
          </a:p>
          <a:p>
            <a:pPr marL="617538" lvl="1" indent="-342900">
              <a:defRPr/>
            </a:pPr>
            <a:r>
              <a:rPr lang="en-CA" altLang="en-US" sz="1600" dirty="0">
                <a:solidFill>
                  <a:srgbClr val="FF0000"/>
                </a:solidFill>
              </a:rPr>
              <a:t>Wednesday, Sep 18 (watch videos week 1 &amp; 2)</a:t>
            </a:r>
          </a:p>
          <a:p>
            <a:pPr marL="617538" lvl="1" indent="-342900">
              <a:defRPr/>
            </a:pPr>
            <a:r>
              <a:rPr lang="en-CA" altLang="en-US" sz="1600" dirty="0">
                <a:solidFill>
                  <a:srgbClr val="FF0000"/>
                </a:solidFill>
              </a:rPr>
              <a:t>Wednesday, Oct 2 (watch videos week 3 &amp; 4)</a:t>
            </a:r>
          </a:p>
          <a:p>
            <a:pPr marL="617538" lvl="1" indent="-342900">
              <a:defRPr/>
            </a:pPr>
            <a:r>
              <a:rPr lang="en-CA" altLang="en-US" sz="1600" dirty="0">
                <a:solidFill>
                  <a:srgbClr val="FF0000"/>
                </a:solidFill>
              </a:rPr>
              <a:t>Wednesday, Oct 23 (watch videos week 5 &amp; 6)</a:t>
            </a:r>
          </a:p>
          <a:p>
            <a:pPr marL="617538" lvl="1" indent="-342900">
              <a:defRPr/>
            </a:pPr>
            <a:r>
              <a:rPr lang="en-CA" altLang="en-US" sz="1600" dirty="0">
                <a:solidFill>
                  <a:srgbClr val="FF0000"/>
                </a:solidFill>
              </a:rPr>
              <a:t>Wednesday, Nov 6 (watch videos week 7 &amp; 8)</a:t>
            </a:r>
          </a:p>
          <a:p>
            <a:pPr marL="617538" lvl="1" indent="-342900">
              <a:defRPr/>
            </a:pPr>
            <a:r>
              <a:rPr lang="en-CA" altLang="en-US" sz="1600" dirty="0">
                <a:solidFill>
                  <a:srgbClr val="FF0000"/>
                </a:solidFill>
              </a:rPr>
              <a:t>Wednesday, Nov 20 (watch video week 9 &amp; 10)</a:t>
            </a:r>
          </a:p>
          <a:p>
            <a:pPr marL="342900" indent="-342900">
              <a:defRPr/>
            </a:pPr>
            <a:r>
              <a:rPr lang="en-CA" altLang="en-US" sz="2400" dirty="0"/>
              <a:t>We will do activities mostly during these sessions to reinforce material, we will not be teaching you new material.</a:t>
            </a:r>
          </a:p>
          <a:p>
            <a:pPr marL="42863" lvl="1" indent="0">
              <a:defRPr/>
            </a:pPr>
            <a:endParaRPr lang="en-US" sz="2400" dirty="0"/>
          </a:p>
          <a:p>
            <a:pPr>
              <a:defRPr/>
            </a:pPr>
            <a:endParaRPr lang="en-CA" sz="2800" dirty="0"/>
          </a:p>
        </p:txBody>
      </p:sp>
      <p:sp>
        <p:nvSpPr>
          <p:cNvPr id="4" name="Slide Number Placeholder 3">
            <a:extLst>
              <a:ext uri="{FF2B5EF4-FFF2-40B4-BE49-F238E27FC236}">
                <a16:creationId xmlns:a16="http://schemas.microsoft.com/office/drawing/2014/main" id="{8B1D2993-7514-4DCB-BBBB-C881FAF81005}"/>
              </a:ext>
            </a:extLst>
          </p:cNvPr>
          <p:cNvSpPr>
            <a:spLocks noGrp="1"/>
          </p:cNvSpPr>
          <p:nvPr>
            <p:ph type="sldNum" sz="quarter" idx="12"/>
          </p:nvPr>
        </p:nvSpPr>
        <p:spPr/>
        <p:txBody>
          <a:bodyPr/>
          <a:lstStyle/>
          <a:p>
            <a:pPr>
              <a:defRPr/>
            </a:pPr>
            <a:fld id="{B84CB737-4F87-4A09-8024-842059AF2092}" type="slidenum">
              <a:rPr lang="en-CA" altLang="en-US" smtClean="0"/>
              <a:pPr>
                <a:defRPr/>
              </a:pPr>
              <a:t>16</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567C8-C374-499D-9F07-FE14A907D903}"/>
              </a:ext>
            </a:extLst>
          </p:cNvPr>
          <p:cNvSpPr>
            <a:spLocks noGrp="1"/>
          </p:cNvSpPr>
          <p:nvPr>
            <p:ph type="title"/>
          </p:nvPr>
        </p:nvSpPr>
        <p:spPr/>
        <p:txBody>
          <a:bodyPr/>
          <a:lstStyle/>
          <a:p>
            <a:r>
              <a:rPr lang="en-US" dirty="0"/>
              <a:t>Lectures/Quizzes continued</a:t>
            </a:r>
          </a:p>
        </p:txBody>
      </p:sp>
      <p:sp>
        <p:nvSpPr>
          <p:cNvPr id="3" name="Content Placeholder 2">
            <a:extLst>
              <a:ext uri="{FF2B5EF4-FFF2-40B4-BE49-F238E27FC236}">
                <a16:creationId xmlns:a16="http://schemas.microsoft.com/office/drawing/2014/main" id="{203BCEB3-C3FA-4656-B5DC-2AE1A68E36EE}"/>
              </a:ext>
            </a:extLst>
          </p:cNvPr>
          <p:cNvSpPr>
            <a:spLocks noGrp="1"/>
          </p:cNvSpPr>
          <p:nvPr>
            <p:ph idx="1"/>
          </p:nvPr>
        </p:nvSpPr>
        <p:spPr>
          <a:xfrm>
            <a:off x="840395" y="1196752"/>
            <a:ext cx="8077200" cy="5072063"/>
          </a:xfrm>
        </p:spPr>
        <p:txBody>
          <a:bodyPr/>
          <a:lstStyle/>
          <a:p>
            <a:pPr marL="342900" indent="-342900">
              <a:defRPr/>
            </a:pPr>
            <a:r>
              <a:rPr lang="en-CA" altLang="en-US" sz="2400" dirty="0"/>
              <a:t>On the opposite weeks, you will have a quiz </a:t>
            </a:r>
            <a:r>
              <a:rPr lang="en-CA" altLang="en-US" sz="2400" dirty="0">
                <a:highlight>
                  <a:srgbClr val="FFFF00"/>
                </a:highlight>
              </a:rPr>
              <a:t>during YOUR lecture time </a:t>
            </a:r>
            <a:r>
              <a:rPr lang="en-CA" altLang="en-US" sz="2400" dirty="0"/>
              <a:t>to make sure you are watching the videos. The quizzes will be:</a:t>
            </a:r>
          </a:p>
          <a:p>
            <a:pPr marL="617538" lvl="1" indent="-342900">
              <a:defRPr/>
            </a:pPr>
            <a:r>
              <a:rPr lang="en-CA" altLang="en-US" sz="2000" dirty="0">
                <a:solidFill>
                  <a:srgbClr val="FF0000"/>
                </a:solidFill>
              </a:rPr>
              <a:t>Wednesday, Sep 25 (watch videos week 1 &amp; 2)</a:t>
            </a:r>
          </a:p>
          <a:p>
            <a:pPr marL="617538" lvl="1" indent="-342900">
              <a:defRPr/>
            </a:pPr>
            <a:r>
              <a:rPr lang="en-CA" altLang="en-US" sz="2000" dirty="0">
                <a:solidFill>
                  <a:srgbClr val="FF0000"/>
                </a:solidFill>
              </a:rPr>
              <a:t>Wednesday, Oct 9 (watch videos week 3 &amp; 4)</a:t>
            </a:r>
          </a:p>
          <a:p>
            <a:pPr marL="617538" lvl="1" indent="-342900">
              <a:defRPr/>
            </a:pPr>
            <a:r>
              <a:rPr lang="en-CA" altLang="en-US" sz="2000" dirty="0">
                <a:solidFill>
                  <a:srgbClr val="FF0000"/>
                </a:solidFill>
              </a:rPr>
              <a:t>Wednesday, Oct 30 (watch videos week 5 &amp; 6)</a:t>
            </a:r>
          </a:p>
          <a:p>
            <a:pPr marL="617538" lvl="1" indent="-342900">
              <a:defRPr/>
            </a:pPr>
            <a:r>
              <a:rPr lang="en-CA" altLang="en-US" sz="2000" dirty="0">
                <a:solidFill>
                  <a:srgbClr val="FF0000"/>
                </a:solidFill>
              </a:rPr>
              <a:t>Wednesday, Nov 13 (watch videos week 7 &amp; 8)</a:t>
            </a:r>
          </a:p>
          <a:p>
            <a:pPr marL="617538" lvl="1" indent="-342900">
              <a:defRPr/>
            </a:pPr>
            <a:r>
              <a:rPr lang="en-CA" altLang="en-US" sz="2000" dirty="0">
                <a:solidFill>
                  <a:srgbClr val="FF0000"/>
                </a:solidFill>
              </a:rPr>
              <a:t>Wednesday, Nov 27 (watch video week 9 &amp; 10)</a:t>
            </a:r>
          </a:p>
          <a:p>
            <a:r>
              <a:rPr lang="en-US" dirty="0"/>
              <a:t>Quizzes Info:</a:t>
            </a:r>
          </a:p>
          <a:p>
            <a:pPr lvl="1"/>
            <a:r>
              <a:rPr lang="en-US" sz="2000" dirty="0"/>
              <a:t>40 minutes long</a:t>
            </a:r>
          </a:p>
          <a:p>
            <a:pPr lvl="1"/>
            <a:r>
              <a:rPr lang="en-US" sz="2000" dirty="0"/>
              <a:t>Always on the previous 2 weeks worth of lecture videos (not lab material unless they overlap)</a:t>
            </a:r>
          </a:p>
          <a:p>
            <a:pPr lvl="1"/>
            <a:r>
              <a:rPr lang="en-US" sz="2000" dirty="0"/>
              <a:t>Given via Brightspace and open book (only open during lecture time)</a:t>
            </a:r>
          </a:p>
          <a:p>
            <a:pPr lvl="1"/>
            <a:r>
              <a:rPr lang="en-US" sz="2000" dirty="0"/>
              <a:t>We drop your lowest quiz.</a:t>
            </a:r>
          </a:p>
        </p:txBody>
      </p:sp>
      <p:sp>
        <p:nvSpPr>
          <p:cNvPr id="4" name="Slide Number Placeholder 3">
            <a:extLst>
              <a:ext uri="{FF2B5EF4-FFF2-40B4-BE49-F238E27FC236}">
                <a16:creationId xmlns:a16="http://schemas.microsoft.com/office/drawing/2014/main" id="{838A5C34-6056-47A5-B050-290AA53CCB2E}"/>
              </a:ext>
            </a:extLst>
          </p:cNvPr>
          <p:cNvSpPr>
            <a:spLocks noGrp="1"/>
          </p:cNvSpPr>
          <p:nvPr>
            <p:ph type="sldNum" sz="quarter" idx="12"/>
          </p:nvPr>
        </p:nvSpPr>
        <p:spPr/>
        <p:txBody>
          <a:bodyPr/>
          <a:lstStyle/>
          <a:p>
            <a:pPr>
              <a:defRPr/>
            </a:pPr>
            <a:fld id="{B84CB737-4F87-4A09-8024-842059AF2092}" type="slidenum">
              <a:rPr lang="en-CA" altLang="en-US" smtClean="0"/>
              <a:pPr>
                <a:defRPr/>
              </a:pPr>
              <a:t>17</a:t>
            </a:fld>
            <a:endParaRPr lang="en-CA" altLang="en-US"/>
          </a:p>
        </p:txBody>
      </p:sp>
    </p:spTree>
    <p:extLst>
      <p:ext uri="{BB962C8B-B14F-4D97-AF65-F5344CB8AC3E}">
        <p14:creationId xmlns:p14="http://schemas.microsoft.com/office/powerpoint/2010/main" val="1559955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Labs</a:t>
            </a:r>
          </a:p>
        </p:txBody>
      </p:sp>
      <p:sp>
        <p:nvSpPr>
          <p:cNvPr id="3" name="Content Placeholder 2"/>
          <p:cNvSpPr>
            <a:spLocks noGrp="1"/>
          </p:cNvSpPr>
          <p:nvPr>
            <p:ph idx="1"/>
          </p:nvPr>
        </p:nvSpPr>
        <p:spPr>
          <a:xfrm>
            <a:off x="785813" y="1143000"/>
            <a:ext cx="8178800" cy="5381625"/>
          </a:xfrm>
        </p:spPr>
        <p:txBody>
          <a:bodyPr>
            <a:normAutofit fontScale="55000" lnSpcReduction="20000"/>
          </a:bodyPr>
          <a:lstStyle/>
          <a:p>
            <a:pPr marL="365760" indent="-283464" eaLnBrk="1" fontAlgn="auto" hangingPunct="1">
              <a:spcAft>
                <a:spcPts val="0"/>
              </a:spcAft>
              <a:buFont typeface="Wingdings 2"/>
              <a:buChar char=""/>
              <a:defRPr/>
            </a:pPr>
            <a:r>
              <a:rPr lang="en-CA" dirty="0"/>
              <a:t>Always bring a memory stick to your lab! Labs 8, 9 and 10 bring headphones.</a:t>
            </a:r>
          </a:p>
          <a:p>
            <a:pPr marL="365760" indent="-283464" eaLnBrk="1" fontAlgn="auto" hangingPunct="1">
              <a:spcAft>
                <a:spcPts val="0"/>
              </a:spcAft>
              <a:buFont typeface="Wingdings 2"/>
              <a:buChar char=""/>
              <a:defRPr/>
            </a:pPr>
            <a:r>
              <a:rPr lang="en-CA" dirty="0"/>
              <a:t>Labs are worth 1 mark each but we drop your lowest two labs. Lab marks add up to 10, you will get either 8% or the total of all your lab marks, which ever is lower.</a:t>
            </a:r>
          </a:p>
          <a:p>
            <a:pPr marL="365760" indent="-283464" eaLnBrk="1" fontAlgn="auto" hangingPunct="1">
              <a:spcAft>
                <a:spcPts val="0"/>
              </a:spcAft>
              <a:buFont typeface="Wingdings 2"/>
              <a:buChar char=""/>
              <a:defRPr/>
            </a:pPr>
            <a:r>
              <a:rPr lang="en-CA" dirty="0"/>
              <a:t>Need your student card to open the door to the labs in Middlesex College</a:t>
            </a:r>
          </a:p>
          <a:p>
            <a:pPr marL="365760" indent="-283464" eaLnBrk="1" fontAlgn="auto" hangingPunct="1">
              <a:spcAft>
                <a:spcPts val="0"/>
              </a:spcAft>
              <a:buFont typeface="Wingdings 2"/>
              <a:buChar char=""/>
              <a:defRPr/>
            </a:pPr>
            <a:r>
              <a:rPr lang="en-CA" dirty="0"/>
              <a:t>Lab attendance is mandatory</a:t>
            </a:r>
          </a:p>
          <a:p>
            <a:pPr marL="365760" indent="-283464" eaLnBrk="1" fontAlgn="auto" hangingPunct="1">
              <a:spcAft>
                <a:spcPts val="0"/>
              </a:spcAft>
              <a:buFont typeface="Wingdings 2"/>
              <a:buChar char=""/>
              <a:defRPr/>
            </a:pPr>
            <a:r>
              <a:rPr lang="en-CA" dirty="0"/>
              <a:t>You MUST attend the lab you registered for, you may NOT switch labs during the term.</a:t>
            </a:r>
          </a:p>
          <a:p>
            <a:pPr marL="365760" indent="-283464" eaLnBrk="1" fontAlgn="auto" hangingPunct="1">
              <a:spcAft>
                <a:spcPts val="0"/>
              </a:spcAft>
              <a:buFont typeface="Wingdings 2"/>
              <a:buChar char=""/>
              <a:defRPr/>
            </a:pPr>
            <a:r>
              <a:rPr lang="en-CA" dirty="0"/>
              <a:t>Labs 1-10 are worth 1% each</a:t>
            </a:r>
          </a:p>
          <a:p>
            <a:pPr marL="365760" indent="-283464" eaLnBrk="1" fontAlgn="auto" hangingPunct="1">
              <a:spcAft>
                <a:spcPts val="0"/>
              </a:spcAft>
              <a:buFont typeface="Wingdings 2"/>
              <a:buChar char=""/>
              <a:defRPr/>
            </a:pPr>
            <a:r>
              <a:rPr lang="en-CA" dirty="0"/>
              <a:t>Your lab mark will be updated every week in Brightspace by your teaching assistant.</a:t>
            </a:r>
          </a:p>
          <a:p>
            <a:pPr marL="365760" indent="-283464" eaLnBrk="1" fontAlgn="auto" hangingPunct="1">
              <a:spcAft>
                <a:spcPts val="0"/>
              </a:spcAft>
              <a:buFont typeface="Wingdings 2"/>
              <a:buChar char=""/>
              <a:defRPr/>
            </a:pPr>
            <a:r>
              <a:rPr lang="en-CA" dirty="0"/>
              <a:t>You can not make up a lab, that is why we mark it out of 8 rather than 10, so you have a bit of wiggle room in case you are sick/busy/sleep in two weeks!</a:t>
            </a:r>
          </a:p>
          <a:p>
            <a:pPr marL="365760" indent="-283464" eaLnBrk="1" fontAlgn="auto" hangingPunct="1">
              <a:spcAft>
                <a:spcPts val="0"/>
              </a:spcAft>
              <a:buFont typeface="Wingdings 2"/>
              <a:buChar char=""/>
              <a:defRPr/>
            </a:pPr>
            <a:r>
              <a:rPr lang="en-CA" dirty="0"/>
              <a:t>If you miss more than 2 labs, the weight of the missed lab will move to the final exam. Keep in mind:</a:t>
            </a:r>
          </a:p>
          <a:p>
            <a:pPr marL="640398" lvl="1" indent="-283464" eaLnBrk="1" fontAlgn="auto" hangingPunct="1">
              <a:spcAft>
                <a:spcPts val="0"/>
              </a:spcAft>
              <a:buFont typeface="Wingdings 2"/>
              <a:buChar char=""/>
              <a:defRPr/>
            </a:pPr>
            <a:r>
              <a:rPr lang="en-CA" dirty="0"/>
              <a:t>it is easier to get 100% on the lab than on the final exam so it is NOT a good option to skip a lab</a:t>
            </a:r>
          </a:p>
          <a:p>
            <a:pPr marL="640398" lvl="1" indent="-283464" eaLnBrk="1" fontAlgn="auto" hangingPunct="1">
              <a:spcAft>
                <a:spcPts val="0"/>
              </a:spcAft>
              <a:buFont typeface="Wingdings 2"/>
              <a:buChar char=""/>
              <a:defRPr/>
            </a:pPr>
            <a:r>
              <a:rPr lang="en-CA" dirty="0"/>
              <a:t>There will be questions about the labs on the final exam, so it is NOT a good option to skip a lab</a:t>
            </a:r>
          </a:p>
          <a:p>
            <a:pPr marL="640398" lvl="1" indent="-283464" eaLnBrk="1" fontAlgn="auto" hangingPunct="1">
              <a:spcAft>
                <a:spcPts val="0"/>
              </a:spcAft>
              <a:buFont typeface="Wingdings 2"/>
              <a:buChar char=""/>
              <a:defRPr/>
            </a:pPr>
            <a:r>
              <a:rPr lang="en-CA" dirty="0"/>
              <a:t>The assignments are based on your understanding of the labs, so it is NOT a good option to skip a lab</a:t>
            </a:r>
          </a:p>
          <a:p>
            <a:pPr marL="640398" lvl="1" indent="-283464" eaLnBrk="1" fontAlgn="auto" hangingPunct="1">
              <a:spcAft>
                <a:spcPts val="0"/>
              </a:spcAft>
              <a:buFont typeface="Wingdings 2"/>
              <a:buChar char=""/>
              <a:defRPr/>
            </a:pPr>
            <a:r>
              <a:rPr lang="en-CA" dirty="0"/>
              <a:t>Some labs build on knowledge from previous labs, so it is NOT a good option to skip a lab.</a:t>
            </a:r>
          </a:p>
        </p:txBody>
      </p:sp>
      <p:sp>
        <p:nvSpPr>
          <p:cNvPr id="4" name="Slide Number Placeholder 3">
            <a:extLst>
              <a:ext uri="{FF2B5EF4-FFF2-40B4-BE49-F238E27FC236}">
                <a16:creationId xmlns:a16="http://schemas.microsoft.com/office/drawing/2014/main" id="{F78581E2-E127-4A02-8270-78BB9E835DE8}"/>
              </a:ext>
            </a:extLst>
          </p:cNvPr>
          <p:cNvSpPr>
            <a:spLocks noGrp="1"/>
          </p:cNvSpPr>
          <p:nvPr>
            <p:ph type="sldNum" sz="quarter" idx="12"/>
          </p:nvPr>
        </p:nvSpPr>
        <p:spPr/>
        <p:txBody>
          <a:bodyPr/>
          <a:lstStyle/>
          <a:p>
            <a:pPr>
              <a:defRPr/>
            </a:pPr>
            <a:fld id="{B84CB737-4F87-4A09-8024-842059AF2092}" type="slidenum">
              <a:rPr lang="en-CA" altLang="en-US" smtClean="0"/>
              <a:pPr>
                <a:defRPr/>
              </a:pPr>
              <a:t>18</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2000"/>
                                        <p:tgtEl>
                                          <p:spTgt spid="3">
                                            <p:txEl>
                                              <p:pRg st="9" end="9"/>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2000"/>
                                        <p:tgtEl>
                                          <p:spTgt spid="3">
                                            <p:txEl>
                                              <p:pRg st="10" end="1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2000"/>
                                        <p:tgtEl>
                                          <p:spTgt spid="3">
                                            <p:txEl>
                                              <p:pRg st="11" end="11"/>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7671-4952-46B7-AFB8-99AC45523BC5}"/>
              </a:ext>
            </a:extLst>
          </p:cNvPr>
          <p:cNvSpPr>
            <a:spLocks noGrp="1"/>
          </p:cNvSpPr>
          <p:nvPr>
            <p:ph type="title"/>
          </p:nvPr>
        </p:nvSpPr>
        <p:spPr>
          <a:xfrm>
            <a:off x="755650" y="0"/>
            <a:ext cx="8072438" cy="1143000"/>
          </a:xfrm>
        </p:spPr>
        <p:txBody>
          <a:bodyPr/>
          <a:lstStyle/>
          <a:p>
            <a:pPr>
              <a:defRPr/>
            </a:pPr>
            <a:r>
              <a:rPr lang="en-US" dirty="0"/>
              <a:t>Labs continued…	</a:t>
            </a:r>
          </a:p>
        </p:txBody>
      </p:sp>
      <p:sp>
        <p:nvSpPr>
          <p:cNvPr id="3" name="Content Placeholder 2"/>
          <p:cNvSpPr>
            <a:spLocks noGrp="1"/>
          </p:cNvSpPr>
          <p:nvPr>
            <p:ph idx="1"/>
          </p:nvPr>
        </p:nvSpPr>
        <p:spPr>
          <a:xfrm>
            <a:off x="684213" y="1125538"/>
            <a:ext cx="8077200" cy="5543550"/>
          </a:xfrm>
        </p:spPr>
        <p:txBody>
          <a:bodyPr/>
          <a:lstStyle/>
          <a:p>
            <a:r>
              <a:rPr lang="en-CA" altLang="en-US" sz="2400" dirty="0"/>
              <a:t>Remember to ALWAYS sign the TA’s attendance sheets! It is up to you to make sure that your attendance was recorded so you get the mark.</a:t>
            </a:r>
          </a:p>
          <a:p>
            <a:r>
              <a:rPr lang="en-US" altLang="en-US" sz="2400" dirty="0"/>
              <a:t>You MUST do the lab during the 2 hour lab period. DON'T come to the lab with it already completed.</a:t>
            </a:r>
          </a:p>
          <a:p>
            <a:r>
              <a:rPr lang="en-CA" altLang="en-US" sz="2400" dirty="0"/>
              <a:t>If you are trying/working hard, you will get the 1%, if you are playing on your phone the whole lab, you will NOT get the 1% even if you show up. </a:t>
            </a:r>
          </a:p>
          <a:p>
            <a:r>
              <a:rPr lang="en-CA" altLang="en-US" sz="2400" dirty="0"/>
              <a:t>If you attended and completed a lab but your mark isn't updated within a week, contact the TA to ask about the missing mark. Don't wait until the end of term to ask about missing marks.</a:t>
            </a:r>
          </a:p>
        </p:txBody>
      </p:sp>
      <p:sp>
        <p:nvSpPr>
          <p:cNvPr id="4" name="Slide Number Placeholder 3">
            <a:extLst>
              <a:ext uri="{FF2B5EF4-FFF2-40B4-BE49-F238E27FC236}">
                <a16:creationId xmlns:a16="http://schemas.microsoft.com/office/drawing/2014/main" id="{CE805382-E319-460B-82D3-F5ABD6F87896}"/>
              </a:ext>
            </a:extLst>
          </p:cNvPr>
          <p:cNvSpPr>
            <a:spLocks noGrp="1"/>
          </p:cNvSpPr>
          <p:nvPr>
            <p:ph type="sldNum" sz="quarter" idx="12"/>
          </p:nvPr>
        </p:nvSpPr>
        <p:spPr/>
        <p:txBody>
          <a:bodyPr/>
          <a:lstStyle/>
          <a:p>
            <a:pPr>
              <a:defRPr/>
            </a:pPr>
            <a:fld id="{B84CB737-4F87-4A09-8024-842059AF2092}" type="slidenum">
              <a:rPr lang="en-CA" altLang="en-US" smtClean="0"/>
              <a:pPr>
                <a:defRPr/>
              </a:pPr>
              <a:t>19</a:t>
            </a:fld>
            <a:endParaRPr lang="en-CA" altLang="en-US"/>
          </a:p>
        </p:txBody>
      </p:sp>
    </p:spTree>
    <p:extLst>
      <p:ext uri="{BB962C8B-B14F-4D97-AF65-F5344CB8AC3E}">
        <p14:creationId xmlns:p14="http://schemas.microsoft.com/office/powerpoint/2010/main" val="507640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0091"/>
            <a:ext cx="8072438" cy="1143000"/>
          </a:xfrm>
        </p:spPr>
        <p:txBody>
          <a:bodyPr/>
          <a:lstStyle/>
          <a:p>
            <a:pPr eaLnBrk="1" fontAlgn="auto" hangingPunct="1">
              <a:spcAft>
                <a:spcPts val="0"/>
              </a:spcAft>
              <a:defRPr/>
            </a:pPr>
            <a:r>
              <a:rPr lang="en-CA" dirty="0">
                <a:solidFill>
                  <a:schemeClr val="tx2">
                    <a:satMod val="130000"/>
                  </a:schemeClr>
                </a:solidFill>
              </a:rPr>
              <a:t>Overview of Today’s Topics</a:t>
            </a:r>
          </a:p>
        </p:txBody>
      </p:sp>
      <p:sp>
        <p:nvSpPr>
          <p:cNvPr id="3" name="Content Placeholder 2"/>
          <p:cNvSpPr>
            <a:spLocks noGrp="1"/>
          </p:cNvSpPr>
          <p:nvPr>
            <p:ph idx="1"/>
          </p:nvPr>
        </p:nvSpPr>
        <p:spPr>
          <a:xfrm>
            <a:off x="857250" y="1301750"/>
            <a:ext cx="8077200" cy="5072063"/>
          </a:xfrm>
        </p:spPr>
        <p:txBody>
          <a:bodyPr>
            <a:normAutofit/>
          </a:bodyPr>
          <a:lstStyle/>
          <a:p>
            <a:pPr marL="365760" indent="-283464" eaLnBrk="1" fontAlgn="auto" hangingPunct="1">
              <a:spcAft>
                <a:spcPts val="0"/>
              </a:spcAft>
              <a:buFont typeface="Wingdings 2"/>
              <a:buChar char=""/>
              <a:defRPr/>
            </a:pPr>
            <a:r>
              <a:rPr lang="en-CA" dirty="0"/>
              <a:t>Introduction to the lecturers and let’s find out about you!</a:t>
            </a:r>
          </a:p>
          <a:p>
            <a:pPr marL="365760" indent="-283464" eaLnBrk="1" fontAlgn="auto" hangingPunct="1">
              <a:spcAft>
                <a:spcPts val="0"/>
              </a:spcAft>
              <a:buFont typeface="Wingdings 2"/>
              <a:buChar char=""/>
              <a:defRPr/>
            </a:pPr>
            <a:r>
              <a:rPr lang="en-CA" dirty="0"/>
              <a:t>Introduction to the course</a:t>
            </a:r>
          </a:p>
          <a:p>
            <a:pPr marL="365760" indent="-283464" eaLnBrk="1" fontAlgn="auto" hangingPunct="1">
              <a:spcAft>
                <a:spcPts val="0"/>
              </a:spcAft>
              <a:buFont typeface="Wingdings 2"/>
              <a:buChar char=""/>
              <a:defRPr/>
            </a:pPr>
            <a:r>
              <a:rPr lang="en-CA" dirty="0"/>
              <a:t>What will you need to purchase</a:t>
            </a:r>
          </a:p>
          <a:p>
            <a:pPr marL="365760" indent="-283464" eaLnBrk="1" fontAlgn="auto" hangingPunct="1">
              <a:spcAft>
                <a:spcPts val="0"/>
              </a:spcAft>
              <a:buFont typeface="Wingdings 2"/>
              <a:buChar char=""/>
              <a:defRPr/>
            </a:pPr>
            <a:r>
              <a:rPr lang="en-CA" dirty="0"/>
              <a:t>Go over course outline</a:t>
            </a:r>
          </a:p>
          <a:p>
            <a:pPr marL="365760" indent="-283464" eaLnBrk="1" fontAlgn="auto" hangingPunct="1">
              <a:spcAft>
                <a:spcPts val="0"/>
              </a:spcAft>
              <a:buFont typeface="Wingdings 2"/>
              <a:buChar char=""/>
              <a:defRPr/>
            </a:pPr>
            <a:r>
              <a:rPr lang="en-CA" dirty="0"/>
              <a:t>Visit the course website:</a:t>
            </a:r>
          </a:p>
          <a:p>
            <a:pPr marL="640080" lvl="1" indent="-237744" eaLnBrk="1" fontAlgn="auto" hangingPunct="1">
              <a:spcAft>
                <a:spcPts val="0"/>
              </a:spcAft>
              <a:buFont typeface="Verdana"/>
              <a:buChar char="◦"/>
              <a:defRPr/>
            </a:pPr>
            <a:r>
              <a:rPr lang="en-CA" dirty="0">
                <a:hlinkClick r:id="rId2"/>
              </a:rPr>
              <a:t>http://owl.uwo.ca</a:t>
            </a:r>
            <a:r>
              <a:rPr lang="en-CA" dirty="0"/>
              <a:t> </a:t>
            </a:r>
          </a:p>
          <a:p>
            <a:pPr marL="365760" indent="-283464" eaLnBrk="1" fontAlgn="auto" hangingPunct="1">
              <a:spcAft>
                <a:spcPts val="0"/>
              </a:spcAft>
              <a:buFont typeface="Wingdings 2"/>
              <a:buChar char=""/>
              <a:defRPr/>
            </a:pPr>
            <a:r>
              <a:rPr lang="en-CA" dirty="0"/>
              <a:t>Closing Remarks</a:t>
            </a:r>
          </a:p>
          <a:p>
            <a:pPr marL="365760" indent="-283464" eaLnBrk="1" fontAlgn="auto" hangingPunct="1">
              <a:spcAft>
                <a:spcPts val="0"/>
              </a:spcAft>
              <a:buFont typeface="Wingdings 2"/>
              <a:buNone/>
              <a:defRPr/>
            </a:pPr>
            <a:r>
              <a:rPr lang="en-CA" dirty="0">
                <a:solidFill>
                  <a:schemeClr val="accent4"/>
                </a:solidFill>
              </a:rPr>
              <a:t>LOTS OF VALUABLE INFORMATION</a:t>
            </a:r>
          </a:p>
        </p:txBody>
      </p:sp>
      <p:sp>
        <p:nvSpPr>
          <p:cNvPr id="4" name="Slide Number Placeholder 3">
            <a:extLst>
              <a:ext uri="{FF2B5EF4-FFF2-40B4-BE49-F238E27FC236}">
                <a16:creationId xmlns:a16="http://schemas.microsoft.com/office/drawing/2014/main" id="{CA8E098A-FE5F-44C0-8B89-D9EA2B2659EB}"/>
              </a:ext>
            </a:extLst>
          </p:cNvPr>
          <p:cNvSpPr>
            <a:spLocks noGrp="1"/>
          </p:cNvSpPr>
          <p:nvPr>
            <p:ph type="sldNum" sz="quarter" idx="12"/>
          </p:nvPr>
        </p:nvSpPr>
        <p:spPr/>
        <p:txBody>
          <a:bodyPr/>
          <a:lstStyle/>
          <a:p>
            <a:pPr>
              <a:defRPr/>
            </a:pPr>
            <a:fld id="{B84CB737-4F87-4A09-8024-842059AF2092}" type="slidenum">
              <a:rPr lang="en-CA" altLang="en-US" smtClean="0"/>
              <a:pPr>
                <a:defRPr/>
              </a:pPr>
              <a:t>2</a:t>
            </a:fld>
            <a:endParaRPr lang="en-CA"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7671-4952-46B7-AFB8-99AC45523BC5}"/>
              </a:ext>
            </a:extLst>
          </p:cNvPr>
          <p:cNvSpPr>
            <a:spLocks noGrp="1"/>
          </p:cNvSpPr>
          <p:nvPr>
            <p:ph type="title"/>
          </p:nvPr>
        </p:nvSpPr>
        <p:spPr>
          <a:xfrm>
            <a:off x="755650" y="0"/>
            <a:ext cx="8072438" cy="693068"/>
          </a:xfrm>
        </p:spPr>
        <p:txBody>
          <a:bodyPr>
            <a:normAutofit fontScale="90000"/>
          </a:bodyPr>
          <a:lstStyle/>
          <a:p>
            <a:pPr>
              <a:defRPr/>
            </a:pPr>
            <a:r>
              <a:rPr lang="en-US" dirty="0"/>
              <a:t>Labs continued…	</a:t>
            </a:r>
          </a:p>
        </p:txBody>
      </p:sp>
      <p:sp>
        <p:nvSpPr>
          <p:cNvPr id="3" name="Content Placeholder 2"/>
          <p:cNvSpPr>
            <a:spLocks noGrp="1"/>
          </p:cNvSpPr>
          <p:nvPr>
            <p:ph idx="1"/>
          </p:nvPr>
        </p:nvSpPr>
        <p:spPr>
          <a:xfrm>
            <a:off x="539552" y="665703"/>
            <a:ext cx="8216528" cy="5256212"/>
          </a:xfrm>
        </p:spPr>
        <p:txBody>
          <a:bodyPr/>
          <a:lstStyle/>
          <a:p>
            <a:pPr marL="82550" indent="0">
              <a:buNone/>
            </a:pPr>
            <a:endParaRPr lang="en-US" altLang="en-US" sz="2800" dirty="0"/>
          </a:p>
          <a:p>
            <a:r>
              <a:rPr lang="en-CA" altLang="en-US" sz="2800" dirty="0"/>
              <a:t>Once the lab marks are posted, you have 2 weeks to complain if it is incorrect. </a:t>
            </a:r>
            <a:endParaRPr lang="en-US" altLang="en-US" sz="2800" dirty="0"/>
          </a:p>
          <a:p>
            <a:r>
              <a:rPr lang="en-US" altLang="en-US" sz="2800" dirty="0"/>
              <a:t>I only teach this course, I have nothing to do with enrollment so I can NOT switch your lab for you.</a:t>
            </a:r>
          </a:p>
          <a:p>
            <a:r>
              <a:rPr lang="en-US" altLang="en-US" sz="2800" dirty="0"/>
              <a:t>We do NOT allow you to switch labs, so please do not waste our time by emailing us during the term to see if you can do it just for one week. </a:t>
            </a:r>
          </a:p>
        </p:txBody>
      </p:sp>
      <p:sp>
        <p:nvSpPr>
          <p:cNvPr id="4" name="Slide Number Placeholder 3">
            <a:extLst>
              <a:ext uri="{FF2B5EF4-FFF2-40B4-BE49-F238E27FC236}">
                <a16:creationId xmlns:a16="http://schemas.microsoft.com/office/drawing/2014/main" id="{7CF2040B-E715-48F6-959E-81ACA17D83D6}"/>
              </a:ext>
            </a:extLst>
          </p:cNvPr>
          <p:cNvSpPr>
            <a:spLocks noGrp="1"/>
          </p:cNvSpPr>
          <p:nvPr>
            <p:ph type="sldNum" sz="quarter" idx="12"/>
          </p:nvPr>
        </p:nvSpPr>
        <p:spPr/>
        <p:txBody>
          <a:bodyPr/>
          <a:lstStyle/>
          <a:p>
            <a:pPr>
              <a:defRPr/>
            </a:pPr>
            <a:fld id="{B84CB737-4F87-4A09-8024-842059AF2092}" type="slidenum">
              <a:rPr lang="en-CA" altLang="en-US" smtClean="0"/>
              <a:pPr>
                <a:defRPr/>
              </a:pPr>
              <a:t>20</a:t>
            </a:fld>
            <a:endParaRPr lang="en-CA" altLang="en-US"/>
          </a:p>
        </p:txBody>
      </p:sp>
    </p:spTree>
    <p:extLst>
      <p:ext uri="{BB962C8B-B14F-4D97-AF65-F5344CB8AC3E}">
        <p14:creationId xmlns:p14="http://schemas.microsoft.com/office/powerpoint/2010/main" val="3253015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Assignments</a:t>
            </a:r>
          </a:p>
        </p:txBody>
      </p:sp>
      <p:sp>
        <p:nvSpPr>
          <p:cNvPr id="3" name="Content Placeholder 2"/>
          <p:cNvSpPr>
            <a:spLocks noGrp="1"/>
          </p:cNvSpPr>
          <p:nvPr>
            <p:ph idx="1"/>
          </p:nvPr>
        </p:nvSpPr>
        <p:spPr>
          <a:xfrm>
            <a:off x="539552" y="1301750"/>
            <a:ext cx="8496944" cy="5072063"/>
          </a:xfrm>
        </p:spPr>
        <p:txBody>
          <a:bodyPr/>
          <a:lstStyle/>
          <a:p>
            <a:pPr eaLnBrk="1" hangingPunct="1"/>
            <a:r>
              <a:rPr lang="en-CA" altLang="en-US" b="1" dirty="0"/>
              <a:t>Poster Assignment  </a:t>
            </a:r>
            <a:r>
              <a:rPr lang="en-CA" altLang="en-US" dirty="0">
                <a:sym typeface="Wingdings" panose="05000000000000000000" pitchFamily="2" charset="2"/>
              </a:rPr>
              <a:t> Design a poster for a given scenario (Affinity) (8%)</a:t>
            </a:r>
          </a:p>
          <a:p>
            <a:pPr eaLnBrk="1" hangingPunct="1"/>
            <a:r>
              <a:rPr lang="en-CA" altLang="en-US" b="1" dirty="0">
                <a:sym typeface="Wingdings" panose="05000000000000000000" pitchFamily="2" charset="2"/>
              </a:rPr>
              <a:t>Web Assignment</a:t>
            </a:r>
            <a:r>
              <a:rPr lang="en-CA" altLang="en-US" dirty="0">
                <a:sym typeface="Wingdings" panose="05000000000000000000" pitchFamily="2" charset="2"/>
              </a:rPr>
              <a:t> Design a website for a given scenario (HTML5-Editor &amp; Affinity ) (15%)</a:t>
            </a:r>
          </a:p>
          <a:p>
            <a:pPr eaLnBrk="1" hangingPunct="1"/>
            <a:r>
              <a:rPr lang="en-CA" altLang="en-US" b="1" dirty="0">
                <a:sym typeface="Wingdings" panose="05000000000000000000" pitchFamily="2" charset="2"/>
              </a:rPr>
              <a:t>Major Assignment </a:t>
            </a:r>
            <a:r>
              <a:rPr lang="en-CA" altLang="en-US" dirty="0">
                <a:sym typeface="Wingdings" panose="05000000000000000000" pitchFamily="2" charset="2"/>
              </a:rPr>
              <a:t> Design a website about </a:t>
            </a:r>
            <a:r>
              <a:rPr lang="en-CA" altLang="en-US" dirty="0">
                <a:solidFill>
                  <a:srgbClr val="FF0000"/>
                </a:solidFill>
                <a:sym typeface="Wingdings" panose="05000000000000000000" pitchFamily="2" charset="2"/>
              </a:rPr>
              <a:t>Famous Scientists </a:t>
            </a:r>
            <a:r>
              <a:rPr lang="en-CA" altLang="en-US" dirty="0">
                <a:sym typeface="Wingdings" panose="05000000000000000000" pitchFamily="2" charset="2"/>
              </a:rPr>
              <a:t> (HTML5-Editor,Affinity, PowerPoint, </a:t>
            </a:r>
            <a:r>
              <a:rPr lang="en-CA" altLang="en-US" dirty="0" err="1">
                <a:sym typeface="Wingdings" panose="05000000000000000000" pitchFamily="2" charset="2"/>
              </a:rPr>
              <a:t>Shotcut</a:t>
            </a:r>
            <a:r>
              <a:rPr lang="en-CA" altLang="en-US" dirty="0">
                <a:sym typeface="Wingdings" panose="05000000000000000000" pitchFamily="2" charset="2"/>
              </a:rPr>
              <a:t>/iMovie) (20%)</a:t>
            </a:r>
          </a:p>
          <a:p>
            <a:pPr eaLnBrk="1" hangingPunct="1"/>
            <a:r>
              <a:rPr lang="en-CA" altLang="en-US" dirty="0">
                <a:sym typeface="Wingdings" panose="05000000000000000000" pitchFamily="2" charset="2"/>
              </a:rPr>
              <a:t>Here are some examples from previous years…</a:t>
            </a:r>
            <a:endParaRPr lang="en-CA" altLang="en-US" dirty="0"/>
          </a:p>
        </p:txBody>
      </p:sp>
      <p:sp>
        <p:nvSpPr>
          <p:cNvPr id="4" name="Slide Number Placeholder 3">
            <a:extLst>
              <a:ext uri="{FF2B5EF4-FFF2-40B4-BE49-F238E27FC236}">
                <a16:creationId xmlns:a16="http://schemas.microsoft.com/office/drawing/2014/main" id="{E35B8C8F-E9E8-46B7-B31D-FCB714647A61}"/>
              </a:ext>
            </a:extLst>
          </p:cNvPr>
          <p:cNvSpPr>
            <a:spLocks noGrp="1"/>
          </p:cNvSpPr>
          <p:nvPr>
            <p:ph type="sldNum" sz="quarter" idx="12"/>
          </p:nvPr>
        </p:nvSpPr>
        <p:spPr/>
        <p:txBody>
          <a:bodyPr/>
          <a:lstStyle/>
          <a:p>
            <a:pPr>
              <a:defRPr/>
            </a:pPr>
            <a:fld id="{B84CB737-4F87-4A09-8024-842059AF2092}" type="slidenum">
              <a:rPr lang="en-CA" altLang="en-US" smtClean="0"/>
              <a:pPr>
                <a:defRPr/>
              </a:pPr>
              <a:t>21</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88" y="142875"/>
            <a:ext cx="7497762" cy="796925"/>
          </a:xfrm>
        </p:spPr>
        <p:txBody>
          <a:bodyPr/>
          <a:lstStyle/>
          <a:p>
            <a:pPr eaLnBrk="1" fontAlgn="auto" hangingPunct="1">
              <a:spcAft>
                <a:spcPts val="0"/>
              </a:spcAft>
              <a:defRPr/>
            </a:pPr>
            <a:r>
              <a:rPr lang="en-CA" dirty="0">
                <a:solidFill>
                  <a:schemeClr val="tx2">
                    <a:satMod val="130000"/>
                  </a:schemeClr>
                </a:solidFill>
              </a:rPr>
              <a:t>Previous Poster Assignments</a:t>
            </a:r>
          </a:p>
        </p:txBody>
      </p:sp>
      <p:sp>
        <p:nvSpPr>
          <p:cNvPr id="29699" name="TextBox 5"/>
          <p:cNvSpPr txBox="1">
            <a:spLocks noChangeArrowheads="1"/>
          </p:cNvSpPr>
          <p:nvPr/>
        </p:nvSpPr>
        <p:spPr bwMode="auto">
          <a:xfrm>
            <a:off x="2143125" y="1000125"/>
            <a:ext cx="5000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Create a poster for The Grad Club Pub at Western</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428750"/>
            <a:ext cx="3984625"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kbendo_gradclu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357313"/>
            <a:ext cx="3984625"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346DC4B7-9909-4247-8E6A-4D209019CD3A}"/>
              </a:ext>
            </a:extLst>
          </p:cNvPr>
          <p:cNvSpPr>
            <a:spLocks noGrp="1"/>
          </p:cNvSpPr>
          <p:nvPr>
            <p:ph type="sldNum" sz="quarter" idx="12"/>
          </p:nvPr>
        </p:nvSpPr>
        <p:spPr/>
        <p:txBody>
          <a:bodyPr/>
          <a:lstStyle/>
          <a:p>
            <a:pPr>
              <a:defRPr/>
            </a:pPr>
            <a:fld id="{AFAA63EF-3E8A-434C-9C57-0CC9D735925F}" type="slidenum">
              <a:rPr lang="en-CA" altLang="en-US" smtClean="0"/>
              <a:pPr>
                <a:defRPr/>
              </a:pPr>
              <a:t>22</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a:defRPr/>
            </a:pPr>
            <a:r>
              <a:rPr lang="en-CA" dirty="0"/>
              <a:t>Previous Poster Assignments</a:t>
            </a:r>
          </a:p>
        </p:txBody>
      </p:sp>
      <p:sp>
        <p:nvSpPr>
          <p:cNvPr id="31747" name="TextBox 3"/>
          <p:cNvSpPr txBox="1">
            <a:spLocks noChangeArrowheads="1"/>
          </p:cNvSpPr>
          <p:nvPr/>
        </p:nvSpPr>
        <p:spPr bwMode="auto">
          <a:xfrm>
            <a:off x="1042988" y="1268413"/>
            <a:ext cx="75612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latin typeface="Arial" panose="020B0604020202020204" pitchFamily="34" charset="0"/>
              </a:rPr>
              <a:t>Community Engaged Learning </a:t>
            </a:r>
            <a:r>
              <a:rPr lang="en-CA" altLang="en-US" sz="1800">
                <a:latin typeface="Arial" panose="020B0604020202020204" pitchFamily="34" charset="0"/>
                <a:sym typeface="Wingdings" panose="05000000000000000000" pitchFamily="2" charset="2"/>
              </a:rPr>
              <a:t> </a:t>
            </a:r>
            <a:r>
              <a:rPr lang="en-CA" altLang="en-US" sz="1800">
                <a:latin typeface="Arial" panose="020B0604020202020204" pitchFamily="34" charset="0"/>
                <a:hlinkClick r:id="rId2"/>
              </a:rPr>
              <a:t>http://www.success.uwo.ca/experience/curricular/index.html</a:t>
            </a:r>
            <a:r>
              <a:rPr lang="en-CA" altLang="en-US" sz="1800">
                <a:latin typeface="Arial" panose="020B0604020202020204" pitchFamily="34" charset="0"/>
              </a:rPr>
              <a:t>  </a:t>
            </a:r>
          </a:p>
          <a:p>
            <a:pPr eaLnBrk="1" hangingPunct="1">
              <a:spcBef>
                <a:spcPct val="0"/>
              </a:spcBef>
              <a:buClrTx/>
              <a:buSzTx/>
              <a:buFontTx/>
              <a:buNone/>
            </a:pPr>
            <a:r>
              <a:rPr lang="en-CA" altLang="en-US" sz="1800">
                <a:latin typeface="Arial" panose="020B0604020202020204" pitchFamily="34" charset="0"/>
                <a:sym typeface="Wingdings" panose="05000000000000000000" pitchFamily="2" charset="2"/>
              </a:rPr>
              <a:t> </a:t>
            </a:r>
            <a:endParaRPr lang="en-CA" altLang="en-US" sz="1800">
              <a:latin typeface="Arial" panose="020B0604020202020204" pitchFamily="34" charset="0"/>
            </a:endParaRPr>
          </a:p>
        </p:txBody>
      </p:sp>
      <p:pic>
        <p:nvPicPr>
          <p:cNvPr id="49154" name="Picture 2" descr="http://publish.uwo.ca/~mbaginsk/cs1033/assign2/mbaginsk_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989138"/>
            <a:ext cx="3435350"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http://publish.uwo.ca/~rzhao33/cs1033/assign2/rzhao33_po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636838"/>
            <a:ext cx="7192963"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ABA17B64-8D69-46A5-B941-7CB486DA3768}"/>
              </a:ext>
            </a:extLst>
          </p:cNvPr>
          <p:cNvSpPr>
            <a:spLocks noGrp="1"/>
          </p:cNvSpPr>
          <p:nvPr>
            <p:ph type="sldNum" sz="quarter" idx="12"/>
          </p:nvPr>
        </p:nvSpPr>
        <p:spPr/>
        <p:txBody>
          <a:bodyPr/>
          <a:lstStyle/>
          <a:p>
            <a:pPr>
              <a:defRPr/>
            </a:pPr>
            <a:fld id="{AFAA63EF-3E8A-434C-9C57-0CC9D735925F}" type="slidenum">
              <a:rPr lang="en-CA" altLang="en-US" smtClean="0"/>
              <a:pPr>
                <a:defRPr/>
              </a:pPr>
              <a:t>23</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49154"/>
                                        </p:tgtEl>
                                      </p:cBhvr>
                                    </p:animEffect>
                                    <p:set>
                                      <p:cBhvr>
                                        <p:cTn id="12" dur="1" fill="hold">
                                          <p:stCondLst>
                                            <p:cond delay="499"/>
                                          </p:stCondLst>
                                        </p:cTn>
                                        <p:tgtEl>
                                          <p:spTgt spid="4915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9156"/>
                                        </p:tgtEl>
                                        <p:attrNameLst>
                                          <p:attrName>style.visibility</p:attrName>
                                        </p:attrNameLst>
                                      </p:cBhvr>
                                      <p:to>
                                        <p:strVal val="visible"/>
                                      </p:to>
                                    </p:set>
                                    <p:animEffect transition="in" filter="checkerboard(across)">
                                      <p:cBhvr>
                                        <p:cTn id="17" dur="500"/>
                                        <p:tgtEl>
                                          <p:spTgt spid="491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4" fill="hold" nodeType="clickEffect">
                                  <p:stCondLst>
                                    <p:cond delay="0"/>
                                  </p:stCondLst>
                                  <p:childTnLst>
                                    <p:anim calcmode="lin" valueType="num">
                                      <p:cBhvr additive="base">
                                        <p:cTn id="21" dur="500"/>
                                        <p:tgtEl>
                                          <p:spTgt spid="49156"/>
                                        </p:tgtEl>
                                        <p:attrNameLst>
                                          <p:attrName>ppt_x</p:attrName>
                                        </p:attrNameLst>
                                      </p:cBhvr>
                                      <p:tavLst>
                                        <p:tav tm="0">
                                          <p:val>
                                            <p:strVal val="ppt_x"/>
                                          </p:val>
                                        </p:tav>
                                        <p:tav tm="100000">
                                          <p:val>
                                            <p:strVal val="ppt_x"/>
                                          </p:val>
                                        </p:tav>
                                      </p:tavLst>
                                    </p:anim>
                                    <p:anim calcmode="lin" valueType="num">
                                      <p:cBhvr additive="base">
                                        <p:cTn id="22" dur="500"/>
                                        <p:tgtEl>
                                          <p:spTgt spid="49156"/>
                                        </p:tgtEl>
                                        <p:attrNameLst>
                                          <p:attrName>ppt_y</p:attrName>
                                        </p:attrNameLst>
                                      </p:cBhvr>
                                      <p:tavLst>
                                        <p:tav tm="0">
                                          <p:val>
                                            <p:strVal val="ppt_y"/>
                                          </p:val>
                                        </p:tav>
                                        <p:tav tm="100000">
                                          <p:val>
                                            <p:strVal val="1+ppt_h/2"/>
                                          </p:val>
                                        </p:tav>
                                      </p:tavLst>
                                    </p:anim>
                                    <p:set>
                                      <p:cBhvr>
                                        <p:cTn id="23" dur="1" fill="hold">
                                          <p:stCondLst>
                                            <p:cond delay="499"/>
                                          </p:stCondLst>
                                        </p:cTn>
                                        <p:tgtEl>
                                          <p:spTgt spid="491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88" y="142875"/>
            <a:ext cx="7497762" cy="796925"/>
          </a:xfrm>
        </p:spPr>
        <p:txBody>
          <a:bodyPr/>
          <a:lstStyle/>
          <a:p>
            <a:pPr eaLnBrk="1" fontAlgn="auto" hangingPunct="1">
              <a:spcAft>
                <a:spcPts val="0"/>
              </a:spcAft>
              <a:defRPr/>
            </a:pPr>
            <a:r>
              <a:rPr lang="en-CA" dirty="0">
                <a:solidFill>
                  <a:schemeClr val="tx2">
                    <a:satMod val="130000"/>
                  </a:schemeClr>
                </a:solidFill>
              </a:rPr>
              <a:t>Previous Web Assignments</a:t>
            </a:r>
          </a:p>
        </p:txBody>
      </p:sp>
      <p:sp>
        <p:nvSpPr>
          <p:cNvPr id="32771" name="TextBox 5"/>
          <p:cNvSpPr txBox="1">
            <a:spLocks noChangeArrowheads="1"/>
          </p:cNvSpPr>
          <p:nvPr/>
        </p:nvSpPr>
        <p:spPr bwMode="auto">
          <a:xfrm>
            <a:off x="611188" y="836613"/>
            <a:ext cx="8001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Create a website for a given scenario </a:t>
            </a:r>
            <a:r>
              <a:rPr lang="en-CA" altLang="en-US" sz="1800">
                <a:sym typeface="Wingdings" panose="05000000000000000000" pitchFamily="2" charset="2"/>
              </a:rPr>
              <a:t> Remembrance Day, Theatre Company, Native Family Healing Centre (Community Service Project)</a:t>
            </a:r>
            <a:endParaRPr lang="en-CA" altLang="en-US" sz="180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6084888"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1714500"/>
            <a:ext cx="6938963"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908050"/>
            <a:ext cx="5541963"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692150"/>
            <a:ext cx="5789612"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29BB7547-49F5-4A07-A932-381B54C81B53}"/>
              </a:ext>
            </a:extLst>
          </p:cNvPr>
          <p:cNvSpPr>
            <a:spLocks noGrp="1"/>
          </p:cNvSpPr>
          <p:nvPr>
            <p:ph type="sldNum" sz="quarter" idx="12"/>
          </p:nvPr>
        </p:nvSpPr>
        <p:spPr/>
        <p:txBody>
          <a:bodyPr/>
          <a:lstStyle/>
          <a:p>
            <a:pPr>
              <a:defRPr/>
            </a:pPr>
            <a:fld id="{AFAA63EF-3E8A-434C-9C57-0CC9D735925F}" type="slidenum">
              <a:rPr lang="en-CA" altLang="en-US" smtClean="0"/>
              <a:pPr>
                <a:defRPr/>
              </a:pPr>
              <a:t>24</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nodeType="clickEffect">
                                  <p:stCondLst>
                                    <p:cond delay="0"/>
                                  </p:stCondLst>
                                  <p:childTnLst>
                                    <p:animEffect transition="out" filter="box(in)">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5607"/>
                                        </p:tgtEl>
                                        <p:attrNameLst>
                                          <p:attrName>style.visibility</p:attrName>
                                        </p:attrNameLst>
                                      </p:cBhvr>
                                      <p:to>
                                        <p:strVal val="visible"/>
                                      </p:to>
                                    </p:set>
                                    <p:animEffect transition="in" filter="box(in)">
                                      <p:cBhvr>
                                        <p:cTn id="27" dur="500"/>
                                        <p:tgtEl>
                                          <p:spTgt spid="256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5606"/>
                                        </p:tgtEl>
                                        <p:attrNameLst>
                                          <p:attrName>style.visibility</p:attrName>
                                        </p:attrNameLst>
                                      </p:cBhvr>
                                      <p:to>
                                        <p:strVal val="visible"/>
                                      </p:to>
                                    </p:set>
                                    <p:animEffect transition="in" filter="blinds(horizontal)">
                                      <p:cBhvr>
                                        <p:cTn id="32"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88" y="142875"/>
            <a:ext cx="7497762" cy="796925"/>
          </a:xfrm>
        </p:spPr>
        <p:txBody>
          <a:bodyPr/>
          <a:lstStyle/>
          <a:p>
            <a:pPr eaLnBrk="1" fontAlgn="auto" hangingPunct="1">
              <a:spcAft>
                <a:spcPts val="0"/>
              </a:spcAft>
              <a:defRPr/>
            </a:pPr>
            <a:r>
              <a:rPr lang="en-CA" dirty="0">
                <a:solidFill>
                  <a:schemeClr val="tx2">
                    <a:satMod val="130000"/>
                  </a:schemeClr>
                </a:solidFill>
              </a:rPr>
              <a:t>Previous Major Assignments</a:t>
            </a:r>
          </a:p>
        </p:txBody>
      </p:sp>
      <p:sp>
        <p:nvSpPr>
          <p:cNvPr id="33795" name="TextBox 5"/>
          <p:cNvSpPr txBox="1">
            <a:spLocks noChangeArrowheads="1"/>
          </p:cNvSpPr>
          <p:nvPr/>
        </p:nvSpPr>
        <p:spPr bwMode="auto">
          <a:xfrm>
            <a:off x="1000125" y="1000125"/>
            <a:ext cx="7429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dirty="0"/>
              <a:t>Design a website about </a:t>
            </a:r>
            <a:r>
              <a:rPr lang="en-CA" altLang="en-US" sz="1800" dirty="0">
                <a:solidFill>
                  <a:srgbClr val="FF0000"/>
                </a:solidFill>
              </a:rPr>
              <a:t>Movies</a:t>
            </a:r>
            <a:r>
              <a:rPr lang="en-CA" altLang="en-US" sz="1800" dirty="0"/>
              <a:t>:</a:t>
            </a:r>
          </a:p>
          <a:p>
            <a:pPr eaLnBrk="1" hangingPunct="1">
              <a:spcBef>
                <a:spcPct val="0"/>
              </a:spcBef>
              <a:buClrTx/>
              <a:buSzTx/>
              <a:buFontTx/>
              <a:buNone/>
            </a:pPr>
            <a:r>
              <a:rPr lang="en-CA" altLang="en-US" sz="1800" dirty="0">
                <a:hlinkClick r:id="rId2"/>
              </a:rPr>
              <a:t>http://cs1033.gaul.csd.uwo.ca/~lreid2/other/student23/major/</a:t>
            </a:r>
            <a:r>
              <a:rPr lang="en-CA" altLang="en-US" sz="1800" dirty="0"/>
              <a:t> </a:t>
            </a:r>
          </a:p>
          <a:p>
            <a:pPr eaLnBrk="1" hangingPunct="1">
              <a:spcBef>
                <a:spcPct val="0"/>
              </a:spcBef>
              <a:buClrTx/>
              <a:buSzTx/>
              <a:buFontTx/>
              <a:buNone/>
            </a:pPr>
            <a:r>
              <a:rPr lang="en-US" sz="1800" dirty="0">
                <a:hlinkClick r:id="rId3"/>
              </a:rPr>
              <a:t>Favorite Building - Home (uwo.ca)</a:t>
            </a:r>
            <a:endParaRPr lang="en-CA" altLang="en-US" sz="1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363" y="1851546"/>
            <a:ext cx="6980237"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74" y="1877045"/>
            <a:ext cx="6981825"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stretch>
            <a:fillRect/>
          </a:stretch>
        </p:blipFill>
        <p:spPr>
          <a:xfrm>
            <a:off x="2627784" y="1426803"/>
            <a:ext cx="7595484" cy="5602610"/>
          </a:xfrm>
          <a:prstGeom prst="rect">
            <a:avLst/>
          </a:prstGeom>
        </p:spPr>
      </p:pic>
      <p:sp>
        <p:nvSpPr>
          <p:cNvPr id="5" name="Slide Number Placeholder 4">
            <a:extLst>
              <a:ext uri="{FF2B5EF4-FFF2-40B4-BE49-F238E27FC236}">
                <a16:creationId xmlns:a16="http://schemas.microsoft.com/office/drawing/2014/main" id="{669751A0-E9D5-497C-A79A-550ACB8AB396}"/>
              </a:ext>
            </a:extLst>
          </p:cNvPr>
          <p:cNvSpPr>
            <a:spLocks noGrp="1"/>
          </p:cNvSpPr>
          <p:nvPr>
            <p:ph type="sldNum" sz="quarter" idx="12"/>
          </p:nvPr>
        </p:nvSpPr>
        <p:spPr/>
        <p:txBody>
          <a:bodyPr/>
          <a:lstStyle/>
          <a:p>
            <a:pPr>
              <a:defRPr/>
            </a:pPr>
            <a:fld id="{AFAA63EF-3E8A-434C-9C57-0CC9D735925F}" type="slidenum">
              <a:rPr lang="en-CA" altLang="en-US" smtClean="0"/>
              <a:pPr>
                <a:defRPr/>
              </a:pPr>
              <a:t>25</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8679"/>
                                        </p:tgtEl>
                                        <p:attrNameLst>
                                          <p:attrName>style.visibility</p:attrName>
                                        </p:attrNameLst>
                                      </p:cBhvr>
                                      <p:to>
                                        <p:strVal val="visible"/>
                                      </p:to>
                                    </p:set>
                                    <p:animEffect transition="in" filter="blinds(horizontal)">
                                      <p:cBhvr>
                                        <p:cTn id="13" dur="500"/>
                                        <p:tgtEl>
                                          <p:spTgt spid="28679"/>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80">
                                          <p:stCondLst>
                                            <p:cond delay="0"/>
                                          </p:stCondLst>
                                        </p:cTn>
                                        <p:tgtEl>
                                          <p:spTgt spid="4"/>
                                        </p:tgtEl>
                                      </p:cBhvr>
                                    </p:animEffect>
                                    <p:anim calcmode="lin" valueType="num">
                                      <p:cBhvr>
                                        <p:cTn id="1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4" dur="26">
                                          <p:stCondLst>
                                            <p:cond delay="650"/>
                                          </p:stCondLst>
                                        </p:cTn>
                                        <p:tgtEl>
                                          <p:spTgt spid="4"/>
                                        </p:tgtEl>
                                      </p:cBhvr>
                                      <p:to x="100000" y="60000"/>
                                    </p:animScale>
                                    <p:animScale>
                                      <p:cBhvr>
                                        <p:cTn id="25" dur="166" decel="50000">
                                          <p:stCondLst>
                                            <p:cond delay="676"/>
                                          </p:stCondLst>
                                        </p:cTn>
                                        <p:tgtEl>
                                          <p:spTgt spid="4"/>
                                        </p:tgtEl>
                                      </p:cBhvr>
                                      <p:to x="100000" y="100000"/>
                                    </p:animScale>
                                    <p:animScale>
                                      <p:cBhvr>
                                        <p:cTn id="26" dur="26">
                                          <p:stCondLst>
                                            <p:cond delay="1312"/>
                                          </p:stCondLst>
                                        </p:cTn>
                                        <p:tgtEl>
                                          <p:spTgt spid="4"/>
                                        </p:tgtEl>
                                      </p:cBhvr>
                                      <p:to x="100000" y="80000"/>
                                    </p:animScale>
                                    <p:animScale>
                                      <p:cBhvr>
                                        <p:cTn id="27" dur="166" decel="50000">
                                          <p:stCondLst>
                                            <p:cond delay="1338"/>
                                          </p:stCondLst>
                                        </p:cTn>
                                        <p:tgtEl>
                                          <p:spTgt spid="4"/>
                                        </p:tgtEl>
                                      </p:cBhvr>
                                      <p:to x="100000" y="100000"/>
                                    </p:animScale>
                                    <p:animScale>
                                      <p:cBhvr>
                                        <p:cTn id="28" dur="26">
                                          <p:stCondLst>
                                            <p:cond delay="1642"/>
                                          </p:stCondLst>
                                        </p:cTn>
                                        <p:tgtEl>
                                          <p:spTgt spid="4"/>
                                        </p:tgtEl>
                                      </p:cBhvr>
                                      <p:to x="100000" y="90000"/>
                                    </p:animScale>
                                    <p:animScale>
                                      <p:cBhvr>
                                        <p:cTn id="29" dur="166" decel="50000">
                                          <p:stCondLst>
                                            <p:cond delay="1668"/>
                                          </p:stCondLst>
                                        </p:cTn>
                                        <p:tgtEl>
                                          <p:spTgt spid="4"/>
                                        </p:tgtEl>
                                      </p:cBhvr>
                                      <p:to x="100000" y="100000"/>
                                    </p:animScale>
                                    <p:animScale>
                                      <p:cBhvr>
                                        <p:cTn id="30" dur="26">
                                          <p:stCondLst>
                                            <p:cond delay="1808"/>
                                          </p:stCondLst>
                                        </p:cTn>
                                        <p:tgtEl>
                                          <p:spTgt spid="4"/>
                                        </p:tgtEl>
                                      </p:cBhvr>
                                      <p:to x="100000" y="95000"/>
                                    </p:animScale>
                                    <p:animScale>
                                      <p:cBhvr>
                                        <p:cTn id="3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Major Assignment Continued…</a:t>
            </a:r>
          </a:p>
        </p:txBody>
      </p:sp>
      <p:sp>
        <p:nvSpPr>
          <p:cNvPr id="34819" name="Content Placeholder 2"/>
          <p:cNvSpPr>
            <a:spLocks noGrp="1"/>
          </p:cNvSpPr>
          <p:nvPr>
            <p:ph idx="1"/>
          </p:nvPr>
        </p:nvSpPr>
        <p:spPr>
          <a:xfrm>
            <a:off x="857250" y="1285875"/>
            <a:ext cx="8077200" cy="2357438"/>
          </a:xfrm>
        </p:spPr>
        <p:txBody>
          <a:bodyPr/>
          <a:lstStyle/>
          <a:p>
            <a:pPr eaLnBrk="1" hangingPunct="1"/>
            <a:r>
              <a:rPr lang="en-CA" altLang="en-US"/>
              <a:t>Had to contain video and animation, here are some samples from previous years:</a:t>
            </a:r>
          </a:p>
        </p:txBody>
      </p:sp>
      <p:grpSp>
        <p:nvGrpSpPr>
          <p:cNvPr id="34820" name="Group 2"/>
          <p:cNvGrpSpPr>
            <a:grpSpLocks/>
          </p:cNvGrpSpPr>
          <p:nvPr/>
        </p:nvGrpSpPr>
        <p:grpSpPr bwMode="auto">
          <a:xfrm>
            <a:off x="1714500" y="2428875"/>
            <a:ext cx="1624013" cy="1609725"/>
            <a:chOff x="1973" y="1570"/>
            <a:chExt cx="1023" cy="1014"/>
          </a:xfrm>
        </p:grpSpPr>
        <p:pic>
          <p:nvPicPr>
            <p:cNvPr id="34825" name="Picture 3" descr="video-ic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 y="1570"/>
              <a:ext cx="1023" cy="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 Box 4"/>
            <p:cNvSpPr txBox="1">
              <a:spLocks noChangeArrowheads="1"/>
            </p:cNvSpPr>
            <p:nvPr/>
          </p:nvSpPr>
          <p:spPr bwMode="auto">
            <a:xfrm>
              <a:off x="2064" y="1706"/>
              <a:ext cx="771" cy="57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US" altLang="en-US" sz="1800"/>
                <a:t>Brescia Move-in Day</a:t>
              </a:r>
            </a:p>
          </p:txBody>
        </p:sp>
      </p:grpSp>
      <p:grpSp>
        <p:nvGrpSpPr>
          <p:cNvPr id="34821" name="Group 9"/>
          <p:cNvGrpSpPr>
            <a:grpSpLocks/>
          </p:cNvGrpSpPr>
          <p:nvPr/>
        </p:nvGrpSpPr>
        <p:grpSpPr bwMode="auto">
          <a:xfrm>
            <a:off x="5143500" y="2428875"/>
            <a:ext cx="1624013" cy="1609725"/>
            <a:chOff x="1973" y="1570"/>
            <a:chExt cx="1023" cy="1014"/>
          </a:xfrm>
        </p:grpSpPr>
        <p:pic>
          <p:nvPicPr>
            <p:cNvPr id="34823" name="Picture 10" descr="video-icon">
              <a:hlinkClick r:id="rId4"/>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 y="1570"/>
              <a:ext cx="1023" cy="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 Box 11"/>
            <p:cNvSpPr txBox="1">
              <a:spLocks noChangeArrowheads="1"/>
            </p:cNvSpPr>
            <p:nvPr/>
          </p:nvSpPr>
          <p:spPr bwMode="auto">
            <a:xfrm>
              <a:off x="2064" y="1706"/>
              <a:ext cx="771"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US" altLang="en-US" sz="1800"/>
                <a:t>Simon The Dog Video</a:t>
              </a:r>
            </a:p>
          </p:txBody>
        </p:sp>
      </p:grpSp>
      <p:sp>
        <p:nvSpPr>
          <p:cNvPr id="34822" name="Rectangle 9"/>
          <p:cNvSpPr>
            <a:spLocks noChangeArrowheads="1"/>
          </p:cNvSpPr>
          <p:nvPr/>
        </p:nvSpPr>
        <p:spPr bwMode="auto">
          <a:xfrm>
            <a:off x="714375" y="4000500"/>
            <a:ext cx="792956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800" dirty="0">
                <a:hlinkClick r:id="rId5"/>
              </a:rPr>
              <a:t>http://www.csd.uwo.ca/~lreid/AnimationExamples/flashbasketball.swf</a:t>
            </a:r>
            <a:r>
              <a:rPr lang="en-US" altLang="en-US" sz="1800" dirty="0"/>
              <a:t> </a:t>
            </a:r>
          </a:p>
          <a:p>
            <a:pPr eaLnBrk="1" hangingPunct="1">
              <a:spcBef>
                <a:spcPct val="0"/>
              </a:spcBef>
              <a:buClrTx/>
              <a:buSzTx/>
              <a:buFontTx/>
              <a:buNone/>
            </a:pPr>
            <a:r>
              <a:rPr lang="en-US" altLang="en-US" sz="1800" dirty="0">
                <a:hlinkClick r:id="rId6"/>
              </a:rPr>
              <a:t>http://www.csd.uwo.ca/~lreid/AnimationExamples/welcome.swf</a:t>
            </a:r>
            <a:r>
              <a:rPr lang="en-US" altLang="en-US" sz="1800" dirty="0"/>
              <a:t> </a:t>
            </a:r>
            <a:br>
              <a:rPr lang="en-US" altLang="en-US" sz="1800" dirty="0"/>
            </a:br>
            <a:r>
              <a:rPr lang="en-US" altLang="en-US" sz="1800" dirty="0">
                <a:hlinkClick r:id="rId7"/>
              </a:rPr>
              <a:t>http://www.csd.uwo.ca/~lreid/AnimationExamples/freighttrain.swf</a:t>
            </a:r>
            <a:br>
              <a:rPr lang="en-US" altLang="en-US" sz="1800" dirty="0"/>
            </a:br>
            <a:r>
              <a:rPr lang="en-US" altLang="en-US" sz="1800" dirty="0">
                <a:hlinkClick r:id="rId8"/>
              </a:rPr>
              <a:t>http://www.csd.uwo.ca/~lreid/AnimationExamples/puggie2.swf</a:t>
            </a:r>
            <a:r>
              <a:rPr lang="en-US" altLang="en-US" sz="1800" dirty="0"/>
              <a:t> </a:t>
            </a:r>
          </a:p>
          <a:p>
            <a:pPr eaLnBrk="1" hangingPunct="1">
              <a:spcBef>
                <a:spcPct val="0"/>
              </a:spcBef>
              <a:buClrTx/>
              <a:buSzTx/>
              <a:buFont typeface="Wingdings 2" panose="05020102010507070707" pitchFamily="18" charset="2"/>
              <a:buNone/>
            </a:pPr>
            <a:r>
              <a:rPr lang="en-US" altLang="en-US" sz="1800" dirty="0">
                <a:hlinkClick r:id="rId9"/>
              </a:rPr>
              <a:t>http://www.csd.uwo.ca/~lreid/AnimationExamples</a:t>
            </a:r>
            <a:r>
              <a:rPr lang="en-US" altLang="en-US" sz="1800" dirty="0"/>
              <a:t> </a:t>
            </a:r>
          </a:p>
          <a:p>
            <a:pPr eaLnBrk="1" hangingPunct="1">
              <a:spcBef>
                <a:spcPct val="0"/>
              </a:spcBef>
              <a:buClrTx/>
              <a:buSzTx/>
              <a:buFontTx/>
              <a:buNone/>
            </a:pPr>
            <a:endParaRPr lang="en-US" altLang="en-US" sz="1800" dirty="0"/>
          </a:p>
          <a:p>
            <a:pPr marL="285750" indent="-285750" eaLnBrk="1" hangingPunct="1">
              <a:spcBef>
                <a:spcPct val="0"/>
              </a:spcBef>
              <a:buClrTx/>
              <a:buSzTx/>
            </a:pPr>
            <a:r>
              <a:rPr lang="en-US" altLang="en-US" sz="1800" dirty="0">
                <a:hlinkClick r:id="rId10"/>
              </a:rPr>
              <a:t>https://cs1033.gaul.csd.uwo.ca/~lreid2/other/student33/major/index.html</a:t>
            </a:r>
            <a:endParaRPr lang="en-US" altLang="en-US" sz="1800" dirty="0"/>
          </a:p>
          <a:p>
            <a:pPr marL="285750" indent="-285750" eaLnBrk="1" hangingPunct="1">
              <a:spcBef>
                <a:spcPct val="0"/>
              </a:spcBef>
              <a:buClrTx/>
              <a:buSzTx/>
            </a:pPr>
            <a:r>
              <a:rPr lang="en-US" altLang="en-US" sz="1800" dirty="0">
                <a:hlinkClick r:id="rId11"/>
              </a:rPr>
              <a:t>https://cs1033.gaul.csd.uwo.ca/~lreid2/other/student34/major/</a:t>
            </a:r>
            <a:r>
              <a:rPr lang="en-US" altLang="en-US" sz="1800" dirty="0"/>
              <a:t> </a:t>
            </a:r>
            <a:r>
              <a:rPr lang="en-US" altLang="en-US" sz="1800" dirty="0">
                <a:hlinkClick r:id="rId12"/>
              </a:rPr>
              <a:t>https://cs1033.gaul.csd.uwo.ca/~lreid2/other/student31/major/</a:t>
            </a:r>
            <a:r>
              <a:rPr lang="en-US" altLang="en-US" sz="1800" dirty="0"/>
              <a:t>  </a:t>
            </a:r>
          </a:p>
        </p:txBody>
      </p:sp>
      <p:sp>
        <p:nvSpPr>
          <p:cNvPr id="3" name="Slide Number Placeholder 2">
            <a:extLst>
              <a:ext uri="{FF2B5EF4-FFF2-40B4-BE49-F238E27FC236}">
                <a16:creationId xmlns:a16="http://schemas.microsoft.com/office/drawing/2014/main" id="{CDA94B4F-ED44-4185-8E01-DB5B305318E6}"/>
              </a:ext>
            </a:extLst>
          </p:cNvPr>
          <p:cNvSpPr>
            <a:spLocks noGrp="1"/>
          </p:cNvSpPr>
          <p:nvPr>
            <p:ph type="sldNum" sz="quarter" idx="12"/>
          </p:nvPr>
        </p:nvSpPr>
        <p:spPr/>
        <p:txBody>
          <a:bodyPr/>
          <a:lstStyle/>
          <a:p>
            <a:pPr>
              <a:defRPr/>
            </a:pPr>
            <a:fld id="{B84CB737-4F87-4A09-8024-842059AF2092}" type="slidenum">
              <a:rPr lang="en-CA" altLang="en-US" smtClean="0"/>
              <a:pPr>
                <a:defRPr/>
              </a:pPr>
              <a:t>26</a:t>
            </a:fld>
            <a:endParaRPr lang="en-CA"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Assignments</a:t>
            </a:r>
          </a:p>
        </p:txBody>
      </p:sp>
      <p:sp>
        <p:nvSpPr>
          <p:cNvPr id="3" name="Content Placeholder 2"/>
          <p:cNvSpPr>
            <a:spLocks noGrp="1"/>
          </p:cNvSpPr>
          <p:nvPr>
            <p:ph idx="1"/>
          </p:nvPr>
        </p:nvSpPr>
        <p:spPr>
          <a:xfrm>
            <a:off x="857250" y="1301750"/>
            <a:ext cx="8077200" cy="5072063"/>
          </a:xfrm>
        </p:spPr>
        <p:txBody>
          <a:bodyPr>
            <a:normAutofit lnSpcReduction="10000"/>
          </a:bodyPr>
          <a:lstStyle/>
          <a:p>
            <a:pPr marL="365760" indent="-283464" eaLnBrk="1" fontAlgn="auto" hangingPunct="1">
              <a:spcAft>
                <a:spcPts val="0"/>
              </a:spcAft>
              <a:buFont typeface="Wingdings 2"/>
              <a:buChar char=""/>
              <a:defRPr/>
            </a:pPr>
            <a:r>
              <a:rPr lang="en-CA" dirty="0"/>
              <a:t>Students will lose 15% off the assignments grade for each day it is late. Thus an assignment that is 2 days late and was marked at 85% would receive 55%</a:t>
            </a:r>
          </a:p>
          <a:p>
            <a:pPr marL="365760" indent="-283464" eaLnBrk="1" fontAlgn="auto" hangingPunct="1">
              <a:spcAft>
                <a:spcPts val="0"/>
              </a:spcAft>
              <a:buFont typeface="Wingdings 2"/>
              <a:buChar char=""/>
              <a:defRPr/>
            </a:pPr>
            <a:r>
              <a:rPr lang="en-CA" dirty="0"/>
              <a:t>No assignments more than 3 days late will be accepted</a:t>
            </a:r>
          </a:p>
          <a:p>
            <a:pPr marL="365760" indent="-283464" eaLnBrk="1" fontAlgn="auto" hangingPunct="1">
              <a:spcAft>
                <a:spcPts val="0"/>
              </a:spcAft>
              <a:buFont typeface="Wingdings 2"/>
              <a:buChar char=""/>
              <a:defRPr/>
            </a:pPr>
            <a:r>
              <a:rPr lang="en-CA" dirty="0">
                <a:solidFill>
                  <a:srgbClr val="FF0000"/>
                </a:solidFill>
              </a:rPr>
              <a:t>NO EXTENSIONS  WILL BE GIVEN FOR ASSIGNMENTS </a:t>
            </a:r>
          </a:p>
          <a:p>
            <a:pPr marL="365760" indent="-283464" eaLnBrk="1" fontAlgn="auto" hangingPunct="1">
              <a:spcAft>
                <a:spcPts val="0"/>
              </a:spcAft>
              <a:buFont typeface="Wingdings 2"/>
              <a:buChar char=""/>
              <a:defRPr/>
            </a:pPr>
            <a:r>
              <a:rPr lang="en-CA" dirty="0"/>
              <a:t>For assignments only, we give you 3 late coupons for the term.  </a:t>
            </a:r>
          </a:p>
        </p:txBody>
      </p:sp>
      <p:sp>
        <p:nvSpPr>
          <p:cNvPr id="4" name="Slide Number Placeholder 3">
            <a:extLst>
              <a:ext uri="{FF2B5EF4-FFF2-40B4-BE49-F238E27FC236}">
                <a16:creationId xmlns:a16="http://schemas.microsoft.com/office/drawing/2014/main" id="{C60FFA85-7630-4EC8-9622-7BC669BC2DA2}"/>
              </a:ext>
            </a:extLst>
          </p:cNvPr>
          <p:cNvSpPr>
            <a:spLocks noGrp="1"/>
          </p:cNvSpPr>
          <p:nvPr>
            <p:ph type="sldNum" sz="quarter" idx="12"/>
          </p:nvPr>
        </p:nvSpPr>
        <p:spPr/>
        <p:txBody>
          <a:bodyPr/>
          <a:lstStyle/>
          <a:p>
            <a:pPr>
              <a:defRPr/>
            </a:pPr>
            <a:fld id="{B84CB737-4F87-4A09-8024-842059AF2092}" type="slidenum">
              <a:rPr lang="en-CA" altLang="en-US" smtClean="0"/>
              <a:pPr>
                <a:defRPr/>
              </a:pPr>
              <a:t>27</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CA" dirty="0">
                <a:solidFill>
                  <a:schemeClr val="tx2">
                    <a:satMod val="130000"/>
                  </a:schemeClr>
                </a:solidFill>
              </a:rPr>
              <a:t>Handing in/Marking Assignments</a:t>
            </a:r>
          </a:p>
        </p:txBody>
      </p:sp>
      <p:sp>
        <p:nvSpPr>
          <p:cNvPr id="3" name="Content Placeholder 2"/>
          <p:cNvSpPr>
            <a:spLocks noGrp="1"/>
          </p:cNvSpPr>
          <p:nvPr>
            <p:ph idx="1"/>
          </p:nvPr>
        </p:nvSpPr>
        <p:spPr>
          <a:xfrm>
            <a:off x="857250" y="1285875"/>
            <a:ext cx="8077200" cy="5214938"/>
          </a:xfrm>
        </p:spPr>
        <p:txBody>
          <a:bodyPr>
            <a:normAutofit fontScale="92500" lnSpcReduction="20000"/>
          </a:bodyPr>
          <a:lstStyle/>
          <a:p>
            <a:pPr marL="365760" indent="-283464" eaLnBrk="1" fontAlgn="auto" hangingPunct="1">
              <a:spcAft>
                <a:spcPts val="0"/>
              </a:spcAft>
              <a:buFont typeface="Wingdings 2"/>
              <a:buChar char=""/>
              <a:defRPr/>
            </a:pPr>
            <a:r>
              <a:rPr lang="en-CA" dirty="0"/>
              <a:t>You will be submitting a web link to your assignment in </a:t>
            </a:r>
            <a:r>
              <a:rPr lang="en-CA" dirty="0">
                <a:hlinkClick r:id="rId2"/>
              </a:rPr>
              <a:t>https://kritik.io</a:t>
            </a:r>
            <a:r>
              <a:rPr lang="en-CA" dirty="0"/>
              <a:t> </a:t>
            </a:r>
          </a:p>
          <a:p>
            <a:pPr marL="365760" indent="-283464" eaLnBrk="1" fontAlgn="auto" hangingPunct="1">
              <a:spcAft>
                <a:spcPts val="0"/>
              </a:spcAft>
              <a:buFont typeface="Wingdings 2"/>
              <a:buChar char=""/>
              <a:defRPr/>
            </a:pPr>
            <a:r>
              <a:rPr lang="en-CA" dirty="0"/>
              <a:t>After the late period is over, you will be assigned 5-6 other students to mark according to our rubric that we have set up in </a:t>
            </a:r>
            <a:r>
              <a:rPr lang="en-CA" dirty="0" err="1"/>
              <a:t>kritik</a:t>
            </a:r>
            <a:endParaRPr lang="en-CA" dirty="0"/>
          </a:p>
          <a:p>
            <a:pPr marL="365760" indent="-283464" eaLnBrk="1" fontAlgn="auto" hangingPunct="1">
              <a:spcAft>
                <a:spcPts val="0"/>
              </a:spcAft>
              <a:buFont typeface="Wingdings 2"/>
              <a:buChar char=""/>
              <a:defRPr/>
            </a:pPr>
            <a:r>
              <a:rPr lang="en-CA" dirty="0"/>
              <a:t>You will get 2 or 3 days to complete the marking (it should not take more than 1.5 hours in total). </a:t>
            </a:r>
          </a:p>
          <a:p>
            <a:pPr marL="365760" indent="-283464" eaLnBrk="1" fontAlgn="auto" hangingPunct="1">
              <a:spcAft>
                <a:spcPts val="0"/>
              </a:spcAft>
              <a:buFont typeface="Wingdings 2"/>
              <a:buChar char=""/>
              <a:defRPr/>
            </a:pPr>
            <a:r>
              <a:rPr lang="en-CA" dirty="0"/>
              <a:t>After all the marking is done, you will get 24 hours to review how you were marked and evaluate the people who marked you.  (this part should take no more than 5 minutes). </a:t>
            </a:r>
          </a:p>
          <a:p>
            <a:pPr marL="365760" indent="-283464" eaLnBrk="1" fontAlgn="auto" hangingPunct="1">
              <a:spcAft>
                <a:spcPts val="0"/>
              </a:spcAft>
              <a:buFont typeface="Wingdings 2"/>
              <a:buChar char=""/>
              <a:defRPr/>
            </a:pPr>
            <a:r>
              <a:rPr lang="en-CA" dirty="0"/>
              <a:t>All dates are in the Brightspace Calendar</a:t>
            </a:r>
          </a:p>
          <a:p>
            <a:pPr marL="365760" indent="-283464" eaLnBrk="1" fontAlgn="auto" hangingPunct="1">
              <a:spcAft>
                <a:spcPts val="0"/>
              </a:spcAft>
              <a:buFont typeface="Wingdings 2"/>
              <a:buChar char=""/>
              <a:defRPr/>
            </a:pPr>
            <a:endParaRPr lang="en-CA" b="1" dirty="0">
              <a:solidFill>
                <a:srgbClr val="FF0000"/>
              </a:solidFill>
            </a:endParaRPr>
          </a:p>
        </p:txBody>
      </p:sp>
      <p:sp>
        <p:nvSpPr>
          <p:cNvPr id="4" name="Slide Number Placeholder 3">
            <a:extLst>
              <a:ext uri="{FF2B5EF4-FFF2-40B4-BE49-F238E27FC236}">
                <a16:creationId xmlns:a16="http://schemas.microsoft.com/office/drawing/2014/main" id="{8C44BEB7-3B82-42BA-B90D-CC417C3A459C}"/>
              </a:ext>
            </a:extLst>
          </p:cNvPr>
          <p:cNvSpPr>
            <a:spLocks noGrp="1"/>
          </p:cNvSpPr>
          <p:nvPr>
            <p:ph type="sldNum" sz="quarter" idx="12"/>
          </p:nvPr>
        </p:nvSpPr>
        <p:spPr/>
        <p:txBody>
          <a:bodyPr/>
          <a:lstStyle/>
          <a:p>
            <a:pPr>
              <a:defRPr/>
            </a:pPr>
            <a:fld id="{B84CB737-4F87-4A09-8024-842059AF2092}" type="slidenum">
              <a:rPr lang="en-CA" altLang="en-US" smtClean="0"/>
              <a:pPr>
                <a:defRPr/>
              </a:pPr>
              <a:t>28</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4872-317C-4548-B237-6808DA69B7EE}"/>
              </a:ext>
            </a:extLst>
          </p:cNvPr>
          <p:cNvSpPr>
            <a:spLocks noGrp="1"/>
          </p:cNvSpPr>
          <p:nvPr>
            <p:ph type="title"/>
          </p:nvPr>
        </p:nvSpPr>
        <p:spPr/>
        <p:txBody>
          <a:bodyPr/>
          <a:lstStyle/>
          <a:p>
            <a:r>
              <a:rPr lang="en-US" dirty="0"/>
              <a:t>Marking of Assignments</a:t>
            </a:r>
          </a:p>
        </p:txBody>
      </p:sp>
      <p:sp>
        <p:nvSpPr>
          <p:cNvPr id="3" name="Content Placeholder 2">
            <a:extLst>
              <a:ext uri="{FF2B5EF4-FFF2-40B4-BE49-F238E27FC236}">
                <a16:creationId xmlns:a16="http://schemas.microsoft.com/office/drawing/2014/main" id="{7A75ED33-0FFF-4BCA-9595-FBF5DAF5BD74}"/>
              </a:ext>
            </a:extLst>
          </p:cNvPr>
          <p:cNvSpPr>
            <a:spLocks noGrp="1"/>
          </p:cNvSpPr>
          <p:nvPr>
            <p:ph idx="1"/>
          </p:nvPr>
        </p:nvSpPr>
        <p:spPr/>
        <p:txBody>
          <a:bodyPr/>
          <a:lstStyle/>
          <a:p>
            <a:r>
              <a:rPr lang="en-US" dirty="0"/>
              <a:t>80% of your grade is based on the marks your peers gave you.</a:t>
            </a:r>
          </a:p>
          <a:p>
            <a:r>
              <a:rPr lang="en-US" dirty="0"/>
              <a:t>10% of your grade is based on how well you mark your peers.</a:t>
            </a:r>
          </a:p>
          <a:p>
            <a:r>
              <a:rPr lang="en-US" dirty="0"/>
              <a:t>5% of your grade is based on what your peers think of your written comments about your marking.</a:t>
            </a:r>
          </a:p>
          <a:p>
            <a:r>
              <a:rPr lang="en-US" dirty="0"/>
              <a:t>5% of your mark is based on you checking how you were marked. (EASY marks for this part!)</a:t>
            </a:r>
          </a:p>
        </p:txBody>
      </p:sp>
      <p:sp>
        <p:nvSpPr>
          <p:cNvPr id="4" name="Slide Number Placeholder 3">
            <a:extLst>
              <a:ext uri="{FF2B5EF4-FFF2-40B4-BE49-F238E27FC236}">
                <a16:creationId xmlns:a16="http://schemas.microsoft.com/office/drawing/2014/main" id="{CDF9F12B-34FB-4ED4-8E34-1AC81866B3D4}"/>
              </a:ext>
            </a:extLst>
          </p:cNvPr>
          <p:cNvSpPr>
            <a:spLocks noGrp="1"/>
          </p:cNvSpPr>
          <p:nvPr>
            <p:ph type="sldNum" sz="quarter" idx="12"/>
          </p:nvPr>
        </p:nvSpPr>
        <p:spPr/>
        <p:txBody>
          <a:bodyPr/>
          <a:lstStyle/>
          <a:p>
            <a:pPr>
              <a:defRPr/>
            </a:pPr>
            <a:fld id="{B84CB737-4F87-4A09-8024-842059AF2092}" type="slidenum">
              <a:rPr lang="en-CA" altLang="en-US" smtClean="0"/>
              <a:pPr>
                <a:defRPr/>
              </a:pPr>
              <a:t>29</a:t>
            </a:fld>
            <a:endParaRPr lang="en-CA" altLang="en-US"/>
          </a:p>
        </p:txBody>
      </p:sp>
    </p:spTree>
    <p:extLst>
      <p:ext uri="{BB962C8B-B14F-4D97-AF65-F5344CB8AC3E}">
        <p14:creationId xmlns:p14="http://schemas.microsoft.com/office/powerpoint/2010/main" val="4265123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Introduction to the Lecturer</a:t>
            </a:r>
          </a:p>
        </p:txBody>
      </p:sp>
      <p:sp>
        <p:nvSpPr>
          <p:cNvPr id="3" name="Content Placeholder 2"/>
          <p:cNvSpPr>
            <a:spLocks noGrp="1"/>
          </p:cNvSpPr>
          <p:nvPr>
            <p:ph idx="1"/>
          </p:nvPr>
        </p:nvSpPr>
        <p:spPr>
          <a:xfrm>
            <a:off x="857250" y="1285875"/>
            <a:ext cx="8077200" cy="5286375"/>
          </a:xfrm>
        </p:spPr>
        <p:txBody>
          <a:bodyPr>
            <a:normAutofit fontScale="77500" lnSpcReduction="20000"/>
          </a:bodyPr>
          <a:lstStyle/>
          <a:p>
            <a:pPr marL="365760" indent="-283464" eaLnBrk="1" fontAlgn="auto" hangingPunct="1">
              <a:spcAft>
                <a:spcPts val="0"/>
              </a:spcAft>
              <a:buFont typeface="Wingdings 2"/>
              <a:buChar char=""/>
              <a:defRPr/>
            </a:pPr>
            <a:r>
              <a:rPr lang="en-CA" dirty="0">
                <a:solidFill>
                  <a:srgbClr val="FF0000"/>
                </a:solidFill>
              </a:rPr>
              <a:t>Wednesday Night Class</a:t>
            </a:r>
          </a:p>
          <a:p>
            <a:pPr marL="640080" lvl="1" indent="-237744" eaLnBrk="1" fontAlgn="auto" hangingPunct="1">
              <a:spcAft>
                <a:spcPts val="0"/>
              </a:spcAft>
              <a:buFont typeface="Verdana"/>
              <a:buChar char="◦"/>
              <a:defRPr/>
            </a:pPr>
            <a:r>
              <a:rPr lang="en-CA" dirty="0"/>
              <a:t>Head Instructor: Laura K. Reid (but Bryan Sarlo and I co-teach the course)</a:t>
            </a:r>
          </a:p>
          <a:p>
            <a:pPr marL="640080" lvl="1" indent="-237744" eaLnBrk="1" fontAlgn="auto" hangingPunct="1">
              <a:spcAft>
                <a:spcPts val="0"/>
              </a:spcAft>
              <a:buFont typeface="Verdana"/>
              <a:buChar char="◦"/>
              <a:defRPr/>
            </a:pPr>
            <a:r>
              <a:rPr lang="en-CA" dirty="0"/>
              <a:t>Email: </a:t>
            </a:r>
            <a:r>
              <a:rPr lang="en-CA" dirty="0" err="1">
                <a:hlinkClick r:id="rId2"/>
              </a:rPr>
              <a:t>lreid@csd.uwo.ca</a:t>
            </a:r>
            <a:r>
              <a:rPr lang="en-CA" dirty="0"/>
              <a:t> </a:t>
            </a:r>
          </a:p>
          <a:p>
            <a:pPr marL="640080" lvl="1" indent="-237744" eaLnBrk="1" fontAlgn="auto" hangingPunct="1">
              <a:spcAft>
                <a:spcPts val="0"/>
              </a:spcAft>
              <a:buFont typeface="Verdana"/>
              <a:buChar char="◦"/>
              <a:defRPr/>
            </a:pPr>
            <a:r>
              <a:rPr lang="en-CA" dirty="0"/>
              <a:t>Office: Middlesex College Room 416 (hard to find, you need to use the south stairs or the south elevator)</a:t>
            </a:r>
          </a:p>
          <a:p>
            <a:pPr marL="640080" lvl="1" indent="-237744" eaLnBrk="1" fontAlgn="auto" hangingPunct="1">
              <a:spcAft>
                <a:spcPts val="0"/>
              </a:spcAft>
              <a:buFont typeface="Verdana"/>
              <a:buChar char="◦"/>
              <a:defRPr/>
            </a:pPr>
            <a:r>
              <a:rPr lang="en-CA" dirty="0"/>
              <a:t>Office Hours (both in person and on zoom):  </a:t>
            </a:r>
          </a:p>
          <a:p>
            <a:pPr marL="886968" lvl="2" eaLnBrk="1" fontAlgn="auto" hangingPunct="1">
              <a:spcAft>
                <a:spcPts val="0"/>
              </a:spcAft>
              <a:buFont typeface="Wingdings 2"/>
              <a:buChar char=""/>
              <a:defRPr/>
            </a:pPr>
            <a:r>
              <a:rPr lang="en-CA" dirty="0"/>
              <a:t>Mondays 1:00pm – 2:00pm</a:t>
            </a:r>
          </a:p>
          <a:p>
            <a:pPr marL="886968" lvl="2" eaLnBrk="1" fontAlgn="auto" hangingPunct="1">
              <a:spcAft>
                <a:spcPts val="0"/>
              </a:spcAft>
              <a:buFont typeface="Wingdings 2"/>
              <a:buChar char=""/>
              <a:defRPr/>
            </a:pPr>
            <a:r>
              <a:rPr lang="en-CA" dirty="0"/>
              <a:t>Wednesdays 10:00am – 11:00am</a:t>
            </a:r>
          </a:p>
          <a:p>
            <a:pPr marL="886968" lvl="2" eaLnBrk="1" fontAlgn="auto" hangingPunct="1">
              <a:spcAft>
                <a:spcPts val="0"/>
              </a:spcAft>
              <a:buFont typeface="Wingdings 2"/>
              <a:buChar char=""/>
              <a:defRPr/>
            </a:pPr>
            <a:r>
              <a:rPr lang="en-CA" dirty="0"/>
              <a:t>Other available by email appointment</a:t>
            </a:r>
          </a:p>
          <a:p>
            <a:pPr marL="365760" indent="-283464" eaLnBrk="1" fontAlgn="auto" hangingPunct="1">
              <a:spcAft>
                <a:spcPts val="0"/>
              </a:spcAft>
              <a:buFont typeface="Wingdings 2"/>
              <a:buChar char=""/>
              <a:defRPr/>
            </a:pPr>
            <a:r>
              <a:rPr lang="en-CA" dirty="0"/>
              <a:t>The best way to contact me is via email:</a:t>
            </a:r>
          </a:p>
          <a:p>
            <a:pPr marL="640080" lvl="1" indent="-237744" eaLnBrk="1" fontAlgn="auto" hangingPunct="1">
              <a:spcAft>
                <a:spcPts val="0"/>
              </a:spcAft>
              <a:buFont typeface="Verdana"/>
              <a:buChar char="◦"/>
              <a:defRPr/>
            </a:pPr>
            <a:r>
              <a:rPr lang="en-CA" dirty="0"/>
              <a:t>Make sure you put CS1033 in the subject line.</a:t>
            </a:r>
          </a:p>
          <a:p>
            <a:pPr marL="640080" lvl="1" indent="-237744" eaLnBrk="1" fontAlgn="auto" hangingPunct="1">
              <a:spcAft>
                <a:spcPts val="0"/>
              </a:spcAft>
              <a:buFont typeface="Verdana"/>
              <a:buChar char="◦"/>
              <a:defRPr/>
            </a:pPr>
            <a:r>
              <a:rPr lang="en-CA" dirty="0"/>
              <a:t>Email me with your @uwo.ca account.</a:t>
            </a:r>
          </a:p>
          <a:p>
            <a:pPr marL="640080" lvl="1" indent="-237744" eaLnBrk="1" fontAlgn="auto" hangingPunct="1">
              <a:spcAft>
                <a:spcPts val="0"/>
              </a:spcAft>
              <a:buFont typeface="Verdana"/>
              <a:buChar char="◦"/>
              <a:defRPr/>
            </a:pPr>
            <a:r>
              <a:rPr lang="en-CA" dirty="0"/>
              <a:t>I may email the entire class sometimes, check your UWO email at least every 72 hours. </a:t>
            </a:r>
          </a:p>
          <a:p>
            <a:pPr marL="640080" lvl="1" indent="-237744" eaLnBrk="1" fontAlgn="auto" hangingPunct="1">
              <a:spcAft>
                <a:spcPts val="0"/>
              </a:spcAft>
              <a:buFont typeface="Verdana"/>
              <a:buChar char="◦"/>
              <a:defRPr/>
            </a:pPr>
            <a:r>
              <a:rPr lang="en-CA" dirty="0"/>
              <a:t>NOTE: I don’t always check email on Saturday and Sunday.</a:t>
            </a:r>
          </a:p>
        </p:txBody>
      </p:sp>
      <p:sp>
        <p:nvSpPr>
          <p:cNvPr id="4" name="Slide Number Placeholder 3">
            <a:extLst>
              <a:ext uri="{FF2B5EF4-FFF2-40B4-BE49-F238E27FC236}">
                <a16:creationId xmlns:a16="http://schemas.microsoft.com/office/drawing/2014/main" id="{3F615640-FC76-4438-947E-78B4DED14AAB}"/>
              </a:ext>
            </a:extLst>
          </p:cNvPr>
          <p:cNvSpPr>
            <a:spLocks noGrp="1"/>
          </p:cNvSpPr>
          <p:nvPr>
            <p:ph type="sldNum" sz="quarter" idx="12"/>
          </p:nvPr>
        </p:nvSpPr>
        <p:spPr/>
        <p:txBody>
          <a:bodyPr/>
          <a:lstStyle/>
          <a:p>
            <a:pPr>
              <a:defRPr/>
            </a:pPr>
            <a:fld id="{B84CB737-4F87-4A09-8024-842059AF2092}" type="slidenum">
              <a:rPr lang="en-CA" altLang="en-US" smtClean="0"/>
              <a:pPr>
                <a:defRPr/>
              </a:pPr>
              <a:t>3</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20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20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2000"/>
                                        <p:tgtEl>
                                          <p:spTgt spid="3">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0E401-FE41-4CC2-8662-5C3E29A1D5C3}"/>
              </a:ext>
            </a:extLst>
          </p:cNvPr>
          <p:cNvSpPr>
            <a:spLocks noGrp="1"/>
          </p:cNvSpPr>
          <p:nvPr>
            <p:ph type="title"/>
          </p:nvPr>
        </p:nvSpPr>
        <p:spPr>
          <a:xfrm>
            <a:off x="611560" y="0"/>
            <a:ext cx="8072438" cy="1143000"/>
          </a:xfrm>
        </p:spPr>
        <p:txBody>
          <a:bodyPr/>
          <a:lstStyle/>
          <a:p>
            <a:r>
              <a:rPr lang="en-US" dirty="0"/>
              <a:t>Marking Assignments</a:t>
            </a:r>
          </a:p>
        </p:txBody>
      </p:sp>
      <p:sp>
        <p:nvSpPr>
          <p:cNvPr id="3" name="Content Placeholder 2">
            <a:extLst>
              <a:ext uri="{FF2B5EF4-FFF2-40B4-BE49-F238E27FC236}">
                <a16:creationId xmlns:a16="http://schemas.microsoft.com/office/drawing/2014/main" id="{A192EF69-8B97-432C-80DC-DD447E9F919D}"/>
              </a:ext>
            </a:extLst>
          </p:cNvPr>
          <p:cNvSpPr>
            <a:spLocks noGrp="1"/>
          </p:cNvSpPr>
          <p:nvPr>
            <p:ph idx="1"/>
          </p:nvPr>
        </p:nvSpPr>
        <p:spPr>
          <a:xfrm>
            <a:off x="460002" y="1052736"/>
            <a:ext cx="8496944" cy="5544616"/>
          </a:xfrm>
        </p:spPr>
        <p:txBody>
          <a:bodyPr/>
          <a:lstStyle/>
          <a:p>
            <a:r>
              <a:rPr lang="en-US" sz="2800" dirty="0"/>
              <a:t>If you think your assignment was marked incorrectly, you can submit a dispute and we will check to see if one of the markers made a mistake.</a:t>
            </a:r>
          </a:p>
          <a:p>
            <a:r>
              <a:rPr lang="en-US" sz="2800" dirty="0"/>
              <a:t>You cannot dispute subjective rubric items, you can only dispute the non subjective items. (</a:t>
            </a:r>
            <a:r>
              <a:rPr lang="en-US" sz="2800" b="1" dirty="0"/>
              <a:t>Must dispute within 4 days</a:t>
            </a:r>
            <a:r>
              <a:rPr lang="en-US" sz="2800" dirty="0"/>
              <a:t>). Subjective items have ** next to them.</a:t>
            </a:r>
          </a:p>
          <a:p>
            <a:r>
              <a:rPr lang="en-US" sz="2800" dirty="0"/>
              <a:t>You get a better mark if you give the correct mark, not the highest easy mark, nor the hard low mark but the deserved mark, so mark carefully</a:t>
            </a:r>
          </a:p>
          <a:p>
            <a:r>
              <a:rPr lang="en-US" sz="2800" dirty="0"/>
              <a:t>This process helps you do better in the course because it helps you do better on the next assignment </a:t>
            </a:r>
          </a:p>
          <a:p>
            <a:endParaRPr lang="en-US" dirty="0"/>
          </a:p>
        </p:txBody>
      </p:sp>
      <p:sp>
        <p:nvSpPr>
          <p:cNvPr id="4" name="Slide Number Placeholder 3">
            <a:extLst>
              <a:ext uri="{FF2B5EF4-FFF2-40B4-BE49-F238E27FC236}">
                <a16:creationId xmlns:a16="http://schemas.microsoft.com/office/drawing/2014/main" id="{327323E8-3559-49A0-895C-144C59807797}"/>
              </a:ext>
            </a:extLst>
          </p:cNvPr>
          <p:cNvSpPr>
            <a:spLocks noGrp="1"/>
          </p:cNvSpPr>
          <p:nvPr>
            <p:ph type="sldNum" sz="quarter" idx="12"/>
          </p:nvPr>
        </p:nvSpPr>
        <p:spPr/>
        <p:txBody>
          <a:bodyPr/>
          <a:lstStyle/>
          <a:p>
            <a:pPr>
              <a:defRPr/>
            </a:pPr>
            <a:fld id="{B84CB737-4F87-4A09-8024-842059AF2092}" type="slidenum">
              <a:rPr lang="en-CA" altLang="en-US" smtClean="0"/>
              <a:pPr>
                <a:defRPr/>
              </a:pPr>
              <a:t>30</a:t>
            </a:fld>
            <a:endParaRPr lang="en-CA" altLang="en-US"/>
          </a:p>
        </p:txBody>
      </p:sp>
    </p:spTree>
    <p:extLst>
      <p:ext uri="{BB962C8B-B14F-4D97-AF65-F5344CB8AC3E}">
        <p14:creationId xmlns:p14="http://schemas.microsoft.com/office/powerpoint/2010/main" val="103371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1B0E-BA5D-44E1-84F6-508330F46B5A}"/>
              </a:ext>
            </a:extLst>
          </p:cNvPr>
          <p:cNvSpPr>
            <a:spLocks noGrp="1"/>
          </p:cNvSpPr>
          <p:nvPr>
            <p:ph type="title"/>
          </p:nvPr>
        </p:nvSpPr>
        <p:spPr/>
        <p:txBody>
          <a:bodyPr/>
          <a:lstStyle/>
          <a:p>
            <a:r>
              <a:rPr lang="en-US" dirty="0"/>
              <a:t>Example</a:t>
            </a:r>
          </a:p>
        </p:txBody>
      </p:sp>
      <p:pic>
        <p:nvPicPr>
          <p:cNvPr id="4" name="Content Placeholder 3">
            <a:extLst>
              <a:ext uri="{FF2B5EF4-FFF2-40B4-BE49-F238E27FC236}">
                <a16:creationId xmlns:a16="http://schemas.microsoft.com/office/drawing/2014/main" id="{E5E91348-E6AE-4C43-9CD4-F1221F900677}"/>
              </a:ext>
            </a:extLst>
          </p:cNvPr>
          <p:cNvPicPr>
            <a:picLocks noGrp="1" noChangeAspect="1"/>
          </p:cNvPicPr>
          <p:nvPr>
            <p:ph idx="1"/>
          </p:nvPr>
        </p:nvPicPr>
        <p:blipFill>
          <a:blip r:embed="rId2"/>
          <a:stretch>
            <a:fillRect/>
          </a:stretch>
        </p:blipFill>
        <p:spPr>
          <a:xfrm>
            <a:off x="683568" y="1276864"/>
            <a:ext cx="8077200" cy="4077331"/>
          </a:xfrm>
          <a:prstGeom prst="rect">
            <a:avLst/>
          </a:prstGeom>
        </p:spPr>
      </p:pic>
      <p:sp>
        <p:nvSpPr>
          <p:cNvPr id="5" name="Slide Number Placeholder 4">
            <a:extLst>
              <a:ext uri="{FF2B5EF4-FFF2-40B4-BE49-F238E27FC236}">
                <a16:creationId xmlns:a16="http://schemas.microsoft.com/office/drawing/2014/main" id="{0083B27F-CB0A-41BA-8E4D-7E9C1BB33EBE}"/>
              </a:ext>
            </a:extLst>
          </p:cNvPr>
          <p:cNvSpPr>
            <a:spLocks noGrp="1"/>
          </p:cNvSpPr>
          <p:nvPr>
            <p:ph type="sldNum" sz="quarter" idx="12"/>
          </p:nvPr>
        </p:nvSpPr>
        <p:spPr/>
        <p:txBody>
          <a:bodyPr/>
          <a:lstStyle/>
          <a:p>
            <a:pPr>
              <a:defRPr/>
            </a:pPr>
            <a:fld id="{B84CB737-4F87-4A09-8024-842059AF2092}" type="slidenum">
              <a:rPr lang="en-CA" altLang="en-US" smtClean="0"/>
              <a:pPr>
                <a:defRPr/>
              </a:pPr>
              <a:t>31</a:t>
            </a:fld>
            <a:endParaRPr lang="en-CA" altLang="en-US"/>
          </a:p>
        </p:txBody>
      </p:sp>
    </p:spTree>
    <p:extLst>
      <p:ext uri="{BB962C8B-B14F-4D97-AF65-F5344CB8AC3E}">
        <p14:creationId xmlns:p14="http://schemas.microsoft.com/office/powerpoint/2010/main" val="1191234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B0D3-A8BF-4173-A1C1-A5304B40F3F0}"/>
              </a:ext>
            </a:extLst>
          </p:cNvPr>
          <p:cNvSpPr>
            <a:spLocks noGrp="1"/>
          </p:cNvSpPr>
          <p:nvPr>
            <p:ph type="title"/>
          </p:nvPr>
        </p:nvSpPr>
        <p:spPr/>
        <p:txBody>
          <a:bodyPr/>
          <a:lstStyle/>
          <a:p>
            <a:r>
              <a:rPr lang="en-US" dirty="0">
                <a:solidFill>
                  <a:srgbClr val="FF0000"/>
                </a:solidFill>
              </a:rPr>
              <a:t>Assignment Dates</a:t>
            </a:r>
          </a:p>
        </p:txBody>
      </p:sp>
      <p:sp>
        <p:nvSpPr>
          <p:cNvPr id="5" name="Slide Number Placeholder 4">
            <a:extLst>
              <a:ext uri="{FF2B5EF4-FFF2-40B4-BE49-F238E27FC236}">
                <a16:creationId xmlns:a16="http://schemas.microsoft.com/office/drawing/2014/main" id="{2103D249-5C42-40AB-B0E3-45D26C5E3FF4}"/>
              </a:ext>
            </a:extLst>
          </p:cNvPr>
          <p:cNvSpPr>
            <a:spLocks noGrp="1"/>
          </p:cNvSpPr>
          <p:nvPr>
            <p:ph type="sldNum" sz="quarter" idx="12"/>
          </p:nvPr>
        </p:nvSpPr>
        <p:spPr/>
        <p:txBody>
          <a:bodyPr/>
          <a:lstStyle/>
          <a:p>
            <a:pPr>
              <a:defRPr/>
            </a:pPr>
            <a:fld id="{B84CB737-4F87-4A09-8024-842059AF2092}" type="slidenum">
              <a:rPr lang="en-CA" altLang="en-US" smtClean="0"/>
              <a:pPr>
                <a:defRPr/>
              </a:pPr>
              <a:t>32</a:t>
            </a:fld>
            <a:endParaRPr lang="en-CA" altLang="en-US"/>
          </a:p>
        </p:txBody>
      </p:sp>
      <p:sp>
        <p:nvSpPr>
          <p:cNvPr id="6" name="Content Placeholder 5">
            <a:extLst>
              <a:ext uri="{FF2B5EF4-FFF2-40B4-BE49-F238E27FC236}">
                <a16:creationId xmlns:a16="http://schemas.microsoft.com/office/drawing/2014/main" id="{EB01E8D9-C87C-4E0C-978E-EDADA6C9EA9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A099BB1F-01F0-4BB8-97B4-F47194AE8DBD}"/>
              </a:ext>
            </a:extLst>
          </p:cNvPr>
          <p:cNvPicPr>
            <a:picLocks noChangeAspect="1"/>
          </p:cNvPicPr>
          <p:nvPr/>
        </p:nvPicPr>
        <p:blipFill>
          <a:blip r:embed="rId2"/>
          <a:stretch>
            <a:fillRect/>
          </a:stretch>
        </p:blipFill>
        <p:spPr>
          <a:xfrm>
            <a:off x="346344" y="1320800"/>
            <a:ext cx="8451312" cy="4216400"/>
          </a:xfrm>
          <a:prstGeom prst="rect">
            <a:avLst/>
          </a:prstGeom>
        </p:spPr>
      </p:pic>
    </p:spTree>
    <p:extLst>
      <p:ext uri="{BB962C8B-B14F-4D97-AF65-F5344CB8AC3E}">
        <p14:creationId xmlns:p14="http://schemas.microsoft.com/office/powerpoint/2010/main" val="3044133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73213-9576-4BDC-8D93-FAC77AEE9EE4}"/>
              </a:ext>
            </a:extLst>
          </p:cNvPr>
          <p:cNvSpPr>
            <a:spLocks noGrp="1"/>
          </p:cNvSpPr>
          <p:nvPr>
            <p:ph type="title"/>
          </p:nvPr>
        </p:nvSpPr>
        <p:spPr/>
        <p:txBody>
          <a:bodyPr>
            <a:normAutofit fontScale="90000"/>
          </a:bodyPr>
          <a:lstStyle/>
          <a:p>
            <a:r>
              <a:rPr lang="en-CA" dirty="0"/>
              <a:t>Some last comments about Peer Marking</a:t>
            </a:r>
          </a:p>
        </p:txBody>
      </p:sp>
      <p:sp>
        <p:nvSpPr>
          <p:cNvPr id="3" name="Content Placeholder 2">
            <a:extLst>
              <a:ext uri="{FF2B5EF4-FFF2-40B4-BE49-F238E27FC236}">
                <a16:creationId xmlns:a16="http://schemas.microsoft.com/office/drawing/2014/main" id="{C542C869-B9AD-4CFE-BFB5-9110C052B224}"/>
              </a:ext>
            </a:extLst>
          </p:cNvPr>
          <p:cNvSpPr>
            <a:spLocks noGrp="1"/>
          </p:cNvSpPr>
          <p:nvPr>
            <p:ph idx="1"/>
          </p:nvPr>
        </p:nvSpPr>
        <p:spPr/>
        <p:txBody>
          <a:bodyPr/>
          <a:lstStyle/>
          <a:p>
            <a:pPr marL="342900" lvl="0" indent="-342900">
              <a:buFont typeface="+mj-lt"/>
              <a:buAutoNum type="arabicPeriod"/>
            </a:pPr>
            <a:r>
              <a:rPr lang="en-CA" sz="2400" dirty="0">
                <a:effectLst/>
                <a:latin typeface="Calibri" panose="020F0502020204030204" pitchFamily="34" charset="0"/>
                <a:ea typeface="Times New Roman" panose="02020603050405020304" pitchFamily="18" charset="0"/>
              </a:rPr>
              <a:t>Peer marking is process, not an exact science. Do not expect to get perfect on the peer marking, expect to learn from the process of doing it. (</a:t>
            </a:r>
            <a:r>
              <a:rPr lang="en-CA" sz="2400" dirty="0" err="1">
                <a:effectLst/>
                <a:latin typeface="Calibri" panose="020F0502020204030204" pitchFamily="34" charset="0"/>
                <a:ea typeface="Times New Roman" panose="02020603050405020304" pitchFamily="18" charset="0"/>
              </a:rPr>
              <a:t>softskills</a:t>
            </a:r>
            <a:r>
              <a:rPr lang="en-CA" sz="2400" dirty="0">
                <a:effectLst/>
                <a:latin typeface="Calibri" panose="020F0502020204030204" pitchFamily="34" charset="0"/>
                <a:ea typeface="Times New Roman" panose="02020603050405020304" pitchFamily="18" charset="0"/>
              </a:rPr>
              <a:t> like giving feedback, accepting feedback, etc..) </a:t>
            </a:r>
            <a:endParaRPr lang="en-CA" sz="24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CA" sz="2400" dirty="0">
                <a:effectLst/>
                <a:latin typeface="Calibri" panose="020F0502020204030204" pitchFamily="34" charset="0"/>
                <a:ea typeface="Times New Roman" panose="02020603050405020304" pitchFamily="18" charset="0"/>
              </a:rPr>
              <a:t>Being respectful in the feedback process is expected. Someone listing flaws of your assignment  is not an insult to you and you shouldn’t give low feedback scores.</a:t>
            </a:r>
          </a:p>
          <a:p>
            <a:pPr marL="342900" lvl="0" indent="-342900">
              <a:buFont typeface="+mj-lt"/>
              <a:buAutoNum type="arabicPeriod"/>
            </a:pPr>
            <a:r>
              <a:rPr lang="en-CA" sz="1800" i="1" dirty="0">
                <a:effectLst/>
                <a:latin typeface="Calibri" panose="020F0502020204030204" pitchFamily="34" charset="0"/>
                <a:ea typeface="Calibri" panose="020F0502020204030204" pitchFamily="34" charset="0"/>
              </a:rPr>
              <a:t>Every career you have, I promise you (unless you literally are a self-employed team of one - and even then you still have to interact with customers), you're always going to be getting feedback from people. You're never going to be able to just produce work and walk away from it. And so this is a great introduction to getting used to that.</a:t>
            </a:r>
            <a:endParaRPr lang="en-CA" sz="2400" dirty="0"/>
          </a:p>
        </p:txBody>
      </p:sp>
      <p:sp>
        <p:nvSpPr>
          <p:cNvPr id="4" name="Slide Number Placeholder 3">
            <a:extLst>
              <a:ext uri="{FF2B5EF4-FFF2-40B4-BE49-F238E27FC236}">
                <a16:creationId xmlns:a16="http://schemas.microsoft.com/office/drawing/2014/main" id="{333C0B4D-F5C8-4312-B61E-DF0CCA609830}"/>
              </a:ext>
            </a:extLst>
          </p:cNvPr>
          <p:cNvSpPr>
            <a:spLocks noGrp="1"/>
          </p:cNvSpPr>
          <p:nvPr>
            <p:ph type="sldNum" sz="quarter" idx="12"/>
          </p:nvPr>
        </p:nvSpPr>
        <p:spPr/>
        <p:txBody>
          <a:bodyPr/>
          <a:lstStyle/>
          <a:p>
            <a:pPr>
              <a:defRPr/>
            </a:pPr>
            <a:fld id="{B84CB737-4F87-4A09-8024-842059AF2092}" type="slidenum">
              <a:rPr lang="en-CA" altLang="en-US" smtClean="0"/>
              <a:pPr>
                <a:defRPr/>
              </a:pPr>
              <a:t>33</a:t>
            </a:fld>
            <a:endParaRPr lang="en-CA" altLang="en-US" dirty="0"/>
          </a:p>
        </p:txBody>
      </p:sp>
      <p:pic>
        <p:nvPicPr>
          <p:cNvPr id="6" name="Picture 5">
            <a:extLst>
              <a:ext uri="{FF2B5EF4-FFF2-40B4-BE49-F238E27FC236}">
                <a16:creationId xmlns:a16="http://schemas.microsoft.com/office/drawing/2014/main" id="{554FD39E-2CA6-4F8B-B5E1-863D092B944E}"/>
              </a:ext>
            </a:extLst>
          </p:cNvPr>
          <p:cNvPicPr>
            <a:picLocks noChangeAspect="1"/>
          </p:cNvPicPr>
          <p:nvPr/>
        </p:nvPicPr>
        <p:blipFill>
          <a:blip r:embed="rId2"/>
          <a:stretch>
            <a:fillRect/>
          </a:stretch>
        </p:blipFill>
        <p:spPr>
          <a:xfrm>
            <a:off x="1119037" y="99398"/>
            <a:ext cx="5112569" cy="6682402"/>
          </a:xfrm>
          <a:prstGeom prst="rect">
            <a:avLst/>
          </a:prstGeom>
        </p:spPr>
      </p:pic>
      <p:pic>
        <p:nvPicPr>
          <p:cNvPr id="8" name="Picture 7">
            <a:extLst>
              <a:ext uri="{FF2B5EF4-FFF2-40B4-BE49-F238E27FC236}">
                <a16:creationId xmlns:a16="http://schemas.microsoft.com/office/drawing/2014/main" id="{09C28959-15B5-408B-9065-30023EBC0627}"/>
              </a:ext>
            </a:extLst>
          </p:cNvPr>
          <p:cNvPicPr>
            <a:picLocks noChangeAspect="1"/>
          </p:cNvPicPr>
          <p:nvPr/>
        </p:nvPicPr>
        <p:blipFill>
          <a:blip r:embed="rId3"/>
          <a:stretch>
            <a:fillRect/>
          </a:stretch>
        </p:blipFill>
        <p:spPr>
          <a:xfrm>
            <a:off x="1120361" y="109324"/>
            <a:ext cx="5112568" cy="6875775"/>
          </a:xfrm>
          <a:prstGeom prst="rect">
            <a:avLst/>
          </a:prstGeom>
        </p:spPr>
      </p:pic>
      <p:pic>
        <p:nvPicPr>
          <p:cNvPr id="10" name="Picture 9">
            <a:extLst>
              <a:ext uri="{FF2B5EF4-FFF2-40B4-BE49-F238E27FC236}">
                <a16:creationId xmlns:a16="http://schemas.microsoft.com/office/drawing/2014/main" id="{7EC5B6E0-62D3-4594-B584-82F8035659C5}"/>
              </a:ext>
            </a:extLst>
          </p:cNvPr>
          <p:cNvPicPr>
            <a:picLocks noChangeAspect="1"/>
          </p:cNvPicPr>
          <p:nvPr/>
        </p:nvPicPr>
        <p:blipFill>
          <a:blip r:embed="rId4"/>
          <a:stretch>
            <a:fillRect/>
          </a:stretch>
        </p:blipFill>
        <p:spPr>
          <a:xfrm>
            <a:off x="-12959" y="-23475"/>
            <a:ext cx="4824536" cy="6833159"/>
          </a:xfrm>
          <a:prstGeom prst="rect">
            <a:avLst/>
          </a:prstGeom>
        </p:spPr>
      </p:pic>
      <p:pic>
        <p:nvPicPr>
          <p:cNvPr id="1026" name="Picture 2">
            <a:extLst>
              <a:ext uri="{FF2B5EF4-FFF2-40B4-BE49-F238E27FC236}">
                <a16:creationId xmlns:a16="http://schemas.microsoft.com/office/drawing/2014/main" id="{84EBBB11-E0A7-4536-9FDF-7BAE6A4D17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537" y="89895"/>
            <a:ext cx="42926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9364F5B-08E0-403E-AD23-1A4A0D4B7932}"/>
              </a:ext>
            </a:extLst>
          </p:cNvPr>
          <p:cNvPicPr>
            <a:picLocks noChangeAspect="1"/>
          </p:cNvPicPr>
          <p:nvPr/>
        </p:nvPicPr>
        <p:blipFill>
          <a:blip r:embed="rId6"/>
          <a:stretch>
            <a:fillRect/>
          </a:stretch>
        </p:blipFill>
        <p:spPr>
          <a:xfrm>
            <a:off x="4658060" y="-5269"/>
            <a:ext cx="4522563" cy="6846256"/>
          </a:xfrm>
          <a:prstGeom prst="rect">
            <a:avLst/>
          </a:prstGeom>
        </p:spPr>
      </p:pic>
      <p:pic>
        <p:nvPicPr>
          <p:cNvPr id="14" name="Picture 13">
            <a:extLst>
              <a:ext uri="{FF2B5EF4-FFF2-40B4-BE49-F238E27FC236}">
                <a16:creationId xmlns:a16="http://schemas.microsoft.com/office/drawing/2014/main" id="{822A211E-438F-4430-8477-C8967C0863FA}"/>
              </a:ext>
            </a:extLst>
          </p:cNvPr>
          <p:cNvPicPr>
            <a:picLocks noChangeAspect="1"/>
          </p:cNvPicPr>
          <p:nvPr/>
        </p:nvPicPr>
        <p:blipFill>
          <a:blip r:embed="rId7"/>
          <a:stretch>
            <a:fillRect/>
          </a:stretch>
        </p:blipFill>
        <p:spPr>
          <a:xfrm>
            <a:off x="-87126" y="8691"/>
            <a:ext cx="3888430" cy="6840618"/>
          </a:xfrm>
          <a:prstGeom prst="rect">
            <a:avLst/>
          </a:prstGeom>
        </p:spPr>
      </p:pic>
      <p:pic>
        <p:nvPicPr>
          <p:cNvPr id="16" name="Picture 15">
            <a:extLst>
              <a:ext uri="{FF2B5EF4-FFF2-40B4-BE49-F238E27FC236}">
                <a16:creationId xmlns:a16="http://schemas.microsoft.com/office/drawing/2014/main" id="{5F8AD1DF-F40F-4651-A5AB-385CCD88A91D}"/>
              </a:ext>
            </a:extLst>
          </p:cNvPr>
          <p:cNvPicPr>
            <a:picLocks noChangeAspect="1"/>
          </p:cNvPicPr>
          <p:nvPr/>
        </p:nvPicPr>
        <p:blipFill>
          <a:blip r:embed="rId8"/>
          <a:stretch>
            <a:fillRect/>
          </a:stretch>
        </p:blipFill>
        <p:spPr>
          <a:xfrm>
            <a:off x="-72229" y="-18750"/>
            <a:ext cx="4162523" cy="6990368"/>
          </a:xfrm>
          <a:prstGeom prst="rect">
            <a:avLst/>
          </a:prstGeom>
        </p:spPr>
      </p:pic>
      <p:pic>
        <p:nvPicPr>
          <p:cNvPr id="18" name="Picture 17">
            <a:extLst>
              <a:ext uri="{FF2B5EF4-FFF2-40B4-BE49-F238E27FC236}">
                <a16:creationId xmlns:a16="http://schemas.microsoft.com/office/drawing/2014/main" id="{F2FA4C8F-76B2-4246-AC7E-28F96CF0660C}"/>
              </a:ext>
            </a:extLst>
          </p:cNvPr>
          <p:cNvPicPr>
            <a:picLocks noChangeAspect="1"/>
          </p:cNvPicPr>
          <p:nvPr/>
        </p:nvPicPr>
        <p:blipFill rotWithShape="1">
          <a:blip r:embed="rId9"/>
          <a:srcRect l="3030" t="1482" r="3030"/>
          <a:stretch/>
        </p:blipFill>
        <p:spPr>
          <a:xfrm>
            <a:off x="4616016" y="75675"/>
            <a:ext cx="4032447" cy="6433469"/>
          </a:xfrm>
          <a:prstGeom prst="rect">
            <a:avLst/>
          </a:prstGeom>
        </p:spPr>
      </p:pic>
    </p:spTree>
    <p:extLst>
      <p:ext uri="{BB962C8B-B14F-4D97-AF65-F5344CB8AC3E}">
        <p14:creationId xmlns:p14="http://schemas.microsoft.com/office/powerpoint/2010/main" val="267756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 calcmode="lin" valueType="num">
                                      <p:cBhvr additive="base">
                                        <p:cTn id="40" dur="500" fill="hold"/>
                                        <p:tgtEl>
                                          <p:spTgt spid="1026"/>
                                        </p:tgtEl>
                                        <p:attrNameLst>
                                          <p:attrName>ppt_x</p:attrName>
                                        </p:attrNameLst>
                                      </p:cBhvr>
                                      <p:tavLst>
                                        <p:tav tm="0">
                                          <p:val>
                                            <p:strVal val="#ppt_x"/>
                                          </p:val>
                                        </p:tav>
                                        <p:tav tm="100000">
                                          <p:val>
                                            <p:strVal val="#ppt_x"/>
                                          </p:val>
                                        </p:tav>
                                      </p:tavLst>
                                    </p:anim>
                                    <p:anim calcmode="lin" valueType="num">
                                      <p:cBhvr additive="base">
                                        <p:cTn id="4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026"/>
                                        </p:tgtEl>
                                      </p:cBhvr>
                                    </p:animEffect>
                                    <p:set>
                                      <p:cBhvr>
                                        <p:cTn id="46" dur="1" fill="hold">
                                          <p:stCondLst>
                                            <p:cond delay="499"/>
                                          </p:stCondLst>
                                        </p:cTn>
                                        <p:tgtEl>
                                          <p:spTgt spid="10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6"/>
                                        </p:tgtEl>
                                      </p:cBhvr>
                                    </p:animEffect>
                                    <p:set>
                                      <p:cBhvr>
                                        <p:cTn id="79" dur="1" fill="hold">
                                          <p:stCondLst>
                                            <p:cond delay="499"/>
                                          </p:stCondLst>
                                        </p:cTn>
                                        <p:tgtEl>
                                          <p:spTgt spid="1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additive="base">
                                        <p:cTn id="84" dur="500" fill="hold"/>
                                        <p:tgtEl>
                                          <p:spTgt spid="18"/>
                                        </p:tgtEl>
                                        <p:attrNameLst>
                                          <p:attrName>ppt_x</p:attrName>
                                        </p:attrNameLst>
                                      </p:cBhvr>
                                      <p:tavLst>
                                        <p:tav tm="0">
                                          <p:val>
                                            <p:strVal val="#ppt_x"/>
                                          </p:val>
                                        </p:tav>
                                        <p:tav tm="100000">
                                          <p:val>
                                            <p:strVal val="#ppt_x"/>
                                          </p:val>
                                        </p:tav>
                                      </p:tavLst>
                                    </p:anim>
                                    <p:anim calcmode="lin" valueType="num">
                                      <p:cBhvr additive="base">
                                        <p:cTn id="8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8"/>
                                        </p:tgtEl>
                                      </p:cBhvr>
                                    </p:animEffect>
                                    <p:set>
                                      <p:cBhvr>
                                        <p:cTn id="9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B5A7CF-F9C8-4C2B-83DE-21B8EF06F532}"/>
              </a:ext>
            </a:extLst>
          </p:cNvPr>
          <p:cNvSpPr>
            <a:spLocks noGrp="1"/>
          </p:cNvSpPr>
          <p:nvPr>
            <p:ph idx="1"/>
          </p:nvPr>
        </p:nvSpPr>
        <p:spPr>
          <a:xfrm>
            <a:off x="539552" y="33670"/>
            <a:ext cx="8424936" cy="6449144"/>
          </a:xfrm>
        </p:spPr>
        <p:txBody>
          <a:bodyPr/>
          <a:lstStyle/>
          <a:p>
            <a:pPr marL="457200" indent="-457200"/>
            <a:r>
              <a:rPr lang="en-CA" sz="2800" dirty="0">
                <a:effectLst/>
                <a:latin typeface="Calibri" panose="020F0502020204030204" pitchFamily="34" charset="0"/>
                <a:ea typeface="Times New Roman" panose="02020603050405020304" pitchFamily="18" charset="0"/>
              </a:rPr>
              <a:t>If you can read and follow instructions, you should be able to get at least 70% on all the assignments.  The assignments have subjective parts, do not expect to get 100%. If you are expecting to get 100% on every assignment in order to get into med school, this isn’t the course for you. </a:t>
            </a:r>
            <a:endParaRPr lang="en-CA" sz="2800" dirty="0">
              <a:effectLst/>
              <a:latin typeface="Calibri" panose="020F0502020204030204" pitchFamily="34" charset="0"/>
              <a:ea typeface="Calibri" panose="020F0502020204030204" pitchFamily="34" charset="0"/>
            </a:endParaRPr>
          </a:p>
          <a:p>
            <a:pPr marL="457200" indent="-457200"/>
            <a:r>
              <a:rPr lang="en-CA" sz="2800" dirty="0">
                <a:effectLst/>
                <a:latin typeface="Calibri" panose="020F0502020204030204" pitchFamily="34" charset="0"/>
                <a:ea typeface="Times New Roman" panose="02020603050405020304" pitchFamily="18" charset="0"/>
              </a:rPr>
              <a:t>Test what you hand in to Kritik on a DIFFERENT computer/your phone. It might work fine on your computer but not work for anyone else.</a:t>
            </a:r>
          </a:p>
          <a:p>
            <a:pPr marL="457200" indent="-457200"/>
            <a:r>
              <a:rPr lang="en-CA" sz="2800" dirty="0">
                <a:effectLst/>
                <a:latin typeface="Calibri" panose="020F0502020204030204" pitchFamily="34" charset="0"/>
                <a:ea typeface="Times New Roman" panose="02020603050405020304" pitchFamily="18" charset="0"/>
              </a:rPr>
              <a:t>Cheating </a:t>
            </a:r>
            <a:r>
              <a:rPr lang="en-CA" sz="2800" dirty="0">
                <a:effectLst/>
                <a:latin typeface="Wingdings" panose="05000000000000000000" pitchFamily="2" charset="2"/>
                <a:ea typeface="Times New Roman" panose="02020603050405020304" pitchFamily="18" charset="0"/>
              </a:rPr>
              <a:t>à</a:t>
            </a:r>
            <a:r>
              <a:rPr lang="en-CA" sz="2800" dirty="0">
                <a:effectLst/>
                <a:latin typeface="Calibri" panose="020F0502020204030204" pitchFamily="34" charset="0"/>
                <a:ea typeface="Times New Roman" panose="02020603050405020304" pitchFamily="18" charset="0"/>
              </a:rPr>
              <a:t> we have seen students cheat and we catch them. The </a:t>
            </a:r>
            <a:r>
              <a:rPr lang="en-CA" sz="2800" dirty="0">
                <a:latin typeface="Calibri" panose="020F0502020204030204" pitchFamily="34" charset="0"/>
                <a:ea typeface="Times New Roman" panose="02020603050405020304" pitchFamily="18" charset="0"/>
              </a:rPr>
              <a:t>course material is not super hard but it does require effort (if you want a bird course – this </a:t>
            </a:r>
            <a:r>
              <a:rPr lang="en-CA" sz="2800" dirty="0" err="1">
                <a:latin typeface="Calibri" panose="020F0502020204030204" pitchFamily="34" charset="0"/>
                <a:ea typeface="Times New Roman" panose="02020603050405020304" pitchFamily="18" charset="0"/>
              </a:rPr>
              <a:t>ain’t</a:t>
            </a:r>
            <a:r>
              <a:rPr lang="en-CA" sz="2800" dirty="0">
                <a:latin typeface="Calibri" panose="020F0502020204030204" pitchFamily="34" charset="0"/>
                <a:ea typeface="Times New Roman" panose="02020603050405020304" pitchFamily="18" charset="0"/>
              </a:rPr>
              <a:t> it!) </a:t>
            </a:r>
          </a:p>
          <a:p>
            <a:pPr marL="731838" lvl="1" indent="-457200"/>
            <a:r>
              <a:rPr lang="en-CA" sz="2400" dirty="0">
                <a:effectLst/>
                <a:latin typeface="Calibri" panose="020F0502020204030204" pitchFamily="34" charset="0"/>
                <a:ea typeface="Times New Roman" panose="02020603050405020304" pitchFamily="18" charset="0"/>
              </a:rPr>
              <a:t>Bryan and Laura are VERY available to help you if you get stuck so there is NO Reason to cheat, it is not worth the risk!</a:t>
            </a:r>
            <a:endParaRPr lang="en-CA" sz="2400" dirty="0">
              <a:effectLst/>
              <a:latin typeface="Calibri" panose="020F0502020204030204" pitchFamily="34" charset="0"/>
              <a:ea typeface="Calibri" panose="020F0502020204030204" pitchFamily="34" charset="0"/>
            </a:endParaRPr>
          </a:p>
          <a:p>
            <a:endParaRPr lang="en-CA" dirty="0"/>
          </a:p>
        </p:txBody>
      </p:sp>
      <p:sp>
        <p:nvSpPr>
          <p:cNvPr id="4" name="Slide Number Placeholder 3">
            <a:extLst>
              <a:ext uri="{FF2B5EF4-FFF2-40B4-BE49-F238E27FC236}">
                <a16:creationId xmlns:a16="http://schemas.microsoft.com/office/drawing/2014/main" id="{1D51DB37-AFA6-446C-8ABE-D803EE323F4F}"/>
              </a:ext>
            </a:extLst>
          </p:cNvPr>
          <p:cNvSpPr>
            <a:spLocks noGrp="1"/>
          </p:cNvSpPr>
          <p:nvPr>
            <p:ph type="sldNum" sz="quarter" idx="12"/>
          </p:nvPr>
        </p:nvSpPr>
        <p:spPr/>
        <p:txBody>
          <a:bodyPr/>
          <a:lstStyle/>
          <a:p>
            <a:pPr>
              <a:defRPr/>
            </a:pPr>
            <a:fld id="{B84CB737-4F87-4A09-8024-842059AF2092}" type="slidenum">
              <a:rPr lang="en-CA" altLang="en-US" smtClean="0"/>
              <a:pPr>
                <a:defRPr/>
              </a:pPr>
              <a:t>34</a:t>
            </a:fld>
            <a:endParaRPr lang="en-CA" altLang="en-US" dirty="0"/>
          </a:p>
        </p:txBody>
      </p:sp>
    </p:spTree>
    <p:extLst>
      <p:ext uri="{BB962C8B-B14F-4D97-AF65-F5344CB8AC3E}">
        <p14:creationId xmlns:p14="http://schemas.microsoft.com/office/powerpoint/2010/main" val="348594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88930-F3A0-4A3E-ADDB-90B1EDDA6290}"/>
              </a:ext>
            </a:extLst>
          </p:cNvPr>
          <p:cNvSpPr>
            <a:spLocks noGrp="1"/>
          </p:cNvSpPr>
          <p:nvPr>
            <p:ph type="title"/>
          </p:nvPr>
        </p:nvSpPr>
        <p:spPr>
          <a:xfrm>
            <a:off x="706085" y="94788"/>
            <a:ext cx="8072438" cy="750093"/>
          </a:xfrm>
        </p:spPr>
        <p:txBody>
          <a:bodyPr/>
          <a:lstStyle/>
          <a:p>
            <a:r>
              <a:rPr lang="en-US" dirty="0"/>
              <a:t>Peer Marking Benefits</a:t>
            </a:r>
          </a:p>
        </p:txBody>
      </p:sp>
      <p:sp>
        <p:nvSpPr>
          <p:cNvPr id="3" name="Content Placeholder 2">
            <a:extLst>
              <a:ext uri="{FF2B5EF4-FFF2-40B4-BE49-F238E27FC236}">
                <a16:creationId xmlns:a16="http://schemas.microsoft.com/office/drawing/2014/main" id="{9315DB82-C8D9-4BD3-AD1F-436424BA4164}"/>
              </a:ext>
            </a:extLst>
          </p:cNvPr>
          <p:cNvSpPr>
            <a:spLocks noGrp="1"/>
          </p:cNvSpPr>
          <p:nvPr>
            <p:ph idx="1"/>
          </p:nvPr>
        </p:nvSpPr>
        <p:spPr>
          <a:xfrm>
            <a:off x="683568" y="892968"/>
            <a:ext cx="8077200" cy="5072063"/>
          </a:xfrm>
        </p:spPr>
        <p:txBody>
          <a:bodyPr/>
          <a:lstStyle/>
          <a:p>
            <a:r>
              <a:rPr lang="en-US" dirty="0"/>
              <a:t>Timely Feedback</a:t>
            </a:r>
          </a:p>
          <a:p>
            <a:r>
              <a:rPr lang="en-US" dirty="0"/>
              <a:t>Exposure to multiple points of view</a:t>
            </a:r>
          </a:p>
          <a:p>
            <a:r>
              <a:rPr lang="en-US" dirty="0"/>
              <a:t>Learning to accept and deliver feedback</a:t>
            </a:r>
          </a:p>
          <a:p>
            <a:r>
              <a:rPr lang="en-US" dirty="0"/>
              <a:t>Engaging with the material at a deeper level (especially between assignment 2 and 3)</a:t>
            </a:r>
          </a:p>
          <a:p>
            <a:r>
              <a:rPr lang="en-US" dirty="0"/>
              <a:t>Rubrics are clear and fair to every student in the course</a:t>
            </a:r>
          </a:p>
          <a:p>
            <a:r>
              <a:rPr lang="en-US" dirty="0"/>
              <a:t>Students are rewarded not just for creating the assignment but also for being a careful and thoughtful marker (more than one way to use your talents on assignments).</a:t>
            </a:r>
          </a:p>
        </p:txBody>
      </p:sp>
      <p:sp>
        <p:nvSpPr>
          <p:cNvPr id="4" name="Slide Number Placeholder 3">
            <a:extLst>
              <a:ext uri="{FF2B5EF4-FFF2-40B4-BE49-F238E27FC236}">
                <a16:creationId xmlns:a16="http://schemas.microsoft.com/office/drawing/2014/main" id="{8A362AC2-53EE-4024-AEAE-AA5FED39A44E}"/>
              </a:ext>
            </a:extLst>
          </p:cNvPr>
          <p:cNvSpPr>
            <a:spLocks noGrp="1"/>
          </p:cNvSpPr>
          <p:nvPr>
            <p:ph type="sldNum" sz="quarter" idx="12"/>
          </p:nvPr>
        </p:nvSpPr>
        <p:spPr/>
        <p:txBody>
          <a:bodyPr/>
          <a:lstStyle/>
          <a:p>
            <a:pPr>
              <a:defRPr/>
            </a:pPr>
            <a:fld id="{B84CB737-4F87-4A09-8024-842059AF2092}" type="slidenum">
              <a:rPr lang="en-CA" altLang="en-US" smtClean="0"/>
              <a:pPr>
                <a:defRPr/>
              </a:pPr>
              <a:t>35</a:t>
            </a:fld>
            <a:endParaRPr lang="en-CA" altLang="en-US" dirty="0"/>
          </a:p>
        </p:txBody>
      </p:sp>
    </p:spTree>
    <p:extLst>
      <p:ext uri="{BB962C8B-B14F-4D97-AF65-F5344CB8AC3E}">
        <p14:creationId xmlns:p14="http://schemas.microsoft.com/office/powerpoint/2010/main" val="16212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EB5DF-A767-4D01-8F87-9F04E3A2B9C9}"/>
              </a:ext>
            </a:extLst>
          </p:cNvPr>
          <p:cNvSpPr>
            <a:spLocks noGrp="1"/>
          </p:cNvSpPr>
          <p:nvPr>
            <p:ph type="title"/>
          </p:nvPr>
        </p:nvSpPr>
        <p:spPr>
          <a:xfrm>
            <a:off x="857250" y="142875"/>
            <a:ext cx="7315150" cy="1143000"/>
          </a:xfrm>
        </p:spPr>
        <p:txBody>
          <a:bodyPr/>
          <a:lstStyle/>
          <a:p>
            <a:r>
              <a:rPr lang="en-US" dirty="0"/>
              <a:t>Late Coupons for Assignments</a:t>
            </a:r>
          </a:p>
        </p:txBody>
      </p:sp>
      <p:sp>
        <p:nvSpPr>
          <p:cNvPr id="3" name="Content Placeholder 2">
            <a:extLst>
              <a:ext uri="{FF2B5EF4-FFF2-40B4-BE49-F238E27FC236}">
                <a16:creationId xmlns:a16="http://schemas.microsoft.com/office/drawing/2014/main" id="{0D6AF8CF-FB88-4C0B-9BE8-4F8DB9703BC0}"/>
              </a:ext>
            </a:extLst>
          </p:cNvPr>
          <p:cNvSpPr>
            <a:spLocks noGrp="1"/>
          </p:cNvSpPr>
          <p:nvPr>
            <p:ph idx="1"/>
          </p:nvPr>
        </p:nvSpPr>
        <p:spPr>
          <a:xfrm>
            <a:off x="611560" y="1307815"/>
            <a:ext cx="8077200" cy="5072063"/>
          </a:xfrm>
        </p:spPr>
        <p:txBody>
          <a:bodyPr/>
          <a:lstStyle/>
          <a:p>
            <a:r>
              <a:rPr lang="en-US" dirty="0"/>
              <a:t>Can use the 3 late coupons ONLY on assignments</a:t>
            </a:r>
          </a:p>
          <a:p>
            <a:r>
              <a:rPr lang="en-US" dirty="0"/>
              <a:t>You get 3 late coupons for the WHOLE term</a:t>
            </a:r>
          </a:p>
          <a:p>
            <a:r>
              <a:rPr lang="en-US" dirty="0"/>
              <a:t>Cannot use them to push you past the last possible date to hand in. </a:t>
            </a:r>
          </a:p>
          <a:p>
            <a:r>
              <a:rPr lang="en-US" dirty="0"/>
              <a:t>Each coupon removes one day’s late penalty.</a:t>
            </a:r>
          </a:p>
          <a:p>
            <a:r>
              <a:rPr lang="en-US" dirty="0"/>
              <a:t>Gradebook will contain # of coupons you have left (give me time to update this </a:t>
            </a:r>
            <a:r>
              <a:rPr lang="en-US" dirty="0">
                <a:sym typeface="Wingdings" panose="05000000000000000000" pitchFamily="2" charset="2"/>
              </a:rPr>
              <a:t>)</a:t>
            </a:r>
          </a:p>
        </p:txBody>
      </p:sp>
      <p:sp>
        <p:nvSpPr>
          <p:cNvPr id="4" name="Slide Number Placeholder 3">
            <a:extLst>
              <a:ext uri="{FF2B5EF4-FFF2-40B4-BE49-F238E27FC236}">
                <a16:creationId xmlns:a16="http://schemas.microsoft.com/office/drawing/2014/main" id="{8BC5E899-BB11-49EA-9954-9AC81478C633}"/>
              </a:ext>
            </a:extLst>
          </p:cNvPr>
          <p:cNvSpPr>
            <a:spLocks noGrp="1"/>
          </p:cNvSpPr>
          <p:nvPr>
            <p:ph type="sldNum" sz="quarter" idx="12"/>
          </p:nvPr>
        </p:nvSpPr>
        <p:spPr/>
        <p:txBody>
          <a:bodyPr/>
          <a:lstStyle/>
          <a:p>
            <a:pPr>
              <a:defRPr/>
            </a:pPr>
            <a:fld id="{B84CB737-4F87-4A09-8024-842059AF2092}" type="slidenum">
              <a:rPr lang="en-CA" altLang="en-US" smtClean="0"/>
              <a:pPr>
                <a:defRPr/>
              </a:pPr>
              <a:t>36</a:t>
            </a:fld>
            <a:endParaRPr lang="en-CA" altLang="en-US" dirty="0"/>
          </a:p>
        </p:txBody>
      </p:sp>
    </p:spTree>
    <p:extLst>
      <p:ext uri="{BB962C8B-B14F-4D97-AF65-F5344CB8AC3E}">
        <p14:creationId xmlns:p14="http://schemas.microsoft.com/office/powerpoint/2010/main" val="1353870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A06D-D7AB-43C8-9AAA-BB190D93D35B}"/>
              </a:ext>
            </a:extLst>
          </p:cNvPr>
          <p:cNvSpPr>
            <a:spLocks noGrp="1"/>
          </p:cNvSpPr>
          <p:nvPr>
            <p:ph type="title"/>
          </p:nvPr>
        </p:nvSpPr>
        <p:spPr>
          <a:xfrm>
            <a:off x="535781" y="-14015"/>
            <a:ext cx="8072438" cy="405805"/>
          </a:xfrm>
        </p:spPr>
        <p:txBody>
          <a:bodyPr>
            <a:normAutofit fontScale="90000"/>
          </a:bodyPr>
          <a:lstStyle/>
          <a:p>
            <a:r>
              <a:rPr lang="en-US" dirty="0"/>
              <a:t>Late Coupons Continued</a:t>
            </a:r>
          </a:p>
        </p:txBody>
      </p:sp>
      <p:sp>
        <p:nvSpPr>
          <p:cNvPr id="3" name="Content Placeholder 2">
            <a:extLst>
              <a:ext uri="{FF2B5EF4-FFF2-40B4-BE49-F238E27FC236}">
                <a16:creationId xmlns:a16="http://schemas.microsoft.com/office/drawing/2014/main" id="{A8A9AA9A-BC15-412C-ACA7-C491E5F0F000}"/>
              </a:ext>
            </a:extLst>
          </p:cNvPr>
          <p:cNvSpPr>
            <a:spLocks noGrp="1"/>
          </p:cNvSpPr>
          <p:nvPr>
            <p:ph idx="1"/>
          </p:nvPr>
        </p:nvSpPr>
        <p:spPr>
          <a:xfrm>
            <a:off x="376932" y="314573"/>
            <a:ext cx="8659564" cy="5662389"/>
          </a:xfrm>
        </p:spPr>
        <p:txBody>
          <a:bodyPr/>
          <a:lstStyle/>
          <a:p>
            <a:r>
              <a:rPr lang="en-US" dirty="0">
                <a:sym typeface="Wingdings" panose="05000000000000000000" pitchFamily="2" charset="2"/>
              </a:rPr>
              <a:t>You can use all 3 coupons on one assignment but then you have none left for later assignments. </a:t>
            </a:r>
            <a:endParaRPr lang="en-US" dirty="0"/>
          </a:p>
          <a:p>
            <a:r>
              <a:rPr lang="en-US" dirty="0"/>
              <a:t>To use one, go to: </a:t>
            </a:r>
            <a:r>
              <a:rPr lang="en-US" sz="2000" i="1" dirty="0">
                <a:solidFill>
                  <a:srgbClr val="FF0000"/>
                </a:solidFill>
              </a:rPr>
              <a:t>Brightspace&gt;Useful Stuff-Check out this section!&gt;Assignment Lat Coupons Info- PLEASE READ </a:t>
            </a:r>
            <a:r>
              <a:rPr lang="en-US" dirty="0"/>
              <a:t>during the 3 days that you can hand in late</a:t>
            </a:r>
          </a:p>
          <a:p>
            <a:r>
              <a:rPr lang="en-US" dirty="0"/>
              <a:t>You do not need to use them, try to hand in on time, this is only if you are really crammed for time</a:t>
            </a:r>
          </a:p>
          <a:p>
            <a:r>
              <a:rPr lang="en-US" dirty="0"/>
              <a:t>You may only use them on the creation phase of the assignment NOT on marking or feedback phase.</a:t>
            </a:r>
          </a:p>
        </p:txBody>
      </p:sp>
      <p:sp>
        <p:nvSpPr>
          <p:cNvPr id="4" name="Slide Number Placeholder 3">
            <a:extLst>
              <a:ext uri="{FF2B5EF4-FFF2-40B4-BE49-F238E27FC236}">
                <a16:creationId xmlns:a16="http://schemas.microsoft.com/office/drawing/2014/main" id="{2667B5C1-7020-4093-B2EF-6C9EA74B05BB}"/>
              </a:ext>
            </a:extLst>
          </p:cNvPr>
          <p:cNvSpPr>
            <a:spLocks noGrp="1"/>
          </p:cNvSpPr>
          <p:nvPr>
            <p:ph type="sldNum" sz="quarter" idx="12"/>
          </p:nvPr>
        </p:nvSpPr>
        <p:spPr/>
        <p:txBody>
          <a:bodyPr/>
          <a:lstStyle/>
          <a:p>
            <a:pPr>
              <a:defRPr/>
            </a:pPr>
            <a:fld id="{B84CB737-4F87-4A09-8024-842059AF2092}" type="slidenum">
              <a:rPr lang="en-CA" altLang="en-US" smtClean="0"/>
              <a:pPr>
                <a:defRPr/>
              </a:pPr>
              <a:t>37</a:t>
            </a:fld>
            <a:endParaRPr lang="en-CA" altLang="en-US" dirty="0"/>
          </a:p>
        </p:txBody>
      </p:sp>
      <p:pic>
        <p:nvPicPr>
          <p:cNvPr id="5" name="Picture 4">
            <a:extLst>
              <a:ext uri="{FF2B5EF4-FFF2-40B4-BE49-F238E27FC236}">
                <a16:creationId xmlns:a16="http://schemas.microsoft.com/office/drawing/2014/main" id="{A6D7B007-6879-4940-81D4-407D9F8D8428}"/>
              </a:ext>
            </a:extLst>
          </p:cNvPr>
          <p:cNvPicPr>
            <a:picLocks noChangeAspect="1"/>
          </p:cNvPicPr>
          <p:nvPr/>
        </p:nvPicPr>
        <p:blipFill>
          <a:blip r:embed="rId2"/>
          <a:stretch>
            <a:fillRect/>
          </a:stretch>
        </p:blipFill>
        <p:spPr>
          <a:xfrm>
            <a:off x="683568" y="3412976"/>
            <a:ext cx="7432154" cy="3277664"/>
          </a:xfrm>
          <a:prstGeom prst="rect">
            <a:avLst/>
          </a:prstGeom>
        </p:spPr>
      </p:pic>
    </p:spTree>
    <p:extLst>
      <p:ext uri="{BB962C8B-B14F-4D97-AF65-F5344CB8AC3E}">
        <p14:creationId xmlns:p14="http://schemas.microsoft.com/office/powerpoint/2010/main" val="192941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26B0-1F01-4B40-95C6-1CE1CE000882}"/>
              </a:ext>
            </a:extLst>
          </p:cNvPr>
          <p:cNvSpPr>
            <a:spLocks noGrp="1"/>
          </p:cNvSpPr>
          <p:nvPr>
            <p:ph type="title"/>
          </p:nvPr>
        </p:nvSpPr>
        <p:spPr>
          <a:xfrm>
            <a:off x="467544" y="-19397"/>
            <a:ext cx="7819206" cy="720079"/>
          </a:xfrm>
        </p:spPr>
        <p:txBody>
          <a:bodyPr>
            <a:normAutofit fontScale="90000"/>
          </a:bodyPr>
          <a:lstStyle/>
          <a:p>
            <a:r>
              <a:rPr lang="en-US" dirty="0"/>
              <a:t>Late Coupons Continued…</a:t>
            </a:r>
          </a:p>
        </p:txBody>
      </p:sp>
      <p:sp>
        <p:nvSpPr>
          <p:cNvPr id="3" name="Content Placeholder 2">
            <a:extLst>
              <a:ext uri="{FF2B5EF4-FFF2-40B4-BE49-F238E27FC236}">
                <a16:creationId xmlns:a16="http://schemas.microsoft.com/office/drawing/2014/main" id="{D896452B-6F67-4C63-AB11-F82AC12CDBE2}"/>
              </a:ext>
            </a:extLst>
          </p:cNvPr>
          <p:cNvSpPr>
            <a:spLocks noGrp="1"/>
          </p:cNvSpPr>
          <p:nvPr>
            <p:ph idx="1"/>
          </p:nvPr>
        </p:nvSpPr>
        <p:spPr>
          <a:xfrm>
            <a:off x="359024" y="548680"/>
            <a:ext cx="8784976" cy="5904656"/>
          </a:xfrm>
        </p:spPr>
        <p:txBody>
          <a:bodyPr/>
          <a:lstStyle/>
          <a:p>
            <a:r>
              <a:rPr lang="en-US" dirty="0"/>
              <a:t>Example: assume an assignment is due on Friday, Oct 18, 2030 at 11:59pm.  Then:</a:t>
            </a:r>
          </a:p>
          <a:p>
            <a:pPr lvl="1"/>
            <a:r>
              <a:rPr lang="en-US" sz="2400" dirty="0"/>
              <a:t>You may not hand in more than 3 days late (so no matter what, if you hand in after Monday, Oct 21 at 11:59pm, we will not accept your assignment, even if you used all 3 late coupons!)</a:t>
            </a:r>
          </a:p>
          <a:p>
            <a:pPr lvl="1"/>
            <a:r>
              <a:rPr lang="en-US" sz="2400" dirty="0"/>
              <a:t>If you hand in to Kritik.io before 11:59pm, Oct 18, no need to use a coupon!</a:t>
            </a:r>
          </a:p>
          <a:p>
            <a:pPr lvl="1"/>
            <a:r>
              <a:rPr lang="en-US" sz="2400" dirty="0"/>
              <a:t>If you hand in to Kritik.io on Saturday, Oct 19, then you can (you don’t have to use it but you can) submit 1 coupon (if you still have coupons left) to remove the -15% penalty.</a:t>
            </a:r>
          </a:p>
          <a:p>
            <a:pPr lvl="1"/>
            <a:r>
              <a:rPr lang="en-US" sz="2400" dirty="0"/>
              <a:t>Go to </a:t>
            </a:r>
            <a:r>
              <a:rPr lang="en-US" sz="2400" i="1" dirty="0">
                <a:solidFill>
                  <a:srgbClr val="FF0000"/>
                </a:solidFill>
              </a:rPr>
              <a:t>Brightspace&gt;Useful Stuff-Check out this section!&gt;Assignment Lat Coupons Info- PLEASE READ&gt;</a:t>
            </a:r>
            <a:r>
              <a:rPr lang="en-US" sz="2400" i="1" dirty="0" err="1">
                <a:solidFill>
                  <a:srgbClr val="FF0000"/>
                </a:solidFill>
              </a:rPr>
              <a:t>Poster_NeedToUseLateCoupon</a:t>
            </a:r>
            <a:r>
              <a:rPr lang="en-US" sz="2400" i="1" dirty="0">
                <a:solidFill>
                  <a:srgbClr val="FF0000"/>
                </a:solidFill>
              </a:rPr>
              <a:t> </a:t>
            </a:r>
            <a:r>
              <a:rPr lang="en-US" sz="2400" dirty="0"/>
              <a:t>AFTER 11:59pm on Friday, Oct 18 to say how many coupons you want to use if you do decide to use a late coupon(s).</a:t>
            </a:r>
          </a:p>
        </p:txBody>
      </p:sp>
      <p:sp>
        <p:nvSpPr>
          <p:cNvPr id="4" name="Slide Number Placeholder 3">
            <a:extLst>
              <a:ext uri="{FF2B5EF4-FFF2-40B4-BE49-F238E27FC236}">
                <a16:creationId xmlns:a16="http://schemas.microsoft.com/office/drawing/2014/main" id="{5200B98E-3C59-44C9-9EB3-C73AC1C1317F}"/>
              </a:ext>
            </a:extLst>
          </p:cNvPr>
          <p:cNvSpPr>
            <a:spLocks noGrp="1"/>
          </p:cNvSpPr>
          <p:nvPr>
            <p:ph type="sldNum" sz="quarter" idx="12"/>
          </p:nvPr>
        </p:nvSpPr>
        <p:spPr/>
        <p:txBody>
          <a:bodyPr/>
          <a:lstStyle/>
          <a:p>
            <a:pPr>
              <a:defRPr/>
            </a:pPr>
            <a:fld id="{B84CB737-4F87-4A09-8024-842059AF2092}" type="slidenum">
              <a:rPr lang="en-CA" altLang="en-US" smtClean="0"/>
              <a:pPr>
                <a:defRPr/>
              </a:pPr>
              <a:t>38</a:t>
            </a:fld>
            <a:endParaRPr lang="en-CA" altLang="en-US" dirty="0"/>
          </a:p>
        </p:txBody>
      </p:sp>
    </p:spTree>
    <p:extLst>
      <p:ext uri="{BB962C8B-B14F-4D97-AF65-F5344CB8AC3E}">
        <p14:creationId xmlns:p14="http://schemas.microsoft.com/office/powerpoint/2010/main" val="1672253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Exam</a:t>
            </a:r>
          </a:p>
        </p:txBody>
      </p:sp>
      <p:sp>
        <p:nvSpPr>
          <p:cNvPr id="3" name="Content Placeholder 2"/>
          <p:cNvSpPr>
            <a:spLocks noGrp="1"/>
          </p:cNvSpPr>
          <p:nvPr>
            <p:ph idx="1"/>
          </p:nvPr>
        </p:nvSpPr>
        <p:spPr>
          <a:xfrm>
            <a:off x="857250" y="1285875"/>
            <a:ext cx="8077200" cy="5167313"/>
          </a:xfrm>
        </p:spPr>
        <p:txBody>
          <a:bodyPr>
            <a:normAutofit fontScale="85000" lnSpcReduction="20000"/>
          </a:bodyPr>
          <a:lstStyle/>
          <a:p>
            <a:pPr marL="365760" indent="-283464" eaLnBrk="1" fontAlgn="auto" hangingPunct="1">
              <a:spcAft>
                <a:spcPts val="0"/>
              </a:spcAft>
              <a:buFont typeface="Wingdings 2"/>
              <a:buChar char=""/>
              <a:defRPr/>
            </a:pPr>
            <a:r>
              <a:rPr lang="en-CA" dirty="0"/>
              <a:t>There is only a final exam in this course, no midterm</a:t>
            </a:r>
          </a:p>
          <a:p>
            <a:pPr marL="365760" indent="-283464" eaLnBrk="1" fontAlgn="auto" hangingPunct="1">
              <a:spcAft>
                <a:spcPts val="0"/>
              </a:spcAft>
              <a:buFont typeface="Wingdings 2"/>
              <a:buChar char=""/>
              <a:defRPr/>
            </a:pPr>
            <a:r>
              <a:rPr lang="en-CA" dirty="0"/>
              <a:t>Final Exam is about 150 multiple choice and true or false questions…LOTS OF MEMORIZATION REQUIRED (IT WILL NOT BE OPEN BOOK!)</a:t>
            </a:r>
          </a:p>
          <a:p>
            <a:pPr marL="365760" indent="-283464" eaLnBrk="1" fontAlgn="auto" hangingPunct="1">
              <a:spcAft>
                <a:spcPts val="0"/>
              </a:spcAft>
              <a:buFont typeface="Wingdings 2"/>
              <a:buChar char=""/>
              <a:defRPr/>
            </a:pPr>
            <a:r>
              <a:rPr lang="en-CA" dirty="0"/>
              <a:t>Worth 40% of final mark</a:t>
            </a:r>
          </a:p>
          <a:p>
            <a:pPr marL="365760" indent="-283464" eaLnBrk="1" fontAlgn="auto" hangingPunct="1">
              <a:spcAft>
                <a:spcPts val="0"/>
              </a:spcAft>
              <a:buFont typeface="Wingdings 2"/>
              <a:buChar char=""/>
              <a:defRPr/>
            </a:pPr>
            <a:r>
              <a:rPr lang="en-CA" dirty="0"/>
              <a:t>Final exam mark combined with the major assignment mark must be over 45% to pass the course.</a:t>
            </a:r>
          </a:p>
          <a:p>
            <a:pPr marL="365760" indent="-283464" eaLnBrk="1" fontAlgn="auto" hangingPunct="1">
              <a:spcAft>
                <a:spcPts val="0"/>
              </a:spcAft>
              <a:buFont typeface="Wingdings 2"/>
              <a:buChar char=""/>
              <a:defRPr/>
            </a:pPr>
            <a:r>
              <a:rPr lang="en-CA" dirty="0"/>
              <a:t>Must get over 45% on the final exam to get over a 59% in the course and over 35% to pass the course.</a:t>
            </a:r>
          </a:p>
          <a:p>
            <a:pPr marL="365760" indent="-283464" eaLnBrk="1" fontAlgn="auto" hangingPunct="1">
              <a:spcAft>
                <a:spcPts val="0"/>
              </a:spcAft>
              <a:buFont typeface="Wingdings 2"/>
              <a:buChar char=""/>
              <a:defRPr/>
            </a:pPr>
            <a:r>
              <a:rPr lang="en-CA" dirty="0"/>
              <a:t>See your Academic Advisor in your Dean’s office if you can not attend the exam, DO NOT SEE ME,  I can’t do anything about final exams!</a:t>
            </a:r>
          </a:p>
          <a:p>
            <a:pPr marL="365760" indent="-283464" eaLnBrk="1" fontAlgn="auto" hangingPunct="1">
              <a:spcAft>
                <a:spcPts val="0"/>
              </a:spcAft>
              <a:buFont typeface="Wingdings 2"/>
              <a:buChar char=""/>
              <a:defRPr/>
            </a:pPr>
            <a:r>
              <a:rPr lang="en-CA" dirty="0"/>
              <a:t>Exam is automatically checked for cheating, DON’T CHEAT!</a:t>
            </a:r>
          </a:p>
        </p:txBody>
      </p:sp>
      <p:sp>
        <p:nvSpPr>
          <p:cNvPr id="4" name="Slide Number Placeholder 3">
            <a:extLst>
              <a:ext uri="{FF2B5EF4-FFF2-40B4-BE49-F238E27FC236}">
                <a16:creationId xmlns:a16="http://schemas.microsoft.com/office/drawing/2014/main" id="{101FCCA6-3DE0-4880-A371-3D9C7555B70F}"/>
              </a:ext>
            </a:extLst>
          </p:cNvPr>
          <p:cNvSpPr>
            <a:spLocks noGrp="1"/>
          </p:cNvSpPr>
          <p:nvPr>
            <p:ph type="sldNum" sz="quarter" idx="12"/>
          </p:nvPr>
        </p:nvSpPr>
        <p:spPr/>
        <p:txBody>
          <a:bodyPr/>
          <a:lstStyle/>
          <a:p>
            <a:pPr>
              <a:defRPr/>
            </a:pPr>
            <a:fld id="{B84CB737-4F87-4A09-8024-842059AF2092}" type="slidenum">
              <a:rPr lang="en-CA" altLang="en-US" smtClean="0"/>
              <a:pPr>
                <a:defRPr/>
              </a:pPr>
              <a:t>39</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Introduction to YOU</a:t>
            </a:r>
          </a:p>
        </p:txBody>
      </p:sp>
      <p:sp>
        <p:nvSpPr>
          <p:cNvPr id="3" name="Content Placeholder 2"/>
          <p:cNvSpPr>
            <a:spLocks noGrp="1"/>
          </p:cNvSpPr>
          <p:nvPr>
            <p:ph idx="1"/>
          </p:nvPr>
        </p:nvSpPr>
        <p:spPr>
          <a:xfrm>
            <a:off x="857250" y="1301750"/>
            <a:ext cx="8077200" cy="5072063"/>
          </a:xfrm>
        </p:spPr>
        <p:txBody>
          <a:bodyPr/>
          <a:lstStyle/>
          <a:p>
            <a:pPr eaLnBrk="1" hangingPunct="1"/>
            <a:r>
              <a:rPr lang="en-CA" altLang="en-US" dirty="0"/>
              <a:t>How many of you are:</a:t>
            </a:r>
          </a:p>
          <a:p>
            <a:pPr lvl="1" eaLnBrk="1" hangingPunct="1"/>
            <a:r>
              <a:rPr lang="en-CA" altLang="en-US" dirty="0"/>
              <a:t>In first year?</a:t>
            </a:r>
          </a:p>
          <a:p>
            <a:pPr lvl="1" eaLnBrk="1" hangingPunct="1"/>
            <a:r>
              <a:rPr lang="en-CA" altLang="en-US" dirty="0"/>
              <a:t>In MIT?</a:t>
            </a:r>
          </a:p>
          <a:p>
            <a:pPr lvl="1" eaLnBrk="1" hangingPunct="1"/>
            <a:r>
              <a:rPr lang="en-CA" altLang="en-US" dirty="0"/>
              <a:t>In BMOS?</a:t>
            </a:r>
          </a:p>
          <a:p>
            <a:pPr lvl="1" eaLnBrk="1" hangingPunct="1"/>
            <a:r>
              <a:rPr lang="en-CA" altLang="en-US" dirty="0"/>
              <a:t>In Computer Science?</a:t>
            </a:r>
          </a:p>
          <a:p>
            <a:pPr lvl="1" eaLnBrk="1" hangingPunct="1"/>
            <a:r>
              <a:rPr lang="en-CA" altLang="en-US" dirty="0"/>
              <a:t>In second, third or fourth year?</a:t>
            </a:r>
          </a:p>
          <a:p>
            <a:pPr eaLnBrk="1" hangingPunct="1"/>
            <a:r>
              <a:rPr lang="en-CA" altLang="en-US" dirty="0"/>
              <a:t>How did you hear about this course?</a:t>
            </a:r>
          </a:p>
          <a:p>
            <a:pPr lvl="1" eaLnBrk="1" hangingPunct="1"/>
            <a:r>
              <a:rPr lang="en-CA" altLang="en-US" dirty="0"/>
              <a:t>From a friend or relative</a:t>
            </a:r>
          </a:p>
          <a:p>
            <a:pPr lvl="1" eaLnBrk="1" hangingPunct="1"/>
            <a:r>
              <a:rPr lang="en-CA" altLang="en-US" dirty="0"/>
              <a:t>From a counsellor</a:t>
            </a:r>
          </a:p>
          <a:p>
            <a:pPr lvl="1" eaLnBrk="1" hangingPunct="1"/>
            <a:r>
              <a:rPr lang="en-CA" altLang="en-US" dirty="0"/>
              <a:t>Read about it in the calendar or on the web</a:t>
            </a:r>
          </a:p>
        </p:txBody>
      </p:sp>
      <p:sp>
        <p:nvSpPr>
          <p:cNvPr id="4" name="Slide Number Placeholder 3">
            <a:extLst>
              <a:ext uri="{FF2B5EF4-FFF2-40B4-BE49-F238E27FC236}">
                <a16:creationId xmlns:a16="http://schemas.microsoft.com/office/drawing/2014/main" id="{3510DEFA-FD9C-469D-A516-F29508B76C77}"/>
              </a:ext>
            </a:extLst>
          </p:cNvPr>
          <p:cNvSpPr>
            <a:spLocks noGrp="1"/>
          </p:cNvSpPr>
          <p:nvPr>
            <p:ph type="sldNum" sz="quarter" idx="12"/>
          </p:nvPr>
        </p:nvSpPr>
        <p:spPr/>
        <p:txBody>
          <a:bodyPr/>
          <a:lstStyle/>
          <a:p>
            <a:pPr>
              <a:defRPr/>
            </a:pPr>
            <a:fld id="{B84CB737-4F87-4A09-8024-842059AF2092}" type="slidenum">
              <a:rPr lang="en-CA" altLang="en-US" smtClean="0"/>
              <a:pPr>
                <a:defRPr/>
              </a:pPr>
              <a:t>4</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73"/>
            <a:ext cx="7993063" cy="549275"/>
          </a:xfrm>
        </p:spPr>
        <p:txBody>
          <a:bodyPr>
            <a:normAutofit fontScale="90000"/>
          </a:bodyPr>
          <a:lstStyle/>
          <a:p>
            <a:pPr>
              <a:defRPr/>
            </a:pPr>
            <a:r>
              <a:rPr lang="en-US" dirty="0"/>
              <a:t>Integrity/Organizational Quiz</a:t>
            </a:r>
          </a:p>
        </p:txBody>
      </p:sp>
      <p:sp>
        <p:nvSpPr>
          <p:cNvPr id="33795" name="Content Placeholder 2"/>
          <p:cNvSpPr>
            <a:spLocks noGrp="1"/>
          </p:cNvSpPr>
          <p:nvPr>
            <p:ph idx="1"/>
          </p:nvPr>
        </p:nvSpPr>
        <p:spPr>
          <a:xfrm>
            <a:off x="395536" y="665907"/>
            <a:ext cx="8640960" cy="5931445"/>
          </a:xfrm>
        </p:spPr>
        <p:txBody>
          <a:bodyPr/>
          <a:lstStyle/>
          <a:p>
            <a:pPr>
              <a:defRPr/>
            </a:pPr>
            <a:r>
              <a:rPr lang="en-US" sz="2400" dirty="0"/>
              <a:t>Based on everything I said today and the course syllabus and academic integrity</a:t>
            </a:r>
          </a:p>
          <a:p>
            <a:pPr lvl="1">
              <a:defRPr/>
            </a:pPr>
            <a:r>
              <a:rPr lang="en-US" dirty="0"/>
              <a:t>Sample questions:  </a:t>
            </a:r>
          </a:p>
          <a:p>
            <a:pPr marL="1114425" lvl="2" indent="-457200">
              <a:buFont typeface="+mj-lt"/>
              <a:buAutoNum type="arabicPeriod"/>
              <a:defRPr/>
            </a:pPr>
            <a:r>
              <a:rPr lang="en-US" sz="1600" i="1" dirty="0">
                <a:solidFill>
                  <a:srgbClr val="7030A0"/>
                </a:solidFill>
              </a:rPr>
              <a:t>If I miss my lab, I can just go to another lab to make it up.</a:t>
            </a:r>
          </a:p>
          <a:p>
            <a:pPr marL="1381125" lvl="3" indent="-457200">
              <a:buFont typeface="+mj-lt"/>
              <a:buAutoNum type="alphaUcPeriod"/>
              <a:defRPr/>
            </a:pPr>
            <a:r>
              <a:rPr lang="en-US" sz="1600" i="1" dirty="0">
                <a:solidFill>
                  <a:srgbClr val="7030A0"/>
                </a:solidFill>
              </a:rPr>
              <a:t>True</a:t>
            </a:r>
          </a:p>
          <a:p>
            <a:pPr marL="1381125" lvl="3" indent="-457200">
              <a:buFont typeface="+mj-lt"/>
              <a:buAutoNum type="alphaUcPeriod"/>
              <a:defRPr/>
            </a:pPr>
            <a:r>
              <a:rPr lang="en-US" sz="1600" i="1" dirty="0">
                <a:solidFill>
                  <a:srgbClr val="7030A0"/>
                </a:solidFill>
              </a:rPr>
              <a:t>False</a:t>
            </a:r>
          </a:p>
          <a:p>
            <a:pPr marL="1169987" lvl="2" indent="-457200">
              <a:buFont typeface="+mj-lt"/>
              <a:buAutoNum type="arabicPeriod"/>
              <a:defRPr/>
            </a:pPr>
            <a:r>
              <a:rPr lang="en-US" sz="1600" i="1" dirty="0">
                <a:solidFill>
                  <a:srgbClr val="7030A0"/>
                </a:solidFill>
              </a:rPr>
              <a:t>The professor can switch my lab for me.</a:t>
            </a:r>
          </a:p>
          <a:p>
            <a:pPr marL="1381125" lvl="3" indent="-457200">
              <a:buFont typeface="+mj-lt"/>
              <a:buAutoNum type="alphaUcPeriod"/>
              <a:defRPr/>
            </a:pPr>
            <a:r>
              <a:rPr lang="en-US" sz="1600" i="1" dirty="0">
                <a:solidFill>
                  <a:srgbClr val="7030A0"/>
                </a:solidFill>
              </a:rPr>
              <a:t>True</a:t>
            </a:r>
          </a:p>
          <a:p>
            <a:pPr marL="1381125" lvl="3" indent="-457200">
              <a:buFont typeface="+mj-lt"/>
              <a:buAutoNum type="alphaUcPeriod"/>
              <a:defRPr/>
            </a:pPr>
            <a:r>
              <a:rPr lang="en-US" sz="1600" i="1" dirty="0">
                <a:solidFill>
                  <a:srgbClr val="7030A0"/>
                </a:solidFill>
              </a:rPr>
              <a:t>False</a:t>
            </a:r>
          </a:p>
          <a:p>
            <a:pPr>
              <a:defRPr/>
            </a:pPr>
            <a:r>
              <a:rPr lang="en-US" sz="2400" dirty="0"/>
              <a:t>You get unlimited tries; you must get at least 90% on it in order to open up the rest of the course material.</a:t>
            </a:r>
          </a:p>
          <a:p>
            <a:pPr>
              <a:defRPr/>
            </a:pPr>
            <a:r>
              <a:rPr lang="en-US" sz="2400" dirty="0"/>
              <a:t>You must complete it during </a:t>
            </a:r>
            <a:r>
              <a:rPr lang="en-US" sz="2400" dirty="0">
                <a:solidFill>
                  <a:srgbClr val="FF0000"/>
                </a:solidFill>
              </a:rPr>
              <a:t>September</a:t>
            </a:r>
            <a:r>
              <a:rPr lang="en-US" sz="2400" dirty="0"/>
              <a:t> AND get over 90% on it to get the 1% towards your final grade.</a:t>
            </a:r>
          </a:p>
          <a:p>
            <a:pPr>
              <a:defRPr/>
            </a:pPr>
            <a:r>
              <a:rPr lang="en-US" sz="2400" dirty="0"/>
              <a:t>If you get stuck on a question, and can’t get it after 3 or 4 tries, email me and I will give you a hint.</a:t>
            </a:r>
          </a:p>
          <a:p>
            <a:pPr>
              <a:defRPr/>
            </a:pPr>
            <a:r>
              <a:rPr lang="en-US" sz="2400" dirty="0"/>
              <a:t>Don’t forget to complete it.</a:t>
            </a:r>
          </a:p>
        </p:txBody>
      </p:sp>
      <p:sp>
        <p:nvSpPr>
          <p:cNvPr id="3" name="Slide Number Placeholder 2">
            <a:extLst>
              <a:ext uri="{FF2B5EF4-FFF2-40B4-BE49-F238E27FC236}">
                <a16:creationId xmlns:a16="http://schemas.microsoft.com/office/drawing/2014/main" id="{BB47345D-B918-4325-B4CF-4C108A41C352}"/>
              </a:ext>
            </a:extLst>
          </p:cNvPr>
          <p:cNvSpPr>
            <a:spLocks noGrp="1"/>
          </p:cNvSpPr>
          <p:nvPr>
            <p:ph type="sldNum" sz="quarter" idx="12"/>
          </p:nvPr>
        </p:nvSpPr>
        <p:spPr/>
        <p:txBody>
          <a:bodyPr/>
          <a:lstStyle/>
          <a:p>
            <a:pPr>
              <a:defRPr/>
            </a:pPr>
            <a:fld id="{B84CB737-4F87-4A09-8024-842059AF2092}" type="slidenum">
              <a:rPr lang="en-CA" altLang="en-US" smtClean="0"/>
              <a:pPr>
                <a:defRPr/>
              </a:pPr>
              <a:t>40</a:t>
            </a:fld>
            <a:endParaRPr lang="en-CA"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Let’s Look At The Website</a:t>
            </a:r>
          </a:p>
        </p:txBody>
      </p:sp>
      <p:sp>
        <p:nvSpPr>
          <p:cNvPr id="3" name="Content Placeholder 2"/>
          <p:cNvSpPr>
            <a:spLocks noGrp="1"/>
          </p:cNvSpPr>
          <p:nvPr>
            <p:ph idx="1"/>
          </p:nvPr>
        </p:nvSpPr>
        <p:spPr>
          <a:xfrm>
            <a:off x="971600" y="1285875"/>
            <a:ext cx="7962850" cy="5022850"/>
          </a:xfrm>
        </p:spPr>
        <p:txBody>
          <a:bodyPr/>
          <a:lstStyle/>
          <a:p>
            <a:pPr eaLnBrk="1" hangingPunct="1"/>
            <a:r>
              <a:rPr lang="en-CA" altLang="en-US" b="1" dirty="0"/>
              <a:t>This year is new for us too!</a:t>
            </a:r>
          </a:p>
          <a:p>
            <a:pPr lvl="1" eaLnBrk="1" hangingPunct="1"/>
            <a:r>
              <a:rPr lang="en-CA" altLang="en-US" dirty="0"/>
              <a:t>We are using </a:t>
            </a:r>
            <a:r>
              <a:rPr lang="en-CA" altLang="en-US" dirty="0" err="1"/>
              <a:t>brightspace</a:t>
            </a:r>
            <a:r>
              <a:rPr lang="en-CA" altLang="en-US" dirty="0"/>
              <a:t> for the first time. If you find anything confusing or mistakes or broken links, email us so that we can fix everything</a:t>
            </a:r>
          </a:p>
          <a:p>
            <a:pPr lvl="1" eaLnBrk="1" hangingPunct="1"/>
            <a:r>
              <a:rPr lang="en-CA" altLang="en-US" dirty="0"/>
              <a:t>Also</a:t>
            </a:r>
            <a:r>
              <a:rPr lang="en-CA" altLang="en-US"/>
              <a:t>, new </a:t>
            </a:r>
            <a:r>
              <a:rPr lang="en-CA" altLang="en-US" dirty="0"/>
              <a:t>this year is that our course is flexible so we won’t be accepting doctors notes. </a:t>
            </a:r>
          </a:p>
          <a:p>
            <a:pPr eaLnBrk="1" hangingPunct="1"/>
            <a:r>
              <a:rPr lang="en-CA" altLang="en-US" b="1" dirty="0"/>
              <a:t>Course Website </a:t>
            </a:r>
            <a:r>
              <a:rPr lang="en-CA" altLang="en-US" dirty="0"/>
              <a:t>(announcements, lab information) </a:t>
            </a:r>
            <a:r>
              <a:rPr lang="en-CA" altLang="en-US" dirty="0">
                <a:sym typeface="Wingdings" panose="05000000000000000000" pitchFamily="2" charset="2"/>
              </a:rPr>
              <a:t> </a:t>
            </a:r>
            <a:r>
              <a:rPr lang="en-CA" altLang="en-US" dirty="0">
                <a:sym typeface="Wingdings" panose="05000000000000000000" pitchFamily="2" charset="2"/>
                <a:hlinkClick r:id="rId2"/>
              </a:rPr>
              <a:t>https://western.brightspace.com</a:t>
            </a:r>
            <a:r>
              <a:rPr lang="en-CA" altLang="en-US" dirty="0">
                <a:sym typeface="Wingdings" panose="05000000000000000000" pitchFamily="2" charset="2"/>
              </a:rPr>
              <a:t> </a:t>
            </a:r>
            <a:endParaRPr lang="en-CA" altLang="en-US" dirty="0"/>
          </a:p>
        </p:txBody>
      </p:sp>
      <p:sp>
        <p:nvSpPr>
          <p:cNvPr id="4" name="Slide Number Placeholder 3">
            <a:extLst>
              <a:ext uri="{FF2B5EF4-FFF2-40B4-BE49-F238E27FC236}">
                <a16:creationId xmlns:a16="http://schemas.microsoft.com/office/drawing/2014/main" id="{0AFB0DA8-4982-4D4C-BDA6-F884398AF469}"/>
              </a:ext>
            </a:extLst>
          </p:cNvPr>
          <p:cNvSpPr>
            <a:spLocks noGrp="1"/>
          </p:cNvSpPr>
          <p:nvPr>
            <p:ph type="sldNum" sz="quarter" idx="12"/>
          </p:nvPr>
        </p:nvSpPr>
        <p:spPr/>
        <p:txBody>
          <a:bodyPr/>
          <a:lstStyle/>
          <a:p>
            <a:pPr>
              <a:defRPr/>
            </a:pPr>
            <a:fld id="{B84CB737-4F87-4A09-8024-842059AF2092}" type="slidenum">
              <a:rPr lang="en-CA" altLang="en-US" smtClean="0"/>
              <a:pPr>
                <a:defRPr/>
              </a:pPr>
              <a:t>41</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BA572D4-5C5A-4F03-AC80-D50D7B204DE5}"/>
              </a:ext>
            </a:extLst>
          </p:cNvPr>
          <p:cNvSpPr>
            <a:spLocks noGrp="1"/>
          </p:cNvSpPr>
          <p:nvPr>
            <p:ph type="sldNum" sz="quarter" idx="12"/>
          </p:nvPr>
        </p:nvSpPr>
        <p:spPr/>
        <p:txBody>
          <a:bodyPr/>
          <a:lstStyle/>
          <a:p>
            <a:pPr>
              <a:defRPr/>
            </a:pPr>
            <a:fld id="{B84CB737-4F87-4A09-8024-842059AF2092}" type="slidenum">
              <a:rPr lang="en-CA" altLang="en-US" smtClean="0"/>
              <a:pPr>
                <a:defRPr/>
              </a:pPr>
              <a:t>42</a:t>
            </a:fld>
            <a:endParaRPr lang="en-CA" alt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3"/>
          <p:cNvGrpSpPr>
            <a:grpSpLocks/>
          </p:cNvGrpSpPr>
          <p:nvPr/>
        </p:nvGrpSpPr>
        <p:grpSpPr bwMode="auto">
          <a:xfrm>
            <a:off x="-304800" y="-104775"/>
            <a:ext cx="9928225" cy="6962775"/>
            <a:chOff x="-304800" y="-105399"/>
            <a:chExt cx="9927522" cy="6963399"/>
          </a:xfrm>
        </p:grpSpPr>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5399"/>
              <a:ext cx="9927522" cy="696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7146" y="4495588"/>
              <a:ext cx="2971590" cy="838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40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981" y="4319587"/>
              <a:ext cx="219075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206" y="4729162"/>
              <a:ext cx="316230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17478" y="5063964"/>
              <a:ext cx="3352563" cy="338168"/>
            </a:xfrm>
            <a:prstGeom prst="rect">
              <a:avLst/>
            </a:prstGeom>
            <a:noFill/>
          </p:spPr>
          <p:txBody>
            <a:bodyPr>
              <a:spAutoFit/>
            </a:bodyPr>
            <a:lstStyle/>
            <a:p>
              <a:pPr algn="ctr">
                <a:defRPr/>
              </a:pPr>
              <a:r>
                <a:rPr lang="en-US" sz="1600" dirty="0">
                  <a:solidFill>
                    <a:schemeClr val="accent4"/>
                  </a:solidFill>
                  <a:latin typeface="Calibri" panose="020F0502020204030204" pitchFamily="34" charset="0"/>
                </a:rPr>
                <a:t>Open Monday-Friday, 10:30-3:30</a:t>
              </a:r>
            </a:p>
          </p:txBody>
        </p:sp>
      </p:grpSp>
      <p:sp>
        <p:nvSpPr>
          <p:cNvPr id="4" name="Slide Number Placeholder 3">
            <a:extLst>
              <a:ext uri="{FF2B5EF4-FFF2-40B4-BE49-F238E27FC236}">
                <a16:creationId xmlns:a16="http://schemas.microsoft.com/office/drawing/2014/main" id="{D6A5B602-C86B-4C60-ABB4-B183ABA4A4B6}"/>
              </a:ext>
            </a:extLst>
          </p:cNvPr>
          <p:cNvSpPr>
            <a:spLocks noGrp="1"/>
          </p:cNvSpPr>
          <p:nvPr>
            <p:ph type="sldNum" sz="quarter" idx="12"/>
          </p:nvPr>
        </p:nvSpPr>
        <p:spPr/>
        <p:txBody>
          <a:bodyPr/>
          <a:lstStyle/>
          <a:p>
            <a:pPr>
              <a:defRPr/>
            </a:pPr>
            <a:fld id="{C0C62175-BD23-47E6-A267-B332B7584311}" type="slidenum">
              <a:rPr lang="en-CA" altLang="en-US" smtClean="0"/>
              <a:pPr>
                <a:defRPr/>
              </a:pPr>
              <a:t>43</a:t>
            </a:fld>
            <a:endParaRPr lang="en-CA" alt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Can you see any difference between these 2 images?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1975" y="142875"/>
            <a:ext cx="597693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1975" y="3505200"/>
            <a:ext cx="5976938"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01F1D9A3-8343-4057-BA97-1FAB95DDA662}"/>
              </a:ext>
            </a:extLst>
          </p:cNvPr>
          <p:cNvSpPr>
            <a:spLocks noGrp="1"/>
          </p:cNvSpPr>
          <p:nvPr>
            <p:ph type="sldNum" sz="quarter" idx="12"/>
          </p:nvPr>
        </p:nvSpPr>
        <p:spPr/>
        <p:txBody>
          <a:bodyPr/>
          <a:lstStyle/>
          <a:p>
            <a:pPr>
              <a:defRPr/>
            </a:pPr>
            <a:fld id="{B84CB737-4F87-4A09-8024-842059AF2092}" type="slidenum">
              <a:rPr lang="en-CA" altLang="en-US" smtClean="0"/>
              <a:pPr>
                <a:defRPr/>
              </a:pPr>
              <a:t>44</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a:solidFill>
                  <a:schemeClr val="tx2">
                    <a:satMod val="130000"/>
                  </a:schemeClr>
                </a:solidFill>
                <a:sym typeface="Wingdings" pitchFamily="2" charset="2"/>
              </a:rPr>
              <a:t>Some advice to do well in this course:</a:t>
            </a:r>
            <a:endParaRPr lang="en-CA" dirty="0">
              <a:solidFill>
                <a:schemeClr val="tx2">
                  <a:satMod val="130000"/>
                </a:schemeClr>
              </a:solidFill>
            </a:endParaRPr>
          </a:p>
        </p:txBody>
      </p:sp>
      <p:sp>
        <p:nvSpPr>
          <p:cNvPr id="32771" name="Content Placeholder 2"/>
          <p:cNvSpPr>
            <a:spLocks noGrp="1"/>
          </p:cNvSpPr>
          <p:nvPr>
            <p:ph idx="1"/>
          </p:nvPr>
        </p:nvSpPr>
        <p:spPr>
          <a:xfrm>
            <a:off x="857250" y="1285875"/>
            <a:ext cx="8077200" cy="4714875"/>
          </a:xfrm>
        </p:spPr>
        <p:txBody>
          <a:bodyPr/>
          <a:lstStyle/>
          <a:p>
            <a:pPr eaLnBrk="1" hangingPunct="1"/>
            <a:r>
              <a:rPr lang="en-CA" altLang="en-US" dirty="0"/>
              <a:t>Prepare for (read over before the lab) and attend all your labs</a:t>
            </a:r>
          </a:p>
          <a:p>
            <a:pPr eaLnBrk="1" hangingPunct="1"/>
            <a:r>
              <a:rPr lang="en-CA" altLang="en-US" dirty="0"/>
              <a:t>Attend the flipped classroom sessions. </a:t>
            </a:r>
          </a:p>
          <a:p>
            <a:pPr eaLnBrk="1" hangingPunct="1"/>
            <a:r>
              <a:rPr lang="en-CA" altLang="en-US" dirty="0"/>
              <a:t>Do all your assignments, especially the last one</a:t>
            </a:r>
          </a:p>
          <a:p>
            <a:pPr eaLnBrk="1" hangingPunct="1"/>
            <a:r>
              <a:rPr lang="en-CA" altLang="en-US" dirty="0"/>
              <a:t>The final exam is a fair bit of memorization, so review your notes every week.</a:t>
            </a:r>
          </a:p>
          <a:p>
            <a:pPr eaLnBrk="1" hangingPunct="1"/>
            <a:r>
              <a:rPr lang="en-CA" altLang="en-US" dirty="0"/>
              <a:t>Then you have an excellent chance of doing very well in this course </a:t>
            </a:r>
            <a:r>
              <a:rPr lang="en-CA" altLang="en-US" dirty="0">
                <a:sym typeface="Wingdings" panose="05000000000000000000" pitchFamily="2" charset="2"/>
              </a:rPr>
              <a:t> </a:t>
            </a:r>
            <a:endParaRPr lang="en-CA" altLang="en-US" dirty="0"/>
          </a:p>
        </p:txBody>
      </p:sp>
      <p:pic>
        <p:nvPicPr>
          <p:cNvPr id="32772" name="Picture 3" descr="C:\Documents and Settings\lreid\Local Settings\Temporary Internet Files\Content.IE5\EEW08YLU\MCj04370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5013176"/>
            <a:ext cx="15811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10FCF52D-5655-497E-9DED-65330F4FF760}"/>
              </a:ext>
            </a:extLst>
          </p:cNvPr>
          <p:cNvSpPr>
            <a:spLocks noGrp="1"/>
          </p:cNvSpPr>
          <p:nvPr>
            <p:ph type="sldNum" sz="quarter" idx="12"/>
          </p:nvPr>
        </p:nvSpPr>
        <p:spPr/>
        <p:txBody>
          <a:bodyPr/>
          <a:lstStyle/>
          <a:p>
            <a:pPr>
              <a:defRPr/>
            </a:pPr>
            <a:fld id="{B84CB737-4F87-4A09-8024-842059AF2092}" type="slidenum">
              <a:rPr lang="en-CA" altLang="en-US" smtClean="0"/>
              <a:pPr>
                <a:defRPr/>
              </a:pPr>
              <a:t>45</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20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20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20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fade">
                                      <p:cBhvr>
                                        <p:cTn id="22" dur="2000"/>
                                        <p:tgtEl>
                                          <p:spTgt spid="327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fade">
                                      <p:cBhvr>
                                        <p:cTn id="27" dur="2000"/>
                                        <p:tgtEl>
                                          <p:spTgt spid="32771">
                                            <p:txEl>
                                              <p:pRg st="4" end="4"/>
                                            </p:txEl>
                                          </p:spTgt>
                                        </p:tgtEl>
                                      </p:cBhvr>
                                    </p:animEffect>
                                  </p:childTnLst>
                                </p:cTn>
                              </p:par>
                              <p:par>
                                <p:cTn id="28" presetID="51" presetClass="entr" presetSubtype="0" fill="hold" nodeType="withEffect">
                                  <p:stCondLst>
                                    <p:cond delay="0"/>
                                  </p:stCondLst>
                                  <p:childTnLst>
                                    <p:set>
                                      <p:cBhvr>
                                        <p:cTn id="29" dur="1" fill="hold">
                                          <p:stCondLst>
                                            <p:cond delay="0"/>
                                          </p:stCondLst>
                                        </p:cTn>
                                        <p:tgtEl>
                                          <p:spTgt spid="32772"/>
                                        </p:tgtEl>
                                        <p:attrNameLst>
                                          <p:attrName>style.visibility</p:attrName>
                                        </p:attrNameLst>
                                      </p:cBhvr>
                                      <p:to>
                                        <p:strVal val="visible"/>
                                      </p:to>
                                    </p:set>
                                    <p:animEffect transition="in" filter="fade">
                                      <p:cBhvr>
                                        <p:cTn id="30" dur="770" decel="100000"/>
                                        <p:tgtEl>
                                          <p:spTgt spid="32772"/>
                                        </p:tgtEl>
                                      </p:cBhvr>
                                    </p:animEffect>
                                    <p:animScale>
                                      <p:cBhvr>
                                        <p:cTn id="31" dur="770" decel="100000"/>
                                        <p:tgtEl>
                                          <p:spTgt spid="32772"/>
                                        </p:tgtEl>
                                      </p:cBhvr>
                                      <p:from x="10000" y="10000"/>
                                      <p:to x="200000" y="450000"/>
                                    </p:animScale>
                                    <p:animScale>
                                      <p:cBhvr>
                                        <p:cTn id="32" dur="1230" accel="100000" fill="hold">
                                          <p:stCondLst>
                                            <p:cond delay="770"/>
                                          </p:stCondLst>
                                        </p:cTn>
                                        <p:tgtEl>
                                          <p:spTgt spid="32772"/>
                                        </p:tgtEl>
                                      </p:cBhvr>
                                      <p:from x="200000" y="450000"/>
                                      <p:to x="100000" y="100000"/>
                                    </p:animScale>
                                    <p:set>
                                      <p:cBhvr>
                                        <p:cTn id="33" dur="770" fill="hold"/>
                                        <p:tgtEl>
                                          <p:spTgt spid="32772"/>
                                        </p:tgtEl>
                                        <p:attrNameLst>
                                          <p:attrName>ppt_x</p:attrName>
                                        </p:attrNameLst>
                                      </p:cBhvr>
                                      <p:to>
                                        <p:strVal val="(0.5)"/>
                                      </p:to>
                                    </p:set>
                                    <p:anim from="(0.5)" to="(#ppt_x)" calcmode="lin" valueType="num">
                                      <p:cBhvr>
                                        <p:cTn id="34" dur="1230" accel="100000" fill="hold">
                                          <p:stCondLst>
                                            <p:cond delay="770"/>
                                          </p:stCondLst>
                                        </p:cTn>
                                        <p:tgtEl>
                                          <p:spTgt spid="32772"/>
                                        </p:tgtEl>
                                        <p:attrNameLst>
                                          <p:attrName>ppt_x</p:attrName>
                                        </p:attrNameLst>
                                      </p:cBhvr>
                                    </p:anim>
                                    <p:set>
                                      <p:cBhvr>
                                        <p:cTn id="35" dur="770" fill="hold"/>
                                        <p:tgtEl>
                                          <p:spTgt spid="32772"/>
                                        </p:tgtEl>
                                        <p:attrNameLst>
                                          <p:attrName>ppt_y</p:attrName>
                                        </p:attrNameLst>
                                      </p:cBhvr>
                                      <p:to>
                                        <p:strVal val="(#ppt_y+0.4)"/>
                                      </p:to>
                                    </p:set>
                                    <p:anim from="(#ppt_y+0.4)" to="(#ppt_y)" calcmode="lin" valueType="num">
                                      <p:cBhvr>
                                        <p:cTn id="36" dur="1230" accel="100000" fill="hold">
                                          <p:stCondLst>
                                            <p:cond delay="770"/>
                                          </p:stCondLst>
                                        </p:cTn>
                                        <p:tgtEl>
                                          <p:spTgt spid="3277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718" y="54769"/>
            <a:ext cx="8072438" cy="838200"/>
          </a:xfrm>
        </p:spPr>
        <p:txBody>
          <a:bodyPr/>
          <a:lstStyle/>
          <a:p>
            <a:pPr eaLnBrk="1" fontAlgn="auto" hangingPunct="1">
              <a:spcAft>
                <a:spcPts val="0"/>
              </a:spcAft>
              <a:defRPr/>
            </a:pPr>
            <a:r>
              <a:rPr lang="en-CA" dirty="0">
                <a:solidFill>
                  <a:schemeClr val="tx2">
                    <a:satMod val="130000"/>
                  </a:schemeClr>
                </a:solidFill>
              </a:rPr>
              <a:t>Last Slide!</a:t>
            </a:r>
          </a:p>
        </p:txBody>
      </p:sp>
      <p:sp>
        <p:nvSpPr>
          <p:cNvPr id="3" name="Content Placeholder 2"/>
          <p:cNvSpPr>
            <a:spLocks noGrp="1"/>
          </p:cNvSpPr>
          <p:nvPr>
            <p:ph idx="1"/>
          </p:nvPr>
        </p:nvSpPr>
        <p:spPr>
          <a:xfrm>
            <a:off x="712787" y="1003300"/>
            <a:ext cx="7718425" cy="5328815"/>
          </a:xfrm>
        </p:spPr>
        <p:txBody>
          <a:bodyPr/>
          <a:lstStyle/>
          <a:p>
            <a:pPr eaLnBrk="1" hangingPunct="1"/>
            <a:r>
              <a:rPr lang="en-CA" altLang="en-US" dirty="0"/>
              <a:t>You can’t register for Kritik until the add/drop is over! Don’t email us about this!</a:t>
            </a:r>
          </a:p>
          <a:p>
            <a:pPr eaLnBrk="1" hangingPunct="1"/>
            <a:r>
              <a:rPr lang="en-CA" altLang="en-US" dirty="0"/>
              <a:t>For next week:</a:t>
            </a:r>
          </a:p>
          <a:p>
            <a:pPr lvl="1" eaLnBrk="1" hangingPunct="1"/>
            <a:r>
              <a:rPr lang="en-CA" altLang="en-US" dirty="0"/>
              <a:t>READ THE COURSE OUTLINE CAREFULLY</a:t>
            </a:r>
          </a:p>
          <a:p>
            <a:pPr lvl="2" indent="-236538" eaLnBrk="1" hangingPunct="1">
              <a:buFont typeface="Verdana" panose="020B0604030504040204" pitchFamily="34" charset="0"/>
              <a:buChar char="◦"/>
            </a:pPr>
            <a:r>
              <a:rPr lang="en-CA" altLang="en-US" dirty="0"/>
              <a:t>Do </a:t>
            </a:r>
            <a:r>
              <a:rPr lang="en-CA" altLang="en-US"/>
              <a:t>the Integrity quiz </a:t>
            </a:r>
            <a:r>
              <a:rPr lang="en-CA" altLang="en-US" dirty="0"/>
              <a:t>in Brightspace! – remember you can’t see anything for the course without getting 90% on it!</a:t>
            </a:r>
          </a:p>
          <a:p>
            <a:pPr lvl="1" eaLnBrk="1" hangingPunct="1"/>
            <a:r>
              <a:rPr lang="en-CA" altLang="en-US" dirty="0"/>
              <a:t>Once you are done the Integrity Quiz, start watching the Week 1 and 2 videos for next class</a:t>
            </a:r>
          </a:p>
          <a:p>
            <a:pPr eaLnBrk="1" hangingPunct="1"/>
            <a:r>
              <a:rPr lang="en-CA" altLang="en-US" dirty="0"/>
              <a:t>ANY QUESTIONS? </a:t>
            </a:r>
          </a:p>
        </p:txBody>
      </p:sp>
      <p:pic>
        <p:nvPicPr>
          <p:cNvPr id="1027" name="Picture 3" descr="C:\Documents and Settings\lreid\Local Settings\Temporary Internet Files\Content.IE5\5PANX5Z6\MCj0404263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5825" y="165100"/>
            <a:ext cx="13398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0CDBB71-2EFE-4D22-B66D-1DC0774E22B5}"/>
              </a:ext>
            </a:extLst>
          </p:cNvPr>
          <p:cNvSpPr>
            <a:spLocks noGrp="1"/>
          </p:cNvSpPr>
          <p:nvPr>
            <p:ph type="sldNum" sz="quarter" idx="12"/>
          </p:nvPr>
        </p:nvSpPr>
        <p:spPr/>
        <p:txBody>
          <a:bodyPr/>
          <a:lstStyle/>
          <a:p>
            <a:pPr>
              <a:defRPr/>
            </a:pPr>
            <a:fld id="{B84CB737-4F87-4A09-8024-842059AF2092}" type="slidenum">
              <a:rPr lang="en-CA" altLang="en-US" smtClean="0"/>
              <a:pPr>
                <a:defRPr/>
              </a:pPr>
              <a:t>46</a:t>
            </a:fld>
            <a:endParaRPr lang="en-CA"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from="(-#ppt_w/2)" to="(#ppt_x)" calcmode="lin" valueType="num">
                                      <p:cBhvr>
                                        <p:cTn id="7" dur="600" fill="hold">
                                          <p:stCondLst>
                                            <p:cond delay="0"/>
                                          </p:stCondLst>
                                        </p:cTn>
                                        <p:tgtEl>
                                          <p:spTgt spid="1027"/>
                                        </p:tgtEl>
                                        <p:attrNameLst>
                                          <p:attrName>ppt_x</p:attrName>
                                        </p:attrNameLst>
                                      </p:cBhvr>
                                    </p:anim>
                                    <p:anim from="0" to="-1.0" calcmode="lin" valueType="num">
                                      <p:cBhvr>
                                        <p:cTn id="8" dur="200" decel="50000" autoRev="1" fill="hold">
                                          <p:stCondLst>
                                            <p:cond delay="600"/>
                                          </p:stCondLst>
                                        </p:cTn>
                                        <p:tgtEl>
                                          <p:spTgt spid="1027"/>
                                        </p:tgtEl>
                                        <p:attrNameLst>
                                          <p:attrName>xshear</p:attrName>
                                        </p:attrNameLst>
                                      </p:cBhvr>
                                    </p:anim>
                                    <p:animScale>
                                      <p:cBhvr>
                                        <p:cTn id="9" dur="200" decel="100000" autoRev="1" fill="hold">
                                          <p:stCondLst>
                                            <p:cond delay="600"/>
                                          </p:stCondLst>
                                        </p:cTn>
                                        <p:tgtEl>
                                          <p:spTgt spid="1027"/>
                                        </p:tgtEl>
                                      </p:cBhvr>
                                      <p:from x="100000" y="100000"/>
                                      <p:to x="80000" y="100000"/>
                                    </p:animScale>
                                    <p:anim by="(#ppt_h/3+#ppt_w*0.1)" calcmode="lin" valueType="num">
                                      <p:cBhvr additive="sum">
                                        <p:cTn id="10" dur="200" decel="100000" autoRev="1" fill="hold">
                                          <p:stCondLst>
                                            <p:cond delay="600"/>
                                          </p:stCondLst>
                                        </p:cTn>
                                        <p:tgtEl>
                                          <p:spTgt spid="1027"/>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Introduction to YOU</a:t>
            </a:r>
          </a:p>
        </p:txBody>
      </p:sp>
      <p:sp>
        <p:nvSpPr>
          <p:cNvPr id="3" name="Content Placeholder 2"/>
          <p:cNvSpPr>
            <a:spLocks noGrp="1"/>
          </p:cNvSpPr>
          <p:nvPr>
            <p:ph idx="1"/>
          </p:nvPr>
        </p:nvSpPr>
        <p:spPr>
          <a:xfrm>
            <a:off x="857250" y="1301750"/>
            <a:ext cx="8077200" cy="5072063"/>
          </a:xfrm>
        </p:spPr>
        <p:txBody>
          <a:bodyPr/>
          <a:lstStyle/>
          <a:p>
            <a:pPr eaLnBrk="1" hangingPunct="1"/>
            <a:r>
              <a:rPr lang="en-CA" altLang="en-US" dirty="0"/>
              <a:t>How many of you have used:</a:t>
            </a:r>
          </a:p>
          <a:p>
            <a:pPr lvl="1" eaLnBrk="1" hangingPunct="1"/>
            <a:r>
              <a:rPr lang="en-CA" altLang="en-US" dirty="0"/>
              <a:t>Affinity Photo/Photoshop?</a:t>
            </a:r>
          </a:p>
          <a:p>
            <a:pPr lvl="1" eaLnBrk="1" hangingPunct="1"/>
            <a:r>
              <a:rPr lang="en-CA" altLang="en-US" dirty="0"/>
              <a:t>Web building software?</a:t>
            </a:r>
          </a:p>
          <a:p>
            <a:pPr lvl="1" eaLnBrk="1" hangingPunct="1"/>
            <a:r>
              <a:rPr lang="en-CA" altLang="en-US" dirty="0"/>
              <a:t>FTP?</a:t>
            </a:r>
          </a:p>
          <a:p>
            <a:pPr lvl="1" eaLnBrk="1" hangingPunct="1"/>
            <a:r>
              <a:rPr lang="en-CA" altLang="en-US" dirty="0"/>
              <a:t>Animation building software?</a:t>
            </a:r>
          </a:p>
          <a:p>
            <a:pPr lvl="1" eaLnBrk="1" hangingPunct="1"/>
            <a:r>
              <a:rPr lang="en-CA" altLang="en-US" dirty="0"/>
              <a:t>Sound editing software (like Audacity)?</a:t>
            </a:r>
          </a:p>
          <a:p>
            <a:pPr lvl="1" eaLnBrk="1" hangingPunct="1"/>
            <a:r>
              <a:rPr lang="en-CA" altLang="en-US" dirty="0"/>
              <a:t>Movie making software (like iMovie)?</a:t>
            </a:r>
          </a:p>
          <a:p>
            <a:pPr eaLnBrk="1" hangingPunct="1"/>
            <a:r>
              <a:rPr lang="en-CA" altLang="en-US" dirty="0"/>
              <a:t>DON’T WORRY! REMEMBER: I am assuming you don’t know any of the above software!</a:t>
            </a:r>
          </a:p>
        </p:txBody>
      </p:sp>
      <p:pic>
        <p:nvPicPr>
          <p:cNvPr id="12293" name="Picture 5" descr="C:\Users\lreid.GAUL.003\AppData\Local\Microsoft\Windows\Temporary Internet Files\Content.IE5\NC4PUBGK\MC9000843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5589588"/>
            <a:ext cx="5699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2EF94B6-3811-42D5-A67F-BDA5FC3FB0D8}"/>
              </a:ext>
            </a:extLst>
          </p:cNvPr>
          <p:cNvSpPr>
            <a:spLocks noGrp="1"/>
          </p:cNvSpPr>
          <p:nvPr>
            <p:ph type="sldNum" sz="quarter" idx="12"/>
          </p:nvPr>
        </p:nvSpPr>
        <p:spPr/>
        <p:txBody>
          <a:bodyPr/>
          <a:lstStyle/>
          <a:p>
            <a:pPr>
              <a:defRPr/>
            </a:pPr>
            <a:fld id="{B84CB737-4F87-4A09-8024-842059AF2092}" type="slidenum">
              <a:rPr lang="en-CA" altLang="en-US" smtClean="0"/>
              <a:pPr>
                <a:defRPr/>
              </a:pPr>
              <a:t>5</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2293"/>
                                        </p:tgtEl>
                                        <p:attrNameLst>
                                          <p:attrName>style.visibility</p:attrName>
                                        </p:attrNameLst>
                                      </p:cBhvr>
                                      <p:to>
                                        <p:strVal val="visible"/>
                                      </p:to>
                                    </p:set>
                                    <p:animEffect transition="in" filter="blinds(horizontal)">
                                      <p:cBhvr>
                                        <p:cTn id="42" dur="500"/>
                                        <p:tgtEl>
                                          <p:spTgt spid="1229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Introduction to the Course</a:t>
            </a:r>
          </a:p>
        </p:txBody>
      </p:sp>
      <p:sp>
        <p:nvSpPr>
          <p:cNvPr id="16387" name="Content Placeholder 2"/>
          <p:cNvSpPr>
            <a:spLocks noGrp="1"/>
          </p:cNvSpPr>
          <p:nvPr>
            <p:ph idx="1"/>
          </p:nvPr>
        </p:nvSpPr>
        <p:spPr>
          <a:xfrm>
            <a:off x="857250" y="1285875"/>
            <a:ext cx="8077200" cy="2428875"/>
          </a:xfrm>
        </p:spPr>
        <p:txBody>
          <a:bodyPr/>
          <a:lstStyle/>
          <a:p>
            <a:pPr eaLnBrk="1" hangingPunct="1"/>
            <a:r>
              <a:rPr lang="en-CA" altLang="en-US"/>
              <a:t>What is this course all about?</a:t>
            </a:r>
          </a:p>
          <a:p>
            <a:pPr lvl="1" eaLnBrk="1" hangingPunct="1"/>
            <a:r>
              <a:rPr lang="en-CA" altLang="en-US"/>
              <a:t>Communication on the world wide web!</a:t>
            </a:r>
          </a:p>
          <a:p>
            <a:pPr lvl="2" eaLnBrk="1" hangingPunct="1"/>
            <a:r>
              <a:rPr lang="en-CA" altLang="en-US"/>
              <a:t>What to communicate </a:t>
            </a:r>
            <a:r>
              <a:rPr lang="en-CA" altLang="en-US">
                <a:sym typeface="Wingdings" panose="05000000000000000000" pitchFamily="2" charset="2"/>
              </a:rPr>
              <a:t> up to you</a:t>
            </a:r>
          </a:p>
          <a:p>
            <a:pPr lvl="2" eaLnBrk="1" hangingPunct="1"/>
            <a:r>
              <a:rPr lang="en-CA" altLang="en-US">
                <a:sym typeface="Wingdings" panose="05000000000000000000" pitchFamily="2" charset="2"/>
              </a:rPr>
              <a:t>How to communicate  up to you but with some guidance from me</a:t>
            </a:r>
          </a:p>
        </p:txBody>
      </p:sp>
      <p:sp>
        <p:nvSpPr>
          <p:cNvPr id="3" name="Slide Number Placeholder 2">
            <a:extLst>
              <a:ext uri="{FF2B5EF4-FFF2-40B4-BE49-F238E27FC236}">
                <a16:creationId xmlns:a16="http://schemas.microsoft.com/office/drawing/2014/main" id="{50F4C3DC-9329-4047-B19A-57DCBFCDD649}"/>
              </a:ext>
            </a:extLst>
          </p:cNvPr>
          <p:cNvSpPr>
            <a:spLocks noGrp="1"/>
          </p:cNvSpPr>
          <p:nvPr>
            <p:ph type="sldNum" sz="quarter" idx="12"/>
          </p:nvPr>
        </p:nvSpPr>
        <p:spPr/>
        <p:txBody>
          <a:bodyPr/>
          <a:lstStyle/>
          <a:p>
            <a:pPr>
              <a:defRPr/>
            </a:pPr>
            <a:fld id="{B84CB737-4F87-4A09-8024-842059AF2092}" type="slidenum">
              <a:rPr lang="en-CA" altLang="en-US" smtClean="0"/>
              <a:pPr>
                <a:defRPr/>
              </a:pPr>
              <a:t>6</a:t>
            </a:fld>
            <a:endParaRPr lang="en-CA"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625" y="5500688"/>
            <a:ext cx="8229600" cy="1143000"/>
          </a:xfrm>
        </p:spPr>
        <p:txBody>
          <a:bodyPr/>
          <a:lstStyle/>
          <a:p>
            <a:pPr eaLnBrk="1" fontAlgn="auto" hangingPunct="1">
              <a:spcAft>
                <a:spcPts val="0"/>
              </a:spcAft>
              <a:defRPr/>
            </a:pPr>
            <a:r>
              <a:rPr lang="en-CA" dirty="0">
                <a:solidFill>
                  <a:schemeClr val="tx2">
                    <a:satMod val="130000"/>
                  </a:schemeClr>
                </a:solidFill>
              </a:rPr>
              <a:t>Communication on the Web</a:t>
            </a:r>
          </a:p>
        </p:txBody>
      </p:sp>
      <p:sp>
        <p:nvSpPr>
          <p:cNvPr id="18435" name="Text Placeholder 4"/>
          <p:cNvSpPr>
            <a:spLocks noGrp="1"/>
          </p:cNvSpPr>
          <p:nvPr>
            <p:ph type="body" idx="1"/>
          </p:nvPr>
        </p:nvSpPr>
        <p:spPr>
          <a:xfrm>
            <a:off x="457200" y="328613"/>
            <a:ext cx="4022725" cy="639762"/>
          </a:xfrm>
          <a:ln>
            <a:headEnd/>
            <a:tailEnd/>
          </a:ln>
        </p:spPr>
        <p:txBody>
          <a:bodyPr/>
          <a:lstStyle/>
          <a:p>
            <a:pPr marL="63500" eaLnBrk="1" hangingPunct="1"/>
            <a:r>
              <a:rPr lang="en-CA" altLang="en-US"/>
              <a:t>Communications</a:t>
            </a:r>
          </a:p>
        </p:txBody>
      </p:sp>
      <p:sp>
        <p:nvSpPr>
          <p:cNvPr id="7" name="Text Placeholder 6"/>
          <p:cNvSpPr>
            <a:spLocks noGrp="1"/>
          </p:cNvSpPr>
          <p:nvPr>
            <p:ph type="body" sz="half" idx="3"/>
          </p:nvPr>
        </p:nvSpPr>
        <p:spPr>
          <a:xfrm>
            <a:off x="4664075" y="328613"/>
            <a:ext cx="4022725" cy="639762"/>
          </a:xfrm>
          <a:ln>
            <a:headEnd/>
            <a:tailEnd/>
          </a:ln>
        </p:spPr>
        <p:txBody>
          <a:bodyPr/>
          <a:lstStyle/>
          <a:p>
            <a:pPr marL="63500" eaLnBrk="1" hangingPunct="1"/>
            <a:r>
              <a:rPr lang="en-CA" altLang="en-US"/>
              <a:t>Multimedia</a:t>
            </a:r>
          </a:p>
        </p:txBody>
      </p:sp>
      <p:sp>
        <p:nvSpPr>
          <p:cNvPr id="18437" name="Content Placeholder 5"/>
          <p:cNvSpPr>
            <a:spLocks noGrp="1"/>
          </p:cNvSpPr>
          <p:nvPr>
            <p:ph sz="quarter" idx="2"/>
          </p:nvPr>
        </p:nvSpPr>
        <p:spPr>
          <a:xfrm>
            <a:off x="457200" y="969963"/>
            <a:ext cx="4022725" cy="4114800"/>
          </a:xfrm>
          <a:ln>
            <a:headEnd/>
            <a:tailEnd/>
          </a:ln>
        </p:spPr>
        <p:txBody>
          <a:bodyPr/>
          <a:lstStyle/>
          <a:p>
            <a:pPr marL="392113" indent="-273050" eaLnBrk="1" hangingPunct="1"/>
            <a:r>
              <a:rPr lang="en-CA" altLang="en-US"/>
              <a:t>Convey thoughts</a:t>
            </a:r>
          </a:p>
          <a:p>
            <a:pPr marL="392113" indent="-273050" eaLnBrk="1" hangingPunct="1"/>
            <a:r>
              <a:rPr lang="en-CA" altLang="en-US"/>
              <a:t>Exchange Ideas</a:t>
            </a:r>
          </a:p>
          <a:p>
            <a:pPr lvl="1" eaLnBrk="1" hangingPunct="1"/>
            <a:r>
              <a:rPr lang="en-CA" altLang="en-US"/>
              <a:t>Make sure you are:</a:t>
            </a:r>
          </a:p>
          <a:p>
            <a:pPr lvl="2" eaLnBrk="1" hangingPunct="1"/>
            <a:r>
              <a:rPr lang="en-CA" altLang="en-US"/>
              <a:t>Articulate</a:t>
            </a:r>
          </a:p>
          <a:p>
            <a:pPr lvl="2" eaLnBrk="1" hangingPunct="1"/>
            <a:r>
              <a:rPr lang="en-CA" altLang="en-US"/>
              <a:t>Clear</a:t>
            </a:r>
          </a:p>
          <a:p>
            <a:pPr lvl="2" eaLnBrk="1" hangingPunct="1"/>
            <a:r>
              <a:rPr lang="en-CA" altLang="en-US"/>
              <a:t>Easy to understand</a:t>
            </a:r>
          </a:p>
        </p:txBody>
      </p:sp>
      <p:sp>
        <p:nvSpPr>
          <p:cNvPr id="8" name="Content Placeholder 7"/>
          <p:cNvSpPr>
            <a:spLocks noGrp="1"/>
          </p:cNvSpPr>
          <p:nvPr>
            <p:ph sz="quarter" idx="4"/>
          </p:nvPr>
        </p:nvSpPr>
        <p:spPr>
          <a:xfrm>
            <a:off x="4664075" y="969963"/>
            <a:ext cx="4022725" cy="4114800"/>
          </a:xfrm>
          <a:ln>
            <a:headEnd/>
            <a:tailEnd/>
          </a:ln>
        </p:spPr>
        <p:txBody>
          <a:bodyPr/>
          <a:lstStyle/>
          <a:p>
            <a:pPr marL="392113" indent="-273050" eaLnBrk="1" hangingPunct="1"/>
            <a:r>
              <a:rPr lang="en-CA" altLang="en-US"/>
              <a:t>How to do I put those thoughts on the Internet?</a:t>
            </a:r>
          </a:p>
          <a:p>
            <a:pPr lvl="1" eaLnBrk="1" hangingPunct="1"/>
            <a:r>
              <a:rPr lang="en-CA" altLang="en-US"/>
              <a:t>Text</a:t>
            </a:r>
          </a:p>
          <a:p>
            <a:pPr lvl="1" eaLnBrk="1" hangingPunct="1"/>
            <a:r>
              <a:rPr lang="en-CA" altLang="en-US"/>
              <a:t>Images</a:t>
            </a:r>
          </a:p>
          <a:p>
            <a:pPr lvl="1" eaLnBrk="1" hangingPunct="1"/>
            <a:r>
              <a:rPr lang="en-CA" altLang="en-US"/>
              <a:t>Video</a:t>
            </a:r>
          </a:p>
          <a:p>
            <a:pPr lvl="1" eaLnBrk="1" hangingPunct="1"/>
            <a:r>
              <a:rPr lang="en-CA" altLang="en-US"/>
              <a:t>Sound</a:t>
            </a:r>
          </a:p>
          <a:p>
            <a:pPr lvl="1" eaLnBrk="1" hangingPunct="1"/>
            <a:r>
              <a:rPr lang="en-CA" altLang="en-US"/>
              <a:t>Animation</a:t>
            </a:r>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3714750"/>
            <a:ext cx="242887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EAAEBF6-6F11-41CB-8246-50DA4D130F28}"/>
              </a:ext>
            </a:extLst>
          </p:cNvPr>
          <p:cNvSpPr>
            <a:spLocks noGrp="1"/>
          </p:cNvSpPr>
          <p:nvPr>
            <p:ph type="sldNum" sz="quarter" idx="12"/>
          </p:nvPr>
        </p:nvSpPr>
        <p:spPr/>
        <p:txBody>
          <a:bodyPr/>
          <a:lstStyle/>
          <a:p>
            <a:pPr>
              <a:defRPr/>
            </a:pPr>
            <a:fld id="{CC7B306B-BD31-4FFD-BBDA-C6DFF99DEA83}" type="slidenum">
              <a:rPr lang="en-CA" altLang="en-US" smtClean="0"/>
              <a:pPr>
                <a:defRPr/>
              </a:pPr>
              <a:t>7</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bg/>
                                          </p:spTgt>
                                        </p:tgtEl>
                                        <p:attrNameLst>
                                          <p:attrName>style.visibility</p:attrName>
                                        </p:attrNameLst>
                                      </p:cBhvr>
                                      <p:to>
                                        <p:strVal val="visible"/>
                                      </p:to>
                                    </p:set>
                                    <p:animEffect transition="in" filter="wipe(down)">
                                      <p:cBhvr>
                                        <p:cTn id="13" dur="500"/>
                                        <p:tgtEl>
                                          <p:spTgt spid="8">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down)">
                                      <p:cBhvr>
                                        <p:cTn id="16" dur="500"/>
                                        <p:tgtEl>
                                          <p:spTgt spid="8">
                                            <p:txEl>
                                              <p:pRg st="0" end="0"/>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ipe(down)">
                                      <p:cBhvr>
                                        <p:cTn id="19" dur="500"/>
                                        <p:tgtEl>
                                          <p:spTgt spid="8">
                                            <p:txEl>
                                              <p:pRg st="1" end="1"/>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wipe(down)">
                                      <p:cBhvr>
                                        <p:cTn id="25" dur="500"/>
                                        <p:tgtEl>
                                          <p:spTgt spid="8">
                                            <p:txEl>
                                              <p:pRg st="3" end="3"/>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wipe(down)">
                                      <p:cBhvr>
                                        <p:cTn id="28" dur="500"/>
                                        <p:tgtEl>
                                          <p:spTgt spid="8">
                                            <p:txEl>
                                              <p:pRg st="4" end="4"/>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wipe(down)">
                                      <p:cBhvr>
                                        <p:cTn id="31" dur="500"/>
                                        <p:tgtEl>
                                          <p:spTgt spid="8">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57250" y="142875"/>
            <a:ext cx="8072438" cy="693738"/>
          </a:xfrm>
        </p:spPr>
        <p:txBody>
          <a:bodyPr>
            <a:normAutofit fontScale="90000"/>
          </a:bodyPr>
          <a:lstStyle/>
          <a:p>
            <a:pPr>
              <a:defRPr/>
            </a:pPr>
            <a:r>
              <a:rPr lang="en-US" dirty="0"/>
              <a:t>Learning Outcomes</a:t>
            </a:r>
          </a:p>
        </p:txBody>
      </p:sp>
      <p:sp>
        <p:nvSpPr>
          <p:cNvPr id="19459" name="Content Placeholder 10"/>
          <p:cNvSpPr>
            <a:spLocks noGrp="1"/>
          </p:cNvSpPr>
          <p:nvPr>
            <p:ph idx="1"/>
          </p:nvPr>
        </p:nvSpPr>
        <p:spPr>
          <a:xfrm>
            <a:off x="611188" y="692150"/>
            <a:ext cx="8180387" cy="5761038"/>
          </a:xfrm>
        </p:spPr>
        <p:txBody>
          <a:bodyPr/>
          <a:lstStyle/>
          <a:p>
            <a:r>
              <a:rPr lang="en-US" altLang="en-US" sz="2000"/>
              <a:t>Upon completion of this course, you should be able to:</a:t>
            </a:r>
          </a:p>
          <a:p>
            <a:pPr lvl="1"/>
            <a:r>
              <a:rPr lang="en-US" altLang="en-US" sz="2000"/>
              <a:t>Apply the 4 basic design principles in order to create an effective and eye pleasing design</a:t>
            </a:r>
          </a:p>
          <a:p>
            <a:pPr lvl="1"/>
            <a:r>
              <a:rPr lang="en-US" altLang="en-US" sz="2000"/>
              <a:t>Sample and quantize different forms of analog data to convert it to digital data</a:t>
            </a:r>
          </a:p>
          <a:p>
            <a:pPr lvl="1"/>
            <a:r>
              <a:rPr lang="en-US" altLang="en-US" sz="2000"/>
              <a:t>Understand how compression affects different forms of data and how to helps us decide how we represent the data</a:t>
            </a:r>
          </a:p>
          <a:p>
            <a:pPr lvl="1"/>
            <a:r>
              <a:rPr lang="en-US" altLang="en-US" sz="2000"/>
              <a:t>Explain how the internet is represented, how data travels across it and how websites are represented on it</a:t>
            </a:r>
          </a:p>
          <a:p>
            <a:pPr lvl="1"/>
            <a:r>
              <a:rPr lang="en-US" altLang="en-US" sz="2000"/>
              <a:t>Describe the algorithm Google uses when searching and the other considerations it takes into account when performing a search. </a:t>
            </a:r>
          </a:p>
          <a:p>
            <a:pPr lvl="1"/>
            <a:r>
              <a:rPr lang="en-US" altLang="en-US" sz="2000"/>
              <a:t>Describe how animation, video and audio are represented on a computer</a:t>
            </a:r>
          </a:p>
          <a:p>
            <a:pPr lvl="1"/>
            <a:r>
              <a:rPr lang="en-US" altLang="en-US" sz="2000"/>
              <a:t>Create and manipulate images and animation using PowerPoint</a:t>
            </a:r>
          </a:p>
          <a:p>
            <a:pPr lvl="1"/>
            <a:r>
              <a:rPr lang="en-US" altLang="en-US" sz="2000"/>
              <a:t>Create and edit video clips and audio clips</a:t>
            </a:r>
          </a:p>
          <a:p>
            <a:pPr lvl="1"/>
            <a:r>
              <a:rPr lang="en-US" altLang="en-US" sz="2000"/>
              <a:t>Create webpages that include text, images, video, animations and audio WITHOUT  using template based web building software</a:t>
            </a:r>
          </a:p>
          <a:p>
            <a:pPr lvl="1"/>
            <a:endParaRPr lang="en-US" altLang="en-US"/>
          </a:p>
          <a:p>
            <a:pPr lvl="1"/>
            <a:endParaRPr lang="en-US" altLang="en-US"/>
          </a:p>
        </p:txBody>
      </p:sp>
      <p:sp>
        <p:nvSpPr>
          <p:cNvPr id="2" name="Slide Number Placeholder 1">
            <a:extLst>
              <a:ext uri="{FF2B5EF4-FFF2-40B4-BE49-F238E27FC236}">
                <a16:creationId xmlns:a16="http://schemas.microsoft.com/office/drawing/2014/main" id="{ABB111AA-9AC3-47F0-820E-5A78FFAF9F69}"/>
              </a:ext>
            </a:extLst>
          </p:cNvPr>
          <p:cNvSpPr>
            <a:spLocks noGrp="1"/>
          </p:cNvSpPr>
          <p:nvPr>
            <p:ph type="sldNum" sz="quarter" idx="12"/>
          </p:nvPr>
        </p:nvSpPr>
        <p:spPr/>
        <p:txBody>
          <a:bodyPr/>
          <a:lstStyle/>
          <a:p>
            <a:pPr>
              <a:defRPr/>
            </a:pPr>
            <a:fld id="{B84CB737-4F87-4A09-8024-842059AF2092}" type="slidenum">
              <a:rPr lang="en-CA" altLang="en-US" smtClean="0"/>
              <a:pPr>
                <a:defRPr/>
              </a:pPr>
              <a:t>8</a:t>
            </a:fld>
            <a:endParaRPr lang="en-CA"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88" y="214313"/>
            <a:ext cx="7497762" cy="1143000"/>
          </a:xfrm>
        </p:spPr>
        <p:txBody>
          <a:bodyPr/>
          <a:lstStyle/>
          <a:p>
            <a:pPr eaLnBrk="1" fontAlgn="auto" hangingPunct="1">
              <a:spcAft>
                <a:spcPts val="0"/>
              </a:spcAft>
              <a:defRPr/>
            </a:pPr>
            <a:r>
              <a:rPr lang="en-CA" dirty="0">
                <a:solidFill>
                  <a:schemeClr val="tx2">
                    <a:satMod val="130000"/>
                  </a:schemeClr>
                </a:solidFill>
              </a:rPr>
              <a:t>What will I learn?</a:t>
            </a:r>
          </a:p>
        </p:txBody>
      </p:sp>
      <p:sp>
        <p:nvSpPr>
          <p:cNvPr id="20483" name="Content Placeholder 3"/>
          <p:cNvSpPr>
            <a:spLocks noGrp="1"/>
          </p:cNvSpPr>
          <p:nvPr>
            <p:ph sz="half" idx="1"/>
          </p:nvPr>
        </p:nvSpPr>
        <p:spPr>
          <a:xfrm>
            <a:off x="684213" y="1557338"/>
            <a:ext cx="4235450" cy="4664075"/>
          </a:xfrm>
        </p:spPr>
        <p:txBody>
          <a:bodyPr/>
          <a:lstStyle/>
          <a:p>
            <a:pPr eaLnBrk="1" hangingPunct="1"/>
            <a:r>
              <a:rPr lang="en-CA" altLang="en-US" dirty="0"/>
              <a:t>LECTURES </a:t>
            </a:r>
            <a:r>
              <a:rPr lang="en-CA" altLang="en-US" dirty="0">
                <a:sym typeface="Wingdings" panose="05000000000000000000" pitchFamily="2" charset="2"/>
              </a:rPr>
              <a:t> Multimedia Components</a:t>
            </a:r>
          </a:p>
          <a:p>
            <a:pPr lvl="1" eaLnBrk="1" hangingPunct="1"/>
            <a:r>
              <a:rPr lang="en-CA" altLang="en-US" dirty="0">
                <a:sym typeface="Wingdings" panose="05000000000000000000" pitchFamily="2" charset="2"/>
              </a:rPr>
              <a:t>Text</a:t>
            </a:r>
          </a:p>
          <a:p>
            <a:pPr lvl="1" eaLnBrk="1" hangingPunct="1"/>
            <a:r>
              <a:rPr lang="en-CA" altLang="en-US" dirty="0">
                <a:sym typeface="Wingdings" panose="05000000000000000000" pitchFamily="2" charset="2"/>
              </a:rPr>
              <a:t>Graphics</a:t>
            </a:r>
          </a:p>
          <a:p>
            <a:pPr lvl="1" eaLnBrk="1" hangingPunct="1"/>
            <a:r>
              <a:rPr lang="en-CA" altLang="en-US" dirty="0">
                <a:sym typeface="Wingdings" panose="05000000000000000000" pitchFamily="2" charset="2"/>
              </a:rPr>
              <a:t>Animation</a:t>
            </a:r>
          </a:p>
          <a:p>
            <a:pPr lvl="1" eaLnBrk="1" hangingPunct="1"/>
            <a:r>
              <a:rPr lang="en-CA" altLang="en-US" dirty="0">
                <a:sym typeface="Wingdings" panose="05000000000000000000" pitchFamily="2" charset="2"/>
              </a:rPr>
              <a:t>Video</a:t>
            </a:r>
          </a:p>
          <a:p>
            <a:pPr lvl="1" eaLnBrk="1" hangingPunct="1"/>
            <a:r>
              <a:rPr lang="en-CA" altLang="en-US" dirty="0">
                <a:sym typeface="Wingdings" panose="05000000000000000000" pitchFamily="2" charset="2"/>
              </a:rPr>
              <a:t>Sound</a:t>
            </a:r>
            <a:endParaRPr lang="en-CA" altLang="en-US" dirty="0"/>
          </a:p>
        </p:txBody>
      </p:sp>
      <p:sp>
        <p:nvSpPr>
          <p:cNvPr id="20484" name="Content Placeholder 4"/>
          <p:cNvSpPr>
            <a:spLocks noGrp="1"/>
          </p:cNvSpPr>
          <p:nvPr>
            <p:ph sz="half" idx="2"/>
          </p:nvPr>
        </p:nvSpPr>
        <p:spPr>
          <a:xfrm>
            <a:off x="4572000" y="1557338"/>
            <a:ext cx="4505325" cy="4616450"/>
          </a:xfrm>
        </p:spPr>
        <p:txBody>
          <a:bodyPr/>
          <a:lstStyle/>
          <a:p>
            <a:pPr eaLnBrk="1" hangingPunct="1"/>
            <a:r>
              <a:rPr lang="en-CA" altLang="en-US" dirty="0"/>
              <a:t>LABS (10 labs) </a:t>
            </a:r>
            <a:r>
              <a:rPr lang="en-CA" altLang="en-US" dirty="0">
                <a:sym typeface="Wingdings" panose="05000000000000000000" pitchFamily="2" charset="2"/>
              </a:rPr>
              <a:t></a:t>
            </a:r>
          </a:p>
          <a:p>
            <a:pPr lvl="1" eaLnBrk="1" hangingPunct="1"/>
            <a:r>
              <a:rPr lang="en-CA" altLang="en-US" dirty="0">
                <a:sym typeface="Wingdings" panose="05000000000000000000" pitchFamily="2" charset="2"/>
              </a:rPr>
              <a:t>File Transfer (1)</a:t>
            </a:r>
          </a:p>
          <a:p>
            <a:pPr lvl="1" eaLnBrk="1" hangingPunct="1"/>
            <a:r>
              <a:rPr lang="en-CA" altLang="en-US" dirty="0">
                <a:sym typeface="Wingdings" panose="05000000000000000000" pitchFamily="2" charset="2"/>
              </a:rPr>
              <a:t>Affinity (2)</a:t>
            </a:r>
          </a:p>
          <a:p>
            <a:pPr lvl="1" eaLnBrk="1" hangingPunct="1"/>
            <a:r>
              <a:rPr lang="en-CA" altLang="en-US" dirty="0">
                <a:sym typeface="Wingdings" panose="05000000000000000000" pitchFamily="2" charset="2"/>
              </a:rPr>
              <a:t>HTML5Editor(3)</a:t>
            </a:r>
          </a:p>
          <a:p>
            <a:pPr lvl="1" eaLnBrk="1" hangingPunct="1"/>
            <a:r>
              <a:rPr lang="en-CA" altLang="en-US" dirty="0">
                <a:sym typeface="Wingdings" panose="05000000000000000000" pitchFamily="2" charset="2"/>
              </a:rPr>
              <a:t>PowerPoint Animation(2)</a:t>
            </a:r>
          </a:p>
          <a:p>
            <a:pPr lvl="1" eaLnBrk="1" hangingPunct="1"/>
            <a:r>
              <a:rPr lang="en-CA" altLang="en-US" dirty="0">
                <a:sym typeface="Wingdings" panose="05000000000000000000" pitchFamily="2" charset="2"/>
              </a:rPr>
              <a:t>Audacity (1)</a:t>
            </a:r>
          </a:p>
          <a:p>
            <a:pPr lvl="1" eaLnBrk="1" hangingPunct="1"/>
            <a:r>
              <a:rPr lang="en-CA" altLang="en-US" dirty="0" err="1">
                <a:sym typeface="Wingdings" panose="05000000000000000000" pitchFamily="2" charset="2"/>
              </a:rPr>
              <a:t>Shotcut</a:t>
            </a:r>
            <a:r>
              <a:rPr lang="en-CA" altLang="en-US" dirty="0">
                <a:sym typeface="Wingdings" panose="05000000000000000000" pitchFamily="2" charset="2"/>
              </a:rPr>
              <a:t> and integration (1)</a:t>
            </a:r>
            <a:endParaRPr lang="en-CA" altLang="en-US" dirty="0"/>
          </a:p>
        </p:txBody>
      </p:sp>
      <p:sp>
        <p:nvSpPr>
          <p:cNvPr id="3" name="Slide Number Placeholder 2">
            <a:extLst>
              <a:ext uri="{FF2B5EF4-FFF2-40B4-BE49-F238E27FC236}">
                <a16:creationId xmlns:a16="http://schemas.microsoft.com/office/drawing/2014/main" id="{5C01BA17-7D08-4DB9-876A-97BB86C4BF20}"/>
              </a:ext>
            </a:extLst>
          </p:cNvPr>
          <p:cNvSpPr>
            <a:spLocks noGrp="1"/>
          </p:cNvSpPr>
          <p:nvPr>
            <p:ph type="sldNum" sz="quarter" idx="12"/>
          </p:nvPr>
        </p:nvSpPr>
        <p:spPr/>
        <p:txBody>
          <a:bodyPr/>
          <a:lstStyle/>
          <a:p>
            <a:pPr>
              <a:defRPr/>
            </a:pPr>
            <a:fld id="{8531FE1A-774F-4342-B26B-46D825F998DC}" type="slidenum">
              <a:rPr lang="en-CA" altLang="en-US" smtClean="0"/>
              <a:pPr>
                <a:defRPr/>
              </a:pPr>
              <a:t>9</a:t>
            </a:fld>
            <a:endParaRPr lang="en-CA"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4965</TotalTime>
  <Words>3378</Words>
  <Application>Microsoft Office PowerPoint</Application>
  <PresentationFormat>On-screen Show (4:3)</PresentationFormat>
  <Paragraphs>354</Paragraphs>
  <Slides>46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Gill Sans MT</vt:lpstr>
      <vt:lpstr>Times New Roman</vt:lpstr>
      <vt:lpstr>Verdana</vt:lpstr>
      <vt:lpstr>Wingdings</vt:lpstr>
      <vt:lpstr>Wingdings 2</vt:lpstr>
      <vt:lpstr>Solstice</vt:lpstr>
      <vt:lpstr>Welcome  to  Multimedia &amp; communications</vt:lpstr>
      <vt:lpstr>Overview of Today’s Topics</vt:lpstr>
      <vt:lpstr>Introduction to the Lecturer</vt:lpstr>
      <vt:lpstr>Introduction to YOU</vt:lpstr>
      <vt:lpstr>Introduction to YOU</vt:lpstr>
      <vt:lpstr>Introduction to the Course</vt:lpstr>
      <vt:lpstr>Communication on the Web</vt:lpstr>
      <vt:lpstr>Learning Outcomes</vt:lpstr>
      <vt:lpstr>What will I learn?</vt:lpstr>
      <vt:lpstr>What do you need to purchase?</vt:lpstr>
      <vt:lpstr>What do I need to purchase?</vt:lpstr>
      <vt:lpstr>What will I need to purchase? </vt:lpstr>
      <vt:lpstr>Peer Marking Subscription </vt:lpstr>
      <vt:lpstr>Let’s go over the Course Outline</vt:lpstr>
      <vt:lpstr>Consulting</vt:lpstr>
      <vt:lpstr>Lectures</vt:lpstr>
      <vt:lpstr>Lectures/Quizzes continued</vt:lpstr>
      <vt:lpstr>Labs</vt:lpstr>
      <vt:lpstr>Labs continued… </vt:lpstr>
      <vt:lpstr>Labs continued… </vt:lpstr>
      <vt:lpstr>Assignments</vt:lpstr>
      <vt:lpstr>Previous Poster Assignments</vt:lpstr>
      <vt:lpstr>Previous Poster Assignments</vt:lpstr>
      <vt:lpstr>Previous Web Assignments</vt:lpstr>
      <vt:lpstr>Previous Major Assignments</vt:lpstr>
      <vt:lpstr>Major Assignment Continued…</vt:lpstr>
      <vt:lpstr>Assignments</vt:lpstr>
      <vt:lpstr>Handing in/Marking Assignments</vt:lpstr>
      <vt:lpstr>Marking of Assignments</vt:lpstr>
      <vt:lpstr>Marking Assignments</vt:lpstr>
      <vt:lpstr>Example</vt:lpstr>
      <vt:lpstr>Assignment Dates</vt:lpstr>
      <vt:lpstr>Some last comments about Peer Marking</vt:lpstr>
      <vt:lpstr>PowerPoint Presentation</vt:lpstr>
      <vt:lpstr>Peer Marking Benefits</vt:lpstr>
      <vt:lpstr>Late Coupons for Assignments</vt:lpstr>
      <vt:lpstr>Late Coupons Continued</vt:lpstr>
      <vt:lpstr>Late Coupons Continued…</vt:lpstr>
      <vt:lpstr>Exam</vt:lpstr>
      <vt:lpstr>Integrity/Organizational Quiz</vt:lpstr>
      <vt:lpstr>Let’s Look At The Website</vt:lpstr>
      <vt:lpstr>PowerPoint Presentation</vt:lpstr>
      <vt:lpstr>PowerPoint Presentation</vt:lpstr>
      <vt:lpstr>Can you see any difference between these 2 images?</vt:lpstr>
      <vt:lpstr>Some advice to do well in this course:</vt:lpstr>
      <vt:lpstr>Last Slide!</vt:lpstr>
    </vt:vector>
  </TitlesOfParts>
  <Company>University of Western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lreid</dc:creator>
  <cp:lastModifiedBy>Laura K. Reid</cp:lastModifiedBy>
  <cp:revision>289</cp:revision>
  <dcterms:created xsi:type="dcterms:W3CDTF">2009-09-04T16:33:04Z</dcterms:created>
  <dcterms:modified xsi:type="dcterms:W3CDTF">2024-09-11T22:11:59Z</dcterms:modified>
</cp:coreProperties>
</file>