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38"/>
  </p:notesMasterIdLst>
  <p:handoutMasterIdLst>
    <p:handoutMasterId r:id="rId39"/>
  </p:handoutMasterIdLst>
  <p:sldIdLst>
    <p:sldId id="266" r:id="rId5"/>
    <p:sldId id="308" r:id="rId6"/>
    <p:sldId id="309" r:id="rId7"/>
    <p:sldId id="311" r:id="rId8"/>
    <p:sldId id="312" r:id="rId9"/>
    <p:sldId id="313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45" r:id="rId18"/>
    <p:sldId id="324" r:id="rId19"/>
    <p:sldId id="323" r:id="rId20"/>
    <p:sldId id="325" r:id="rId21"/>
    <p:sldId id="337" r:id="rId22"/>
    <p:sldId id="326" r:id="rId23"/>
    <p:sldId id="327" r:id="rId24"/>
    <p:sldId id="331" r:id="rId25"/>
    <p:sldId id="333" r:id="rId26"/>
    <p:sldId id="332" r:id="rId27"/>
    <p:sldId id="335" r:id="rId28"/>
    <p:sldId id="336" r:id="rId29"/>
    <p:sldId id="338" r:id="rId30"/>
    <p:sldId id="339" r:id="rId31"/>
    <p:sldId id="340" r:id="rId32"/>
    <p:sldId id="328" r:id="rId33"/>
    <p:sldId id="330" r:id="rId34"/>
    <p:sldId id="341" r:id="rId35"/>
    <p:sldId id="342" r:id="rId36"/>
    <p:sldId id="346" r:id="rId37"/>
  </p:sldIdLst>
  <p:sldSz cx="12192000" cy="685800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56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INTRODUCING ME, YOU, AND THE COURSE ITSELF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LEARNING OUTCOMES AND REQUIREMENTS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Course schedule and IMPORTANT DATES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/>
            <a:t>INTRODUCING ME, YOU, AND THE COURSE ITSELF</a:t>
          </a:r>
        </a:p>
      </dsp:txBody>
      <dsp:txXfrm>
        <a:off x="35606" y="2725540"/>
        <a:ext cx="2981250" cy="720000"/>
      </dsp:txXfrm>
    </dsp:sp>
    <dsp:sp modelId="{543C18BC-1989-44B2-9862-C670C61D3452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/>
            <a:t>LEARNING OUTCOMES AND REQUIREMENTS</a:t>
          </a:r>
        </a:p>
      </dsp:txBody>
      <dsp:txXfrm>
        <a:off x="3538574" y="2725540"/>
        <a:ext cx="2981250" cy="720000"/>
      </dsp:txXfrm>
    </dsp:sp>
    <dsp:sp modelId="{5BDDFF18-9AEC-4E5E-B9AA-33D86F01A63E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/>
            <a:t>Course schedule and IMPORTANT DATES</a:t>
          </a:r>
        </a:p>
      </dsp:txBody>
      <dsp:txXfrm>
        <a:off x="7041543" y="2725540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3D2E7F-999D-A1B0-F6CB-F344F6EC7A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E2580B-914F-DA21-D139-C7924B7B75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06F4EE2-E3A3-4221-BE86-4224FB4B60D7}" type="datetimeFigureOut">
              <a:rPr lang="en-CA" smtClean="0"/>
              <a:t>2026-04-14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A54738-D31A-D349-DAC4-A8CC0E2EE7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948172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D9A8E-D8C3-F244-4833-BC43C975C4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438458" y="6948172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9B81687-E503-4A8D-B1A5-2D9FC56D2C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3400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208C5B0-A390-468B-B66B-6940D206E22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0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2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2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0C070F3-273C-41E3-9589-0FCBCE603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2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ABC3-D646-4EA4-A6A7-8EA871D8D003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Slide &lt;#&gt; of 33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B0FF-94F9-4C7F-9012-AD52D3791141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5512-0697-460A-83E4-31ED2D62C15A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518E-E3BD-45C9-B190-512625A81099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A5E9-6E17-4A29-94AF-D90CF463D5DF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5B0A-8935-41A1-A534-A1AF5DC08531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993A-1446-4B3D-847D-C2A49482A549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C9EA9C31-C74E-4DC1-BCDC-DF3F04F61867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733686-A3D7-4F6C-925C-89FE995BCAE0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35C76601-8429-4095-BE48-698C18CE602F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Slide &lt;#&gt; of 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CE78726-2A3D-22E3-C17F-71FD7CFCFD9C}"/>
              </a:ext>
            </a:extLst>
          </p:cNvPr>
          <p:cNvSpPr txBox="1"/>
          <p:nvPr userDrawn="1"/>
        </p:nvSpPr>
        <p:spPr>
          <a:xfrm>
            <a:off x="4679829" y="6442631"/>
            <a:ext cx="2393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Slide </a:t>
            </a:r>
            <a:fld id="{06FB66C1-D60D-46A3-930C-D329C188CD5E}" type="slidenum">
              <a:rPr lang="en-US" b="1" smtClean="0">
                <a:solidFill>
                  <a:schemeClr val="bg1"/>
                </a:solidFill>
              </a:rPr>
              <a:t>‹#›</a:t>
            </a:fld>
            <a:r>
              <a:rPr lang="en-US" b="1" dirty="0">
                <a:solidFill>
                  <a:schemeClr val="bg1"/>
                </a:solidFill>
              </a:rPr>
              <a:t> of 33</a:t>
            </a:r>
            <a:endParaRPr lang="en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.kendallhunt.com/product/multimedia-and-communication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cs1033.gaul.csd.uwo.ca/~lreid2/webassignexamples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cs1033.gaul.csd.uwo.ca/~lreid2/other/student33/major/index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CS 1033A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 lnSpcReduction="10000"/>
          </a:bodyPr>
          <a:lstStyle/>
          <a:p>
            <a:pPr algn="ctr"/>
            <a:r>
              <a:rPr lang="en-CA" sz="3600" dirty="0"/>
              <a:t>M</a:t>
            </a:r>
            <a:r>
              <a:rPr lang="en-US" sz="3600" dirty="0"/>
              <a:t>ULTIMEDIA &amp; COMMUNICATIONS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outcomes (part 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41679"/>
          </a:xfrm>
        </p:spPr>
        <p:txBody>
          <a:bodyPr>
            <a:no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US" sz="2600" dirty="0"/>
              <a:t>Apply the 4 basic design principles in order to create an effective and eye pleasing design.</a:t>
            </a:r>
            <a:endParaRPr lang="en-CA" sz="2600" dirty="0"/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600" dirty="0"/>
              <a:t>Sample and quantize different forms of analog data to convert it to digital data.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600" dirty="0"/>
              <a:t>Understand how compression affects different forms of data and how to helps us decide how we represent the data.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600" dirty="0"/>
              <a:t>Explain how the internet is represented, how data travels across it and how websites are represented on it.</a:t>
            </a:r>
            <a:endParaRPr lang="en-CA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93A55-6BFC-C4D2-2E9B-34C5BA249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73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outcomes (part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66471"/>
          </a:xfrm>
        </p:spPr>
        <p:txBody>
          <a:bodyPr>
            <a:no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US" sz="2600" dirty="0"/>
              <a:t>Describe the algorithm Google uses when searching and the other considerations it takes into account when performing a search.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600" dirty="0"/>
              <a:t>Describe how animation, video and audio are represented on a computer.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600" dirty="0"/>
              <a:t>Create and manipulate images and animation using PowerPoint.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600" dirty="0"/>
              <a:t>Create and edit video clips and audio clips.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600" dirty="0"/>
              <a:t>Create webpages that include text, images, video, animations and audio without using template based web building software.</a:t>
            </a:r>
            <a:endParaRPr lang="en-CA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1D6A0-00B2-FA6D-4E52-C9C8864B0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81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Textbook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66471"/>
          </a:xfrm>
        </p:spPr>
        <p:txBody>
          <a:bodyPr>
            <a:no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US" sz="2800" dirty="0"/>
              <a:t>This is a recommended textbook.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800" dirty="0"/>
              <a:t>It was written specifically for this course!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800" dirty="0"/>
              <a:t>Lots of review questions and helpful</a:t>
            </a:r>
            <a:br>
              <a:rPr lang="en-US" sz="2800" dirty="0"/>
            </a:br>
            <a:r>
              <a:rPr lang="en-US" sz="2800" dirty="0"/>
              <a:t>examples and diagrams.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800" dirty="0"/>
              <a:t>Cost is about $40 CAD.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800" dirty="0"/>
              <a:t>Digital book only.</a:t>
            </a:r>
            <a:endParaRPr lang="en-CA" sz="2800" dirty="0"/>
          </a:p>
        </p:txBody>
      </p:sp>
      <p:pic>
        <p:nvPicPr>
          <p:cNvPr id="4" name="Picture 5" descr="https://he.kendallhunt.com/sites/default/files/9781524965006_0.jpg">
            <a:extLst>
              <a:ext uri="{FF2B5EF4-FFF2-40B4-BE49-F238E27FC236}">
                <a16:creationId xmlns:a16="http://schemas.microsoft.com/office/drawing/2014/main" id="{C62A6FBA-147D-947E-FF2C-3F820FBDB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056" y="230804"/>
            <a:ext cx="3780596" cy="488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D62288-1F66-E278-89C4-6B632C6607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81" t="7706" r="7033" b="6734"/>
          <a:stretch/>
        </p:blipFill>
        <p:spPr>
          <a:xfrm>
            <a:off x="5235388" y="3921753"/>
            <a:ext cx="2043954" cy="2052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D4F236-6285-BDDC-B04E-D1A5FD8BE7A4}"/>
              </a:ext>
            </a:extLst>
          </p:cNvPr>
          <p:cNvSpPr txBox="1"/>
          <p:nvPr/>
        </p:nvSpPr>
        <p:spPr>
          <a:xfrm>
            <a:off x="5143080" y="5952860"/>
            <a:ext cx="5811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en-US" sz="1600" dirty="0">
                <a:solidFill>
                  <a:srgbClr val="0070C0"/>
                </a:solidFill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https://he.kendallhunt.com/product/multimedia-and-communication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94A99-9617-04DD-80AF-3C5A62DCA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43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Course structure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66471"/>
          </a:xfrm>
        </p:spPr>
        <p:txBody>
          <a:bodyPr>
            <a:no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Lectures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/>
              <a:t>Pre-recorded videos you can</a:t>
            </a:r>
            <a:br>
              <a:rPr lang="en-CA" sz="2600" dirty="0"/>
            </a:br>
            <a:r>
              <a:rPr lang="en-CA" sz="2600" dirty="0"/>
              <a:t>watch whenever and wherever.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/>
              <a:t>10 weeks worth of videos</a:t>
            </a:r>
          </a:p>
          <a:p>
            <a:pPr marL="109728" lvl="1" indent="0">
              <a:buNone/>
            </a:pPr>
            <a:endParaRPr lang="en-CA" sz="2800" dirty="0"/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In-person (blended) classes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/>
              <a:t>Roughly every 2 weeks.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/>
              <a:t>We'll go through demonstrations,</a:t>
            </a:r>
            <a:br>
              <a:rPr lang="en-CA" sz="2600" dirty="0"/>
            </a:br>
            <a:r>
              <a:rPr lang="en-CA" sz="2600" dirty="0"/>
              <a:t>exercises, and review questions.</a:t>
            </a:r>
            <a:endParaRPr lang="en-CA" sz="2800" dirty="0"/>
          </a:p>
          <a:p>
            <a:pPr indent="-27432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48FDA0-A068-7CA8-AA69-FAA6785B2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540" y="2064399"/>
            <a:ext cx="5535705" cy="395407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9ED05-B5B6-FB2D-BE67-898216B4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193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62635"/>
          </a:xfrm>
        </p:spPr>
        <p:txBody>
          <a:bodyPr/>
          <a:lstStyle/>
          <a:p>
            <a:r>
              <a:rPr lang="en-CA" dirty="0"/>
              <a:t>Course structure – blended classes</a:t>
            </a:r>
            <a:endParaRPr lang="en-US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DE4F4DAA-4404-47FC-68AC-689BCF620A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590986"/>
              </p:ext>
            </p:extLst>
          </p:nvPr>
        </p:nvGraphicFramePr>
        <p:xfrm>
          <a:off x="380103" y="1521700"/>
          <a:ext cx="11492753" cy="4693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34784">
                  <a:extLst>
                    <a:ext uri="{9D8B030D-6E8A-4147-A177-3AD203B41FA5}">
                      <a16:colId xmlns:a16="http://schemas.microsoft.com/office/drawing/2014/main" val="340140479"/>
                    </a:ext>
                  </a:extLst>
                </a:gridCol>
                <a:gridCol w="4252596">
                  <a:extLst>
                    <a:ext uri="{9D8B030D-6E8A-4147-A177-3AD203B41FA5}">
                      <a16:colId xmlns:a16="http://schemas.microsoft.com/office/drawing/2014/main" val="2645413027"/>
                    </a:ext>
                  </a:extLst>
                </a:gridCol>
                <a:gridCol w="5105373">
                  <a:extLst>
                    <a:ext uri="{9D8B030D-6E8A-4147-A177-3AD203B41FA5}">
                      <a16:colId xmlns:a16="http://schemas.microsoft.com/office/drawing/2014/main" val="1135752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Class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Section 200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Section 201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49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Blended 1</a:t>
                      </a:r>
                    </a:p>
                    <a:p>
                      <a:r>
                        <a:rPr lang="en-CA" sz="1400" dirty="0"/>
                        <a:t>(Reviews weeks 1&amp;2)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Wednesday Sept 16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Friday Sept 18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699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/>
                        <a:t>Blended 2</a:t>
                      </a:r>
                      <a:br>
                        <a:rPr lang="en-CA" sz="2800" dirty="0"/>
                      </a:br>
                      <a:r>
                        <a:rPr lang="en-CA" sz="1400" dirty="0"/>
                        <a:t>(Reviews weeks 3&amp;4)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Wednesday Oct 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/>
                        <a:t>Friday Oct 9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999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/>
                        <a:t>Blended 3</a:t>
                      </a:r>
                      <a:br>
                        <a:rPr lang="en-CA" sz="2800" dirty="0"/>
                      </a:br>
                      <a:r>
                        <a:rPr lang="en-CA" sz="1400" dirty="0"/>
                        <a:t>(Reviews weeks 5&amp;6)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Wednesday Oct 28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/>
                        <a:t>Friday Oct 30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45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/>
                        <a:t>Blended 4</a:t>
                      </a:r>
                      <a:br>
                        <a:rPr lang="en-CA" sz="2800" dirty="0"/>
                      </a:br>
                      <a:r>
                        <a:rPr lang="en-CA" sz="1400" dirty="0"/>
                        <a:t>(Reviews weeks 7&amp;8)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Wednesday Nov 11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Friday Nov 13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40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/>
                        <a:t>Blended 5</a:t>
                      </a:r>
                      <a:br>
                        <a:rPr lang="en-CA" sz="2800" dirty="0"/>
                      </a:br>
                      <a:r>
                        <a:rPr lang="en-CA" sz="1400" dirty="0"/>
                        <a:t>(Reviews weeks 9&amp;10)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Wednesday Nov 25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Friday Nov 27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726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b="0" i="1" dirty="0"/>
                        <a:t>7pm-9pm in MC-110</a:t>
                      </a:r>
                      <a:endParaRPr lang="en-US" sz="28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b="0" i="1" dirty="0"/>
                        <a:t>11:30am-1:30pm in SSC-2050</a:t>
                      </a:r>
                      <a:endParaRPr lang="en-US" sz="28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73679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728C8D-CAA8-3FEB-A612-0257B716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33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77F6E4-4224-E1AE-CCB9-0D547DA262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383938"/>
              </p:ext>
            </p:extLst>
          </p:nvPr>
        </p:nvGraphicFramePr>
        <p:xfrm>
          <a:off x="349624" y="2546874"/>
          <a:ext cx="11492753" cy="3108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25788">
                  <a:extLst>
                    <a:ext uri="{9D8B030D-6E8A-4147-A177-3AD203B41FA5}">
                      <a16:colId xmlns:a16="http://schemas.microsoft.com/office/drawing/2014/main" val="340140479"/>
                    </a:ext>
                  </a:extLst>
                </a:gridCol>
                <a:gridCol w="1416423">
                  <a:extLst>
                    <a:ext uri="{9D8B030D-6E8A-4147-A177-3AD203B41FA5}">
                      <a16:colId xmlns:a16="http://schemas.microsoft.com/office/drawing/2014/main" val="2645413027"/>
                    </a:ext>
                  </a:extLst>
                </a:gridCol>
                <a:gridCol w="5450542">
                  <a:extLst>
                    <a:ext uri="{9D8B030D-6E8A-4147-A177-3AD203B41FA5}">
                      <a16:colId xmlns:a16="http://schemas.microsoft.com/office/drawing/2014/main" val="1135752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Assessment Type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Weight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Notes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49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Integrity/Organizational Quiz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1%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Unlocks content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699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Quizzes (5)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8%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/>
                        <a:t>Best 4 of 5 (2% each)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999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Labs (10)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8%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/>
                        <a:t>Best 8 of 10 (1% each)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45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Assignments (3)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43%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Weights are 8%, 15%, and 20%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40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Final Exam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40%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Covering topics from whole course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72664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F04AEF-9B40-9D47-4B7B-C66B82A7A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88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– Integrity/organizational quiz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66471"/>
          </a:xfrm>
        </p:spPr>
        <p:txBody>
          <a:bodyPr>
            <a:no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Open now and must be completed in January.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About the course outline and academic integrity policies.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In Brightspace &gt; Assessments &gt; Quizzes.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Open-book and unlimited attempts.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Must get at least 90% on the quiz.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The weekly content will be locked until you complete this quiz.</a:t>
            </a:r>
          </a:p>
          <a:p>
            <a:pPr indent="-27432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5A876-2A58-9F83-8E44-48CABD91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33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– Quizzes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66471"/>
          </a:xfrm>
        </p:spPr>
        <p:txBody>
          <a:bodyPr>
            <a:no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Roughly every 2 weeks on the weeks we don't have class.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Can do it from anywhere but only during the class time.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30 minutes from when you start or until the class time ends.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Covers topics from previous 2 weeks' lecture videos.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800" dirty="0"/>
              <a:t>Multiple choice, fill in the blanks, matching questions.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35B22-B744-8787-180C-D88D4521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08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– Quizzes</a:t>
            </a:r>
            <a:endParaRPr lang="en-US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DE4F4DAA-4404-47FC-68AC-689BCF620A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843500"/>
              </p:ext>
            </p:extLst>
          </p:nvPr>
        </p:nvGraphicFramePr>
        <p:xfrm>
          <a:off x="349624" y="2251039"/>
          <a:ext cx="11492753" cy="3627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40541">
                  <a:extLst>
                    <a:ext uri="{9D8B030D-6E8A-4147-A177-3AD203B41FA5}">
                      <a16:colId xmlns:a16="http://schemas.microsoft.com/office/drawing/2014/main" val="340140479"/>
                    </a:ext>
                  </a:extLst>
                </a:gridCol>
                <a:gridCol w="4401670">
                  <a:extLst>
                    <a:ext uri="{9D8B030D-6E8A-4147-A177-3AD203B41FA5}">
                      <a16:colId xmlns:a16="http://schemas.microsoft.com/office/drawing/2014/main" val="2645413027"/>
                    </a:ext>
                  </a:extLst>
                </a:gridCol>
                <a:gridCol w="5450542">
                  <a:extLst>
                    <a:ext uri="{9D8B030D-6E8A-4147-A177-3AD203B41FA5}">
                      <a16:colId xmlns:a16="http://schemas.microsoft.com/office/drawing/2014/main" val="1135752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Quiz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Section 200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Section 201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49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Quiz 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Wednesday Sept 23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Friday Sept 25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699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Quiz 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Wednesday Oct 21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/>
                        <a:t>Friday Oct 23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999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Quiz 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Wednesday Nov 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/>
                        <a:t>Friday Nov 6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45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Quiz 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Wednesday Nov 18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Friday Nov 20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40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Quiz 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Wednesday Dec 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Friday Dec 4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726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b="0" i="1" dirty="0"/>
                        <a:t>Open 7pm-9pm</a:t>
                      </a:r>
                      <a:endParaRPr lang="en-US" sz="28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b="0" i="1" dirty="0"/>
                        <a:t>Open 11:30am-1:30pm</a:t>
                      </a:r>
                      <a:endParaRPr lang="en-US" sz="28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73679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901854-0B08-ADF1-33E4-B83061D95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468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– Labs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66471"/>
          </a:xfrm>
        </p:spPr>
        <p:txBody>
          <a:bodyPr>
            <a:no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Weekly in-person hands-on work in a computer lab.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Start the week of Sept 21-25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You </a:t>
            </a:r>
            <a:r>
              <a:rPr lang="en-CA" sz="2800" b="1" dirty="0"/>
              <a:t>MUST</a:t>
            </a:r>
            <a:r>
              <a:rPr lang="en-CA" sz="2800" dirty="0"/>
              <a:t> attend the section in which you are registered – NO EXCEPTIONS!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Do not do the lab work before your scheduled session.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You must show up, do the work in the lab, and show the TA.</a:t>
            </a:r>
          </a:p>
          <a:p>
            <a:pPr indent="-274320">
              <a:buFont typeface="Arial" panose="020B0604020202020204" pitchFamily="34" charset="0"/>
              <a:buChar char="•"/>
            </a:pPr>
            <a:endParaRPr lang="en-CA" sz="2800" dirty="0"/>
          </a:p>
          <a:p>
            <a:pPr indent="-27432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A66C7-6ACA-34FA-1B07-2DCBE0F23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20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Overview of today's class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12989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621707-8157-3315-7E35-FBA4F544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– 3 Assignments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66471"/>
          </a:xfrm>
        </p:spPr>
        <p:txBody>
          <a:bodyPr>
            <a:no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b="1" dirty="0"/>
              <a:t>Poster Assignment</a:t>
            </a:r>
            <a:r>
              <a:rPr lang="en-CA" sz="2800" dirty="0"/>
              <a:t>: create a poster with given information.</a:t>
            </a:r>
          </a:p>
          <a:p>
            <a:pPr marL="0" indent="0">
              <a:buNone/>
            </a:pPr>
            <a:endParaRPr lang="en-CA" sz="2800" dirty="0"/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b="1" dirty="0"/>
              <a:t>Web Assignment</a:t>
            </a:r>
            <a:r>
              <a:rPr lang="en-CA" sz="2800" dirty="0"/>
              <a:t>: create a website with given information.</a:t>
            </a:r>
          </a:p>
          <a:p>
            <a:pPr marL="0" indent="0">
              <a:buNone/>
            </a:pPr>
            <a:endParaRPr lang="en-CA" sz="2800" dirty="0"/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b="1" dirty="0"/>
              <a:t>Major Assignment</a:t>
            </a:r>
            <a:r>
              <a:rPr lang="en-CA" sz="2800" dirty="0"/>
              <a:t>: create a website with an animation and video about anything that relates to: </a:t>
            </a:r>
            <a:r>
              <a:rPr lang="en-CA" sz="2800" dirty="0">
                <a:solidFill>
                  <a:srgbClr val="0070C0"/>
                </a:solidFill>
              </a:rPr>
              <a:t>Western Campus</a:t>
            </a:r>
            <a:r>
              <a:rPr lang="en-CA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D543E-D793-93C9-8DEB-D5D707ED7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29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– Assignments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66471"/>
          </a:xfrm>
        </p:spPr>
        <p:txBody>
          <a:bodyPr>
            <a:no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Assignments will be peer marked.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You will </a:t>
            </a:r>
            <a:r>
              <a:rPr lang="en-CA" sz="2800" b="1" dirty="0"/>
              <a:t>need</a:t>
            </a:r>
            <a:r>
              <a:rPr lang="en-CA" sz="2800" dirty="0"/>
              <a:t> to subscribe to Kritik.io (about $22) but wait 1-2 weeks until we send you an email invitation to register.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You will have to mark 5-6 other students for each assignment.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Part of your assignment grade will come from the peer marking.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AEF6F-9F61-ED76-B008-550CDA1C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54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– Assignments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66471"/>
          </a:xfrm>
        </p:spPr>
        <p:txBody>
          <a:bodyPr>
            <a:no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Peer marking is not perfect but there are systems in place to help make it as fair as possible.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It helps you learn the material better and prepare for other assignments, quizzes, and the final exam.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It teaches you to give and receive feedback.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Rubrics are clear and available early.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CD27A-FB4F-08F6-E7A4-8F7205B4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812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– Assignments</a:t>
            </a:r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84846E5-B05F-CB84-B191-90E655EA9C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671270"/>
              </p:ext>
            </p:extLst>
          </p:nvPr>
        </p:nvGraphicFramePr>
        <p:xfrm>
          <a:off x="349624" y="2546874"/>
          <a:ext cx="11492753" cy="2499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52036">
                  <a:extLst>
                    <a:ext uri="{9D8B030D-6E8A-4147-A177-3AD203B41FA5}">
                      <a16:colId xmlns:a16="http://schemas.microsoft.com/office/drawing/2014/main" val="340140479"/>
                    </a:ext>
                  </a:extLst>
                </a:gridCol>
                <a:gridCol w="4796287">
                  <a:extLst>
                    <a:ext uri="{9D8B030D-6E8A-4147-A177-3AD203B41FA5}">
                      <a16:colId xmlns:a16="http://schemas.microsoft.com/office/drawing/2014/main" val="2645413027"/>
                    </a:ext>
                  </a:extLst>
                </a:gridCol>
                <a:gridCol w="2579298">
                  <a:extLst>
                    <a:ext uri="{9D8B030D-6E8A-4147-A177-3AD203B41FA5}">
                      <a16:colId xmlns:a16="http://schemas.microsoft.com/office/drawing/2014/main" val="2914616449"/>
                    </a:ext>
                  </a:extLst>
                </a:gridCol>
                <a:gridCol w="1965132">
                  <a:extLst>
                    <a:ext uri="{9D8B030D-6E8A-4147-A177-3AD203B41FA5}">
                      <a16:colId xmlns:a16="http://schemas.microsoft.com/office/drawing/2014/main" val="1135752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Assignment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Creation Due*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Peer Marking Due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Feedback Due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49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Poster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Friday, Oct 22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Oct 27-29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Oct 30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699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Web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Friday, Nov 13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Nov 17-19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/>
                        <a:t>Nov 20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999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Major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b="1" dirty="0"/>
                        <a:t>Thursday</a:t>
                      </a:r>
                      <a:r>
                        <a:rPr lang="en-CA" sz="2800" dirty="0"/>
                        <a:t>, Dec 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Dec 7-9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/>
                        <a:t>Dec 10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4530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E8241F7-A5A6-1E6F-0086-A58B689DC7A3}"/>
              </a:ext>
            </a:extLst>
          </p:cNvPr>
          <p:cNvSpPr txBox="1"/>
          <p:nvPr/>
        </p:nvSpPr>
        <p:spPr>
          <a:xfrm>
            <a:off x="1097279" y="5226424"/>
            <a:ext cx="9247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* Assignment creations can be submitted up to 3 days late and then will </a:t>
            </a:r>
            <a:r>
              <a:rPr lang="en-CA" b="1" dirty="0"/>
              <a:t>NOT</a:t>
            </a:r>
            <a:r>
              <a:rPr lang="en-CA" dirty="0"/>
              <a:t> be accepted anymore. Once peer marking begins, assignments cannot be submitted or modified.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B0475C-D7F2-6C33-E40D-14D3104AC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931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– Assignments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66471"/>
          </a:xfrm>
        </p:spPr>
        <p:txBody>
          <a:bodyPr>
            <a:no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Late assignment penalties are normally 15% per day late.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You are given 3 late coupons for this course.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Each late coupon waives the penalty for 1 late day.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You can decide how many to use on each assignment but once they run out, they do not replenish, and late penalties will be applied to any late submissions.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D5080-2E10-FCF1-8A80-D2E8FA58A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47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– Assignments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66471"/>
          </a:xfrm>
        </p:spPr>
        <p:txBody>
          <a:bodyPr>
            <a:no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You still must submit by 3 days after the assignment's due date. This is a </a:t>
            </a:r>
            <a:r>
              <a:rPr lang="en-CA" sz="2800" b="1" dirty="0"/>
              <a:t>FIRM</a:t>
            </a:r>
            <a:r>
              <a:rPr lang="en-CA" sz="2800" dirty="0"/>
              <a:t> cutoff and assignments submitted or modified after this point will be given a mark of zero (0%).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We will post a Qualtrics form during the assignment's due period. You </a:t>
            </a:r>
            <a:r>
              <a:rPr lang="en-CA" sz="2800" b="1" dirty="0"/>
              <a:t>MUST</a:t>
            </a:r>
            <a:r>
              <a:rPr lang="en-CA" sz="2800" dirty="0"/>
              <a:t> indicate your desired number of late coupons to use in that form. They will </a:t>
            </a:r>
            <a:r>
              <a:rPr lang="en-CA" sz="2800" b="1" dirty="0"/>
              <a:t>NOT</a:t>
            </a:r>
            <a:r>
              <a:rPr lang="en-CA" sz="2800" dirty="0"/>
              <a:t> be automatically applied.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In Brightspace, go to the </a:t>
            </a:r>
            <a:r>
              <a:rPr lang="en-CA" sz="2800" dirty="0">
                <a:solidFill>
                  <a:srgbClr val="0070C0"/>
                </a:solidFill>
              </a:rPr>
              <a:t>Useful Stuff</a:t>
            </a:r>
            <a:r>
              <a:rPr lang="en-CA" sz="2800" dirty="0"/>
              <a:t> section for more info.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AC3F4-98EE-6C52-BA75-D6F11045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62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676312" cy="1450757"/>
          </a:xfrm>
        </p:spPr>
        <p:txBody>
          <a:bodyPr/>
          <a:lstStyle/>
          <a:p>
            <a:r>
              <a:rPr lang="en-CA" dirty="0"/>
              <a:t>Evaluation –  Assignments (First Assignment)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C882CC0-49C5-5943-D5EE-BA0C46C5E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657" y="2000623"/>
            <a:ext cx="3281023" cy="424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kbendo_gradclub">
            <a:extLst>
              <a:ext uri="{FF2B5EF4-FFF2-40B4-BE49-F238E27FC236}">
                <a16:creationId xmlns:a16="http://schemas.microsoft.com/office/drawing/2014/main" id="{6562839D-EE09-81BE-0A93-F221454D3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96" y="2000624"/>
            <a:ext cx="3281023" cy="424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2EE672-FF8C-EEE5-56F3-4373AAC4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664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/>
              <a:t>Examples of a</a:t>
            </a:r>
            <a:br>
              <a:rPr lang="en-CA" sz="2800" dirty="0"/>
            </a:br>
            <a:r>
              <a:rPr lang="en-CA" sz="2800" dirty="0"/>
              <a:t>previous poster</a:t>
            </a:r>
            <a:br>
              <a:rPr lang="en-CA" sz="2800" dirty="0"/>
            </a:br>
            <a:r>
              <a:rPr lang="en-CA" sz="2800" dirty="0"/>
              <a:t>assignment: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398132-BC2B-70BB-D4FF-91C8F0868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32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764041" cy="1450757"/>
          </a:xfrm>
        </p:spPr>
        <p:txBody>
          <a:bodyPr/>
          <a:lstStyle/>
          <a:p>
            <a:r>
              <a:rPr lang="en-CA" dirty="0"/>
              <a:t>Evaluation – Assignments (Second Assignment)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2EE672-FF8C-EEE5-56F3-4373AAC4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664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/>
              <a:t>Example of a</a:t>
            </a:r>
            <a:br>
              <a:rPr lang="en-CA" sz="2800" dirty="0"/>
            </a:br>
            <a:r>
              <a:rPr lang="en-CA" sz="2800" dirty="0"/>
              <a:t>previous web</a:t>
            </a:r>
            <a:br>
              <a:rPr lang="en-CA" sz="2800" dirty="0"/>
            </a:br>
            <a:r>
              <a:rPr lang="en-CA" sz="2800" dirty="0"/>
              <a:t>assignment: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E1FE2-3FD8-891B-EECC-0FB752942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7831C566-8869-DD2B-5FF2-0380BBF5A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093" y="2029786"/>
            <a:ext cx="5127344" cy="4023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4236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462116" cy="1450757"/>
          </a:xfrm>
        </p:spPr>
        <p:txBody>
          <a:bodyPr/>
          <a:lstStyle/>
          <a:p>
            <a:r>
              <a:rPr lang="en-CA" dirty="0"/>
              <a:t>Evaluation – Assignments (Third Assignment)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2EE672-FF8C-EEE5-56F3-4373AAC4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664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/>
              <a:t>Example of a</a:t>
            </a:r>
            <a:br>
              <a:rPr lang="en-CA" sz="2800" dirty="0"/>
            </a:br>
            <a:r>
              <a:rPr lang="en-CA" sz="2800" dirty="0"/>
              <a:t>previous major</a:t>
            </a:r>
            <a:br>
              <a:rPr lang="en-CA" sz="2800" dirty="0"/>
            </a:br>
            <a:r>
              <a:rPr lang="en-CA" sz="2800" dirty="0"/>
              <a:t>assignment: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5BE5A7-4CDF-DA25-250A-B82F3F35F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976A2-62B1-57CA-3AF5-B9002EFE8E19}"/>
              </a:ext>
            </a:extLst>
          </p:cNvPr>
          <p:cNvSpPr txBox="1"/>
          <p:nvPr/>
        </p:nvSpPr>
        <p:spPr>
          <a:xfrm>
            <a:off x="5753819" y="2243193"/>
            <a:ext cx="35972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2"/>
              </a:rPr>
              <a:t>https://cs1033.gaul.csd.uwo.ca/~lreid2/other/student33/major/index.html</a:t>
            </a:r>
            <a:r>
              <a:rPr lang="en-CA" dirty="0"/>
              <a:t> </a:t>
            </a: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7A2CDFE9-6733-F042-E747-1C90ECDF4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967" y="2108201"/>
            <a:ext cx="4115961" cy="38490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96414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– Final exam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66471"/>
          </a:xfrm>
        </p:spPr>
        <p:txBody>
          <a:bodyPr>
            <a:no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The final exam contains about 150 questions.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They are multiple choice and true/false.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Covers material from lecture videos, labs, and assignments.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The university will schedule the exam; it will be in the exam period April 12-30. Details should be available in 1-2 months.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93C33-118A-E4D6-B44A-4EE66114F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40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63D6-478A-3D94-522D-8E5674792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Introducing us (the instructors)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C37AF-6651-B0D6-D93F-885179A3C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76442"/>
            <a:ext cx="3137370" cy="2064304"/>
          </a:xfrm>
        </p:spPr>
        <p:txBody>
          <a:bodyPr>
            <a:normAutofit/>
          </a:bodyPr>
          <a:lstStyle/>
          <a:p>
            <a:r>
              <a:rPr lang="en-CA" sz="2800" b="1" dirty="0"/>
              <a:t>Laura Reid</a:t>
            </a:r>
            <a:br>
              <a:rPr lang="en-CA" sz="2800" dirty="0"/>
            </a:br>
            <a:r>
              <a:rPr lang="en-CA" sz="2800" dirty="0"/>
              <a:t>Section 200</a:t>
            </a:r>
            <a:br>
              <a:rPr lang="en-CA" sz="2800" dirty="0"/>
            </a:br>
            <a:r>
              <a:rPr lang="en-CA" sz="2800" dirty="0"/>
              <a:t>Office: MC 416</a:t>
            </a:r>
            <a:br>
              <a:rPr lang="en-CA" sz="2800" dirty="0"/>
            </a:br>
            <a:r>
              <a:rPr lang="en-CA" sz="2800" dirty="0"/>
              <a:t>Email: lreid2@uwo.ca</a:t>
            </a:r>
            <a:endParaRPr lang="en-US" sz="2800" dirty="0"/>
          </a:p>
        </p:txBody>
      </p:sp>
      <p:pic>
        <p:nvPicPr>
          <p:cNvPr id="1026" name="Picture 2" descr="Bryan Sarlo">
            <a:extLst>
              <a:ext uri="{FF2B5EF4-FFF2-40B4-BE49-F238E27FC236}">
                <a16:creationId xmlns:a16="http://schemas.microsoft.com/office/drawing/2014/main" id="{C738533C-367A-885A-292F-666898F26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865" y="3908990"/>
            <a:ext cx="1553962" cy="233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B3E820-7A01-7EFE-BED5-FBC14AFE3821}"/>
              </a:ext>
            </a:extLst>
          </p:cNvPr>
          <p:cNvSpPr txBox="1">
            <a:spLocks/>
          </p:cNvSpPr>
          <p:nvPr/>
        </p:nvSpPr>
        <p:spPr>
          <a:xfrm>
            <a:off x="6489577" y="1976442"/>
            <a:ext cx="3941685" cy="20643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b="1" dirty="0"/>
              <a:t>Bryan Sarlo</a:t>
            </a:r>
            <a:br>
              <a:rPr lang="en-CA" sz="2800" dirty="0"/>
            </a:br>
            <a:r>
              <a:rPr lang="en-CA" sz="2800" dirty="0"/>
              <a:t>Section 201</a:t>
            </a:r>
            <a:br>
              <a:rPr lang="en-CA" sz="2800" dirty="0"/>
            </a:br>
            <a:r>
              <a:rPr lang="en-CA" sz="2800" dirty="0"/>
              <a:t>Office: MC 349</a:t>
            </a:r>
            <a:br>
              <a:rPr lang="en-CA" sz="2800" dirty="0"/>
            </a:br>
            <a:r>
              <a:rPr lang="en-CA" sz="2800" dirty="0"/>
              <a:t>Email: bsarlo@uwo.ca</a:t>
            </a: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89776-1CDA-546F-25BC-76D4D47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05F465-2F04-B923-8D24-03B3865C3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117" y="3908989"/>
            <a:ext cx="1622974" cy="230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37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– Grade requirements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66471"/>
          </a:xfrm>
        </p:spPr>
        <p:txBody>
          <a:bodyPr>
            <a:no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Weighted average between </a:t>
            </a:r>
            <a:r>
              <a:rPr lang="en-CA" sz="2800" dirty="0">
                <a:solidFill>
                  <a:srgbClr val="0070C0"/>
                </a:solidFill>
              </a:rPr>
              <a:t>final exam</a:t>
            </a:r>
            <a:r>
              <a:rPr lang="en-CA" sz="2800" dirty="0"/>
              <a:t> and </a:t>
            </a:r>
            <a:r>
              <a:rPr lang="en-CA" sz="2800" dirty="0">
                <a:solidFill>
                  <a:srgbClr val="0070C0"/>
                </a:solidFill>
              </a:rPr>
              <a:t>major assignment</a:t>
            </a:r>
            <a:r>
              <a:rPr lang="en-CA" sz="2800" dirty="0"/>
              <a:t> must be at least 45% to pass the course.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Final exam</a:t>
            </a:r>
            <a:r>
              <a:rPr lang="en-US" sz="2800" dirty="0"/>
              <a:t> mark must be at least 35% to pass the course.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Final exam</a:t>
            </a:r>
            <a:r>
              <a:rPr lang="en-US" sz="2800" dirty="0"/>
              <a:t> mark must be at least 45% to get over 59% in the course.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800" dirty="0"/>
              <a:t>Your mark may be reduced if you do not meet the requirements.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7335D-AF1F-88A8-B40A-3ACB3556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91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do I need?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497" y="2051952"/>
            <a:ext cx="11307765" cy="4080294"/>
          </a:xfrm>
        </p:spPr>
        <p:txBody>
          <a:bodyPr>
            <a:no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In Owl&gt;Useful Stuff&gt;Useful Links &amp;FAQs&gt;Useful Links to get: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/>
              <a:t>WinSCP (Windows) / </a:t>
            </a:r>
            <a:r>
              <a:rPr lang="en-CA" sz="2600" dirty="0" err="1"/>
              <a:t>Filezilla</a:t>
            </a:r>
            <a:r>
              <a:rPr lang="en-CA" sz="2600" dirty="0"/>
              <a:t> (Macs – Client Version) – free to download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/>
              <a:t>Brackets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/>
              <a:t>Affinity By Canva– free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/>
              <a:t>HTML5 Editor –  free in-browser app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 err="1"/>
              <a:t>Shotcut</a:t>
            </a:r>
            <a:r>
              <a:rPr lang="en-CA" sz="2600" dirty="0"/>
              <a:t> / iMovie – free to download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 err="1"/>
              <a:t>Kritik</a:t>
            </a:r>
            <a:r>
              <a:rPr lang="en-CA" sz="2600" dirty="0"/>
              <a:t> – $22 subscription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ALL software is available in MC230 &amp; MC240 to work on campus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C147B-1511-8F66-FA5D-52E15A38A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33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Next steps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66471"/>
          </a:xfrm>
        </p:spPr>
        <p:txBody>
          <a:bodyPr>
            <a:no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Read the course outline.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Complete the integrity/organizational quiz.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Watch the Week 1 and Week 2 videos ASAP.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Mark your calendars with the important dates we discussed.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Don't worry about </a:t>
            </a:r>
            <a:r>
              <a:rPr lang="en-CA" sz="2800" dirty="0" err="1"/>
              <a:t>Kritik</a:t>
            </a:r>
            <a:r>
              <a:rPr lang="en-CA" sz="2800" dirty="0"/>
              <a:t> yet!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C23F1-429B-9160-24A5-80D92FE1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23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1FC43-93B6-DA68-108D-3CE687BF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14E71-B956-15AB-0511-39F8F17E2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Some final thoughts on using AI in this course:</a:t>
            </a:r>
          </a:p>
          <a:p>
            <a:pPr lvl="1"/>
            <a:r>
              <a:rPr lang="en-US" sz="2000" b="1" dirty="0"/>
              <a:t>The real value of this course comes from doing the work yourself. Every assignment is a chance to build skills, prepare for the final exam, and make your investment in education pay off. Shortcuts won’t grow your knowledge—effort will.</a:t>
            </a:r>
          </a:p>
          <a:p>
            <a:pPr lvl="1"/>
            <a:r>
              <a:rPr lang="en-US" sz="2000" b="1" dirty="0"/>
              <a:t>If you let a robot do all the work, guess who’s ready for the exam? The robot. Don’t let that happen—be smarter than the bot!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See you all NEXT week in this class, watch the Week 1 and Week 2 lecture videos BEFORE next week’s class!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8EF86-FCBA-1EF0-0DBD-0B8862A1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3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Contacting 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Both Laura and Bryan have weekly office hours (see syllabus for days/times).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Our TAs will have consulting hours only on the weeks when assignments are due.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The best way to communicate is by email. Please include </a:t>
            </a:r>
            <a:r>
              <a:rPr lang="en-CA" sz="2800" b="1" dirty="0"/>
              <a:t>CS 1033</a:t>
            </a:r>
            <a:r>
              <a:rPr lang="en-CA" sz="2800" dirty="0"/>
              <a:t> in the subject line and use your Western email address.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1E2ED-15BD-F5E8-9841-EE78D8D37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2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Introducing you (the students)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How many of you are: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/>
              <a:t>In 1</a:t>
            </a:r>
            <a:r>
              <a:rPr lang="en-CA" sz="2600" baseline="30000" dirty="0"/>
              <a:t>st</a:t>
            </a:r>
            <a:r>
              <a:rPr lang="en-CA" sz="2600" dirty="0"/>
              <a:t> year?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/>
              <a:t>Not in 1</a:t>
            </a:r>
            <a:r>
              <a:rPr lang="en-CA" sz="2600" baseline="30000" dirty="0"/>
              <a:t>st</a:t>
            </a:r>
            <a:r>
              <a:rPr lang="en-CA" sz="2600" dirty="0"/>
              <a:t> year?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/>
              <a:t>In MIT?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/>
              <a:t>In BMOS?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/>
              <a:t>In CS?</a:t>
            </a:r>
            <a:endParaRPr lang="en-US" sz="2600" dirty="0"/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US" sz="2600" dirty="0"/>
              <a:t>Excited for this course?</a:t>
            </a:r>
            <a:endParaRPr lang="en-CA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C0596A-A6F7-AFF5-C328-EF0FEF842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960" y="2108200"/>
            <a:ext cx="6102722" cy="40684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B8B0B-3497-C2DF-83A7-99DC8E42C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99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Introducing you (the students)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How many of you have used: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/>
              <a:t>Photo editing software (i.e. Photoshop)?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/>
              <a:t>Web building software?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/>
              <a:t>FTP / SFTP?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/>
              <a:t>Animation building software?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/>
              <a:t>Audio editing software (i.e. Audacity)?</a:t>
            </a:r>
            <a:endParaRPr lang="en-US" sz="2600" dirty="0"/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US" sz="2600" dirty="0"/>
              <a:t>Video editing software (i.e. iMovie)?</a:t>
            </a:r>
            <a:endParaRPr lang="en-CA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5CE86-C464-5247-F28E-F0C2E1717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902" y="2181224"/>
            <a:ext cx="4919810" cy="327987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AA46B-9045-A729-7F7B-43CB4005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8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this course about?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b="1" dirty="0"/>
              <a:t>Multimedia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/>
              <a:t>Combining media (text, images, audio, video, etc.)</a:t>
            </a:r>
          </a:p>
          <a:p>
            <a:pPr marL="109728" lvl="1" indent="0">
              <a:buNone/>
            </a:pPr>
            <a:endParaRPr lang="en-CA" sz="2600" dirty="0"/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800" b="1" dirty="0"/>
              <a:t>Communications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US" sz="2600" dirty="0"/>
              <a:t>How do computers work and communicate with each other?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US" sz="2600" dirty="0"/>
              <a:t>How do we reach our intended audience?</a:t>
            </a:r>
            <a:endParaRPr lang="en-CA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2FF55-1AEF-E125-4986-5A13065B9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72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Lecture topics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Text and graphics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How computers work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Website design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Animation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Video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Audio</a:t>
            </a:r>
            <a:endParaRPr lang="en-CA" sz="2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A0D0E5-44C9-19E8-2789-F331858B5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474" y="1989516"/>
            <a:ext cx="5997389" cy="39982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594B9-1E52-DF83-5EA4-98044FED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0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Lab topics – 10 Labs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SFTP (1)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Affinity Photo (2)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HTML5 Editor (3)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PowerPoint animation (2)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 err="1"/>
              <a:t>Shotcut</a:t>
            </a:r>
            <a:r>
              <a:rPr lang="en-CA" sz="2800" dirty="0"/>
              <a:t> video editing (1)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Audacity audio editing</a:t>
            </a:r>
            <a:r>
              <a:rPr lang="en-CA" sz="2400" dirty="0"/>
              <a:t> (1)</a:t>
            </a:r>
          </a:p>
          <a:p>
            <a:pPr indent="-274320">
              <a:buFont typeface="Arial" panose="020B0604020202020204" pitchFamily="34" charset="0"/>
              <a:buChar char="•"/>
            </a:pPr>
            <a:endParaRPr lang="en-CA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A2435-8C2D-D2ED-9AB2-9E87D5FBD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718" y="2108201"/>
            <a:ext cx="6089903" cy="403483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7E17B-3C11-F706-F81E-AAA04EE2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058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71af3243-3dd4-4a8d-8c0d-dd76da1f02a5"/>
    <ds:schemaRef ds:uri="http://schemas.microsoft.com/office/infopath/2007/PartnerControls"/>
    <ds:schemaRef ds:uri="http://schemas.openxmlformats.org/package/2006/metadata/core-properties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{1071A9E6-3A92-436C-9C6C-B4282B18645B}TF235124e3-e6db-4c6d-93c8-733f2fadbc609fb6f57c_win32-b1e91d96f19e</Template>
  <TotalTime>1943</TotalTime>
  <Words>1773</Words>
  <Application>Microsoft Office PowerPoint</Application>
  <PresentationFormat>Widescreen</PresentationFormat>
  <Paragraphs>270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Aptos</vt:lpstr>
      <vt:lpstr>Arial</vt:lpstr>
      <vt:lpstr>Calibri</vt:lpstr>
      <vt:lpstr>Georgia Pro Cond Light</vt:lpstr>
      <vt:lpstr>Speak Pro</vt:lpstr>
      <vt:lpstr>Wingdings</vt:lpstr>
      <vt:lpstr>RetrospectVTI</vt:lpstr>
      <vt:lpstr>CS 1033A</vt:lpstr>
      <vt:lpstr>Overview of today's class</vt:lpstr>
      <vt:lpstr>Introducing us (the instructors)</vt:lpstr>
      <vt:lpstr>Contacting us</vt:lpstr>
      <vt:lpstr>Introducing you (the students)</vt:lpstr>
      <vt:lpstr>Introducing you (the students)</vt:lpstr>
      <vt:lpstr>What is this course about?</vt:lpstr>
      <vt:lpstr>Lecture topics</vt:lpstr>
      <vt:lpstr>Lab topics – 10 Labs</vt:lpstr>
      <vt:lpstr>Learning outcomes (part 1)</vt:lpstr>
      <vt:lpstr>Learning outcomes (part 2)</vt:lpstr>
      <vt:lpstr>Textbook</vt:lpstr>
      <vt:lpstr>Course structure</vt:lpstr>
      <vt:lpstr>Course structure – blended classes</vt:lpstr>
      <vt:lpstr>Evaluation</vt:lpstr>
      <vt:lpstr>Evaluation – Integrity/organizational quiz</vt:lpstr>
      <vt:lpstr>Evaluation – Quizzes</vt:lpstr>
      <vt:lpstr>Evaluation – Quizzes</vt:lpstr>
      <vt:lpstr>Evaluation – Labs</vt:lpstr>
      <vt:lpstr>Evaluation – 3 Assignments</vt:lpstr>
      <vt:lpstr>Evaluation – Assignments</vt:lpstr>
      <vt:lpstr>Evaluation – Assignments</vt:lpstr>
      <vt:lpstr>Evaluation – Assignments</vt:lpstr>
      <vt:lpstr>Evaluation – Assignments</vt:lpstr>
      <vt:lpstr>Evaluation – Assignments</vt:lpstr>
      <vt:lpstr>Evaluation –  Assignments (First Assignment)</vt:lpstr>
      <vt:lpstr>Evaluation – Assignments (Second Assignment)</vt:lpstr>
      <vt:lpstr>Evaluation – Assignments (Third Assignment)</vt:lpstr>
      <vt:lpstr>Evaluation – Final exam</vt:lpstr>
      <vt:lpstr>Evaluation – Grade requirements</vt:lpstr>
      <vt:lpstr>What do I need?</vt:lpstr>
      <vt:lpstr>Next steps</vt:lpstr>
      <vt:lpstr>Any Questions?</vt:lpstr>
    </vt:vector>
  </TitlesOfParts>
  <Company>UWO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Bryan Sarlo</dc:creator>
  <cp:lastModifiedBy>Laura K. Reid</cp:lastModifiedBy>
  <cp:revision>40</cp:revision>
  <cp:lastPrinted>2026-04-14T18:50:08Z</cp:lastPrinted>
  <dcterms:created xsi:type="dcterms:W3CDTF">2025-08-24T21:51:50Z</dcterms:created>
  <dcterms:modified xsi:type="dcterms:W3CDTF">2026-04-14T18:53:27Z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