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41"/>
  </p:notesMasterIdLst>
  <p:handoutMasterIdLst>
    <p:handoutMasterId r:id="rId42"/>
  </p:handoutMasterIdLst>
  <p:sldIdLst>
    <p:sldId id="260" r:id="rId2"/>
    <p:sldId id="257" r:id="rId3"/>
    <p:sldId id="258" r:id="rId4"/>
    <p:sldId id="267" r:id="rId5"/>
    <p:sldId id="268" r:id="rId6"/>
    <p:sldId id="259" r:id="rId7"/>
    <p:sldId id="265" r:id="rId8"/>
    <p:sldId id="293" r:id="rId9"/>
    <p:sldId id="266" r:id="rId10"/>
    <p:sldId id="296" r:id="rId11"/>
    <p:sldId id="261" r:id="rId12"/>
    <p:sldId id="269" r:id="rId13"/>
    <p:sldId id="262" r:id="rId14"/>
    <p:sldId id="271" r:id="rId15"/>
    <p:sldId id="284" r:id="rId16"/>
    <p:sldId id="272" r:id="rId17"/>
    <p:sldId id="297" r:id="rId18"/>
    <p:sldId id="298" r:id="rId19"/>
    <p:sldId id="273" r:id="rId20"/>
    <p:sldId id="275" r:id="rId21"/>
    <p:sldId id="278" r:id="rId22"/>
    <p:sldId id="283" r:id="rId23"/>
    <p:sldId id="276" r:id="rId24"/>
    <p:sldId id="277" r:id="rId25"/>
    <p:sldId id="279" r:id="rId26"/>
    <p:sldId id="282" r:id="rId27"/>
    <p:sldId id="280" r:id="rId28"/>
    <p:sldId id="287" r:id="rId29"/>
    <p:sldId id="281" r:id="rId30"/>
    <p:sldId id="285" r:id="rId31"/>
    <p:sldId id="263" r:id="rId32"/>
    <p:sldId id="290" r:id="rId33"/>
    <p:sldId id="291" r:id="rId34"/>
    <p:sldId id="294" r:id="rId35"/>
    <p:sldId id="292" r:id="rId36"/>
    <p:sldId id="295" r:id="rId37"/>
    <p:sldId id="299" r:id="rId38"/>
    <p:sldId id="270" r:id="rId39"/>
    <p:sldId id="264" r:id="rId4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19" autoAdjust="0"/>
  </p:normalViewPr>
  <p:slideViewPr>
    <p:cSldViewPr>
      <p:cViewPr varScale="1">
        <p:scale>
          <a:sx n="87" d="100"/>
          <a:sy n="87" d="100"/>
        </p:scale>
        <p:origin x="90" y="19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9B32BD-A5CE-4966-9CEA-8D050523968A}" type="datetimeFigureOut">
              <a:rPr lang="en-US"/>
              <a:pPr>
                <a:defRPr/>
              </a:pPr>
              <a:t>2/11/2020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E9AFF0-B264-408B-9B64-291EDDDECBC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D38DF8F-7C9D-4C1C-BBB4-C35C3EE0E506}" type="datetimeFigureOut">
              <a:rPr lang="en-US"/>
              <a:pPr>
                <a:defRPr/>
              </a:pPr>
              <a:t>2/11/2020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F1236D-7FCB-40E0-993B-ED47DF1E1F0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44EEAE-4515-472F-A0C5-C9E6D3E78F7F}" type="slidenum">
              <a:rPr lang="en-CA" altLang="en-US" sz="1300" smtClean="0"/>
              <a:pPr>
                <a:spcBef>
                  <a:spcPct val="0"/>
                </a:spcBef>
              </a:pPr>
              <a:t>6</a:t>
            </a:fld>
            <a:endParaRPr lang="en-CA" alt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6CF8C2-46FE-47A0-A678-CC2E3C97F7E4}" type="slidenum">
              <a:rPr lang="en-US" altLang="en-US" smtClean="0">
                <a:latin typeface="Calibri" panose="020F0502020204030204" pitchFamily="34" charset="0"/>
              </a:rPr>
              <a:pPr/>
              <a:t>32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517415-DC0E-4520-9BC2-FA7F1F85D67B}" type="slidenum">
              <a:rPr lang="en-CA" altLang="en-US" smtClean="0">
                <a:latin typeface="Calibri" panose="020F0502020204030204" pitchFamily="34" charset="0"/>
              </a:rPr>
              <a:pPr/>
              <a:t>38</a:t>
            </a:fld>
            <a:endParaRPr lang="en-CA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ED6A4E-0200-4B19-88E4-6442B9257E57}" type="datetime1">
              <a:rPr lang="en-US"/>
              <a:pPr>
                <a:defRPr/>
              </a:pPr>
              <a:t>2/11/2020</a:t>
            </a:fld>
            <a:endParaRPr lang="en-CA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8A62-A3DE-4682-940E-38F2C56E5ED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8994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C0FE-5A8F-41E7-A21A-D227B5AC5866}" type="datetime1">
              <a:rPr lang="en-US"/>
              <a:pPr>
                <a:defRPr/>
              </a:pPr>
              <a:t>2/11/2020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F7E9-E9D7-4DE7-BB6A-8F8546096AE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966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75BC5-938B-429E-A74E-1CDF78BA4153}" type="datetime1">
              <a:rPr lang="en-US"/>
              <a:pPr>
                <a:defRPr/>
              </a:pPr>
              <a:t>2/11/2020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DC69-49A6-4885-AB60-78201ADCE23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3305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301863"/>
            <a:ext cx="8077200" cy="5072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E75D-4174-4289-AF2C-4C39416DC545}" type="datetime1">
              <a:rPr lang="en-US"/>
              <a:pPr>
                <a:defRPr/>
              </a:pPr>
              <a:t>2/11/2020</a:t>
            </a:fld>
            <a:endParaRPr lang="en-CA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57250" y="63404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B737-4F87-4A09-8024-842059AF209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7604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377762-CC34-4DEE-AC9D-59B37C42BB89}" type="datetime1">
              <a:rPr lang="en-US"/>
              <a:pPr>
                <a:defRPr/>
              </a:pPr>
              <a:t>2/11/2020</a:t>
            </a:fld>
            <a:endParaRPr lang="en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05F8-30E8-488C-867E-C1CFF29538C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9105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1D29C-351B-4FBA-AD72-89B91E764E29}" type="datetime1">
              <a:rPr lang="en-US"/>
              <a:pPr>
                <a:defRPr/>
              </a:pPr>
              <a:t>2/11/2020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FE1A-774F-4342-B26B-46D825F998D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1480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A36187-C3DF-4AF4-888D-D45F8395AF3E}" type="datetime1">
              <a:rPr lang="en-US"/>
              <a:pPr>
                <a:defRPr/>
              </a:pPr>
              <a:t>2/11/2020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B306B-BD31-4FFD-BBDA-C6DFF99DEA8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1051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2E0B3-2688-44ED-A697-ED34A29BC5CD}" type="datetime1">
              <a:rPr lang="en-US"/>
              <a:pPr>
                <a:defRPr/>
              </a:pPr>
              <a:t>2/11/2020</a:t>
            </a:fld>
            <a:endParaRPr lang="en-CA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63EF-3E8A-434C-9C57-0CC9D735925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9181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E0F4E3-87E0-46E1-A3DD-4F29BCAC9281}" type="datetime1">
              <a:rPr lang="en-US"/>
              <a:pPr>
                <a:defRPr/>
              </a:pPr>
              <a:t>2/11/2020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62175-BD23-47E6-A267-B332B758431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6669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8AD789-80E9-4035-B6DD-2980C3F90F68}" type="datetime1">
              <a:rPr lang="en-US"/>
              <a:pPr>
                <a:defRPr/>
              </a:pPr>
              <a:t>2/11/2020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090B8-0867-4C6B-81E9-C7E4C8A3CB3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7048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B5E830-142C-4266-8159-D85744B35345}" type="datetime1">
              <a:rPr lang="en-US"/>
              <a:pPr>
                <a:defRPr/>
              </a:pPr>
              <a:t>2/11/2020</a:t>
            </a:fld>
            <a:endParaRPr lang="en-C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FAF4A-E748-445C-98CC-13FA140CC28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5154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063" y="0"/>
            <a:ext cx="84296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857250" y="1285875"/>
            <a:ext cx="80772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A5E64C2-277A-4784-8BF6-0C98F1E927BF}" type="datetime1">
              <a:rPr lang="en-US"/>
              <a:pPr>
                <a:defRPr/>
              </a:pPr>
              <a:t>2/11/2020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2890D3AD-A2AA-46F9-9314-C801496A66F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571500" y="0"/>
            <a:ext cx="7143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215188" y="6500813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dirty="0" smtClean="0">
                <a:latin typeface="Gill Sans MT" panose="020B0502020104020203" pitchFamily="34" charset="0"/>
              </a:rPr>
              <a:t>Slide </a:t>
            </a:r>
            <a:fld id="{B39965DD-D2E7-4D32-87AA-624652250975}" type="slidenum">
              <a:rPr lang="en-CA" altLang="en-US" sz="1400" smtClean="0">
                <a:latin typeface="Gill Sans MT" panose="020B0502020104020203" pitchFamily="34" charset="0"/>
              </a:rPr>
              <a:pPr eaLnBrk="1" hangingPunct="1">
                <a:defRPr/>
              </a:pPr>
              <a:t>‹#›</a:t>
            </a:fld>
            <a:r>
              <a:rPr lang="en-CA" altLang="en-US" sz="1400" dirty="0" smtClean="0">
                <a:latin typeface="Gill Sans MT" panose="020B0502020104020203" pitchFamily="34" charset="0"/>
              </a:rPr>
              <a:t> of 40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6" r:id="rId1"/>
    <p:sldLayoutId id="2147485097" r:id="rId2"/>
    <p:sldLayoutId id="2147485098" r:id="rId3"/>
    <p:sldLayoutId id="2147485092" r:id="rId4"/>
    <p:sldLayoutId id="2147485099" r:id="rId5"/>
    <p:sldLayoutId id="2147485093" r:id="rId6"/>
    <p:sldLayoutId id="2147485100" r:id="rId7"/>
    <p:sldLayoutId id="2147485101" r:id="rId8"/>
    <p:sldLayoutId id="2147485102" r:id="rId9"/>
    <p:sldLayoutId id="2147485094" r:id="rId10"/>
    <p:sldLayoutId id="21474850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GCJ46vyR9o&amp;feature=user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he.kendallhunt.com/product/multimedia-and-communic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d.uwo.ca/~lreid/cs1033/affinity/studentpurchaseswesternu.pdf" TargetMode="External"/><Relationship Id="rId2" Type="http://schemas.openxmlformats.org/officeDocument/2006/relationships/hyperlink" Target="https://affinity.serif.com/en-gb/photo/#bu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wl.uwo.ca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uccess.uwo.ca/experience/curricular/index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cs1033.gaul.csd.uwo.ca/~lreid2/other/student23/major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d.uwo.ca/~lreid/AnimationExamples/puggie2.swf" TargetMode="External"/><Relationship Id="rId3" Type="http://schemas.openxmlformats.org/officeDocument/2006/relationships/image" Target="../media/image23.jpeg"/><Relationship Id="rId7" Type="http://schemas.openxmlformats.org/officeDocument/2006/relationships/hyperlink" Target="http://www.csd.uwo.ca/~lreid/AnimationExamples/freighttrain.swf" TargetMode="External"/><Relationship Id="rId2" Type="http://schemas.openxmlformats.org/officeDocument/2006/relationships/hyperlink" Target="http://www.csd.uwo.ca/~lreid/cs033/moviedemo/RachelB%20project_final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d.uwo.ca/~lreid/AnimationExamples/welcome.swf" TargetMode="External"/><Relationship Id="rId5" Type="http://schemas.openxmlformats.org/officeDocument/2006/relationships/hyperlink" Target="http://www.csd.uwo.ca/~lreid/AnimationExamples/flashbasketball.swf" TargetMode="External"/><Relationship Id="rId10" Type="http://schemas.openxmlformats.org/officeDocument/2006/relationships/hyperlink" Target="http://www.csd.uwo.ca/~lreid/cs1033/samplemajor" TargetMode="External"/><Relationship Id="rId4" Type="http://schemas.openxmlformats.org/officeDocument/2006/relationships/hyperlink" Target="http://www.csd.uwo.ca/~lreid/cs033/moviedemo/Simon.wmv" TargetMode="External"/><Relationship Id="rId9" Type="http://schemas.openxmlformats.org/officeDocument/2006/relationships/hyperlink" Target="http://www.csd.uwo.ca/~lreid/AnimationExample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reid@csd.uwo.c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owl.uwo.ca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93yqhet" TargetMode="External"/><Relationship Id="rId2" Type="http://schemas.openxmlformats.org/officeDocument/2006/relationships/hyperlink" Target="mailto:peernotes@uwo.c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ts.uwo.ca/services/web/activate_my_personal_web_space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hyperlink" Target="https://www.youtube.com/watch?v=sz4PpIpzoQ8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043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Welcome  to  Multimedia &amp; communications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78100" y="1066800"/>
            <a:ext cx="6400800" cy="1509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dirty="0" smtClean="0"/>
              <a:t>Computer Science 1033</a:t>
            </a:r>
            <a:endParaRPr lang="en-CA" dirty="0"/>
          </a:p>
        </p:txBody>
      </p:sp>
      <p:sp>
        <p:nvSpPr>
          <p:cNvPr id="11268" name="WordArt 36">
            <a:hlinkClick r:id="rId2"/>
          </p:cNvPr>
          <p:cNvSpPr>
            <a:spLocks noChangeArrowheads="1" noChangeShapeType="1" noTextEdit="1"/>
          </p:cNvSpPr>
          <p:nvPr/>
        </p:nvSpPr>
        <p:spPr bwMode="auto">
          <a:xfrm>
            <a:off x="2714625" y="4714875"/>
            <a:ext cx="428625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 panose="020B0A04020102020204" pitchFamily="34" charset="0"/>
              </a:rPr>
              <a:t>A vision of students today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2357438" y="5786438"/>
            <a:ext cx="6786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/>
              <a:t>“Education: Being able to differentiate between what you do know and what you don't. It's knowing where to go to find out what you need to know; and it's knowing how to use the information once you get it.” </a:t>
            </a:r>
            <a:r>
              <a:rPr lang="en-CA" altLang="en-US" sz="1800">
                <a:sym typeface="Wingdings" panose="05000000000000000000" pitchFamily="2" charset="2"/>
              </a:rPr>
              <a:t></a:t>
            </a:r>
            <a:r>
              <a:rPr lang="en-CA" altLang="en-US" sz="1800"/>
              <a:t>  </a:t>
            </a:r>
            <a:r>
              <a:rPr lang="en-CA" altLang="en-US" sz="1800" i="1"/>
              <a:t>William Feather</a:t>
            </a:r>
            <a:endParaRPr lang="en-CA" altLang="en-US" sz="1800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303463" y="188913"/>
            <a:ext cx="684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Please look at the course syllabus in OWL (owl.uwo.ca).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9716-A35A-4825-ABA2-48235EFBB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What do you need to purchase?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301750"/>
            <a:ext cx="8077200" cy="5072063"/>
          </a:xfrm>
        </p:spPr>
        <p:txBody>
          <a:bodyPr/>
          <a:lstStyle/>
          <a:p>
            <a:pPr eaLnBrk="1" hangingPunct="1"/>
            <a:r>
              <a:rPr lang="en-CA" altLang="en-US" smtClean="0">
                <a:sym typeface="Wingdings" panose="05000000000000000000" pitchFamily="2" charset="2"/>
              </a:rPr>
              <a:t>Digital Textbook written specifically for this course!</a:t>
            </a:r>
          </a:p>
          <a:p>
            <a:pPr lvl="1" indent="-282575" eaLnBrk="1" hangingPunct="1">
              <a:buFont typeface="Wingdings 2" panose="05020102010507070707" pitchFamily="18" charset="2"/>
              <a:buChar char=""/>
            </a:pPr>
            <a:r>
              <a:rPr lang="en-CA" altLang="en-US" smtClean="0">
                <a:sym typeface="Wingdings" panose="05000000000000000000" pitchFamily="2" charset="2"/>
              </a:rPr>
              <a:t>Costs just around $30 CAD</a:t>
            </a:r>
          </a:p>
          <a:p>
            <a:pPr lvl="1" indent="-282575" eaLnBrk="1" hangingPunct="1">
              <a:buFont typeface="Wingdings 2" panose="05020102010507070707" pitchFamily="18" charset="2"/>
              <a:buChar char=""/>
            </a:pPr>
            <a:r>
              <a:rPr lang="en-CA" altLang="en-US" smtClean="0">
                <a:sym typeface="Wingdings" panose="05000000000000000000" pitchFamily="2" charset="2"/>
              </a:rPr>
              <a:t>It contains more in-depth explanations of the topics taught in class, more examples, and lots of review questions after each chapter.</a:t>
            </a:r>
          </a:p>
          <a:p>
            <a:pPr lvl="1" indent="-282575" eaLnBrk="1" hangingPunct="1">
              <a:buFont typeface="Wingdings 2" panose="05020102010507070707" pitchFamily="18" charset="2"/>
              <a:buChar char=""/>
            </a:pPr>
            <a:r>
              <a:rPr lang="en-CA" altLang="en-US" smtClean="0">
                <a:sym typeface="Wingdings" panose="05000000000000000000" pitchFamily="2" charset="2"/>
              </a:rPr>
              <a:t>Purchase book here: </a:t>
            </a:r>
            <a:r>
              <a:rPr lang="en-CA" altLang="en-US" smtClean="0">
                <a:sym typeface="Wingdings" panose="05000000000000000000" pitchFamily="2" charset="2"/>
                <a:hlinkClick r:id="rId2"/>
              </a:rPr>
              <a:t>https://he.kendallhunt.com/product/multimedia-and-communication</a:t>
            </a:r>
            <a:endParaRPr lang="en-CA" altLang="en-US" smtClean="0">
              <a:sym typeface="Wingdings" panose="05000000000000000000" pitchFamily="2" charset="2"/>
            </a:endParaRPr>
          </a:p>
        </p:txBody>
      </p:sp>
      <p:pic>
        <p:nvPicPr>
          <p:cNvPr id="24581" name="Picture 5" descr="https://he.kendallhunt.com/sites/default/files/9781524965006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3922712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2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What do you need to purchase?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301750"/>
            <a:ext cx="8077200" cy="5072063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>
                <a:sym typeface="Wingdings" pitchFamily="2" charset="2"/>
              </a:rPr>
              <a:t>Lecture notes are available on the website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>
                <a:sym typeface="Wingdings" pitchFamily="2" charset="2"/>
              </a:rPr>
              <a:t>Software is available in MC230 and NCB105 (perhaps MC235 also....SORT OF!)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>
                <a:sym typeface="Wingdings" pitchFamily="2" charset="2"/>
              </a:rPr>
              <a:t>Following software is free: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Shotcut</a:t>
            </a:r>
            <a:endParaRPr lang="en-CA" b="1" dirty="0" smtClean="0">
              <a:solidFill>
                <a:schemeClr val="accent1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Audacity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SFTP Software </a:t>
            </a:r>
            <a:r>
              <a:rPr lang="en-CA" dirty="0" smtClean="0">
                <a:sym typeface="Wingdings" pitchFamily="2" charset="2"/>
              </a:rPr>
              <a:t>(</a:t>
            </a:r>
            <a:r>
              <a:rPr lang="en-CA" dirty="0" err="1" smtClean="0">
                <a:sym typeface="Wingdings" pitchFamily="2" charset="2"/>
              </a:rPr>
              <a:t>WinSCP</a:t>
            </a:r>
            <a:r>
              <a:rPr lang="en-CA" dirty="0" smtClean="0">
                <a:sym typeface="Wingdings" pitchFamily="2" charset="2"/>
              </a:rPr>
              <a:t> is available from ITS, Mac users can use Fugu or </a:t>
            </a:r>
            <a:r>
              <a:rPr lang="en-CA" dirty="0" err="1" smtClean="0">
                <a:sym typeface="Wingdings" pitchFamily="2" charset="2"/>
              </a:rPr>
              <a:t>Filezilla</a:t>
            </a:r>
            <a:r>
              <a:rPr lang="en-CA" dirty="0" smtClean="0">
                <a:sym typeface="Wingdings" pitchFamily="2" charset="2"/>
              </a:rPr>
              <a:t>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BlueGriffin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0724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What will I need?	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43" y="764704"/>
            <a:ext cx="8569325" cy="5805487"/>
          </a:xfrm>
        </p:spPr>
        <p:txBody>
          <a:bodyPr/>
          <a:lstStyle/>
          <a:p>
            <a:pPr eaLnBrk="1" hangingPunct="1"/>
            <a:r>
              <a:rPr lang="en-CA" altLang="en-US" sz="2800" dirty="0" smtClean="0"/>
              <a:t>Affinity Photo Software (70 dollars</a:t>
            </a:r>
            <a:r>
              <a:rPr lang="en-CA" altLang="en-US" sz="2800" dirty="0" smtClean="0"/>
              <a:t>):</a:t>
            </a:r>
            <a:br>
              <a:rPr lang="en-CA" altLang="en-US" sz="2800" dirty="0" smtClean="0"/>
            </a:br>
            <a:r>
              <a:rPr lang="en-CA" altLang="en-US" sz="2800" dirty="0" smtClean="0"/>
              <a:t>MAKE SURE YOU GET AFFINITY PHOTO (NOT designer or publisher) </a:t>
            </a:r>
            <a:r>
              <a:rPr lang="en-US" altLang="en-US" sz="2800" dirty="0" smtClean="0">
                <a:hlinkClick r:id="rId2"/>
              </a:rPr>
              <a:t>https</a:t>
            </a:r>
            <a:r>
              <a:rPr lang="en-US" altLang="en-US" sz="2800" dirty="0" smtClean="0">
                <a:hlinkClick r:id="rId2"/>
              </a:rPr>
              <a:t>://affinity.serif.com/en-gb/photo/#buy</a:t>
            </a:r>
            <a:r>
              <a:rPr lang="en-US" altLang="en-US" sz="2800" dirty="0" smtClean="0"/>
              <a:t> </a:t>
            </a:r>
          </a:p>
          <a:p>
            <a:pPr lvl="1" eaLnBrk="1" hangingPunct="1"/>
            <a:r>
              <a:rPr lang="en-US" altLang="en-US" sz="2400" dirty="0" smtClean="0"/>
              <a:t>I have emailed them to ask about a student rate (student rate is 42 dollars) M</a:t>
            </a:r>
            <a:r>
              <a:rPr lang="en-US" altLang="en-US" sz="2400" dirty="0" smtClean="0">
                <a:sym typeface="Wingdings" panose="05000000000000000000" pitchFamily="2" charset="2"/>
              </a:rPr>
              <a:t>ore info here: </a:t>
            </a:r>
            <a:r>
              <a:rPr lang="en-US" altLang="en-US" sz="2400" dirty="0" smtClean="0">
                <a:sym typeface="Wingdings" panose="05000000000000000000" pitchFamily="2" charset="2"/>
                <a:hlinkClick r:id="rId3"/>
              </a:rPr>
              <a:t>http://www.csd.uwo.ca/~lreid/cs1033/affinity/studentpurchaseswesternu.pdf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endParaRPr lang="en-CA" altLang="en-US" sz="2400" dirty="0" smtClean="0"/>
          </a:p>
          <a:p>
            <a:pPr eaLnBrk="1" hangingPunct="1"/>
            <a:r>
              <a:rPr lang="en-CA" altLang="en-US" sz="2800" dirty="0" smtClean="0"/>
              <a:t>MC230 and NCB105 have Affinity Photo</a:t>
            </a:r>
          </a:p>
          <a:p>
            <a:pPr eaLnBrk="1" hangingPunct="1"/>
            <a:r>
              <a:rPr lang="en-CA" altLang="en-US" sz="2800" dirty="0" smtClean="0"/>
              <a:t>Free 7 day trial version</a:t>
            </a:r>
          </a:p>
          <a:p>
            <a:pPr eaLnBrk="1" hangingPunct="1"/>
            <a:r>
              <a:rPr lang="en-CA" altLang="en-US" sz="2800" dirty="0" smtClean="0"/>
              <a:t>Middlesex College labs are open 24/7 as long as there is no lab being conducted in them.  You need your student card to get into the building and into the lab rooms. (North entrance of the building)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Let’s go over the Course Outline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301750"/>
            <a:ext cx="8077200" cy="5072063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READ THE COURSE OUTLINE, it is a contract between you and me!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Lectures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Quiz </a:t>
            </a:r>
            <a:r>
              <a:rPr lang="en-CA" dirty="0" smtClean="0">
                <a:sym typeface="Wingdings" pitchFamily="2" charset="2"/>
              </a:rPr>
              <a:t> worth 1% of final grade (based on syllabus and your understanding of when to email me  )</a:t>
            </a:r>
            <a:endParaRPr lang="en-CA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Labs </a:t>
            </a:r>
            <a:r>
              <a:rPr lang="en-CA" dirty="0" smtClean="0">
                <a:sym typeface="Wingdings" pitchFamily="2" charset="2"/>
              </a:rPr>
              <a:t> worth 9% of final grade</a:t>
            </a:r>
            <a:endParaRPr lang="en-CA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Assignments: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Poster Assignment </a:t>
            </a:r>
            <a:r>
              <a:rPr lang="en-CA" dirty="0" smtClean="0">
                <a:sym typeface="Wingdings" pitchFamily="2" charset="2"/>
              </a:rPr>
              <a:t>10 %</a:t>
            </a:r>
            <a:endParaRPr lang="en-CA" dirty="0" smtClean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Web Assignment</a:t>
            </a:r>
            <a:r>
              <a:rPr lang="en-CA" dirty="0" smtClean="0">
                <a:sym typeface="Wingdings" pitchFamily="2" charset="2"/>
              </a:rPr>
              <a:t>18 %</a:t>
            </a:r>
            <a:endParaRPr lang="en-CA" dirty="0" smtClean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Major Assignment </a:t>
            </a:r>
            <a:r>
              <a:rPr lang="en-CA" dirty="0" smtClean="0">
                <a:sym typeface="Wingdings" pitchFamily="2" charset="2"/>
              </a:rPr>
              <a:t> 22 %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Exam </a:t>
            </a:r>
            <a:r>
              <a:rPr lang="en-CA" dirty="0" smtClean="0">
                <a:sym typeface="Wingdings" pitchFamily="2" charset="2"/>
              </a:rPr>
              <a:t> worth 40%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077200" cy="1500187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Both professors have office hours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Each of our 7 teaching assistants must consult 1 hour a week during assignments, thus, there are over 7 hours a week of extra help if you need it (only the week the assignments are due)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Consulting by teaching assistants is done in MC16A, check announcements, then please notify me if the </a:t>
            </a:r>
            <a:r>
              <a:rPr lang="en-CA" dirty="0" err="1" smtClean="0"/>
              <a:t>t.a</a:t>
            </a:r>
            <a:r>
              <a:rPr lang="en-CA" dirty="0" smtClean="0"/>
              <a:t>. is missing!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Consulting hours are posted on the door of the room and on the cs1033 website.</a:t>
            </a:r>
          </a:p>
          <a:p>
            <a:pPr eaLnBrk="1" hangingPunct="1">
              <a:defRPr/>
            </a:pPr>
            <a:endParaRPr lang="en-CA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8688" y="3643313"/>
            <a:ext cx="8077200" cy="30718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CA" sz="3200" dirty="0"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650" y="0"/>
            <a:ext cx="8072438" cy="11430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Consulting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8072437" cy="6207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Lectures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139" y="620713"/>
            <a:ext cx="8353425" cy="5948363"/>
          </a:xfrm>
        </p:spPr>
        <p:txBody>
          <a:bodyPr/>
          <a:lstStyle/>
          <a:p>
            <a:pPr marL="0" indent="0">
              <a:defRPr/>
            </a:pPr>
            <a:r>
              <a:rPr lang="en-CA" sz="2800" dirty="0" smtClean="0"/>
              <a:t>Make sure you come to classes, notes may be incomplete ON PURPOSE </a:t>
            </a:r>
            <a:endParaRPr lang="en-US" sz="2800" dirty="0" smtClean="0"/>
          </a:p>
          <a:p>
            <a:pPr marL="0" indent="0">
              <a:defRPr/>
            </a:pPr>
            <a:r>
              <a:rPr lang="en-US" sz="2800" dirty="0" smtClean="0"/>
              <a:t>We (both you and I) expect “civility” in the use of/with respect to:</a:t>
            </a:r>
          </a:p>
          <a:p>
            <a:pPr marL="42863" lvl="1" indent="0">
              <a:defRPr/>
            </a:pPr>
            <a:r>
              <a:rPr lang="en-US" sz="2000" dirty="0" smtClean="0"/>
              <a:t>Laptops</a:t>
            </a:r>
          </a:p>
          <a:p>
            <a:pPr marL="42863" lvl="1" indent="0">
              <a:defRPr/>
            </a:pPr>
            <a:r>
              <a:rPr lang="en-US" sz="2000" dirty="0" smtClean="0"/>
              <a:t>Cell Phones</a:t>
            </a:r>
          </a:p>
          <a:p>
            <a:pPr marL="42863" lvl="1" indent="0">
              <a:defRPr/>
            </a:pPr>
            <a:r>
              <a:rPr lang="en-US" sz="2000" dirty="0" smtClean="0"/>
              <a:t>Punctuality</a:t>
            </a:r>
          </a:p>
          <a:p>
            <a:pPr marL="42863" lvl="1" indent="0">
              <a:defRPr/>
            </a:pPr>
            <a:r>
              <a:rPr lang="en-US" sz="2000" dirty="0" smtClean="0"/>
              <a:t>Class Discussion/Noise Levels</a:t>
            </a:r>
          </a:p>
          <a:p>
            <a:pPr marL="42863" lvl="1" indent="0">
              <a:defRPr/>
            </a:pPr>
            <a:r>
              <a:rPr lang="en-US" sz="2000" dirty="0" smtClean="0"/>
              <a:t>Emails</a:t>
            </a:r>
          </a:p>
          <a:p>
            <a:pPr marL="461963" lvl="2" indent="0">
              <a:defRPr/>
            </a:pPr>
            <a:r>
              <a:rPr lang="en-US" sz="2000" dirty="0" smtClean="0"/>
              <a:t>Checking</a:t>
            </a:r>
          </a:p>
          <a:p>
            <a:pPr marL="461963" lvl="2" indent="0">
              <a:defRPr/>
            </a:pPr>
            <a:r>
              <a:rPr lang="en-US" sz="2000" dirty="0" smtClean="0"/>
              <a:t>Subject heading</a:t>
            </a:r>
          </a:p>
          <a:p>
            <a:pPr marL="42863" lvl="1" indent="0">
              <a:defRPr/>
            </a:pPr>
            <a:r>
              <a:rPr lang="en-US" sz="2000" dirty="0" smtClean="0"/>
              <a:t>“Helping” on assignments is fine and ENCOURAGED, “Copy/Paste” is not fine!</a:t>
            </a:r>
          </a:p>
          <a:p>
            <a:pPr marL="42863" lvl="1" indent="0">
              <a:defRPr/>
            </a:pPr>
            <a:r>
              <a:rPr lang="en-CA" altLang="en-US" sz="2000" dirty="0"/>
              <a:t>Asking/hiring others to do your assignment OR being paid to do someone </a:t>
            </a:r>
            <a:r>
              <a:rPr lang="en-CA" altLang="en-US" sz="2000" dirty="0" smtClean="0"/>
              <a:t>else‘s </a:t>
            </a:r>
            <a:r>
              <a:rPr lang="en-CA" altLang="en-US" sz="2000" dirty="0"/>
              <a:t>work are forms of plagiarism </a:t>
            </a:r>
            <a:r>
              <a:rPr lang="en-CA" altLang="en-US" sz="2000" dirty="0" smtClean="0"/>
              <a:t>and will be reported to your Dean.</a:t>
            </a:r>
            <a:endParaRPr lang="en-US" altLang="en-US" sz="2000" dirty="0"/>
          </a:p>
          <a:p>
            <a:pPr marL="42863" lvl="1" indent="0">
              <a:defRPr/>
            </a:pPr>
            <a:endParaRPr lang="en-US" sz="2400" dirty="0" smtClean="0"/>
          </a:p>
          <a:p>
            <a:pPr>
              <a:defRPr/>
            </a:pPr>
            <a:endParaRPr lang="en-CA" sz="28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133600"/>
            <a:ext cx="35734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Labs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143000"/>
            <a:ext cx="8178800" cy="5381625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Always bring a memory stick to your lab! Labs 8, 9 and 10 bring headphones.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Need your student card to open the door to the labs in Middlesex College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Lab attendance is mandatory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You MUST attend the lab you registered for, you may NOT switch labs during the term.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Labs 1-10 are worth 1% each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Lab marks add up to 10, you will get either 9% or the total of all your lab marks, which ever is lower.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Your lab mark will be updated every week in Owl by your teaching assistant.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You can not make up a lab, that is why we mark it out of 9 rather than 10, so you have a bit of wiggle room in case you are sick one week!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7671-4952-46B7-AFB8-99AC4552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0"/>
            <a:ext cx="8072438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Labs continued…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077200" cy="5543550"/>
          </a:xfrm>
        </p:spPr>
        <p:txBody>
          <a:bodyPr/>
          <a:lstStyle/>
          <a:p>
            <a:r>
              <a:rPr lang="en-CA" altLang="en-US" sz="2400" smtClean="0"/>
              <a:t>Remember to ALWAYS sign the TA’s attendance sheets! It is up to you to make sure that your attendance was recorded so you get the mark.</a:t>
            </a:r>
          </a:p>
          <a:p>
            <a:r>
              <a:rPr lang="en-US" altLang="en-US" sz="2400" smtClean="0"/>
              <a:t>You MUST do the lab during the 2 hour lab period. DON'T come to the lab with it already completed.</a:t>
            </a:r>
          </a:p>
          <a:p>
            <a:r>
              <a:rPr lang="en-CA" altLang="en-US" sz="2400" smtClean="0"/>
              <a:t>If you are trying/working hard, you will get the 1%, if you are playing on your phone the whole lab, you will NOT get the 1% even if you show up. </a:t>
            </a:r>
          </a:p>
          <a:p>
            <a:r>
              <a:rPr lang="en-CA" altLang="en-US" sz="2400" smtClean="0"/>
              <a:t>If you attended and completed a lab but your mark isn't updated within a week, contact the TA to ask about the missing mark. Don't wait until the end of term to ask about missing marks.</a:t>
            </a:r>
          </a:p>
        </p:txBody>
      </p:sp>
    </p:spTree>
    <p:extLst>
      <p:ext uri="{BB962C8B-B14F-4D97-AF65-F5344CB8AC3E}">
        <p14:creationId xmlns:p14="http://schemas.microsoft.com/office/powerpoint/2010/main" val="5076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7671-4952-46B7-AFB8-99AC4552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0"/>
            <a:ext cx="8072438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Labs continued…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077200" cy="5256212"/>
          </a:xfrm>
        </p:spPr>
        <p:txBody>
          <a:bodyPr/>
          <a:lstStyle/>
          <a:p>
            <a:r>
              <a:rPr lang="en-CA" altLang="en-US" sz="2800" smtClean="0"/>
              <a:t>A strike out in the gradebook in owl is just to show that we drop your lowest mark</a:t>
            </a:r>
            <a:endParaRPr lang="en-US" altLang="en-US" sz="2800" smtClean="0"/>
          </a:p>
          <a:p>
            <a:endParaRPr lang="en-CA" altLang="en-US" sz="2800" smtClean="0"/>
          </a:p>
          <a:p>
            <a:endParaRPr lang="en-US" altLang="en-US" sz="2800" smtClean="0"/>
          </a:p>
          <a:p>
            <a:r>
              <a:rPr lang="en-US" altLang="en-US" sz="2800" smtClean="0"/>
              <a:t>I only teach this course, I have nothing to do with enrollment so I can NOT switch your lab for you.</a:t>
            </a:r>
          </a:p>
          <a:p>
            <a:r>
              <a:rPr lang="en-US" altLang="en-US" sz="2800" smtClean="0"/>
              <a:t>SELF – REPORTING: NOTE: you still have to do the lab on your own time if you self report or get accommodations from your counsellor.</a:t>
            </a: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47900"/>
            <a:ext cx="70088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227763" y="1628775"/>
            <a:ext cx="865187" cy="6191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Assignments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301750"/>
            <a:ext cx="8077200" cy="5072063"/>
          </a:xfrm>
        </p:spPr>
        <p:txBody>
          <a:bodyPr/>
          <a:lstStyle/>
          <a:p>
            <a:pPr eaLnBrk="1" hangingPunct="1"/>
            <a:r>
              <a:rPr lang="en-CA" altLang="en-US" b="1" dirty="0" smtClean="0"/>
              <a:t>Poster Assignment  </a:t>
            </a:r>
            <a:r>
              <a:rPr lang="en-CA" altLang="en-US" dirty="0" smtClean="0">
                <a:sym typeface="Wingdings" panose="05000000000000000000" pitchFamily="2" charset="2"/>
              </a:rPr>
              <a:t> Design a poster for a given scenario (Affinity) (10%)</a:t>
            </a:r>
          </a:p>
          <a:p>
            <a:pPr eaLnBrk="1" hangingPunct="1"/>
            <a:r>
              <a:rPr lang="en-CA" altLang="en-US" b="1" dirty="0" smtClean="0">
                <a:sym typeface="Wingdings" panose="05000000000000000000" pitchFamily="2" charset="2"/>
              </a:rPr>
              <a:t>Web Assignment</a:t>
            </a:r>
            <a:r>
              <a:rPr lang="en-CA" altLang="en-US" dirty="0" smtClean="0">
                <a:sym typeface="Wingdings" panose="05000000000000000000" pitchFamily="2" charset="2"/>
              </a:rPr>
              <a:t> Design a website for a given scenario (</a:t>
            </a:r>
            <a:r>
              <a:rPr lang="en-CA" altLang="en-US" dirty="0" err="1" smtClean="0">
                <a:sym typeface="Wingdings" panose="05000000000000000000" pitchFamily="2" charset="2"/>
              </a:rPr>
              <a:t>BlueGriffon</a:t>
            </a:r>
            <a:r>
              <a:rPr lang="en-CA" altLang="en-US" dirty="0" smtClean="0">
                <a:sym typeface="Wingdings" panose="05000000000000000000" pitchFamily="2" charset="2"/>
              </a:rPr>
              <a:t> &amp; Affinity ) (18%)</a:t>
            </a:r>
          </a:p>
          <a:p>
            <a:pPr eaLnBrk="1" hangingPunct="1"/>
            <a:r>
              <a:rPr lang="en-CA" altLang="en-US" b="1" dirty="0" smtClean="0">
                <a:sym typeface="Wingdings" panose="05000000000000000000" pitchFamily="2" charset="2"/>
              </a:rPr>
              <a:t>Major Assignment </a:t>
            </a:r>
            <a:r>
              <a:rPr lang="en-CA" altLang="en-US" dirty="0" smtClean="0">
                <a:sym typeface="Wingdings" panose="05000000000000000000" pitchFamily="2" charset="2"/>
              </a:rPr>
              <a:t> Design a website about </a:t>
            </a:r>
            <a:r>
              <a:rPr lang="en-CA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Western</a:t>
            </a:r>
            <a:r>
              <a:rPr lang="en-CA" altLang="en-US" dirty="0" smtClean="0">
                <a:sym typeface="Wingdings" panose="05000000000000000000" pitchFamily="2" charset="2"/>
              </a:rPr>
              <a:t> (</a:t>
            </a:r>
            <a:r>
              <a:rPr lang="en-CA" altLang="en-US" dirty="0" err="1" smtClean="0">
                <a:sym typeface="Wingdings" panose="05000000000000000000" pitchFamily="2" charset="2"/>
              </a:rPr>
              <a:t>BlueGriffon</a:t>
            </a:r>
            <a:r>
              <a:rPr lang="en-CA" altLang="en-US" dirty="0" smtClean="0">
                <a:sym typeface="Wingdings" panose="05000000000000000000" pitchFamily="2" charset="2"/>
              </a:rPr>
              <a:t>, Affinity, PowerPoint, </a:t>
            </a:r>
            <a:r>
              <a:rPr lang="en-CA" altLang="en-US" dirty="0" err="1" smtClean="0">
                <a:sym typeface="Wingdings" panose="05000000000000000000" pitchFamily="2" charset="2"/>
              </a:rPr>
              <a:t>Shotcut</a:t>
            </a:r>
            <a:r>
              <a:rPr lang="en-CA" altLang="en-US" dirty="0" smtClean="0">
                <a:sym typeface="Wingdings" panose="05000000000000000000" pitchFamily="2" charset="2"/>
              </a:rPr>
              <a:t>) (22%)</a:t>
            </a:r>
          </a:p>
          <a:p>
            <a:pPr eaLnBrk="1" hangingPunct="1"/>
            <a:r>
              <a:rPr lang="en-CA" altLang="en-US" dirty="0" smtClean="0">
                <a:sym typeface="Wingdings" panose="05000000000000000000" pitchFamily="2" charset="2"/>
              </a:rPr>
              <a:t>Here are some examples from previous years…</a:t>
            </a: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0091"/>
            <a:ext cx="807243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Overview of Today’s Topics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301750"/>
            <a:ext cx="8077200" cy="5072063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Introduction to the lecturer and let’s find out about you!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Introduction to the course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What will you need to purchase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Go over course outline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Visit the course website: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hlinkClick r:id="rId2"/>
              </a:rPr>
              <a:t>http://owl.uwo.ca</a:t>
            </a:r>
            <a:r>
              <a:rPr lang="en-CA" dirty="0" smtClean="0"/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Closing Remarks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dirty="0" smtClean="0">
                <a:solidFill>
                  <a:schemeClr val="accent4"/>
                </a:solidFill>
              </a:rPr>
              <a:t>LOTS OF VALUABLE INFORMATION</a:t>
            </a:r>
            <a:endParaRPr lang="en-CA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142875"/>
            <a:ext cx="7497762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Previous Poster Assignments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2143125" y="1000125"/>
            <a:ext cx="5000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Create a poster for The Grad Club Pub at Western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28750"/>
            <a:ext cx="398462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kbendo_gradc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398462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142875"/>
            <a:ext cx="7497762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Previous Poster Assignments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1500188" y="785813"/>
            <a:ext cx="621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Create a poster for the Computer Science Department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43063"/>
            <a:ext cx="39227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14438"/>
            <a:ext cx="350837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143000"/>
            <a:ext cx="4214812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Previous Poster Assignments</a:t>
            </a:r>
            <a:endParaRPr lang="en-CA" dirty="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1042988" y="1268413"/>
            <a:ext cx="7561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Community Engaged Learning </a:t>
            </a:r>
            <a:r>
              <a:rPr lang="en-CA" altLang="en-US" sz="18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CA" altLang="en-US" sz="1800">
                <a:latin typeface="Arial" panose="020B0604020202020204" pitchFamily="34" charset="0"/>
                <a:hlinkClick r:id="rId2"/>
              </a:rPr>
              <a:t>http://www.success.uwo.ca/experience/curricular/index.html</a:t>
            </a:r>
            <a:r>
              <a:rPr lang="en-CA" altLang="en-US" sz="1800"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49154" name="Picture 2" descr="http://publish.uwo.ca/~mbaginsk/cs1033/assign2/mbaginsk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89138"/>
            <a:ext cx="3435350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://publish.uwo.ca/~rzhao33/cs1033/assign2/rzhao33_po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7192963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142875"/>
            <a:ext cx="7497762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Previous Web Assignments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611188" y="836613"/>
            <a:ext cx="800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Create a website for a given scenario </a:t>
            </a:r>
            <a:r>
              <a:rPr lang="en-CA" altLang="en-US" sz="1800">
                <a:sym typeface="Wingdings" panose="05000000000000000000" pitchFamily="2" charset="2"/>
              </a:rPr>
              <a:t> Remembrance Day, Theatre Company, Native Family Healing Centre (Community Service Project)</a:t>
            </a:r>
            <a:endParaRPr lang="en-CA" altLang="en-US" sz="180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6084888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714500"/>
            <a:ext cx="6938963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5541963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92150"/>
            <a:ext cx="5789612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142875"/>
            <a:ext cx="7497762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Previous Major Assignments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1000125" y="1000125"/>
            <a:ext cx="742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dirty="0"/>
              <a:t>Design an online resume website, or a website about </a:t>
            </a:r>
            <a:r>
              <a:rPr lang="en-CA" altLang="en-US" sz="1800" dirty="0" smtClean="0">
                <a:solidFill>
                  <a:srgbClr val="FF0000"/>
                </a:solidFill>
              </a:rPr>
              <a:t>Western</a:t>
            </a:r>
            <a:r>
              <a:rPr lang="en-CA" altLang="en-US" sz="1800" dirty="0" smtClean="0"/>
              <a:t>:</a:t>
            </a:r>
            <a:endParaRPr lang="en-CA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dirty="0">
                <a:hlinkClick r:id="rId2"/>
              </a:rPr>
              <a:t>http://cs1033.gaul.csd.uwo.ca/~lreid2/other/student23/major/</a:t>
            </a:r>
            <a:r>
              <a:rPr lang="en-CA" altLang="en-US" sz="1800" dirty="0"/>
              <a:t>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806575"/>
            <a:ext cx="68421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819275"/>
            <a:ext cx="6980237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315715"/>
            <a:ext cx="69818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264" y="1255390"/>
            <a:ext cx="7595484" cy="5602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Major Assignment Continued…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2357438"/>
          </a:xfrm>
        </p:spPr>
        <p:txBody>
          <a:bodyPr/>
          <a:lstStyle/>
          <a:p>
            <a:pPr eaLnBrk="1" hangingPunct="1"/>
            <a:r>
              <a:rPr lang="en-CA" altLang="en-US" smtClean="0"/>
              <a:t>Had to contain video and animation, here are some samples from previous years:</a:t>
            </a:r>
          </a:p>
        </p:txBody>
      </p:sp>
      <p:grpSp>
        <p:nvGrpSpPr>
          <p:cNvPr id="34820" name="Group 2"/>
          <p:cNvGrpSpPr>
            <a:grpSpLocks/>
          </p:cNvGrpSpPr>
          <p:nvPr/>
        </p:nvGrpSpPr>
        <p:grpSpPr bwMode="auto">
          <a:xfrm>
            <a:off x="1714500" y="2428875"/>
            <a:ext cx="1624013" cy="1609725"/>
            <a:chOff x="1973" y="1570"/>
            <a:chExt cx="1023" cy="1014"/>
          </a:xfrm>
        </p:grpSpPr>
        <p:pic>
          <p:nvPicPr>
            <p:cNvPr id="34825" name="Picture 3" descr="video-ico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70"/>
              <a:ext cx="1023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6" name="Text Box 4"/>
            <p:cNvSpPr txBox="1">
              <a:spLocks noChangeArrowheads="1"/>
            </p:cNvSpPr>
            <p:nvPr/>
          </p:nvSpPr>
          <p:spPr bwMode="auto">
            <a:xfrm>
              <a:off x="2064" y="1706"/>
              <a:ext cx="771" cy="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Brescia Move-in Day</a:t>
              </a:r>
            </a:p>
          </p:txBody>
        </p:sp>
      </p:grpSp>
      <p:grpSp>
        <p:nvGrpSpPr>
          <p:cNvPr id="34821" name="Group 9"/>
          <p:cNvGrpSpPr>
            <a:grpSpLocks/>
          </p:cNvGrpSpPr>
          <p:nvPr/>
        </p:nvGrpSpPr>
        <p:grpSpPr bwMode="auto">
          <a:xfrm>
            <a:off x="5143500" y="2428875"/>
            <a:ext cx="1624013" cy="1609725"/>
            <a:chOff x="1973" y="1570"/>
            <a:chExt cx="1023" cy="1014"/>
          </a:xfrm>
        </p:grpSpPr>
        <p:pic>
          <p:nvPicPr>
            <p:cNvPr id="34823" name="Picture 10" descr="video-icon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70"/>
              <a:ext cx="1023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Text Box 11"/>
            <p:cNvSpPr txBox="1">
              <a:spLocks noChangeArrowheads="1"/>
            </p:cNvSpPr>
            <p:nvPr/>
          </p:nvSpPr>
          <p:spPr bwMode="auto">
            <a:xfrm>
              <a:off x="2064" y="1706"/>
              <a:ext cx="771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Simon The Dog Video</a:t>
              </a:r>
            </a:p>
          </p:txBody>
        </p:sp>
      </p:grp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714375" y="4000500"/>
            <a:ext cx="79295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5"/>
              </a:rPr>
              <a:t>http://www.csd.uwo.ca/~lreid/AnimationExamples/flashbasketball.swf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6"/>
              </a:rPr>
              <a:t>http://www.csd.uwo.ca/~lreid/AnimationExamples/welcome.swf</a:t>
            </a:r>
            <a:r>
              <a:rPr lang="en-US" altLang="en-US" sz="1800"/>
              <a:t> </a:t>
            </a:r>
            <a:br>
              <a:rPr lang="en-US" altLang="en-US" sz="1800"/>
            </a:br>
            <a:r>
              <a:rPr lang="en-US" altLang="en-US" sz="1800">
                <a:hlinkClick r:id="rId7"/>
              </a:rPr>
              <a:t>http://www.csd.uwo.ca/~lreid/AnimationExamples/freighttrain.swf</a:t>
            </a:r>
            <a:r>
              <a:rPr lang="en-US" altLang="en-US" sz="1800"/>
              <a:t/>
            </a:r>
            <a:br>
              <a:rPr lang="en-US" altLang="en-US" sz="1800"/>
            </a:br>
            <a:r>
              <a:rPr lang="en-US" altLang="en-US" sz="1800">
                <a:hlinkClick r:id="rId8"/>
              </a:rPr>
              <a:t>http://www.csd.uwo.ca/~lreid/AnimationExamples/puggie2.swf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1800">
                <a:hlinkClick r:id="rId9"/>
              </a:rPr>
              <a:t>http://www.csd.uwo.ca/~lreid/AnimationExamples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10"/>
              </a:rPr>
              <a:t>http://www.csd.uwo.ca/~lreid/cs1033/samplemajor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Assignments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301750"/>
            <a:ext cx="8077200" cy="5072063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Students will lose 15% off the assignments grade for each day it is late. Thus an assignment that is 2 days late and was marked at 85% would receive 55%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No assignments more than 3 days late will be accepted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Saturday and Sunday count as 1 day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>
                <a:solidFill>
                  <a:srgbClr val="FF0000"/>
                </a:solidFill>
              </a:rPr>
              <a:t>NO EXTENSIONS  WILL BE GIVEN FOR ASSIGNMENTS </a:t>
            </a:r>
            <a:r>
              <a:rPr lang="en-CA" dirty="0" smtClean="0"/>
              <a:t>unless instructed by the student’s academic counsellor or you SELF REPORT. </a:t>
            </a:r>
            <a:endParaRPr lang="en-CA" dirty="0"/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If you Self Report you get a 48 hour extension from the original due date.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Handing in Your Assignments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5214938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You will be using OWL to submit your assignment online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OWL records the date and time you hand in the assignment.  Even 1 minute late is LATE </a:t>
            </a:r>
            <a:r>
              <a:rPr lang="en-CA" dirty="0" smtClean="0">
                <a:sym typeface="Wingdings" pitchFamily="2" charset="2"/>
              </a:rPr>
              <a:t>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>
                <a:sym typeface="Wingdings" pitchFamily="2" charset="2"/>
              </a:rPr>
              <a:t>You will get an email from OWL when your assignment has been received. SAVE THIS EMAIL!</a:t>
            </a:r>
            <a:endParaRPr lang="en-CA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The teaching assistant will return your assignment mark breakdown sheet to you via OWL (it will be an </a:t>
            </a:r>
            <a:r>
              <a:rPr lang="en-CA" b="1" dirty="0" smtClean="0">
                <a:solidFill>
                  <a:srgbClr val="FF0000"/>
                </a:solidFill>
              </a:rPr>
              <a:t>.</a:t>
            </a:r>
            <a:r>
              <a:rPr lang="en-CA" b="1" dirty="0" err="1" smtClean="0">
                <a:solidFill>
                  <a:srgbClr val="FF0000"/>
                </a:solidFill>
              </a:rPr>
              <a:t>xls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document) after he/she has marked your assignment. </a:t>
            </a:r>
            <a:r>
              <a:rPr lang="en-CA" b="1" dirty="0" smtClean="0">
                <a:solidFill>
                  <a:srgbClr val="FF0000"/>
                </a:solidFill>
              </a:rPr>
              <a:t>READ YOUR MARK BREAKDOWN 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-122238"/>
            <a:ext cx="8072438" cy="7667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Handing in Your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476250"/>
            <a:ext cx="8496300" cy="6381750"/>
          </a:xfrm>
        </p:spPr>
        <p:txBody>
          <a:bodyPr/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The T.A.s will try to get assignment back to you  1 week from the last possible day to hand in the assignment to mark it.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Remarks are for the ENTIRE assignment, not just the section you request.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I do ALL remarks.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You have </a:t>
            </a:r>
            <a:r>
              <a:rPr lang="en-CA" b="1" dirty="0" smtClean="0"/>
              <a:t>2 weeks</a:t>
            </a:r>
            <a:r>
              <a:rPr lang="en-CA" dirty="0" smtClean="0"/>
              <a:t> to read over the mark breakdown and get back to me if you feel the </a:t>
            </a:r>
            <a:r>
              <a:rPr lang="en-CA" dirty="0" err="1" smtClean="0"/>
              <a:t>t.a</a:t>
            </a:r>
            <a:r>
              <a:rPr lang="en-CA" dirty="0" smtClean="0"/>
              <a:t>. made a mistake (NOTE: Some marks in this course are subjective!)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NOTE: I often mark harder than the </a:t>
            </a:r>
            <a:r>
              <a:rPr lang="en-CA" dirty="0" err="1" smtClean="0"/>
              <a:t>t.a.s</a:t>
            </a:r>
            <a:r>
              <a:rPr lang="en-CA" dirty="0" smtClean="0"/>
              <a:t>, think wisely about asking for a remark </a:t>
            </a:r>
            <a:r>
              <a:rPr lang="en-CA" dirty="0" smtClean="0">
                <a:sym typeface="Wingdings" pitchFamily="2" charset="2"/>
              </a:rPr>
              <a:t></a:t>
            </a:r>
            <a:endParaRPr lang="en-CA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THERE IS NO PAPER USED IN THIS COURSE!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Exam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5167313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There is only a final exam in this course, no midterm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Final Exam is about 150 multiple choice and true or false questions…LOTS OF MEMORIZATION REQUIRED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Worth 40% of final mark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Final exam mark combined with the major assignment mark must be over 45% to pass the course.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Must get over 45% on the final exam to get over a 59% in the course and over 30% to pass the course.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See your Academic Counsellor in your Dean’s office if you can not attend the exam, DO NOT SEE ME,  I can’t do anything about final exams!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Exam is automatically checked for cheating, DON’T CHEAT!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Introduction to the Lecturer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5286375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Monday Night Class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Instructor: Laura K. Reid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Email: </a:t>
            </a:r>
            <a:r>
              <a:rPr lang="en-CA" dirty="0" err="1" smtClean="0">
                <a:hlinkClick r:id="rId2"/>
              </a:rPr>
              <a:t>lreid@csd.uwo.ca</a:t>
            </a:r>
            <a:r>
              <a:rPr lang="en-CA" dirty="0" smtClean="0"/>
              <a:t>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Office: Middlesex College Room 416 (hard to find, you need to use the south stairs or the south elevator)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Office Hours:  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CA" dirty="0" smtClean="0"/>
              <a:t>Mondays 2:00pm </a:t>
            </a:r>
            <a:r>
              <a:rPr lang="en-CA" dirty="0"/>
              <a:t>– </a:t>
            </a:r>
            <a:r>
              <a:rPr lang="en-CA" dirty="0" smtClean="0"/>
              <a:t>3:00pm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CA" dirty="0" smtClean="0"/>
              <a:t>Tuesdays 1:30pm – 2:30pm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CA" dirty="0" smtClean="0"/>
              <a:t>Other available by email appointment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The best way to contact me is via email: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Make sure you put CS1033 in the subject line.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Email me with your @uwo.ca account.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I may email the entire class sometimes, check your UWO email at least every 72 hours.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NOTE: I don’t always check email on Saturday and Sunday.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75" y="116632"/>
            <a:ext cx="7993063" cy="549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Quiz (worth 1%)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9750" y="764704"/>
            <a:ext cx="7992888" cy="5734497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Based on everything I said tonight and the course outline (available tomorrow!).</a:t>
            </a:r>
          </a:p>
          <a:p>
            <a:pPr lvl="1">
              <a:defRPr/>
            </a:pPr>
            <a:r>
              <a:rPr lang="en-US" dirty="0" smtClean="0"/>
              <a:t>Sample questions:  </a:t>
            </a:r>
          </a:p>
          <a:p>
            <a:pPr marL="1114425" lvl="2" indent="-457200">
              <a:buFont typeface="+mj-lt"/>
              <a:buAutoNum type="arabicPeriod"/>
              <a:defRPr/>
            </a:pPr>
            <a:r>
              <a:rPr lang="en-US" i="1" dirty="0" smtClean="0">
                <a:solidFill>
                  <a:schemeClr val="accent3"/>
                </a:solidFill>
              </a:rPr>
              <a:t>If I miss my lab, I can just go to another lab to make it up.</a:t>
            </a:r>
          </a:p>
          <a:p>
            <a:pPr marL="1381125" lvl="3" indent="-457200">
              <a:buFont typeface="+mj-lt"/>
              <a:buAutoNum type="alphaUcPeriod"/>
              <a:defRPr/>
            </a:pPr>
            <a:r>
              <a:rPr lang="en-US" i="1" dirty="0" smtClean="0">
                <a:solidFill>
                  <a:schemeClr val="accent3"/>
                </a:solidFill>
              </a:rPr>
              <a:t>True</a:t>
            </a:r>
          </a:p>
          <a:p>
            <a:pPr marL="1381125" lvl="3" indent="-457200">
              <a:buFont typeface="+mj-lt"/>
              <a:buAutoNum type="alphaUcPeriod"/>
              <a:defRPr/>
            </a:pPr>
            <a:r>
              <a:rPr lang="en-US" i="1" dirty="0" smtClean="0">
                <a:solidFill>
                  <a:schemeClr val="accent3"/>
                </a:solidFill>
              </a:rPr>
              <a:t>False</a:t>
            </a:r>
          </a:p>
          <a:p>
            <a:pPr marL="1169987" lvl="2" indent="-457200">
              <a:buFont typeface="+mj-lt"/>
              <a:buAutoNum type="arabicPeriod"/>
              <a:defRPr/>
            </a:pPr>
            <a:r>
              <a:rPr lang="en-US" i="1" dirty="0" smtClean="0">
                <a:solidFill>
                  <a:schemeClr val="accent3"/>
                </a:solidFill>
              </a:rPr>
              <a:t>The professor can switch my lab for me.</a:t>
            </a:r>
          </a:p>
          <a:p>
            <a:pPr marL="1381125" lvl="3" indent="-457200">
              <a:buFont typeface="+mj-lt"/>
              <a:buAutoNum type="alphaUcPeriod"/>
              <a:defRPr/>
            </a:pPr>
            <a:r>
              <a:rPr lang="en-US" i="1" dirty="0" smtClean="0">
                <a:solidFill>
                  <a:schemeClr val="accent3"/>
                </a:solidFill>
              </a:rPr>
              <a:t>True</a:t>
            </a:r>
          </a:p>
          <a:p>
            <a:pPr marL="1381125" lvl="3" indent="-457200">
              <a:buFont typeface="+mj-lt"/>
              <a:buAutoNum type="alphaUcPeriod"/>
              <a:defRPr/>
            </a:pPr>
            <a:r>
              <a:rPr lang="en-US" i="1" dirty="0" smtClean="0">
                <a:solidFill>
                  <a:schemeClr val="accent3"/>
                </a:solidFill>
              </a:rPr>
              <a:t>False</a:t>
            </a:r>
          </a:p>
          <a:p>
            <a:pPr>
              <a:defRPr/>
            </a:pPr>
            <a:r>
              <a:rPr lang="en-US" sz="2800" dirty="0" smtClean="0"/>
              <a:t>You get 3 tries only, you must get over 90% to get the 1%.  (14 questions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need to get 13 or 14 correct) </a:t>
            </a:r>
          </a:p>
          <a:p>
            <a:pPr>
              <a:defRPr/>
            </a:pPr>
            <a:r>
              <a:rPr lang="en-US" sz="2800" dirty="0" smtClean="0"/>
              <a:t>You have till the end of THIS month to do the quiz. Don’t forget to complete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Let’s Look At The Website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85875"/>
            <a:ext cx="8539162" cy="5022850"/>
          </a:xfrm>
        </p:spPr>
        <p:txBody>
          <a:bodyPr/>
          <a:lstStyle/>
          <a:p>
            <a:pPr eaLnBrk="1" hangingPunct="1"/>
            <a:r>
              <a:rPr lang="en-CA" altLang="en-US" b="1" smtClean="0"/>
              <a:t>Course Website </a:t>
            </a:r>
            <a:r>
              <a:rPr lang="en-CA" altLang="en-US" smtClean="0"/>
              <a:t>(announcements, lab information) </a:t>
            </a:r>
            <a:r>
              <a:rPr lang="en-CA" altLang="en-US" smtClean="0">
                <a:sym typeface="Wingdings" panose="05000000000000000000" pitchFamily="2" charset="2"/>
              </a:rPr>
              <a:t> </a:t>
            </a:r>
            <a:r>
              <a:rPr lang="en-CA" altLang="en-US" smtClean="0">
                <a:hlinkClick r:id="rId2"/>
              </a:rPr>
              <a:t>http://owl.uwo.ca</a:t>
            </a:r>
            <a:r>
              <a:rPr lang="en-CA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"/>
          <p:cNvGrpSpPr>
            <a:grpSpLocks/>
          </p:cNvGrpSpPr>
          <p:nvPr/>
        </p:nvGrpSpPr>
        <p:grpSpPr bwMode="auto">
          <a:xfrm>
            <a:off x="-304800" y="-104775"/>
            <a:ext cx="9928225" cy="6962775"/>
            <a:chOff x="-304800" y="-105399"/>
            <a:chExt cx="9927522" cy="6963399"/>
          </a:xfrm>
        </p:grpSpPr>
        <p:pic>
          <p:nvPicPr>
            <p:cNvPr id="4403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800" y="-105399"/>
              <a:ext cx="9927522" cy="696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57146" y="4495588"/>
              <a:ext cx="2971590" cy="838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403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981" y="4319587"/>
              <a:ext cx="219075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206" y="4729162"/>
              <a:ext cx="316230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17478" y="5063964"/>
              <a:ext cx="3352563" cy="3381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accent4"/>
                  </a:solidFill>
                  <a:latin typeface="Calibri" panose="020F0502020204030204" pitchFamily="34" charset="0"/>
                </a:rPr>
                <a:t>Open Monday-Friday, 10:30-3:30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971550" y="106363"/>
            <a:ext cx="7739063" cy="12065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latin typeface="Estrangelo Edessa"/>
                <a:ea typeface="Calibri"/>
                <a:cs typeface="Times New Roman"/>
              </a:rPr>
              <a:t>Be a Volunteer Note Taker for this class!</a:t>
            </a:r>
            <a:endParaRPr lang="en-US" sz="1200" dirty="0">
              <a:ea typeface="Calibri"/>
              <a:cs typeface="Times New Roman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438400" y="1798638"/>
            <a:ext cx="6096000" cy="114458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defRPr/>
            </a:pPr>
            <a:r>
              <a:rPr lang="en-US" sz="1600" dirty="0">
                <a:latin typeface="Gisha"/>
                <a:ea typeface="Calibri"/>
                <a:cs typeface="Times New Roman"/>
              </a:rPr>
              <a:t>Help a fellow student with a disability</a:t>
            </a:r>
            <a:endParaRPr lang="en-US" sz="11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defRPr/>
            </a:pPr>
            <a:r>
              <a:rPr lang="en-US" sz="1600" dirty="0">
                <a:latin typeface="Gisha"/>
                <a:ea typeface="Calibri"/>
                <a:cs typeface="Times New Roman"/>
              </a:rPr>
              <a:t>Receive a certificate of acknowledgement from Student Accessibility Services (formerly SSD)</a:t>
            </a:r>
            <a:endParaRPr lang="en-US" sz="11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defRPr/>
            </a:pPr>
            <a:r>
              <a:rPr lang="en-US" sz="1600" dirty="0">
                <a:latin typeface="Gisha"/>
                <a:ea typeface="Calibri"/>
                <a:cs typeface="Times New Roman"/>
              </a:rPr>
              <a:t>Qualify for an addition to your Western Co-Curricular record</a:t>
            </a:r>
            <a:endParaRPr lang="en-US" sz="1100" dirty="0">
              <a:ea typeface="Calibri"/>
              <a:cs typeface="Times New Roman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9600" y="3429000"/>
            <a:ext cx="7924800" cy="304800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5760" tIns="274320" rIns="365760" bIns="91440"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Estrangelo Edessa"/>
                <a:ea typeface="Calibri"/>
                <a:cs typeface="Times New Roman"/>
              </a:rPr>
              <a:t>Interested?</a:t>
            </a:r>
            <a:r>
              <a:rPr lang="en-US" sz="2800" dirty="0">
                <a:solidFill>
                  <a:srgbClr val="7030A0"/>
                </a:solidFill>
                <a:latin typeface="Estrangelo Edessa"/>
                <a:ea typeface="Calibri"/>
                <a:cs typeface="Times New Roman"/>
              </a:rPr>
              <a:t>  </a:t>
            </a:r>
            <a:endParaRPr lang="en-US" sz="12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Estrangelo Edessa"/>
                <a:ea typeface="Calibri"/>
                <a:cs typeface="Times New Roman"/>
              </a:rPr>
              <a:t>Email </a:t>
            </a:r>
            <a:r>
              <a:rPr lang="en-US" sz="2000" u="sng" dirty="0">
                <a:solidFill>
                  <a:srgbClr val="0000FF"/>
                </a:solidFill>
                <a:latin typeface="Estrangelo Edessa"/>
                <a:ea typeface="Calibri"/>
                <a:cs typeface="Times New Roman"/>
                <a:hlinkClick r:id="rId2"/>
              </a:rPr>
              <a:t>peernotes@uwo.ca</a:t>
            </a:r>
            <a:r>
              <a:rPr lang="en-US" dirty="0">
                <a:latin typeface="Estrangelo Edessa"/>
                <a:ea typeface="Calibri"/>
                <a:cs typeface="Times New Roman"/>
              </a:rPr>
              <a:t> for more info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050" dirty="0">
              <a:latin typeface="Estrangelo Edess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Estrangelo Edessa"/>
                <a:ea typeface="Calibri"/>
                <a:cs typeface="Times New Roman"/>
              </a:rPr>
              <a:t>Want to sign up?</a:t>
            </a:r>
            <a:endParaRPr lang="en-US" sz="12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>
                <a:latin typeface="Estrangelo Edessa"/>
                <a:ea typeface="Calibri"/>
                <a:cs typeface="Times New Roman"/>
              </a:rPr>
              <a:t>Complete the form at this link: </a:t>
            </a:r>
            <a:r>
              <a:rPr lang="en-US" u="sng" dirty="0">
                <a:solidFill>
                  <a:srgbClr val="0000FF"/>
                </a:solidFill>
                <a:latin typeface="Estrangelo Edessa"/>
                <a:ea typeface="Calibri"/>
                <a:cs typeface="Times New Roman"/>
                <a:hlinkClick r:id="rId3"/>
              </a:rPr>
              <a:t>https://tinyurl.com/y93yqhet</a:t>
            </a:r>
            <a:endParaRPr lang="en-US" sz="11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defRPr/>
            </a:pPr>
            <a:r>
              <a:rPr lang="en-US" dirty="0">
                <a:latin typeface="Estrangelo Edessa"/>
                <a:ea typeface="Calibri"/>
                <a:cs typeface="Times New Roman"/>
              </a:rPr>
              <a:t>OR use the above QR code to access the form</a:t>
            </a:r>
            <a:endParaRPr lang="en-US" sz="1100" dirty="0">
              <a:ea typeface="Calibri"/>
              <a:cs typeface="Times New Roman"/>
            </a:endParaRPr>
          </a:p>
        </p:txBody>
      </p:sp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3835400"/>
            <a:ext cx="142716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4525"/>
            <a:ext cx="12954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487">
            <a:off x="6610350" y="1101725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Can you see any difference between these 2 images?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42875"/>
            <a:ext cx="5976938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505200"/>
            <a:ext cx="5976938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 Prepare for Lab 1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57250" y="1301750"/>
            <a:ext cx="8077200" cy="5072063"/>
          </a:xfrm>
        </p:spPr>
        <p:txBody>
          <a:bodyPr/>
          <a:lstStyle/>
          <a:p>
            <a:r>
              <a:rPr lang="en-US" altLang="en-US" smtClean="0"/>
              <a:t>Click on this link TODAY (this will make sure a folder gets created NOW that you need for Lab 1)</a:t>
            </a:r>
          </a:p>
          <a:p>
            <a:pPr lvl="1"/>
            <a:r>
              <a:rPr lang="en-US" altLang="en-US" smtClean="0">
                <a:hlinkClick r:id="rId2"/>
              </a:rPr>
              <a:t>https://wts.uwo.ca/services/web/activate_my_personal_web_space.html</a:t>
            </a:r>
            <a:r>
              <a:rPr lang="en-US" altLang="en-US" smtClean="0"/>
              <a:t> (Activate My Personal Web Space)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all your garbage in the bins, this isn’t a movie theatre, so don’t just drop it at your seat!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Keep it clean | Bin it. Dropping litter on the street i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77079"/>
            <a:ext cx="3096344" cy="41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Just 2 more slides!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052513"/>
            <a:ext cx="7577138" cy="5072062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ANY QUESTIONS? </a:t>
            </a:r>
          </a:p>
          <a:p>
            <a:pPr eaLnBrk="1" hangingPunct="1"/>
            <a:r>
              <a:rPr lang="en-CA" altLang="en-US" dirty="0" smtClean="0"/>
              <a:t>For next week:</a:t>
            </a:r>
          </a:p>
          <a:p>
            <a:pPr lvl="1" eaLnBrk="1" hangingPunct="1"/>
            <a:r>
              <a:rPr lang="en-CA" altLang="en-US" dirty="0" smtClean="0"/>
              <a:t>READ THE COURSE OUTLINE CAREFULLY</a:t>
            </a:r>
          </a:p>
          <a:p>
            <a:pPr lvl="2" indent="-236538" eaLnBrk="1" hangingPunct="1">
              <a:buFont typeface="Verdana" panose="020B0604030504040204" pitchFamily="34" charset="0"/>
              <a:buChar char="◦"/>
            </a:pPr>
            <a:r>
              <a:rPr lang="en-CA" altLang="en-US" dirty="0" smtClean="0"/>
              <a:t>Do the quiz in OWL! – remember you get 3 tries!</a:t>
            </a:r>
          </a:p>
          <a:p>
            <a:pPr lvl="1" eaLnBrk="1" hangingPunct="1"/>
            <a:r>
              <a:rPr lang="en-CA" altLang="en-US" dirty="0" smtClean="0"/>
              <a:t>Print off/read over the lecture notes and bring them to class (Do it on the Monday Afternoon)</a:t>
            </a:r>
          </a:p>
          <a:p>
            <a:pPr lvl="1" eaLnBrk="1" hangingPunct="1"/>
            <a:r>
              <a:rPr lang="en-CA" altLang="en-US" dirty="0" smtClean="0"/>
              <a:t>Remember labs are cancelled for this week, the first lab starts NEXT WEEK.</a:t>
            </a:r>
          </a:p>
          <a:p>
            <a:pPr eaLnBrk="1" hangingPunct="1"/>
            <a:r>
              <a:rPr lang="en-CA" altLang="en-US" dirty="0" smtClean="0">
                <a:hlinkClick r:id="rId4"/>
              </a:rPr>
              <a:t>Using PowerPoint this year for our animations, here are some inspirations:</a:t>
            </a:r>
            <a:endParaRPr lang="en-CA" altLang="en-US" dirty="0" smtClean="0"/>
          </a:p>
        </p:txBody>
      </p:sp>
      <p:pic>
        <p:nvPicPr>
          <p:cNvPr id="1027" name="Picture 3" descr="C:\Documents and Settings\lreid\Local Settings\Temporary Internet Files\Content.IE5\5PANX5Z6\MCj0404263000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5100"/>
            <a:ext cx="13398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  <a:sym typeface="Wingdings" pitchFamily="2" charset="2"/>
              </a:rPr>
              <a:t>Some advice to do well in this course: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714875"/>
          </a:xfrm>
        </p:spPr>
        <p:txBody>
          <a:bodyPr/>
          <a:lstStyle/>
          <a:p>
            <a:pPr eaLnBrk="1" hangingPunct="1"/>
            <a:r>
              <a:rPr lang="en-CA" altLang="en-US" smtClean="0"/>
              <a:t>Prepare for (read over before the lab) and attend all your labs</a:t>
            </a:r>
          </a:p>
          <a:p>
            <a:pPr eaLnBrk="1" hangingPunct="1"/>
            <a:r>
              <a:rPr lang="en-CA" altLang="en-US" smtClean="0"/>
              <a:t>Attend lectures</a:t>
            </a:r>
          </a:p>
          <a:p>
            <a:pPr eaLnBrk="1" hangingPunct="1"/>
            <a:r>
              <a:rPr lang="en-CA" altLang="en-US" smtClean="0"/>
              <a:t>Do all your assignments, especially the last one</a:t>
            </a:r>
          </a:p>
          <a:p>
            <a:pPr eaLnBrk="1" hangingPunct="1"/>
            <a:r>
              <a:rPr lang="en-CA" altLang="en-US" smtClean="0"/>
              <a:t>The final exam is mostly memorization, review your notes every week.</a:t>
            </a:r>
          </a:p>
          <a:p>
            <a:pPr eaLnBrk="1" hangingPunct="1"/>
            <a:r>
              <a:rPr lang="en-CA" altLang="en-US" smtClean="0"/>
              <a:t>Then you have an excellent chance of doing very well in this course </a:t>
            </a:r>
            <a:r>
              <a:rPr lang="en-CA" altLang="en-US" smtClean="0">
                <a:sym typeface="Wingdings" panose="05000000000000000000" pitchFamily="2" charset="2"/>
              </a:rPr>
              <a:t> </a:t>
            </a:r>
            <a:endParaRPr lang="en-CA" altLang="en-US" smtClean="0"/>
          </a:p>
        </p:txBody>
      </p:sp>
      <p:pic>
        <p:nvPicPr>
          <p:cNvPr id="32772" name="Picture 3" descr="C:\Documents and Settings\lreid\Local Settings\Temporary Internet Files\Content.IE5\EEW08YLU\MCj0437000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13325"/>
            <a:ext cx="1581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27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Introduction to YOU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301750"/>
            <a:ext cx="8077200" cy="5072063"/>
          </a:xfrm>
        </p:spPr>
        <p:txBody>
          <a:bodyPr/>
          <a:lstStyle/>
          <a:p>
            <a:pPr eaLnBrk="1" hangingPunct="1"/>
            <a:r>
              <a:rPr lang="en-CA" altLang="en-US" smtClean="0"/>
              <a:t>How many of you are:</a:t>
            </a:r>
          </a:p>
          <a:p>
            <a:pPr lvl="1" eaLnBrk="1" hangingPunct="1"/>
            <a:r>
              <a:rPr lang="en-CA" altLang="en-US" smtClean="0"/>
              <a:t>In first year?</a:t>
            </a:r>
          </a:p>
          <a:p>
            <a:pPr lvl="1" eaLnBrk="1" hangingPunct="1"/>
            <a:r>
              <a:rPr lang="en-CA" altLang="en-US" smtClean="0"/>
              <a:t>In MIT?</a:t>
            </a:r>
          </a:p>
          <a:p>
            <a:pPr lvl="1" eaLnBrk="1" hangingPunct="1"/>
            <a:r>
              <a:rPr lang="en-CA" altLang="en-US" smtClean="0"/>
              <a:t>In BMOS?</a:t>
            </a:r>
          </a:p>
          <a:p>
            <a:pPr lvl="1" eaLnBrk="1" hangingPunct="1"/>
            <a:r>
              <a:rPr lang="en-CA" altLang="en-US" smtClean="0"/>
              <a:t>In Computer Science?</a:t>
            </a:r>
          </a:p>
          <a:p>
            <a:pPr lvl="1" eaLnBrk="1" hangingPunct="1"/>
            <a:r>
              <a:rPr lang="en-CA" altLang="en-US" smtClean="0"/>
              <a:t>In second, third or fourth year?</a:t>
            </a:r>
          </a:p>
          <a:p>
            <a:pPr eaLnBrk="1" hangingPunct="1"/>
            <a:r>
              <a:rPr lang="en-CA" altLang="en-US" smtClean="0"/>
              <a:t>How did you hear about this course?</a:t>
            </a:r>
          </a:p>
          <a:p>
            <a:pPr lvl="1" eaLnBrk="1" hangingPunct="1"/>
            <a:r>
              <a:rPr lang="en-CA" altLang="en-US" smtClean="0"/>
              <a:t>From a friend or relative</a:t>
            </a:r>
          </a:p>
          <a:p>
            <a:pPr lvl="1" eaLnBrk="1" hangingPunct="1"/>
            <a:r>
              <a:rPr lang="en-CA" altLang="en-US" smtClean="0"/>
              <a:t>From a counsellor</a:t>
            </a:r>
          </a:p>
          <a:p>
            <a:pPr lvl="1" eaLnBrk="1" hangingPunct="1"/>
            <a:r>
              <a:rPr lang="en-CA" altLang="en-US" smtClean="0"/>
              <a:t>Read about it in the calendar or on the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Introduction to YOU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301750"/>
            <a:ext cx="8077200" cy="5072063"/>
          </a:xfrm>
        </p:spPr>
        <p:txBody>
          <a:bodyPr/>
          <a:lstStyle/>
          <a:p>
            <a:pPr eaLnBrk="1" hangingPunct="1"/>
            <a:r>
              <a:rPr lang="en-CA" altLang="en-US" smtClean="0"/>
              <a:t>How many of you have used:</a:t>
            </a:r>
          </a:p>
          <a:p>
            <a:pPr lvl="1" eaLnBrk="1" hangingPunct="1"/>
            <a:r>
              <a:rPr lang="en-CA" altLang="en-US" smtClean="0"/>
              <a:t>Affinity?</a:t>
            </a:r>
          </a:p>
          <a:p>
            <a:pPr lvl="1" eaLnBrk="1" hangingPunct="1"/>
            <a:r>
              <a:rPr lang="en-CA" altLang="en-US" smtClean="0"/>
              <a:t>Web building software?</a:t>
            </a:r>
          </a:p>
          <a:p>
            <a:pPr lvl="1" eaLnBrk="1" hangingPunct="1"/>
            <a:r>
              <a:rPr lang="en-CA" altLang="en-US" smtClean="0"/>
              <a:t>FTP?</a:t>
            </a:r>
          </a:p>
          <a:p>
            <a:pPr lvl="1" eaLnBrk="1" hangingPunct="1"/>
            <a:r>
              <a:rPr lang="en-CA" altLang="en-US" smtClean="0"/>
              <a:t>Animation building software?</a:t>
            </a:r>
          </a:p>
          <a:p>
            <a:pPr lvl="1" eaLnBrk="1" hangingPunct="1"/>
            <a:r>
              <a:rPr lang="en-CA" altLang="en-US" smtClean="0"/>
              <a:t>Sound editing software (like Audacity)?</a:t>
            </a:r>
          </a:p>
          <a:p>
            <a:pPr lvl="1" eaLnBrk="1" hangingPunct="1"/>
            <a:r>
              <a:rPr lang="en-CA" altLang="en-US" smtClean="0"/>
              <a:t>Movie making software (like iMovie)?</a:t>
            </a:r>
          </a:p>
          <a:p>
            <a:pPr eaLnBrk="1" hangingPunct="1"/>
            <a:r>
              <a:rPr lang="en-CA" altLang="en-US" smtClean="0"/>
              <a:t>DON’T WORRY! REMEMBER: I am assuming you don’t know any of the above software!</a:t>
            </a:r>
          </a:p>
        </p:txBody>
      </p:sp>
      <p:pic>
        <p:nvPicPr>
          <p:cNvPr id="12293" name="Picture 5" descr="C:\Users\lreid.GAUL.003\AppData\Local\Microsoft\Windows\Temporary Internet Files\Content.IE5\NC4PUBGK\MC9000843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589588"/>
            <a:ext cx="5699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Introduction to the Course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2428875"/>
          </a:xfrm>
        </p:spPr>
        <p:txBody>
          <a:bodyPr/>
          <a:lstStyle/>
          <a:p>
            <a:pPr eaLnBrk="1" hangingPunct="1"/>
            <a:r>
              <a:rPr lang="en-CA" altLang="en-US" smtClean="0"/>
              <a:t>What is this course all about?</a:t>
            </a:r>
          </a:p>
          <a:p>
            <a:pPr lvl="1" eaLnBrk="1" hangingPunct="1"/>
            <a:r>
              <a:rPr lang="en-CA" altLang="en-US" smtClean="0"/>
              <a:t>Communication on the world wide web!</a:t>
            </a:r>
          </a:p>
          <a:p>
            <a:pPr lvl="2" eaLnBrk="1" hangingPunct="1"/>
            <a:r>
              <a:rPr lang="en-CA" altLang="en-US" smtClean="0"/>
              <a:t>What to communicate </a:t>
            </a:r>
            <a:r>
              <a:rPr lang="en-CA" altLang="en-US" smtClean="0">
                <a:sym typeface="Wingdings" panose="05000000000000000000" pitchFamily="2" charset="2"/>
              </a:rPr>
              <a:t> up to you</a:t>
            </a:r>
          </a:p>
          <a:p>
            <a:pPr lvl="2" eaLnBrk="1" hangingPunct="1"/>
            <a:r>
              <a:rPr lang="en-CA" altLang="en-US" smtClean="0">
                <a:sym typeface="Wingdings" panose="05000000000000000000" pitchFamily="2" charset="2"/>
              </a:rPr>
              <a:t>How to communicate  up to you but with some guidance from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625" y="55006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Communication on the Web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Text Placeholder 4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r>
              <a:rPr lang="en-CA" altLang="en-US" smtClean="0"/>
              <a:t>Communications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r>
              <a:rPr lang="en-CA" altLang="en-US" smtClean="0"/>
              <a:t>Multimedia</a:t>
            </a:r>
          </a:p>
        </p:txBody>
      </p:sp>
      <p:sp>
        <p:nvSpPr>
          <p:cNvPr id="18437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  <a:ln>
            <a:headEnd/>
            <a:tailEnd/>
          </a:ln>
        </p:spPr>
        <p:txBody>
          <a:bodyPr/>
          <a:lstStyle/>
          <a:p>
            <a:pPr marL="392113" indent="-273050" eaLnBrk="1" hangingPunct="1"/>
            <a:r>
              <a:rPr lang="en-CA" altLang="en-US" smtClean="0"/>
              <a:t>Convey thoughts</a:t>
            </a:r>
          </a:p>
          <a:p>
            <a:pPr marL="392113" indent="-273050" eaLnBrk="1" hangingPunct="1"/>
            <a:r>
              <a:rPr lang="en-CA" altLang="en-US" smtClean="0"/>
              <a:t>Exchange Ideas</a:t>
            </a:r>
          </a:p>
          <a:p>
            <a:pPr lvl="1" eaLnBrk="1" hangingPunct="1"/>
            <a:r>
              <a:rPr lang="en-CA" altLang="en-US" smtClean="0"/>
              <a:t>Make sure you are:</a:t>
            </a:r>
          </a:p>
          <a:p>
            <a:pPr lvl="2" eaLnBrk="1" hangingPunct="1"/>
            <a:r>
              <a:rPr lang="en-CA" altLang="en-US" smtClean="0"/>
              <a:t>Articulate</a:t>
            </a:r>
          </a:p>
          <a:p>
            <a:pPr lvl="2" eaLnBrk="1" hangingPunct="1"/>
            <a:r>
              <a:rPr lang="en-CA" altLang="en-US" smtClean="0"/>
              <a:t>Clear</a:t>
            </a:r>
          </a:p>
          <a:p>
            <a:pPr lvl="2" eaLnBrk="1" hangingPunct="1"/>
            <a:r>
              <a:rPr lang="en-CA" altLang="en-US" smtClean="0"/>
              <a:t>Easy to understand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64075" y="969963"/>
            <a:ext cx="4022725" cy="4114800"/>
          </a:xfrm>
          <a:ln>
            <a:headEnd/>
            <a:tailEnd/>
          </a:ln>
        </p:spPr>
        <p:txBody>
          <a:bodyPr/>
          <a:lstStyle/>
          <a:p>
            <a:pPr marL="392113" indent="-273050" eaLnBrk="1" hangingPunct="1"/>
            <a:r>
              <a:rPr lang="en-CA" altLang="en-US" smtClean="0"/>
              <a:t>How to do I put those thoughts on the Internet?</a:t>
            </a:r>
          </a:p>
          <a:p>
            <a:pPr lvl="1" eaLnBrk="1" hangingPunct="1"/>
            <a:r>
              <a:rPr lang="en-CA" altLang="en-US" smtClean="0"/>
              <a:t>Text</a:t>
            </a:r>
          </a:p>
          <a:p>
            <a:pPr lvl="1" eaLnBrk="1" hangingPunct="1"/>
            <a:r>
              <a:rPr lang="en-CA" altLang="en-US" smtClean="0"/>
              <a:t>Images</a:t>
            </a:r>
          </a:p>
          <a:p>
            <a:pPr lvl="1" eaLnBrk="1" hangingPunct="1"/>
            <a:r>
              <a:rPr lang="en-CA" altLang="en-US" smtClean="0"/>
              <a:t>Video</a:t>
            </a:r>
          </a:p>
          <a:p>
            <a:pPr lvl="1" eaLnBrk="1" hangingPunct="1"/>
            <a:r>
              <a:rPr lang="en-CA" altLang="en-US" smtClean="0"/>
              <a:t>Sound</a:t>
            </a:r>
          </a:p>
          <a:p>
            <a:pPr lvl="1" eaLnBrk="1" hangingPunct="1"/>
            <a:r>
              <a:rPr lang="en-CA" altLang="en-US" smtClean="0"/>
              <a:t>Animation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714750"/>
            <a:ext cx="242887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693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19459" name="Content Placeholder 10"/>
          <p:cNvSpPr>
            <a:spLocks noGrp="1"/>
          </p:cNvSpPr>
          <p:nvPr>
            <p:ph idx="1"/>
          </p:nvPr>
        </p:nvSpPr>
        <p:spPr>
          <a:xfrm>
            <a:off x="611188" y="692150"/>
            <a:ext cx="8180387" cy="5761038"/>
          </a:xfrm>
        </p:spPr>
        <p:txBody>
          <a:bodyPr/>
          <a:lstStyle/>
          <a:p>
            <a:r>
              <a:rPr lang="en-US" altLang="en-US" sz="2000" smtClean="0"/>
              <a:t>Upon completion of this course, you should be able to:</a:t>
            </a:r>
          </a:p>
          <a:p>
            <a:pPr lvl="1"/>
            <a:r>
              <a:rPr lang="en-US" altLang="en-US" sz="2000" smtClean="0"/>
              <a:t>Apply the 4 basic design principles in order to create an effective and eye pleasing design</a:t>
            </a:r>
          </a:p>
          <a:p>
            <a:pPr lvl="1"/>
            <a:r>
              <a:rPr lang="en-US" altLang="en-US" sz="2000" smtClean="0"/>
              <a:t>Sample and quantize different forms of analog data to convert it to digital data</a:t>
            </a:r>
          </a:p>
          <a:p>
            <a:pPr lvl="1"/>
            <a:r>
              <a:rPr lang="en-US" altLang="en-US" sz="2000" smtClean="0"/>
              <a:t>Understand how compression affects different forms of data and how to helps us decide how we represent the data</a:t>
            </a:r>
          </a:p>
          <a:p>
            <a:pPr lvl="1"/>
            <a:r>
              <a:rPr lang="en-US" altLang="en-US" sz="2000" smtClean="0"/>
              <a:t>Explain how the internet is represented, how data travels across it and how websites are represented on it</a:t>
            </a:r>
          </a:p>
          <a:p>
            <a:pPr lvl="1"/>
            <a:r>
              <a:rPr lang="en-US" altLang="en-US" sz="2000" smtClean="0"/>
              <a:t>Describe the algorithm Google uses when searching and the other considerations it takes into account when performing a search. </a:t>
            </a:r>
          </a:p>
          <a:p>
            <a:pPr lvl="1"/>
            <a:r>
              <a:rPr lang="en-US" altLang="en-US" sz="2000" smtClean="0"/>
              <a:t>Describe how animation, video and audio are represented on a computer</a:t>
            </a:r>
          </a:p>
          <a:p>
            <a:pPr lvl="1"/>
            <a:r>
              <a:rPr lang="en-US" altLang="en-US" sz="2000" smtClean="0"/>
              <a:t>Create and manipulate images and animation using PowerPoint</a:t>
            </a:r>
          </a:p>
          <a:p>
            <a:pPr lvl="1"/>
            <a:r>
              <a:rPr lang="en-US" altLang="en-US" sz="2000" smtClean="0"/>
              <a:t>Create and edit video clips and audio clips</a:t>
            </a:r>
          </a:p>
          <a:p>
            <a:pPr lvl="1"/>
            <a:r>
              <a:rPr lang="en-US" altLang="en-US" sz="2000" smtClean="0"/>
              <a:t>Create webpages that include text, images, video, animations and audio WITHOUT  using template based web building software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214313"/>
            <a:ext cx="74977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What will I learn?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Content Placeholder 3"/>
          <p:cNvSpPr>
            <a:spLocks noGrp="1"/>
          </p:cNvSpPr>
          <p:nvPr>
            <p:ph sz="half" idx="1"/>
          </p:nvPr>
        </p:nvSpPr>
        <p:spPr>
          <a:xfrm>
            <a:off x="684213" y="1557338"/>
            <a:ext cx="4235450" cy="4664075"/>
          </a:xfrm>
        </p:spPr>
        <p:txBody>
          <a:bodyPr/>
          <a:lstStyle/>
          <a:p>
            <a:pPr eaLnBrk="1" hangingPunct="1"/>
            <a:r>
              <a:rPr lang="en-CA" altLang="en-US" smtClean="0"/>
              <a:t>LECTURES </a:t>
            </a:r>
            <a:r>
              <a:rPr lang="en-CA" altLang="en-US" smtClean="0">
                <a:sym typeface="Wingdings" panose="05000000000000000000" pitchFamily="2" charset="2"/>
              </a:rPr>
              <a:t> Multimedia Components</a:t>
            </a:r>
          </a:p>
          <a:p>
            <a:pPr lvl="1" eaLnBrk="1" hangingPunct="1"/>
            <a:r>
              <a:rPr lang="en-CA" altLang="en-US" smtClean="0">
                <a:sym typeface="Wingdings" panose="05000000000000000000" pitchFamily="2" charset="2"/>
              </a:rPr>
              <a:t>Text</a:t>
            </a:r>
          </a:p>
          <a:p>
            <a:pPr lvl="1" eaLnBrk="1" hangingPunct="1"/>
            <a:r>
              <a:rPr lang="en-CA" altLang="en-US" smtClean="0">
                <a:sym typeface="Wingdings" panose="05000000000000000000" pitchFamily="2" charset="2"/>
              </a:rPr>
              <a:t>Graphics</a:t>
            </a:r>
          </a:p>
          <a:p>
            <a:pPr lvl="1" eaLnBrk="1" hangingPunct="1"/>
            <a:r>
              <a:rPr lang="en-CA" altLang="en-US" smtClean="0">
                <a:sym typeface="Wingdings" panose="05000000000000000000" pitchFamily="2" charset="2"/>
              </a:rPr>
              <a:t>Animation</a:t>
            </a:r>
          </a:p>
          <a:p>
            <a:pPr lvl="1" eaLnBrk="1" hangingPunct="1"/>
            <a:r>
              <a:rPr lang="en-CA" altLang="en-US" smtClean="0">
                <a:sym typeface="Wingdings" panose="05000000000000000000" pitchFamily="2" charset="2"/>
              </a:rPr>
              <a:t>Video</a:t>
            </a:r>
          </a:p>
          <a:p>
            <a:pPr lvl="1" eaLnBrk="1" hangingPunct="1"/>
            <a:r>
              <a:rPr lang="en-CA" altLang="en-US" smtClean="0">
                <a:sym typeface="Wingdings" panose="05000000000000000000" pitchFamily="2" charset="2"/>
              </a:rPr>
              <a:t>Sound</a:t>
            </a:r>
            <a:endParaRPr lang="en-CA" altLang="en-US" smtClean="0"/>
          </a:p>
        </p:txBody>
      </p:sp>
      <p:sp>
        <p:nvSpPr>
          <p:cNvPr id="20484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557338"/>
            <a:ext cx="4505325" cy="4616450"/>
          </a:xfrm>
        </p:spPr>
        <p:txBody>
          <a:bodyPr/>
          <a:lstStyle/>
          <a:p>
            <a:pPr eaLnBrk="1" hangingPunct="1"/>
            <a:r>
              <a:rPr lang="en-CA" altLang="en-US" smtClean="0"/>
              <a:t>LABS (10 labs) </a:t>
            </a:r>
            <a:r>
              <a:rPr lang="en-CA" altLang="en-US" smtClean="0">
                <a:sym typeface="Wingdings" panose="05000000000000000000" pitchFamily="2" charset="2"/>
              </a:rPr>
              <a:t></a:t>
            </a:r>
          </a:p>
          <a:p>
            <a:pPr lvl="1" eaLnBrk="1" hangingPunct="1"/>
            <a:r>
              <a:rPr lang="en-CA" altLang="en-US" smtClean="0">
                <a:sym typeface="Wingdings" panose="05000000000000000000" pitchFamily="2" charset="2"/>
              </a:rPr>
              <a:t>File Transfer (1)</a:t>
            </a:r>
          </a:p>
          <a:p>
            <a:pPr lvl="1" eaLnBrk="1" hangingPunct="1"/>
            <a:r>
              <a:rPr lang="en-CA" altLang="en-US" smtClean="0">
                <a:sym typeface="Wingdings" panose="05000000000000000000" pitchFamily="2" charset="2"/>
              </a:rPr>
              <a:t>Affinity (2)</a:t>
            </a:r>
          </a:p>
          <a:p>
            <a:pPr lvl="1" eaLnBrk="1" hangingPunct="1"/>
            <a:r>
              <a:rPr lang="en-CA" altLang="en-US" smtClean="0">
                <a:sym typeface="Wingdings" panose="05000000000000000000" pitchFamily="2" charset="2"/>
              </a:rPr>
              <a:t>BlueGriffon(3)</a:t>
            </a:r>
          </a:p>
          <a:p>
            <a:pPr lvl="1" eaLnBrk="1" hangingPunct="1"/>
            <a:r>
              <a:rPr lang="en-CA" altLang="en-US" smtClean="0">
                <a:sym typeface="Wingdings" panose="05000000000000000000" pitchFamily="2" charset="2"/>
              </a:rPr>
              <a:t>PowerPoint Animation(2)</a:t>
            </a:r>
          </a:p>
          <a:p>
            <a:pPr lvl="1" eaLnBrk="1" hangingPunct="1"/>
            <a:r>
              <a:rPr lang="en-CA" altLang="en-US" smtClean="0">
                <a:sym typeface="Wingdings" panose="05000000000000000000" pitchFamily="2" charset="2"/>
              </a:rPr>
              <a:t>Audacity (1)</a:t>
            </a:r>
          </a:p>
          <a:p>
            <a:pPr lvl="1" eaLnBrk="1" hangingPunct="1"/>
            <a:r>
              <a:rPr lang="en-CA" altLang="en-US" smtClean="0">
                <a:sym typeface="Wingdings" panose="05000000000000000000" pitchFamily="2" charset="2"/>
              </a:rPr>
              <a:t>Shotcut and integration (1)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3890</TotalTime>
  <Words>2418</Words>
  <Application>Microsoft Office PowerPoint</Application>
  <PresentationFormat>On-screen Show (4:3)</PresentationFormat>
  <Paragraphs>259</Paragraphs>
  <Slides>39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Arial Black</vt:lpstr>
      <vt:lpstr>Calibri</vt:lpstr>
      <vt:lpstr>Estrangelo Edessa</vt:lpstr>
      <vt:lpstr>Gill Sans MT</vt:lpstr>
      <vt:lpstr>Gisha</vt:lpstr>
      <vt:lpstr>Times New Roman</vt:lpstr>
      <vt:lpstr>Verdana</vt:lpstr>
      <vt:lpstr>Wingdings</vt:lpstr>
      <vt:lpstr>Wingdings 2</vt:lpstr>
      <vt:lpstr>Solstice</vt:lpstr>
      <vt:lpstr>Welcome  to  Multimedia &amp; communications</vt:lpstr>
      <vt:lpstr>Overview of Today’s Topics</vt:lpstr>
      <vt:lpstr>Introduction to the Lecturer</vt:lpstr>
      <vt:lpstr>Introduction to YOU</vt:lpstr>
      <vt:lpstr>Introduction to YOU</vt:lpstr>
      <vt:lpstr>Introduction to the Course</vt:lpstr>
      <vt:lpstr>Communication on the Web</vt:lpstr>
      <vt:lpstr>Learning Outcomes</vt:lpstr>
      <vt:lpstr>What will I learn?</vt:lpstr>
      <vt:lpstr>What do you need to purchase?</vt:lpstr>
      <vt:lpstr>What do you need to purchase?</vt:lpstr>
      <vt:lpstr>What will I need? </vt:lpstr>
      <vt:lpstr>Let’s go over the Course Outline</vt:lpstr>
      <vt:lpstr>Consulting</vt:lpstr>
      <vt:lpstr>Lectures</vt:lpstr>
      <vt:lpstr>Labs</vt:lpstr>
      <vt:lpstr>Labs continued… </vt:lpstr>
      <vt:lpstr>Labs continued… </vt:lpstr>
      <vt:lpstr>Assignments</vt:lpstr>
      <vt:lpstr>Previous Poster Assignments</vt:lpstr>
      <vt:lpstr>Previous Poster Assignments</vt:lpstr>
      <vt:lpstr>Previous Poster Assignments</vt:lpstr>
      <vt:lpstr>Previous Web Assignments</vt:lpstr>
      <vt:lpstr>Previous Major Assignments</vt:lpstr>
      <vt:lpstr>Major Assignment Continued…</vt:lpstr>
      <vt:lpstr>Assignments</vt:lpstr>
      <vt:lpstr>Handing in Your Assignments</vt:lpstr>
      <vt:lpstr>Handing in Your Assignments</vt:lpstr>
      <vt:lpstr>Exam</vt:lpstr>
      <vt:lpstr>Quiz (worth 1%)</vt:lpstr>
      <vt:lpstr>Let’s Look At The Website</vt:lpstr>
      <vt:lpstr>PowerPoint Presentation</vt:lpstr>
      <vt:lpstr>PowerPoint Presentation</vt:lpstr>
      <vt:lpstr>PowerPoint Presentation</vt:lpstr>
      <vt:lpstr>Can you see any difference between these 2 images?</vt:lpstr>
      <vt:lpstr>To Prepare for Lab 1</vt:lpstr>
      <vt:lpstr>Please…</vt:lpstr>
      <vt:lpstr>Just 2 more slides!</vt:lpstr>
      <vt:lpstr>Some advice to do well in this course:</vt:lpstr>
    </vt:vector>
  </TitlesOfParts>
  <Company>University of Western Ontario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lreid</dc:creator>
  <cp:lastModifiedBy>Laura K. Reid</cp:lastModifiedBy>
  <cp:revision>220</cp:revision>
  <dcterms:created xsi:type="dcterms:W3CDTF">2009-09-04T16:33:04Z</dcterms:created>
  <dcterms:modified xsi:type="dcterms:W3CDTF">2020-02-11T14:55:38Z</dcterms:modified>
</cp:coreProperties>
</file>