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3"/>
  </p:notesMasterIdLst>
  <p:handoutMasterIdLst>
    <p:handoutMasterId r:id="rId64"/>
  </p:handoutMasterIdLst>
  <p:sldIdLst>
    <p:sldId id="262" r:id="rId2"/>
    <p:sldId id="600" r:id="rId3"/>
    <p:sldId id="257" r:id="rId4"/>
    <p:sldId id="601" r:id="rId5"/>
    <p:sldId id="602" r:id="rId6"/>
    <p:sldId id="599" r:id="rId7"/>
    <p:sldId id="610" r:id="rId8"/>
    <p:sldId id="606" r:id="rId9"/>
    <p:sldId id="607" r:id="rId10"/>
    <p:sldId id="608" r:id="rId11"/>
    <p:sldId id="586" r:id="rId12"/>
    <p:sldId id="603" r:id="rId13"/>
    <p:sldId id="604" r:id="rId14"/>
    <p:sldId id="605" r:id="rId15"/>
    <p:sldId id="598" r:id="rId16"/>
    <p:sldId id="576" r:id="rId17"/>
    <p:sldId id="577" r:id="rId18"/>
    <p:sldId id="578" r:id="rId19"/>
    <p:sldId id="579" r:id="rId20"/>
    <p:sldId id="580" r:id="rId21"/>
    <p:sldId id="581" r:id="rId22"/>
    <p:sldId id="582" r:id="rId23"/>
    <p:sldId id="585" r:id="rId24"/>
    <p:sldId id="561" r:id="rId25"/>
    <p:sldId id="587" r:id="rId26"/>
    <p:sldId id="562" r:id="rId27"/>
    <p:sldId id="563" r:id="rId28"/>
    <p:sldId id="564" r:id="rId29"/>
    <p:sldId id="565" r:id="rId30"/>
    <p:sldId id="566" r:id="rId31"/>
    <p:sldId id="567" r:id="rId32"/>
    <p:sldId id="568" r:id="rId33"/>
    <p:sldId id="569" r:id="rId34"/>
    <p:sldId id="570" r:id="rId35"/>
    <p:sldId id="571" r:id="rId36"/>
    <p:sldId id="572" r:id="rId37"/>
    <p:sldId id="541" r:id="rId38"/>
    <p:sldId id="611" r:id="rId39"/>
    <p:sldId id="588" r:id="rId40"/>
    <p:sldId id="542" r:id="rId41"/>
    <p:sldId id="543" r:id="rId42"/>
    <p:sldId id="544" r:id="rId43"/>
    <p:sldId id="545" r:id="rId44"/>
    <p:sldId id="546" r:id="rId45"/>
    <p:sldId id="547" r:id="rId46"/>
    <p:sldId id="548" r:id="rId47"/>
    <p:sldId id="589" r:id="rId48"/>
    <p:sldId id="549" r:id="rId49"/>
    <p:sldId id="550" r:id="rId50"/>
    <p:sldId id="551" r:id="rId51"/>
    <p:sldId id="575" r:id="rId52"/>
    <p:sldId id="609" r:id="rId53"/>
    <p:sldId id="553" r:id="rId54"/>
    <p:sldId id="554" r:id="rId55"/>
    <p:sldId id="555" r:id="rId56"/>
    <p:sldId id="556" r:id="rId57"/>
    <p:sldId id="558" r:id="rId58"/>
    <p:sldId id="559" r:id="rId59"/>
    <p:sldId id="560" r:id="rId60"/>
    <p:sldId id="613" r:id="rId61"/>
    <p:sldId id="590" r:id="rId6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32"/>
    <a:srgbClr val="00FF00"/>
    <a:srgbClr val="3200C8"/>
    <a:srgbClr val="646464"/>
    <a:srgbClr val="CCCCCC"/>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1487" autoAdjust="0"/>
  </p:normalViewPr>
  <p:slideViewPr>
    <p:cSldViewPr>
      <p:cViewPr varScale="1">
        <p:scale>
          <a:sx n="115" d="100"/>
          <a:sy n="115" d="100"/>
        </p:scale>
        <p:origin x="1362" y="108"/>
      </p:cViewPr>
      <p:guideLst>
        <p:guide orient="horz" pos="2160"/>
        <p:guide pos="2880"/>
      </p:guideLst>
    </p:cSldViewPr>
  </p:slideViewPr>
  <p:outlineViewPr>
    <p:cViewPr>
      <p:scale>
        <a:sx n="33" d="100"/>
        <a:sy n="33" d="100"/>
      </p:scale>
      <p:origin x="0" y="29238"/>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9.xml"/><Relationship Id="rId7" Type="http://schemas.openxmlformats.org/officeDocument/2006/relationships/slide" Target="slides/slide31.xml"/><Relationship Id="rId2" Type="http://schemas.openxmlformats.org/officeDocument/2006/relationships/slide" Target="slides/slide8.xml"/><Relationship Id="rId1" Type="http://schemas.openxmlformats.org/officeDocument/2006/relationships/slide" Target="slides/slide3.xml"/><Relationship Id="rId6" Type="http://schemas.openxmlformats.org/officeDocument/2006/relationships/slide" Target="slides/slide25.xml"/><Relationship Id="rId11" Type="http://schemas.openxmlformats.org/officeDocument/2006/relationships/slide" Target="slides/slide37.xml"/><Relationship Id="rId5" Type="http://schemas.openxmlformats.org/officeDocument/2006/relationships/slide" Target="slides/slide24.xml"/><Relationship Id="rId10" Type="http://schemas.openxmlformats.org/officeDocument/2006/relationships/slide" Target="slides/slide35.xml"/><Relationship Id="rId4" Type="http://schemas.openxmlformats.org/officeDocument/2006/relationships/slide" Target="slides/slide18.xml"/><Relationship Id="rId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04" tIns="45701" rIns="91404" bIns="45701" rtlCol="0"/>
          <a:lstStyle>
            <a:lvl1pPr algn="l" eaLnBrk="1" fontAlgn="auto" hangingPunct="1">
              <a:spcBef>
                <a:spcPts val="0"/>
              </a:spcBef>
              <a:spcAft>
                <a:spcPts val="0"/>
              </a:spcAft>
              <a:defRPr sz="1100">
                <a:latin typeface="+mn-lt"/>
              </a:defRPr>
            </a:lvl1pPr>
          </a:lstStyle>
          <a:p>
            <a:pPr>
              <a:defRPr/>
            </a:pPr>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404" tIns="45701" rIns="91404" bIns="45701" rtlCol="0"/>
          <a:lstStyle>
            <a:lvl1pPr algn="r" eaLnBrk="1" fontAlgn="auto" hangingPunct="1">
              <a:spcBef>
                <a:spcPts val="0"/>
              </a:spcBef>
              <a:spcAft>
                <a:spcPts val="0"/>
              </a:spcAft>
              <a:defRPr sz="1100">
                <a:latin typeface="+mn-lt"/>
              </a:defRPr>
            </a:lvl1pPr>
          </a:lstStyle>
          <a:p>
            <a:pPr>
              <a:defRPr/>
            </a:pPr>
            <a:fld id="{6659566E-C72C-4C03-B340-B636917082E2}" type="datetimeFigureOut">
              <a:rPr lang="en-US"/>
              <a:pPr>
                <a:defRPr/>
              </a:pPr>
              <a:t>2/24/2020</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404" tIns="45701" rIns="91404" bIns="45701" rtlCol="0" anchor="b"/>
          <a:lstStyle>
            <a:lvl1pPr algn="l" eaLnBrk="1" fontAlgn="auto" hangingPunct="1">
              <a:spcBef>
                <a:spcPts val="0"/>
              </a:spcBef>
              <a:spcAft>
                <a:spcPts val="0"/>
              </a:spcAft>
              <a:defRPr sz="1100">
                <a:latin typeface="+mn-lt"/>
              </a:defRPr>
            </a:lvl1pPr>
          </a:lstStyle>
          <a:p>
            <a:pPr>
              <a:defRPr/>
            </a:pPr>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04" tIns="45701" rIns="91404" bIns="45701"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79744C5C-9B55-45C0-8539-639B580C8947}"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22" tIns="48311" rIns="96622" bIns="48311"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4143375" y="0"/>
            <a:ext cx="3170238" cy="479425"/>
          </a:xfrm>
          <a:prstGeom prst="rect">
            <a:avLst/>
          </a:prstGeom>
        </p:spPr>
        <p:txBody>
          <a:bodyPr vert="horz" lIns="96622" tIns="48311" rIns="96622" bIns="48311" rtlCol="0"/>
          <a:lstStyle>
            <a:lvl1pPr algn="r" eaLnBrk="1" fontAlgn="auto" hangingPunct="1">
              <a:spcBef>
                <a:spcPts val="0"/>
              </a:spcBef>
              <a:spcAft>
                <a:spcPts val="0"/>
              </a:spcAft>
              <a:defRPr sz="1300">
                <a:latin typeface="+mn-lt"/>
              </a:defRPr>
            </a:lvl1pPr>
          </a:lstStyle>
          <a:p>
            <a:pPr>
              <a:defRPr/>
            </a:pPr>
            <a:fld id="{64DC75D9-B827-41F5-B678-4DF87D256F6C}" type="datetimeFigureOut">
              <a:rPr lang="en-US"/>
              <a:pPr>
                <a:defRPr/>
              </a:pPr>
              <a:t>2/24/2020</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2" tIns="48311" rIns="96622" bIns="48311" rtlCol="0" anchor="ctr"/>
          <a:lstStyle/>
          <a:p>
            <a:pPr lvl="0"/>
            <a:endParaRPr lang="en-CA"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22" tIns="48311" rIns="96622" bIns="483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22" tIns="48311" rIns="96622" bIns="48311"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22" tIns="48311" rIns="96622" bIns="4831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5D44CD89-8986-4D86-8A3D-5732765B855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4DFF24-418B-4422-977E-640027377596}" type="slidenum">
              <a:rPr lang="en-CA" altLang="en-US" sz="1300" smtClean="0"/>
              <a:pPr>
                <a:spcBef>
                  <a:spcPct val="0"/>
                </a:spcBef>
              </a:pPr>
              <a:t>1</a:t>
            </a:fld>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8046F1-C2D8-41A3-B495-C6FBF1354D0F}" type="slidenum">
              <a:rPr lang="en-CA" altLang="en-US" sz="1300" smtClean="0"/>
              <a:pPr>
                <a:spcBef>
                  <a:spcPct val="0"/>
                </a:spcBef>
              </a:pPr>
              <a:t>18</a:t>
            </a:fld>
            <a:endParaRPr lang="en-CA"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AE1458A6-AFD6-4AD5-8F01-2663725660FE}" type="datetime1">
              <a:rPr lang="en-US"/>
              <a:pPr>
                <a:defRPr/>
              </a:pPr>
              <a:t>2/24/2020</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07E49B5B-3CED-494D-AFA0-EF8449AC6471}" type="slidenum">
              <a:rPr lang="en-CA" altLang="en-US"/>
              <a:pPr>
                <a:defRPr/>
              </a:pPr>
              <a:t>‹#›</a:t>
            </a:fld>
            <a:endParaRPr lang="en-CA" altLang="en-US"/>
          </a:p>
        </p:txBody>
      </p:sp>
    </p:spTree>
    <p:extLst>
      <p:ext uri="{BB962C8B-B14F-4D97-AF65-F5344CB8AC3E}">
        <p14:creationId xmlns:p14="http://schemas.microsoft.com/office/powerpoint/2010/main" val="181967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621F03D-FA10-4970-9965-745DD6898969}" type="datetime1">
              <a:rPr lang="en-US"/>
              <a:pPr>
                <a:defRPr/>
              </a:pPr>
              <a:t>2/24/2020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D0DEFF9A-A0A4-44FC-8E25-063E1544448E}" type="slidenum">
              <a:rPr lang="en-CA" altLang="en-US"/>
              <a:pPr>
                <a:defRPr/>
              </a:pPr>
              <a:t>‹#›</a:t>
            </a:fld>
            <a:endParaRPr lang="en-CA" altLang="en-US"/>
          </a:p>
        </p:txBody>
      </p:sp>
    </p:spTree>
    <p:extLst>
      <p:ext uri="{BB962C8B-B14F-4D97-AF65-F5344CB8AC3E}">
        <p14:creationId xmlns:p14="http://schemas.microsoft.com/office/powerpoint/2010/main" val="398944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1"/>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95E1830-5AD7-4DAF-BFA7-806C9078A91C}" type="datetime1">
              <a:rPr lang="en-US"/>
              <a:pPr>
                <a:defRPr/>
              </a:pPr>
              <a:t>2/24/2020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20A2EC2D-926B-4662-A4C3-C355E115B127}" type="slidenum">
              <a:rPr lang="en-CA" altLang="en-US"/>
              <a:pPr>
                <a:defRPr/>
              </a:pPr>
              <a:t>‹#›</a:t>
            </a:fld>
            <a:endParaRPr lang="en-CA" altLang="en-US"/>
          </a:p>
        </p:txBody>
      </p:sp>
    </p:spTree>
    <p:extLst>
      <p:ext uri="{BB962C8B-B14F-4D97-AF65-F5344CB8AC3E}">
        <p14:creationId xmlns:p14="http://schemas.microsoft.com/office/powerpoint/2010/main" val="341378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3752BD6-0827-4178-B785-C2FAA8FD62C8}" type="datetime1">
              <a:rPr lang="en-US"/>
              <a:pPr>
                <a:defRPr/>
              </a:pPr>
              <a:t>2/24/2020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2CCB632B-B243-46B7-95F8-7A173C92847E}" type="slidenum">
              <a:rPr lang="en-CA" altLang="en-US"/>
              <a:pPr>
                <a:defRPr/>
              </a:pPr>
              <a:t>‹#›</a:t>
            </a:fld>
            <a:endParaRPr lang="en-CA" altLang="en-US"/>
          </a:p>
        </p:txBody>
      </p:sp>
    </p:spTree>
    <p:extLst>
      <p:ext uri="{BB962C8B-B14F-4D97-AF65-F5344CB8AC3E}">
        <p14:creationId xmlns:p14="http://schemas.microsoft.com/office/powerpoint/2010/main" val="167449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630320F-90AF-4A12-8565-472E456180AD}" type="datetime1">
              <a:rPr lang="en-US"/>
              <a:pPr>
                <a:defRPr/>
              </a:pPr>
              <a:t>2/24/2020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F630AE08-F2AE-4E2F-A43B-3E4C55C0413C}" type="slidenum">
              <a:rPr lang="en-CA" altLang="en-US"/>
              <a:pPr>
                <a:defRPr/>
              </a:pPr>
              <a:t>‹#›</a:t>
            </a:fld>
            <a:endParaRPr lang="en-CA" altLang="en-US"/>
          </a:p>
        </p:txBody>
      </p:sp>
    </p:spTree>
    <p:extLst>
      <p:ext uri="{BB962C8B-B14F-4D97-AF65-F5344CB8AC3E}">
        <p14:creationId xmlns:p14="http://schemas.microsoft.com/office/powerpoint/2010/main" val="35717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6DFFE41B-25ED-4BF2-84B2-0EAB5AAEBEEF}" type="datetime1">
              <a:rPr lang="en-US"/>
              <a:pPr>
                <a:defRPr/>
              </a:pPr>
              <a:t>2/24/2020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4A4F364F-724E-4E7C-9C05-E75F46949331}" type="slidenum">
              <a:rPr lang="en-CA" altLang="en-US"/>
              <a:pPr>
                <a:defRPr/>
              </a:pPr>
              <a:t>‹#›</a:t>
            </a:fld>
            <a:endParaRPr lang="en-CA" altLang="en-US"/>
          </a:p>
        </p:txBody>
      </p:sp>
    </p:spTree>
    <p:extLst>
      <p:ext uri="{BB962C8B-B14F-4D97-AF65-F5344CB8AC3E}">
        <p14:creationId xmlns:p14="http://schemas.microsoft.com/office/powerpoint/2010/main" val="105119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3752EDF-7E9A-4B36-97FB-527F30C54DAC}" type="datetime1">
              <a:rPr lang="en-US"/>
              <a:pPr>
                <a:defRPr/>
              </a:pPr>
              <a:t>2/24/2020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90784746-6609-4778-9910-BA995E9AB590}" type="slidenum">
              <a:rPr lang="en-CA" altLang="en-US"/>
              <a:pPr>
                <a:defRPr/>
              </a:pPr>
              <a:t>‹#›</a:t>
            </a:fld>
            <a:endParaRPr lang="en-CA" altLang="en-US"/>
          </a:p>
        </p:txBody>
      </p:sp>
    </p:spTree>
    <p:extLst>
      <p:ext uri="{BB962C8B-B14F-4D97-AF65-F5344CB8AC3E}">
        <p14:creationId xmlns:p14="http://schemas.microsoft.com/office/powerpoint/2010/main" val="143835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BD634953-8AB5-4FB6-93CE-B3547F2B79CE}" type="datetime1">
              <a:rPr lang="en-US"/>
              <a:pPr>
                <a:defRPr/>
              </a:pPr>
              <a:t>2/24/2020</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00C53503-E42C-4833-B29A-D97AE7714C52}" type="slidenum">
              <a:rPr lang="en-CA" altLang="en-US"/>
              <a:pPr>
                <a:defRPr/>
              </a:pPr>
              <a:t>‹#›</a:t>
            </a:fld>
            <a:endParaRPr lang="en-CA" altLang="en-US"/>
          </a:p>
        </p:txBody>
      </p:sp>
    </p:spTree>
    <p:extLst>
      <p:ext uri="{BB962C8B-B14F-4D97-AF65-F5344CB8AC3E}">
        <p14:creationId xmlns:p14="http://schemas.microsoft.com/office/powerpoint/2010/main" val="44213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78AA4B36-2069-4DF3-AEDB-F22E68B0E402}" type="datetime1">
              <a:rPr lang="en-US"/>
              <a:pPr>
                <a:defRPr/>
              </a:pPr>
              <a:t>2/24/2020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7B624492-F2DB-436C-93B9-6388CC76EC88}" type="slidenum">
              <a:rPr lang="en-CA" altLang="en-US"/>
              <a:pPr>
                <a:defRPr/>
              </a:pPr>
              <a:t>‹#›</a:t>
            </a:fld>
            <a:endParaRPr lang="en-CA" altLang="en-US"/>
          </a:p>
        </p:txBody>
      </p:sp>
    </p:spTree>
    <p:extLst>
      <p:ext uri="{BB962C8B-B14F-4D97-AF65-F5344CB8AC3E}">
        <p14:creationId xmlns:p14="http://schemas.microsoft.com/office/powerpoint/2010/main" val="48677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AF0B01A-ED7B-4539-858C-CDA1D7067A65}" type="datetime1">
              <a:rPr lang="en-US"/>
              <a:pPr>
                <a:defRPr/>
              </a:pPr>
              <a:t>2/24/2020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E165BBFD-0846-44CF-B982-A58583DA510D}" type="slidenum">
              <a:rPr lang="en-CA" altLang="en-US"/>
              <a:pPr>
                <a:defRPr/>
              </a:pPr>
              <a:t>‹#›</a:t>
            </a:fld>
            <a:endParaRPr lang="en-CA" altLang="en-US"/>
          </a:p>
        </p:txBody>
      </p:sp>
    </p:spTree>
    <p:extLst>
      <p:ext uri="{BB962C8B-B14F-4D97-AF65-F5344CB8AC3E}">
        <p14:creationId xmlns:p14="http://schemas.microsoft.com/office/powerpoint/2010/main" val="74779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296A81C-AC32-4EB6-9CEA-F33723861DFD}" type="datetime1">
              <a:rPr lang="en-US"/>
              <a:pPr>
                <a:defRPr/>
              </a:pPr>
              <a:t>2/24/2020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E5007AB3-4E0A-45D6-947B-DACC9C8890B8}" type="slidenum">
              <a:rPr lang="en-CA" altLang="en-US"/>
              <a:pPr>
                <a:defRPr/>
              </a:pPr>
              <a:t>‹#›</a:t>
            </a:fld>
            <a:endParaRPr lang="en-CA" altLang="en-US"/>
          </a:p>
        </p:txBody>
      </p:sp>
    </p:spTree>
    <p:extLst>
      <p:ext uri="{BB962C8B-B14F-4D97-AF65-F5344CB8AC3E}">
        <p14:creationId xmlns:p14="http://schemas.microsoft.com/office/powerpoint/2010/main" val="66085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AA0B4F8C-A40B-470B-A193-03AD877DFB3D}" type="datetime1">
              <a:rPr lang="en-US"/>
              <a:pPr>
                <a:defRPr/>
              </a:pPr>
              <a:t>2/24/2020</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2C2A0B74-F7C0-4F8C-B11F-B469E77BCDBB}"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CA" altLang="en-US" sz="1400" smtClean="0">
                <a:latin typeface="Gill Sans MT" panose="020B0502020104020203" pitchFamily="34" charset="0"/>
              </a:rPr>
              <a:t>Slide </a:t>
            </a:r>
            <a:fld id="{0575AFE9-F2A7-4489-AD94-E221AA211492}" type="slidenum">
              <a:rPr lang="en-CA" altLang="en-US" sz="1400" smtClean="0">
                <a:latin typeface="Gill Sans MT" panose="020B0502020104020203" pitchFamily="34" charset="0"/>
              </a:rPr>
              <a:pPr eaLnBrk="1" hangingPunct="1">
                <a:defRPr/>
              </a:pPr>
              <a:t>‹#›</a:t>
            </a:fld>
            <a:r>
              <a:rPr lang="en-CA" altLang="en-US" sz="1400" smtClean="0">
                <a:latin typeface="Gill Sans MT" panose="020B0502020104020203" pitchFamily="34" charset="0"/>
              </a:rPr>
              <a:t> of 54</a:t>
            </a:r>
          </a:p>
        </p:txBody>
      </p:sp>
    </p:spTree>
  </p:cSld>
  <p:clrMap bg1="lt1" tx1="dk1" bg2="lt2" tx2="dk2" accent1="accent1" accent2="accent2" accent3="accent3" accent4="accent4" accent5="accent5" accent6="accent6" hlink="hlink" folHlink="folHlink"/>
  <p:sldLayoutIdLst>
    <p:sldLayoutId id="2147485529" r:id="rId1"/>
    <p:sldLayoutId id="2147485524" r:id="rId2"/>
    <p:sldLayoutId id="2147485530" r:id="rId3"/>
    <p:sldLayoutId id="2147485525" r:id="rId4"/>
    <p:sldLayoutId id="2147485531" r:id="rId5"/>
    <p:sldLayoutId id="2147485526" r:id="rId6"/>
    <p:sldLayoutId id="2147485532" r:id="rId7"/>
    <p:sldLayoutId id="2147485533" r:id="rId8"/>
    <p:sldLayoutId id="2147485534" r:id="rId9"/>
    <p:sldLayoutId id="2147485527" r:id="rId10"/>
    <p:sldLayoutId id="2147485528"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csd.uwo.ca/images/CSD_long_photo_16.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sign-seeds.com/" TargetMode="External"/><Relationship Id="rId2" Type="http://schemas.openxmlformats.org/officeDocument/2006/relationships/hyperlink" Target="http://kuler.adob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newyorker.com/" TargetMode="External"/><Relationship Id="rId3" Type="http://schemas.openxmlformats.org/officeDocument/2006/relationships/hyperlink" Target="http://www.margarethe-vanderpas.com/" TargetMode="External"/><Relationship Id="rId7" Type="http://schemas.openxmlformats.org/officeDocument/2006/relationships/hyperlink" Target="https://etch.co/" TargetMode="External"/><Relationship Id="rId2" Type="http://schemas.openxmlformats.org/officeDocument/2006/relationships/hyperlink" Target="http://www.brescia.uwo.ca/" TargetMode="External"/><Relationship Id="rId1" Type="http://schemas.openxmlformats.org/officeDocument/2006/relationships/slideLayout" Target="../slideLayouts/slideLayout2.xml"/><Relationship Id="rId6" Type="http://schemas.openxmlformats.org/officeDocument/2006/relationships/hyperlink" Target="http://www.distancetomars.com/" TargetMode="External"/><Relationship Id="rId5" Type="http://schemas.openxmlformats.org/officeDocument/2006/relationships/hyperlink" Target="https://wrightwoodfurniture.com/" TargetMode="External"/><Relationship Id="rId4" Type="http://schemas.openxmlformats.org/officeDocument/2006/relationships/hyperlink" Target="http://www.mariasemple.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lingscars.com/" TargetMode="External"/><Relationship Id="rId2" Type="http://schemas.openxmlformats.org/officeDocument/2006/relationships/hyperlink" Target="https://history.aip.org/climate/index.htm" TargetMode="External"/><Relationship Id="rId1" Type="http://schemas.openxmlformats.org/officeDocument/2006/relationships/slideLayout" Target="../slideLayouts/slideLayout2.xml"/><Relationship Id="rId5" Type="http://schemas.openxmlformats.org/officeDocument/2006/relationships/hyperlink" Target="http://www.gatesnfences.com/" TargetMode="External"/><Relationship Id="rId4" Type="http://schemas.openxmlformats.org/officeDocument/2006/relationships/hyperlink" Target="http://www.jamilin.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JQwTqt8gkj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hristmaschebacca.ytmnd.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2G1IUpRiPY"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ebsitehelpers.com/desig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sability.coi.gov.uk/themes/page-layout/assets/images/1a-1.jpg"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https://www.microsoft.com/mspress/books/sampchap/6403/0-7356-18607-04.gif"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ts.uwo.ca/services/web/activate_my_personal_web_space.html" TargetMode="External"/><Relationship Id="rId2" Type="http://schemas.openxmlformats.org/officeDocument/2006/relationships/hyperlink" Target="http://publish.uwo.ca/~lreid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ublish.uwo.ca/~lreid2/index.html" TargetMode="External"/><Relationship Id="rId2" Type="http://schemas.openxmlformats.org/officeDocument/2006/relationships/hyperlink" Target="http://publish.uwo.ca/~lreid2" TargetMode="External"/><Relationship Id="rId1" Type="http://schemas.openxmlformats.org/officeDocument/2006/relationships/slideLayout" Target="../slideLayouts/slideLayout2.xml"/><Relationship Id="rId6" Type="http://schemas.openxmlformats.org/officeDocument/2006/relationships/hyperlink" Target="http://www.csd.uwo.ca/index.html" TargetMode="External"/><Relationship Id="rId5" Type="http://schemas.openxmlformats.org/officeDocument/2006/relationships/hyperlink" Target="http://www.csd.uwo.ca/" TargetMode="External"/><Relationship Id="rId4" Type="http://schemas.openxmlformats.org/officeDocument/2006/relationships/hyperlink" Target="http://publish.uwo.ca/~lreid2/posterassig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washingtonpost.com/video/postlive/sir-tim-berners-lee-on-how-he-came-up-with-the-world-wide-web-and-why-your-kids-should-code/2019/03/05/13e0a62a-bcc7-423f-987d-788b8497696a_video.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duomgmt.com/" TargetMode="External"/><Relationship Id="rId7" Type="http://schemas.openxmlformats.org/officeDocument/2006/relationships/image" Target="../media/image27.png"/><Relationship Id="rId2" Type="http://schemas.openxmlformats.org/officeDocument/2006/relationships/hyperlink" Target="https://affinity.pt/en/"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about/videos/creative-commons-kiwi/"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cs1033.gaul.csd.uwo.ca/~lreid2/examplesforta/assign3/student1/"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utoronto.ca/"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cs1033.gaul.csd.uwo.ca/~lreid2/examplesforta/assign3/student1/references.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cs1033.gaul.csd.uwo.ca/~lreid2/examplesforta/assign3/student1/contactinfo.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cs1033.gaul.csd.uwo.ca/~lreid2/examplesforta/assign3/student1/contactinfo.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hyperlink" Target="http://cs1033.gaul.csd.uwo.ca/~lreid2/examplesforta/assign3/student1/staff.html"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Jpg#Sample_photograph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s1033.gaul.csd.uwo.ca/~lreid2/other/student15/" TargetMode="External"/><Relationship Id="rId2" Type="http://schemas.openxmlformats.org/officeDocument/2006/relationships/hyperlink" Target="http://cs1033.gaul.csd.uwo.ca/~lreid2/other/student25/major/referenc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sd.uwo.ca/~lreid/cs1033/assignment3/SamplesOfCommonMistak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s1033.gaul.csd.uwo.ca/~lreid2/other/student14" TargetMode="External"/><Relationship Id="rId13" Type="http://schemas.openxmlformats.org/officeDocument/2006/relationships/hyperlink" Target="http://cs1033.gaul.csd.uwo.ca/~lreid2/other/student15/index.html" TargetMode="External"/><Relationship Id="rId3" Type="http://schemas.openxmlformats.org/officeDocument/2006/relationships/hyperlink" Target="http://cs1033.gaul.csd.uwo.ca/~lreid2/other/student2" TargetMode="External"/><Relationship Id="rId7" Type="http://schemas.openxmlformats.org/officeDocument/2006/relationships/hyperlink" Target="http://cs1033.gaul.csd.uwo.ca/~lreid2/other/student20" TargetMode="External"/><Relationship Id="rId12" Type="http://schemas.openxmlformats.org/officeDocument/2006/relationships/hyperlink" Target="http://cs1033.gaul.csd.uwo.ca/~lreid2/other/student22/assign3/" TargetMode="External"/><Relationship Id="rId2" Type="http://schemas.openxmlformats.org/officeDocument/2006/relationships/hyperlink" Target="http://cs1033.gaul.csd.uwo.ca/~lreid2/other/student1/" TargetMode="External"/><Relationship Id="rId1" Type="http://schemas.openxmlformats.org/officeDocument/2006/relationships/slideLayout" Target="../slideLayouts/slideLayout2.xml"/><Relationship Id="rId6" Type="http://schemas.openxmlformats.org/officeDocument/2006/relationships/hyperlink" Target="http://cs1033.gaul.csd.uwo.ca/~lreid2/other/student19/" TargetMode="External"/><Relationship Id="rId11" Type="http://schemas.openxmlformats.org/officeDocument/2006/relationships/hyperlink" Target="http://cs1033.gaul.csd.uwo.ca/~lreid2/other/student8/assign3/registration.html" TargetMode="External"/><Relationship Id="rId5" Type="http://schemas.openxmlformats.org/officeDocument/2006/relationships/hyperlink" Target="http://cs1033.gaul.csd.uwo.ca/~lreid2/other/student9/major/" TargetMode="External"/><Relationship Id="rId10" Type="http://schemas.openxmlformats.org/officeDocument/2006/relationships/hyperlink" Target="http://cs1033.gaul.csd.uwo.ca/~lreid2/other/student18/Contact%20Us.html" TargetMode="External"/><Relationship Id="rId4" Type="http://schemas.openxmlformats.org/officeDocument/2006/relationships/hyperlink" Target="http://cs1033.gaul.csd.uwo.ca/~lreid2/other/student3/assign3/howtohelp.html" TargetMode="External"/><Relationship Id="rId9" Type="http://schemas.openxmlformats.org/officeDocument/2006/relationships/hyperlink" Target="http://cs1033.gaul.csd.uwo.ca/~lreid2/other/student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42875"/>
            <a:ext cx="8072438" cy="785813"/>
          </a:xfrm>
        </p:spPr>
        <p:txBody>
          <a:bodyPr/>
          <a:lstStyle/>
          <a:p>
            <a:pPr eaLnBrk="1" fontAlgn="auto" hangingPunct="1">
              <a:spcAft>
                <a:spcPts val="0"/>
              </a:spcAft>
              <a:defRPr/>
            </a:pPr>
            <a:r>
              <a:rPr lang="en-CA" dirty="0" smtClean="0">
                <a:solidFill>
                  <a:schemeClr val="tx2">
                    <a:satMod val="130000"/>
                  </a:schemeClr>
                </a:solidFill>
              </a:rPr>
              <a:t>Warm up Questions:</a:t>
            </a:r>
            <a:endParaRPr lang="en-CA" dirty="0">
              <a:solidFill>
                <a:schemeClr val="tx2">
                  <a:satMod val="130000"/>
                </a:schemeClr>
              </a:solidFill>
            </a:endParaRPr>
          </a:p>
        </p:txBody>
      </p:sp>
      <p:sp>
        <p:nvSpPr>
          <p:cNvPr id="10243" name="Content Placeholder 5"/>
          <p:cNvSpPr>
            <a:spLocks noGrp="1"/>
          </p:cNvSpPr>
          <p:nvPr>
            <p:ph idx="1"/>
          </p:nvPr>
        </p:nvSpPr>
        <p:spPr>
          <a:xfrm>
            <a:off x="642938" y="1071563"/>
            <a:ext cx="8072437" cy="5165725"/>
          </a:xfrm>
        </p:spPr>
        <p:txBody>
          <a:bodyPr/>
          <a:lstStyle/>
          <a:p>
            <a:r>
              <a:rPr lang="en-CA" altLang="en-US" b="1" smtClean="0">
                <a:solidFill>
                  <a:schemeClr val="accent1"/>
                </a:solidFill>
              </a:rPr>
              <a:t>Question</a:t>
            </a:r>
            <a:r>
              <a:rPr lang="en-CA" altLang="en-US" smtClean="0">
                <a:solidFill>
                  <a:schemeClr val="accent1"/>
                </a:solidFill>
              </a:rPr>
              <a:t>:  What are the chunks of data that are sent over the internet called?</a:t>
            </a:r>
          </a:p>
          <a:p>
            <a:r>
              <a:rPr lang="en-CA" altLang="en-US" b="1" smtClean="0">
                <a:solidFill>
                  <a:schemeClr val="accent1"/>
                </a:solidFill>
              </a:rPr>
              <a:t>Question</a:t>
            </a:r>
            <a:r>
              <a:rPr lang="en-CA" altLang="en-US" smtClean="0">
                <a:solidFill>
                  <a:schemeClr val="accent1"/>
                </a:solidFill>
              </a:rPr>
              <a:t>:  What protocal is in charge of dividing the data that goes over the internet into chunks?</a:t>
            </a:r>
            <a:endParaRPr lang="en-CA" altLang="en-US" b="1" smtClean="0">
              <a:solidFill>
                <a:schemeClr val="accent1"/>
              </a:solidFill>
            </a:endParaRPr>
          </a:p>
          <a:p>
            <a:r>
              <a:rPr lang="en-CA" altLang="en-US" b="1" smtClean="0">
                <a:solidFill>
                  <a:schemeClr val="accent1"/>
                </a:solidFill>
              </a:rPr>
              <a:t>Question</a:t>
            </a:r>
            <a:r>
              <a:rPr lang="en-CA" altLang="en-US" smtClean="0">
                <a:solidFill>
                  <a:schemeClr val="accent1"/>
                </a:solidFill>
              </a:rPr>
              <a:t>:  Give an example of a valid IP address.</a:t>
            </a:r>
          </a:p>
          <a:p>
            <a:pPr eaLnBrk="1" hangingPunct="1"/>
            <a:endParaRPr lang="en-CA" altLang="en-US" smtClean="0">
              <a:solidFill>
                <a:schemeClr val="accent1"/>
              </a:solidFill>
            </a:endParaRPr>
          </a:p>
        </p:txBody>
      </p:sp>
      <p:sp>
        <p:nvSpPr>
          <p:cNvPr id="5" name="Content Placeholder 5"/>
          <p:cNvSpPr txBox="1">
            <a:spLocks/>
          </p:cNvSpPr>
          <p:nvPr/>
        </p:nvSpPr>
        <p:spPr bwMode="auto">
          <a:xfrm>
            <a:off x="468313" y="4322763"/>
            <a:ext cx="8280400" cy="5070475"/>
          </a:xfrm>
          <a:prstGeom prst="rect">
            <a:avLst/>
          </a:prstGeom>
          <a:noFill/>
          <a:ln w="9525">
            <a:noFill/>
            <a:miter lim="800000"/>
            <a:headEnd/>
            <a:tailEnd/>
          </a:ln>
        </p:spPr>
        <p:txBody>
          <a:bodyPr/>
          <a:lstStyle/>
          <a:p>
            <a:pPr marL="365125" indent="-282575" eaLnBrk="1" hangingPunct="1">
              <a:spcBef>
                <a:spcPts val="600"/>
              </a:spcBef>
              <a:buClr>
                <a:schemeClr val="accent1"/>
              </a:buClr>
              <a:buSzPct val="80000"/>
              <a:buFont typeface="Wingdings 2" pitchFamily="16" charset="2"/>
              <a:buChar char=""/>
              <a:defRPr/>
            </a:pPr>
            <a:endParaRPr lang="en-CA" sz="3200" dirty="0">
              <a:latin typeface="+mn-lt"/>
            </a:endParaRPr>
          </a:p>
          <a:p>
            <a:pPr marL="365125" indent="-282575" eaLnBrk="1" hangingPunct="1">
              <a:spcBef>
                <a:spcPts val="600"/>
              </a:spcBef>
              <a:buClr>
                <a:schemeClr val="accent1"/>
              </a:buClr>
              <a:buSzPct val="80000"/>
              <a:buFont typeface="Wingdings 2" pitchFamily="16" charset="2"/>
              <a:buChar char=""/>
              <a:defRPr/>
            </a:pPr>
            <a:endParaRPr lang="en-CA" sz="32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84213" y="188913"/>
            <a:ext cx="7920037" cy="6480175"/>
          </a:xfrm>
        </p:spPr>
        <p:txBody>
          <a:bodyPr/>
          <a:lstStyle/>
          <a:p>
            <a:r>
              <a:rPr lang="en-CA" altLang="en-US" smtClean="0"/>
              <a:t>Paragraphs </a:t>
            </a:r>
            <a:r>
              <a:rPr lang="en-CA" altLang="en-US" smtClean="0">
                <a:sym typeface="Wingdings" panose="05000000000000000000" pitchFamily="2" charset="2"/>
              </a:rPr>
              <a:t> Centering  DON’T</a:t>
            </a:r>
            <a:endParaRPr lang="en-CA" altLang="en-US" smtClean="0"/>
          </a:p>
          <a:p>
            <a:r>
              <a:rPr lang="en-CA" altLang="en-US" smtClean="0"/>
              <a:t>Hyphens on lists</a:t>
            </a:r>
          </a:p>
          <a:p>
            <a:r>
              <a:rPr lang="en-CA" altLang="en-US" smtClean="0"/>
              <a:t>Emails links</a:t>
            </a:r>
          </a:p>
          <a:p>
            <a:r>
              <a:rPr lang="en-CA" altLang="en-US" smtClean="0"/>
              <a:t>Back to top, anchors</a:t>
            </a:r>
          </a:p>
          <a:p>
            <a:r>
              <a:rPr lang="en-CA" altLang="en-US" smtClean="0"/>
              <a:t>Think about link colours</a:t>
            </a:r>
          </a:p>
          <a:p>
            <a:r>
              <a:rPr lang="en-CA" altLang="en-US" smtClean="0"/>
              <a:t>Link lengths </a:t>
            </a:r>
          </a:p>
          <a:p>
            <a:pPr lvl="1"/>
            <a:r>
              <a:rPr lang="en-CA" altLang="en-US" sz="2400" smtClean="0">
                <a:hlinkClick r:id="rId2"/>
              </a:rPr>
              <a:t>http://www.csd.uwo.ca/images/CSD_long_photo_16.jpg</a:t>
            </a:r>
            <a:r>
              <a:rPr lang="en-CA" altLang="en-US" sz="2400" smtClean="0"/>
              <a:t> vs.</a:t>
            </a:r>
          </a:p>
          <a:p>
            <a:pPr lvl="1"/>
            <a:r>
              <a:rPr lang="en-CA" altLang="en-US" sz="2400" smtClean="0">
                <a:hlinkClick r:id="rId2"/>
              </a:rPr>
              <a:t>Middlesex</a:t>
            </a:r>
            <a:endParaRPr lang="en-CA" altLang="en-US" sz="2400" smtClean="0"/>
          </a:p>
          <a:p>
            <a:r>
              <a:rPr lang="en-CA" altLang="en-US" smtClean="0"/>
              <a:t>Common Mistake: renaming files/folder…this will TOTALLY SCREW up your website if you do not do it correctly!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2875"/>
            <a:ext cx="8389938"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Things to remember, especially for Web Assignment and Major Assignment</a:t>
            </a:r>
            <a:endParaRPr lang="en-CA" dirty="0">
              <a:solidFill>
                <a:schemeClr val="tx2">
                  <a:satMod val="130000"/>
                </a:schemeClr>
              </a:solidFill>
            </a:endParaRPr>
          </a:p>
        </p:txBody>
      </p:sp>
      <p:sp>
        <p:nvSpPr>
          <p:cNvPr id="3" name="Content Placeholder 2"/>
          <p:cNvSpPr>
            <a:spLocks noGrp="1"/>
          </p:cNvSpPr>
          <p:nvPr>
            <p:ph idx="1"/>
          </p:nvPr>
        </p:nvSpPr>
        <p:spPr>
          <a:xfrm>
            <a:off x="900113" y="1412875"/>
            <a:ext cx="8077200" cy="5072063"/>
          </a:xfrm>
        </p:spPr>
        <p:txBody>
          <a:bodyPr>
            <a:normAutofit fontScale="92500"/>
          </a:bodyPr>
          <a:lstStyle/>
          <a:p>
            <a:pPr marL="365760" indent="-283464" eaLnBrk="1" fontAlgn="auto" hangingPunct="1">
              <a:spcAft>
                <a:spcPts val="0"/>
              </a:spcAft>
              <a:buFont typeface="Wingdings 2"/>
              <a:buChar char=""/>
              <a:defRPr/>
            </a:pPr>
            <a:r>
              <a:rPr lang="en-CA" dirty="0" smtClean="0"/>
              <a:t>Keep the menu in the same place on every page. (either the top or the left, it is up to you)</a:t>
            </a:r>
          </a:p>
          <a:p>
            <a:pPr marL="365760" indent="-283464" eaLnBrk="1" fontAlgn="auto" hangingPunct="1">
              <a:spcAft>
                <a:spcPts val="0"/>
              </a:spcAft>
              <a:buFont typeface="Wingdings 2"/>
              <a:buChar char=""/>
              <a:defRPr/>
            </a:pPr>
            <a:r>
              <a:rPr lang="en-CA" dirty="0" smtClean="0"/>
              <a:t>Should not have to scroll horizontally</a:t>
            </a:r>
          </a:p>
          <a:p>
            <a:pPr marL="365760" indent="-283464" eaLnBrk="1" fontAlgn="auto" hangingPunct="1">
              <a:spcAft>
                <a:spcPts val="0"/>
              </a:spcAft>
              <a:buFont typeface="Wingdings 2"/>
              <a:buChar char=""/>
              <a:defRPr/>
            </a:pPr>
            <a:r>
              <a:rPr lang="en-CA" dirty="0" smtClean="0"/>
              <a:t>Should not have to scroll vertically to see navigation buttons</a:t>
            </a:r>
          </a:p>
          <a:p>
            <a:pPr marL="365760" indent="-283464" eaLnBrk="1" fontAlgn="auto" hangingPunct="1">
              <a:spcAft>
                <a:spcPts val="0"/>
              </a:spcAft>
              <a:buFont typeface="Wingdings 2"/>
              <a:buChar char=""/>
              <a:defRPr/>
            </a:pPr>
            <a:r>
              <a:rPr lang="en-CA" dirty="0" smtClean="0"/>
              <a:t>Keep the colours consistent on every page</a:t>
            </a:r>
          </a:p>
          <a:p>
            <a:pPr marL="365760" indent="-283464" eaLnBrk="1" fontAlgn="auto" hangingPunct="1">
              <a:spcAft>
                <a:spcPts val="0"/>
              </a:spcAft>
              <a:buFont typeface="Wingdings 2"/>
              <a:buChar char=""/>
              <a:defRPr/>
            </a:pPr>
            <a:r>
              <a:rPr lang="en-CA" dirty="0" smtClean="0"/>
              <a:t>Keep the layout fairly consistent on every page</a:t>
            </a:r>
          </a:p>
          <a:p>
            <a:pPr marL="365760" indent="-283464" eaLnBrk="1" fontAlgn="auto" hangingPunct="1">
              <a:spcAft>
                <a:spcPts val="0"/>
              </a:spcAft>
              <a:buFont typeface="Wingdings 2"/>
              <a:buChar char=""/>
              <a:defRPr/>
            </a:pPr>
            <a:r>
              <a:rPr lang="en-CA" dirty="0" smtClean="0"/>
              <a:t>Should always have a way to get home</a:t>
            </a:r>
          </a:p>
          <a:p>
            <a:pPr marL="365760" indent="-283464" eaLnBrk="1" fontAlgn="auto" hangingPunct="1">
              <a:spcAft>
                <a:spcPts val="0"/>
              </a:spcAft>
              <a:buFont typeface="Wingdings 2"/>
              <a:buChar char=""/>
              <a:defRPr/>
            </a:pPr>
            <a:r>
              <a:rPr lang="en-CA" dirty="0" smtClean="0"/>
              <a:t>Long pages should have a “Back to Top” button</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CA" dirty="0" smtClean="0"/>
              <a:t>Hints for Web Assignment</a:t>
            </a:r>
            <a:endParaRPr lang="en-CA" dirty="0"/>
          </a:p>
        </p:txBody>
      </p:sp>
      <p:sp>
        <p:nvSpPr>
          <p:cNvPr id="32771" name="Content Placeholder 2"/>
          <p:cNvSpPr>
            <a:spLocks noGrp="1"/>
          </p:cNvSpPr>
          <p:nvPr>
            <p:ph sz="half" idx="1"/>
          </p:nvPr>
        </p:nvSpPr>
        <p:spPr>
          <a:xfrm>
            <a:off x="684213" y="1341438"/>
            <a:ext cx="4608512" cy="4929187"/>
          </a:xfrm>
        </p:spPr>
        <p:txBody>
          <a:bodyPr/>
          <a:lstStyle/>
          <a:p>
            <a:r>
              <a:rPr lang="en-CA" altLang="en-US" sz="2400" b="1" smtClean="0"/>
              <a:t>Remember:</a:t>
            </a:r>
          </a:p>
          <a:p>
            <a:pPr lvl="1"/>
            <a:r>
              <a:rPr lang="en-CA" altLang="en-US" sz="2000" smtClean="0"/>
              <a:t>Titles</a:t>
            </a:r>
          </a:p>
          <a:p>
            <a:pPr lvl="1"/>
            <a:r>
              <a:rPr lang="en-CA" altLang="en-US" sz="2000" smtClean="0"/>
              <a:t>Headers</a:t>
            </a:r>
          </a:p>
          <a:p>
            <a:pPr lvl="1"/>
            <a:r>
              <a:rPr lang="en-CA" altLang="en-US" sz="2000" smtClean="0"/>
              <a:t>File names, spaces, lowercase</a:t>
            </a:r>
          </a:p>
          <a:p>
            <a:pPr lvl="1"/>
            <a:r>
              <a:rPr lang="en-CA" altLang="en-US" sz="2000" smtClean="0"/>
              <a:t>Images</a:t>
            </a:r>
          </a:p>
          <a:p>
            <a:pPr lvl="2"/>
            <a:r>
              <a:rPr lang="en-CA" altLang="en-US" smtClean="0"/>
              <a:t>Alt, Title</a:t>
            </a:r>
          </a:p>
          <a:p>
            <a:pPr lvl="2"/>
            <a:r>
              <a:rPr lang="en-CA" altLang="en-US" smtClean="0"/>
              <a:t>Size within page</a:t>
            </a:r>
          </a:p>
          <a:p>
            <a:pPr lvl="2"/>
            <a:r>
              <a:rPr lang="en-CA" altLang="en-US" smtClean="0"/>
              <a:t>On each page</a:t>
            </a:r>
          </a:p>
          <a:p>
            <a:pPr lvl="1"/>
            <a:r>
              <a:rPr lang="en-CA" altLang="en-US" sz="2000" smtClean="0"/>
              <a:t>Banner </a:t>
            </a:r>
          </a:p>
          <a:p>
            <a:pPr lvl="1"/>
            <a:r>
              <a:rPr lang="en-CA" altLang="en-US" sz="2000" smtClean="0"/>
              <a:t>No Scrolling horizontal/vertically to see buttons</a:t>
            </a:r>
          </a:p>
          <a:p>
            <a:pPr lvl="1"/>
            <a:r>
              <a:rPr lang="en-CA" altLang="en-US" sz="2000" smtClean="0"/>
              <a:t>Consistency</a:t>
            </a:r>
          </a:p>
          <a:p>
            <a:pPr lvl="1"/>
            <a:r>
              <a:rPr lang="en-CA" altLang="en-US" sz="2000" smtClean="0"/>
              <a:t>Buttons </a:t>
            </a:r>
            <a:r>
              <a:rPr lang="en-CA" altLang="en-US" sz="2000" smtClean="0">
                <a:sym typeface="Wingdings" panose="05000000000000000000" pitchFamily="2" charset="2"/>
              </a:rPr>
              <a:t> look, ease of use</a:t>
            </a:r>
          </a:p>
        </p:txBody>
      </p:sp>
      <p:sp>
        <p:nvSpPr>
          <p:cNvPr id="32772" name="Content Placeholder 3"/>
          <p:cNvSpPr>
            <a:spLocks noGrp="1"/>
          </p:cNvSpPr>
          <p:nvPr>
            <p:ph sz="half" idx="2"/>
          </p:nvPr>
        </p:nvSpPr>
        <p:spPr>
          <a:xfrm>
            <a:off x="4859338" y="1524000"/>
            <a:ext cx="4075112" cy="4664075"/>
          </a:xfrm>
        </p:spPr>
        <p:txBody>
          <a:bodyPr/>
          <a:lstStyle/>
          <a:p>
            <a:pPr lvl="1"/>
            <a:r>
              <a:rPr lang="en-CA" altLang="en-US" sz="2000" smtClean="0"/>
              <a:t>Back to top</a:t>
            </a:r>
          </a:p>
          <a:p>
            <a:pPr lvl="1"/>
            <a:r>
              <a:rPr lang="en-CA" altLang="en-US" sz="2000" smtClean="0"/>
              <a:t>References page layout</a:t>
            </a:r>
          </a:p>
          <a:p>
            <a:pPr lvl="1"/>
            <a:r>
              <a:rPr lang="en-CA" altLang="en-US" sz="2000" smtClean="0"/>
              <a:t>Text colours, contrast</a:t>
            </a:r>
          </a:p>
          <a:p>
            <a:pPr lvl="1"/>
            <a:r>
              <a:rPr lang="en-CA" altLang="en-US" sz="2000" smtClean="0"/>
              <a:t>Broken links</a:t>
            </a:r>
          </a:p>
          <a:p>
            <a:pPr lvl="2"/>
            <a:r>
              <a:rPr lang="en-CA" altLang="en-US" sz="1600" smtClean="0"/>
              <a:t>Check from a different computer!</a:t>
            </a:r>
          </a:p>
          <a:p>
            <a:pPr lvl="1"/>
            <a:r>
              <a:rPr lang="en-CA" altLang="en-US" sz="2000" smtClean="0"/>
              <a:t>Underlining</a:t>
            </a:r>
          </a:p>
          <a:p>
            <a:pPr lvl="1"/>
            <a:r>
              <a:rPr lang="en-CA" altLang="en-US" sz="2000" smtClean="0"/>
              <a:t>Colours</a:t>
            </a:r>
          </a:p>
          <a:p>
            <a:pPr lvl="2"/>
            <a:r>
              <a:rPr lang="en-CA" altLang="en-US" smtClean="0"/>
              <a:t>Link Colours</a:t>
            </a:r>
          </a:p>
          <a:p>
            <a:pPr lvl="1"/>
            <a:r>
              <a:rPr lang="en-CA" altLang="en-US" sz="2000" smtClean="0"/>
              <a:t>Paragraphs</a:t>
            </a:r>
          </a:p>
          <a:p>
            <a:pPr lvl="1"/>
            <a:r>
              <a:rPr lang="en-CA" altLang="en-US" sz="2000" smtClean="0"/>
              <a:t>Padding</a:t>
            </a:r>
          </a:p>
          <a:p>
            <a:pPr lvl="1"/>
            <a:r>
              <a:rPr lang="en-CA" altLang="en-US" sz="2000" smtClean="0">
                <a:sym typeface="Wingdings" panose="05000000000000000000" pitchFamily="2" charset="2"/>
              </a:rPr>
              <a:t>Followed the instructions (make the anchor links, etc..)</a:t>
            </a:r>
            <a:endParaRPr lang="en-CA" altLang="en-US" sz="2000" smtClean="0"/>
          </a:p>
          <a:p>
            <a:pPr lvl="1"/>
            <a:endParaRPr lang="en-CA" altLang="en-US" smtClean="0"/>
          </a:p>
          <a:p>
            <a:pPr lvl="1"/>
            <a:endParaRPr lang="en-CA"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8072437" cy="1143000"/>
          </a:xfrm>
        </p:spPr>
        <p:txBody>
          <a:bodyPr/>
          <a:lstStyle/>
          <a:p>
            <a:pPr>
              <a:defRPr/>
            </a:pPr>
            <a:r>
              <a:rPr lang="en-CA" dirty="0" smtClean="0"/>
              <a:t>How to do Web Assignment</a:t>
            </a:r>
            <a:endParaRPr lang="en-CA" dirty="0"/>
          </a:p>
        </p:txBody>
      </p:sp>
      <p:sp>
        <p:nvSpPr>
          <p:cNvPr id="13315" name="Content Placeholder 2"/>
          <p:cNvSpPr>
            <a:spLocks noGrp="1"/>
          </p:cNvSpPr>
          <p:nvPr>
            <p:ph idx="1"/>
          </p:nvPr>
        </p:nvSpPr>
        <p:spPr>
          <a:xfrm>
            <a:off x="468313" y="765175"/>
            <a:ext cx="8496300" cy="5903913"/>
          </a:xfrm>
        </p:spPr>
        <p:txBody>
          <a:bodyPr/>
          <a:lstStyle/>
          <a:p>
            <a:pPr marL="365760" indent="-283464" eaLnBrk="1" fontAlgn="auto" hangingPunct="1">
              <a:spcAft>
                <a:spcPts val="0"/>
              </a:spcAft>
              <a:buFont typeface="Wingdings 2"/>
              <a:buChar char=""/>
              <a:defRPr/>
            </a:pPr>
            <a:r>
              <a:rPr lang="en-CA" dirty="0" smtClean="0">
                <a:sym typeface="Wingdings" pitchFamily="2" charset="2"/>
              </a:rPr>
              <a:t>Colours  look at: </a:t>
            </a:r>
            <a:r>
              <a:rPr lang="en-CA" dirty="0" smtClean="0">
                <a:sym typeface="Wingdings" pitchFamily="2" charset="2"/>
                <a:hlinkClick r:id="rId2"/>
              </a:rPr>
              <a:t>http://kuler.adobe.com/</a:t>
            </a:r>
            <a:r>
              <a:rPr lang="en-CA" dirty="0" smtClean="0">
                <a:sym typeface="Wingdings" pitchFamily="2" charset="2"/>
              </a:rPr>
              <a:t> </a:t>
            </a:r>
          </a:p>
          <a:p>
            <a:pPr marL="365760" indent="-283464" eaLnBrk="1" fontAlgn="auto" hangingPunct="1">
              <a:spcAft>
                <a:spcPts val="0"/>
              </a:spcAft>
              <a:buFont typeface="Wingdings 2"/>
              <a:buChar char=""/>
              <a:defRPr/>
            </a:pPr>
            <a:r>
              <a:rPr lang="en-CA" dirty="0">
                <a:hlinkClick r:id="rId3"/>
              </a:rPr>
              <a:t>https://www.design-seeds.com</a:t>
            </a:r>
            <a:r>
              <a:rPr lang="en-CA" dirty="0" smtClean="0">
                <a:hlinkClick r:id="rId3"/>
              </a:rPr>
              <a:t>/</a:t>
            </a:r>
            <a:r>
              <a:rPr lang="en-CA" dirty="0" smtClean="0"/>
              <a:t> </a:t>
            </a:r>
            <a:endParaRPr lang="en-CA" dirty="0"/>
          </a:p>
          <a:p>
            <a:pPr marL="365760" indent="-283464" eaLnBrk="1" fontAlgn="auto" hangingPunct="1">
              <a:spcAft>
                <a:spcPts val="0"/>
              </a:spcAft>
              <a:buFont typeface="Wingdings 2"/>
              <a:buChar char=""/>
              <a:defRPr/>
            </a:pPr>
            <a:r>
              <a:rPr lang="en-CA" dirty="0" smtClean="0"/>
              <a:t>Marks for:</a:t>
            </a:r>
          </a:p>
          <a:p>
            <a:pPr marL="640398" lvl="1" indent="-283464" eaLnBrk="1" fontAlgn="auto" hangingPunct="1">
              <a:spcAft>
                <a:spcPts val="0"/>
              </a:spcAft>
              <a:buFont typeface="Wingdings 2"/>
              <a:buChar char=""/>
              <a:defRPr/>
            </a:pPr>
            <a:r>
              <a:rPr lang="en-CA" dirty="0" smtClean="0"/>
              <a:t>Nice Banner</a:t>
            </a:r>
          </a:p>
          <a:p>
            <a:pPr marL="640398" lvl="1" indent="-283464" eaLnBrk="1" fontAlgn="auto" hangingPunct="1">
              <a:spcAft>
                <a:spcPts val="0"/>
              </a:spcAft>
              <a:buFont typeface="Wingdings 2"/>
              <a:buChar char=""/>
              <a:defRPr/>
            </a:pPr>
            <a:r>
              <a:rPr lang="en-CA" dirty="0" smtClean="0"/>
              <a:t>Good Colour Scheme</a:t>
            </a:r>
          </a:p>
          <a:p>
            <a:pPr marL="640398" lvl="1" indent="-283464" eaLnBrk="1" fontAlgn="auto" hangingPunct="1">
              <a:spcAft>
                <a:spcPts val="0"/>
              </a:spcAft>
              <a:buFont typeface="Wingdings 2"/>
              <a:buChar char=""/>
              <a:defRPr/>
            </a:pPr>
            <a:r>
              <a:rPr lang="en-CA" dirty="0" smtClean="0"/>
              <a:t>Alt/title tag on banner/images</a:t>
            </a:r>
          </a:p>
          <a:p>
            <a:pPr marL="640398" lvl="1" indent="-283464" eaLnBrk="1" fontAlgn="auto" hangingPunct="1">
              <a:spcAft>
                <a:spcPts val="0"/>
              </a:spcAft>
              <a:buFont typeface="Wingdings 2"/>
              <a:buChar char=""/>
              <a:defRPr/>
            </a:pPr>
            <a:r>
              <a:rPr lang="en-CA" dirty="0" smtClean="0"/>
              <a:t>No scrolling horizontally EVER at 1000 pixels</a:t>
            </a:r>
          </a:p>
          <a:p>
            <a:pPr marL="640398" lvl="1" indent="-283464" eaLnBrk="1" fontAlgn="auto" hangingPunct="1">
              <a:spcAft>
                <a:spcPts val="0"/>
              </a:spcAft>
              <a:buFont typeface="Wingdings 2"/>
              <a:buChar char=""/>
              <a:defRPr/>
            </a:pPr>
            <a:r>
              <a:rPr lang="en-CA" dirty="0" smtClean="0"/>
              <a:t>Consistency in the layout of the pages and the buttons/NICE LAYOUT ON EVERY PAGE</a:t>
            </a:r>
          </a:p>
          <a:p>
            <a:pPr marL="640398" lvl="1" indent="-283464" eaLnBrk="1" fontAlgn="auto" hangingPunct="1">
              <a:spcAft>
                <a:spcPts val="0"/>
              </a:spcAft>
              <a:buFont typeface="Wingdings 2"/>
              <a:buChar char=""/>
              <a:defRPr/>
            </a:pPr>
            <a:r>
              <a:rPr lang="en-CA" dirty="0" smtClean="0"/>
              <a:t>NO Underlining</a:t>
            </a:r>
          </a:p>
          <a:p>
            <a:pPr>
              <a:buFont typeface="Wingdings 2" pitchFamily="16" charset="2"/>
              <a:buChar char=""/>
              <a:defRPr/>
            </a:pPr>
            <a:endParaRPr lang="en-C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971550" y="404813"/>
            <a:ext cx="7921625" cy="6237287"/>
          </a:xfrm>
        </p:spPr>
        <p:txBody>
          <a:bodyPr/>
          <a:lstStyle/>
          <a:p>
            <a:r>
              <a:rPr lang="en-CA" altLang="en-US" sz="2400" smtClean="0"/>
              <a:t>Roll over buttons get 1 or 2 marks more</a:t>
            </a:r>
          </a:p>
          <a:p>
            <a:r>
              <a:rPr lang="en-CA" altLang="en-US" sz="2400" smtClean="0"/>
              <a:t>PROPERTY TITLES! Website – Web Page</a:t>
            </a:r>
          </a:p>
          <a:p>
            <a:pPr lvl="1"/>
            <a:r>
              <a:rPr lang="en-US" altLang="en-US" sz="2400" smtClean="0"/>
              <a:t>Antonio’s Restaurant </a:t>
            </a:r>
            <a:r>
              <a:rPr lang="en-CA" altLang="en-US" sz="2400" smtClean="0"/>
              <a:t>– Home </a:t>
            </a:r>
          </a:p>
          <a:p>
            <a:pPr lvl="1"/>
            <a:r>
              <a:rPr lang="en-US" altLang="en-US" sz="2400" smtClean="0"/>
              <a:t>Antonio’s Restaurant – References </a:t>
            </a:r>
            <a:endParaRPr lang="en-CA" altLang="en-US" sz="2400" smtClean="0"/>
          </a:p>
          <a:p>
            <a:r>
              <a:rPr lang="en-CA" altLang="en-US" sz="2400" smtClean="0"/>
              <a:t>Must use table to lay things out</a:t>
            </a:r>
          </a:p>
          <a:p>
            <a:r>
              <a:rPr lang="en-CA" altLang="en-US" sz="2400" smtClean="0"/>
              <a:t>Headings on pages</a:t>
            </a:r>
          </a:p>
          <a:p>
            <a:r>
              <a:rPr lang="en-CA" altLang="en-US" sz="2400" smtClean="0"/>
              <a:t>Use an image for each page/good size</a:t>
            </a:r>
          </a:p>
          <a:p>
            <a:r>
              <a:rPr lang="en-CA" altLang="en-US" sz="2400" smtClean="0"/>
              <a:t>Layout paragraphs well (don’t squish on edge)</a:t>
            </a:r>
          </a:p>
          <a:p>
            <a:r>
              <a:rPr lang="en-CA" altLang="en-US" sz="2400" smtClean="0"/>
              <a:t>Bold/highlight headings</a:t>
            </a:r>
          </a:p>
          <a:p>
            <a:endParaRPr lang="en-CA" altLang="en-US" sz="2400" smtClean="0"/>
          </a:p>
          <a:p>
            <a:pPr lvl="1">
              <a:buFont typeface="Verdana" panose="020B0604030504040204" pitchFamily="34" charset="0"/>
              <a:buNone/>
            </a:pPr>
            <a:endParaRPr lang="en-CA" altLang="en-US" smtClean="0"/>
          </a:p>
          <a:p>
            <a:endParaRPr lang="en-CA" altLang="en-US" smtClean="0"/>
          </a:p>
          <a:p>
            <a:endParaRPr lang="en-CA"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Let’s try it out</a:t>
            </a:r>
            <a:endParaRPr lang="en-US" dirty="0"/>
          </a:p>
        </p:txBody>
      </p:sp>
      <p:sp>
        <p:nvSpPr>
          <p:cNvPr id="21507" name="Content Placeholder 2"/>
          <p:cNvSpPr>
            <a:spLocks noGrp="1"/>
          </p:cNvSpPr>
          <p:nvPr>
            <p:ph idx="1"/>
          </p:nvPr>
        </p:nvSpPr>
        <p:spPr/>
        <p:txBody>
          <a:bodyPr/>
          <a:lstStyle/>
          <a:p>
            <a:r>
              <a:rPr lang="en-US" altLang="en-US" smtClean="0"/>
              <a:t>Watch me start Web Assignment!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What do you think of these sites?</a:t>
            </a:r>
            <a:endParaRPr lang="en-CA" dirty="0">
              <a:solidFill>
                <a:schemeClr val="tx2">
                  <a:satMod val="130000"/>
                </a:schemeClr>
              </a:solidFill>
            </a:endParaRPr>
          </a:p>
        </p:txBody>
      </p:sp>
      <p:sp>
        <p:nvSpPr>
          <p:cNvPr id="22531" name="Content Placeholder 2"/>
          <p:cNvSpPr>
            <a:spLocks noGrp="1"/>
          </p:cNvSpPr>
          <p:nvPr>
            <p:ph idx="1"/>
          </p:nvPr>
        </p:nvSpPr>
        <p:spPr>
          <a:xfrm>
            <a:off x="755650" y="981075"/>
            <a:ext cx="8077200" cy="5072063"/>
          </a:xfrm>
        </p:spPr>
        <p:txBody>
          <a:bodyPr/>
          <a:lstStyle/>
          <a:p>
            <a:pPr eaLnBrk="1" hangingPunct="1"/>
            <a:r>
              <a:rPr lang="en-CA" altLang="en-US" smtClean="0">
                <a:hlinkClick r:id="rId2"/>
              </a:rPr>
              <a:t>http://www.brescia.uwo.ca</a:t>
            </a:r>
            <a:r>
              <a:rPr lang="en-CA" altLang="en-US" smtClean="0"/>
              <a:t> </a:t>
            </a:r>
          </a:p>
          <a:p>
            <a:pPr eaLnBrk="1" hangingPunct="1"/>
            <a:r>
              <a:rPr lang="en-CA" altLang="en-US" smtClean="0">
                <a:hlinkClick r:id="rId3"/>
              </a:rPr>
              <a:t>http://www.margarethe-vanderpas.com/</a:t>
            </a:r>
            <a:endParaRPr lang="en-CA" altLang="en-US" smtClean="0"/>
          </a:p>
          <a:p>
            <a:pPr eaLnBrk="1" hangingPunct="1"/>
            <a:r>
              <a:rPr lang="en-CA" altLang="en-US" smtClean="0">
                <a:hlinkClick r:id="rId4"/>
              </a:rPr>
              <a:t>http://www.mariasemple.com/</a:t>
            </a:r>
            <a:r>
              <a:rPr lang="en-CA" altLang="en-US" smtClean="0"/>
              <a:t> </a:t>
            </a:r>
          </a:p>
          <a:p>
            <a:pPr eaLnBrk="1" hangingPunct="1"/>
            <a:r>
              <a:rPr lang="en-CA" altLang="en-US" smtClean="0">
                <a:hlinkClick r:id="rId5"/>
              </a:rPr>
              <a:t>https://wrightwoodfurniture.com/</a:t>
            </a:r>
            <a:endParaRPr lang="en-CA" altLang="en-US" smtClean="0"/>
          </a:p>
          <a:p>
            <a:pPr eaLnBrk="1" hangingPunct="1"/>
            <a:r>
              <a:rPr lang="en-CA" altLang="en-US" smtClean="0">
                <a:hlinkClick r:id="rId6"/>
              </a:rPr>
              <a:t>www.distancetomars.com</a:t>
            </a:r>
            <a:r>
              <a:rPr lang="en-CA" altLang="en-US" smtClean="0"/>
              <a:t> </a:t>
            </a:r>
          </a:p>
          <a:p>
            <a:pPr eaLnBrk="1" hangingPunct="1"/>
            <a:r>
              <a:rPr lang="en-CA" altLang="en-US" smtClean="0">
                <a:hlinkClick r:id="rId7"/>
              </a:rPr>
              <a:t>https://etch.co/</a:t>
            </a:r>
            <a:r>
              <a:rPr lang="en-CA" altLang="en-US" smtClean="0"/>
              <a:t> (hmmm???)</a:t>
            </a:r>
          </a:p>
          <a:p>
            <a:pPr eaLnBrk="1" hangingPunct="1"/>
            <a:r>
              <a:rPr lang="en-CA" altLang="en-US" smtClean="0">
                <a:hlinkClick r:id="rId8"/>
              </a:rPr>
              <a:t>https://www.newyorker.com</a:t>
            </a:r>
            <a:endParaRPr lang="en-CA"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about these sites?</a:t>
            </a:r>
            <a:endParaRPr lang="en-CA" dirty="0">
              <a:solidFill>
                <a:schemeClr val="tx2">
                  <a:satMod val="130000"/>
                </a:schemeClr>
              </a:solidFill>
            </a:endParaRPr>
          </a:p>
        </p:txBody>
      </p:sp>
      <p:sp>
        <p:nvSpPr>
          <p:cNvPr id="23555" name="Content Placeholder 2"/>
          <p:cNvSpPr>
            <a:spLocks noGrp="1"/>
          </p:cNvSpPr>
          <p:nvPr>
            <p:ph idx="1"/>
          </p:nvPr>
        </p:nvSpPr>
        <p:spPr/>
        <p:txBody>
          <a:bodyPr/>
          <a:lstStyle/>
          <a:p>
            <a:pPr eaLnBrk="1" hangingPunct="1"/>
            <a:r>
              <a:rPr lang="en-CA" altLang="en-US" smtClean="0">
                <a:hlinkClick r:id="rId2"/>
              </a:rPr>
              <a:t>https://history.aip.org/climate/index.htm</a:t>
            </a:r>
            <a:endParaRPr lang="en-CA" altLang="en-US" smtClean="0">
              <a:hlinkClick r:id="rId3"/>
            </a:endParaRPr>
          </a:p>
          <a:p>
            <a:pPr eaLnBrk="1" hangingPunct="1"/>
            <a:r>
              <a:rPr lang="en-CA" altLang="en-US" smtClean="0">
                <a:hlinkClick r:id="rId3"/>
              </a:rPr>
              <a:t>http://www.lingscars.com</a:t>
            </a:r>
            <a:r>
              <a:rPr lang="en-CA" altLang="en-US" smtClean="0"/>
              <a:t> </a:t>
            </a:r>
          </a:p>
          <a:p>
            <a:pPr eaLnBrk="1" hangingPunct="1"/>
            <a:r>
              <a:rPr lang="en-CA" altLang="en-US" smtClean="0">
                <a:hlinkClick r:id="rId4"/>
              </a:rPr>
              <a:t>http://www.jamilin.com/</a:t>
            </a:r>
            <a:endParaRPr lang="en-CA" altLang="en-US" smtClean="0"/>
          </a:p>
          <a:p>
            <a:pPr eaLnBrk="1" hangingPunct="1"/>
            <a:r>
              <a:rPr lang="en-CA" altLang="en-US" smtClean="0">
                <a:hlinkClick r:id="rId5"/>
              </a:rPr>
              <a:t>http://www.gatesnfences.com/</a:t>
            </a:r>
            <a:r>
              <a:rPr lang="en-CA" altLang="en-US"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Good Website Design Tips</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8143875" cy="5000625"/>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hlinkClick r:id="rId3"/>
              </a:rPr>
              <a:t>http://www.youtube.com/watch?v=JQwTqt8gkjM</a:t>
            </a:r>
            <a:r>
              <a:rPr lang="en-CA" dirty="0" smtClean="0"/>
              <a:t> </a:t>
            </a:r>
          </a:p>
          <a:p>
            <a:pPr marL="365760" indent="-283464" eaLnBrk="1" fontAlgn="auto" hangingPunct="1">
              <a:spcAft>
                <a:spcPts val="0"/>
              </a:spcAft>
              <a:buFont typeface="Wingdings 2"/>
              <a:buChar char=""/>
              <a:defRPr/>
            </a:pPr>
            <a:r>
              <a:rPr lang="en-CA" dirty="0" smtClean="0"/>
              <a:t>Have something valuable to offer </a:t>
            </a:r>
            <a:r>
              <a:rPr lang="en-CA" dirty="0" smtClean="0">
                <a:sym typeface="Wingdings" pitchFamily="2" charset="2"/>
              </a:rPr>
              <a:t> provide something </a:t>
            </a:r>
            <a:r>
              <a:rPr lang="en-CA" dirty="0" smtClean="0">
                <a:sym typeface="Wingdings" pitchFamily="2" charset="2"/>
                <a:hlinkClick r:id="rId4"/>
              </a:rPr>
              <a:t>useful </a:t>
            </a:r>
            <a:r>
              <a:rPr lang="en-CA" dirty="0" smtClean="0">
                <a:sym typeface="Wingdings" pitchFamily="2" charset="2"/>
              </a:rPr>
              <a:t>or interesting</a:t>
            </a:r>
            <a:endParaRPr lang="en-CA" dirty="0" smtClean="0"/>
          </a:p>
          <a:p>
            <a:pPr marL="365760" indent="-283464" eaLnBrk="1" fontAlgn="auto" hangingPunct="1">
              <a:spcAft>
                <a:spcPts val="0"/>
              </a:spcAft>
              <a:buFont typeface="Wingdings 2"/>
              <a:buChar char=""/>
              <a:defRPr/>
            </a:pPr>
            <a:r>
              <a:rPr lang="en-CA" dirty="0" smtClean="0"/>
              <a:t>Don’t distract with blinking, animated </a:t>
            </a:r>
            <a:r>
              <a:rPr lang="en-CA" dirty="0" err="1" smtClean="0"/>
              <a:t>GIFs</a:t>
            </a:r>
            <a:r>
              <a:rPr lang="en-CA" dirty="0" smtClean="0"/>
              <a:t>, </a:t>
            </a:r>
            <a:r>
              <a:rPr lang="en-CA" dirty="0" err="1" smtClean="0"/>
              <a:t>autoloading</a:t>
            </a:r>
            <a:r>
              <a:rPr lang="en-CA" dirty="0" smtClean="0"/>
              <a:t> sound, too much scrolling</a:t>
            </a:r>
          </a:p>
          <a:p>
            <a:pPr marL="365760" indent="-283464" eaLnBrk="1" fontAlgn="auto" hangingPunct="1">
              <a:spcAft>
                <a:spcPts val="0"/>
              </a:spcAft>
              <a:buFont typeface="Wingdings 2"/>
              <a:buChar char=""/>
              <a:defRPr/>
            </a:pPr>
            <a:r>
              <a:rPr lang="en-CA" dirty="0" smtClean="0"/>
              <a:t>No </a:t>
            </a:r>
            <a:r>
              <a:rPr lang="en-CA" dirty="0" err="1" smtClean="0"/>
              <a:t>popups</a:t>
            </a:r>
            <a:r>
              <a:rPr lang="en-CA" dirty="0" smtClean="0"/>
              <a:t>!</a:t>
            </a:r>
          </a:p>
          <a:p>
            <a:pPr marL="365760" indent="-283464" eaLnBrk="1" fontAlgn="auto" hangingPunct="1">
              <a:spcAft>
                <a:spcPts val="0"/>
              </a:spcAft>
              <a:buFont typeface="Wingdings 2"/>
              <a:buChar char=""/>
              <a:defRPr/>
            </a:pPr>
            <a:r>
              <a:rPr lang="en-CA" dirty="0" smtClean="0"/>
              <a:t>Don’t use images on the background unless you know what your doing</a:t>
            </a:r>
          </a:p>
          <a:p>
            <a:pPr marL="365760" indent="-283464" eaLnBrk="1" fontAlgn="auto" hangingPunct="1">
              <a:spcAft>
                <a:spcPts val="0"/>
              </a:spcAft>
              <a:buFont typeface="Wingdings 2"/>
              <a:buChar char=""/>
              <a:defRPr/>
            </a:pPr>
            <a:r>
              <a:rPr lang="en-CA" dirty="0" smtClean="0"/>
              <a:t>Put a lot of thought into the organization of your page</a:t>
            </a:r>
          </a:p>
          <a:p>
            <a:pPr marL="365760" indent="-283464" eaLnBrk="1" fontAlgn="auto" hangingPunct="1">
              <a:spcAft>
                <a:spcPts val="0"/>
              </a:spcAft>
              <a:buFont typeface="Wingdings 2"/>
              <a:buChar char=""/>
              <a:defRPr/>
            </a:pPr>
            <a:r>
              <a:rPr lang="en-CA" dirty="0" smtClean="0"/>
              <a:t>Minimize clicking (no more than 3 clicks to get to a page)</a:t>
            </a:r>
          </a:p>
          <a:p>
            <a:pPr marL="365760" indent="-283464" eaLnBrk="1" fontAlgn="auto" hangingPunct="1">
              <a:spcAft>
                <a:spcPts val="0"/>
              </a:spcAft>
              <a:buFont typeface="Wingdings 2"/>
              <a:buChar char=""/>
              <a:defRPr/>
            </a:pPr>
            <a:endParaRPr lang="en-CA" dirty="0" smtClean="0"/>
          </a:p>
          <a:p>
            <a:pPr marL="365760" indent="-283464" eaLnBrk="1" fontAlgn="auto" hangingPunct="1">
              <a:spcAft>
                <a:spcPts val="0"/>
              </a:spcAft>
              <a:buFont typeface="Wingdings 2"/>
              <a:buChar char=""/>
              <a:defRPr/>
            </a:pP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More Tips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357813"/>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Have a way to get to the home page on every page</a:t>
            </a:r>
          </a:p>
          <a:p>
            <a:pPr marL="365760" indent="-283464" eaLnBrk="1" fontAlgn="auto" hangingPunct="1">
              <a:spcAft>
                <a:spcPts val="0"/>
              </a:spcAft>
              <a:buFont typeface="Wingdings 2"/>
              <a:buChar char=""/>
              <a:defRPr/>
            </a:pPr>
            <a:r>
              <a:rPr lang="en-CA" dirty="0" smtClean="0"/>
              <a:t>Include a menu on every page (in the same location on every page)</a:t>
            </a:r>
          </a:p>
          <a:p>
            <a:pPr marL="365760" indent="-283464" eaLnBrk="1" fontAlgn="auto" hangingPunct="1">
              <a:spcAft>
                <a:spcPts val="0"/>
              </a:spcAft>
              <a:buFont typeface="Wingdings 2"/>
              <a:buChar char=""/>
              <a:defRPr/>
            </a:pPr>
            <a:r>
              <a:rPr lang="en-CA" dirty="0" smtClean="0"/>
              <a:t>Compress your images</a:t>
            </a:r>
          </a:p>
          <a:p>
            <a:pPr marL="365760" indent="-283464" eaLnBrk="1" fontAlgn="auto" hangingPunct="1">
              <a:spcAft>
                <a:spcPts val="0"/>
              </a:spcAft>
              <a:buFont typeface="Wingdings 2"/>
              <a:buChar char=""/>
              <a:defRPr/>
            </a:pPr>
            <a:r>
              <a:rPr lang="en-CA" dirty="0" smtClean="0"/>
              <a:t>Don’t let multimedia files bog down your website</a:t>
            </a:r>
          </a:p>
          <a:p>
            <a:pPr marL="365760" indent="-283464" eaLnBrk="1" fontAlgn="auto" hangingPunct="1">
              <a:spcAft>
                <a:spcPts val="0"/>
              </a:spcAft>
              <a:buFont typeface="Wingdings 2"/>
              <a:buChar char=""/>
              <a:defRPr/>
            </a:pPr>
            <a:r>
              <a:rPr lang="en-CA" dirty="0" smtClean="0"/>
              <a:t>No line of text should be more than 600 pixels wide</a:t>
            </a:r>
          </a:p>
          <a:p>
            <a:pPr marL="365760" indent="-283464" eaLnBrk="1" fontAlgn="auto" hangingPunct="1">
              <a:spcAft>
                <a:spcPts val="0"/>
              </a:spcAft>
              <a:buFont typeface="Wingdings 2"/>
              <a:buChar char=""/>
              <a:defRPr/>
            </a:pPr>
            <a:r>
              <a:rPr lang="en-CA" dirty="0" smtClean="0"/>
              <a:t>Don’t make your page too wide (around 900 to 1000 pixels), user should NEVER have to do horizontal scrolling.  Vertical scrolling should be kept to a minimum</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0313" y="2143125"/>
            <a:ext cx="6429375" cy="1114425"/>
          </a:xfrm>
        </p:spPr>
        <p:txBody>
          <a:bodyPr>
            <a:normAutofit fontScale="90000"/>
          </a:bodyPr>
          <a:lstStyle/>
          <a:p>
            <a:pPr eaLnBrk="1" fontAlgn="auto" hangingPunct="1">
              <a:spcAft>
                <a:spcPts val="0"/>
              </a:spcAft>
              <a:defRPr/>
            </a:pPr>
            <a:r>
              <a:rPr lang="en-CA" dirty="0" err="1" smtClean="0">
                <a:solidFill>
                  <a:schemeClr val="tx2">
                    <a:satMod val="130000"/>
                  </a:schemeClr>
                </a:solidFill>
              </a:rPr>
              <a:t>WeB</a:t>
            </a:r>
            <a:r>
              <a:rPr lang="en-CA" dirty="0" smtClean="0">
                <a:solidFill>
                  <a:schemeClr val="tx2">
                    <a:satMod val="130000"/>
                  </a:schemeClr>
                </a:solidFill>
              </a:rPr>
              <a:t> SITE Design &amp; Setup</a:t>
            </a:r>
            <a:endParaRPr lang="en-CA" dirty="0">
              <a:solidFill>
                <a:schemeClr val="tx2">
                  <a:satMod val="130000"/>
                </a:schemeClr>
              </a:solidFill>
            </a:endParaRPr>
          </a:p>
        </p:txBody>
      </p:sp>
      <p:sp>
        <p:nvSpPr>
          <p:cNvPr id="5" name="Text Placeholder 4"/>
          <p:cNvSpPr>
            <a:spLocks noGrp="1"/>
          </p:cNvSpPr>
          <p:nvPr>
            <p:ph type="body" idx="1"/>
          </p:nvPr>
        </p:nvSpPr>
        <p:spPr>
          <a:xfrm>
            <a:off x="2378075" y="1111250"/>
            <a:ext cx="6400800" cy="1103313"/>
          </a:xfrm>
        </p:spPr>
        <p:txBody>
          <a:bodyPr>
            <a:normAutofit/>
          </a:bodyPr>
          <a:lstStyle/>
          <a:p>
            <a:pPr eaLnBrk="1" fontAlgn="auto" hangingPunct="1">
              <a:spcAft>
                <a:spcPts val="0"/>
              </a:spcAft>
              <a:buFont typeface="Wingdings 2"/>
              <a:buNone/>
              <a:defRPr/>
            </a:pPr>
            <a:r>
              <a:rPr lang="en-CA" dirty="0" smtClean="0"/>
              <a:t>Computer Science 1033 – Week 7</a:t>
            </a:r>
            <a:endParaRPr lang="en-CA" dirty="0"/>
          </a:p>
        </p:txBody>
      </p:sp>
      <p:sp>
        <p:nvSpPr>
          <p:cNvPr id="12292" name="TextBox 6"/>
          <p:cNvSpPr txBox="1">
            <a:spLocks noChangeArrowheads="1"/>
          </p:cNvSpPr>
          <p:nvPr/>
        </p:nvSpPr>
        <p:spPr bwMode="auto">
          <a:xfrm>
            <a:off x="2378075" y="5876925"/>
            <a:ext cx="6567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000" b="1" i="1">
                <a:solidFill>
                  <a:schemeClr val="accent1"/>
                </a:solidFill>
              </a:rPr>
              <a:t>“What separates design from art is that design is meant to be… functional.” ― </a:t>
            </a:r>
            <a:r>
              <a:rPr lang="en-US" altLang="en-US" sz="2000" b="1">
                <a:solidFill>
                  <a:schemeClr val="accent1"/>
                </a:solidFill>
              </a:rPr>
              <a:t>Cameron Moll</a:t>
            </a:r>
            <a:endParaRPr lang="en-CA" altLang="en-US" sz="2000" b="1">
              <a:solidFill>
                <a:schemeClr val="accent1"/>
              </a:solidFill>
            </a:endParaRPr>
          </a:p>
        </p:txBody>
      </p:sp>
      <p:pic>
        <p:nvPicPr>
          <p:cNvPr id="12293" name="Picture 4" descr="Image result for website design hum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700338"/>
            <a:ext cx="367347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
          <p:cNvSpPr>
            <a:spLocks noChangeArrowheads="1"/>
          </p:cNvSpPr>
          <p:nvPr/>
        </p:nvSpPr>
        <p:spPr bwMode="auto">
          <a:xfrm>
            <a:off x="2397125" y="5418138"/>
            <a:ext cx="5919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hlinkClick r:id="rId3"/>
              </a:rPr>
              <a:t>https://www.youtube.com/watch?v=j2G1IUpRiPY</a:t>
            </a:r>
            <a:endParaRPr lang="en-US" altLang="en-US" dirty="0"/>
          </a:p>
          <a:p>
            <a:r>
              <a:rPr lang="en-US" altLang="en-US" dirty="0"/>
              <a:t>Tip 1:0:15 Tip 2 2:45: Tip 3: 4:15  Tip 4:  </a:t>
            </a:r>
            <a:r>
              <a:rPr lang="en-US" altLang="en-US" dirty="0" smtClean="0"/>
              <a:t>5:25  </a:t>
            </a:r>
            <a:r>
              <a:rPr lang="en-US" altLang="en-US" dirty="0"/>
              <a:t>Tip 5: 7:20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More Tips</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Use contrasting colors or simple backgrounds to make text easy to read</a:t>
            </a:r>
          </a:p>
          <a:p>
            <a:pPr eaLnBrk="1" hangingPunct="1"/>
            <a:r>
              <a:rPr lang="en-CA" altLang="en-US" smtClean="0"/>
              <a:t>Make text large enough to read</a:t>
            </a:r>
          </a:p>
          <a:p>
            <a:pPr eaLnBrk="1" hangingPunct="1"/>
            <a:r>
              <a:rPr lang="en-CA" altLang="en-US" smtClean="0"/>
              <a:t>Use ALL CAPITAL LETTERS sparingly,</a:t>
            </a:r>
          </a:p>
          <a:p>
            <a:pPr eaLnBrk="1" hangingPunct="1"/>
            <a:r>
              <a:rPr lang="en-CA" altLang="en-US" smtClean="0"/>
              <a:t>Never use more than one exclamation point</a:t>
            </a:r>
          </a:p>
          <a:p>
            <a:pPr eaLnBrk="1" hangingPunct="1"/>
            <a:r>
              <a:rPr lang="en-CA" altLang="en-US" smtClean="0"/>
              <a:t>Spell Check</a:t>
            </a:r>
          </a:p>
          <a:p>
            <a:pPr eaLnBrk="1" hangingPunct="1"/>
            <a:r>
              <a:rPr lang="en-CA" altLang="en-US" smtClean="0"/>
              <a:t>Never underline words that are not links</a:t>
            </a:r>
          </a:p>
          <a:p>
            <a:pPr eaLnBrk="1" hangingPunct="1"/>
            <a:r>
              <a:rPr lang="en-CA" altLang="en-US" smtClean="0"/>
              <a:t>Put contact info or a link to it on every page</a:t>
            </a:r>
          </a:p>
          <a:p>
            <a:pPr eaLnBrk="1" hangingPunct="1">
              <a:buFont typeface="Wingdings 2" panose="05020102010507070707" pitchFamily="18" charset="2"/>
              <a:buNone/>
            </a:pPr>
            <a:endParaRPr lang="en-CA"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More Tips</a:t>
            </a:r>
            <a:endParaRPr lang="en-CA" dirty="0">
              <a:solidFill>
                <a:schemeClr val="tx2">
                  <a:satMod val="130000"/>
                </a:schemeClr>
              </a:solidFill>
            </a:endParaRPr>
          </a:p>
        </p:txBody>
      </p:sp>
      <p:sp>
        <p:nvSpPr>
          <p:cNvPr id="3" name="Content Placeholder 2"/>
          <p:cNvSpPr>
            <a:spLocks noGrp="1"/>
          </p:cNvSpPr>
          <p:nvPr>
            <p:ph idx="1"/>
          </p:nvPr>
        </p:nvSpPr>
        <p:spPr>
          <a:xfrm>
            <a:off x="755650" y="981075"/>
            <a:ext cx="8077200" cy="5072063"/>
          </a:xfrm>
        </p:spPr>
        <p:txBody>
          <a:bodyPr/>
          <a:lstStyle/>
          <a:p>
            <a:pPr eaLnBrk="1" hangingPunct="1">
              <a:defRPr/>
            </a:pPr>
            <a:r>
              <a:rPr lang="en-CA" altLang="en-US" dirty="0" smtClean="0"/>
              <a:t>Test your links</a:t>
            </a:r>
          </a:p>
          <a:p>
            <a:pPr eaLnBrk="1" hangingPunct="1">
              <a:defRPr/>
            </a:pPr>
            <a:r>
              <a:rPr lang="en-CA" altLang="en-US" dirty="0" smtClean="0"/>
              <a:t>Remove dead links</a:t>
            </a:r>
          </a:p>
          <a:p>
            <a:pPr marL="365760" indent="-283464" eaLnBrk="1" fontAlgn="auto" hangingPunct="1">
              <a:spcAft>
                <a:spcPts val="0"/>
              </a:spcAft>
              <a:buFont typeface="Wingdings 2"/>
              <a:buChar char=""/>
              <a:defRPr/>
            </a:pPr>
            <a:r>
              <a:rPr lang="en-CA" dirty="0" smtClean="0"/>
              <a:t>Avoid confusing navigation and having menus </a:t>
            </a:r>
            <a:r>
              <a:rPr lang="en-CA" dirty="0"/>
              <a:t>in different </a:t>
            </a:r>
            <a:r>
              <a:rPr lang="en-CA" dirty="0" smtClean="0"/>
              <a:t>spots on different pages</a:t>
            </a:r>
            <a:endParaRPr lang="en-CA" dirty="0"/>
          </a:p>
          <a:p>
            <a:pPr marL="365760" indent="-283464" eaLnBrk="1" fontAlgn="auto" hangingPunct="1">
              <a:spcAft>
                <a:spcPts val="0"/>
              </a:spcAft>
              <a:buFont typeface="Wingdings 2"/>
              <a:buChar char=""/>
              <a:defRPr/>
            </a:pPr>
            <a:r>
              <a:rPr lang="en-CA" dirty="0" smtClean="0"/>
              <a:t>Avoid ugly </a:t>
            </a:r>
            <a:r>
              <a:rPr lang="en-CA" dirty="0"/>
              <a:t>design: no color </a:t>
            </a:r>
            <a:r>
              <a:rPr lang="en-CA" dirty="0" smtClean="0"/>
              <a:t>continuity</a:t>
            </a:r>
          </a:p>
          <a:p>
            <a:pPr marL="365760" indent="-283464" eaLnBrk="1" fontAlgn="auto" hangingPunct="1">
              <a:spcAft>
                <a:spcPts val="0"/>
              </a:spcAft>
              <a:buFont typeface="Wingdings 2"/>
              <a:buChar char=""/>
              <a:defRPr/>
            </a:pPr>
            <a:r>
              <a:rPr lang="en-CA" dirty="0" smtClean="0"/>
              <a:t>Don’t have text that hard </a:t>
            </a:r>
            <a:r>
              <a:rPr lang="en-CA" dirty="0"/>
              <a:t>to </a:t>
            </a:r>
            <a:r>
              <a:rPr lang="en-CA" dirty="0" smtClean="0"/>
              <a:t>read</a:t>
            </a:r>
            <a:endParaRPr lang="en-CA" altLang="en-US" dirty="0" smtClean="0"/>
          </a:p>
          <a:p>
            <a:pPr eaLnBrk="1" hangingPunct="1">
              <a:defRPr/>
            </a:pPr>
            <a:r>
              <a:rPr lang="en-CA" altLang="en-US" dirty="0" smtClean="0"/>
              <a:t>Include a “Last Modified” date</a:t>
            </a:r>
          </a:p>
          <a:p>
            <a:pPr lvl="1" eaLnBrk="1" hangingPunct="1">
              <a:defRPr/>
            </a:pPr>
            <a:r>
              <a:rPr lang="en-CA" altLang="en-US" dirty="0" smtClean="0"/>
              <a:t>Keep up to date, update your “What’s New” section frequently</a:t>
            </a:r>
          </a:p>
          <a:p>
            <a:pPr eaLnBrk="1" hangingPunct="1">
              <a:defRPr/>
            </a:pPr>
            <a:r>
              <a:rPr lang="en-CA" altLang="en-US" dirty="0" smtClean="0"/>
              <a:t>Don’t steal content (I stole this content is from: </a:t>
            </a:r>
            <a:r>
              <a:rPr lang="en-CA" altLang="en-US" dirty="0" smtClean="0">
                <a:hlinkClick r:id="rId2"/>
              </a:rPr>
              <a:t>http://websitehelpers.com/design</a:t>
            </a:r>
            <a:r>
              <a:rPr lang="en-CA" altLang="en-US" dirty="0" smtClean="0"/>
              <a:t>  </a:t>
            </a:r>
            <a:r>
              <a:rPr lang="en-CA" altLang="en-US" dirty="0" smtClean="0">
                <a:sym typeface="Wingdings" panose="05000000000000000000" pitchFamily="2" charset="2"/>
              </a:rPr>
              <a:t> </a:t>
            </a:r>
            <a:r>
              <a:rPr lang="en-CA" alt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More Tips</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CA" dirty="0" smtClean="0"/>
              <a:t>Think about how the user will navigate through your website and remember the 3-click rule.</a:t>
            </a:r>
          </a:p>
          <a:p>
            <a:pPr marL="365760" indent="-283464" eaLnBrk="1" fontAlgn="auto" hangingPunct="1">
              <a:spcAft>
                <a:spcPts val="0"/>
              </a:spcAft>
              <a:buFont typeface="Wingdings 2"/>
              <a:buChar char=""/>
              <a:defRPr/>
            </a:pPr>
            <a:r>
              <a:rPr lang="en-CA" dirty="0" smtClean="0"/>
              <a:t>Have a consistency throughout your pages</a:t>
            </a:r>
          </a:p>
          <a:p>
            <a:pPr marL="640080" lvl="1" indent="-237744" eaLnBrk="1" fontAlgn="auto" hangingPunct="1">
              <a:spcAft>
                <a:spcPts val="0"/>
              </a:spcAft>
              <a:buFont typeface="Verdana"/>
              <a:buChar char="◦"/>
              <a:defRPr/>
            </a:pPr>
            <a:r>
              <a:rPr lang="en-CA" dirty="0" smtClean="0"/>
              <a:t>Colours</a:t>
            </a:r>
          </a:p>
          <a:p>
            <a:pPr marL="640080" lvl="1" indent="-237744" eaLnBrk="1" fontAlgn="auto" hangingPunct="1">
              <a:spcAft>
                <a:spcPts val="0"/>
              </a:spcAft>
              <a:buFont typeface="Verdana"/>
              <a:buChar char="◦"/>
              <a:defRPr/>
            </a:pPr>
            <a:r>
              <a:rPr lang="en-CA" dirty="0" smtClean="0"/>
              <a:t>Menu placement</a:t>
            </a:r>
          </a:p>
          <a:p>
            <a:pPr marL="640080" lvl="1" indent="-237744" eaLnBrk="1" fontAlgn="auto" hangingPunct="1">
              <a:spcAft>
                <a:spcPts val="0"/>
              </a:spcAft>
              <a:buFont typeface="Verdana"/>
              <a:buChar char="◦"/>
              <a:defRPr/>
            </a:pPr>
            <a:r>
              <a:rPr lang="en-CA" dirty="0" smtClean="0"/>
              <a:t>Layout</a:t>
            </a:r>
          </a:p>
          <a:p>
            <a:pPr marL="640080" lvl="1" indent="-237744" eaLnBrk="1" fontAlgn="auto" hangingPunct="1">
              <a:spcAft>
                <a:spcPts val="0"/>
              </a:spcAft>
              <a:buFont typeface="Verdana"/>
              <a:buChar char="◦"/>
              <a:defRPr/>
            </a:pPr>
            <a:r>
              <a:rPr lang="en-CA" dirty="0" smtClean="0"/>
              <a:t>Fonts</a:t>
            </a:r>
          </a:p>
          <a:p>
            <a:pPr marL="640080" lvl="1" indent="-237744" eaLnBrk="1" fontAlgn="auto" hangingPunct="1">
              <a:spcAft>
                <a:spcPts val="0"/>
              </a:spcAft>
              <a:buFont typeface="Verdana"/>
              <a:buChar char="◦"/>
              <a:defRPr/>
            </a:pPr>
            <a:r>
              <a:rPr lang="en-CA" dirty="0" smtClean="0"/>
              <a:t>Buttons</a:t>
            </a:r>
          </a:p>
          <a:p>
            <a:pPr marL="365760" indent="-283464" eaLnBrk="1" fontAlgn="auto" hangingPunct="1">
              <a:spcAft>
                <a:spcPts val="0"/>
              </a:spcAft>
              <a:buFont typeface="Wingdings 2"/>
              <a:buChar char=""/>
              <a:defRPr/>
            </a:pPr>
            <a:r>
              <a:rPr lang="en-CA" dirty="0" smtClean="0"/>
              <a:t>Think about the layout, have white space, clean alignment and balance on your pages</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ability.coi.gov.uk/themes/page-layout/assets/images/1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85750"/>
            <a:ext cx="2779713"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ChangeArrowheads="1"/>
          </p:cNvSpPr>
          <p:nvPr/>
        </p:nvSpPr>
        <p:spPr bwMode="auto">
          <a:xfrm>
            <a:off x="1071563" y="6488113"/>
            <a:ext cx="6715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hlinkClick r:id="rId3"/>
              </a:rPr>
              <a:t>http://usability.coi.gov.uk/themes/page-layout/assets/images/1a-1.jpg</a:t>
            </a:r>
            <a:r>
              <a:rPr lang="en-CA" altLang="en-US" sz="1200"/>
              <a:t> </a:t>
            </a:r>
          </a:p>
        </p:txBody>
      </p:sp>
      <p:pic>
        <p:nvPicPr>
          <p:cNvPr id="1028" name="Picture 4" descr="https://www.microsoft.com/mspress/books/sampchap/6403/0-7356-18607-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785813"/>
            <a:ext cx="45815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p:cNvSpPr>
            <a:spLocks noChangeArrowheads="1"/>
          </p:cNvSpPr>
          <p:nvPr/>
        </p:nvSpPr>
        <p:spPr bwMode="auto">
          <a:xfrm>
            <a:off x="4286250" y="5214938"/>
            <a:ext cx="485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hlinkClick r:id="rId5"/>
              </a:rPr>
              <a:t>https://www.microsoft.com/mspress/books/sampchap/6403/0-7356-18607-04.gif</a:t>
            </a:r>
            <a:r>
              <a:rPr lang="en-CA" altLang="en-US" sz="1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Webpages and Websites</a:t>
            </a:r>
            <a:endParaRPr lang="en-CA" dirty="0">
              <a:solidFill>
                <a:schemeClr val="tx2">
                  <a:satMod val="130000"/>
                </a:schemeClr>
              </a:solidFill>
            </a:endParaRPr>
          </a:p>
        </p:txBody>
      </p:sp>
      <p:sp>
        <p:nvSpPr>
          <p:cNvPr id="3" name="Content Placeholder 2"/>
          <p:cNvSpPr>
            <a:spLocks noGrp="1"/>
          </p:cNvSpPr>
          <p:nvPr>
            <p:ph idx="1"/>
          </p:nvPr>
        </p:nvSpPr>
        <p:spPr>
          <a:xfrm>
            <a:off x="755650" y="1285875"/>
            <a:ext cx="8001000" cy="5357813"/>
          </a:xfrm>
        </p:spPr>
        <p:txBody>
          <a:bodyPr>
            <a:normAutofit/>
          </a:bodyPr>
          <a:lstStyle/>
          <a:p>
            <a:pPr marL="365760" indent="-283464" eaLnBrk="1" fontAlgn="auto" hangingPunct="1">
              <a:spcAft>
                <a:spcPts val="0"/>
              </a:spcAft>
              <a:buFont typeface="Wingdings 2"/>
              <a:buChar char=""/>
              <a:defRPr/>
            </a:pPr>
            <a:r>
              <a:rPr lang="en-CA" dirty="0" smtClean="0"/>
              <a:t>A </a:t>
            </a:r>
            <a:r>
              <a:rPr lang="en-CA" b="1" i="1" dirty="0" smtClean="0"/>
              <a:t>website </a:t>
            </a:r>
            <a:r>
              <a:rPr lang="en-CA" dirty="0" smtClean="0"/>
              <a:t>is a collection of </a:t>
            </a:r>
            <a:r>
              <a:rPr lang="en-CA" i="1" dirty="0" smtClean="0">
                <a:solidFill>
                  <a:schemeClr val="accent4"/>
                </a:solidFill>
              </a:rPr>
              <a:t>related webpages stored in a folder.</a:t>
            </a:r>
            <a:r>
              <a:rPr lang="en-CA" dirty="0" smtClean="0"/>
              <a:t> The folder may or may not contain sub folders.</a:t>
            </a:r>
          </a:p>
          <a:p>
            <a:pPr marL="365760" indent="-283464" eaLnBrk="1" fontAlgn="auto" hangingPunct="1">
              <a:spcAft>
                <a:spcPts val="0"/>
              </a:spcAft>
              <a:buFont typeface="Wingdings 2"/>
              <a:buChar char=""/>
              <a:defRPr/>
            </a:pPr>
            <a:r>
              <a:rPr lang="en-CA" dirty="0" smtClean="0"/>
              <a:t>The website folder should contain a sub folder called </a:t>
            </a:r>
            <a:r>
              <a:rPr lang="en-CA" b="1" i="1" dirty="0" smtClean="0"/>
              <a:t>images</a:t>
            </a:r>
            <a:r>
              <a:rPr lang="en-CA" dirty="0" smtClean="0"/>
              <a:t> which holds the image files (.jpg, .gif, etc) that will be displayed on the page.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2875"/>
            <a:ext cx="8604250" cy="909638"/>
          </a:xfrm>
        </p:spPr>
        <p:txBody>
          <a:bodyPr>
            <a:normAutofit fontScale="90000"/>
          </a:bodyPr>
          <a:lstStyle/>
          <a:p>
            <a:pPr eaLnBrk="1" fontAlgn="auto" hangingPunct="1">
              <a:spcAft>
                <a:spcPts val="0"/>
              </a:spcAft>
              <a:defRPr/>
            </a:pPr>
            <a:r>
              <a:rPr lang="en-CA" dirty="0" smtClean="0">
                <a:solidFill>
                  <a:schemeClr val="tx2">
                    <a:satMod val="130000"/>
                  </a:schemeClr>
                </a:solidFill>
              </a:rPr>
              <a:t>Decide on what webpages you will need.</a:t>
            </a:r>
            <a:endParaRPr lang="en-CA" dirty="0">
              <a:solidFill>
                <a:schemeClr val="tx2">
                  <a:satMod val="130000"/>
                </a:schemeClr>
              </a:solidFill>
            </a:endParaRPr>
          </a:p>
        </p:txBody>
      </p:sp>
      <p:sp>
        <p:nvSpPr>
          <p:cNvPr id="3" name="Content Placeholder 2"/>
          <p:cNvSpPr>
            <a:spLocks noGrp="1"/>
          </p:cNvSpPr>
          <p:nvPr>
            <p:ph idx="1"/>
          </p:nvPr>
        </p:nvSpPr>
        <p:spPr>
          <a:xfrm>
            <a:off x="428625" y="1052513"/>
            <a:ext cx="8320088" cy="5805487"/>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Each </a:t>
            </a:r>
            <a:r>
              <a:rPr lang="en-CA" b="1" i="1" dirty="0" smtClean="0"/>
              <a:t>webpage </a:t>
            </a:r>
            <a:r>
              <a:rPr lang="en-CA" dirty="0" smtClean="0"/>
              <a:t>is normally an html file, a file that has the extension </a:t>
            </a:r>
            <a:r>
              <a:rPr lang="en-CA" b="1" i="1" dirty="0" smtClean="0"/>
              <a:t>.html </a:t>
            </a:r>
            <a:r>
              <a:rPr lang="en-CA" dirty="0" smtClean="0"/>
              <a:t>or</a:t>
            </a:r>
            <a:r>
              <a:rPr lang="en-CA" b="1" i="1" dirty="0" smtClean="0"/>
              <a:t> .</a:t>
            </a:r>
            <a:r>
              <a:rPr lang="en-CA" b="1" i="1" dirty="0" err="1" smtClean="0"/>
              <a:t>htm</a:t>
            </a:r>
            <a:endParaRPr lang="en-CA" b="1" i="1" dirty="0" smtClean="0"/>
          </a:p>
          <a:p>
            <a:pPr marL="640080" lvl="1" indent="-237744" eaLnBrk="1" fontAlgn="auto" hangingPunct="1">
              <a:spcAft>
                <a:spcPts val="0"/>
              </a:spcAft>
              <a:buFont typeface="Verdana"/>
              <a:buChar char="◦"/>
              <a:defRPr/>
            </a:pPr>
            <a:r>
              <a:rPr lang="en-CA" dirty="0" smtClean="0"/>
              <a:t>.</a:t>
            </a:r>
            <a:r>
              <a:rPr lang="en-CA" b="1" i="1" dirty="0" smtClean="0"/>
              <a:t>html .</a:t>
            </a:r>
            <a:r>
              <a:rPr lang="en-CA" b="1" i="1" dirty="0" err="1" smtClean="0"/>
              <a:t>htm</a:t>
            </a:r>
            <a:r>
              <a:rPr lang="en-CA" b="1" i="1" dirty="0" smtClean="0">
                <a:sym typeface="Wingdings" pitchFamily="2" charset="2"/>
              </a:rPr>
              <a:t> </a:t>
            </a:r>
          </a:p>
          <a:p>
            <a:pPr marL="886968" lvl="2" eaLnBrk="1" fontAlgn="auto" hangingPunct="1">
              <a:spcAft>
                <a:spcPts val="0"/>
              </a:spcAft>
              <a:buFont typeface="Wingdings 2"/>
              <a:buChar char=""/>
              <a:defRPr/>
            </a:pPr>
            <a:r>
              <a:rPr lang="en-CA" dirty="0" smtClean="0">
                <a:sym typeface="Wingdings" pitchFamily="2" charset="2"/>
              </a:rPr>
              <a:t>Very basic page, just has clickable links, images, sometimes forms</a:t>
            </a:r>
          </a:p>
          <a:p>
            <a:pPr marL="886968" lvl="2" eaLnBrk="1" fontAlgn="auto" hangingPunct="1">
              <a:spcAft>
                <a:spcPts val="0"/>
              </a:spcAft>
              <a:buFont typeface="Wingdings 2"/>
              <a:buChar char=""/>
              <a:defRPr/>
            </a:pPr>
            <a:r>
              <a:rPr lang="en-CA" dirty="0" smtClean="0">
                <a:sym typeface="Wingdings" pitchFamily="2" charset="2"/>
              </a:rPr>
              <a:t>The .html file is just a file with html codes that is displayed in a browser to make it look pretty for the client (Chrome, IE, Safari, Firefox)</a:t>
            </a:r>
          </a:p>
          <a:p>
            <a:pPr marL="886968" lvl="2" eaLnBrk="1" fontAlgn="auto" hangingPunct="1">
              <a:spcAft>
                <a:spcPts val="0"/>
              </a:spcAft>
              <a:buFont typeface="Wingdings 2"/>
              <a:buChar char=""/>
              <a:defRPr/>
            </a:pPr>
            <a:r>
              <a:rPr lang="en-CA" dirty="0" smtClean="0"/>
              <a:t>CS1033 just covers .html  &amp; .</a:t>
            </a:r>
            <a:r>
              <a:rPr lang="en-CA" dirty="0" err="1" smtClean="0"/>
              <a:t>htm</a:t>
            </a:r>
            <a:r>
              <a:rPr lang="en-CA" dirty="0" smtClean="0"/>
              <a:t> pages</a:t>
            </a:r>
          </a:p>
          <a:p>
            <a:pPr marL="640080" lvl="1" indent="-237744" eaLnBrk="1" fontAlgn="auto" hangingPunct="1">
              <a:spcAft>
                <a:spcPts val="0"/>
              </a:spcAft>
              <a:buFont typeface="Verdana"/>
              <a:buChar char="◦"/>
              <a:defRPr/>
            </a:pPr>
            <a:r>
              <a:rPr lang="en-CA" dirty="0" smtClean="0"/>
              <a:t>Other extensions for webpages include:</a:t>
            </a:r>
          </a:p>
          <a:p>
            <a:pPr marL="886968" lvl="2" eaLnBrk="1" fontAlgn="auto" hangingPunct="1">
              <a:spcAft>
                <a:spcPts val="0"/>
              </a:spcAft>
              <a:buFont typeface="Wingdings 2"/>
              <a:buChar char=""/>
              <a:defRPr/>
            </a:pPr>
            <a:r>
              <a:rPr lang="en-CA" dirty="0" smtClean="0">
                <a:sym typeface="Wingdings" pitchFamily="2" charset="2"/>
              </a:rPr>
              <a:t>.</a:t>
            </a:r>
            <a:r>
              <a:rPr lang="en-CA" b="1" i="1" dirty="0" err="1" smtClean="0">
                <a:sym typeface="Wingdings" pitchFamily="2" charset="2"/>
              </a:rPr>
              <a:t>php</a:t>
            </a:r>
            <a:r>
              <a:rPr lang="en-CA" b="1" i="1" dirty="0" smtClean="0">
                <a:sym typeface="Wingdings" pitchFamily="2" charset="2"/>
              </a:rPr>
              <a:t> </a:t>
            </a:r>
            <a:r>
              <a:rPr lang="en-CA" dirty="0" smtClean="0">
                <a:sym typeface="Wingdings" pitchFamily="2" charset="2"/>
              </a:rPr>
              <a:t> extra stuff that is brought in also from the server, allows for use of data in a database on the server, more complex form manipulation</a:t>
            </a:r>
            <a:endParaRPr lang="en-CA" dirty="0">
              <a:sym typeface="Wingdings" pitchFamily="2" charset="2"/>
            </a:endParaRPr>
          </a:p>
          <a:p>
            <a:pPr marL="640906" lvl="1" eaLnBrk="1" fontAlgn="auto" hangingPunct="1">
              <a:spcAft>
                <a:spcPts val="0"/>
              </a:spcAft>
              <a:buFont typeface="Wingdings 2"/>
              <a:buChar char=""/>
              <a:defRPr/>
            </a:pPr>
            <a:r>
              <a:rPr lang="en-CA" dirty="0" smtClean="0">
                <a:sym typeface="Wingdings" pitchFamily="2" charset="2"/>
              </a:rPr>
              <a:t>Store each .html file in the folder (the Website)</a:t>
            </a:r>
          </a:p>
          <a:p>
            <a:pPr marL="640906" lvl="1" eaLnBrk="1" fontAlgn="auto" hangingPunct="1">
              <a:spcAft>
                <a:spcPts val="0"/>
              </a:spcAft>
              <a:buFont typeface="Wingdings 2"/>
              <a:buChar char=""/>
              <a:defRPr/>
            </a:pPr>
            <a:r>
              <a:rPr lang="en-CA" dirty="0"/>
              <a:t>The home page for the website, the “starting page” should have the file name </a:t>
            </a:r>
            <a:r>
              <a:rPr lang="en-CA" b="1" i="1" dirty="0"/>
              <a:t>index.html</a:t>
            </a:r>
          </a:p>
          <a:p>
            <a:pPr marL="640906" lvl="1" eaLnBrk="1" fontAlgn="auto" hangingPunct="1">
              <a:spcAft>
                <a:spcPts val="0"/>
              </a:spcAft>
              <a:buFont typeface="Wingdings 2"/>
              <a:buChar char=""/>
              <a:defRPr/>
            </a:pPr>
            <a:endParaRPr lang="en-CA" dirty="0" smtClean="0"/>
          </a:p>
        </p:txBody>
      </p:sp>
      <p:pic>
        <p:nvPicPr>
          <p:cNvPr id="36868" name="Picture 4" descr="http://cov112mc.files.wordpress.com/2009/03/client-server.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4071938"/>
            <a:ext cx="1619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ox(i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Webpages and Websites</a:t>
            </a:r>
            <a:endParaRPr lang="en-CA" dirty="0">
              <a:solidFill>
                <a:schemeClr val="tx2">
                  <a:satMod val="130000"/>
                </a:schemeClr>
              </a:solidFill>
            </a:endParaRPr>
          </a:p>
        </p:txBody>
      </p:sp>
      <p:sp>
        <p:nvSpPr>
          <p:cNvPr id="37891" name="Content Placeholder 2"/>
          <p:cNvSpPr>
            <a:spLocks noGrp="1"/>
          </p:cNvSpPr>
          <p:nvPr>
            <p:ph idx="1"/>
          </p:nvPr>
        </p:nvSpPr>
        <p:spPr>
          <a:xfrm>
            <a:off x="714375" y="1285875"/>
            <a:ext cx="8220075" cy="5072063"/>
          </a:xfrm>
        </p:spPr>
        <p:txBody>
          <a:bodyPr/>
          <a:lstStyle/>
          <a:p>
            <a:pPr eaLnBrk="1" hangingPunct="1"/>
            <a:r>
              <a:rPr lang="en-CA" altLang="en-US" b="1" smtClean="0">
                <a:solidFill>
                  <a:schemeClr val="accent1"/>
                </a:solidFill>
              </a:rPr>
              <a:t>Question</a:t>
            </a:r>
            <a:r>
              <a:rPr lang="en-CA" altLang="en-US" b="1" i="1" smtClean="0">
                <a:solidFill>
                  <a:schemeClr val="accent1"/>
                </a:solidFill>
              </a:rPr>
              <a:t>: </a:t>
            </a:r>
            <a:r>
              <a:rPr lang="en-CA" altLang="en-US" smtClean="0">
                <a:solidFill>
                  <a:schemeClr val="accent1"/>
                </a:solidFill>
              </a:rPr>
              <a:t>On panther.uwo.ca, what is the main folder for your: </a:t>
            </a:r>
            <a:r>
              <a:rPr lang="en-CA" altLang="en-US" smtClean="0">
                <a:hlinkClick r:id="rId2"/>
              </a:rPr>
              <a:t>http://publish.uwo.ca/~lreid2</a:t>
            </a:r>
            <a:endParaRPr lang="en-CA" altLang="en-US" smtClean="0"/>
          </a:p>
          <a:p>
            <a:pPr eaLnBrk="1" hangingPunct="1"/>
            <a:r>
              <a:rPr lang="en-CA" altLang="en-US" b="1" smtClean="0">
                <a:solidFill>
                  <a:schemeClr val="accent1"/>
                </a:solidFill>
              </a:rPr>
              <a:t>Question</a:t>
            </a:r>
            <a:r>
              <a:rPr lang="en-CA" altLang="en-US" smtClean="0">
                <a:solidFill>
                  <a:schemeClr val="accent1"/>
                </a:solidFill>
              </a:rPr>
              <a:t>: Does that folder contain a file called </a:t>
            </a:r>
            <a:r>
              <a:rPr lang="en-CA" altLang="en-US" b="1" i="1" smtClean="0">
                <a:solidFill>
                  <a:schemeClr val="accent1"/>
                </a:solidFill>
              </a:rPr>
              <a:t>index.html</a:t>
            </a:r>
            <a:r>
              <a:rPr lang="en-CA" altLang="en-US" smtClean="0">
                <a:solidFill>
                  <a:schemeClr val="accent1"/>
                </a:solidFill>
              </a:rPr>
              <a:t>?</a:t>
            </a:r>
          </a:p>
          <a:p>
            <a:pPr eaLnBrk="1" hangingPunct="1">
              <a:buFont typeface="Wingdings 2" panose="05020102010507070707" pitchFamily="18" charset="2"/>
              <a:buNone/>
            </a:pPr>
            <a:r>
              <a:rPr lang="en-CA" altLang="en-US" smtClean="0">
                <a:solidFill>
                  <a:schemeClr val="accent1"/>
                </a:solidFill>
                <a:hlinkClick r:id="rId3"/>
              </a:rPr>
              <a:t>http://wts.uwo.ca/services/web/activate_my_personal_web_space.html</a:t>
            </a:r>
            <a:r>
              <a:rPr lang="en-CA" altLang="en-US" smtClean="0">
                <a:solidFill>
                  <a:schemeClr val="accent1"/>
                </a:solidFill>
              </a:rPr>
              <a:t> </a:t>
            </a:r>
            <a:br>
              <a:rPr lang="en-CA" altLang="en-US" smtClean="0">
                <a:solidFill>
                  <a:schemeClr val="accent1"/>
                </a:solidFill>
              </a:rPr>
            </a:br>
            <a:r>
              <a:rPr lang="en-CA" altLang="en-US" b="1" smtClean="0"/>
              <a:t>CHECK IT OUT USING SECURE FTP (WINSCP, FUGU, FILEZILLA)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Folder Structure for a Simple Site</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CA" dirty="0" smtClean="0"/>
              <a:t>Decide on the pages you will need</a:t>
            </a:r>
          </a:p>
          <a:p>
            <a:pPr marL="365760" indent="-283464" eaLnBrk="1" fontAlgn="auto" hangingPunct="1">
              <a:spcAft>
                <a:spcPts val="0"/>
              </a:spcAft>
              <a:buFont typeface="Wingdings 2"/>
              <a:buChar char=""/>
              <a:defRPr/>
            </a:pPr>
            <a:r>
              <a:rPr lang="en-CA" dirty="0" smtClean="0"/>
              <a:t>Create a top level folder. Use lowercase letters</a:t>
            </a:r>
          </a:p>
          <a:p>
            <a:pPr marL="365760" indent="-283464" eaLnBrk="1" fontAlgn="auto" hangingPunct="1">
              <a:spcAft>
                <a:spcPts val="0"/>
              </a:spcAft>
              <a:buFont typeface="Wingdings 2"/>
              <a:buChar char=""/>
              <a:defRPr/>
            </a:pPr>
            <a:r>
              <a:rPr lang="en-CA" dirty="0" smtClean="0"/>
              <a:t>Give the home page the name </a:t>
            </a:r>
            <a:r>
              <a:rPr lang="en-CA" dirty="0" err="1" smtClean="0"/>
              <a:t>index.html</a:t>
            </a:r>
            <a:endParaRPr lang="en-CA" dirty="0" smtClean="0"/>
          </a:p>
          <a:p>
            <a:pPr marL="640080" lvl="1" indent="-237744" eaLnBrk="1" fontAlgn="auto" hangingPunct="1">
              <a:spcAft>
                <a:spcPts val="0"/>
              </a:spcAft>
              <a:buFont typeface="Verdana"/>
              <a:buChar char="◦"/>
              <a:defRPr/>
            </a:pPr>
            <a:r>
              <a:rPr lang="en-CA" dirty="0" smtClean="0"/>
              <a:t>Must be all lowercase!</a:t>
            </a:r>
          </a:p>
          <a:p>
            <a:pPr marL="640080" lvl="1" indent="-237744" eaLnBrk="1" fontAlgn="auto" hangingPunct="1">
              <a:spcAft>
                <a:spcPts val="0"/>
              </a:spcAft>
              <a:buFont typeface="Verdana"/>
              <a:buChar char="◦"/>
              <a:defRPr/>
            </a:pPr>
            <a:r>
              <a:rPr lang="en-CA" dirty="0" err="1" smtClean="0">
                <a:latin typeface="Times New Roman" pitchFamily="18" charset="0"/>
                <a:cs typeface="Times New Roman" pitchFamily="18" charset="0"/>
              </a:rPr>
              <a:t>Index.html</a:t>
            </a:r>
            <a:r>
              <a:rPr lang="en-CA" dirty="0" smtClean="0">
                <a:latin typeface="Times New Roman" pitchFamily="18" charset="0"/>
                <a:cs typeface="Times New Roman" pitchFamily="18" charset="0"/>
              </a:rPr>
              <a:t> </a:t>
            </a:r>
            <a:r>
              <a:rPr lang="en-CA" dirty="0" smtClean="0"/>
              <a:t>is invalid</a:t>
            </a:r>
          </a:p>
          <a:p>
            <a:pPr marL="365760" indent="-283464" eaLnBrk="1" fontAlgn="auto" hangingPunct="1">
              <a:spcAft>
                <a:spcPts val="0"/>
              </a:spcAft>
              <a:buFont typeface="Wingdings 2"/>
              <a:buChar char=""/>
              <a:defRPr/>
            </a:pPr>
            <a:r>
              <a:rPr lang="en-CA" dirty="0" smtClean="0"/>
              <a:t>Give the other pages appropriate lowercase names (no spaces in the file names) with the .html extension</a:t>
            </a:r>
          </a:p>
          <a:p>
            <a:pPr marL="365760" indent="-283464" eaLnBrk="1" fontAlgn="auto" hangingPunct="1">
              <a:spcAft>
                <a:spcPts val="0"/>
              </a:spcAft>
              <a:buFont typeface="Wingdings 2"/>
              <a:buChar char=""/>
              <a:defRPr/>
            </a:pPr>
            <a:r>
              <a:rPr lang="en-CA" dirty="0" smtClean="0"/>
              <a:t>Create a subfolder called images (lowercase) and put all your images in that folder</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Example of a simple website</a:t>
            </a:r>
            <a:endParaRPr lang="en-CA" dirty="0">
              <a:solidFill>
                <a:schemeClr val="tx2">
                  <a:satMod val="130000"/>
                </a:schemeClr>
              </a:solidFill>
            </a:endParaRPr>
          </a:p>
        </p:txBody>
      </p:sp>
      <p:sp>
        <p:nvSpPr>
          <p:cNvPr id="39939" name="Content Placeholder 2"/>
          <p:cNvSpPr>
            <a:spLocks noGrp="1"/>
          </p:cNvSpPr>
          <p:nvPr>
            <p:ph idx="1"/>
          </p:nvPr>
        </p:nvSpPr>
        <p:spPr>
          <a:xfrm>
            <a:off x="857250" y="1285875"/>
            <a:ext cx="8077200" cy="2000250"/>
          </a:xfrm>
        </p:spPr>
        <p:txBody>
          <a:bodyPr/>
          <a:lstStyle/>
          <a:p>
            <a:pPr eaLnBrk="1" hangingPunct="1"/>
            <a:r>
              <a:rPr lang="en-CA" altLang="en-US" smtClean="0"/>
              <a:t>Assume we are making a website about Polar Bears. The folder structure (folder is called H:\polarbears) might look like this:</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3143250"/>
            <a:ext cx="62103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Links for the simple structure</a:t>
            </a:r>
            <a:endParaRPr lang="en-CA" dirty="0">
              <a:solidFill>
                <a:schemeClr val="tx2">
                  <a:satMod val="130000"/>
                </a:schemeClr>
              </a:solidFill>
            </a:endParaRPr>
          </a:p>
        </p:txBody>
      </p:sp>
      <p:sp>
        <p:nvSpPr>
          <p:cNvPr id="3" name="Content Placeholder 2"/>
          <p:cNvSpPr>
            <a:spLocks noGrp="1"/>
          </p:cNvSpPr>
          <p:nvPr>
            <p:ph idx="1"/>
          </p:nvPr>
        </p:nvSpPr>
        <p:spPr>
          <a:xfrm>
            <a:off x="428625" y="1285875"/>
            <a:ext cx="8715375" cy="5072063"/>
          </a:xfrm>
        </p:spPr>
        <p:txBody>
          <a:bodyPr>
            <a:normAutofit fontScale="92500"/>
          </a:bodyPr>
          <a:lstStyle/>
          <a:p>
            <a:pPr marL="365760" indent="-283464" eaLnBrk="1" fontAlgn="auto" hangingPunct="1">
              <a:spcAft>
                <a:spcPts val="0"/>
              </a:spcAft>
              <a:buFont typeface="Wingdings 2"/>
              <a:buChar char=""/>
              <a:defRPr/>
            </a:pPr>
            <a:r>
              <a:rPr lang="en-CA" dirty="0" smtClean="0"/>
              <a:t>Assume the domain name for this site is: </a:t>
            </a:r>
            <a:r>
              <a:rPr lang="en-CA" b="1" i="1" dirty="0" err="1" smtClean="0">
                <a:solidFill>
                  <a:schemeClr val="accent4"/>
                </a:solidFill>
              </a:rPr>
              <a:t>ArcticAnimals.org</a:t>
            </a:r>
            <a:endParaRPr lang="en-CA" b="1" i="1" dirty="0" smtClean="0">
              <a:solidFill>
                <a:schemeClr val="accent4"/>
              </a:solidFill>
            </a:endParaRPr>
          </a:p>
          <a:p>
            <a:pPr marL="365760" indent="-283464" eaLnBrk="1" fontAlgn="auto" hangingPunct="1">
              <a:spcAft>
                <a:spcPts val="0"/>
              </a:spcAft>
              <a:buFont typeface="Wingdings 2"/>
              <a:buChar char=""/>
              <a:defRPr/>
            </a:pPr>
            <a:r>
              <a:rPr lang="en-CA" dirty="0" smtClean="0"/>
              <a:t>Thus the website would be:</a:t>
            </a:r>
          </a:p>
          <a:p>
            <a:pPr marL="640080" lvl="1" indent="-237744" eaLnBrk="1" fontAlgn="auto" hangingPunct="1">
              <a:spcAft>
                <a:spcPts val="0"/>
              </a:spcAft>
              <a:buFont typeface="Verdana"/>
              <a:buChar char="◦"/>
              <a:defRPr/>
            </a:pPr>
            <a:r>
              <a:rPr lang="en-CA" b="1" i="1" dirty="0" smtClean="0">
                <a:solidFill>
                  <a:schemeClr val="accent4"/>
                </a:solidFill>
              </a:rPr>
              <a:t>http://www.ArcticAnimals.org</a:t>
            </a:r>
          </a:p>
          <a:p>
            <a:pPr marL="365760" indent="-283464" eaLnBrk="1" fontAlgn="auto" hangingPunct="1">
              <a:spcAft>
                <a:spcPts val="0"/>
              </a:spcAft>
              <a:buFont typeface="Wingdings 2"/>
              <a:buChar char=""/>
              <a:defRPr/>
            </a:pPr>
            <a:r>
              <a:rPr lang="en-CA" dirty="0" smtClean="0"/>
              <a:t>To get to the polar bear website, you could type:</a:t>
            </a:r>
          </a:p>
          <a:p>
            <a:pPr marL="640080" lvl="1" indent="-237744" eaLnBrk="1" fontAlgn="auto" hangingPunct="1">
              <a:spcAft>
                <a:spcPts val="0"/>
              </a:spcAft>
              <a:buFont typeface="Verdana"/>
              <a:buChar char="◦"/>
              <a:defRPr/>
            </a:pPr>
            <a:r>
              <a:rPr lang="en-CA" b="1" i="1" dirty="0" smtClean="0">
                <a:solidFill>
                  <a:schemeClr val="accent4"/>
                </a:solidFill>
              </a:rPr>
              <a:t>http://www.ArcticAnimals.org/polarbears </a:t>
            </a:r>
            <a:r>
              <a:rPr lang="en-CA" b="1" dirty="0" smtClean="0"/>
              <a:t>OR</a:t>
            </a:r>
          </a:p>
          <a:p>
            <a:pPr marL="640080" lvl="1" indent="-237744" eaLnBrk="1" fontAlgn="auto" hangingPunct="1">
              <a:spcAft>
                <a:spcPts val="0"/>
              </a:spcAft>
              <a:buFont typeface="Verdana"/>
              <a:buChar char="◦"/>
              <a:defRPr/>
            </a:pPr>
            <a:r>
              <a:rPr lang="en-CA" b="1" i="1" dirty="0" smtClean="0">
                <a:solidFill>
                  <a:schemeClr val="accent4"/>
                </a:solidFill>
              </a:rPr>
              <a:t>http://www.ArcticAnimals.org/polarbears/index.html</a:t>
            </a:r>
            <a:r>
              <a:rPr lang="en-CA" dirty="0" smtClean="0"/>
              <a:t> </a:t>
            </a:r>
          </a:p>
          <a:p>
            <a:pPr marL="365760" indent="-283464" eaLnBrk="1" fontAlgn="auto" hangingPunct="1">
              <a:spcAft>
                <a:spcPts val="0"/>
              </a:spcAft>
              <a:buFont typeface="Wingdings 2"/>
              <a:buChar char=""/>
              <a:defRPr/>
            </a:pPr>
            <a:r>
              <a:rPr lang="en-CA" dirty="0" smtClean="0"/>
              <a:t>To get to the habitat page you would type:</a:t>
            </a:r>
          </a:p>
          <a:p>
            <a:pPr marL="640080" lvl="1" indent="-237744" eaLnBrk="1" fontAlgn="auto" hangingPunct="1">
              <a:spcAft>
                <a:spcPts val="0"/>
              </a:spcAft>
              <a:buFont typeface="Verdana"/>
              <a:buChar char="◦"/>
              <a:defRPr/>
            </a:pPr>
            <a:r>
              <a:rPr lang="en-CA" b="1" i="1" dirty="0" smtClean="0">
                <a:solidFill>
                  <a:schemeClr val="accent4"/>
                </a:solidFill>
              </a:rPr>
              <a:t>http://www.ArcticAnimals.org/polarbears/habitat.html </a:t>
            </a:r>
          </a:p>
          <a:p>
            <a:pPr marL="640080" lvl="1" indent="-237744" eaLnBrk="1" fontAlgn="auto" hangingPunct="1">
              <a:spcAft>
                <a:spcPts val="0"/>
              </a:spcAft>
              <a:buFont typeface="Verdana"/>
              <a:buChar char="◦"/>
              <a:defRPr/>
            </a:pPr>
            <a:endParaRPr lang="en-C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Today’s Topics</a:t>
            </a:r>
            <a:endParaRPr lang="en-CA" dirty="0">
              <a:solidFill>
                <a:schemeClr val="tx2">
                  <a:satMod val="130000"/>
                </a:schemeClr>
              </a:solidFill>
            </a:endParaRPr>
          </a:p>
        </p:txBody>
      </p:sp>
      <p:sp>
        <p:nvSpPr>
          <p:cNvPr id="13315" name="Content Placeholder 2"/>
          <p:cNvSpPr>
            <a:spLocks noGrp="1"/>
          </p:cNvSpPr>
          <p:nvPr>
            <p:ph idx="1"/>
          </p:nvPr>
        </p:nvSpPr>
        <p:spPr>
          <a:xfrm>
            <a:off x="827088" y="1125538"/>
            <a:ext cx="7858125" cy="5572125"/>
          </a:xfrm>
        </p:spPr>
        <p:txBody>
          <a:bodyPr/>
          <a:lstStyle/>
          <a:p>
            <a:pPr eaLnBrk="1" hangingPunct="1"/>
            <a:r>
              <a:rPr lang="en-CA" altLang="en-US" smtClean="0"/>
              <a:t>Announcements</a:t>
            </a:r>
          </a:p>
          <a:p>
            <a:pPr eaLnBrk="1" hangingPunct="1"/>
            <a:r>
              <a:rPr lang="en-CA" altLang="en-US" smtClean="0"/>
              <a:t>Overview of Assignment 2</a:t>
            </a:r>
          </a:p>
          <a:p>
            <a:pPr eaLnBrk="1" hangingPunct="1"/>
            <a:r>
              <a:rPr lang="en-CA" altLang="en-US" smtClean="0"/>
              <a:t>Good and bad websites</a:t>
            </a:r>
          </a:p>
          <a:p>
            <a:pPr eaLnBrk="1" hangingPunct="1"/>
            <a:r>
              <a:rPr lang="en-CA" altLang="en-US" smtClean="0"/>
              <a:t>Websites and Webpage organization</a:t>
            </a:r>
          </a:p>
          <a:p>
            <a:pPr eaLnBrk="1" hangingPunct="1"/>
            <a:r>
              <a:rPr lang="en-CA" altLang="en-US" smtClean="0"/>
              <a:t>index.html </a:t>
            </a:r>
            <a:r>
              <a:rPr lang="en-CA" altLang="en-US" smtClean="0">
                <a:sym typeface="Wingdings" panose="05000000000000000000" pitchFamily="2" charset="2"/>
              </a:rPr>
              <a:t> importance of</a:t>
            </a:r>
            <a:endParaRPr lang="en-CA" altLang="en-US" smtClean="0"/>
          </a:p>
          <a:p>
            <a:pPr eaLnBrk="1" hangingPunct="1"/>
            <a:r>
              <a:rPr lang="en-CA" altLang="en-US" smtClean="0"/>
              <a:t>HTML</a:t>
            </a:r>
          </a:p>
          <a:p>
            <a:pPr eaLnBrk="1" hangingPunct="1"/>
            <a:r>
              <a:rPr lang="en-CA" altLang="en-US" smtClean="0"/>
              <a:t>Break</a:t>
            </a:r>
          </a:p>
          <a:p>
            <a:pPr eaLnBrk="1" hangingPunct="1"/>
            <a:r>
              <a:rPr lang="en-CA" altLang="en-US" smtClean="0"/>
              <a:t>BlueGriffon review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Something to try</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CA" dirty="0" smtClean="0"/>
              <a:t>Go to your panther page and type each of the following:</a:t>
            </a:r>
          </a:p>
          <a:p>
            <a:pPr marL="640080" lvl="1" indent="-237744" eaLnBrk="1" fontAlgn="auto" hangingPunct="1">
              <a:spcAft>
                <a:spcPts val="0"/>
              </a:spcAft>
              <a:buFont typeface="Verdana"/>
              <a:buChar char="◦"/>
              <a:defRPr/>
            </a:pPr>
            <a:r>
              <a:rPr lang="en-CA" dirty="0" smtClean="0">
                <a:hlinkClick r:id="rId2"/>
              </a:rPr>
              <a:t>http://publish.uwo.ca/~lreid2</a:t>
            </a:r>
            <a:r>
              <a:rPr lang="en-CA" dirty="0" smtClean="0"/>
              <a:t> </a:t>
            </a:r>
          </a:p>
          <a:p>
            <a:pPr marL="640080" lvl="1" indent="-237744" eaLnBrk="1" fontAlgn="auto" hangingPunct="1">
              <a:spcAft>
                <a:spcPts val="0"/>
              </a:spcAft>
              <a:buFont typeface="Verdana"/>
              <a:buChar char="◦"/>
              <a:defRPr/>
            </a:pPr>
            <a:r>
              <a:rPr lang="en-CA" dirty="0" smtClean="0">
                <a:hlinkClick r:id="rId3"/>
              </a:rPr>
              <a:t>http://publish.uwo.ca/~lreid2/index.html</a:t>
            </a:r>
            <a:r>
              <a:rPr lang="en-CA" dirty="0" smtClean="0"/>
              <a:t> </a:t>
            </a:r>
          </a:p>
          <a:p>
            <a:pPr marL="640080" lvl="1" indent="-237744" eaLnBrk="1" fontAlgn="auto" hangingPunct="1">
              <a:spcAft>
                <a:spcPts val="0"/>
              </a:spcAft>
              <a:buFont typeface="Verdana"/>
              <a:buChar char="◦"/>
              <a:defRPr/>
            </a:pPr>
            <a:r>
              <a:rPr lang="en-CA" dirty="0" smtClean="0">
                <a:hlinkClick r:id="rId4"/>
              </a:rPr>
              <a:t>http://publish.uwo.ca/~lreid2/posterassign</a:t>
            </a:r>
            <a:r>
              <a:rPr lang="en-CA" dirty="0" smtClean="0"/>
              <a:t>  </a:t>
            </a:r>
          </a:p>
          <a:p>
            <a:pPr marL="640080" lvl="1" indent="-237744" eaLnBrk="1" fontAlgn="auto" hangingPunct="1">
              <a:spcAft>
                <a:spcPts val="0"/>
              </a:spcAft>
              <a:buFont typeface="Verdana"/>
              <a:buNone/>
              <a:defRPr/>
            </a:pPr>
            <a:r>
              <a:rPr lang="en-CA" b="1" dirty="0" smtClean="0">
                <a:solidFill>
                  <a:schemeClr val="accent1"/>
                </a:solidFill>
              </a:rPr>
              <a:t>Question: </a:t>
            </a:r>
            <a:r>
              <a:rPr lang="en-CA" dirty="0" smtClean="0">
                <a:solidFill>
                  <a:schemeClr val="accent1"/>
                </a:solidFill>
              </a:rPr>
              <a:t>Why don’t we see a webpage when we type the last choice? </a:t>
            </a:r>
          </a:p>
          <a:p>
            <a:pPr marL="365760" indent="-283464" eaLnBrk="1" fontAlgn="auto" hangingPunct="1">
              <a:spcAft>
                <a:spcPts val="0"/>
              </a:spcAft>
              <a:buFont typeface="Wingdings 2"/>
              <a:buNone/>
              <a:defRPr/>
            </a:pPr>
            <a:endParaRPr lang="en-CA" dirty="0" smtClean="0"/>
          </a:p>
          <a:p>
            <a:pPr marL="365760" indent="-283464" eaLnBrk="1" fontAlgn="auto" hangingPunct="1">
              <a:spcAft>
                <a:spcPts val="0"/>
              </a:spcAft>
              <a:buFont typeface="Wingdings 2"/>
              <a:buChar char=""/>
              <a:defRPr/>
            </a:pPr>
            <a:r>
              <a:rPr lang="en-CA" dirty="0" smtClean="0"/>
              <a:t>Now go to UWO Computer Science page and type each of the following: </a:t>
            </a:r>
          </a:p>
          <a:p>
            <a:pPr marL="640080" lvl="1" indent="-237744" eaLnBrk="1" fontAlgn="auto" hangingPunct="1">
              <a:spcAft>
                <a:spcPts val="0"/>
              </a:spcAft>
              <a:buFont typeface="Verdana"/>
              <a:buChar char="◦"/>
              <a:defRPr/>
            </a:pPr>
            <a:r>
              <a:rPr lang="en-CA" dirty="0" smtClean="0">
                <a:hlinkClick r:id="rId5"/>
              </a:rPr>
              <a:t>http://www.csd.uwo.ca</a:t>
            </a:r>
            <a:endParaRPr lang="en-CA" dirty="0" smtClean="0"/>
          </a:p>
          <a:p>
            <a:pPr marL="640080" lvl="1" indent="-237744" eaLnBrk="1" fontAlgn="auto" hangingPunct="1">
              <a:spcAft>
                <a:spcPts val="0"/>
              </a:spcAft>
              <a:buFont typeface="Verdana"/>
              <a:buChar char="◦"/>
              <a:defRPr/>
            </a:pPr>
            <a:r>
              <a:rPr lang="en-CA" dirty="0" smtClean="0">
                <a:hlinkClick r:id="rId6"/>
              </a:rPr>
              <a:t>http://www.csd.uwo.ca/index.html</a:t>
            </a:r>
            <a:r>
              <a:rPr lang="en-CA" dirty="0" smtClean="0"/>
              <a:t> </a:t>
            </a:r>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More complicated site</a:t>
            </a:r>
            <a:endParaRPr lang="en-CA" dirty="0">
              <a:solidFill>
                <a:schemeClr val="tx2">
                  <a:satMod val="130000"/>
                </a:schemeClr>
              </a:solidFill>
            </a:endParaRPr>
          </a:p>
        </p:txBody>
      </p:sp>
      <p:sp>
        <p:nvSpPr>
          <p:cNvPr id="43011" name="Content Placeholder 2"/>
          <p:cNvSpPr>
            <a:spLocks noGrp="1"/>
          </p:cNvSpPr>
          <p:nvPr>
            <p:ph idx="1"/>
          </p:nvPr>
        </p:nvSpPr>
        <p:spPr/>
        <p:txBody>
          <a:bodyPr/>
          <a:lstStyle/>
          <a:p>
            <a:pPr eaLnBrk="1" hangingPunct="1"/>
            <a:r>
              <a:rPr lang="en-CA" altLang="en-US" smtClean="0"/>
              <a:t>Sometimes websites have many submenus and have lots of webpages. </a:t>
            </a:r>
          </a:p>
          <a:p>
            <a:pPr eaLnBrk="1" hangingPunct="1"/>
            <a:r>
              <a:rPr lang="en-CA" altLang="en-US" smtClean="0"/>
              <a:t>In this case we need a more complicated folder structure</a:t>
            </a:r>
          </a:p>
          <a:p>
            <a:pPr lvl="1" eaLnBrk="1" hangingPunct="1"/>
            <a:r>
              <a:rPr lang="en-CA" altLang="en-US" b="1" smtClean="0"/>
              <a:t>BUT</a:t>
            </a:r>
            <a:r>
              <a:rPr lang="en-CA" altLang="en-US" smtClean="0"/>
              <a:t> it is NOT really that much more complicated, just one main folder with subfolders that contain “</a:t>
            </a:r>
            <a:r>
              <a:rPr lang="en-CA" altLang="en-US" i="1" smtClean="0"/>
              <a:t>sub websites”</a:t>
            </a:r>
          </a:p>
          <a:p>
            <a:pPr lvl="1" eaLnBrk="1" hangingPunct="1"/>
            <a:r>
              <a:rPr lang="en-CA" altLang="en-US" smtClean="0"/>
              <a:t>Each sub website is a sub folder that contains it’s own index.html and images subfolder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4143375" cy="1214438"/>
          </a:xfrm>
        </p:spPr>
        <p:txBody>
          <a:bodyPr>
            <a:normAutofit fontScale="90000"/>
          </a:bodyPr>
          <a:lstStyle/>
          <a:p>
            <a:pPr eaLnBrk="1" fontAlgn="auto" hangingPunct="1">
              <a:spcAft>
                <a:spcPts val="0"/>
              </a:spcAft>
              <a:defRPr/>
            </a:pPr>
            <a:r>
              <a:rPr lang="en-CA" dirty="0" smtClean="0">
                <a:solidFill>
                  <a:schemeClr val="tx2">
                    <a:satMod val="130000"/>
                  </a:schemeClr>
                </a:solidFill>
              </a:rPr>
              <a:t>Example of a more complicated site:</a:t>
            </a:r>
            <a:endParaRPr lang="en-CA" dirty="0">
              <a:solidFill>
                <a:schemeClr val="tx2">
                  <a:satMod val="130000"/>
                </a:schemeClr>
              </a:solidFill>
            </a:endParaRPr>
          </a:p>
        </p:txBody>
      </p:sp>
      <p:sp>
        <p:nvSpPr>
          <p:cNvPr id="44035" name="Content Placeholder 2"/>
          <p:cNvSpPr>
            <a:spLocks noGrp="1"/>
          </p:cNvSpPr>
          <p:nvPr>
            <p:ph idx="1"/>
          </p:nvPr>
        </p:nvSpPr>
        <p:spPr>
          <a:xfrm>
            <a:off x="928688" y="1571625"/>
            <a:ext cx="4000500" cy="4572000"/>
          </a:xfrm>
        </p:spPr>
        <p:txBody>
          <a:bodyPr/>
          <a:lstStyle/>
          <a:p>
            <a:pPr eaLnBrk="1" hangingPunct="1"/>
            <a:r>
              <a:rPr lang="en-CA" altLang="en-US" smtClean="0"/>
              <a:t>Westerns Computer Science Site might be set up like this </a:t>
            </a:r>
            <a:r>
              <a:rPr lang="en-CA" altLang="en-US" smtClean="0">
                <a:sym typeface="Wingdings" panose="05000000000000000000" pitchFamily="2" charset="2"/>
              </a:rPr>
              <a:t></a:t>
            </a:r>
            <a:endParaRPr lang="en-CA" altLang="en-US" smtClean="0"/>
          </a:p>
        </p:txBody>
      </p:sp>
      <p:pic>
        <p:nvPicPr>
          <p:cNvPr id="4403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0"/>
            <a:ext cx="3500437"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8"/>
            <a:ext cx="6072188"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3813"/>
            <a:ext cx="350043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Web Server</a:t>
            </a:r>
            <a:endParaRPr lang="en-CA" dirty="0">
              <a:solidFill>
                <a:schemeClr val="tx2">
                  <a:satMod val="130000"/>
                </a:schemeClr>
              </a:solidFill>
            </a:endParaRPr>
          </a:p>
        </p:txBody>
      </p:sp>
      <p:sp>
        <p:nvSpPr>
          <p:cNvPr id="3" name="Content Placeholder 2"/>
          <p:cNvSpPr>
            <a:spLocks noGrp="1"/>
          </p:cNvSpPr>
          <p:nvPr>
            <p:ph idx="1"/>
          </p:nvPr>
        </p:nvSpPr>
        <p:spPr>
          <a:xfrm>
            <a:off x="642938" y="1214438"/>
            <a:ext cx="8291512" cy="5500687"/>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You will likely build your site on your own machine. When the website is completed you will need to move it to a </a:t>
            </a:r>
            <a:r>
              <a:rPr lang="en-CA" b="1" i="1" dirty="0" smtClean="0"/>
              <a:t>Web Server</a:t>
            </a:r>
          </a:p>
          <a:p>
            <a:pPr marL="365760" indent="-283464" eaLnBrk="1" fontAlgn="auto" hangingPunct="1">
              <a:spcAft>
                <a:spcPts val="0"/>
              </a:spcAft>
              <a:buFont typeface="Wingdings 2"/>
              <a:buChar char=""/>
              <a:defRPr/>
            </a:pPr>
            <a:r>
              <a:rPr lang="en-CA" b="1" i="1" dirty="0" smtClean="0"/>
              <a:t>Web Server </a:t>
            </a:r>
            <a:r>
              <a:rPr lang="en-CA" b="1" i="1" dirty="0" smtClean="0">
                <a:sym typeface="Wingdings" pitchFamily="2" charset="2"/>
              </a:rPr>
              <a:t> </a:t>
            </a:r>
            <a:r>
              <a:rPr lang="en-CA" dirty="0" smtClean="0">
                <a:sym typeface="Wingdings" pitchFamily="2" charset="2"/>
              </a:rPr>
              <a:t>the computer that runs software which holds the webpages and serves up (delivers) webpage to the client. This computer must be connected to the Internet. The software delivering the webpages is also called a web server</a:t>
            </a:r>
          </a:p>
          <a:p>
            <a:pPr marL="365760" indent="-283464" eaLnBrk="1" fontAlgn="auto" hangingPunct="1">
              <a:spcAft>
                <a:spcPts val="0"/>
              </a:spcAft>
              <a:buFont typeface="Wingdings 2"/>
              <a:buChar char=""/>
              <a:defRPr/>
            </a:pPr>
            <a:r>
              <a:rPr lang="en-CA" b="1" dirty="0" smtClean="0">
                <a:solidFill>
                  <a:schemeClr val="accent1"/>
                </a:solidFill>
                <a:sym typeface="Wingdings" pitchFamily="2" charset="2"/>
              </a:rPr>
              <a:t>Question</a:t>
            </a:r>
            <a:r>
              <a:rPr lang="en-CA" b="1" i="1" dirty="0" smtClean="0">
                <a:solidFill>
                  <a:schemeClr val="accent1"/>
                </a:solidFill>
                <a:sym typeface="Wingdings" pitchFamily="2" charset="2"/>
              </a:rPr>
              <a:t>: </a:t>
            </a:r>
            <a:r>
              <a:rPr lang="en-CA" dirty="0" smtClean="0">
                <a:solidFill>
                  <a:schemeClr val="accent1"/>
                </a:solidFill>
                <a:sym typeface="Wingdings" pitchFamily="2" charset="2"/>
              </a:rPr>
              <a:t>What is the software we use to move the webpages we have built on to the web server?</a:t>
            </a:r>
          </a:p>
          <a:p>
            <a:pPr marL="365760" indent="-283464" eaLnBrk="1" fontAlgn="auto" hangingPunct="1">
              <a:spcAft>
                <a:spcPts val="0"/>
              </a:spcAft>
              <a:buFont typeface="Wingdings 2"/>
              <a:buChar char=""/>
              <a:defRPr/>
            </a:pPr>
            <a:r>
              <a:rPr lang="en-CA" b="1" dirty="0" smtClean="0">
                <a:solidFill>
                  <a:schemeClr val="accent1"/>
                </a:solidFill>
                <a:sym typeface="Wingdings" pitchFamily="2" charset="2"/>
              </a:rPr>
              <a:t>Question</a:t>
            </a:r>
            <a:r>
              <a:rPr lang="en-CA" b="1" i="1" dirty="0" smtClean="0">
                <a:solidFill>
                  <a:schemeClr val="accent1"/>
                </a:solidFill>
                <a:sym typeface="Wingdings" pitchFamily="2" charset="2"/>
              </a:rPr>
              <a:t>: </a:t>
            </a:r>
            <a:r>
              <a:rPr lang="en-CA" dirty="0" smtClean="0">
                <a:solidFill>
                  <a:schemeClr val="accent1"/>
                </a:solidFill>
                <a:sym typeface="Wingdings" pitchFamily="2" charset="2"/>
              </a:rPr>
              <a:t>What is the name of the web server machine at Western?</a:t>
            </a:r>
            <a:endParaRPr lang="en-CA" b="1" i="1" dirty="0">
              <a:solidFill>
                <a:schemeClr val="accent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Web Browser</a:t>
            </a:r>
            <a:endParaRPr lang="en-CA" dirty="0">
              <a:solidFill>
                <a:schemeClr val="tx2">
                  <a:satMod val="130000"/>
                </a:schemeClr>
              </a:solidFill>
            </a:endParaRPr>
          </a:p>
        </p:txBody>
      </p:sp>
      <p:sp>
        <p:nvSpPr>
          <p:cNvPr id="3" name="Content Placeholder 2"/>
          <p:cNvSpPr>
            <a:spLocks noGrp="1"/>
          </p:cNvSpPr>
          <p:nvPr>
            <p:ph idx="1"/>
          </p:nvPr>
        </p:nvSpPr>
        <p:spPr>
          <a:xfrm>
            <a:off x="571500" y="1285875"/>
            <a:ext cx="8286750" cy="5286375"/>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Once you have moved your website onto the web server you MUST test your website by opening it in a </a:t>
            </a:r>
            <a:r>
              <a:rPr lang="en-CA" b="1" i="1" dirty="0" smtClean="0"/>
              <a:t>Web Browser</a:t>
            </a:r>
          </a:p>
          <a:p>
            <a:pPr marL="365760" indent="-283464" eaLnBrk="1" fontAlgn="auto" hangingPunct="1">
              <a:spcAft>
                <a:spcPts val="0"/>
              </a:spcAft>
              <a:buFont typeface="Wingdings 2"/>
              <a:buChar char=""/>
              <a:defRPr/>
            </a:pPr>
            <a:r>
              <a:rPr lang="en-CA" b="1" i="1" dirty="0" smtClean="0"/>
              <a:t>Web Browser </a:t>
            </a:r>
            <a:r>
              <a:rPr lang="en-CA" b="1" i="1" dirty="0" smtClean="0">
                <a:sym typeface="Wingdings" pitchFamily="2" charset="2"/>
              </a:rPr>
              <a:t> </a:t>
            </a:r>
            <a:r>
              <a:rPr lang="en-CA" dirty="0" smtClean="0">
                <a:sym typeface="Wingdings" pitchFamily="2" charset="2"/>
              </a:rPr>
              <a:t>software/program that displays formatted webpages to the client.</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What is the input we give a web browser?</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What is the output from the web browser program?</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Can you name 3 web browser programs?</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Does anyone know how you look at the html that was used to create the page currently displayed in the browser?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142875"/>
            <a:ext cx="7497762" cy="1143000"/>
          </a:xfrm>
        </p:spPr>
        <p:txBody>
          <a:bodyPr/>
          <a:lstStyle/>
          <a:p>
            <a:pPr eaLnBrk="1" fontAlgn="auto" hangingPunct="1">
              <a:spcAft>
                <a:spcPts val="0"/>
              </a:spcAft>
              <a:defRPr/>
            </a:pPr>
            <a:r>
              <a:rPr lang="en-CA" dirty="0" smtClean="0">
                <a:solidFill>
                  <a:schemeClr val="tx2">
                    <a:satMod val="130000"/>
                  </a:schemeClr>
                </a:solidFill>
              </a:rPr>
              <a:t>HTML and Web Browsers</a:t>
            </a:r>
            <a:endParaRPr lang="en-CA" dirty="0">
              <a:solidFill>
                <a:schemeClr val="tx2">
                  <a:satMod val="130000"/>
                </a:schemeClr>
              </a:solidFill>
            </a:endParaRPr>
          </a:p>
        </p:txBody>
      </p:sp>
      <p:sp>
        <p:nvSpPr>
          <p:cNvPr id="6" name="TextBox 5"/>
          <p:cNvSpPr txBox="1"/>
          <p:nvPr/>
        </p:nvSpPr>
        <p:spPr>
          <a:xfrm>
            <a:off x="714375" y="1143000"/>
            <a:ext cx="5072063" cy="1600200"/>
          </a:xfrm>
          <a:prstGeom prst="rect">
            <a:avLst/>
          </a:prstGeom>
          <a:solidFill>
            <a:schemeClr val="accent1">
              <a:lumMod val="20000"/>
              <a:lumOff val="80000"/>
            </a:schemeClr>
          </a:solidFill>
          <a:ln w="25400">
            <a:solidFill>
              <a:schemeClr val="tx1"/>
            </a:solidFill>
          </a:ln>
        </p:spPr>
        <p:txBody>
          <a:bodyPr>
            <a:spAutoFit/>
          </a:bodyPr>
          <a:lstStyle/>
          <a:p>
            <a:pPr eaLnBrk="1" fontAlgn="auto" hangingPunct="1">
              <a:spcBef>
                <a:spcPts val="0"/>
              </a:spcBef>
              <a:spcAft>
                <a:spcPts val="0"/>
              </a:spcAft>
              <a:defRPr/>
            </a:pPr>
            <a:r>
              <a:rPr lang="en-CA" sz="1400" dirty="0">
                <a:latin typeface="+mn-lt"/>
              </a:rPr>
              <a:t>&lt;html&gt;</a:t>
            </a:r>
          </a:p>
          <a:p>
            <a:pPr eaLnBrk="1" fontAlgn="auto" hangingPunct="1">
              <a:spcBef>
                <a:spcPts val="0"/>
              </a:spcBef>
              <a:spcAft>
                <a:spcPts val="0"/>
              </a:spcAft>
              <a:defRPr/>
            </a:pPr>
            <a:r>
              <a:rPr lang="en-CA" sz="1400" dirty="0">
                <a:latin typeface="+mn-lt"/>
              </a:rPr>
              <a:t>&lt;title&gt;Sample webpage&lt;/title&gt;</a:t>
            </a:r>
          </a:p>
          <a:p>
            <a:pPr eaLnBrk="1" fontAlgn="auto" hangingPunct="1">
              <a:spcBef>
                <a:spcPts val="0"/>
              </a:spcBef>
              <a:spcAft>
                <a:spcPts val="0"/>
              </a:spcAft>
              <a:defRPr/>
            </a:pPr>
            <a:r>
              <a:rPr lang="en-CA" sz="1400" dirty="0">
                <a:latin typeface="+mn-lt"/>
              </a:rPr>
              <a:t>&lt;body&gt;</a:t>
            </a:r>
          </a:p>
          <a:p>
            <a:pPr eaLnBrk="1" fontAlgn="auto" hangingPunct="1">
              <a:spcBef>
                <a:spcPts val="0"/>
              </a:spcBef>
              <a:spcAft>
                <a:spcPts val="0"/>
              </a:spcAft>
              <a:defRPr/>
            </a:pPr>
            <a:r>
              <a:rPr lang="en-CA" sz="1400" dirty="0">
                <a:latin typeface="+mn-lt"/>
              </a:rPr>
              <a:t>Here is some &lt;b&gt;text&lt;/b&gt; and a picture: &lt;</a:t>
            </a:r>
            <a:r>
              <a:rPr lang="en-CA" sz="1400" dirty="0" err="1">
                <a:latin typeface="+mn-lt"/>
              </a:rPr>
              <a:t>img</a:t>
            </a:r>
            <a:r>
              <a:rPr lang="en-CA" sz="1400" dirty="0">
                <a:latin typeface="+mn-lt"/>
              </a:rPr>
              <a:t> </a:t>
            </a:r>
            <a:r>
              <a:rPr lang="en-CA" sz="1400" dirty="0" err="1">
                <a:latin typeface="+mn-lt"/>
              </a:rPr>
              <a:t>src</a:t>
            </a:r>
            <a:r>
              <a:rPr lang="en-CA" sz="1400" dirty="0">
                <a:latin typeface="+mn-lt"/>
              </a:rPr>
              <a:t>="</a:t>
            </a:r>
            <a:r>
              <a:rPr lang="en-CA" sz="1400" dirty="0" err="1">
                <a:latin typeface="+mn-lt"/>
              </a:rPr>
              <a:t>sunset.gif</a:t>
            </a:r>
            <a:r>
              <a:rPr lang="en-CA" sz="1400" dirty="0">
                <a:latin typeface="+mn-lt"/>
              </a:rPr>
              <a:t>"&gt;</a:t>
            </a:r>
          </a:p>
          <a:p>
            <a:pPr eaLnBrk="1" fontAlgn="auto" hangingPunct="1">
              <a:spcBef>
                <a:spcPts val="0"/>
              </a:spcBef>
              <a:spcAft>
                <a:spcPts val="0"/>
              </a:spcAft>
              <a:defRPr/>
            </a:pPr>
            <a:r>
              <a:rPr lang="en-CA" sz="1400" dirty="0">
                <a:latin typeface="+mn-lt"/>
              </a:rPr>
              <a:t>and a link to &lt;a </a:t>
            </a:r>
            <a:r>
              <a:rPr lang="en-CA" sz="1400" dirty="0" err="1">
                <a:latin typeface="+mn-lt"/>
              </a:rPr>
              <a:t>href</a:t>
            </a:r>
            <a:r>
              <a:rPr lang="en-CA" sz="1400" dirty="0">
                <a:latin typeface="+mn-lt"/>
              </a:rPr>
              <a:t>="http://www.uwo.ca"&gt;Western&lt;/a&gt;</a:t>
            </a:r>
          </a:p>
          <a:p>
            <a:pPr eaLnBrk="1" fontAlgn="auto" hangingPunct="1">
              <a:spcBef>
                <a:spcPts val="0"/>
              </a:spcBef>
              <a:spcAft>
                <a:spcPts val="0"/>
              </a:spcAft>
              <a:defRPr/>
            </a:pPr>
            <a:r>
              <a:rPr lang="en-CA" sz="1400" dirty="0">
                <a:latin typeface="+mn-lt"/>
              </a:rPr>
              <a:t>&lt;/body&gt;</a:t>
            </a:r>
          </a:p>
          <a:p>
            <a:pPr eaLnBrk="1" fontAlgn="auto" hangingPunct="1">
              <a:spcBef>
                <a:spcPts val="0"/>
              </a:spcBef>
              <a:spcAft>
                <a:spcPts val="0"/>
              </a:spcAft>
              <a:defRPr/>
            </a:pPr>
            <a:r>
              <a:rPr lang="en-CA" sz="1400" dirty="0">
                <a:latin typeface="+mn-lt"/>
              </a:rPr>
              <a:t>&lt;/html&gt;</a:t>
            </a:r>
          </a:p>
        </p:txBody>
      </p:sp>
      <p:pic>
        <p:nvPicPr>
          <p:cNvPr id="481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71900"/>
            <a:ext cx="42783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Callout 9"/>
          <p:cNvSpPr/>
          <p:nvPr/>
        </p:nvSpPr>
        <p:spPr>
          <a:xfrm>
            <a:off x="1643063" y="2686050"/>
            <a:ext cx="2071687" cy="13858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smtClean="0"/>
              <a:t>Above is input </a:t>
            </a:r>
            <a:r>
              <a:rPr lang="en-CA" dirty="0"/>
              <a:t>to </a:t>
            </a:r>
          </a:p>
          <a:p>
            <a:pPr algn="ctr" eaLnBrk="1" fontAlgn="auto" hangingPunct="1">
              <a:spcBef>
                <a:spcPts val="0"/>
              </a:spcBef>
              <a:spcAft>
                <a:spcPts val="0"/>
              </a:spcAft>
              <a:defRPr/>
            </a:pPr>
            <a:r>
              <a:rPr lang="en-CA" dirty="0" smtClean="0"/>
              <a:t>A Web </a:t>
            </a:r>
            <a:r>
              <a:rPr lang="en-CA" dirty="0"/>
              <a:t>Browser</a:t>
            </a:r>
          </a:p>
        </p:txBody>
      </p:sp>
      <p:sp>
        <p:nvSpPr>
          <p:cNvPr id="11" name="Right Arrow Callout 10"/>
          <p:cNvSpPr/>
          <p:nvPr/>
        </p:nvSpPr>
        <p:spPr>
          <a:xfrm>
            <a:off x="1259632" y="5000625"/>
            <a:ext cx="3312369" cy="9286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smtClean="0"/>
              <a:t>Lovely website to the right is output from a Web </a:t>
            </a:r>
            <a:r>
              <a:rPr lang="en-CA" dirty="0"/>
              <a:t>Browser</a:t>
            </a:r>
          </a:p>
        </p:txBody>
      </p:sp>
      <p:pic>
        <p:nvPicPr>
          <p:cNvPr id="481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143375"/>
            <a:ext cx="39735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6169025" y="965200"/>
            <a:ext cx="2303463" cy="1349375"/>
          </a:xfrm>
          <a:prstGeom prst="wedgeEllipseCallout">
            <a:avLst>
              <a:gd name="adj1" fmla="val -65031"/>
              <a:gd name="adj2" fmla="val 166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Stored on the webserver (the SERVER)</a:t>
            </a:r>
          </a:p>
        </p:txBody>
      </p:sp>
      <p:sp>
        <p:nvSpPr>
          <p:cNvPr id="9" name="Oval Callout 8"/>
          <p:cNvSpPr/>
          <p:nvPr/>
        </p:nvSpPr>
        <p:spPr>
          <a:xfrm>
            <a:off x="6619875" y="2492375"/>
            <a:ext cx="2303463" cy="1081088"/>
          </a:xfrm>
          <a:prstGeom prst="wedgeEllipseCallout">
            <a:avLst>
              <a:gd name="adj1" fmla="val -40780"/>
              <a:gd name="adj2" fmla="val 645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Viewed on the CLIENT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What is HTML?</a:t>
            </a:r>
            <a:endParaRPr lang="en-CA" dirty="0">
              <a:solidFill>
                <a:schemeClr val="tx2">
                  <a:satMod val="130000"/>
                </a:schemeClr>
              </a:solidFill>
            </a:endParaRPr>
          </a:p>
        </p:txBody>
      </p:sp>
      <p:sp>
        <p:nvSpPr>
          <p:cNvPr id="10" name="Content Placeholder 9"/>
          <p:cNvSpPr>
            <a:spLocks noGrp="1"/>
          </p:cNvSpPr>
          <p:nvPr>
            <p:ph idx="1"/>
          </p:nvPr>
        </p:nvSpPr>
        <p:spPr>
          <a:xfrm>
            <a:off x="857250" y="1285875"/>
            <a:ext cx="8077200" cy="5429250"/>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History:</a:t>
            </a:r>
          </a:p>
          <a:p>
            <a:pPr marL="640080" lvl="1" indent="-237744" eaLnBrk="1" fontAlgn="auto" hangingPunct="1">
              <a:spcAft>
                <a:spcPts val="0"/>
              </a:spcAft>
              <a:buFont typeface="Verdana"/>
              <a:buChar char="◦"/>
              <a:defRPr/>
            </a:pPr>
            <a:r>
              <a:rPr lang="en-CA" dirty="0" smtClean="0"/>
              <a:t>In the late 1980s, Tim </a:t>
            </a:r>
            <a:r>
              <a:rPr lang="en-CA" dirty="0" err="1" smtClean="0"/>
              <a:t>Berners</a:t>
            </a:r>
            <a:r>
              <a:rPr lang="en-CA" dirty="0" smtClean="0"/>
              <a:t> Lee proposed a way of sharing research papers using the Internet and hypertext (immediate links to other documents)</a:t>
            </a:r>
          </a:p>
          <a:p>
            <a:pPr marL="640080" lvl="1" indent="-237744" eaLnBrk="1" fontAlgn="auto" hangingPunct="1">
              <a:spcAft>
                <a:spcPts val="0"/>
              </a:spcAft>
              <a:buFont typeface="Verdana"/>
              <a:buChar char="◦"/>
              <a:defRPr/>
            </a:pPr>
            <a:r>
              <a:rPr lang="en-CA" dirty="0" smtClean="0"/>
              <a:t>In 1990 </a:t>
            </a:r>
            <a:r>
              <a:rPr lang="en-CA" dirty="0" err="1" smtClean="0"/>
              <a:t>Berners</a:t>
            </a:r>
            <a:r>
              <a:rPr lang="en-CA" dirty="0" smtClean="0"/>
              <a:t> Lee set the specifications for the HTML language and wrote a browser to read HTML files and output linkable papers</a:t>
            </a:r>
          </a:p>
          <a:p>
            <a:pPr marL="640080" lvl="1" indent="-237744" eaLnBrk="1" fontAlgn="auto" hangingPunct="1">
              <a:spcAft>
                <a:spcPts val="0"/>
              </a:spcAft>
              <a:buFont typeface="Verdana"/>
              <a:buChar char="◦"/>
              <a:defRPr/>
            </a:pPr>
            <a:r>
              <a:rPr lang="en-CA" dirty="0" smtClean="0"/>
              <a:t>He proposed </a:t>
            </a:r>
            <a:r>
              <a:rPr lang="en-CA" b="1" dirty="0" smtClean="0"/>
              <a:t>html tags</a:t>
            </a:r>
          </a:p>
          <a:p>
            <a:pPr marL="886968" lvl="2" eaLnBrk="1" fontAlgn="auto" hangingPunct="1">
              <a:spcAft>
                <a:spcPts val="0"/>
              </a:spcAft>
              <a:buFont typeface="Wingdings 2"/>
              <a:buChar char=""/>
              <a:defRPr/>
            </a:pPr>
            <a:r>
              <a:rPr lang="en-CA" dirty="0" smtClean="0"/>
              <a:t>Example of some tags </a:t>
            </a:r>
            <a:r>
              <a:rPr lang="en-CA" dirty="0" smtClean="0">
                <a:sym typeface="Wingdings" pitchFamily="2" charset="2"/>
              </a:rPr>
              <a:t> &lt;html&gt;, &lt;/html&gt;, &lt;b&gt;, &lt;/b&gt;,&lt;</a:t>
            </a:r>
            <a:r>
              <a:rPr lang="en-CA" dirty="0" err="1" smtClean="0">
                <a:sym typeface="Wingdings" pitchFamily="2" charset="2"/>
              </a:rPr>
              <a:t>ol</a:t>
            </a:r>
            <a:r>
              <a:rPr lang="en-CA" dirty="0" smtClean="0">
                <a:sym typeface="Wingdings" pitchFamily="2" charset="2"/>
              </a:rPr>
              <a:t>&gt;, &lt;/</a:t>
            </a:r>
            <a:r>
              <a:rPr lang="en-CA" dirty="0" err="1" smtClean="0">
                <a:sym typeface="Wingdings" pitchFamily="2" charset="2"/>
              </a:rPr>
              <a:t>ol</a:t>
            </a:r>
            <a:r>
              <a:rPr lang="en-CA" dirty="0" smtClean="0">
                <a:sym typeface="Wingdings" pitchFamily="2" charset="2"/>
              </a:rPr>
              <a:t>&gt;</a:t>
            </a:r>
          </a:p>
          <a:p>
            <a:pPr marL="886968" lvl="2" eaLnBrk="1" fontAlgn="auto" hangingPunct="1">
              <a:spcAft>
                <a:spcPts val="0"/>
              </a:spcAft>
              <a:buFont typeface="Wingdings 2"/>
              <a:buChar char=""/>
              <a:defRPr/>
            </a:pPr>
            <a:r>
              <a:rPr lang="en-CA" dirty="0" smtClean="0">
                <a:sym typeface="Wingdings" pitchFamily="2" charset="2"/>
              </a:rPr>
              <a:t>Tag always start with “&lt;“ and end with “&gt;”</a:t>
            </a:r>
          </a:p>
          <a:p>
            <a:pPr marL="886968" lvl="2" eaLnBrk="1" fontAlgn="auto" hangingPunct="1">
              <a:spcAft>
                <a:spcPts val="0"/>
              </a:spcAft>
              <a:buFont typeface="Wingdings 2"/>
              <a:buChar char=""/>
              <a:defRPr/>
            </a:pPr>
            <a:r>
              <a:rPr lang="en-CA" dirty="0" smtClean="0">
                <a:sym typeface="Wingdings" pitchFamily="2" charset="2"/>
              </a:rPr>
              <a:t>Most tags come in pairs: opening tag and a closing tag, for example:</a:t>
            </a:r>
            <a:br>
              <a:rPr lang="en-CA" dirty="0" smtClean="0">
                <a:sym typeface="Wingdings" pitchFamily="2" charset="2"/>
              </a:rPr>
            </a:br>
            <a:r>
              <a:rPr lang="en-CA" dirty="0" smtClean="0">
                <a:sym typeface="Wingdings" pitchFamily="2" charset="2"/>
              </a:rPr>
              <a:t>   </a:t>
            </a:r>
            <a:r>
              <a:rPr lang="en-CA" sz="3000" dirty="0" smtClean="0">
                <a:solidFill>
                  <a:schemeClr val="tx2">
                    <a:lumMod val="60000"/>
                    <a:lumOff val="40000"/>
                  </a:schemeClr>
                </a:solidFill>
                <a:sym typeface="Wingdings" pitchFamily="2" charset="2"/>
              </a:rPr>
              <a:t>&lt;</a:t>
            </a:r>
            <a:r>
              <a:rPr lang="en-CA" sz="3000" dirty="0">
                <a:solidFill>
                  <a:schemeClr val="tx2">
                    <a:lumMod val="60000"/>
                    <a:lumOff val="40000"/>
                  </a:schemeClr>
                </a:solidFill>
                <a:sym typeface="Wingdings" pitchFamily="2" charset="2"/>
              </a:rPr>
              <a:t>title&gt;This is the title of the webpage&lt;/title&gt;</a:t>
            </a:r>
          </a:p>
          <a:p>
            <a:pPr marL="640080" lvl="1" indent="-237744" eaLnBrk="1" fontAlgn="auto" hangingPunct="1">
              <a:spcAft>
                <a:spcPts val="0"/>
              </a:spcAft>
              <a:buFont typeface="Verdana"/>
              <a:buChar char="◦"/>
              <a:defRPr/>
            </a:pPr>
            <a:r>
              <a:rPr lang="en-CA" dirty="0" smtClean="0">
                <a:sym typeface="Wingdings" pitchFamily="2" charset="2"/>
              </a:rPr>
              <a:t>Used to have to make html files (webpages) with simple text editors like Notepad</a:t>
            </a:r>
            <a:endParaRPr lang="en-CA"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a:xfrm>
            <a:off x="539552" y="1484784"/>
            <a:ext cx="8077200" cy="5072063"/>
          </a:xfrm>
        </p:spPr>
        <p:txBody>
          <a:bodyPr/>
          <a:lstStyle/>
          <a:p>
            <a:r>
              <a:rPr lang="en-US" dirty="0" smtClean="0"/>
              <a:t>Tim Berners Lee:</a:t>
            </a:r>
          </a:p>
          <a:p>
            <a:pPr lvl="1"/>
            <a:r>
              <a:rPr lang="en-US" dirty="0" smtClean="0"/>
              <a:t>Created the first web browser</a:t>
            </a:r>
          </a:p>
          <a:p>
            <a:pPr lvl="1"/>
            <a:r>
              <a:rPr lang="en-US" dirty="0" smtClean="0"/>
              <a:t>Created URL layout</a:t>
            </a:r>
          </a:p>
          <a:p>
            <a:pPr lvl="1"/>
            <a:r>
              <a:rPr lang="en-US" dirty="0" smtClean="0"/>
              <a:t>Came up with the World Wide Web and the concept of hyperlinks among pages</a:t>
            </a:r>
          </a:p>
          <a:p>
            <a:pPr lvl="1"/>
            <a:r>
              <a:rPr lang="en-US" dirty="0" smtClean="0"/>
              <a:t>Created HTML tags (they have changed a bit over time but he came up with the initial ones)</a:t>
            </a:r>
          </a:p>
          <a:p>
            <a:pPr lvl="1"/>
            <a:r>
              <a:rPr lang="en-US" dirty="0" smtClean="0">
                <a:hlinkClick r:id="rId2"/>
              </a:rPr>
              <a:t>Watch starting at 2 minutes</a:t>
            </a:r>
            <a:endParaRPr lang="en-US" dirty="0" smtClean="0"/>
          </a:p>
        </p:txBody>
      </p:sp>
      <p:pic>
        <p:nvPicPr>
          <p:cNvPr id="4" name="Picture 3"/>
          <p:cNvPicPr>
            <a:picLocks noChangeAspect="1"/>
          </p:cNvPicPr>
          <p:nvPr/>
        </p:nvPicPr>
        <p:blipFill>
          <a:blip r:embed="rId3"/>
          <a:stretch>
            <a:fillRect/>
          </a:stretch>
        </p:blipFill>
        <p:spPr>
          <a:xfrm>
            <a:off x="5820559" y="142875"/>
            <a:ext cx="3128882" cy="2494037"/>
          </a:xfrm>
          <a:prstGeom prst="rect">
            <a:avLst/>
          </a:prstGeom>
        </p:spPr>
      </p:pic>
    </p:spTree>
    <p:extLst>
      <p:ext uri="{BB962C8B-B14F-4D97-AF65-F5344CB8AC3E}">
        <p14:creationId xmlns:p14="http://schemas.microsoft.com/office/powerpoint/2010/main" val="3553867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Break	</a:t>
            </a:r>
            <a:endParaRPr lang="en-US" dirty="0"/>
          </a:p>
        </p:txBody>
      </p:sp>
      <p:sp>
        <p:nvSpPr>
          <p:cNvPr id="50179" name="Content Placeholder 2"/>
          <p:cNvSpPr>
            <a:spLocks noGrp="1"/>
          </p:cNvSpPr>
          <p:nvPr>
            <p:ph idx="1"/>
          </p:nvPr>
        </p:nvSpPr>
        <p:spPr>
          <a:xfrm>
            <a:off x="823913" y="1125538"/>
            <a:ext cx="7419975" cy="1366837"/>
          </a:xfrm>
        </p:spPr>
        <p:txBody>
          <a:bodyPr/>
          <a:lstStyle/>
          <a:p>
            <a:r>
              <a:rPr lang="en-US" altLang="en-US" smtClean="0"/>
              <a:t>Slideshow of Poster Assignments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Textbook Readings for this Week</a:t>
            </a:r>
            <a:endParaRPr lang="en-US" dirty="0"/>
          </a:p>
        </p:txBody>
      </p:sp>
      <p:sp>
        <p:nvSpPr>
          <p:cNvPr id="14339" name="Content Placeholder 2"/>
          <p:cNvSpPr>
            <a:spLocks noGrp="1"/>
          </p:cNvSpPr>
          <p:nvPr>
            <p:ph idx="1"/>
          </p:nvPr>
        </p:nvSpPr>
        <p:spPr/>
        <p:txBody>
          <a:bodyPr/>
          <a:lstStyle/>
          <a:p>
            <a:r>
              <a:rPr lang="en-US" altLang="en-US" smtClean="0"/>
              <a:t>Websites</a:t>
            </a:r>
          </a:p>
          <a:p>
            <a:pPr lvl="1"/>
            <a:r>
              <a:rPr lang="en-US" altLang="en-US" smtClean="0"/>
              <a:t>Websites</a:t>
            </a:r>
          </a:p>
          <a:p>
            <a:pPr lvl="1"/>
            <a:r>
              <a:rPr lang="en-US" altLang="en-US" smtClean="0"/>
              <a:t>Website Development</a:t>
            </a:r>
          </a:p>
          <a:p>
            <a:pPr lvl="1"/>
            <a:r>
              <a:rPr lang="en-US" altLang="en-US" smtClean="0"/>
              <a:t>Design Principles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History of HTML </a:t>
            </a:r>
            <a:endParaRPr lang="en-CA" dirty="0">
              <a:solidFill>
                <a:schemeClr val="tx2">
                  <a:satMod val="130000"/>
                </a:schemeClr>
              </a:solidFill>
            </a:endParaRPr>
          </a:p>
        </p:txBody>
      </p:sp>
      <p:sp>
        <p:nvSpPr>
          <p:cNvPr id="51203" name="Content Placeholder 2"/>
          <p:cNvSpPr>
            <a:spLocks noGrp="1"/>
          </p:cNvSpPr>
          <p:nvPr>
            <p:ph idx="1"/>
          </p:nvPr>
        </p:nvSpPr>
        <p:spPr>
          <a:xfrm>
            <a:off x="857250" y="1285875"/>
            <a:ext cx="8077200" cy="2786063"/>
          </a:xfrm>
        </p:spPr>
        <p:txBody>
          <a:bodyPr/>
          <a:lstStyle/>
          <a:p>
            <a:pPr eaLnBrk="1" hangingPunct="1"/>
            <a:r>
              <a:rPr lang="en-CA" altLang="en-US" b="1" smtClean="0">
                <a:solidFill>
                  <a:schemeClr val="accent1"/>
                </a:solidFill>
              </a:rPr>
              <a:t>Question:  </a:t>
            </a:r>
            <a:r>
              <a:rPr lang="en-CA" altLang="en-US" smtClean="0">
                <a:solidFill>
                  <a:schemeClr val="accent1"/>
                </a:solidFill>
              </a:rPr>
              <a:t>Can you guess some of the tags you think we would need to create a useful and readable webpage?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Types of HTML tags</a:t>
            </a:r>
            <a:endParaRPr lang="en-CA" dirty="0">
              <a:solidFill>
                <a:schemeClr val="tx2">
                  <a:satMod val="130000"/>
                </a:schemeClr>
              </a:solidFill>
            </a:endParaRPr>
          </a:p>
        </p:txBody>
      </p:sp>
      <p:sp>
        <p:nvSpPr>
          <p:cNvPr id="52227" name="Content Placeholder 2"/>
          <p:cNvSpPr>
            <a:spLocks noGrp="1"/>
          </p:cNvSpPr>
          <p:nvPr>
            <p:ph idx="1"/>
          </p:nvPr>
        </p:nvSpPr>
        <p:spPr/>
        <p:txBody>
          <a:bodyPr/>
          <a:lstStyle/>
          <a:p>
            <a:pPr eaLnBrk="1" hangingPunct="1"/>
            <a:r>
              <a:rPr lang="en-CA" altLang="en-US" smtClean="0"/>
              <a:t>Section tags</a:t>
            </a:r>
          </a:p>
          <a:p>
            <a:pPr lvl="1" eaLnBrk="1" hangingPunct="1"/>
            <a:r>
              <a:rPr lang="en-CA" altLang="en-US" b="1" smtClean="0">
                <a:solidFill>
                  <a:schemeClr val="accent2"/>
                </a:solidFill>
              </a:rPr>
              <a:t>&lt;html&gt;, &lt;body&gt;, &lt;head&gt;, …</a:t>
            </a:r>
          </a:p>
          <a:p>
            <a:pPr eaLnBrk="1" hangingPunct="1"/>
            <a:r>
              <a:rPr lang="en-CA" altLang="en-US" smtClean="0"/>
              <a:t>Formatting tags</a:t>
            </a:r>
          </a:p>
          <a:p>
            <a:pPr lvl="1" eaLnBrk="1" hangingPunct="1"/>
            <a:r>
              <a:rPr lang="en-CA" altLang="en-US" b="1" smtClean="0">
                <a:solidFill>
                  <a:schemeClr val="accent2"/>
                </a:solidFill>
              </a:rPr>
              <a:t>&lt;b&gt;, &lt;ul&gt;, &lt;i&gt;,&lt;p&gt;,&lt;h2&gt;,&lt;/b&gt;,&lt;/h2&gt;, …</a:t>
            </a:r>
          </a:p>
          <a:p>
            <a:pPr eaLnBrk="1" hangingPunct="1"/>
            <a:r>
              <a:rPr lang="en-CA" altLang="en-US" smtClean="0"/>
              <a:t>Link tags</a:t>
            </a:r>
          </a:p>
          <a:p>
            <a:pPr lvl="1" eaLnBrk="1" hangingPunct="1"/>
            <a:r>
              <a:rPr lang="en-CA" altLang="en-US" b="1" smtClean="0">
                <a:solidFill>
                  <a:schemeClr val="accent2"/>
                </a:solidFill>
              </a:rPr>
              <a:t>&lt;a href=“http://www.msn.com”&gt;, &lt;/a&gt;, …</a:t>
            </a:r>
          </a:p>
          <a:p>
            <a:pPr eaLnBrk="1" hangingPunct="1"/>
            <a:r>
              <a:rPr lang="en-CA" altLang="en-US" smtClean="0"/>
              <a:t>Placeholder tags (standalone or unpaired tags)</a:t>
            </a:r>
          </a:p>
          <a:p>
            <a:pPr lvl="1" eaLnBrk="1" hangingPunct="1"/>
            <a:r>
              <a:rPr lang="en-CA" altLang="en-US" b="1" smtClean="0">
                <a:solidFill>
                  <a:schemeClr val="accent2"/>
                </a:solidFill>
              </a:rPr>
              <a:t>&lt;img src=“mydog.jpg”&gt;, &lt;hr&gt;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Let’s make a webpage the </a:t>
            </a:r>
            <a:r>
              <a:rPr lang="en-CA" b="1" i="1" dirty="0" smtClean="0">
                <a:solidFill>
                  <a:schemeClr val="tx2">
                    <a:satMod val="130000"/>
                  </a:schemeClr>
                </a:solidFill>
              </a:rPr>
              <a:t>Old Fashioned Way!</a:t>
            </a:r>
            <a:endParaRPr lang="en-CA" b="1" dirty="0">
              <a:solidFill>
                <a:schemeClr val="tx2">
                  <a:satMod val="130000"/>
                </a:schemeClr>
              </a:solidFill>
            </a:endParaRPr>
          </a:p>
        </p:txBody>
      </p:sp>
      <p:sp>
        <p:nvSpPr>
          <p:cNvPr id="3" name="Content Placeholder 2"/>
          <p:cNvSpPr>
            <a:spLocks noGrp="1"/>
          </p:cNvSpPr>
          <p:nvPr>
            <p:ph idx="1"/>
          </p:nvPr>
        </p:nvSpPr>
        <p:spPr>
          <a:xfrm>
            <a:off x="857250" y="1571625"/>
            <a:ext cx="7858125" cy="4786313"/>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Open </a:t>
            </a:r>
            <a:r>
              <a:rPr lang="en-CA" i="1" dirty="0" smtClean="0"/>
              <a:t>Notepad</a:t>
            </a:r>
          </a:p>
          <a:p>
            <a:pPr marL="365760" indent="-283464" eaLnBrk="1" fontAlgn="auto" hangingPunct="1">
              <a:spcAft>
                <a:spcPts val="0"/>
              </a:spcAft>
              <a:buFont typeface="Wingdings 2"/>
              <a:buChar char=""/>
              <a:defRPr/>
            </a:pPr>
            <a:r>
              <a:rPr lang="en-CA" dirty="0" smtClean="0"/>
              <a:t>Save your file as </a:t>
            </a:r>
            <a:r>
              <a:rPr lang="en-CA" i="1" dirty="0" err="1" smtClean="0"/>
              <a:t>myfirstpage.html</a:t>
            </a:r>
            <a:endParaRPr lang="en-CA" i="1" dirty="0" smtClean="0"/>
          </a:p>
          <a:p>
            <a:pPr marL="365760" indent="-283464" eaLnBrk="1" fontAlgn="auto" hangingPunct="1">
              <a:spcAft>
                <a:spcPts val="0"/>
              </a:spcAft>
              <a:buFont typeface="Wingdings 2"/>
              <a:buChar char=""/>
              <a:defRPr/>
            </a:pPr>
            <a:r>
              <a:rPr lang="en-CA" dirty="0" smtClean="0"/>
              <a:t>Type in some tags</a:t>
            </a:r>
          </a:p>
          <a:p>
            <a:pPr marL="365760" indent="-283464" eaLnBrk="1" fontAlgn="auto" hangingPunct="1">
              <a:spcAft>
                <a:spcPts val="0"/>
              </a:spcAft>
              <a:buFont typeface="Wingdings 2"/>
              <a:buChar char=""/>
              <a:defRPr/>
            </a:pPr>
            <a:r>
              <a:rPr lang="en-CA" dirty="0" smtClean="0"/>
              <a:t>Save the file again</a:t>
            </a:r>
          </a:p>
          <a:p>
            <a:pPr marL="365760" indent="-283464" eaLnBrk="1" fontAlgn="auto" hangingPunct="1">
              <a:spcAft>
                <a:spcPts val="0"/>
              </a:spcAft>
              <a:buFont typeface="Wingdings 2"/>
              <a:buChar char=""/>
              <a:defRPr/>
            </a:pPr>
            <a:r>
              <a:rPr lang="en-CA" dirty="0" smtClean="0"/>
              <a:t>Close the file</a:t>
            </a:r>
          </a:p>
          <a:p>
            <a:pPr marL="365760" indent="-283464" eaLnBrk="1" fontAlgn="auto" hangingPunct="1">
              <a:spcAft>
                <a:spcPts val="0"/>
              </a:spcAft>
              <a:buFont typeface="Wingdings 2"/>
              <a:buChar char=""/>
              <a:defRPr/>
            </a:pPr>
            <a:r>
              <a:rPr lang="en-CA" dirty="0" smtClean="0"/>
              <a:t>Double click on it, it should now open in </a:t>
            </a:r>
            <a:r>
              <a:rPr lang="en-CA" i="1" dirty="0" smtClean="0"/>
              <a:t>IE</a:t>
            </a:r>
          </a:p>
          <a:p>
            <a:pPr marL="365760" indent="-283464" eaLnBrk="1" fontAlgn="auto" hangingPunct="1">
              <a:spcAft>
                <a:spcPts val="0"/>
              </a:spcAft>
              <a:buFont typeface="Wingdings 2"/>
              <a:buChar char=""/>
              <a:defRPr/>
            </a:pPr>
            <a:r>
              <a:rPr lang="en-CA" dirty="0" smtClean="0"/>
              <a:t>In IE, from the menu select  </a:t>
            </a:r>
            <a:r>
              <a:rPr lang="en-CA" i="1" dirty="0" smtClean="0"/>
              <a:t>View&gt;Source</a:t>
            </a:r>
          </a:p>
          <a:p>
            <a:pPr marL="365760" indent="-283464" eaLnBrk="1" fontAlgn="auto" hangingPunct="1">
              <a:spcAft>
                <a:spcPts val="0"/>
              </a:spcAft>
              <a:buFont typeface="Wingdings 2"/>
              <a:buChar char=""/>
              <a:defRPr/>
            </a:pPr>
            <a:r>
              <a:rPr lang="en-CA" dirty="0" smtClean="0"/>
              <a:t>Edit the tags some more and save the file</a:t>
            </a:r>
          </a:p>
          <a:p>
            <a:pPr marL="365760" indent="-283464" eaLnBrk="1" fontAlgn="auto" hangingPunct="1">
              <a:spcAft>
                <a:spcPts val="0"/>
              </a:spcAft>
              <a:buFont typeface="Wingdings 2"/>
              <a:buChar char=""/>
              <a:defRPr/>
            </a:pPr>
            <a:r>
              <a:rPr lang="en-CA" dirty="0" smtClean="0"/>
              <a:t>Go back to IE and hit the refresh button</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929563"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It is way to hard to remember all the tags, so…</a:t>
            </a:r>
            <a:endParaRPr lang="en-CA" dirty="0">
              <a:solidFill>
                <a:schemeClr val="tx2">
                  <a:satMod val="130000"/>
                </a:schemeClr>
              </a:solidFill>
            </a:endParaRPr>
          </a:p>
        </p:txBody>
      </p:sp>
      <p:sp>
        <p:nvSpPr>
          <p:cNvPr id="54275" name="Content Placeholder 2"/>
          <p:cNvSpPr>
            <a:spLocks noGrp="1"/>
          </p:cNvSpPr>
          <p:nvPr>
            <p:ph idx="1"/>
          </p:nvPr>
        </p:nvSpPr>
        <p:spPr>
          <a:xfrm>
            <a:off x="857250" y="1285875"/>
            <a:ext cx="7715250" cy="4929188"/>
          </a:xfrm>
        </p:spPr>
        <p:txBody>
          <a:bodyPr/>
          <a:lstStyle/>
          <a:p>
            <a:pPr eaLnBrk="1" hangingPunct="1"/>
            <a:r>
              <a:rPr lang="en-CA" altLang="en-US" b="1" smtClean="0"/>
              <a:t>WYSIWYG programs to the rescue! </a:t>
            </a:r>
          </a:p>
          <a:p>
            <a:pPr lvl="1" eaLnBrk="1" hangingPunct="1"/>
            <a:r>
              <a:rPr lang="en-CA" altLang="en-US" smtClean="0"/>
              <a:t>Eg. Adobe Dreamweaver or BlueGriffon</a:t>
            </a:r>
          </a:p>
          <a:p>
            <a:pPr eaLnBrk="1" hangingPunct="1"/>
            <a:r>
              <a:rPr lang="en-CA" altLang="en-US" smtClean="0"/>
              <a:t>They creates the tags for us so that we don’t have to remember the syntax for each tag!</a:t>
            </a:r>
          </a:p>
          <a:p>
            <a:pPr eaLnBrk="1" hangingPunct="1"/>
            <a:r>
              <a:rPr lang="en-CA" altLang="en-US" b="1" smtClean="0">
                <a:solidFill>
                  <a:schemeClr val="accent1"/>
                </a:solidFill>
              </a:rPr>
              <a:t>Question: </a:t>
            </a:r>
            <a:r>
              <a:rPr lang="en-CA" altLang="en-US" smtClean="0">
                <a:solidFill>
                  <a:schemeClr val="accent1"/>
                </a:solidFill>
              </a:rPr>
              <a:t>Can you still see the tags in BlueGriffon? If so, how?</a:t>
            </a:r>
          </a:p>
        </p:txBody>
      </p:sp>
      <p:pic>
        <p:nvPicPr>
          <p:cNvPr id="54276" name="Picture 2" descr="C:\Documents and Settings\lreid\Local Settings\Temporary Internet Files\Content.IE5\FTQVBHZQ\MCj0441888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549275"/>
            <a:ext cx="2263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084763"/>
            <a:ext cx="7127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err="1" smtClean="0">
                <a:solidFill>
                  <a:schemeClr val="tx2">
                    <a:satMod val="130000"/>
                  </a:schemeClr>
                </a:solidFill>
              </a:rPr>
              <a:t>BlueGriffon</a:t>
            </a:r>
            <a:r>
              <a:rPr lang="en-CA" dirty="0" smtClean="0">
                <a:solidFill>
                  <a:schemeClr val="tx2">
                    <a:satMod val="130000"/>
                  </a:schemeClr>
                </a:solidFill>
              </a:rPr>
              <a:t> Tips</a:t>
            </a:r>
            <a:endParaRPr lang="en-CA" dirty="0">
              <a:solidFill>
                <a:schemeClr val="tx2">
                  <a:satMod val="130000"/>
                </a:schemeClr>
              </a:solidFill>
            </a:endParaRPr>
          </a:p>
        </p:txBody>
      </p:sp>
      <p:sp>
        <p:nvSpPr>
          <p:cNvPr id="3" name="Content Placeholder 2"/>
          <p:cNvSpPr>
            <a:spLocks noGrp="1"/>
          </p:cNvSpPr>
          <p:nvPr>
            <p:ph idx="1"/>
          </p:nvPr>
        </p:nvSpPr>
        <p:spPr>
          <a:xfrm>
            <a:off x="714375" y="1071563"/>
            <a:ext cx="8220075" cy="5572125"/>
          </a:xfrm>
        </p:spPr>
        <p:txBody>
          <a:bodyPr>
            <a:normAutofit fontScale="77500" lnSpcReduction="20000"/>
          </a:bodyPr>
          <a:lstStyle/>
          <a:p>
            <a:pPr marL="365760" indent="-283464" eaLnBrk="1" fontAlgn="auto" hangingPunct="1">
              <a:spcAft>
                <a:spcPts val="0"/>
              </a:spcAft>
              <a:buFont typeface="Wingdings 2"/>
              <a:buChar char=""/>
              <a:defRPr/>
            </a:pPr>
            <a:r>
              <a:rPr lang="en-CA" dirty="0" smtClean="0"/>
              <a:t>Webpages will NOT format as precisely as something like a MS Word document to be printed because everyone’s resolution is different and screen size is different. </a:t>
            </a:r>
          </a:p>
          <a:p>
            <a:pPr marL="365760" indent="-283464" eaLnBrk="1" fontAlgn="auto" hangingPunct="1">
              <a:spcAft>
                <a:spcPts val="0"/>
              </a:spcAft>
              <a:buFont typeface="Wingdings 2"/>
              <a:buChar char=""/>
              <a:defRPr/>
            </a:pPr>
            <a:r>
              <a:rPr lang="en-CA" dirty="0" smtClean="0"/>
              <a:t>Design a template/layout and then save it and make copies for each page in your site and add the content to the copies</a:t>
            </a:r>
          </a:p>
          <a:p>
            <a:pPr marL="365760" indent="-283464" eaLnBrk="1" fontAlgn="auto" hangingPunct="1">
              <a:spcAft>
                <a:spcPts val="0"/>
              </a:spcAft>
              <a:buFont typeface="Wingdings 2"/>
              <a:buChar char=""/>
              <a:defRPr/>
            </a:pPr>
            <a:r>
              <a:rPr lang="en-CA" dirty="0" smtClean="0"/>
              <a:t>Don’t forget to make an images folder! Put your images in the folder BEFORE you start adding them to your page.  ALWAYS ADD THE IMAGE TO THE IMAGES FOLDER BEFORE YOU PUT IT IN YOUR PAGE!</a:t>
            </a:r>
          </a:p>
          <a:p>
            <a:pPr marL="365760" indent="-283464" eaLnBrk="1" fontAlgn="auto" hangingPunct="1">
              <a:spcAft>
                <a:spcPts val="0"/>
              </a:spcAft>
              <a:buFont typeface="Wingdings 2"/>
              <a:buChar char=""/>
              <a:defRPr/>
            </a:pPr>
            <a:r>
              <a:rPr lang="en-CA" dirty="0" smtClean="0"/>
              <a:t>Try previewing your page in more than one browser</a:t>
            </a:r>
          </a:p>
          <a:p>
            <a:pPr marL="365760" indent="-283464" eaLnBrk="1" fontAlgn="auto" hangingPunct="1">
              <a:spcAft>
                <a:spcPts val="0"/>
              </a:spcAft>
              <a:buFont typeface="Wingdings 2"/>
              <a:buChar char=""/>
              <a:defRPr/>
            </a:pPr>
            <a:r>
              <a:rPr lang="en-CA" dirty="0" smtClean="0"/>
              <a:t>It is easier to create the top level folder and subfolders first and then point </a:t>
            </a:r>
            <a:r>
              <a:rPr lang="en-CA" dirty="0" err="1" smtClean="0"/>
              <a:t>BlueGriffon</a:t>
            </a:r>
            <a:r>
              <a:rPr lang="en-CA" dirty="0" smtClean="0"/>
              <a:t> to that folder</a:t>
            </a:r>
          </a:p>
          <a:p>
            <a:pPr marL="365760" indent="-283464" eaLnBrk="1" fontAlgn="auto" hangingPunct="1">
              <a:spcAft>
                <a:spcPts val="0"/>
              </a:spcAft>
              <a:buFont typeface="Wingdings 2"/>
              <a:buChar char=""/>
              <a:defRPr/>
            </a:pPr>
            <a:r>
              <a:rPr lang="en-CA" dirty="0" smtClean="0"/>
              <a:t>Always use lower case names with no spaces for all folder and all file names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mph" presetSubtype="2" fill="hold" nodeType="clickEffect">
                                  <p:stCondLst>
                                    <p:cond delay="0"/>
                                  </p:stCondLst>
                                  <p:childTnLst>
                                    <p:animClr clrSpc="rgb" dir="cw">
                                      <p:cBhvr override="childStyle">
                                        <p:cTn id="21" dur="2000" fill="hold"/>
                                        <p:tgtEl>
                                          <p:spTgt spid="3">
                                            <p:txEl>
                                              <p:pRg st="2" end="2"/>
                                            </p:txEl>
                                          </p:spTgt>
                                        </p:tgtEl>
                                        <p:attrNameLst>
                                          <p:attrName>style.color</p:attrName>
                                        </p:attrNameLst>
                                      </p:cBhvr>
                                      <p:to>
                                        <a:schemeClr val="accent2"/>
                                      </p:to>
                                    </p:animClr>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26988"/>
            <a:ext cx="8072438" cy="1143000"/>
          </a:xfrm>
        </p:spPr>
        <p:txBody>
          <a:bodyPr/>
          <a:lstStyle/>
          <a:p>
            <a:pPr eaLnBrk="1" fontAlgn="auto" hangingPunct="1">
              <a:spcAft>
                <a:spcPts val="0"/>
              </a:spcAft>
              <a:defRPr/>
            </a:pPr>
            <a:r>
              <a:rPr lang="en-CA" dirty="0" smtClean="0">
                <a:solidFill>
                  <a:schemeClr val="tx2">
                    <a:satMod val="130000"/>
                  </a:schemeClr>
                </a:solidFill>
              </a:rPr>
              <a:t>Page Title</a:t>
            </a:r>
            <a:endParaRPr lang="en-CA" dirty="0">
              <a:solidFill>
                <a:schemeClr val="tx2">
                  <a:satMod val="130000"/>
                </a:schemeClr>
              </a:solidFill>
            </a:endParaRPr>
          </a:p>
        </p:txBody>
      </p:sp>
      <p:sp>
        <p:nvSpPr>
          <p:cNvPr id="3" name="Content Placeholder 2"/>
          <p:cNvSpPr>
            <a:spLocks noGrp="1"/>
          </p:cNvSpPr>
          <p:nvPr>
            <p:ph idx="1"/>
          </p:nvPr>
        </p:nvSpPr>
        <p:spPr>
          <a:xfrm>
            <a:off x="390525" y="1052513"/>
            <a:ext cx="8539163" cy="4786312"/>
          </a:xfrm>
        </p:spPr>
        <p:txBody>
          <a:bodyPr/>
          <a:lstStyle/>
          <a:p>
            <a:pPr eaLnBrk="1" hangingPunct="1"/>
            <a:r>
              <a:rPr lang="en-CA" altLang="en-US" smtClean="0"/>
              <a:t>Shows up now at the top of the tab</a:t>
            </a:r>
          </a:p>
          <a:p>
            <a:pPr eaLnBrk="1" hangingPunct="1"/>
            <a:r>
              <a:rPr lang="en-CA" altLang="en-US" smtClean="0"/>
              <a:t>Page title is very important, when you print a webpage, the title appears at the top of printed paper</a:t>
            </a:r>
          </a:p>
          <a:p>
            <a:pPr eaLnBrk="1" hangingPunct="1"/>
            <a:r>
              <a:rPr lang="en-CA" altLang="en-US" smtClean="0"/>
              <a:t>Search engines look at page title</a:t>
            </a:r>
          </a:p>
          <a:p>
            <a:pPr eaLnBrk="1" hangingPunct="1"/>
            <a:r>
              <a:rPr lang="en-CA" altLang="en-US" smtClean="0"/>
              <a:t>Title is displayed in the list returned by Google</a:t>
            </a:r>
          </a:p>
          <a:p>
            <a:pPr eaLnBrk="1" hangingPunct="1"/>
            <a:r>
              <a:rPr lang="en-CA" altLang="en-US" smtClean="0"/>
              <a:t>Always set the page title on all your pages</a:t>
            </a:r>
          </a:p>
          <a:p>
            <a:pPr eaLnBrk="1" hangingPunct="1"/>
            <a:r>
              <a:rPr lang="en-CA" altLang="en-US" smtClean="0"/>
              <a:t>Start with the site name, then hyphen and the page description</a:t>
            </a:r>
          </a:p>
          <a:p>
            <a:pPr lvl="1" eaLnBrk="1" hangingPunct="1"/>
            <a:r>
              <a:rPr lang="en-CA" altLang="en-US" smtClean="0"/>
              <a:t>Examples:   </a:t>
            </a:r>
            <a:br>
              <a:rPr lang="en-CA" altLang="en-US" smtClean="0"/>
            </a:br>
            <a:r>
              <a:rPr lang="en-CA" altLang="en-US" sz="1800" i="1" smtClean="0"/>
              <a:t>The Department of Computer Science – Undergraduate Information</a:t>
            </a:r>
            <a:br>
              <a:rPr lang="en-CA" altLang="en-US" sz="1800" i="1" smtClean="0"/>
            </a:br>
            <a:r>
              <a:rPr lang="en-CA" altLang="en-US" sz="1800" i="1" smtClean="0"/>
              <a:t>Laura K. Reid Online Resume – Work Experience</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916113"/>
            <a:ext cx="8515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5561013" y="1935163"/>
            <a:ext cx="2827337" cy="1274762"/>
          </a:xfrm>
          <a:custGeom>
            <a:avLst/>
            <a:gdLst>
              <a:gd name="connsiteX0" fmla="*/ 2313992 w 2848348"/>
              <a:gd name="connsiteY0" fmla="*/ 202121 h 1275142"/>
              <a:gd name="connsiteX1" fmla="*/ 2024743 w 2848348"/>
              <a:gd name="connsiteY1" fmla="*/ 80823 h 1275142"/>
              <a:gd name="connsiteX2" fmla="*/ 1791477 w 2848348"/>
              <a:gd name="connsiteY2" fmla="*/ 52831 h 1275142"/>
              <a:gd name="connsiteX3" fmla="*/ 1716833 w 2848348"/>
              <a:gd name="connsiteY3" fmla="*/ 43501 h 1275142"/>
              <a:gd name="connsiteX4" fmla="*/ 774441 w 2848348"/>
              <a:gd name="connsiteY4" fmla="*/ 80823 h 1275142"/>
              <a:gd name="connsiteX5" fmla="*/ 662473 w 2848348"/>
              <a:gd name="connsiteY5" fmla="*/ 99484 h 1275142"/>
              <a:gd name="connsiteX6" fmla="*/ 578498 w 2848348"/>
              <a:gd name="connsiteY6" fmla="*/ 127476 h 1275142"/>
              <a:gd name="connsiteX7" fmla="*/ 485192 w 2848348"/>
              <a:gd name="connsiteY7" fmla="*/ 136807 h 1275142"/>
              <a:gd name="connsiteX8" fmla="*/ 289249 w 2848348"/>
              <a:gd name="connsiteY8" fmla="*/ 230113 h 1275142"/>
              <a:gd name="connsiteX9" fmla="*/ 223935 w 2848348"/>
              <a:gd name="connsiteY9" fmla="*/ 258105 h 1275142"/>
              <a:gd name="connsiteX10" fmla="*/ 205273 w 2848348"/>
              <a:gd name="connsiteY10" fmla="*/ 276766 h 1275142"/>
              <a:gd name="connsiteX11" fmla="*/ 186612 w 2848348"/>
              <a:gd name="connsiteY11" fmla="*/ 304758 h 1275142"/>
              <a:gd name="connsiteX12" fmla="*/ 158620 w 2848348"/>
              <a:gd name="connsiteY12" fmla="*/ 342080 h 1275142"/>
              <a:gd name="connsiteX13" fmla="*/ 121298 w 2848348"/>
              <a:gd name="connsiteY13" fmla="*/ 416725 h 1275142"/>
              <a:gd name="connsiteX14" fmla="*/ 83975 w 2848348"/>
              <a:gd name="connsiteY14" fmla="*/ 500701 h 1275142"/>
              <a:gd name="connsiteX15" fmla="*/ 37322 w 2848348"/>
              <a:gd name="connsiteY15" fmla="*/ 566015 h 1275142"/>
              <a:gd name="connsiteX16" fmla="*/ 27992 w 2848348"/>
              <a:gd name="connsiteY16" fmla="*/ 603338 h 1275142"/>
              <a:gd name="connsiteX17" fmla="*/ 9331 w 2848348"/>
              <a:gd name="connsiteY17" fmla="*/ 715305 h 1275142"/>
              <a:gd name="connsiteX18" fmla="*/ 0 w 2848348"/>
              <a:gd name="connsiteY18" fmla="*/ 761958 h 1275142"/>
              <a:gd name="connsiteX19" fmla="*/ 18661 w 2848348"/>
              <a:gd name="connsiteY19" fmla="*/ 901917 h 1275142"/>
              <a:gd name="connsiteX20" fmla="*/ 37322 w 2848348"/>
              <a:gd name="connsiteY20" fmla="*/ 948570 h 1275142"/>
              <a:gd name="connsiteX21" fmla="*/ 65314 w 2848348"/>
              <a:gd name="connsiteY21" fmla="*/ 995223 h 1275142"/>
              <a:gd name="connsiteX22" fmla="*/ 177282 w 2848348"/>
              <a:gd name="connsiteY22" fmla="*/ 1116521 h 1275142"/>
              <a:gd name="connsiteX23" fmla="*/ 223935 w 2848348"/>
              <a:gd name="connsiteY23" fmla="*/ 1153844 h 1275142"/>
              <a:gd name="connsiteX24" fmla="*/ 298579 w 2848348"/>
              <a:gd name="connsiteY24" fmla="*/ 1172505 h 1275142"/>
              <a:gd name="connsiteX25" fmla="*/ 475861 w 2848348"/>
              <a:gd name="connsiteY25" fmla="*/ 1256480 h 1275142"/>
              <a:gd name="connsiteX26" fmla="*/ 681135 w 2848348"/>
              <a:gd name="connsiteY26" fmla="*/ 1275142 h 1275142"/>
              <a:gd name="connsiteX27" fmla="*/ 1166326 w 2848348"/>
              <a:gd name="connsiteY27" fmla="*/ 1256480 h 1275142"/>
              <a:gd name="connsiteX28" fmla="*/ 1306286 w 2848348"/>
              <a:gd name="connsiteY28" fmla="*/ 1228489 h 1275142"/>
              <a:gd name="connsiteX29" fmla="*/ 1679510 w 2848348"/>
              <a:gd name="connsiteY29" fmla="*/ 1181835 h 1275142"/>
              <a:gd name="connsiteX30" fmla="*/ 1856792 w 2848348"/>
              <a:gd name="connsiteY30" fmla="*/ 1125852 h 1275142"/>
              <a:gd name="connsiteX31" fmla="*/ 2304661 w 2848348"/>
              <a:gd name="connsiteY31" fmla="*/ 1060538 h 1275142"/>
              <a:gd name="connsiteX32" fmla="*/ 2425959 w 2848348"/>
              <a:gd name="connsiteY32" fmla="*/ 1013884 h 1275142"/>
              <a:gd name="connsiteX33" fmla="*/ 2547257 w 2848348"/>
              <a:gd name="connsiteY33" fmla="*/ 995223 h 1275142"/>
              <a:gd name="connsiteX34" fmla="*/ 2640563 w 2848348"/>
              <a:gd name="connsiteY34" fmla="*/ 976562 h 1275142"/>
              <a:gd name="connsiteX35" fmla="*/ 2696547 w 2848348"/>
              <a:gd name="connsiteY35" fmla="*/ 948570 h 1275142"/>
              <a:gd name="connsiteX36" fmla="*/ 2743200 w 2848348"/>
              <a:gd name="connsiteY36" fmla="*/ 939240 h 1275142"/>
              <a:gd name="connsiteX37" fmla="*/ 2808514 w 2848348"/>
              <a:gd name="connsiteY37" fmla="*/ 892587 h 1275142"/>
              <a:gd name="connsiteX38" fmla="*/ 2808514 w 2848348"/>
              <a:gd name="connsiteY38" fmla="*/ 603338 h 1275142"/>
              <a:gd name="connsiteX39" fmla="*/ 2780522 w 2848348"/>
              <a:gd name="connsiteY39" fmla="*/ 547354 h 1275142"/>
              <a:gd name="connsiteX40" fmla="*/ 2743200 w 2848348"/>
              <a:gd name="connsiteY40" fmla="*/ 463378 h 1275142"/>
              <a:gd name="connsiteX41" fmla="*/ 2640563 w 2848348"/>
              <a:gd name="connsiteY41" fmla="*/ 351411 h 1275142"/>
              <a:gd name="connsiteX42" fmla="*/ 2584579 w 2848348"/>
              <a:gd name="connsiteY42" fmla="*/ 314089 h 1275142"/>
              <a:gd name="connsiteX43" fmla="*/ 2407298 w 2848348"/>
              <a:gd name="connsiteY43" fmla="*/ 220782 h 1275142"/>
              <a:gd name="connsiteX44" fmla="*/ 2341984 w 2848348"/>
              <a:gd name="connsiteY44" fmla="*/ 183460 h 1275142"/>
              <a:gd name="connsiteX45" fmla="*/ 2258008 w 2848348"/>
              <a:gd name="connsiteY45" fmla="*/ 155468 h 1275142"/>
              <a:gd name="connsiteX46" fmla="*/ 2164702 w 2848348"/>
              <a:gd name="connsiteY46" fmla="*/ 108815 h 1275142"/>
              <a:gd name="connsiteX47" fmla="*/ 2090057 w 2848348"/>
              <a:gd name="connsiteY47" fmla="*/ 90154 h 1275142"/>
              <a:gd name="connsiteX48" fmla="*/ 2006082 w 2848348"/>
              <a:gd name="connsiteY48" fmla="*/ 62162 h 1275142"/>
              <a:gd name="connsiteX49" fmla="*/ 1875453 w 2848348"/>
              <a:gd name="connsiteY49" fmla="*/ 43501 h 1275142"/>
              <a:gd name="connsiteX50" fmla="*/ 1642188 w 2848348"/>
              <a:gd name="connsiteY50" fmla="*/ 62162 h 12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48348" h="1275142">
                <a:moveTo>
                  <a:pt x="2313992" y="202121"/>
                </a:moveTo>
                <a:cubicBezTo>
                  <a:pt x="2217576" y="161688"/>
                  <a:pt x="2125271" y="109545"/>
                  <a:pt x="2024743" y="80823"/>
                </a:cubicBezTo>
                <a:cubicBezTo>
                  <a:pt x="1949443" y="59309"/>
                  <a:pt x="1869221" y="62254"/>
                  <a:pt x="1791477" y="52831"/>
                </a:cubicBezTo>
                <a:lnTo>
                  <a:pt x="1716833" y="43501"/>
                </a:lnTo>
                <a:cubicBezTo>
                  <a:pt x="1337966" y="52856"/>
                  <a:pt x="1102802" y="39778"/>
                  <a:pt x="774441" y="80823"/>
                </a:cubicBezTo>
                <a:cubicBezTo>
                  <a:pt x="736896" y="85516"/>
                  <a:pt x="699796" y="93264"/>
                  <a:pt x="662473" y="99484"/>
                </a:cubicBezTo>
                <a:cubicBezTo>
                  <a:pt x="634481" y="108815"/>
                  <a:pt x="607371" y="121397"/>
                  <a:pt x="578498" y="127476"/>
                </a:cubicBezTo>
                <a:cubicBezTo>
                  <a:pt x="547911" y="133915"/>
                  <a:pt x="515199" y="128055"/>
                  <a:pt x="485192" y="136807"/>
                </a:cubicBezTo>
                <a:cubicBezTo>
                  <a:pt x="363556" y="172284"/>
                  <a:pt x="378735" y="185370"/>
                  <a:pt x="289249" y="230113"/>
                </a:cubicBezTo>
                <a:cubicBezTo>
                  <a:pt x="268063" y="240706"/>
                  <a:pt x="245706" y="248774"/>
                  <a:pt x="223935" y="258105"/>
                </a:cubicBezTo>
                <a:cubicBezTo>
                  <a:pt x="217714" y="264325"/>
                  <a:pt x="210769" y="269897"/>
                  <a:pt x="205273" y="276766"/>
                </a:cubicBezTo>
                <a:cubicBezTo>
                  <a:pt x="198268" y="285523"/>
                  <a:pt x="193130" y="295633"/>
                  <a:pt x="186612" y="304758"/>
                </a:cubicBezTo>
                <a:cubicBezTo>
                  <a:pt x="177573" y="317412"/>
                  <a:pt x="167951" y="329639"/>
                  <a:pt x="158620" y="342080"/>
                </a:cubicBezTo>
                <a:cubicBezTo>
                  <a:pt x="137582" y="405198"/>
                  <a:pt x="165365" y="328593"/>
                  <a:pt x="121298" y="416725"/>
                </a:cubicBezTo>
                <a:cubicBezTo>
                  <a:pt x="78162" y="502995"/>
                  <a:pt x="174079" y="354282"/>
                  <a:pt x="83975" y="500701"/>
                </a:cubicBezTo>
                <a:cubicBezTo>
                  <a:pt x="69953" y="523487"/>
                  <a:pt x="52873" y="544244"/>
                  <a:pt x="37322" y="566015"/>
                </a:cubicBezTo>
                <a:cubicBezTo>
                  <a:pt x="34212" y="578456"/>
                  <a:pt x="30355" y="590734"/>
                  <a:pt x="27992" y="603338"/>
                </a:cubicBezTo>
                <a:cubicBezTo>
                  <a:pt x="21019" y="640527"/>
                  <a:pt x="16752" y="678203"/>
                  <a:pt x="9331" y="715305"/>
                </a:cubicBezTo>
                <a:lnTo>
                  <a:pt x="0" y="761958"/>
                </a:lnTo>
                <a:cubicBezTo>
                  <a:pt x="6220" y="808611"/>
                  <a:pt x="9431" y="855765"/>
                  <a:pt x="18661" y="901917"/>
                </a:cubicBezTo>
                <a:cubicBezTo>
                  <a:pt x="21946" y="918341"/>
                  <a:pt x="29832" y="933589"/>
                  <a:pt x="37322" y="948570"/>
                </a:cubicBezTo>
                <a:cubicBezTo>
                  <a:pt x="45432" y="964791"/>
                  <a:pt x="55254" y="980133"/>
                  <a:pt x="65314" y="995223"/>
                </a:cubicBezTo>
                <a:cubicBezTo>
                  <a:pt x="94080" y="1038372"/>
                  <a:pt x="140801" y="1087336"/>
                  <a:pt x="177282" y="1116521"/>
                </a:cubicBezTo>
                <a:cubicBezTo>
                  <a:pt x="192833" y="1128962"/>
                  <a:pt x="205853" y="1145498"/>
                  <a:pt x="223935" y="1153844"/>
                </a:cubicBezTo>
                <a:cubicBezTo>
                  <a:pt x="247221" y="1164592"/>
                  <a:pt x="273698" y="1166285"/>
                  <a:pt x="298579" y="1172505"/>
                </a:cubicBezTo>
                <a:cubicBezTo>
                  <a:pt x="361476" y="1214436"/>
                  <a:pt x="389898" y="1239287"/>
                  <a:pt x="475861" y="1256480"/>
                </a:cubicBezTo>
                <a:cubicBezTo>
                  <a:pt x="543234" y="1269955"/>
                  <a:pt x="681135" y="1275142"/>
                  <a:pt x="681135" y="1275142"/>
                </a:cubicBezTo>
                <a:cubicBezTo>
                  <a:pt x="842865" y="1268921"/>
                  <a:pt x="1004925" y="1268525"/>
                  <a:pt x="1166326" y="1256480"/>
                </a:cubicBezTo>
                <a:cubicBezTo>
                  <a:pt x="1213771" y="1252939"/>
                  <a:pt x="1259204" y="1235337"/>
                  <a:pt x="1306286" y="1228489"/>
                </a:cubicBezTo>
                <a:cubicBezTo>
                  <a:pt x="1430357" y="1210442"/>
                  <a:pt x="1679510" y="1181835"/>
                  <a:pt x="1679510" y="1181835"/>
                </a:cubicBezTo>
                <a:cubicBezTo>
                  <a:pt x="1738604" y="1163174"/>
                  <a:pt x="1796586" y="1140536"/>
                  <a:pt x="1856792" y="1125852"/>
                </a:cubicBezTo>
                <a:cubicBezTo>
                  <a:pt x="2004312" y="1089871"/>
                  <a:pt x="2154317" y="1077885"/>
                  <a:pt x="2304661" y="1060538"/>
                </a:cubicBezTo>
                <a:cubicBezTo>
                  <a:pt x="2345094" y="1044987"/>
                  <a:pt x="2384128" y="1025146"/>
                  <a:pt x="2425959" y="1013884"/>
                </a:cubicBezTo>
                <a:cubicBezTo>
                  <a:pt x="2465461" y="1003249"/>
                  <a:pt x="2506954" y="1002232"/>
                  <a:pt x="2547257" y="995223"/>
                </a:cubicBezTo>
                <a:cubicBezTo>
                  <a:pt x="2578506" y="989788"/>
                  <a:pt x="2609461" y="982782"/>
                  <a:pt x="2640563" y="976562"/>
                </a:cubicBezTo>
                <a:cubicBezTo>
                  <a:pt x="2659224" y="967231"/>
                  <a:pt x="2676939" y="955700"/>
                  <a:pt x="2696547" y="948570"/>
                </a:cubicBezTo>
                <a:cubicBezTo>
                  <a:pt x="2711451" y="943150"/>
                  <a:pt x="2728351" y="944808"/>
                  <a:pt x="2743200" y="939240"/>
                </a:cubicBezTo>
                <a:cubicBezTo>
                  <a:pt x="2752292" y="935830"/>
                  <a:pt x="2806372" y="894194"/>
                  <a:pt x="2808514" y="892587"/>
                </a:cubicBezTo>
                <a:cubicBezTo>
                  <a:pt x="2848348" y="773083"/>
                  <a:pt x="2842597" y="814651"/>
                  <a:pt x="2808514" y="603338"/>
                </a:cubicBezTo>
                <a:cubicBezTo>
                  <a:pt x="2805192" y="582740"/>
                  <a:pt x="2789156" y="566348"/>
                  <a:pt x="2780522" y="547354"/>
                </a:cubicBezTo>
                <a:cubicBezTo>
                  <a:pt x="2768978" y="521957"/>
                  <a:pt x="2759151" y="487304"/>
                  <a:pt x="2743200" y="463378"/>
                </a:cubicBezTo>
                <a:cubicBezTo>
                  <a:pt x="2720353" y="429108"/>
                  <a:pt x="2667842" y="374493"/>
                  <a:pt x="2640563" y="351411"/>
                </a:cubicBezTo>
                <a:cubicBezTo>
                  <a:pt x="2623442" y="336924"/>
                  <a:pt x="2603811" y="325628"/>
                  <a:pt x="2584579" y="314089"/>
                </a:cubicBezTo>
                <a:cubicBezTo>
                  <a:pt x="2495413" y="260589"/>
                  <a:pt x="2501873" y="270851"/>
                  <a:pt x="2407298" y="220782"/>
                </a:cubicBezTo>
                <a:cubicBezTo>
                  <a:pt x="2385137" y="209050"/>
                  <a:pt x="2364957" y="193511"/>
                  <a:pt x="2341984" y="183460"/>
                </a:cubicBezTo>
                <a:cubicBezTo>
                  <a:pt x="2314952" y="171633"/>
                  <a:pt x="2285202" y="166918"/>
                  <a:pt x="2258008" y="155468"/>
                </a:cubicBezTo>
                <a:cubicBezTo>
                  <a:pt x="2225960" y="141974"/>
                  <a:pt x="2197111" y="121418"/>
                  <a:pt x="2164702" y="108815"/>
                </a:cubicBezTo>
                <a:cubicBezTo>
                  <a:pt x="2140798" y="99519"/>
                  <a:pt x="2114662" y="97391"/>
                  <a:pt x="2090057" y="90154"/>
                </a:cubicBezTo>
                <a:cubicBezTo>
                  <a:pt x="2061750" y="81828"/>
                  <a:pt x="2034914" y="68430"/>
                  <a:pt x="2006082" y="62162"/>
                </a:cubicBezTo>
                <a:cubicBezTo>
                  <a:pt x="1963101" y="52818"/>
                  <a:pt x="1875453" y="43501"/>
                  <a:pt x="1875453" y="43501"/>
                </a:cubicBezTo>
                <a:cubicBezTo>
                  <a:pt x="1647123" y="53014"/>
                  <a:pt x="1704343" y="0"/>
                  <a:pt x="1642188" y="6216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6" name="Freeform 5"/>
          <p:cNvSpPr/>
          <p:nvPr/>
        </p:nvSpPr>
        <p:spPr>
          <a:xfrm>
            <a:off x="4094163" y="2006600"/>
            <a:ext cx="2339975" cy="811213"/>
          </a:xfrm>
          <a:custGeom>
            <a:avLst/>
            <a:gdLst>
              <a:gd name="connsiteX0" fmla="*/ 1709042 w 2357626"/>
              <a:gd name="connsiteY0" fmla="*/ 102636 h 811763"/>
              <a:gd name="connsiteX1" fmla="*/ 1681050 w 2357626"/>
              <a:gd name="connsiteY1" fmla="*/ 83975 h 811763"/>
              <a:gd name="connsiteX2" fmla="*/ 1653058 w 2357626"/>
              <a:gd name="connsiteY2" fmla="*/ 74645 h 811763"/>
              <a:gd name="connsiteX3" fmla="*/ 1606405 w 2357626"/>
              <a:gd name="connsiteY3" fmla="*/ 55983 h 811763"/>
              <a:gd name="connsiteX4" fmla="*/ 1578413 w 2357626"/>
              <a:gd name="connsiteY4" fmla="*/ 46653 h 811763"/>
              <a:gd name="connsiteX5" fmla="*/ 1541091 w 2357626"/>
              <a:gd name="connsiteY5" fmla="*/ 27991 h 811763"/>
              <a:gd name="connsiteX6" fmla="*/ 1354479 w 2357626"/>
              <a:gd name="connsiteY6" fmla="*/ 9330 h 811763"/>
              <a:gd name="connsiteX7" fmla="*/ 1279834 w 2357626"/>
              <a:gd name="connsiteY7" fmla="*/ 0 h 811763"/>
              <a:gd name="connsiteX8" fmla="*/ 206813 w 2357626"/>
              <a:gd name="connsiteY8" fmla="*/ 9330 h 811763"/>
              <a:gd name="connsiteX9" fmla="*/ 169491 w 2357626"/>
              <a:gd name="connsiteY9" fmla="*/ 18661 h 811763"/>
              <a:gd name="connsiteX10" fmla="*/ 113507 w 2357626"/>
              <a:gd name="connsiteY10" fmla="*/ 37322 h 811763"/>
              <a:gd name="connsiteX11" fmla="*/ 57523 w 2357626"/>
              <a:gd name="connsiteY11" fmla="*/ 83975 h 811763"/>
              <a:gd name="connsiteX12" fmla="*/ 20201 w 2357626"/>
              <a:gd name="connsiteY12" fmla="*/ 158620 h 811763"/>
              <a:gd name="connsiteX13" fmla="*/ 10870 w 2357626"/>
              <a:gd name="connsiteY13" fmla="*/ 205273 h 811763"/>
              <a:gd name="connsiteX14" fmla="*/ 1540 w 2357626"/>
              <a:gd name="connsiteY14" fmla="*/ 233265 h 811763"/>
              <a:gd name="connsiteX15" fmla="*/ 10870 w 2357626"/>
              <a:gd name="connsiteY15" fmla="*/ 457200 h 811763"/>
              <a:gd name="connsiteX16" fmla="*/ 76185 w 2357626"/>
              <a:gd name="connsiteY16" fmla="*/ 587828 h 811763"/>
              <a:gd name="connsiteX17" fmla="*/ 104177 w 2357626"/>
              <a:gd name="connsiteY17" fmla="*/ 615820 h 811763"/>
              <a:gd name="connsiteX18" fmla="*/ 132168 w 2357626"/>
              <a:gd name="connsiteY18" fmla="*/ 634481 h 811763"/>
              <a:gd name="connsiteX19" fmla="*/ 178821 w 2357626"/>
              <a:gd name="connsiteY19" fmla="*/ 681134 h 811763"/>
              <a:gd name="connsiteX20" fmla="*/ 318781 w 2357626"/>
              <a:gd name="connsiteY20" fmla="*/ 737118 h 811763"/>
              <a:gd name="connsiteX21" fmla="*/ 384095 w 2357626"/>
              <a:gd name="connsiteY21" fmla="*/ 765110 h 811763"/>
              <a:gd name="connsiteX22" fmla="*/ 542715 w 2357626"/>
              <a:gd name="connsiteY22" fmla="*/ 802432 h 811763"/>
              <a:gd name="connsiteX23" fmla="*/ 747989 w 2357626"/>
              <a:gd name="connsiteY23" fmla="*/ 811763 h 811763"/>
              <a:gd name="connsiteX24" fmla="*/ 1559752 w 2357626"/>
              <a:gd name="connsiteY24" fmla="*/ 793102 h 811763"/>
              <a:gd name="connsiteX25" fmla="*/ 1606405 w 2357626"/>
              <a:gd name="connsiteY25" fmla="*/ 783771 h 811763"/>
              <a:gd name="connsiteX26" fmla="*/ 1709042 w 2357626"/>
              <a:gd name="connsiteY26" fmla="*/ 755779 h 811763"/>
              <a:gd name="connsiteX27" fmla="*/ 1765025 w 2357626"/>
              <a:gd name="connsiteY27" fmla="*/ 737118 h 811763"/>
              <a:gd name="connsiteX28" fmla="*/ 1830340 w 2357626"/>
              <a:gd name="connsiteY28" fmla="*/ 718457 h 811763"/>
              <a:gd name="connsiteX29" fmla="*/ 1988960 w 2357626"/>
              <a:gd name="connsiteY29" fmla="*/ 671804 h 811763"/>
              <a:gd name="connsiteX30" fmla="*/ 2063605 w 2357626"/>
              <a:gd name="connsiteY30" fmla="*/ 653142 h 811763"/>
              <a:gd name="connsiteX31" fmla="*/ 2128919 w 2357626"/>
              <a:gd name="connsiteY31" fmla="*/ 643812 h 811763"/>
              <a:gd name="connsiteX32" fmla="*/ 2306201 w 2357626"/>
              <a:gd name="connsiteY32" fmla="*/ 625151 h 811763"/>
              <a:gd name="connsiteX33" fmla="*/ 2334193 w 2357626"/>
              <a:gd name="connsiteY33" fmla="*/ 597159 h 811763"/>
              <a:gd name="connsiteX34" fmla="*/ 2334193 w 2357626"/>
              <a:gd name="connsiteY34" fmla="*/ 419877 h 811763"/>
              <a:gd name="connsiteX35" fmla="*/ 2296870 w 2357626"/>
              <a:gd name="connsiteY35" fmla="*/ 317240 h 811763"/>
              <a:gd name="connsiteX36" fmla="*/ 2268879 w 2357626"/>
              <a:gd name="connsiteY36" fmla="*/ 279918 h 811763"/>
              <a:gd name="connsiteX37" fmla="*/ 2250217 w 2357626"/>
              <a:gd name="connsiteY37" fmla="*/ 251926 h 811763"/>
              <a:gd name="connsiteX38" fmla="*/ 2212895 w 2357626"/>
              <a:gd name="connsiteY38" fmla="*/ 223934 h 811763"/>
              <a:gd name="connsiteX39" fmla="*/ 2110258 w 2357626"/>
              <a:gd name="connsiteY39" fmla="*/ 158620 h 811763"/>
              <a:gd name="connsiteX40" fmla="*/ 2063605 w 2357626"/>
              <a:gd name="connsiteY40" fmla="*/ 121298 h 811763"/>
              <a:gd name="connsiteX41" fmla="*/ 1970299 w 2357626"/>
              <a:gd name="connsiteY41" fmla="*/ 93306 h 811763"/>
              <a:gd name="connsiteX42" fmla="*/ 1774356 w 2357626"/>
              <a:gd name="connsiteY42" fmla="*/ 37322 h 811763"/>
              <a:gd name="connsiteX43" fmla="*/ 1671719 w 2357626"/>
              <a:gd name="connsiteY43" fmla="*/ 27991 h 811763"/>
              <a:gd name="connsiteX44" fmla="*/ 1606405 w 2357626"/>
              <a:gd name="connsiteY44" fmla="*/ 18661 h 811763"/>
              <a:gd name="connsiteX45" fmla="*/ 1531760 w 2357626"/>
              <a:gd name="connsiteY45" fmla="*/ 9330 h 811763"/>
              <a:gd name="connsiteX46" fmla="*/ 1345148 w 2357626"/>
              <a:gd name="connsiteY46" fmla="*/ 18661 h 811763"/>
              <a:gd name="connsiteX47" fmla="*/ 1317156 w 2357626"/>
              <a:gd name="connsiteY47" fmla="*/ 46653 h 8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57626" h="811763">
                <a:moveTo>
                  <a:pt x="1709042" y="102636"/>
                </a:moveTo>
                <a:cubicBezTo>
                  <a:pt x="1699711" y="96416"/>
                  <a:pt x="1691080" y="88990"/>
                  <a:pt x="1681050" y="83975"/>
                </a:cubicBezTo>
                <a:cubicBezTo>
                  <a:pt x="1672253" y="79577"/>
                  <a:pt x="1662267" y="78098"/>
                  <a:pt x="1653058" y="74645"/>
                </a:cubicBezTo>
                <a:cubicBezTo>
                  <a:pt x="1637375" y="68764"/>
                  <a:pt x="1622088" y="61864"/>
                  <a:pt x="1606405" y="55983"/>
                </a:cubicBezTo>
                <a:cubicBezTo>
                  <a:pt x="1597196" y="52530"/>
                  <a:pt x="1587453" y="50527"/>
                  <a:pt x="1578413" y="46653"/>
                </a:cubicBezTo>
                <a:cubicBezTo>
                  <a:pt x="1565628" y="41174"/>
                  <a:pt x="1554414" y="31988"/>
                  <a:pt x="1541091" y="27991"/>
                </a:cubicBezTo>
                <a:cubicBezTo>
                  <a:pt x="1499176" y="15417"/>
                  <a:pt x="1372156" y="10937"/>
                  <a:pt x="1354479" y="9330"/>
                </a:cubicBezTo>
                <a:cubicBezTo>
                  <a:pt x="1329507" y="7060"/>
                  <a:pt x="1304716" y="3110"/>
                  <a:pt x="1279834" y="0"/>
                </a:cubicBezTo>
                <a:lnTo>
                  <a:pt x="206813" y="9330"/>
                </a:lnTo>
                <a:cubicBezTo>
                  <a:pt x="193991" y="9545"/>
                  <a:pt x="181774" y="14976"/>
                  <a:pt x="169491" y="18661"/>
                </a:cubicBezTo>
                <a:cubicBezTo>
                  <a:pt x="150650" y="24313"/>
                  <a:pt x="113507" y="37322"/>
                  <a:pt x="113507" y="37322"/>
                </a:cubicBezTo>
                <a:cubicBezTo>
                  <a:pt x="107280" y="41992"/>
                  <a:pt x="65610" y="70497"/>
                  <a:pt x="57523" y="83975"/>
                </a:cubicBezTo>
                <a:cubicBezTo>
                  <a:pt x="43210" y="107829"/>
                  <a:pt x="20201" y="158620"/>
                  <a:pt x="20201" y="158620"/>
                </a:cubicBezTo>
                <a:cubicBezTo>
                  <a:pt x="17091" y="174171"/>
                  <a:pt x="14716" y="189888"/>
                  <a:pt x="10870" y="205273"/>
                </a:cubicBezTo>
                <a:cubicBezTo>
                  <a:pt x="8485" y="214815"/>
                  <a:pt x="1540" y="223430"/>
                  <a:pt x="1540" y="233265"/>
                </a:cubicBezTo>
                <a:cubicBezTo>
                  <a:pt x="1540" y="307975"/>
                  <a:pt x="0" y="383285"/>
                  <a:pt x="10870" y="457200"/>
                </a:cubicBezTo>
                <a:cubicBezTo>
                  <a:pt x="18006" y="505725"/>
                  <a:pt x="44789" y="551200"/>
                  <a:pt x="76185" y="587828"/>
                </a:cubicBezTo>
                <a:cubicBezTo>
                  <a:pt x="84773" y="597847"/>
                  <a:pt x="94040" y="607372"/>
                  <a:pt x="104177" y="615820"/>
                </a:cubicBezTo>
                <a:cubicBezTo>
                  <a:pt x="112792" y="622999"/>
                  <a:pt x="123729" y="627097"/>
                  <a:pt x="132168" y="634481"/>
                </a:cubicBezTo>
                <a:cubicBezTo>
                  <a:pt x="148719" y="648963"/>
                  <a:pt x="161227" y="667939"/>
                  <a:pt x="178821" y="681134"/>
                </a:cubicBezTo>
                <a:cubicBezTo>
                  <a:pt x="248223" y="733185"/>
                  <a:pt x="238405" y="710326"/>
                  <a:pt x="318781" y="737118"/>
                </a:cubicBezTo>
                <a:cubicBezTo>
                  <a:pt x="341252" y="744608"/>
                  <a:pt x="361624" y="757620"/>
                  <a:pt x="384095" y="765110"/>
                </a:cubicBezTo>
                <a:cubicBezTo>
                  <a:pt x="398756" y="769997"/>
                  <a:pt x="531869" y="801382"/>
                  <a:pt x="542715" y="802432"/>
                </a:cubicBezTo>
                <a:cubicBezTo>
                  <a:pt x="610892" y="809030"/>
                  <a:pt x="679564" y="808653"/>
                  <a:pt x="747989" y="811763"/>
                </a:cubicBezTo>
                <a:lnTo>
                  <a:pt x="1559752" y="793102"/>
                </a:lnTo>
                <a:cubicBezTo>
                  <a:pt x="1575603" y="792585"/>
                  <a:pt x="1591020" y="787617"/>
                  <a:pt x="1606405" y="783771"/>
                </a:cubicBezTo>
                <a:cubicBezTo>
                  <a:pt x="1640808" y="775170"/>
                  <a:pt x="1675021" y="765785"/>
                  <a:pt x="1709042" y="755779"/>
                </a:cubicBezTo>
                <a:cubicBezTo>
                  <a:pt x="1727913" y="750229"/>
                  <a:pt x="1746224" y="742903"/>
                  <a:pt x="1765025" y="737118"/>
                </a:cubicBezTo>
                <a:cubicBezTo>
                  <a:pt x="1786667" y="730459"/>
                  <a:pt x="1808568" y="724677"/>
                  <a:pt x="1830340" y="718457"/>
                </a:cubicBezTo>
                <a:cubicBezTo>
                  <a:pt x="1938419" y="656696"/>
                  <a:pt x="1851224" y="694760"/>
                  <a:pt x="1988960" y="671804"/>
                </a:cubicBezTo>
                <a:cubicBezTo>
                  <a:pt x="2014259" y="667588"/>
                  <a:pt x="2038456" y="658172"/>
                  <a:pt x="2063605" y="653142"/>
                </a:cubicBezTo>
                <a:cubicBezTo>
                  <a:pt x="2085170" y="648829"/>
                  <a:pt x="2107072" y="646333"/>
                  <a:pt x="2128919" y="643812"/>
                </a:cubicBezTo>
                <a:cubicBezTo>
                  <a:pt x="2187948" y="637001"/>
                  <a:pt x="2247107" y="631371"/>
                  <a:pt x="2306201" y="625151"/>
                </a:cubicBezTo>
                <a:cubicBezTo>
                  <a:pt x="2315532" y="615820"/>
                  <a:pt x="2327646" y="608616"/>
                  <a:pt x="2334193" y="597159"/>
                </a:cubicBezTo>
                <a:cubicBezTo>
                  <a:pt x="2357626" y="556150"/>
                  <a:pt x="2334298" y="420683"/>
                  <a:pt x="2334193" y="419877"/>
                </a:cubicBezTo>
                <a:cubicBezTo>
                  <a:pt x="2326522" y="361065"/>
                  <a:pt x="2323764" y="354892"/>
                  <a:pt x="2296870" y="317240"/>
                </a:cubicBezTo>
                <a:cubicBezTo>
                  <a:pt x="2287831" y="304586"/>
                  <a:pt x="2277918" y="292572"/>
                  <a:pt x="2268879" y="279918"/>
                </a:cubicBezTo>
                <a:cubicBezTo>
                  <a:pt x="2262361" y="270793"/>
                  <a:pt x="2258147" y="259856"/>
                  <a:pt x="2250217" y="251926"/>
                </a:cubicBezTo>
                <a:cubicBezTo>
                  <a:pt x="2239221" y="240930"/>
                  <a:pt x="2225834" y="232560"/>
                  <a:pt x="2212895" y="223934"/>
                </a:cubicBezTo>
                <a:cubicBezTo>
                  <a:pt x="2179154" y="201440"/>
                  <a:pt x="2141924" y="183953"/>
                  <a:pt x="2110258" y="158620"/>
                </a:cubicBezTo>
                <a:cubicBezTo>
                  <a:pt x="2094707" y="146179"/>
                  <a:pt x="2081652" y="129720"/>
                  <a:pt x="2063605" y="121298"/>
                </a:cubicBezTo>
                <a:cubicBezTo>
                  <a:pt x="2034180" y="107566"/>
                  <a:pt x="2000768" y="104532"/>
                  <a:pt x="1970299" y="93306"/>
                </a:cubicBezTo>
                <a:cubicBezTo>
                  <a:pt x="1831399" y="42132"/>
                  <a:pt x="1941672" y="59146"/>
                  <a:pt x="1774356" y="37322"/>
                </a:cubicBezTo>
                <a:cubicBezTo>
                  <a:pt x="1740291" y="32879"/>
                  <a:pt x="1705862" y="31785"/>
                  <a:pt x="1671719" y="27991"/>
                </a:cubicBezTo>
                <a:cubicBezTo>
                  <a:pt x="1649861" y="25562"/>
                  <a:pt x="1628204" y="21568"/>
                  <a:pt x="1606405" y="18661"/>
                </a:cubicBezTo>
                <a:lnTo>
                  <a:pt x="1531760" y="9330"/>
                </a:lnTo>
                <a:cubicBezTo>
                  <a:pt x="1469556" y="12440"/>
                  <a:pt x="1406907" y="10605"/>
                  <a:pt x="1345148" y="18661"/>
                </a:cubicBezTo>
                <a:cubicBezTo>
                  <a:pt x="1314568" y="22650"/>
                  <a:pt x="1317156" y="30656"/>
                  <a:pt x="1317156" y="4665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
          <p:cNvSpPr/>
          <p:nvPr/>
        </p:nvSpPr>
        <p:spPr>
          <a:xfrm>
            <a:off x="2033588" y="1798638"/>
            <a:ext cx="2263775" cy="1392237"/>
          </a:xfrm>
          <a:custGeom>
            <a:avLst/>
            <a:gdLst>
              <a:gd name="connsiteX0" fmla="*/ 1857464 w 2280012"/>
              <a:gd name="connsiteY0" fmla="*/ 449347 h 1391738"/>
              <a:gd name="connsiteX1" fmla="*/ 1848134 w 2280012"/>
              <a:gd name="connsiteY1" fmla="*/ 393363 h 1391738"/>
              <a:gd name="connsiteX2" fmla="*/ 1810811 w 2280012"/>
              <a:gd name="connsiteY2" fmla="*/ 374702 h 1391738"/>
              <a:gd name="connsiteX3" fmla="*/ 1642860 w 2280012"/>
              <a:gd name="connsiteY3" fmla="*/ 272065 h 1391738"/>
              <a:gd name="connsiteX4" fmla="*/ 1493570 w 2280012"/>
              <a:gd name="connsiteY4" fmla="*/ 225412 h 1391738"/>
              <a:gd name="connsiteX5" fmla="*/ 1409595 w 2280012"/>
              <a:gd name="connsiteY5" fmla="*/ 197420 h 1391738"/>
              <a:gd name="connsiteX6" fmla="*/ 1334950 w 2280012"/>
              <a:gd name="connsiteY6" fmla="*/ 188089 h 1391738"/>
              <a:gd name="connsiteX7" fmla="*/ 1129677 w 2280012"/>
              <a:gd name="connsiteY7" fmla="*/ 169428 h 1391738"/>
              <a:gd name="connsiteX8" fmla="*/ 1027040 w 2280012"/>
              <a:gd name="connsiteY8" fmla="*/ 150767 h 1391738"/>
              <a:gd name="connsiteX9" fmla="*/ 653815 w 2280012"/>
              <a:gd name="connsiteY9" fmla="*/ 160098 h 1391738"/>
              <a:gd name="connsiteX10" fmla="*/ 579170 w 2280012"/>
              <a:gd name="connsiteY10" fmla="*/ 178759 h 1391738"/>
              <a:gd name="connsiteX11" fmla="*/ 448542 w 2280012"/>
              <a:gd name="connsiteY11" fmla="*/ 197420 h 1391738"/>
              <a:gd name="connsiteX12" fmla="*/ 327244 w 2280012"/>
              <a:gd name="connsiteY12" fmla="*/ 253404 h 1391738"/>
              <a:gd name="connsiteX13" fmla="*/ 261930 w 2280012"/>
              <a:gd name="connsiteY13" fmla="*/ 309387 h 1391738"/>
              <a:gd name="connsiteX14" fmla="*/ 224607 w 2280012"/>
              <a:gd name="connsiteY14" fmla="*/ 328049 h 1391738"/>
              <a:gd name="connsiteX15" fmla="*/ 187285 w 2280012"/>
              <a:gd name="connsiteY15" fmla="*/ 374702 h 1391738"/>
              <a:gd name="connsiteX16" fmla="*/ 168623 w 2280012"/>
              <a:gd name="connsiteY16" fmla="*/ 412024 h 1391738"/>
              <a:gd name="connsiteX17" fmla="*/ 84648 w 2280012"/>
              <a:gd name="connsiteY17" fmla="*/ 477338 h 1391738"/>
              <a:gd name="connsiteX18" fmla="*/ 65987 w 2280012"/>
              <a:gd name="connsiteY18" fmla="*/ 505330 h 1391738"/>
              <a:gd name="connsiteX19" fmla="*/ 37995 w 2280012"/>
              <a:gd name="connsiteY19" fmla="*/ 514661 h 1391738"/>
              <a:gd name="connsiteX20" fmla="*/ 28664 w 2280012"/>
              <a:gd name="connsiteY20" fmla="*/ 542653 h 1391738"/>
              <a:gd name="connsiteX21" fmla="*/ 10003 w 2280012"/>
              <a:gd name="connsiteY21" fmla="*/ 570645 h 1391738"/>
              <a:gd name="connsiteX22" fmla="*/ 47326 w 2280012"/>
              <a:gd name="connsiteY22" fmla="*/ 766587 h 1391738"/>
              <a:gd name="connsiteX23" fmla="*/ 56656 w 2280012"/>
              <a:gd name="connsiteY23" fmla="*/ 803910 h 1391738"/>
              <a:gd name="connsiteX24" fmla="*/ 131301 w 2280012"/>
              <a:gd name="connsiteY24" fmla="*/ 887885 h 1391738"/>
              <a:gd name="connsiteX25" fmla="*/ 224607 w 2280012"/>
              <a:gd name="connsiteY25" fmla="*/ 962530 h 1391738"/>
              <a:gd name="connsiteX26" fmla="*/ 327244 w 2280012"/>
              <a:gd name="connsiteY26" fmla="*/ 1046506 h 1391738"/>
              <a:gd name="connsiteX27" fmla="*/ 467203 w 2280012"/>
              <a:gd name="connsiteY27" fmla="*/ 1111820 h 1391738"/>
              <a:gd name="connsiteX28" fmla="*/ 551179 w 2280012"/>
              <a:gd name="connsiteY28" fmla="*/ 1167804 h 1391738"/>
              <a:gd name="connsiteX29" fmla="*/ 635154 w 2280012"/>
              <a:gd name="connsiteY29" fmla="*/ 1195796 h 1391738"/>
              <a:gd name="connsiteX30" fmla="*/ 784444 w 2280012"/>
              <a:gd name="connsiteY30" fmla="*/ 1261110 h 1391738"/>
              <a:gd name="connsiteX31" fmla="*/ 868419 w 2280012"/>
              <a:gd name="connsiteY31" fmla="*/ 1289102 h 1391738"/>
              <a:gd name="connsiteX32" fmla="*/ 980387 w 2280012"/>
              <a:gd name="connsiteY32" fmla="*/ 1345085 h 1391738"/>
              <a:gd name="connsiteX33" fmla="*/ 1045701 w 2280012"/>
              <a:gd name="connsiteY33" fmla="*/ 1363747 h 1391738"/>
              <a:gd name="connsiteX34" fmla="*/ 1101685 w 2280012"/>
              <a:gd name="connsiteY34" fmla="*/ 1382408 h 1391738"/>
              <a:gd name="connsiteX35" fmla="*/ 1204321 w 2280012"/>
              <a:gd name="connsiteY35" fmla="*/ 1391738 h 1391738"/>
              <a:gd name="connsiteX36" fmla="*/ 1568215 w 2280012"/>
              <a:gd name="connsiteY36" fmla="*/ 1382408 h 1391738"/>
              <a:gd name="connsiteX37" fmla="*/ 1764158 w 2280012"/>
              <a:gd name="connsiteY37" fmla="*/ 1307763 h 1391738"/>
              <a:gd name="connsiteX38" fmla="*/ 1848134 w 2280012"/>
              <a:gd name="connsiteY38" fmla="*/ 1289102 h 1391738"/>
              <a:gd name="connsiteX39" fmla="*/ 2016085 w 2280012"/>
              <a:gd name="connsiteY39" fmla="*/ 1223787 h 1391738"/>
              <a:gd name="connsiteX40" fmla="*/ 2081399 w 2280012"/>
              <a:gd name="connsiteY40" fmla="*/ 1186465 h 1391738"/>
              <a:gd name="connsiteX41" fmla="*/ 2184036 w 2280012"/>
              <a:gd name="connsiteY41" fmla="*/ 1121151 h 1391738"/>
              <a:gd name="connsiteX42" fmla="*/ 2249350 w 2280012"/>
              <a:gd name="connsiteY42" fmla="*/ 1055836 h 1391738"/>
              <a:gd name="connsiteX43" fmla="*/ 2277342 w 2280012"/>
              <a:gd name="connsiteY43" fmla="*/ 934538 h 1391738"/>
              <a:gd name="connsiteX44" fmla="*/ 2249350 w 2280012"/>
              <a:gd name="connsiteY44" fmla="*/ 617298 h 1391738"/>
              <a:gd name="connsiteX45" fmla="*/ 2230689 w 2280012"/>
              <a:gd name="connsiteY45" fmla="*/ 561314 h 1391738"/>
              <a:gd name="connsiteX46" fmla="*/ 2100060 w 2280012"/>
              <a:gd name="connsiteY46" fmla="*/ 337379 h 1391738"/>
              <a:gd name="connsiteX47" fmla="*/ 2016085 w 2280012"/>
              <a:gd name="connsiteY47" fmla="*/ 234742 h 1391738"/>
              <a:gd name="connsiteX48" fmla="*/ 1820142 w 2280012"/>
              <a:gd name="connsiteY48" fmla="*/ 94783 h 1391738"/>
              <a:gd name="connsiteX49" fmla="*/ 1717505 w 2280012"/>
              <a:gd name="connsiteY49" fmla="*/ 29469 h 1391738"/>
              <a:gd name="connsiteX50" fmla="*/ 1642860 w 2280012"/>
              <a:gd name="connsiteY50" fmla="*/ 10808 h 1391738"/>
              <a:gd name="connsiteX51" fmla="*/ 1605538 w 2280012"/>
              <a:gd name="connsiteY51" fmla="*/ 1477 h 1391738"/>
              <a:gd name="connsiteX52" fmla="*/ 1456248 w 2280012"/>
              <a:gd name="connsiteY52" fmla="*/ 20138 h 1391738"/>
              <a:gd name="connsiteX53" fmla="*/ 1428256 w 2280012"/>
              <a:gd name="connsiteY53" fmla="*/ 38800 h 1391738"/>
              <a:gd name="connsiteX54" fmla="*/ 1418926 w 2280012"/>
              <a:gd name="connsiteY54" fmla="*/ 66791 h 1391738"/>
              <a:gd name="connsiteX55" fmla="*/ 1400264 w 2280012"/>
              <a:gd name="connsiteY55" fmla="*/ 94783 h 1391738"/>
              <a:gd name="connsiteX56" fmla="*/ 1400264 w 2280012"/>
              <a:gd name="connsiteY56" fmla="*/ 132106 h 139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80012" h="1391738">
                <a:moveTo>
                  <a:pt x="1857464" y="449347"/>
                </a:moveTo>
                <a:cubicBezTo>
                  <a:pt x="1854354" y="430686"/>
                  <a:pt x="1858161" y="409406"/>
                  <a:pt x="1848134" y="393363"/>
                </a:cubicBezTo>
                <a:cubicBezTo>
                  <a:pt x="1840762" y="381568"/>
                  <a:pt x="1821672" y="383391"/>
                  <a:pt x="1810811" y="374702"/>
                </a:cubicBezTo>
                <a:cubicBezTo>
                  <a:pt x="1695159" y="282180"/>
                  <a:pt x="1826805" y="341045"/>
                  <a:pt x="1642860" y="272065"/>
                </a:cubicBezTo>
                <a:cubicBezTo>
                  <a:pt x="1487441" y="213783"/>
                  <a:pt x="1648776" y="271061"/>
                  <a:pt x="1493570" y="225412"/>
                </a:cubicBezTo>
                <a:cubicBezTo>
                  <a:pt x="1465263" y="217086"/>
                  <a:pt x="1438316" y="204178"/>
                  <a:pt x="1409595" y="197420"/>
                </a:cubicBezTo>
                <a:cubicBezTo>
                  <a:pt x="1385186" y="191677"/>
                  <a:pt x="1359901" y="190584"/>
                  <a:pt x="1334950" y="188089"/>
                </a:cubicBezTo>
                <a:cubicBezTo>
                  <a:pt x="1266584" y="181252"/>
                  <a:pt x="1197275" y="181718"/>
                  <a:pt x="1129677" y="169428"/>
                </a:cubicBezTo>
                <a:lnTo>
                  <a:pt x="1027040" y="150767"/>
                </a:lnTo>
                <a:cubicBezTo>
                  <a:pt x="902632" y="153877"/>
                  <a:pt x="778020" y="152335"/>
                  <a:pt x="653815" y="160098"/>
                </a:cubicBezTo>
                <a:cubicBezTo>
                  <a:pt x="628218" y="161698"/>
                  <a:pt x="604404" y="174171"/>
                  <a:pt x="579170" y="178759"/>
                </a:cubicBezTo>
                <a:cubicBezTo>
                  <a:pt x="535895" y="186627"/>
                  <a:pt x="448542" y="197420"/>
                  <a:pt x="448542" y="197420"/>
                </a:cubicBezTo>
                <a:cubicBezTo>
                  <a:pt x="300943" y="285980"/>
                  <a:pt x="533395" y="150328"/>
                  <a:pt x="327244" y="253404"/>
                </a:cubicBezTo>
                <a:cubicBezTo>
                  <a:pt x="273958" y="280047"/>
                  <a:pt x="305505" y="278262"/>
                  <a:pt x="261930" y="309387"/>
                </a:cubicBezTo>
                <a:cubicBezTo>
                  <a:pt x="250611" y="317472"/>
                  <a:pt x="237048" y="321828"/>
                  <a:pt x="224607" y="328049"/>
                </a:cubicBezTo>
                <a:cubicBezTo>
                  <a:pt x="212166" y="343600"/>
                  <a:pt x="198332" y="358132"/>
                  <a:pt x="187285" y="374702"/>
                </a:cubicBezTo>
                <a:cubicBezTo>
                  <a:pt x="179569" y="386275"/>
                  <a:pt x="178458" y="402189"/>
                  <a:pt x="168623" y="412024"/>
                </a:cubicBezTo>
                <a:cubicBezTo>
                  <a:pt x="143548" y="437099"/>
                  <a:pt x="84648" y="477338"/>
                  <a:pt x="84648" y="477338"/>
                </a:cubicBezTo>
                <a:cubicBezTo>
                  <a:pt x="78428" y="486669"/>
                  <a:pt x="74744" y="498325"/>
                  <a:pt x="65987" y="505330"/>
                </a:cubicBezTo>
                <a:cubicBezTo>
                  <a:pt x="58307" y="511474"/>
                  <a:pt x="44950" y="507706"/>
                  <a:pt x="37995" y="514661"/>
                </a:cubicBezTo>
                <a:cubicBezTo>
                  <a:pt x="31040" y="521616"/>
                  <a:pt x="33063" y="533856"/>
                  <a:pt x="28664" y="542653"/>
                </a:cubicBezTo>
                <a:cubicBezTo>
                  <a:pt x="23649" y="552683"/>
                  <a:pt x="16223" y="561314"/>
                  <a:pt x="10003" y="570645"/>
                </a:cubicBezTo>
                <a:cubicBezTo>
                  <a:pt x="48870" y="901018"/>
                  <a:pt x="0" y="640384"/>
                  <a:pt x="47326" y="766587"/>
                </a:cubicBezTo>
                <a:cubicBezTo>
                  <a:pt x="51829" y="778594"/>
                  <a:pt x="51605" y="792123"/>
                  <a:pt x="56656" y="803910"/>
                </a:cubicBezTo>
                <a:cubicBezTo>
                  <a:pt x="69144" y="833049"/>
                  <a:pt x="116367" y="872951"/>
                  <a:pt x="131301" y="887885"/>
                </a:cubicBezTo>
                <a:cubicBezTo>
                  <a:pt x="207574" y="964158"/>
                  <a:pt x="124547" y="886014"/>
                  <a:pt x="224607" y="962530"/>
                </a:cubicBezTo>
                <a:cubicBezTo>
                  <a:pt x="259721" y="989382"/>
                  <a:pt x="286614" y="1029093"/>
                  <a:pt x="327244" y="1046506"/>
                </a:cubicBezTo>
                <a:cubicBezTo>
                  <a:pt x="373030" y="1066129"/>
                  <a:pt x="424336" y="1086604"/>
                  <a:pt x="467203" y="1111820"/>
                </a:cubicBezTo>
                <a:cubicBezTo>
                  <a:pt x="496200" y="1128877"/>
                  <a:pt x="521089" y="1152759"/>
                  <a:pt x="551179" y="1167804"/>
                </a:cubicBezTo>
                <a:cubicBezTo>
                  <a:pt x="577570" y="1180999"/>
                  <a:pt x="607759" y="1184838"/>
                  <a:pt x="635154" y="1195796"/>
                </a:cubicBezTo>
                <a:cubicBezTo>
                  <a:pt x="685586" y="1215969"/>
                  <a:pt x="732914" y="1243933"/>
                  <a:pt x="784444" y="1261110"/>
                </a:cubicBezTo>
                <a:cubicBezTo>
                  <a:pt x="812436" y="1270441"/>
                  <a:pt x="841299" y="1277479"/>
                  <a:pt x="868419" y="1289102"/>
                </a:cubicBezTo>
                <a:cubicBezTo>
                  <a:pt x="906773" y="1305539"/>
                  <a:pt x="940265" y="1333621"/>
                  <a:pt x="980387" y="1345085"/>
                </a:cubicBezTo>
                <a:cubicBezTo>
                  <a:pt x="1002158" y="1351306"/>
                  <a:pt x="1024060" y="1357088"/>
                  <a:pt x="1045701" y="1363747"/>
                </a:cubicBezTo>
                <a:cubicBezTo>
                  <a:pt x="1064502" y="1369532"/>
                  <a:pt x="1082314" y="1378990"/>
                  <a:pt x="1101685" y="1382408"/>
                </a:cubicBezTo>
                <a:cubicBezTo>
                  <a:pt x="1135515" y="1388378"/>
                  <a:pt x="1170109" y="1388628"/>
                  <a:pt x="1204321" y="1391738"/>
                </a:cubicBezTo>
                <a:lnTo>
                  <a:pt x="1568215" y="1382408"/>
                </a:lnTo>
                <a:cubicBezTo>
                  <a:pt x="1637335" y="1372040"/>
                  <a:pt x="1695929" y="1322925"/>
                  <a:pt x="1764158" y="1307763"/>
                </a:cubicBezTo>
                <a:cubicBezTo>
                  <a:pt x="1792150" y="1301543"/>
                  <a:pt x="1820931" y="1298170"/>
                  <a:pt x="1848134" y="1289102"/>
                </a:cubicBezTo>
                <a:cubicBezTo>
                  <a:pt x="1905120" y="1270107"/>
                  <a:pt x="1963931" y="1253589"/>
                  <a:pt x="2016085" y="1223787"/>
                </a:cubicBezTo>
                <a:cubicBezTo>
                  <a:pt x="2037856" y="1211346"/>
                  <a:pt x="2059321" y="1198353"/>
                  <a:pt x="2081399" y="1186465"/>
                </a:cubicBezTo>
                <a:cubicBezTo>
                  <a:pt x="2142355" y="1153643"/>
                  <a:pt x="2133347" y="1167616"/>
                  <a:pt x="2184036" y="1121151"/>
                </a:cubicBezTo>
                <a:cubicBezTo>
                  <a:pt x="2206733" y="1100346"/>
                  <a:pt x="2249350" y="1055836"/>
                  <a:pt x="2249350" y="1055836"/>
                </a:cubicBezTo>
                <a:cubicBezTo>
                  <a:pt x="2267920" y="1009410"/>
                  <a:pt x="2280012" y="990606"/>
                  <a:pt x="2277342" y="934538"/>
                </a:cubicBezTo>
                <a:cubicBezTo>
                  <a:pt x="2272293" y="828501"/>
                  <a:pt x="2262517" y="722636"/>
                  <a:pt x="2249350" y="617298"/>
                </a:cubicBezTo>
                <a:cubicBezTo>
                  <a:pt x="2246910" y="597779"/>
                  <a:pt x="2238678" y="579289"/>
                  <a:pt x="2230689" y="561314"/>
                </a:cubicBezTo>
                <a:cubicBezTo>
                  <a:pt x="2197730" y="487156"/>
                  <a:pt x="2151536" y="400294"/>
                  <a:pt x="2100060" y="337379"/>
                </a:cubicBezTo>
                <a:cubicBezTo>
                  <a:pt x="2072068" y="303167"/>
                  <a:pt x="2052865" y="259262"/>
                  <a:pt x="2016085" y="234742"/>
                </a:cubicBezTo>
                <a:cubicBezTo>
                  <a:pt x="1942593" y="185748"/>
                  <a:pt x="1899180" y="158013"/>
                  <a:pt x="1820142" y="94783"/>
                </a:cubicBezTo>
                <a:cubicBezTo>
                  <a:pt x="1768203" y="53232"/>
                  <a:pt x="1779771" y="57143"/>
                  <a:pt x="1717505" y="29469"/>
                </a:cubicBezTo>
                <a:cubicBezTo>
                  <a:pt x="1692491" y="18352"/>
                  <a:pt x="1670096" y="16860"/>
                  <a:pt x="1642860" y="10808"/>
                </a:cubicBezTo>
                <a:cubicBezTo>
                  <a:pt x="1630342" y="8026"/>
                  <a:pt x="1617979" y="4587"/>
                  <a:pt x="1605538" y="1477"/>
                </a:cubicBezTo>
                <a:cubicBezTo>
                  <a:pt x="1582404" y="3257"/>
                  <a:pt x="1496525" y="0"/>
                  <a:pt x="1456248" y="20138"/>
                </a:cubicBezTo>
                <a:cubicBezTo>
                  <a:pt x="1446218" y="25153"/>
                  <a:pt x="1437587" y="32579"/>
                  <a:pt x="1428256" y="38800"/>
                </a:cubicBezTo>
                <a:cubicBezTo>
                  <a:pt x="1425146" y="48130"/>
                  <a:pt x="1423324" y="57994"/>
                  <a:pt x="1418926" y="66791"/>
                </a:cubicBezTo>
                <a:cubicBezTo>
                  <a:pt x="1413911" y="76821"/>
                  <a:pt x="1403345" y="84000"/>
                  <a:pt x="1400264" y="94783"/>
                </a:cubicBezTo>
                <a:cubicBezTo>
                  <a:pt x="1396846" y="106745"/>
                  <a:pt x="1400264" y="119665"/>
                  <a:pt x="1400264" y="13210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180975" y="1844675"/>
            <a:ext cx="2600325" cy="1092200"/>
          </a:xfrm>
          <a:custGeom>
            <a:avLst/>
            <a:gdLst>
              <a:gd name="connsiteX0" fmla="*/ 2340003 w 2619922"/>
              <a:gd name="connsiteY0" fmla="*/ 298580 h 1091682"/>
              <a:gd name="connsiteX1" fmla="*/ 2284020 w 2619922"/>
              <a:gd name="connsiteY1" fmla="*/ 270588 h 1091682"/>
              <a:gd name="connsiteX2" fmla="*/ 2237367 w 2619922"/>
              <a:gd name="connsiteY2" fmla="*/ 261257 h 1091682"/>
              <a:gd name="connsiteX3" fmla="*/ 2088077 w 2619922"/>
              <a:gd name="connsiteY3" fmla="*/ 242596 h 1091682"/>
              <a:gd name="connsiteX4" fmla="*/ 1742844 w 2619922"/>
              <a:gd name="connsiteY4" fmla="*/ 233266 h 1091682"/>
              <a:gd name="connsiteX5" fmla="*/ 1500248 w 2619922"/>
              <a:gd name="connsiteY5" fmla="*/ 223935 h 1091682"/>
              <a:gd name="connsiteX6" fmla="*/ 903089 w 2619922"/>
              <a:gd name="connsiteY6" fmla="*/ 233266 h 1091682"/>
              <a:gd name="connsiteX7" fmla="*/ 753799 w 2619922"/>
              <a:gd name="connsiteY7" fmla="*/ 261257 h 1091682"/>
              <a:gd name="connsiteX8" fmla="*/ 501873 w 2619922"/>
              <a:gd name="connsiteY8" fmla="*/ 298580 h 1091682"/>
              <a:gd name="connsiteX9" fmla="*/ 389905 w 2619922"/>
              <a:gd name="connsiteY9" fmla="*/ 345233 h 1091682"/>
              <a:gd name="connsiteX10" fmla="*/ 296599 w 2619922"/>
              <a:gd name="connsiteY10" fmla="*/ 373225 h 1091682"/>
              <a:gd name="connsiteX11" fmla="*/ 221954 w 2619922"/>
              <a:gd name="connsiteY11" fmla="*/ 401217 h 1091682"/>
              <a:gd name="connsiteX12" fmla="*/ 165971 w 2619922"/>
              <a:gd name="connsiteY12" fmla="*/ 447870 h 1091682"/>
              <a:gd name="connsiteX13" fmla="*/ 100656 w 2619922"/>
              <a:gd name="connsiteY13" fmla="*/ 485192 h 1091682"/>
              <a:gd name="connsiteX14" fmla="*/ 35342 w 2619922"/>
              <a:gd name="connsiteY14" fmla="*/ 550506 h 1091682"/>
              <a:gd name="connsiteX15" fmla="*/ 16681 w 2619922"/>
              <a:gd name="connsiteY15" fmla="*/ 606490 h 1091682"/>
              <a:gd name="connsiteX16" fmla="*/ 26012 w 2619922"/>
              <a:gd name="connsiteY16" fmla="*/ 839755 h 1091682"/>
              <a:gd name="connsiteX17" fmla="*/ 44673 w 2619922"/>
              <a:gd name="connsiteY17" fmla="*/ 886408 h 1091682"/>
              <a:gd name="connsiteX18" fmla="*/ 81995 w 2619922"/>
              <a:gd name="connsiteY18" fmla="*/ 979715 h 1091682"/>
              <a:gd name="connsiteX19" fmla="*/ 100656 w 2619922"/>
              <a:gd name="connsiteY19" fmla="*/ 1007706 h 1091682"/>
              <a:gd name="connsiteX20" fmla="*/ 128648 w 2619922"/>
              <a:gd name="connsiteY20" fmla="*/ 1026368 h 1091682"/>
              <a:gd name="connsiteX21" fmla="*/ 147310 w 2619922"/>
              <a:gd name="connsiteY21" fmla="*/ 1045029 h 1091682"/>
              <a:gd name="connsiteX22" fmla="*/ 221954 w 2619922"/>
              <a:gd name="connsiteY22" fmla="*/ 1082351 h 1091682"/>
              <a:gd name="connsiteX23" fmla="*/ 352583 w 2619922"/>
              <a:gd name="connsiteY23" fmla="*/ 1091682 h 1091682"/>
              <a:gd name="connsiteX24" fmla="*/ 1108363 w 2619922"/>
              <a:gd name="connsiteY24" fmla="*/ 1026368 h 1091682"/>
              <a:gd name="connsiteX25" fmla="*/ 1341628 w 2619922"/>
              <a:gd name="connsiteY25" fmla="*/ 970384 h 1091682"/>
              <a:gd name="connsiteX26" fmla="*/ 1742844 w 2619922"/>
              <a:gd name="connsiteY26" fmla="*/ 886408 h 1091682"/>
              <a:gd name="connsiteX27" fmla="*/ 2041424 w 2619922"/>
              <a:gd name="connsiteY27" fmla="*/ 802433 h 1091682"/>
              <a:gd name="connsiteX28" fmla="*/ 2284020 w 2619922"/>
              <a:gd name="connsiteY28" fmla="*/ 699796 h 1091682"/>
              <a:gd name="connsiteX29" fmla="*/ 2386656 w 2619922"/>
              <a:gd name="connsiteY29" fmla="*/ 671804 h 1091682"/>
              <a:gd name="connsiteX30" fmla="*/ 2414648 w 2619922"/>
              <a:gd name="connsiteY30" fmla="*/ 653143 h 1091682"/>
              <a:gd name="connsiteX31" fmla="*/ 2470632 w 2619922"/>
              <a:gd name="connsiteY31" fmla="*/ 671804 h 1091682"/>
              <a:gd name="connsiteX32" fmla="*/ 2517285 w 2619922"/>
              <a:gd name="connsiteY32" fmla="*/ 699796 h 1091682"/>
              <a:gd name="connsiteX33" fmla="*/ 2582599 w 2619922"/>
              <a:gd name="connsiteY33" fmla="*/ 690466 h 1091682"/>
              <a:gd name="connsiteX34" fmla="*/ 2601261 w 2619922"/>
              <a:gd name="connsiteY34" fmla="*/ 662474 h 1091682"/>
              <a:gd name="connsiteX35" fmla="*/ 2619922 w 2619922"/>
              <a:gd name="connsiteY35" fmla="*/ 578498 h 1091682"/>
              <a:gd name="connsiteX36" fmla="*/ 2601261 w 2619922"/>
              <a:gd name="connsiteY36" fmla="*/ 401217 h 1091682"/>
              <a:gd name="connsiteX37" fmla="*/ 2591930 w 2619922"/>
              <a:gd name="connsiteY37" fmla="*/ 373225 h 1091682"/>
              <a:gd name="connsiteX38" fmla="*/ 2554607 w 2619922"/>
              <a:gd name="connsiteY38" fmla="*/ 289249 h 1091682"/>
              <a:gd name="connsiteX39" fmla="*/ 2526616 w 2619922"/>
              <a:gd name="connsiteY39" fmla="*/ 242596 h 1091682"/>
              <a:gd name="connsiteX40" fmla="*/ 2470632 w 2619922"/>
              <a:gd name="connsiteY40" fmla="*/ 158621 h 1091682"/>
              <a:gd name="connsiteX41" fmla="*/ 2461301 w 2619922"/>
              <a:gd name="connsiteY41" fmla="*/ 121298 h 1091682"/>
              <a:gd name="connsiteX42" fmla="*/ 2433310 w 2619922"/>
              <a:gd name="connsiteY42" fmla="*/ 83976 h 1091682"/>
              <a:gd name="connsiteX43" fmla="*/ 2395987 w 2619922"/>
              <a:gd name="connsiteY43" fmla="*/ 46653 h 1091682"/>
              <a:gd name="connsiteX44" fmla="*/ 2358665 w 2619922"/>
              <a:gd name="connsiteY44" fmla="*/ 27992 h 1091682"/>
              <a:gd name="connsiteX45" fmla="*/ 2265359 w 2619922"/>
              <a:gd name="connsiteY45" fmla="*/ 0 h 1091682"/>
              <a:gd name="connsiteX46" fmla="*/ 2153391 w 2619922"/>
              <a:gd name="connsiteY46" fmla="*/ 18661 h 1091682"/>
              <a:gd name="connsiteX47" fmla="*/ 2106738 w 2619922"/>
              <a:gd name="connsiteY47" fmla="*/ 46653 h 1091682"/>
              <a:gd name="connsiteX48" fmla="*/ 2069416 w 2619922"/>
              <a:gd name="connsiteY48" fmla="*/ 74645 h 1091682"/>
              <a:gd name="connsiteX49" fmla="*/ 2041424 w 2619922"/>
              <a:gd name="connsiteY49" fmla="*/ 93306 h 1091682"/>
              <a:gd name="connsiteX50" fmla="*/ 2013432 w 2619922"/>
              <a:gd name="connsiteY50" fmla="*/ 121298 h 1091682"/>
              <a:gd name="connsiteX51" fmla="*/ 2004101 w 2619922"/>
              <a:gd name="connsiteY51" fmla="*/ 195943 h 109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9922" h="1091682">
                <a:moveTo>
                  <a:pt x="2340003" y="298580"/>
                </a:moveTo>
                <a:cubicBezTo>
                  <a:pt x="2321342" y="289249"/>
                  <a:pt x="2303628" y="277718"/>
                  <a:pt x="2284020" y="270588"/>
                </a:cubicBezTo>
                <a:cubicBezTo>
                  <a:pt x="2269116" y="265168"/>
                  <a:pt x="2252848" y="264697"/>
                  <a:pt x="2237367" y="261257"/>
                </a:cubicBezTo>
                <a:cubicBezTo>
                  <a:pt x="2162450" y="244609"/>
                  <a:pt x="2216503" y="247838"/>
                  <a:pt x="2088077" y="242596"/>
                </a:cubicBezTo>
                <a:cubicBezTo>
                  <a:pt x="1973053" y="237901"/>
                  <a:pt x="1857906" y="236919"/>
                  <a:pt x="1742844" y="233266"/>
                </a:cubicBezTo>
                <a:lnTo>
                  <a:pt x="1500248" y="223935"/>
                </a:lnTo>
                <a:cubicBezTo>
                  <a:pt x="1301195" y="227045"/>
                  <a:pt x="1101918" y="223325"/>
                  <a:pt x="903089" y="233266"/>
                </a:cubicBezTo>
                <a:cubicBezTo>
                  <a:pt x="852522" y="235794"/>
                  <a:pt x="803772" y="253122"/>
                  <a:pt x="753799" y="261257"/>
                </a:cubicBezTo>
                <a:cubicBezTo>
                  <a:pt x="670010" y="274897"/>
                  <a:pt x="501873" y="298580"/>
                  <a:pt x="501873" y="298580"/>
                </a:cubicBezTo>
                <a:cubicBezTo>
                  <a:pt x="464550" y="314131"/>
                  <a:pt x="427904" y="331415"/>
                  <a:pt x="389905" y="345233"/>
                </a:cubicBezTo>
                <a:cubicBezTo>
                  <a:pt x="359389" y="356330"/>
                  <a:pt x="327404" y="362957"/>
                  <a:pt x="296599" y="373225"/>
                </a:cubicBezTo>
                <a:cubicBezTo>
                  <a:pt x="271389" y="381628"/>
                  <a:pt x="246836" y="391886"/>
                  <a:pt x="221954" y="401217"/>
                </a:cubicBezTo>
                <a:cubicBezTo>
                  <a:pt x="203293" y="416768"/>
                  <a:pt x="185943" y="434043"/>
                  <a:pt x="165971" y="447870"/>
                </a:cubicBezTo>
                <a:cubicBezTo>
                  <a:pt x="145354" y="462143"/>
                  <a:pt x="120373" y="469700"/>
                  <a:pt x="100656" y="485192"/>
                </a:cubicBezTo>
                <a:cubicBezTo>
                  <a:pt x="76446" y="504214"/>
                  <a:pt x="35342" y="550506"/>
                  <a:pt x="35342" y="550506"/>
                </a:cubicBezTo>
                <a:cubicBezTo>
                  <a:pt x="29122" y="569167"/>
                  <a:pt x="20306" y="587156"/>
                  <a:pt x="16681" y="606490"/>
                </a:cubicBezTo>
                <a:cubicBezTo>
                  <a:pt x="0" y="695456"/>
                  <a:pt x="7234" y="745867"/>
                  <a:pt x="26012" y="839755"/>
                </a:cubicBezTo>
                <a:cubicBezTo>
                  <a:pt x="29297" y="856179"/>
                  <a:pt x="38453" y="870857"/>
                  <a:pt x="44673" y="886408"/>
                </a:cubicBezTo>
                <a:cubicBezTo>
                  <a:pt x="56940" y="947745"/>
                  <a:pt x="46553" y="923007"/>
                  <a:pt x="81995" y="979715"/>
                </a:cubicBezTo>
                <a:cubicBezTo>
                  <a:pt x="87938" y="989224"/>
                  <a:pt x="92727" y="999777"/>
                  <a:pt x="100656" y="1007706"/>
                </a:cubicBezTo>
                <a:cubicBezTo>
                  <a:pt x="108586" y="1015636"/>
                  <a:pt x="119891" y="1019363"/>
                  <a:pt x="128648" y="1026368"/>
                </a:cubicBezTo>
                <a:cubicBezTo>
                  <a:pt x="135517" y="1031863"/>
                  <a:pt x="140441" y="1039534"/>
                  <a:pt x="147310" y="1045029"/>
                </a:cubicBezTo>
                <a:cubicBezTo>
                  <a:pt x="166127" y="1060082"/>
                  <a:pt x="199407" y="1078791"/>
                  <a:pt x="221954" y="1082351"/>
                </a:cubicBezTo>
                <a:cubicBezTo>
                  <a:pt x="265074" y="1089159"/>
                  <a:pt x="309040" y="1088572"/>
                  <a:pt x="352583" y="1091682"/>
                </a:cubicBezTo>
                <a:cubicBezTo>
                  <a:pt x="434567" y="1085719"/>
                  <a:pt x="938568" y="1056332"/>
                  <a:pt x="1108363" y="1026368"/>
                </a:cubicBezTo>
                <a:cubicBezTo>
                  <a:pt x="1187109" y="1012472"/>
                  <a:pt x="1263542" y="987609"/>
                  <a:pt x="1341628" y="970384"/>
                </a:cubicBezTo>
                <a:cubicBezTo>
                  <a:pt x="1475057" y="940951"/>
                  <a:pt x="1615498" y="935931"/>
                  <a:pt x="1742844" y="886408"/>
                </a:cubicBezTo>
                <a:cubicBezTo>
                  <a:pt x="1951789" y="805152"/>
                  <a:pt x="1851331" y="829589"/>
                  <a:pt x="2041424" y="802433"/>
                </a:cubicBezTo>
                <a:cubicBezTo>
                  <a:pt x="2112859" y="766716"/>
                  <a:pt x="2208254" y="714948"/>
                  <a:pt x="2284020" y="699796"/>
                </a:cubicBezTo>
                <a:cubicBezTo>
                  <a:pt x="2309062" y="694788"/>
                  <a:pt x="2366358" y="685336"/>
                  <a:pt x="2386656" y="671804"/>
                </a:cubicBezTo>
                <a:lnTo>
                  <a:pt x="2414648" y="653143"/>
                </a:lnTo>
                <a:cubicBezTo>
                  <a:pt x="2433309" y="659363"/>
                  <a:pt x="2456723" y="657894"/>
                  <a:pt x="2470632" y="671804"/>
                </a:cubicBezTo>
                <a:cubicBezTo>
                  <a:pt x="2496247" y="697421"/>
                  <a:pt x="2480947" y="687684"/>
                  <a:pt x="2517285" y="699796"/>
                </a:cubicBezTo>
                <a:cubicBezTo>
                  <a:pt x="2539056" y="696686"/>
                  <a:pt x="2562502" y="699398"/>
                  <a:pt x="2582599" y="690466"/>
                </a:cubicBezTo>
                <a:cubicBezTo>
                  <a:pt x="2592847" y="685912"/>
                  <a:pt x="2596246" y="672504"/>
                  <a:pt x="2601261" y="662474"/>
                </a:cubicBezTo>
                <a:cubicBezTo>
                  <a:pt x="2612744" y="639508"/>
                  <a:pt x="2616339" y="599992"/>
                  <a:pt x="2619922" y="578498"/>
                </a:cubicBezTo>
                <a:cubicBezTo>
                  <a:pt x="2613702" y="519404"/>
                  <a:pt x="2609290" y="460092"/>
                  <a:pt x="2601261" y="401217"/>
                </a:cubicBezTo>
                <a:cubicBezTo>
                  <a:pt x="2599932" y="391472"/>
                  <a:pt x="2595383" y="382434"/>
                  <a:pt x="2591930" y="373225"/>
                </a:cubicBezTo>
                <a:cubicBezTo>
                  <a:pt x="2579949" y="341277"/>
                  <a:pt x="2570922" y="318616"/>
                  <a:pt x="2554607" y="289249"/>
                </a:cubicBezTo>
                <a:cubicBezTo>
                  <a:pt x="2545800" y="273396"/>
                  <a:pt x="2534726" y="258817"/>
                  <a:pt x="2526616" y="242596"/>
                </a:cubicBezTo>
                <a:cubicBezTo>
                  <a:pt x="2488824" y="167012"/>
                  <a:pt x="2533028" y="221017"/>
                  <a:pt x="2470632" y="158621"/>
                </a:cubicBezTo>
                <a:cubicBezTo>
                  <a:pt x="2467522" y="146180"/>
                  <a:pt x="2467036" y="132768"/>
                  <a:pt x="2461301" y="121298"/>
                </a:cubicBezTo>
                <a:cubicBezTo>
                  <a:pt x="2454347" y="107389"/>
                  <a:pt x="2443550" y="95679"/>
                  <a:pt x="2433310" y="83976"/>
                </a:cubicBezTo>
                <a:cubicBezTo>
                  <a:pt x="2421724" y="70735"/>
                  <a:pt x="2410062" y="57210"/>
                  <a:pt x="2395987" y="46653"/>
                </a:cubicBezTo>
                <a:cubicBezTo>
                  <a:pt x="2384860" y="38308"/>
                  <a:pt x="2371579" y="33158"/>
                  <a:pt x="2358665" y="27992"/>
                </a:cubicBezTo>
                <a:cubicBezTo>
                  <a:pt x="2320808" y="12850"/>
                  <a:pt x="2302016" y="9165"/>
                  <a:pt x="2265359" y="0"/>
                </a:cubicBezTo>
                <a:cubicBezTo>
                  <a:pt x="2228036" y="6220"/>
                  <a:pt x="2189691" y="7985"/>
                  <a:pt x="2153391" y="18661"/>
                </a:cubicBezTo>
                <a:cubicBezTo>
                  <a:pt x="2135992" y="23778"/>
                  <a:pt x="2121828" y="36593"/>
                  <a:pt x="2106738" y="46653"/>
                </a:cubicBezTo>
                <a:cubicBezTo>
                  <a:pt x="2093799" y="55279"/>
                  <a:pt x="2082070" y="65606"/>
                  <a:pt x="2069416" y="74645"/>
                </a:cubicBezTo>
                <a:cubicBezTo>
                  <a:pt x="2060291" y="81163"/>
                  <a:pt x="2050039" y="86127"/>
                  <a:pt x="2041424" y="93306"/>
                </a:cubicBezTo>
                <a:cubicBezTo>
                  <a:pt x="2031287" y="101754"/>
                  <a:pt x="2022763" y="111967"/>
                  <a:pt x="2013432" y="121298"/>
                </a:cubicBezTo>
                <a:cubicBezTo>
                  <a:pt x="1999183" y="164043"/>
                  <a:pt x="2004101" y="139455"/>
                  <a:pt x="2004101" y="19594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19460"/>
                                        </p:tgtEl>
                                      </p:cBhvr>
                                    </p:animEffect>
                                    <p:set>
                                      <p:cBhvr>
                                        <p:cTn id="37" dur="1" fill="hold">
                                          <p:stCondLst>
                                            <p:cond delay="499"/>
                                          </p:stCondLst>
                                        </p:cTn>
                                        <p:tgtEl>
                                          <p:spTgt spid="19460"/>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2000"/>
                                        <p:tgtEl>
                                          <p:spTgt spid="3">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2000"/>
                                        <p:tgtEl>
                                          <p:spTgt spid="3">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2000"/>
                                        <p:tgtEl>
                                          <p:spTgt spid="3">
                                            <p:txEl>
                                              <p:pRg st="3" end="3"/>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fade">
                                      <p:cBhvr>
                                        <p:cTn id="69" dur="2000"/>
                                        <p:tgtEl>
                                          <p:spTgt spid="3">
                                            <p:txEl>
                                              <p:pRg st="4" end="4"/>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fade">
                                      <p:cBhvr>
                                        <p:cTn id="74" dur="2000"/>
                                        <p:tgtEl>
                                          <p:spTgt spid="3">
                                            <p:txEl>
                                              <p:pRg st="5" end="5"/>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4938713"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143125"/>
            <a:ext cx="461645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3386138"/>
            <a:ext cx="3898900"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643063" y="0"/>
            <a:ext cx="7005637" cy="928688"/>
          </a:xfrm>
        </p:spPr>
        <p:txBody>
          <a:bodyPr/>
          <a:lstStyle/>
          <a:p>
            <a:pPr eaLnBrk="1" fontAlgn="auto" hangingPunct="1">
              <a:spcAft>
                <a:spcPts val="0"/>
              </a:spcAft>
              <a:defRPr/>
            </a:pPr>
            <a:r>
              <a:rPr lang="en-CA" dirty="0" smtClean="0">
                <a:solidFill>
                  <a:schemeClr val="tx2">
                    <a:satMod val="130000"/>
                  </a:schemeClr>
                </a:solidFill>
              </a:rPr>
              <a:t>Google Does It Right!</a:t>
            </a:r>
            <a:endParaRPr lang="en-CA" dirty="0">
              <a:solidFill>
                <a:schemeClr val="tx2">
                  <a:satMod val="130000"/>
                </a:schemeClr>
              </a:solidFill>
            </a:endParaRPr>
          </a:p>
        </p:txBody>
      </p:sp>
      <p:sp>
        <p:nvSpPr>
          <p:cNvPr id="7" name="Freeform 6"/>
          <p:cNvSpPr/>
          <p:nvPr/>
        </p:nvSpPr>
        <p:spPr>
          <a:xfrm>
            <a:off x="571500" y="1257300"/>
            <a:ext cx="1765300" cy="1211263"/>
          </a:xfrm>
          <a:custGeom>
            <a:avLst/>
            <a:gdLst>
              <a:gd name="connsiteX0" fmla="*/ 1291710 w 1764906"/>
              <a:gd name="connsiteY0" fmla="*/ 468630 h 1211580"/>
              <a:gd name="connsiteX1" fmla="*/ 1223130 w 1764906"/>
              <a:gd name="connsiteY1" fmla="*/ 354330 h 1211580"/>
              <a:gd name="connsiteX2" fmla="*/ 1085970 w 1764906"/>
              <a:gd name="connsiteY2" fmla="*/ 320040 h 1211580"/>
              <a:gd name="connsiteX3" fmla="*/ 1028820 w 1764906"/>
              <a:gd name="connsiteY3" fmla="*/ 308610 h 1211580"/>
              <a:gd name="connsiteX4" fmla="*/ 960240 w 1764906"/>
              <a:gd name="connsiteY4" fmla="*/ 297180 h 1211580"/>
              <a:gd name="connsiteX5" fmla="*/ 880230 w 1764906"/>
              <a:gd name="connsiteY5" fmla="*/ 274320 h 1211580"/>
              <a:gd name="connsiteX6" fmla="*/ 788790 w 1764906"/>
              <a:gd name="connsiteY6" fmla="*/ 262890 h 1211580"/>
              <a:gd name="connsiteX7" fmla="*/ 251580 w 1764906"/>
              <a:gd name="connsiteY7" fmla="*/ 285750 h 1211580"/>
              <a:gd name="connsiteX8" fmla="*/ 297300 w 1764906"/>
              <a:gd name="connsiteY8" fmla="*/ 640080 h 1211580"/>
              <a:gd name="connsiteX9" fmla="*/ 320160 w 1764906"/>
              <a:gd name="connsiteY9" fmla="*/ 697230 h 1211580"/>
              <a:gd name="connsiteX10" fmla="*/ 343020 w 1764906"/>
              <a:gd name="connsiteY10" fmla="*/ 765810 h 1211580"/>
              <a:gd name="connsiteX11" fmla="*/ 377310 w 1764906"/>
              <a:gd name="connsiteY11" fmla="*/ 834390 h 1211580"/>
              <a:gd name="connsiteX12" fmla="*/ 457320 w 1764906"/>
              <a:gd name="connsiteY12" fmla="*/ 982980 h 1211580"/>
              <a:gd name="connsiteX13" fmla="*/ 491610 w 1764906"/>
              <a:gd name="connsiteY13" fmla="*/ 1074420 h 1211580"/>
              <a:gd name="connsiteX14" fmla="*/ 537330 w 1764906"/>
              <a:gd name="connsiteY14" fmla="*/ 1154430 h 1211580"/>
              <a:gd name="connsiteX15" fmla="*/ 571620 w 1764906"/>
              <a:gd name="connsiteY15" fmla="*/ 1200150 h 1211580"/>
              <a:gd name="connsiteX16" fmla="*/ 617340 w 1764906"/>
              <a:gd name="connsiteY16" fmla="*/ 1211580 h 1211580"/>
              <a:gd name="connsiteX17" fmla="*/ 1737480 w 1764906"/>
              <a:gd name="connsiteY17" fmla="*/ 1188720 h 1211580"/>
              <a:gd name="connsiteX18" fmla="*/ 1760340 w 1764906"/>
              <a:gd name="connsiteY18" fmla="*/ 1143000 h 1211580"/>
              <a:gd name="connsiteX19" fmla="*/ 1748910 w 1764906"/>
              <a:gd name="connsiteY19" fmla="*/ 765810 h 1211580"/>
              <a:gd name="connsiteX20" fmla="*/ 1703190 w 1764906"/>
              <a:gd name="connsiteY20" fmla="*/ 697230 h 1211580"/>
              <a:gd name="connsiteX21" fmla="*/ 1520310 w 1764906"/>
              <a:gd name="connsiteY21" fmla="*/ 422910 h 1211580"/>
              <a:gd name="connsiteX22" fmla="*/ 1520310 w 1764906"/>
              <a:gd name="connsiteY22" fmla="*/ 422910 h 1211580"/>
              <a:gd name="connsiteX23" fmla="*/ 1417440 w 1764906"/>
              <a:gd name="connsiteY23" fmla="*/ 262890 h 1211580"/>
              <a:gd name="connsiteX24" fmla="*/ 1291710 w 1764906"/>
              <a:gd name="connsiteY24" fmla="*/ 91440 h 1211580"/>
              <a:gd name="connsiteX25" fmla="*/ 1257420 w 1764906"/>
              <a:gd name="connsiteY25" fmla="*/ 57150 h 1211580"/>
              <a:gd name="connsiteX26" fmla="*/ 1223130 w 1764906"/>
              <a:gd name="connsiteY26" fmla="*/ 0 h 121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4906" h="1211580">
                <a:moveTo>
                  <a:pt x="1291710" y="468630"/>
                </a:moveTo>
                <a:cubicBezTo>
                  <a:pt x="1272058" y="409675"/>
                  <a:pt x="1276923" y="390192"/>
                  <a:pt x="1223130" y="354330"/>
                </a:cubicBezTo>
                <a:cubicBezTo>
                  <a:pt x="1181149" y="326342"/>
                  <a:pt x="1133529" y="327967"/>
                  <a:pt x="1085970" y="320040"/>
                </a:cubicBezTo>
                <a:cubicBezTo>
                  <a:pt x="1066807" y="316846"/>
                  <a:pt x="1047934" y="312085"/>
                  <a:pt x="1028820" y="308610"/>
                </a:cubicBezTo>
                <a:cubicBezTo>
                  <a:pt x="1006018" y="304464"/>
                  <a:pt x="982822" y="302391"/>
                  <a:pt x="960240" y="297180"/>
                </a:cubicBezTo>
                <a:cubicBezTo>
                  <a:pt x="933213" y="290943"/>
                  <a:pt x="907429" y="279760"/>
                  <a:pt x="880230" y="274320"/>
                </a:cubicBezTo>
                <a:cubicBezTo>
                  <a:pt x="850109" y="268296"/>
                  <a:pt x="819270" y="266700"/>
                  <a:pt x="788790" y="262890"/>
                </a:cubicBezTo>
                <a:cubicBezTo>
                  <a:pt x="609720" y="270510"/>
                  <a:pt x="400211" y="185586"/>
                  <a:pt x="251580" y="285750"/>
                </a:cubicBezTo>
                <a:cubicBezTo>
                  <a:pt x="0" y="455293"/>
                  <a:pt x="203761" y="577721"/>
                  <a:pt x="297300" y="640080"/>
                </a:cubicBezTo>
                <a:cubicBezTo>
                  <a:pt x="304920" y="659130"/>
                  <a:pt x="313148" y="677948"/>
                  <a:pt x="320160" y="697230"/>
                </a:cubicBezTo>
                <a:cubicBezTo>
                  <a:pt x="328395" y="719876"/>
                  <a:pt x="333752" y="743567"/>
                  <a:pt x="343020" y="765810"/>
                </a:cubicBezTo>
                <a:cubicBezTo>
                  <a:pt x="352850" y="789402"/>
                  <a:pt x="365193" y="811887"/>
                  <a:pt x="377310" y="834390"/>
                </a:cubicBezTo>
                <a:cubicBezTo>
                  <a:pt x="408446" y="892213"/>
                  <a:pt x="431979" y="923850"/>
                  <a:pt x="457320" y="982980"/>
                </a:cubicBezTo>
                <a:cubicBezTo>
                  <a:pt x="470143" y="1012901"/>
                  <a:pt x="479090" y="1044371"/>
                  <a:pt x="491610" y="1074420"/>
                </a:cubicBezTo>
                <a:cubicBezTo>
                  <a:pt x="505004" y="1106566"/>
                  <a:pt x="517603" y="1126812"/>
                  <a:pt x="537330" y="1154430"/>
                </a:cubicBezTo>
                <a:cubicBezTo>
                  <a:pt x="548403" y="1169932"/>
                  <a:pt x="556118" y="1189077"/>
                  <a:pt x="571620" y="1200150"/>
                </a:cubicBezTo>
                <a:cubicBezTo>
                  <a:pt x="584403" y="1209281"/>
                  <a:pt x="602100" y="1207770"/>
                  <a:pt x="617340" y="1211580"/>
                </a:cubicBezTo>
                <a:cubicBezTo>
                  <a:pt x="990720" y="1203960"/>
                  <a:pt x="1364693" y="1211087"/>
                  <a:pt x="1737480" y="1188720"/>
                </a:cubicBezTo>
                <a:cubicBezTo>
                  <a:pt x="1754488" y="1187700"/>
                  <a:pt x="1759880" y="1160033"/>
                  <a:pt x="1760340" y="1143000"/>
                </a:cubicBezTo>
                <a:cubicBezTo>
                  <a:pt x="1763738" y="1017258"/>
                  <a:pt x="1764906" y="890577"/>
                  <a:pt x="1748910" y="765810"/>
                </a:cubicBezTo>
                <a:cubicBezTo>
                  <a:pt x="1745416" y="738559"/>
                  <a:pt x="1716533" y="721247"/>
                  <a:pt x="1703190" y="697230"/>
                </a:cubicBezTo>
                <a:cubicBezTo>
                  <a:pt x="1576263" y="468761"/>
                  <a:pt x="1704279" y="643673"/>
                  <a:pt x="1520310" y="422910"/>
                </a:cubicBezTo>
                <a:lnTo>
                  <a:pt x="1520310" y="422910"/>
                </a:lnTo>
                <a:lnTo>
                  <a:pt x="1417440" y="262890"/>
                </a:lnTo>
                <a:cubicBezTo>
                  <a:pt x="1385121" y="213169"/>
                  <a:pt x="1329298" y="129028"/>
                  <a:pt x="1291710" y="91440"/>
                </a:cubicBezTo>
                <a:lnTo>
                  <a:pt x="1257420" y="57150"/>
                </a:lnTo>
                <a:cubicBezTo>
                  <a:pt x="1242582" y="12637"/>
                  <a:pt x="1254509" y="31379"/>
                  <a:pt x="1223130"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2843213" y="2636838"/>
            <a:ext cx="1765300" cy="1211262"/>
          </a:xfrm>
          <a:custGeom>
            <a:avLst/>
            <a:gdLst>
              <a:gd name="connsiteX0" fmla="*/ 1291710 w 1764906"/>
              <a:gd name="connsiteY0" fmla="*/ 468630 h 1211580"/>
              <a:gd name="connsiteX1" fmla="*/ 1223130 w 1764906"/>
              <a:gd name="connsiteY1" fmla="*/ 354330 h 1211580"/>
              <a:gd name="connsiteX2" fmla="*/ 1085970 w 1764906"/>
              <a:gd name="connsiteY2" fmla="*/ 320040 h 1211580"/>
              <a:gd name="connsiteX3" fmla="*/ 1028820 w 1764906"/>
              <a:gd name="connsiteY3" fmla="*/ 308610 h 1211580"/>
              <a:gd name="connsiteX4" fmla="*/ 960240 w 1764906"/>
              <a:gd name="connsiteY4" fmla="*/ 297180 h 1211580"/>
              <a:gd name="connsiteX5" fmla="*/ 880230 w 1764906"/>
              <a:gd name="connsiteY5" fmla="*/ 274320 h 1211580"/>
              <a:gd name="connsiteX6" fmla="*/ 788790 w 1764906"/>
              <a:gd name="connsiteY6" fmla="*/ 262890 h 1211580"/>
              <a:gd name="connsiteX7" fmla="*/ 251580 w 1764906"/>
              <a:gd name="connsiteY7" fmla="*/ 285750 h 1211580"/>
              <a:gd name="connsiteX8" fmla="*/ 297300 w 1764906"/>
              <a:gd name="connsiteY8" fmla="*/ 640080 h 1211580"/>
              <a:gd name="connsiteX9" fmla="*/ 320160 w 1764906"/>
              <a:gd name="connsiteY9" fmla="*/ 697230 h 1211580"/>
              <a:gd name="connsiteX10" fmla="*/ 343020 w 1764906"/>
              <a:gd name="connsiteY10" fmla="*/ 765810 h 1211580"/>
              <a:gd name="connsiteX11" fmla="*/ 377310 w 1764906"/>
              <a:gd name="connsiteY11" fmla="*/ 834390 h 1211580"/>
              <a:gd name="connsiteX12" fmla="*/ 457320 w 1764906"/>
              <a:gd name="connsiteY12" fmla="*/ 982980 h 1211580"/>
              <a:gd name="connsiteX13" fmla="*/ 491610 w 1764906"/>
              <a:gd name="connsiteY13" fmla="*/ 1074420 h 1211580"/>
              <a:gd name="connsiteX14" fmla="*/ 537330 w 1764906"/>
              <a:gd name="connsiteY14" fmla="*/ 1154430 h 1211580"/>
              <a:gd name="connsiteX15" fmla="*/ 571620 w 1764906"/>
              <a:gd name="connsiteY15" fmla="*/ 1200150 h 1211580"/>
              <a:gd name="connsiteX16" fmla="*/ 617340 w 1764906"/>
              <a:gd name="connsiteY16" fmla="*/ 1211580 h 1211580"/>
              <a:gd name="connsiteX17" fmla="*/ 1737480 w 1764906"/>
              <a:gd name="connsiteY17" fmla="*/ 1188720 h 1211580"/>
              <a:gd name="connsiteX18" fmla="*/ 1760340 w 1764906"/>
              <a:gd name="connsiteY18" fmla="*/ 1143000 h 1211580"/>
              <a:gd name="connsiteX19" fmla="*/ 1748910 w 1764906"/>
              <a:gd name="connsiteY19" fmla="*/ 765810 h 1211580"/>
              <a:gd name="connsiteX20" fmla="*/ 1703190 w 1764906"/>
              <a:gd name="connsiteY20" fmla="*/ 697230 h 1211580"/>
              <a:gd name="connsiteX21" fmla="*/ 1520310 w 1764906"/>
              <a:gd name="connsiteY21" fmla="*/ 422910 h 1211580"/>
              <a:gd name="connsiteX22" fmla="*/ 1520310 w 1764906"/>
              <a:gd name="connsiteY22" fmla="*/ 422910 h 1211580"/>
              <a:gd name="connsiteX23" fmla="*/ 1417440 w 1764906"/>
              <a:gd name="connsiteY23" fmla="*/ 262890 h 1211580"/>
              <a:gd name="connsiteX24" fmla="*/ 1291710 w 1764906"/>
              <a:gd name="connsiteY24" fmla="*/ 91440 h 1211580"/>
              <a:gd name="connsiteX25" fmla="*/ 1257420 w 1764906"/>
              <a:gd name="connsiteY25" fmla="*/ 57150 h 1211580"/>
              <a:gd name="connsiteX26" fmla="*/ 1223130 w 1764906"/>
              <a:gd name="connsiteY26" fmla="*/ 0 h 121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4906" h="1211580">
                <a:moveTo>
                  <a:pt x="1291710" y="468630"/>
                </a:moveTo>
                <a:cubicBezTo>
                  <a:pt x="1272058" y="409675"/>
                  <a:pt x="1276923" y="390192"/>
                  <a:pt x="1223130" y="354330"/>
                </a:cubicBezTo>
                <a:cubicBezTo>
                  <a:pt x="1181149" y="326342"/>
                  <a:pt x="1133529" y="327967"/>
                  <a:pt x="1085970" y="320040"/>
                </a:cubicBezTo>
                <a:cubicBezTo>
                  <a:pt x="1066807" y="316846"/>
                  <a:pt x="1047934" y="312085"/>
                  <a:pt x="1028820" y="308610"/>
                </a:cubicBezTo>
                <a:cubicBezTo>
                  <a:pt x="1006018" y="304464"/>
                  <a:pt x="982822" y="302391"/>
                  <a:pt x="960240" y="297180"/>
                </a:cubicBezTo>
                <a:cubicBezTo>
                  <a:pt x="933213" y="290943"/>
                  <a:pt x="907429" y="279760"/>
                  <a:pt x="880230" y="274320"/>
                </a:cubicBezTo>
                <a:cubicBezTo>
                  <a:pt x="850109" y="268296"/>
                  <a:pt x="819270" y="266700"/>
                  <a:pt x="788790" y="262890"/>
                </a:cubicBezTo>
                <a:cubicBezTo>
                  <a:pt x="609720" y="270510"/>
                  <a:pt x="400211" y="185586"/>
                  <a:pt x="251580" y="285750"/>
                </a:cubicBezTo>
                <a:cubicBezTo>
                  <a:pt x="0" y="455293"/>
                  <a:pt x="203761" y="577721"/>
                  <a:pt x="297300" y="640080"/>
                </a:cubicBezTo>
                <a:cubicBezTo>
                  <a:pt x="304920" y="659130"/>
                  <a:pt x="313148" y="677948"/>
                  <a:pt x="320160" y="697230"/>
                </a:cubicBezTo>
                <a:cubicBezTo>
                  <a:pt x="328395" y="719876"/>
                  <a:pt x="333752" y="743567"/>
                  <a:pt x="343020" y="765810"/>
                </a:cubicBezTo>
                <a:cubicBezTo>
                  <a:pt x="352850" y="789402"/>
                  <a:pt x="365193" y="811887"/>
                  <a:pt x="377310" y="834390"/>
                </a:cubicBezTo>
                <a:cubicBezTo>
                  <a:pt x="408446" y="892213"/>
                  <a:pt x="431979" y="923850"/>
                  <a:pt x="457320" y="982980"/>
                </a:cubicBezTo>
                <a:cubicBezTo>
                  <a:pt x="470143" y="1012901"/>
                  <a:pt x="479090" y="1044371"/>
                  <a:pt x="491610" y="1074420"/>
                </a:cubicBezTo>
                <a:cubicBezTo>
                  <a:pt x="505004" y="1106566"/>
                  <a:pt x="517603" y="1126812"/>
                  <a:pt x="537330" y="1154430"/>
                </a:cubicBezTo>
                <a:cubicBezTo>
                  <a:pt x="548403" y="1169932"/>
                  <a:pt x="556118" y="1189077"/>
                  <a:pt x="571620" y="1200150"/>
                </a:cubicBezTo>
                <a:cubicBezTo>
                  <a:pt x="584403" y="1209281"/>
                  <a:pt x="602100" y="1207770"/>
                  <a:pt x="617340" y="1211580"/>
                </a:cubicBezTo>
                <a:cubicBezTo>
                  <a:pt x="990720" y="1203960"/>
                  <a:pt x="1364693" y="1211087"/>
                  <a:pt x="1737480" y="1188720"/>
                </a:cubicBezTo>
                <a:cubicBezTo>
                  <a:pt x="1754488" y="1187700"/>
                  <a:pt x="1759880" y="1160033"/>
                  <a:pt x="1760340" y="1143000"/>
                </a:cubicBezTo>
                <a:cubicBezTo>
                  <a:pt x="1763738" y="1017258"/>
                  <a:pt x="1764906" y="890577"/>
                  <a:pt x="1748910" y="765810"/>
                </a:cubicBezTo>
                <a:cubicBezTo>
                  <a:pt x="1745416" y="738559"/>
                  <a:pt x="1716533" y="721247"/>
                  <a:pt x="1703190" y="697230"/>
                </a:cubicBezTo>
                <a:cubicBezTo>
                  <a:pt x="1576263" y="468761"/>
                  <a:pt x="1704279" y="643673"/>
                  <a:pt x="1520310" y="422910"/>
                </a:cubicBezTo>
                <a:lnTo>
                  <a:pt x="1520310" y="422910"/>
                </a:lnTo>
                <a:lnTo>
                  <a:pt x="1417440" y="262890"/>
                </a:lnTo>
                <a:cubicBezTo>
                  <a:pt x="1385121" y="213169"/>
                  <a:pt x="1329298" y="129028"/>
                  <a:pt x="1291710" y="91440"/>
                </a:cubicBezTo>
                <a:lnTo>
                  <a:pt x="1257420" y="57150"/>
                </a:lnTo>
                <a:cubicBezTo>
                  <a:pt x="1242582" y="12637"/>
                  <a:pt x="1254509" y="31379"/>
                  <a:pt x="1223130"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p:cNvSpPr/>
          <p:nvPr/>
        </p:nvSpPr>
        <p:spPr>
          <a:xfrm>
            <a:off x="5003800" y="3789363"/>
            <a:ext cx="1765300" cy="1211262"/>
          </a:xfrm>
          <a:custGeom>
            <a:avLst/>
            <a:gdLst>
              <a:gd name="connsiteX0" fmla="*/ 1291710 w 1764906"/>
              <a:gd name="connsiteY0" fmla="*/ 468630 h 1211580"/>
              <a:gd name="connsiteX1" fmla="*/ 1223130 w 1764906"/>
              <a:gd name="connsiteY1" fmla="*/ 354330 h 1211580"/>
              <a:gd name="connsiteX2" fmla="*/ 1085970 w 1764906"/>
              <a:gd name="connsiteY2" fmla="*/ 320040 h 1211580"/>
              <a:gd name="connsiteX3" fmla="*/ 1028820 w 1764906"/>
              <a:gd name="connsiteY3" fmla="*/ 308610 h 1211580"/>
              <a:gd name="connsiteX4" fmla="*/ 960240 w 1764906"/>
              <a:gd name="connsiteY4" fmla="*/ 297180 h 1211580"/>
              <a:gd name="connsiteX5" fmla="*/ 880230 w 1764906"/>
              <a:gd name="connsiteY5" fmla="*/ 274320 h 1211580"/>
              <a:gd name="connsiteX6" fmla="*/ 788790 w 1764906"/>
              <a:gd name="connsiteY6" fmla="*/ 262890 h 1211580"/>
              <a:gd name="connsiteX7" fmla="*/ 251580 w 1764906"/>
              <a:gd name="connsiteY7" fmla="*/ 285750 h 1211580"/>
              <a:gd name="connsiteX8" fmla="*/ 297300 w 1764906"/>
              <a:gd name="connsiteY8" fmla="*/ 640080 h 1211580"/>
              <a:gd name="connsiteX9" fmla="*/ 320160 w 1764906"/>
              <a:gd name="connsiteY9" fmla="*/ 697230 h 1211580"/>
              <a:gd name="connsiteX10" fmla="*/ 343020 w 1764906"/>
              <a:gd name="connsiteY10" fmla="*/ 765810 h 1211580"/>
              <a:gd name="connsiteX11" fmla="*/ 377310 w 1764906"/>
              <a:gd name="connsiteY11" fmla="*/ 834390 h 1211580"/>
              <a:gd name="connsiteX12" fmla="*/ 457320 w 1764906"/>
              <a:gd name="connsiteY12" fmla="*/ 982980 h 1211580"/>
              <a:gd name="connsiteX13" fmla="*/ 491610 w 1764906"/>
              <a:gd name="connsiteY13" fmla="*/ 1074420 h 1211580"/>
              <a:gd name="connsiteX14" fmla="*/ 537330 w 1764906"/>
              <a:gd name="connsiteY14" fmla="*/ 1154430 h 1211580"/>
              <a:gd name="connsiteX15" fmla="*/ 571620 w 1764906"/>
              <a:gd name="connsiteY15" fmla="*/ 1200150 h 1211580"/>
              <a:gd name="connsiteX16" fmla="*/ 617340 w 1764906"/>
              <a:gd name="connsiteY16" fmla="*/ 1211580 h 1211580"/>
              <a:gd name="connsiteX17" fmla="*/ 1737480 w 1764906"/>
              <a:gd name="connsiteY17" fmla="*/ 1188720 h 1211580"/>
              <a:gd name="connsiteX18" fmla="*/ 1760340 w 1764906"/>
              <a:gd name="connsiteY18" fmla="*/ 1143000 h 1211580"/>
              <a:gd name="connsiteX19" fmla="*/ 1748910 w 1764906"/>
              <a:gd name="connsiteY19" fmla="*/ 765810 h 1211580"/>
              <a:gd name="connsiteX20" fmla="*/ 1703190 w 1764906"/>
              <a:gd name="connsiteY20" fmla="*/ 697230 h 1211580"/>
              <a:gd name="connsiteX21" fmla="*/ 1520310 w 1764906"/>
              <a:gd name="connsiteY21" fmla="*/ 422910 h 1211580"/>
              <a:gd name="connsiteX22" fmla="*/ 1520310 w 1764906"/>
              <a:gd name="connsiteY22" fmla="*/ 422910 h 1211580"/>
              <a:gd name="connsiteX23" fmla="*/ 1417440 w 1764906"/>
              <a:gd name="connsiteY23" fmla="*/ 262890 h 1211580"/>
              <a:gd name="connsiteX24" fmla="*/ 1291710 w 1764906"/>
              <a:gd name="connsiteY24" fmla="*/ 91440 h 1211580"/>
              <a:gd name="connsiteX25" fmla="*/ 1257420 w 1764906"/>
              <a:gd name="connsiteY25" fmla="*/ 57150 h 1211580"/>
              <a:gd name="connsiteX26" fmla="*/ 1223130 w 1764906"/>
              <a:gd name="connsiteY26" fmla="*/ 0 h 121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4906" h="1211580">
                <a:moveTo>
                  <a:pt x="1291710" y="468630"/>
                </a:moveTo>
                <a:cubicBezTo>
                  <a:pt x="1272058" y="409675"/>
                  <a:pt x="1276923" y="390192"/>
                  <a:pt x="1223130" y="354330"/>
                </a:cubicBezTo>
                <a:cubicBezTo>
                  <a:pt x="1181149" y="326342"/>
                  <a:pt x="1133529" y="327967"/>
                  <a:pt x="1085970" y="320040"/>
                </a:cubicBezTo>
                <a:cubicBezTo>
                  <a:pt x="1066807" y="316846"/>
                  <a:pt x="1047934" y="312085"/>
                  <a:pt x="1028820" y="308610"/>
                </a:cubicBezTo>
                <a:cubicBezTo>
                  <a:pt x="1006018" y="304464"/>
                  <a:pt x="982822" y="302391"/>
                  <a:pt x="960240" y="297180"/>
                </a:cubicBezTo>
                <a:cubicBezTo>
                  <a:pt x="933213" y="290943"/>
                  <a:pt x="907429" y="279760"/>
                  <a:pt x="880230" y="274320"/>
                </a:cubicBezTo>
                <a:cubicBezTo>
                  <a:pt x="850109" y="268296"/>
                  <a:pt x="819270" y="266700"/>
                  <a:pt x="788790" y="262890"/>
                </a:cubicBezTo>
                <a:cubicBezTo>
                  <a:pt x="609720" y="270510"/>
                  <a:pt x="400211" y="185586"/>
                  <a:pt x="251580" y="285750"/>
                </a:cubicBezTo>
                <a:cubicBezTo>
                  <a:pt x="0" y="455293"/>
                  <a:pt x="203761" y="577721"/>
                  <a:pt x="297300" y="640080"/>
                </a:cubicBezTo>
                <a:cubicBezTo>
                  <a:pt x="304920" y="659130"/>
                  <a:pt x="313148" y="677948"/>
                  <a:pt x="320160" y="697230"/>
                </a:cubicBezTo>
                <a:cubicBezTo>
                  <a:pt x="328395" y="719876"/>
                  <a:pt x="333752" y="743567"/>
                  <a:pt x="343020" y="765810"/>
                </a:cubicBezTo>
                <a:cubicBezTo>
                  <a:pt x="352850" y="789402"/>
                  <a:pt x="365193" y="811887"/>
                  <a:pt x="377310" y="834390"/>
                </a:cubicBezTo>
                <a:cubicBezTo>
                  <a:pt x="408446" y="892213"/>
                  <a:pt x="431979" y="923850"/>
                  <a:pt x="457320" y="982980"/>
                </a:cubicBezTo>
                <a:cubicBezTo>
                  <a:pt x="470143" y="1012901"/>
                  <a:pt x="479090" y="1044371"/>
                  <a:pt x="491610" y="1074420"/>
                </a:cubicBezTo>
                <a:cubicBezTo>
                  <a:pt x="505004" y="1106566"/>
                  <a:pt x="517603" y="1126812"/>
                  <a:pt x="537330" y="1154430"/>
                </a:cubicBezTo>
                <a:cubicBezTo>
                  <a:pt x="548403" y="1169932"/>
                  <a:pt x="556118" y="1189077"/>
                  <a:pt x="571620" y="1200150"/>
                </a:cubicBezTo>
                <a:cubicBezTo>
                  <a:pt x="584403" y="1209281"/>
                  <a:pt x="602100" y="1207770"/>
                  <a:pt x="617340" y="1211580"/>
                </a:cubicBezTo>
                <a:cubicBezTo>
                  <a:pt x="990720" y="1203960"/>
                  <a:pt x="1364693" y="1211087"/>
                  <a:pt x="1737480" y="1188720"/>
                </a:cubicBezTo>
                <a:cubicBezTo>
                  <a:pt x="1754488" y="1187700"/>
                  <a:pt x="1759880" y="1160033"/>
                  <a:pt x="1760340" y="1143000"/>
                </a:cubicBezTo>
                <a:cubicBezTo>
                  <a:pt x="1763738" y="1017258"/>
                  <a:pt x="1764906" y="890577"/>
                  <a:pt x="1748910" y="765810"/>
                </a:cubicBezTo>
                <a:cubicBezTo>
                  <a:pt x="1745416" y="738559"/>
                  <a:pt x="1716533" y="721247"/>
                  <a:pt x="1703190" y="697230"/>
                </a:cubicBezTo>
                <a:cubicBezTo>
                  <a:pt x="1576263" y="468761"/>
                  <a:pt x="1704279" y="643673"/>
                  <a:pt x="1520310" y="422910"/>
                </a:cubicBezTo>
                <a:lnTo>
                  <a:pt x="1520310" y="422910"/>
                </a:lnTo>
                <a:lnTo>
                  <a:pt x="1417440" y="262890"/>
                </a:lnTo>
                <a:cubicBezTo>
                  <a:pt x="1385121" y="213169"/>
                  <a:pt x="1329298" y="129028"/>
                  <a:pt x="1291710" y="91440"/>
                </a:cubicBezTo>
                <a:lnTo>
                  <a:pt x="1257420" y="57150"/>
                </a:lnTo>
                <a:cubicBezTo>
                  <a:pt x="1242582" y="12637"/>
                  <a:pt x="1254509" y="31379"/>
                  <a:pt x="1223130"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2000"/>
                                        <p:tgtEl>
                                          <p:spTgt spid="1028"/>
                                        </p:tgtEl>
                                      </p:cBhvr>
                                    </p:animEffect>
                                  </p:childTnLst>
                                </p:cTn>
                              </p:par>
                            </p:childTnLst>
                          </p:cTn>
                        </p:par>
                        <p:par>
                          <p:cTn id="17" fill="hold" nodeType="afterGroup">
                            <p:stCondLst>
                              <p:cond delay="2000"/>
                            </p:stCondLst>
                            <p:childTnLst>
                              <p:par>
                                <p:cTn id="18" presetID="3"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5514975" cy="1143000"/>
          </a:xfrm>
        </p:spPr>
        <p:txBody>
          <a:bodyPr/>
          <a:lstStyle/>
          <a:p>
            <a:pPr>
              <a:defRPr/>
            </a:pPr>
            <a:r>
              <a:rPr lang="en-US" dirty="0" smtClean="0"/>
              <a:t>In </a:t>
            </a:r>
            <a:r>
              <a:rPr lang="en-US" dirty="0" err="1" smtClean="0"/>
              <a:t>BlueGriffon</a:t>
            </a:r>
            <a:endParaRPr lang="en-US" dirty="0"/>
          </a:p>
        </p:txBody>
      </p:sp>
      <p:sp>
        <p:nvSpPr>
          <p:cNvPr id="3" name="Content Placeholder 2"/>
          <p:cNvSpPr>
            <a:spLocks noGrp="1"/>
          </p:cNvSpPr>
          <p:nvPr>
            <p:ph idx="1"/>
          </p:nvPr>
        </p:nvSpPr>
        <p:spPr>
          <a:xfrm>
            <a:off x="611188" y="1285875"/>
            <a:ext cx="8323262" cy="2719388"/>
          </a:xfrm>
        </p:spPr>
        <p:txBody>
          <a:bodyPr/>
          <a:lstStyle/>
          <a:p>
            <a:pPr>
              <a:defRPr/>
            </a:pPr>
            <a:r>
              <a:rPr lang="en-US" dirty="0" smtClean="0"/>
              <a:t>In menu bar:</a:t>
            </a:r>
          </a:p>
          <a:p>
            <a:pPr marL="82550" indent="0">
              <a:buFont typeface="Wingdings 2" panose="05020102010507070707" pitchFamily="18" charset="2"/>
              <a:buNone/>
              <a:defRPr/>
            </a:pPr>
            <a:r>
              <a:rPr lang="en-US" dirty="0" smtClean="0"/>
              <a:t/>
            </a:r>
            <a:br>
              <a:rPr lang="en-US" dirty="0" smtClean="0"/>
            </a:br>
            <a:r>
              <a:rPr lang="en-US" i="1" dirty="0" smtClean="0"/>
              <a:t>Format&gt;Page Properties</a:t>
            </a:r>
          </a:p>
          <a:p>
            <a:pPr>
              <a:defRPr/>
            </a:pPr>
            <a:r>
              <a:rPr lang="en-US" dirty="0" smtClean="0"/>
              <a:t>Type in Site Name HYPHEN Page Name, e.g.</a:t>
            </a:r>
            <a:br>
              <a:rPr lang="en-US" dirty="0" smtClean="0"/>
            </a:br>
            <a:r>
              <a:rPr lang="en-US" i="1" dirty="0" smtClean="0"/>
              <a:t>Laura’s Stained Glass – Home</a:t>
            </a:r>
            <a:br>
              <a:rPr lang="en-US" i="1" dirty="0" smtClean="0"/>
            </a:b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0"/>
            <a:ext cx="4221162"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962400"/>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Formatting Text</a:t>
            </a:r>
            <a:endParaRPr lang="en-CA" dirty="0">
              <a:solidFill>
                <a:schemeClr val="tx2">
                  <a:satMod val="130000"/>
                </a:schemeClr>
              </a:solidFill>
            </a:endParaRPr>
          </a:p>
        </p:txBody>
      </p:sp>
      <p:sp>
        <p:nvSpPr>
          <p:cNvPr id="59395" name="Content Placeholder 2"/>
          <p:cNvSpPr>
            <a:spLocks noGrp="1"/>
          </p:cNvSpPr>
          <p:nvPr>
            <p:ph idx="1"/>
          </p:nvPr>
        </p:nvSpPr>
        <p:spPr>
          <a:xfrm>
            <a:off x="539750" y="1628775"/>
            <a:ext cx="8077200" cy="5072063"/>
          </a:xfrm>
        </p:spPr>
        <p:txBody>
          <a:bodyPr/>
          <a:lstStyle/>
          <a:p>
            <a:pPr eaLnBrk="1" hangingPunct="1"/>
            <a:r>
              <a:rPr lang="en-CA" altLang="en-US" smtClean="0"/>
              <a:t>Headers </a:t>
            </a:r>
            <a:r>
              <a:rPr lang="en-CA" altLang="en-US" smtClean="0">
                <a:sym typeface="Wingdings" panose="05000000000000000000" pitchFamily="2" charset="2"/>
              </a:rPr>
              <a:t> H1, H2, H3, H4, H5, H6</a:t>
            </a:r>
          </a:p>
          <a:p>
            <a:pPr lvl="1" eaLnBrk="1" hangingPunct="1"/>
            <a:r>
              <a:rPr lang="en-CA" altLang="en-US" smtClean="0">
                <a:sym typeface="Wingdings" panose="05000000000000000000" pitchFamily="2" charset="2"/>
              </a:rPr>
              <a:t>H1 is the largest</a:t>
            </a:r>
          </a:p>
          <a:p>
            <a:pPr lvl="1" eaLnBrk="1" hangingPunct="1"/>
            <a:r>
              <a:rPr lang="en-CA" altLang="en-US" smtClean="0">
                <a:sym typeface="Wingdings" panose="05000000000000000000" pitchFamily="2" charset="2"/>
              </a:rPr>
              <a:t>All are bolded</a:t>
            </a:r>
          </a:p>
          <a:p>
            <a:pPr eaLnBrk="1" hangingPunct="1"/>
            <a:r>
              <a:rPr lang="en-CA" altLang="en-US" smtClean="0">
                <a:sym typeface="Wingdings" panose="05000000000000000000" pitchFamily="2" charset="2"/>
              </a:rPr>
              <a:t>Should use pixels rather than points for text size. Use ems or % when the audience might need to enlarge the text </a:t>
            </a:r>
            <a:endParaRPr lang="en-CA" alt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125538"/>
            <a:ext cx="676433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286750" cy="1125538"/>
          </a:xfrm>
        </p:spPr>
        <p:txBody>
          <a:bodyPr>
            <a:normAutofit fontScale="90000"/>
          </a:bodyPr>
          <a:lstStyle/>
          <a:p>
            <a:pPr eaLnBrk="1" fontAlgn="auto" hangingPunct="1">
              <a:spcAft>
                <a:spcPts val="0"/>
              </a:spcAft>
              <a:defRPr/>
            </a:pPr>
            <a:r>
              <a:rPr lang="en-CA" dirty="0" smtClean="0">
                <a:solidFill>
                  <a:schemeClr val="tx2">
                    <a:satMod val="130000"/>
                  </a:schemeClr>
                </a:solidFill>
              </a:rPr>
              <a:t>Changing Background and Link Colours</a:t>
            </a:r>
            <a:endParaRPr lang="en-CA" dirty="0">
              <a:solidFill>
                <a:schemeClr val="tx2">
                  <a:satMod val="130000"/>
                </a:schemeClr>
              </a:solidFill>
            </a:endParaRPr>
          </a:p>
        </p:txBody>
      </p:sp>
      <p:sp>
        <p:nvSpPr>
          <p:cNvPr id="51203" name="Content Placeholder 2"/>
          <p:cNvSpPr>
            <a:spLocks noGrp="1"/>
          </p:cNvSpPr>
          <p:nvPr>
            <p:ph idx="1"/>
          </p:nvPr>
        </p:nvSpPr>
        <p:spPr>
          <a:xfrm>
            <a:off x="793750" y="1284288"/>
            <a:ext cx="8077200" cy="5072062"/>
          </a:xfrm>
        </p:spPr>
        <p:txBody>
          <a:bodyPr/>
          <a:lstStyle/>
          <a:p>
            <a:pPr eaLnBrk="1" hangingPunct="1">
              <a:defRPr/>
            </a:pPr>
            <a:r>
              <a:rPr lang="en-CA" altLang="en-US" dirty="0" smtClean="0"/>
              <a:t>If you decide to use a background image, make sure it is not too busy and the image file size is small.</a:t>
            </a:r>
          </a:p>
          <a:p>
            <a:pPr lvl="1" eaLnBrk="1" hangingPunct="1">
              <a:defRPr/>
            </a:pPr>
            <a:r>
              <a:rPr lang="en-CA" altLang="en-US" dirty="0" smtClean="0">
                <a:hlinkClick r:id="rId2"/>
              </a:rPr>
              <a:t>https://affinity.pt/en/</a:t>
            </a:r>
            <a:r>
              <a:rPr lang="en-CA" altLang="en-US" dirty="0" smtClean="0"/>
              <a:t> </a:t>
            </a:r>
          </a:p>
          <a:p>
            <a:pPr marL="82550" indent="0" eaLnBrk="1" hangingPunct="1">
              <a:buFont typeface="Wingdings 2" panose="05020102010507070707" pitchFamily="18" charset="2"/>
              <a:buNone/>
              <a:defRPr/>
            </a:pPr>
            <a:endParaRPr lang="en-CA" altLang="en-US" dirty="0" smtClean="0"/>
          </a:p>
          <a:p>
            <a:pPr eaLnBrk="1" hangingPunct="1">
              <a:defRPr/>
            </a:pPr>
            <a:r>
              <a:rPr lang="en-CA" altLang="en-US" dirty="0" smtClean="0"/>
              <a:t>Don’t forget about your links colours either! Try to pick colours that work with your site palette: </a:t>
            </a:r>
            <a:r>
              <a:rPr lang="en-CA" altLang="en-US" dirty="0" smtClean="0">
                <a:hlinkClick r:id="rId3"/>
              </a:rPr>
              <a:t>http://duomgmt.com/</a:t>
            </a:r>
            <a:r>
              <a:rPr lang="en-CA" altLang="en-US" dirty="0" smtClean="0"/>
              <a:t> </a:t>
            </a:r>
          </a:p>
          <a:p>
            <a:pPr eaLnBrk="1" hangingPunct="1">
              <a:defRPr/>
            </a:pPr>
            <a:r>
              <a:rPr lang="en-CA" altLang="en-US" dirty="0" smtClean="0"/>
              <a:t>Remember to use GOOGLE!</a:t>
            </a:r>
          </a:p>
        </p:txBody>
      </p:sp>
      <p:pic>
        <p:nvPicPr>
          <p:cNvPr id="51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2092325"/>
            <a:ext cx="4364038"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0"/>
            <a:ext cx="6362700"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9300" y="1270000"/>
            <a:ext cx="63769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17700" y="1595438"/>
            <a:ext cx="74453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25688" y="2397125"/>
            <a:ext cx="5349875"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70163" y="1917700"/>
            <a:ext cx="60706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7" dur="500"/>
                                        <p:tgtEl>
                                          <p:spTgt spid="5120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12" dur="500"/>
                                        <p:tgtEl>
                                          <p:spTgt spid="5120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blinds(horizontal)">
                                      <p:cBhvr>
                                        <p:cTn id="17" dur="500"/>
                                        <p:tgtEl>
                                          <p:spTgt spid="512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51206"/>
                                        </p:tgtEl>
                                      </p:cBhvr>
                                    </p:animEffect>
                                    <p:set>
                                      <p:cBhvr>
                                        <p:cTn id="22" dur="1" fill="hold">
                                          <p:stCondLst>
                                            <p:cond delay="499"/>
                                          </p:stCondLst>
                                        </p:cTn>
                                        <p:tgtEl>
                                          <p:spTgt spid="5120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0421"/>
                                        </p:tgtEl>
                                        <p:attrNameLst>
                                          <p:attrName>style.visibility</p:attrName>
                                        </p:attrNameLst>
                                      </p:cBhvr>
                                      <p:to>
                                        <p:strVal val="visible"/>
                                      </p:to>
                                    </p:set>
                                    <p:animEffect transition="in" filter="fade">
                                      <p:cBhvr>
                                        <p:cTn id="27" dur="500"/>
                                        <p:tgtEl>
                                          <p:spTgt spid="604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xit" presetSubtype="32" fill="hold" nodeType="clickEffect">
                                  <p:stCondLst>
                                    <p:cond delay="0"/>
                                  </p:stCondLst>
                                  <p:childTnLst>
                                    <p:animEffect transition="out" filter="circle(out)">
                                      <p:cBhvr>
                                        <p:cTn id="31" dur="2000"/>
                                        <p:tgtEl>
                                          <p:spTgt spid="60421"/>
                                        </p:tgtEl>
                                      </p:cBhvr>
                                    </p:animEffect>
                                    <p:set>
                                      <p:cBhvr>
                                        <p:cTn id="32" dur="1" fill="hold">
                                          <p:stCondLst>
                                            <p:cond delay="1999"/>
                                          </p:stCondLst>
                                        </p:cTn>
                                        <p:tgtEl>
                                          <p:spTgt spid="6042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nodeType="click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22225"/>
            <a:ext cx="8072438" cy="906463"/>
          </a:xfrm>
        </p:spPr>
        <p:txBody>
          <a:bodyPr/>
          <a:lstStyle/>
          <a:p>
            <a:pPr>
              <a:defRPr/>
            </a:pPr>
            <a:r>
              <a:rPr lang="en-US" dirty="0" smtClean="0"/>
              <a:t>REQUIRED Homework</a:t>
            </a:r>
            <a:endParaRPr lang="en-US" dirty="0"/>
          </a:p>
        </p:txBody>
      </p:sp>
      <p:sp>
        <p:nvSpPr>
          <p:cNvPr id="15363" name="Content Placeholder 2"/>
          <p:cNvSpPr>
            <a:spLocks noGrp="1"/>
          </p:cNvSpPr>
          <p:nvPr>
            <p:ph idx="1"/>
          </p:nvPr>
        </p:nvSpPr>
        <p:spPr>
          <a:xfrm>
            <a:off x="611188" y="692150"/>
            <a:ext cx="8231187" cy="5072063"/>
          </a:xfrm>
          <a:solidFill>
            <a:schemeClr val="bg1"/>
          </a:solidFill>
        </p:spPr>
        <p:txBody>
          <a:bodyPr/>
          <a:lstStyle/>
          <a:p>
            <a:pPr>
              <a:defRPr/>
            </a:pPr>
            <a:r>
              <a:rPr lang="en-US" altLang="en-US" sz="2800" dirty="0" smtClean="0"/>
              <a:t>You MUST watch these 4 videos about Copyright Rules and Creative Commons on your OWN time:</a:t>
            </a:r>
          </a:p>
          <a:p>
            <a:pPr lvl="1">
              <a:defRPr/>
            </a:pPr>
            <a:r>
              <a:rPr lang="en-US" altLang="en-US" sz="2400" dirty="0" smtClean="0"/>
              <a:t>Creative Common Vimeo:</a:t>
            </a:r>
          </a:p>
          <a:p>
            <a:pPr lvl="2">
              <a:defRPr/>
            </a:pPr>
            <a:r>
              <a:rPr lang="en-US" sz="2000" dirty="0">
                <a:hlinkClick r:id="rId2"/>
              </a:rPr>
              <a:t>https://creativecommons.org/about/videos/creative-commons-kiwi</a:t>
            </a:r>
            <a:r>
              <a:rPr lang="en-US" sz="2000" dirty="0" smtClean="0">
                <a:hlinkClick r:id="rId2"/>
              </a:rPr>
              <a:t>/</a:t>
            </a:r>
            <a:endParaRPr lang="en-US" sz="2000" dirty="0" smtClean="0"/>
          </a:p>
          <a:p>
            <a:pPr lvl="2">
              <a:defRPr/>
            </a:pPr>
            <a:r>
              <a:rPr lang="en-US" altLang="en-US" dirty="0" smtClean="0"/>
              <a:t>Go to </a:t>
            </a:r>
            <a:r>
              <a:rPr lang="en-US" altLang="en-US" b="1" dirty="0" smtClean="0">
                <a:solidFill>
                  <a:schemeClr val="accent1">
                    <a:lumMod val="60000"/>
                    <a:lumOff val="40000"/>
                  </a:schemeClr>
                </a:solidFill>
              </a:rPr>
              <a:t>linkedin.com/learning</a:t>
            </a:r>
            <a:r>
              <a:rPr lang="en-US" altLang="en-US" dirty="0" smtClean="0"/>
              <a:t> and log in with your Western credentials </a:t>
            </a:r>
          </a:p>
          <a:p>
            <a:pPr lvl="2">
              <a:defRPr/>
            </a:pPr>
            <a:r>
              <a:rPr lang="en-US" altLang="en-US" sz="2000" dirty="0" smtClean="0"/>
              <a:t>In linkedin.com/learning search for this course: </a:t>
            </a:r>
            <a:r>
              <a:rPr lang="en-US" altLang="en-US" sz="2000" b="1" i="1" dirty="0" smtClean="0"/>
              <a:t>Copyright for Creatives: Protecting Your Work. </a:t>
            </a:r>
            <a:br>
              <a:rPr lang="en-US" altLang="en-US" sz="2000" b="1" i="1" dirty="0" smtClean="0"/>
            </a:br>
            <a:r>
              <a:rPr lang="en-US" altLang="en-US" sz="2000" dirty="0" smtClean="0"/>
              <a:t>Then watch the following videos:</a:t>
            </a:r>
          </a:p>
          <a:p>
            <a:pPr lvl="3">
              <a:defRPr/>
            </a:pPr>
            <a:r>
              <a:rPr lang="en-US" altLang="en-US" sz="1600" dirty="0" smtClean="0"/>
              <a:t>Defining copyright</a:t>
            </a:r>
          </a:p>
          <a:p>
            <a:pPr lvl="3">
              <a:defRPr/>
            </a:pPr>
            <a:r>
              <a:rPr lang="en-US" altLang="en-US" sz="1600" dirty="0" smtClean="0"/>
              <a:t>What can you copyright</a:t>
            </a:r>
          </a:p>
          <a:p>
            <a:pPr lvl="3">
              <a:defRPr/>
            </a:pPr>
            <a:r>
              <a:rPr lang="en-US" altLang="en-US" sz="1600" dirty="0" smtClean="0"/>
              <a:t>Copyright myths</a:t>
            </a:r>
          </a:p>
          <a:p>
            <a:pPr lvl="3">
              <a:defRPr/>
            </a:pPr>
            <a:r>
              <a:rPr lang="en-US" altLang="en-US" sz="1600" dirty="0" smtClean="0"/>
              <a:t>Copyright reality</a:t>
            </a:r>
          </a:p>
          <a:p>
            <a:pPr lvl="2">
              <a:defRPr/>
            </a:pPr>
            <a:endParaRPr lang="en-US" altLang="en-US" sz="2000" dirty="0" smtClean="0"/>
          </a:p>
          <a:p>
            <a:pPr>
              <a:defRPr/>
            </a:pPr>
            <a:endParaRPr lang="en-US" altLang="en-US" sz="2800" dirty="0" smtClean="0"/>
          </a:p>
        </p:txBody>
      </p:sp>
      <p:pic>
        <p:nvPicPr>
          <p:cNvPr id="153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383213"/>
            <a:ext cx="636428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621088"/>
            <a:ext cx="2894012"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Graphics</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Use common universal formats such as jpg, gif and png files that will work in any browser</a:t>
            </a:r>
          </a:p>
          <a:p>
            <a:pPr eaLnBrk="1" hangingPunct="1"/>
            <a:r>
              <a:rPr lang="en-CA" altLang="en-US" smtClean="0"/>
              <a:t>Resize and compress the image as much as possible in Photoshop (or other graphics package)  BEFORE putting it in with BlueGriffon.</a:t>
            </a:r>
          </a:p>
          <a:p>
            <a:pPr eaLnBrk="1" hangingPunct="1"/>
            <a:r>
              <a:rPr lang="en-CA" altLang="en-US" smtClean="0"/>
              <a:t>Any resizing you do within BlueGriffon will not affect the download speed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Graphics continued	</a:t>
            </a:r>
            <a:endParaRPr lang="en-US" dirty="0"/>
          </a:p>
        </p:txBody>
      </p:sp>
      <p:sp>
        <p:nvSpPr>
          <p:cNvPr id="3" name="Content Placeholder 2"/>
          <p:cNvSpPr>
            <a:spLocks noGrp="1"/>
          </p:cNvSpPr>
          <p:nvPr>
            <p:ph idx="1"/>
          </p:nvPr>
        </p:nvSpPr>
        <p:spPr>
          <a:xfrm>
            <a:off x="468313" y="1125538"/>
            <a:ext cx="8077200" cy="5072062"/>
          </a:xfrm>
        </p:spPr>
        <p:txBody>
          <a:bodyPr/>
          <a:lstStyle/>
          <a:p>
            <a:pPr marL="365760" indent="-283464" eaLnBrk="1" fontAlgn="auto" hangingPunct="1">
              <a:spcAft>
                <a:spcPts val="0"/>
              </a:spcAft>
              <a:buFont typeface="Wingdings 2"/>
              <a:buChar char=""/>
              <a:defRPr/>
            </a:pPr>
            <a:r>
              <a:rPr lang="en-CA" dirty="0" smtClean="0"/>
              <a:t>ALWAYS set the alternative text:</a:t>
            </a:r>
          </a:p>
          <a:p>
            <a:pPr marL="640080" lvl="1" indent="-237744" eaLnBrk="1" fontAlgn="auto" hangingPunct="1">
              <a:spcAft>
                <a:spcPts val="0"/>
              </a:spcAft>
              <a:buFont typeface="Verdana"/>
              <a:buChar char="◦"/>
              <a:defRPr/>
            </a:pPr>
            <a:r>
              <a:rPr lang="en-CA" dirty="0" smtClean="0"/>
              <a:t>Meet Barriers Free Access Requirements</a:t>
            </a:r>
          </a:p>
          <a:p>
            <a:pPr marL="640080" lvl="1" indent="-237744" eaLnBrk="1" fontAlgn="auto" hangingPunct="1">
              <a:spcAft>
                <a:spcPts val="0"/>
              </a:spcAft>
              <a:buFont typeface="Verdana"/>
              <a:buChar char="◦"/>
              <a:defRPr/>
            </a:pPr>
            <a:r>
              <a:rPr lang="en-CA" dirty="0" smtClean="0"/>
              <a:t>Shows when page is loading</a:t>
            </a:r>
          </a:p>
          <a:p>
            <a:pPr marL="640080" lvl="1" indent="-237744" eaLnBrk="1" fontAlgn="auto" hangingPunct="1">
              <a:spcAft>
                <a:spcPts val="0"/>
              </a:spcAft>
              <a:buFont typeface="Verdana"/>
              <a:buChar char="◦"/>
              <a:defRPr/>
            </a:pPr>
            <a:r>
              <a:rPr lang="en-CA" dirty="0" smtClean="0"/>
              <a:t>Shows up when using a text browser</a:t>
            </a:r>
          </a:p>
          <a:p>
            <a:pPr>
              <a:defRPr/>
            </a:pPr>
            <a:r>
              <a:rPr lang="en-US" dirty="0" smtClean="0"/>
              <a:t>Set the Title attribute</a:t>
            </a:r>
          </a:p>
          <a:p>
            <a:pPr lvl="1">
              <a:defRPr/>
            </a:pPr>
            <a:r>
              <a:rPr lang="en-CA" dirty="0"/>
              <a:t>Shows when mouse hovers over</a:t>
            </a:r>
          </a:p>
          <a:p>
            <a:pPr lvl="1">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1288"/>
            <a:ext cx="7535863"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230346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400800" cy="2286000"/>
          </a:xfrm>
        </p:spPr>
        <p:txBody>
          <a:bodyPr/>
          <a:lstStyle/>
          <a:p>
            <a:pPr>
              <a:defRPr/>
            </a:pPr>
            <a:r>
              <a:rPr lang="en-US" dirty="0" smtClean="0"/>
              <a:t>Types of Links</a:t>
            </a:r>
            <a:endParaRPr lang="en-US" dirty="0"/>
          </a:p>
        </p:txBody>
      </p:sp>
      <p:sp>
        <p:nvSpPr>
          <p:cNvPr id="5" name="Text Placeholder 4"/>
          <p:cNvSpPr>
            <a:spLocks noGrp="1"/>
          </p:cNvSpPr>
          <p:nvPr>
            <p:ph type="body" idx="1"/>
          </p:nvPr>
        </p:nvSpPr>
        <p:spPr>
          <a:xfrm>
            <a:off x="2578100" y="1066800"/>
            <a:ext cx="6400800" cy="1509713"/>
          </a:xfrm>
        </p:spPr>
        <p:txBody>
          <a:bodyPr/>
          <a:lstStyle/>
          <a:p>
            <a:pPr>
              <a:defRPr/>
            </a:pPr>
            <a:r>
              <a:rPr lang="en-US" dirty="0" smtClean="0"/>
              <a:t>5 Basic Ones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5299075" cy="1143000"/>
          </a:xfrm>
        </p:spPr>
        <p:txBody>
          <a:bodyPr/>
          <a:lstStyle/>
          <a:p>
            <a:pPr eaLnBrk="1" fontAlgn="auto" hangingPunct="1">
              <a:spcAft>
                <a:spcPts val="0"/>
              </a:spcAft>
              <a:defRPr/>
            </a:pPr>
            <a:r>
              <a:rPr lang="en-CA" dirty="0" smtClean="0">
                <a:solidFill>
                  <a:schemeClr val="tx2">
                    <a:satMod val="130000"/>
                  </a:schemeClr>
                </a:solidFill>
              </a:rPr>
              <a:t>Links – Type 1</a:t>
            </a:r>
            <a:endParaRPr lang="en-CA" dirty="0">
              <a:solidFill>
                <a:schemeClr val="tx2">
                  <a:satMod val="130000"/>
                </a:schemeClr>
              </a:solidFill>
            </a:endParaRPr>
          </a:p>
        </p:txBody>
      </p:sp>
      <p:sp>
        <p:nvSpPr>
          <p:cNvPr id="64515" name="Content Placeholder 2"/>
          <p:cNvSpPr>
            <a:spLocks noGrp="1"/>
          </p:cNvSpPr>
          <p:nvPr>
            <p:ph idx="1"/>
          </p:nvPr>
        </p:nvSpPr>
        <p:spPr>
          <a:xfrm>
            <a:off x="857250" y="1285875"/>
            <a:ext cx="8077200" cy="2786063"/>
          </a:xfrm>
        </p:spPr>
        <p:txBody>
          <a:bodyPr/>
          <a:lstStyle/>
          <a:p>
            <a:pPr eaLnBrk="1" hangingPunct="1"/>
            <a:r>
              <a:rPr lang="en-CA" altLang="en-US" b="1" smtClean="0"/>
              <a:t>TYPE 1: Links to other pages within your site</a:t>
            </a:r>
            <a:r>
              <a:rPr lang="en-CA" altLang="en-US" smtClean="0"/>
              <a:t>:</a:t>
            </a:r>
          </a:p>
          <a:p>
            <a:pPr lvl="1" eaLnBrk="1" hangingPunct="1"/>
            <a:r>
              <a:rPr lang="en-CA" altLang="en-US" smtClean="0"/>
              <a:t>For Example:</a:t>
            </a:r>
          </a:p>
          <a:p>
            <a:pPr lvl="2" eaLnBrk="1" hangingPunct="1"/>
            <a:r>
              <a:rPr lang="en-CA" altLang="en-US" smtClean="0"/>
              <a:t>Link from index.html to contactinfo.html</a:t>
            </a:r>
          </a:p>
          <a:p>
            <a:pPr lvl="2" eaLnBrk="1" hangingPunct="1"/>
            <a:r>
              <a:rPr lang="en-CA" altLang="en-US" smtClean="0"/>
              <a:t>Link from contactinfo.html back to index.html</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581525"/>
            <a:ext cx="46704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5"/>
          <p:cNvSpPr>
            <a:spLocks noChangeArrowheads="1"/>
          </p:cNvSpPr>
          <p:nvPr/>
        </p:nvSpPr>
        <p:spPr bwMode="auto">
          <a:xfrm>
            <a:off x="1150938" y="4032250"/>
            <a:ext cx="7523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3"/>
              </a:rPr>
              <a:t>http://cs1033.gaul.csd.uwo.ca/~lreid2/examplesforta/assign3/student1/</a:t>
            </a:r>
            <a:r>
              <a:rPr lang="en-US" altLang="en-US" sz="1800">
                <a:latin typeface="Arial" panose="020B0604020202020204" pitchFamily="34" charset="0"/>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16113"/>
            <a:ext cx="499427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Links – Type 2</a:t>
            </a:r>
            <a:endParaRPr lang="en-CA" dirty="0">
              <a:solidFill>
                <a:schemeClr val="tx2">
                  <a:satMod val="130000"/>
                </a:schemeClr>
              </a:solidFill>
            </a:endParaRPr>
          </a:p>
        </p:txBody>
      </p:sp>
      <p:sp>
        <p:nvSpPr>
          <p:cNvPr id="65539" name="Content Placeholder 2"/>
          <p:cNvSpPr>
            <a:spLocks noGrp="1"/>
          </p:cNvSpPr>
          <p:nvPr>
            <p:ph idx="1"/>
          </p:nvPr>
        </p:nvSpPr>
        <p:spPr>
          <a:xfrm>
            <a:off x="857250" y="1285875"/>
            <a:ext cx="8077200" cy="2714625"/>
          </a:xfrm>
        </p:spPr>
        <p:txBody>
          <a:bodyPr/>
          <a:lstStyle/>
          <a:p>
            <a:pPr eaLnBrk="1" hangingPunct="1"/>
            <a:r>
              <a:rPr lang="en-CA" altLang="en-US" b="1" smtClean="0"/>
              <a:t>TYPE 2: Link to a different website</a:t>
            </a:r>
          </a:p>
          <a:p>
            <a:pPr lvl="1" eaLnBrk="1" hangingPunct="1"/>
            <a:r>
              <a:rPr lang="en-CA" altLang="en-US" smtClean="0"/>
              <a:t>For example</a:t>
            </a:r>
          </a:p>
          <a:p>
            <a:pPr lvl="2" eaLnBrk="1" hangingPunct="1"/>
            <a:r>
              <a:rPr lang="en-CA" altLang="en-US" smtClean="0"/>
              <a:t>Link from index.html to </a:t>
            </a:r>
            <a:r>
              <a:rPr lang="en-CA" altLang="en-US" smtClean="0">
                <a:hlinkClick r:id="rId2"/>
              </a:rPr>
              <a:t>http://www.utoronto.ca</a:t>
            </a:r>
            <a:endParaRPr lang="en-CA" altLang="en-US" smtClean="0"/>
          </a:p>
          <a:p>
            <a:pPr lvl="2" eaLnBrk="1" hangingPunct="1"/>
            <a:r>
              <a:rPr lang="en-CA" altLang="en-US" smtClean="0"/>
              <a:t>Should open in new window or tab</a:t>
            </a:r>
          </a:p>
          <a:p>
            <a:pPr lvl="2" eaLnBrk="1" hangingPunct="1"/>
            <a:r>
              <a:rPr lang="en-CA" altLang="en-US" smtClean="0"/>
              <a:t>Make sure you have http:// in front!</a:t>
            </a: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749800"/>
            <a:ext cx="65801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5"/>
          <p:cNvSpPr>
            <a:spLocks noChangeArrowheads="1"/>
          </p:cNvSpPr>
          <p:nvPr/>
        </p:nvSpPr>
        <p:spPr bwMode="auto">
          <a:xfrm>
            <a:off x="539750" y="3573463"/>
            <a:ext cx="32400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4"/>
              </a:rPr>
              <a:t>http://cs1033.gaul.csd.uwo.ca/~lreid2/examplesforta/assign3/student1/references.html</a:t>
            </a:r>
            <a:r>
              <a:rPr lang="en-US" altLang="en-US" sz="1800">
                <a:latin typeface="Arial" panose="020B0604020202020204" pitchFamily="34" charset="0"/>
              </a:rPr>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981075"/>
            <a:ext cx="57213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572000" y="3429000"/>
            <a:ext cx="619125" cy="287338"/>
          </a:xfrm>
          <a:prstGeom prst="ellipse">
            <a:avLst/>
          </a:prstGeom>
          <a:noFill/>
          <a:ln w="762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Links – Type 3</a:t>
            </a:r>
            <a:endParaRPr lang="en-CA" dirty="0">
              <a:solidFill>
                <a:schemeClr val="tx2">
                  <a:satMod val="130000"/>
                </a:schemeClr>
              </a:solidFill>
            </a:endParaRPr>
          </a:p>
        </p:txBody>
      </p:sp>
      <p:sp>
        <p:nvSpPr>
          <p:cNvPr id="66563" name="Content Placeholder 2"/>
          <p:cNvSpPr>
            <a:spLocks noGrp="1"/>
          </p:cNvSpPr>
          <p:nvPr>
            <p:ph idx="1"/>
          </p:nvPr>
        </p:nvSpPr>
        <p:spPr>
          <a:xfrm>
            <a:off x="857250" y="1285875"/>
            <a:ext cx="8077200" cy="2714625"/>
          </a:xfrm>
        </p:spPr>
        <p:txBody>
          <a:bodyPr/>
          <a:lstStyle/>
          <a:p>
            <a:pPr eaLnBrk="1" hangingPunct="1"/>
            <a:r>
              <a:rPr lang="en-CA" altLang="en-US" b="1" smtClean="0"/>
              <a:t>TYPE 3: Link to an email address</a:t>
            </a:r>
          </a:p>
          <a:p>
            <a:pPr lvl="1" eaLnBrk="1" hangingPunct="1"/>
            <a:r>
              <a:rPr lang="en-CA" altLang="en-US" smtClean="0"/>
              <a:t>For example:</a:t>
            </a:r>
          </a:p>
          <a:p>
            <a:pPr lvl="2" eaLnBrk="1" hangingPunct="1"/>
            <a:r>
              <a:rPr lang="en-CA" altLang="en-US" smtClean="0"/>
              <a:t>Link to homerjsimpson@yahoo.com </a:t>
            </a:r>
          </a:p>
          <a:p>
            <a:pPr lvl="2" eaLnBrk="1" hangingPunct="1"/>
            <a:r>
              <a:rPr lang="en-CA" altLang="en-US" smtClean="0"/>
              <a:t>Clicking on the link brings up default emailer like Outlook</a:t>
            </a:r>
          </a:p>
        </p:txBody>
      </p:sp>
      <p:sp>
        <p:nvSpPr>
          <p:cNvPr id="66564" name="Rectangle 4"/>
          <p:cNvSpPr>
            <a:spLocks noChangeArrowheads="1"/>
          </p:cNvSpPr>
          <p:nvPr/>
        </p:nvSpPr>
        <p:spPr bwMode="auto">
          <a:xfrm>
            <a:off x="1258888" y="5300663"/>
            <a:ext cx="6481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2"/>
              </a:rPr>
              <a:t>http://cs1033.gaul.csd.uwo.ca/~lreid2/examplesforta/assign3/student1/contactinfo.html</a:t>
            </a:r>
            <a:r>
              <a:rPr lang="en-US" altLang="en-US" sz="1800">
                <a:latin typeface="Arial" panose="020B060402020202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73238"/>
            <a:ext cx="511175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smtClean="0">
                <a:solidFill>
                  <a:schemeClr val="tx2">
                    <a:satMod val="130000"/>
                  </a:schemeClr>
                </a:solidFill>
              </a:rPr>
              <a:t>Links – Type 4</a:t>
            </a:r>
            <a:endParaRPr lang="en-CA" dirty="0">
              <a:solidFill>
                <a:schemeClr val="tx2">
                  <a:satMod val="130000"/>
                </a:schemeClr>
              </a:solidFill>
            </a:endParaRPr>
          </a:p>
        </p:txBody>
      </p:sp>
      <p:sp>
        <p:nvSpPr>
          <p:cNvPr id="67587" name="Content Placeholder 2"/>
          <p:cNvSpPr>
            <a:spLocks noGrp="1"/>
          </p:cNvSpPr>
          <p:nvPr>
            <p:ph idx="1"/>
          </p:nvPr>
        </p:nvSpPr>
        <p:spPr>
          <a:xfrm>
            <a:off x="785813" y="1071563"/>
            <a:ext cx="7929562" cy="3643312"/>
          </a:xfrm>
        </p:spPr>
        <p:txBody>
          <a:bodyPr/>
          <a:lstStyle/>
          <a:p>
            <a:pPr eaLnBrk="1" hangingPunct="1"/>
            <a:r>
              <a:rPr lang="en-CA" altLang="en-US" b="1" dirty="0" smtClean="0"/>
              <a:t>TYPE 4a: Link on a image</a:t>
            </a:r>
          </a:p>
          <a:p>
            <a:pPr lvl="1" eaLnBrk="1" hangingPunct="1"/>
            <a:r>
              <a:rPr lang="en-CA" altLang="en-US" dirty="0" smtClean="0"/>
              <a:t>On the whole image:</a:t>
            </a:r>
          </a:p>
          <a:p>
            <a:pPr lvl="2" eaLnBrk="1" hangingPunct="1"/>
            <a:r>
              <a:rPr lang="en-CA" altLang="en-US" dirty="0" smtClean="0"/>
              <a:t>Link to http://www.canada.gc.ca </a:t>
            </a:r>
          </a:p>
          <a:p>
            <a:pPr lvl="2" eaLnBrk="1" hangingPunct="1"/>
            <a:r>
              <a:rPr lang="en-CA" altLang="en-US" dirty="0" smtClean="0">
                <a:hlinkClick r:id="rId2"/>
              </a:rPr>
              <a:t>http://cs1033.gaul.csd.uwo.ca/~lreid2/examplesforta/assign3/student1/contactinfo.html</a:t>
            </a:r>
            <a:r>
              <a:rPr lang="en-CA" altLang="en-US" dirty="0" smtClean="0"/>
              <a:t>  (click on banner)</a:t>
            </a:r>
          </a:p>
          <a:p>
            <a:pPr marL="657225" lvl="2" indent="0" eaLnBrk="1" hangingPunct="1">
              <a:buNone/>
            </a:pPr>
            <a:endParaRPr lang="en-CA"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000125"/>
            <a:ext cx="5541962"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smtClean="0">
                <a:solidFill>
                  <a:schemeClr val="tx2">
                    <a:satMod val="130000"/>
                  </a:schemeClr>
                </a:solidFill>
              </a:rPr>
              <a:t>Links – Type 5</a:t>
            </a:r>
            <a:endParaRPr lang="en-CA" dirty="0">
              <a:solidFill>
                <a:schemeClr val="tx2">
                  <a:satMod val="130000"/>
                </a:schemeClr>
              </a:solidFill>
            </a:endParaRPr>
          </a:p>
        </p:txBody>
      </p:sp>
      <p:sp>
        <p:nvSpPr>
          <p:cNvPr id="68611" name="Content Placeholder 2"/>
          <p:cNvSpPr>
            <a:spLocks noGrp="1"/>
          </p:cNvSpPr>
          <p:nvPr>
            <p:ph idx="1"/>
          </p:nvPr>
        </p:nvSpPr>
        <p:spPr>
          <a:xfrm>
            <a:off x="249238" y="928688"/>
            <a:ext cx="8643937" cy="4733925"/>
          </a:xfrm>
        </p:spPr>
        <p:txBody>
          <a:bodyPr/>
          <a:lstStyle/>
          <a:p>
            <a:pPr eaLnBrk="1" hangingPunct="1"/>
            <a:r>
              <a:rPr lang="en-CA" altLang="en-US" b="1" smtClean="0"/>
              <a:t>TYPE 5: Link to particular spot within a page</a:t>
            </a:r>
          </a:p>
          <a:p>
            <a:pPr lvl="1" eaLnBrk="1" hangingPunct="1"/>
            <a:r>
              <a:rPr lang="en-CA" altLang="en-US" smtClean="0"/>
              <a:t>The spot is called the bookmark or the named anchor</a:t>
            </a:r>
          </a:p>
          <a:p>
            <a:pPr lvl="1" eaLnBrk="1" hangingPunct="1"/>
            <a:r>
              <a:rPr lang="en-CA" altLang="en-US" smtClean="0"/>
              <a:t>Find the spot you want to jump to, put your cursor there and then select  Insert&gt;Named Anchor</a:t>
            </a:r>
          </a:p>
          <a:p>
            <a:pPr lvl="1" eaLnBrk="1" hangingPunct="1"/>
            <a:r>
              <a:rPr lang="en-CA" altLang="en-US" smtClean="0"/>
              <a:t>Give the spot a name you make up, for example: </a:t>
            </a:r>
            <a:r>
              <a:rPr lang="en-CA" altLang="en-US" b="1" i="1" smtClean="0"/>
              <a:t>middleofpage</a:t>
            </a:r>
          </a:p>
          <a:p>
            <a:pPr lvl="1" eaLnBrk="1" hangingPunct="1"/>
            <a:r>
              <a:rPr lang="en-CA" altLang="en-US" smtClean="0"/>
              <a:t>Go to where you want the link and add a link with # in front of it and the name of the anchor:</a:t>
            </a:r>
          </a:p>
        </p:txBody>
      </p:sp>
      <p:sp>
        <p:nvSpPr>
          <p:cNvPr id="68612" name="Rectangle 4"/>
          <p:cNvSpPr>
            <a:spLocks noChangeArrowheads="1"/>
          </p:cNvSpPr>
          <p:nvPr/>
        </p:nvSpPr>
        <p:spPr bwMode="auto">
          <a:xfrm>
            <a:off x="677863" y="5995988"/>
            <a:ext cx="965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2"/>
              </a:rPr>
              <a:t>http://cs1033.gaul.csd.uwo.ca/~lreid2/examplesforta/assign3/student1/staff.html</a:t>
            </a:r>
            <a:r>
              <a:rPr lang="en-US" altLang="en-US" sz="1800">
                <a:latin typeface="Arial" panose="020B0604020202020204" pitchFamily="34" charset="0"/>
              </a:rPr>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0325" y="276225"/>
            <a:ext cx="50419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33375"/>
            <a:ext cx="27289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863" y="29718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68663" y="190500"/>
            <a:ext cx="4922837"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9238" y="3867150"/>
            <a:ext cx="6286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3538" y="190500"/>
            <a:ext cx="43719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Links – Type 5</a:t>
            </a:r>
            <a:endParaRPr lang="en-CA" dirty="0">
              <a:solidFill>
                <a:schemeClr val="tx2">
                  <a:satMod val="130000"/>
                </a:schemeClr>
              </a:solidFill>
            </a:endParaRPr>
          </a:p>
        </p:txBody>
      </p:sp>
      <p:sp>
        <p:nvSpPr>
          <p:cNvPr id="69635" name="Content Placeholder 2"/>
          <p:cNvSpPr>
            <a:spLocks noGrp="1"/>
          </p:cNvSpPr>
          <p:nvPr>
            <p:ph idx="1"/>
          </p:nvPr>
        </p:nvSpPr>
        <p:spPr/>
        <p:txBody>
          <a:bodyPr/>
          <a:lstStyle/>
          <a:p>
            <a:pPr eaLnBrk="1" hangingPunct="1"/>
            <a:r>
              <a:rPr lang="en-CA" altLang="en-US" smtClean="0"/>
              <a:t>Named anchors can link to any spot within the current page OR you can link to the middle of another page, for example:</a:t>
            </a:r>
          </a:p>
          <a:p>
            <a:pPr lvl="1" eaLnBrk="1" hangingPunct="1"/>
            <a:r>
              <a:rPr lang="en-CA" altLang="en-US" smtClean="0">
                <a:hlinkClick r:id="rId2"/>
              </a:rPr>
              <a:t>http://en.wikipedia.org/wiki/Jpg#Sample_photographs</a:t>
            </a:r>
            <a:r>
              <a:rPr lang="en-CA" altLang="en-US" smtClean="0"/>
              <a:t>  </a:t>
            </a:r>
          </a:p>
          <a:p>
            <a:pPr eaLnBrk="1" hangingPunct="1"/>
            <a:r>
              <a:rPr lang="en-CA" altLang="en-US" smtClean="0"/>
              <a:t>Use named anchors to make Back to Top buttons or jump from a list to another area of the page</a:t>
            </a:r>
          </a:p>
          <a:p>
            <a:pPr eaLnBrk="1" hangingPunct="1"/>
            <a:endParaRPr lang="en-CA"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14313"/>
            <a:ext cx="6983413"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4"/>
          <p:cNvSpPr txBox="1">
            <a:spLocks noChangeArrowheads="1"/>
          </p:cNvSpPr>
          <p:nvPr/>
        </p:nvSpPr>
        <p:spPr bwMode="auto">
          <a:xfrm>
            <a:off x="0" y="2928938"/>
            <a:ext cx="1214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Named Anchors used on this page</a:t>
            </a:r>
          </a:p>
        </p:txBody>
      </p:sp>
      <p:cxnSp>
        <p:nvCxnSpPr>
          <p:cNvPr id="7" name="Straight Arrow Connector 6"/>
          <p:cNvCxnSpPr/>
          <p:nvPr/>
        </p:nvCxnSpPr>
        <p:spPr>
          <a:xfrm>
            <a:off x="1000125" y="3929063"/>
            <a:ext cx="2428875" cy="8572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4763"/>
            <a:ext cx="8024812" cy="692150"/>
          </a:xfrm>
        </p:spPr>
        <p:txBody>
          <a:bodyPr>
            <a:normAutofit fontScale="90000"/>
          </a:bodyPr>
          <a:lstStyle/>
          <a:p>
            <a:pPr>
              <a:defRPr/>
            </a:pPr>
            <a:r>
              <a:rPr lang="en-US" dirty="0" smtClean="0"/>
              <a:t>Announcements	</a:t>
            </a:r>
            <a:endParaRPr lang="en-US" dirty="0"/>
          </a:p>
        </p:txBody>
      </p:sp>
      <p:sp>
        <p:nvSpPr>
          <p:cNvPr id="14339" name="Content Placeholder 2"/>
          <p:cNvSpPr>
            <a:spLocks noGrp="1"/>
          </p:cNvSpPr>
          <p:nvPr>
            <p:ph idx="1"/>
          </p:nvPr>
        </p:nvSpPr>
        <p:spPr>
          <a:xfrm>
            <a:off x="579438" y="930275"/>
            <a:ext cx="8280400" cy="5329238"/>
          </a:xfrm>
        </p:spPr>
        <p:txBody>
          <a:bodyPr/>
          <a:lstStyle/>
          <a:p>
            <a:pPr eaLnBrk="1" hangingPunct="1"/>
            <a:r>
              <a:rPr lang="en-CA" altLang="en-US" dirty="0" smtClean="0">
                <a:sym typeface="Wingdings" panose="05000000000000000000" pitchFamily="2" charset="2"/>
              </a:rPr>
              <a:t>Exam Schedule  our exam is scheduled for 2PM on Thursday, April 23</a:t>
            </a:r>
            <a:r>
              <a:rPr lang="en-CA" altLang="en-US" baseline="30000" dirty="0" smtClean="0">
                <a:sym typeface="Wingdings" panose="05000000000000000000" pitchFamily="2" charset="2"/>
              </a:rPr>
              <a:t>rd</a:t>
            </a:r>
            <a:r>
              <a:rPr lang="en-CA" altLang="en-US" dirty="0" smtClean="0">
                <a:sym typeface="Wingdings" panose="05000000000000000000" pitchFamily="2" charset="2"/>
              </a:rPr>
              <a:t>     </a:t>
            </a:r>
          </a:p>
          <a:p>
            <a:pPr eaLnBrk="1" hangingPunct="1"/>
            <a:r>
              <a:rPr lang="en-CA" altLang="en-US" dirty="0" smtClean="0">
                <a:sym typeface="Wingdings" panose="05000000000000000000" pitchFamily="2" charset="2"/>
              </a:rPr>
              <a:t>Poster Assignment are marked</a:t>
            </a:r>
          </a:p>
          <a:p>
            <a:pPr eaLnBrk="1" hangingPunct="1"/>
            <a:r>
              <a:rPr lang="en-CA" altLang="en-US" dirty="0" smtClean="0">
                <a:sym typeface="Wingdings" panose="05000000000000000000" pitchFamily="2" charset="2"/>
              </a:rPr>
              <a:t>You can ask for a remark but I remark the whole assignment and your mark could go lower.</a:t>
            </a:r>
          </a:p>
          <a:p>
            <a:pPr eaLnBrk="1" hangingPunct="1"/>
            <a:r>
              <a:rPr lang="en-CA" altLang="en-US" dirty="0" smtClean="0">
                <a:sym typeface="Wingdings" panose="05000000000000000000" pitchFamily="2" charset="2"/>
              </a:rPr>
              <a:t>Assignment 2 is due Friday, March 13</a:t>
            </a:r>
            <a:r>
              <a:rPr lang="en-CA" altLang="en-US" baseline="30000" dirty="0" smtClean="0">
                <a:sym typeface="Wingdings" panose="05000000000000000000" pitchFamily="2" charset="2"/>
              </a:rPr>
              <a:t>th</a:t>
            </a:r>
            <a:r>
              <a:rPr lang="en-CA" altLang="en-US" dirty="0" smtClean="0">
                <a:sym typeface="Wingdings" panose="05000000000000000000" pitchFamily="2" charset="2"/>
              </a:rPr>
              <a:t>  </a:t>
            </a:r>
          </a:p>
          <a:p>
            <a:pPr lvl="1" eaLnBrk="1" hangingPunct="1"/>
            <a:r>
              <a:rPr lang="en-CA" altLang="en-US" dirty="0" smtClean="0">
                <a:sym typeface="Wingdings" panose="05000000000000000000" pitchFamily="2" charset="2"/>
              </a:rPr>
              <a:t>I will do a demo for assignment 2 next week. </a:t>
            </a:r>
          </a:p>
          <a:p>
            <a:pPr lvl="1" eaLnBrk="1" hangingPunct="1"/>
            <a:r>
              <a:rPr lang="en-CA" altLang="en-US" dirty="0" smtClean="0">
                <a:sym typeface="Wingdings" panose="05000000000000000000" pitchFamily="2" charset="2"/>
              </a:rPr>
              <a:t>PLEASE try to hand it in on Wed or </a:t>
            </a:r>
            <a:r>
              <a:rPr lang="en-CA" altLang="en-US" dirty="0" err="1" smtClean="0">
                <a:sym typeface="Wingdings" panose="05000000000000000000" pitchFamily="2" charset="2"/>
              </a:rPr>
              <a:t>Thur</a:t>
            </a:r>
            <a:r>
              <a:rPr lang="en-CA" altLang="en-US" dirty="0" smtClean="0">
                <a:sym typeface="Wingdings" panose="05000000000000000000" pitchFamily="2" charset="2"/>
              </a:rPr>
              <a:t> to make your life easier!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ircle(in)">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ircle(in)">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ircle(in)">
                                      <p:cBhvr>
                                        <p:cTn id="17" dur="20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circle(in)">
                                      <p:cBhvr>
                                        <p:cTn id="22" dur="2000"/>
                                        <p:tgtEl>
                                          <p:spTgt spid="14339">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Effect transition="in" filter="circle(in)">
                                      <p:cBhvr>
                                        <p:cTn id="25" dur="2000"/>
                                        <p:tgtEl>
                                          <p:spTgt spid="14339">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339">
                                            <p:txEl>
                                              <p:pRg st="5" end="5"/>
                                            </p:txEl>
                                          </p:spTgt>
                                        </p:tgtEl>
                                        <p:attrNameLst>
                                          <p:attrName>style.visibility</p:attrName>
                                        </p:attrNameLst>
                                      </p:cBhvr>
                                      <p:to>
                                        <p:strVal val="visible"/>
                                      </p:to>
                                    </p:set>
                                    <p:animEffect transition="in" filter="circle(in)">
                                      <p:cBhvr>
                                        <p:cTn id="28" dur="2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using </a:t>
            </a:r>
            <a:r>
              <a:rPr lang="en-US" dirty="0" err="1" smtClean="0"/>
              <a:t>BlueGriffon</a:t>
            </a:r>
            <a:r>
              <a:rPr lang="en-US" dirty="0" smtClean="0"/>
              <a:t>	…</a:t>
            </a:r>
            <a:endParaRPr lang="en-US" dirty="0"/>
          </a:p>
        </p:txBody>
      </p:sp>
      <p:sp>
        <p:nvSpPr>
          <p:cNvPr id="3" name="Content Placeholder 2"/>
          <p:cNvSpPr>
            <a:spLocks noGrp="1"/>
          </p:cNvSpPr>
          <p:nvPr>
            <p:ph idx="1"/>
          </p:nvPr>
        </p:nvSpPr>
        <p:spPr/>
        <p:txBody>
          <a:bodyPr/>
          <a:lstStyle/>
          <a:p>
            <a:r>
              <a:rPr lang="en-US" dirty="0" smtClean="0"/>
              <a:t>Make backups!</a:t>
            </a:r>
          </a:p>
          <a:p>
            <a:pPr lvl="1"/>
            <a:r>
              <a:rPr lang="en-US" dirty="0" smtClean="0"/>
              <a:t>Don’t just use one stick, every so often save your folder for assignment 2 to the cloud or your laptop – JUST IN CASE!</a:t>
            </a:r>
            <a:endParaRPr lang="en-US" dirty="0"/>
          </a:p>
        </p:txBody>
      </p:sp>
    </p:spTree>
    <p:extLst>
      <p:ext uri="{BB962C8B-B14F-4D97-AF65-F5344CB8AC3E}">
        <p14:creationId xmlns:p14="http://schemas.microsoft.com/office/powerpoint/2010/main" val="21807442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Next week</a:t>
            </a:r>
            <a:endParaRPr lang="en-US" dirty="0"/>
          </a:p>
        </p:txBody>
      </p:sp>
      <p:sp>
        <p:nvSpPr>
          <p:cNvPr id="71683" name="Content Placeholder 2"/>
          <p:cNvSpPr>
            <a:spLocks noGrp="1"/>
          </p:cNvSpPr>
          <p:nvPr>
            <p:ph idx="1"/>
          </p:nvPr>
        </p:nvSpPr>
        <p:spPr/>
        <p:txBody>
          <a:bodyPr/>
          <a:lstStyle/>
          <a:p>
            <a:r>
              <a:rPr lang="en-US" altLang="en-US" smtClean="0"/>
              <a:t>Searching</a:t>
            </a:r>
          </a:p>
          <a:p>
            <a:r>
              <a:rPr lang="en-US" altLang="en-US" smtClean="0">
                <a:solidFill>
                  <a:schemeClr val="accent1"/>
                </a:solidFill>
              </a:rPr>
              <a:t>FINAL REVIEW QUESTION: If you are creating a webpage for the Contact Info about your Scuba Diving Business, which would be the best title for the page:</a:t>
            </a:r>
          </a:p>
          <a:p>
            <a:pPr marL="917575" lvl="1" indent="-514350">
              <a:buFont typeface="Gill Sans MT" panose="020B0502020104020203" pitchFamily="34" charset="0"/>
              <a:buAutoNum type="alphaLcPeriod"/>
            </a:pPr>
            <a:r>
              <a:rPr lang="en-US" altLang="en-US" sz="1800" smtClean="0">
                <a:solidFill>
                  <a:schemeClr val="accent1"/>
                </a:solidFill>
              </a:rPr>
              <a:t>Contact Info</a:t>
            </a:r>
          </a:p>
          <a:p>
            <a:pPr marL="917575" lvl="1" indent="-514350">
              <a:buFont typeface="Gill Sans MT" panose="020B0502020104020203" pitchFamily="34" charset="0"/>
              <a:buAutoNum type="alphaLcPeriod"/>
            </a:pPr>
            <a:r>
              <a:rPr lang="en-US" altLang="en-US" sz="1800" smtClean="0">
                <a:solidFill>
                  <a:schemeClr val="accent1"/>
                </a:solidFill>
              </a:rPr>
              <a:t>Untitled</a:t>
            </a:r>
          </a:p>
          <a:p>
            <a:pPr marL="917575" lvl="1" indent="-514350">
              <a:buFont typeface="Gill Sans MT" panose="020B0502020104020203" pitchFamily="34" charset="0"/>
              <a:buAutoNum type="alphaLcPeriod"/>
            </a:pPr>
            <a:r>
              <a:rPr lang="en-US" altLang="en-US" sz="1800" smtClean="0">
                <a:solidFill>
                  <a:schemeClr val="accent1"/>
                </a:solidFill>
              </a:rPr>
              <a:t>Laura’s Scubalious Diving Co</a:t>
            </a:r>
          </a:p>
          <a:p>
            <a:pPr marL="917575" lvl="1" indent="-514350">
              <a:buFont typeface="Gill Sans MT" panose="020B0502020104020203" pitchFamily="34" charset="0"/>
              <a:buAutoNum type="alphaLcPeriod"/>
            </a:pPr>
            <a:r>
              <a:rPr lang="en-US" altLang="en-US" sz="1800" smtClean="0">
                <a:solidFill>
                  <a:schemeClr val="accent1"/>
                </a:solidFill>
              </a:rPr>
              <a:t>Laura’s Scubalious Diving Co – Contact Us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Assignment 2</a:t>
            </a:r>
            <a:endParaRPr lang="en-US" dirty="0"/>
          </a:p>
        </p:txBody>
      </p:sp>
      <p:sp>
        <p:nvSpPr>
          <p:cNvPr id="17411" name="Content Placeholder 2"/>
          <p:cNvSpPr>
            <a:spLocks noGrp="1"/>
          </p:cNvSpPr>
          <p:nvPr>
            <p:ph idx="1"/>
          </p:nvPr>
        </p:nvSpPr>
        <p:spPr/>
        <p:txBody>
          <a:bodyPr/>
          <a:lstStyle/>
          <a:p>
            <a:r>
              <a:rPr lang="en-US" altLang="en-US" smtClean="0"/>
              <a:t>Two nice examples from previous years to get you thinking!</a:t>
            </a:r>
          </a:p>
          <a:p>
            <a:endParaRPr lang="en-US" altLang="en-US" smtClean="0"/>
          </a:p>
          <a:p>
            <a:r>
              <a:rPr lang="en-US" altLang="en-US" smtClean="0">
                <a:hlinkClick r:id="rId2"/>
              </a:rPr>
              <a:t>http://cs1033.gaul.csd.uwo.ca/~lreid2/other/student25/major/references.html</a:t>
            </a:r>
            <a:endParaRPr lang="en-US" altLang="en-US" smtClean="0"/>
          </a:p>
          <a:p>
            <a:endParaRPr lang="en-US" altLang="en-US" smtClean="0"/>
          </a:p>
          <a:p>
            <a:r>
              <a:rPr lang="en-US" altLang="en-US" smtClean="0">
                <a:hlinkClick r:id="rId3"/>
              </a:rPr>
              <a:t>http://cs1033.gaul.csd.uwo.ca/~lreid2/other/student15/</a:t>
            </a: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8072438" cy="1143000"/>
          </a:xfrm>
        </p:spPr>
        <p:txBody>
          <a:bodyPr/>
          <a:lstStyle/>
          <a:p>
            <a:pPr eaLnBrk="1" fontAlgn="auto" hangingPunct="1">
              <a:spcAft>
                <a:spcPts val="0"/>
              </a:spcAft>
              <a:defRPr/>
            </a:pPr>
            <a:r>
              <a:rPr lang="en-CA" dirty="0" smtClean="0">
                <a:solidFill>
                  <a:schemeClr val="tx2">
                    <a:satMod val="130000"/>
                  </a:schemeClr>
                </a:solidFill>
              </a:rPr>
              <a:t>Announcements </a:t>
            </a:r>
            <a:endParaRPr lang="en-CA" dirty="0">
              <a:solidFill>
                <a:schemeClr val="tx2">
                  <a:satMod val="130000"/>
                </a:schemeClr>
              </a:solidFill>
            </a:endParaRPr>
          </a:p>
        </p:txBody>
      </p:sp>
      <p:sp>
        <p:nvSpPr>
          <p:cNvPr id="3" name="Content Placeholder 2"/>
          <p:cNvSpPr>
            <a:spLocks noGrp="1"/>
          </p:cNvSpPr>
          <p:nvPr>
            <p:ph idx="1"/>
          </p:nvPr>
        </p:nvSpPr>
        <p:spPr>
          <a:xfrm>
            <a:off x="500063" y="1071563"/>
            <a:ext cx="8429625" cy="5786437"/>
          </a:xfrm>
        </p:spPr>
        <p:txBody>
          <a:bodyPr>
            <a:normAutofit lnSpcReduction="10000"/>
          </a:bodyPr>
          <a:lstStyle/>
          <a:p>
            <a:pPr marL="365760" indent="-283464" eaLnBrk="1" fontAlgn="auto" hangingPunct="1">
              <a:spcAft>
                <a:spcPts val="0"/>
              </a:spcAft>
              <a:buFont typeface="Wingdings 2"/>
              <a:buChar char=""/>
              <a:defRPr/>
            </a:pPr>
            <a:r>
              <a:rPr lang="en-CA" dirty="0" smtClean="0">
                <a:sym typeface="Wingdings" pitchFamily="2" charset="2"/>
              </a:rPr>
              <a:t>Web Assignment </a:t>
            </a:r>
          </a:p>
          <a:p>
            <a:pPr marL="640080" lvl="1" indent="-237744" eaLnBrk="1" fontAlgn="auto" hangingPunct="1">
              <a:spcAft>
                <a:spcPts val="0"/>
              </a:spcAft>
              <a:buFont typeface="Verdana"/>
              <a:buChar char="◦"/>
              <a:defRPr/>
            </a:pPr>
            <a:r>
              <a:rPr lang="en-CA" dirty="0" smtClean="0">
                <a:sym typeface="Wingdings" pitchFamily="2" charset="2"/>
              </a:rPr>
              <a:t>IT will take you longer than you think, give yourself LOTS of time to finish it and to hand it in (Hand it in on before Wednesday, the labs will be VERY busy on Thursday and Friday).</a:t>
            </a:r>
          </a:p>
          <a:p>
            <a:pPr marL="640080" lvl="1" indent="-237744" eaLnBrk="1" fontAlgn="auto" hangingPunct="1">
              <a:spcAft>
                <a:spcPts val="0"/>
              </a:spcAft>
              <a:buFont typeface="Verdana"/>
              <a:buChar char="◦"/>
              <a:defRPr/>
            </a:pPr>
            <a:r>
              <a:rPr lang="en-CA" dirty="0" smtClean="0">
                <a:sym typeface="Wingdings" pitchFamily="2" charset="2"/>
              </a:rPr>
              <a:t>Hints:</a:t>
            </a:r>
          </a:p>
          <a:p>
            <a:pPr marL="886968" lvl="2" eaLnBrk="1" fontAlgn="auto" hangingPunct="1">
              <a:spcAft>
                <a:spcPts val="0"/>
              </a:spcAft>
              <a:buFont typeface="Wingdings 2"/>
              <a:buChar char=""/>
              <a:defRPr/>
            </a:pPr>
            <a:r>
              <a:rPr lang="en-CA" dirty="0" smtClean="0">
                <a:sym typeface="Wingdings" pitchFamily="2" charset="2"/>
              </a:rPr>
              <a:t>Remember your titles </a:t>
            </a:r>
          </a:p>
          <a:p>
            <a:pPr marL="886968" lvl="2" eaLnBrk="1" fontAlgn="auto" hangingPunct="1">
              <a:spcAft>
                <a:spcPts val="0"/>
              </a:spcAft>
              <a:buFont typeface="Wingdings 2"/>
              <a:buChar char=""/>
              <a:defRPr/>
            </a:pPr>
            <a:r>
              <a:rPr lang="en-CA" dirty="0" smtClean="0">
                <a:sym typeface="Wingdings" pitchFamily="2" charset="2"/>
              </a:rPr>
              <a:t>Think about layout, consistency, ease of use!</a:t>
            </a:r>
          </a:p>
          <a:p>
            <a:pPr marL="886968" lvl="2" eaLnBrk="1" fontAlgn="auto" hangingPunct="1">
              <a:spcAft>
                <a:spcPts val="0"/>
              </a:spcAft>
              <a:buFont typeface="Wingdings 2"/>
              <a:buChar char=""/>
              <a:defRPr/>
            </a:pPr>
            <a:r>
              <a:rPr lang="en-CA" dirty="0" smtClean="0">
                <a:sym typeface="Wingdings" pitchFamily="2" charset="2"/>
              </a:rPr>
              <a:t>Follow the specs</a:t>
            </a:r>
          </a:p>
          <a:p>
            <a:pPr marL="886968" lvl="2" eaLnBrk="1" fontAlgn="auto" hangingPunct="1">
              <a:spcAft>
                <a:spcPts val="0"/>
              </a:spcAft>
              <a:buFont typeface="Wingdings 2"/>
              <a:buChar char=""/>
              <a:defRPr/>
            </a:pPr>
            <a:r>
              <a:rPr lang="en-CA" dirty="0" smtClean="0">
                <a:sym typeface="Wingdings" pitchFamily="2" charset="2"/>
              </a:rPr>
              <a:t>Use a table for a clean layout (put the banner in the top row and content in the bottom row)</a:t>
            </a:r>
          </a:p>
          <a:p>
            <a:pPr marL="886968" lvl="2" eaLnBrk="1" fontAlgn="auto" hangingPunct="1">
              <a:spcAft>
                <a:spcPts val="0"/>
              </a:spcAft>
              <a:buFont typeface="Wingdings 2"/>
              <a:buChar char=""/>
              <a:defRPr/>
            </a:pPr>
            <a:r>
              <a:rPr lang="en-CA" dirty="0" smtClean="0">
                <a:sym typeface="Wingdings" pitchFamily="2" charset="2"/>
              </a:rPr>
              <a:t>Common Mistakes  </a:t>
            </a:r>
            <a:r>
              <a:rPr lang="en-CA" dirty="0" smtClean="0">
                <a:sym typeface="Wingdings" pitchFamily="2" charset="2"/>
                <a:hlinkClick r:id="rId2"/>
              </a:rPr>
              <a:t>http://www.csd.uwo.ca/~lreid/cs1033/assignment3/SamplesOfCommonMistakes/</a:t>
            </a:r>
            <a:r>
              <a:rPr lang="en-CA" dirty="0" smtClean="0">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Announcements </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7858125" cy="5072063"/>
          </a:xfrm>
        </p:spPr>
        <p:txBody>
          <a:bodyPr>
            <a:normAutofit fontScale="70000" lnSpcReduction="20000"/>
          </a:bodyPr>
          <a:lstStyle/>
          <a:p>
            <a:pPr marL="365760" indent="-283464" eaLnBrk="1" fontAlgn="auto" hangingPunct="1">
              <a:spcAft>
                <a:spcPts val="0"/>
              </a:spcAft>
              <a:buFont typeface="Wingdings 2"/>
              <a:buChar char=""/>
              <a:defRPr/>
            </a:pPr>
            <a:r>
              <a:rPr lang="en-CA" dirty="0" smtClean="0">
                <a:sym typeface="Wingdings" pitchFamily="2" charset="2"/>
              </a:rPr>
              <a:t>Web Assignment Hints</a:t>
            </a:r>
          </a:p>
          <a:p>
            <a:pPr marL="640398" lvl="1" indent="-283464" eaLnBrk="1" fontAlgn="auto" hangingPunct="1">
              <a:spcAft>
                <a:spcPts val="0"/>
              </a:spcAft>
              <a:buFont typeface="Wingdings 2"/>
              <a:buChar char=""/>
              <a:defRPr/>
            </a:pPr>
            <a:r>
              <a:rPr lang="en-CA" dirty="0" smtClean="0"/>
              <a:t>THINGS THAT CAN GO HORRIBLY WRONG </a:t>
            </a:r>
            <a:r>
              <a:rPr lang="en-CA" dirty="0" smtClean="0">
                <a:sym typeface="Wingdings" pitchFamily="2" charset="2"/>
              </a:rPr>
              <a:t></a:t>
            </a:r>
            <a:endParaRPr lang="en-CA" dirty="0" smtClean="0"/>
          </a:p>
          <a:p>
            <a:pPr marL="886460" lvl="2" indent="-283464" eaLnBrk="1" fontAlgn="auto" hangingPunct="1">
              <a:spcAft>
                <a:spcPts val="0"/>
              </a:spcAft>
              <a:buFont typeface="Wingdings 2"/>
              <a:buChar char=""/>
              <a:defRPr/>
            </a:pPr>
            <a:r>
              <a:rPr lang="en-CA" dirty="0">
                <a:sym typeface="Wingdings" pitchFamily="2" charset="2"/>
                <a:hlinkClick r:id="rId2"/>
              </a:rPr>
              <a:t>http://cs1033.gaul.csd.uwo.ca/~</a:t>
            </a:r>
            <a:r>
              <a:rPr lang="en-CA" dirty="0" smtClean="0">
                <a:sym typeface="Wingdings" pitchFamily="2" charset="2"/>
                <a:hlinkClick r:id="rId2"/>
              </a:rPr>
              <a:t>lreid2/other/student1/</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3"/>
              </a:rPr>
              <a:t>http://cs1033.gaul.csd.uwo.ca/~</a:t>
            </a:r>
            <a:r>
              <a:rPr lang="en-CA" dirty="0" smtClean="0">
                <a:sym typeface="Wingdings" pitchFamily="2" charset="2"/>
                <a:hlinkClick r:id="rId3"/>
              </a:rPr>
              <a:t>lreid2/other/student2</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4"/>
              </a:rPr>
              <a:t>http://cs1033.gaul.csd.uwo.ca/~</a:t>
            </a:r>
            <a:r>
              <a:rPr lang="en-CA" dirty="0" smtClean="0">
                <a:sym typeface="Wingdings" pitchFamily="2" charset="2"/>
                <a:hlinkClick r:id="rId4"/>
              </a:rPr>
              <a:t>lreid2/other/student3/assign3/howtohelp.html</a:t>
            </a:r>
            <a:r>
              <a:rPr lang="en-CA" dirty="0" smtClean="0">
                <a:sym typeface="Wingdings" pitchFamily="2" charset="2"/>
              </a:rPr>
              <a:t>  (need to scroll for buttons, bullets, banner)</a:t>
            </a:r>
          </a:p>
          <a:p>
            <a:pPr marL="886460" lvl="2" indent="-283464" eaLnBrk="1" fontAlgn="auto" hangingPunct="1">
              <a:spcAft>
                <a:spcPts val="0"/>
              </a:spcAft>
              <a:buFont typeface="Wingdings 2"/>
              <a:buChar char=""/>
              <a:defRPr/>
            </a:pPr>
            <a:r>
              <a:rPr lang="en-CA" dirty="0">
                <a:sym typeface="Wingdings" pitchFamily="2" charset="2"/>
                <a:hlinkClick r:id="rId5"/>
              </a:rPr>
              <a:t>http://cs1033.gaul.csd.uwo.ca/~</a:t>
            </a:r>
            <a:r>
              <a:rPr lang="en-CA" dirty="0" smtClean="0">
                <a:sym typeface="Wingdings" pitchFamily="2" charset="2"/>
                <a:hlinkClick r:id="rId5"/>
              </a:rPr>
              <a:t>lreid2/other/student9/major/</a:t>
            </a:r>
            <a:r>
              <a:rPr lang="en-CA" dirty="0" smtClean="0">
                <a:sym typeface="Wingdings" pitchFamily="2" charset="2"/>
              </a:rPr>
              <a:t>  (consistency)</a:t>
            </a:r>
          </a:p>
          <a:p>
            <a:pPr marL="886460" lvl="2" indent="-283464" eaLnBrk="1" fontAlgn="auto" hangingPunct="1">
              <a:spcAft>
                <a:spcPts val="0"/>
              </a:spcAft>
              <a:buFont typeface="Wingdings 2"/>
              <a:buChar char=""/>
              <a:defRPr/>
            </a:pPr>
            <a:r>
              <a:rPr lang="en-CA" dirty="0">
                <a:sym typeface="Wingdings" pitchFamily="2" charset="2"/>
                <a:hlinkClick r:id="rId6"/>
              </a:rPr>
              <a:t>http://cs1033.gaul.csd.uwo.ca/~</a:t>
            </a:r>
            <a:r>
              <a:rPr lang="en-CA" dirty="0" smtClean="0">
                <a:sym typeface="Wingdings" pitchFamily="2" charset="2"/>
                <a:hlinkClick r:id="rId6"/>
              </a:rPr>
              <a:t>lreid2/other/student19/</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7"/>
              </a:rPr>
              <a:t>http://cs1033.gaul.csd.uwo.ca/~</a:t>
            </a:r>
            <a:r>
              <a:rPr lang="en-CA" dirty="0" smtClean="0">
                <a:sym typeface="Wingdings" pitchFamily="2" charset="2"/>
                <a:hlinkClick r:id="rId7"/>
              </a:rPr>
              <a:t>lreid2/other/student20</a:t>
            </a:r>
            <a:r>
              <a:rPr lang="en-CA" dirty="0">
                <a:sym typeface="Wingdings" pitchFamily="2" charset="2"/>
              </a:rPr>
              <a:t> </a:t>
            </a:r>
            <a:r>
              <a:rPr lang="en-CA" dirty="0" smtClean="0">
                <a:sym typeface="Wingdings" pitchFamily="2" charset="2"/>
              </a:rPr>
              <a:t> (edges)</a:t>
            </a:r>
          </a:p>
          <a:p>
            <a:pPr marL="886460" lvl="2" indent="-283464" eaLnBrk="1" fontAlgn="auto" hangingPunct="1">
              <a:spcAft>
                <a:spcPts val="0"/>
              </a:spcAft>
              <a:buFont typeface="Wingdings 2"/>
              <a:buChar char=""/>
              <a:defRPr/>
            </a:pPr>
            <a:r>
              <a:rPr lang="en-CA" dirty="0">
                <a:sym typeface="Wingdings" pitchFamily="2" charset="2"/>
                <a:hlinkClick r:id="rId8"/>
              </a:rPr>
              <a:t>http://cs1033.gaul.csd.uwo.ca/~</a:t>
            </a:r>
            <a:r>
              <a:rPr lang="en-CA" dirty="0" smtClean="0">
                <a:sym typeface="Wingdings" pitchFamily="2" charset="2"/>
                <a:hlinkClick r:id="rId8"/>
              </a:rPr>
              <a:t>lreid2/other/student14</a:t>
            </a:r>
            <a:r>
              <a:rPr lang="en-CA" dirty="0" smtClean="0">
                <a:sym typeface="Wingdings" pitchFamily="2" charset="2"/>
              </a:rPr>
              <a:t>  (scrolling and banner on next page)</a:t>
            </a:r>
          </a:p>
          <a:p>
            <a:pPr marL="886460" lvl="2" indent="-283464" eaLnBrk="1" fontAlgn="auto" hangingPunct="1">
              <a:spcAft>
                <a:spcPts val="0"/>
              </a:spcAft>
              <a:buFont typeface="Wingdings 2"/>
              <a:buChar char=""/>
              <a:defRPr/>
            </a:pPr>
            <a:r>
              <a:rPr lang="en-CA" dirty="0">
                <a:sym typeface="Wingdings" pitchFamily="2" charset="2"/>
                <a:hlinkClick r:id="rId9"/>
              </a:rPr>
              <a:t>http://cs1033.gaul.csd.uwo.ca/~</a:t>
            </a:r>
            <a:r>
              <a:rPr lang="en-CA" dirty="0" smtClean="0">
                <a:sym typeface="Wingdings" pitchFamily="2" charset="2"/>
                <a:hlinkClick r:id="rId9"/>
              </a:rPr>
              <a:t>lreid2/other/student22</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10"/>
              </a:rPr>
              <a:t>http://cs1033.gaul.csd.uwo.ca/~</a:t>
            </a:r>
            <a:r>
              <a:rPr lang="en-CA" dirty="0" smtClean="0">
                <a:sym typeface="Wingdings" pitchFamily="2" charset="2"/>
                <a:hlinkClick r:id="rId10"/>
              </a:rPr>
              <a:t>lreid2/other/student18/Contact%20Us.html</a:t>
            </a:r>
            <a:r>
              <a:rPr lang="en-CA" dirty="0" smtClean="0">
                <a:sym typeface="Wingdings" pitchFamily="2" charset="2"/>
              </a:rPr>
              <a:t> (file names and button movement)</a:t>
            </a:r>
          </a:p>
          <a:p>
            <a:pPr marL="640398" lvl="1" indent="-283464" eaLnBrk="1" fontAlgn="auto" hangingPunct="1">
              <a:spcAft>
                <a:spcPts val="0"/>
              </a:spcAft>
              <a:buFont typeface="Wingdings 2"/>
              <a:buChar char=""/>
              <a:defRPr/>
            </a:pPr>
            <a:r>
              <a:rPr lang="en-CA" dirty="0" smtClean="0">
                <a:sym typeface="Wingdings" pitchFamily="2" charset="2"/>
              </a:rPr>
              <a:t>THINGS THAT CAN GO RIGHT </a:t>
            </a:r>
          </a:p>
          <a:p>
            <a:pPr marL="886460" lvl="2" indent="-283464" eaLnBrk="1" fontAlgn="auto" hangingPunct="1">
              <a:spcAft>
                <a:spcPts val="0"/>
              </a:spcAft>
              <a:buFont typeface="Wingdings 2"/>
              <a:buChar char=""/>
              <a:defRPr/>
            </a:pPr>
            <a:r>
              <a:rPr lang="en-CA" dirty="0">
                <a:sym typeface="Wingdings" pitchFamily="2" charset="2"/>
                <a:hlinkClick r:id="rId11"/>
              </a:rPr>
              <a:t>http://cs1033.gaul.csd.uwo.ca/~</a:t>
            </a:r>
            <a:r>
              <a:rPr lang="en-CA" dirty="0" smtClean="0">
                <a:sym typeface="Wingdings" pitchFamily="2" charset="2"/>
                <a:hlinkClick r:id="rId11"/>
              </a:rPr>
              <a:t>lreid2/other/student8/assign3/registration.html</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smtClean="0">
                <a:sym typeface="Wingdings" pitchFamily="2" charset="2"/>
                <a:hlinkClick r:id="rId12"/>
              </a:rPr>
              <a:t>http</a:t>
            </a:r>
            <a:r>
              <a:rPr lang="en-CA" dirty="0">
                <a:sym typeface="Wingdings" pitchFamily="2" charset="2"/>
                <a:hlinkClick r:id="rId12"/>
              </a:rPr>
              <a:t>://cs1033.gaul.csd.uwo.ca/~</a:t>
            </a:r>
            <a:r>
              <a:rPr lang="en-CA" dirty="0" smtClean="0">
                <a:sym typeface="Wingdings" pitchFamily="2" charset="2"/>
                <a:hlinkClick r:id="rId12"/>
              </a:rPr>
              <a:t>lreid2/other/student22/assign3/</a:t>
            </a:r>
            <a:r>
              <a:rPr lang="en-CA" dirty="0" smtClean="0">
                <a:sym typeface="Wingdings" pitchFamily="2" charset="2"/>
              </a:rPr>
              <a:t> </a:t>
            </a:r>
            <a:endParaRPr lang="en-CA" dirty="0">
              <a:sym typeface="Wingdings" pitchFamily="2" charset="2"/>
            </a:endParaRPr>
          </a:p>
          <a:p>
            <a:pPr marL="886460" lvl="2" indent="-283464" eaLnBrk="1" fontAlgn="auto" hangingPunct="1">
              <a:spcAft>
                <a:spcPts val="0"/>
              </a:spcAft>
              <a:buFont typeface="Wingdings 2"/>
              <a:buChar char=""/>
              <a:defRPr/>
            </a:pPr>
            <a:r>
              <a:rPr lang="en-CA" dirty="0" smtClean="0">
                <a:sym typeface="Wingdings" pitchFamily="2" charset="2"/>
                <a:hlinkClick r:id="rId13"/>
              </a:rPr>
              <a:t>http</a:t>
            </a:r>
            <a:r>
              <a:rPr lang="en-CA" dirty="0">
                <a:sym typeface="Wingdings" pitchFamily="2" charset="2"/>
                <a:hlinkClick r:id="rId13"/>
              </a:rPr>
              <a:t>://cs1033.gaul.csd.uwo.ca/~</a:t>
            </a:r>
            <a:r>
              <a:rPr lang="en-CA" dirty="0" smtClean="0">
                <a:sym typeface="Wingdings" pitchFamily="2" charset="2"/>
                <a:hlinkClick r:id="rId13"/>
              </a:rPr>
              <a:t>lreid2/other/student15/index.html</a:t>
            </a:r>
            <a:r>
              <a:rPr lang="en-CA" dirty="0" smtClean="0">
                <a:sym typeface="Wingdings" pitchFamily="2" charset="2"/>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17093</TotalTime>
  <Words>3296</Words>
  <Application>Microsoft Office PowerPoint</Application>
  <PresentationFormat>On-screen Show (4:3)</PresentationFormat>
  <Paragraphs>405</Paragraphs>
  <Slides>61</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Gill Sans MT</vt:lpstr>
      <vt:lpstr>Times New Roman</vt:lpstr>
      <vt:lpstr>Verdana</vt:lpstr>
      <vt:lpstr>Wingdings</vt:lpstr>
      <vt:lpstr>Wingdings 2</vt:lpstr>
      <vt:lpstr>Solstice</vt:lpstr>
      <vt:lpstr>Warm up Questions:</vt:lpstr>
      <vt:lpstr>WeB SITE Design &amp; Setup</vt:lpstr>
      <vt:lpstr>Overview of Today’s Topics</vt:lpstr>
      <vt:lpstr>Textbook Readings for this Week</vt:lpstr>
      <vt:lpstr>REQUIRED Homework</vt:lpstr>
      <vt:lpstr>Announcements </vt:lpstr>
      <vt:lpstr>Assignment 2</vt:lpstr>
      <vt:lpstr>Announcements </vt:lpstr>
      <vt:lpstr>Announcements </vt:lpstr>
      <vt:lpstr>PowerPoint Presentation</vt:lpstr>
      <vt:lpstr>Things to remember, especially for Web Assignment and Major Assignment</vt:lpstr>
      <vt:lpstr>Hints for Web Assignment</vt:lpstr>
      <vt:lpstr>How to do Web Assignment</vt:lpstr>
      <vt:lpstr>PowerPoint Presentation</vt:lpstr>
      <vt:lpstr>Let’s try it out</vt:lpstr>
      <vt:lpstr>What do you think of these sites?</vt:lpstr>
      <vt:lpstr>How about these sites?</vt:lpstr>
      <vt:lpstr>Good Website Design Tips</vt:lpstr>
      <vt:lpstr>More Tips</vt:lpstr>
      <vt:lpstr>More Tips</vt:lpstr>
      <vt:lpstr>More Tips</vt:lpstr>
      <vt:lpstr>More Tips</vt:lpstr>
      <vt:lpstr>PowerPoint Presentation</vt:lpstr>
      <vt:lpstr>Webpages and Websites</vt:lpstr>
      <vt:lpstr>Decide on what webpages you will need.</vt:lpstr>
      <vt:lpstr>Webpages and Websites</vt:lpstr>
      <vt:lpstr>Folder Structure for a Simple Site</vt:lpstr>
      <vt:lpstr>Example of a simple website</vt:lpstr>
      <vt:lpstr>Links for the simple structure</vt:lpstr>
      <vt:lpstr>Something to try</vt:lpstr>
      <vt:lpstr>More complicated site</vt:lpstr>
      <vt:lpstr>Example of a more complicated site:</vt:lpstr>
      <vt:lpstr>PowerPoint Presentation</vt:lpstr>
      <vt:lpstr>Web Server</vt:lpstr>
      <vt:lpstr>Web Browser</vt:lpstr>
      <vt:lpstr>HTML and Web Browsers</vt:lpstr>
      <vt:lpstr>What is HTML?</vt:lpstr>
      <vt:lpstr>History…  </vt:lpstr>
      <vt:lpstr>Break </vt:lpstr>
      <vt:lpstr>History of HTML </vt:lpstr>
      <vt:lpstr>Types of HTML tags</vt:lpstr>
      <vt:lpstr>Let’s make a webpage the Old Fashioned Way!</vt:lpstr>
      <vt:lpstr>It is way to hard to remember all the tags, so…</vt:lpstr>
      <vt:lpstr>BlueGriffon Tips</vt:lpstr>
      <vt:lpstr>Page Title</vt:lpstr>
      <vt:lpstr>Google Does It Right!</vt:lpstr>
      <vt:lpstr>In BlueGriffon</vt:lpstr>
      <vt:lpstr>Formatting Text</vt:lpstr>
      <vt:lpstr>Changing Background and Link Colours</vt:lpstr>
      <vt:lpstr>Graphics</vt:lpstr>
      <vt:lpstr>Graphics continued </vt:lpstr>
      <vt:lpstr>Types of Links</vt:lpstr>
      <vt:lpstr>Links – Type 1</vt:lpstr>
      <vt:lpstr>Links – Type 2</vt:lpstr>
      <vt:lpstr>Links – Type 3</vt:lpstr>
      <vt:lpstr>Links – Type 4</vt:lpstr>
      <vt:lpstr>Links – Type 5</vt:lpstr>
      <vt:lpstr>Links – Type 5</vt:lpstr>
      <vt:lpstr>PowerPoint Presentation</vt:lpstr>
      <vt:lpstr>When using BlueGriffon …</vt:lpstr>
      <vt:lpstr>Next week</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1022</cp:revision>
  <dcterms:created xsi:type="dcterms:W3CDTF">2009-09-04T16:33:04Z</dcterms:created>
  <dcterms:modified xsi:type="dcterms:W3CDTF">2020-02-25T03:02:36Z</dcterms:modified>
</cp:coreProperties>
</file>