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57"/>
  </p:notesMasterIdLst>
  <p:handoutMasterIdLst>
    <p:handoutMasterId r:id="rId58"/>
  </p:handoutMasterIdLst>
  <p:sldIdLst>
    <p:sldId id="662" r:id="rId2"/>
    <p:sldId id="257" r:id="rId3"/>
    <p:sldId id="692" r:id="rId4"/>
    <p:sldId id="680" r:id="rId5"/>
    <p:sldId id="682" r:id="rId6"/>
    <p:sldId id="683" r:id="rId7"/>
    <p:sldId id="684" r:id="rId8"/>
    <p:sldId id="685" r:id="rId9"/>
    <p:sldId id="686" r:id="rId10"/>
    <p:sldId id="687" r:id="rId11"/>
    <p:sldId id="678" r:id="rId12"/>
    <p:sldId id="679" r:id="rId13"/>
    <p:sldId id="672" r:id="rId14"/>
    <p:sldId id="650" r:id="rId15"/>
    <p:sldId id="651" r:id="rId16"/>
    <p:sldId id="652" r:id="rId17"/>
    <p:sldId id="653" r:id="rId18"/>
    <p:sldId id="654" r:id="rId19"/>
    <p:sldId id="655" r:id="rId20"/>
    <p:sldId id="673" r:id="rId21"/>
    <p:sldId id="656" r:id="rId22"/>
    <p:sldId id="658" r:id="rId23"/>
    <p:sldId id="659" r:id="rId24"/>
    <p:sldId id="660" r:id="rId25"/>
    <p:sldId id="605" r:id="rId26"/>
    <p:sldId id="606" r:id="rId27"/>
    <p:sldId id="607" r:id="rId28"/>
    <p:sldId id="608" r:id="rId29"/>
    <p:sldId id="609" r:id="rId30"/>
    <p:sldId id="610" r:id="rId31"/>
    <p:sldId id="666" r:id="rId32"/>
    <p:sldId id="667" r:id="rId33"/>
    <p:sldId id="668" r:id="rId34"/>
    <p:sldId id="669" r:id="rId35"/>
    <p:sldId id="670" r:id="rId36"/>
    <p:sldId id="614" r:id="rId37"/>
    <p:sldId id="615" r:id="rId38"/>
    <p:sldId id="616" r:id="rId39"/>
    <p:sldId id="618" r:id="rId40"/>
    <p:sldId id="619" r:id="rId41"/>
    <p:sldId id="620" r:id="rId42"/>
    <p:sldId id="621" r:id="rId43"/>
    <p:sldId id="622" r:id="rId44"/>
    <p:sldId id="624" r:id="rId45"/>
    <p:sldId id="689" r:id="rId46"/>
    <p:sldId id="690" r:id="rId47"/>
    <p:sldId id="693" r:id="rId48"/>
    <p:sldId id="688" r:id="rId49"/>
    <p:sldId id="625" r:id="rId50"/>
    <p:sldId id="626" r:id="rId51"/>
    <p:sldId id="627" r:id="rId52"/>
    <p:sldId id="628" r:id="rId53"/>
    <p:sldId id="691" r:id="rId54"/>
    <p:sldId id="661" r:id="rId55"/>
    <p:sldId id="262" r:id="rId5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032"/>
    <a:srgbClr val="00FF00"/>
    <a:srgbClr val="3200C8"/>
    <a:srgbClr val="646464"/>
    <a:srgbClr val="CCCCCC"/>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60" autoAdjust="0"/>
    <p:restoredTop sz="95672" autoAdjust="0"/>
  </p:normalViewPr>
  <p:slideViewPr>
    <p:cSldViewPr>
      <p:cViewPr varScale="1">
        <p:scale>
          <a:sx n="108" d="100"/>
          <a:sy n="108" d="100"/>
        </p:scale>
        <p:origin x="1368" y="90"/>
      </p:cViewPr>
      <p:guideLst>
        <p:guide orient="horz" pos="2160"/>
        <p:guide pos="2880"/>
      </p:guideLst>
    </p:cSldViewPr>
  </p:slideViewPr>
  <p:outlineViewPr>
    <p:cViewPr>
      <p:scale>
        <a:sx n="33" d="100"/>
        <a:sy n="33" d="100"/>
      </p:scale>
      <p:origin x="0" y="24408"/>
    </p:cViewPr>
    <p:sldLst>
      <p:sld r:id="rId1" collapse="1"/>
      <p:sld r:id="rId2" collapse="1"/>
      <p:sld r:id="rId3" collapse="1"/>
      <p:sld r:id="rId4" collapse="1"/>
    </p:sldLst>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702"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 Target="slides/slide2.xml"/><Relationship Id="rId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385" tIns="45693" rIns="91385" bIns="45693" rtlCol="0"/>
          <a:lstStyle>
            <a:lvl1pPr algn="l" eaLnBrk="1" fontAlgn="auto" hangingPunct="1">
              <a:spcBef>
                <a:spcPts val="0"/>
              </a:spcBef>
              <a:spcAft>
                <a:spcPts val="0"/>
              </a:spcAft>
              <a:defRPr sz="1100">
                <a:latin typeface="+mn-lt"/>
              </a:defRPr>
            </a:lvl1pPr>
          </a:lstStyle>
          <a:p>
            <a:pPr>
              <a:defRPr/>
            </a:pPr>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385" tIns="45693" rIns="91385" bIns="45693" rtlCol="0"/>
          <a:lstStyle>
            <a:lvl1pPr algn="r" eaLnBrk="1" fontAlgn="auto" hangingPunct="1">
              <a:spcBef>
                <a:spcPts val="0"/>
              </a:spcBef>
              <a:spcAft>
                <a:spcPts val="0"/>
              </a:spcAft>
              <a:defRPr sz="1100">
                <a:latin typeface="+mn-lt"/>
              </a:defRPr>
            </a:lvl1pPr>
          </a:lstStyle>
          <a:p>
            <a:pPr>
              <a:defRPr/>
            </a:pPr>
            <a:r>
              <a:rPr lang="en-US"/>
              <a:t>CS1033 Notes</a:t>
            </a:r>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385" tIns="45693" rIns="91385" bIns="45693" rtlCol="0" anchor="b"/>
          <a:lstStyle>
            <a:lvl1pPr algn="l" eaLnBrk="1" fontAlgn="auto" hangingPunct="1">
              <a:spcBef>
                <a:spcPts val="0"/>
              </a:spcBef>
              <a:spcAft>
                <a:spcPts val="0"/>
              </a:spcAft>
              <a:defRPr sz="1100">
                <a:latin typeface="+mn-lt"/>
              </a:defRPr>
            </a:lvl1pPr>
          </a:lstStyle>
          <a:p>
            <a:pPr>
              <a:defRPr/>
            </a:pPr>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385" tIns="45693" rIns="91385" bIns="45693" numCol="1" anchor="b" anchorCtr="0" compatLnSpc="1">
            <a:prstTxWarp prst="textNoShape">
              <a:avLst/>
            </a:prstTxWarp>
          </a:bodyPr>
          <a:lstStyle>
            <a:lvl1pPr algn="r" eaLnBrk="1" hangingPunct="1">
              <a:defRPr sz="1100">
                <a:latin typeface="Calibri" panose="020F0502020204030204" pitchFamily="34" charset="0"/>
              </a:defRPr>
            </a:lvl1pPr>
          </a:lstStyle>
          <a:p>
            <a:pPr>
              <a:defRPr/>
            </a:pPr>
            <a:fld id="{2AE0DD1C-D1D6-4D01-955A-BFB8A1DFEF5D}"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03" tIns="48301" rIns="96603" bIns="48301" rtlCol="0"/>
          <a:lstStyle>
            <a:lvl1pPr algn="l" eaLnBrk="1" fontAlgn="auto" hangingPunct="1">
              <a:spcBef>
                <a:spcPts val="0"/>
              </a:spcBef>
              <a:spcAft>
                <a:spcPts val="0"/>
              </a:spcAft>
              <a:defRPr sz="1300">
                <a:latin typeface="+mn-lt"/>
              </a:defRPr>
            </a:lvl1pPr>
          </a:lstStyle>
          <a:p>
            <a:pPr>
              <a:defRPr/>
            </a:pPr>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6603" tIns="48301" rIns="96603" bIns="48301" rtlCol="0"/>
          <a:lstStyle>
            <a:lvl1pPr algn="r" eaLnBrk="1" fontAlgn="auto" hangingPunct="1">
              <a:spcBef>
                <a:spcPts val="0"/>
              </a:spcBef>
              <a:spcAft>
                <a:spcPts val="0"/>
              </a:spcAft>
              <a:defRPr sz="1300">
                <a:latin typeface="+mn-lt"/>
              </a:defRPr>
            </a:lvl1pPr>
          </a:lstStyle>
          <a:p>
            <a:pPr>
              <a:defRPr/>
            </a:pPr>
            <a:r>
              <a:rPr lang="en-US"/>
              <a:t>CS1033 Notes</a:t>
            </a:r>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03" tIns="48301" rIns="96603" bIns="48301" rtlCol="0" anchor="ctr"/>
          <a:lstStyle/>
          <a:p>
            <a:pPr lvl="0"/>
            <a:endParaRPr lang="en-CA"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03" tIns="48301" rIns="96603" bIns="4830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03" tIns="48301" rIns="96603" bIns="48301" rtlCol="0" anchor="b"/>
          <a:lstStyle>
            <a:lvl1pPr algn="l" eaLnBrk="1" fontAlgn="auto" hangingPunct="1">
              <a:spcBef>
                <a:spcPts val="0"/>
              </a:spcBef>
              <a:spcAft>
                <a:spcPts val="0"/>
              </a:spcAft>
              <a:defRPr sz="1300">
                <a:latin typeface="+mn-lt"/>
              </a:defRPr>
            </a:lvl1pPr>
          </a:lstStyle>
          <a:p>
            <a:pPr>
              <a:defRPr/>
            </a:pPr>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03" tIns="48301" rIns="96603" bIns="4830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40B2F87F-3208-48D9-B317-F322FA4AA0FC}"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Sample the temporal dimensions of the video, sampling= frames</a:t>
            </a:r>
          </a:p>
          <a:p>
            <a:pPr eaLnBrk="1" hangingPunct="1">
              <a:spcBef>
                <a:spcPct val="0"/>
              </a:spcBef>
            </a:pPr>
            <a:r>
              <a:rPr lang="en-CA" altLang="en-US" smtClean="0"/>
              <a:t>Higher frame rate means more accurate motion is sampled. Also means larger file size!</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7BCDAD-B606-4B3A-AFE5-F8F08621F79A}" type="slidenum">
              <a:rPr lang="en-CA" altLang="en-US" sz="1300" smtClean="0"/>
              <a:pPr>
                <a:spcBef>
                  <a:spcPct val="0"/>
                </a:spcBef>
              </a:pPr>
              <a:t>17</a:t>
            </a:fld>
            <a:endParaRPr lang="en-CA" altLang="en-US" sz="1300" smtClean="0"/>
          </a:p>
        </p:txBody>
      </p:sp>
      <p:sp>
        <p:nvSpPr>
          <p:cNvPr id="52229"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CS1033 Notes</a:t>
            </a:r>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shape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141D5A-C8C1-4576-A8E8-1C00310224D9}" type="slidenum">
              <a:rPr lang="en-CA" altLang="en-US" sz="1300" smtClean="0"/>
              <a:pPr>
                <a:spcBef>
                  <a:spcPct val="0"/>
                </a:spcBef>
              </a:pPr>
              <a:t>42</a:t>
            </a:fld>
            <a:endParaRPr lang="en-CA" altLang="en-US" sz="1300" smtClean="0"/>
          </a:p>
        </p:txBody>
      </p:sp>
      <p:sp>
        <p:nvSpPr>
          <p:cNvPr id="53253"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CS1033 Notes</a:t>
            </a:r>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A9377B-1F46-4871-825E-4C55B30433FE}" type="slidenum">
              <a:rPr lang="en-CA" altLang="en-US" sz="1300" smtClean="0"/>
              <a:pPr>
                <a:spcBef>
                  <a:spcPct val="0"/>
                </a:spcBef>
              </a:pPr>
              <a:t>55</a:t>
            </a:fld>
            <a:endParaRPr lang="en-CA" altLang="en-US" sz="1300" smtClean="0"/>
          </a:p>
        </p:txBody>
      </p:sp>
      <p:sp>
        <p:nvSpPr>
          <p:cNvPr id="4403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CS1033 Notes</a:t>
            </a:r>
            <a:endParaRPr lang="en-C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7BC93D79-C697-49D2-8111-0DDB15B5D11D}" type="datetime1">
              <a:rPr lang="en-US"/>
              <a:pPr>
                <a:defRPr/>
              </a:pPr>
              <a:t>3/10/2020</a:t>
            </a:fld>
            <a:endParaRPr lang="en-CA"/>
          </a:p>
        </p:txBody>
      </p:sp>
      <p:sp>
        <p:nvSpPr>
          <p:cNvPr id="7" name="Footer Placeholder 19"/>
          <p:cNvSpPr>
            <a:spLocks noGrp="1"/>
          </p:cNvSpPr>
          <p:nvPr>
            <p:ph type="ftr" sz="quarter" idx="11"/>
          </p:nvPr>
        </p:nvSpPr>
        <p:spPr/>
        <p:txBody>
          <a:bodyPr/>
          <a:lstStyle>
            <a:lvl1pPr>
              <a:defRPr/>
            </a:lvl1pPr>
            <a:extLst/>
          </a:lstStyle>
          <a:p>
            <a:pPr>
              <a:defRPr/>
            </a:pPr>
            <a:endParaRPr lang="en-CA"/>
          </a:p>
        </p:txBody>
      </p:sp>
      <p:sp>
        <p:nvSpPr>
          <p:cNvPr id="8" name="Slide Number Placeholder 9"/>
          <p:cNvSpPr>
            <a:spLocks noGrp="1"/>
          </p:cNvSpPr>
          <p:nvPr>
            <p:ph type="sldNum" sz="quarter" idx="12"/>
          </p:nvPr>
        </p:nvSpPr>
        <p:spPr/>
        <p:txBody>
          <a:bodyPr/>
          <a:lstStyle>
            <a:lvl1pPr>
              <a:defRPr/>
            </a:lvl1pPr>
          </a:lstStyle>
          <a:p>
            <a:pPr>
              <a:defRPr/>
            </a:pPr>
            <a:fld id="{597DD3D4-E50B-4B07-A750-99ECB969A867}" type="slidenum">
              <a:rPr lang="en-CA" altLang="en-US"/>
              <a:pPr>
                <a:defRPr/>
              </a:pPr>
              <a:t>‹#›</a:t>
            </a:fld>
            <a:endParaRPr lang="en-CA" altLang="en-US"/>
          </a:p>
        </p:txBody>
      </p:sp>
    </p:spTree>
    <p:extLst>
      <p:ext uri="{BB962C8B-B14F-4D97-AF65-F5344CB8AC3E}">
        <p14:creationId xmlns:p14="http://schemas.microsoft.com/office/powerpoint/2010/main" val="35915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41E86E6B-EF71-4B8D-8AE4-28D1BDA07F94}" type="datetime1">
              <a:rPr lang="en-US"/>
              <a:pPr>
                <a:defRPr/>
              </a:pPr>
              <a:t>3/10/2020</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9D8AED0F-7A0E-4489-B2AD-630D25B52DB9}" type="slidenum">
              <a:rPr lang="en-CA" altLang="en-US"/>
              <a:pPr>
                <a:defRPr/>
              </a:pPr>
              <a:t>‹#›</a:t>
            </a:fld>
            <a:endParaRPr lang="en-CA" altLang="en-US"/>
          </a:p>
        </p:txBody>
      </p:sp>
    </p:spTree>
    <p:extLst>
      <p:ext uri="{BB962C8B-B14F-4D97-AF65-F5344CB8AC3E}">
        <p14:creationId xmlns:p14="http://schemas.microsoft.com/office/powerpoint/2010/main" val="176158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BEAB37E6-E4F7-43C9-83F9-AD7848EF6FE6}" type="datetime1">
              <a:rPr lang="en-US"/>
              <a:pPr>
                <a:defRPr/>
              </a:pPr>
              <a:t>3/10/2020</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03DC72C7-FA20-4A30-B1C6-009F20C6C7BE}" type="slidenum">
              <a:rPr lang="en-CA" altLang="en-US"/>
              <a:pPr>
                <a:defRPr/>
              </a:pPr>
              <a:t>‹#›</a:t>
            </a:fld>
            <a:endParaRPr lang="en-CA" altLang="en-US"/>
          </a:p>
        </p:txBody>
      </p:sp>
    </p:spTree>
    <p:extLst>
      <p:ext uri="{BB962C8B-B14F-4D97-AF65-F5344CB8AC3E}">
        <p14:creationId xmlns:p14="http://schemas.microsoft.com/office/powerpoint/2010/main" val="1152661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27584" y="1340768"/>
            <a:ext cx="8077200" cy="50720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738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7CC52B9D-BB7A-4684-81A1-2C0A54C3B707}" type="datetime1">
              <a:rPr lang="en-US"/>
              <a:pPr>
                <a:defRPr/>
              </a:pPr>
              <a:t>3/10/2020</a:t>
            </a:fld>
            <a:endParaRPr lang="en-CA"/>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E53F078D-3F49-4250-8DEE-AA763DDD6807}" type="slidenum">
              <a:rPr lang="en-CA" altLang="en-US"/>
              <a:pPr>
                <a:defRPr/>
              </a:pPr>
              <a:t>‹#›</a:t>
            </a:fld>
            <a:endParaRPr lang="en-CA" altLang="en-US"/>
          </a:p>
        </p:txBody>
      </p:sp>
    </p:spTree>
    <p:extLst>
      <p:ext uri="{BB962C8B-B14F-4D97-AF65-F5344CB8AC3E}">
        <p14:creationId xmlns:p14="http://schemas.microsoft.com/office/powerpoint/2010/main" val="223682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66DC884A-C081-4325-8234-81C484C3CFAC}" type="datetime1">
              <a:rPr lang="en-US"/>
              <a:pPr>
                <a:defRPr/>
              </a:pPr>
              <a:t>3/10/2020</a:t>
            </a:fld>
            <a:endParaRPr lang="en-CA"/>
          </a:p>
        </p:txBody>
      </p:sp>
      <p:sp>
        <p:nvSpPr>
          <p:cNvPr id="6" name="Footer Placeholder 9"/>
          <p:cNvSpPr>
            <a:spLocks noGrp="1"/>
          </p:cNvSpPr>
          <p:nvPr>
            <p:ph type="ftr" sz="quarter" idx="11"/>
          </p:nvPr>
        </p:nvSpPr>
        <p:spPr/>
        <p:txBody>
          <a:bodyPr/>
          <a:lstStyle>
            <a:lvl1pPr>
              <a:defRPr/>
            </a:lvl1pPr>
          </a:lstStyle>
          <a:p>
            <a:pPr>
              <a:defRPr/>
            </a:pPr>
            <a:endParaRPr lang="en-CA"/>
          </a:p>
        </p:txBody>
      </p:sp>
      <p:sp>
        <p:nvSpPr>
          <p:cNvPr id="7" name="Slide Number Placeholder 21"/>
          <p:cNvSpPr>
            <a:spLocks noGrp="1"/>
          </p:cNvSpPr>
          <p:nvPr>
            <p:ph type="sldNum" sz="quarter" idx="12"/>
          </p:nvPr>
        </p:nvSpPr>
        <p:spPr/>
        <p:txBody>
          <a:bodyPr/>
          <a:lstStyle>
            <a:lvl1pPr>
              <a:defRPr/>
            </a:lvl1pPr>
          </a:lstStyle>
          <a:p>
            <a:pPr>
              <a:defRPr/>
            </a:pPr>
            <a:fld id="{AA6FB8BA-054A-4B6E-92EF-60611A4F5A39}" type="slidenum">
              <a:rPr lang="en-CA" altLang="en-US"/>
              <a:pPr>
                <a:defRPr/>
              </a:pPr>
              <a:t>‹#›</a:t>
            </a:fld>
            <a:endParaRPr lang="en-CA" altLang="en-US"/>
          </a:p>
        </p:txBody>
      </p:sp>
    </p:spTree>
    <p:extLst>
      <p:ext uri="{BB962C8B-B14F-4D97-AF65-F5344CB8AC3E}">
        <p14:creationId xmlns:p14="http://schemas.microsoft.com/office/powerpoint/2010/main" val="1235748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149BA41F-0980-4078-8F58-3AF40CAFE725}" type="datetime1">
              <a:rPr lang="en-US"/>
              <a:pPr>
                <a:defRPr/>
              </a:pPr>
              <a:t>3/10/2020</a:t>
            </a:fld>
            <a:endParaRPr lang="en-CA"/>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13D59FD4-FDCF-4C3D-850B-98CD6B7C7A40}" type="slidenum">
              <a:rPr lang="en-CA" altLang="en-US"/>
              <a:pPr>
                <a:defRPr/>
              </a:pPr>
              <a:t>‹#›</a:t>
            </a:fld>
            <a:endParaRPr lang="en-CA" altLang="en-US"/>
          </a:p>
        </p:txBody>
      </p:sp>
    </p:spTree>
    <p:extLst>
      <p:ext uri="{BB962C8B-B14F-4D97-AF65-F5344CB8AC3E}">
        <p14:creationId xmlns:p14="http://schemas.microsoft.com/office/powerpoint/2010/main" val="956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2D5FC21B-22BD-4390-B899-933381DD6A1F}" type="datetime1">
              <a:rPr lang="en-US"/>
              <a:pPr>
                <a:defRPr/>
              </a:pPr>
              <a:t>3/10/2020</a:t>
            </a:fld>
            <a:endParaRPr lang="en-CA"/>
          </a:p>
        </p:txBody>
      </p:sp>
      <p:sp>
        <p:nvSpPr>
          <p:cNvPr id="4" name="Footer Placeholder 9"/>
          <p:cNvSpPr>
            <a:spLocks noGrp="1"/>
          </p:cNvSpPr>
          <p:nvPr>
            <p:ph type="ftr" sz="quarter" idx="11"/>
          </p:nvPr>
        </p:nvSpPr>
        <p:spPr/>
        <p:txBody>
          <a:bodyPr/>
          <a:lstStyle>
            <a:lvl1pPr>
              <a:defRPr/>
            </a:lvl1pPr>
          </a:lstStyle>
          <a:p>
            <a:pPr>
              <a:defRPr/>
            </a:pPr>
            <a:endParaRPr lang="en-CA"/>
          </a:p>
        </p:txBody>
      </p:sp>
      <p:sp>
        <p:nvSpPr>
          <p:cNvPr id="5" name="Slide Number Placeholder 21"/>
          <p:cNvSpPr>
            <a:spLocks noGrp="1"/>
          </p:cNvSpPr>
          <p:nvPr>
            <p:ph type="sldNum" sz="quarter" idx="12"/>
          </p:nvPr>
        </p:nvSpPr>
        <p:spPr/>
        <p:txBody>
          <a:bodyPr/>
          <a:lstStyle>
            <a:lvl1pPr>
              <a:defRPr/>
            </a:lvl1pPr>
          </a:lstStyle>
          <a:p>
            <a:pPr>
              <a:defRPr/>
            </a:pPr>
            <a:fld id="{294F492D-5789-439A-9C44-2B7483D68F69}" type="slidenum">
              <a:rPr lang="en-CA" altLang="en-US"/>
              <a:pPr>
                <a:defRPr/>
              </a:pPr>
              <a:t>‹#›</a:t>
            </a:fld>
            <a:endParaRPr lang="en-CA" altLang="en-US"/>
          </a:p>
        </p:txBody>
      </p:sp>
    </p:spTree>
    <p:extLst>
      <p:ext uri="{BB962C8B-B14F-4D97-AF65-F5344CB8AC3E}">
        <p14:creationId xmlns:p14="http://schemas.microsoft.com/office/powerpoint/2010/main" val="299479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23FD8BFE-2EC5-4441-970F-143F92C87004}" type="datetime1">
              <a:rPr lang="en-US"/>
              <a:pPr>
                <a:defRPr/>
              </a:pPr>
              <a:t>3/10/2020</a:t>
            </a:fld>
            <a:endParaRPr lang="en-CA"/>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26D853E0-3DB6-4B66-93B0-3B71D5B41EEF}" type="slidenum">
              <a:rPr lang="en-CA" altLang="en-US"/>
              <a:pPr>
                <a:defRPr/>
              </a:pPr>
              <a:t>‹#›</a:t>
            </a:fld>
            <a:endParaRPr lang="en-CA" altLang="en-US"/>
          </a:p>
        </p:txBody>
      </p:sp>
    </p:spTree>
    <p:extLst>
      <p:ext uri="{BB962C8B-B14F-4D97-AF65-F5344CB8AC3E}">
        <p14:creationId xmlns:p14="http://schemas.microsoft.com/office/powerpoint/2010/main" val="367979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5DD8B912-C52C-452A-BF0F-2A175549D90F}" type="datetime1">
              <a:rPr lang="en-US"/>
              <a:pPr>
                <a:defRPr/>
              </a:pPr>
              <a:t>3/10/2020</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40F8DED2-95CB-4502-965E-70FD25B5E822}" type="slidenum">
              <a:rPr lang="en-CA" altLang="en-US"/>
              <a:pPr>
                <a:defRPr/>
              </a:pPr>
              <a:t>‹#›</a:t>
            </a:fld>
            <a:endParaRPr lang="en-CA" altLang="en-US"/>
          </a:p>
        </p:txBody>
      </p:sp>
    </p:spTree>
    <p:extLst>
      <p:ext uri="{BB962C8B-B14F-4D97-AF65-F5344CB8AC3E}">
        <p14:creationId xmlns:p14="http://schemas.microsoft.com/office/powerpoint/2010/main" val="1319574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626C1DCE-2983-45A2-A3F5-C32EDA5655D9}" type="datetime1">
              <a:rPr lang="en-US"/>
              <a:pPr>
                <a:defRPr/>
              </a:pPr>
              <a:t>3/10/2020</a:t>
            </a:fld>
            <a:endParaRPr lang="en-CA"/>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5BE98F83-744C-48F2-BB14-D881208C9A9A}" type="slidenum">
              <a:rPr lang="en-CA" altLang="en-US"/>
              <a:pPr>
                <a:defRPr/>
              </a:pPr>
              <a:t>‹#›</a:t>
            </a:fld>
            <a:endParaRPr lang="en-CA" altLang="en-US"/>
          </a:p>
        </p:txBody>
      </p:sp>
    </p:spTree>
    <p:extLst>
      <p:ext uri="{BB962C8B-B14F-4D97-AF65-F5344CB8AC3E}">
        <p14:creationId xmlns:p14="http://schemas.microsoft.com/office/powerpoint/2010/main" val="724397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smtClean="0"/>
              <a:t>Click to edit Master title style</a:t>
            </a:r>
            <a:endParaRPr lang="en-US" dirty="0"/>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BF02B2D8-EA69-4BBA-BD46-AF762F8A0ABF}" type="datetime1">
              <a:rPr lang="en-US"/>
              <a:pPr>
                <a:defRPr/>
              </a:pPr>
              <a:t>3/10/2020</a:t>
            </a:fld>
            <a:endParaRPr lang="en-CA"/>
          </a:p>
        </p:txBody>
      </p:sp>
      <p:sp>
        <p:nvSpPr>
          <p:cNvPr id="10" name="Footer Placeholder 9"/>
          <p:cNvSpPr>
            <a:spLocks noGrp="1"/>
          </p:cNvSpPr>
          <p:nvPr>
            <p:ph type="ftr" sz="quarter" idx="3"/>
          </p:nvPr>
        </p:nvSpPr>
        <p:spPr>
          <a:xfrm>
            <a:off x="5651500" y="6381750"/>
            <a:ext cx="1584325"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CA"/>
          </a:p>
        </p:txBody>
      </p:sp>
      <p:sp>
        <p:nvSpPr>
          <p:cNvPr id="22" name="Slide Number Placeholder 21"/>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40A34400-4894-4E91-9789-B6DE9937201F}" type="slidenum">
              <a:rPr lang="en-CA" altLang="en-US"/>
              <a:pPr>
                <a:defRPr/>
              </a:pPr>
              <a:t>‹#›</a:t>
            </a:fld>
            <a:endParaRPr lang="en-CA" altLang="en-US"/>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12"/>
          <p:cNvSpPr txBox="1"/>
          <p:nvPr userDrawn="1"/>
        </p:nvSpPr>
        <p:spPr>
          <a:xfrm>
            <a:off x="7215188" y="6500813"/>
            <a:ext cx="1714500" cy="307975"/>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CA" altLang="en-US" sz="1400" smtClean="0">
                <a:latin typeface="Gill Sans MT" panose="020B0502020104020203" pitchFamily="34" charset="0"/>
              </a:rPr>
              <a:t>Slide </a:t>
            </a:r>
            <a:fld id="{50C290F1-445F-46C9-948E-220611E096EB}" type="slidenum">
              <a:rPr lang="en-CA" altLang="en-US" sz="1400" smtClean="0">
                <a:latin typeface="Gill Sans MT" panose="020B0502020104020203" pitchFamily="34" charset="0"/>
              </a:rPr>
              <a:pPr eaLnBrk="1" hangingPunct="1">
                <a:defRPr/>
              </a:pPr>
              <a:t>‹#›</a:t>
            </a:fld>
            <a:r>
              <a:rPr lang="en-CA" altLang="en-US" sz="1400" smtClean="0">
                <a:latin typeface="Gill Sans MT" panose="020B0502020104020203" pitchFamily="34" charset="0"/>
              </a:rPr>
              <a:t> of 48</a:t>
            </a:r>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2" r:id="rId4"/>
    <p:sldLayoutId id="2147485279" r:id="rId5"/>
    <p:sldLayoutId id="2147485273" r:id="rId6"/>
    <p:sldLayoutId id="2147485280" r:id="rId7"/>
    <p:sldLayoutId id="2147485281" r:id="rId8"/>
    <p:sldLayoutId id="2147485282" r:id="rId9"/>
    <p:sldLayoutId id="2147485274" r:id="rId10"/>
    <p:sldLayoutId id="2147485275"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j-scott.com/butterfingers" TargetMode="External"/><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hyperlink" Target="http://www.csd.uwo.ca/images/CSD_long_photo_16.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LVV_93mBfS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2.gif"/><Relationship Id="rId7" Type="http://schemas.openxmlformats.org/officeDocument/2006/relationships/hyperlink" Target="http://3gold.com/pictures/avatar2.htm" TargetMode="External"/><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hyperlink" Target="http://www.biologie.uni-hamburg.de/b-online/virtualplants/ipimovie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NZbrdCAsYqU"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QVmKAuY4d8w" TargetMode="External"/><Relationship Id="rId2" Type="http://schemas.openxmlformats.org/officeDocument/2006/relationships/hyperlink" Target="http://www.youtube.com/watch?v=jbhCUPwSrp0&amp;feature=player_embedded"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youtube.com/watch?v=HOMFMQCiTL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hyperlink" Target="http://en.wikipedia.org/wiki/Tweening" TargetMode="External"/><Relationship Id="rId7" Type="http://schemas.openxmlformats.org/officeDocument/2006/relationships/image" Target="../media/image28.gif"/><Relationship Id="rId2" Type="http://schemas.openxmlformats.org/officeDocument/2006/relationships/hyperlink" Target="http://en.wikipedia.org/wiki/Key_frame"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j-scott.com/work/" TargetMode="External"/><Relationship Id="rId4" Type="http://schemas.openxmlformats.org/officeDocument/2006/relationships/hyperlink" Target="http://en.wikipedia.org/wiki/Onion_skinnin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youtube.com/watch?v=3m6PAHshRvY&amp;feature=related"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www.youtube.com/watch?v=KRVhtMxQWR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hyperlink" Target="https://www.youtube.com/watch?v=fQBFsTqbKhY" TargetMode="Externa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s://www.youtube.com/watch?v=4OxphYV8W3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s://www.youtube.com/watch?v=F8OtE60T8y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s://www.youtube.com/watch?v=haa7n3UGyD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youtube.com/watch?v=nUDIoN-_Hx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classroomclipart.com/clipart/Animations.ht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csd.uwo.ca/~lreid/cs033/flash/katieK.swf" TargetMode="External"/><Relationship Id="rId2" Type="http://schemas.openxmlformats.org/officeDocument/2006/relationships/hyperlink" Target="http://www.csd.uwo.ca/~lreid/cs033/flash/" TargetMode="External"/><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hyperlink" Target="http://www.youtube.com/watch?v=MdzHpr-QZhw" TargetMode="External"/><Relationship Id="rId4" Type="http://schemas.openxmlformats.org/officeDocument/2006/relationships/hyperlink" Target="http://www.csd.uwo.ca/~lreid/cs033/flash"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gif"/></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_V3hQ2O43u8"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upload.wikimedia.org/wikipedia/en/5/5a/Egyptmotionseries.jpg" TargetMode="External"/><Relationship Id="rId1" Type="http://schemas.openxmlformats.org/officeDocument/2006/relationships/slideLayout" Target="../slideLayouts/slideLayout9.xml"/><Relationship Id="rId5" Type="http://schemas.openxmlformats.org/officeDocument/2006/relationships/image" Target="../media/image47.gif"/><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youtube.com/watch?v=OebUzEhSLBI" TargetMode="Externa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video.yahoo.com/watch/129058/654878" TargetMode="External"/><Relationship Id="rId2" Type="http://schemas.openxmlformats.org/officeDocument/2006/relationships/hyperlink" Target="https://www.youtube.com/watch?v=djV11Xbc914" TargetMode="Externa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hyperlink" Target="https://www.youtube.com/watch?v=DZpKPrUKn1U" TargetMode="External"/><Relationship Id="rId4" Type="http://schemas.openxmlformats.org/officeDocument/2006/relationships/hyperlink" Target="http://en.wikipedia.org/wiki/List_of_highest-grossing_film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flixel.com/cinemagraph/mr605d3hcragjswdy8ci/" TargetMode="External"/><Relationship Id="rId2" Type="http://schemas.openxmlformats.org/officeDocument/2006/relationships/hyperlink" Target="https://www.youtube.com/watch?v=ydyGiq7hnOg" TargetMode="External"/><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s>
</file>

<file path=ppt/slides/_rels/slide54.xml.rels><?xml version="1.0" encoding="UTF-8" standalone="yes"?>
<Relationships xmlns="http://schemas.openxmlformats.org/package/2006/relationships"><Relationship Id="rId3" Type="http://schemas.openxmlformats.org/officeDocument/2006/relationships/hyperlink" Target="http://www.csd.uwo.ca/~lreid/cs1033samples/student1/major/" TargetMode="External"/><Relationship Id="rId2" Type="http://schemas.openxmlformats.org/officeDocument/2006/relationships/hyperlink" Target="http://www.youtube.com/watch?v=SaJxnTf44eg&amp;feature=related"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design-seeds.com/" TargetMode="External"/><Relationship Id="rId2" Type="http://schemas.openxmlformats.org/officeDocument/2006/relationships/hyperlink" Target="http://kuler.adobe.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csd.uwo.ca/~lreid/cs1033/assignment3/SamplesOfCommonMistake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cs1033.gaul.csd.uwo.ca/~lreid2/other/student14" TargetMode="External"/><Relationship Id="rId13" Type="http://schemas.openxmlformats.org/officeDocument/2006/relationships/hyperlink" Target="http://cs1033.gaul.csd.uwo.ca/~lreid2/other/student15/index.html" TargetMode="External"/><Relationship Id="rId3" Type="http://schemas.openxmlformats.org/officeDocument/2006/relationships/hyperlink" Target="http://cs1033.gaul.csd.uwo.ca/~lreid2/other/student2" TargetMode="External"/><Relationship Id="rId7" Type="http://schemas.openxmlformats.org/officeDocument/2006/relationships/hyperlink" Target="http://cs1033.gaul.csd.uwo.ca/~lreid2/other/student20" TargetMode="External"/><Relationship Id="rId12" Type="http://schemas.openxmlformats.org/officeDocument/2006/relationships/hyperlink" Target="http://cs1033.gaul.csd.uwo.ca/~lreid2/other/student22/assign3/" TargetMode="External"/><Relationship Id="rId2" Type="http://schemas.openxmlformats.org/officeDocument/2006/relationships/hyperlink" Target="http://cs1033.gaul.csd.uwo.ca/~lreid2/other/student1/" TargetMode="External"/><Relationship Id="rId1" Type="http://schemas.openxmlformats.org/officeDocument/2006/relationships/slideLayout" Target="../slideLayouts/slideLayout2.xml"/><Relationship Id="rId6" Type="http://schemas.openxmlformats.org/officeDocument/2006/relationships/hyperlink" Target="http://cs1033.gaul.csd.uwo.ca/~lreid2/other/student19/" TargetMode="External"/><Relationship Id="rId11" Type="http://schemas.openxmlformats.org/officeDocument/2006/relationships/hyperlink" Target="http://cs1033.gaul.csd.uwo.ca/~lreid2/other/student8/assign3/registration.html" TargetMode="External"/><Relationship Id="rId5" Type="http://schemas.openxmlformats.org/officeDocument/2006/relationships/hyperlink" Target="http://cs1033.gaul.csd.uwo.ca/~lreid2/other/student9/major/" TargetMode="External"/><Relationship Id="rId10" Type="http://schemas.openxmlformats.org/officeDocument/2006/relationships/hyperlink" Target="http://cs1033.gaul.csd.uwo.ca/~lreid2/other/student18/Contact%20Us.html" TargetMode="External"/><Relationship Id="rId4" Type="http://schemas.openxmlformats.org/officeDocument/2006/relationships/hyperlink" Target="http://cs1033.gaul.csd.uwo.ca/~lreid2/other/student3/assign3/howtohelp.html" TargetMode="External"/><Relationship Id="rId9" Type="http://schemas.openxmlformats.org/officeDocument/2006/relationships/hyperlink" Target="http://cs1033.gaul.csd.uwo.ca/~lreid2/other/student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6013" y="2986088"/>
            <a:ext cx="6429375" cy="971550"/>
          </a:xfrm>
        </p:spPr>
        <p:txBody>
          <a:bodyPr/>
          <a:lstStyle/>
          <a:p>
            <a:pPr eaLnBrk="1" fontAlgn="auto" hangingPunct="1">
              <a:spcAft>
                <a:spcPts val="0"/>
              </a:spcAft>
              <a:defRPr/>
            </a:pPr>
            <a:r>
              <a:rPr lang="en-CA" dirty="0" smtClean="0">
                <a:solidFill>
                  <a:schemeClr val="tx2">
                    <a:satMod val="130000"/>
                  </a:schemeClr>
                </a:solidFill>
              </a:rPr>
              <a:t>Animation</a:t>
            </a:r>
            <a:endParaRPr lang="en-CA" dirty="0">
              <a:solidFill>
                <a:schemeClr val="tx2">
                  <a:satMod val="130000"/>
                </a:schemeClr>
              </a:solidFill>
            </a:endParaRPr>
          </a:p>
        </p:txBody>
      </p:sp>
      <p:sp>
        <p:nvSpPr>
          <p:cNvPr id="5" name="Text Placeholder 4"/>
          <p:cNvSpPr>
            <a:spLocks noGrp="1"/>
          </p:cNvSpPr>
          <p:nvPr>
            <p:ph type="body" idx="1"/>
          </p:nvPr>
        </p:nvSpPr>
        <p:spPr>
          <a:xfrm>
            <a:off x="2357438" y="1500188"/>
            <a:ext cx="6400800" cy="1509712"/>
          </a:xfrm>
        </p:spPr>
        <p:txBody>
          <a:bodyPr>
            <a:normAutofit/>
          </a:bodyPr>
          <a:lstStyle/>
          <a:p>
            <a:pPr eaLnBrk="1" fontAlgn="auto" hangingPunct="1">
              <a:spcAft>
                <a:spcPts val="0"/>
              </a:spcAft>
              <a:buFont typeface="Wingdings 2"/>
              <a:buNone/>
              <a:defRPr/>
            </a:pPr>
            <a:r>
              <a:rPr lang="en-CA" dirty="0" smtClean="0"/>
              <a:t>Computer Science 1033 – Week 8</a:t>
            </a:r>
            <a:endParaRPr lang="en-CA" dirty="0"/>
          </a:p>
        </p:txBody>
      </p:sp>
      <p:sp>
        <p:nvSpPr>
          <p:cNvPr id="11268" name="TextBox 6"/>
          <p:cNvSpPr txBox="1">
            <a:spLocks noChangeArrowheads="1"/>
          </p:cNvSpPr>
          <p:nvPr/>
        </p:nvSpPr>
        <p:spPr bwMode="auto">
          <a:xfrm>
            <a:off x="2257425" y="5772150"/>
            <a:ext cx="6929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000" i="1">
                <a:solidFill>
                  <a:schemeClr val="accent1"/>
                </a:solidFill>
              </a:rPr>
              <a:t>“Live action writers will give you a structure, but who the hell is talking about structure? Animation is closer to jazz than some kind of classical stage structure.” </a:t>
            </a:r>
            <a:r>
              <a:rPr lang="en-CA" altLang="en-US" sz="2000" i="1">
                <a:solidFill>
                  <a:schemeClr val="accent1"/>
                </a:solidFill>
                <a:sym typeface="Wingdings" panose="05000000000000000000" pitchFamily="2" charset="2"/>
              </a:rPr>
              <a:t> </a:t>
            </a:r>
            <a:r>
              <a:rPr lang="en-CA" altLang="en-US" sz="2000">
                <a:solidFill>
                  <a:schemeClr val="accent1"/>
                </a:solidFill>
              </a:rPr>
              <a:t>Ralph Bakshi </a:t>
            </a:r>
          </a:p>
        </p:txBody>
      </p:sp>
      <p:pic>
        <p:nvPicPr>
          <p:cNvPr id="8" name="Picture 6" descr="homeranimation">
            <a:hlinkClick r:id="rId2"/>
          </p:cNvPr>
          <p:cNvPicPr>
            <a:picLocks noChangeAspect="1" noChangeArrowheads="1"/>
          </p:cNvPicPr>
          <p:nvPr/>
        </p:nvPicPr>
        <p:blipFill>
          <a:blip r:embed="rId3" cstate="print"/>
          <a:srcRect/>
          <a:stretch>
            <a:fillRect/>
          </a:stretch>
        </p:blipFill>
        <p:spPr bwMode="auto">
          <a:xfrm>
            <a:off x="6286512" y="1000108"/>
            <a:ext cx="2679154" cy="4300533"/>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chilly" dir="t"/>
          </a:scene3d>
          <a:sp3d>
            <a:bevelB w="50800" h="50800"/>
          </a:sp3d>
        </p:spPr>
      </p:pic>
      <p:pic>
        <p:nvPicPr>
          <p:cNvPr id="11273" name="Picture 9" descr="Image result for some clever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6632"/>
            <a:ext cx="3349575" cy="251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1000"/>
                                        <p:tgtEl>
                                          <p:spTgt spid="11273"/>
                                        </p:tgtEl>
                                      </p:cBhvr>
                                    </p:animEffect>
                                    <p:anim calcmode="lin" valueType="num">
                                      <p:cBhvr>
                                        <p:cTn id="8" dur="1000" fill="hold"/>
                                        <p:tgtEl>
                                          <p:spTgt spid="11273"/>
                                        </p:tgtEl>
                                        <p:attrNameLst>
                                          <p:attrName>ppt_x</p:attrName>
                                        </p:attrNameLst>
                                      </p:cBhvr>
                                      <p:tavLst>
                                        <p:tav tm="0">
                                          <p:val>
                                            <p:strVal val="#ppt_x"/>
                                          </p:val>
                                        </p:tav>
                                        <p:tav tm="100000">
                                          <p:val>
                                            <p:strVal val="#ppt_x"/>
                                          </p:val>
                                        </p:tav>
                                      </p:tavLst>
                                    </p:anim>
                                    <p:anim calcmode="lin" valueType="num">
                                      <p:cBhvr>
                                        <p:cTn id="9" dur="1000" fill="hold"/>
                                        <p:tgtEl>
                                          <p:spTgt spid="11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684213" y="188913"/>
            <a:ext cx="7920037" cy="6480175"/>
          </a:xfrm>
        </p:spPr>
        <p:txBody>
          <a:bodyPr/>
          <a:lstStyle/>
          <a:p>
            <a:r>
              <a:rPr lang="en-CA" altLang="en-US" smtClean="0"/>
              <a:t>Paragraphs </a:t>
            </a:r>
            <a:r>
              <a:rPr lang="en-CA" altLang="en-US" smtClean="0">
                <a:sym typeface="Wingdings" panose="05000000000000000000" pitchFamily="2" charset="2"/>
              </a:rPr>
              <a:t> Centering  DON’T</a:t>
            </a:r>
            <a:endParaRPr lang="en-CA" altLang="en-US" smtClean="0"/>
          </a:p>
          <a:p>
            <a:r>
              <a:rPr lang="en-CA" altLang="en-US" smtClean="0"/>
              <a:t>Hyphens on lists</a:t>
            </a:r>
          </a:p>
          <a:p>
            <a:r>
              <a:rPr lang="en-CA" altLang="en-US" smtClean="0"/>
              <a:t>Emails links</a:t>
            </a:r>
          </a:p>
          <a:p>
            <a:r>
              <a:rPr lang="en-CA" altLang="en-US" smtClean="0"/>
              <a:t>Back to top, anchors</a:t>
            </a:r>
          </a:p>
          <a:p>
            <a:r>
              <a:rPr lang="en-CA" altLang="en-US" smtClean="0"/>
              <a:t>Think about link colours</a:t>
            </a:r>
          </a:p>
          <a:p>
            <a:r>
              <a:rPr lang="en-CA" altLang="en-US" smtClean="0"/>
              <a:t>Link lengths </a:t>
            </a:r>
          </a:p>
          <a:p>
            <a:pPr lvl="1"/>
            <a:r>
              <a:rPr lang="en-CA" altLang="en-US" sz="2400" smtClean="0">
                <a:hlinkClick r:id="rId2"/>
              </a:rPr>
              <a:t>http://www.csd.uwo.ca/images/CSD_long_photo_16.jpg</a:t>
            </a:r>
            <a:r>
              <a:rPr lang="en-CA" altLang="en-US" sz="2400" smtClean="0"/>
              <a:t> vs.</a:t>
            </a:r>
          </a:p>
          <a:p>
            <a:pPr lvl="1"/>
            <a:r>
              <a:rPr lang="en-CA" altLang="en-US" sz="2400" smtClean="0">
                <a:hlinkClick r:id="rId2"/>
              </a:rPr>
              <a:t>Middlesex</a:t>
            </a:r>
            <a:endParaRPr lang="en-CA" altLang="en-US" sz="2400" smtClean="0"/>
          </a:p>
          <a:p>
            <a:r>
              <a:rPr lang="en-CA" altLang="en-US" smtClean="0"/>
              <a:t>Common Mistake: renaming files/folder…this will TOTALLY SCREW up your website if you do not do it correctly!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9F1A-1EF4-4CA7-A7B0-7DE317135837}"/>
              </a:ext>
            </a:extLst>
          </p:cNvPr>
          <p:cNvSpPr>
            <a:spLocks noGrp="1"/>
          </p:cNvSpPr>
          <p:nvPr>
            <p:ph type="title"/>
          </p:nvPr>
        </p:nvSpPr>
        <p:spPr>
          <a:xfrm>
            <a:off x="857250" y="142875"/>
            <a:ext cx="8072438" cy="765175"/>
          </a:xfrm>
        </p:spPr>
        <p:txBody>
          <a:bodyPr/>
          <a:lstStyle/>
          <a:p>
            <a:pPr>
              <a:defRPr/>
            </a:pPr>
            <a:r>
              <a:rPr lang="en-CA" dirty="0"/>
              <a:t>Web Assignment</a:t>
            </a:r>
          </a:p>
        </p:txBody>
      </p:sp>
      <p:sp>
        <p:nvSpPr>
          <p:cNvPr id="21507" name="Content Placeholder 2"/>
          <p:cNvSpPr>
            <a:spLocks noGrp="1"/>
          </p:cNvSpPr>
          <p:nvPr>
            <p:ph idx="1"/>
          </p:nvPr>
        </p:nvSpPr>
        <p:spPr>
          <a:xfrm>
            <a:off x="468313" y="836613"/>
            <a:ext cx="8424862" cy="6021387"/>
          </a:xfrm>
        </p:spPr>
        <p:txBody>
          <a:bodyPr/>
          <a:lstStyle/>
          <a:p>
            <a:r>
              <a:rPr lang="en-CA" altLang="en-US" dirty="0" smtClean="0">
                <a:sym typeface="Wingdings" panose="05000000000000000000" pitchFamily="2" charset="2"/>
              </a:rPr>
              <a:t>Reasons for lost marks on website assignments:</a:t>
            </a:r>
          </a:p>
          <a:p>
            <a:pPr lvl="1"/>
            <a:r>
              <a:rPr lang="en-CA" altLang="en-US" dirty="0" smtClean="0"/>
              <a:t>Forgot proper titles</a:t>
            </a:r>
          </a:p>
          <a:p>
            <a:pPr lvl="1"/>
            <a:r>
              <a:rPr lang="en-CA" altLang="en-US" dirty="0" smtClean="0"/>
              <a:t>Forgot images folder or called it Images</a:t>
            </a:r>
          </a:p>
          <a:p>
            <a:pPr lvl="1"/>
            <a:r>
              <a:rPr lang="en-CA" altLang="en-US" dirty="0" smtClean="0"/>
              <a:t>Called file Index.html instead of index.html</a:t>
            </a:r>
          </a:p>
          <a:p>
            <a:pPr lvl="1"/>
            <a:r>
              <a:rPr lang="en-CA" altLang="en-US" dirty="0" smtClean="0"/>
              <a:t>Called index.html something like home.html</a:t>
            </a:r>
          </a:p>
          <a:p>
            <a:pPr lvl="1"/>
            <a:r>
              <a:rPr lang="en-CA" altLang="en-US" dirty="0" smtClean="0"/>
              <a:t>Called aboutus.html something like About  Us.html</a:t>
            </a:r>
          </a:p>
          <a:p>
            <a:pPr lvl="1"/>
            <a:r>
              <a:rPr lang="en-CA" altLang="en-US" dirty="0" smtClean="0"/>
              <a:t>Forgot to check links or images </a:t>
            </a:r>
            <a:r>
              <a:rPr lang="en-CA" altLang="en-US" dirty="0" smtClean="0">
                <a:sym typeface="Wingdings" panose="05000000000000000000" pitchFamily="2" charset="2"/>
              </a:rPr>
              <a:t></a:t>
            </a:r>
          </a:p>
          <a:p>
            <a:pPr lvl="1"/>
            <a:r>
              <a:rPr lang="en-CA" altLang="en-US" dirty="0" smtClean="0">
                <a:sym typeface="Wingdings" panose="05000000000000000000" pitchFamily="2" charset="2"/>
              </a:rPr>
              <a:t>Didn’t make the references working links</a:t>
            </a:r>
          </a:p>
          <a:p>
            <a:pPr lvl="1"/>
            <a:r>
              <a:rPr lang="en-CA" altLang="en-US" dirty="0" err="1" smtClean="0">
                <a:sym typeface="Wingdings" panose="05000000000000000000" pitchFamily="2" charset="2"/>
              </a:rPr>
              <a:t>Filepaths</a:t>
            </a:r>
            <a:r>
              <a:rPr lang="en-CA" altLang="en-US" dirty="0" smtClean="0">
                <a:sym typeface="Wingdings" panose="05000000000000000000" pitchFamily="2" charset="2"/>
              </a:rPr>
              <a:t> should be relative and case-sensitive!</a:t>
            </a:r>
          </a:p>
          <a:p>
            <a:pPr lvl="1"/>
            <a:r>
              <a:rPr lang="en-CA" altLang="en-US" dirty="0" smtClean="0">
                <a:sym typeface="Wingdings" panose="05000000000000000000" pitchFamily="2" charset="2"/>
              </a:rPr>
              <a:t>Save your work frequently. </a:t>
            </a:r>
            <a:endParaRPr lang="en-CA" alt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D37B-BF5D-46A9-8403-FAC60BC43921}"/>
              </a:ext>
            </a:extLst>
          </p:cNvPr>
          <p:cNvSpPr>
            <a:spLocks noGrp="1"/>
          </p:cNvSpPr>
          <p:nvPr>
            <p:ph type="title"/>
          </p:nvPr>
        </p:nvSpPr>
        <p:spPr/>
        <p:txBody>
          <a:bodyPr>
            <a:normAutofit fontScale="90000"/>
          </a:bodyPr>
          <a:lstStyle/>
          <a:p>
            <a:pPr>
              <a:defRPr/>
            </a:pPr>
            <a:r>
              <a:rPr lang="en-US" dirty="0"/>
              <a:t>Make sure you get a copy of all your work!</a:t>
            </a:r>
          </a:p>
        </p:txBody>
      </p:sp>
      <p:sp>
        <p:nvSpPr>
          <p:cNvPr id="22531" name="Content Placeholder 2"/>
          <p:cNvSpPr>
            <a:spLocks noGrp="1"/>
          </p:cNvSpPr>
          <p:nvPr>
            <p:ph idx="1"/>
          </p:nvPr>
        </p:nvSpPr>
        <p:spPr>
          <a:xfrm>
            <a:off x="827088" y="1341438"/>
            <a:ext cx="8077200" cy="5072062"/>
          </a:xfrm>
        </p:spPr>
        <p:txBody>
          <a:bodyPr/>
          <a:lstStyle/>
          <a:p>
            <a:r>
              <a:rPr lang="en-US" altLang="en-US" dirty="0" smtClean="0"/>
              <a:t>Your websites will only be posted for the next month (till about June 1, 2020) so copy of everything you want onto a stick. YOU WILL NOT BE ABLE TO GET IT BACK AFTER THAT DATE!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Good Review for Searching!</a:t>
            </a:r>
            <a:endParaRPr lang="en-US" dirty="0"/>
          </a:p>
        </p:txBody>
      </p:sp>
      <p:sp>
        <p:nvSpPr>
          <p:cNvPr id="23555" name="Content Placeholder 2"/>
          <p:cNvSpPr>
            <a:spLocks noGrp="1"/>
          </p:cNvSpPr>
          <p:nvPr>
            <p:ph idx="1"/>
          </p:nvPr>
        </p:nvSpPr>
        <p:spPr>
          <a:xfrm>
            <a:off x="827088" y="1341438"/>
            <a:ext cx="8077200" cy="5072062"/>
          </a:xfrm>
        </p:spPr>
        <p:txBody>
          <a:bodyPr/>
          <a:lstStyle/>
          <a:p>
            <a:r>
              <a:rPr lang="en-US" altLang="en-US" smtClean="0">
                <a:hlinkClick r:id="rId2"/>
              </a:rPr>
              <a:t>https://www.youtube.com/watch?v=LVV_93mBfSU</a:t>
            </a:r>
            <a:r>
              <a:rPr lang="en-US" altLang="en-US" smtClean="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What is animation</a:t>
            </a:r>
            <a:endParaRPr lang="en-CA" dirty="0">
              <a:solidFill>
                <a:schemeClr val="tx2">
                  <a:satMod val="130000"/>
                </a:schemeClr>
              </a:solidFill>
            </a:endParaRPr>
          </a:p>
        </p:txBody>
      </p:sp>
      <p:sp>
        <p:nvSpPr>
          <p:cNvPr id="24579" name="Content Placeholder 2"/>
          <p:cNvSpPr>
            <a:spLocks noGrp="1"/>
          </p:cNvSpPr>
          <p:nvPr>
            <p:ph idx="1"/>
          </p:nvPr>
        </p:nvSpPr>
        <p:spPr>
          <a:xfrm>
            <a:off x="714375" y="1571625"/>
            <a:ext cx="8077200" cy="4786313"/>
          </a:xfrm>
        </p:spPr>
        <p:txBody>
          <a:bodyPr/>
          <a:lstStyle/>
          <a:p>
            <a:pPr eaLnBrk="1" hangingPunct="1"/>
            <a:r>
              <a:rPr lang="en-CA" altLang="en-US" smtClean="0"/>
              <a:t>A sequence of images that create the illusion of movement when played in succession.</a:t>
            </a:r>
          </a:p>
          <a:p>
            <a:pPr eaLnBrk="1" hangingPunct="1"/>
            <a:r>
              <a:rPr lang="en-US" altLang="en-US" smtClean="0">
                <a:solidFill>
                  <a:schemeClr val="accent1"/>
                </a:solidFill>
              </a:rPr>
              <a:t>How does the illusion work, what is each still image called?</a:t>
            </a:r>
            <a:endParaRPr lang="en-CA" altLang="en-US" smtClean="0"/>
          </a:p>
          <a:p>
            <a:pPr eaLnBrk="1" hangingPunct="1"/>
            <a:r>
              <a:rPr lang="en-CA" altLang="en-US" smtClean="0"/>
              <a:t>Here are some simple examples:</a:t>
            </a:r>
          </a:p>
        </p:txBody>
      </p:sp>
      <p:pic>
        <p:nvPicPr>
          <p:cNvPr id="5" name="Picture 19" descr="heart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63925" y="4894263"/>
            <a:ext cx="11303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book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5013325"/>
            <a:ext cx="13430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descr="presentation_with_lazer_point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214313"/>
            <a:ext cx="17145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homer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746625"/>
            <a:ext cx="1397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Bart-04-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285750"/>
            <a:ext cx="15652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Why use animation?</a:t>
            </a:r>
            <a:endParaRPr lang="en-CA" b="1" dirty="0">
              <a:solidFill>
                <a:schemeClr val="tx2">
                  <a:satMod val="130000"/>
                </a:schemeClr>
              </a:solidFill>
            </a:endParaRPr>
          </a:p>
        </p:txBody>
      </p:sp>
      <p:sp>
        <p:nvSpPr>
          <p:cNvPr id="3" name="Content Placeholder 2"/>
          <p:cNvSpPr>
            <a:spLocks noGrp="1"/>
          </p:cNvSpPr>
          <p:nvPr>
            <p:ph idx="1"/>
          </p:nvPr>
        </p:nvSpPr>
        <p:spPr>
          <a:xfrm>
            <a:off x="785813" y="1214438"/>
            <a:ext cx="6143625" cy="5214937"/>
          </a:xfrm>
        </p:spPr>
        <p:txBody>
          <a:bodyPr>
            <a:normAutofit lnSpcReduction="10000"/>
          </a:bodyPr>
          <a:lstStyle/>
          <a:p>
            <a:pPr marL="365760" indent="-283464" eaLnBrk="1" fontAlgn="auto" hangingPunct="1">
              <a:spcAft>
                <a:spcPts val="0"/>
              </a:spcAft>
              <a:buClr>
                <a:schemeClr val="tx1"/>
              </a:buClr>
              <a:buFont typeface="Wingdings 2"/>
              <a:buChar char=""/>
              <a:defRPr/>
            </a:pPr>
            <a:r>
              <a:rPr lang="en-CA" dirty="0" smtClean="0"/>
              <a:t>Easier to show somebody how something works then to try and explain it. </a:t>
            </a:r>
          </a:p>
          <a:p>
            <a:pPr marL="365760" indent="-283464" eaLnBrk="1" fontAlgn="auto" hangingPunct="1">
              <a:spcAft>
                <a:spcPts val="0"/>
              </a:spcAft>
              <a:buClr>
                <a:schemeClr val="tx1"/>
              </a:buClr>
              <a:buFont typeface="Wingdings 2"/>
              <a:buChar char=""/>
              <a:defRPr/>
            </a:pPr>
            <a:r>
              <a:rPr lang="en-CA" dirty="0" smtClean="0"/>
              <a:t>Also animation: </a:t>
            </a:r>
          </a:p>
          <a:p>
            <a:pPr marL="640080" lvl="1" indent="-237744" eaLnBrk="1" fontAlgn="auto" hangingPunct="1">
              <a:spcAft>
                <a:spcPts val="0"/>
              </a:spcAft>
              <a:buClr>
                <a:schemeClr val="tx1"/>
              </a:buClr>
              <a:buFont typeface="Verdana"/>
              <a:buChar char="◦"/>
              <a:defRPr/>
            </a:pPr>
            <a:r>
              <a:rPr lang="en-CA" dirty="0" smtClean="0"/>
              <a:t>Indicate movement </a:t>
            </a:r>
          </a:p>
          <a:p>
            <a:pPr marL="640080" lvl="1" indent="-237744" eaLnBrk="1" fontAlgn="auto" hangingPunct="1">
              <a:spcAft>
                <a:spcPts val="0"/>
              </a:spcAft>
              <a:buClr>
                <a:schemeClr val="tx1"/>
              </a:buClr>
              <a:buFont typeface="Verdana"/>
              <a:buNone/>
              <a:defRPr/>
            </a:pPr>
            <a:endParaRPr lang="en-CA" dirty="0" smtClean="0"/>
          </a:p>
          <a:p>
            <a:pPr marL="640080" lvl="1" indent="-237744" eaLnBrk="1" fontAlgn="auto" hangingPunct="1">
              <a:spcAft>
                <a:spcPts val="0"/>
              </a:spcAft>
              <a:buClr>
                <a:schemeClr val="tx1"/>
              </a:buClr>
              <a:buFont typeface="Verdana"/>
              <a:buChar char="◦"/>
              <a:defRPr/>
            </a:pPr>
            <a:r>
              <a:rPr lang="en-CA" dirty="0" smtClean="0"/>
              <a:t>Illustrate change over time </a:t>
            </a:r>
          </a:p>
          <a:p>
            <a:pPr marL="640080" lvl="1" indent="-237744" eaLnBrk="1" fontAlgn="auto" hangingPunct="1">
              <a:spcAft>
                <a:spcPts val="0"/>
              </a:spcAft>
              <a:buClr>
                <a:schemeClr val="tx1"/>
              </a:buClr>
              <a:buFont typeface="Verdana"/>
              <a:buChar char="◦"/>
              <a:defRPr/>
            </a:pPr>
            <a:endParaRPr lang="en-CA" dirty="0" smtClean="0"/>
          </a:p>
          <a:p>
            <a:pPr marL="640080" lvl="1" indent="-237744" eaLnBrk="1" fontAlgn="auto" hangingPunct="1">
              <a:spcAft>
                <a:spcPts val="0"/>
              </a:spcAft>
              <a:buClr>
                <a:schemeClr val="tx1"/>
              </a:buClr>
              <a:buFont typeface="Verdana"/>
              <a:buChar char="◦"/>
              <a:defRPr/>
            </a:pPr>
            <a:r>
              <a:rPr lang="en-CA" dirty="0" smtClean="0"/>
              <a:t>Visualize three-dimensional objects </a:t>
            </a:r>
          </a:p>
          <a:p>
            <a:pPr marL="640080" lvl="1" indent="-237744" eaLnBrk="1" fontAlgn="auto" hangingPunct="1">
              <a:spcAft>
                <a:spcPts val="0"/>
              </a:spcAft>
              <a:buClr>
                <a:schemeClr val="tx1"/>
              </a:buClr>
              <a:buFont typeface="Verdana"/>
              <a:buChar char="◦"/>
              <a:defRPr/>
            </a:pPr>
            <a:endParaRPr lang="en-CA" dirty="0" smtClean="0"/>
          </a:p>
          <a:p>
            <a:pPr marL="640080" lvl="1" indent="-237744" eaLnBrk="1" fontAlgn="auto" hangingPunct="1">
              <a:spcAft>
                <a:spcPts val="0"/>
              </a:spcAft>
              <a:buClr>
                <a:schemeClr val="tx1"/>
              </a:buClr>
              <a:buFont typeface="Verdana"/>
              <a:buChar char="◦"/>
              <a:defRPr/>
            </a:pPr>
            <a:r>
              <a:rPr lang="en-CA" dirty="0" smtClean="0"/>
              <a:t>Attracts attention </a:t>
            </a:r>
          </a:p>
          <a:p>
            <a:pPr marL="365760" indent="-283464" eaLnBrk="1" fontAlgn="auto" hangingPunct="1">
              <a:spcAft>
                <a:spcPts val="0"/>
              </a:spcAft>
              <a:buClr>
                <a:schemeClr val="tx1"/>
              </a:buClr>
              <a:buFont typeface="Wingdings 2"/>
              <a:buChar char=""/>
              <a:defRPr/>
            </a:pPr>
            <a:endParaRPr lang="en-CA" dirty="0" smtClean="0"/>
          </a:p>
        </p:txBody>
      </p:sp>
      <p:pic>
        <p:nvPicPr>
          <p:cNvPr id="25604" name="Picture 14" descr="http://www.keveney.com/img/ott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214438"/>
            <a:ext cx="17145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5"/>
          <p:cNvSpPr txBox="1">
            <a:spLocks noChangeArrowheads="1"/>
          </p:cNvSpPr>
          <p:nvPr/>
        </p:nvSpPr>
        <p:spPr bwMode="auto">
          <a:xfrm>
            <a:off x="6786563" y="1143000"/>
            <a:ext cx="23574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600" b="1"/>
              <a:t>Four Stroke Engine</a:t>
            </a:r>
          </a:p>
        </p:txBody>
      </p:sp>
      <p:pic>
        <p:nvPicPr>
          <p:cNvPr id="51202" name="Picture 2" descr="http://www.zemax.com/kb/content_images/presentation/Mirror%20Rotation%20movi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4500563"/>
            <a:ext cx="20002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3929063"/>
            <a:ext cx="7985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http://www.coolnotions.com/AGifs/Ouch_02_bb.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25717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Funny animated avatar pictures # 1">
            <a:hlinkClick r:id="rId7"/>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5500688"/>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1205"/>
                                        </p:tgtEl>
                                        <p:attrNameLst>
                                          <p:attrName>style.visibility</p:attrName>
                                        </p:attrNameLst>
                                      </p:cBhvr>
                                      <p:to>
                                        <p:strVal val="visible"/>
                                      </p:to>
                                    </p:set>
                                    <p:animEffect transition="in" filter="blinds(horizontal)">
                                      <p:cBhvr>
                                        <p:cTn id="20" dur="500"/>
                                        <p:tgtEl>
                                          <p:spTgt spid="5120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1203"/>
                                        </p:tgtEl>
                                        <p:attrNameLst>
                                          <p:attrName>style.visibility</p:attrName>
                                        </p:attrNameLst>
                                      </p:cBhvr>
                                      <p:to>
                                        <p:strVal val="visible"/>
                                      </p:to>
                                    </p:set>
                                    <p:animEffect transition="in" filter="blinds(horizontal)">
                                      <p:cBhvr>
                                        <p:cTn id="28" dur="500"/>
                                        <p:tgtEl>
                                          <p:spTgt spid="5120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1202"/>
                                        </p:tgtEl>
                                        <p:attrNameLst>
                                          <p:attrName>style.visibility</p:attrName>
                                        </p:attrNameLst>
                                      </p:cBhvr>
                                      <p:to>
                                        <p:strVal val="visible"/>
                                      </p:to>
                                    </p:set>
                                    <p:animEffect transition="in" filter="blinds(horizontal)">
                                      <p:cBhvr>
                                        <p:cTn id="36" dur="500"/>
                                        <p:tgtEl>
                                          <p:spTgt spid="512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1207"/>
                                        </p:tgtEl>
                                        <p:attrNameLst>
                                          <p:attrName>style.visibility</p:attrName>
                                        </p:attrNameLst>
                                      </p:cBhvr>
                                      <p:to>
                                        <p:strVal val="visible"/>
                                      </p:to>
                                    </p:set>
                                    <p:animEffect transition="in" filter="blinds(horizontal)">
                                      <p:cBhvr>
                                        <p:cTn id="44"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How does animation work?</a:t>
            </a:r>
            <a:endParaRPr lang="en-CA" dirty="0">
              <a:solidFill>
                <a:schemeClr val="tx2">
                  <a:satMod val="130000"/>
                </a:schemeClr>
              </a:solidFill>
            </a:endParaRPr>
          </a:p>
        </p:txBody>
      </p:sp>
      <p:sp>
        <p:nvSpPr>
          <p:cNvPr id="3" name="Content Placeholder 2"/>
          <p:cNvSpPr>
            <a:spLocks noGrp="1"/>
          </p:cNvSpPr>
          <p:nvPr>
            <p:ph idx="1"/>
          </p:nvPr>
        </p:nvSpPr>
        <p:spPr>
          <a:xfrm>
            <a:off x="857250" y="1285875"/>
            <a:ext cx="8077200" cy="4286250"/>
          </a:xfrm>
        </p:spPr>
        <p:txBody>
          <a:bodyPr>
            <a:normAutofit fontScale="85000" lnSpcReduction="10000"/>
          </a:bodyPr>
          <a:lstStyle/>
          <a:p>
            <a:pPr marL="365760" indent="-283464" eaLnBrk="1" fontAlgn="auto" hangingPunct="1">
              <a:spcAft>
                <a:spcPts val="0"/>
              </a:spcAft>
              <a:buFont typeface="Wingdings 2"/>
              <a:buChar char=""/>
              <a:defRPr/>
            </a:pPr>
            <a:r>
              <a:rPr lang="en-CA" dirty="0" smtClean="0"/>
              <a:t>Simulation of movement through a series of pictures that have objects in slightly different positions </a:t>
            </a:r>
          </a:p>
          <a:p>
            <a:pPr marL="365760" indent="-283464" eaLnBrk="1" fontAlgn="auto" hangingPunct="1">
              <a:spcAft>
                <a:spcPts val="0"/>
              </a:spcAft>
              <a:buFont typeface="Wingdings 2"/>
              <a:buChar char=""/>
              <a:defRPr/>
            </a:pPr>
            <a:r>
              <a:rPr lang="en-CA" dirty="0" smtClean="0"/>
              <a:t>Each drawing is called a </a:t>
            </a:r>
            <a:r>
              <a:rPr lang="en-CA" b="1" i="1" dirty="0" smtClean="0"/>
              <a:t>frame</a:t>
            </a:r>
            <a:r>
              <a:rPr lang="en-CA" dirty="0" smtClean="0"/>
              <a:t> (a snapshot of what’s happening at a particular moment)</a:t>
            </a:r>
          </a:p>
          <a:p>
            <a:pPr marL="365760" indent="-283464" eaLnBrk="1" fontAlgn="auto" hangingPunct="1">
              <a:spcAft>
                <a:spcPts val="0"/>
              </a:spcAft>
              <a:buFont typeface="Wingdings 2"/>
              <a:buChar char=""/>
              <a:defRPr/>
            </a:pPr>
            <a:r>
              <a:rPr lang="en-CA" dirty="0" smtClean="0"/>
              <a:t>Required Frames Per Second FPS:</a:t>
            </a:r>
          </a:p>
          <a:p>
            <a:pPr marL="640080" lvl="1" indent="-237744" eaLnBrk="1" fontAlgn="auto" hangingPunct="1">
              <a:spcAft>
                <a:spcPts val="0"/>
              </a:spcAft>
              <a:buFont typeface="Verdana"/>
              <a:buChar char="◦"/>
              <a:defRPr/>
            </a:pPr>
            <a:r>
              <a:rPr lang="en-CA" dirty="0" smtClean="0"/>
              <a:t>Movies on film </a:t>
            </a:r>
            <a:r>
              <a:rPr lang="en-CA" dirty="0" smtClean="0">
                <a:sym typeface="Wingdings" pitchFamily="2" charset="2"/>
              </a:rPr>
              <a:t></a:t>
            </a:r>
            <a:r>
              <a:rPr lang="en-CA" dirty="0" smtClean="0"/>
              <a:t> 24 fps</a:t>
            </a:r>
          </a:p>
          <a:p>
            <a:pPr marL="640080" lvl="1" indent="-237744" eaLnBrk="1" fontAlgn="auto" hangingPunct="1">
              <a:spcAft>
                <a:spcPts val="0"/>
              </a:spcAft>
              <a:buFont typeface="Verdana"/>
              <a:buChar char="◦"/>
              <a:defRPr/>
            </a:pPr>
            <a:r>
              <a:rPr lang="en-CA" dirty="0" smtClean="0"/>
              <a:t>TV </a:t>
            </a:r>
            <a:r>
              <a:rPr lang="en-CA" dirty="0" smtClean="0">
                <a:sym typeface="Wingdings" pitchFamily="2" charset="2"/>
              </a:rPr>
              <a:t></a:t>
            </a:r>
            <a:r>
              <a:rPr lang="en-CA" dirty="0" smtClean="0"/>
              <a:t>30 fps</a:t>
            </a:r>
          </a:p>
          <a:p>
            <a:pPr marL="886968" lvl="2" eaLnBrk="1" fontAlgn="auto" hangingPunct="1">
              <a:spcAft>
                <a:spcPts val="0"/>
              </a:spcAft>
              <a:buFont typeface="Wingdings 2"/>
              <a:buChar char=""/>
              <a:defRPr/>
            </a:pPr>
            <a:r>
              <a:rPr lang="en-CA" dirty="0" smtClean="0"/>
              <a:t>9000 frames for five minute cartoon</a:t>
            </a:r>
          </a:p>
          <a:p>
            <a:pPr marL="640080" lvl="1" indent="-237744" eaLnBrk="1" fontAlgn="auto" hangingPunct="1">
              <a:spcAft>
                <a:spcPts val="0"/>
              </a:spcAft>
              <a:buFont typeface="Verdana"/>
              <a:buChar char="◦"/>
              <a:defRPr/>
            </a:pPr>
            <a:r>
              <a:rPr lang="en-CA" dirty="0" smtClean="0"/>
              <a:t>Computer animation </a:t>
            </a:r>
            <a:r>
              <a:rPr lang="en-CA" dirty="0" smtClean="0">
                <a:sym typeface="Wingdings" pitchFamily="2" charset="2"/>
              </a:rPr>
              <a:t> 1</a:t>
            </a:r>
            <a:r>
              <a:rPr lang="en-CA" dirty="0" smtClean="0"/>
              <a:t>2 to15 fps</a:t>
            </a:r>
          </a:p>
          <a:p>
            <a:pPr marL="365760" indent="-283464" eaLnBrk="1" fontAlgn="auto" hangingPunct="1">
              <a:spcAft>
                <a:spcPts val="0"/>
              </a:spcAft>
              <a:buFont typeface="Wingdings 2"/>
              <a:buChar char=""/>
              <a:defRPr/>
            </a:pPr>
            <a:r>
              <a:rPr lang="en-CA" dirty="0" smtClean="0"/>
              <a:t>Jerky if anything less</a:t>
            </a:r>
            <a:endParaRPr lang="en-CA" dirty="0"/>
          </a:p>
        </p:txBody>
      </p:sp>
      <p:pic>
        <p:nvPicPr>
          <p:cNvPr id="26628" name="Picture 13" descr="lions_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5345113"/>
            <a:ext cx="6500812"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4" descr="lion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5214938"/>
            <a:ext cx="8921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Sampling and Quantizing of Motion</a:t>
            </a:r>
            <a:endParaRPr lang="en-CA" dirty="0">
              <a:solidFill>
                <a:schemeClr val="tx2">
                  <a:satMod val="130000"/>
                </a:schemeClr>
              </a:solidFill>
            </a:endParaRPr>
          </a:p>
        </p:txBody>
      </p:sp>
      <p:sp>
        <p:nvSpPr>
          <p:cNvPr id="3" name="Content Placeholder 2"/>
          <p:cNvSpPr>
            <a:spLocks noGrp="1"/>
          </p:cNvSpPr>
          <p:nvPr>
            <p:ph idx="1"/>
          </p:nvPr>
        </p:nvSpPr>
        <p:spPr>
          <a:xfrm>
            <a:off x="827088" y="1341438"/>
            <a:ext cx="8077200" cy="5072062"/>
          </a:xfrm>
        </p:spPr>
        <p:txBody>
          <a:bodyPr>
            <a:normAutofit fontScale="92500" lnSpcReduction="20000"/>
          </a:bodyPr>
          <a:lstStyle/>
          <a:p>
            <a:pPr marL="365760" indent="-283464" eaLnBrk="1" fontAlgn="auto" hangingPunct="1">
              <a:spcAft>
                <a:spcPts val="0"/>
              </a:spcAft>
              <a:buFont typeface="Wingdings 2"/>
              <a:buChar char=""/>
              <a:defRPr/>
            </a:pPr>
            <a:r>
              <a:rPr lang="en-CA" dirty="0" smtClean="0"/>
              <a:t>Since each frame is just an image </a:t>
            </a:r>
            <a:r>
              <a:rPr lang="en-CA" dirty="0" smtClean="0">
                <a:sym typeface="Wingdings" pitchFamily="2" charset="2"/>
              </a:rPr>
              <a:t></a:t>
            </a:r>
          </a:p>
          <a:p>
            <a:pPr marL="640080" lvl="1" indent="-237744" eaLnBrk="1" fontAlgn="auto" hangingPunct="1">
              <a:spcAft>
                <a:spcPts val="0"/>
              </a:spcAft>
              <a:buFont typeface="Verdana"/>
              <a:buChar char="◦"/>
              <a:defRPr/>
            </a:pPr>
            <a:r>
              <a:rPr lang="en-CA" dirty="0" smtClean="0">
                <a:sym typeface="Wingdings" pitchFamily="2" charset="2"/>
              </a:rPr>
              <a:t>Each frame is sampled into a discrete samples and each sample becomes a pixel  </a:t>
            </a:r>
            <a:r>
              <a:rPr lang="en-CA" b="1" dirty="0" smtClean="0">
                <a:solidFill>
                  <a:schemeClr val="accent2"/>
                </a:solidFill>
                <a:sym typeface="Wingdings" pitchFamily="2" charset="2"/>
              </a:rPr>
              <a:t>Sampling process</a:t>
            </a:r>
          </a:p>
          <a:p>
            <a:pPr marL="886968" lvl="2" eaLnBrk="1" fontAlgn="auto" hangingPunct="1">
              <a:spcAft>
                <a:spcPts val="0"/>
              </a:spcAft>
              <a:buFont typeface="Wingdings 2"/>
              <a:buChar char=""/>
              <a:defRPr/>
            </a:pPr>
            <a:r>
              <a:rPr lang="en-CA" dirty="0" smtClean="0">
                <a:sym typeface="Wingdings" pitchFamily="2" charset="2"/>
              </a:rPr>
              <a:t>Remember:</a:t>
            </a:r>
          </a:p>
          <a:p>
            <a:pPr marL="1097280" lvl="3" indent="-173736" eaLnBrk="1" fontAlgn="auto" hangingPunct="1">
              <a:spcAft>
                <a:spcPts val="0"/>
              </a:spcAft>
              <a:buClr>
                <a:schemeClr val="accent3"/>
              </a:buClr>
              <a:buFont typeface="Wingdings 2"/>
              <a:buChar char=""/>
              <a:defRPr/>
            </a:pPr>
            <a:r>
              <a:rPr lang="en-CA" dirty="0" smtClean="0">
                <a:sym typeface="Wingdings" pitchFamily="2" charset="2"/>
              </a:rPr>
              <a:t>More samples means better quality (same image represented in10 pixels by 10 pixels or in 200 pixels by 200 pixels)</a:t>
            </a:r>
          </a:p>
          <a:p>
            <a:pPr marL="1097280" lvl="3" indent="-173736" eaLnBrk="1" fontAlgn="auto" hangingPunct="1">
              <a:spcAft>
                <a:spcPts val="0"/>
              </a:spcAft>
              <a:buClr>
                <a:schemeClr val="accent3"/>
              </a:buClr>
              <a:buFont typeface="Wingdings 2"/>
              <a:buChar char=""/>
              <a:defRPr/>
            </a:pPr>
            <a:r>
              <a:rPr lang="en-CA" dirty="0" smtClean="0">
                <a:sym typeface="Wingdings" pitchFamily="2" charset="2"/>
              </a:rPr>
              <a:t>More samples means bigger file sizes (10 pixels by 10 pixels </a:t>
            </a:r>
            <a:r>
              <a:rPr lang="en-CA" dirty="0" err="1" smtClean="0">
                <a:sym typeface="Wingdings" pitchFamily="2" charset="2"/>
              </a:rPr>
              <a:t>vs</a:t>
            </a:r>
            <a:r>
              <a:rPr lang="en-CA" dirty="0" smtClean="0">
                <a:sym typeface="Wingdings" pitchFamily="2" charset="2"/>
              </a:rPr>
              <a:t> 200 pixels by 200 pixels)</a:t>
            </a:r>
          </a:p>
          <a:p>
            <a:pPr marL="640080" lvl="1" indent="-237744" eaLnBrk="1" fontAlgn="auto" hangingPunct="1">
              <a:spcAft>
                <a:spcPts val="0"/>
              </a:spcAft>
              <a:buFont typeface="Verdana"/>
              <a:buChar char="◦"/>
              <a:defRPr/>
            </a:pPr>
            <a:r>
              <a:rPr lang="en-CA" dirty="0" smtClean="0">
                <a:sym typeface="Wingdings" pitchFamily="2" charset="2"/>
              </a:rPr>
              <a:t>Each pixel gets assigned a colour, maybe just 2 colours(black and white1bit colour) or maybe 16 million colour (24 bit colour)  </a:t>
            </a:r>
            <a:r>
              <a:rPr lang="en-CA" b="1" dirty="0" smtClean="0">
                <a:solidFill>
                  <a:schemeClr val="accent2"/>
                </a:solidFill>
                <a:sym typeface="Wingdings" pitchFamily="2" charset="2"/>
              </a:rPr>
              <a:t>Quantization process</a:t>
            </a:r>
          </a:p>
          <a:p>
            <a:pPr marL="365760" indent="-283464" eaLnBrk="1" fontAlgn="auto" hangingPunct="1">
              <a:spcAft>
                <a:spcPts val="0"/>
              </a:spcAft>
              <a:buFont typeface="Wingdings 2"/>
              <a:buChar char=""/>
              <a:defRPr/>
            </a:pPr>
            <a:r>
              <a:rPr lang="en-CA" b="1" dirty="0" smtClean="0">
                <a:solidFill>
                  <a:schemeClr val="accent1"/>
                </a:solidFill>
                <a:sym typeface="Wingdings" pitchFamily="2" charset="2"/>
              </a:rPr>
              <a:t>Question</a:t>
            </a:r>
            <a:r>
              <a:rPr lang="en-CA" dirty="0" smtClean="0">
                <a:solidFill>
                  <a:schemeClr val="accent1"/>
                </a:solidFill>
                <a:sym typeface="Wingdings" pitchFamily="2" charset="2"/>
              </a:rPr>
              <a:t>: What else can we “</a:t>
            </a:r>
            <a:r>
              <a:rPr lang="en-CA" b="1" i="1" dirty="0" smtClean="0">
                <a:solidFill>
                  <a:schemeClr val="accent1"/>
                </a:solidFill>
                <a:sym typeface="Wingdings" pitchFamily="2" charset="2"/>
              </a:rPr>
              <a:t>Sample</a:t>
            </a:r>
            <a:r>
              <a:rPr lang="en-CA" dirty="0" smtClean="0">
                <a:solidFill>
                  <a:schemeClr val="accent1"/>
                </a:solidFill>
                <a:sym typeface="Wingdings" pitchFamily="2" charset="2"/>
              </a:rPr>
              <a:t>” with MOTION?</a:t>
            </a:r>
            <a:endParaRPr lang="en-CA"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smtClean="0">
                <a:solidFill>
                  <a:schemeClr val="tx2">
                    <a:satMod val="130000"/>
                  </a:schemeClr>
                </a:solidFill>
              </a:rPr>
              <a:t>Frame Rate (Frames Per Second FPS)</a:t>
            </a:r>
            <a:endParaRPr lang="en-CA" dirty="0">
              <a:solidFill>
                <a:schemeClr val="tx2">
                  <a:satMod val="130000"/>
                </a:schemeClr>
              </a:solidFill>
            </a:endParaRPr>
          </a:p>
        </p:txBody>
      </p:sp>
      <p:sp>
        <p:nvSpPr>
          <p:cNvPr id="3" name="Content Placeholder 2"/>
          <p:cNvSpPr>
            <a:spLocks noGrp="1"/>
          </p:cNvSpPr>
          <p:nvPr>
            <p:ph idx="1"/>
          </p:nvPr>
        </p:nvSpPr>
        <p:spPr>
          <a:xfrm>
            <a:off x="857250" y="1357313"/>
            <a:ext cx="8077200" cy="5072062"/>
          </a:xfrm>
        </p:spPr>
        <p:txBody>
          <a:bodyPr/>
          <a:lstStyle/>
          <a:p>
            <a:pPr eaLnBrk="1" hangingPunct="1"/>
            <a:r>
              <a:rPr lang="en-CA" altLang="en-US" b="1" smtClean="0"/>
              <a:t>Frame Rate</a:t>
            </a:r>
            <a:r>
              <a:rPr lang="en-CA" altLang="en-US" smtClean="0"/>
              <a:t>: indicates the playback speed of the animation in frames per second</a:t>
            </a:r>
          </a:p>
          <a:p>
            <a:pPr lvl="1" eaLnBrk="1" hangingPunct="1"/>
            <a:r>
              <a:rPr lang="en-CA" altLang="en-US" smtClean="0"/>
              <a:t>Low frame rate appears choppy</a:t>
            </a:r>
          </a:p>
          <a:p>
            <a:pPr lvl="1" eaLnBrk="1" hangingPunct="1"/>
            <a:r>
              <a:rPr lang="en-CA" altLang="en-US" b="1" smtClean="0">
                <a:solidFill>
                  <a:schemeClr val="accent1"/>
                </a:solidFill>
              </a:rPr>
              <a:t>Question</a:t>
            </a:r>
            <a:r>
              <a:rPr lang="en-CA" altLang="en-US" smtClean="0">
                <a:solidFill>
                  <a:schemeClr val="accent1"/>
                </a:solidFill>
              </a:rPr>
              <a:t>: BUT high frame rate can also appear choppy, WHY?</a:t>
            </a:r>
          </a:p>
          <a:p>
            <a:pPr lvl="2" eaLnBrk="1" hangingPunct="1"/>
            <a:r>
              <a:rPr lang="en-CA" altLang="en-US" b="1" smtClean="0"/>
              <a:t>Answer</a:t>
            </a:r>
            <a:r>
              <a:rPr lang="en-CA" altLang="en-US" smtClean="0"/>
              <a:t>: if the computer playing the animation is not fast enough to process and display the frames.</a:t>
            </a:r>
          </a:p>
        </p:txBody>
      </p:sp>
      <p:pic>
        <p:nvPicPr>
          <p:cNvPr id="72707" name="Picture 3" descr="H:\outreach\movies\1fps\1fp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5"/>
            <a:ext cx="5295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H:\outreach\movies\20fps\20fp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420938"/>
            <a:ext cx="5295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72707"/>
                                        </p:tgtEl>
                                        <p:attrNameLst>
                                          <p:attrName>style.visibility</p:attrName>
                                        </p:attrNameLst>
                                      </p:cBhvr>
                                      <p:to>
                                        <p:strVal val="visible"/>
                                      </p:to>
                                    </p:set>
                                    <p:animEffect transition="in" filter="blinds(horizontal)">
                                      <p:cBhvr>
                                        <p:cTn id="25" dur="500"/>
                                        <p:tgtEl>
                                          <p:spTgt spid="727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72708"/>
                                        </p:tgtEl>
                                        <p:attrNameLst>
                                          <p:attrName>style.visibility</p:attrName>
                                        </p:attrNameLst>
                                      </p:cBhvr>
                                      <p:to>
                                        <p:strVal val="visible"/>
                                      </p:to>
                                    </p:set>
                                    <p:animEffect transition="in" filter="blinds(horizontal)">
                                      <p:cBhvr>
                                        <p:cTn id="30" dur="5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2-D Animation </a:t>
            </a:r>
            <a:endParaRPr lang="en-CA" dirty="0">
              <a:solidFill>
                <a:schemeClr val="tx2">
                  <a:satMod val="130000"/>
                </a:schemeClr>
              </a:solidFill>
            </a:endParaRPr>
          </a:p>
        </p:txBody>
      </p:sp>
      <p:sp>
        <p:nvSpPr>
          <p:cNvPr id="30723" name="Content Placeholder 2"/>
          <p:cNvSpPr>
            <a:spLocks noGrp="1"/>
          </p:cNvSpPr>
          <p:nvPr>
            <p:ph idx="1"/>
          </p:nvPr>
        </p:nvSpPr>
        <p:spPr>
          <a:xfrm>
            <a:off x="827088" y="1341438"/>
            <a:ext cx="8077200" cy="5072062"/>
          </a:xfrm>
        </p:spPr>
        <p:txBody>
          <a:bodyPr/>
          <a:lstStyle/>
          <a:p>
            <a:pPr eaLnBrk="1" hangingPunct="1"/>
            <a:r>
              <a:rPr lang="en-CA" altLang="en-US" smtClean="0"/>
              <a:t>two types of 2-D animation:</a:t>
            </a:r>
          </a:p>
          <a:p>
            <a:pPr lvl="1" eaLnBrk="1" hangingPunct="1"/>
            <a:r>
              <a:rPr lang="en-CA" altLang="en-US" b="1" smtClean="0"/>
              <a:t>Cel Animation </a:t>
            </a:r>
            <a:r>
              <a:rPr lang="en-CA" altLang="en-US" smtClean="0"/>
              <a:t>(also called traditional animation, classical animation, hand-drawn animation, frame by frame animation)</a:t>
            </a:r>
          </a:p>
          <a:p>
            <a:pPr lvl="1" eaLnBrk="1" hangingPunct="1"/>
            <a:r>
              <a:rPr lang="en-CA" altLang="en-US" b="1" smtClean="0"/>
              <a:t>Path Based Animation</a:t>
            </a:r>
          </a:p>
          <a:p>
            <a:pPr eaLnBrk="1" hangingPunct="1"/>
            <a:r>
              <a:rPr lang="en-CA" altLang="en-US" smtClean="0"/>
              <a:t>Both types still are made of frames:</a:t>
            </a:r>
          </a:p>
          <a:p>
            <a:pPr lvl="1" eaLnBrk="1" hangingPunct="1"/>
            <a:r>
              <a:rPr lang="en-CA" altLang="en-US" smtClean="0"/>
              <a:t>The more frames per second, the more believable the movement will be.</a:t>
            </a:r>
          </a:p>
          <a:p>
            <a:pPr lvl="1" eaLnBrk="1" hangingPunct="1"/>
            <a:r>
              <a:rPr lang="en-CA" altLang="en-US" smtClean="0"/>
              <a:t>The more frames per second, the bigger the final version of the movie file will be (more bytes)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Overview of Today’s Topics</a:t>
            </a:r>
            <a:endParaRPr lang="en-CA" dirty="0">
              <a:solidFill>
                <a:schemeClr val="tx2">
                  <a:satMod val="130000"/>
                </a:schemeClr>
              </a:solidFill>
            </a:endParaRPr>
          </a:p>
        </p:txBody>
      </p:sp>
      <p:sp>
        <p:nvSpPr>
          <p:cNvPr id="12291" name="Content Placeholder 2"/>
          <p:cNvSpPr>
            <a:spLocks noGrp="1"/>
          </p:cNvSpPr>
          <p:nvPr>
            <p:ph idx="1"/>
          </p:nvPr>
        </p:nvSpPr>
        <p:spPr>
          <a:xfrm>
            <a:off x="857250" y="1285875"/>
            <a:ext cx="7858125" cy="5429250"/>
          </a:xfrm>
        </p:spPr>
        <p:txBody>
          <a:bodyPr/>
          <a:lstStyle/>
          <a:p>
            <a:pPr eaLnBrk="1" hangingPunct="1"/>
            <a:r>
              <a:rPr lang="en-CA" altLang="en-US" smtClean="0"/>
              <a:t>Announcements</a:t>
            </a:r>
          </a:p>
          <a:p>
            <a:pPr eaLnBrk="1" hangingPunct="1"/>
            <a:r>
              <a:rPr lang="en-CA" altLang="en-US" smtClean="0"/>
              <a:t>Hints about Web Assignment</a:t>
            </a:r>
          </a:p>
          <a:p>
            <a:pPr eaLnBrk="1" hangingPunct="1"/>
            <a:r>
              <a:rPr lang="en-CA" altLang="en-US" smtClean="0"/>
              <a:t>Finish Page Rank/Google</a:t>
            </a:r>
          </a:p>
          <a:p>
            <a:pPr eaLnBrk="1" hangingPunct="1"/>
            <a:r>
              <a:rPr lang="en-CA" altLang="en-US" smtClean="0"/>
              <a:t>Animation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5 Types of Animation</a:t>
            </a:r>
            <a:endParaRPr lang="en-US" dirty="0"/>
          </a:p>
        </p:txBody>
      </p:sp>
      <p:sp>
        <p:nvSpPr>
          <p:cNvPr id="31747" name="Content Placeholder 2"/>
          <p:cNvSpPr>
            <a:spLocks noGrp="1"/>
          </p:cNvSpPr>
          <p:nvPr>
            <p:ph idx="1"/>
          </p:nvPr>
        </p:nvSpPr>
        <p:spPr>
          <a:xfrm>
            <a:off x="827088" y="1341438"/>
            <a:ext cx="8077200" cy="5072062"/>
          </a:xfrm>
        </p:spPr>
        <p:txBody>
          <a:bodyPr/>
          <a:lstStyle/>
          <a:p>
            <a:r>
              <a:rPr lang="en-US" altLang="en-US" dirty="0" smtClean="0">
                <a:hlinkClick r:id="rId2"/>
              </a:rPr>
              <a:t>https://www.youtube.com/watch?v=NZbrdCAsYqU</a:t>
            </a:r>
            <a:r>
              <a:rPr lang="en-US" altLang="en-US" dirty="0" smtClean="0"/>
              <a:t>  (start at 30 seconds)</a:t>
            </a:r>
          </a:p>
          <a:p>
            <a:pPr lvl="1"/>
            <a:r>
              <a:rPr lang="en-US" altLang="en-US" dirty="0" smtClean="0"/>
              <a:t>Traditional Animation (</a:t>
            </a:r>
            <a:r>
              <a:rPr lang="en-US" altLang="en-US" b="1" dirty="0" err="1" smtClean="0"/>
              <a:t>Cel</a:t>
            </a:r>
            <a:r>
              <a:rPr lang="en-US" altLang="en-US" b="1" dirty="0" smtClean="0"/>
              <a:t> Animation</a:t>
            </a:r>
            <a:r>
              <a:rPr lang="en-US" altLang="en-US" dirty="0" smtClean="0"/>
              <a:t>)</a:t>
            </a:r>
          </a:p>
          <a:p>
            <a:pPr lvl="2"/>
            <a:r>
              <a:rPr lang="en-US" altLang="en-US" dirty="0" err="1" smtClean="0"/>
              <a:t>Rotoscoping</a:t>
            </a:r>
            <a:r>
              <a:rPr lang="en-US" altLang="en-US" dirty="0" smtClean="0"/>
              <a:t> is one type</a:t>
            </a:r>
          </a:p>
          <a:p>
            <a:pPr lvl="1"/>
            <a:r>
              <a:rPr lang="en-US" altLang="en-US" dirty="0" smtClean="0"/>
              <a:t>2D Animation (</a:t>
            </a:r>
            <a:r>
              <a:rPr lang="en-US" altLang="en-US" b="1" dirty="0" smtClean="0"/>
              <a:t>Path Based Animation</a:t>
            </a:r>
            <a:r>
              <a:rPr lang="en-US" altLang="en-US" dirty="0" smtClean="0"/>
              <a:t>) *** this is what we will be doing</a:t>
            </a:r>
          </a:p>
          <a:p>
            <a:pPr lvl="1"/>
            <a:r>
              <a:rPr lang="en-US" altLang="en-US" dirty="0" smtClean="0"/>
              <a:t>Computer Animation</a:t>
            </a:r>
          </a:p>
          <a:p>
            <a:pPr lvl="1"/>
            <a:r>
              <a:rPr lang="en-US" altLang="en-US" dirty="0" smtClean="0"/>
              <a:t>Motion Graphics</a:t>
            </a:r>
          </a:p>
          <a:p>
            <a:pPr lvl="1"/>
            <a:r>
              <a:rPr lang="en-US" altLang="en-US" dirty="0" smtClean="0"/>
              <a:t>Stop Motion (5:30)</a:t>
            </a:r>
          </a:p>
          <a:p>
            <a:pPr lvl="1"/>
            <a:endParaRPr lang="en-US" altLang="en-US" dirty="0" smtClean="0"/>
          </a:p>
          <a:p>
            <a:pPr lvl="1"/>
            <a:endParaRPr lang="en-US" alt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err="1" smtClean="0">
                <a:solidFill>
                  <a:schemeClr val="tx2">
                    <a:satMod val="130000"/>
                  </a:schemeClr>
                </a:solidFill>
              </a:rPr>
              <a:t>Cel</a:t>
            </a:r>
            <a:r>
              <a:rPr lang="en-CA" dirty="0" smtClean="0">
                <a:solidFill>
                  <a:schemeClr val="tx2">
                    <a:satMod val="130000"/>
                  </a:schemeClr>
                </a:solidFill>
              </a:rPr>
              <a:t> Animation</a:t>
            </a:r>
            <a:endParaRPr lang="en-CA" dirty="0">
              <a:solidFill>
                <a:schemeClr val="tx2">
                  <a:satMod val="130000"/>
                </a:schemeClr>
              </a:solidFill>
            </a:endParaRPr>
          </a:p>
        </p:txBody>
      </p:sp>
      <p:sp>
        <p:nvSpPr>
          <p:cNvPr id="3" name="Content Placeholder 2"/>
          <p:cNvSpPr>
            <a:spLocks noGrp="1"/>
          </p:cNvSpPr>
          <p:nvPr>
            <p:ph idx="1"/>
          </p:nvPr>
        </p:nvSpPr>
        <p:spPr>
          <a:xfrm>
            <a:off x="571500" y="2643188"/>
            <a:ext cx="8291513" cy="3882156"/>
          </a:xfrm>
        </p:spPr>
        <p:txBody>
          <a:bodyPr>
            <a:normAutofit fontScale="85000" lnSpcReduction="10000"/>
          </a:bodyPr>
          <a:lstStyle/>
          <a:p>
            <a:pPr marL="365760" indent="-283464" eaLnBrk="1" fontAlgn="auto" hangingPunct="1">
              <a:spcAft>
                <a:spcPts val="0"/>
              </a:spcAft>
              <a:buFont typeface="Wingdings 2"/>
              <a:buChar char=""/>
              <a:defRPr/>
            </a:pPr>
            <a:r>
              <a:rPr lang="en-CA" dirty="0" smtClean="0"/>
              <a:t>An animator must HAND draw every single frame! </a:t>
            </a:r>
          </a:p>
          <a:p>
            <a:pPr marL="365760" indent="-283464" eaLnBrk="1" fontAlgn="auto" hangingPunct="1">
              <a:spcAft>
                <a:spcPts val="0"/>
              </a:spcAft>
              <a:buFont typeface="Wingdings 2"/>
              <a:buChar char=""/>
              <a:defRPr/>
            </a:pPr>
            <a:r>
              <a:rPr lang="en-CA" dirty="0" smtClean="0"/>
              <a:t>To simplify, one background is drawn and then the item that will move is drawn on a clear sheet of plastic (a </a:t>
            </a:r>
            <a:r>
              <a:rPr lang="en-CA" dirty="0" err="1" smtClean="0"/>
              <a:t>cel</a:t>
            </a:r>
            <a:r>
              <a:rPr lang="en-CA" dirty="0" smtClean="0"/>
              <a:t>), one drawing for each frame.</a:t>
            </a:r>
          </a:p>
          <a:p>
            <a:pPr marL="365760" indent="-283464" eaLnBrk="1" fontAlgn="auto" hangingPunct="1">
              <a:spcAft>
                <a:spcPts val="0"/>
              </a:spcAft>
              <a:buFont typeface="Wingdings 2"/>
              <a:buChar char=""/>
              <a:defRPr/>
            </a:pPr>
            <a:r>
              <a:rPr lang="en-CA" dirty="0" smtClean="0"/>
              <a:t>When moving to the next scene, just change the background</a:t>
            </a:r>
          </a:p>
          <a:p>
            <a:pPr marL="365760" indent="-283464" eaLnBrk="1" fontAlgn="auto" hangingPunct="1">
              <a:spcAft>
                <a:spcPts val="0"/>
              </a:spcAft>
              <a:buFont typeface="Wingdings 2"/>
              <a:buChar char=""/>
              <a:defRPr/>
            </a:pPr>
            <a:r>
              <a:rPr lang="en-CA" dirty="0" smtClean="0">
                <a:hlinkClick r:id="rId2"/>
              </a:rPr>
              <a:t>http://www.youtube.com/watch?v=jbhCUPwSrp0&amp;feature=player_embedded</a:t>
            </a:r>
            <a:r>
              <a:rPr lang="en-CA" dirty="0" smtClean="0"/>
              <a:t>  (start at 55)</a:t>
            </a:r>
          </a:p>
          <a:p>
            <a:pPr marL="365760" indent="-283464" eaLnBrk="1" fontAlgn="auto" hangingPunct="1">
              <a:spcAft>
                <a:spcPts val="0"/>
              </a:spcAft>
              <a:buFont typeface="Wingdings 2"/>
              <a:buChar char=""/>
              <a:defRPr/>
            </a:pPr>
            <a:r>
              <a:rPr lang="en-US" dirty="0" smtClean="0">
                <a:hlinkClick r:id="rId3"/>
              </a:rPr>
              <a:t>For example: Charlie Brown</a:t>
            </a:r>
            <a:endParaRPr lang="en-CA" dirty="0" smtClean="0"/>
          </a:p>
          <a:p>
            <a:pPr marL="365760" indent="-283464" eaLnBrk="1" fontAlgn="auto" hangingPunct="1">
              <a:spcAft>
                <a:spcPts val="0"/>
              </a:spcAft>
              <a:buFont typeface="Wingdings 2"/>
              <a:buChar char=""/>
              <a:defRPr/>
            </a:pPr>
            <a:endParaRPr lang="en-CA" dirty="0"/>
          </a:p>
        </p:txBody>
      </p:sp>
      <p:pic>
        <p:nvPicPr>
          <p:cNvPr id="32772" name="Picture 2" descr="http://www.saunalahti.fi/~animato/books/balo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071563"/>
            <a:ext cx="7500937"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http://upload.wikimedia.org/wikipedia/en/b/b3/Animation_cel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063" y="4467225"/>
            <a:ext cx="26955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0"/>
            <a:ext cx="8072438" cy="1143000"/>
          </a:xfrm>
        </p:spPr>
        <p:txBody>
          <a:bodyPr/>
          <a:lstStyle/>
          <a:p>
            <a:pPr eaLnBrk="1" fontAlgn="auto" hangingPunct="1">
              <a:spcAft>
                <a:spcPts val="0"/>
              </a:spcAft>
              <a:defRPr/>
            </a:pPr>
            <a:r>
              <a:rPr lang="en-CA" dirty="0" smtClean="0">
                <a:solidFill>
                  <a:schemeClr val="tx2">
                    <a:satMod val="130000"/>
                  </a:schemeClr>
                </a:solidFill>
              </a:rPr>
              <a:t>Path Based Animation</a:t>
            </a:r>
            <a:endParaRPr lang="en-CA" dirty="0">
              <a:solidFill>
                <a:schemeClr val="tx2">
                  <a:satMod val="130000"/>
                </a:schemeClr>
              </a:solidFill>
            </a:endParaRPr>
          </a:p>
        </p:txBody>
      </p:sp>
      <p:sp>
        <p:nvSpPr>
          <p:cNvPr id="3" name="Content Placeholder 2"/>
          <p:cNvSpPr>
            <a:spLocks noGrp="1"/>
          </p:cNvSpPr>
          <p:nvPr>
            <p:ph idx="1"/>
          </p:nvPr>
        </p:nvSpPr>
        <p:spPr>
          <a:xfrm>
            <a:off x="500063" y="1143000"/>
            <a:ext cx="8434387" cy="3500438"/>
          </a:xfrm>
        </p:spPr>
        <p:txBody>
          <a:bodyPr>
            <a:normAutofit fontScale="92500" lnSpcReduction="20000"/>
          </a:bodyPr>
          <a:lstStyle/>
          <a:p>
            <a:pPr marL="365760" indent="-283464" eaLnBrk="1" fontAlgn="auto" hangingPunct="1">
              <a:spcAft>
                <a:spcPts val="0"/>
              </a:spcAft>
              <a:buFont typeface="Wingdings 2"/>
              <a:buChar char=""/>
              <a:defRPr/>
            </a:pPr>
            <a:r>
              <a:rPr lang="en-CA" dirty="0" smtClean="0"/>
              <a:t>Pick:</a:t>
            </a:r>
          </a:p>
          <a:p>
            <a:pPr marL="640080" lvl="1" indent="-237744" eaLnBrk="1" fontAlgn="auto" hangingPunct="1">
              <a:spcAft>
                <a:spcPts val="0"/>
              </a:spcAft>
              <a:buFont typeface="Verdana"/>
              <a:buChar char="◦"/>
              <a:defRPr/>
            </a:pPr>
            <a:r>
              <a:rPr lang="en-CA" dirty="0" smtClean="0"/>
              <a:t>a starting point for an object, (start frame)</a:t>
            </a:r>
          </a:p>
          <a:p>
            <a:pPr marL="640080" lvl="1" indent="-237744" eaLnBrk="1" fontAlgn="auto" hangingPunct="1">
              <a:spcAft>
                <a:spcPts val="0"/>
              </a:spcAft>
              <a:buFont typeface="Verdana"/>
              <a:buChar char="◦"/>
              <a:defRPr/>
            </a:pPr>
            <a:r>
              <a:rPr lang="en-CA" dirty="0" smtClean="0"/>
              <a:t>an ending point for an object (end frame)</a:t>
            </a:r>
          </a:p>
          <a:p>
            <a:pPr marL="640080" lvl="1" indent="-237744" eaLnBrk="1" fontAlgn="auto" hangingPunct="1">
              <a:spcAft>
                <a:spcPts val="0"/>
              </a:spcAft>
              <a:buFont typeface="Verdana"/>
              <a:buChar char="◦"/>
              <a:defRPr/>
            </a:pPr>
            <a:r>
              <a:rPr lang="en-CA" dirty="0" smtClean="0"/>
              <a:t>a path for the object to follow</a:t>
            </a:r>
          </a:p>
          <a:p>
            <a:pPr marL="365760" indent="-283464" eaLnBrk="1" fontAlgn="auto" hangingPunct="1">
              <a:spcAft>
                <a:spcPts val="0"/>
              </a:spcAft>
              <a:buFont typeface="Wingdings 2"/>
              <a:buChar char=""/>
              <a:defRPr/>
            </a:pPr>
            <a:r>
              <a:rPr lang="en-CA" dirty="0" smtClean="0"/>
              <a:t>And then the computer generated all the frames in between (called </a:t>
            </a:r>
            <a:r>
              <a:rPr lang="en-CA" b="1" dirty="0" smtClean="0">
                <a:solidFill>
                  <a:schemeClr val="accent2"/>
                </a:solidFill>
              </a:rPr>
              <a:t>TWEENING</a:t>
            </a:r>
            <a:r>
              <a:rPr lang="en-CA" dirty="0" smtClean="0"/>
              <a:t>), so that the artist doesn’t have to draw the intermediate frames (like the artist did in </a:t>
            </a:r>
            <a:r>
              <a:rPr lang="en-CA" dirty="0" err="1" smtClean="0"/>
              <a:t>cel</a:t>
            </a:r>
            <a:r>
              <a:rPr lang="en-CA" dirty="0" smtClean="0"/>
              <a:t> based animation)</a:t>
            </a:r>
            <a:endParaRPr lang="en-CA" dirty="0"/>
          </a:p>
        </p:txBody>
      </p:sp>
      <p:pic>
        <p:nvPicPr>
          <p:cNvPr id="3482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4357688"/>
            <a:ext cx="34385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410075"/>
            <a:ext cx="32861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8072438" cy="549275"/>
          </a:xfrm>
        </p:spPr>
        <p:txBody>
          <a:bodyPr>
            <a:normAutofit fontScale="90000"/>
          </a:bodyPr>
          <a:lstStyle/>
          <a:p>
            <a:pPr eaLnBrk="1" fontAlgn="auto" hangingPunct="1">
              <a:spcAft>
                <a:spcPts val="0"/>
              </a:spcAft>
              <a:defRPr/>
            </a:pPr>
            <a:r>
              <a:rPr lang="en-CA" dirty="0" smtClean="0">
                <a:solidFill>
                  <a:schemeClr val="tx2">
                    <a:satMod val="130000"/>
                  </a:schemeClr>
                </a:solidFill>
              </a:rPr>
              <a:t>Path Based Animation</a:t>
            </a:r>
            <a:endParaRPr lang="en-CA" dirty="0">
              <a:solidFill>
                <a:schemeClr val="tx2">
                  <a:satMod val="130000"/>
                </a:schemeClr>
              </a:solidFill>
            </a:endParaRPr>
          </a:p>
        </p:txBody>
      </p:sp>
      <p:sp>
        <p:nvSpPr>
          <p:cNvPr id="35843" name="Content Placeholder 2"/>
          <p:cNvSpPr>
            <a:spLocks noGrp="1"/>
          </p:cNvSpPr>
          <p:nvPr>
            <p:ph idx="1"/>
          </p:nvPr>
        </p:nvSpPr>
        <p:spPr>
          <a:xfrm>
            <a:off x="468313" y="549275"/>
            <a:ext cx="8928100" cy="5072063"/>
          </a:xfrm>
        </p:spPr>
        <p:txBody>
          <a:bodyPr/>
          <a:lstStyle/>
          <a:p>
            <a:pPr eaLnBrk="1" hangingPunct="1"/>
            <a:r>
              <a:rPr lang="en-CA" altLang="en-US" b="1" smtClean="0">
                <a:solidFill>
                  <a:schemeClr val="accent1"/>
                </a:solidFill>
              </a:rPr>
              <a:t>Question </a:t>
            </a:r>
            <a:r>
              <a:rPr lang="en-US" altLang="en-US" smtClean="0">
                <a:solidFill>
                  <a:schemeClr val="accent1"/>
                </a:solidFill>
              </a:rPr>
              <a:t>If I have a 40 frame movie playing at 5 frames per second, how long will the movie be? ___ seconds</a:t>
            </a:r>
          </a:p>
          <a:p>
            <a:pPr eaLnBrk="1" hangingPunct="1"/>
            <a:r>
              <a:rPr lang="en-CA" altLang="en-US" b="1" smtClean="0">
                <a:solidFill>
                  <a:schemeClr val="accent1"/>
                </a:solidFill>
              </a:rPr>
              <a:t>Question :</a:t>
            </a:r>
            <a:br>
              <a:rPr lang="en-CA" altLang="en-US" b="1" smtClean="0">
                <a:solidFill>
                  <a:schemeClr val="accent1"/>
                </a:solidFill>
              </a:rPr>
            </a:br>
            <a:endParaRPr lang="en-CA" altLang="en-US" b="1" smtClean="0">
              <a:solidFill>
                <a:schemeClr val="accent1"/>
              </a:solidFill>
            </a:endParaRPr>
          </a:p>
          <a:p>
            <a:pPr eaLnBrk="1" hangingPunct="1"/>
            <a:endParaRPr lang="en-CA" altLang="en-US" b="1" smtClean="0">
              <a:solidFill>
                <a:schemeClr val="accent1"/>
              </a:solidFill>
            </a:endParaRPr>
          </a:p>
          <a:p>
            <a:pPr eaLnBrk="1" hangingPunct="1"/>
            <a:endParaRPr lang="en-CA" altLang="en-US" b="1" smtClean="0">
              <a:solidFill>
                <a:schemeClr val="accent1"/>
              </a:solidFill>
            </a:endParaRPr>
          </a:p>
          <a:p>
            <a:pPr eaLnBrk="1" hangingPunct="1"/>
            <a:endParaRPr lang="en-CA" altLang="en-US" b="1" smtClean="0">
              <a:solidFill>
                <a:schemeClr val="accent1"/>
              </a:solidFill>
            </a:endParaRPr>
          </a:p>
          <a:p>
            <a:pPr eaLnBrk="1" hangingPunct="1"/>
            <a:r>
              <a:rPr lang="en-CA" altLang="en-US" b="1" smtClean="0">
                <a:solidFill>
                  <a:schemeClr val="accent1"/>
                </a:solidFill>
              </a:rPr>
              <a:t>Question</a:t>
            </a:r>
            <a:r>
              <a:rPr lang="en-CA" altLang="en-US" smtClean="0">
                <a:solidFill>
                  <a:schemeClr val="accent1"/>
                </a:solidFill>
              </a:rPr>
              <a:t>: The path the object follows have to be a straight line, </a:t>
            </a:r>
            <a:r>
              <a:rPr lang="en-CA" altLang="en-US" smtClean="0">
                <a:solidFill>
                  <a:schemeClr val="accent1"/>
                </a:solidFill>
                <a:hlinkClick r:id="rId2"/>
              </a:rPr>
              <a:t>TRUE or FALSE?</a:t>
            </a:r>
            <a:endParaRPr lang="en-CA" altLang="en-US" smtClean="0">
              <a:solidFill>
                <a:schemeClr val="accent1"/>
              </a:solidFill>
            </a:endParaRPr>
          </a:p>
          <a:p>
            <a:pPr eaLnBrk="1" hangingPunct="1"/>
            <a:r>
              <a:rPr lang="en-CA" altLang="en-US" b="1" smtClean="0">
                <a:solidFill>
                  <a:schemeClr val="accent1"/>
                </a:solidFill>
              </a:rPr>
              <a:t>Question</a:t>
            </a:r>
            <a:r>
              <a:rPr lang="en-CA" altLang="en-US" smtClean="0">
                <a:solidFill>
                  <a:schemeClr val="accent1"/>
                </a:solidFill>
              </a:rPr>
              <a:t>:  What software allows us to do path based animation?</a:t>
            </a:r>
          </a:p>
        </p:txBody>
      </p:sp>
      <p:pic>
        <p:nvPicPr>
          <p:cNvPr id="35844" name="Picture 2"/>
          <p:cNvPicPr>
            <a:picLocks noChangeAspect="1"/>
          </p:cNvPicPr>
          <p:nvPr/>
        </p:nvPicPr>
        <p:blipFill>
          <a:blip r:embed="rId3">
            <a:extLst>
              <a:ext uri="{28A0092B-C50C-407E-A947-70E740481C1C}">
                <a14:useLocalDpi xmlns:a14="http://schemas.microsoft.com/office/drawing/2010/main" val="0"/>
              </a:ext>
            </a:extLst>
          </a:blip>
          <a:srcRect r="11475" b="6689"/>
          <a:stretch>
            <a:fillRect/>
          </a:stretch>
        </p:blipFill>
        <p:spPr bwMode="auto">
          <a:xfrm>
            <a:off x="3924300" y="1484313"/>
            <a:ext cx="410368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116013" y="2924175"/>
            <a:ext cx="24479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 – 10 sec</a:t>
            </a:r>
          </a:p>
          <a:p>
            <a:r>
              <a:rPr lang="en-US" altLang="en-US"/>
              <a:t>B – 3 sec</a:t>
            </a:r>
          </a:p>
          <a:p>
            <a:r>
              <a:rPr lang="en-US" altLang="en-US"/>
              <a:t>C – 4 sec</a:t>
            </a:r>
          </a:p>
          <a:p>
            <a:r>
              <a:rPr lang="en-US" altLang="en-US"/>
              <a:t>D – 6 sec</a:t>
            </a:r>
          </a:p>
          <a:p>
            <a:r>
              <a:rPr lang="en-US" altLang="en-US"/>
              <a:t>E – 2 sec</a:t>
            </a:r>
          </a:p>
          <a:p>
            <a:r>
              <a:rPr lang="en-US" altLang="en-US"/>
              <a:t>ORDER: EBCDA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Path Based Animation Software</a:t>
            </a:r>
            <a:endParaRPr lang="en-CA" dirty="0">
              <a:solidFill>
                <a:schemeClr val="tx2">
                  <a:satMod val="130000"/>
                </a:schemeClr>
              </a:solidFill>
            </a:endParaRPr>
          </a:p>
        </p:txBody>
      </p:sp>
      <p:sp>
        <p:nvSpPr>
          <p:cNvPr id="36867" name="Content Placeholder 2"/>
          <p:cNvSpPr>
            <a:spLocks noGrp="1"/>
          </p:cNvSpPr>
          <p:nvPr>
            <p:ph idx="1"/>
          </p:nvPr>
        </p:nvSpPr>
        <p:spPr>
          <a:xfrm>
            <a:off x="827088" y="1341438"/>
            <a:ext cx="8077200" cy="5072062"/>
          </a:xfrm>
        </p:spPr>
        <p:txBody>
          <a:bodyPr/>
          <a:lstStyle/>
          <a:p>
            <a:pPr eaLnBrk="1" hangingPunct="1"/>
            <a:r>
              <a:rPr lang="en-CA" altLang="en-US" smtClean="0"/>
              <a:t>The software that generates the frames has features such as:</a:t>
            </a:r>
          </a:p>
          <a:p>
            <a:pPr lvl="1" eaLnBrk="1" hangingPunct="1"/>
            <a:r>
              <a:rPr lang="en-CA" altLang="en-US" b="1" smtClean="0"/>
              <a:t>Looping</a:t>
            </a:r>
          </a:p>
          <a:p>
            <a:pPr lvl="1" eaLnBrk="1" hangingPunct="1"/>
            <a:r>
              <a:rPr lang="en-CA" altLang="en-US" b="1" smtClean="0"/>
              <a:t>Transition (Fade in and Fade out)</a:t>
            </a:r>
          </a:p>
          <a:p>
            <a:pPr lvl="1" eaLnBrk="1" hangingPunct="1"/>
            <a:r>
              <a:rPr lang="en-CA" altLang="en-US" b="1" smtClean="0"/>
              <a:t>Repetitions </a:t>
            </a:r>
            <a:r>
              <a:rPr lang="en-CA" altLang="en-US" smtClean="0">
                <a:sym typeface="Wingdings" panose="05000000000000000000" pitchFamily="2" charset="2"/>
              </a:rPr>
              <a:t> allows the user to pick how many times the animation repeats</a:t>
            </a:r>
          </a:p>
          <a:p>
            <a:pPr lvl="1" eaLnBrk="1" hangingPunct="1"/>
            <a:r>
              <a:rPr lang="en-CA" altLang="en-US" smtClean="0">
                <a:sym typeface="Wingdings" panose="05000000000000000000" pitchFamily="2" charset="2"/>
              </a:rPr>
              <a:t>Setting the </a:t>
            </a:r>
            <a:r>
              <a:rPr lang="en-CA" altLang="en-US" b="1" smtClean="0">
                <a:sym typeface="Wingdings" panose="05000000000000000000" pitchFamily="2" charset="2"/>
              </a:rPr>
              <a:t>Frames Per Second</a:t>
            </a:r>
          </a:p>
          <a:p>
            <a:pPr lvl="2" eaLnBrk="1" hangingPunct="1"/>
            <a:r>
              <a:rPr lang="en-CA" altLang="en-US" b="1" smtClean="0">
                <a:solidFill>
                  <a:schemeClr val="accent1"/>
                </a:solidFill>
                <a:sym typeface="Wingdings" panose="05000000000000000000" pitchFamily="2" charset="2"/>
              </a:rPr>
              <a:t>Question: </a:t>
            </a:r>
            <a:r>
              <a:rPr lang="en-CA" altLang="en-US" smtClean="0">
                <a:solidFill>
                  <a:schemeClr val="accent1"/>
                </a:solidFill>
                <a:sym typeface="Wingdings" panose="05000000000000000000" pitchFamily="2" charset="2"/>
              </a:rPr>
              <a:t>What does a bigger FPS imply?</a:t>
            </a:r>
          </a:p>
          <a:p>
            <a:pPr lvl="3" eaLnBrk="1" hangingPunct="1"/>
            <a:r>
              <a:rPr lang="en-CA" altLang="en-US" smtClean="0">
                <a:sym typeface="Wingdings" panose="05000000000000000000" pitchFamily="2" charset="2"/>
              </a:rPr>
              <a:t>Larger file size</a:t>
            </a:r>
          </a:p>
          <a:p>
            <a:pPr lvl="3" eaLnBrk="1" hangingPunct="1"/>
            <a:r>
              <a:rPr lang="en-CA" altLang="en-US" smtClean="0">
                <a:sym typeface="Wingdings" panose="05000000000000000000" pitchFamily="2" charset="2"/>
              </a:rPr>
              <a:t>More realistic motion</a:t>
            </a:r>
            <a:endParaRPr lang="en-CA" altLang="en-US" smtClean="0"/>
          </a:p>
        </p:txBody>
      </p:sp>
      <p:sp>
        <p:nvSpPr>
          <p:cNvPr id="4" name="Rectangle 3"/>
          <p:cNvSpPr/>
          <p:nvPr/>
        </p:nvSpPr>
        <p:spPr>
          <a:xfrm>
            <a:off x="1042988" y="5229225"/>
            <a:ext cx="4786312" cy="135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smtClean="0">
                <a:solidFill>
                  <a:schemeClr val="tx2">
                    <a:satMod val="130000"/>
                  </a:schemeClr>
                </a:solidFill>
              </a:rPr>
              <a:t>What can we do to change the motion?</a:t>
            </a:r>
            <a:endParaRPr lang="en-CA" dirty="0">
              <a:solidFill>
                <a:schemeClr val="tx2">
                  <a:satMod val="130000"/>
                </a:schemeClr>
              </a:solidFill>
            </a:endParaRPr>
          </a:p>
        </p:txBody>
      </p:sp>
      <p:sp>
        <p:nvSpPr>
          <p:cNvPr id="37891" name="Content Placeholder 2"/>
          <p:cNvSpPr>
            <a:spLocks noGrp="1"/>
          </p:cNvSpPr>
          <p:nvPr>
            <p:ph idx="1"/>
          </p:nvPr>
        </p:nvSpPr>
        <p:spPr>
          <a:xfrm>
            <a:off x="827088" y="1341438"/>
            <a:ext cx="8077200" cy="5072062"/>
          </a:xfrm>
        </p:spPr>
        <p:txBody>
          <a:bodyPr/>
          <a:lstStyle/>
          <a:p>
            <a:pPr eaLnBrk="1" hangingPunct="1"/>
            <a:r>
              <a:rPr lang="en-CA" altLang="en-US" b="1" smtClean="0"/>
              <a:t>If the animation appears too slow, we can speed up the motion by:</a:t>
            </a:r>
          </a:p>
          <a:p>
            <a:pPr lvl="1" eaLnBrk="1" hangingPunct="1"/>
            <a:r>
              <a:rPr lang="en-CA" altLang="en-US" smtClean="0"/>
              <a:t>Reduce the number of frames (say pull out every other frame)</a:t>
            </a:r>
          </a:p>
          <a:p>
            <a:pPr lvl="1" eaLnBrk="1" hangingPunct="1">
              <a:buFont typeface="Verdana" panose="020B0604030504040204" pitchFamily="34" charset="0"/>
              <a:buNone/>
            </a:pPr>
            <a:r>
              <a:rPr lang="en-CA" altLang="en-US" smtClean="0"/>
              <a:t>OR</a:t>
            </a:r>
          </a:p>
          <a:p>
            <a:pPr lvl="1" eaLnBrk="1" hangingPunct="1"/>
            <a:r>
              <a:rPr lang="en-CA" altLang="en-US" smtClean="0"/>
              <a:t>Increase the frame rate (go from 10fps to 20fps)</a:t>
            </a:r>
          </a:p>
          <a:p>
            <a:pPr eaLnBrk="1" hangingPunct="1"/>
            <a:endParaRPr lang="en-CA"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smtClean="0">
                <a:solidFill>
                  <a:schemeClr val="tx2">
                    <a:satMod val="130000"/>
                  </a:schemeClr>
                </a:solidFill>
              </a:rPr>
              <a:t>Slowing down the motion by adding more frames</a:t>
            </a:r>
            <a:endParaRPr lang="en-CA" dirty="0">
              <a:solidFill>
                <a:schemeClr val="tx2">
                  <a:satMod val="130000"/>
                </a:schemeClr>
              </a:solidFill>
            </a:endParaRPr>
          </a:p>
        </p:txBody>
      </p:sp>
      <p:sp>
        <p:nvSpPr>
          <p:cNvPr id="3" name="Content Placeholder 2"/>
          <p:cNvSpPr>
            <a:spLocks noGrp="1"/>
          </p:cNvSpPr>
          <p:nvPr>
            <p:ph idx="1"/>
          </p:nvPr>
        </p:nvSpPr>
        <p:spPr>
          <a:xfrm>
            <a:off x="857250" y="1285875"/>
            <a:ext cx="8077200" cy="5357813"/>
          </a:xfrm>
        </p:spPr>
        <p:txBody>
          <a:bodyPr>
            <a:normAutofit fontScale="85000" lnSpcReduction="20000"/>
          </a:bodyPr>
          <a:lstStyle/>
          <a:p>
            <a:pPr marL="365760" indent="-283464" eaLnBrk="1" fontAlgn="auto" hangingPunct="1">
              <a:spcAft>
                <a:spcPts val="0"/>
              </a:spcAft>
              <a:buFont typeface="Wingdings 2"/>
              <a:buChar char=""/>
              <a:defRPr/>
            </a:pPr>
            <a:r>
              <a:rPr lang="en-CA" dirty="0" smtClean="0"/>
              <a:t>Assume now that the motion is a bit too fast, 2 ways to slow it down:</a:t>
            </a:r>
          </a:p>
          <a:p>
            <a:pPr marL="640080" lvl="1" indent="-237744" eaLnBrk="1" fontAlgn="auto" hangingPunct="1">
              <a:spcAft>
                <a:spcPts val="0"/>
              </a:spcAft>
              <a:buFont typeface="Verdana"/>
              <a:buChar char="◦"/>
              <a:defRPr/>
            </a:pPr>
            <a:r>
              <a:rPr lang="en-CA" b="1" dirty="0" smtClean="0">
                <a:solidFill>
                  <a:schemeClr val="accent1"/>
                </a:solidFill>
              </a:rPr>
              <a:t>Way 1: Add more frames:</a:t>
            </a:r>
          </a:p>
          <a:p>
            <a:pPr marL="886968" lvl="2" eaLnBrk="1" fontAlgn="auto" hangingPunct="1">
              <a:spcAft>
                <a:spcPts val="0"/>
              </a:spcAft>
              <a:buFont typeface="Wingdings 2"/>
              <a:buChar char=""/>
              <a:defRPr/>
            </a:pPr>
            <a:r>
              <a:rPr lang="en-CA" dirty="0" smtClean="0"/>
              <a:t>Keep the frame rate the same</a:t>
            </a:r>
          </a:p>
          <a:p>
            <a:pPr marL="886968" lvl="2" eaLnBrk="1" fontAlgn="auto" hangingPunct="1">
              <a:spcAft>
                <a:spcPts val="0"/>
              </a:spcAft>
              <a:buFont typeface="Wingdings 2"/>
              <a:buChar char=""/>
              <a:defRPr/>
            </a:pPr>
            <a:r>
              <a:rPr lang="en-CA" dirty="0" smtClean="0"/>
              <a:t>Increase the number of frames between the </a:t>
            </a:r>
            <a:r>
              <a:rPr lang="en-CA" dirty="0" err="1" smtClean="0"/>
              <a:t>keyframes</a:t>
            </a:r>
            <a:r>
              <a:rPr lang="en-CA" dirty="0" smtClean="0"/>
              <a:t> to stretch out the animation</a:t>
            </a:r>
          </a:p>
          <a:p>
            <a:pPr marL="640080" lvl="1" indent="-237744" eaLnBrk="1" fontAlgn="auto" hangingPunct="1">
              <a:spcAft>
                <a:spcPts val="0"/>
              </a:spcAft>
              <a:buFont typeface="Verdana"/>
              <a:buChar char="◦"/>
              <a:defRPr/>
            </a:pPr>
            <a:r>
              <a:rPr lang="en-CA" b="1" dirty="0" smtClean="0">
                <a:solidFill>
                  <a:schemeClr val="accent1"/>
                </a:solidFill>
              </a:rPr>
              <a:t>Way 2:  Lower the frame rate (go from 20fps to 5fps)</a:t>
            </a:r>
          </a:p>
          <a:p>
            <a:pPr marL="886968" lvl="2" eaLnBrk="1" fontAlgn="auto" hangingPunct="1">
              <a:spcAft>
                <a:spcPts val="0"/>
              </a:spcAft>
              <a:buFont typeface="Wingdings 2"/>
              <a:buChar char=""/>
              <a:defRPr/>
            </a:pPr>
            <a:r>
              <a:rPr lang="en-CA" dirty="0" smtClean="0"/>
              <a:t>Keep the same number of frames as original but stretches out movie</a:t>
            </a:r>
          </a:p>
          <a:p>
            <a:pPr marL="640080" lvl="1" indent="-237744" eaLnBrk="1" fontAlgn="auto" hangingPunct="1">
              <a:spcAft>
                <a:spcPts val="0"/>
              </a:spcAft>
              <a:buFont typeface="Verdana"/>
              <a:buChar char="◦"/>
              <a:defRPr/>
            </a:pPr>
            <a:r>
              <a:rPr lang="en-CA" dirty="0" smtClean="0"/>
              <a:t>Original Clip has 5 frames, at 20 fps, so finishes playing at 0.2 seconds, too fast!</a:t>
            </a:r>
          </a:p>
          <a:p>
            <a:pPr marL="886968" lvl="2" eaLnBrk="1" fontAlgn="auto" hangingPunct="1">
              <a:spcAft>
                <a:spcPts val="0"/>
              </a:spcAft>
              <a:buFont typeface="Wingdings 2"/>
              <a:buChar char=""/>
              <a:defRPr/>
            </a:pPr>
            <a:r>
              <a:rPr lang="en-CA" b="1" smtClean="0"/>
              <a:t>Way 1</a:t>
            </a:r>
            <a:r>
              <a:rPr lang="en-CA" smtClean="0"/>
              <a:t>:  </a:t>
            </a:r>
            <a:r>
              <a:rPr lang="en-CA" dirty="0" smtClean="0"/>
              <a:t>still have 20 fps, but add in extra frames between, now have 20 frames</a:t>
            </a:r>
          </a:p>
          <a:p>
            <a:pPr marL="886968" lvl="2" eaLnBrk="1" fontAlgn="auto" hangingPunct="1">
              <a:spcAft>
                <a:spcPts val="0"/>
              </a:spcAft>
              <a:buFont typeface="Wingdings 2"/>
              <a:buChar char=""/>
              <a:defRPr/>
            </a:pPr>
            <a:r>
              <a:rPr lang="en-CA" b="1" dirty="0" smtClean="0"/>
              <a:t>Way 2:  </a:t>
            </a:r>
            <a:r>
              <a:rPr lang="en-CA" dirty="0" smtClean="0"/>
              <a:t>holds frame on screen for 0.2 seconds, then moves to frame 2, on screen for 0.2 second, etc….</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1500" y="142875"/>
            <a:ext cx="8077200" cy="428625"/>
          </a:xfrm>
        </p:spPr>
        <p:txBody>
          <a:bodyPr>
            <a:normAutofit fontScale="85000" lnSpcReduction="20000"/>
          </a:bodyPr>
          <a:lstStyle/>
          <a:p>
            <a:pPr marL="365760" indent="-283464" eaLnBrk="1" fontAlgn="auto" hangingPunct="1">
              <a:spcAft>
                <a:spcPts val="0"/>
              </a:spcAft>
              <a:buFont typeface="Wingdings 2"/>
              <a:buChar char=""/>
              <a:defRPr/>
            </a:pPr>
            <a:r>
              <a:rPr lang="en-CA" b="1" dirty="0" smtClean="0">
                <a:solidFill>
                  <a:schemeClr val="accent1"/>
                </a:solidFill>
              </a:rPr>
              <a:t>Question</a:t>
            </a:r>
            <a:r>
              <a:rPr lang="en-CA" dirty="0" smtClean="0">
                <a:solidFill>
                  <a:schemeClr val="accent1"/>
                </a:solidFill>
              </a:rPr>
              <a:t>:  What is wrong with Way (c)?</a:t>
            </a:r>
            <a:endParaRPr lang="en-CA" dirty="0">
              <a:solidFill>
                <a:schemeClr val="accent1"/>
              </a:solidFill>
            </a:endParaRPr>
          </a:p>
        </p:txBody>
      </p:sp>
      <p:pic>
        <p:nvPicPr>
          <p:cNvPr id="39939" name="Picture 3" descr="C:\Documents and Settings\lreid\Desktop\frames.jpg"/>
          <p:cNvPicPr>
            <a:picLocks noChangeAspect="1" noChangeArrowheads="1"/>
          </p:cNvPicPr>
          <p:nvPr/>
        </p:nvPicPr>
        <p:blipFill>
          <a:blip r:embed="rId2" cstate="print">
            <a:extLst>
              <a:ext uri="{28A0092B-C50C-407E-A947-70E740481C1C}">
                <a14:useLocalDpi xmlns:a14="http://schemas.microsoft.com/office/drawing/2010/main" val="0"/>
              </a:ext>
            </a:extLst>
          </a:blip>
          <a:srcRect l="19463" t="2162" r="48071" b="25768"/>
          <a:stretch>
            <a:fillRect/>
          </a:stretch>
        </p:blipFill>
        <p:spPr bwMode="auto">
          <a:xfrm>
            <a:off x="571500" y="571500"/>
            <a:ext cx="4214813"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5"/>
          <p:cNvSpPr txBox="1">
            <a:spLocks noChangeArrowheads="1"/>
          </p:cNvSpPr>
          <p:nvPr/>
        </p:nvSpPr>
        <p:spPr bwMode="auto">
          <a:xfrm>
            <a:off x="642938" y="6581775"/>
            <a:ext cx="600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200"/>
              <a:t>From the text book: Digital Media Primer by Yue-Ling Wong</a:t>
            </a:r>
          </a:p>
        </p:txBody>
      </p:sp>
      <p:pic>
        <p:nvPicPr>
          <p:cNvPr id="39941" name="Picture 3" descr="C:\Documents and Settings\lreid\Desktop\frames.jpg"/>
          <p:cNvPicPr>
            <a:picLocks noChangeAspect="1" noChangeArrowheads="1"/>
          </p:cNvPicPr>
          <p:nvPr/>
        </p:nvPicPr>
        <p:blipFill>
          <a:blip r:embed="rId2" cstate="print">
            <a:extLst>
              <a:ext uri="{28A0092B-C50C-407E-A947-70E740481C1C}">
                <a14:useLocalDpi xmlns:a14="http://schemas.microsoft.com/office/drawing/2010/main" val="0"/>
              </a:ext>
            </a:extLst>
          </a:blip>
          <a:srcRect l="58459" t="4614" r="10101" b="62863"/>
          <a:stretch>
            <a:fillRect/>
          </a:stretch>
        </p:blipFill>
        <p:spPr bwMode="auto">
          <a:xfrm>
            <a:off x="4643438" y="785813"/>
            <a:ext cx="40814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lreid\Desktop\celvspathanimation.jpg"/>
          <p:cNvPicPr>
            <a:picLocks noChangeAspect="1" noChangeArrowheads="1"/>
          </p:cNvPicPr>
          <p:nvPr/>
        </p:nvPicPr>
        <p:blipFill>
          <a:blip r:embed="rId2">
            <a:extLst>
              <a:ext uri="{28A0092B-C50C-407E-A947-70E740481C1C}">
                <a14:useLocalDpi xmlns:a14="http://schemas.microsoft.com/office/drawing/2010/main" val="0"/>
              </a:ext>
            </a:extLst>
          </a:blip>
          <a:srcRect l="50732" t="20561" r="9242" b="21495"/>
          <a:stretch>
            <a:fillRect/>
          </a:stretch>
        </p:blipFill>
        <p:spPr bwMode="auto">
          <a:xfrm>
            <a:off x="1428750" y="785813"/>
            <a:ext cx="6357938"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4"/>
          <p:cNvSpPr txBox="1">
            <a:spLocks noChangeArrowheads="1"/>
          </p:cNvSpPr>
          <p:nvPr/>
        </p:nvSpPr>
        <p:spPr bwMode="auto">
          <a:xfrm>
            <a:off x="2071688" y="6286500"/>
            <a:ext cx="6000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200"/>
              <a:t>From the text book: Digital Media Primer by Yue-Ling Wong</a:t>
            </a:r>
          </a:p>
        </p:txBody>
      </p:sp>
      <p:sp>
        <p:nvSpPr>
          <p:cNvPr id="6" name="Title 5"/>
          <p:cNvSpPr>
            <a:spLocks noGrp="1"/>
          </p:cNvSpPr>
          <p:nvPr>
            <p:ph type="title"/>
          </p:nvPr>
        </p:nvSpPr>
        <p:spPr>
          <a:xfrm>
            <a:off x="642938" y="0"/>
            <a:ext cx="8148637" cy="1143000"/>
          </a:xfrm>
        </p:spPr>
        <p:txBody>
          <a:bodyPr>
            <a:normAutofit fontScale="90000"/>
          </a:bodyPr>
          <a:lstStyle/>
          <a:p>
            <a:pPr eaLnBrk="1" fontAlgn="auto" hangingPunct="1">
              <a:spcAft>
                <a:spcPts val="0"/>
              </a:spcAft>
              <a:defRPr/>
            </a:pPr>
            <a:r>
              <a:rPr lang="en-CA" dirty="0" err="1" smtClean="0">
                <a:solidFill>
                  <a:schemeClr val="tx2">
                    <a:satMod val="130000"/>
                  </a:schemeClr>
                </a:solidFill>
              </a:rPr>
              <a:t>Cel</a:t>
            </a:r>
            <a:r>
              <a:rPr lang="en-CA" dirty="0" smtClean="0">
                <a:solidFill>
                  <a:schemeClr val="tx2">
                    <a:satMod val="130000"/>
                  </a:schemeClr>
                </a:solidFill>
              </a:rPr>
              <a:t> Animation vs. Path Based Animation</a:t>
            </a:r>
            <a:endParaRPr lang="en-CA" dirty="0">
              <a:solidFill>
                <a:schemeClr val="tx2">
                  <a:satMod val="13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2-D Animation Terminology</a:t>
            </a:r>
            <a:endParaRPr lang="en-CA" dirty="0">
              <a:solidFill>
                <a:schemeClr val="tx2">
                  <a:satMod val="130000"/>
                </a:schemeClr>
              </a:solidFill>
            </a:endParaRPr>
          </a:p>
        </p:txBody>
      </p:sp>
      <p:sp>
        <p:nvSpPr>
          <p:cNvPr id="3" name="Content Placeholder 2"/>
          <p:cNvSpPr>
            <a:spLocks noGrp="1"/>
          </p:cNvSpPr>
          <p:nvPr>
            <p:ph idx="1"/>
          </p:nvPr>
        </p:nvSpPr>
        <p:spPr>
          <a:xfrm>
            <a:off x="852488" y="1052736"/>
            <a:ext cx="8077200" cy="5072062"/>
          </a:xfrm>
        </p:spPr>
        <p:txBody>
          <a:bodyPr/>
          <a:lstStyle/>
          <a:p>
            <a:pPr eaLnBrk="1" hangingPunct="1"/>
            <a:r>
              <a:rPr lang="en-CA" altLang="en-US" b="1" dirty="0" smtClean="0">
                <a:solidFill>
                  <a:schemeClr val="accent1"/>
                </a:solidFill>
              </a:rPr>
              <a:t>Question</a:t>
            </a:r>
            <a:r>
              <a:rPr lang="en-CA" altLang="en-US" dirty="0" smtClean="0">
                <a:solidFill>
                  <a:schemeClr val="accent1"/>
                </a:solidFill>
              </a:rPr>
              <a:t>:  What do these terms mean?</a:t>
            </a:r>
          </a:p>
          <a:p>
            <a:pPr lvl="1" eaLnBrk="1" hangingPunct="1">
              <a:buClr>
                <a:schemeClr val="tx1"/>
              </a:buClr>
            </a:pPr>
            <a:r>
              <a:rPr lang="en-US" altLang="en-US" b="1" i="1" dirty="0" err="1" smtClean="0">
                <a:hlinkClick r:id="rId2"/>
              </a:rPr>
              <a:t>Keyframe</a:t>
            </a:r>
            <a:endParaRPr lang="en-US" altLang="en-US" b="1" i="1" dirty="0" smtClean="0"/>
          </a:p>
          <a:p>
            <a:pPr lvl="1" eaLnBrk="1" hangingPunct="1">
              <a:buClr>
                <a:schemeClr val="tx1"/>
              </a:buClr>
            </a:pPr>
            <a:r>
              <a:rPr lang="en-US" altLang="en-US" b="1" i="1" dirty="0" err="1" smtClean="0">
                <a:hlinkClick r:id="rId3"/>
              </a:rPr>
              <a:t>Tweening</a:t>
            </a:r>
            <a:endParaRPr lang="en-US" altLang="en-US" b="1" i="1" dirty="0" smtClean="0"/>
          </a:p>
          <a:p>
            <a:pPr lvl="1" eaLnBrk="1" hangingPunct="1">
              <a:buClr>
                <a:schemeClr val="tx1"/>
              </a:buClr>
            </a:pPr>
            <a:r>
              <a:rPr lang="en-US" altLang="en-US" b="1" i="1" dirty="0" smtClean="0">
                <a:hlinkClick r:id="rId4"/>
              </a:rPr>
              <a:t>Onion Skinning</a:t>
            </a:r>
            <a:endParaRPr lang="en-US" altLang="en-US" b="1" i="1" dirty="0" smtClean="0"/>
          </a:p>
          <a:p>
            <a:pPr lvl="1" eaLnBrk="1" hangingPunct="1">
              <a:buClr>
                <a:schemeClr val="tx1"/>
              </a:buClr>
            </a:pPr>
            <a:endParaRPr lang="en-US" altLang="en-US" b="1" i="1" dirty="0" smtClean="0"/>
          </a:p>
          <a:p>
            <a:pPr eaLnBrk="1" hangingPunct="1">
              <a:buClr>
                <a:schemeClr val="tx1"/>
              </a:buClr>
            </a:pPr>
            <a:r>
              <a:rPr lang="en-US" altLang="en-US" dirty="0" smtClean="0"/>
              <a:t>Some Inspiration </a:t>
            </a:r>
            <a:r>
              <a:rPr lang="en-US" altLang="en-US" dirty="0" smtClean="0">
                <a:sym typeface="Wingdings" panose="05000000000000000000" pitchFamily="2" charset="2"/>
              </a:rPr>
              <a:t> An amazing animator: </a:t>
            </a:r>
            <a:r>
              <a:rPr lang="en-US" altLang="en-US" dirty="0" smtClean="0">
                <a:sym typeface="Wingdings" panose="05000000000000000000" pitchFamily="2" charset="2"/>
                <a:hlinkClick r:id="rId5"/>
              </a:rPr>
              <a:t>http://j-scott.com/work/</a:t>
            </a:r>
            <a:r>
              <a:rPr lang="en-US" altLang="en-US" dirty="0" smtClean="0">
                <a:sym typeface="Wingdings" panose="05000000000000000000" pitchFamily="2" charset="2"/>
              </a:rPr>
              <a:t> </a:t>
            </a:r>
          </a:p>
          <a:p>
            <a:pPr lvl="1" eaLnBrk="1" hangingPunct="1"/>
            <a:endParaRPr lang="en-CA" altLang="en-US" dirty="0" smtClean="0"/>
          </a:p>
        </p:txBody>
      </p:sp>
      <p:pic>
        <p:nvPicPr>
          <p:cNvPr id="4" name="Picture 8" descr="Image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659313"/>
            <a:ext cx="17145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180px-Tweeni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357438"/>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images.squarespace-cdn.com/content/v1/51c0e053e4b0fd9e08f59a60/1543894771770-TYR4DOMU15TA5SL4MZC1/ke17ZwdGBToddI8pDm48kN-iCp0H8EbLNb85VXvIfntZw-zPPgdn4jUwVcJE1ZvWQUxwkmyExglNqGp0IvTJZUJFbgE-7XRK3dMEBRBhUpxbJ6nT22MqkKTNnYny1wnkClHS-tzM1oczfpRGL4qDHKXlZBeQsEdLEUBRJKqSpxE/image-asset.gif?format=500w"/>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4615166"/>
            <a:ext cx="3990808" cy="22428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463E-7FD6-4FA9-9CC2-368A8818DDFB}"/>
              </a:ext>
            </a:extLst>
          </p:cNvPr>
          <p:cNvSpPr>
            <a:spLocks noGrp="1"/>
          </p:cNvSpPr>
          <p:nvPr>
            <p:ph type="title"/>
          </p:nvPr>
        </p:nvSpPr>
        <p:spPr>
          <a:xfrm>
            <a:off x="714375" y="-171450"/>
            <a:ext cx="8072438" cy="1143000"/>
          </a:xfrm>
        </p:spPr>
        <p:txBody>
          <a:bodyPr/>
          <a:lstStyle/>
          <a:p>
            <a:pPr eaLnBrk="1" fontAlgn="auto" hangingPunct="1">
              <a:spcAft>
                <a:spcPts val="0"/>
              </a:spcAft>
              <a:defRPr/>
            </a:pPr>
            <a:r>
              <a:rPr lang="en-CA" dirty="0">
                <a:solidFill>
                  <a:schemeClr val="tx2">
                    <a:satMod val="130000"/>
                  </a:schemeClr>
                </a:solidFill>
              </a:rPr>
              <a:t>Announcements </a:t>
            </a:r>
          </a:p>
        </p:txBody>
      </p:sp>
      <p:sp>
        <p:nvSpPr>
          <p:cNvPr id="3" name="Content Placeholder 2"/>
          <p:cNvSpPr>
            <a:spLocks noGrp="1"/>
          </p:cNvSpPr>
          <p:nvPr>
            <p:ph idx="1"/>
          </p:nvPr>
        </p:nvSpPr>
        <p:spPr>
          <a:xfrm>
            <a:off x="534988" y="692150"/>
            <a:ext cx="8429625" cy="6165850"/>
          </a:xfrm>
        </p:spPr>
        <p:txBody>
          <a:bodyPr/>
          <a:lstStyle/>
          <a:p>
            <a:pPr eaLnBrk="1" hangingPunct="1"/>
            <a:r>
              <a:rPr lang="en-CA" altLang="en-US" dirty="0" smtClean="0">
                <a:sym typeface="Wingdings" panose="05000000000000000000" pitchFamily="2" charset="2"/>
              </a:rPr>
              <a:t>Web Assignment due  Friday (March 13</a:t>
            </a:r>
            <a:r>
              <a:rPr lang="en-CA" altLang="en-US" baseline="30000" dirty="0" smtClean="0">
                <a:sym typeface="Wingdings" panose="05000000000000000000" pitchFamily="2" charset="2"/>
              </a:rPr>
              <a:t>th</a:t>
            </a:r>
            <a:r>
              <a:rPr lang="en-CA" altLang="en-US" dirty="0" smtClean="0">
                <a:sym typeface="Wingdings" panose="05000000000000000000" pitchFamily="2" charset="2"/>
              </a:rPr>
              <a:t>)</a:t>
            </a:r>
          </a:p>
          <a:p>
            <a:pPr eaLnBrk="1" hangingPunct="1"/>
            <a:r>
              <a:rPr lang="en-CA" altLang="en-US" dirty="0" smtClean="0">
                <a:sym typeface="Wingdings" panose="05000000000000000000" pitchFamily="2" charset="2"/>
              </a:rPr>
              <a:t>Final Exam</a:t>
            </a:r>
          </a:p>
          <a:p>
            <a:pPr lvl="1" eaLnBrk="1" hangingPunct="1"/>
            <a:r>
              <a:rPr lang="en-CA" altLang="en-US" dirty="0" smtClean="0">
                <a:sym typeface="Wingdings" panose="05000000000000000000" pitchFamily="2" charset="2"/>
              </a:rPr>
              <a:t>Thursday, April 23</a:t>
            </a:r>
            <a:r>
              <a:rPr lang="en-CA" altLang="en-US" baseline="30000" dirty="0" smtClean="0">
                <a:sym typeface="Wingdings" panose="05000000000000000000" pitchFamily="2" charset="2"/>
              </a:rPr>
              <a:t>rd</a:t>
            </a:r>
            <a:r>
              <a:rPr lang="en-CA" altLang="en-US" dirty="0" smtClean="0">
                <a:sym typeface="Wingdings" panose="05000000000000000000" pitchFamily="2" charset="2"/>
              </a:rPr>
              <a:t>  at 2:00 pm</a:t>
            </a:r>
          </a:p>
          <a:p>
            <a:pPr lvl="1" eaLnBrk="1" hangingPunct="1"/>
            <a:r>
              <a:rPr lang="en-CA" altLang="en-US" dirty="0" smtClean="0">
                <a:sym typeface="Wingdings" panose="05000000000000000000" pitchFamily="2" charset="2"/>
              </a:rPr>
              <a:t>All multiple choice – 2 hour time period</a:t>
            </a:r>
          </a:p>
          <a:p>
            <a:pPr lvl="1" eaLnBrk="1" hangingPunct="1"/>
            <a:r>
              <a:rPr lang="en-CA" altLang="en-US" dirty="0" smtClean="0">
                <a:sym typeface="Wingdings" panose="05000000000000000000" pitchFamily="2" charset="2"/>
              </a:rPr>
              <a:t>Bring:</a:t>
            </a:r>
          </a:p>
          <a:p>
            <a:pPr lvl="2" indent="-282575" eaLnBrk="1" hangingPunct="1">
              <a:buFont typeface="Wingdings 2" panose="05020102010507070707" pitchFamily="18" charset="2"/>
              <a:buChar char=""/>
            </a:pPr>
            <a:r>
              <a:rPr lang="en-CA" altLang="en-US" dirty="0" smtClean="0">
                <a:sym typeface="Wingdings" panose="05000000000000000000" pitchFamily="2" charset="2"/>
              </a:rPr>
              <a:t>Pencil (soft) and eraser</a:t>
            </a:r>
          </a:p>
          <a:p>
            <a:pPr lvl="2" indent="-282575" eaLnBrk="1" hangingPunct="1">
              <a:buFont typeface="Wingdings 2" panose="05020102010507070707" pitchFamily="18" charset="2"/>
              <a:buChar char=""/>
            </a:pPr>
            <a:r>
              <a:rPr lang="en-CA" altLang="en-US" dirty="0" smtClean="0">
                <a:sym typeface="Wingdings" panose="05000000000000000000" pitchFamily="2" charset="2"/>
              </a:rPr>
              <a:t>Student card</a:t>
            </a:r>
          </a:p>
          <a:p>
            <a:pPr lvl="1" eaLnBrk="1" hangingPunct="1"/>
            <a:r>
              <a:rPr lang="en-CA" altLang="en-US" dirty="0" smtClean="0">
                <a:sym typeface="Wingdings" panose="05000000000000000000" pitchFamily="2" charset="2"/>
              </a:rPr>
              <a:t>Do NOT bring: calculator, iPod, hat, etc..</a:t>
            </a:r>
            <a:endParaRPr lang="en-CA" altLang="en-US" dirty="0">
              <a:sym typeface="Wingdings" panose="05000000000000000000" pitchFamily="2" charset="2"/>
            </a:endParaRPr>
          </a:p>
          <a:p>
            <a:pPr eaLnBrk="1" hangingPunct="1"/>
            <a:r>
              <a:rPr lang="en-CA" altLang="en-US" dirty="0" smtClean="0">
                <a:sym typeface="Wingdings" panose="05000000000000000000" pitchFamily="2" charset="2"/>
              </a:rPr>
              <a:t>OUR WHOLE CLASS HAS THEIR EXAM IN ALUMNI HALL:</a:t>
            </a:r>
          </a:p>
          <a:p>
            <a:pPr lvl="1" eaLnBrk="1" hangingPunct="1"/>
            <a:endParaRPr lang="en-CA" altLang="en-US" dirty="0" smtClean="0">
              <a:sym typeface="Wingdings" panose="05000000000000000000" pitchFamily="2" charset="2"/>
            </a:endParaRPr>
          </a:p>
        </p:txBody>
      </p:sp>
      <p:pic>
        <p:nvPicPr>
          <p:cNvPr id="4" name="Picture 3"/>
          <p:cNvPicPr>
            <a:picLocks noChangeAspect="1"/>
          </p:cNvPicPr>
          <p:nvPr/>
        </p:nvPicPr>
        <p:blipFill>
          <a:blip r:embed="rId2"/>
          <a:stretch>
            <a:fillRect/>
          </a:stretch>
        </p:blipFill>
        <p:spPr>
          <a:xfrm>
            <a:off x="383661" y="5661248"/>
            <a:ext cx="8580952" cy="1095238"/>
          </a:xfrm>
          <a:prstGeom prst="rect">
            <a:avLst/>
          </a:prstGeom>
        </p:spPr>
      </p:pic>
    </p:spTree>
    <p:extLst>
      <p:ext uri="{BB962C8B-B14F-4D97-AF65-F5344CB8AC3E}">
        <p14:creationId xmlns:p14="http://schemas.microsoft.com/office/powerpoint/2010/main" val="2408984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3-D Animation</a:t>
            </a:r>
            <a:endParaRPr lang="en-CA" dirty="0">
              <a:solidFill>
                <a:schemeClr val="tx2">
                  <a:satMod val="130000"/>
                </a:schemeClr>
              </a:solidFill>
            </a:endParaRPr>
          </a:p>
        </p:txBody>
      </p:sp>
      <p:sp>
        <p:nvSpPr>
          <p:cNvPr id="43011" name="Content Placeholder 2"/>
          <p:cNvSpPr>
            <a:spLocks noGrp="1"/>
          </p:cNvSpPr>
          <p:nvPr>
            <p:ph idx="1"/>
          </p:nvPr>
        </p:nvSpPr>
        <p:spPr>
          <a:xfrm>
            <a:off x="642938" y="1143000"/>
            <a:ext cx="8220075" cy="5072063"/>
          </a:xfrm>
        </p:spPr>
        <p:txBody>
          <a:bodyPr/>
          <a:lstStyle/>
          <a:p>
            <a:pPr eaLnBrk="1" hangingPunct="1"/>
            <a:r>
              <a:rPr lang="en-CA" altLang="en-US" smtClean="0"/>
              <a:t>3-Dimension animation involves 3 steps:</a:t>
            </a:r>
          </a:p>
          <a:p>
            <a:pPr lvl="1" eaLnBrk="1" hangingPunct="1"/>
            <a:r>
              <a:rPr lang="en-CA" altLang="en-US" smtClean="0"/>
              <a:t>Modelling</a:t>
            </a:r>
          </a:p>
          <a:p>
            <a:pPr lvl="1" eaLnBrk="1" hangingPunct="1"/>
            <a:r>
              <a:rPr lang="en-CA" altLang="en-US" smtClean="0"/>
              <a:t>Rendering</a:t>
            </a:r>
          </a:p>
          <a:p>
            <a:pPr lvl="1" eaLnBrk="1" hangingPunct="1"/>
            <a:r>
              <a:rPr lang="en-CA" altLang="en-US" smtClean="0"/>
              <a:t>Animating</a:t>
            </a:r>
          </a:p>
          <a:p>
            <a:pPr eaLnBrk="1" hangingPunct="1"/>
            <a:r>
              <a:rPr lang="en-CA" altLang="en-US" smtClean="0">
                <a:hlinkClick r:id="rId2"/>
              </a:rPr>
              <a:t>Demo</a:t>
            </a:r>
            <a:endParaRPr lang="en-CA" altLang="en-US" smtClean="0"/>
          </a:p>
        </p:txBody>
      </p:sp>
      <p:pic>
        <p:nvPicPr>
          <p:cNvPr id="43012" name="Picture 12" descr="dinosaur_ani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643063"/>
            <a:ext cx="54768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5 Tips to </a:t>
            </a:r>
            <a:r>
              <a:rPr lang="en-US" dirty="0"/>
              <a:t>C</a:t>
            </a:r>
            <a:r>
              <a:rPr lang="en-US" dirty="0" smtClean="0"/>
              <a:t>reate </a:t>
            </a:r>
            <a:r>
              <a:rPr lang="en-US" dirty="0"/>
              <a:t>R</a:t>
            </a:r>
            <a:r>
              <a:rPr lang="en-US" dirty="0" smtClean="0"/>
              <a:t>ealistic Motion</a:t>
            </a:r>
            <a:endParaRPr lang="en-US" dirty="0"/>
          </a:p>
        </p:txBody>
      </p:sp>
      <p:sp>
        <p:nvSpPr>
          <p:cNvPr id="3" name="Content Placeholder 2"/>
          <p:cNvSpPr>
            <a:spLocks noGrp="1"/>
          </p:cNvSpPr>
          <p:nvPr>
            <p:ph idx="1"/>
          </p:nvPr>
        </p:nvSpPr>
        <p:spPr>
          <a:xfrm>
            <a:off x="684213" y="1125538"/>
            <a:ext cx="8077200" cy="5072062"/>
          </a:xfrm>
        </p:spPr>
        <p:txBody>
          <a:bodyPr/>
          <a:lstStyle/>
          <a:p>
            <a:r>
              <a:rPr lang="en-US" altLang="en-US" b="1" smtClean="0">
                <a:solidFill>
                  <a:schemeClr val="accent1"/>
                </a:solidFill>
              </a:rPr>
              <a:t>Question: which object is heavier? How do you know this? </a:t>
            </a:r>
            <a:r>
              <a:rPr lang="en-US" altLang="en-US" smtClean="0">
                <a:solidFill>
                  <a:schemeClr val="accent1"/>
                </a:solidFill>
              </a:rPr>
              <a:t>How did the artist achieve this?</a:t>
            </a:r>
          </a:p>
          <a:p>
            <a:r>
              <a:rPr lang="en-US" altLang="en-US" smtClean="0">
                <a:hlinkClick r:id="rId2"/>
              </a:rPr>
              <a:t>https://www.youtube.com/watch?v=KRVhtMxQWRs</a:t>
            </a:r>
            <a:r>
              <a:rPr lang="en-US" altLang="en-US" smtClean="0"/>
              <a:t> (start at 2:10)</a:t>
            </a:r>
          </a:p>
          <a:p>
            <a:endParaRPr lang="en-US" altLang="en-US" smtClean="0"/>
          </a:p>
          <a:p>
            <a:endParaRPr lang="en-US" altLang="en-US" smtClean="0"/>
          </a:p>
          <a:p>
            <a:endParaRPr lang="en-US" altLang="en-US" smtClean="0"/>
          </a:p>
          <a:p>
            <a:r>
              <a:rPr lang="en-US" altLang="en-US" smtClean="0"/>
              <a:t>Consider the </a:t>
            </a:r>
            <a:r>
              <a:rPr lang="en-US" altLang="en-US" b="1" smtClean="0"/>
              <a:t>timing and spacing </a:t>
            </a:r>
            <a:r>
              <a:rPr lang="en-US" altLang="en-US" smtClean="0"/>
              <a:t>of your key frames</a:t>
            </a:r>
          </a:p>
        </p:txBody>
      </p:sp>
      <p:pic>
        <p:nvPicPr>
          <p:cNvPr id="74754" name="Picture 2" descr="http://33.media.tumblr.com/681dfa3c98ba92df6604087f5c6e4d49/tumblr_ntfnttr7Hs1uy9na4o1_54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179638"/>
            <a:ext cx="3513138"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81050" y="5229225"/>
            <a:ext cx="8064500" cy="136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74754"/>
                                        </p:tgtEl>
                                        <p:attrNameLst>
                                          <p:attrName>style.visibility</p:attrName>
                                        </p:attrNameLst>
                                      </p:cBhvr>
                                      <p:to>
                                        <p:strVal val="visible"/>
                                      </p:to>
                                    </p:set>
                                    <p:animEffect transition="in" filter="fade">
                                      <p:cBhvr>
                                        <p:cTn id="11" dur="1000"/>
                                        <p:tgtEl>
                                          <p:spTgt spid="74754"/>
                                        </p:tgtEl>
                                      </p:cBhvr>
                                    </p:animEffect>
                                    <p:anim calcmode="lin" valueType="num">
                                      <p:cBhvr>
                                        <p:cTn id="12" dur="1000" fill="hold"/>
                                        <p:tgtEl>
                                          <p:spTgt spid="74754"/>
                                        </p:tgtEl>
                                        <p:attrNameLst>
                                          <p:attrName>ppt_x</p:attrName>
                                        </p:attrNameLst>
                                      </p:cBhvr>
                                      <p:tavLst>
                                        <p:tav tm="0">
                                          <p:val>
                                            <p:strVal val="#ppt_x"/>
                                          </p:val>
                                        </p:tav>
                                        <p:tav tm="100000">
                                          <p:val>
                                            <p:strVal val="#ppt_x"/>
                                          </p:val>
                                        </p:tav>
                                      </p:tavLst>
                                    </p:anim>
                                    <p:anim calcmode="lin" valueType="num">
                                      <p:cBhvr>
                                        <p:cTn id="13" dur="1000" fill="hold"/>
                                        <p:tgtEl>
                                          <p:spTgt spid="7475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xit" presetSubtype="4" fill="hold" grpId="0"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0" y="754063"/>
            <a:ext cx="8077200" cy="5627687"/>
          </a:xfrm>
        </p:spPr>
        <p:txBody>
          <a:bodyPr/>
          <a:lstStyle/>
          <a:p>
            <a:pPr>
              <a:defRPr/>
            </a:pPr>
            <a:r>
              <a:rPr lang="en-US" b="1" dirty="0" smtClean="0">
                <a:solidFill>
                  <a:schemeClr val="accent1"/>
                </a:solidFill>
              </a:rPr>
              <a:t>Question</a:t>
            </a:r>
            <a:r>
              <a:rPr lang="en-US" dirty="0" smtClean="0">
                <a:solidFill>
                  <a:schemeClr val="accent1"/>
                </a:solidFill>
              </a:rPr>
              <a:t>: How does the artist show the speed with the poker chips?  What is Ease?</a:t>
            </a:r>
          </a:p>
          <a:p>
            <a:pPr>
              <a:defRPr/>
            </a:pPr>
            <a:endParaRPr lang="en-US" dirty="0"/>
          </a:p>
          <a:p>
            <a:pPr>
              <a:defRPr/>
            </a:pPr>
            <a:endParaRPr lang="en-US" dirty="0" smtClean="0"/>
          </a:p>
          <a:p>
            <a:pPr>
              <a:defRPr/>
            </a:pPr>
            <a:endParaRPr lang="en-US" dirty="0" smtClean="0"/>
          </a:p>
          <a:p>
            <a:pPr marL="82550" indent="0">
              <a:buFont typeface="Wingdings 2" panose="05020102010507070707" pitchFamily="18" charset="2"/>
              <a:buNone/>
              <a:defRPr/>
            </a:pPr>
            <a:endParaRPr lang="en-US" dirty="0" smtClean="0"/>
          </a:p>
          <a:p>
            <a:pPr>
              <a:defRPr/>
            </a:pPr>
            <a:r>
              <a:rPr lang="en-US" dirty="0" smtClean="0"/>
              <a:t>Consider playing with </a:t>
            </a:r>
            <a:r>
              <a:rPr lang="en-US" b="1" dirty="0" smtClean="0"/>
              <a:t>Ease </a:t>
            </a:r>
            <a:r>
              <a:rPr lang="en-US" dirty="0" smtClean="0"/>
              <a:t>in your animation software </a:t>
            </a:r>
            <a:r>
              <a:rPr lang="en-US" dirty="0" smtClean="0">
                <a:sym typeface="Wingdings" panose="05000000000000000000" pitchFamily="2" charset="2"/>
              </a:rPr>
              <a:t> </a:t>
            </a:r>
            <a:r>
              <a:rPr lang="en-US" dirty="0" smtClean="0">
                <a:sym typeface="Wingdings" panose="05000000000000000000" pitchFamily="2" charset="2"/>
                <a:hlinkClick r:id="rId2"/>
              </a:rPr>
              <a:t>https://www.youtube.com/watch?v=fQBFsTqbKhY</a:t>
            </a:r>
            <a:r>
              <a:rPr lang="en-US" dirty="0" smtClean="0">
                <a:sym typeface="Wingdings" panose="05000000000000000000" pitchFamily="2" charset="2"/>
              </a:rPr>
              <a:t> </a:t>
            </a:r>
            <a:endParaRPr lang="en-US" dirty="0" smtClean="0"/>
          </a:p>
        </p:txBody>
      </p:sp>
      <p:pic>
        <p:nvPicPr>
          <p:cNvPr id="46083" name="Picture 2" descr="http://33.media.tumblr.com/e7fa2edcae297f021acfbdc00db384a9/tumblr_ntlca9CtFe1uy9na4o1_128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025650"/>
            <a:ext cx="27368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38.media.tumblr.com/e0490499176388e69eae50449e5fb33f/tumblr_nso4y5T9tG1uy9na4o1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044700"/>
            <a:ext cx="28813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66750" y="4079875"/>
            <a:ext cx="8064500" cy="208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grpId="0" nodeType="click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900113" y="692150"/>
            <a:ext cx="7272337" cy="4824413"/>
          </a:xfrm>
        </p:spPr>
        <p:txBody>
          <a:bodyPr/>
          <a:lstStyle/>
          <a:p>
            <a:r>
              <a:rPr lang="en-US" altLang="en-US" b="1" smtClean="0">
                <a:solidFill>
                  <a:schemeClr val="accent1"/>
                </a:solidFill>
              </a:rPr>
              <a:t>Question</a:t>
            </a:r>
            <a:r>
              <a:rPr lang="en-US" altLang="en-US" smtClean="0">
                <a:solidFill>
                  <a:schemeClr val="accent1"/>
                </a:solidFill>
              </a:rPr>
              <a:t>: What do you notice about the movement of the helmet compared to the body in this image?</a:t>
            </a:r>
          </a:p>
          <a:p>
            <a:endParaRPr lang="en-US" altLang="en-US" smtClean="0"/>
          </a:p>
          <a:p>
            <a:endParaRPr lang="en-US" altLang="en-US" smtClean="0"/>
          </a:p>
          <a:p>
            <a:endParaRPr lang="en-US" altLang="en-US" smtClean="0"/>
          </a:p>
          <a:p>
            <a:endParaRPr lang="en-US" altLang="en-US" smtClean="0"/>
          </a:p>
          <a:p>
            <a:endParaRPr lang="en-US" altLang="en-US" smtClean="0"/>
          </a:p>
          <a:p>
            <a:r>
              <a:rPr lang="en-US" altLang="en-US" smtClean="0"/>
              <a:t>When the something continues to move after the thing it is joined to stops </a:t>
            </a:r>
            <a:r>
              <a:rPr lang="en-US" altLang="en-US" smtClean="0">
                <a:sym typeface="Wingdings" panose="05000000000000000000" pitchFamily="2" charset="2"/>
              </a:rPr>
              <a:t> </a:t>
            </a:r>
            <a:r>
              <a:rPr lang="en-US" altLang="en-US" b="1" smtClean="0">
                <a:sym typeface="Wingdings" panose="05000000000000000000" pitchFamily="2" charset="2"/>
                <a:hlinkClick r:id="rId2"/>
              </a:rPr>
              <a:t>Follow Through</a:t>
            </a:r>
            <a:endParaRPr lang="en-US" altLang="en-US" b="1" smtClean="0"/>
          </a:p>
        </p:txBody>
      </p:sp>
      <p:pic>
        <p:nvPicPr>
          <p:cNvPr id="47107" name="Picture 2" descr="http://33.media.tumblr.com/29a8b6db344b0c6d5a5bf13b9ee0e5f2/tumblr_ntfgjcKjol1uy9na4o1_128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038" y="2349500"/>
            <a:ext cx="27368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4213" y="5157788"/>
            <a:ext cx="8064500" cy="13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539750" y="476250"/>
            <a:ext cx="8208963" cy="4676775"/>
          </a:xfrm>
        </p:spPr>
        <p:txBody>
          <a:bodyPr/>
          <a:lstStyle/>
          <a:p>
            <a:r>
              <a:rPr lang="en-US" altLang="en-US" b="1" smtClean="0">
                <a:solidFill>
                  <a:schemeClr val="accent1"/>
                </a:solidFill>
              </a:rPr>
              <a:t>Question</a:t>
            </a:r>
            <a:r>
              <a:rPr lang="en-US" altLang="en-US" smtClean="0">
                <a:solidFill>
                  <a:schemeClr val="accent1"/>
                </a:solidFill>
              </a:rPr>
              <a:t>:  What do you think the box is about to do?  What term do we use when we think something is about to happen?</a:t>
            </a:r>
          </a:p>
          <a:p>
            <a:endParaRPr lang="en-US" altLang="en-US" smtClean="0"/>
          </a:p>
          <a:p>
            <a:endParaRPr lang="en-US" altLang="en-US" smtClean="0"/>
          </a:p>
          <a:p>
            <a:endParaRPr lang="en-US" altLang="en-US" smtClean="0"/>
          </a:p>
          <a:p>
            <a:endParaRPr lang="en-US" altLang="en-US" smtClean="0"/>
          </a:p>
          <a:p>
            <a:endParaRPr lang="en-US" altLang="en-US" smtClean="0"/>
          </a:p>
          <a:p>
            <a:r>
              <a:rPr lang="en-US" altLang="en-US" smtClean="0"/>
              <a:t>When the something prepares for an action to communicate to the viewer that something is about to happen </a:t>
            </a:r>
            <a:r>
              <a:rPr lang="en-US" altLang="en-US" smtClean="0">
                <a:sym typeface="Wingdings" panose="05000000000000000000" pitchFamily="2" charset="2"/>
              </a:rPr>
              <a:t> </a:t>
            </a:r>
            <a:r>
              <a:rPr lang="en-US" altLang="en-US" b="1" smtClean="0">
                <a:sym typeface="Wingdings" panose="05000000000000000000" pitchFamily="2" charset="2"/>
                <a:hlinkClick r:id="rId2"/>
              </a:rPr>
              <a:t>Anticipation</a:t>
            </a:r>
            <a:endParaRPr lang="en-US" altLang="en-US" b="1" smtClean="0"/>
          </a:p>
        </p:txBody>
      </p:sp>
      <p:pic>
        <p:nvPicPr>
          <p:cNvPr id="48131" name="Picture 2" descr="http://38.media.tumblr.com/7196965e31296842966e82b927d726a5/tumblr_ntdxsrv9qa1uy9na4o1_128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060575"/>
            <a:ext cx="28082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1188" y="4941888"/>
            <a:ext cx="8064500" cy="15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115888"/>
            <a:ext cx="8208963" cy="5037137"/>
          </a:xfrm>
        </p:spPr>
        <p:txBody>
          <a:bodyPr/>
          <a:lstStyle/>
          <a:p>
            <a:pPr>
              <a:defRPr/>
            </a:pPr>
            <a:r>
              <a:rPr lang="en-US" b="1" dirty="0" smtClean="0">
                <a:solidFill>
                  <a:schemeClr val="accent1"/>
                </a:solidFill>
              </a:rPr>
              <a:t>Question</a:t>
            </a:r>
            <a:r>
              <a:rPr lang="en-US" dirty="0" smtClean="0">
                <a:solidFill>
                  <a:schemeClr val="accent1"/>
                </a:solidFill>
              </a:rPr>
              <a:t>:  What is interesting about the shape of this rocket as it starts and stops? What terms would you use to describe this? What other common object do we often use to display this phenomena?</a:t>
            </a:r>
          </a:p>
          <a:p>
            <a:pPr>
              <a:defRPr/>
            </a:pPr>
            <a:endParaRPr lang="en-US" dirty="0" smtClean="0"/>
          </a:p>
          <a:p>
            <a:pPr marL="82550" indent="0">
              <a:buFont typeface="Wingdings 2" panose="05020102010507070707" pitchFamily="18" charset="2"/>
              <a:buNone/>
              <a:defRPr/>
            </a:pPr>
            <a:endParaRPr lang="en-US" dirty="0"/>
          </a:p>
          <a:p>
            <a:pPr>
              <a:defRPr/>
            </a:pPr>
            <a:endParaRPr lang="en-US" dirty="0" smtClean="0"/>
          </a:p>
          <a:p>
            <a:pPr marL="82550" indent="0">
              <a:buFont typeface="Wingdings 2" panose="05020102010507070707" pitchFamily="18" charset="2"/>
              <a:buNone/>
              <a:defRPr/>
            </a:pPr>
            <a:endParaRPr lang="en-US" dirty="0" smtClean="0"/>
          </a:p>
          <a:p>
            <a:pPr>
              <a:defRPr/>
            </a:pPr>
            <a:r>
              <a:rPr lang="en-US" dirty="0" smtClean="0"/>
              <a:t>Animated objects can get longer or flatter to emphasis their speed, momentum, weight and mass</a:t>
            </a:r>
            <a:r>
              <a:rPr lang="en-US" dirty="0" smtClean="0">
                <a:sym typeface="Wingdings" panose="05000000000000000000" pitchFamily="2" charset="2"/>
              </a:rPr>
              <a:t> </a:t>
            </a:r>
            <a:r>
              <a:rPr lang="en-US" b="1" dirty="0" smtClean="0">
                <a:sym typeface="Wingdings" panose="05000000000000000000" pitchFamily="2" charset="2"/>
                <a:hlinkClick r:id="rId2"/>
              </a:rPr>
              <a:t>Squash and Stretch</a:t>
            </a:r>
            <a:endParaRPr lang="en-US" b="1" dirty="0" smtClean="0"/>
          </a:p>
        </p:txBody>
      </p:sp>
      <p:pic>
        <p:nvPicPr>
          <p:cNvPr id="49155" name="Picture 2" descr="http://33.media.tumblr.com/6a52dd1393d833656caabfbbb0082772/tumblr_ntggo8Tv1i1uy9na4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198688"/>
            <a:ext cx="2876550"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4213" y="5038725"/>
            <a:ext cx="8064500" cy="13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Break</a:t>
            </a:r>
            <a:endParaRPr lang="en-CA" dirty="0">
              <a:solidFill>
                <a:schemeClr val="tx2">
                  <a:satMod val="130000"/>
                </a:schemeClr>
              </a:solidFill>
            </a:endParaRPr>
          </a:p>
        </p:txBody>
      </p:sp>
      <p:sp>
        <p:nvSpPr>
          <p:cNvPr id="50179" name="Content Placeholder 2"/>
          <p:cNvSpPr>
            <a:spLocks noGrp="1"/>
          </p:cNvSpPr>
          <p:nvPr>
            <p:ph idx="1"/>
          </p:nvPr>
        </p:nvSpPr>
        <p:spPr>
          <a:xfrm>
            <a:off x="642938" y="1285875"/>
            <a:ext cx="7715250" cy="5072063"/>
          </a:xfrm>
        </p:spPr>
        <p:txBody>
          <a:bodyPr/>
          <a:lstStyle/>
          <a:p>
            <a:pPr eaLnBrk="1" hangingPunct="1"/>
            <a:r>
              <a:rPr lang="en-CA" altLang="en-US" smtClean="0"/>
              <a:t>After you grab your coffee, watch this video and see how at the very end of it, it does MORPHING very effectively </a:t>
            </a:r>
            <a:r>
              <a:rPr lang="en-CA" altLang="en-US" smtClean="0">
                <a:sym typeface="Wingdings" panose="05000000000000000000" pitchFamily="2" charset="2"/>
              </a:rPr>
              <a:t></a:t>
            </a:r>
          </a:p>
          <a:p>
            <a:pPr lvl="1" eaLnBrk="1" hangingPunct="1"/>
            <a:r>
              <a:rPr lang="en-CA" altLang="en-US" smtClean="0">
                <a:sym typeface="Wingdings" panose="05000000000000000000" pitchFamily="2" charset="2"/>
                <a:hlinkClick r:id="rId2"/>
              </a:rPr>
              <a:t>http://www.youtube.com/watch?v=nUDIoN-_Hxs</a:t>
            </a:r>
            <a:r>
              <a:rPr lang="en-CA" altLang="en-US" smtClean="0">
                <a:sym typeface="Wingdings" panose="05000000000000000000" pitchFamily="2" charset="2"/>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Where can you get animation?</a:t>
            </a:r>
            <a:endParaRPr lang="en-CA" dirty="0">
              <a:solidFill>
                <a:schemeClr val="tx2">
                  <a:satMod val="130000"/>
                </a:schemeClr>
              </a:solidFill>
            </a:endParaRPr>
          </a:p>
        </p:txBody>
      </p:sp>
      <p:sp>
        <p:nvSpPr>
          <p:cNvPr id="3" name="Content Placeholder 2"/>
          <p:cNvSpPr>
            <a:spLocks noGrp="1"/>
          </p:cNvSpPr>
          <p:nvPr>
            <p:ph idx="1"/>
          </p:nvPr>
        </p:nvSpPr>
        <p:spPr>
          <a:xfrm>
            <a:off x="857250" y="1285875"/>
            <a:ext cx="8077200" cy="5143500"/>
          </a:xfrm>
        </p:spPr>
        <p:txBody>
          <a:bodyPr>
            <a:normAutofit fontScale="92500" lnSpcReduction="10000"/>
          </a:bodyPr>
          <a:lstStyle/>
          <a:p>
            <a:pPr marL="365760" indent="-283464" eaLnBrk="1" fontAlgn="auto" hangingPunct="1">
              <a:spcAft>
                <a:spcPts val="0"/>
              </a:spcAft>
              <a:buFont typeface="Wingdings 2"/>
              <a:buChar char=""/>
              <a:defRPr/>
            </a:pPr>
            <a:r>
              <a:rPr lang="en-CA" dirty="0" smtClean="0"/>
              <a:t>Purchase CDs or buy off the internet or get free clipart on the internet, for example:</a:t>
            </a:r>
          </a:p>
          <a:p>
            <a:pPr marL="640398" lvl="1" indent="-283464" eaLnBrk="1" fontAlgn="auto" hangingPunct="1">
              <a:spcAft>
                <a:spcPts val="0"/>
              </a:spcAft>
              <a:buFont typeface="Wingdings 2"/>
              <a:buChar char=""/>
              <a:defRPr/>
            </a:pPr>
            <a:r>
              <a:rPr lang="en-CA" dirty="0" smtClean="0">
                <a:hlinkClick r:id="rId2"/>
              </a:rPr>
              <a:t>https</a:t>
            </a:r>
            <a:r>
              <a:rPr lang="en-CA" dirty="0">
                <a:hlinkClick r:id="rId2"/>
              </a:rPr>
              <a:t>://</a:t>
            </a:r>
            <a:r>
              <a:rPr lang="en-CA" dirty="0" smtClean="0">
                <a:hlinkClick r:id="rId2"/>
              </a:rPr>
              <a:t>classroomclipart.com/clipart/Animations.htm</a:t>
            </a:r>
            <a:r>
              <a:rPr lang="en-CA" dirty="0" smtClean="0"/>
              <a:t>  </a:t>
            </a:r>
          </a:p>
          <a:p>
            <a:pPr marL="365760" indent="-283464" eaLnBrk="1" fontAlgn="auto" hangingPunct="1">
              <a:spcAft>
                <a:spcPts val="0"/>
              </a:spcAft>
              <a:buFont typeface="Wingdings 2"/>
              <a:buChar char=""/>
              <a:defRPr/>
            </a:pPr>
            <a:r>
              <a:rPr lang="en-CA" dirty="0" smtClean="0"/>
              <a:t>OR, you can create your own:</a:t>
            </a:r>
          </a:p>
          <a:p>
            <a:pPr marL="640080" lvl="1" indent="-237744" eaLnBrk="1" fontAlgn="auto" hangingPunct="1">
              <a:spcAft>
                <a:spcPts val="0"/>
              </a:spcAft>
              <a:buFont typeface="Verdana"/>
              <a:buChar char="◦"/>
              <a:defRPr/>
            </a:pPr>
            <a:r>
              <a:rPr lang="en-CA" dirty="0" smtClean="0"/>
              <a:t>Animated Gifs can be create in Photoshop or in other software tools</a:t>
            </a:r>
          </a:p>
          <a:p>
            <a:pPr marL="640080" lvl="1" indent="-237744" eaLnBrk="1" fontAlgn="auto" hangingPunct="1">
              <a:spcAft>
                <a:spcPts val="0"/>
              </a:spcAft>
              <a:buFont typeface="Verdana"/>
              <a:buChar char="◦"/>
              <a:defRPr/>
            </a:pPr>
            <a:r>
              <a:rPr lang="en-CA" dirty="0" smtClean="0"/>
              <a:t>Using Flash</a:t>
            </a:r>
          </a:p>
          <a:p>
            <a:pPr marL="365760" indent="-283464" eaLnBrk="1" fontAlgn="auto" hangingPunct="1">
              <a:spcAft>
                <a:spcPts val="0"/>
              </a:spcAft>
              <a:buFont typeface="Wingdings 2"/>
              <a:buChar char=""/>
              <a:defRPr/>
            </a:pPr>
            <a:r>
              <a:rPr lang="en-CA" dirty="0" smtClean="0"/>
              <a:t>We will look at two different file types of animation:</a:t>
            </a:r>
          </a:p>
          <a:p>
            <a:pPr marL="640080" lvl="1" indent="-237744" eaLnBrk="1" fontAlgn="auto" hangingPunct="1">
              <a:spcAft>
                <a:spcPts val="0"/>
              </a:spcAft>
              <a:buFont typeface="Verdana"/>
              <a:buChar char="◦"/>
              <a:defRPr/>
            </a:pPr>
            <a:r>
              <a:rPr lang="en-CA" dirty="0" smtClean="0"/>
              <a:t>Animated gifs</a:t>
            </a:r>
          </a:p>
          <a:p>
            <a:pPr marL="640080" lvl="1" indent="-237744" eaLnBrk="1" fontAlgn="auto" hangingPunct="1">
              <a:spcAft>
                <a:spcPts val="0"/>
              </a:spcAft>
              <a:buFont typeface="Verdana"/>
              <a:buChar char="◦"/>
              <a:defRPr/>
            </a:pPr>
            <a:r>
              <a:rPr lang="en-CA" dirty="0" smtClean="0"/>
              <a:t>Flash animation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Animated GIFS</a:t>
            </a:r>
            <a:endParaRPr lang="en-CA" dirty="0">
              <a:solidFill>
                <a:schemeClr val="tx2">
                  <a:satMod val="130000"/>
                </a:schemeClr>
              </a:solidFill>
            </a:endParaRPr>
          </a:p>
        </p:txBody>
      </p:sp>
      <p:sp>
        <p:nvSpPr>
          <p:cNvPr id="3" name="Content Placeholder 2"/>
          <p:cNvSpPr>
            <a:spLocks noGrp="1"/>
          </p:cNvSpPr>
          <p:nvPr>
            <p:ph idx="1"/>
          </p:nvPr>
        </p:nvSpPr>
        <p:spPr>
          <a:xfrm>
            <a:off x="857250" y="1285875"/>
            <a:ext cx="8077200" cy="4071938"/>
          </a:xfrm>
        </p:spPr>
        <p:txBody>
          <a:bodyPr>
            <a:normAutofit fontScale="70000" lnSpcReduction="20000"/>
          </a:bodyPr>
          <a:lstStyle/>
          <a:p>
            <a:pPr marL="365760" indent="-283464" eaLnBrk="1" fontAlgn="auto" hangingPunct="1">
              <a:spcAft>
                <a:spcPts val="0"/>
              </a:spcAft>
              <a:buFont typeface="Wingdings 2"/>
              <a:buChar char=""/>
              <a:defRPr/>
            </a:pPr>
            <a:r>
              <a:rPr lang="en-CA" b="1" dirty="0" smtClean="0">
                <a:solidFill>
                  <a:schemeClr val="accent1"/>
                </a:solidFill>
              </a:rPr>
              <a:t>Question</a:t>
            </a:r>
            <a:r>
              <a:rPr lang="en-CA" dirty="0" smtClean="0">
                <a:solidFill>
                  <a:schemeClr val="accent1"/>
                </a:solidFill>
              </a:rPr>
              <a:t>: What do you think the file size of an animated gif is affected by:</a:t>
            </a:r>
          </a:p>
          <a:p>
            <a:pPr marL="640080" lvl="1" indent="-237744" eaLnBrk="1" fontAlgn="auto" hangingPunct="1">
              <a:spcAft>
                <a:spcPts val="0"/>
              </a:spcAft>
              <a:buFont typeface="Verdana"/>
              <a:buChar char="◦"/>
              <a:defRPr/>
            </a:pPr>
            <a:r>
              <a:rPr lang="en-CA" dirty="0" smtClean="0"/>
              <a:t>Size of the gif (frame dimensions)</a:t>
            </a:r>
          </a:p>
          <a:p>
            <a:pPr marL="640080" lvl="1" indent="-237744" eaLnBrk="1" fontAlgn="auto" hangingPunct="1">
              <a:spcAft>
                <a:spcPts val="0"/>
              </a:spcAft>
              <a:buFont typeface="Verdana"/>
              <a:buChar char="◦"/>
              <a:defRPr/>
            </a:pPr>
            <a:r>
              <a:rPr lang="en-CA" dirty="0" smtClean="0"/>
              <a:t>Number of colors </a:t>
            </a:r>
          </a:p>
          <a:p>
            <a:pPr marL="640080" lvl="1" indent="-237744" eaLnBrk="1" fontAlgn="auto" hangingPunct="1">
              <a:spcAft>
                <a:spcPts val="0"/>
              </a:spcAft>
              <a:buFont typeface="Verdana"/>
              <a:buChar char="◦"/>
              <a:defRPr/>
            </a:pPr>
            <a:r>
              <a:rPr lang="en-CA" dirty="0" smtClean="0"/>
              <a:t>Number of frames</a:t>
            </a:r>
          </a:p>
          <a:p>
            <a:pPr marL="365760" indent="-283464" eaLnBrk="1" fontAlgn="auto" hangingPunct="1">
              <a:spcAft>
                <a:spcPts val="0"/>
              </a:spcAft>
              <a:buFont typeface="Wingdings 2"/>
              <a:buChar char=""/>
              <a:defRPr/>
            </a:pPr>
            <a:r>
              <a:rPr lang="en-CA" b="1" dirty="0" smtClean="0">
                <a:solidFill>
                  <a:schemeClr val="accent1"/>
                </a:solidFill>
              </a:rPr>
              <a:t>Question</a:t>
            </a:r>
            <a:r>
              <a:rPr lang="en-CA" dirty="0" smtClean="0">
                <a:solidFill>
                  <a:schemeClr val="accent1"/>
                </a:solidFill>
              </a:rPr>
              <a:t>: What do you think is the maximum number of colours you can have in an animated gif?</a:t>
            </a:r>
          </a:p>
          <a:p>
            <a:pPr marL="365760" indent="-283464" eaLnBrk="1" fontAlgn="auto" hangingPunct="1">
              <a:spcAft>
                <a:spcPts val="0"/>
              </a:spcAft>
              <a:buFont typeface="Wingdings 2"/>
              <a:buChar char=""/>
              <a:defRPr/>
            </a:pPr>
            <a:r>
              <a:rPr lang="en-CA" b="1" dirty="0" smtClean="0"/>
              <a:t>No Plug-ins Required:  </a:t>
            </a:r>
            <a:r>
              <a:rPr lang="en-CA" dirty="0" smtClean="0"/>
              <a:t>Animated </a:t>
            </a:r>
            <a:r>
              <a:rPr lang="en-CA" dirty="0" err="1" smtClean="0"/>
              <a:t>GIFs</a:t>
            </a:r>
            <a:r>
              <a:rPr lang="en-CA" dirty="0" smtClean="0"/>
              <a:t> require no plug-ins, and the authoring tools to create them are often free and easy to learn. </a:t>
            </a:r>
          </a:p>
          <a:p>
            <a:pPr marL="365760" indent="-283464" eaLnBrk="1" fontAlgn="auto" hangingPunct="1">
              <a:spcAft>
                <a:spcPts val="0"/>
              </a:spcAft>
              <a:buFont typeface="Wingdings 2"/>
              <a:buChar char=""/>
              <a:defRPr/>
            </a:pPr>
            <a:r>
              <a:rPr lang="en-CA" b="1" dirty="0" smtClean="0"/>
              <a:t>No Sound:  </a:t>
            </a:r>
            <a:r>
              <a:rPr lang="en-CA" dirty="0" smtClean="0"/>
              <a:t>If you need sound in addition to motion, you cannot use an animated GIF by itself. Instead, you may want to consider other animation alternatives, such as Flash, or even video</a:t>
            </a:r>
            <a:endParaRPr lang="en-CA" dirty="0"/>
          </a:p>
        </p:txBody>
      </p:sp>
      <p:pic>
        <p:nvPicPr>
          <p:cNvPr id="52228" name="Picture 13" descr="C:\Documents and Settings\lreid\Desktop\bunkeybda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428625"/>
            <a:ext cx="29289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287963"/>
            <a:ext cx="2428875" cy="1570037"/>
          </a:xfrm>
          <a:prstGeom prst="rect">
            <a:avLst/>
          </a:prstGeom>
          <a:solidFill>
            <a:schemeClr val="accent1">
              <a:lumMod val="20000"/>
              <a:lumOff val="80000"/>
            </a:schemeClr>
          </a:solidFill>
          <a:ln w="22225" cmpd="sng">
            <a:solidFill>
              <a:schemeClr val="accent1">
                <a:shade val="50000"/>
              </a:schemeClr>
            </a:solidFill>
          </a:ln>
        </p:spPr>
        <p:txBody>
          <a:bodyPr>
            <a:spAutoFit/>
          </a:bodyPr>
          <a:lstStyle/>
          <a:p>
            <a:pPr eaLnBrk="1" fontAlgn="auto" hangingPunct="1">
              <a:spcBef>
                <a:spcPts val="0"/>
              </a:spcBef>
              <a:spcAft>
                <a:spcPts val="0"/>
              </a:spcAft>
              <a:defRPr/>
            </a:pPr>
            <a:r>
              <a:rPr lang="en-CA" sz="1600" b="1" dirty="0">
                <a:latin typeface="+mn-lt"/>
              </a:rPr>
              <a:t>Plug-in:  </a:t>
            </a:r>
            <a:r>
              <a:rPr lang="en-CA" sz="1600" dirty="0">
                <a:latin typeface="+mn-lt"/>
              </a:rPr>
              <a:t>A program that permits web browser to access and execute files that the browser would not normally recognize. Flash uses Shockwave</a:t>
            </a:r>
          </a:p>
        </p:txBody>
      </p:sp>
      <p:sp>
        <p:nvSpPr>
          <p:cNvPr id="7" name="Rectangle 6"/>
          <p:cNvSpPr/>
          <p:nvPr/>
        </p:nvSpPr>
        <p:spPr>
          <a:xfrm>
            <a:off x="1285875" y="1857375"/>
            <a:ext cx="4786313" cy="928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0" nodeType="clickEffect">
                                  <p:stCondLst>
                                    <p:cond delay="0"/>
                                  </p:stCondLst>
                                  <p:childTnLst>
                                    <p:animEffect transition="out" filter="blinds(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2000"/>
                                        <p:tgtEl>
                                          <p:spTgt spid="3">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EVERYONE used to use Flash</a:t>
            </a:r>
            <a:endParaRPr lang="en-CA" dirty="0">
              <a:solidFill>
                <a:schemeClr val="tx2">
                  <a:satMod val="130000"/>
                </a:schemeClr>
              </a:solidFill>
            </a:endParaRPr>
          </a:p>
        </p:txBody>
      </p:sp>
      <p:sp>
        <p:nvSpPr>
          <p:cNvPr id="3" name="Content Placeholder 2"/>
          <p:cNvSpPr>
            <a:spLocks noGrp="1"/>
          </p:cNvSpPr>
          <p:nvPr>
            <p:ph idx="1"/>
          </p:nvPr>
        </p:nvSpPr>
        <p:spPr>
          <a:xfrm>
            <a:off x="827088" y="1341438"/>
            <a:ext cx="8077200" cy="5072062"/>
          </a:xfrm>
        </p:spPr>
        <p:txBody>
          <a:bodyPr>
            <a:normAutofit fontScale="92500"/>
          </a:bodyPr>
          <a:lstStyle/>
          <a:p>
            <a:pPr marL="365760" indent="-283464" eaLnBrk="1" fontAlgn="auto" hangingPunct="1">
              <a:spcAft>
                <a:spcPts val="0"/>
              </a:spcAft>
              <a:buFont typeface="Wingdings 2"/>
              <a:buChar char=""/>
              <a:defRPr/>
            </a:pPr>
            <a:r>
              <a:rPr lang="en-CA" dirty="0" smtClean="0"/>
              <a:t>A multimedia authoring and playback system</a:t>
            </a:r>
          </a:p>
          <a:p>
            <a:pPr marL="365760" indent="-283464" eaLnBrk="1" fontAlgn="auto" hangingPunct="1">
              <a:spcAft>
                <a:spcPts val="0"/>
              </a:spcAft>
              <a:buFont typeface="Wingdings 2"/>
              <a:buChar char=""/>
              <a:defRPr/>
            </a:pPr>
            <a:r>
              <a:rPr lang="en-CA" dirty="0" smtClean="0"/>
              <a:t>Launched in 1996 by Macromedia</a:t>
            </a:r>
          </a:p>
          <a:p>
            <a:pPr marL="365760" indent="-283464" eaLnBrk="1" fontAlgn="auto" hangingPunct="1">
              <a:spcAft>
                <a:spcPts val="0"/>
              </a:spcAft>
              <a:buFont typeface="Wingdings 2"/>
              <a:buChar char=""/>
              <a:defRPr/>
            </a:pPr>
            <a:r>
              <a:rPr lang="en-CA" dirty="0" smtClean="0"/>
              <a:t>Adobe bought it in 2005</a:t>
            </a:r>
          </a:p>
          <a:p>
            <a:pPr marL="365760" indent="-283464" eaLnBrk="1" fontAlgn="auto" hangingPunct="1">
              <a:spcAft>
                <a:spcPts val="0"/>
              </a:spcAft>
              <a:buFont typeface="Wingdings 2"/>
              <a:buChar char=""/>
              <a:defRPr/>
            </a:pPr>
            <a:r>
              <a:rPr lang="en-CA" dirty="0" smtClean="0"/>
              <a:t>Flash became popular for its animated graphics</a:t>
            </a:r>
          </a:p>
          <a:p>
            <a:pPr marL="365760" indent="-283464" eaLnBrk="1" fontAlgn="auto" hangingPunct="1">
              <a:spcAft>
                <a:spcPts val="0"/>
              </a:spcAft>
              <a:buFont typeface="Wingdings 2"/>
              <a:buChar char=""/>
              <a:defRPr/>
            </a:pPr>
            <a:r>
              <a:rPr lang="en-CA" dirty="0" smtClean="0"/>
              <a:t>Responsible for much of the animations, advertisements and video components found on today's Web sites</a:t>
            </a:r>
          </a:p>
          <a:p>
            <a:pPr marL="365760" indent="-283464" eaLnBrk="1" fontAlgn="auto" hangingPunct="1">
              <a:spcAft>
                <a:spcPts val="0"/>
              </a:spcAft>
              <a:buFont typeface="Wingdings 2"/>
              <a:buChar char=""/>
              <a:defRPr/>
            </a:pPr>
            <a:r>
              <a:rPr lang="en-CA" dirty="0" smtClean="0"/>
              <a:t>Flash is the industry's most advanced authoring environment for creating interactive websites, digital experiences and mobile content.</a:t>
            </a:r>
          </a:p>
          <a:p>
            <a:pPr marL="365760" indent="-283464" eaLnBrk="1" fontAlgn="auto" hangingPunct="1">
              <a:spcAft>
                <a:spcPts val="0"/>
              </a:spcAft>
              <a:buFont typeface="Wingdings 2"/>
              <a:buChar char=""/>
              <a:defRPr/>
            </a:pPr>
            <a:endParaRPr lang="en-C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Textbook Readings for this Week</a:t>
            </a:r>
            <a:endParaRPr lang="en-US" dirty="0"/>
          </a:p>
        </p:txBody>
      </p:sp>
      <p:sp>
        <p:nvSpPr>
          <p:cNvPr id="14339" name="Content Placeholder 2"/>
          <p:cNvSpPr>
            <a:spLocks noGrp="1"/>
          </p:cNvSpPr>
          <p:nvPr>
            <p:ph idx="1"/>
          </p:nvPr>
        </p:nvSpPr>
        <p:spPr>
          <a:xfrm>
            <a:off x="827088" y="1316038"/>
            <a:ext cx="8077200" cy="5072062"/>
          </a:xfrm>
        </p:spPr>
        <p:txBody>
          <a:bodyPr/>
          <a:lstStyle/>
          <a:p>
            <a:r>
              <a:rPr lang="en-US" altLang="en-US" smtClean="0"/>
              <a:t>Animation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Why was Flash so popular?</a:t>
            </a:r>
            <a:endParaRPr lang="en-CA" dirty="0">
              <a:solidFill>
                <a:schemeClr val="tx2">
                  <a:satMod val="130000"/>
                </a:schemeClr>
              </a:solidFill>
            </a:endParaRPr>
          </a:p>
        </p:txBody>
      </p:sp>
      <p:sp>
        <p:nvSpPr>
          <p:cNvPr id="3" name="Content Placeholder 2"/>
          <p:cNvSpPr>
            <a:spLocks noGrp="1"/>
          </p:cNvSpPr>
          <p:nvPr>
            <p:ph idx="1"/>
          </p:nvPr>
        </p:nvSpPr>
        <p:spPr>
          <a:xfrm>
            <a:off x="857250" y="1285875"/>
            <a:ext cx="8077200" cy="5357813"/>
          </a:xfrm>
        </p:spPr>
        <p:txBody>
          <a:bodyPr>
            <a:normAutofit fontScale="70000" lnSpcReduction="20000"/>
          </a:bodyPr>
          <a:lstStyle/>
          <a:p>
            <a:pPr marL="365760" indent="-283464" eaLnBrk="1" fontAlgn="auto" hangingPunct="1">
              <a:spcAft>
                <a:spcPts val="0"/>
              </a:spcAft>
              <a:buFont typeface="Wingdings 2"/>
              <a:buChar char=""/>
              <a:defRPr/>
            </a:pPr>
            <a:r>
              <a:rPr lang="en-CA" dirty="0" smtClean="0"/>
              <a:t>Interactive content rich with video, graphics, animation</a:t>
            </a:r>
          </a:p>
          <a:p>
            <a:pPr marL="365760" indent="-283464" eaLnBrk="1" fontAlgn="auto" hangingPunct="1">
              <a:spcAft>
                <a:spcPts val="0"/>
              </a:spcAft>
              <a:buFont typeface="Wingdings 2"/>
              <a:buChar char=""/>
              <a:defRPr/>
            </a:pPr>
            <a:r>
              <a:rPr lang="en-CA" dirty="0" smtClean="0"/>
              <a:t>Import multimedia elements from other applications</a:t>
            </a:r>
          </a:p>
          <a:p>
            <a:pPr marL="365760" indent="-283464" eaLnBrk="1" fontAlgn="auto" hangingPunct="1">
              <a:spcAft>
                <a:spcPts val="0"/>
              </a:spcAft>
              <a:buFont typeface="Wingdings 2"/>
              <a:buChar char=""/>
              <a:defRPr/>
            </a:pPr>
            <a:r>
              <a:rPr lang="en-CA" dirty="0" smtClean="0"/>
              <a:t>Support vector graphics:</a:t>
            </a:r>
          </a:p>
          <a:p>
            <a:pPr marL="640080" lvl="1" indent="-237744" eaLnBrk="1" fontAlgn="auto" hangingPunct="1">
              <a:spcAft>
                <a:spcPts val="0"/>
              </a:spcAft>
              <a:buFont typeface="Verdana"/>
              <a:buChar char="◦"/>
              <a:defRPr/>
            </a:pPr>
            <a:r>
              <a:rPr lang="en-CA" dirty="0" smtClean="0"/>
              <a:t>much more space efficient over bitmapped frames </a:t>
            </a:r>
          </a:p>
          <a:p>
            <a:pPr marL="640080" lvl="1" indent="-237744" eaLnBrk="1" fontAlgn="auto" hangingPunct="1">
              <a:spcAft>
                <a:spcPts val="0"/>
              </a:spcAft>
              <a:buFont typeface="Verdana"/>
              <a:buChar char="◦"/>
              <a:defRPr/>
            </a:pPr>
            <a:r>
              <a:rPr lang="en-CA" dirty="0" smtClean="0"/>
              <a:t>scale up with accurate detail no matter how large the window is resized by the user. </a:t>
            </a:r>
          </a:p>
          <a:p>
            <a:pPr marL="365760" indent="-283464" eaLnBrk="1" fontAlgn="auto" hangingPunct="1">
              <a:spcAft>
                <a:spcPts val="0"/>
              </a:spcAft>
              <a:buFont typeface="Wingdings 2"/>
              <a:buChar char=""/>
              <a:defRPr/>
            </a:pPr>
            <a:r>
              <a:rPr lang="en-CA" dirty="0" smtClean="0"/>
              <a:t>Flash Player is a </a:t>
            </a:r>
            <a:r>
              <a:rPr lang="en-CA" b="1" dirty="0" smtClean="0"/>
              <a:t>free</a:t>
            </a:r>
            <a:r>
              <a:rPr lang="en-CA" dirty="0" smtClean="0"/>
              <a:t> client application that works with popular  Web browsers to play the animation</a:t>
            </a:r>
          </a:p>
          <a:p>
            <a:pPr marL="365760" indent="-283464" eaLnBrk="1" fontAlgn="auto" hangingPunct="1">
              <a:spcAft>
                <a:spcPts val="0"/>
              </a:spcAft>
              <a:buFont typeface="Wingdings 2"/>
              <a:buChar char=""/>
              <a:defRPr/>
            </a:pPr>
            <a:r>
              <a:rPr lang="en-CA" dirty="0" smtClean="0"/>
              <a:t>Adobe worked out a deal to have the Flash player preinstalled on machines between the critical time period of 1998-2000 (before most people had broadband).  This helped  Flash over take Director in terms of popularity (users didn’t have to wait to install the player while surfing)</a:t>
            </a:r>
          </a:p>
          <a:p>
            <a:pPr marL="365760" indent="-283464" eaLnBrk="1" fontAlgn="auto" hangingPunct="1">
              <a:spcAft>
                <a:spcPts val="0"/>
              </a:spcAft>
              <a:buFont typeface="Wingdings 2"/>
              <a:buChar char=""/>
              <a:defRPr/>
            </a:pPr>
            <a:r>
              <a:rPr lang="en-CA" dirty="0" smtClean="0"/>
              <a:t>APPLE sort of KILLED Flash because they didn’t allow Flash to be used on Apple Devices</a:t>
            </a:r>
          </a:p>
          <a:p>
            <a:pPr marL="365760" indent="-283464" eaLnBrk="1" fontAlgn="auto" hangingPunct="1">
              <a:spcAft>
                <a:spcPts val="0"/>
              </a:spcAft>
              <a:buFont typeface="Wingdings 2"/>
              <a:buChar char=""/>
              <a:defRPr/>
            </a:pPr>
            <a:r>
              <a:rPr lang="en-CA" dirty="0" smtClean="0"/>
              <a:t>Flash is now becoming obsolete.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Flash in action</a:t>
            </a:r>
            <a:endParaRPr lang="en-CA" dirty="0">
              <a:solidFill>
                <a:schemeClr val="tx2">
                  <a:satMod val="130000"/>
                </a:schemeClr>
              </a:solidFill>
            </a:endParaRPr>
          </a:p>
        </p:txBody>
      </p:sp>
      <p:sp>
        <p:nvSpPr>
          <p:cNvPr id="5" name="Content Placeholder 4"/>
          <p:cNvSpPr>
            <a:spLocks noGrp="1"/>
          </p:cNvSpPr>
          <p:nvPr>
            <p:ph idx="1"/>
          </p:nvPr>
        </p:nvSpPr>
        <p:spPr>
          <a:xfrm>
            <a:off x="785813" y="1143000"/>
            <a:ext cx="8077200" cy="2940050"/>
          </a:xfrm>
        </p:spPr>
        <p:txBody>
          <a:bodyPr>
            <a:normAutofit fontScale="85000" lnSpcReduction="10000"/>
          </a:bodyPr>
          <a:lstStyle/>
          <a:p>
            <a:pPr marL="365760" indent="-283464" eaLnBrk="1" fontAlgn="auto" hangingPunct="1">
              <a:spcAft>
                <a:spcPts val="0"/>
              </a:spcAft>
              <a:buFont typeface="Wingdings 2"/>
              <a:buChar char=""/>
              <a:defRPr/>
            </a:pPr>
            <a:r>
              <a:rPr lang="en-CA" b="1" dirty="0" err="1" smtClean="0">
                <a:solidFill>
                  <a:schemeClr val="accent1"/>
                </a:solidFill>
              </a:rPr>
              <a:t>QUESTION:</a:t>
            </a:r>
            <a:r>
              <a:rPr lang="en-CA" dirty="0" err="1" smtClean="0">
                <a:solidFill>
                  <a:schemeClr val="accent1"/>
                </a:solidFill>
              </a:rPr>
              <a:t>Suppose</a:t>
            </a:r>
            <a:r>
              <a:rPr lang="en-CA" dirty="0" smtClean="0">
                <a:solidFill>
                  <a:schemeClr val="accent1"/>
                </a:solidFill>
              </a:rPr>
              <a:t> we had the following starting picture and the given ending picture, what </a:t>
            </a:r>
            <a:r>
              <a:rPr lang="en-CA" b="1" dirty="0" smtClean="0">
                <a:solidFill>
                  <a:schemeClr val="accent1"/>
                </a:solidFill>
              </a:rPr>
              <a:t>THREE</a:t>
            </a:r>
            <a:r>
              <a:rPr lang="en-CA" dirty="0" smtClean="0">
                <a:solidFill>
                  <a:schemeClr val="accent1"/>
                </a:solidFill>
              </a:rPr>
              <a:t> things do you think you would have to consider in order to make it appear animated but it should have a smooth animation, not jerky?</a:t>
            </a:r>
          </a:p>
          <a:p>
            <a:pPr marL="365760" indent="-283464" eaLnBrk="1" fontAlgn="auto" hangingPunct="1">
              <a:spcAft>
                <a:spcPts val="0"/>
              </a:spcAft>
              <a:buFont typeface="Wingdings 2"/>
              <a:buChar char=""/>
              <a:defRPr/>
            </a:pPr>
            <a:r>
              <a:rPr lang="en-CA" b="1" dirty="0" smtClean="0">
                <a:solidFill>
                  <a:schemeClr val="accent1"/>
                </a:solidFill>
              </a:rPr>
              <a:t>Question</a:t>
            </a:r>
            <a:r>
              <a:rPr lang="en-CA" dirty="0" smtClean="0">
                <a:solidFill>
                  <a:schemeClr val="accent1"/>
                </a:solidFill>
              </a:rPr>
              <a:t>: What colour will the tween frames be?</a:t>
            </a:r>
          </a:p>
        </p:txBody>
      </p:sp>
      <p:sp>
        <p:nvSpPr>
          <p:cNvPr id="6" name="Rectangle 4"/>
          <p:cNvSpPr>
            <a:spLocks noChangeArrowheads="1"/>
          </p:cNvSpPr>
          <p:nvPr/>
        </p:nvSpPr>
        <p:spPr bwMode="auto">
          <a:xfrm>
            <a:off x="1187450" y="4213225"/>
            <a:ext cx="2303463" cy="2016125"/>
          </a:xfrm>
          <a:prstGeom prst="rect">
            <a:avLst/>
          </a:prstGeom>
          <a:solidFill>
            <a:schemeClr val="accent1">
              <a:lumMod val="20000"/>
              <a:lumOff val="80000"/>
            </a:schemeClr>
          </a:solidFill>
          <a:ln w="28575">
            <a:solidFill>
              <a:schemeClr val="tx1"/>
            </a:solidFill>
            <a:miter lim="800000"/>
            <a:headEnd/>
            <a:tailEnd/>
          </a:ln>
        </p:spPr>
        <p:txBody>
          <a:bodyPr wrap="none" anchor="ctr"/>
          <a:lstStyle/>
          <a:p>
            <a:pPr eaLnBrk="1" fontAlgn="auto" hangingPunct="1">
              <a:spcBef>
                <a:spcPts val="0"/>
              </a:spcBef>
              <a:spcAft>
                <a:spcPts val="0"/>
              </a:spcAft>
              <a:defRPr/>
            </a:pPr>
            <a:endParaRPr lang="en-US">
              <a:latin typeface="+mn-lt"/>
            </a:endParaRPr>
          </a:p>
        </p:txBody>
      </p:sp>
      <p:sp>
        <p:nvSpPr>
          <p:cNvPr id="7" name="Rectangle 6"/>
          <p:cNvSpPr>
            <a:spLocks noChangeArrowheads="1"/>
          </p:cNvSpPr>
          <p:nvPr/>
        </p:nvSpPr>
        <p:spPr bwMode="auto">
          <a:xfrm>
            <a:off x="6000750" y="4240213"/>
            <a:ext cx="2303463" cy="2016125"/>
          </a:xfrm>
          <a:prstGeom prst="rect">
            <a:avLst/>
          </a:prstGeom>
          <a:solidFill>
            <a:schemeClr val="accent1">
              <a:lumMod val="20000"/>
              <a:lumOff val="80000"/>
            </a:schemeClr>
          </a:solidFill>
          <a:ln w="28575">
            <a:solidFill>
              <a:schemeClr val="tx1"/>
            </a:solidFill>
            <a:miter lim="800000"/>
            <a:headEnd/>
            <a:tailEnd/>
          </a:ln>
        </p:spPr>
        <p:txBody>
          <a:bodyPr wrap="none" anchor="ctr"/>
          <a:lstStyle/>
          <a:p>
            <a:pPr eaLnBrk="1" fontAlgn="auto" hangingPunct="1">
              <a:spcBef>
                <a:spcPts val="0"/>
              </a:spcBef>
              <a:spcAft>
                <a:spcPts val="0"/>
              </a:spcAft>
              <a:defRPr/>
            </a:pPr>
            <a:endParaRPr lang="en-US">
              <a:latin typeface="+mn-lt"/>
            </a:endParaRPr>
          </a:p>
        </p:txBody>
      </p:sp>
      <p:sp>
        <p:nvSpPr>
          <p:cNvPr id="56326" name="Text Box 9"/>
          <p:cNvSpPr txBox="1">
            <a:spLocks noChangeArrowheads="1"/>
          </p:cNvSpPr>
          <p:nvPr/>
        </p:nvSpPr>
        <p:spPr bwMode="auto">
          <a:xfrm>
            <a:off x="1092200" y="6154738"/>
            <a:ext cx="2087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Start picture</a:t>
            </a:r>
          </a:p>
        </p:txBody>
      </p:sp>
      <p:sp>
        <p:nvSpPr>
          <p:cNvPr id="56327" name="Text Box 10"/>
          <p:cNvSpPr txBox="1">
            <a:spLocks noChangeArrowheads="1"/>
          </p:cNvSpPr>
          <p:nvPr/>
        </p:nvSpPr>
        <p:spPr bwMode="auto">
          <a:xfrm>
            <a:off x="5922963" y="6181725"/>
            <a:ext cx="2087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End picture</a:t>
            </a:r>
          </a:p>
        </p:txBody>
      </p:sp>
      <p:sp>
        <p:nvSpPr>
          <p:cNvPr id="56328" name="Rectangle 5"/>
          <p:cNvSpPr>
            <a:spLocks noChangeArrowheads="1"/>
          </p:cNvSpPr>
          <p:nvPr/>
        </p:nvSpPr>
        <p:spPr bwMode="auto">
          <a:xfrm>
            <a:off x="1428750" y="4429125"/>
            <a:ext cx="431800" cy="433388"/>
          </a:xfrm>
          <a:prstGeom prst="rect">
            <a:avLst/>
          </a:prstGeom>
          <a:solidFill>
            <a:srgbClr val="3366FF"/>
          </a:solidFill>
          <a:ln w="9525">
            <a:solidFill>
              <a:schemeClr val="tx1"/>
            </a:solidFill>
            <a:miter lim="800000"/>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a:p>
        </p:txBody>
      </p:sp>
      <p:sp>
        <p:nvSpPr>
          <p:cNvPr id="56329" name="Oval 7"/>
          <p:cNvSpPr>
            <a:spLocks noChangeArrowheads="1"/>
          </p:cNvSpPr>
          <p:nvPr/>
        </p:nvSpPr>
        <p:spPr bwMode="auto">
          <a:xfrm>
            <a:off x="7572375" y="5740400"/>
            <a:ext cx="504825" cy="358775"/>
          </a:xfrm>
          <a:prstGeom prst="ellipse">
            <a:avLst/>
          </a:prstGeom>
          <a:solidFill>
            <a:srgbClr val="FF0000"/>
          </a:solidFill>
          <a:ln w="9525">
            <a:solidFill>
              <a:schemeClr val="tx1"/>
            </a:solidFill>
            <a:round/>
            <a:headEnd/>
            <a:tailEnd/>
          </a:ln>
        </p:spPr>
        <p:txBody>
          <a:bodyPr wrap="none" anchor="ct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357188"/>
            <a:ext cx="8072437" cy="1143000"/>
          </a:xfrm>
        </p:spPr>
        <p:txBody>
          <a:bodyPr/>
          <a:lstStyle/>
          <a:p>
            <a:pPr eaLnBrk="1" fontAlgn="auto" hangingPunct="1">
              <a:spcAft>
                <a:spcPts val="0"/>
              </a:spcAft>
              <a:defRPr/>
            </a:pPr>
            <a:r>
              <a:rPr lang="en-CA" dirty="0" smtClean="0">
                <a:solidFill>
                  <a:schemeClr val="tx2">
                    <a:satMod val="130000"/>
                  </a:schemeClr>
                </a:solidFill>
              </a:rPr>
              <a:t>Essential Flash Terminology</a:t>
            </a:r>
            <a:endParaRPr lang="en-CA" dirty="0">
              <a:solidFill>
                <a:schemeClr val="tx2">
                  <a:satMod val="130000"/>
                </a:schemeClr>
              </a:solidFill>
            </a:endParaRPr>
          </a:p>
        </p:txBody>
      </p:sp>
      <p:pic>
        <p:nvPicPr>
          <p:cNvPr id="57347" name="Picture 2" descr="C:\Documents and Settings\lreid\Desktop\shap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60688" y="24939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ontent Placeholder 3"/>
          <p:cNvSpPr>
            <a:spLocks noGrp="1"/>
          </p:cNvSpPr>
          <p:nvPr>
            <p:ph idx="1"/>
          </p:nvPr>
        </p:nvSpPr>
        <p:spPr>
          <a:xfrm>
            <a:off x="827088" y="1341438"/>
            <a:ext cx="8077200" cy="5072062"/>
          </a:xfrm>
        </p:spPr>
        <p:txBody>
          <a:bodyPr/>
          <a:lstStyle/>
          <a:p>
            <a:endParaRPr lang="en-US" alt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Essential Flash Terminology</a:t>
            </a:r>
            <a:endParaRPr lang="en-CA" dirty="0">
              <a:solidFill>
                <a:schemeClr val="tx2">
                  <a:satMod val="130000"/>
                </a:schemeClr>
              </a:solidFill>
            </a:endParaRPr>
          </a:p>
        </p:txBody>
      </p:sp>
      <p:sp>
        <p:nvSpPr>
          <p:cNvPr id="3" name="Content Placeholder 2"/>
          <p:cNvSpPr>
            <a:spLocks noGrp="1"/>
          </p:cNvSpPr>
          <p:nvPr>
            <p:ph idx="1"/>
          </p:nvPr>
        </p:nvSpPr>
        <p:spPr>
          <a:xfrm>
            <a:off x="571500" y="1214438"/>
            <a:ext cx="8362950" cy="5429250"/>
          </a:xfrm>
        </p:spPr>
        <p:txBody>
          <a:bodyPr>
            <a:normAutofit fontScale="77500" lnSpcReduction="20000"/>
          </a:bodyPr>
          <a:lstStyle/>
          <a:p>
            <a:pPr marL="365760" indent="-283464" eaLnBrk="1" fontAlgn="auto" hangingPunct="1">
              <a:spcAft>
                <a:spcPts val="0"/>
              </a:spcAft>
              <a:buFont typeface="Wingdings 2"/>
              <a:buChar char=""/>
              <a:defRPr/>
            </a:pPr>
            <a:r>
              <a:rPr lang="en-CA" b="1" dirty="0" err="1" smtClean="0"/>
              <a:t>Tweening</a:t>
            </a:r>
            <a:r>
              <a:rPr lang="en-CA" dirty="0" smtClean="0"/>
              <a:t>:  Creating the intermediate frames based on the starting </a:t>
            </a:r>
            <a:r>
              <a:rPr lang="en-CA" dirty="0" err="1" smtClean="0"/>
              <a:t>keyframe</a:t>
            </a:r>
            <a:r>
              <a:rPr lang="en-CA" dirty="0" smtClean="0"/>
              <a:t> and ending </a:t>
            </a:r>
            <a:r>
              <a:rPr lang="en-CA" dirty="0" err="1" smtClean="0"/>
              <a:t>keyframe</a:t>
            </a:r>
            <a:r>
              <a:rPr lang="en-CA" dirty="0" smtClean="0"/>
              <a:t>. There are 3 types of </a:t>
            </a:r>
            <a:r>
              <a:rPr lang="en-CA" dirty="0" err="1" smtClean="0"/>
              <a:t>tweens</a:t>
            </a:r>
            <a:r>
              <a:rPr lang="en-CA" dirty="0" smtClean="0"/>
              <a:t>:</a:t>
            </a:r>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None/>
              <a:defRPr/>
            </a:pPr>
            <a:endParaRPr lang="en-CA" dirty="0" smtClean="0"/>
          </a:p>
          <a:p>
            <a:pPr marL="365760" indent="-283464" eaLnBrk="1" fontAlgn="auto" hangingPunct="1">
              <a:spcAft>
                <a:spcPts val="0"/>
              </a:spcAft>
              <a:buFont typeface="Wingdings 2"/>
              <a:buChar char=""/>
              <a:defRPr/>
            </a:pPr>
            <a:r>
              <a:rPr lang="en-CA" b="1" dirty="0" smtClean="0"/>
              <a:t>Motion Guide: </a:t>
            </a:r>
            <a:r>
              <a:rPr lang="en-CA" dirty="0" smtClean="0"/>
              <a:t>lets you animation an object along a path that you draw yourself. Only works with symbols</a:t>
            </a:r>
            <a:endParaRPr lang="en-CA" dirty="0"/>
          </a:p>
        </p:txBody>
      </p:sp>
      <p:graphicFrame>
        <p:nvGraphicFramePr>
          <p:cNvPr id="4" name="Table 3"/>
          <p:cNvGraphicFramePr>
            <a:graphicFrameLocks noGrp="1"/>
          </p:cNvGraphicFramePr>
          <p:nvPr/>
        </p:nvGraphicFramePr>
        <p:xfrm>
          <a:off x="971550" y="2349500"/>
          <a:ext cx="7532688" cy="2743200"/>
        </p:xfrm>
        <a:graphic>
          <a:graphicData uri="http://schemas.openxmlformats.org/drawingml/2006/table">
            <a:tbl>
              <a:tblPr firstRow="1" bandRow="1">
                <a:tableStyleId>{5C22544A-7EE6-4342-B048-85BDC9FD1C3A}</a:tableStyleId>
              </a:tblPr>
              <a:tblGrid>
                <a:gridCol w="2707913">
                  <a:extLst>
                    <a:ext uri="{9D8B030D-6E8A-4147-A177-3AD203B41FA5}">
                      <a16:colId xmlns:a16="http://schemas.microsoft.com/office/drawing/2014/main" val="20000"/>
                    </a:ext>
                  </a:extLst>
                </a:gridCol>
                <a:gridCol w="1872300">
                  <a:extLst>
                    <a:ext uri="{9D8B030D-6E8A-4147-A177-3AD203B41FA5}">
                      <a16:colId xmlns:a16="http://schemas.microsoft.com/office/drawing/2014/main" val="20001"/>
                    </a:ext>
                  </a:extLst>
                </a:gridCol>
                <a:gridCol w="2952475">
                  <a:extLst>
                    <a:ext uri="{9D8B030D-6E8A-4147-A177-3AD203B41FA5}">
                      <a16:colId xmlns:a16="http://schemas.microsoft.com/office/drawing/2014/main" val="20002"/>
                    </a:ext>
                  </a:extLst>
                </a:gridCol>
              </a:tblGrid>
              <a:tr h="333102">
                <a:tc>
                  <a:txBody>
                    <a:bodyPr/>
                    <a:lstStyle/>
                    <a:p>
                      <a:r>
                        <a:rPr lang="en-CA" dirty="0" smtClean="0"/>
                        <a:t>Motion</a:t>
                      </a:r>
                      <a:r>
                        <a:rPr lang="en-CA" baseline="0" dirty="0" smtClean="0"/>
                        <a:t> </a:t>
                      </a:r>
                      <a:r>
                        <a:rPr lang="en-CA" baseline="0" dirty="0" err="1" smtClean="0"/>
                        <a:t>Tween</a:t>
                      </a:r>
                      <a:endParaRPr lang="en-CA" dirty="0"/>
                    </a:p>
                  </a:txBody>
                  <a:tcPr marL="91445" marR="91445"/>
                </a:tc>
                <a:tc>
                  <a:txBody>
                    <a:bodyPr/>
                    <a:lstStyle/>
                    <a:p>
                      <a:r>
                        <a:rPr lang="en-CA" dirty="0" smtClean="0"/>
                        <a:t>Shape</a:t>
                      </a:r>
                      <a:r>
                        <a:rPr lang="en-CA" baseline="0" dirty="0" smtClean="0"/>
                        <a:t> </a:t>
                      </a:r>
                      <a:r>
                        <a:rPr lang="en-CA" baseline="0" dirty="0" err="1" smtClean="0"/>
                        <a:t>Tween</a:t>
                      </a:r>
                      <a:endParaRPr lang="en-CA" dirty="0"/>
                    </a:p>
                  </a:txBody>
                  <a:tcPr marL="91445" marR="91445"/>
                </a:tc>
                <a:tc>
                  <a:txBody>
                    <a:bodyPr/>
                    <a:lstStyle/>
                    <a:p>
                      <a:r>
                        <a:rPr lang="en-CA" dirty="0" smtClean="0"/>
                        <a:t>Classic </a:t>
                      </a:r>
                      <a:r>
                        <a:rPr lang="en-CA" dirty="0" err="1" smtClean="0"/>
                        <a:t>Tween</a:t>
                      </a:r>
                      <a:r>
                        <a:rPr lang="en-CA" dirty="0" smtClean="0"/>
                        <a:t> (from cs3)</a:t>
                      </a:r>
                      <a:endParaRPr lang="en-CA" dirty="0"/>
                    </a:p>
                  </a:txBody>
                  <a:tcPr marL="91445" marR="91445"/>
                </a:tc>
                <a:extLst>
                  <a:ext uri="{0D108BD9-81ED-4DB2-BD59-A6C34878D82A}">
                    <a16:rowId xmlns:a16="http://schemas.microsoft.com/office/drawing/2014/main" val="10000"/>
                  </a:ext>
                </a:extLst>
              </a:tr>
              <a:tr h="333102">
                <a:tc>
                  <a:txBody>
                    <a:bodyPr/>
                    <a:lstStyle/>
                    <a:p>
                      <a:r>
                        <a:rPr lang="en-CA" dirty="0" smtClean="0"/>
                        <a:t>Animates symbols only. Create the </a:t>
                      </a:r>
                      <a:r>
                        <a:rPr lang="en-CA" dirty="0" err="1" smtClean="0"/>
                        <a:t>tween</a:t>
                      </a:r>
                      <a:r>
                        <a:rPr lang="en-CA" dirty="0" smtClean="0"/>
                        <a:t> initially and then go</a:t>
                      </a:r>
                      <a:r>
                        <a:rPr lang="en-CA" baseline="0" dirty="0" smtClean="0"/>
                        <a:t> to a frame and move the object and  that frame becomes a </a:t>
                      </a:r>
                      <a:r>
                        <a:rPr lang="en-CA" baseline="0" dirty="0" err="1" smtClean="0"/>
                        <a:t>keyframe</a:t>
                      </a:r>
                      <a:endParaRPr lang="en-CA" dirty="0"/>
                    </a:p>
                  </a:txBody>
                  <a:tcPr marL="91445" marR="91445"/>
                </a:tc>
                <a:tc>
                  <a:txBody>
                    <a:bodyPr/>
                    <a:lstStyle/>
                    <a:p>
                      <a:r>
                        <a:rPr lang="en-CA" dirty="0" smtClean="0"/>
                        <a:t>Works with non symbol</a:t>
                      </a:r>
                      <a:r>
                        <a:rPr lang="en-CA" baseline="0" dirty="0" smtClean="0"/>
                        <a:t> </a:t>
                      </a:r>
                      <a:r>
                        <a:rPr lang="en-CA" dirty="0" smtClean="0"/>
                        <a:t> shapes</a:t>
                      </a:r>
                      <a:r>
                        <a:rPr lang="en-CA" baseline="0" dirty="0" smtClean="0"/>
                        <a:t> and vector graphics only</a:t>
                      </a:r>
                      <a:endParaRPr lang="en-CA" dirty="0"/>
                    </a:p>
                  </a:txBody>
                  <a:tcPr marL="91445" marR="91445"/>
                </a:tc>
                <a:tc>
                  <a:txBody>
                    <a:bodyPr/>
                    <a:lstStyle/>
                    <a:p>
                      <a:r>
                        <a:rPr lang="en-CA" dirty="0" smtClean="0"/>
                        <a:t>Animates symbols only. Need to manually create all </a:t>
                      </a:r>
                      <a:r>
                        <a:rPr lang="en-CA" dirty="0" err="1" smtClean="0"/>
                        <a:t>keyframes</a:t>
                      </a:r>
                      <a:r>
                        <a:rPr lang="en-CA" baseline="0" dirty="0" smtClean="0"/>
                        <a:t> and connect then with a </a:t>
                      </a:r>
                      <a:r>
                        <a:rPr lang="en-CA" baseline="0" dirty="0" err="1" smtClean="0"/>
                        <a:t>tween</a:t>
                      </a:r>
                      <a:endParaRPr lang="en-CA" dirty="0"/>
                    </a:p>
                  </a:txBody>
                  <a:tcPr marL="91445" marR="91445"/>
                </a:tc>
                <a:extLst>
                  <a:ext uri="{0D108BD9-81ED-4DB2-BD59-A6C34878D82A}">
                    <a16:rowId xmlns:a16="http://schemas.microsoft.com/office/drawing/2014/main" val="10001"/>
                  </a:ext>
                </a:extLst>
              </a:tr>
              <a:tr h="333102">
                <a:tc>
                  <a:txBody>
                    <a:bodyPr/>
                    <a:lstStyle/>
                    <a:p>
                      <a:r>
                        <a:rPr lang="en-CA" dirty="0" smtClean="0"/>
                        <a:t>Can’t morph (only position</a:t>
                      </a:r>
                      <a:r>
                        <a:rPr lang="en-CA" baseline="0" dirty="0" smtClean="0"/>
                        <a:t> and rotation</a:t>
                      </a:r>
                      <a:r>
                        <a:rPr lang="en-CA" dirty="0" smtClean="0"/>
                        <a:t>)</a:t>
                      </a:r>
                      <a:endParaRPr lang="en-CA" dirty="0"/>
                    </a:p>
                  </a:txBody>
                  <a:tcPr marL="91445" marR="91445"/>
                </a:tc>
                <a:tc>
                  <a:txBody>
                    <a:bodyPr/>
                    <a:lstStyle/>
                    <a:p>
                      <a:r>
                        <a:rPr lang="en-CA" dirty="0" smtClean="0"/>
                        <a:t>Can morph shapes</a:t>
                      </a:r>
                      <a:endParaRPr lang="en-CA" dirty="0"/>
                    </a:p>
                  </a:txBody>
                  <a:tcPr marL="91445" marR="9144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Can’t morph (only position</a:t>
                      </a:r>
                      <a:r>
                        <a:rPr lang="en-CA" baseline="0" dirty="0" smtClean="0"/>
                        <a:t> and rotation</a:t>
                      </a:r>
                      <a:r>
                        <a:rPr lang="en-CA" dirty="0" smtClean="0"/>
                        <a:t>)</a:t>
                      </a:r>
                    </a:p>
                    <a:p>
                      <a:endParaRPr lang="en-CA" dirty="0"/>
                    </a:p>
                  </a:txBody>
                  <a:tcPr marL="91445" marR="91445"/>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38" y="0"/>
            <a:ext cx="8501062" cy="1143000"/>
          </a:xfrm>
        </p:spPr>
        <p:txBody>
          <a:bodyPr>
            <a:normAutofit fontScale="90000"/>
          </a:bodyPr>
          <a:lstStyle/>
          <a:p>
            <a:pPr eaLnBrk="1" fontAlgn="auto" hangingPunct="1">
              <a:spcAft>
                <a:spcPts val="0"/>
              </a:spcAft>
              <a:defRPr/>
            </a:pPr>
            <a:r>
              <a:rPr lang="en-CA" dirty="0" smtClean="0">
                <a:solidFill>
                  <a:schemeClr val="tx2">
                    <a:satMod val="130000"/>
                  </a:schemeClr>
                </a:solidFill>
              </a:rPr>
              <a:t>Laura’s venture into the world of Flash and </a:t>
            </a:r>
            <a:r>
              <a:rPr lang="en-CA" dirty="0" err="1" smtClean="0">
                <a:solidFill>
                  <a:schemeClr val="tx2">
                    <a:satMod val="130000"/>
                  </a:schemeClr>
                </a:solidFill>
              </a:rPr>
              <a:t>Powerpoint</a:t>
            </a:r>
            <a:r>
              <a:rPr lang="en-CA" smtClean="0">
                <a:solidFill>
                  <a:schemeClr val="tx2">
                    <a:satMod val="130000"/>
                  </a:schemeClr>
                </a:solidFill>
              </a:rPr>
              <a:t> Animation </a:t>
            </a:r>
            <a:r>
              <a:rPr lang="en-CA" dirty="0" smtClean="0">
                <a:solidFill>
                  <a:schemeClr val="tx2">
                    <a:satMod val="130000"/>
                  </a:schemeClr>
                </a:solidFill>
                <a:sym typeface="Wingdings" pitchFamily="2" charset="2"/>
              </a:rPr>
              <a:t></a:t>
            </a:r>
            <a:endParaRPr lang="en-CA" dirty="0">
              <a:solidFill>
                <a:schemeClr val="tx2">
                  <a:satMod val="130000"/>
                </a:schemeClr>
              </a:solidFill>
            </a:endParaRPr>
          </a:p>
        </p:txBody>
      </p:sp>
      <p:sp>
        <p:nvSpPr>
          <p:cNvPr id="3" name="Content Placeholder 2"/>
          <p:cNvSpPr>
            <a:spLocks noGrp="1"/>
          </p:cNvSpPr>
          <p:nvPr>
            <p:ph idx="1"/>
          </p:nvPr>
        </p:nvSpPr>
        <p:spPr>
          <a:xfrm>
            <a:off x="827088" y="1341438"/>
            <a:ext cx="8077200" cy="5072062"/>
          </a:xfrm>
        </p:spPr>
        <p:txBody>
          <a:bodyPr/>
          <a:lstStyle/>
          <a:p>
            <a:pPr eaLnBrk="1" hangingPunct="1"/>
            <a:r>
              <a:rPr lang="en-CA" altLang="en-US" dirty="0" smtClean="0">
                <a:hlinkClick r:id="rId2"/>
              </a:rPr>
              <a:t>Open in IE</a:t>
            </a:r>
            <a:endParaRPr lang="en-CA" altLang="en-US" dirty="0" smtClean="0">
              <a:hlinkClick r:id="rId3"/>
            </a:endParaRPr>
          </a:p>
          <a:p>
            <a:pPr lvl="1" eaLnBrk="1" hangingPunct="1"/>
            <a:r>
              <a:rPr lang="en-CA" altLang="en-US" dirty="0" err="1" smtClean="0"/>
              <a:t>KatieK</a:t>
            </a:r>
            <a:r>
              <a:rPr lang="en-CA" altLang="en-US" dirty="0" smtClean="0"/>
              <a:t> – first flash project didn’t take long</a:t>
            </a:r>
            <a:endParaRPr lang="en-CA" altLang="en-US" dirty="0" smtClean="0"/>
          </a:p>
          <a:p>
            <a:pPr lvl="1" eaLnBrk="1" hangingPunct="1"/>
            <a:r>
              <a:rPr lang="en-CA" altLang="en-US" dirty="0" smtClean="0"/>
              <a:t>Then I tried to make a walking man:</a:t>
            </a:r>
          </a:p>
          <a:p>
            <a:pPr lvl="2" eaLnBrk="1" hangingPunct="1"/>
            <a:r>
              <a:rPr lang="en-CA" altLang="en-US" dirty="0">
                <a:hlinkClick r:id="rId2"/>
              </a:rPr>
              <a:t>w</a:t>
            </a:r>
            <a:r>
              <a:rPr lang="en-CA" altLang="en-US" dirty="0" smtClean="0">
                <a:hlinkClick r:id="rId2"/>
              </a:rPr>
              <a:t>alking</a:t>
            </a:r>
            <a:endParaRPr lang="en-CA" altLang="en-US" dirty="0" smtClean="0"/>
          </a:p>
          <a:p>
            <a:pPr lvl="2" eaLnBrk="1" hangingPunct="1"/>
            <a:r>
              <a:rPr lang="en-CA" altLang="en-US" dirty="0" smtClean="0">
                <a:hlinkClick r:id="rId4"/>
              </a:rPr>
              <a:t>w</a:t>
            </a:r>
            <a:r>
              <a:rPr lang="en-CA" altLang="en-US" dirty="0" smtClean="0">
                <a:hlinkClick r:id="rId4"/>
              </a:rPr>
              <a:t>alking2</a:t>
            </a:r>
            <a:endParaRPr lang="en-CA" altLang="en-US" dirty="0" smtClean="0"/>
          </a:p>
          <a:p>
            <a:pPr eaLnBrk="1" hangingPunct="1"/>
            <a:r>
              <a:rPr lang="en-CA" altLang="en-US" dirty="0" smtClean="0">
                <a:hlinkClick r:id="rId5"/>
              </a:rPr>
              <a:t>Then I saw this</a:t>
            </a:r>
            <a:endParaRPr lang="en-CA" altLang="en-US" dirty="0" smtClean="0"/>
          </a:p>
          <a:p>
            <a:pPr eaLnBrk="1" hangingPunct="1"/>
            <a:r>
              <a:rPr lang="en-CA" altLang="en-US" dirty="0" smtClean="0"/>
              <a:t>So I tried to </a:t>
            </a:r>
            <a:r>
              <a:rPr lang="en-CA" altLang="en-US" dirty="0" smtClean="0">
                <a:hlinkClick r:id="rId2"/>
              </a:rPr>
              <a:t>recreate it </a:t>
            </a:r>
            <a:r>
              <a:rPr lang="en-CA" altLang="en-US" dirty="0" smtClean="0">
                <a:hlinkClick r:id="rId2"/>
              </a:rPr>
              <a:t>myself - hatchet </a:t>
            </a:r>
            <a:r>
              <a:rPr lang="en-CA" altLang="en-US" dirty="0" smtClean="0">
                <a:sym typeface="Wingdings" panose="05000000000000000000" pitchFamily="2" charset="2"/>
                <a:hlinkClick r:id="rId2"/>
              </a:rPr>
              <a:t></a:t>
            </a:r>
            <a:endParaRPr lang="en-CA" altLang="en-US" dirty="0" smtClean="0">
              <a:sym typeface="Wingdings" panose="05000000000000000000" pitchFamily="2" charset="2"/>
            </a:endParaRPr>
          </a:p>
          <a:p>
            <a:pPr eaLnBrk="1" hangingPunct="1"/>
            <a:endParaRPr lang="en-CA" altLang="en-US" dirty="0">
              <a:sym typeface="Wingdings" panose="05000000000000000000" pitchFamily="2" charset="2"/>
            </a:endParaRPr>
          </a:p>
          <a:p>
            <a:pPr marL="82550" indent="0" eaLnBrk="1" hangingPunct="1">
              <a:buNone/>
            </a:pPr>
            <a:r>
              <a:rPr lang="en-CA" altLang="en-US" dirty="0" smtClean="0">
                <a:sym typeface="Wingdings" panose="05000000000000000000" pitchFamily="2" charset="2"/>
              </a:rPr>
              <a:t>Then I Tried </a:t>
            </a:r>
            <a:r>
              <a:rPr lang="en-CA" altLang="en-US" dirty="0" err="1" smtClean="0">
                <a:sym typeface="Wingdings" panose="05000000000000000000" pitchFamily="2" charset="2"/>
              </a:rPr>
              <a:t>Powerpoint</a:t>
            </a:r>
            <a:r>
              <a:rPr lang="en-CA" altLang="en-US" dirty="0" smtClean="0">
                <a:sym typeface="Wingdings" panose="05000000000000000000" pitchFamily="2" charset="2"/>
              </a:rPr>
              <a:t> and this happened: </a:t>
            </a:r>
            <a:endParaRPr lang="en-CA" altLang="en-US" dirty="0" smtClean="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996" y="4149080"/>
            <a:ext cx="4641234" cy="26106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20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4697" y="5157192"/>
            <a:ext cx="1993404" cy="1574789"/>
          </a:xfrm>
          <a:prstGeom prst="rect">
            <a:avLst/>
          </a:prstGeom>
        </p:spPr>
      </p:pic>
      <p:sp>
        <p:nvSpPr>
          <p:cNvPr id="2" name="Title 1"/>
          <p:cNvSpPr>
            <a:spLocks noGrp="1"/>
          </p:cNvSpPr>
          <p:nvPr>
            <p:ph type="title"/>
          </p:nvPr>
        </p:nvSpPr>
        <p:spPr/>
        <p:txBody>
          <a:bodyPr>
            <a:normAutofit fontScale="90000"/>
          </a:bodyPr>
          <a:lstStyle/>
          <a:p>
            <a:r>
              <a:rPr lang="en-US" dirty="0" smtClean="0"/>
              <a:t>We will be using PowerPoint as of Fall 2019 for animation</a:t>
            </a:r>
            <a:endParaRPr lang="en-US" dirty="0"/>
          </a:p>
        </p:txBody>
      </p:sp>
      <p:sp>
        <p:nvSpPr>
          <p:cNvPr id="3" name="Content Placeholder 2"/>
          <p:cNvSpPr>
            <a:spLocks noGrp="1"/>
          </p:cNvSpPr>
          <p:nvPr>
            <p:ph idx="1"/>
          </p:nvPr>
        </p:nvSpPr>
        <p:spPr>
          <a:xfrm>
            <a:off x="653667" y="1231108"/>
            <a:ext cx="8077200" cy="5072063"/>
          </a:xfrm>
        </p:spPr>
        <p:txBody>
          <a:bodyPr/>
          <a:lstStyle/>
          <a:p>
            <a:r>
              <a:rPr lang="en-US" dirty="0" smtClean="0"/>
              <a:t>First decide on how to create the animation:</a:t>
            </a:r>
          </a:p>
          <a:p>
            <a:pPr lvl="1"/>
            <a:r>
              <a:rPr lang="en-US" dirty="0" smtClean="0"/>
              <a:t>To make an object arrives</a:t>
            </a:r>
          </a:p>
          <a:p>
            <a:pPr lvl="1"/>
            <a:r>
              <a:rPr lang="en-US" dirty="0" smtClean="0"/>
              <a:t>To emphasis an object while it is still there</a:t>
            </a:r>
          </a:p>
          <a:p>
            <a:pPr lvl="1"/>
            <a:r>
              <a:rPr lang="en-US" dirty="0" smtClean="0"/>
              <a:t>To make an object leave</a:t>
            </a:r>
          </a:p>
          <a:p>
            <a:pPr lvl="1"/>
            <a:r>
              <a:rPr lang="en-US" dirty="0" smtClean="0"/>
              <a:t>To make an object follow a path</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558" y="4339414"/>
            <a:ext cx="4179267" cy="21503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4041432"/>
            <a:ext cx="3096344" cy="242629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3824723"/>
            <a:ext cx="2320125" cy="2062333"/>
          </a:xfrm>
          <a:prstGeom prst="rect">
            <a:avLst/>
          </a:prstGeom>
        </p:spPr>
      </p:pic>
      <p:sp>
        <p:nvSpPr>
          <p:cNvPr id="9" name="Rectangle 8"/>
          <p:cNvSpPr/>
          <p:nvPr/>
        </p:nvSpPr>
        <p:spPr>
          <a:xfrm>
            <a:off x="0" y="3897964"/>
            <a:ext cx="9180512" cy="3033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24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32" presetClass="emph" presetSubtype="0" repeatCount="3000" fill="hold" nodeType="afterEffect">
                                  <p:stCondLst>
                                    <p:cond delay="30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par>
                          <p:cTn id="34" fill="hold">
                            <p:stCondLst>
                              <p:cond delay="500"/>
                            </p:stCondLst>
                            <p:childTnLst>
                              <p:par>
                                <p:cTn id="35" presetID="2" presetClass="exit" presetSubtype="4" fill="hold" nodeType="afterEffect">
                                  <p:stCondLst>
                                    <p:cond delay="250"/>
                                  </p:stCondLst>
                                  <p:childTnLst>
                                    <p:anim calcmode="lin" valueType="num">
                                      <p:cBhvr additive="base">
                                        <p:cTn id="36" dur="2000"/>
                                        <p:tgtEl>
                                          <p:spTgt spid="8"/>
                                        </p:tgtEl>
                                        <p:attrNameLst>
                                          <p:attrName>ppt_x</p:attrName>
                                        </p:attrNameLst>
                                      </p:cBhvr>
                                      <p:tavLst>
                                        <p:tav tm="0">
                                          <p:val>
                                            <p:strVal val="ppt_x"/>
                                          </p:val>
                                        </p:tav>
                                        <p:tav tm="100000">
                                          <p:val>
                                            <p:strVal val="ppt_x"/>
                                          </p:val>
                                        </p:tav>
                                      </p:tavLst>
                                    </p:anim>
                                    <p:anim calcmode="lin" valueType="num">
                                      <p:cBhvr additive="base">
                                        <p:cTn id="37" dur="2000"/>
                                        <p:tgtEl>
                                          <p:spTgt spid="8"/>
                                        </p:tgtEl>
                                        <p:attrNameLst>
                                          <p:attrName>ppt_y</p:attrName>
                                        </p:attrNameLst>
                                      </p:cBhvr>
                                      <p:tavLst>
                                        <p:tav tm="0">
                                          <p:val>
                                            <p:strVal val="ppt_y"/>
                                          </p:val>
                                        </p:tav>
                                        <p:tav tm="100000">
                                          <p:val>
                                            <p:strVal val="1+ppt_h/2"/>
                                          </p:val>
                                        </p:tav>
                                      </p:tavLst>
                                    </p:anim>
                                    <p:set>
                                      <p:cBhvr>
                                        <p:cTn id="38" dur="1" fill="hold">
                                          <p:stCondLst>
                                            <p:cond delay="19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par>
                          <p:cTn id="44" fill="hold">
                            <p:stCondLst>
                              <p:cond delay="500"/>
                            </p:stCondLst>
                            <p:childTnLst>
                              <p:par>
                                <p:cTn id="45" presetID="0" presetClass="path" presetSubtype="0" accel="50000" decel="50000" fill="hold" nodeType="afterEffect">
                                  <p:stCondLst>
                                    <p:cond delay="250"/>
                                  </p:stCondLst>
                                  <p:childTnLst>
                                    <p:animMotion origin="layout" path="M 2.22222E-6 -1.11111E-6 L 2.22222E-6 0.00023 C 0.0026 -0.00139 0.00538 -0.00255 0.00798 -0.00393 C 0.00955 -0.00463 0.01076 -0.00579 0.01215 -0.00648 C 0.01423 -0.00741 0.01666 -0.00741 0.0184 -0.00903 C 0.02048 -0.01065 0.02291 -0.01204 0.02465 -0.01412 C 0.02812 -0.01829 0.02517 -0.01505 0.02986 -0.01921 C 0.03125 -0.02037 0.03229 -0.02199 0.03403 -0.02292 C 0.0368 -0.02477 0.04566 -0.02708 0.04844 -0.02778 C 0.05798 -0.04537 0.04791 -0.02731 0.05573 -0.04051 C 0.05642 -0.04167 0.05677 -0.04329 0.05781 -0.04444 C 0.0585 -0.04514 0.05989 -0.04514 0.06076 -0.0456 C 0.0651 -0.05324 0.06041 -0.04537 0.06614 -0.05301 C 0.06736 -0.05509 0.06875 -0.05741 0.07031 -0.05926 C 0.07118 -0.06065 0.07239 -0.0618 0.07326 -0.06319 C 0.07482 -0.06551 0.07569 -0.06852 0.07743 -0.07083 C 0.07969 -0.07361 0.08073 -0.07546 0.08368 -0.07708 C 0.08455 -0.07755 0.08576 -0.07778 0.08663 -0.07824 C 0.09149 -0.08217 0.08871 -0.08032 0.096 -0.08333 C 0.09705 -0.08356 0.09809 -0.0838 0.09913 -0.08449 C 0.10798 -0.0919 0.09687 -0.0831 0.10538 -0.08842 C 0.10642 -0.08912 0.10712 -0.09028 0.1085 -0.09097 C 0.11041 -0.0919 0.1125 -0.09259 0.11458 -0.09329 C 0.11562 -0.09375 0.11666 -0.09444 0.11771 -0.09467 C 0.1191 -0.09514 0.12066 -0.09537 0.12187 -0.09583 C 0.12569 -0.09745 0.1283 -0.09884 0.13229 -0.09977 C 0.1566 -0.10486 0.13594 -0.10023 0.15486 -0.10347 C 0.15677 -0.1037 0.1585 -0.1044 0.16024 -0.10463 C 0.16441 -0.10509 0.1684 -0.10555 0.17257 -0.10579 C 0.18194 -0.1088 0.17031 -0.10532 0.18385 -0.10833 C 0.18524 -0.1088 0.18663 -0.10949 0.18802 -0.10972 C 0.19271 -0.11042 0.19774 -0.11042 0.2026 -0.11088 C 0.20399 -0.11134 0.20521 -0.1118 0.20677 -0.11227 C 0.20764 -0.1125 0.20868 -0.11319 0.20972 -0.11342 C 0.21267 -0.11412 0.21528 -0.11435 0.21805 -0.11481 C 0.23194 -0.11713 0.21927 -0.11551 0.23975 -0.11736 C 0.24774 -0.1206 0.23975 -0.11759 0.25625 -0.12106 C 0.25764 -0.12153 0.25903 -0.12222 0.26041 -0.12245 C 0.26458 -0.12292 0.26875 -0.12292 0.27291 -0.12361 C 0.27708 -0.1243 0.28107 -0.12592 0.28541 -0.12616 C 0.31076 -0.12731 0.33628 -0.12708 0.36198 -0.12755 C 0.36979 -0.13217 0.36319 -0.12917 0.37743 -0.13102 C 0.37899 -0.13125 0.38073 -0.13217 0.38246 -0.13241 C 0.39774 -0.13403 0.42969 -0.13449 0.44028 -0.13495 C 0.44739 -0.13449 0.45434 -0.13472 0.46111 -0.13356 C 0.46232 -0.13333 0.46319 -0.13171 0.46423 -0.13102 C 0.46528 -0.13055 0.46614 -0.12986 0.46736 -0.12986 C 0.47153 -0.1294 0.47569 -0.12917 0.47969 -0.1287 C 0.48264 -0.12847 0.48594 -0.12778 0.48906 -0.12755 L 0.4993 -0.12616 C 0.50434 -0.125 0.5092 -0.12407 0.51389 -0.12245 C 0.51493 -0.12199 0.5158 -0.12037 0.51684 -0.11991 C 0.51927 -0.11875 0.53055 -0.11551 0.53246 -0.11481 C 0.53385 -0.11435 0.53541 -0.11435 0.53663 -0.11342 C 0.53802 -0.11273 0.53958 -0.1118 0.5408 -0.11088 C 0.54288 -0.10949 0.54635 -0.10625 0.54809 -0.10463 C 0.54878 -0.10347 0.5493 -0.10231 0.55 -0.10092 C 0.55104 -0.0993 0.55243 -0.09768 0.55312 -0.09583 C 0.55607 -0.08958 0.55173 -0.09421 0.55521 -0.08588 C 0.5559 -0.08426 0.55729 -0.08333 0.55833 -0.08194 C 0.56215 -0.08241 0.57934 -0.08356 0.58715 -0.08588 C 0.59757 -0.08866 0.57847 -0.08542 0.59757 -0.08958 C 0.60104 -0.09028 0.60451 -0.09028 0.60798 -0.09097 C 0.60972 -0.0912 0.61128 -0.09167 0.61319 -0.09213 C 0.62205 -0.0912 0.63107 -0.09097 0.6401 -0.08958 C 0.64253 -0.08912 0.64496 -0.08796 0.64739 -0.08704 C 0.66024 -0.08287 0.63819 -0.09074 0.65955 -0.08194 C 0.66215 -0.08102 0.66458 -0.08032 0.66701 -0.0794 C 0.67482 -0.07315 0.66354 -0.08148 0.67621 -0.07592 C 0.67708 -0.07546 0.6776 -0.07384 0.6783 -0.07338 C 0.68003 -0.07222 0.68194 -0.07153 0.6835 -0.07083 C 0.68732 -0.0662 0.68767 -0.06458 0.69184 -0.0618 C 0.69323 -0.06088 0.69444 -0.06018 0.69583 -0.05926 C 0.70243 -0.05972 0.7092 -0.05903 0.71562 -0.06065 C 0.71649 -0.06088 0.71614 -0.06319 0.71649 -0.06435 C 0.71719 -0.06574 0.71771 -0.06713 0.71857 -0.06829 C 0.72274 -0.07268 0.725 -0.07222 0.72812 -0.07708 C 0.72882 -0.07847 0.72934 -0.08032 0.73021 -0.08194 C 0.7309 -0.08449 0.73055 -0.08773 0.73229 -0.08958 C 0.73455 -0.09259 0.7375 -0.09491 0.73941 -0.09838 C 0.74219 -0.10347 0.74028 -0.10139 0.74444 -0.10463 C 0.746 -0.10717 0.74705 -0.10995 0.74861 -0.11227 C 0.74982 -0.11389 0.75139 -0.11458 0.75278 -0.11597 C 0.75382 -0.11713 0.75503 -0.11852 0.7559 -0.11991 C 0.75937 -0.125 0.75955 -0.12662 0.76319 -0.13241 C 0.76423 -0.13403 0.76528 -0.13588 0.76632 -0.1375 C 0.77066 -0.14375 0.76996 -0.14074 0.77344 -0.14745 C 0.77656 -0.15347 0.78055 -0.16296 0.78281 -0.16898 C 0.78385 -0.17176 0.78489 -0.17477 0.78594 -0.17778 C 0.78698 -0.18032 0.78802 -0.18264 0.78889 -0.18518 C 0.79253 -0.19514 0.78628 -0.18125 0.79219 -0.19537 C 0.79271 -0.19676 0.79357 -0.19792 0.79427 -0.19907 C 0.79444 -0.20046 0.79444 -0.20208 0.79514 -0.20301 C 0.80087 -0.20949 0.80208 -0.20764 0.80972 -0.20903 C 0.81337 -0.20972 0.81666 -0.21157 0.82014 -0.21296 C 0.82135 -0.21342 0.82291 -0.21366 0.8243 -0.21412 C 0.82587 -0.21481 0.82743 -0.21643 0.82934 -0.21667 C 0.83628 -0.21782 0.84305 -0.21759 0.85 -0.21805 C 0.85087 -0.21875 0.85156 -0.21967 0.85208 -0.2206 C 0.85347 -0.22245 0.85434 -0.22546 0.85625 -0.22685 C 0.85729 -0.22755 0.85833 -0.22778 0.85937 -0.22824 C 0.86528 -0.22986 0.86423 -0.22893 0.87083 -0.23079 C 0.87344 -0.23148 0.87899 -0.23287 0.87899 -0.23287 L 0.86666 -0.22569 " pathEditMode="relative" rAng="0" ptsTypes="AAAAAAAAAAAAAAAAAAAAAAAAAAAAAAAAAAAAAAAAAAAAAAAAAAAAAAAAAAAAAAAAAAAAAAAAAAAAAAAAAAAAAAAAAAAAAAAAAAAAAAAA">
                                      <p:cBhvr>
                                        <p:cTn id="46" dur="2000" fill="hold"/>
                                        <p:tgtEl>
                                          <p:spTgt spid="6"/>
                                        </p:tgtEl>
                                        <p:attrNameLst>
                                          <p:attrName>ppt_x</p:attrName>
                                          <p:attrName>ppt_y</p:attrName>
                                        </p:attrNameLst>
                                      </p:cBhvr>
                                      <p:rCtr x="43941" y="-1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89484" y="4221316"/>
            <a:ext cx="1944216" cy="170603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0 for Smooth Start and 0 for smooth end</a:t>
            </a:r>
            <a:endParaRPr lang="en-US" dirty="0"/>
          </a:p>
        </p:txBody>
      </p:sp>
      <p:sp>
        <p:nvSpPr>
          <p:cNvPr id="8" name="Title 7"/>
          <p:cNvSpPr>
            <a:spLocks noGrp="1"/>
          </p:cNvSpPr>
          <p:nvPr>
            <p:ph type="title"/>
          </p:nvPr>
        </p:nvSpPr>
        <p:spPr>
          <a:xfrm>
            <a:off x="934779" y="-16514"/>
            <a:ext cx="8176406" cy="1556792"/>
          </a:xfrm>
        </p:spPr>
        <p:txBody>
          <a:bodyPr>
            <a:normAutofit/>
          </a:bodyPr>
          <a:lstStyle/>
          <a:p>
            <a:r>
              <a:rPr lang="en-US" dirty="0" smtClean="0"/>
              <a:t>Ease in/Ease Out (Smooth Start/End) and Bounce End</a:t>
            </a:r>
            <a:endParaRPr lang="en-US" dirty="0"/>
          </a:p>
        </p:txBody>
      </p:sp>
      <p:sp>
        <p:nvSpPr>
          <p:cNvPr id="9" name="Oval 8"/>
          <p:cNvSpPr/>
          <p:nvPr/>
        </p:nvSpPr>
        <p:spPr>
          <a:xfrm>
            <a:off x="899592" y="4409420"/>
            <a:ext cx="1944216" cy="170603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2 for Smooth Start and 0 for smooth end</a:t>
            </a:r>
            <a:endParaRPr lang="en-US" dirty="0"/>
          </a:p>
        </p:txBody>
      </p:sp>
      <p:sp>
        <p:nvSpPr>
          <p:cNvPr id="10" name="Oval 9"/>
          <p:cNvSpPr/>
          <p:nvPr/>
        </p:nvSpPr>
        <p:spPr>
          <a:xfrm>
            <a:off x="1051992" y="4561820"/>
            <a:ext cx="1944216" cy="17060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4 for Smooth Start and 0 for smooth end</a:t>
            </a:r>
            <a:endParaRPr lang="en-US" dirty="0"/>
          </a:p>
        </p:txBody>
      </p:sp>
      <p:sp>
        <p:nvSpPr>
          <p:cNvPr id="11" name="Oval 10"/>
          <p:cNvSpPr/>
          <p:nvPr/>
        </p:nvSpPr>
        <p:spPr>
          <a:xfrm>
            <a:off x="1204392" y="4714220"/>
            <a:ext cx="1944216" cy="170603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0 for Smooth Start and 2 for smooth end</a:t>
            </a:r>
            <a:endParaRPr lang="en-US" dirty="0"/>
          </a:p>
        </p:txBody>
      </p:sp>
      <p:sp>
        <p:nvSpPr>
          <p:cNvPr id="12" name="Oval 11"/>
          <p:cNvSpPr/>
          <p:nvPr/>
        </p:nvSpPr>
        <p:spPr>
          <a:xfrm>
            <a:off x="1356792" y="4866620"/>
            <a:ext cx="1944216" cy="170603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0 for Smooth Start and 4 for smooth end</a:t>
            </a:r>
            <a:endParaRPr lang="en-US" dirty="0"/>
          </a:p>
        </p:txBody>
      </p:sp>
      <p:sp>
        <p:nvSpPr>
          <p:cNvPr id="13" name="Oval 12"/>
          <p:cNvSpPr/>
          <p:nvPr/>
        </p:nvSpPr>
        <p:spPr>
          <a:xfrm>
            <a:off x="1509192" y="5019020"/>
            <a:ext cx="1944216" cy="1706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 for Smooth Start/End 1 for bounce</a:t>
            </a:r>
            <a:endParaRPr lang="en-US" dirty="0"/>
          </a:p>
        </p:txBody>
      </p:sp>
      <p:sp>
        <p:nvSpPr>
          <p:cNvPr id="14" name="Oval 13"/>
          <p:cNvSpPr/>
          <p:nvPr/>
        </p:nvSpPr>
        <p:spPr>
          <a:xfrm>
            <a:off x="1661592" y="5171420"/>
            <a:ext cx="1944216" cy="17060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2</a:t>
            </a:r>
            <a:r>
              <a:rPr lang="en-US" dirty="0" smtClean="0"/>
              <a:t> Smooth Start, 0 smooth end, 1 bounce end</a:t>
            </a:r>
            <a:endParaRPr lang="en-US" dirty="0"/>
          </a:p>
        </p:txBody>
      </p:sp>
      <p:sp>
        <p:nvSpPr>
          <p:cNvPr id="15" name="TextBox 14"/>
          <p:cNvSpPr txBox="1"/>
          <p:nvPr/>
        </p:nvSpPr>
        <p:spPr>
          <a:xfrm>
            <a:off x="1028582" y="1692678"/>
            <a:ext cx="5369745"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Smooth Start – makes it start slowly (ease in)</a:t>
            </a:r>
          </a:p>
          <a:p>
            <a:pPr marL="285750" indent="-285750">
              <a:buFont typeface="Arial" panose="020B0604020202020204" pitchFamily="34" charset="0"/>
              <a:buChar char="•"/>
            </a:pPr>
            <a:r>
              <a:rPr lang="en-US" dirty="0" smtClean="0"/>
              <a:t>Smooth End – makes it end slowly (ease out)</a:t>
            </a:r>
          </a:p>
          <a:p>
            <a:pPr marL="285750" indent="-285750">
              <a:buFont typeface="Arial" panose="020B0604020202020204" pitchFamily="34" charset="0"/>
              <a:buChar char="•"/>
            </a:pPr>
            <a:r>
              <a:rPr lang="en-US" dirty="0" smtClean="0"/>
              <a:t>Smooth Start + Smooth End &lt;= Duration</a:t>
            </a:r>
          </a:p>
          <a:p>
            <a:pPr marL="285750" indent="-285750">
              <a:buFont typeface="Arial" panose="020B0604020202020204" pitchFamily="34" charset="0"/>
              <a:buChar char="•"/>
            </a:pPr>
            <a:r>
              <a:rPr lang="en-US" dirty="0" smtClean="0">
                <a:hlinkClick r:id="rId2"/>
              </a:rPr>
              <a:t>How to make a ball </a:t>
            </a:r>
            <a:r>
              <a:rPr lang="en-US" dirty="0">
                <a:hlinkClick r:id="rId2"/>
              </a:rPr>
              <a:t>b</a:t>
            </a:r>
            <a:r>
              <a:rPr lang="en-US" dirty="0" smtClean="0">
                <a:hlinkClick r:id="rId2"/>
              </a:rPr>
              <a:t>ounce in PowerPoint</a:t>
            </a:r>
            <a:r>
              <a:rPr lang="en-US" dirty="0" smtClean="0"/>
              <a:t> </a:t>
            </a:r>
          </a:p>
        </p:txBody>
      </p:sp>
      <p:sp>
        <p:nvSpPr>
          <p:cNvPr id="16" name="Oval 15"/>
          <p:cNvSpPr/>
          <p:nvPr/>
        </p:nvSpPr>
        <p:spPr>
          <a:xfrm>
            <a:off x="1813992" y="5323820"/>
            <a:ext cx="1944216" cy="17060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Default Start 2 sec smooth start and 2 sec smooth end</a:t>
            </a:r>
            <a:endParaRPr lang="en-US" dirty="0"/>
          </a:p>
        </p:txBody>
      </p:sp>
      <p:sp>
        <p:nvSpPr>
          <p:cNvPr id="2" name="TextBox 1"/>
          <p:cNvSpPr txBox="1"/>
          <p:nvPr/>
        </p:nvSpPr>
        <p:spPr>
          <a:xfrm>
            <a:off x="6300192" y="1301249"/>
            <a:ext cx="2592288" cy="2031325"/>
          </a:xfrm>
          <a:prstGeom prst="rect">
            <a:avLst/>
          </a:prstGeom>
          <a:noFill/>
        </p:spPr>
        <p:txBody>
          <a:bodyPr wrap="square" rtlCol="0">
            <a:spAutoFit/>
          </a:bodyPr>
          <a:lstStyle/>
          <a:p>
            <a:r>
              <a:rPr lang="en-US" dirty="0" smtClean="0"/>
              <a:t>Smooth Start – slow at the beginning, gets quicker at that end</a:t>
            </a:r>
          </a:p>
          <a:p>
            <a:endParaRPr lang="en-US" dirty="0"/>
          </a:p>
          <a:p>
            <a:r>
              <a:rPr lang="en-US" dirty="0" smtClean="0"/>
              <a:t>Smooth  End – starts quickly but slows down at the end</a:t>
            </a:r>
            <a:endParaRPr lang="en-US" dirty="0"/>
          </a:p>
        </p:txBody>
      </p:sp>
    </p:spTree>
    <p:extLst>
      <p:ext uri="{BB962C8B-B14F-4D97-AF65-F5344CB8AC3E}">
        <p14:creationId xmlns:p14="http://schemas.microsoft.com/office/powerpoint/2010/main" val="13704009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48000" decel="47000" fill="hold" grpId="0" nodeType="clickEffect">
                                      <p:stCondLst>
                                        <p:cond delay="0"/>
                                      </p:stCondLst>
                                      <p:childTnLst>
                                        <p:animMotion origin="layout" path="M 0.43159 -0.00902 L 0.31597 -0.50416 C 0.29166 -0.61574 0.25538 -0.67615 0.21771 -0.67615 C 0.17448 -0.67615 0.1401 -0.61574 0.1158 -0.50416 L 2.5E-6 -0.00902 " pathEditMode="relative" rAng="10800000" ptsTypes="AAAAA">
                                          <p:cBhvr>
                                            <p:cTn id="6" dur="4000" fill="hold"/>
                                            <p:tgtEl>
                                              <p:spTgt spid="16"/>
                                            </p:tgtEl>
                                            <p:attrNameLst>
                                              <p:attrName>ppt_x</p:attrName>
                                              <p:attrName>ppt_y</p:attrName>
                                            </p:attrNameLst>
                                          </p:cBhvr>
                                          <p:rCtr x="-21580" y="-33356"/>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fill="hold" grpId="0" nodeType="clickEffect">
                                      <p:stCondLst>
                                        <p:cond delay="0"/>
                                      </p:stCondLst>
                                      <p:childTnLst>
                                        <p:animMotion origin="layout" path="M 0.53159 -0.00231 L 0.38941 -0.47731 C 0.35937 -0.58472 0.31475 -0.64282 0.2684 -0.64282 C 0.2151 -0.64282 0.17274 -0.58472 0.14271 -0.47731 L 2.77778E-6 -0.00231 " pathEditMode="relative" rAng="10800000" ptsTypes="AAAAA">
                                          <p:cBhvr>
                                            <p:cTn id="10" dur="4000" fill="hold"/>
                                            <p:tgtEl>
                                              <p:spTgt spid="4"/>
                                            </p:tgtEl>
                                            <p:attrNameLst>
                                              <p:attrName>ppt_x</p:attrName>
                                              <p:attrName>ppt_y</p:attrName>
                                            </p:attrNameLst>
                                          </p:cBhvr>
                                          <p:rCtr x="-26580" y="-32014"/>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4" dur="4000" fill="hold"/>
                                            <p:tgtEl>
                                              <p:spTgt spid="9"/>
                                            </p:tgtEl>
                                            <p:attrNameLst>
                                              <p:attrName>ppt_x</p:attrName>
                                              <p:attrName>ppt_y</p:attrName>
                                            </p:attrNameLst>
                                          </p:cBhvr>
                                          <p:rCtr x="-26580" y="-32014"/>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10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8" dur="4000" fill="hold"/>
                                            <p:tgtEl>
                                              <p:spTgt spid="10"/>
                                            </p:tgtEl>
                                            <p:attrNameLst>
                                              <p:attrName>ppt_x</p:attrName>
                                              <p:attrName>ppt_y</p:attrName>
                                            </p:attrNameLst>
                                          </p:cBhvr>
                                          <p:rCtr x="-26580" y="-32014"/>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2" dur="4000" fill="hold"/>
                                            <p:tgtEl>
                                              <p:spTgt spid="11"/>
                                            </p:tgtEl>
                                            <p:attrNameLst>
                                              <p:attrName>ppt_x</p:attrName>
                                              <p:attrName>ppt_y</p:attrName>
                                            </p:attrNameLst>
                                          </p:cBhvr>
                                          <p:rCtr x="-26580" y="-32014"/>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6" dur="4000" fill="hold"/>
                                            <p:tgtEl>
                                              <p:spTgt spid="12"/>
                                            </p:tgtEl>
                                            <p:attrNameLst>
                                              <p:attrName>ppt_x</p:attrName>
                                              <p:attrName>ppt_y</p:attrName>
                                            </p:attrNameLst>
                                          </p:cBhvr>
                                          <p:rCtr x="-26580" y="-32014"/>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fill="hold" grpId="0" nodeType="clickEffect" p14:presetBounceEnd="29000">
                                      <p:stCondLst>
                                        <p:cond delay="0"/>
                                      </p:stCondLst>
                                      <p:childTnLst>
                                        <p:animMotion origin="layout" path="M 0.53177 -0.00185 L 0.38941 -0.47685 C 0.35937 -0.58426 0.31475 -0.64236 0.2684 -0.64236 C 0.2151 -0.64236 0.17274 -0.58426 0.14271 -0.47685 L 2.5E-6 -0.00185 " pathEditMode="relative" rAng="10800000" ptsTypes="AAAAA" p14:bounceEnd="29000">
                                          <p:cBhvr>
                                            <p:cTn id="30" dur="4000" fill="hold"/>
                                            <p:tgtEl>
                                              <p:spTgt spid="13"/>
                                            </p:tgtEl>
                                            <p:attrNameLst>
                                              <p:attrName>ppt_x</p:attrName>
                                              <p:attrName>ppt_y</p:attrName>
                                            </p:attrNameLst>
                                          </p:cBhvr>
                                          <p:rCtr x="-26580" y="-32014"/>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100000" fill="hold" grpId="0" nodeType="clickEffect" p14:presetBounceEnd="28000">
                                      <p:stCondLst>
                                        <p:cond delay="0"/>
                                      </p:stCondLst>
                                      <p:childTnLst>
                                        <p:animMotion origin="layout" path="M 0.53177 -0.00185 L 0.38941 -0.47685 C 0.35937 -0.58426 0.31475 -0.64236 0.2684 -0.64236 C 0.2151 -0.64236 0.17274 -0.58426 0.14271 -0.47685 L 2.5E-6 -0.00185 " pathEditMode="relative" rAng="10800000" ptsTypes="AAAAA" p14:bounceEnd="28000">
                                          <p:cBhvr>
                                            <p:cTn id="34" dur="4000" fill="hold"/>
                                            <p:tgtEl>
                                              <p:spTgt spid="14"/>
                                            </p:tgtEl>
                                            <p:attrNameLst>
                                              <p:attrName>ppt_x</p:attrName>
                                              <p:attrName>ppt_y</p:attrName>
                                            </p:attrNameLst>
                                          </p:cBhvr>
                                          <p:rCtr x="-26580" y="-3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48000" decel="47000" fill="hold" grpId="0" nodeType="clickEffect">
                                      <p:stCondLst>
                                        <p:cond delay="0"/>
                                      </p:stCondLst>
                                      <p:childTnLst>
                                        <p:animMotion origin="layout" path="M 0.43159 -0.00902 L 0.31597 -0.50416 C 0.29166 -0.61574 0.25538 -0.67615 0.21771 -0.67615 C 0.17448 -0.67615 0.1401 -0.61574 0.1158 -0.50416 L 2.5E-6 -0.00902 " pathEditMode="relative" rAng="10800000" ptsTypes="AAAAA">
                                          <p:cBhvr>
                                            <p:cTn id="6" dur="4000" fill="hold"/>
                                            <p:tgtEl>
                                              <p:spTgt spid="16"/>
                                            </p:tgtEl>
                                            <p:attrNameLst>
                                              <p:attrName>ppt_x</p:attrName>
                                              <p:attrName>ppt_y</p:attrName>
                                            </p:attrNameLst>
                                          </p:cBhvr>
                                          <p:rCtr x="-21580" y="-33356"/>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fill="hold" grpId="0" nodeType="clickEffect">
                                      <p:stCondLst>
                                        <p:cond delay="0"/>
                                      </p:stCondLst>
                                      <p:childTnLst>
                                        <p:animMotion origin="layout" path="M 0.53159 -0.00231 L 0.38941 -0.47731 C 0.35937 -0.58472 0.31475 -0.64282 0.2684 -0.64282 C 0.2151 -0.64282 0.17274 -0.58472 0.14271 -0.47731 L 2.77778E-6 -0.00231 " pathEditMode="relative" rAng="10800000" ptsTypes="AAAAA">
                                          <p:cBhvr>
                                            <p:cTn id="10" dur="4000" fill="hold"/>
                                            <p:tgtEl>
                                              <p:spTgt spid="4"/>
                                            </p:tgtEl>
                                            <p:attrNameLst>
                                              <p:attrName>ppt_x</p:attrName>
                                              <p:attrName>ppt_y</p:attrName>
                                            </p:attrNameLst>
                                          </p:cBhvr>
                                          <p:rCtr x="-26580" y="-32014"/>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4" dur="4000" fill="hold"/>
                                            <p:tgtEl>
                                              <p:spTgt spid="9"/>
                                            </p:tgtEl>
                                            <p:attrNameLst>
                                              <p:attrName>ppt_x</p:attrName>
                                              <p:attrName>ppt_y</p:attrName>
                                            </p:attrNameLst>
                                          </p:cBhvr>
                                          <p:rCtr x="-26580" y="-32014"/>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10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18" dur="4000" fill="hold"/>
                                            <p:tgtEl>
                                              <p:spTgt spid="10"/>
                                            </p:tgtEl>
                                            <p:attrNameLst>
                                              <p:attrName>ppt_x</p:attrName>
                                              <p:attrName>ppt_y</p:attrName>
                                            </p:attrNameLst>
                                          </p:cBhvr>
                                          <p:rCtr x="-26580" y="-32014"/>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2" dur="4000" fill="hold"/>
                                            <p:tgtEl>
                                              <p:spTgt spid="11"/>
                                            </p:tgtEl>
                                            <p:attrNameLst>
                                              <p:attrName>ppt_x</p:attrName>
                                              <p:attrName>ppt_y</p:attrName>
                                            </p:attrNameLst>
                                          </p:cBhvr>
                                          <p:rCtr x="-26580" y="-32014"/>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decel="5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26" dur="4000" fill="hold"/>
                                            <p:tgtEl>
                                              <p:spTgt spid="12"/>
                                            </p:tgtEl>
                                            <p:attrNameLst>
                                              <p:attrName>ppt_x</p:attrName>
                                              <p:attrName>ppt_y</p:attrName>
                                            </p:attrNameLst>
                                          </p:cBhvr>
                                          <p:rCtr x="-26580" y="-32014"/>
                                        </p:animMotion>
                                      </p:childTnLst>
                                    </p:cTn>
                                  </p:par>
                                </p:childTnLst>
                              </p:cTn>
                            </p:par>
                          </p:childTnLst>
                        </p:cTn>
                      </p:par>
                      <p:par>
                        <p:cTn id="27" fill="hold">
                          <p:stCondLst>
                            <p:cond delay="indefinite"/>
                          </p:stCondLst>
                          <p:childTnLst>
                            <p:par>
                              <p:cTn id="28" fill="hold">
                                <p:stCondLst>
                                  <p:cond delay="0"/>
                                </p:stCondLst>
                                <p:childTnLst>
                                  <p:par>
                                    <p:cTn id="29" presetID="37" presetClass="path" presetSubtype="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30" dur="4000" fill="hold"/>
                                            <p:tgtEl>
                                              <p:spTgt spid="13"/>
                                            </p:tgtEl>
                                            <p:attrNameLst>
                                              <p:attrName>ppt_x</p:attrName>
                                              <p:attrName>ppt_y</p:attrName>
                                            </p:attrNameLst>
                                          </p:cBhvr>
                                          <p:rCtr x="-26580" y="-32014"/>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100000" fill="hold" grpId="0" nodeType="clickEffect">
                                      <p:stCondLst>
                                        <p:cond delay="0"/>
                                      </p:stCondLst>
                                      <p:childTnLst>
                                        <p:animMotion origin="layout" path="M 0.53177 -0.00185 L 0.38941 -0.47685 C 0.35937 -0.58426 0.31475 -0.64236 0.2684 -0.64236 C 0.2151 -0.64236 0.17274 -0.58426 0.14271 -0.47685 L 2.5E-6 -0.00185 " pathEditMode="relative" rAng="10800000" ptsTypes="AAAAA">
                                          <p:cBhvr>
                                            <p:cTn id="34" dur="4000" fill="hold"/>
                                            <p:tgtEl>
                                              <p:spTgt spid="14"/>
                                            </p:tgtEl>
                                            <p:attrNameLst>
                                              <p:attrName>ppt_x</p:attrName>
                                              <p:attrName>ppt_y</p:attrName>
                                            </p:attrNameLst>
                                          </p:cBhvr>
                                          <p:rCtr x="-26580" y="-3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6"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428" y="5445223"/>
            <a:ext cx="1692857" cy="16947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5445224"/>
            <a:ext cx="1692857" cy="1694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5445224"/>
            <a:ext cx="1692857" cy="1694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lip art m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9388" y="5445224"/>
            <a:ext cx="1692857" cy="1694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2132856"/>
            <a:ext cx="7704856" cy="369332"/>
          </a:xfrm>
          <a:prstGeom prst="rect">
            <a:avLst/>
          </a:prstGeom>
          <a:noFill/>
        </p:spPr>
        <p:txBody>
          <a:bodyPr wrap="square" rtlCol="0">
            <a:spAutoFit/>
          </a:bodyPr>
          <a:lstStyle/>
          <a:p>
            <a:r>
              <a:rPr lang="en-US" dirty="0" smtClean="0"/>
              <a:t>Regular                 Smooth Start               Smooth End               Bounce</a:t>
            </a:r>
            <a:endParaRPr lang="en-US" dirty="0"/>
          </a:p>
        </p:txBody>
      </p:sp>
    </p:spTree>
    <p:extLst>
      <p:ext uri="{BB962C8B-B14F-4D97-AF65-F5344CB8AC3E}">
        <p14:creationId xmlns:p14="http://schemas.microsoft.com/office/powerpoint/2010/main" val="171182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1.38889E-6 -1.48148E-6 L -1.38889E-6 -1.48148E-6 C -0.00035 -0.00486 -0.00052 -0.00949 -0.00104 -0.01412 C -0.00469 -0.0456 -0.00243 -0.02245 -0.00573 -0.04189 C -0.0085 -0.0581 -0.00416 -0.04027 -0.00955 -0.05972 C -0.00989 -0.0625 -0.01146 -0.07685 -0.0125 -0.08263 C -0.01267 -0.08402 -0.01302 -0.08518 -0.01337 -0.08634 C -0.01493 -0.10277 -0.01475 -0.09629 -0.01337 -0.11944 C -0.01319 -0.12384 -0.0125 -0.12893 -0.01146 -0.13333 C -0.01094 -0.13588 -0.00955 -0.14097 -0.00955 -0.14097 C -0.00903 -0.14722 -0.00885 -0.15162 -0.00764 -0.15763 C -0.00746 -0.15879 -0.00694 -0.15995 -0.00677 -0.16134 C -0.00625 -0.16388 -0.00625 -0.16643 -0.00573 -0.16898 C -0.00555 -0.1706 -0.00503 -0.17222 -0.00486 -0.17407 C -0.00382 -0.18171 -0.00295 -0.18935 -0.00191 -0.19699 C -0.00017 -0.24027 -0.00035 -0.22615 -0.00191 -0.29467 C -0.00208 -0.29629 -0.00295 -0.29791 -0.00295 -0.29976 C -0.00312 -0.30902 -0.00295 -0.31828 -0.00295 -0.32754 L -0.01337 -0.35671 " pathEditMode="relative" ptsTypes="AAAAAAAAAAAAAAAAAAA">
                                          <p:cBhvr>
                                            <p:cTn id="6" dur="2000" fill="hold"/>
                                            <p:tgtEl>
                                              <p:spTgt spid="102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100000" fill="hold" nodeType="clickEffect">
                                      <p:stCondLst>
                                        <p:cond delay="0"/>
                                      </p:stCondLst>
                                      <p:childTnLst>
                                        <p:animMotion origin="layout" path="M -1.11111E-6 -1.85185E-6 L -1.11111E-6 -1.85185E-6 C 0.00295 -0.01412 0.00399 -0.02013 0.00764 -0.03194 C 0.00868 -0.03564 0.0099 -0.03958 0.01129 -0.04328 C 0.01285 -0.04675 0.01458 -0.05 0.01615 -0.05347 C 0.01806 -0.07245 0.01528 -0.05138 0.02083 -0.07384 C 0.02188 -0.07754 0.02188 -0.08148 0.02274 -0.08518 C 0.02344 -0.08819 0.02483 -0.09097 0.0257 -0.09398 C 0.02639 -0.09652 0.02691 -0.09907 0.02761 -0.10162 C 0.02691 -0.12129 0.02743 -0.14074 0.0257 -0.16018 C 0.02517 -0.16481 0.02083 -0.17291 0.02083 -0.17291 C 0.02066 -0.17407 0.01945 -0.18263 0.01892 -0.18425 C 0.01858 -0.18564 0.01771 -0.1868 0.01701 -0.18796 C 0.01667 -0.18981 0.01667 -0.19166 0.01615 -0.19305 C 0.01389 -0.19884 0.01372 -0.19699 0.01129 -0.20069 C 0.01059 -0.20185 0.01007 -0.20324 0.00955 -0.20463 C 0.0066 -0.20995 0.00747 -0.20856 0.00469 -0.21226 C 0.00434 -0.21342 0.00434 -0.21481 0.00382 -0.21597 C 0.00295 -0.21759 0.00174 -0.21851 0.00087 -0.2199 C 0.00017 -0.22106 -0.00035 -0.22245 -0.00104 -0.22361 C -0.00139 -0.22615 -0.00139 -0.2287 -0.00191 -0.23125 C -0.00243 -0.23379 -0.00382 -0.23611 -0.00382 -0.23888 C -0.00417 -0.25532 -0.00347 -0.27199 -0.00295 -0.28842 C -0.00278 -0.29097 -0.00035 -0.29976 -1.11111E-6 -0.30115 C 0.00035 -0.30277 0.00052 -0.30439 0.00087 -0.30625 C 0.00156 -0.30879 0.00278 -0.31111 0.00278 -0.31388 L 0.00278 -0.31898 L 0.00573 -0.32638 " pathEditMode="relative" ptsTypes="AAAAAAAAAAAAAAAAAAAAAAAAAAAA">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decel="100000" fill="hold" nodeType="clickEffect">
                                      <p:stCondLst>
                                        <p:cond delay="0"/>
                                      </p:stCondLst>
                                      <p:childTnLst>
                                        <p:animMotion origin="layout" path="M 3.88889E-6 1.85185E-6 L 3.88889E-6 0.00046 C -0.00035 -0.04352 -0.00018 -0.08681 -0.00105 -0.13033 C -0.00122 -0.13542 -0.00209 -0.14074 -0.00296 -0.14584 C -0.00452 -0.15509 -0.0073 -0.16412 -0.00868 -0.17361 C -0.00921 -0.17824 -0.01007 -0.18241 -0.01059 -0.18658 C -0.01094 -0.19028 -0.01094 -0.19421 -0.01146 -0.19792 C -0.01285 -0.20671 -0.01389 -0.20486 -0.01632 -0.21343 C -0.01702 -0.21644 -0.01754 -0.21945 -0.01823 -0.22246 C -0.01858 -0.22408 -0.01858 -0.22593 -0.0191 -0.22755 C -0.01962 -0.22894 -0.02049 -0.22986 -0.02101 -0.23125 C -0.02153 -0.23287 -0.02344 -0.23889 -0.02396 -0.24144 C -0.02466 -0.24491 -0.0257 -0.25185 -0.0257 -0.25162 C -0.02552 -0.26111 -0.02552 -0.27037 -0.02483 -0.27986 C -0.02466 -0.28264 -0.02292 -0.2875 -0.02292 -0.28727 C -0.02257 -0.29051 -0.0224 -0.29352 -0.02205 -0.29653 C -0.02118 -0.30209 -0.02066 -0.30232 -0.0191 -0.30787 C -0.01736 -0.31412 -0.0191 -0.30949 -0.01719 -0.31412 L -0.01719 -0.31389 " pathEditMode="relative" rAng="0" ptsTypes="AAAAAAAAAAAAAAAAAAA">
                                          <p:cBhvr>
                                            <p:cTn id="14" dur="2000" fill="hold"/>
                                            <p:tgtEl>
                                              <p:spTgt spid="5"/>
                                            </p:tgtEl>
                                            <p:attrNameLst>
                                              <p:attrName>ppt_x</p:attrName>
                                              <p:attrName>ppt_y</p:attrName>
                                            </p:attrNameLst>
                                          </p:cBhvr>
                                          <p:rCtr x="-1285" y="-15694"/>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14:presetBounceEnd="43000">
                                      <p:stCondLst>
                                        <p:cond delay="0"/>
                                      </p:stCondLst>
                                      <p:childTnLst>
                                        <p:animMotion origin="layout" path="M 1.66667E-6 5.92593E-6 L 1.66667E-6 5.92593E-6 C -0.00017 -0.00902 -0.00069 -0.01782 -0.00087 -0.02685 C -0.00121 -0.04166 -0.00069 -0.05647 -0.00191 -0.07129 C -0.00295 -0.08703 -0.00764 -0.11828 -0.00764 -0.11828 C -0.00781 -0.12615 -0.00781 -0.13425 -0.00851 -0.14235 C -0.00885 -0.14583 -0.01007 -0.14907 -0.01042 -0.15254 C -0.01441 -0.19884 -0.00868 -0.15694 -0.01319 -0.18796 C -0.01302 -0.20022 -0.01285 -0.21272 -0.01233 -0.22499 C -0.01146 -0.24328 -0.01163 -0.24166 -0.00955 -0.25277 C -0.00937 -0.25277 -0.00833 -0.26735 -0.00764 -0.26944 C -0.00694 -0.27083 -0.00573 -0.27198 -0.00469 -0.27314 C -0.00399 -0.27777 -0.00434 -0.28009 -0.00191 -0.28333 C -0.00104 -0.28448 1.66667E-6 -0.28495 0.00104 -0.28587 C 0.00139 -0.28749 0.00208 -0.28911 0.00191 -0.29097 C 0.00139 -0.30393 0.00122 -0.303 -0.00191 -0.31134 C -0.00208 -0.31296 -0.00226 -0.31481 -0.00278 -0.31643 C -0.0033 -0.31782 -0.00417 -0.31874 -0.00469 -0.32013 C -0.00521 -0.32129 -0.00538 -0.32268 -0.00573 -0.32384 C -0.00538 -0.32731 -0.00538 -0.33078 -0.00469 -0.33402 C -0.00434 -0.33587 -0.0033 -0.33749 -0.00278 -0.33911 C -0.00243 -0.3405 -0.00208 -0.34166 -0.00191 -0.34305 C -0.00295 -0.35902 -0.00278 -0.35231 -0.00278 -0.36319 L -0.00278 -0.36319 " pathEditMode="relative" ptsTypes="AAAAAAAAAAAAAAAAAAAAAAAA" p14:bounceEnd="43000">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1.38889E-6 -1.48148E-6 L -1.38889E-6 -1.48148E-6 C -0.00035 -0.00486 -0.00052 -0.00949 -0.00104 -0.01412 C -0.00469 -0.0456 -0.00243 -0.02245 -0.00573 -0.04189 C -0.0085 -0.0581 -0.00416 -0.04027 -0.00955 -0.05972 C -0.00989 -0.0625 -0.01146 -0.07685 -0.0125 -0.08263 C -0.01267 -0.08402 -0.01302 -0.08518 -0.01337 -0.08634 C -0.01493 -0.10277 -0.01475 -0.09629 -0.01337 -0.11944 C -0.01319 -0.12384 -0.0125 -0.12893 -0.01146 -0.13333 C -0.01094 -0.13588 -0.00955 -0.14097 -0.00955 -0.14097 C -0.00903 -0.14722 -0.00885 -0.15162 -0.00764 -0.15763 C -0.00746 -0.15879 -0.00694 -0.15995 -0.00677 -0.16134 C -0.00625 -0.16388 -0.00625 -0.16643 -0.00573 -0.16898 C -0.00555 -0.1706 -0.00503 -0.17222 -0.00486 -0.17407 C -0.00382 -0.18171 -0.00295 -0.18935 -0.00191 -0.19699 C -0.00017 -0.24027 -0.00035 -0.22615 -0.00191 -0.29467 C -0.00208 -0.29629 -0.00295 -0.29791 -0.00295 -0.29976 C -0.00312 -0.30902 -0.00295 -0.31828 -0.00295 -0.32754 L -0.01337 -0.35671 " pathEditMode="relative" ptsTypes="AAAAAAAAAAAAAAAAAAA">
                                          <p:cBhvr>
                                            <p:cTn id="6" dur="2000" fill="hold"/>
                                            <p:tgtEl>
                                              <p:spTgt spid="102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100000" fill="hold" nodeType="clickEffect">
                                      <p:stCondLst>
                                        <p:cond delay="0"/>
                                      </p:stCondLst>
                                      <p:childTnLst>
                                        <p:animMotion origin="layout" path="M -1.11111E-6 -1.85185E-6 L -1.11111E-6 -1.85185E-6 C 0.00295 -0.01412 0.00399 -0.02013 0.00764 -0.03194 C 0.00868 -0.03564 0.0099 -0.03958 0.01129 -0.04328 C 0.01285 -0.04675 0.01458 -0.05 0.01615 -0.05347 C 0.01806 -0.07245 0.01528 -0.05138 0.02083 -0.07384 C 0.02188 -0.07754 0.02188 -0.08148 0.02274 -0.08518 C 0.02344 -0.08819 0.02483 -0.09097 0.0257 -0.09398 C 0.02639 -0.09652 0.02691 -0.09907 0.02761 -0.10162 C 0.02691 -0.12129 0.02743 -0.14074 0.0257 -0.16018 C 0.02517 -0.16481 0.02083 -0.17291 0.02083 -0.17291 C 0.02066 -0.17407 0.01945 -0.18263 0.01892 -0.18425 C 0.01858 -0.18564 0.01771 -0.1868 0.01701 -0.18796 C 0.01667 -0.18981 0.01667 -0.19166 0.01615 -0.19305 C 0.01389 -0.19884 0.01372 -0.19699 0.01129 -0.20069 C 0.01059 -0.20185 0.01007 -0.20324 0.00955 -0.20463 C 0.0066 -0.20995 0.00747 -0.20856 0.00469 -0.21226 C 0.00434 -0.21342 0.00434 -0.21481 0.00382 -0.21597 C 0.00295 -0.21759 0.00174 -0.21851 0.00087 -0.2199 C 0.00017 -0.22106 -0.00035 -0.22245 -0.00104 -0.22361 C -0.00139 -0.22615 -0.00139 -0.2287 -0.00191 -0.23125 C -0.00243 -0.23379 -0.00382 -0.23611 -0.00382 -0.23888 C -0.00417 -0.25532 -0.00347 -0.27199 -0.00295 -0.28842 C -0.00278 -0.29097 -0.00035 -0.29976 -1.11111E-6 -0.30115 C 0.00035 -0.30277 0.00052 -0.30439 0.00087 -0.30625 C 0.00156 -0.30879 0.00278 -0.31111 0.00278 -0.31388 L 0.00278 -0.31898 L 0.00573 -0.32638 " pathEditMode="relative" ptsTypes="AAAAAAAAAAAAAAAAAAAAAAAAAAAA">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decel="100000" fill="hold" nodeType="clickEffect">
                                      <p:stCondLst>
                                        <p:cond delay="0"/>
                                      </p:stCondLst>
                                      <p:childTnLst>
                                        <p:animMotion origin="layout" path="M 3.88889E-6 1.85185E-6 L 3.88889E-6 0.00046 C -0.00035 -0.04352 -0.00018 -0.08681 -0.00105 -0.13033 C -0.00122 -0.13542 -0.00209 -0.14074 -0.00296 -0.14584 C -0.00452 -0.15509 -0.0073 -0.16412 -0.00868 -0.17361 C -0.00921 -0.17824 -0.01007 -0.18241 -0.01059 -0.18658 C -0.01094 -0.19028 -0.01094 -0.19421 -0.01146 -0.19792 C -0.01285 -0.20671 -0.01389 -0.20486 -0.01632 -0.21343 C -0.01702 -0.21644 -0.01754 -0.21945 -0.01823 -0.22246 C -0.01858 -0.22408 -0.01858 -0.22593 -0.0191 -0.22755 C -0.01962 -0.22894 -0.02049 -0.22986 -0.02101 -0.23125 C -0.02153 -0.23287 -0.02344 -0.23889 -0.02396 -0.24144 C -0.02466 -0.24491 -0.0257 -0.25185 -0.0257 -0.25162 C -0.02552 -0.26111 -0.02552 -0.27037 -0.02483 -0.27986 C -0.02466 -0.28264 -0.02292 -0.2875 -0.02292 -0.28727 C -0.02257 -0.29051 -0.0224 -0.29352 -0.02205 -0.29653 C -0.02118 -0.30209 -0.02066 -0.30232 -0.0191 -0.30787 C -0.01736 -0.31412 -0.0191 -0.30949 -0.01719 -0.31412 L -0.01719 -0.31389 " pathEditMode="relative" rAng="0" ptsTypes="AAAAAAAAAAAAAAAAAAA">
                                          <p:cBhvr>
                                            <p:cTn id="14" dur="2000" fill="hold"/>
                                            <p:tgtEl>
                                              <p:spTgt spid="5"/>
                                            </p:tgtEl>
                                            <p:attrNameLst>
                                              <p:attrName>ppt_x</p:attrName>
                                              <p:attrName>ppt_y</p:attrName>
                                            </p:attrNameLst>
                                          </p:cBhvr>
                                          <p:rCtr x="-1285" y="-15694"/>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1.66667E-6 5.92593E-6 L 1.66667E-6 5.92593E-6 C -0.00017 -0.00902 -0.00069 -0.01782 -0.00087 -0.02685 C -0.00121 -0.04166 -0.00069 -0.05647 -0.00191 -0.07129 C -0.00295 -0.08703 -0.00764 -0.11828 -0.00764 -0.11828 C -0.00781 -0.12615 -0.00781 -0.13425 -0.00851 -0.14235 C -0.00885 -0.14583 -0.01007 -0.14907 -0.01042 -0.15254 C -0.01441 -0.19884 -0.00868 -0.15694 -0.01319 -0.18796 C -0.01302 -0.20022 -0.01285 -0.21272 -0.01233 -0.22499 C -0.01146 -0.24328 -0.01163 -0.24166 -0.00955 -0.25277 C -0.00937 -0.25277 -0.00833 -0.26735 -0.00764 -0.26944 C -0.00694 -0.27083 -0.00573 -0.27198 -0.00469 -0.27314 C -0.00399 -0.27777 -0.00434 -0.28009 -0.00191 -0.28333 C -0.00104 -0.28448 1.66667E-6 -0.28495 0.00104 -0.28587 C 0.00139 -0.28749 0.00208 -0.28911 0.00191 -0.29097 C 0.00139 -0.30393 0.00122 -0.303 -0.00191 -0.31134 C -0.00208 -0.31296 -0.00226 -0.31481 -0.00278 -0.31643 C -0.0033 -0.31782 -0.00417 -0.31874 -0.00469 -0.32013 C -0.00521 -0.32129 -0.00538 -0.32268 -0.00573 -0.32384 C -0.00538 -0.32731 -0.00538 -0.33078 -0.00469 -0.33402 C -0.00434 -0.33587 -0.0033 -0.33749 -0.00278 -0.33911 C -0.00243 -0.3405 -0.00208 -0.34166 -0.00191 -0.34305 C -0.00295 -0.35902 -0.00278 -0.35231 -0.00278 -0.36319 L -0.00278 -0.36319 " pathEditMode="relative" ptsTypes="AAAAAAAAAAAAAAAAAAAAAAAA">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 your Timing and Duration</a:t>
            </a:r>
            <a:endParaRPr lang="en-US" dirty="0"/>
          </a:p>
        </p:txBody>
      </p:sp>
      <p:sp>
        <p:nvSpPr>
          <p:cNvPr id="4" name="Double Wave 3"/>
          <p:cNvSpPr/>
          <p:nvPr/>
        </p:nvSpPr>
        <p:spPr>
          <a:xfrm>
            <a:off x="2699792" y="1556792"/>
            <a:ext cx="2304256" cy="1368152"/>
          </a:xfrm>
          <a:prstGeom prst="doubleWav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Go Canada!</a:t>
            </a:r>
            <a:endParaRPr lang="en-US" dirty="0"/>
          </a:p>
        </p:txBody>
      </p:sp>
      <p:sp>
        <p:nvSpPr>
          <p:cNvPr id="5" name="Rectangle 4"/>
          <p:cNvSpPr/>
          <p:nvPr/>
        </p:nvSpPr>
        <p:spPr>
          <a:xfrm>
            <a:off x="2608049" y="1556792"/>
            <a:ext cx="72008" cy="51125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p:cNvSpPr txBox="1"/>
          <p:nvPr/>
        </p:nvSpPr>
        <p:spPr>
          <a:xfrm>
            <a:off x="5724128" y="1477816"/>
            <a:ext cx="2808312" cy="2585323"/>
          </a:xfrm>
          <a:prstGeom prst="rect">
            <a:avLst/>
          </a:prstGeom>
          <a:noFill/>
        </p:spPr>
        <p:txBody>
          <a:bodyPr wrap="square" rtlCol="0">
            <a:spAutoFit/>
          </a:bodyPr>
          <a:lstStyle/>
          <a:p>
            <a:r>
              <a:rPr lang="en-US" dirty="0" smtClean="0"/>
              <a:t>When motion path (ghosted shape) has a green circle (start) or red </a:t>
            </a:r>
            <a:r>
              <a:rPr lang="en-US" b="1" dirty="0" smtClean="0"/>
              <a:t>circle</a:t>
            </a:r>
            <a:r>
              <a:rPr lang="en-US" dirty="0" smtClean="0"/>
              <a:t> (end), motion is selected. When motion path has a green </a:t>
            </a:r>
            <a:r>
              <a:rPr lang="en-US" b="1" dirty="0" smtClean="0"/>
              <a:t>triangle</a:t>
            </a:r>
            <a:r>
              <a:rPr lang="en-US" dirty="0" smtClean="0"/>
              <a:t> (start) or red triangle (end), motion is NOT selected.</a:t>
            </a:r>
            <a:endParaRPr lang="en-US" dirty="0"/>
          </a:p>
        </p:txBody>
      </p:sp>
    </p:spTree>
    <p:extLst>
      <p:ext uri="{BB962C8B-B14F-4D97-AF65-F5344CB8AC3E}">
        <p14:creationId xmlns:p14="http://schemas.microsoft.com/office/powerpoint/2010/main" val="23243847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grpId="0" nodeType="afterEffect">
                                      <p:stCondLst>
                                        <p:cond delay="0"/>
                                      </p:stCondLst>
                                      <p:childTnLst>
                                        <p:animMotion origin="layout" path="M -5.55556E-7 -3.7037E-7 L -5.55556E-7 0.46736 " pathEditMode="relative" rAng="0" ptsTypes="AA">
                                          <p:cBhvr>
                                            <p:cTn id="6" dur="2000" fill="hold"/>
                                            <p:tgtEl>
                                              <p:spTgt spid="4"/>
                                            </p:tgtEl>
                                            <p:attrNameLst>
                                              <p:attrName>ppt_x</p:attrName>
                                              <p:attrName>ppt_y</p:attrName>
                                            </p:attrNameLst>
                                          </p:cBhvr>
                                          <p:rCtr x="0" y="23356"/>
                                        </p:animMotion>
                                      </p:childTnLst>
                                    </p:cTn>
                                  </p:par>
                                </p:childTnLst>
                              </p:cTn>
                            </p:par>
                            <p:par>
                              <p:cTn id="7" fill="hold">
                                <p:stCondLst>
                                  <p:cond delay="2000"/>
                                </p:stCondLst>
                                <p:childTnLst>
                                  <p:par>
                                    <p:cTn id="8" presetID="42" presetClass="path" presetSubtype="0" accel="100000" fill="hold" grpId="1" nodeType="afterEffect" p14:presetBounceEnd="16000">
                                      <p:stCondLst>
                                        <p:cond delay="0"/>
                                      </p:stCondLst>
                                      <p:childTnLst>
                                        <p:animMotion origin="layout" path="M -5.55556E-7 0.46736 L -5.55556E-7 -4.44444E-6 " pathEditMode="relative" rAng="0" ptsTypes="AA" p14:bounceEnd="16000">
                                          <p:cBhvr>
                                            <p:cTn id="9" dur="2000" fill="hold"/>
                                            <p:tgtEl>
                                              <p:spTgt spid="4"/>
                                            </p:tgtEl>
                                            <p:attrNameLst>
                                              <p:attrName>ppt_x</p:attrName>
                                              <p:attrName>ppt_y</p:attrName>
                                            </p:attrNameLst>
                                          </p:cBhvr>
                                          <p:rCtr x="0" y="-2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grpId="0" nodeType="afterEffect">
                                      <p:stCondLst>
                                        <p:cond delay="0"/>
                                      </p:stCondLst>
                                      <p:childTnLst>
                                        <p:animMotion origin="layout" path="M -5.55556E-7 -3.7037E-7 L -5.55556E-7 0.46736 " pathEditMode="relative" rAng="0" ptsTypes="AA">
                                          <p:cBhvr>
                                            <p:cTn id="6" dur="2000" fill="hold"/>
                                            <p:tgtEl>
                                              <p:spTgt spid="4"/>
                                            </p:tgtEl>
                                            <p:attrNameLst>
                                              <p:attrName>ppt_x</p:attrName>
                                              <p:attrName>ppt_y</p:attrName>
                                            </p:attrNameLst>
                                          </p:cBhvr>
                                          <p:rCtr x="0" y="23356"/>
                                        </p:animMotion>
                                      </p:childTnLst>
                                    </p:cTn>
                                  </p:par>
                                </p:childTnLst>
                              </p:cTn>
                            </p:par>
                            <p:par>
                              <p:cTn id="7" fill="hold">
                                <p:stCondLst>
                                  <p:cond delay="2000"/>
                                </p:stCondLst>
                                <p:childTnLst>
                                  <p:par>
                                    <p:cTn id="8" presetID="42" presetClass="path" presetSubtype="0" accel="100000" fill="hold" grpId="1" nodeType="afterEffect">
                                      <p:stCondLst>
                                        <p:cond delay="0"/>
                                      </p:stCondLst>
                                      <p:childTnLst>
                                        <p:animMotion origin="layout" path="M -5.55556E-7 0.46736 L -5.55556E-7 -4.44444E-6 " pathEditMode="relative" rAng="0" ptsTypes="AA">
                                          <p:cBhvr>
                                            <p:cTn id="9" dur="2000" fill="hold"/>
                                            <p:tgtEl>
                                              <p:spTgt spid="4"/>
                                            </p:tgtEl>
                                            <p:attrNameLst>
                                              <p:attrName>ppt_x</p:attrName>
                                              <p:attrName>ppt_y</p:attrName>
                                            </p:attrNameLst>
                                          </p:cBhvr>
                                          <p:rCtr x="0" y="-2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214313"/>
            <a:ext cx="7497763" cy="694407"/>
          </a:xfrm>
        </p:spPr>
        <p:txBody>
          <a:bodyPr>
            <a:normAutofit fontScale="90000"/>
          </a:bodyPr>
          <a:lstStyle/>
          <a:p>
            <a:pPr eaLnBrk="1" fontAlgn="auto" hangingPunct="1">
              <a:spcAft>
                <a:spcPts val="0"/>
              </a:spcAft>
              <a:defRPr/>
            </a:pPr>
            <a:r>
              <a:rPr lang="en-CA" dirty="0" smtClean="0">
                <a:solidFill>
                  <a:schemeClr val="tx2">
                    <a:satMod val="130000"/>
                  </a:schemeClr>
                </a:solidFill>
              </a:rPr>
              <a:t>Comparing File Types:</a:t>
            </a:r>
            <a:endParaRPr lang="en-CA" dirty="0">
              <a:solidFill>
                <a:schemeClr val="tx2">
                  <a:satMod val="13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023375930"/>
              </p:ext>
            </p:extLst>
          </p:nvPr>
        </p:nvGraphicFramePr>
        <p:xfrm>
          <a:off x="899592" y="908720"/>
          <a:ext cx="7858124" cy="5120540"/>
        </p:xfrm>
        <a:graphic>
          <a:graphicData uri="http://schemas.openxmlformats.org/drawingml/2006/table">
            <a:tbl>
              <a:tblPr firstRow="1" bandRow="1">
                <a:tableStyleId>{5C22544A-7EE6-4342-B048-85BDC9FD1C3A}</a:tableStyleId>
              </a:tblPr>
              <a:tblGrid>
                <a:gridCol w="1275669">
                  <a:extLst>
                    <a:ext uri="{9D8B030D-6E8A-4147-A177-3AD203B41FA5}">
                      <a16:colId xmlns:a16="http://schemas.microsoft.com/office/drawing/2014/main" val="20000"/>
                    </a:ext>
                  </a:extLst>
                </a:gridCol>
                <a:gridCol w="1326697">
                  <a:extLst>
                    <a:ext uri="{9D8B030D-6E8A-4147-A177-3AD203B41FA5}">
                      <a16:colId xmlns:a16="http://schemas.microsoft.com/office/drawing/2014/main" val="20001"/>
                    </a:ext>
                  </a:extLst>
                </a:gridCol>
                <a:gridCol w="1683884">
                  <a:extLst>
                    <a:ext uri="{9D8B030D-6E8A-4147-A177-3AD203B41FA5}">
                      <a16:colId xmlns:a16="http://schemas.microsoft.com/office/drawing/2014/main" val="20002"/>
                    </a:ext>
                  </a:extLst>
                </a:gridCol>
                <a:gridCol w="1785937">
                  <a:extLst>
                    <a:ext uri="{9D8B030D-6E8A-4147-A177-3AD203B41FA5}">
                      <a16:colId xmlns:a16="http://schemas.microsoft.com/office/drawing/2014/main" val="20003"/>
                    </a:ext>
                  </a:extLst>
                </a:gridCol>
                <a:gridCol w="1785937">
                  <a:extLst>
                    <a:ext uri="{9D8B030D-6E8A-4147-A177-3AD203B41FA5}">
                      <a16:colId xmlns:a16="http://schemas.microsoft.com/office/drawing/2014/main" val="2114326463"/>
                    </a:ext>
                  </a:extLst>
                </a:gridCol>
              </a:tblGrid>
              <a:tr h="370739">
                <a:tc>
                  <a:txBody>
                    <a:bodyPr/>
                    <a:lstStyle/>
                    <a:p>
                      <a:endParaRPr lang="en-US" sz="1800" dirty="0"/>
                    </a:p>
                  </a:txBody>
                  <a:tcPr marL="91439" marR="91439" marT="45710" marB="45710"/>
                </a:tc>
                <a:tc>
                  <a:txBody>
                    <a:bodyPr/>
                    <a:lstStyle/>
                    <a:p>
                      <a:r>
                        <a:rPr lang="en-US" sz="1800" dirty="0" smtClean="0"/>
                        <a:t>Animated GIF</a:t>
                      </a:r>
                      <a:endParaRPr lang="en-US" sz="1800" dirty="0"/>
                    </a:p>
                  </a:txBody>
                  <a:tcPr marL="91439" marR="91439" marT="45710" marB="45710"/>
                </a:tc>
                <a:tc>
                  <a:txBody>
                    <a:bodyPr/>
                    <a:lstStyle/>
                    <a:p>
                      <a:r>
                        <a:rPr lang="en-US" sz="1800" dirty="0" smtClean="0"/>
                        <a:t>Flash</a:t>
                      </a:r>
                      <a:endParaRPr lang="en-US" sz="1800" dirty="0"/>
                    </a:p>
                  </a:txBody>
                  <a:tcPr marL="91439" marR="91439" marT="45710" marB="45710"/>
                </a:tc>
                <a:tc>
                  <a:txBody>
                    <a:bodyPr/>
                    <a:lstStyle/>
                    <a:p>
                      <a:r>
                        <a:rPr lang="en-US" sz="1800" dirty="0" smtClean="0"/>
                        <a:t>Photoshop</a:t>
                      </a:r>
                      <a:endParaRPr lang="en-US" sz="1800" dirty="0"/>
                    </a:p>
                  </a:txBody>
                  <a:tcPr marL="91439" marR="91439" marT="45710" marB="45710"/>
                </a:tc>
                <a:tc>
                  <a:txBody>
                    <a:bodyPr/>
                    <a:lstStyle/>
                    <a:p>
                      <a:r>
                        <a:rPr lang="en-US" sz="1800" dirty="0" smtClean="0"/>
                        <a:t>PowerPoint</a:t>
                      </a:r>
                      <a:endParaRPr lang="en-US" sz="1800" dirty="0"/>
                    </a:p>
                  </a:txBody>
                  <a:tcPr marL="91439" marR="91439" marT="45710" marB="45710"/>
                </a:tc>
                <a:extLst>
                  <a:ext uri="{0D108BD9-81ED-4DB2-BD59-A6C34878D82A}">
                    <a16:rowId xmlns:a16="http://schemas.microsoft.com/office/drawing/2014/main" val="10000"/>
                  </a:ext>
                </a:extLst>
              </a:tr>
              <a:tr h="463101">
                <a:tc>
                  <a:txBody>
                    <a:bodyPr/>
                    <a:lstStyle/>
                    <a:p>
                      <a:r>
                        <a:rPr lang="en-US" sz="1800" b="1" dirty="0" smtClean="0"/>
                        <a:t>Created by</a:t>
                      </a:r>
                      <a:endParaRPr lang="en-US" sz="1800" b="1" dirty="0"/>
                    </a:p>
                  </a:txBody>
                  <a:tcPr marL="91439" marR="91439" marT="45710" marB="45710"/>
                </a:tc>
                <a:tc>
                  <a:txBody>
                    <a:bodyPr/>
                    <a:lstStyle/>
                    <a:p>
                      <a:r>
                        <a:rPr lang="en-US" sz="1800" dirty="0" smtClean="0"/>
                        <a:t>Depends</a:t>
                      </a:r>
                      <a:endParaRPr lang="en-US" sz="1800" dirty="0"/>
                    </a:p>
                  </a:txBody>
                  <a:tcPr marL="91439" marR="91439" marT="45710" marB="45710"/>
                </a:tc>
                <a:tc>
                  <a:txBody>
                    <a:bodyPr/>
                    <a:lstStyle/>
                    <a:p>
                      <a:r>
                        <a:rPr lang="en-US" sz="1800" dirty="0" smtClean="0"/>
                        <a:t>Adobe</a:t>
                      </a:r>
                      <a:endParaRPr lang="en-US" sz="1800" dirty="0"/>
                    </a:p>
                  </a:txBody>
                  <a:tcPr marL="91439" marR="91439" marT="45710" marB="45710"/>
                </a:tc>
                <a:tc>
                  <a:txBody>
                    <a:bodyPr/>
                    <a:lstStyle/>
                    <a:p>
                      <a:r>
                        <a:rPr lang="en-US" sz="1800" dirty="0" smtClean="0"/>
                        <a:t>Adobe</a:t>
                      </a:r>
                      <a:endParaRPr lang="en-US" sz="1800" dirty="0"/>
                    </a:p>
                  </a:txBody>
                  <a:tcPr marL="91439" marR="91439" marT="45710" marB="45710"/>
                </a:tc>
                <a:tc>
                  <a:txBody>
                    <a:bodyPr/>
                    <a:lstStyle/>
                    <a:p>
                      <a:r>
                        <a:rPr lang="en-US" sz="1800" dirty="0" smtClean="0"/>
                        <a:t>Microsoft</a:t>
                      </a:r>
                      <a:endParaRPr lang="en-US" sz="1800" dirty="0"/>
                    </a:p>
                  </a:txBody>
                  <a:tcPr marL="91439" marR="91439" marT="45710" marB="45710"/>
                </a:tc>
                <a:extLst>
                  <a:ext uri="{0D108BD9-81ED-4DB2-BD59-A6C34878D82A}">
                    <a16:rowId xmlns:a16="http://schemas.microsoft.com/office/drawing/2014/main" val="10001"/>
                  </a:ext>
                </a:extLst>
              </a:tr>
              <a:tr h="1188699">
                <a:tc>
                  <a:txBody>
                    <a:bodyPr/>
                    <a:lstStyle/>
                    <a:p>
                      <a:r>
                        <a:rPr lang="en-US" sz="1800" b="1" dirty="0" smtClean="0"/>
                        <a:t>Extension</a:t>
                      </a:r>
                      <a:endParaRPr lang="en-US" sz="1800" b="1" dirty="0"/>
                    </a:p>
                  </a:txBody>
                  <a:tcPr marL="91439" marR="91439" marT="45710" marB="45710"/>
                </a:tc>
                <a:tc>
                  <a:txBody>
                    <a:bodyPr/>
                    <a:lstStyle/>
                    <a:p>
                      <a:r>
                        <a:rPr lang="en-US" sz="1800" dirty="0" smtClean="0"/>
                        <a:t>Source depends</a:t>
                      </a:r>
                    </a:p>
                    <a:p>
                      <a:r>
                        <a:rPr lang="en-US" sz="1800" dirty="0" smtClean="0"/>
                        <a:t>.gif (movie)</a:t>
                      </a:r>
                    </a:p>
                    <a:p>
                      <a:endParaRPr lang="en-US" sz="1800" dirty="0"/>
                    </a:p>
                  </a:txBody>
                  <a:tcPr marL="91439" marR="91439" marT="45710" marB="45710"/>
                </a:tc>
                <a:tc>
                  <a:txBody>
                    <a:bodyPr/>
                    <a:lstStyle/>
                    <a:p>
                      <a:r>
                        <a:rPr lang="en-US" sz="1800" dirty="0" smtClean="0"/>
                        <a:t>.</a:t>
                      </a:r>
                      <a:r>
                        <a:rPr lang="en-US" sz="1800" dirty="0" err="1" smtClean="0"/>
                        <a:t>fla</a:t>
                      </a:r>
                      <a:r>
                        <a:rPr lang="en-US" sz="1800" dirty="0" smtClean="0"/>
                        <a:t> (source)</a:t>
                      </a:r>
                    </a:p>
                    <a:p>
                      <a:r>
                        <a:rPr lang="en-US" sz="1800" dirty="0" smtClean="0"/>
                        <a:t>.</a:t>
                      </a:r>
                      <a:r>
                        <a:rPr lang="en-US" sz="1800" dirty="0" err="1" smtClean="0"/>
                        <a:t>swf</a:t>
                      </a:r>
                      <a:r>
                        <a:rPr lang="en-US" sz="1800" dirty="0" smtClean="0"/>
                        <a:t> (movie)</a:t>
                      </a:r>
                    </a:p>
                    <a:p>
                      <a:r>
                        <a:rPr lang="en-US" sz="1800" dirty="0" smtClean="0"/>
                        <a:t>.gif (Flash can make gifs too!)</a:t>
                      </a:r>
                      <a:endParaRPr lang="en-US" sz="1800" dirty="0"/>
                    </a:p>
                  </a:txBody>
                  <a:tcPr marL="91439" marR="91439" marT="45710" marB="45710"/>
                </a:tc>
                <a:tc>
                  <a:txBody>
                    <a:bodyPr/>
                    <a:lstStyle/>
                    <a:p>
                      <a:r>
                        <a:rPr lang="en-US" sz="1800" dirty="0" smtClean="0"/>
                        <a:t>.</a:t>
                      </a:r>
                      <a:r>
                        <a:rPr lang="en-US" sz="1800" dirty="0" err="1" smtClean="0"/>
                        <a:t>psd</a:t>
                      </a:r>
                      <a:r>
                        <a:rPr lang="en-US" sz="1800" dirty="0" smtClean="0"/>
                        <a:t> (source)</a:t>
                      </a:r>
                    </a:p>
                    <a:p>
                      <a:r>
                        <a:rPr lang="en-US" sz="1800" dirty="0" smtClean="0"/>
                        <a:t>.mp4 OR</a:t>
                      </a:r>
                      <a:r>
                        <a:rPr lang="en-US" sz="1800" baseline="0" dirty="0" smtClean="0"/>
                        <a:t> .gif</a:t>
                      </a:r>
                      <a:endParaRPr lang="en-US" sz="1800" dirty="0"/>
                    </a:p>
                  </a:txBody>
                  <a:tcPr marL="91439" marR="91439" marT="45710" marB="45710"/>
                </a:tc>
                <a:tc>
                  <a:txBody>
                    <a:bodyPr/>
                    <a:lstStyle/>
                    <a:p>
                      <a:r>
                        <a:rPr lang="en-US" sz="1800" dirty="0" smtClean="0"/>
                        <a:t>.</a:t>
                      </a:r>
                      <a:r>
                        <a:rPr lang="en-US" sz="1800" dirty="0" err="1" smtClean="0"/>
                        <a:t>ppt</a:t>
                      </a:r>
                      <a:r>
                        <a:rPr lang="en-US" sz="1800" dirty="0" smtClean="0"/>
                        <a:t> (source)</a:t>
                      </a:r>
                    </a:p>
                    <a:p>
                      <a:r>
                        <a:rPr lang="en-US" sz="1800" dirty="0" smtClean="0"/>
                        <a:t>.mp4 (final</a:t>
                      </a:r>
                      <a:r>
                        <a:rPr lang="en-US" sz="1800" baseline="0" dirty="0" smtClean="0"/>
                        <a:t> version)</a:t>
                      </a:r>
                      <a:endParaRPr lang="en-US" sz="1800" dirty="0"/>
                    </a:p>
                  </a:txBody>
                  <a:tcPr marL="91439" marR="91439" marT="45710" marB="45710"/>
                </a:tc>
                <a:extLst>
                  <a:ext uri="{0D108BD9-81ED-4DB2-BD59-A6C34878D82A}">
                    <a16:rowId xmlns:a16="http://schemas.microsoft.com/office/drawing/2014/main" val="10002"/>
                  </a:ext>
                </a:extLst>
              </a:tr>
              <a:tr h="1188699">
                <a:tc>
                  <a:txBody>
                    <a:bodyPr/>
                    <a:lstStyle/>
                    <a:p>
                      <a:r>
                        <a:rPr lang="en-US" sz="1800" b="1" dirty="0" smtClean="0"/>
                        <a:t>File Size</a:t>
                      </a:r>
                      <a:endParaRPr lang="en-US" sz="1800" b="1" dirty="0"/>
                    </a:p>
                  </a:txBody>
                  <a:tcPr marL="91439" marR="91439" marT="45710" marB="45710"/>
                </a:tc>
                <a:tc>
                  <a:txBody>
                    <a:bodyPr/>
                    <a:lstStyle/>
                    <a:p>
                      <a:r>
                        <a:rPr lang="en-US" sz="1800" dirty="0" smtClean="0"/>
                        <a:t>Larger than normal gif</a:t>
                      </a:r>
                      <a:endParaRPr lang="en-US" sz="1800" dirty="0"/>
                    </a:p>
                  </a:txBody>
                  <a:tcPr marL="91439" marR="91439" marT="45710" marB="45710"/>
                </a:tc>
                <a:tc>
                  <a:txBody>
                    <a:bodyPr/>
                    <a:lstStyle/>
                    <a:p>
                      <a:r>
                        <a:rPr lang="en-US" sz="1800" dirty="0" smtClean="0"/>
                        <a:t>Vector</a:t>
                      </a:r>
                      <a:r>
                        <a:rPr lang="en-US" sz="1800" baseline="0" dirty="0" smtClean="0"/>
                        <a:t> images take up less space than GIF bitmapped images</a:t>
                      </a:r>
                      <a:endParaRPr lang="en-US" sz="1800" dirty="0"/>
                    </a:p>
                  </a:txBody>
                  <a:tcPr marL="91439" marR="91439"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Fairly large (.mp4 files are compressed</a:t>
                      </a:r>
                      <a:r>
                        <a:rPr lang="en-US" sz="1800" baseline="0" dirty="0" smtClean="0"/>
                        <a:t> but still large)</a:t>
                      </a:r>
                      <a:endParaRPr lang="en-US" sz="18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marL="91439" marR="91439"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Fairly large (.mp4 files are compressed</a:t>
                      </a:r>
                      <a:r>
                        <a:rPr lang="en-US" sz="1800" baseline="0" dirty="0" smtClean="0"/>
                        <a:t> but still large)</a:t>
                      </a:r>
                      <a:endParaRPr lang="en-US" sz="1800" dirty="0" smtClean="0"/>
                    </a:p>
                  </a:txBody>
                  <a:tcPr marL="91439" marR="91439" marT="45710" marB="45710"/>
                </a:tc>
                <a:extLst>
                  <a:ext uri="{0D108BD9-81ED-4DB2-BD59-A6C34878D82A}">
                    <a16:rowId xmlns:a16="http://schemas.microsoft.com/office/drawing/2014/main" val="10003"/>
                  </a:ext>
                </a:extLst>
              </a:tr>
              <a:tr h="914379">
                <a:tc>
                  <a:txBody>
                    <a:bodyPr/>
                    <a:lstStyle/>
                    <a:p>
                      <a:r>
                        <a:rPr lang="en-US" sz="1800" b="1" dirty="0" smtClean="0"/>
                        <a:t>Need to play it</a:t>
                      </a:r>
                      <a:endParaRPr lang="en-US" sz="1800" b="1" dirty="0"/>
                    </a:p>
                  </a:txBody>
                  <a:tcPr marL="91439" marR="91439" marT="45710" marB="45710"/>
                </a:tc>
                <a:tc>
                  <a:txBody>
                    <a:bodyPr/>
                    <a:lstStyle/>
                    <a:p>
                      <a:r>
                        <a:rPr lang="en-US" sz="1800" dirty="0" smtClean="0"/>
                        <a:t>Nothing</a:t>
                      </a:r>
                      <a:endParaRPr lang="en-US" sz="1800" dirty="0"/>
                    </a:p>
                  </a:txBody>
                  <a:tcPr marL="91439" marR="91439" marT="45710" marB="45710"/>
                </a:tc>
                <a:tc>
                  <a:txBody>
                    <a:bodyPr/>
                    <a:lstStyle/>
                    <a:p>
                      <a:r>
                        <a:rPr lang="en-US" sz="1800" dirty="0" smtClean="0"/>
                        <a:t>Flash Player (Free</a:t>
                      </a:r>
                      <a:r>
                        <a:rPr lang="en-US" sz="1800" baseline="0" dirty="0" smtClean="0"/>
                        <a:t> and works with most browsers)</a:t>
                      </a:r>
                      <a:endParaRPr lang="en-US" sz="1800" dirty="0"/>
                    </a:p>
                  </a:txBody>
                  <a:tcPr marL="91439" marR="91439" marT="45710" marB="45710"/>
                </a:tc>
                <a:tc>
                  <a:txBody>
                    <a:bodyPr/>
                    <a:lstStyle/>
                    <a:p>
                      <a:r>
                        <a:rPr lang="en-US" sz="1800" dirty="0" smtClean="0"/>
                        <a:t>No</a:t>
                      </a:r>
                      <a:r>
                        <a:rPr lang="en-US" sz="1800" baseline="0" dirty="0" smtClean="0"/>
                        <a:t> plugin for .gif and most browsers can now play .mp4</a:t>
                      </a:r>
                      <a:endParaRPr lang="en-US" sz="1800" dirty="0"/>
                    </a:p>
                  </a:txBody>
                  <a:tcPr marL="91439" marR="91439" marT="45710" marB="45710"/>
                </a:tc>
                <a:tc>
                  <a:txBody>
                    <a:bodyPr/>
                    <a:lstStyle/>
                    <a:p>
                      <a:r>
                        <a:rPr lang="en-US" sz="1800" dirty="0" smtClean="0"/>
                        <a:t>No plug in required for .mp4 anymore</a:t>
                      </a:r>
                      <a:endParaRPr lang="en-US" sz="1800" dirty="0"/>
                    </a:p>
                  </a:txBody>
                  <a:tcPr marL="91439" marR="91439" marT="45710" marB="45710"/>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pPr>
              <a:defRPr/>
            </a:pPr>
            <a:r>
              <a:rPr lang="en-CA" dirty="0" smtClean="0"/>
              <a:t>Hints for Web Assignment</a:t>
            </a:r>
            <a:endParaRPr lang="en-CA" dirty="0"/>
          </a:p>
        </p:txBody>
      </p:sp>
      <p:sp>
        <p:nvSpPr>
          <p:cNvPr id="15363" name="Content Placeholder 2"/>
          <p:cNvSpPr>
            <a:spLocks noGrp="1"/>
          </p:cNvSpPr>
          <p:nvPr>
            <p:ph sz="half" idx="1"/>
          </p:nvPr>
        </p:nvSpPr>
        <p:spPr>
          <a:xfrm>
            <a:off x="684213" y="1341438"/>
            <a:ext cx="4608512" cy="4929187"/>
          </a:xfrm>
        </p:spPr>
        <p:txBody>
          <a:bodyPr/>
          <a:lstStyle/>
          <a:p>
            <a:r>
              <a:rPr lang="en-CA" altLang="en-US" sz="2400" b="1" dirty="0" smtClean="0"/>
              <a:t>Remember:</a:t>
            </a:r>
          </a:p>
          <a:p>
            <a:pPr lvl="1"/>
            <a:r>
              <a:rPr lang="en-CA" altLang="en-US" sz="2000" dirty="0" smtClean="0"/>
              <a:t>Titles</a:t>
            </a:r>
          </a:p>
          <a:p>
            <a:pPr lvl="1"/>
            <a:r>
              <a:rPr lang="en-CA" altLang="en-US" sz="2000" dirty="0" smtClean="0"/>
              <a:t>Headers</a:t>
            </a:r>
          </a:p>
          <a:p>
            <a:pPr lvl="1"/>
            <a:r>
              <a:rPr lang="en-CA" altLang="en-US" sz="2000" dirty="0" smtClean="0"/>
              <a:t>File names, spaces, lowercase</a:t>
            </a:r>
          </a:p>
          <a:p>
            <a:pPr lvl="1"/>
            <a:r>
              <a:rPr lang="en-CA" altLang="en-US" sz="2000" dirty="0" smtClean="0"/>
              <a:t>Images</a:t>
            </a:r>
          </a:p>
          <a:p>
            <a:pPr lvl="2"/>
            <a:r>
              <a:rPr lang="en-CA" altLang="en-US" dirty="0" smtClean="0"/>
              <a:t>Alt, Title</a:t>
            </a:r>
          </a:p>
          <a:p>
            <a:pPr lvl="2"/>
            <a:r>
              <a:rPr lang="en-CA" altLang="en-US" dirty="0" smtClean="0"/>
              <a:t>Size within page</a:t>
            </a:r>
          </a:p>
          <a:p>
            <a:pPr lvl="2"/>
            <a:r>
              <a:rPr lang="en-CA" altLang="en-US" dirty="0" smtClean="0"/>
              <a:t>On each page</a:t>
            </a:r>
          </a:p>
          <a:p>
            <a:pPr lvl="1"/>
            <a:r>
              <a:rPr lang="en-CA" altLang="en-US" sz="2000" dirty="0" smtClean="0"/>
              <a:t>Banner </a:t>
            </a:r>
          </a:p>
          <a:p>
            <a:pPr lvl="1"/>
            <a:r>
              <a:rPr lang="en-CA" altLang="en-US" sz="2000" dirty="0" smtClean="0"/>
              <a:t>No Scrolling horizontal/vertically to see buttons</a:t>
            </a:r>
          </a:p>
          <a:p>
            <a:pPr lvl="1"/>
            <a:r>
              <a:rPr lang="en-CA" altLang="en-US" sz="2000" dirty="0" smtClean="0"/>
              <a:t>Consistency</a:t>
            </a:r>
          </a:p>
          <a:p>
            <a:pPr lvl="1"/>
            <a:r>
              <a:rPr lang="en-CA" altLang="en-US" sz="2000" dirty="0" smtClean="0"/>
              <a:t>Buttons </a:t>
            </a:r>
            <a:r>
              <a:rPr lang="en-CA" altLang="en-US" sz="2000" dirty="0" smtClean="0">
                <a:sym typeface="Wingdings" panose="05000000000000000000" pitchFamily="2" charset="2"/>
              </a:rPr>
              <a:t> look, ease of use</a:t>
            </a:r>
          </a:p>
        </p:txBody>
      </p:sp>
      <p:sp>
        <p:nvSpPr>
          <p:cNvPr id="15364" name="Content Placeholder 3"/>
          <p:cNvSpPr>
            <a:spLocks noGrp="1"/>
          </p:cNvSpPr>
          <p:nvPr>
            <p:ph sz="half" idx="2"/>
          </p:nvPr>
        </p:nvSpPr>
        <p:spPr>
          <a:xfrm>
            <a:off x="4859338" y="1524000"/>
            <a:ext cx="4075112" cy="4664075"/>
          </a:xfrm>
        </p:spPr>
        <p:txBody>
          <a:bodyPr/>
          <a:lstStyle/>
          <a:p>
            <a:pPr lvl="1"/>
            <a:r>
              <a:rPr lang="en-CA" altLang="en-US" sz="2000" dirty="0" smtClean="0"/>
              <a:t>Back to top</a:t>
            </a:r>
          </a:p>
          <a:p>
            <a:pPr lvl="1"/>
            <a:r>
              <a:rPr lang="en-CA" altLang="en-US" sz="2000" dirty="0" smtClean="0"/>
              <a:t>References page layout</a:t>
            </a:r>
          </a:p>
          <a:p>
            <a:pPr lvl="1"/>
            <a:r>
              <a:rPr lang="en-CA" altLang="en-US" sz="2000" dirty="0" smtClean="0"/>
              <a:t>Text colours, contrast</a:t>
            </a:r>
          </a:p>
          <a:p>
            <a:pPr lvl="1"/>
            <a:r>
              <a:rPr lang="en-CA" altLang="en-US" sz="2000" dirty="0" smtClean="0"/>
              <a:t>Broken links</a:t>
            </a:r>
          </a:p>
          <a:p>
            <a:pPr lvl="2"/>
            <a:r>
              <a:rPr lang="en-CA" altLang="en-US" sz="1600" dirty="0" smtClean="0"/>
              <a:t>Check from a different computer!</a:t>
            </a:r>
          </a:p>
          <a:p>
            <a:pPr lvl="1"/>
            <a:r>
              <a:rPr lang="en-CA" altLang="en-US" sz="2000" dirty="0" smtClean="0"/>
              <a:t>Underlining</a:t>
            </a:r>
          </a:p>
          <a:p>
            <a:pPr lvl="1"/>
            <a:r>
              <a:rPr lang="en-CA" altLang="en-US" sz="2000" dirty="0" smtClean="0"/>
              <a:t>Colours</a:t>
            </a:r>
          </a:p>
          <a:p>
            <a:pPr lvl="2"/>
            <a:r>
              <a:rPr lang="en-CA" altLang="en-US" dirty="0" smtClean="0"/>
              <a:t>Link Colours</a:t>
            </a:r>
          </a:p>
          <a:p>
            <a:pPr lvl="1"/>
            <a:r>
              <a:rPr lang="en-CA" altLang="en-US" sz="2000" dirty="0" smtClean="0"/>
              <a:t>Paragraphs</a:t>
            </a:r>
          </a:p>
          <a:p>
            <a:pPr lvl="1"/>
            <a:r>
              <a:rPr lang="en-CA" altLang="en-US" sz="2000" dirty="0" smtClean="0"/>
              <a:t>Padding</a:t>
            </a:r>
          </a:p>
          <a:p>
            <a:pPr lvl="1"/>
            <a:r>
              <a:rPr lang="en-CA" altLang="en-US" sz="2000" dirty="0" smtClean="0">
                <a:sym typeface="Wingdings" panose="05000000000000000000" pitchFamily="2" charset="2"/>
              </a:rPr>
              <a:t>Followed the instructions (make the anchor links, etc..)</a:t>
            </a:r>
            <a:endParaRPr lang="en-CA" altLang="en-US" sz="2000" dirty="0" smtClean="0"/>
          </a:p>
          <a:p>
            <a:pPr lvl="1"/>
            <a:endParaRPr lang="en-CA" altLang="en-US" dirty="0" smtClean="0"/>
          </a:p>
          <a:p>
            <a:pPr lvl="1"/>
            <a:endParaRPr lang="en-CA" alt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7"/>
          <p:cNvSpPr>
            <a:spLocks noGrp="1"/>
          </p:cNvSpPr>
          <p:nvPr>
            <p:ph type="title"/>
          </p:nvPr>
        </p:nvSpPr>
        <p:spPr bwMode="auto">
          <a:xfrm>
            <a:off x="5429250" y="571500"/>
            <a:ext cx="3429000" cy="5362575"/>
          </a:xfrm>
        </p:spPr>
        <p:txBody>
          <a:bodyPr vert="horz" wrap="square" lIns="91440" tIns="45720" rIns="91440" bIns="45720" numCol="1" anchorCtr="0" compatLnSpc="1">
            <a:prstTxWarp prst="textNoShape">
              <a:avLst/>
            </a:prstTxWarp>
          </a:bodyPr>
          <a:lstStyle/>
          <a:p>
            <a:pPr eaLnBrk="1" hangingPunct="1"/>
            <a:r>
              <a:rPr lang="en-CA" altLang="en-US" smtClean="0"/>
              <a:t>History of Animation:</a:t>
            </a:r>
            <a:br>
              <a:rPr lang="en-CA" altLang="en-US" smtClean="0"/>
            </a:br>
            <a:r>
              <a:rPr lang="en-CA" altLang="en-US" b="0" smtClean="0">
                <a:sym typeface="Wingdings" panose="05000000000000000000" pitchFamily="2" charset="2"/>
              </a:rPr>
              <a:t> early cave drawings show animals with 8 legs (trying to show animal moving)</a:t>
            </a:r>
            <a:br>
              <a:rPr lang="en-CA" altLang="en-US" b="0" smtClean="0">
                <a:sym typeface="Wingdings" panose="05000000000000000000" pitchFamily="2" charset="2"/>
              </a:rPr>
            </a:br>
            <a:r>
              <a:rPr lang="en-CA" altLang="en-US" b="0" smtClean="0">
                <a:sym typeface="Wingdings" panose="05000000000000000000" pitchFamily="2" charset="2"/>
              </a:rPr>
              <a:t> </a:t>
            </a:r>
            <a:r>
              <a:rPr lang="en-CA" altLang="en-US" smtClean="0">
                <a:sym typeface="Wingdings" panose="05000000000000000000" pitchFamily="2" charset="2"/>
              </a:rPr>
              <a:t>1868</a:t>
            </a:r>
            <a:r>
              <a:rPr lang="en-CA" altLang="en-US" b="0" smtClean="0">
                <a:sym typeface="Wingdings" panose="05000000000000000000" pitchFamily="2" charset="2"/>
              </a:rPr>
              <a:t> – Flip book patented</a:t>
            </a:r>
            <a:br>
              <a:rPr lang="en-CA" altLang="en-US" b="0" smtClean="0">
                <a:sym typeface="Wingdings" panose="05000000000000000000" pitchFamily="2" charset="2"/>
              </a:rPr>
            </a:br>
            <a:r>
              <a:rPr lang="en-CA" altLang="en-US" b="0" smtClean="0">
                <a:sym typeface="Wingdings" panose="05000000000000000000" pitchFamily="2" charset="2"/>
              </a:rPr>
              <a:t> </a:t>
            </a:r>
            <a:r>
              <a:rPr lang="en-CA" altLang="en-US" smtClean="0"/>
              <a:t>1877 -</a:t>
            </a:r>
            <a:r>
              <a:rPr lang="en-CA" altLang="en-US" b="0" smtClean="0"/>
              <a:t> Praxinoscope Cylinder containing slits that when spun gave the illusion of movement</a:t>
            </a:r>
            <a:br>
              <a:rPr lang="en-CA" altLang="en-US" b="0" smtClean="0"/>
            </a:br>
            <a:r>
              <a:rPr lang="en-CA" altLang="en-US" b="0" smtClean="0">
                <a:sym typeface="Wingdings" panose="05000000000000000000" pitchFamily="2" charset="2"/>
              </a:rPr>
              <a:t> </a:t>
            </a:r>
            <a:r>
              <a:rPr lang="en-CA" altLang="en-US" smtClean="0">
                <a:sym typeface="Wingdings" panose="05000000000000000000" pitchFamily="2" charset="2"/>
              </a:rPr>
              <a:t>1892</a:t>
            </a:r>
            <a:r>
              <a:rPr lang="en-CA" altLang="en-US" b="0" smtClean="0">
                <a:sym typeface="Wingdings" panose="05000000000000000000" pitchFamily="2" charset="2"/>
              </a:rPr>
              <a:t> - Reynaud showed how he could use 12 pictures and loop the pictures. He had 500 frames using something similar to the modern film projector</a:t>
            </a:r>
            <a:br>
              <a:rPr lang="en-CA" altLang="en-US" b="0" smtClean="0">
                <a:sym typeface="Wingdings" panose="05000000000000000000" pitchFamily="2" charset="2"/>
              </a:rPr>
            </a:br>
            <a:r>
              <a:rPr lang="en-CA" altLang="en-US" b="0" smtClean="0">
                <a:sym typeface="Wingdings" panose="05000000000000000000" pitchFamily="2" charset="2"/>
              </a:rPr>
              <a:t> </a:t>
            </a:r>
            <a:r>
              <a:rPr lang="en-CA" altLang="en-US" smtClean="0">
                <a:sym typeface="Wingdings" panose="05000000000000000000" pitchFamily="2" charset="2"/>
              </a:rPr>
              <a:t>1898</a:t>
            </a:r>
            <a:r>
              <a:rPr lang="en-CA" altLang="en-US" b="0" smtClean="0">
                <a:sym typeface="Wingdings" panose="05000000000000000000" pitchFamily="2" charset="2"/>
              </a:rPr>
              <a:t> – </a:t>
            </a:r>
            <a:r>
              <a:rPr lang="en-CA" altLang="en-US" smtClean="0">
                <a:sym typeface="Wingdings" panose="05000000000000000000" pitchFamily="2" charset="2"/>
              </a:rPr>
              <a:t>Stop motion </a:t>
            </a:r>
            <a:r>
              <a:rPr lang="en-CA" altLang="en-US" b="0" smtClean="0">
                <a:sym typeface="Wingdings" panose="05000000000000000000" pitchFamily="2" charset="2"/>
              </a:rPr>
              <a:t>animation introduced</a:t>
            </a:r>
            <a:endParaRPr lang="en-CA" altLang="en-US" smtClean="0"/>
          </a:p>
        </p:txBody>
      </p:sp>
      <p:sp>
        <p:nvSpPr>
          <p:cNvPr id="63491" name="Text Placeholder 9"/>
          <p:cNvSpPr>
            <a:spLocks noGrp="1"/>
          </p:cNvSpPr>
          <p:nvPr>
            <p:ph type="body" sz="half" idx="2"/>
          </p:nvPr>
        </p:nvSpPr>
        <p:spPr/>
        <p:txBody>
          <a:bodyPr/>
          <a:lstStyle/>
          <a:p>
            <a:pPr eaLnBrk="1" hangingPunct="1">
              <a:spcBef>
                <a:spcPct val="0"/>
              </a:spcBef>
            </a:pPr>
            <a:r>
              <a:rPr lang="en-CA" altLang="en-US" smtClean="0"/>
              <a:t>Ancient Egypt Mural  attempting to depict movement (4000 years old)</a:t>
            </a:r>
          </a:p>
          <a:p>
            <a:pPr eaLnBrk="1" hangingPunct="1">
              <a:spcBef>
                <a:spcPct val="0"/>
              </a:spcBef>
            </a:pPr>
            <a:endParaRPr lang="en-CA" altLang="en-US" smtClean="0"/>
          </a:p>
        </p:txBody>
      </p:sp>
      <p:pic>
        <p:nvPicPr>
          <p:cNvPr id="63492" name="Picture 4" descr="File:Egyptmotionseries.jpg">
            <a:hlinkClick r:id="rId2"/>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450" r="1450"/>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pic>
        <p:nvPicPr>
          <p:cNvPr id="63493" name="Picture 15" descr="horseinmotion_01_animatorst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5786438"/>
            <a:ext cx="471487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7" descr="Gaits of the Horse, by E. Muybrid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6000750"/>
            <a:ext cx="100171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a:xfrm>
            <a:off x="5357813" y="0"/>
            <a:ext cx="3786187" cy="5429250"/>
          </a:xfrm>
        </p:spPr>
        <p:txBody>
          <a:bodyPr vert="horz" wrap="square" lIns="91440" tIns="45720" rIns="91440" bIns="45720" numCol="1" anchorCtr="0" compatLnSpc="1">
            <a:prstTxWarp prst="textNoShape">
              <a:avLst/>
            </a:prstTxWarp>
          </a:bodyPr>
          <a:lstStyle/>
          <a:p>
            <a:pPr eaLnBrk="1" hangingPunct="1"/>
            <a:r>
              <a:rPr lang="en-CA" altLang="en-US" smtClean="0"/>
              <a:t>1906 </a:t>
            </a:r>
            <a:r>
              <a:rPr lang="en-CA" altLang="en-US" smtClean="0">
                <a:sym typeface="Wingdings" panose="05000000000000000000" pitchFamily="2" charset="2"/>
              </a:rPr>
              <a:t> </a:t>
            </a:r>
            <a:r>
              <a:rPr lang="en-CA" altLang="en-US" b="0" smtClean="0">
                <a:sym typeface="Wingdings" panose="05000000000000000000" pitchFamily="2" charset="2"/>
              </a:rPr>
              <a:t>Blacktons makes “The Humorous Phases of Funny Faces” using a blackboard and frame by frame shots</a:t>
            </a:r>
            <a:br>
              <a:rPr lang="en-CA" altLang="en-US" b="0" smtClean="0">
                <a:sym typeface="Wingdings" panose="05000000000000000000" pitchFamily="2" charset="2"/>
              </a:rPr>
            </a:br>
            <a:r>
              <a:rPr lang="en-CA" altLang="en-US" smtClean="0">
                <a:sym typeface="Wingdings" panose="05000000000000000000" pitchFamily="2" charset="2"/>
              </a:rPr>
              <a:t>1914</a:t>
            </a:r>
            <a:r>
              <a:rPr lang="en-CA" altLang="en-US" b="0" smtClean="0">
                <a:sym typeface="Wingdings" panose="05000000000000000000" pitchFamily="2" charset="2"/>
              </a:rPr>
              <a:t>  McCay makes “Gertie the Dinosaur”, the first successful character animation</a:t>
            </a:r>
            <a:br>
              <a:rPr lang="en-CA" altLang="en-US" b="0" smtClean="0">
                <a:sym typeface="Wingdings" panose="05000000000000000000" pitchFamily="2" charset="2"/>
              </a:rPr>
            </a:br>
            <a:r>
              <a:rPr lang="en-CA" altLang="en-US" smtClean="0">
                <a:sym typeface="Wingdings" panose="05000000000000000000" pitchFamily="2" charset="2"/>
              </a:rPr>
              <a:t>1928 </a:t>
            </a:r>
            <a:r>
              <a:rPr lang="en-CA" altLang="en-US" b="0" smtClean="0">
                <a:sym typeface="Wingdings" panose="05000000000000000000" pitchFamily="2" charset="2"/>
              </a:rPr>
              <a:t> Walt Disney uses sound and animation in Steamboat Willie</a:t>
            </a:r>
            <a:br>
              <a:rPr lang="en-CA" altLang="en-US" b="0" smtClean="0">
                <a:sym typeface="Wingdings" panose="05000000000000000000" pitchFamily="2" charset="2"/>
              </a:rPr>
            </a:br>
            <a:r>
              <a:rPr lang="en-CA" altLang="en-US" smtClean="0">
                <a:sym typeface="Wingdings" panose="05000000000000000000" pitchFamily="2" charset="2"/>
              </a:rPr>
              <a:t>1937</a:t>
            </a:r>
            <a:r>
              <a:rPr lang="en-CA" altLang="en-US" b="0" smtClean="0">
                <a:sym typeface="Wingdings" panose="05000000000000000000" pitchFamily="2" charset="2"/>
              </a:rPr>
              <a:t>  </a:t>
            </a:r>
            <a:r>
              <a:rPr lang="en-CA" altLang="en-US" b="0" smtClean="0">
                <a:sym typeface="Wingdings" panose="05000000000000000000" pitchFamily="2" charset="2"/>
                <a:hlinkClick r:id="rId2"/>
              </a:rPr>
              <a:t>first full length feature animation movie: Snow White</a:t>
            </a:r>
            <a:r>
              <a:rPr lang="en-CA" altLang="en-US" b="0" smtClean="0">
                <a:sym typeface="Wingdings" panose="05000000000000000000" pitchFamily="2" charset="2"/>
              </a:rPr>
              <a:t/>
            </a:r>
            <a:br>
              <a:rPr lang="en-CA" altLang="en-US" b="0" smtClean="0">
                <a:sym typeface="Wingdings" panose="05000000000000000000" pitchFamily="2" charset="2"/>
              </a:rPr>
            </a:br>
            <a:endParaRPr lang="en-CA" altLang="en-US" smtClean="0"/>
          </a:p>
        </p:txBody>
      </p:sp>
      <p:sp>
        <p:nvSpPr>
          <p:cNvPr id="64515" name="Text Placeholder 3"/>
          <p:cNvSpPr>
            <a:spLocks noGrp="1"/>
          </p:cNvSpPr>
          <p:nvPr>
            <p:ph type="body" sz="half" idx="2"/>
          </p:nvPr>
        </p:nvSpPr>
        <p:spPr/>
        <p:txBody>
          <a:bodyPr/>
          <a:lstStyle/>
          <a:p>
            <a:pPr eaLnBrk="1" hangingPunct="1">
              <a:spcBef>
                <a:spcPct val="0"/>
              </a:spcBef>
            </a:pPr>
            <a:r>
              <a:rPr lang="en-CA" altLang="en-US" smtClean="0"/>
              <a:t>Gertie The Dinosaur</a:t>
            </a:r>
          </a:p>
        </p:txBody>
      </p:sp>
      <p:pic>
        <p:nvPicPr>
          <p:cNvPr id="64516" name="Picture 2" descr="Gertie the Dinosaur - 1914"/>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66" r="1566"/>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a:xfrm>
            <a:off x="5652120" y="116632"/>
            <a:ext cx="3384376" cy="6599854"/>
          </a:xfrm>
        </p:spPr>
        <p:txBody>
          <a:bodyPr vert="horz" wrap="square" lIns="91440" tIns="45720" rIns="91440" bIns="45720" numCol="1" anchorCtr="0" compatLnSpc="1">
            <a:prstTxWarp prst="textNoShape">
              <a:avLst/>
            </a:prstTxWarp>
          </a:bodyPr>
          <a:lstStyle/>
          <a:p>
            <a:pPr eaLnBrk="1" hangingPunct="1"/>
            <a:r>
              <a:rPr lang="en-CA" altLang="en-US" sz="1800" dirty="0" smtClean="0">
                <a:sym typeface="Wingdings" panose="05000000000000000000" pitchFamily="2" charset="2"/>
              </a:rPr>
              <a:t>1960  </a:t>
            </a:r>
            <a:r>
              <a:rPr lang="en-CA" altLang="en-US" sz="1800" b="0" dirty="0" smtClean="0">
                <a:sym typeface="Wingdings" panose="05000000000000000000" pitchFamily="2" charset="2"/>
              </a:rPr>
              <a:t>first prime time animation  TV Show debuted </a:t>
            </a:r>
            <a:r>
              <a:rPr lang="en-CA" altLang="en-US" sz="1800" dirty="0" smtClean="0">
                <a:solidFill>
                  <a:schemeClr val="accent1"/>
                </a:solidFill>
                <a:sym typeface="Wingdings" panose="05000000000000000000" pitchFamily="2" charset="2"/>
              </a:rPr>
              <a:t>Question: </a:t>
            </a:r>
            <a:r>
              <a:rPr lang="en-CA" altLang="en-US" sz="1800" b="0" dirty="0" smtClean="0">
                <a:solidFill>
                  <a:schemeClr val="accent1"/>
                </a:solidFill>
                <a:sym typeface="Wingdings" panose="05000000000000000000" pitchFamily="2" charset="2"/>
              </a:rPr>
              <a:t>What was it?</a:t>
            </a:r>
            <a:br>
              <a:rPr lang="en-CA" altLang="en-US" sz="1800" b="0" dirty="0" smtClean="0">
                <a:solidFill>
                  <a:schemeClr val="accent1"/>
                </a:solidFill>
                <a:sym typeface="Wingdings" panose="05000000000000000000" pitchFamily="2" charset="2"/>
              </a:rPr>
            </a:br>
            <a:r>
              <a:rPr lang="en-CA" altLang="en-US" sz="1800" dirty="0" smtClean="0">
                <a:solidFill>
                  <a:schemeClr val="accent1"/>
                </a:solidFill>
                <a:sym typeface="Wingdings" panose="05000000000000000000" pitchFamily="2" charset="2"/>
              </a:rPr>
              <a:t>Question: </a:t>
            </a:r>
            <a:r>
              <a:rPr lang="en-CA" altLang="en-US" sz="1800" b="0" dirty="0" smtClean="0">
                <a:solidFill>
                  <a:schemeClr val="accent1"/>
                </a:solidFill>
                <a:sym typeface="Wingdings" panose="05000000000000000000" pitchFamily="2" charset="2"/>
              </a:rPr>
              <a:t>What is the longest running animation prime time show</a:t>
            </a:r>
            <a:r>
              <a:rPr lang="en-CA" altLang="en-US" sz="1800" b="0" dirty="0" smtClean="0">
                <a:sym typeface="Wingdings" panose="05000000000000000000" pitchFamily="2" charset="2"/>
              </a:rPr>
              <a:t/>
            </a:r>
            <a:br>
              <a:rPr lang="en-CA" altLang="en-US" sz="1800" b="0" dirty="0" smtClean="0">
                <a:sym typeface="Wingdings" panose="05000000000000000000" pitchFamily="2" charset="2"/>
              </a:rPr>
            </a:br>
            <a:r>
              <a:rPr lang="en-CA" altLang="en-US" sz="1800" dirty="0" smtClean="0">
                <a:sym typeface="Wingdings" panose="05000000000000000000" pitchFamily="2" charset="2"/>
              </a:rPr>
              <a:t>1982 </a:t>
            </a:r>
            <a:r>
              <a:rPr lang="en-CA" altLang="en-US" sz="1800" b="0" dirty="0" smtClean="0">
                <a:sym typeface="Wingdings" panose="05000000000000000000" pitchFamily="2" charset="2"/>
              </a:rPr>
              <a:t> Star Trek, The Wrath of Khan includes computer generated effects. TRON, a Disney animation includes 15 minutes of computer generated scenes</a:t>
            </a:r>
            <a:br>
              <a:rPr lang="en-CA" altLang="en-US" sz="1800" b="0" dirty="0" smtClean="0">
                <a:sym typeface="Wingdings" panose="05000000000000000000" pitchFamily="2" charset="2"/>
              </a:rPr>
            </a:br>
            <a:r>
              <a:rPr lang="en-CA" altLang="en-US" sz="1800" dirty="0" smtClean="0">
                <a:sym typeface="Wingdings" panose="05000000000000000000" pitchFamily="2" charset="2"/>
              </a:rPr>
              <a:t>1986</a:t>
            </a:r>
            <a:r>
              <a:rPr lang="en-CA" altLang="en-US" sz="1800" b="0" dirty="0" smtClean="0">
                <a:sym typeface="Wingdings" panose="05000000000000000000" pitchFamily="2" charset="2"/>
              </a:rPr>
              <a:t>  </a:t>
            </a:r>
            <a:r>
              <a:rPr lang="en-CA" altLang="en-US" sz="1800" b="0" dirty="0" smtClean="0">
                <a:sym typeface="Wingdings" panose="05000000000000000000" pitchFamily="2" charset="2"/>
                <a:hlinkClick r:id="rId2"/>
              </a:rPr>
              <a:t>Take On Me by aha,</a:t>
            </a:r>
            <a:r>
              <a:rPr lang="en-CA" altLang="en-US" sz="1800" b="0" dirty="0" smtClean="0">
                <a:sym typeface="Wingdings" panose="05000000000000000000" pitchFamily="2" charset="2"/>
                <a:hlinkClick r:id="rId3"/>
              </a:rPr>
              <a:t> </a:t>
            </a:r>
            <a:r>
              <a:rPr lang="en-CA" altLang="en-US" sz="1800" b="0" dirty="0" smtClean="0">
                <a:sym typeface="Wingdings" panose="05000000000000000000" pitchFamily="2" charset="2"/>
              </a:rPr>
              <a:t>creates much hyped video that uses </a:t>
            </a:r>
            <a:r>
              <a:rPr lang="en-CA" altLang="en-US" dirty="0" err="1">
                <a:sym typeface="Wingdings" panose="05000000000000000000" pitchFamily="2" charset="2"/>
              </a:rPr>
              <a:t>rotoscoping</a:t>
            </a:r>
            <a:r>
              <a:rPr lang="en-CA" altLang="en-US" sz="1800" b="0" dirty="0" smtClean="0">
                <a:sym typeface="Wingdings" panose="05000000000000000000" pitchFamily="2" charset="2"/>
              </a:rPr>
              <a:t> (</a:t>
            </a:r>
            <a:r>
              <a:rPr lang="en-CA" altLang="en-US" sz="1800" b="0" dirty="0" smtClean="0"/>
              <a:t>pencil-sketch animation/live-action combination )</a:t>
            </a:r>
            <a:br>
              <a:rPr lang="en-CA" altLang="en-US" sz="1800" b="0" dirty="0" smtClean="0"/>
            </a:br>
            <a:r>
              <a:rPr lang="en-CA" altLang="en-US" sz="1800" dirty="0">
                <a:solidFill>
                  <a:schemeClr val="accent1"/>
                </a:solidFill>
              </a:rPr>
              <a:t>1995 </a:t>
            </a:r>
            <a:r>
              <a:rPr lang="en-CA" altLang="en-US" sz="1800" dirty="0">
                <a:solidFill>
                  <a:schemeClr val="accent1"/>
                </a:solidFill>
                <a:sym typeface="Wingdings" panose="05000000000000000000" pitchFamily="2" charset="2"/>
              </a:rPr>
              <a:t> </a:t>
            </a:r>
            <a:r>
              <a:rPr lang="en-CA" altLang="en-US" sz="1800" b="0" dirty="0">
                <a:solidFill>
                  <a:schemeClr val="accent1"/>
                </a:solidFill>
                <a:sym typeface="Wingdings" panose="05000000000000000000" pitchFamily="2" charset="2"/>
              </a:rPr>
              <a:t> </a:t>
            </a:r>
            <a:r>
              <a:rPr lang="en-CA" altLang="en-US" sz="1800" dirty="0">
                <a:solidFill>
                  <a:schemeClr val="accent1"/>
                </a:solidFill>
                <a:sym typeface="Wingdings" panose="05000000000000000000" pitchFamily="2" charset="2"/>
              </a:rPr>
              <a:t>Question</a:t>
            </a:r>
            <a:r>
              <a:rPr lang="en-CA" altLang="en-US" sz="1800" b="0" dirty="0">
                <a:solidFill>
                  <a:schemeClr val="accent1"/>
                </a:solidFill>
                <a:sym typeface="Wingdings" panose="05000000000000000000" pitchFamily="2" charset="2"/>
              </a:rPr>
              <a:t>: What was the first full length completely computer generated animation movie released? </a:t>
            </a:r>
            <a:r>
              <a:rPr lang="en-CA" altLang="en-US" sz="1800" b="0" dirty="0">
                <a:sym typeface="Wingdings" panose="05000000000000000000" pitchFamily="2" charset="2"/>
              </a:rPr>
              <a:t/>
            </a:r>
            <a:br>
              <a:rPr lang="en-CA" altLang="en-US" sz="1800" b="0" dirty="0">
                <a:sym typeface="Wingdings" panose="05000000000000000000" pitchFamily="2" charset="2"/>
              </a:rPr>
            </a:br>
            <a:r>
              <a:rPr lang="en-CA" altLang="en-US" sz="1800" dirty="0">
                <a:sym typeface="Wingdings" panose="05000000000000000000" pitchFamily="2" charset="2"/>
                <a:hlinkClick r:id="rId4"/>
              </a:rPr>
              <a:t>Question</a:t>
            </a:r>
            <a:r>
              <a:rPr lang="en-CA" altLang="en-US" sz="1800" b="0" dirty="0">
                <a:sym typeface="Wingdings" panose="05000000000000000000" pitchFamily="2" charset="2"/>
                <a:hlinkClick r:id="rId4"/>
              </a:rPr>
              <a:t>: What is the highest grossing animated film of all time?</a:t>
            </a:r>
            <a:endParaRPr lang="en-CA" altLang="en-US" sz="1800" b="0" dirty="0" smtClean="0"/>
          </a:p>
        </p:txBody>
      </p:sp>
      <p:sp>
        <p:nvSpPr>
          <p:cNvPr id="65539" name="Text Placeholder 3"/>
          <p:cNvSpPr>
            <a:spLocks noGrp="1"/>
          </p:cNvSpPr>
          <p:nvPr>
            <p:ph type="body" sz="half" idx="2"/>
          </p:nvPr>
        </p:nvSpPr>
        <p:spPr/>
        <p:txBody>
          <a:bodyPr/>
          <a:lstStyle/>
          <a:p>
            <a:pPr eaLnBrk="1" hangingPunct="1">
              <a:spcBef>
                <a:spcPct val="0"/>
              </a:spcBef>
            </a:pPr>
            <a:r>
              <a:rPr lang="en-CA" altLang="en-US" smtClean="0"/>
              <a:t>Chris Griffin</a:t>
            </a:r>
          </a:p>
        </p:txBody>
      </p:sp>
      <p:pic>
        <p:nvPicPr>
          <p:cNvPr id="65540" name="Picture 1">
            <a:hlinkClick r:id="rId5"/>
          </p:cNvPr>
          <p:cNvPicPr>
            <a:picLocks noGrp="1" noChangeAspect="1" noChangeArrowheads="1"/>
          </p:cNvPicPr>
          <p:nvPr>
            <p:ph type="pic" idx="1"/>
          </p:nvPr>
        </p:nvPicPr>
        <p:blipFill>
          <a:blip r:embed="rId6">
            <a:extLst>
              <a:ext uri="{28A0092B-C50C-407E-A947-70E740481C1C}">
                <a14:useLocalDpi xmlns:a14="http://schemas.microsoft.com/office/drawing/2010/main" val="0"/>
              </a:ext>
            </a:extLst>
          </a:blip>
          <a:srcRect t="14268" b="14268"/>
          <a:stretch>
            <a:fillRect/>
          </a:stretch>
        </p:blipFill>
        <p:spPr>
          <a:xfrm>
            <a:off x="838200" y="1285875"/>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9552" y="136672"/>
            <a:ext cx="8072438" cy="1143000"/>
          </a:xfrm>
        </p:spPr>
        <p:txBody>
          <a:bodyPr/>
          <a:lstStyle/>
          <a:p>
            <a:r>
              <a:rPr lang="en-US" dirty="0" err="1" smtClean="0"/>
              <a:t>Cinemagraphs</a:t>
            </a:r>
            <a:endParaRPr lang="en-US" dirty="0"/>
          </a:p>
        </p:txBody>
      </p:sp>
      <p:sp>
        <p:nvSpPr>
          <p:cNvPr id="7" name="Content Placeholder 6"/>
          <p:cNvSpPr>
            <a:spLocks noGrp="1"/>
          </p:cNvSpPr>
          <p:nvPr>
            <p:ph idx="1"/>
          </p:nvPr>
        </p:nvSpPr>
        <p:spPr>
          <a:xfrm>
            <a:off x="395536" y="1386596"/>
            <a:ext cx="8856984" cy="5072063"/>
          </a:xfrm>
        </p:spPr>
        <p:txBody>
          <a:bodyPr/>
          <a:lstStyle/>
          <a:p>
            <a:r>
              <a:rPr lang="en-US" dirty="0" smtClean="0"/>
              <a:t>Introduced in 2011</a:t>
            </a:r>
          </a:p>
          <a:p>
            <a:r>
              <a:rPr lang="en-US" dirty="0">
                <a:hlinkClick r:id="rId2"/>
              </a:rPr>
              <a:t>https://</a:t>
            </a:r>
            <a:r>
              <a:rPr lang="en-US" dirty="0" smtClean="0">
                <a:hlinkClick r:id="rId2"/>
              </a:rPr>
              <a:t>www.youtube.com/watch?v=ydyGiq7hnOg</a:t>
            </a:r>
            <a:endParaRPr lang="en-US" dirty="0" smtClean="0"/>
          </a:p>
          <a:p>
            <a:r>
              <a:rPr lang="en-CA" altLang="en-US" dirty="0">
                <a:sym typeface="Wingdings" panose="05000000000000000000" pitchFamily="2" charset="2"/>
              </a:rPr>
              <a:t>Usually stored as animated .</a:t>
            </a:r>
            <a:r>
              <a:rPr lang="en-CA" altLang="en-US" dirty="0" smtClean="0">
                <a:sym typeface="Wingdings" panose="05000000000000000000" pitchFamily="2" charset="2"/>
              </a:rPr>
              <a:t>gif</a:t>
            </a:r>
          </a:p>
          <a:p>
            <a:r>
              <a:rPr lang="en-CA" altLang="en-US" dirty="0" smtClean="0">
                <a:sym typeface="Wingdings" panose="05000000000000000000" pitchFamily="2" charset="2"/>
              </a:rPr>
              <a:t>Need BOTH a still picture and a video</a:t>
            </a:r>
          </a:p>
          <a:p>
            <a:r>
              <a:rPr lang="en-US" dirty="0">
                <a:hlinkClick r:id="rId3"/>
              </a:rPr>
              <a:t>https://flixel.com/cinemagraph/mr605d3hcragjswdy8ci/</a:t>
            </a:r>
            <a:endParaRPr lang="en-CA" altLang="en-US" dirty="0" smtClean="0">
              <a:sym typeface="Wingdings" panose="05000000000000000000" pitchFamily="2" charset="2"/>
            </a:endParaRPr>
          </a:p>
          <a:p>
            <a:r>
              <a:rPr lang="en-CA" altLang="en-US" dirty="0">
                <a:sym typeface="Wingdings" panose="05000000000000000000" pitchFamily="2" charset="2"/>
              </a:rPr>
              <a:t>Laura’s first tries at </a:t>
            </a:r>
            <a:r>
              <a:rPr lang="en-CA" altLang="en-US" dirty="0" err="1">
                <a:sym typeface="Wingdings" panose="05000000000000000000" pitchFamily="2" charset="2"/>
              </a:rPr>
              <a:t>Cinemagraphs</a:t>
            </a:r>
            <a:r>
              <a:rPr lang="en-CA" altLang="en-US" dirty="0">
                <a:sym typeface="Wingdings" panose="05000000000000000000" pitchFamily="2" charset="2"/>
              </a:rPr>
              <a:t> </a:t>
            </a:r>
            <a:r>
              <a:rPr lang="en-CA" altLang="en-US" dirty="0" smtClean="0">
                <a:sym typeface="Wingdings" panose="05000000000000000000" pitchFamily="2" charset="2"/>
              </a:rPr>
              <a:t></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5187818"/>
            <a:ext cx="27654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5187818"/>
            <a:ext cx="2933700"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5"/>
          <p:cNvPicPr>
            <a:picLocks noChangeAspect="1"/>
          </p:cNvPicPr>
          <p:nvPr/>
        </p:nvPicPr>
        <p:blipFill>
          <a:blip r:embed="rId6">
            <a:extLst>
              <a:ext uri="{28A0092B-C50C-407E-A947-70E740481C1C}">
                <a14:useLocalDpi xmlns:a14="http://schemas.microsoft.com/office/drawing/2010/main" val="0"/>
              </a:ext>
            </a:extLst>
          </a:blip>
          <a:srcRect l="14634" r="14634"/>
          <a:stretch>
            <a:fillRect/>
          </a:stretch>
        </p:blipFill>
        <p:spPr bwMode="auto">
          <a:xfrm>
            <a:off x="6222188" y="-4382"/>
            <a:ext cx="2506521" cy="199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Let’s Review</a:t>
            </a:r>
            <a:endParaRPr lang="en-CA" dirty="0">
              <a:solidFill>
                <a:schemeClr val="tx2">
                  <a:satMod val="130000"/>
                </a:schemeClr>
              </a:solidFill>
            </a:endParaRPr>
          </a:p>
        </p:txBody>
      </p:sp>
      <p:sp>
        <p:nvSpPr>
          <p:cNvPr id="66563" name="Content Placeholder 2"/>
          <p:cNvSpPr>
            <a:spLocks noGrp="1"/>
          </p:cNvSpPr>
          <p:nvPr>
            <p:ph idx="1"/>
          </p:nvPr>
        </p:nvSpPr>
        <p:spPr>
          <a:xfrm>
            <a:off x="827088" y="1341438"/>
            <a:ext cx="8077200" cy="5072062"/>
          </a:xfrm>
        </p:spPr>
        <p:txBody>
          <a:bodyPr/>
          <a:lstStyle/>
          <a:p>
            <a:pPr eaLnBrk="1" hangingPunct="1">
              <a:defRPr/>
            </a:pPr>
            <a:r>
              <a:rPr lang="en-US" altLang="en-US" dirty="0" smtClean="0">
                <a:hlinkClick r:id="rId2"/>
              </a:rPr>
              <a:t>http://www.youtube.com/watch?v=SaJxnTf44eg&amp;feature=related</a:t>
            </a:r>
            <a:r>
              <a:rPr lang="en-US" altLang="en-US" dirty="0" smtClean="0"/>
              <a:t> </a:t>
            </a:r>
          </a:p>
          <a:p>
            <a:pPr eaLnBrk="1" hangingPunct="1">
              <a:defRPr/>
            </a:pPr>
            <a:r>
              <a:rPr lang="en-US" altLang="en-US" dirty="0" smtClean="0"/>
              <a:t>Finally: For the major assignment, you must create an animation. </a:t>
            </a:r>
          </a:p>
          <a:p>
            <a:pPr lvl="1" eaLnBrk="1" hangingPunct="1">
              <a:defRPr/>
            </a:pPr>
            <a:r>
              <a:rPr lang="en-CA" altLang="en-US" dirty="0" smtClean="0">
                <a:sym typeface="Wingdings" panose="05000000000000000000" pitchFamily="2" charset="2"/>
                <a:hlinkClick r:id="rId3"/>
              </a:rPr>
              <a:t>Cute </a:t>
            </a:r>
            <a:r>
              <a:rPr lang="en-CA" altLang="en-US" dirty="0">
                <a:sym typeface="Wingdings" panose="05000000000000000000" pitchFamily="2" charset="2"/>
                <a:hlinkClick r:id="rId3"/>
              </a:rPr>
              <a:t>major from last term:</a:t>
            </a:r>
            <a:endParaRPr lang="en-CA" altLang="en-US" dirty="0">
              <a:sym typeface="Wingdings" panose="05000000000000000000" pitchFamily="2" charset="2"/>
            </a:endParaRPr>
          </a:p>
          <a:p>
            <a:pPr marL="82550" indent="0" eaLnBrk="1" hangingPunct="1">
              <a:buFont typeface="Wingdings 2" panose="05020102010507070707" pitchFamily="18" charset="2"/>
              <a:buNone/>
              <a:defRPr/>
            </a:pPr>
            <a:endParaRPr lang="en-US" altLang="en-US"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7250" y="142875"/>
            <a:ext cx="8072438" cy="785813"/>
          </a:xfrm>
        </p:spPr>
        <p:txBody>
          <a:bodyPr/>
          <a:lstStyle/>
          <a:p>
            <a:pPr eaLnBrk="1" fontAlgn="auto" hangingPunct="1">
              <a:spcAft>
                <a:spcPts val="0"/>
              </a:spcAft>
              <a:defRPr/>
            </a:pPr>
            <a:r>
              <a:rPr lang="en-CA" dirty="0" smtClean="0">
                <a:solidFill>
                  <a:schemeClr val="tx2">
                    <a:satMod val="130000"/>
                  </a:schemeClr>
                </a:solidFill>
              </a:rPr>
              <a:t>Warm up Questions:</a:t>
            </a:r>
            <a:endParaRPr lang="en-CA" dirty="0">
              <a:solidFill>
                <a:schemeClr val="tx2">
                  <a:satMod val="130000"/>
                </a:schemeClr>
              </a:solidFill>
            </a:endParaRPr>
          </a:p>
        </p:txBody>
      </p:sp>
      <p:sp>
        <p:nvSpPr>
          <p:cNvPr id="6" name="Content Placeholder 5"/>
          <p:cNvSpPr>
            <a:spLocks noGrp="1"/>
          </p:cNvSpPr>
          <p:nvPr>
            <p:ph idx="1"/>
          </p:nvPr>
        </p:nvSpPr>
        <p:spPr>
          <a:xfrm>
            <a:off x="642938" y="1071563"/>
            <a:ext cx="8072437" cy="5572125"/>
          </a:xfrm>
        </p:spPr>
        <p:txBody>
          <a:bodyPr>
            <a:normAutofit fontScale="92500" lnSpcReduction="10000"/>
          </a:bodyPr>
          <a:lstStyle/>
          <a:p>
            <a:pPr marL="365760" indent="-283464" eaLnBrk="1" fontAlgn="auto" hangingPunct="1">
              <a:spcAft>
                <a:spcPts val="0"/>
              </a:spcAft>
              <a:buFont typeface="Wingdings 2"/>
              <a:buChar char=""/>
              <a:defRPr/>
            </a:pPr>
            <a:r>
              <a:rPr lang="en-CA" b="1" dirty="0" smtClean="0">
                <a:solidFill>
                  <a:schemeClr val="accent1"/>
                </a:solidFill>
              </a:rPr>
              <a:t>Question</a:t>
            </a:r>
            <a:r>
              <a:rPr lang="en-CA" dirty="0" smtClean="0">
                <a:solidFill>
                  <a:schemeClr val="accent1"/>
                </a:solidFill>
              </a:rPr>
              <a:t>:  What is the </a:t>
            </a:r>
            <a:r>
              <a:rPr lang="en-CA" smtClean="0">
                <a:solidFill>
                  <a:schemeClr val="accent1"/>
                </a:solidFill>
              </a:rPr>
              <a:t>minimum number of </a:t>
            </a:r>
            <a:r>
              <a:rPr lang="en-CA" dirty="0" smtClean="0">
                <a:solidFill>
                  <a:schemeClr val="accent1"/>
                </a:solidFill>
              </a:rPr>
              <a:t>frames per second should we have when building an animation for display on a computer?</a:t>
            </a:r>
          </a:p>
          <a:p>
            <a:pPr marL="365760" indent="-283464" eaLnBrk="1" fontAlgn="auto" hangingPunct="1">
              <a:spcAft>
                <a:spcPts val="0"/>
              </a:spcAft>
              <a:buFont typeface="Wingdings 2"/>
              <a:buChar char=""/>
              <a:defRPr/>
            </a:pPr>
            <a:r>
              <a:rPr lang="en-CA" b="1" dirty="0" smtClean="0">
                <a:solidFill>
                  <a:schemeClr val="accent1"/>
                </a:solidFill>
              </a:rPr>
              <a:t>Question</a:t>
            </a:r>
            <a:r>
              <a:rPr lang="en-CA" dirty="0" smtClean="0">
                <a:solidFill>
                  <a:schemeClr val="accent1"/>
                </a:solidFill>
              </a:rPr>
              <a:t>:  Which type of animation uses frames:</a:t>
            </a:r>
          </a:p>
          <a:p>
            <a:pPr marL="916686" lvl="1" indent="-514350" eaLnBrk="1" fontAlgn="auto" hangingPunct="1">
              <a:spcAft>
                <a:spcPts val="0"/>
              </a:spcAft>
              <a:buFont typeface="+mj-lt"/>
              <a:buAutoNum type="alphaUcPeriod"/>
              <a:defRPr/>
            </a:pPr>
            <a:r>
              <a:rPr lang="en-CA" dirty="0" err="1" smtClean="0">
                <a:solidFill>
                  <a:schemeClr val="accent1"/>
                </a:solidFill>
              </a:rPr>
              <a:t>Cel</a:t>
            </a:r>
            <a:r>
              <a:rPr lang="en-CA" dirty="0" smtClean="0">
                <a:solidFill>
                  <a:schemeClr val="accent1"/>
                </a:solidFill>
              </a:rPr>
              <a:t> Based</a:t>
            </a:r>
          </a:p>
          <a:p>
            <a:pPr marL="916686" lvl="1" indent="-514350" eaLnBrk="1" fontAlgn="auto" hangingPunct="1">
              <a:spcAft>
                <a:spcPts val="0"/>
              </a:spcAft>
              <a:buFont typeface="+mj-lt"/>
              <a:buAutoNum type="alphaUcPeriod"/>
              <a:defRPr/>
            </a:pPr>
            <a:r>
              <a:rPr lang="en-CA" dirty="0" smtClean="0">
                <a:solidFill>
                  <a:schemeClr val="accent1"/>
                </a:solidFill>
              </a:rPr>
              <a:t>Path Based</a:t>
            </a:r>
          </a:p>
          <a:p>
            <a:pPr marL="916686" lvl="1" indent="-514350" eaLnBrk="1" fontAlgn="auto" hangingPunct="1">
              <a:spcAft>
                <a:spcPts val="0"/>
              </a:spcAft>
              <a:buFont typeface="+mj-lt"/>
              <a:buAutoNum type="alphaUcPeriod"/>
              <a:defRPr/>
            </a:pPr>
            <a:r>
              <a:rPr lang="en-CA" dirty="0" smtClean="0">
                <a:solidFill>
                  <a:schemeClr val="accent1"/>
                </a:solidFill>
              </a:rPr>
              <a:t>Both</a:t>
            </a:r>
          </a:p>
          <a:p>
            <a:pPr marL="916686" lvl="1" indent="-514350" eaLnBrk="1" fontAlgn="auto" hangingPunct="1">
              <a:spcAft>
                <a:spcPts val="0"/>
              </a:spcAft>
              <a:buFont typeface="+mj-lt"/>
              <a:buAutoNum type="alphaUcPeriod"/>
              <a:defRPr/>
            </a:pPr>
            <a:r>
              <a:rPr lang="en-CA" dirty="0" smtClean="0">
                <a:solidFill>
                  <a:schemeClr val="accent1"/>
                </a:solidFill>
              </a:rPr>
              <a:t>Neither</a:t>
            </a:r>
          </a:p>
          <a:p>
            <a:pPr marL="365760" indent="-283464" eaLnBrk="1" fontAlgn="auto" hangingPunct="1">
              <a:spcAft>
                <a:spcPts val="0"/>
              </a:spcAft>
              <a:buFont typeface="Wingdings 2"/>
              <a:buChar char=""/>
              <a:defRPr/>
            </a:pPr>
            <a:r>
              <a:rPr lang="en-CA" b="1" dirty="0" smtClean="0">
                <a:solidFill>
                  <a:schemeClr val="accent1"/>
                </a:solidFill>
              </a:rPr>
              <a:t>Question</a:t>
            </a:r>
            <a:r>
              <a:rPr lang="en-CA" dirty="0" smtClean="0">
                <a:solidFill>
                  <a:schemeClr val="accent1"/>
                </a:solidFill>
              </a:rPr>
              <a:t>:  If an animation is 40 frames long and the fps is 5, how long will the animation take to play?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0"/>
            <a:ext cx="8072437" cy="1143000"/>
          </a:xfrm>
        </p:spPr>
        <p:txBody>
          <a:bodyPr/>
          <a:lstStyle/>
          <a:p>
            <a:pPr>
              <a:defRPr/>
            </a:pPr>
            <a:r>
              <a:rPr lang="en-CA" dirty="0" smtClean="0"/>
              <a:t>How to do Web Assignment</a:t>
            </a:r>
            <a:endParaRPr lang="en-CA" dirty="0"/>
          </a:p>
        </p:txBody>
      </p:sp>
      <p:sp>
        <p:nvSpPr>
          <p:cNvPr id="13315" name="Content Placeholder 2"/>
          <p:cNvSpPr>
            <a:spLocks noGrp="1"/>
          </p:cNvSpPr>
          <p:nvPr>
            <p:ph idx="1"/>
          </p:nvPr>
        </p:nvSpPr>
        <p:spPr>
          <a:xfrm>
            <a:off x="468313" y="765175"/>
            <a:ext cx="8496300" cy="5903913"/>
          </a:xfrm>
        </p:spPr>
        <p:txBody>
          <a:bodyPr/>
          <a:lstStyle/>
          <a:p>
            <a:pPr marL="365760" indent="-283464" eaLnBrk="1" fontAlgn="auto" hangingPunct="1">
              <a:spcAft>
                <a:spcPts val="0"/>
              </a:spcAft>
              <a:buFont typeface="Wingdings 2"/>
              <a:buChar char=""/>
              <a:defRPr/>
            </a:pPr>
            <a:r>
              <a:rPr lang="en-CA" dirty="0" smtClean="0">
                <a:sym typeface="Wingdings" pitchFamily="2" charset="2"/>
              </a:rPr>
              <a:t>Colours  look at: </a:t>
            </a:r>
            <a:r>
              <a:rPr lang="en-CA" dirty="0" smtClean="0">
                <a:sym typeface="Wingdings" pitchFamily="2" charset="2"/>
                <a:hlinkClick r:id="rId2"/>
              </a:rPr>
              <a:t>http://kuler.adobe.com/</a:t>
            </a:r>
            <a:r>
              <a:rPr lang="en-CA" dirty="0" smtClean="0">
                <a:sym typeface="Wingdings" pitchFamily="2" charset="2"/>
              </a:rPr>
              <a:t> </a:t>
            </a:r>
          </a:p>
          <a:p>
            <a:pPr marL="365760" indent="-283464" eaLnBrk="1" fontAlgn="auto" hangingPunct="1">
              <a:spcAft>
                <a:spcPts val="0"/>
              </a:spcAft>
              <a:buFont typeface="Wingdings 2"/>
              <a:buChar char=""/>
              <a:defRPr/>
            </a:pPr>
            <a:r>
              <a:rPr lang="en-CA" dirty="0">
                <a:hlinkClick r:id="rId3"/>
              </a:rPr>
              <a:t>https://www.design-seeds.com</a:t>
            </a:r>
            <a:r>
              <a:rPr lang="en-CA" dirty="0" smtClean="0">
                <a:hlinkClick r:id="rId3"/>
              </a:rPr>
              <a:t>/</a:t>
            </a:r>
            <a:r>
              <a:rPr lang="en-CA" dirty="0" smtClean="0"/>
              <a:t> </a:t>
            </a:r>
            <a:endParaRPr lang="en-CA" dirty="0"/>
          </a:p>
          <a:p>
            <a:pPr marL="365760" indent="-283464" eaLnBrk="1" fontAlgn="auto" hangingPunct="1">
              <a:spcAft>
                <a:spcPts val="0"/>
              </a:spcAft>
              <a:buFont typeface="Wingdings 2"/>
              <a:buChar char=""/>
              <a:defRPr/>
            </a:pPr>
            <a:r>
              <a:rPr lang="en-CA" dirty="0" smtClean="0"/>
              <a:t>Marks for:</a:t>
            </a:r>
          </a:p>
          <a:p>
            <a:pPr marL="640398" lvl="1" indent="-283464" eaLnBrk="1" fontAlgn="auto" hangingPunct="1">
              <a:spcAft>
                <a:spcPts val="0"/>
              </a:spcAft>
              <a:buFont typeface="Wingdings 2"/>
              <a:buChar char=""/>
              <a:defRPr/>
            </a:pPr>
            <a:r>
              <a:rPr lang="en-CA" dirty="0" smtClean="0"/>
              <a:t>Nice Banner</a:t>
            </a:r>
          </a:p>
          <a:p>
            <a:pPr marL="640398" lvl="1" indent="-283464" eaLnBrk="1" fontAlgn="auto" hangingPunct="1">
              <a:spcAft>
                <a:spcPts val="0"/>
              </a:spcAft>
              <a:buFont typeface="Wingdings 2"/>
              <a:buChar char=""/>
              <a:defRPr/>
            </a:pPr>
            <a:r>
              <a:rPr lang="en-CA" dirty="0" smtClean="0"/>
              <a:t>Good Colour Scheme</a:t>
            </a:r>
          </a:p>
          <a:p>
            <a:pPr marL="640398" lvl="1" indent="-283464" eaLnBrk="1" fontAlgn="auto" hangingPunct="1">
              <a:spcAft>
                <a:spcPts val="0"/>
              </a:spcAft>
              <a:buFont typeface="Wingdings 2"/>
              <a:buChar char=""/>
              <a:defRPr/>
            </a:pPr>
            <a:r>
              <a:rPr lang="en-CA" dirty="0" smtClean="0"/>
              <a:t>Alt/title tag on banner/images</a:t>
            </a:r>
          </a:p>
          <a:p>
            <a:pPr marL="640398" lvl="1" indent="-283464" eaLnBrk="1" fontAlgn="auto" hangingPunct="1">
              <a:spcAft>
                <a:spcPts val="0"/>
              </a:spcAft>
              <a:buFont typeface="Wingdings 2"/>
              <a:buChar char=""/>
              <a:defRPr/>
            </a:pPr>
            <a:r>
              <a:rPr lang="en-CA" dirty="0" smtClean="0"/>
              <a:t>No scrolling horizontally EVER at 1000 pixels</a:t>
            </a:r>
          </a:p>
          <a:p>
            <a:pPr marL="640398" lvl="1" indent="-283464" eaLnBrk="1" fontAlgn="auto" hangingPunct="1">
              <a:spcAft>
                <a:spcPts val="0"/>
              </a:spcAft>
              <a:buFont typeface="Wingdings 2"/>
              <a:buChar char=""/>
              <a:defRPr/>
            </a:pPr>
            <a:r>
              <a:rPr lang="en-CA" dirty="0" smtClean="0"/>
              <a:t>Consistency in the layout of the pages and the buttons/NICE LAYOUT ON EVERY PAGE</a:t>
            </a:r>
          </a:p>
          <a:p>
            <a:pPr marL="640398" lvl="1" indent="-283464" eaLnBrk="1" fontAlgn="auto" hangingPunct="1">
              <a:spcAft>
                <a:spcPts val="0"/>
              </a:spcAft>
              <a:buFont typeface="Wingdings 2"/>
              <a:buChar char=""/>
              <a:defRPr/>
            </a:pPr>
            <a:r>
              <a:rPr lang="en-CA" dirty="0" smtClean="0"/>
              <a:t>NO Underlining</a:t>
            </a:r>
          </a:p>
          <a:p>
            <a:pPr>
              <a:buFont typeface="Wingdings 2" pitchFamily="16" charset="2"/>
              <a:buChar char=""/>
              <a:defRPr/>
            </a:pPr>
            <a:endParaRPr lang="en-CA"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4294967295"/>
          </p:nvPr>
        </p:nvSpPr>
        <p:spPr>
          <a:xfrm>
            <a:off x="971550" y="404813"/>
            <a:ext cx="7921625" cy="6237287"/>
          </a:xfrm>
        </p:spPr>
        <p:txBody>
          <a:bodyPr/>
          <a:lstStyle/>
          <a:p>
            <a:r>
              <a:rPr lang="en-CA" altLang="en-US" sz="2400" smtClean="0"/>
              <a:t>Roll over buttons get 1 or 2 marks more</a:t>
            </a:r>
          </a:p>
          <a:p>
            <a:r>
              <a:rPr lang="en-CA" altLang="en-US" sz="2400" smtClean="0"/>
              <a:t>PROPERTY TITLES! Website – Web Page</a:t>
            </a:r>
          </a:p>
          <a:p>
            <a:pPr lvl="1"/>
            <a:r>
              <a:rPr lang="en-US" altLang="en-US" sz="2400" smtClean="0"/>
              <a:t>Grade 8 Designs </a:t>
            </a:r>
            <a:r>
              <a:rPr lang="en-CA" altLang="en-US" sz="2400" smtClean="0"/>
              <a:t>– Home </a:t>
            </a:r>
          </a:p>
          <a:p>
            <a:pPr lvl="1"/>
            <a:r>
              <a:rPr lang="en-US" altLang="en-US" sz="2400" smtClean="0"/>
              <a:t>Grade 8 Designs – References </a:t>
            </a:r>
            <a:endParaRPr lang="en-CA" altLang="en-US" sz="2400" smtClean="0"/>
          </a:p>
          <a:p>
            <a:r>
              <a:rPr lang="en-CA" altLang="en-US" sz="2400" smtClean="0"/>
              <a:t>Must use table to lay things out</a:t>
            </a:r>
          </a:p>
          <a:p>
            <a:r>
              <a:rPr lang="en-CA" altLang="en-US" sz="2400" smtClean="0"/>
              <a:t>Headings on pages</a:t>
            </a:r>
          </a:p>
          <a:p>
            <a:r>
              <a:rPr lang="en-CA" altLang="en-US" sz="2400" smtClean="0"/>
              <a:t>Use an image for each page/good size</a:t>
            </a:r>
          </a:p>
          <a:p>
            <a:r>
              <a:rPr lang="en-CA" altLang="en-US" sz="2400" smtClean="0"/>
              <a:t>Layout paragraphs well (don’t squish on edge)</a:t>
            </a:r>
          </a:p>
          <a:p>
            <a:r>
              <a:rPr lang="en-CA" altLang="en-US" sz="2400" smtClean="0"/>
              <a:t>Bold/highlight headings</a:t>
            </a:r>
          </a:p>
          <a:p>
            <a:endParaRPr lang="en-CA" altLang="en-US" sz="2400" smtClean="0"/>
          </a:p>
          <a:p>
            <a:pPr lvl="1">
              <a:buFont typeface="Verdana" panose="020B0604030504040204" pitchFamily="34" charset="0"/>
              <a:buNone/>
            </a:pPr>
            <a:endParaRPr lang="en-CA" altLang="en-US" smtClean="0"/>
          </a:p>
          <a:p>
            <a:endParaRPr lang="en-CA" altLang="en-US" smtClean="0"/>
          </a:p>
          <a:p>
            <a:endParaRPr lang="en-CA" alt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0"/>
            <a:ext cx="8072438" cy="1143000"/>
          </a:xfrm>
        </p:spPr>
        <p:txBody>
          <a:bodyPr/>
          <a:lstStyle/>
          <a:p>
            <a:pPr eaLnBrk="1" fontAlgn="auto" hangingPunct="1">
              <a:spcAft>
                <a:spcPts val="0"/>
              </a:spcAft>
              <a:defRPr/>
            </a:pPr>
            <a:r>
              <a:rPr lang="en-CA" dirty="0" smtClean="0">
                <a:solidFill>
                  <a:schemeClr val="tx2">
                    <a:satMod val="130000"/>
                  </a:schemeClr>
                </a:solidFill>
              </a:rPr>
              <a:t>Announcements </a:t>
            </a:r>
            <a:endParaRPr lang="en-CA" dirty="0">
              <a:solidFill>
                <a:schemeClr val="tx2">
                  <a:satMod val="130000"/>
                </a:schemeClr>
              </a:solidFill>
            </a:endParaRPr>
          </a:p>
        </p:txBody>
      </p:sp>
      <p:sp>
        <p:nvSpPr>
          <p:cNvPr id="3" name="Content Placeholder 2"/>
          <p:cNvSpPr>
            <a:spLocks noGrp="1"/>
          </p:cNvSpPr>
          <p:nvPr>
            <p:ph idx="1"/>
          </p:nvPr>
        </p:nvSpPr>
        <p:spPr>
          <a:xfrm>
            <a:off x="500063" y="1071563"/>
            <a:ext cx="8429625" cy="5786437"/>
          </a:xfrm>
        </p:spPr>
        <p:txBody>
          <a:bodyPr>
            <a:normAutofit lnSpcReduction="10000"/>
          </a:bodyPr>
          <a:lstStyle/>
          <a:p>
            <a:pPr marL="365760" indent="-283464" eaLnBrk="1" fontAlgn="auto" hangingPunct="1">
              <a:spcAft>
                <a:spcPts val="0"/>
              </a:spcAft>
              <a:buFont typeface="Wingdings 2"/>
              <a:buChar char=""/>
              <a:defRPr/>
            </a:pPr>
            <a:r>
              <a:rPr lang="en-CA" dirty="0" smtClean="0">
                <a:sym typeface="Wingdings" pitchFamily="2" charset="2"/>
              </a:rPr>
              <a:t>Web Assignment </a:t>
            </a:r>
          </a:p>
          <a:p>
            <a:pPr marL="640080" lvl="1" indent="-237744" eaLnBrk="1" fontAlgn="auto" hangingPunct="1">
              <a:spcAft>
                <a:spcPts val="0"/>
              </a:spcAft>
              <a:buFont typeface="Verdana"/>
              <a:buChar char="◦"/>
              <a:defRPr/>
            </a:pPr>
            <a:r>
              <a:rPr lang="en-CA" dirty="0" smtClean="0">
                <a:sym typeface="Wingdings" pitchFamily="2" charset="2"/>
              </a:rPr>
              <a:t>IT will take you longer than you think, give yourself LOTS of time to finish it and to hand it in (Hand it in on before Wednesday, the labs will be VERY busy on Thursday and Friday).</a:t>
            </a:r>
          </a:p>
          <a:p>
            <a:pPr marL="640080" lvl="1" indent="-237744" eaLnBrk="1" fontAlgn="auto" hangingPunct="1">
              <a:spcAft>
                <a:spcPts val="0"/>
              </a:spcAft>
              <a:buFont typeface="Verdana"/>
              <a:buChar char="◦"/>
              <a:defRPr/>
            </a:pPr>
            <a:r>
              <a:rPr lang="en-CA" dirty="0" smtClean="0">
                <a:sym typeface="Wingdings" pitchFamily="2" charset="2"/>
              </a:rPr>
              <a:t>Hints:</a:t>
            </a:r>
          </a:p>
          <a:p>
            <a:pPr marL="886968" lvl="2" eaLnBrk="1" fontAlgn="auto" hangingPunct="1">
              <a:spcAft>
                <a:spcPts val="0"/>
              </a:spcAft>
              <a:buFont typeface="Wingdings 2"/>
              <a:buChar char=""/>
              <a:defRPr/>
            </a:pPr>
            <a:r>
              <a:rPr lang="en-CA" dirty="0" smtClean="0">
                <a:sym typeface="Wingdings" pitchFamily="2" charset="2"/>
              </a:rPr>
              <a:t>Remember your titles </a:t>
            </a:r>
          </a:p>
          <a:p>
            <a:pPr marL="886968" lvl="2" eaLnBrk="1" fontAlgn="auto" hangingPunct="1">
              <a:spcAft>
                <a:spcPts val="0"/>
              </a:spcAft>
              <a:buFont typeface="Wingdings 2"/>
              <a:buChar char=""/>
              <a:defRPr/>
            </a:pPr>
            <a:r>
              <a:rPr lang="en-CA" dirty="0" smtClean="0">
                <a:sym typeface="Wingdings" pitchFamily="2" charset="2"/>
              </a:rPr>
              <a:t>Think about layout, consistency, ease of use!</a:t>
            </a:r>
          </a:p>
          <a:p>
            <a:pPr marL="886968" lvl="2" eaLnBrk="1" fontAlgn="auto" hangingPunct="1">
              <a:spcAft>
                <a:spcPts val="0"/>
              </a:spcAft>
              <a:buFont typeface="Wingdings 2"/>
              <a:buChar char=""/>
              <a:defRPr/>
            </a:pPr>
            <a:r>
              <a:rPr lang="en-CA" dirty="0" smtClean="0">
                <a:sym typeface="Wingdings" pitchFamily="2" charset="2"/>
              </a:rPr>
              <a:t>Follow the specs</a:t>
            </a:r>
          </a:p>
          <a:p>
            <a:pPr marL="886968" lvl="2" eaLnBrk="1" fontAlgn="auto" hangingPunct="1">
              <a:spcAft>
                <a:spcPts val="0"/>
              </a:spcAft>
              <a:buFont typeface="Wingdings 2"/>
              <a:buChar char=""/>
              <a:defRPr/>
            </a:pPr>
            <a:r>
              <a:rPr lang="en-CA" dirty="0" smtClean="0">
                <a:sym typeface="Wingdings" pitchFamily="2" charset="2"/>
              </a:rPr>
              <a:t>Use a table for a clean layout (put the banner in the top row and content in the bottom row)</a:t>
            </a:r>
          </a:p>
          <a:p>
            <a:pPr marL="886968" lvl="2" eaLnBrk="1" fontAlgn="auto" hangingPunct="1">
              <a:spcAft>
                <a:spcPts val="0"/>
              </a:spcAft>
              <a:buFont typeface="Wingdings 2"/>
              <a:buChar char=""/>
              <a:defRPr/>
            </a:pPr>
            <a:r>
              <a:rPr lang="en-CA" dirty="0" smtClean="0">
                <a:sym typeface="Wingdings" pitchFamily="2" charset="2"/>
              </a:rPr>
              <a:t>Common Mistakes  </a:t>
            </a:r>
            <a:r>
              <a:rPr lang="en-CA" dirty="0" smtClean="0">
                <a:sym typeface="Wingdings" pitchFamily="2" charset="2"/>
                <a:hlinkClick r:id="rId2"/>
              </a:rPr>
              <a:t>http://www.csd.uwo.ca/~lreid/cs1033/assignment3/SamplesOfCommonMistakes/</a:t>
            </a:r>
            <a:r>
              <a:rPr lang="en-CA" dirty="0" smtClean="0">
                <a:sym typeface="Wingdings" pitchFamily="2" charset="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Announcements </a:t>
            </a:r>
            <a:endParaRPr lang="en-CA" dirty="0">
              <a:solidFill>
                <a:schemeClr val="tx2">
                  <a:satMod val="130000"/>
                </a:schemeClr>
              </a:solidFill>
            </a:endParaRPr>
          </a:p>
        </p:txBody>
      </p:sp>
      <p:sp>
        <p:nvSpPr>
          <p:cNvPr id="3" name="Content Placeholder 2"/>
          <p:cNvSpPr>
            <a:spLocks noGrp="1"/>
          </p:cNvSpPr>
          <p:nvPr>
            <p:ph idx="1"/>
          </p:nvPr>
        </p:nvSpPr>
        <p:spPr>
          <a:xfrm>
            <a:off x="857250" y="1285875"/>
            <a:ext cx="7858125" cy="5072063"/>
          </a:xfrm>
        </p:spPr>
        <p:txBody>
          <a:bodyPr>
            <a:normAutofit fontScale="70000" lnSpcReduction="20000"/>
          </a:bodyPr>
          <a:lstStyle/>
          <a:p>
            <a:pPr marL="365760" indent="-283464" eaLnBrk="1" fontAlgn="auto" hangingPunct="1">
              <a:spcAft>
                <a:spcPts val="0"/>
              </a:spcAft>
              <a:buFont typeface="Wingdings 2"/>
              <a:buChar char=""/>
              <a:defRPr/>
            </a:pPr>
            <a:r>
              <a:rPr lang="en-CA" dirty="0" smtClean="0">
                <a:sym typeface="Wingdings" pitchFamily="2" charset="2"/>
              </a:rPr>
              <a:t>Web Assignment Hints</a:t>
            </a:r>
          </a:p>
          <a:p>
            <a:pPr marL="640398" lvl="1" indent="-283464" eaLnBrk="1" fontAlgn="auto" hangingPunct="1">
              <a:spcAft>
                <a:spcPts val="0"/>
              </a:spcAft>
              <a:buFont typeface="Wingdings 2"/>
              <a:buChar char=""/>
              <a:defRPr/>
            </a:pPr>
            <a:r>
              <a:rPr lang="en-CA" dirty="0" smtClean="0"/>
              <a:t>THINGS THAT CAN GO HORRIBLY WRONG </a:t>
            </a:r>
            <a:r>
              <a:rPr lang="en-CA" dirty="0" smtClean="0">
                <a:sym typeface="Wingdings" pitchFamily="2" charset="2"/>
              </a:rPr>
              <a:t></a:t>
            </a:r>
            <a:endParaRPr lang="en-CA" dirty="0" smtClean="0"/>
          </a:p>
          <a:p>
            <a:pPr marL="886460" lvl="2" indent="-283464" eaLnBrk="1" fontAlgn="auto" hangingPunct="1">
              <a:spcAft>
                <a:spcPts val="0"/>
              </a:spcAft>
              <a:buFont typeface="Wingdings 2"/>
              <a:buChar char=""/>
              <a:defRPr/>
            </a:pPr>
            <a:r>
              <a:rPr lang="en-CA" dirty="0">
                <a:sym typeface="Wingdings" pitchFamily="2" charset="2"/>
                <a:hlinkClick r:id="rId2"/>
              </a:rPr>
              <a:t>http://cs1033.gaul.csd.uwo.ca/~</a:t>
            </a:r>
            <a:r>
              <a:rPr lang="en-CA" dirty="0" smtClean="0">
                <a:sym typeface="Wingdings" pitchFamily="2" charset="2"/>
                <a:hlinkClick r:id="rId2"/>
              </a:rPr>
              <a:t>lreid2/other/student1/</a:t>
            </a:r>
            <a:r>
              <a:rPr lang="en-CA" dirty="0" smtClean="0">
                <a:sym typeface="Wingdings" pitchFamily="2" charset="2"/>
              </a:rPr>
              <a:t> </a:t>
            </a:r>
          </a:p>
          <a:p>
            <a:pPr marL="886460" lvl="2" indent="-283464" eaLnBrk="1" fontAlgn="auto" hangingPunct="1">
              <a:spcAft>
                <a:spcPts val="0"/>
              </a:spcAft>
              <a:buFont typeface="Wingdings 2"/>
              <a:buChar char=""/>
              <a:defRPr/>
            </a:pPr>
            <a:r>
              <a:rPr lang="en-CA" dirty="0">
                <a:sym typeface="Wingdings" pitchFamily="2" charset="2"/>
                <a:hlinkClick r:id="rId3"/>
              </a:rPr>
              <a:t>http://cs1033.gaul.csd.uwo.ca/~</a:t>
            </a:r>
            <a:r>
              <a:rPr lang="en-CA" dirty="0" smtClean="0">
                <a:sym typeface="Wingdings" pitchFamily="2" charset="2"/>
                <a:hlinkClick r:id="rId3"/>
              </a:rPr>
              <a:t>lreid2/other/student2</a:t>
            </a:r>
            <a:r>
              <a:rPr lang="en-CA" dirty="0" smtClean="0">
                <a:sym typeface="Wingdings" pitchFamily="2" charset="2"/>
              </a:rPr>
              <a:t> </a:t>
            </a:r>
          </a:p>
          <a:p>
            <a:pPr marL="886460" lvl="2" indent="-283464" eaLnBrk="1" fontAlgn="auto" hangingPunct="1">
              <a:spcAft>
                <a:spcPts val="0"/>
              </a:spcAft>
              <a:buFont typeface="Wingdings 2"/>
              <a:buChar char=""/>
              <a:defRPr/>
            </a:pPr>
            <a:r>
              <a:rPr lang="en-CA" dirty="0">
                <a:sym typeface="Wingdings" pitchFamily="2" charset="2"/>
                <a:hlinkClick r:id="rId4"/>
              </a:rPr>
              <a:t>http://cs1033.gaul.csd.uwo.ca/~</a:t>
            </a:r>
            <a:r>
              <a:rPr lang="en-CA" dirty="0" smtClean="0">
                <a:sym typeface="Wingdings" pitchFamily="2" charset="2"/>
                <a:hlinkClick r:id="rId4"/>
              </a:rPr>
              <a:t>lreid2/other/student3/assign3/howtohelp.html</a:t>
            </a:r>
            <a:r>
              <a:rPr lang="en-CA" dirty="0" smtClean="0">
                <a:sym typeface="Wingdings" pitchFamily="2" charset="2"/>
              </a:rPr>
              <a:t>  (need to scroll for buttons, bullets, banner)</a:t>
            </a:r>
          </a:p>
          <a:p>
            <a:pPr marL="886460" lvl="2" indent="-283464" eaLnBrk="1" fontAlgn="auto" hangingPunct="1">
              <a:spcAft>
                <a:spcPts val="0"/>
              </a:spcAft>
              <a:buFont typeface="Wingdings 2"/>
              <a:buChar char=""/>
              <a:defRPr/>
            </a:pPr>
            <a:r>
              <a:rPr lang="en-CA" dirty="0">
                <a:sym typeface="Wingdings" pitchFamily="2" charset="2"/>
                <a:hlinkClick r:id="rId5"/>
              </a:rPr>
              <a:t>http://cs1033.gaul.csd.uwo.ca/~</a:t>
            </a:r>
            <a:r>
              <a:rPr lang="en-CA" dirty="0" smtClean="0">
                <a:sym typeface="Wingdings" pitchFamily="2" charset="2"/>
                <a:hlinkClick r:id="rId5"/>
              </a:rPr>
              <a:t>lreid2/other/student9/major/</a:t>
            </a:r>
            <a:r>
              <a:rPr lang="en-CA" dirty="0" smtClean="0">
                <a:sym typeface="Wingdings" pitchFamily="2" charset="2"/>
              </a:rPr>
              <a:t>  (consistency)</a:t>
            </a:r>
          </a:p>
          <a:p>
            <a:pPr marL="886460" lvl="2" indent="-283464" eaLnBrk="1" fontAlgn="auto" hangingPunct="1">
              <a:spcAft>
                <a:spcPts val="0"/>
              </a:spcAft>
              <a:buFont typeface="Wingdings 2"/>
              <a:buChar char=""/>
              <a:defRPr/>
            </a:pPr>
            <a:r>
              <a:rPr lang="en-CA" dirty="0">
                <a:sym typeface="Wingdings" pitchFamily="2" charset="2"/>
                <a:hlinkClick r:id="rId6"/>
              </a:rPr>
              <a:t>http://cs1033.gaul.csd.uwo.ca/~</a:t>
            </a:r>
            <a:r>
              <a:rPr lang="en-CA" dirty="0" smtClean="0">
                <a:sym typeface="Wingdings" pitchFamily="2" charset="2"/>
                <a:hlinkClick r:id="rId6"/>
              </a:rPr>
              <a:t>lreid2/other/student19/</a:t>
            </a:r>
            <a:r>
              <a:rPr lang="en-CA" dirty="0" smtClean="0">
                <a:sym typeface="Wingdings" pitchFamily="2" charset="2"/>
              </a:rPr>
              <a:t>  (not named index.html in main folder) </a:t>
            </a:r>
            <a:r>
              <a:rPr lang="en-CA" dirty="0">
                <a:sym typeface="Wingdings" pitchFamily="2" charset="2"/>
              </a:rPr>
              <a:t>– click on </a:t>
            </a:r>
            <a:r>
              <a:rPr lang="en-CA" dirty="0" smtClean="0">
                <a:sym typeface="Wingdings" pitchFamily="2" charset="2"/>
              </a:rPr>
              <a:t>webpages</a:t>
            </a:r>
          </a:p>
          <a:p>
            <a:pPr marL="886460" lvl="2" indent="-283464" eaLnBrk="1" fontAlgn="auto" hangingPunct="1">
              <a:spcAft>
                <a:spcPts val="0"/>
              </a:spcAft>
              <a:buFont typeface="Wingdings 2"/>
              <a:buChar char=""/>
              <a:defRPr/>
            </a:pPr>
            <a:r>
              <a:rPr lang="en-CA" dirty="0">
                <a:sym typeface="Wingdings" pitchFamily="2" charset="2"/>
                <a:hlinkClick r:id="rId7"/>
              </a:rPr>
              <a:t>http://cs1033.gaul.csd.uwo.ca/~</a:t>
            </a:r>
            <a:r>
              <a:rPr lang="en-CA" dirty="0" smtClean="0">
                <a:sym typeface="Wingdings" pitchFamily="2" charset="2"/>
                <a:hlinkClick r:id="rId7"/>
              </a:rPr>
              <a:t>lreid2/other/student20</a:t>
            </a:r>
            <a:r>
              <a:rPr lang="en-CA" dirty="0">
                <a:sym typeface="Wingdings" pitchFamily="2" charset="2"/>
              </a:rPr>
              <a:t> </a:t>
            </a:r>
            <a:r>
              <a:rPr lang="en-CA" dirty="0" smtClean="0">
                <a:sym typeface="Wingdings" pitchFamily="2" charset="2"/>
              </a:rPr>
              <a:t> (edges)</a:t>
            </a:r>
          </a:p>
          <a:p>
            <a:pPr marL="886460" lvl="2" indent="-283464" eaLnBrk="1" fontAlgn="auto" hangingPunct="1">
              <a:spcAft>
                <a:spcPts val="0"/>
              </a:spcAft>
              <a:buFont typeface="Wingdings 2"/>
              <a:buChar char=""/>
              <a:defRPr/>
            </a:pPr>
            <a:r>
              <a:rPr lang="en-CA" dirty="0">
                <a:sym typeface="Wingdings" pitchFamily="2" charset="2"/>
                <a:hlinkClick r:id="rId8"/>
              </a:rPr>
              <a:t>http://cs1033.gaul.csd.uwo.ca/~</a:t>
            </a:r>
            <a:r>
              <a:rPr lang="en-CA" dirty="0" smtClean="0">
                <a:sym typeface="Wingdings" pitchFamily="2" charset="2"/>
                <a:hlinkClick r:id="rId8"/>
              </a:rPr>
              <a:t>lreid2/other/student14</a:t>
            </a:r>
            <a:r>
              <a:rPr lang="en-CA" dirty="0" smtClean="0">
                <a:sym typeface="Wingdings" pitchFamily="2" charset="2"/>
              </a:rPr>
              <a:t>  (scrolling and banner on next page) </a:t>
            </a:r>
            <a:r>
              <a:rPr lang="en-CA" dirty="0" smtClean="0">
                <a:sym typeface="Wingdings" pitchFamily="2" charset="2"/>
                <a:hlinkClick r:id="rId9"/>
              </a:rPr>
              <a:t>http</a:t>
            </a:r>
            <a:r>
              <a:rPr lang="en-CA" dirty="0">
                <a:sym typeface="Wingdings" pitchFamily="2" charset="2"/>
                <a:hlinkClick r:id="rId9"/>
              </a:rPr>
              <a:t>://cs1033.gaul.csd.uwo.ca/~</a:t>
            </a:r>
            <a:r>
              <a:rPr lang="en-CA" dirty="0" smtClean="0">
                <a:sym typeface="Wingdings" pitchFamily="2" charset="2"/>
                <a:hlinkClick r:id="rId9"/>
              </a:rPr>
              <a:t>lreid2/other/student22</a:t>
            </a:r>
            <a:r>
              <a:rPr lang="en-CA" dirty="0" smtClean="0">
                <a:sym typeface="Wingdings" pitchFamily="2" charset="2"/>
              </a:rPr>
              <a:t> </a:t>
            </a:r>
          </a:p>
          <a:p>
            <a:pPr marL="886460" lvl="2" indent="-283464" eaLnBrk="1" fontAlgn="auto" hangingPunct="1">
              <a:spcAft>
                <a:spcPts val="0"/>
              </a:spcAft>
              <a:buFont typeface="Wingdings 2"/>
              <a:buChar char=""/>
              <a:defRPr/>
            </a:pPr>
            <a:r>
              <a:rPr lang="en-CA" dirty="0">
                <a:sym typeface="Wingdings" pitchFamily="2" charset="2"/>
                <a:hlinkClick r:id="rId10"/>
              </a:rPr>
              <a:t>http://cs1033.gaul.csd.uwo.ca/~</a:t>
            </a:r>
            <a:r>
              <a:rPr lang="en-CA" dirty="0" smtClean="0">
                <a:sym typeface="Wingdings" pitchFamily="2" charset="2"/>
                <a:hlinkClick r:id="rId10"/>
              </a:rPr>
              <a:t>lreid2/other/student18/Contact%20Us.html</a:t>
            </a:r>
            <a:r>
              <a:rPr lang="en-CA" dirty="0" smtClean="0">
                <a:sym typeface="Wingdings" pitchFamily="2" charset="2"/>
              </a:rPr>
              <a:t> (file names and button movement)</a:t>
            </a:r>
          </a:p>
          <a:p>
            <a:pPr marL="640398" lvl="1" indent="-283464" eaLnBrk="1" fontAlgn="auto" hangingPunct="1">
              <a:spcAft>
                <a:spcPts val="0"/>
              </a:spcAft>
              <a:buFont typeface="Wingdings 2"/>
              <a:buChar char=""/>
              <a:defRPr/>
            </a:pPr>
            <a:r>
              <a:rPr lang="en-CA" dirty="0" smtClean="0">
                <a:sym typeface="Wingdings" pitchFamily="2" charset="2"/>
              </a:rPr>
              <a:t>THINGS THAT CAN GO RIGHT </a:t>
            </a:r>
          </a:p>
          <a:p>
            <a:pPr marL="886460" lvl="2" indent="-283464" eaLnBrk="1" fontAlgn="auto" hangingPunct="1">
              <a:spcAft>
                <a:spcPts val="0"/>
              </a:spcAft>
              <a:buFont typeface="Wingdings 2"/>
              <a:buChar char=""/>
              <a:defRPr/>
            </a:pPr>
            <a:r>
              <a:rPr lang="en-CA" dirty="0">
                <a:sym typeface="Wingdings" pitchFamily="2" charset="2"/>
                <a:hlinkClick r:id="rId11"/>
              </a:rPr>
              <a:t>http://cs1033.gaul.csd.uwo.ca/~</a:t>
            </a:r>
            <a:r>
              <a:rPr lang="en-CA" dirty="0" smtClean="0">
                <a:sym typeface="Wingdings" pitchFamily="2" charset="2"/>
                <a:hlinkClick r:id="rId11"/>
              </a:rPr>
              <a:t>lreid2/other/student8/assign3/registration.html</a:t>
            </a:r>
            <a:r>
              <a:rPr lang="en-CA" dirty="0" smtClean="0">
                <a:sym typeface="Wingdings" pitchFamily="2" charset="2"/>
              </a:rPr>
              <a:t> </a:t>
            </a:r>
          </a:p>
          <a:p>
            <a:pPr marL="886460" lvl="2" indent="-283464" eaLnBrk="1" fontAlgn="auto" hangingPunct="1">
              <a:spcAft>
                <a:spcPts val="0"/>
              </a:spcAft>
              <a:buFont typeface="Wingdings 2"/>
              <a:buChar char=""/>
              <a:defRPr/>
            </a:pPr>
            <a:r>
              <a:rPr lang="en-CA" dirty="0" smtClean="0">
                <a:sym typeface="Wingdings" pitchFamily="2" charset="2"/>
                <a:hlinkClick r:id="rId12"/>
              </a:rPr>
              <a:t>http</a:t>
            </a:r>
            <a:r>
              <a:rPr lang="en-CA" dirty="0">
                <a:sym typeface="Wingdings" pitchFamily="2" charset="2"/>
                <a:hlinkClick r:id="rId12"/>
              </a:rPr>
              <a:t>://cs1033.gaul.csd.uwo.ca/~</a:t>
            </a:r>
            <a:r>
              <a:rPr lang="en-CA" dirty="0" smtClean="0">
                <a:sym typeface="Wingdings" pitchFamily="2" charset="2"/>
                <a:hlinkClick r:id="rId12"/>
              </a:rPr>
              <a:t>lreid2/other/student22/assign3/</a:t>
            </a:r>
            <a:r>
              <a:rPr lang="en-CA" dirty="0" smtClean="0">
                <a:sym typeface="Wingdings" pitchFamily="2" charset="2"/>
              </a:rPr>
              <a:t> </a:t>
            </a:r>
            <a:endParaRPr lang="en-CA" dirty="0">
              <a:sym typeface="Wingdings" pitchFamily="2" charset="2"/>
            </a:endParaRPr>
          </a:p>
          <a:p>
            <a:pPr marL="886460" lvl="2" indent="-283464" eaLnBrk="1" fontAlgn="auto" hangingPunct="1">
              <a:spcAft>
                <a:spcPts val="0"/>
              </a:spcAft>
              <a:buFont typeface="Wingdings 2"/>
              <a:buChar char=""/>
              <a:defRPr/>
            </a:pPr>
            <a:r>
              <a:rPr lang="en-CA" dirty="0" smtClean="0">
                <a:sym typeface="Wingdings" pitchFamily="2" charset="2"/>
                <a:hlinkClick r:id="rId13"/>
              </a:rPr>
              <a:t>http</a:t>
            </a:r>
            <a:r>
              <a:rPr lang="en-CA" dirty="0">
                <a:sym typeface="Wingdings" pitchFamily="2" charset="2"/>
                <a:hlinkClick r:id="rId13"/>
              </a:rPr>
              <a:t>://cs1033.gaul.csd.uwo.ca/~</a:t>
            </a:r>
            <a:r>
              <a:rPr lang="en-CA" dirty="0" smtClean="0">
                <a:sym typeface="Wingdings" pitchFamily="2" charset="2"/>
                <a:hlinkClick r:id="rId13"/>
              </a:rPr>
              <a:t>lreid2/other/student15/index.html</a:t>
            </a:r>
            <a:r>
              <a:rPr lang="en-CA" dirty="0" smtClean="0">
                <a:sym typeface="Wingdings" pitchFamily="2" charset="2"/>
              </a:rPr>
              <a:t>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21651</TotalTime>
  <Words>3369</Words>
  <Application>Microsoft Office PowerPoint</Application>
  <PresentationFormat>On-screen Show (4:3)</PresentationFormat>
  <Paragraphs>430</Paragraphs>
  <Slides>55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Gill Sans MT</vt:lpstr>
      <vt:lpstr>Verdana</vt:lpstr>
      <vt:lpstr>Wingdings</vt:lpstr>
      <vt:lpstr>Wingdings 2</vt:lpstr>
      <vt:lpstr>Solstice</vt:lpstr>
      <vt:lpstr>Animation</vt:lpstr>
      <vt:lpstr>Overview of Today’s Topics</vt:lpstr>
      <vt:lpstr>Announcements </vt:lpstr>
      <vt:lpstr>Textbook Readings for this Week</vt:lpstr>
      <vt:lpstr>Hints for Web Assignment</vt:lpstr>
      <vt:lpstr>How to do Web Assignment</vt:lpstr>
      <vt:lpstr>PowerPoint Presentation</vt:lpstr>
      <vt:lpstr>Announcements </vt:lpstr>
      <vt:lpstr>Announcements </vt:lpstr>
      <vt:lpstr>PowerPoint Presentation</vt:lpstr>
      <vt:lpstr>Web Assignment</vt:lpstr>
      <vt:lpstr>Make sure you get a copy of all your work!</vt:lpstr>
      <vt:lpstr>Good Review for Searching!</vt:lpstr>
      <vt:lpstr>What is animation</vt:lpstr>
      <vt:lpstr>Why use animation?</vt:lpstr>
      <vt:lpstr>How does animation work?</vt:lpstr>
      <vt:lpstr>Sampling and Quantizing of Motion</vt:lpstr>
      <vt:lpstr>Frame Rate (Frames Per Second FPS)</vt:lpstr>
      <vt:lpstr>2-D Animation </vt:lpstr>
      <vt:lpstr>5 Types of Animation</vt:lpstr>
      <vt:lpstr>Cel Animation</vt:lpstr>
      <vt:lpstr>Path Based Animation</vt:lpstr>
      <vt:lpstr>Path Based Animation</vt:lpstr>
      <vt:lpstr>Path Based Animation Software</vt:lpstr>
      <vt:lpstr>What can we do to change the motion?</vt:lpstr>
      <vt:lpstr>Slowing down the motion by adding more frames</vt:lpstr>
      <vt:lpstr>PowerPoint Presentation</vt:lpstr>
      <vt:lpstr>Cel Animation vs. Path Based Animation</vt:lpstr>
      <vt:lpstr>2-D Animation Terminology</vt:lpstr>
      <vt:lpstr>3-D Animation</vt:lpstr>
      <vt:lpstr>5 Tips to Create Realistic Motion</vt:lpstr>
      <vt:lpstr>PowerPoint Presentation</vt:lpstr>
      <vt:lpstr>PowerPoint Presentation</vt:lpstr>
      <vt:lpstr>PowerPoint Presentation</vt:lpstr>
      <vt:lpstr>PowerPoint Presentation</vt:lpstr>
      <vt:lpstr>Break</vt:lpstr>
      <vt:lpstr>Where can you get animation?</vt:lpstr>
      <vt:lpstr>Animated GIFS</vt:lpstr>
      <vt:lpstr>EVERYONE used to use Flash</vt:lpstr>
      <vt:lpstr>Why was Flash so popular?</vt:lpstr>
      <vt:lpstr>Flash in action</vt:lpstr>
      <vt:lpstr>Essential Flash Terminology</vt:lpstr>
      <vt:lpstr>Essential Flash Terminology</vt:lpstr>
      <vt:lpstr>Laura’s venture into the world of Flash and Powerpoint Animation </vt:lpstr>
      <vt:lpstr>We will be using PowerPoint as of Fall 2019 for animation</vt:lpstr>
      <vt:lpstr>Ease in/Ease Out (Smooth Start/End) and Bounce End</vt:lpstr>
      <vt:lpstr>PowerPoint Presentation</vt:lpstr>
      <vt:lpstr>Control your Timing and Duration</vt:lpstr>
      <vt:lpstr>Comparing File Types:</vt:lpstr>
      <vt:lpstr>History of Animation:  early cave drawings show animals with 8 legs (trying to show animal moving)  1868 – Flip book patented  1877 - Praxinoscope Cylinder containing slits that when spun gave the illusion of movement  1892 - Reynaud showed how he could use 12 pictures and loop the pictures. He had 500 frames using something similar to the modern film projector  1898 – Stop motion animation introduced</vt:lpstr>
      <vt:lpstr>1906  Blacktons makes “The Humorous Phases of Funny Faces” using a blackboard and frame by frame shots 1914  McCay makes “Gertie the Dinosaur”, the first successful character animation 1928  Walt Disney uses sound and animation in Steamboat Willie 1937  first full length feature animation movie: Snow White </vt:lpstr>
      <vt:lpstr>1960  first prime time animation  TV Show debuted Question: What was it? Question: What is the longest running animation prime time show 1982  Star Trek, The Wrath of Khan includes computer generated effects. TRON, a Disney animation includes 15 minutes of computer generated scenes 1986  Take On Me by aha, creates much hyped video that uses rotoscoping (pencil-sketch animation/live-action combination ) 1995   Question: What was the first full length completely computer generated animation movie released?  Question: What is the highest grossing animated film of all time?</vt:lpstr>
      <vt:lpstr>Cinemagraphs</vt:lpstr>
      <vt:lpstr>Let’s Review</vt:lpstr>
      <vt:lpstr>Warm up Questions:</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1389</cp:revision>
  <dcterms:created xsi:type="dcterms:W3CDTF">2009-09-04T16:33:04Z</dcterms:created>
  <dcterms:modified xsi:type="dcterms:W3CDTF">2020-03-10T15:19:18Z</dcterms:modified>
</cp:coreProperties>
</file>