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3" r:id="rId3"/>
    <p:sldId id="327" r:id="rId4"/>
    <p:sldId id="328" r:id="rId5"/>
    <p:sldId id="330" r:id="rId6"/>
    <p:sldId id="332" r:id="rId7"/>
    <p:sldId id="335" r:id="rId8"/>
    <p:sldId id="336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6288A-E53F-49E7-84F1-A3729DEE9C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E11EF-F3E1-46FF-AC0E-271740B06193}">
      <dgm:prSet phldrT="[Text]"/>
      <dgm:spPr/>
      <dgm:t>
        <a:bodyPr/>
        <a:lstStyle/>
        <a:p>
          <a:endParaRPr lang="en-US" dirty="0"/>
        </a:p>
      </dgm:t>
    </dgm:pt>
    <dgm:pt modelId="{927DC02C-85C0-4FAC-9E10-CEA6D8E6B8FE}" type="sibTrans" cxnId="{97315271-8114-4186-B4C0-7458EED99058}">
      <dgm:prSet/>
      <dgm:spPr/>
      <dgm:t>
        <a:bodyPr/>
        <a:lstStyle/>
        <a:p>
          <a:endParaRPr lang="en-US"/>
        </a:p>
      </dgm:t>
    </dgm:pt>
    <dgm:pt modelId="{51CD1E21-1F9B-46A6-AB91-9171548AA831}" type="parTrans" cxnId="{97315271-8114-4186-B4C0-7458EED99058}">
      <dgm:prSet/>
      <dgm:spPr/>
      <dgm:t>
        <a:bodyPr/>
        <a:lstStyle/>
        <a:p>
          <a:endParaRPr lang="en-US"/>
        </a:p>
      </dgm:t>
    </dgm:pt>
    <dgm:pt modelId="{2D3E6D4E-8D35-48D1-8EBC-AF38451679E1}" type="pres">
      <dgm:prSet presAssocID="{A636288A-E53F-49E7-84F1-A3729DEE9C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46AEE-B6B6-4889-AC12-84ABCC63F78C}" type="pres">
      <dgm:prSet presAssocID="{A636288A-E53F-49E7-84F1-A3729DEE9CB5}" presName="ellipse" presStyleLbl="trBgShp" presStyleIdx="0" presStyleCnt="1"/>
      <dgm:spPr/>
    </dgm:pt>
    <dgm:pt modelId="{7C595F63-0F72-469F-BD74-8B4831A6AB75}" type="pres">
      <dgm:prSet presAssocID="{A636288A-E53F-49E7-84F1-A3729DEE9CB5}" presName="arrow1" presStyleLbl="fgShp" presStyleIdx="0" presStyleCnt="1"/>
      <dgm:spPr/>
    </dgm:pt>
    <dgm:pt modelId="{D697D1C7-0558-4B4F-949E-5896A7591E9C}" type="pres">
      <dgm:prSet presAssocID="{A636288A-E53F-49E7-84F1-A3729DEE9CB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54CD6-D603-4631-A4E7-F13A0E6A7F0D}" type="pres">
      <dgm:prSet presAssocID="{A636288A-E53F-49E7-84F1-A3729DEE9CB5}" presName="funnel" presStyleLbl="trAlignAcc1" presStyleIdx="0" presStyleCnt="1"/>
      <dgm:spPr/>
    </dgm:pt>
  </dgm:ptLst>
  <dgm:cxnLst>
    <dgm:cxn modelId="{97315271-8114-4186-B4C0-7458EED99058}" srcId="{A636288A-E53F-49E7-84F1-A3729DEE9CB5}" destId="{E48E11EF-F3E1-46FF-AC0E-271740B06193}" srcOrd="0" destOrd="0" parTransId="{51CD1E21-1F9B-46A6-AB91-9171548AA831}" sibTransId="{927DC02C-85C0-4FAC-9E10-CEA6D8E6B8FE}"/>
    <dgm:cxn modelId="{7B276805-CB8F-485D-BF4C-8C4B87D78F8C}" type="presOf" srcId="{E48E11EF-F3E1-46FF-AC0E-271740B06193}" destId="{D697D1C7-0558-4B4F-949E-5896A7591E9C}" srcOrd="0" destOrd="0" presId="urn:microsoft.com/office/officeart/2005/8/layout/funnel1"/>
    <dgm:cxn modelId="{401895C2-8773-45FD-A83B-86C9833242AB}" type="presOf" srcId="{A636288A-E53F-49E7-84F1-A3729DEE9CB5}" destId="{2D3E6D4E-8D35-48D1-8EBC-AF38451679E1}" srcOrd="0" destOrd="0" presId="urn:microsoft.com/office/officeart/2005/8/layout/funnel1"/>
    <dgm:cxn modelId="{24CEDB90-6106-4AE4-9AFD-8B4C0DB96A40}" type="presParOf" srcId="{2D3E6D4E-8D35-48D1-8EBC-AF38451679E1}" destId="{51F46AEE-B6B6-4889-AC12-84ABCC63F78C}" srcOrd="0" destOrd="0" presId="urn:microsoft.com/office/officeart/2005/8/layout/funnel1"/>
    <dgm:cxn modelId="{15E525A2-4630-4632-B2A3-E5C342C26DBC}" type="presParOf" srcId="{2D3E6D4E-8D35-48D1-8EBC-AF38451679E1}" destId="{7C595F63-0F72-469F-BD74-8B4831A6AB75}" srcOrd="1" destOrd="0" presId="urn:microsoft.com/office/officeart/2005/8/layout/funnel1"/>
    <dgm:cxn modelId="{2EB16E0E-BE46-468D-987A-3895262A0BCA}" type="presParOf" srcId="{2D3E6D4E-8D35-48D1-8EBC-AF38451679E1}" destId="{D697D1C7-0558-4B4F-949E-5896A7591E9C}" srcOrd="2" destOrd="0" presId="urn:microsoft.com/office/officeart/2005/8/layout/funnel1"/>
    <dgm:cxn modelId="{6E76ED60-0A91-424C-8643-58C4484091A2}" type="presParOf" srcId="{2D3E6D4E-8D35-48D1-8EBC-AF38451679E1}" destId="{23554CD6-D603-4631-A4E7-F13A0E6A7F0D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271F7-AA77-431F-BD25-068337AE46A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60F0D60-3B1B-4825-A92E-687A1860DDA5}">
      <dgm:prSet phldrT="[Text]"/>
      <dgm:spPr>
        <a:solidFill>
          <a:srgbClr val="FF0000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b="1" dirty="0" smtClean="0"/>
            <a:t>To provide students with a solid understanding of the fundamentals and principles of various digital Image Compression Schemes</a:t>
          </a:r>
          <a:endParaRPr lang="en-CA" b="1" dirty="0"/>
        </a:p>
      </dgm:t>
    </dgm:pt>
    <dgm:pt modelId="{80782C10-22E4-4AEA-AD34-0EC0171112C1}" type="parTrans" cxnId="{EFC1C997-6EC7-4C8E-8FD9-A40BC065B977}">
      <dgm:prSet/>
      <dgm:spPr/>
      <dgm:t>
        <a:bodyPr/>
        <a:lstStyle/>
        <a:p>
          <a:endParaRPr lang="en-CA"/>
        </a:p>
      </dgm:t>
    </dgm:pt>
    <dgm:pt modelId="{9E77A025-0383-44B0-8EC6-672C483DAF50}" type="sibTrans" cxnId="{EFC1C997-6EC7-4C8E-8FD9-A40BC065B977}">
      <dgm:prSet/>
      <dgm:spPr/>
      <dgm:t>
        <a:bodyPr/>
        <a:lstStyle/>
        <a:p>
          <a:endParaRPr lang="en-CA"/>
        </a:p>
      </dgm:t>
    </dgm:pt>
    <dgm:pt modelId="{67385812-B578-4565-BBC3-A6FCE5355B7E}">
      <dgm:prSet phldrT="[Text]"/>
      <dgm:spPr>
        <a:solidFill>
          <a:srgbClr val="00B050"/>
        </a:solidFill>
        <a:ln>
          <a:solidFill>
            <a:srgbClr val="0000FF"/>
          </a:solidFill>
        </a:ln>
      </dgm:spPr>
      <dgm:t>
        <a:bodyPr/>
        <a:lstStyle/>
        <a:p>
          <a:r>
            <a:rPr lang="en-US" b="1" dirty="0" smtClean="0"/>
            <a:t>All required </a:t>
          </a:r>
          <a:br>
            <a:rPr lang="en-US" b="1" dirty="0" smtClean="0"/>
          </a:br>
          <a:r>
            <a:rPr lang="en-US" b="1" dirty="0" smtClean="0"/>
            <a:t>image-related background will be built the course</a:t>
          </a:r>
          <a:endParaRPr lang="en-CA" b="1" dirty="0"/>
        </a:p>
      </dgm:t>
    </dgm:pt>
    <dgm:pt modelId="{9FB0780B-944F-462F-B37B-17B7DC25EA84}" type="parTrans" cxnId="{8F1F039C-837A-4015-8808-4FBDB2447E23}">
      <dgm:prSet/>
      <dgm:spPr/>
      <dgm:t>
        <a:bodyPr/>
        <a:lstStyle/>
        <a:p>
          <a:endParaRPr lang="en-CA"/>
        </a:p>
      </dgm:t>
    </dgm:pt>
    <dgm:pt modelId="{34ED6350-9BCC-48A9-97A2-9D725CEE863B}" type="sibTrans" cxnId="{8F1F039C-837A-4015-8808-4FBDB2447E23}">
      <dgm:prSet/>
      <dgm:spPr/>
      <dgm:t>
        <a:bodyPr/>
        <a:lstStyle/>
        <a:p>
          <a:endParaRPr lang="en-CA"/>
        </a:p>
      </dgm:t>
    </dgm:pt>
    <dgm:pt modelId="{915EE75B-1802-47F4-971E-E0CFB63E5CB6}" type="pres">
      <dgm:prSet presAssocID="{8BE271F7-AA77-431F-BD25-068337AE46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D1F83BE-5D65-4936-9C74-01E5A24BBE8E}" type="pres">
      <dgm:prSet presAssocID="{260F0D60-3B1B-4825-A92E-687A1860DDA5}" presName="arrow" presStyleLbl="node1" presStyleIdx="0" presStyleCnt="2" custScaleX="89722" custScaleY="68565" custRadScaleRad="1316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231B31-5AAC-4D69-ABD0-C78B444FC1B7}" type="pres">
      <dgm:prSet presAssocID="{67385812-B578-4565-BBC3-A6FCE5355B7E}" presName="arrow" presStyleLbl="node1" presStyleIdx="1" presStyleCnt="2" custScaleX="86226" custScaleY="72061" custRadScaleRad="1252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CD1A9E8-DA5E-4A03-9F7E-9682A21F236E}" type="presOf" srcId="{67385812-B578-4565-BBC3-A6FCE5355B7E}" destId="{00231B31-5AAC-4D69-ABD0-C78B444FC1B7}" srcOrd="0" destOrd="0" presId="urn:microsoft.com/office/officeart/2005/8/layout/arrow5"/>
    <dgm:cxn modelId="{8F1F039C-837A-4015-8808-4FBDB2447E23}" srcId="{8BE271F7-AA77-431F-BD25-068337AE46A7}" destId="{67385812-B578-4565-BBC3-A6FCE5355B7E}" srcOrd="1" destOrd="0" parTransId="{9FB0780B-944F-462F-B37B-17B7DC25EA84}" sibTransId="{34ED6350-9BCC-48A9-97A2-9D725CEE863B}"/>
    <dgm:cxn modelId="{3E0FAB6D-EC5D-4E55-9774-4015625E53A6}" type="presOf" srcId="{260F0D60-3B1B-4825-A92E-687A1860DDA5}" destId="{8D1F83BE-5D65-4936-9C74-01E5A24BBE8E}" srcOrd="0" destOrd="0" presId="urn:microsoft.com/office/officeart/2005/8/layout/arrow5"/>
    <dgm:cxn modelId="{06E7456A-6007-41B2-926D-0AC6DC69BB01}" type="presOf" srcId="{8BE271F7-AA77-431F-BD25-068337AE46A7}" destId="{915EE75B-1802-47F4-971E-E0CFB63E5CB6}" srcOrd="0" destOrd="0" presId="urn:microsoft.com/office/officeart/2005/8/layout/arrow5"/>
    <dgm:cxn modelId="{EFC1C997-6EC7-4C8E-8FD9-A40BC065B977}" srcId="{8BE271F7-AA77-431F-BD25-068337AE46A7}" destId="{260F0D60-3B1B-4825-A92E-687A1860DDA5}" srcOrd="0" destOrd="0" parTransId="{80782C10-22E4-4AEA-AD34-0EC0171112C1}" sibTransId="{9E77A025-0383-44B0-8EC6-672C483DAF50}"/>
    <dgm:cxn modelId="{E22F9967-E8CB-498A-A3BC-68B8FC3BB1DD}" type="presParOf" srcId="{915EE75B-1802-47F4-971E-E0CFB63E5CB6}" destId="{8D1F83BE-5D65-4936-9C74-01E5A24BBE8E}" srcOrd="0" destOrd="0" presId="urn:microsoft.com/office/officeart/2005/8/layout/arrow5"/>
    <dgm:cxn modelId="{0D261F8E-6EA6-46F2-A698-98C3CD68F2B8}" type="presParOf" srcId="{915EE75B-1802-47F4-971E-E0CFB63E5CB6}" destId="{00231B31-5AAC-4D69-ABD0-C78B444FC1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6AEE-B6B6-4889-AC12-84ABCC63F78C}">
      <dsp:nvSpPr>
        <dsp:cNvPr id="0" name=""/>
        <dsp:cNvSpPr/>
      </dsp:nvSpPr>
      <dsp:spPr>
        <a:xfrm>
          <a:off x="1661816" y="199562"/>
          <a:ext cx="3960558" cy="13754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95F63-0F72-469F-BD74-8B4831A6AB75}">
      <dsp:nvSpPr>
        <dsp:cNvPr id="0" name=""/>
        <dsp:cNvSpPr/>
      </dsp:nvSpPr>
      <dsp:spPr>
        <a:xfrm>
          <a:off x="3264461" y="3567572"/>
          <a:ext cx="767550" cy="4912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D1C7-0558-4B4F-949E-5896A7591E9C}">
      <dsp:nvSpPr>
        <dsp:cNvPr id="0" name=""/>
        <dsp:cNvSpPr/>
      </dsp:nvSpPr>
      <dsp:spPr>
        <a:xfrm>
          <a:off x="1806116" y="3960558"/>
          <a:ext cx="3684240" cy="92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806116" y="3960558"/>
        <a:ext cx="3684240" cy="921060"/>
      </dsp:txXfrm>
    </dsp:sp>
    <dsp:sp modelId="{23554CD6-D603-4631-A4E7-F13A0E6A7F0D}">
      <dsp:nvSpPr>
        <dsp:cNvPr id="0" name=""/>
        <dsp:cNvSpPr/>
      </dsp:nvSpPr>
      <dsp:spPr>
        <a:xfrm>
          <a:off x="1499095" y="30701"/>
          <a:ext cx="4298280" cy="34386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83BE-5D65-4936-9C74-01E5A24BBE8E}">
      <dsp:nvSpPr>
        <dsp:cNvPr id="0" name=""/>
        <dsp:cNvSpPr/>
      </dsp:nvSpPr>
      <dsp:spPr>
        <a:xfrm rot="16200000">
          <a:off x="-461190" y="1299386"/>
          <a:ext cx="3911607" cy="2989226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 provide students with a solid understanding of the fundamentals and principles of various digital Image Compression Schemes</a:t>
          </a:r>
          <a:endParaRPr lang="en-CA" sz="1700" b="1" kern="1200" dirty="0"/>
        </a:p>
      </dsp:txBody>
      <dsp:txXfrm rot="5400000">
        <a:off x="1" y="1816098"/>
        <a:ext cx="2466111" cy="1955803"/>
      </dsp:txXfrm>
    </dsp:sp>
    <dsp:sp modelId="{00231B31-5AAC-4D69-ABD0-C78B444FC1B7}">
      <dsp:nvSpPr>
        <dsp:cNvPr id="0" name=""/>
        <dsp:cNvSpPr/>
      </dsp:nvSpPr>
      <dsp:spPr>
        <a:xfrm rot="5400000">
          <a:off x="5541183" y="1223179"/>
          <a:ext cx="3759192" cy="3141641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All required </a:t>
          </a:r>
          <a:br>
            <a:rPr lang="en-US" sz="1700" b="1" kern="1200" dirty="0" smtClean="0"/>
          </a:br>
          <a:r>
            <a:rPr lang="en-US" sz="1700" b="1" kern="1200" dirty="0" smtClean="0"/>
            <a:t>image-related background will be built the course</a:t>
          </a:r>
          <a:endParaRPr lang="en-CA" sz="1700" b="1" kern="1200" dirty="0"/>
        </a:p>
      </dsp:txBody>
      <dsp:txXfrm rot="-5400000">
        <a:off x="6399746" y="1854202"/>
        <a:ext cx="2591854" cy="187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D235CEB-6FC2-4D4B-A7B3-C3500B8B2825}" type="datetimeFigureOut">
              <a:rPr lang="en-CA" smtClean="0"/>
              <a:t>09/09/2016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A9DA11-35F0-467D-80C9-BFA7E0B1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16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B1E7695-710F-4486-8639-0FB5C3280627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6EA9930-E9CC-473F-B61C-43D6D01A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1634-99D8-4F37-8AB7-8E93ABA5DFC3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6DD0-8F41-4631-85F2-BCDF2B81B324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50D-FFEE-4556-8E88-0457EB143FC6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0480-12D3-491F-A5E2-5408F56434E4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AB2-FAE7-47BE-8FDA-B46EB9C12312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D48E-1664-4671-9A7C-BCDEA22D3666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F3F4-5F0B-4B94-A33B-B2FB7915278A}" type="datetime1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F58-E00B-4257-83BF-AC8F7D3C1FCB}" type="datetime1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BB46-24B1-44C8-819B-6BDBCCED07B8}" type="datetime1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BE24-42A3-4BDD-888D-EE76C0CC6344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9009-AFB3-4CA1-83F2-6A27BFDCC895}" type="datetime1">
              <a:rPr lang="en-US" smtClean="0"/>
              <a:t>9/9/2016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7315347-D08E-41E3-800C-5F9F804F5A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E20872-53C4-4328-8A62-14C2DFC435CA}" type="datetime1">
              <a:rPr lang="en-US" smtClean="0"/>
              <a:t>9/9/2016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lsakka@csd.uwo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34234"/>
            <a:ext cx="7543800" cy="875928"/>
          </a:xfrm>
        </p:spPr>
        <p:txBody>
          <a:bodyPr/>
          <a:lstStyle/>
          <a:p>
            <a:r>
              <a:rPr lang="en-US" dirty="0" smtClean="0"/>
              <a:t>Mahmoud </a:t>
            </a:r>
            <a:r>
              <a:rPr lang="en-US" dirty="0"/>
              <a:t>El-</a:t>
            </a:r>
            <a:r>
              <a:rPr lang="en-US" dirty="0" err="1"/>
              <a:t>Sakka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6608008" cy="158417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Computer Science Department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Office: MC-419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elsakka@csd.uwo.ca</a:t>
            </a:r>
            <a:endParaRPr lang="en-US" sz="26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6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Phone: 519-661-2111 x86996</a:t>
            </a:r>
          </a:p>
          <a:p>
            <a:pPr marL="342900" indent="-342900">
              <a:buClr>
                <a:schemeClr val="bg2"/>
              </a:buClr>
              <a:buSzPct val="75000"/>
            </a:pPr>
            <a:endParaRPr lang="en-US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iochem.uwo.ca/wits/MALDI/images/Western_Logo_Full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8"/>
          <a:stretch/>
        </p:blipFill>
        <p:spPr bwMode="auto">
          <a:xfrm>
            <a:off x="5508104" y="3508510"/>
            <a:ext cx="2831921" cy="33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Middlesex College - 4th flo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16890" r="2124" b="10542"/>
          <a:stretch/>
        </p:blipFill>
        <p:spPr bwMode="auto">
          <a:xfrm>
            <a:off x="35496" y="44624"/>
            <a:ext cx="3168352" cy="28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1639955" y="1885024"/>
            <a:ext cx="606706" cy="620495"/>
          </a:xfrm>
          <a:prstGeom prst="irregularSeal2">
            <a:avLst/>
          </a:prstGeom>
          <a:solidFill>
            <a:srgbClr val="FFFF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367535">
            <a:off x="2992884" y="1605282"/>
            <a:ext cx="421928" cy="18152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400000">
            <a:off x="185770" y="2122339"/>
            <a:ext cx="388365" cy="19720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Current Research </a:t>
            </a:r>
            <a:r>
              <a:rPr lang="en-US" sz="4800" dirty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denoising</a:t>
            </a:r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/>
              <a:t>compression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fsg.uitm.edu.my/v1/images/stories/2013-05-15_1544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9" y="3429000"/>
            <a:ext cx="5288423" cy="34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 smtClean="0"/>
              <a:t>denoising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" y="1600200"/>
            <a:ext cx="8388424" cy="4800600"/>
          </a:xfrm>
        </p:spPr>
        <p:txBody>
          <a:bodyPr/>
          <a:lstStyle/>
          <a:p>
            <a:pPr marL="274320" indent="-274320" algn="just">
              <a:buFont typeface="Wingdings 3"/>
              <a:buChar char=""/>
              <a:defRPr/>
            </a:pPr>
            <a:r>
              <a:rPr lang="en-US" sz="2100" dirty="0" smtClean="0"/>
              <a:t>Attempts to automatically reduce existing noise level in digital </a:t>
            </a:r>
            <a:r>
              <a:rPr lang="en-US" sz="2100" dirty="0"/>
              <a:t>Images.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D:\PHD\magnet\year5\postdoc\side2.bmp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2" y="2848471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PHD\magnet\year5\postdoc\Uside2.bmp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32" y="2786335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2948" y="5445224"/>
            <a:ext cx="214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Gill Sans MT" pitchFamily="34" charset="0"/>
              </a:rPr>
              <a:t>Original Noisy Image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720" y="5307112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Gill Sans MT" pitchFamily="34" charset="0"/>
              </a:rPr>
              <a:t>Denoised</a:t>
            </a:r>
            <a:r>
              <a:rPr lang="en-US" altLang="en-US" dirty="0" smtClean="0">
                <a:latin typeface="Gill Sans MT" pitchFamily="34" charset="0"/>
              </a:rPr>
              <a:t> image</a:t>
            </a:r>
            <a:endParaRPr lang="en-US" altLang="en-US" dirty="0">
              <a:latin typeface="Gill Sans MT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347864" y="3645024"/>
            <a:ext cx="1944216" cy="7916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Compression</a:t>
            </a:r>
            <a:r>
              <a:rPr lang="en-US" dirty="0" smtClean="0"/>
              <a:t>: is a bit-rate </a:t>
            </a:r>
            <a:r>
              <a:rPr lang="en-US" dirty="0"/>
              <a:t>reduction </a:t>
            </a:r>
            <a:r>
              <a:rPr lang="en-US" dirty="0" smtClean="0"/>
              <a:t>which involves </a:t>
            </a:r>
          </a:p>
          <a:p>
            <a:pPr lvl="1"/>
            <a:r>
              <a:rPr lang="en-US" dirty="0" smtClean="0"/>
              <a:t>encoding information using </a:t>
            </a:r>
            <a:r>
              <a:rPr lang="en-US" b="1" dirty="0">
                <a:solidFill>
                  <a:srgbClr val="FF0000"/>
                </a:solidFill>
              </a:rPr>
              <a:t>fewer </a:t>
            </a:r>
            <a:r>
              <a:rPr lang="en-US" b="1" dirty="0" smtClean="0">
                <a:solidFill>
                  <a:srgbClr val="FF0000"/>
                </a:solidFill>
              </a:rPr>
              <a:t>bits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://wikibon.org/w/images/1/15/Compres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7879"/>
          <a:stretch/>
        </p:blipFill>
        <p:spPr bwMode="auto">
          <a:xfrm>
            <a:off x="4139952" y="3780538"/>
            <a:ext cx="4314921" cy="30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7471164"/>
              </p:ext>
            </p:extLst>
          </p:nvPr>
        </p:nvGraphicFramePr>
        <p:xfrm>
          <a:off x="659904" y="116632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55976" y="564456"/>
            <a:ext cx="1381590" cy="1381590"/>
            <a:chOff x="0" y="3530730"/>
            <a:chExt cx="1381590" cy="1381590"/>
          </a:xfrm>
        </p:grpSpPr>
        <p:sp>
          <p:nvSpPr>
            <p:cNvPr id="8" name="Oval 7"/>
            <p:cNvSpPr/>
            <p:nvPr/>
          </p:nvSpPr>
          <p:spPr>
            <a:xfrm>
              <a:off x="0" y="3530730"/>
              <a:ext cx="1381590" cy="138159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02329" y="3733059"/>
              <a:ext cx="976932" cy="976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>
                  <a:solidFill>
                    <a:srgbClr val="C00000"/>
                  </a:solidFill>
                </a:rPr>
                <a:t>Similarity methods</a:t>
              </a:r>
              <a:endParaRPr lang="en-US" sz="1700" b="1" i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65181" y="1946046"/>
            <a:ext cx="1381590" cy="1381590"/>
            <a:chOff x="3898406" y="3530730"/>
            <a:chExt cx="1381590" cy="1381590"/>
          </a:xfrm>
        </p:grpSpPr>
        <p:sp>
          <p:nvSpPr>
            <p:cNvPr id="11" name="Oval 10"/>
            <p:cNvSpPr/>
            <p:nvPr/>
          </p:nvSpPr>
          <p:spPr>
            <a:xfrm>
              <a:off x="3898406" y="3530730"/>
              <a:ext cx="1381590" cy="1381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100735" y="3733059"/>
              <a:ext cx="976932" cy="976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>
                  <a:solidFill>
                    <a:schemeClr val="tx1"/>
                  </a:solidFill>
                </a:rPr>
                <a:t>Statistical methods</a:t>
              </a:r>
              <a:endParaRPr lang="en-US" sz="17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71800" y="511436"/>
            <a:ext cx="1434610" cy="1434610"/>
            <a:chOff x="2266646" y="276317"/>
            <a:chExt cx="2149140" cy="2149140"/>
          </a:xfrm>
        </p:grpSpPr>
        <p:sp>
          <p:nvSpPr>
            <p:cNvPr id="14" name="Oval 13"/>
            <p:cNvSpPr/>
            <p:nvPr/>
          </p:nvSpPr>
          <p:spPr>
            <a:xfrm>
              <a:off x="2266646" y="276317"/>
              <a:ext cx="2149140" cy="21491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581380" y="591051"/>
              <a:ext cx="1519672" cy="1519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i="1" kern="1200" dirty="0" smtClean="0"/>
                <a:t>Prediction methods</a:t>
              </a:r>
              <a:endParaRPr lang="en-US" sz="1700" b="1" i="1" kern="1200" dirty="0"/>
            </a:p>
          </p:txBody>
        </p:sp>
      </p:grpSp>
      <p:pic>
        <p:nvPicPr>
          <p:cNvPr id="4100" name="Picture 4" descr="http://f.tqn.com/y/macs/1/W/j/b/-/-/compres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13" y="4293096"/>
            <a:ext cx="366712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7510" y="3627446"/>
            <a:ext cx="84850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5347-D08E-41E3-800C-5F9F804F5A7E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2" descr="http://danielmaunick.files.wordpress.com/2011/05/animation20teacher20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0275" b="4850"/>
          <a:stretch/>
        </p:blipFill>
        <p:spPr bwMode="auto">
          <a:xfrm>
            <a:off x="2853708" y="3895688"/>
            <a:ext cx="32512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Merge 10"/>
          <p:cNvSpPr/>
          <p:nvPr/>
        </p:nvSpPr>
        <p:spPr>
          <a:xfrm>
            <a:off x="1286868" y="1231336"/>
            <a:ext cx="6324600" cy="1865672"/>
          </a:xfrm>
          <a:prstGeom prst="flowChartMerg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CS4481b/CS9628b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9900"/>
                </a:solidFill>
              </a:rPr>
              <a:t>Image compression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4040FF"/>
              </a:solidFill>
            </a:endParaRPr>
          </a:p>
          <a:p>
            <a:pPr algn="ctr"/>
            <a:endParaRPr lang="en-US" sz="900" dirty="0"/>
          </a:p>
          <a:p>
            <a:pPr algn="ctr"/>
            <a:endParaRPr lang="en-CA" dirty="0"/>
          </a:p>
        </p:txBody>
      </p:sp>
      <p:sp>
        <p:nvSpPr>
          <p:cNvPr id="13" name="Down Ribbon 12"/>
          <p:cNvSpPr/>
          <p:nvPr/>
        </p:nvSpPr>
        <p:spPr>
          <a:xfrm>
            <a:off x="418688" y="1877360"/>
            <a:ext cx="8001000" cy="1676400"/>
          </a:xfrm>
          <a:prstGeom prst="ribb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Second term on Wednesdays </a:t>
            </a:r>
            <a:endParaRPr lang="en-US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from </a:t>
            </a: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10:30 pm to 1:30 pm</a:t>
            </a:r>
            <a:endParaRPr lang="en-CA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60823290"/>
              </p:ext>
            </p:extLst>
          </p:nvPr>
        </p:nvGraphicFramePr>
        <p:xfrm>
          <a:off x="-24280" y="1874856"/>
          <a:ext cx="89916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24-Point Star 14"/>
          <p:cNvSpPr/>
          <p:nvPr/>
        </p:nvSpPr>
        <p:spPr>
          <a:xfrm rot="1043087">
            <a:off x="5963887" y="481412"/>
            <a:ext cx="2977774" cy="3506141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CA" sz="5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 final EXAM!!</a:t>
            </a:r>
            <a:endParaRPr lang="en-CA" sz="5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Graphic spid="14" grpId="0">
        <p:bldAsOne/>
      </p:bldGraphic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77B7-6A95-482F-95A1-978466FD31F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15240"/>
            <a:ext cx="9144000" cy="6873240"/>
            <a:chOff x="0" y="0"/>
            <a:chExt cx="9144000" cy="6858000"/>
          </a:xfrm>
        </p:grpSpPr>
        <p:pic>
          <p:nvPicPr>
            <p:cNvPr id="6" name="Content Placeholder 5" descr="thank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67853" y="187643"/>
              <a:ext cx="5450287" cy="5556031"/>
              <a:chOff x="667853" y="187643"/>
              <a:chExt cx="5450287" cy="5556031"/>
            </a:xfrm>
          </p:grpSpPr>
          <p:sp>
            <p:nvSpPr>
              <p:cNvPr id="8" name="TextBox 5"/>
              <p:cNvSpPr txBox="1">
                <a:spLocks noChangeArrowheads="1"/>
              </p:cNvSpPr>
              <p:nvPr/>
            </p:nvSpPr>
            <p:spPr bwMode="auto">
              <a:xfrm rot="1073545">
                <a:off x="2655956" y="5097343"/>
                <a:ext cx="34621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</a:rPr>
                  <a:t>For Listening </a:t>
                </a:r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 </a:t>
                </a:r>
                <a:r>
                  <a:rPr lang="en-CA" sz="360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 rot="1111047">
                <a:off x="2252029" y="2423626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 rot="1111047">
                <a:off x="667853" y="1987843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8"/>
              <p:cNvSpPr txBox="1">
                <a:spLocks noChangeArrowheads="1"/>
              </p:cNvSpPr>
              <p:nvPr/>
            </p:nvSpPr>
            <p:spPr bwMode="auto">
              <a:xfrm rot="1111047">
                <a:off x="848017" y="4013032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 rot="1111047">
                <a:off x="3939643" y="1195755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 rot="1111047">
                <a:off x="2396045" y="691699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1"/>
              <p:cNvSpPr txBox="1">
                <a:spLocks noChangeArrowheads="1"/>
              </p:cNvSpPr>
              <p:nvPr/>
            </p:nvSpPr>
            <p:spPr bwMode="auto">
              <a:xfrm rot="1111047">
                <a:off x="955885" y="187643"/>
                <a:ext cx="5760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CA" sz="360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CA" sz="36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8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capitalcampaignmagic.com/wpsys/wp-content/uploads/2013/09/questions-webin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r="6861" b="3680"/>
          <a:stretch/>
        </p:blipFill>
        <p:spPr bwMode="auto">
          <a:xfrm>
            <a:off x="2381822" y="860240"/>
            <a:ext cx="41488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agacious.com.pk/Consultancy/wp-content/uploads/2012/07/any-questions-for-the-interview-448x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92" y="13560"/>
            <a:ext cx="3173507" cy="1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67708"/>
            <a:ext cx="43624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1802</TotalTime>
  <Words>113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Mahmoud El-Sakka</vt:lpstr>
      <vt:lpstr>Current Research Interest</vt:lpstr>
      <vt:lpstr>Image denoising</vt:lpstr>
      <vt:lpstr>Image compression</vt:lpstr>
      <vt:lpstr>PowerPoint Presentation</vt:lpstr>
      <vt:lpstr>Teaching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Level Dictionary-Based Lossless Image Codec</dc:title>
  <dc:creator>wahbikabbani</dc:creator>
  <cp:lastModifiedBy>elsakka2</cp:lastModifiedBy>
  <cp:revision>79</cp:revision>
  <cp:lastPrinted>2014-09-05T13:06:16Z</cp:lastPrinted>
  <dcterms:created xsi:type="dcterms:W3CDTF">2013-04-10T21:06:20Z</dcterms:created>
  <dcterms:modified xsi:type="dcterms:W3CDTF">2016-09-09T12:06:21Z</dcterms:modified>
</cp:coreProperties>
</file>