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31"/>
  </p:notesMasterIdLst>
  <p:handoutMasterIdLst>
    <p:handoutMasterId r:id="rId32"/>
  </p:handoutMasterIdLst>
  <p:sldIdLst>
    <p:sldId id="256" r:id="rId2"/>
    <p:sldId id="390" r:id="rId3"/>
    <p:sldId id="327" r:id="rId4"/>
    <p:sldId id="328" r:id="rId5"/>
    <p:sldId id="391" r:id="rId6"/>
    <p:sldId id="360" r:id="rId7"/>
    <p:sldId id="331" r:id="rId8"/>
    <p:sldId id="332" r:id="rId9"/>
    <p:sldId id="369" r:id="rId10"/>
    <p:sldId id="370" r:id="rId11"/>
    <p:sldId id="371" r:id="rId12"/>
    <p:sldId id="372" r:id="rId13"/>
    <p:sldId id="373" r:id="rId14"/>
    <p:sldId id="383" r:id="rId15"/>
    <p:sldId id="377" r:id="rId16"/>
    <p:sldId id="378" r:id="rId17"/>
    <p:sldId id="379" r:id="rId18"/>
    <p:sldId id="380" r:id="rId19"/>
    <p:sldId id="385" r:id="rId20"/>
    <p:sldId id="381" r:id="rId21"/>
    <p:sldId id="388" r:id="rId22"/>
    <p:sldId id="392" r:id="rId23"/>
    <p:sldId id="393" r:id="rId24"/>
    <p:sldId id="394" r:id="rId25"/>
    <p:sldId id="395" r:id="rId26"/>
    <p:sldId id="396" r:id="rId27"/>
    <p:sldId id="397" r:id="rId28"/>
    <p:sldId id="387" r:id="rId29"/>
    <p:sldId id="389" r:id="rId30"/>
  </p:sldIdLst>
  <p:sldSz cx="9144000" cy="6858000" type="letter"/>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accent1"/>
        </a:solidFill>
        <a:latin typeface="Arial" charset="0"/>
        <a:ea typeface="+mn-ea"/>
        <a:cs typeface="+mn-cs"/>
      </a:defRPr>
    </a:lvl1pPr>
    <a:lvl2pPr marL="457200" algn="l" rtl="0" eaLnBrk="0" fontAlgn="base" hangingPunct="0">
      <a:spcBef>
        <a:spcPct val="0"/>
      </a:spcBef>
      <a:spcAft>
        <a:spcPct val="0"/>
      </a:spcAft>
      <a:defRPr kern="1200">
        <a:solidFill>
          <a:schemeClr val="accent1"/>
        </a:solidFill>
        <a:latin typeface="Arial" charset="0"/>
        <a:ea typeface="+mn-ea"/>
        <a:cs typeface="+mn-cs"/>
      </a:defRPr>
    </a:lvl2pPr>
    <a:lvl3pPr marL="914400" algn="l" rtl="0" eaLnBrk="0" fontAlgn="base" hangingPunct="0">
      <a:spcBef>
        <a:spcPct val="0"/>
      </a:spcBef>
      <a:spcAft>
        <a:spcPct val="0"/>
      </a:spcAft>
      <a:defRPr kern="1200">
        <a:solidFill>
          <a:schemeClr val="accent1"/>
        </a:solidFill>
        <a:latin typeface="Arial" charset="0"/>
        <a:ea typeface="+mn-ea"/>
        <a:cs typeface="+mn-cs"/>
      </a:defRPr>
    </a:lvl3pPr>
    <a:lvl4pPr marL="1371600" algn="l" rtl="0" eaLnBrk="0" fontAlgn="base" hangingPunct="0">
      <a:spcBef>
        <a:spcPct val="0"/>
      </a:spcBef>
      <a:spcAft>
        <a:spcPct val="0"/>
      </a:spcAft>
      <a:defRPr kern="1200">
        <a:solidFill>
          <a:schemeClr val="accent1"/>
        </a:solidFill>
        <a:latin typeface="Arial" charset="0"/>
        <a:ea typeface="+mn-ea"/>
        <a:cs typeface="+mn-cs"/>
      </a:defRPr>
    </a:lvl4pPr>
    <a:lvl5pPr marL="1828800" algn="l" rtl="0" eaLnBrk="0" fontAlgn="base" hangingPunct="0">
      <a:spcBef>
        <a:spcPct val="0"/>
      </a:spcBef>
      <a:spcAft>
        <a:spcPct val="0"/>
      </a:spcAft>
      <a:defRPr kern="1200">
        <a:solidFill>
          <a:schemeClr val="accent1"/>
        </a:solidFill>
        <a:latin typeface="Arial" charset="0"/>
        <a:ea typeface="+mn-ea"/>
        <a:cs typeface="+mn-cs"/>
      </a:defRPr>
    </a:lvl5pPr>
    <a:lvl6pPr marL="2286000" algn="l" defTabSz="914400" rtl="0" eaLnBrk="1" latinLnBrk="0" hangingPunct="1">
      <a:defRPr kern="1200">
        <a:solidFill>
          <a:schemeClr val="accent1"/>
        </a:solidFill>
        <a:latin typeface="Arial" charset="0"/>
        <a:ea typeface="+mn-ea"/>
        <a:cs typeface="+mn-cs"/>
      </a:defRPr>
    </a:lvl6pPr>
    <a:lvl7pPr marL="2743200" algn="l" defTabSz="914400" rtl="0" eaLnBrk="1" latinLnBrk="0" hangingPunct="1">
      <a:defRPr kern="1200">
        <a:solidFill>
          <a:schemeClr val="accent1"/>
        </a:solidFill>
        <a:latin typeface="Arial" charset="0"/>
        <a:ea typeface="+mn-ea"/>
        <a:cs typeface="+mn-cs"/>
      </a:defRPr>
    </a:lvl7pPr>
    <a:lvl8pPr marL="3200400" algn="l" defTabSz="914400" rtl="0" eaLnBrk="1" latinLnBrk="0" hangingPunct="1">
      <a:defRPr kern="1200">
        <a:solidFill>
          <a:schemeClr val="accent1"/>
        </a:solidFill>
        <a:latin typeface="Arial" charset="0"/>
        <a:ea typeface="+mn-ea"/>
        <a:cs typeface="+mn-cs"/>
      </a:defRPr>
    </a:lvl8pPr>
    <a:lvl9pPr marL="3657600" algn="l" defTabSz="914400" rtl="0" eaLnBrk="1" latinLnBrk="0" hangingPunct="1">
      <a:defRPr kern="1200">
        <a:solidFill>
          <a:schemeClr val="accent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5A11FD"/>
    <a:srgbClr val="8901F3"/>
    <a:srgbClr val="FF95A7"/>
    <a:srgbClr val="00A091"/>
    <a:srgbClr val="51DC00"/>
    <a:srgbClr val="000000"/>
    <a:srgbClr val="CC3399"/>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75482" autoAdjust="0"/>
  </p:normalViewPr>
  <p:slideViewPr>
    <p:cSldViewPr>
      <p:cViewPr varScale="1">
        <p:scale>
          <a:sx n="69" d="100"/>
          <a:sy n="69" d="100"/>
        </p:scale>
        <p:origin x="-1602" y="-102"/>
      </p:cViewPr>
      <p:guideLst>
        <p:guide orient="horz" pos="2160"/>
        <p:guide pos="15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4"/>
    </p:cViewPr>
  </p:sorterViewPr>
  <p:notesViewPr>
    <p:cSldViewPr>
      <p:cViewPr varScale="1">
        <p:scale>
          <a:sx n="55" d="100"/>
          <a:sy n="55" d="100"/>
        </p:scale>
        <p:origin x="-1650" y="-102"/>
      </p:cViewPr>
      <p:guideLst>
        <p:guide orient="horz" pos="3023"/>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idx="2"/>
          </p:nvPr>
        </p:nvSpPr>
        <p:spPr bwMode="auto">
          <a:xfrm>
            <a:off x="1274763" y="619125"/>
            <a:ext cx="4779962" cy="3584575"/>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50863" y="4559300"/>
            <a:ext cx="6303962" cy="4319588"/>
          </a:xfrm>
          <a:prstGeom prst="rect">
            <a:avLst/>
          </a:prstGeom>
          <a:noFill/>
          <a:ln w="12700">
            <a:solidFill>
              <a:schemeClr val="tx1"/>
            </a:solidFill>
            <a:miter lim="800000"/>
            <a:headEnd/>
            <a:tailEnd/>
          </a:ln>
          <a:effectLst/>
        </p:spPr>
        <p:txBody>
          <a:bodyPr vert="horz" wrap="square" lIns="97254" tIns="47774" rIns="97254" bIns="47774" numCol="1" anchor="t" anchorCtr="0" compatLnSpc="1">
            <a:prstTxWarp prst="textNoShape">
              <a:avLst/>
            </a:prstTxWarp>
          </a:bodyPr>
          <a:lstStyle/>
          <a:p>
            <a:pPr lvl="0"/>
            <a:r>
              <a:rPr lang="en-US" noProof="0" smtClean="0"/>
              <a:t>we want this to be in font 11 and justify.</a:t>
            </a:r>
          </a:p>
        </p:txBody>
      </p:sp>
    </p:spTree>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noFill/>
          <a:ln w="9525">
            <a:noFill/>
          </a:ln>
        </p:spPr>
        <p:txBody>
          <a:bodyPr/>
          <a:lstStyle/>
          <a:p>
            <a:endParaRPr lang="en-US" dirty="0" smtClean="0"/>
          </a:p>
        </p:txBody>
      </p:sp>
      <p:sp>
        <p:nvSpPr>
          <p:cNvPr id="30723" name="Rectangle 3"/>
          <p:cNvSpPr>
            <a:spLocks noGrp="1" noRot="1" noChangeAspect="1" noChangeArrowheads="1" noTextEdi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946" name="Rectangle 2"/>
          <p:cNvSpPr>
            <a:spLocks noGrp="1" noChangeArrowheads="1"/>
          </p:cNvSpPr>
          <p:nvPr>
            <p:ph type="body" idx="1"/>
          </p:nvPr>
        </p:nvSpPr>
        <p:spPr>
          <a:xfrm>
            <a:off x="975360" y="4562237"/>
            <a:ext cx="5364480" cy="4318873"/>
          </a:xfrm>
          <a:ln>
            <a:noFill/>
          </a:ln>
        </p:spPr>
        <p:txBody>
          <a:bodyPr lIns="95644" tIns="46983" rIns="95644" bIns="46983"/>
          <a:lstStyle/>
          <a:p>
            <a:endParaRPr lang="en-US" dirty="0" smtClean="0"/>
          </a:p>
          <a:p>
            <a:r>
              <a:rPr lang="en-US" dirty="0" smtClean="0"/>
              <a:t>Because the upper level is smaller and built using</a:t>
            </a:r>
            <a:r>
              <a:rPr lang="en-US" baseline="0" dirty="0" smtClean="0"/>
              <a:t> faster memory parts, its hit time will be much smaller than the time to access the next level in the hierarchy (which is the major component of the miss penalty).</a:t>
            </a:r>
          </a:p>
          <a:p>
            <a:endParaRPr lang="en-US" baseline="0" dirty="0" smtClean="0"/>
          </a:p>
          <a:p>
            <a:r>
              <a:rPr lang="en-US" baseline="0" dirty="0" smtClean="0"/>
              <a:t>This structure, with the appropriate operating mechanisms, allows the processor to have an access time that is determined primarily by level 1 of the hierarchy and yet a memory as large as level n.  Maintaining this illusion is the subject of this chapter.</a:t>
            </a:r>
          </a:p>
          <a:p>
            <a:r>
              <a:rPr lang="en-US" baseline="0" dirty="0" smtClean="0"/>
              <a:t>Giving users the illusion of fast memory access and large memory size, by taking advantage of locality. </a:t>
            </a:r>
          </a:p>
          <a:p>
            <a:endParaRPr lang="en-US" baseline="0" dirty="0" smtClean="0"/>
          </a:p>
          <a:p>
            <a:r>
              <a:rPr lang="en-US" dirty="0" smtClean="0"/>
              <a:t>If level closer to Processor, it is:</a:t>
            </a:r>
          </a:p>
          <a:p>
            <a:pPr lvl="1"/>
            <a:r>
              <a:rPr lang="en-US" dirty="0" smtClean="0"/>
              <a:t>Smaller</a:t>
            </a:r>
          </a:p>
          <a:p>
            <a:pPr lvl="1"/>
            <a:r>
              <a:rPr lang="en-US" dirty="0" smtClean="0"/>
              <a:t>Faster</a:t>
            </a:r>
          </a:p>
          <a:p>
            <a:pPr lvl="1"/>
            <a:r>
              <a:rPr lang="en-US" dirty="0" smtClean="0"/>
              <a:t>More expensive</a:t>
            </a:r>
          </a:p>
          <a:p>
            <a:pPr lvl="1"/>
            <a:r>
              <a:rPr lang="en-US" dirty="0" smtClean="0"/>
              <a:t>Retains a subset of the data from the lower levels (e.g., contains most recently used data)</a:t>
            </a:r>
          </a:p>
          <a:p>
            <a:r>
              <a:rPr lang="en-US" dirty="0" smtClean="0"/>
              <a:t>Processor accesses data out of highest levels</a:t>
            </a:r>
          </a:p>
          <a:p>
            <a:r>
              <a:rPr lang="en-US" dirty="0" smtClean="0"/>
              <a:t>Lowest Level (usually disk) contains all available data (does it go beyond the disk?)</a:t>
            </a:r>
          </a:p>
          <a:p>
            <a:endParaRPr lang="en-US" dirty="0"/>
          </a:p>
        </p:txBody>
      </p:sp>
      <p:sp>
        <p:nvSpPr>
          <p:cNvPr id="1490947" name="Rectangle 3"/>
          <p:cNvSpPr>
            <a:spLocks noGrp="1" noRot="1" noChangeAspect="1" noChangeArrowheads="1" noTextEdit="1"/>
          </p:cNvSpPr>
          <p:nvPr>
            <p:ph type="sldImg"/>
          </p:nvPr>
        </p:nvSpPr>
        <p:spPr>
          <a:xfrm>
            <a:off x="1271588" y="727075"/>
            <a:ext cx="4779962" cy="3584575"/>
          </a:xfrm>
          <a:ln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does the memory hierarchy work?  Well it is rather simple, at least in principle.</a:t>
            </a:r>
          </a:p>
          <a:p>
            <a:r>
              <a:rPr lang="en-US" dirty="0" smtClean="0"/>
              <a:t>In order to take advantage of the temporal locality, that is the locality in time, the memory hierarchy will keep those more recently accessed data items closer to the processor because chances are (points to the principle), the processor will access them again soon.</a:t>
            </a:r>
          </a:p>
          <a:p>
            <a:r>
              <a:rPr lang="en-US" dirty="0" smtClean="0"/>
              <a:t>In order to take advantage of the spatial locality, not ONLY do we move the item that has just been accessed to the upper level, but we ALSO move the data items that are adjacent to it.</a:t>
            </a:r>
          </a:p>
          <a:p>
            <a:endParaRPr lang="en-C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498" name="Rectangle 2"/>
          <p:cNvSpPr>
            <a:spLocks noGrp="1" noChangeArrowheads="1"/>
          </p:cNvSpPr>
          <p:nvPr>
            <p:ph type="body" idx="1"/>
          </p:nvPr>
        </p:nvSpPr>
        <p:spPr>
          <a:xfrm>
            <a:off x="550863" y="4562475"/>
            <a:ext cx="6303962" cy="4318000"/>
          </a:xfrm>
          <a:noFill/>
          <a:ln>
            <a:noFill/>
          </a:ln>
        </p:spPr>
        <p:txBody>
          <a:bodyPr lIns="95644" tIns="46983" rIns="95644" bIns="46983"/>
          <a:lstStyle/>
          <a:p>
            <a:r>
              <a:rPr lang="en-US" dirty="0"/>
              <a:t>A HIT is when the data the processor wants to access is found in the upper level (</a:t>
            </a:r>
            <a:r>
              <a:rPr lang="en-US" dirty="0" err="1"/>
              <a:t>Blk</a:t>
            </a:r>
            <a:r>
              <a:rPr lang="en-US" dirty="0"/>
              <a:t> X).</a:t>
            </a:r>
          </a:p>
          <a:p>
            <a:r>
              <a:rPr lang="en-US" dirty="0"/>
              <a:t>The fraction of the memory access that are HIT is defined as HIT rate.</a:t>
            </a:r>
          </a:p>
          <a:p>
            <a:r>
              <a:rPr lang="en-US" dirty="0"/>
              <a:t>HIT Time is the time to access the Upper Level where the data is found (X).  It consists of:</a:t>
            </a:r>
          </a:p>
          <a:p>
            <a:r>
              <a:rPr lang="en-US" dirty="0"/>
              <a:t>(a) Time to access this level.</a:t>
            </a:r>
          </a:p>
          <a:p>
            <a:r>
              <a:rPr lang="en-US" dirty="0"/>
              <a:t>(b) AND the time to determine if this is a Hit or Miss.</a:t>
            </a:r>
          </a:p>
          <a:p>
            <a:r>
              <a:rPr lang="en-US" dirty="0"/>
              <a:t>If the data the processor wants cannot be found in the Upper level.  Then we have a miss and we need to retrieve the data (</a:t>
            </a:r>
            <a:r>
              <a:rPr lang="en-US" dirty="0" err="1"/>
              <a:t>Blk</a:t>
            </a:r>
            <a:r>
              <a:rPr lang="en-US" dirty="0"/>
              <a:t> Y) from the lower level.</a:t>
            </a:r>
          </a:p>
          <a:p>
            <a:r>
              <a:rPr lang="en-US" dirty="0"/>
              <a:t>By definition (definition of Hit: Fraction), the miss rate is just 1 minus the hit rate.</a:t>
            </a:r>
          </a:p>
          <a:p>
            <a:r>
              <a:rPr lang="en-US" dirty="0"/>
              <a:t>This miss penalty also consists of two parts:</a:t>
            </a:r>
          </a:p>
          <a:p>
            <a:r>
              <a:rPr lang="en-US" dirty="0"/>
              <a:t>(a) The time it takes to replace a block (</a:t>
            </a:r>
            <a:r>
              <a:rPr lang="en-US" dirty="0" err="1"/>
              <a:t>Blk</a:t>
            </a:r>
            <a:r>
              <a:rPr lang="en-US" dirty="0"/>
              <a:t> Y to </a:t>
            </a:r>
            <a:r>
              <a:rPr lang="en-US" dirty="0" err="1"/>
              <a:t>BlkX</a:t>
            </a:r>
            <a:r>
              <a:rPr lang="en-US" dirty="0"/>
              <a:t>) in the upper level.</a:t>
            </a:r>
          </a:p>
          <a:p>
            <a:r>
              <a:rPr lang="en-US" dirty="0"/>
              <a:t>(b) And then the time it takes to deliver this new block to the processor.</a:t>
            </a:r>
          </a:p>
          <a:p>
            <a:r>
              <a:rPr lang="en-US" dirty="0"/>
              <a:t>It is very important that your Hit Time to be much </a:t>
            </a:r>
            <a:r>
              <a:rPr lang="en-US" dirty="0" err="1"/>
              <a:t>much</a:t>
            </a:r>
            <a:r>
              <a:rPr lang="en-US" dirty="0"/>
              <a:t> smaller than your miss penalty.  Otherwise, there will be no reason to build a memory hierarchy.</a:t>
            </a:r>
          </a:p>
          <a:p>
            <a:endParaRPr lang="en-US" dirty="0"/>
          </a:p>
        </p:txBody>
      </p:sp>
      <p:sp>
        <p:nvSpPr>
          <p:cNvPr id="1514499" name="Rectangle 3"/>
          <p:cNvSpPr>
            <a:spLocks noGrp="1" noRot="1" noChangeAspect="1" noChangeArrowheads="1" noTextEdit="1"/>
          </p:cNvSpPr>
          <p:nvPr>
            <p:ph type="sldImg"/>
          </p:nvPr>
        </p:nvSpPr>
        <p:spPr>
          <a:xfrm>
            <a:off x="1279525" y="619125"/>
            <a:ext cx="4776788" cy="3582988"/>
          </a:xfr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914400" rtl="0" eaLnBrk="0" fontAlgn="base" latinLnBrk="0" hangingPunct="0">
              <a:lnSpc>
                <a:spcPct val="90000"/>
              </a:lnSpc>
              <a:spcBef>
                <a:spcPct val="40000"/>
              </a:spcBef>
              <a:spcAft>
                <a:spcPct val="0"/>
              </a:spcAft>
              <a:buClrTx/>
              <a:buSzTx/>
              <a:buFontTx/>
              <a:buNone/>
              <a:tabLst/>
              <a:defRPr/>
            </a:pPr>
            <a:r>
              <a:rPr lang="en-CA" dirty="0" smtClean="0"/>
              <a:t>http://www.netlib.org/blas/</a:t>
            </a:r>
          </a:p>
          <a:p>
            <a:pPr marL="0" marR="0" indent="0" algn="just" defTabSz="914400" rtl="0" eaLnBrk="0" fontAlgn="base" latinLnBrk="0" hangingPunct="0">
              <a:lnSpc>
                <a:spcPct val="90000"/>
              </a:lnSpc>
              <a:spcBef>
                <a:spcPct val="40000"/>
              </a:spcBef>
              <a:spcAft>
                <a:spcPct val="0"/>
              </a:spcAft>
              <a:buClrTx/>
              <a:buSzTx/>
              <a:buFontTx/>
              <a:buNone/>
              <a:tabLst/>
              <a:defRPr/>
            </a:pPr>
            <a:r>
              <a:rPr lang="en-CA" dirty="0" smtClean="0"/>
              <a:t>http://www.spiral.net/</a:t>
            </a:r>
          </a:p>
          <a:p>
            <a:pPr marL="0" marR="0" indent="0" algn="just" defTabSz="914400" rtl="0" eaLnBrk="0" fontAlgn="base" latinLnBrk="0" hangingPunct="0">
              <a:lnSpc>
                <a:spcPct val="90000"/>
              </a:lnSpc>
              <a:spcBef>
                <a:spcPct val="40000"/>
              </a:spcBef>
              <a:spcAft>
                <a:spcPct val="0"/>
              </a:spcAft>
              <a:buClrTx/>
              <a:buSzTx/>
              <a:buFontTx/>
              <a:buNone/>
              <a:tabLst/>
              <a:defRPr/>
            </a:pPr>
            <a:endParaRPr lang="en-CA" dirty="0" smtClean="0"/>
          </a:p>
          <a:p>
            <a:pPr marL="0" marR="0" indent="0" algn="just" defTabSz="914400" rtl="0" eaLnBrk="0" fontAlgn="base" latinLnBrk="0" hangingPunct="0">
              <a:lnSpc>
                <a:spcPct val="90000"/>
              </a:lnSpc>
              <a:spcBef>
                <a:spcPct val="40000"/>
              </a:spcBef>
              <a:spcAft>
                <a:spcPct val="0"/>
              </a:spcAft>
              <a:buClrTx/>
              <a:buSzTx/>
              <a:buFontTx/>
              <a:buNone/>
              <a:tabLst/>
              <a:defRPr/>
            </a:pPr>
            <a:r>
              <a:rPr lang="en-CA" dirty="0" smtClean="0"/>
              <a:t>http://www.fftw.org/</a:t>
            </a:r>
          </a:p>
          <a:p>
            <a:endParaRPr lang="en-CA" dirty="0" smtClean="0"/>
          </a:p>
          <a:p>
            <a:r>
              <a:rPr lang="en-CA" dirty="0" err="1" smtClean="0"/>
              <a:t>Mattew’s</a:t>
            </a:r>
            <a:r>
              <a:rPr lang="en-CA" dirty="0" smtClean="0"/>
              <a:t> cache oblivious</a:t>
            </a:r>
            <a:r>
              <a:rPr lang="en-CA" baseline="0" dirty="0" smtClean="0"/>
              <a:t> paper</a:t>
            </a:r>
          </a:p>
          <a:p>
            <a:r>
              <a:rPr lang="en-CA" baseline="0" dirty="0" smtClean="0"/>
              <a:t>http://supertech.csail.mit.edu/papers/FrigoLePr99.pdf</a:t>
            </a:r>
          </a:p>
          <a:p>
            <a:endParaRPr lang="en-CA" baseline="0" dirty="0" smtClean="0"/>
          </a:p>
          <a:p>
            <a:r>
              <a:rPr lang="en-CA" sz="1100" kern="1200" baseline="0" dirty="0" smtClean="0">
                <a:solidFill>
                  <a:schemeClr val="tx1"/>
                </a:solidFill>
                <a:latin typeface="Arial" charset="0"/>
                <a:ea typeface="+mn-ea"/>
                <a:cs typeface="+mn-cs"/>
              </a:rPr>
              <a:t>The performance challenge for algorithms is that the memory hierarchy</a:t>
            </a:r>
          </a:p>
          <a:p>
            <a:r>
              <a:rPr lang="en-CA" sz="1100" kern="1200" baseline="0" dirty="0" smtClean="0">
                <a:solidFill>
                  <a:schemeClr val="tx1"/>
                </a:solidFill>
                <a:latin typeface="Arial" charset="0"/>
                <a:ea typeface="+mn-ea"/>
                <a:cs typeface="+mn-cs"/>
              </a:rPr>
              <a:t>varies between different implementations of the same architecture in cache size,</a:t>
            </a:r>
          </a:p>
          <a:p>
            <a:r>
              <a:rPr lang="en-CA" sz="1100" kern="1200" baseline="0" dirty="0" err="1" smtClean="0">
                <a:solidFill>
                  <a:schemeClr val="tx1"/>
                </a:solidFill>
                <a:latin typeface="Arial" charset="0"/>
                <a:ea typeface="+mn-ea"/>
                <a:cs typeface="+mn-cs"/>
              </a:rPr>
              <a:t>associativity</a:t>
            </a:r>
            <a:r>
              <a:rPr lang="en-CA" sz="1100" kern="1200" baseline="0" dirty="0" smtClean="0">
                <a:solidFill>
                  <a:schemeClr val="tx1"/>
                </a:solidFill>
                <a:latin typeface="Arial" charset="0"/>
                <a:ea typeface="+mn-ea"/>
                <a:cs typeface="+mn-cs"/>
              </a:rPr>
              <a:t>,</a:t>
            </a:r>
          </a:p>
          <a:p>
            <a:r>
              <a:rPr lang="en-CA" sz="1100" kern="1200" baseline="0" dirty="0" smtClean="0">
                <a:solidFill>
                  <a:schemeClr val="tx1"/>
                </a:solidFill>
                <a:latin typeface="Arial" charset="0"/>
                <a:ea typeface="+mn-ea"/>
                <a:cs typeface="+mn-cs"/>
              </a:rPr>
              <a:t>block size, and number of caches. To cope with such variability, some</a:t>
            </a:r>
          </a:p>
          <a:p>
            <a:r>
              <a:rPr lang="en-CA" sz="1100" kern="1200" baseline="0" dirty="0" smtClean="0">
                <a:solidFill>
                  <a:schemeClr val="tx1"/>
                </a:solidFill>
                <a:latin typeface="Arial" charset="0"/>
                <a:ea typeface="+mn-ea"/>
                <a:cs typeface="+mn-cs"/>
              </a:rPr>
              <a:t>recent numerical</a:t>
            </a:r>
          </a:p>
          <a:p>
            <a:r>
              <a:rPr lang="en-CA" sz="1100" kern="1200" baseline="0" dirty="0" smtClean="0">
                <a:solidFill>
                  <a:schemeClr val="tx1"/>
                </a:solidFill>
                <a:latin typeface="Arial" charset="0"/>
                <a:ea typeface="+mn-ea"/>
                <a:cs typeface="+mn-cs"/>
              </a:rPr>
              <a:t>libraries parameterize their algorithms and then search the parameter</a:t>
            </a:r>
          </a:p>
          <a:p>
            <a:r>
              <a:rPr lang="en-CA" sz="1100" kern="1200" baseline="0" dirty="0" smtClean="0">
                <a:solidFill>
                  <a:schemeClr val="tx1"/>
                </a:solidFill>
                <a:latin typeface="Arial" charset="0"/>
                <a:ea typeface="+mn-ea"/>
                <a:cs typeface="+mn-cs"/>
              </a:rPr>
              <a:t>space at runtime to find the best combination for a particular computer. This approach</a:t>
            </a:r>
          </a:p>
          <a:p>
            <a:r>
              <a:rPr lang="en-CA" sz="1100" kern="1200" baseline="0" dirty="0" smtClean="0">
                <a:solidFill>
                  <a:schemeClr val="tx1"/>
                </a:solidFill>
                <a:latin typeface="Arial" charset="0"/>
                <a:ea typeface="+mn-ea"/>
                <a:cs typeface="+mn-cs"/>
              </a:rPr>
              <a:t>is called </a:t>
            </a:r>
            <a:r>
              <a:rPr lang="en-CA" sz="1100" i="1" kern="1200" baseline="0" dirty="0" err="1" smtClean="0">
                <a:solidFill>
                  <a:schemeClr val="tx1"/>
                </a:solidFill>
                <a:latin typeface="Arial" charset="0"/>
                <a:ea typeface="+mn-ea"/>
                <a:cs typeface="+mn-cs"/>
              </a:rPr>
              <a:t>autotuning</a:t>
            </a:r>
            <a:r>
              <a:rPr lang="en-CA" sz="1100" i="1" kern="1200" baseline="0" dirty="0" smtClean="0">
                <a:solidFill>
                  <a:schemeClr val="tx1"/>
                </a:solidFill>
                <a:latin typeface="Arial" charset="0"/>
                <a:ea typeface="+mn-ea"/>
                <a:cs typeface="+mn-cs"/>
              </a:rPr>
              <a:t>.</a:t>
            </a:r>
          </a:p>
          <a:p>
            <a:endParaRPr lang="en-CA" baseline="0" dirty="0" smtClean="0"/>
          </a:p>
          <a:p>
            <a:endParaRPr lang="en-CA" baseline="0" dirty="0" smtClean="0"/>
          </a:p>
          <a:p>
            <a:endParaRPr lang="en-CA"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p:sp>
      <p:sp>
        <p:nvSpPr>
          <p:cNvPr id="45059" name="Notes Placeholder 2"/>
          <p:cNvSpPr>
            <a:spLocks noGrp="1"/>
          </p:cNvSpPr>
          <p:nvPr>
            <p:ph type="body" idx="1"/>
          </p:nvPr>
        </p:nvSpPr>
        <p:spPr>
          <a:noFill/>
        </p:spPr>
        <p:txBody>
          <a:bodyPr/>
          <a:lstStyle/>
          <a:p>
            <a:r>
              <a:rPr lang="en-US" smtClean="0"/>
              <a:t>AMAT = 1 + 0.02x50 = 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p:sp>
      <p:sp>
        <p:nvSpPr>
          <p:cNvPr id="46083" name="Rectangle 3"/>
          <p:cNvSpPr>
            <a:spLocks noGrp="1" noChangeArrowheads="1"/>
          </p:cNvSpPr>
          <p:nvPr>
            <p:ph type="body" idx="1"/>
          </p:nvPr>
        </p:nvSpPr>
        <p:spPr>
          <a:noFill/>
        </p:spPr>
        <p:txBody>
          <a:bodyPr/>
          <a:lstStyle/>
          <a:p>
            <a:r>
              <a:rPr lang="en-US" smtClean="0"/>
              <a:t>Reasonable write buffer depth (e.g., four or more words) and a memory capable of accepting writes at a rate that significantly exceeds the average write frequency means write buffer stalls are small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p:sp>
      <p:sp>
        <p:nvSpPr>
          <p:cNvPr id="47107" name="Rectangle 3"/>
          <p:cNvSpPr>
            <a:spLocks noGrp="1" noChangeArrowheads="1"/>
          </p:cNvSpPr>
          <p:nvPr>
            <p:ph type="body" idx="1"/>
          </p:nvPr>
        </p:nvSpPr>
        <p:spPr>
          <a:noFill/>
        </p:spPr>
        <p:txBody>
          <a:bodyPr/>
          <a:lstStyle/>
          <a:p>
            <a:r>
              <a:rPr lang="en-US" smtClean="0"/>
              <a:t>For ideal CPI = 1, then CPIstall = 4.44 and the amount of execution time spent on memory stalls would have risen from 3.44/5.44 = 63% to 3.44/4.44 = 77%</a:t>
            </a:r>
          </a:p>
          <a:p>
            <a:r>
              <a:rPr lang="en-US" smtClean="0"/>
              <a:t>For miss penalty of 200, memory stall cycles = 2%  200 + 36% x 4% x 200 = 6.88 so that CPIstall = 8.88</a:t>
            </a:r>
          </a:p>
          <a:p>
            <a:endParaRPr lang="en-US" smtClean="0"/>
          </a:p>
          <a:p>
            <a:r>
              <a:rPr lang="en-US" smtClean="0"/>
              <a:t>This assumes that hit time (so hit time is 1 cycle) is not a factor in determining cache performance.  A larger cache would have a longer access time (if a lower miss rate), meaning either a slower clock cycle or more stages in the pipeline for memory access.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p:sp>
      <p:sp>
        <p:nvSpPr>
          <p:cNvPr id="48131" name="Rectangle 3"/>
          <p:cNvSpPr>
            <a:spLocks noGrp="1" noChangeArrowheads="1"/>
          </p:cNvSpPr>
          <p:nvPr>
            <p:ph type="body" idx="1"/>
          </p:nvPr>
        </p:nvSpPr>
        <p:spPr>
          <a:noFill/>
        </p:spPr>
        <p:txBody>
          <a:bodyPr/>
          <a:lstStyle/>
          <a:p>
            <a:r>
              <a:rPr lang="en-US" smtClean="0"/>
              <a:t>Also reduces cache miss penalty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5458" name="Rectangle 2"/>
          <p:cNvSpPr>
            <a:spLocks noGrp="1" noRot="1" noChangeAspect="1" noChangeArrowheads="1"/>
          </p:cNvSpPr>
          <p:nvPr>
            <p:ph type="sldImg"/>
          </p:nvPr>
        </p:nvSpPr>
        <p:spPr bwMode="auto">
          <a:xfrm>
            <a:off x="1277938" y="614363"/>
            <a:ext cx="4783137" cy="3587750"/>
          </a:xfrm>
          <a:prstGeom prst="rect">
            <a:avLst/>
          </a:prstGeom>
          <a:solidFill>
            <a:srgbClr val="FFFFFF"/>
          </a:solidFill>
          <a:ln>
            <a:solidFill>
              <a:srgbClr val="000000"/>
            </a:solidFill>
            <a:miter lim="800000"/>
            <a:headEnd/>
            <a:tailEnd/>
          </a:ln>
        </p:spPr>
      </p:sp>
      <p:sp>
        <p:nvSpPr>
          <p:cNvPr id="2835459" name="Rectangle 3"/>
          <p:cNvSpPr>
            <a:spLocks noGrp="1" noChangeArrowheads="1"/>
          </p:cNvSpPr>
          <p:nvPr>
            <p:ph type="body" idx="1"/>
          </p:nvPr>
        </p:nvSpPr>
        <p:spPr bwMode="auto">
          <a:xfrm>
            <a:off x="550626" y="4563191"/>
            <a:ext cx="6301588" cy="4317593"/>
          </a:xfrm>
          <a:prstGeom prst="rect">
            <a:avLst/>
          </a:prstGeom>
          <a:solidFill>
            <a:srgbClr val="FFFFFF"/>
          </a:solidFill>
          <a:ln>
            <a:solidFill>
              <a:srgbClr val="000000"/>
            </a:solidFill>
            <a:miter lim="800000"/>
            <a:headEnd/>
            <a:tailEnd/>
          </a:ln>
        </p:spPr>
        <p:txBody>
          <a:bodyPr lIns="95071" tIns="47536" rIns="95071" bIns="47536">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xfrm>
            <a:off x="4143587" y="9119474"/>
            <a:ext cx="3169920" cy="480060"/>
          </a:xfrm>
          <a:prstGeom prst="rect">
            <a:avLst/>
          </a:prstGeom>
          <a:ln/>
        </p:spPr>
        <p:txBody>
          <a:bodyPr lIns="96661" tIns="48331" rIns="96661" bIns="48331"/>
          <a:lstStyle/>
          <a:p>
            <a:fld id="{73FB387A-3EE9-C344-B10D-21AD6CBA17F2}" type="slidenum">
              <a:rPr lang="en-US"/>
              <a:pPr/>
              <a:t>2</a:t>
            </a:fld>
            <a:endParaRPr lang="en-US"/>
          </a:p>
        </p:txBody>
      </p:sp>
      <p:sp>
        <p:nvSpPr>
          <p:cNvPr id="1858562" name="Rectangle 2"/>
          <p:cNvSpPr>
            <a:spLocks noGrp="1" noRot="1" noChangeAspect="1" noChangeArrowheads="1" noTextEdit="1"/>
          </p:cNvSpPr>
          <p:nvPr>
            <p:ph type="sldImg"/>
          </p:nvPr>
        </p:nvSpPr>
        <p:spPr>
          <a:ln/>
        </p:spPr>
      </p:sp>
      <p:sp>
        <p:nvSpPr>
          <p:cNvPr id="1858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xfrm>
            <a:off x="4143587" y="9119474"/>
            <a:ext cx="3169920" cy="480060"/>
          </a:xfrm>
          <a:prstGeom prst="rect">
            <a:avLst/>
          </a:prstGeom>
          <a:ln/>
        </p:spPr>
        <p:txBody>
          <a:bodyPr lIns="96661" tIns="48331" rIns="96661" bIns="48331"/>
          <a:lstStyle/>
          <a:p>
            <a:fld id="{9593A9E0-CD5B-E048-998C-3D2A4E585EEB}" type="slidenum">
              <a:rPr lang="en-US"/>
              <a:pPr/>
              <a:t>3</a:t>
            </a:fld>
            <a:endParaRPr lang="en-US"/>
          </a:p>
        </p:txBody>
      </p:sp>
      <p:sp>
        <p:nvSpPr>
          <p:cNvPr id="1869826" name="Rectangle 2"/>
          <p:cNvSpPr>
            <a:spLocks noGrp="1" noRot="1" noChangeAspect="1" noChangeArrowheads="1" noTextEdit="1"/>
          </p:cNvSpPr>
          <p:nvPr>
            <p:ph type="sldImg"/>
          </p:nvPr>
        </p:nvSpPr>
        <p:spPr>
          <a:ln/>
        </p:spPr>
      </p:sp>
      <p:sp>
        <p:nvSpPr>
          <p:cNvPr id="1869827" name="Rectangle 3"/>
          <p:cNvSpPr>
            <a:spLocks noGrp="1" noChangeArrowheads="1"/>
          </p:cNvSpPr>
          <p:nvPr>
            <p:ph type="body" idx="1"/>
          </p:nvPr>
        </p:nvSpPr>
        <p:spPr/>
        <p:txBody>
          <a:bodyPr/>
          <a:lstStyle/>
          <a:p>
            <a:pPr marL="0" marR="0" indent="0" algn="just" defTabSz="914400" rtl="0" eaLnBrk="0" fontAlgn="base" latinLnBrk="0" hangingPunct="0">
              <a:lnSpc>
                <a:spcPct val="90000"/>
              </a:lnSpc>
              <a:spcBef>
                <a:spcPct val="40000"/>
              </a:spcBef>
              <a:spcAft>
                <a:spcPct val="0"/>
              </a:spcAft>
              <a:buClrTx/>
              <a:buSzTx/>
              <a:buFontTx/>
              <a:buNone/>
              <a:tabLst/>
              <a:defRPr/>
            </a:pPr>
            <a:r>
              <a:rPr lang="en-US" sz="1100" dirty="0" smtClean="0">
                <a:solidFill>
                  <a:schemeClr val="tx1"/>
                </a:solidFill>
              </a:rPr>
              <a:t>Good memory hierarchy (cache) design is increasingly important to overall performance</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2130" name="Rectangle 2"/>
          <p:cNvSpPr>
            <a:spLocks noGrp="1" noRot="1" noChangeAspect="1" noChangeArrowheads="1" noTextEdit="1"/>
          </p:cNvSpPr>
          <p:nvPr>
            <p:ph type="sldImg"/>
          </p:nvPr>
        </p:nvSpPr>
        <p:spPr/>
      </p:sp>
      <p:sp>
        <p:nvSpPr>
          <p:cNvPr id="1712131" name="Rectangle 3"/>
          <p:cNvSpPr>
            <a:spLocks noGrp="1" noChangeArrowheads="1"/>
          </p:cNvSpPr>
          <p:nvPr>
            <p:ph type="body" idx="1"/>
          </p:nvPr>
        </p:nvSpPr>
        <p:spPr>
          <a:ln/>
        </p:spPr>
        <p:txBody>
          <a:bodyPr/>
          <a:lstStyle/>
          <a:p>
            <a:r>
              <a:rPr lang="en-US" dirty="0" smtClean="0"/>
              <a:t>This is from the old slide set – pre 2008.</a:t>
            </a:r>
            <a:endParaRPr lang="en-US" smtClean="0"/>
          </a:p>
          <a:p>
            <a:endParaRPr lang="en-US" smtClean="0"/>
          </a:p>
          <a:p>
            <a:r>
              <a:rPr lang="en-US" dirty="0" smtClean="0"/>
              <a:t>A </a:t>
            </a:r>
            <a:r>
              <a:rPr lang="en-US" dirty="0"/>
              <a:t>trace cache finds a dynamic sequence of instructions including taken branches to load into a cache block.  Thus, the cache blocks contain dynamic traces of the executed instructions as determined by the CPU rather than static sequences of instructions as determined by memory layout.  It folds branch prediction into the cache.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2130" name="Rectangle 2"/>
          <p:cNvSpPr>
            <a:spLocks noGrp="1" noRot="1" noChangeAspect="1" noChangeArrowheads="1" noTextEdit="1"/>
          </p:cNvSpPr>
          <p:nvPr>
            <p:ph type="sldImg"/>
          </p:nvPr>
        </p:nvSpPr>
        <p:spPr/>
      </p:sp>
      <p:sp>
        <p:nvSpPr>
          <p:cNvPr id="1712131" name="Rectangle 3"/>
          <p:cNvSpPr>
            <a:spLocks noGrp="1" noChangeArrowheads="1"/>
          </p:cNvSpPr>
          <p:nvPr>
            <p:ph type="body" idx="1"/>
          </p:nvPr>
        </p:nvSpPr>
        <p:spPr>
          <a:ln/>
        </p:spPr>
        <p:txBody>
          <a:bodyPr/>
          <a:lstStyle/>
          <a:p>
            <a:r>
              <a:rPr lang="en-CA" sz="1100" kern="1200" baseline="0" dirty="0" smtClean="0">
                <a:solidFill>
                  <a:schemeClr val="tx1"/>
                </a:solidFill>
                <a:latin typeface="Arial" charset="0"/>
                <a:ea typeface="+mn-ea"/>
                <a:cs typeface="+mn-cs"/>
              </a:rPr>
              <a:t>The sophisticated memory hierarchies of these chips and the large fraction of</a:t>
            </a:r>
          </a:p>
          <a:p>
            <a:r>
              <a:rPr lang="en-CA" sz="1100" kern="1200" baseline="0" dirty="0" smtClean="0">
                <a:solidFill>
                  <a:schemeClr val="tx1"/>
                </a:solidFill>
                <a:latin typeface="Arial" charset="0"/>
                <a:ea typeface="+mn-ea"/>
                <a:cs typeface="+mn-cs"/>
              </a:rPr>
              <a:t>the dies dedicated to caches and TLBs show the significant design effort expended</a:t>
            </a:r>
          </a:p>
          <a:p>
            <a:r>
              <a:rPr lang="en-CA" sz="1100" kern="1200" baseline="0" dirty="0" smtClean="0">
                <a:solidFill>
                  <a:schemeClr val="tx1"/>
                </a:solidFill>
                <a:latin typeface="Arial" charset="0"/>
                <a:ea typeface="+mn-ea"/>
                <a:cs typeface="+mn-cs"/>
              </a:rPr>
              <a:t>to try to close the gap between processor cycle times and memory latency.</a:t>
            </a:r>
          </a:p>
          <a:p>
            <a:endParaRPr lang="en-CA" sz="1100" kern="1200" baseline="0" dirty="0" smtClean="0">
              <a:solidFill>
                <a:schemeClr val="tx1"/>
              </a:solidFill>
              <a:latin typeface="Arial" charset="0"/>
              <a:ea typeface="+mn-ea"/>
              <a:cs typeface="+mn-cs"/>
            </a:endParaRPr>
          </a:p>
          <a:p>
            <a:r>
              <a:rPr lang="en-CA" sz="1100" kern="1200" baseline="0" dirty="0" smtClean="0">
                <a:solidFill>
                  <a:schemeClr val="tx1"/>
                </a:solidFill>
                <a:latin typeface="Arial" charset="0"/>
                <a:ea typeface="+mn-ea"/>
                <a:cs typeface="+mn-cs"/>
              </a:rPr>
              <a:t>Why do we have to put so much effort on memory hierarchy?</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6" name="Rectangle 2"/>
          <p:cNvSpPr>
            <a:spLocks noGrp="1" noRot="1" noChangeAspect="1" noChangeArrowheads="1" noTextEdit="1"/>
          </p:cNvSpPr>
          <p:nvPr>
            <p:ph type="sldImg"/>
          </p:nvPr>
        </p:nvSpPr>
        <p:spPr/>
      </p:sp>
      <p:sp>
        <p:nvSpPr>
          <p:cNvPr id="1562627" name="Rectangle 3"/>
          <p:cNvSpPr>
            <a:spLocks noGrp="1" noChangeArrowheads="1"/>
          </p:cNvSpPr>
          <p:nvPr>
            <p:ph type="body" idx="1"/>
          </p:nvPr>
        </p:nvSpPr>
        <p:spPr>
          <a:ln/>
        </p:spPr>
        <p:txBody>
          <a:bodyPr/>
          <a:lstStyle/>
          <a:p>
            <a:r>
              <a:rPr lang="en-US" dirty="0" smtClean="0"/>
              <a:t>HIDDEN SLIDE – KEEP?</a:t>
            </a:r>
          </a:p>
          <a:p>
            <a:r>
              <a:rPr lang="en-US" dirty="0" smtClean="0"/>
              <a:t>Memory </a:t>
            </a:r>
            <a:r>
              <a:rPr lang="en-US" dirty="0"/>
              <a:t>baseline is a 64KB DRAM in 1980, with three years to the next generation until 1996 and then two years thereafter with a 7% per year performance improvement in latency.</a:t>
            </a:r>
          </a:p>
          <a:p>
            <a:r>
              <a:rPr lang="en-US" dirty="0"/>
              <a:t>Processor assumes a 35% improvement per year until 1986, then a 55% until 2003, then 5%</a:t>
            </a:r>
          </a:p>
          <a:p>
            <a:endParaRPr lang="en-US" dirty="0"/>
          </a:p>
          <a:p>
            <a:r>
              <a:rPr lang="en-US" dirty="0"/>
              <a:t>Need to supply an instruction and a data every clock cycle</a:t>
            </a:r>
          </a:p>
          <a:p>
            <a:r>
              <a:rPr lang="en-US" dirty="0"/>
              <a:t>In 1980 there were no caches (and no need for them), by 1995 most systems had 2 level caches (e.g., 60% of the transistors on the Alpha 21164 were in the cache)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body" idx="1"/>
          </p:nvPr>
        </p:nvSpPr>
        <p:spPr>
          <a:xfrm>
            <a:off x="550863" y="4562475"/>
            <a:ext cx="6303962" cy="4318000"/>
          </a:xfrm>
          <a:noFill/>
          <a:ln>
            <a:noFill/>
          </a:ln>
        </p:spPr>
        <p:txBody>
          <a:bodyPr lIns="95644" tIns="46983" rIns="95644" bIns="46983"/>
          <a:lstStyle/>
          <a:p>
            <a:r>
              <a:rPr lang="en-US" dirty="0"/>
              <a:t>How does the memory hierarchy work?  Well it is rather simple, at least in principle.</a:t>
            </a:r>
          </a:p>
          <a:p>
            <a:r>
              <a:rPr lang="en-US" dirty="0"/>
              <a:t>In order to take advantage of the temporal locality, that is the locality in time, the memory hierarchy will keep those more recently accessed data items closer to the processor because chances are (points to the principle), the processor will access them again soon.</a:t>
            </a:r>
          </a:p>
          <a:p>
            <a:r>
              <a:rPr lang="en-US" dirty="0"/>
              <a:t>In order to take advantage of the spatial locality, not ONLY do we move the item that has just been accessed to the upper level, but we ALSO move the data items that are adjacent to it.</a:t>
            </a:r>
          </a:p>
          <a:p>
            <a:endParaRPr lang="en-US" dirty="0"/>
          </a:p>
          <a:p>
            <a:r>
              <a:rPr lang="en-US" dirty="0"/>
              <a:t>+1 = 15 min. (X:55)</a:t>
            </a:r>
          </a:p>
        </p:txBody>
      </p:sp>
      <p:sp>
        <p:nvSpPr>
          <p:cNvPr id="1512451" name="Rectangle 3"/>
          <p:cNvSpPr>
            <a:spLocks noGrp="1" noRot="1" noChangeAspect="1" noChangeArrowheads="1" noTextEdit="1"/>
          </p:cNvSpPr>
          <p:nvPr>
            <p:ph type="sldImg"/>
          </p:nvPr>
        </p:nvSpPr>
        <p:spPr>
          <a:xfrm>
            <a:off x="1279525" y="619125"/>
            <a:ext cx="4776788" cy="3582988"/>
          </a:xfr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6"/>
          <p:cNvSpPr>
            <a:spLocks noGrp="1"/>
          </p:cNvSpPr>
          <p:nvPr>
            <p:ph type="dt" sz="half" idx="10"/>
          </p:nvPr>
        </p:nvSpPr>
        <p:spPr/>
        <p:txBody>
          <a:bodyPr/>
          <a:lstStyle>
            <a:lvl1pPr>
              <a:defRPr/>
            </a:lvl1pPr>
          </a:lstStyle>
          <a:p>
            <a:pPr>
              <a:defRPr/>
            </a:pPr>
            <a:fld id="{1357B4DD-8CFB-4F31-BA1E-CAC33B0E55CD}" type="datetime1">
              <a:rPr lang="en-CA" smtClean="0"/>
              <a:pPr>
                <a:defRPr/>
              </a:pPr>
              <a:t>04/01/2015</a:t>
            </a:fld>
            <a:endParaRPr lang="en-CA"/>
          </a:p>
        </p:txBody>
      </p:sp>
      <p:sp>
        <p:nvSpPr>
          <p:cNvPr id="5" name="Footer Placeholder 7"/>
          <p:cNvSpPr>
            <a:spLocks noGrp="1"/>
          </p:cNvSpPr>
          <p:nvPr>
            <p:ph type="ftr" sz="quarter" idx="11"/>
          </p:nvPr>
        </p:nvSpPr>
        <p:spPr/>
        <p:txBody>
          <a:bodyPr/>
          <a:lstStyle>
            <a:lvl1pPr>
              <a:defRPr/>
            </a:lvl1pPr>
          </a:lstStyle>
          <a:p>
            <a:pPr>
              <a:defRPr/>
            </a:pPr>
            <a:endParaRPr lang="en-CA"/>
          </a:p>
        </p:txBody>
      </p:sp>
      <p:sp>
        <p:nvSpPr>
          <p:cNvPr id="6" name="Slide Number Placeholder 8"/>
          <p:cNvSpPr>
            <a:spLocks noGrp="1"/>
          </p:cNvSpPr>
          <p:nvPr>
            <p:ph type="sldNum" sz="quarter" idx="12"/>
          </p:nvPr>
        </p:nvSpPr>
        <p:spPr/>
        <p:txBody>
          <a:bodyPr/>
          <a:lstStyle>
            <a:lvl1pPr>
              <a:defRPr/>
            </a:lvl1pPr>
          </a:lstStyle>
          <a:p>
            <a:pPr>
              <a:defRPr/>
            </a:pPr>
            <a:fld id="{8BEC02FB-8A0B-4251-A37A-2E588F5AD8FA}"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6"/>
          <p:cNvSpPr>
            <a:spLocks noGrp="1"/>
          </p:cNvSpPr>
          <p:nvPr>
            <p:ph type="dt" sz="half" idx="10"/>
          </p:nvPr>
        </p:nvSpPr>
        <p:spPr/>
        <p:txBody>
          <a:bodyPr/>
          <a:lstStyle>
            <a:lvl1pPr>
              <a:defRPr/>
            </a:lvl1pPr>
          </a:lstStyle>
          <a:p>
            <a:pPr>
              <a:defRPr/>
            </a:pPr>
            <a:fld id="{5FAFA2C2-DAA6-486F-AFCF-B049BC4249A4}" type="datetime1">
              <a:rPr lang="en-CA" smtClean="0"/>
              <a:pPr>
                <a:defRPr/>
              </a:pPr>
              <a:t>04/01/2015</a:t>
            </a:fld>
            <a:endParaRPr lang="en-CA"/>
          </a:p>
        </p:txBody>
      </p:sp>
      <p:sp>
        <p:nvSpPr>
          <p:cNvPr id="5" name="Footer Placeholder 7"/>
          <p:cNvSpPr>
            <a:spLocks noGrp="1"/>
          </p:cNvSpPr>
          <p:nvPr>
            <p:ph type="ftr" sz="quarter" idx="11"/>
          </p:nvPr>
        </p:nvSpPr>
        <p:spPr/>
        <p:txBody>
          <a:bodyPr/>
          <a:lstStyle>
            <a:lvl1pPr>
              <a:defRPr/>
            </a:lvl1pPr>
          </a:lstStyle>
          <a:p>
            <a:pPr>
              <a:defRPr/>
            </a:pPr>
            <a:endParaRPr lang="en-CA"/>
          </a:p>
        </p:txBody>
      </p:sp>
      <p:sp>
        <p:nvSpPr>
          <p:cNvPr id="6" name="Slide Number Placeholder 8"/>
          <p:cNvSpPr>
            <a:spLocks noGrp="1"/>
          </p:cNvSpPr>
          <p:nvPr>
            <p:ph type="sldNum" sz="quarter" idx="12"/>
          </p:nvPr>
        </p:nvSpPr>
        <p:spPr/>
        <p:txBody>
          <a:bodyPr/>
          <a:lstStyle>
            <a:lvl1pPr>
              <a:defRPr/>
            </a:lvl1pPr>
          </a:lstStyle>
          <a:p>
            <a:pPr>
              <a:defRPr/>
            </a:pPr>
            <a:fld id="{DD35A255-F244-4315-B635-E55F44DF087D}"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04800"/>
            <a:ext cx="2038350" cy="30035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533400" y="304800"/>
            <a:ext cx="5962650" cy="300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6"/>
          <p:cNvSpPr>
            <a:spLocks noGrp="1"/>
          </p:cNvSpPr>
          <p:nvPr>
            <p:ph type="dt" sz="half" idx="10"/>
          </p:nvPr>
        </p:nvSpPr>
        <p:spPr/>
        <p:txBody>
          <a:bodyPr/>
          <a:lstStyle>
            <a:lvl1pPr>
              <a:defRPr/>
            </a:lvl1pPr>
          </a:lstStyle>
          <a:p>
            <a:pPr>
              <a:defRPr/>
            </a:pPr>
            <a:fld id="{66692F3D-25AB-4900-AEA2-7A8A9DD7E635}" type="datetime1">
              <a:rPr lang="en-CA" smtClean="0"/>
              <a:pPr>
                <a:defRPr/>
              </a:pPr>
              <a:t>04/01/2015</a:t>
            </a:fld>
            <a:endParaRPr lang="en-CA"/>
          </a:p>
        </p:txBody>
      </p:sp>
      <p:sp>
        <p:nvSpPr>
          <p:cNvPr id="5" name="Footer Placeholder 7"/>
          <p:cNvSpPr>
            <a:spLocks noGrp="1"/>
          </p:cNvSpPr>
          <p:nvPr>
            <p:ph type="ftr" sz="quarter" idx="11"/>
          </p:nvPr>
        </p:nvSpPr>
        <p:spPr/>
        <p:txBody>
          <a:bodyPr/>
          <a:lstStyle>
            <a:lvl1pPr>
              <a:defRPr/>
            </a:lvl1pPr>
          </a:lstStyle>
          <a:p>
            <a:pPr>
              <a:defRPr/>
            </a:pPr>
            <a:endParaRPr lang="en-CA"/>
          </a:p>
        </p:txBody>
      </p:sp>
      <p:sp>
        <p:nvSpPr>
          <p:cNvPr id="6" name="Slide Number Placeholder 8"/>
          <p:cNvSpPr>
            <a:spLocks noGrp="1"/>
          </p:cNvSpPr>
          <p:nvPr>
            <p:ph type="sldNum" sz="quarter" idx="12"/>
          </p:nvPr>
        </p:nvSpPr>
        <p:spPr/>
        <p:txBody>
          <a:bodyPr/>
          <a:lstStyle>
            <a:lvl1pPr>
              <a:defRPr/>
            </a:lvl1pPr>
          </a:lstStyle>
          <a:p>
            <a:pPr>
              <a:defRPr/>
            </a:pPr>
            <a:fld id="{4E05A1DB-8F6B-4705-88FE-822EA1BC2EA3}" type="slidenum">
              <a:rPr lang="en-CA"/>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533400" y="914400"/>
            <a:ext cx="4000500" cy="2393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86300" y="914400"/>
            <a:ext cx="4000500" cy="2393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6"/>
          <p:cNvSpPr>
            <a:spLocks noGrp="1"/>
          </p:cNvSpPr>
          <p:nvPr>
            <p:ph type="dt" sz="half" idx="10"/>
          </p:nvPr>
        </p:nvSpPr>
        <p:spPr/>
        <p:txBody>
          <a:bodyPr/>
          <a:lstStyle>
            <a:lvl1pPr>
              <a:defRPr/>
            </a:lvl1pPr>
          </a:lstStyle>
          <a:p>
            <a:pPr>
              <a:defRPr/>
            </a:pPr>
            <a:fld id="{0DE2D474-579C-4B62-A413-61D716D956B7}" type="datetime1">
              <a:rPr lang="en-CA" smtClean="0"/>
              <a:pPr>
                <a:defRPr/>
              </a:pPr>
              <a:t>04/01/2015</a:t>
            </a:fld>
            <a:endParaRPr lang="en-CA"/>
          </a:p>
        </p:txBody>
      </p:sp>
      <p:sp>
        <p:nvSpPr>
          <p:cNvPr id="6" name="Footer Placeholder 7"/>
          <p:cNvSpPr>
            <a:spLocks noGrp="1"/>
          </p:cNvSpPr>
          <p:nvPr>
            <p:ph type="ftr" sz="quarter" idx="11"/>
          </p:nvPr>
        </p:nvSpPr>
        <p:spPr/>
        <p:txBody>
          <a:bodyPr/>
          <a:lstStyle>
            <a:lvl1pPr>
              <a:defRPr/>
            </a:lvl1pPr>
          </a:lstStyle>
          <a:p>
            <a:pPr>
              <a:defRPr/>
            </a:pPr>
            <a:endParaRPr lang="en-CA"/>
          </a:p>
        </p:txBody>
      </p:sp>
      <p:sp>
        <p:nvSpPr>
          <p:cNvPr id="7" name="Slide Number Placeholder 8"/>
          <p:cNvSpPr>
            <a:spLocks noGrp="1"/>
          </p:cNvSpPr>
          <p:nvPr>
            <p:ph type="sldNum" sz="quarter" idx="12"/>
          </p:nvPr>
        </p:nvSpPr>
        <p:spPr/>
        <p:txBody>
          <a:bodyPr/>
          <a:lstStyle>
            <a:lvl1pPr>
              <a:defRPr/>
            </a:lvl1pPr>
          </a:lstStyle>
          <a:p>
            <a:pPr>
              <a:defRPr/>
            </a:pPr>
            <a:fld id="{DCBBE1B1-D040-4AE9-844B-F5D7BD7F2CA2}" type="slidenum">
              <a:rPr lang="en-CA"/>
              <a:pPr>
                <a:defRPr/>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533400" y="914400"/>
            <a:ext cx="4000500" cy="239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hart Placeholder 3"/>
          <p:cNvSpPr>
            <a:spLocks noGrp="1"/>
          </p:cNvSpPr>
          <p:nvPr>
            <p:ph type="chart" sz="half" idx="2"/>
          </p:nvPr>
        </p:nvSpPr>
        <p:spPr>
          <a:xfrm>
            <a:off x="4686300" y="914400"/>
            <a:ext cx="4000500" cy="2398713"/>
          </a:xfrm>
        </p:spPr>
        <p:txBody>
          <a:bodyPr/>
          <a:lstStyle/>
          <a:p>
            <a:pPr lvl="0"/>
            <a:endParaRPr lang="en-CA" noProof="0" smtClean="0"/>
          </a:p>
        </p:txBody>
      </p:sp>
      <p:sp>
        <p:nvSpPr>
          <p:cNvPr id="5" name="Date Placeholder 6"/>
          <p:cNvSpPr>
            <a:spLocks noGrp="1"/>
          </p:cNvSpPr>
          <p:nvPr>
            <p:ph type="dt" sz="half" idx="10"/>
          </p:nvPr>
        </p:nvSpPr>
        <p:spPr/>
        <p:txBody>
          <a:bodyPr/>
          <a:lstStyle>
            <a:lvl1pPr>
              <a:defRPr/>
            </a:lvl1pPr>
          </a:lstStyle>
          <a:p>
            <a:pPr>
              <a:defRPr/>
            </a:pPr>
            <a:fld id="{B47CBE07-E12D-4ED0-9ADC-4F1C6CD863D5}" type="datetime1">
              <a:rPr lang="en-CA" smtClean="0"/>
              <a:pPr>
                <a:defRPr/>
              </a:pPr>
              <a:t>04/01/2015</a:t>
            </a:fld>
            <a:endParaRPr lang="en-CA"/>
          </a:p>
        </p:txBody>
      </p:sp>
      <p:sp>
        <p:nvSpPr>
          <p:cNvPr id="6" name="Footer Placeholder 7"/>
          <p:cNvSpPr>
            <a:spLocks noGrp="1"/>
          </p:cNvSpPr>
          <p:nvPr>
            <p:ph type="ftr" sz="quarter" idx="11"/>
          </p:nvPr>
        </p:nvSpPr>
        <p:spPr/>
        <p:txBody>
          <a:bodyPr/>
          <a:lstStyle>
            <a:lvl1pPr>
              <a:defRPr/>
            </a:lvl1pPr>
          </a:lstStyle>
          <a:p>
            <a:pPr>
              <a:defRPr/>
            </a:pPr>
            <a:endParaRPr lang="en-CA"/>
          </a:p>
        </p:txBody>
      </p:sp>
      <p:sp>
        <p:nvSpPr>
          <p:cNvPr id="7" name="Slide Number Placeholder 8"/>
          <p:cNvSpPr>
            <a:spLocks noGrp="1"/>
          </p:cNvSpPr>
          <p:nvPr>
            <p:ph type="sldNum" sz="quarter" idx="12"/>
          </p:nvPr>
        </p:nvSpPr>
        <p:spPr/>
        <p:txBody>
          <a:bodyPr/>
          <a:lstStyle>
            <a:lvl1pPr>
              <a:defRPr/>
            </a:lvl1pPr>
          </a:lstStyle>
          <a:p>
            <a:pPr>
              <a:defRPr/>
            </a:pPr>
            <a:fld id="{F3FCE44C-D521-4CD3-A867-A0FCC3B7458F}" type="slidenum">
              <a:rPr lang="en-CA"/>
              <a:pPr>
                <a:defRPr/>
              </a:pPr>
              <a:t>‹#›</a:t>
            </a:fld>
            <a:endParaRPr lang="en-CA"/>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6"/>
          <p:cNvSpPr>
            <a:spLocks noGrp="1"/>
          </p:cNvSpPr>
          <p:nvPr>
            <p:ph type="dt" sz="half" idx="10"/>
          </p:nvPr>
        </p:nvSpPr>
        <p:spPr/>
        <p:txBody>
          <a:bodyPr/>
          <a:lstStyle>
            <a:lvl1pPr>
              <a:defRPr/>
            </a:lvl1pPr>
          </a:lstStyle>
          <a:p>
            <a:pPr>
              <a:defRPr/>
            </a:pPr>
            <a:fld id="{CFC2267D-EA0E-4471-9032-5FE8D854AF56}" type="datetime1">
              <a:rPr lang="en-CA" smtClean="0"/>
              <a:pPr>
                <a:defRPr/>
              </a:pPr>
              <a:t>04/01/2015</a:t>
            </a:fld>
            <a:endParaRPr lang="en-CA"/>
          </a:p>
        </p:txBody>
      </p:sp>
      <p:sp>
        <p:nvSpPr>
          <p:cNvPr id="5" name="Footer Placeholder 7"/>
          <p:cNvSpPr>
            <a:spLocks noGrp="1"/>
          </p:cNvSpPr>
          <p:nvPr>
            <p:ph type="ftr" sz="quarter" idx="11"/>
          </p:nvPr>
        </p:nvSpPr>
        <p:spPr/>
        <p:txBody>
          <a:bodyPr/>
          <a:lstStyle>
            <a:lvl1pPr>
              <a:defRPr/>
            </a:lvl1pPr>
          </a:lstStyle>
          <a:p>
            <a:pPr>
              <a:defRPr/>
            </a:pPr>
            <a:endParaRPr lang="en-CA"/>
          </a:p>
        </p:txBody>
      </p:sp>
      <p:sp>
        <p:nvSpPr>
          <p:cNvPr id="6" name="Slide Number Placeholder 8"/>
          <p:cNvSpPr>
            <a:spLocks noGrp="1"/>
          </p:cNvSpPr>
          <p:nvPr>
            <p:ph type="sldNum" sz="quarter" idx="12"/>
          </p:nvPr>
        </p:nvSpPr>
        <p:spPr/>
        <p:txBody>
          <a:bodyPr/>
          <a:lstStyle>
            <a:lvl1pPr>
              <a:defRPr/>
            </a:lvl1pPr>
          </a:lstStyle>
          <a:p>
            <a:pPr>
              <a:defRPr/>
            </a:pPr>
            <a:fld id="{9B3F316D-389F-4488-B560-5E2DB5DE07B1}"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fld id="{A1B19C29-4095-4313-A95E-6BCB57CF0BB5}" type="datetime1">
              <a:rPr lang="en-CA" smtClean="0"/>
              <a:pPr>
                <a:defRPr/>
              </a:pPr>
              <a:t>04/01/2015</a:t>
            </a:fld>
            <a:endParaRPr lang="en-CA"/>
          </a:p>
        </p:txBody>
      </p:sp>
      <p:sp>
        <p:nvSpPr>
          <p:cNvPr id="5" name="Footer Placeholder 7"/>
          <p:cNvSpPr>
            <a:spLocks noGrp="1"/>
          </p:cNvSpPr>
          <p:nvPr>
            <p:ph type="ftr" sz="quarter" idx="11"/>
          </p:nvPr>
        </p:nvSpPr>
        <p:spPr/>
        <p:txBody>
          <a:bodyPr/>
          <a:lstStyle>
            <a:lvl1pPr>
              <a:defRPr/>
            </a:lvl1pPr>
          </a:lstStyle>
          <a:p>
            <a:pPr>
              <a:defRPr/>
            </a:pPr>
            <a:endParaRPr lang="en-CA"/>
          </a:p>
        </p:txBody>
      </p:sp>
      <p:sp>
        <p:nvSpPr>
          <p:cNvPr id="6" name="Slide Number Placeholder 8"/>
          <p:cNvSpPr>
            <a:spLocks noGrp="1"/>
          </p:cNvSpPr>
          <p:nvPr>
            <p:ph type="sldNum" sz="quarter" idx="12"/>
          </p:nvPr>
        </p:nvSpPr>
        <p:spPr/>
        <p:txBody>
          <a:bodyPr/>
          <a:lstStyle>
            <a:lvl1pPr>
              <a:defRPr/>
            </a:lvl1pPr>
          </a:lstStyle>
          <a:p>
            <a:pPr>
              <a:defRPr/>
            </a:pPr>
            <a:fld id="{A1FC46C9-5F9D-4DEF-A5E5-9086C4CDA72E}"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533400" y="914400"/>
            <a:ext cx="4000500" cy="2393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86300" y="914400"/>
            <a:ext cx="4000500" cy="2393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6"/>
          <p:cNvSpPr>
            <a:spLocks noGrp="1"/>
          </p:cNvSpPr>
          <p:nvPr>
            <p:ph type="dt" sz="half" idx="10"/>
          </p:nvPr>
        </p:nvSpPr>
        <p:spPr/>
        <p:txBody>
          <a:bodyPr/>
          <a:lstStyle>
            <a:lvl1pPr>
              <a:defRPr/>
            </a:lvl1pPr>
          </a:lstStyle>
          <a:p>
            <a:pPr>
              <a:defRPr/>
            </a:pPr>
            <a:fld id="{DD2C8D98-FCF0-4E58-A6D4-2A9DE94D4B0F}" type="datetime1">
              <a:rPr lang="en-CA" smtClean="0"/>
              <a:pPr>
                <a:defRPr/>
              </a:pPr>
              <a:t>04/01/2015</a:t>
            </a:fld>
            <a:endParaRPr lang="en-CA"/>
          </a:p>
        </p:txBody>
      </p:sp>
      <p:sp>
        <p:nvSpPr>
          <p:cNvPr id="6" name="Footer Placeholder 7"/>
          <p:cNvSpPr>
            <a:spLocks noGrp="1"/>
          </p:cNvSpPr>
          <p:nvPr>
            <p:ph type="ftr" sz="quarter" idx="11"/>
          </p:nvPr>
        </p:nvSpPr>
        <p:spPr/>
        <p:txBody>
          <a:bodyPr/>
          <a:lstStyle>
            <a:lvl1pPr>
              <a:defRPr/>
            </a:lvl1pPr>
          </a:lstStyle>
          <a:p>
            <a:pPr>
              <a:defRPr/>
            </a:pPr>
            <a:endParaRPr lang="en-CA"/>
          </a:p>
        </p:txBody>
      </p:sp>
      <p:sp>
        <p:nvSpPr>
          <p:cNvPr id="7" name="Slide Number Placeholder 8"/>
          <p:cNvSpPr>
            <a:spLocks noGrp="1"/>
          </p:cNvSpPr>
          <p:nvPr>
            <p:ph type="sldNum" sz="quarter" idx="12"/>
          </p:nvPr>
        </p:nvSpPr>
        <p:spPr/>
        <p:txBody>
          <a:bodyPr/>
          <a:lstStyle>
            <a:lvl1pPr>
              <a:defRPr/>
            </a:lvl1pPr>
          </a:lstStyle>
          <a:p>
            <a:pPr>
              <a:defRPr/>
            </a:pPr>
            <a:fld id="{57B3B07F-9649-41DB-92B7-83A6D3E9E2D9}"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pPr>
              <a:defRPr/>
            </a:pPr>
            <a:fld id="{4673328C-49EC-45CC-94B7-F0E129E9F830}" type="datetime1">
              <a:rPr lang="en-CA" smtClean="0"/>
              <a:pPr>
                <a:defRPr/>
              </a:pPr>
              <a:t>04/01/2015</a:t>
            </a:fld>
            <a:endParaRPr lang="en-CA"/>
          </a:p>
        </p:txBody>
      </p:sp>
      <p:sp>
        <p:nvSpPr>
          <p:cNvPr id="8" name="Footer Placeholder 7"/>
          <p:cNvSpPr>
            <a:spLocks noGrp="1"/>
          </p:cNvSpPr>
          <p:nvPr>
            <p:ph type="ftr" sz="quarter" idx="11"/>
          </p:nvPr>
        </p:nvSpPr>
        <p:spPr/>
        <p:txBody>
          <a:bodyPr/>
          <a:lstStyle>
            <a:lvl1pPr>
              <a:defRPr/>
            </a:lvl1pPr>
          </a:lstStyle>
          <a:p>
            <a:pPr>
              <a:defRPr/>
            </a:pPr>
            <a:endParaRPr lang="en-CA"/>
          </a:p>
        </p:txBody>
      </p:sp>
      <p:sp>
        <p:nvSpPr>
          <p:cNvPr id="9" name="Slide Number Placeholder 8"/>
          <p:cNvSpPr>
            <a:spLocks noGrp="1"/>
          </p:cNvSpPr>
          <p:nvPr>
            <p:ph type="sldNum" sz="quarter" idx="12"/>
          </p:nvPr>
        </p:nvSpPr>
        <p:spPr/>
        <p:txBody>
          <a:bodyPr/>
          <a:lstStyle>
            <a:lvl1pPr>
              <a:defRPr/>
            </a:lvl1pPr>
          </a:lstStyle>
          <a:p>
            <a:pPr>
              <a:defRPr/>
            </a:pPr>
            <a:fld id="{B0E41750-178A-4882-8B7B-CC09F53B8026}"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6"/>
          <p:cNvSpPr>
            <a:spLocks noGrp="1"/>
          </p:cNvSpPr>
          <p:nvPr>
            <p:ph type="dt" sz="half" idx="10"/>
          </p:nvPr>
        </p:nvSpPr>
        <p:spPr/>
        <p:txBody>
          <a:bodyPr/>
          <a:lstStyle>
            <a:lvl1pPr>
              <a:defRPr/>
            </a:lvl1pPr>
          </a:lstStyle>
          <a:p>
            <a:pPr>
              <a:defRPr/>
            </a:pPr>
            <a:fld id="{B5F40A32-B324-4C44-A017-FFD7290D3772}" type="datetime1">
              <a:rPr lang="en-CA" smtClean="0"/>
              <a:pPr>
                <a:defRPr/>
              </a:pPr>
              <a:t>04/01/2015</a:t>
            </a:fld>
            <a:endParaRPr lang="en-CA"/>
          </a:p>
        </p:txBody>
      </p:sp>
      <p:sp>
        <p:nvSpPr>
          <p:cNvPr id="4" name="Footer Placeholder 7"/>
          <p:cNvSpPr>
            <a:spLocks noGrp="1"/>
          </p:cNvSpPr>
          <p:nvPr>
            <p:ph type="ftr" sz="quarter" idx="11"/>
          </p:nvPr>
        </p:nvSpPr>
        <p:spPr/>
        <p:txBody>
          <a:bodyPr/>
          <a:lstStyle>
            <a:lvl1pPr>
              <a:defRPr/>
            </a:lvl1pPr>
          </a:lstStyle>
          <a:p>
            <a:pPr>
              <a:defRPr/>
            </a:pPr>
            <a:endParaRPr lang="en-CA"/>
          </a:p>
        </p:txBody>
      </p:sp>
      <p:sp>
        <p:nvSpPr>
          <p:cNvPr id="5" name="Slide Number Placeholder 8"/>
          <p:cNvSpPr>
            <a:spLocks noGrp="1"/>
          </p:cNvSpPr>
          <p:nvPr>
            <p:ph type="sldNum" sz="quarter" idx="12"/>
          </p:nvPr>
        </p:nvSpPr>
        <p:spPr/>
        <p:txBody>
          <a:bodyPr/>
          <a:lstStyle>
            <a:lvl1pPr>
              <a:defRPr/>
            </a:lvl1pPr>
          </a:lstStyle>
          <a:p>
            <a:pPr>
              <a:defRPr/>
            </a:pPr>
            <a:fld id="{BA8458B7-F867-483F-B0FC-B970C048D686}"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18981B9F-8BAB-4A94-9E0C-359C370DC75D}" type="datetime1">
              <a:rPr lang="en-CA" smtClean="0"/>
              <a:pPr>
                <a:defRPr/>
              </a:pPr>
              <a:t>04/01/2015</a:t>
            </a:fld>
            <a:endParaRPr lang="en-CA"/>
          </a:p>
        </p:txBody>
      </p:sp>
      <p:sp>
        <p:nvSpPr>
          <p:cNvPr id="3" name="Footer Placeholder 7"/>
          <p:cNvSpPr>
            <a:spLocks noGrp="1"/>
          </p:cNvSpPr>
          <p:nvPr>
            <p:ph type="ftr" sz="quarter" idx="11"/>
          </p:nvPr>
        </p:nvSpPr>
        <p:spPr/>
        <p:txBody>
          <a:bodyPr/>
          <a:lstStyle>
            <a:lvl1pPr>
              <a:defRPr/>
            </a:lvl1pPr>
          </a:lstStyle>
          <a:p>
            <a:pPr>
              <a:defRPr/>
            </a:pPr>
            <a:endParaRPr lang="en-CA"/>
          </a:p>
        </p:txBody>
      </p:sp>
      <p:sp>
        <p:nvSpPr>
          <p:cNvPr id="4" name="Slide Number Placeholder 8"/>
          <p:cNvSpPr>
            <a:spLocks noGrp="1"/>
          </p:cNvSpPr>
          <p:nvPr>
            <p:ph type="sldNum" sz="quarter" idx="12"/>
          </p:nvPr>
        </p:nvSpPr>
        <p:spPr/>
        <p:txBody>
          <a:bodyPr/>
          <a:lstStyle>
            <a:lvl1pPr>
              <a:defRPr/>
            </a:lvl1pPr>
          </a:lstStyle>
          <a:p>
            <a:pPr>
              <a:defRPr/>
            </a:pPr>
            <a:fld id="{F8C9BC9A-0BE0-4055-8FDF-4ACB8B86372C}"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DA0BED6E-BAC9-4B9C-B0E6-ED6E1791857B}" type="datetime1">
              <a:rPr lang="en-CA" smtClean="0"/>
              <a:pPr>
                <a:defRPr/>
              </a:pPr>
              <a:t>04/01/2015</a:t>
            </a:fld>
            <a:endParaRPr lang="en-CA"/>
          </a:p>
        </p:txBody>
      </p:sp>
      <p:sp>
        <p:nvSpPr>
          <p:cNvPr id="6" name="Footer Placeholder 7"/>
          <p:cNvSpPr>
            <a:spLocks noGrp="1"/>
          </p:cNvSpPr>
          <p:nvPr>
            <p:ph type="ftr" sz="quarter" idx="11"/>
          </p:nvPr>
        </p:nvSpPr>
        <p:spPr/>
        <p:txBody>
          <a:bodyPr/>
          <a:lstStyle>
            <a:lvl1pPr>
              <a:defRPr/>
            </a:lvl1pPr>
          </a:lstStyle>
          <a:p>
            <a:pPr>
              <a:defRPr/>
            </a:pPr>
            <a:endParaRPr lang="en-CA"/>
          </a:p>
        </p:txBody>
      </p:sp>
      <p:sp>
        <p:nvSpPr>
          <p:cNvPr id="7" name="Slide Number Placeholder 8"/>
          <p:cNvSpPr>
            <a:spLocks noGrp="1"/>
          </p:cNvSpPr>
          <p:nvPr>
            <p:ph type="sldNum" sz="quarter" idx="12"/>
          </p:nvPr>
        </p:nvSpPr>
        <p:spPr/>
        <p:txBody>
          <a:bodyPr/>
          <a:lstStyle>
            <a:lvl1pPr>
              <a:defRPr/>
            </a:lvl1pPr>
          </a:lstStyle>
          <a:p>
            <a:pPr>
              <a:defRPr/>
            </a:pPr>
            <a:fld id="{1835B96A-7D58-4A76-A991-C758FECA2DF6}"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C2D5F54F-5BE8-4C85-BC88-80209241C3F9}" type="datetime1">
              <a:rPr lang="en-CA" smtClean="0"/>
              <a:pPr>
                <a:defRPr/>
              </a:pPr>
              <a:t>04/01/2015</a:t>
            </a:fld>
            <a:endParaRPr lang="en-CA"/>
          </a:p>
        </p:txBody>
      </p:sp>
      <p:sp>
        <p:nvSpPr>
          <p:cNvPr id="6" name="Footer Placeholder 7"/>
          <p:cNvSpPr>
            <a:spLocks noGrp="1"/>
          </p:cNvSpPr>
          <p:nvPr>
            <p:ph type="ftr" sz="quarter" idx="11"/>
          </p:nvPr>
        </p:nvSpPr>
        <p:spPr/>
        <p:txBody>
          <a:bodyPr/>
          <a:lstStyle>
            <a:lvl1pPr>
              <a:defRPr/>
            </a:lvl1pPr>
          </a:lstStyle>
          <a:p>
            <a:pPr>
              <a:defRPr/>
            </a:pPr>
            <a:endParaRPr lang="en-CA"/>
          </a:p>
        </p:txBody>
      </p:sp>
      <p:sp>
        <p:nvSpPr>
          <p:cNvPr id="7" name="Slide Number Placeholder 8"/>
          <p:cNvSpPr>
            <a:spLocks noGrp="1"/>
          </p:cNvSpPr>
          <p:nvPr>
            <p:ph type="sldNum" sz="quarter" idx="12"/>
          </p:nvPr>
        </p:nvSpPr>
        <p:spPr/>
        <p:txBody>
          <a:bodyPr/>
          <a:lstStyle>
            <a:lvl1pPr>
              <a:defRPr/>
            </a:lvl1pPr>
          </a:lstStyle>
          <a:p>
            <a:pPr>
              <a:defRPr/>
            </a:pPr>
            <a:fld id="{766A33A2-BCDA-4B6A-88E3-6CD96E3F8F0D}"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3400" y="304800"/>
            <a:ext cx="8153400" cy="422275"/>
          </a:xfrm>
          <a:prstGeom prst="rect">
            <a:avLst/>
          </a:prstGeom>
          <a:noFill/>
          <a:ln w="12700">
            <a:noFill/>
            <a:miter lim="800000"/>
            <a:headEnd/>
            <a:tailEnd/>
          </a:ln>
        </p:spPr>
        <p:txBody>
          <a:bodyPr vert="horz" wrap="square" lIns="63500" tIns="25400" rIns="63500" bIns="25400" numCol="1" anchor="t" anchorCtr="0" compatLnSpc="1">
            <a:prstTxWarp prst="textNoShape">
              <a:avLst/>
            </a:prstTxWarp>
            <a:spAutoFit/>
          </a:bodyPr>
          <a:lstStyle/>
          <a:p>
            <a:pPr lvl="0"/>
            <a:r>
              <a:rPr lang="en-US" smtClean="0"/>
              <a:t>Title goes here</a:t>
            </a:r>
          </a:p>
        </p:txBody>
      </p:sp>
      <p:sp>
        <p:nvSpPr>
          <p:cNvPr id="4099" name="Rectangle 5"/>
          <p:cNvSpPr>
            <a:spLocks noGrp="1" noChangeArrowheads="1"/>
          </p:cNvSpPr>
          <p:nvPr>
            <p:ph type="body" idx="1"/>
          </p:nvPr>
        </p:nvSpPr>
        <p:spPr bwMode="auto">
          <a:xfrm>
            <a:off x="533400" y="914400"/>
            <a:ext cx="8153400" cy="2393950"/>
          </a:xfrm>
          <a:prstGeom prst="rect">
            <a:avLst/>
          </a:prstGeom>
          <a:noFill/>
          <a:ln w="12700">
            <a:noFill/>
            <a:miter lim="800000"/>
            <a:headEnd/>
            <a:tailEnd/>
          </a:ln>
        </p:spPr>
        <p:txBody>
          <a:bodyPr vert="horz" wrap="square" lIns="63500" tIns="25400" rIns="63500" bIns="25400" numCol="1" anchor="t" anchorCtr="0" compatLnSpc="1">
            <a:prstTxWarp prst="textNoShape">
              <a:avLst/>
            </a:prstTxWarp>
            <a:spAutoFit/>
          </a:bodyPr>
          <a:lstStyle/>
          <a:p>
            <a:pPr lvl="0"/>
            <a:r>
              <a:rPr lang="en-US" smtClean="0"/>
              <a:t>This is our 1st Level Bullet</a:t>
            </a:r>
          </a:p>
          <a:p>
            <a:pPr lvl="1"/>
            <a:r>
              <a:rPr lang="en-US" smtClean="0"/>
              <a:t>this is our 2nd level bullet</a:t>
            </a:r>
          </a:p>
          <a:p>
            <a:pPr lvl="2"/>
            <a:r>
              <a:rPr lang="en-US" smtClean="0"/>
              <a:t>this is our 3rd level bullet</a:t>
            </a:r>
          </a:p>
          <a:p>
            <a:pPr lvl="0"/>
            <a:r>
              <a:rPr lang="en-US" smtClean="0"/>
              <a:t>This is our next 1st Level Bullet</a:t>
            </a:r>
          </a:p>
          <a:p>
            <a:pPr lvl="1"/>
            <a:r>
              <a:rPr lang="en-US" smtClean="0"/>
              <a:t>this is our 2nd level bullet</a:t>
            </a:r>
          </a:p>
          <a:p>
            <a:pPr lvl="2"/>
            <a:r>
              <a:rPr lang="en-US" smtClean="0"/>
              <a:t>this is our 3rd level bullet</a:t>
            </a:r>
          </a:p>
        </p:txBody>
      </p:sp>
      <p:sp>
        <p:nvSpPr>
          <p:cNvPr id="7" name="Date Placeholder 6"/>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D30F3EA-A91B-42C3-9D95-05EA84F4A22E}" type="datetime1">
              <a:rPr lang="en-CA" smtClean="0"/>
              <a:pPr>
                <a:defRPr/>
              </a:pPr>
              <a:t>04/01/2015</a:t>
            </a:fld>
            <a:endParaRPr lang="en-CA"/>
          </a:p>
        </p:txBody>
      </p:sp>
      <p:sp>
        <p:nvSpPr>
          <p:cNvPr id="8" name="Footer Placeholder 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CA31952-77C2-4788-98CD-BB3602E526A9}"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eaLnBrk="0" fontAlgn="base" hangingPunct="0">
        <a:lnSpc>
          <a:spcPct val="87000"/>
        </a:lnSpc>
        <a:spcBef>
          <a:spcPct val="0"/>
        </a:spcBef>
        <a:spcAft>
          <a:spcPct val="0"/>
        </a:spcAft>
        <a:defRPr sz="2800" b="1">
          <a:solidFill>
            <a:schemeClr val="accent2"/>
          </a:solidFill>
          <a:latin typeface="+mj-lt"/>
          <a:ea typeface="+mj-ea"/>
          <a:cs typeface="+mj-cs"/>
        </a:defRPr>
      </a:lvl1pPr>
      <a:lvl2pPr algn="l" rtl="0" eaLnBrk="0" fontAlgn="base" hangingPunct="0">
        <a:lnSpc>
          <a:spcPct val="87000"/>
        </a:lnSpc>
        <a:spcBef>
          <a:spcPct val="0"/>
        </a:spcBef>
        <a:spcAft>
          <a:spcPct val="0"/>
        </a:spcAft>
        <a:defRPr sz="2800" b="1">
          <a:solidFill>
            <a:schemeClr val="accent2"/>
          </a:solidFill>
          <a:latin typeface="Arial" charset="0"/>
        </a:defRPr>
      </a:lvl2pPr>
      <a:lvl3pPr algn="l" rtl="0" eaLnBrk="0" fontAlgn="base" hangingPunct="0">
        <a:lnSpc>
          <a:spcPct val="87000"/>
        </a:lnSpc>
        <a:spcBef>
          <a:spcPct val="0"/>
        </a:spcBef>
        <a:spcAft>
          <a:spcPct val="0"/>
        </a:spcAft>
        <a:defRPr sz="2800" b="1">
          <a:solidFill>
            <a:schemeClr val="accent2"/>
          </a:solidFill>
          <a:latin typeface="Arial" charset="0"/>
        </a:defRPr>
      </a:lvl3pPr>
      <a:lvl4pPr algn="l" rtl="0" eaLnBrk="0" fontAlgn="base" hangingPunct="0">
        <a:lnSpc>
          <a:spcPct val="87000"/>
        </a:lnSpc>
        <a:spcBef>
          <a:spcPct val="0"/>
        </a:spcBef>
        <a:spcAft>
          <a:spcPct val="0"/>
        </a:spcAft>
        <a:defRPr sz="2800" b="1">
          <a:solidFill>
            <a:schemeClr val="accent2"/>
          </a:solidFill>
          <a:latin typeface="Arial" charset="0"/>
        </a:defRPr>
      </a:lvl4pPr>
      <a:lvl5pPr algn="l" rtl="0" eaLnBrk="0" fontAlgn="base" hangingPunct="0">
        <a:lnSpc>
          <a:spcPct val="87000"/>
        </a:lnSpc>
        <a:spcBef>
          <a:spcPct val="0"/>
        </a:spcBef>
        <a:spcAft>
          <a:spcPct val="0"/>
        </a:spcAft>
        <a:defRPr sz="2800" b="1">
          <a:solidFill>
            <a:schemeClr val="accent2"/>
          </a:solidFill>
          <a:latin typeface="Arial" charset="0"/>
        </a:defRPr>
      </a:lvl5pPr>
      <a:lvl6pPr marL="457200" algn="l" rtl="0" eaLnBrk="0" fontAlgn="base" hangingPunct="0">
        <a:lnSpc>
          <a:spcPct val="87000"/>
        </a:lnSpc>
        <a:spcBef>
          <a:spcPct val="0"/>
        </a:spcBef>
        <a:spcAft>
          <a:spcPct val="0"/>
        </a:spcAft>
        <a:defRPr sz="2800" b="1">
          <a:solidFill>
            <a:schemeClr val="accent2"/>
          </a:solidFill>
          <a:latin typeface="Arial" charset="0"/>
        </a:defRPr>
      </a:lvl6pPr>
      <a:lvl7pPr marL="914400" algn="l" rtl="0" eaLnBrk="0" fontAlgn="base" hangingPunct="0">
        <a:lnSpc>
          <a:spcPct val="87000"/>
        </a:lnSpc>
        <a:spcBef>
          <a:spcPct val="0"/>
        </a:spcBef>
        <a:spcAft>
          <a:spcPct val="0"/>
        </a:spcAft>
        <a:defRPr sz="2800" b="1">
          <a:solidFill>
            <a:schemeClr val="accent2"/>
          </a:solidFill>
          <a:latin typeface="Arial" charset="0"/>
        </a:defRPr>
      </a:lvl7pPr>
      <a:lvl8pPr marL="1371600" algn="l" rtl="0" eaLnBrk="0" fontAlgn="base" hangingPunct="0">
        <a:lnSpc>
          <a:spcPct val="87000"/>
        </a:lnSpc>
        <a:spcBef>
          <a:spcPct val="0"/>
        </a:spcBef>
        <a:spcAft>
          <a:spcPct val="0"/>
        </a:spcAft>
        <a:defRPr sz="2800" b="1">
          <a:solidFill>
            <a:schemeClr val="accent2"/>
          </a:solidFill>
          <a:latin typeface="Arial" charset="0"/>
        </a:defRPr>
      </a:lvl8pPr>
      <a:lvl9pPr marL="1828800" algn="l" rtl="0" eaLnBrk="0" fontAlgn="base" hangingPunct="0">
        <a:lnSpc>
          <a:spcPct val="87000"/>
        </a:lnSpc>
        <a:spcBef>
          <a:spcPct val="0"/>
        </a:spcBef>
        <a:spcAft>
          <a:spcPct val="0"/>
        </a:spcAft>
        <a:defRPr sz="2800" b="1">
          <a:solidFill>
            <a:schemeClr val="accent2"/>
          </a:solidFill>
          <a:latin typeface="Arial" charset="0"/>
        </a:defRPr>
      </a:lvl9pPr>
    </p:titleStyle>
    <p:bodyStyle>
      <a:lvl1pPr marL="287338" indent="-287338" algn="l" rtl="0" eaLnBrk="0" fontAlgn="base" hangingPunct="0">
        <a:lnSpc>
          <a:spcPct val="90000"/>
        </a:lnSpc>
        <a:spcBef>
          <a:spcPct val="65000"/>
        </a:spcBef>
        <a:spcAft>
          <a:spcPct val="0"/>
        </a:spcAft>
        <a:buClr>
          <a:schemeClr val="accent1"/>
        </a:buClr>
        <a:buSzPct val="75000"/>
        <a:buFont typeface="Wingdings" pitchFamily="2" charset="2"/>
        <a:buChar char="q"/>
        <a:defRPr sz="2400">
          <a:solidFill>
            <a:schemeClr val="tx1"/>
          </a:solidFill>
          <a:latin typeface="+mn-lt"/>
          <a:ea typeface="+mn-ea"/>
          <a:cs typeface="+mn-cs"/>
        </a:defRPr>
      </a:lvl1pPr>
      <a:lvl2pPr marL="741363" indent="-246063" algn="l" rtl="0" eaLnBrk="0" fontAlgn="base" hangingPunct="0">
        <a:lnSpc>
          <a:spcPct val="85000"/>
        </a:lnSpc>
        <a:spcBef>
          <a:spcPct val="40000"/>
        </a:spcBef>
        <a:spcAft>
          <a:spcPct val="0"/>
        </a:spcAft>
        <a:buClr>
          <a:schemeClr val="accent1"/>
        </a:buClr>
        <a:buSzPct val="75000"/>
        <a:buFont typeface="Monotype Sorts" pitchFamily="2" charset="2"/>
        <a:buChar char="l"/>
        <a:defRPr sz="2000">
          <a:solidFill>
            <a:schemeClr val="tx1"/>
          </a:solidFill>
          <a:latin typeface="+mn-lt"/>
        </a:defRPr>
      </a:lvl2pPr>
      <a:lvl3pPr marL="1146175" indent="-176213" algn="l" rtl="0" eaLnBrk="0" fontAlgn="base" hangingPunct="0">
        <a:lnSpc>
          <a:spcPct val="85000"/>
        </a:lnSpc>
        <a:spcBef>
          <a:spcPct val="40000"/>
        </a:spcBef>
        <a:spcAft>
          <a:spcPct val="0"/>
        </a:spcAft>
        <a:buClr>
          <a:schemeClr val="accent1"/>
        </a:buClr>
        <a:buSzPct val="100000"/>
        <a:buChar char="-"/>
        <a:defRPr>
          <a:solidFill>
            <a:schemeClr val="tx1"/>
          </a:solidFill>
          <a:latin typeface="+mn-lt"/>
        </a:defRPr>
      </a:lvl3pPr>
      <a:lvl4pPr marL="1714500" indent="-342900" algn="l" rtl="0" eaLnBrk="0" fontAlgn="base" hangingPunct="0">
        <a:spcBef>
          <a:spcPct val="20000"/>
        </a:spcBef>
        <a:spcAft>
          <a:spcPct val="0"/>
        </a:spcAft>
        <a:buChar char="–"/>
        <a:defRPr sz="2000">
          <a:solidFill>
            <a:schemeClr val="tx1"/>
          </a:solidFill>
          <a:latin typeface="Times New Roman" pitchFamily="18" charset="0"/>
        </a:defRPr>
      </a:lvl4pPr>
      <a:lvl5pPr marL="2171700" indent="-342900" algn="l" rtl="0" eaLnBrk="0" fontAlgn="base" hangingPunct="0">
        <a:spcBef>
          <a:spcPct val="20000"/>
        </a:spcBef>
        <a:spcAft>
          <a:spcPct val="0"/>
        </a:spcAft>
        <a:buChar char="»"/>
        <a:defRPr sz="2000">
          <a:solidFill>
            <a:schemeClr val="tx1"/>
          </a:solidFill>
          <a:latin typeface="Times New Roman" pitchFamily="18" charset="0"/>
        </a:defRPr>
      </a:lvl5pPr>
      <a:lvl6pPr marL="2628900" indent="-342900" algn="l" rtl="0" eaLnBrk="0" fontAlgn="base" hangingPunct="0">
        <a:spcBef>
          <a:spcPct val="20000"/>
        </a:spcBef>
        <a:spcAft>
          <a:spcPct val="0"/>
        </a:spcAft>
        <a:buChar char="»"/>
        <a:defRPr sz="2000">
          <a:solidFill>
            <a:schemeClr val="tx1"/>
          </a:solidFill>
          <a:latin typeface="Times New Roman" pitchFamily="18" charset="0"/>
        </a:defRPr>
      </a:lvl6pPr>
      <a:lvl7pPr marL="3086100" indent="-342900" algn="l" rtl="0" eaLnBrk="0" fontAlgn="base" hangingPunct="0">
        <a:spcBef>
          <a:spcPct val="20000"/>
        </a:spcBef>
        <a:spcAft>
          <a:spcPct val="0"/>
        </a:spcAft>
        <a:buChar char="»"/>
        <a:defRPr sz="2000">
          <a:solidFill>
            <a:schemeClr val="tx1"/>
          </a:solidFill>
          <a:latin typeface="Times New Roman" pitchFamily="18" charset="0"/>
        </a:defRPr>
      </a:lvl7pPr>
      <a:lvl8pPr marL="3543300" indent="-342900" algn="l" rtl="0" eaLnBrk="0" fontAlgn="base" hangingPunct="0">
        <a:spcBef>
          <a:spcPct val="20000"/>
        </a:spcBef>
        <a:spcAft>
          <a:spcPct val="0"/>
        </a:spcAft>
        <a:buChar char="»"/>
        <a:defRPr sz="2000">
          <a:solidFill>
            <a:schemeClr val="tx1"/>
          </a:solidFill>
          <a:latin typeface="Times New Roman" pitchFamily="18" charset="0"/>
        </a:defRPr>
      </a:lvl8pPr>
      <a:lvl9pPr marL="4000500" indent="-3429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e.ps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819645" y="927973"/>
            <a:ext cx="5504712" cy="2354106"/>
          </a:xfrm>
          <a:noFill/>
        </p:spPr>
        <p:txBody>
          <a:bodyPr wrap="none" anchor="ctr"/>
          <a:lstStyle/>
          <a:p>
            <a:pPr algn="ctr"/>
            <a:r>
              <a:rPr lang="en-US" sz="3200" dirty="0" smtClean="0">
                <a:solidFill>
                  <a:schemeClr val="tx1"/>
                </a:solidFill>
              </a:rPr>
              <a:t>CS3350B</a:t>
            </a:r>
            <a:br>
              <a:rPr lang="en-US" sz="3200" dirty="0" smtClean="0">
                <a:solidFill>
                  <a:schemeClr val="tx1"/>
                </a:solidFill>
              </a:rPr>
            </a:br>
            <a:r>
              <a:rPr lang="en-US" sz="3200" dirty="0" smtClean="0">
                <a:solidFill>
                  <a:schemeClr val="tx1"/>
                </a:solidFill>
              </a:rPr>
              <a:t> Computer Architecture </a:t>
            </a:r>
            <a:br>
              <a:rPr lang="en-US" sz="3200" dirty="0" smtClean="0">
                <a:solidFill>
                  <a:schemeClr val="tx1"/>
                </a:solidFill>
              </a:rPr>
            </a:br>
            <a:r>
              <a:rPr lang="en-US" sz="2000" dirty="0" smtClean="0">
                <a:solidFill>
                  <a:schemeClr val="tx1"/>
                </a:solidFill>
              </a:rPr>
              <a:t>Winter 2015</a:t>
            </a:r>
            <a:r>
              <a:rPr lang="en-US" sz="3200" dirty="0" smtClean="0"/>
              <a:t/>
            </a:r>
            <a:br>
              <a:rPr lang="en-US" sz="3200" dirty="0" smtClean="0"/>
            </a:br>
            <a:r>
              <a:rPr lang="en-US" sz="3200" dirty="0" smtClean="0"/>
              <a:t/>
            </a:r>
            <a:br>
              <a:rPr lang="en-US" sz="3200" dirty="0" smtClean="0"/>
            </a:br>
            <a:r>
              <a:rPr lang="en-US" dirty="0" smtClean="0"/>
              <a:t>Lecture </a:t>
            </a:r>
            <a:r>
              <a:rPr lang="en-US" dirty="0" smtClean="0"/>
              <a:t>3.1</a:t>
            </a:r>
            <a:r>
              <a:rPr lang="en-US" dirty="0" smtClean="0"/>
              <a:t>: Memory Hierarchy:</a:t>
            </a:r>
            <a:br>
              <a:rPr lang="en-US" dirty="0" smtClean="0"/>
            </a:br>
            <a:r>
              <a:rPr lang="en-US" dirty="0" smtClean="0"/>
              <a:t>What and Why?</a:t>
            </a:r>
          </a:p>
        </p:txBody>
      </p:sp>
      <p:sp>
        <p:nvSpPr>
          <p:cNvPr id="5123" name="Rectangle 3"/>
          <p:cNvSpPr>
            <a:spLocks noGrp="1" noChangeArrowheads="1"/>
          </p:cNvSpPr>
          <p:nvPr>
            <p:ph type="subTitle" idx="1"/>
          </p:nvPr>
        </p:nvSpPr>
        <p:spPr>
          <a:xfrm>
            <a:off x="1371600" y="3886200"/>
            <a:ext cx="7162800" cy="2525713"/>
          </a:xfrm>
          <a:noFill/>
        </p:spPr>
        <p:txBody>
          <a:bodyPr/>
          <a:lstStyle/>
          <a:p>
            <a:pPr marL="203200" indent="-203200"/>
            <a:r>
              <a:rPr lang="en-US" dirty="0" smtClean="0"/>
              <a:t>Marc Moreno </a:t>
            </a:r>
            <a:r>
              <a:rPr lang="en-US" dirty="0" err="1" smtClean="0"/>
              <a:t>Maza</a:t>
            </a:r>
            <a:endParaRPr lang="en-US" dirty="0" smtClean="0"/>
          </a:p>
          <a:p>
            <a:pPr marL="203200" indent="-203200"/>
            <a:r>
              <a:rPr lang="en-US" dirty="0" smtClean="0">
                <a:hlinkClick r:id="rId3"/>
              </a:rPr>
              <a:t>www.csd.uwo.ca/Courses/CS3350b </a:t>
            </a:r>
            <a:endParaRPr lang="en-US" dirty="0" smtClean="0"/>
          </a:p>
          <a:p>
            <a:pPr marL="203200" indent="-203200"/>
            <a:endParaRPr lang="en-US" dirty="0" smtClean="0"/>
          </a:p>
          <a:p>
            <a:pPr marL="203200" indent="-203200">
              <a:spcBef>
                <a:spcPct val="30000"/>
              </a:spcBef>
            </a:pPr>
            <a:r>
              <a:rPr lang="en-US" sz="1800" dirty="0" smtClean="0"/>
              <a:t>[Adapted from lectures on </a:t>
            </a:r>
          </a:p>
          <a:p>
            <a:pPr marL="203200" indent="-203200">
              <a:spcBef>
                <a:spcPct val="30000"/>
              </a:spcBef>
            </a:pPr>
            <a:r>
              <a:rPr lang="en-US" sz="1800" i="1" dirty="0" smtClean="0"/>
              <a:t>Computer Organization and Design</a:t>
            </a:r>
            <a:r>
              <a:rPr lang="en-US" sz="1800" dirty="0" smtClean="0"/>
              <a:t>, </a:t>
            </a:r>
          </a:p>
          <a:p>
            <a:pPr marL="203200" indent="-203200">
              <a:spcBef>
                <a:spcPct val="30000"/>
              </a:spcBef>
            </a:pPr>
            <a:r>
              <a:rPr lang="en-US" sz="1800" dirty="0" smtClean="0"/>
              <a:t>Patterson &amp; Hennessy, </a:t>
            </a:r>
            <a:r>
              <a:rPr lang="en-US" sz="1800" dirty="0" smtClean="0"/>
              <a:t>5</a:t>
            </a:r>
            <a:r>
              <a:rPr lang="en-US" sz="1800" baseline="30000" dirty="0" smtClean="0"/>
              <a:t>th</a:t>
            </a:r>
            <a:r>
              <a:rPr lang="en-US" sz="1800" dirty="0" smtClean="0"/>
              <a:t> </a:t>
            </a:r>
            <a:r>
              <a:rPr lang="en-US" sz="1800" dirty="0" smtClean="0"/>
              <a:t>edition, </a:t>
            </a:r>
            <a:r>
              <a:rPr lang="en-US" sz="1800" dirty="0" smtClean="0"/>
              <a:t>2014]</a:t>
            </a:r>
            <a:endParaRPr lang="en-US" sz="1800" dirty="0" smtClean="0"/>
          </a:p>
        </p:txBody>
      </p:sp>
      <p:sp>
        <p:nvSpPr>
          <p:cNvPr id="4" name="Slide Number Placeholder 3"/>
          <p:cNvSpPr>
            <a:spLocks noGrp="1"/>
          </p:cNvSpPr>
          <p:nvPr>
            <p:ph type="sldNum" sz="quarter" idx="12"/>
          </p:nvPr>
        </p:nvSpPr>
        <p:spPr/>
        <p:txBody>
          <a:bodyPr/>
          <a:lstStyle/>
          <a:p>
            <a:pPr>
              <a:defRPr/>
            </a:pPr>
            <a:fld id="{5EB3C825-EDF8-4908-8D53-063570E47EFB}" type="slidenum">
              <a:rPr lang="en-CA"/>
              <a:pPr>
                <a:defRPr/>
              </a:pPr>
              <a:t>0</a:t>
            </a:fld>
            <a:endParaRPr lang="en-CA"/>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5"/>
          <p:cNvSpPr>
            <a:spLocks noGrp="1" noChangeArrowheads="1"/>
          </p:cNvSpPr>
          <p:nvPr>
            <p:ph type="title"/>
          </p:nvPr>
        </p:nvSpPr>
        <p:spPr/>
        <p:txBody>
          <a:bodyPr/>
          <a:lstStyle/>
          <a:p>
            <a:r>
              <a:rPr lang="en-US" dirty="0"/>
              <a:t>Locality </a:t>
            </a:r>
            <a:r>
              <a:rPr lang="en-US" dirty="0" smtClean="0"/>
              <a:t>Exercise 1</a:t>
            </a:r>
            <a:endParaRPr lang="en-US" dirty="0"/>
          </a:p>
        </p:txBody>
      </p:sp>
      <p:sp>
        <p:nvSpPr>
          <p:cNvPr id="132102" name="Rectangle 6"/>
          <p:cNvSpPr>
            <a:spLocks noGrp="1" noChangeArrowheads="1"/>
          </p:cNvSpPr>
          <p:nvPr>
            <p:ph type="body" idx="1"/>
          </p:nvPr>
        </p:nvSpPr>
        <p:spPr>
          <a:xfrm>
            <a:off x="533400" y="1143000"/>
            <a:ext cx="8153400" cy="383695"/>
          </a:xfrm>
        </p:spPr>
        <p:txBody>
          <a:bodyPr/>
          <a:lstStyle/>
          <a:p>
            <a:r>
              <a:rPr lang="en-US" b="1" dirty="0" smtClean="0">
                <a:solidFill>
                  <a:srgbClr val="FF0000"/>
                </a:solidFill>
              </a:rPr>
              <a:t>Question</a:t>
            </a:r>
            <a:r>
              <a:rPr lang="en-US" dirty="0">
                <a:solidFill>
                  <a:srgbClr val="FF0000"/>
                </a:solidFill>
              </a:rPr>
              <a:t>:</a:t>
            </a:r>
            <a:r>
              <a:rPr lang="en-US" dirty="0"/>
              <a:t> Does this </a:t>
            </a:r>
            <a:r>
              <a:rPr lang="en-US" dirty="0" smtClean="0"/>
              <a:t>function in C </a:t>
            </a:r>
            <a:r>
              <a:rPr lang="en-US" dirty="0"/>
              <a:t>have good locality?</a:t>
            </a:r>
          </a:p>
        </p:txBody>
      </p:sp>
      <p:sp>
        <p:nvSpPr>
          <p:cNvPr id="132100" name="Text Box 4"/>
          <p:cNvSpPr txBox="1">
            <a:spLocks noChangeArrowheads="1"/>
          </p:cNvSpPr>
          <p:nvPr/>
        </p:nvSpPr>
        <p:spPr bwMode="auto">
          <a:xfrm>
            <a:off x="914400" y="1905000"/>
            <a:ext cx="5899372" cy="3416320"/>
          </a:xfrm>
          <a:prstGeom prst="rect">
            <a:avLst/>
          </a:prstGeom>
          <a:noFill/>
          <a:ln w="25400">
            <a:solidFill>
              <a:schemeClr val="tx1"/>
            </a:solidFill>
            <a:miter lim="800000"/>
            <a:headEnd/>
            <a:tailEnd/>
          </a:ln>
          <a:effectLst/>
        </p:spPr>
        <p:txBody>
          <a:bodyPr wrap="none">
            <a:spAutoFit/>
          </a:bodyPr>
          <a:lstStyle/>
          <a:p>
            <a:pPr algn="l">
              <a:lnSpc>
                <a:spcPct val="100000"/>
              </a:lnSpc>
            </a:pPr>
            <a:r>
              <a:rPr lang="en-US" sz="2400" b="1" dirty="0" err="1">
                <a:solidFill>
                  <a:schemeClr val="tx1"/>
                </a:solidFill>
                <a:latin typeface="Courier New" pitchFamily="49" charset="0"/>
              </a:rPr>
              <a:t>int</a:t>
            </a:r>
            <a:r>
              <a:rPr lang="en-US" sz="2400" b="1" dirty="0">
                <a:solidFill>
                  <a:schemeClr val="tx1"/>
                </a:solidFill>
                <a:latin typeface="Courier New" pitchFamily="49" charset="0"/>
              </a:rPr>
              <a:t> </a:t>
            </a:r>
            <a:r>
              <a:rPr lang="en-US" sz="2400" b="1" dirty="0" err="1">
                <a:solidFill>
                  <a:schemeClr val="tx1"/>
                </a:solidFill>
                <a:latin typeface="Courier New" pitchFamily="49" charset="0"/>
              </a:rPr>
              <a:t>sumarrayrows</a:t>
            </a:r>
            <a:r>
              <a:rPr lang="en-US" sz="2400" b="1" dirty="0">
                <a:solidFill>
                  <a:schemeClr val="tx1"/>
                </a:solidFill>
                <a:latin typeface="Courier New" pitchFamily="49" charset="0"/>
              </a:rPr>
              <a:t>(</a:t>
            </a:r>
            <a:r>
              <a:rPr lang="en-US" sz="2400" b="1" dirty="0" err="1">
                <a:solidFill>
                  <a:schemeClr val="tx1"/>
                </a:solidFill>
                <a:latin typeface="Courier New" pitchFamily="49" charset="0"/>
              </a:rPr>
              <a:t>int</a:t>
            </a:r>
            <a:r>
              <a:rPr lang="en-US" sz="2400" b="1" dirty="0">
                <a:solidFill>
                  <a:schemeClr val="tx1"/>
                </a:solidFill>
                <a:latin typeface="Courier New" pitchFamily="49" charset="0"/>
              </a:rPr>
              <a:t> a[M][N])</a:t>
            </a:r>
          </a:p>
          <a:p>
            <a:pPr algn="l">
              <a:lnSpc>
                <a:spcPct val="100000"/>
              </a:lnSpc>
            </a:pPr>
            <a:r>
              <a:rPr lang="en-US" sz="2400" b="1" dirty="0">
                <a:solidFill>
                  <a:schemeClr val="tx1"/>
                </a:solidFill>
                <a:latin typeface="Courier New" pitchFamily="49" charset="0"/>
              </a:rPr>
              <a:t>{</a:t>
            </a:r>
          </a:p>
          <a:p>
            <a:pPr algn="l">
              <a:lnSpc>
                <a:spcPct val="100000"/>
              </a:lnSpc>
            </a:pPr>
            <a:r>
              <a:rPr lang="en-US" sz="2400" b="1" dirty="0">
                <a:solidFill>
                  <a:schemeClr val="tx1"/>
                </a:solidFill>
                <a:latin typeface="Courier New" pitchFamily="49" charset="0"/>
              </a:rPr>
              <a:t>    </a:t>
            </a:r>
            <a:r>
              <a:rPr lang="en-US" sz="2400" b="1" dirty="0" err="1">
                <a:solidFill>
                  <a:schemeClr val="tx1"/>
                </a:solidFill>
                <a:latin typeface="Courier New" pitchFamily="49" charset="0"/>
              </a:rPr>
              <a:t>int</a:t>
            </a:r>
            <a:r>
              <a:rPr lang="en-US" sz="2400" b="1" dirty="0">
                <a:solidFill>
                  <a:schemeClr val="tx1"/>
                </a:solidFill>
                <a:latin typeface="Courier New" pitchFamily="49" charset="0"/>
              </a:rPr>
              <a:t> </a:t>
            </a:r>
            <a:r>
              <a:rPr lang="en-US" sz="2400" b="1" dirty="0" err="1">
                <a:solidFill>
                  <a:schemeClr val="tx1"/>
                </a:solidFill>
                <a:latin typeface="Courier New" pitchFamily="49" charset="0"/>
              </a:rPr>
              <a:t>i</a:t>
            </a:r>
            <a:r>
              <a:rPr lang="en-US" sz="2400" b="1" dirty="0">
                <a:solidFill>
                  <a:schemeClr val="tx1"/>
                </a:solidFill>
                <a:latin typeface="Courier New" pitchFamily="49" charset="0"/>
              </a:rPr>
              <a:t>, j, sum = 0;</a:t>
            </a:r>
          </a:p>
          <a:p>
            <a:pPr algn="l">
              <a:lnSpc>
                <a:spcPct val="100000"/>
              </a:lnSpc>
            </a:pPr>
            <a:endParaRPr lang="en-US" sz="2400" b="1" dirty="0">
              <a:solidFill>
                <a:schemeClr val="tx1"/>
              </a:solidFill>
              <a:latin typeface="Courier New" pitchFamily="49" charset="0"/>
            </a:endParaRPr>
          </a:p>
          <a:p>
            <a:pPr algn="l">
              <a:lnSpc>
                <a:spcPct val="100000"/>
              </a:lnSpc>
            </a:pPr>
            <a:r>
              <a:rPr lang="en-US" sz="2400" b="1" dirty="0">
                <a:solidFill>
                  <a:schemeClr val="tx1"/>
                </a:solidFill>
                <a:latin typeface="Courier New" pitchFamily="49" charset="0"/>
              </a:rPr>
              <a:t>    for (</a:t>
            </a:r>
            <a:r>
              <a:rPr lang="en-US" sz="2400" b="1" dirty="0" err="1">
                <a:solidFill>
                  <a:schemeClr val="tx1"/>
                </a:solidFill>
                <a:latin typeface="Courier New" pitchFamily="49" charset="0"/>
              </a:rPr>
              <a:t>i</a:t>
            </a:r>
            <a:r>
              <a:rPr lang="en-US" sz="2400" b="1" dirty="0">
                <a:solidFill>
                  <a:schemeClr val="tx1"/>
                </a:solidFill>
                <a:latin typeface="Courier New" pitchFamily="49" charset="0"/>
              </a:rPr>
              <a:t> = 0; </a:t>
            </a:r>
            <a:r>
              <a:rPr lang="en-US" sz="2400" b="1" dirty="0" err="1">
                <a:solidFill>
                  <a:schemeClr val="tx1"/>
                </a:solidFill>
                <a:latin typeface="Courier New" pitchFamily="49" charset="0"/>
              </a:rPr>
              <a:t>i</a:t>
            </a:r>
            <a:r>
              <a:rPr lang="en-US" sz="2400" b="1" dirty="0">
                <a:solidFill>
                  <a:schemeClr val="tx1"/>
                </a:solidFill>
                <a:latin typeface="Courier New" pitchFamily="49" charset="0"/>
              </a:rPr>
              <a:t> &lt; M; </a:t>
            </a:r>
            <a:r>
              <a:rPr lang="en-US" sz="2400" b="1" dirty="0" err="1">
                <a:solidFill>
                  <a:schemeClr val="tx1"/>
                </a:solidFill>
                <a:latin typeface="Courier New" pitchFamily="49" charset="0"/>
              </a:rPr>
              <a:t>i</a:t>
            </a:r>
            <a:r>
              <a:rPr lang="en-US" sz="2400" b="1" dirty="0">
                <a:solidFill>
                  <a:schemeClr val="tx1"/>
                </a:solidFill>
                <a:latin typeface="Courier New" pitchFamily="49" charset="0"/>
              </a:rPr>
              <a:t>++)</a:t>
            </a:r>
          </a:p>
          <a:p>
            <a:pPr algn="l">
              <a:lnSpc>
                <a:spcPct val="100000"/>
              </a:lnSpc>
            </a:pPr>
            <a:r>
              <a:rPr lang="en-US" sz="2400" b="1" dirty="0">
                <a:solidFill>
                  <a:schemeClr val="tx1"/>
                </a:solidFill>
                <a:latin typeface="Courier New" pitchFamily="49" charset="0"/>
              </a:rPr>
              <a:t>        for (j = 0; j &lt; N; j++)</a:t>
            </a:r>
          </a:p>
          <a:p>
            <a:pPr algn="l">
              <a:lnSpc>
                <a:spcPct val="100000"/>
              </a:lnSpc>
            </a:pPr>
            <a:r>
              <a:rPr lang="en-US" sz="2400" b="1" dirty="0">
                <a:solidFill>
                  <a:schemeClr val="tx1"/>
                </a:solidFill>
                <a:latin typeface="Courier New" pitchFamily="49" charset="0"/>
              </a:rPr>
              <a:t>            sum += a[</a:t>
            </a:r>
            <a:r>
              <a:rPr lang="en-US" sz="2400" b="1" dirty="0" err="1">
                <a:solidFill>
                  <a:schemeClr val="tx1"/>
                </a:solidFill>
                <a:latin typeface="Courier New" pitchFamily="49" charset="0"/>
              </a:rPr>
              <a:t>i</a:t>
            </a:r>
            <a:r>
              <a:rPr lang="en-US" sz="2400" b="1" dirty="0">
                <a:solidFill>
                  <a:schemeClr val="tx1"/>
                </a:solidFill>
                <a:latin typeface="Courier New" pitchFamily="49" charset="0"/>
              </a:rPr>
              <a:t>][j];</a:t>
            </a:r>
          </a:p>
          <a:p>
            <a:pPr algn="l">
              <a:lnSpc>
                <a:spcPct val="100000"/>
              </a:lnSpc>
            </a:pPr>
            <a:r>
              <a:rPr lang="en-US" sz="2400" b="1" dirty="0">
                <a:solidFill>
                  <a:schemeClr val="tx1"/>
                </a:solidFill>
                <a:latin typeface="Courier New" pitchFamily="49" charset="0"/>
              </a:rPr>
              <a:t>    return sum;</a:t>
            </a:r>
          </a:p>
          <a:p>
            <a:pPr algn="l">
              <a:lnSpc>
                <a:spcPct val="100000"/>
              </a:lnSpc>
            </a:pPr>
            <a:r>
              <a:rPr lang="en-US" sz="2400" b="1" dirty="0">
                <a:solidFill>
                  <a:schemeClr val="tx1"/>
                </a:solidFill>
                <a:latin typeface="Courier New" pitchFamily="49" charset="0"/>
              </a:rPr>
              <a:t>}</a:t>
            </a:r>
          </a:p>
        </p:txBody>
      </p:sp>
      <p:sp>
        <p:nvSpPr>
          <p:cNvPr id="5" name="Slide Number Placeholder 4"/>
          <p:cNvSpPr>
            <a:spLocks noGrp="1"/>
          </p:cNvSpPr>
          <p:nvPr>
            <p:ph type="sldNum" sz="quarter" idx="12"/>
          </p:nvPr>
        </p:nvSpPr>
        <p:spPr/>
        <p:txBody>
          <a:bodyPr/>
          <a:lstStyle/>
          <a:p>
            <a:pPr>
              <a:defRPr/>
            </a:pPr>
            <a:fld id="{9B3F316D-389F-4488-B560-5E2DB5DE07B1}" type="slidenum">
              <a:rPr lang="en-CA" smtClean="0"/>
              <a:pPr>
                <a:defRPr/>
              </a:pPr>
              <a:t>9</a:t>
            </a:fld>
            <a:endParaRPr lang="en-C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Rectangle 5"/>
          <p:cNvSpPr>
            <a:spLocks noGrp="1" noChangeArrowheads="1"/>
          </p:cNvSpPr>
          <p:nvPr>
            <p:ph type="title"/>
          </p:nvPr>
        </p:nvSpPr>
        <p:spPr/>
        <p:txBody>
          <a:bodyPr/>
          <a:lstStyle/>
          <a:p>
            <a:r>
              <a:rPr lang="en-US" dirty="0"/>
              <a:t>Locality </a:t>
            </a:r>
            <a:r>
              <a:rPr lang="en-US" dirty="0" smtClean="0"/>
              <a:t>Exercise 2</a:t>
            </a:r>
            <a:endParaRPr lang="en-US" dirty="0"/>
          </a:p>
        </p:txBody>
      </p:sp>
      <p:sp>
        <p:nvSpPr>
          <p:cNvPr id="133126" name="Rectangle 6"/>
          <p:cNvSpPr>
            <a:spLocks noGrp="1" noChangeArrowheads="1"/>
          </p:cNvSpPr>
          <p:nvPr>
            <p:ph type="body" idx="1"/>
          </p:nvPr>
        </p:nvSpPr>
        <p:spPr>
          <a:xfrm>
            <a:off x="533400" y="1066800"/>
            <a:ext cx="8153400" cy="383695"/>
          </a:xfrm>
        </p:spPr>
        <p:txBody>
          <a:bodyPr/>
          <a:lstStyle/>
          <a:p>
            <a:r>
              <a:rPr lang="en-US" b="1" dirty="0">
                <a:solidFill>
                  <a:srgbClr val="FF0000"/>
                </a:solidFill>
              </a:rPr>
              <a:t>Question</a:t>
            </a:r>
            <a:r>
              <a:rPr lang="en-US" dirty="0">
                <a:solidFill>
                  <a:srgbClr val="FF0000"/>
                </a:solidFill>
              </a:rPr>
              <a:t>:</a:t>
            </a:r>
            <a:r>
              <a:rPr lang="en-US" dirty="0"/>
              <a:t> Does this </a:t>
            </a:r>
            <a:r>
              <a:rPr lang="en-US" dirty="0" smtClean="0"/>
              <a:t>function in C </a:t>
            </a:r>
            <a:r>
              <a:rPr lang="en-US" dirty="0"/>
              <a:t>have good locality?</a:t>
            </a:r>
          </a:p>
        </p:txBody>
      </p:sp>
      <p:sp>
        <p:nvSpPr>
          <p:cNvPr id="133124" name="Text Box 4"/>
          <p:cNvSpPr txBox="1">
            <a:spLocks noChangeArrowheads="1"/>
          </p:cNvSpPr>
          <p:nvPr/>
        </p:nvSpPr>
        <p:spPr bwMode="auto">
          <a:xfrm>
            <a:off x="838200" y="1981200"/>
            <a:ext cx="5899372" cy="3416320"/>
          </a:xfrm>
          <a:prstGeom prst="rect">
            <a:avLst/>
          </a:prstGeom>
          <a:noFill/>
          <a:ln w="25400">
            <a:solidFill>
              <a:schemeClr val="tx1"/>
            </a:solidFill>
            <a:miter lim="800000"/>
            <a:headEnd/>
            <a:tailEnd/>
          </a:ln>
          <a:effectLst/>
        </p:spPr>
        <p:txBody>
          <a:bodyPr wrap="none">
            <a:spAutoFit/>
          </a:bodyPr>
          <a:lstStyle/>
          <a:p>
            <a:pPr algn="l">
              <a:lnSpc>
                <a:spcPct val="100000"/>
              </a:lnSpc>
            </a:pPr>
            <a:r>
              <a:rPr lang="en-US" sz="2400" b="1" dirty="0" err="1">
                <a:solidFill>
                  <a:schemeClr val="tx1"/>
                </a:solidFill>
                <a:latin typeface="Courier New" pitchFamily="49" charset="0"/>
              </a:rPr>
              <a:t>int</a:t>
            </a:r>
            <a:r>
              <a:rPr lang="en-US" sz="2400" b="1" dirty="0">
                <a:solidFill>
                  <a:schemeClr val="tx1"/>
                </a:solidFill>
                <a:latin typeface="Courier New" pitchFamily="49" charset="0"/>
              </a:rPr>
              <a:t> </a:t>
            </a:r>
            <a:r>
              <a:rPr lang="en-US" sz="2400" b="1" dirty="0" err="1">
                <a:solidFill>
                  <a:schemeClr val="tx1"/>
                </a:solidFill>
                <a:latin typeface="Courier New" pitchFamily="49" charset="0"/>
              </a:rPr>
              <a:t>sumarraycols</a:t>
            </a:r>
            <a:r>
              <a:rPr lang="en-US" sz="2400" b="1" dirty="0">
                <a:solidFill>
                  <a:schemeClr val="tx1"/>
                </a:solidFill>
                <a:latin typeface="Courier New" pitchFamily="49" charset="0"/>
              </a:rPr>
              <a:t>(</a:t>
            </a:r>
            <a:r>
              <a:rPr lang="en-US" sz="2400" b="1" dirty="0" err="1">
                <a:solidFill>
                  <a:schemeClr val="tx1"/>
                </a:solidFill>
                <a:latin typeface="Courier New" pitchFamily="49" charset="0"/>
              </a:rPr>
              <a:t>int</a:t>
            </a:r>
            <a:r>
              <a:rPr lang="en-US" sz="2400" b="1" dirty="0">
                <a:solidFill>
                  <a:schemeClr val="tx1"/>
                </a:solidFill>
                <a:latin typeface="Courier New" pitchFamily="49" charset="0"/>
              </a:rPr>
              <a:t> a[M][N])</a:t>
            </a:r>
          </a:p>
          <a:p>
            <a:pPr algn="l">
              <a:lnSpc>
                <a:spcPct val="100000"/>
              </a:lnSpc>
            </a:pPr>
            <a:r>
              <a:rPr lang="en-US" sz="2400" b="1" dirty="0">
                <a:solidFill>
                  <a:schemeClr val="tx1"/>
                </a:solidFill>
                <a:latin typeface="Courier New" pitchFamily="49" charset="0"/>
              </a:rPr>
              <a:t>{</a:t>
            </a:r>
          </a:p>
          <a:p>
            <a:pPr algn="l">
              <a:lnSpc>
                <a:spcPct val="100000"/>
              </a:lnSpc>
            </a:pPr>
            <a:r>
              <a:rPr lang="en-US" sz="2400" b="1" dirty="0">
                <a:solidFill>
                  <a:schemeClr val="tx1"/>
                </a:solidFill>
                <a:latin typeface="Courier New" pitchFamily="49" charset="0"/>
              </a:rPr>
              <a:t>    </a:t>
            </a:r>
            <a:r>
              <a:rPr lang="en-US" sz="2400" b="1" dirty="0" err="1">
                <a:solidFill>
                  <a:schemeClr val="tx1"/>
                </a:solidFill>
                <a:latin typeface="Courier New" pitchFamily="49" charset="0"/>
              </a:rPr>
              <a:t>int</a:t>
            </a:r>
            <a:r>
              <a:rPr lang="en-US" sz="2400" b="1" dirty="0">
                <a:solidFill>
                  <a:schemeClr val="tx1"/>
                </a:solidFill>
                <a:latin typeface="Courier New" pitchFamily="49" charset="0"/>
              </a:rPr>
              <a:t> </a:t>
            </a:r>
            <a:r>
              <a:rPr lang="en-US" sz="2400" b="1" dirty="0" err="1">
                <a:solidFill>
                  <a:schemeClr val="tx1"/>
                </a:solidFill>
                <a:latin typeface="Courier New" pitchFamily="49" charset="0"/>
              </a:rPr>
              <a:t>i</a:t>
            </a:r>
            <a:r>
              <a:rPr lang="en-US" sz="2400" b="1" dirty="0">
                <a:solidFill>
                  <a:schemeClr val="tx1"/>
                </a:solidFill>
                <a:latin typeface="Courier New" pitchFamily="49" charset="0"/>
              </a:rPr>
              <a:t>, j, sum = 0;</a:t>
            </a:r>
          </a:p>
          <a:p>
            <a:pPr algn="l">
              <a:lnSpc>
                <a:spcPct val="100000"/>
              </a:lnSpc>
            </a:pPr>
            <a:endParaRPr lang="en-US" sz="2400" b="1" dirty="0">
              <a:solidFill>
                <a:schemeClr val="tx1"/>
              </a:solidFill>
              <a:latin typeface="Courier New" pitchFamily="49" charset="0"/>
            </a:endParaRPr>
          </a:p>
          <a:p>
            <a:pPr algn="l">
              <a:lnSpc>
                <a:spcPct val="100000"/>
              </a:lnSpc>
            </a:pPr>
            <a:r>
              <a:rPr lang="en-US" sz="2400" b="1" dirty="0">
                <a:solidFill>
                  <a:schemeClr val="tx1"/>
                </a:solidFill>
                <a:latin typeface="Courier New" pitchFamily="49" charset="0"/>
              </a:rPr>
              <a:t>    for (j = 0; j &lt; N; j++)</a:t>
            </a:r>
          </a:p>
          <a:p>
            <a:pPr algn="l">
              <a:lnSpc>
                <a:spcPct val="100000"/>
              </a:lnSpc>
            </a:pPr>
            <a:r>
              <a:rPr lang="en-US" sz="2400" b="1" dirty="0">
                <a:solidFill>
                  <a:schemeClr val="tx1"/>
                </a:solidFill>
                <a:latin typeface="Courier New" pitchFamily="49" charset="0"/>
              </a:rPr>
              <a:t>        for (</a:t>
            </a:r>
            <a:r>
              <a:rPr lang="en-US" sz="2400" b="1" dirty="0" err="1">
                <a:solidFill>
                  <a:schemeClr val="tx1"/>
                </a:solidFill>
                <a:latin typeface="Courier New" pitchFamily="49" charset="0"/>
              </a:rPr>
              <a:t>i</a:t>
            </a:r>
            <a:r>
              <a:rPr lang="en-US" sz="2400" b="1" dirty="0">
                <a:solidFill>
                  <a:schemeClr val="tx1"/>
                </a:solidFill>
                <a:latin typeface="Courier New" pitchFamily="49" charset="0"/>
              </a:rPr>
              <a:t> = 0; </a:t>
            </a:r>
            <a:r>
              <a:rPr lang="en-US" sz="2400" b="1" dirty="0" err="1">
                <a:solidFill>
                  <a:schemeClr val="tx1"/>
                </a:solidFill>
                <a:latin typeface="Courier New" pitchFamily="49" charset="0"/>
              </a:rPr>
              <a:t>i</a:t>
            </a:r>
            <a:r>
              <a:rPr lang="en-US" sz="2400" b="1" dirty="0">
                <a:solidFill>
                  <a:schemeClr val="tx1"/>
                </a:solidFill>
                <a:latin typeface="Courier New" pitchFamily="49" charset="0"/>
              </a:rPr>
              <a:t> &lt; M; </a:t>
            </a:r>
            <a:r>
              <a:rPr lang="en-US" sz="2400" b="1" dirty="0" err="1">
                <a:solidFill>
                  <a:schemeClr val="tx1"/>
                </a:solidFill>
                <a:latin typeface="Courier New" pitchFamily="49" charset="0"/>
              </a:rPr>
              <a:t>i</a:t>
            </a:r>
            <a:r>
              <a:rPr lang="en-US" sz="2400" b="1" dirty="0">
                <a:solidFill>
                  <a:schemeClr val="tx1"/>
                </a:solidFill>
                <a:latin typeface="Courier New" pitchFamily="49" charset="0"/>
              </a:rPr>
              <a:t>++)</a:t>
            </a:r>
          </a:p>
          <a:p>
            <a:pPr algn="l">
              <a:lnSpc>
                <a:spcPct val="100000"/>
              </a:lnSpc>
            </a:pPr>
            <a:r>
              <a:rPr lang="en-US" sz="2400" b="1" dirty="0">
                <a:solidFill>
                  <a:schemeClr val="tx1"/>
                </a:solidFill>
                <a:latin typeface="Courier New" pitchFamily="49" charset="0"/>
              </a:rPr>
              <a:t>            sum += a[</a:t>
            </a:r>
            <a:r>
              <a:rPr lang="en-US" sz="2400" b="1" dirty="0" err="1">
                <a:solidFill>
                  <a:schemeClr val="tx1"/>
                </a:solidFill>
                <a:latin typeface="Courier New" pitchFamily="49" charset="0"/>
              </a:rPr>
              <a:t>i</a:t>
            </a:r>
            <a:r>
              <a:rPr lang="en-US" sz="2400" b="1" dirty="0">
                <a:solidFill>
                  <a:schemeClr val="tx1"/>
                </a:solidFill>
                <a:latin typeface="Courier New" pitchFamily="49" charset="0"/>
              </a:rPr>
              <a:t>][j];</a:t>
            </a:r>
          </a:p>
          <a:p>
            <a:pPr algn="l">
              <a:lnSpc>
                <a:spcPct val="100000"/>
              </a:lnSpc>
            </a:pPr>
            <a:r>
              <a:rPr lang="en-US" sz="2400" b="1" dirty="0">
                <a:solidFill>
                  <a:schemeClr val="tx1"/>
                </a:solidFill>
                <a:latin typeface="Courier New" pitchFamily="49" charset="0"/>
              </a:rPr>
              <a:t>    return sum;</a:t>
            </a:r>
          </a:p>
          <a:p>
            <a:pPr algn="l">
              <a:lnSpc>
                <a:spcPct val="100000"/>
              </a:lnSpc>
            </a:pPr>
            <a:r>
              <a:rPr lang="en-US" sz="2400" b="1" dirty="0">
                <a:solidFill>
                  <a:schemeClr val="tx1"/>
                </a:solidFill>
                <a:latin typeface="Courier New" pitchFamily="49" charset="0"/>
              </a:rPr>
              <a:t>}</a:t>
            </a:r>
          </a:p>
        </p:txBody>
      </p:sp>
      <p:sp>
        <p:nvSpPr>
          <p:cNvPr id="5" name="Slide Number Placeholder 4"/>
          <p:cNvSpPr>
            <a:spLocks noGrp="1"/>
          </p:cNvSpPr>
          <p:nvPr>
            <p:ph type="sldNum" sz="quarter" idx="12"/>
          </p:nvPr>
        </p:nvSpPr>
        <p:spPr/>
        <p:txBody>
          <a:bodyPr/>
          <a:lstStyle/>
          <a:p>
            <a:pPr>
              <a:defRPr/>
            </a:pPr>
            <a:fld id="{9B3F316D-389F-4488-B560-5E2DB5DE07B1}" type="slidenum">
              <a:rPr lang="en-CA" smtClean="0"/>
              <a:pPr>
                <a:defRPr/>
              </a:pPr>
              <a:t>10</a:t>
            </a:fld>
            <a:endParaRPr lang="en-C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5"/>
          <p:cNvSpPr>
            <a:spLocks noGrp="1" noChangeArrowheads="1"/>
          </p:cNvSpPr>
          <p:nvPr>
            <p:ph type="title"/>
          </p:nvPr>
        </p:nvSpPr>
        <p:spPr/>
        <p:txBody>
          <a:bodyPr/>
          <a:lstStyle/>
          <a:p>
            <a:r>
              <a:rPr lang="en-US" dirty="0"/>
              <a:t>Locality </a:t>
            </a:r>
            <a:r>
              <a:rPr lang="en-US" dirty="0" smtClean="0"/>
              <a:t>Exercise 3</a:t>
            </a:r>
            <a:endParaRPr lang="en-US" dirty="0"/>
          </a:p>
        </p:txBody>
      </p:sp>
      <p:sp>
        <p:nvSpPr>
          <p:cNvPr id="134150" name="Rectangle 6"/>
          <p:cNvSpPr>
            <a:spLocks noGrp="1" noChangeArrowheads="1"/>
          </p:cNvSpPr>
          <p:nvPr>
            <p:ph type="body" idx="1"/>
          </p:nvPr>
        </p:nvSpPr>
        <p:spPr>
          <a:xfrm>
            <a:off x="533400" y="914400"/>
            <a:ext cx="8001000" cy="1048492"/>
          </a:xfrm>
        </p:spPr>
        <p:txBody>
          <a:bodyPr/>
          <a:lstStyle/>
          <a:p>
            <a:r>
              <a:rPr lang="en-US" b="1" dirty="0">
                <a:solidFill>
                  <a:srgbClr val="FF0000"/>
                </a:solidFill>
              </a:rPr>
              <a:t>Question</a:t>
            </a:r>
            <a:r>
              <a:rPr lang="en-US" dirty="0">
                <a:solidFill>
                  <a:srgbClr val="FF0000"/>
                </a:solidFill>
              </a:rPr>
              <a:t>:</a:t>
            </a:r>
            <a:r>
              <a:rPr lang="en-US" dirty="0"/>
              <a:t> </a:t>
            </a:r>
            <a:r>
              <a:rPr lang="en-US" dirty="0" smtClean="0"/>
              <a:t> Can </a:t>
            </a:r>
            <a:r>
              <a:rPr lang="en-US" dirty="0"/>
              <a:t>you permute the loops so that the function scans the </a:t>
            </a:r>
            <a:r>
              <a:rPr lang="en-US" dirty="0" smtClean="0"/>
              <a:t>3D </a:t>
            </a:r>
            <a:r>
              <a:rPr lang="en-US" dirty="0"/>
              <a:t>array </a:t>
            </a:r>
            <a:r>
              <a:rPr lang="en-US" dirty="0">
                <a:latin typeface="Courier New" pitchFamily="49" charset="0"/>
              </a:rPr>
              <a:t>a[]</a:t>
            </a:r>
            <a:r>
              <a:rPr lang="en-US" dirty="0"/>
              <a:t> with a stride-1 reference pattern (and thus has good spatial locality)?</a:t>
            </a:r>
          </a:p>
        </p:txBody>
      </p:sp>
      <p:sp>
        <p:nvSpPr>
          <p:cNvPr id="134148" name="Text Box 4"/>
          <p:cNvSpPr txBox="1">
            <a:spLocks noChangeArrowheads="1"/>
          </p:cNvSpPr>
          <p:nvPr/>
        </p:nvSpPr>
        <p:spPr bwMode="auto">
          <a:xfrm>
            <a:off x="990600" y="2438400"/>
            <a:ext cx="6636753" cy="3785652"/>
          </a:xfrm>
          <a:prstGeom prst="rect">
            <a:avLst/>
          </a:prstGeom>
          <a:noFill/>
          <a:ln w="25400">
            <a:solidFill>
              <a:schemeClr val="tx1"/>
            </a:solidFill>
            <a:miter lim="800000"/>
            <a:headEnd/>
            <a:tailEnd/>
          </a:ln>
          <a:effectLst/>
        </p:spPr>
        <p:txBody>
          <a:bodyPr wrap="none">
            <a:spAutoFit/>
          </a:bodyPr>
          <a:lstStyle/>
          <a:p>
            <a:pPr algn="l">
              <a:lnSpc>
                <a:spcPct val="100000"/>
              </a:lnSpc>
            </a:pPr>
            <a:r>
              <a:rPr lang="en-US" sz="2400" b="1" dirty="0" err="1">
                <a:solidFill>
                  <a:schemeClr val="tx1"/>
                </a:solidFill>
                <a:latin typeface="Courier New" pitchFamily="49" charset="0"/>
              </a:rPr>
              <a:t>int</a:t>
            </a:r>
            <a:r>
              <a:rPr lang="en-US" sz="2400" b="1" dirty="0">
                <a:solidFill>
                  <a:schemeClr val="tx1"/>
                </a:solidFill>
                <a:latin typeface="Courier New" pitchFamily="49" charset="0"/>
              </a:rPr>
              <a:t> sumarray3d(</a:t>
            </a:r>
            <a:r>
              <a:rPr lang="en-US" sz="2400" b="1" dirty="0" err="1">
                <a:solidFill>
                  <a:schemeClr val="tx1"/>
                </a:solidFill>
                <a:latin typeface="Courier New" pitchFamily="49" charset="0"/>
              </a:rPr>
              <a:t>int</a:t>
            </a:r>
            <a:r>
              <a:rPr lang="en-US" sz="2400" b="1" dirty="0">
                <a:solidFill>
                  <a:schemeClr val="tx1"/>
                </a:solidFill>
                <a:latin typeface="Courier New" pitchFamily="49" charset="0"/>
              </a:rPr>
              <a:t> a[M][N][N])</a:t>
            </a:r>
          </a:p>
          <a:p>
            <a:pPr algn="l">
              <a:lnSpc>
                <a:spcPct val="100000"/>
              </a:lnSpc>
            </a:pPr>
            <a:r>
              <a:rPr lang="en-US" sz="2400" b="1" dirty="0">
                <a:solidFill>
                  <a:schemeClr val="tx1"/>
                </a:solidFill>
                <a:latin typeface="Courier New" pitchFamily="49" charset="0"/>
              </a:rPr>
              <a:t>{</a:t>
            </a:r>
          </a:p>
          <a:p>
            <a:pPr algn="l">
              <a:lnSpc>
                <a:spcPct val="100000"/>
              </a:lnSpc>
            </a:pPr>
            <a:r>
              <a:rPr lang="en-US" sz="2400" b="1" dirty="0">
                <a:solidFill>
                  <a:schemeClr val="tx1"/>
                </a:solidFill>
                <a:latin typeface="Courier New" pitchFamily="49" charset="0"/>
              </a:rPr>
              <a:t>    </a:t>
            </a:r>
            <a:r>
              <a:rPr lang="en-US" sz="2400" b="1" dirty="0" err="1">
                <a:solidFill>
                  <a:schemeClr val="tx1"/>
                </a:solidFill>
                <a:latin typeface="Courier New" pitchFamily="49" charset="0"/>
              </a:rPr>
              <a:t>int</a:t>
            </a:r>
            <a:r>
              <a:rPr lang="en-US" sz="2400" b="1" dirty="0">
                <a:solidFill>
                  <a:schemeClr val="tx1"/>
                </a:solidFill>
                <a:latin typeface="Courier New" pitchFamily="49" charset="0"/>
              </a:rPr>
              <a:t> </a:t>
            </a:r>
            <a:r>
              <a:rPr lang="en-US" sz="2400" b="1" dirty="0" err="1">
                <a:solidFill>
                  <a:schemeClr val="tx1"/>
                </a:solidFill>
                <a:latin typeface="Courier New" pitchFamily="49" charset="0"/>
              </a:rPr>
              <a:t>i</a:t>
            </a:r>
            <a:r>
              <a:rPr lang="en-US" sz="2400" b="1" dirty="0">
                <a:solidFill>
                  <a:schemeClr val="tx1"/>
                </a:solidFill>
                <a:latin typeface="Courier New" pitchFamily="49" charset="0"/>
              </a:rPr>
              <a:t>, j, k, sum = 0;</a:t>
            </a:r>
          </a:p>
          <a:p>
            <a:pPr algn="l">
              <a:lnSpc>
                <a:spcPct val="100000"/>
              </a:lnSpc>
            </a:pPr>
            <a:endParaRPr lang="en-US" sz="2400" b="1" dirty="0">
              <a:solidFill>
                <a:schemeClr val="tx1"/>
              </a:solidFill>
              <a:latin typeface="Courier New" pitchFamily="49" charset="0"/>
            </a:endParaRPr>
          </a:p>
          <a:p>
            <a:pPr algn="l">
              <a:lnSpc>
                <a:spcPct val="100000"/>
              </a:lnSpc>
            </a:pPr>
            <a:r>
              <a:rPr lang="en-US" sz="2400" b="1" dirty="0">
                <a:solidFill>
                  <a:schemeClr val="tx1"/>
                </a:solidFill>
                <a:latin typeface="Courier New" pitchFamily="49" charset="0"/>
              </a:rPr>
              <a:t>    for (</a:t>
            </a:r>
            <a:r>
              <a:rPr lang="en-US" sz="2400" b="1" dirty="0" err="1">
                <a:solidFill>
                  <a:schemeClr val="tx1"/>
                </a:solidFill>
                <a:latin typeface="Courier New" pitchFamily="49" charset="0"/>
              </a:rPr>
              <a:t>i</a:t>
            </a:r>
            <a:r>
              <a:rPr lang="en-US" sz="2400" b="1" dirty="0">
                <a:solidFill>
                  <a:schemeClr val="tx1"/>
                </a:solidFill>
                <a:latin typeface="Courier New" pitchFamily="49" charset="0"/>
              </a:rPr>
              <a:t> = 0; </a:t>
            </a:r>
            <a:r>
              <a:rPr lang="en-US" sz="2400" b="1" dirty="0" err="1">
                <a:solidFill>
                  <a:schemeClr val="tx1"/>
                </a:solidFill>
                <a:latin typeface="Courier New" pitchFamily="49" charset="0"/>
              </a:rPr>
              <a:t>i</a:t>
            </a:r>
            <a:r>
              <a:rPr lang="en-US" sz="2400" b="1" dirty="0">
                <a:solidFill>
                  <a:schemeClr val="tx1"/>
                </a:solidFill>
                <a:latin typeface="Courier New" pitchFamily="49" charset="0"/>
              </a:rPr>
              <a:t> &lt; N; </a:t>
            </a:r>
            <a:r>
              <a:rPr lang="en-US" sz="2400" b="1" dirty="0" err="1">
                <a:solidFill>
                  <a:schemeClr val="tx1"/>
                </a:solidFill>
                <a:latin typeface="Courier New" pitchFamily="49" charset="0"/>
              </a:rPr>
              <a:t>i</a:t>
            </a:r>
            <a:r>
              <a:rPr lang="en-US" sz="2400" b="1" dirty="0">
                <a:solidFill>
                  <a:schemeClr val="tx1"/>
                </a:solidFill>
                <a:latin typeface="Courier New" pitchFamily="49" charset="0"/>
              </a:rPr>
              <a:t>++)</a:t>
            </a:r>
          </a:p>
          <a:p>
            <a:pPr algn="l">
              <a:lnSpc>
                <a:spcPct val="100000"/>
              </a:lnSpc>
            </a:pPr>
            <a:r>
              <a:rPr lang="en-US" sz="2400" b="1" dirty="0">
                <a:solidFill>
                  <a:schemeClr val="tx1"/>
                </a:solidFill>
                <a:latin typeface="Courier New" pitchFamily="49" charset="0"/>
              </a:rPr>
              <a:t>        for (j = 0; j &lt; N; j++)</a:t>
            </a:r>
          </a:p>
          <a:p>
            <a:pPr algn="l">
              <a:lnSpc>
                <a:spcPct val="100000"/>
              </a:lnSpc>
            </a:pPr>
            <a:r>
              <a:rPr lang="en-US" sz="2400" b="1" dirty="0">
                <a:solidFill>
                  <a:schemeClr val="tx1"/>
                </a:solidFill>
                <a:latin typeface="Courier New" pitchFamily="49" charset="0"/>
              </a:rPr>
              <a:t>            for (k = 0; k &lt; M; k++)</a:t>
            </a:r>
          </a:p>
          <a:p>
            <a:pPr algn="l">
              <a:lnSpc>
                <a:spcPct val="100000"/>
              </a:lnSpc>
            </a:pPr>
            <a:r>
              <a:rPr lang="en-US" sz="2400" b="1" dirty="0">
                <a:solidFill>
                  <a:schemeClr val="tx1"/>
                </a:solidFill>
                <a:latin typeface="Courier New" pitchFamily="49" charset="0"/>
              </a:rPr>
              <a:t>                sum += a[k][</a:t>
            </a:r>
            <a:r>
              <a:rPr lang="en-US" sz="2400" b="1" dirty="0" err="1">
                <a:solidFill>
                  <a:schemeClr val="tx1"/>
                </a:solidFill>
                <a:latin typeface="Courier New" pitchFamily="49" charset="0"/>
              </a:rPr>
              <a:t>i</a:t>
            </a:r>
            <a:r>
              <a:rPr lang="en-US" sz="2400" b="1" dirty="0">
                <a:solidFill>
                  <a:schemeClr val="tx1"/>
                </a:solidFill>
                <a:latin typeface="Courier New" pitchFamily="49" charset="0"/>
              </a:rPr>
              <a:t>][j];</a:t>
            </a:r>
          </a:p>
          <a:p>
            <a:pPr algn="l">
              <a:lnSpc>
                <a:spcPct val="100000"/>
              </a:lnSpc>
            </a:pPr>
            <a:r>
              <a:rPr lang="en-US" sz="2400" b="1" dirty="0">
                <a:solidFill>
                  <a:schemeClr val="tx1"/>
                </a:solidFill>
                <a:latin typeface="Courier New" pitchFamily="49" charset="0"/>
              </a:rPr>
              <a:t>    return sum;</a:t>
            </a:r>
          </a:p>
          <a:p>
            <a:pPr algn="l">
              <a:lnSpc>
                <a:spcPct val="100000"/>
              </a:lnSpc>
            </a:pPr>
            <a:r>
              <a:rPr lang="en-US" sz="2400" b="1" dirty="0">
                <a:solidFill>
                  <a:schemeClr val="tx1"/>
                </a:solidFill>
                <a:latin typeface="Courier New" pitchFamily="49" charset="0"/>
              </a:rPr>
              <a:t>}</a:t>
            </a:r>
          </a:p>
        </p:txBody>
      </p:sp>
      <p:sp>
        <p:nvSpPr>
          <p:cNvPr id="5" name="Slide Number Placeholder 4"/>
          <p:cNvSpPr>
            <a:spLocks noGrp="1"/>
          </p:cNvSpPr>
          <p:nvPr>
            <p:ph type="sldNum" sz="quarter" idx="12"/>
          </p:nvPr>
        </p:nvSpPr>
        <p:spPr/>
        <p:txBody>
          <a:bodyPr/>
          <a:lstStyle/>
          <a:p>
            <a:pPr>
              <a:defRPr/>
            </a:pPr>
            <a:fld id="{9B3F316D-389F-4488-B560-5E2DB5DE07B1}" type="slidenum">
              <a:rPr lang="en-CA" smtClean="0"/>
              <a:pPr>
                <a:defRPr/>
              </a:pPr>
              <a:t>11</a:t>
            </a:fld>
            <a:endParaRPr lang="en-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Grp="1" noChangeArrowheads="1"/>
          </p:cNvSpPr>
          <p:nvPr>
            <p:ph type="title"/>
          </p:nvPr>
        </p:nvSpPr>
        <p:spPr/>
        <p:txBody>
          <a:bodyPr/>
          <a:lstStyle/>
          <a:p>
            <a:pPr eaLnBrk="1" hangingPunct="1">
              <a:defRPr/>
            </a:pPr>
            <a:r>
              <a:rPr lang="en-US" dirty="0" smtClean="0"/>
              <a:t>Why Memory Hierarchies?</a:t>
            </a:r>
          </a:p>
        </p:txBody>
      </p:sp>
      <p:sp>
        <p:nvSpPr>
          <p:cNvPr id="135173" name="Rectangle 5"/>
          <p:cNvSpPr>
            <a:spLocks noGrp="1" noChangeArrowheads="1"/>
          </p:cNvSpPr>
          <p:nvPr>
            <p:ph type="body" idx="1"/>
          </p:nvPr>
        </p:nvSpPr>
        <p:spPr>
          <a:xfrm>
            <a:off x="533400" y="914400"/>
            <a:ext cx="8153400" cy="5134226"/>
          </a:xfrm>
        </p:spPr>
        <p:txBody>
          <a:bodyPr/>
          <a:lstStyle/>
          <a:p>
            <a:pPr eaLnBrk="1" hangingPunct="1">
              <a:defRPr/>
            </a:pPr>
            <a:r>
              <a:rPr lang="en-US" dirty="0" smtClean="0"/>
              <a:t>Some fundamental and enduring properties of hardware and software:</a:t>
            </a:r>
          </a:p>
          <a:p>
            <a:pPr lvl="1" eaLnBrk="1" hangingPunct="1">
              <a:defRPr/>
            </a:pPr>
            <a:r>
              <a:rPr lang="en-US" sz="2200" dirty="0" smtClean="0"/>
              <a:t>Fast storage technologies (SRAM) cost more per byte and have less capacity</a:t>
            </a:r>
          </a:p>
          <a:p>
            <a:pPr lvl="1" eaLnBrk="1" hangingPunct="1">
              <a:defRPr/>
            </a:pPr>
            <a:r>
              <a:rPr lang="en-US" sz="2200" dirty="0" smtClean="0"/>
              <a:t>Gap between CPU and main memory (DRAM) speed is widening</a:t>
            </a:r>
          </a:p>
          <a:p>
            <a:pPr lvl="1" eaLnBrk="1" hangingPunct="1">
              <a:defRPr/>
            </a:pPr>
            <a:r>
              <a:rPr lang="en-US" sz="2200" dirty="0" smtClean="0"/>
              <a:t>Well-written programs tend to exhibit good locality</a:t>
            </a:r>
          </a:p>
          <a:p>
            <a:pPr lvl="1" eaLnBrk="1" hangingPunct="1">
              <a:defRPr/>
            </a:pPr>
            <a:endParaRPr lang="en-US" sz="1000" dirty="0" smtClean="0"/>
          </a:p>
          <a:p>
            <a:pPr eaLnBrk="1" hangingPunct="1">
              <a:defRPr/>
            </a:pPr>
            <a:r>
              <a:rPr lang="en-US" dirty="0" smtClean="0"/>
              <a:t>These fundamental properties complement each other beautifully</a:t>
            </a:r>
          </a:p>
          <a:p>
            <a:pPr eaLnBrk="1" hangingPunct="1">
              <a:defRPr/>
            </a:pPr>
            <a:endParaRPr lang="en-US" sz="1000" dirty="0" smtClean="0"/>
          </a:p>
          <a:p>
            <a:pPr eaLnBrk="1" hangingPunct="1">
              <a:defRPr/>
            </a:pPr>
            <a:r>
              <a:rPr lang="en-US" dirty="0" smtClean="0"/>
              <a:t>They suggest an approach for organizing memory and storage systems known as a </a:t>
            </a:r>
            <a:r>
              <a:rPr lang="en-US" b="1" dirty="0" smtClean="0">
                <a:solidFill>
                  <a:srgbClr val="FF0000"/>
                </a:solidFill>
              </a:rPr>
              <a:t>memory hierarchy,</a:t>
            </a:r>
            <a:br>
              <a:rPr lang="en-US" b="1" dirty="0" smtClean="0">
                <a:solidFill>
                  <a:srgbClr val="FF0000"/>
                </a:solidFill>
              </a:rPr>
            </a:br>
            <a:r>
              <a:rPr lang="en-US" dirty="0" smtClean="0"/>
              <a:t> to obtain the effect of a </a:t>
            </a:r>
            <a:r>
              <a:rPr lang="en-US" b="1" dirty="0" smtClean="0"/>
              <a:t>large, cheap, fast memory</a:t>
            </a:r>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12</a:t>
            </a:fld>
            <a:endParaRPr lang="en-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2" name="Rectangle 2"/>
          <p:cNvSpPr>
            <a:spLocks noChangeArrowheads="1"/>
          </p:cNvSpPr>
          <p:nvPr/>
        </p:nvSpPr>
        <p:spPr bwMode="auto">
          <a:xfrm>
            <a:off x="609600" y="228600"/>
            <a:ext cx="4284663" cy="477838"/>
          </a:xfrm>
          <a:prstGeom prst="rect">
            <a:avLst/>
          </a:prstGeom>
          <a:noFill/>
          <a:ln w="12700">
            <a:noFill/>
            <a:miter lim="800000"/>
            <a:headEnd/>
            <a:tailEnd/>
          </a:ln>
          <a:effectLst/>
        </p:spPr>
        <p:txBody>
          <a:bodyPr wrap="none" anchor="ctr"/>
          <a:lstStyle/>
          <a:p>
            <a:endParaRPr lang="en-US"/>
          </a:p>
        </p:txBody>
      </p:sp>
      <p:sp>
        <p:nvSpPr>
          <p:cNvPr id="1489923" name="Rectangle 3"/>
          <p:cNvSpPr>
            <a:spLocks noGrp="1" noChangeArrowheads="1"/>
          </p:cNvSpPr>
          <p:nvPr>
            <p:ph type="title"/>
          </p:nvPr>
        </p:nvSpPr>
        <p:spPr>
          <a:noFill/>
          <a:ln/>
        </p:spPr>
        <p:txBody>
          <a:bodyPr lIns="90488" tIns="44450" rIns="90488" bIns="44450" anchor="ctr"/>
          <a:lstStyle/>
          <a:p>
            <a:r>
              <a:rPr lang="en-US"/>
              <a:t>Characteristics of the Memory Hierarchy</a:t>
            </a:r>
          </a:p>
        </p:txBody>
      </p:sp>
      <p:sp>
        <p:nvSpPr>
          <p:cNvPr id="1489924" name="AutoShape 4"/>
          <p:cNvSpPr>
            <a:spLocks noChangeArrowheads="1"/>
          </p:cNvSpPr>
          <p:nvPr/>
        </p:nvSpPr>
        <p:spPr bwMode="auto">
          <a:xfrm>
            <a:off x="2057400" y="1995488"/>
            <a:ext cx="4800600" cy="3200400"/>
          </a:xfrm>
          <a:prstGeom prst="triangle">
            <a:avLst>
              <a:gd name="adj" fmla="val 50000"/>
            </a:avLst>
          </a:prstGeom>
          <a:noFill/>
          <a:ln w="12700">
            <a:solidFill>
              <a:schemeClr val="tx1"/>
            </a:solidFill>
            <a:miter lim="800000"/>
            <a:headEnd/>
            <a:tailEnd/>
          </a:ln>
          <a:effectLst/>
        </p:spPr>
        <p:txBody>
          <a:bodyPr wrap="none" anchor="ctr"/>
          <a:lstStyle/>
          <a:p>
            <a:endParaRPr lang="en-US"/>
          </a:p>
        </p:txBody>
      </p:sp>
      <p:sp>
        <p:nvSpPr>
          <p:cNvPr id="1489925" name="Line 5"/>
          <p:cNvSpPr>
            <a:spLocks noChangeShapeType="1"/>
          </p:cNvSpPr>
          <p:nvPr/>
        </p:nvSpPr>
        <p:spPr bwMode="auto">
          <a:xfrm>
            <a:off x="3886200" y="2757488"/>
            <a:ext cx="1143000" cy="0"/>
          </a:xfrm>
          <a:prstGeom prst="line">
            <a:avLst/>
          </a:prstGeom>
          <a:noFill/>
          <a:ln w="12700">
            <a:solidFill>
              <a:schemeClr val="tx1"/>
            </a:solidFill>
            <a:round/>
            <a:headEnd/>
            <a:tailEnd/>
          </a:ln>
          <a:effectLst/>
        </p:spPr>
        <p:txBody>
          <a:bodyPr/>
          <a:lstStyle/>
          <a:p>
            <a:endParaRPr lang="en-US"/>
          </a:p>
        </p:txBody>
      </p:sp>
      <p:sp>
        <p:nvSpPr>
          <p:cNvPr id="1489926" name="Text Box 6"/>
          <p:cNvSpPr txBox="1">
            <a:spLocks noChangeArrowheads="1"/>
          </p:cNvSpPr>
          <p:nvPr/>
        </p:nvSpPr>
        <p:spPr bwMode="auto">
          <a:xfrm>
            <a:off x="457200" y="2300288"/>
            <a:ext cx="1447800" cy="1938992"/>
          </a:xfrm>
          <a:prstGeom prst="rect">
            <a:avLst/>
          </a:prstGeom>
          <a:noFill/>
          <a:ln w="12700">
            <a:noFill/>
            <a:miter lim="800000"/>
            <a:headEnd/>
            <a:tailEnd/>
          </a:ln>
          <a:effectLst/>
        </p:spPr>
        <p:txBody>
          <a:bodyPr>
            <a:spAutoFit/>
          </a:bodyPr>
          <a:lstStyle/>
          <a:p>
            <a:r>
              <a:rPr lang="en-US" sz="2000" dirty="0">
                <a:solidFill>
                  <a:schemeClr val="tx1"/>
                </a:solidFill>
              </a:rPr>
              <a:t>Increasing distance from the processor in </a:t>
            </a:r>
            <a:r>
              <a:rPr lang="en-US" sz="2000" dirty="0"/>
              <a:t>access</a:t>
            </a:r>
            <a:r>
              <a:rPr lang="en-US" sz="2000" dirty="0">
                <a:solidFill>
                  <a:schemeClr val="tx1"/>
                </a:solidFill>
              </a:rPr>
              <a:t> time</a:t>
            </a:r>
          </a:p>
        </p:txBody>
      </p:sp>
      <p:sp>
        <p:nvSpPr>
          <p:cNvPr id="1489928" name="Text Box 8"/>
          <p:cNvSpPr txBox="1">
            <a:spLocks noChangeArrowheads="1"/>
          </p:cNvSpPr>
          <p:nvPr/>
        </p:nvSpPr>
        <p:spPr bwMode="auto">
          <a:xfrm>
            <a:off x="4191000" y="2300288"/>
            <a:ext cx="838200" cy="366712"/>
          </a:xfrm>
          <a:prstGeom prst="rect">
            <a:avLst/>
          </a:prstGeom>
          <a:noFill/>
          <a:ln w="12700">
            <a:noFill/>
            <a:miter lim="800000"/>
            <a:headEnd/>
            <a:tailEnd/>
          </a:ln>
          <a:effectLst/>
        </p:spPr>
        <p:txBody>
          <a:bodyPr>
            <a:spAutoFit/>
          </a:bodyPr>
          <a:lstStyle/>
          <a:p>
            <a:r>
              <a:rPr lang="en-US" b="1">
                <a:solidFill>
                  <a:schemeClr val="tx1"/>
                </a:solidFill>
              </a:rPr>
              <a:t>L1$</a:t>
            </a:r>
          </a:p>
        </p:txBody>
      </p:sp>
      <p:sp>
        <p:nvSpPr>
          <p:cNvPr id="1489929" name="Line 9"/>
          <p:cNvSpPr>
            <a:spLocks noChangeShapeType="1"/>
          </p:cNvSpPr>
          <p:nvPr/>
        </p:nvSpPr>
        <p:spPr bwMode="auto">
          <a:xfrm>
            <a:off x="3352800" y="3519488"/>
            <a:ext cx="2209800" cy="0"/>
          </a:xfrm>
          <a:prstGeom prst="line">
            <a:avLst/>
          </a:prstGeom>
          <a:noFill/>
          <a:ln w="12700">
            <a:solidFill>
              <a:schemeClr val="tx1"/>
            </a:solidFill>
            <a:round/>
            <a:headEnd/>
            <a:tailEnd/>
          </a:ln>
          <a:effectLst/>
        </p:spPr>
        <p:txBody>
          <a:bodyPr/>
          <a:lstStyle/>
          <a:p>
            <a:endParaRPr lang="en-US"/>
          </a:p>
        </p:txBody>
      </p:sp>
      <p:sp>
        <p:nvSpPr>
          <p:cNvPr id="1489930" name="Line 10"/>
          <p:cNvSpPr>
            <a:spLocks noChangeShapeType="1"/>
          </p:cNvSpPr>
          <p:nvPr/>
        </p:nvSpPr>
        <p:spPr bwMode="auto">
          <a:xfrm>
            <a:off x="2743200" y="4281488"/>
            <a:ext cx="3429000" cy="0"/>
          </a:xfrm>
          <a:prstGeom prst="line">
            <a:avLst/>
          </a:prstGeom>
          <a:noFill/>
          <a:ln w="12700">
            <a:solidFill>
              <a:schemeClr val="tx1"/>
            </a:solidFill>
            <a:round/>
            <a:headEnd/>
            <a:tailEnd/>
          </a:ln>
          <a:effectLst/>
        </p:spPr>
        <p:txBody>
          <a:bodyPr/>
          <a:lstStyle/>
          <a:p>
            <a:endParaRPr lang="en-US"/>
          </a:p>
        </p:txBody>
      </p:sp>
      <p:sp>
        <p:nvSpPr>
          <p:cNvPr id="1489931" name="Text Box 11"/>
          <p:cNvSpPr txBox="1">
            <a:spLocks noChangeArrowheads="1"/>
          </p:cNvSpPr>
          <p:nvPr/>
        </p:nvSpPr>
        <p:spPr bwMode="auto">
          <a:xfrm>
            <a:off x="4191000" y="2986088"/>
            <a:ext cx="838200" cy="366712"/>
          </a:xfrm>
          <a:prstGeom prst="rect">
            <a:avLst/>
          </a:prstGeom>
          <a:noFill/>
          <a:ln w="12700">
            <a:noFill/>
            <a:miter lim="800000"/>
            <a:headEnd/>
            <a:tailEnd/>
          </a:ln>
          <a:effectLst/>
        </p:spPr>
        <p:txBody>
          <a:bodyPr>
            <a:spAutoFit/>
          </a:bodyPr>
          <a:lstStyle/>
          <a:p>
            <a:r>
              <a:rPr lang="en-US" b="1">
                <a:solidFill>
                  <a:schemeClr val="tx1"/>
                </a:solidFill>
              </a:rPr>
              <a:t>L2$</a:t>
            </a:r>
          </a:p>
        </p:txBody>
      </p:sp>
      <p:sp>
        <p:nvSpPr>
          <p:cNvPr id="1489932" name="Text Box 12"/>
          <p:cNvSpPr txBox="1">
            <a:spLocks noChangeArrowheads="1"/>
          </p:cNvSpPr>
          <p:nvPr/>
        </p:nvSpPr>
        <p:spPr bwMode="auto">
          <a:xfrm>
            <a:off x="3352800" y="3748088"/>
            <a:ext cx="2438400" cy="366712"/>
          </a:xfrm>
          <a:prstGeom prst="rect">
            <a:avLst/>
          </a:prstGeom>
          <a:noFill/>
          <a:ln w="12700">
            <a:noFill/>
            <a:miter lim="800000"/>
            <a:headEnd/>
            <a:tailEnd/>
          </a:ln>
          <a:effectLst/>
        </p:spPr>
        <p:txBody>
          <a:bodyPr>
            <a:spAutoFit/>
          </a:bodyPr>
          <a:lstStyle/>
          <a:p>
            <a:pPr algn="ctr"/>
            <a:r>
              <a:rPr lang="en-US" b="1">
                <a:solidFill>
                  <a:schemeClr val="tx1"/>
                </a:solidFill>
              </a:rPr>
              <a:t>Main Memory</a:t>
            </a:r>
          </a:p>
        </p:txBody>
      </p:sp>
      <p:sp>
        <p:nvSpPr>
          <p:cNvPr id="1489933" name="Text Box 13"/>
          <p:cNvSpPr txBox="1">
            <a:spLocks noChangeArrowheads="1"/>
          </p:cNvSpPr>
          <p:nvPr/>
        </p:nvSpPr>
        <p:spPr bwMode="auto">
          <a:xfrm>
            <a:off x="2971800" y="4662488"/>
            <a:ext cx="3048000" cy="366712"/>
          </a:xfrm>
          <a:prstGeom prst="rect">
            <a:avLst/>
          </a:prstGeom>
          <a:noFill/>
          <a:ln w="12700">
            <a:noFill/>
            <a:miter lim="800000"/>
            <a:headEnd/>
            <a:tailEnd/>
          </a:ln>
          <a:effectLst/>
        </p:spPr>
        <p:txBody>
          <a:bodyPr>
            <a:spAutoFit/>
          </a:bodyPr>
          <a:lstStyle/>
          <a:p>
            <a:pPr algn="ctr"/>
            <a:r>
              <a:rPr lang="en-US" b="1" dirty="0">
                <a:solidFill>
                  <a:schemeClr val="tx1"/>
                </a:solidFill>
              </a:rPr>
              <a:t>Secondary  Memory</a:t>
            </a:r>
          </a:p>
        </p:txBody>
      </p:sp>
      <p:sp>
        <p:nvSpPr>
          <p:cNvPr id="1489934" name="Line 14"/>
          <p:cNvSpPr>
            <a:spLocks noChangeShapeType="1"/>
          </p:cNvSpPr>
          <p:nvPr/>
        </p:nvSpPr>
        <p:spPr bwMode="auto">
          <a:xfrm>
            <a:off x="1905000" y="1614488"/>
            <a:ext cx="0" cy="3505200"/>
          </a:xfrm>
          <a:prstGeom prst="line">
            <a:avLst/>
          </a:prstGeom>
          <a:noFill/>
          <a:ln w="12700">
            <a:solidFill>
              <a:schemeClr val="tx1"/>
            </a:solidFill>
            <a:round/>
            <a:headEnd/>
            <a:tailEnd type="triangle" w="med" len="med"/>
          </a:ln>
          <a:effectLst/>
        </p:spPr>
        <p:txBody>
          <a:bodyPr/>
          <a:lstStyle/>
          <a:p>
            <a:endParaRPr lang="en-US"/>
          </a:p>
        </p:txBody>
      </p:sp>
      <p:sp>
        <p:nvSpPr>
          <p:cNvPr id="1489935" name="Text Box 15"/>
          <p:cNvSpPr txBox="1">
            <a:spLocks noChangeArrowheads="1"/>
          </p:cNvSpPr>
          <p:nvPr/>
        </p:nvSpPr>
        <p:spPr bwMode="auto">
          <a:xfrm>
            <a:off x="3886200" y="1233488"/>
            <a:ext cx="1301750" cy="366712"/>
          </a:xfrm>
          <a:prstGeom prst="rect">
            <a:avLst/>
          </a:prstGeom>
          <a:noFill/>
          <a:ln w="12700">
            <a:noFill/>
            <a:miter lim="800000"/>
            <a:headEnd/>
            <a:tailEnd/>
          </a:ln>
          <a:effectLst/>
        </p:spPr>
        <p:txBody>
          <a:bodyPr wrap="none">
            <a:spAutoFit/>
          </a:bodyPr>
          <a:lstStyle/>
          <a:p>
            <a:r>
              <a:rPr lang="en-US" b="1">
                <a:solidFill>
                  <a:schemeClr val="tx1"/>
                </a:solidFill>
              </a:rPr>
              <a:t>Processor</a:t>
            </a:r>
          </a:p>
        </p:txBody>
      </p:sp>
      <p:sp>
        <p:nvSpPr>
          <p:cNvPr id="1489936" name="Line 16"/>
          <p:cNvSpPr>
            <a:spLocks noChangeShapeType="1"/>
          </p:cNvSpPr>
          <p:nvPr/>
        </p:nvSpPr>
        <p:spPr bwMode="auto">
          <a:xfrm>
            <a:off x="2057400" y="5424488"/>
            <a:ext cx="4800600"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489937" name="Text Box 17"/>
          <p:cNvSpPr txBox="1">
            <a:spLocks noChangeArrowheads="1"/>
          </p:cNvSpPr>
          <p:nvPr/>
        </p:nvSpPr>
        <p:spPr bwMode="auto">
          <a:xfrm>
            <a:off x="1981200" y="5500688"/>
            <a:ext cx="5105400" cy="400110"/>
          </a:xfrm>
          <a:prstGeom prst="rect">
            <a:avLst/>
          </a:prstGeom>
          <a:noFill/>
          <a:ln w="12700">
            <a:noFill/>
            <a:miter lim="800000"/>
            <a:headEnd/>
            <a:tailEnd/>
          </a:ln>
          <a:effectLst/>
        </p:spPr>
        <p:txBody>
          <a:bodyPr wrap="square">
            <a:spAutoFit/>
          </a:bodyPr>
          <a:lstStyle/>
          <a:p>
            <a:pPr algn="ctr"/>
            <a:r>
              <a:rPr lang="en-US" sz="2000" dirty="0">
                <a:solidFill>
                  <a:schemeClr val="tx1"/>
                </a:solidFill>
              </a:rPr>
              <a:t>(Relative) size of the memory at each level</a:t>
            </a:r>
          </a:p>
        </p:txBody>
      </p:sp>
      <p:grpSp>
        <p:nvGrpSpPr>
          <p:cNvPr id="2" name="Group 18"/>
          <p:cNvGrpSpPr>
            <a:grpSpLocks/>
          </p:cNvGrpSpPr>
          <p:nvPr/>
        </p:nvGrpSpPr>
        <p:grpSpPr bwMode="auto">
          <a:xfrm>
            <a:off x="7010400" y="1447800"/>
            <a:ext cx="1905000" cy="3657600"/>
            <a:chOff x="4416" y="864"/>
            <a:chExt cx="1200" cy="2304"/>
          </a:xfrm>
        </p:grpSpPr>
        <p:sp>
          <p:nvSpPr>
            <p:cNvPr id="1489939" name="Line 19"/>
            <p:cNvSpPr>
              <a:spLocks noChangeShapeType="1"/>
            </p:cNvSpPr>
            <p:nvPr/>
          </p:nvSpPr>
          <p:spPr bwMode="auto">
            <a:xfrm>
              <a:off x="4416" y="960"/>
              <a:ext cx="0" cy="2208"/>
            </a:xfrm>
            <a:prstGeom prst="line">
              <a:avLst/>
            </a:prstGeom>
            <a:noFill/>
            <a:ln w="12700">
              <a:solidFill>
                <a:schemeClr val="tx1"/>
              </a:solidFill>
              <a:round/>
              <a:headEnd/>
              <a:tailEnd type="triangle" w="med" len="med"/>
            </a:ln>
            <a:effectLst/>
          </p:spPr>
          <p:txBody>
            <a:bodyPr/>
            <a:lstStyle/>
            <a:p>
              <a:endParaRPr lang="en-US"/>
            </a:p>
          </p:txBody>
        </p:sp>
        <p:sp>
          <p:nvSpPr>
            <p:cNvPr id="1489940" name="Text Box 20"/>
            <p:cNvSpPr txBox="1">
              <a:spLocks noChangeArrowheads="1"/>
            </p:cNvSpPr>
            <p:nvPr/>
          </p:nvSpPr>
          <p:spPr bwMode="auto">
            <a:xfrm>
              <a:off x="4416" y="864"/>
              <a:ext cx="1200" cy="1609"/>
            </a:xfrm>
            <a:prstGeom prst="rect">
              <a:avLst/>
            </a:prstGeom>
            <a:noFill/>
            <a:ln w="12700">
              <a:noFill/>
              <a:miter lim="800000"/>
              <a:headEnd/>
              <a:tailEnd/>
            </a:ln>
            <a:effectLst/>
          </p:spPr>
          <p:txBody>
            <a:bodyPr wrap="square">
              <a:spAutoFit/>
            </a:bodyPr>
            <a:lstStyle/>
            <a:p>
              <a:r>
                <a:rPr lang="en-US" sz="2000" b="1" dirty="0" smtClean="0"/>
                <a:t>Inclusive</a:t>
              </a:r>
              <a:r>
                <a:rPr lang="en-US" sz="2000" dirty="0" smtClean="0"/>
                <a:t> </a:t>
              </a:r>
              <a:r>
                <a:rPr lang="en-US" sz="2000" dirty="0" smtClean="0">
                  <a:solidFill>
                    <a:schemeClr val="tx1"/>
                  </a:solidFill>
                </a:rPr>
                <a:t>– </a:t>
              </a:r>
              <a:r>
                <a:rPr lang="en-US" sz="2000" dirty="0">
                  <a:solidFill>
                    <a:schemeClr val="tx1"/>
                  </a:solidFill>
                </a:rPr>
                <a:t>what is in L1$ is a subset of what is in L2$  is a subset of what is in MM </a:t>
              </a:r>
              <a:r>
                <a:rPr lang="en-US" sz="2000" dirty="0" smtClean="0">
                  <a:solidFill>
                    <a:schemeClr val="tx1"/>
                  </a:solidFill>
                </a:rPr>
                <a:t>is </a:t>
              </a:r>
              <a:r>
                <a:rPr lang="en-US" sz="2000" dirty="0">
                  <a:solidFill>
                    <a:schemeClr val="tx1"/>
                  </a:solidFill>
                </a:rPr>
                <a:t>a subset of </a:t>
              </a:r>
              <a:r>
                <a:rPr lang="en-US" sz="2000" dirty="0" smtClean="0">
                  <a:solidFill>
                    <a:schemeClr val="tx1"/>
                  </a:solidFill>
                </a:rPr>
                <a:t>what is </a:t>
              </a:r>
              <a:r>
                <a:rPr lang="en-US" sz="2000" dirty="0">
                  <a:solidFill>
                    <a:schemeClr val="tx1"/>
                  </a:solidFill>
                </a:rPr>
                <a:t>in SM</a:t>
              </a:r>
            </a:p>
          </p:txBody>
        </p:sp>
      </p:grpSp>
      <p:grpSp>
        <p:nvGrpSpPr>
          <p:cNvPr id="3" name="Group 30"/>
          <p:cNvGrpSpPr>
            <a:grpSpLocks/>
          </p:cNvGrpSpPr>
          <p:nvPr/>
        </p:nvGrpSpPr>
        <p:grpSpPr bwMode="auto">
          <a:xfrm>
            <a:off x="4495800" y="1690688"/>
            <a:ext cx="0" cy="2895600"/>
            <a:chOff x="2832" y="1065"/>
            <a:chExt cx="0" cy="1824"/>
          </a:xfrm>
        </p:grpSpPr>
        <p:sp>
          <p:nvSpPr>
            <p:cNvPr id="1489927" name="Line 7"/>
            <p:cNvSpPr>
              <a:spLocks noChangeShapeType="1"/>
            </p:cNvSpPr>
            <p:nvPr/>
          </p:nvSpPr>
          <p:spPr bwMode="auto">
            <a:xfrm>
              <a:off x="2832" y="1065"/>
              <a:ext cx="0" cy="192"/>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489941" name="Line 21"/>
            <p:cNvSpPr>
              <a:spLocks noChangeShapeType="1"/>
            </p:cNvSpPr>
            <p:nvPr/>
          </p:nvSpPr>
          <p:spPr bwMode="auto">
            <a:xfrm>
              <a:off x="2832" y="1641"/>
              <a:ext cx="0" cy="192"/>
            </a:xfrm>
            <a:prstGeom prst="line">
              <a:avLst/>
            </a:prstGeom>
            <a:noFill/>
            <a:ln w="19050">
              <a:solidFill>
                <a:schemeClr val="tx1"/>
              </a:solidFill>
              <a:round/>
              <a:headEnd type="triangle" w="med" len="med"/>
              <a:tailEnd type="triangle" w="med" len="med"/>
            </a:ln>
            <a:effectLst/>
          </p:spPr>
          <p:txBody>
            <a:bodyPr/>
            <a:lstStyle/>
            <a:p>
              <a:endParaRPr lang="en-US"/>
            </a:p>
          </p:txBody>
        </p:sp>
        <p:sp>
          <p:nvSpPr>
            <p:cNvPr id="1489942" name="Line 22"/>
            <p:cNvSpPr>
              <a:spLocks noChangeShapeType="1"/>
            </p:cNvSpPr>
            <p:nvPr/>
          </p:nvSpPr>
          <p:spPr bwMode="auto">
            <a:xfrm>
              <a:off x="2832" y="2553"/>
              <a:ext cx="0" cy="336"/>
            </a:xfrm>
            <a:prstGeom prst="line">
              <a:avLst/>
            </a:prstGeom>
            <a:noFill/>
            <a:ln w="38100">
              <a:solidFill>
                <a:schemeClr val="tx1"/>
              </a:solidFill>
              <a:round/>
              <a:headEnd type="triangle" w="med" len="med"/>
              <a:tailEnd type="triangle" w="med" len="med"/>
            </a:ln>
            <a:effectLst/>
          </p:spPr>
          <p:txBody>
            <a:bodyPr/>
            <a:lstStyle/>
            <a:p>
              <a:endParaRPr lang="en-US"/>
            </a:p>
          </p:txBody>
        </p:sp>
        <p:sp>
          <p:nvSpPr>
            <p:cNvPr id="1489943" name="Line 23"/>
            <p:cNvSpPr>
              <a:spLocks noChangeShapeType="1"/>
            </p:cNvSpPr>
            <p:nvPr/>
          </p:nvSpPr>
          <p:spPr bwMode="auto">
            <a:xfrm>
              <a:off x="2832" y="2121"/>
              <a:ext cx="0" cy="192"/>
            </a:xfrm>
            <a:prstGeom prst="line">
              <a:avLst/>
            </a:prstGeom>
            <a:noFill/>
            <a:ln w="19050">
              <a:solidFill>
                <a:schemeClr val="tx1"/>
              </a:solidFill>
              <a:round/>
              <a:headEnd type="triangle" w="med" len="med"/>
              <a:tailEnd type="triangle" w="med" len="med"/>
            </a:ln>
            <a:effectLst/>
          </p:spPr>
          <p:txBody>
            <a:bodyPr/>
            <a:lstStyle/>
            <a:p>
              <a:endParaRPr lang="en-US"/>
            </a:p>
          </p:txBody>
        </p:sp>
      </p:grpSp>
      <p:grpSp>
        <p:nvGrpSpPr>
          <p:cNvPr id="4" name="Group 31"/>
          <p:cNvGrpSpPr>
            <a:grpSpLocks/>
          </p:cNvGrpSpPr>
          <p:nvPr/>
        </p:nvGrpSpPr>
        <p:grpSpPr bwMode="auto">
          <a:xfrm>
            <a:off x="4495800" y="1714500"/>
            <a:ext cx="3203575" cy="2827338"/>
            <a:chOff x="2832" y="1080"/>
            <a:chExt cx="2018" cy="1781"/>
          </a:xfrm>
        </p:grpSpPr>
        <p:sp>
          <p:nvSpPr>
            <p:cNvPr id="1489945" name="Text Box 25"/>
            <p:cNvSpPr txBox="1">
              <a:spLocks noChangeArrowheads="1"/>
            </p:cNvSpPr>
            <p:nvPr/>
          </p:nvSpPr>
          <p:spPr bwMode="auto">
            <a:xfrm>
              <a:off x="2832" y="1080"/>
              <a:ext cx="1042" cy="212"/>
            </a:xfrm>
            <a:prstGeom prst="rect">
              <a:avLst/>
            </a:prstGeom>
            <a:noFill/>
            <a:ln w="12700">
              <a:noFill/>
              <a:miter lim="800000"/>
              <a:headEnd/>
              <a:tailEnd/>
            </a:ln>
            <a:effectLst/>
          </p:spPr>
          <p:txBody>
            <a:bodyPr wrap="none">
              <a:spAutoFit/>
            </a:bodyPr>
            <a:lstStyle/>
            <a:p>
              <a:r>
                <a:rPr lang="en-US" sz="1600" dirty="0">
                  <a:solidFill>
                    <a:schemeClr val="tx1"/>
                  </a:solidFill>
                </a:rPr>
                <a:t>4-8 bytes (</a:t>
              </a:r>
              <a:r>
                <a:rPr lang="en-US" sz="1600" dirty="0"/>
                <a:t>word</a:t>
              </a:r>
              <a:r>
                <a:rPr lang="en-US" sz="1600" dirty="0">
                  <a:solidFill>
                    <a:schemeClr val="tx1"/>
                  </a:solidFill>
                </a:rPr>
                <a:t>)</a:t>
              </a:r>
            </a:p>
          </p:txBody>
        </p:sp>
        <p:sp>
          <p:nvSpPr>
            <p:cNvPr id="1489946" name="Text Box 26"/>
            <p:cNvSpPr txBox="1">
              <a:spLocks noChangeArrowheads="1"/>
            </p:cNvSpPr>
            <p:nvPr/>
          </p:nvSpPr>
          <p:spPr bwMode="auto">
            <a:xfrm>
              <a:off x="2832" y="2169"/>
              <a:ext cx="1008" cy="212"/>
            </a:xfrm>
            <a:prstGeom prst="rect">
              <a:avLst/>
            </a:prstGeom>
            <a:noFill/>
            <a:ln w="12700">
              <a:noFill/>
              <a:miter lim="800000"/>
              <a:headEnd/>
              <a:tailEnd/>
            </a:ln>
            <a:effectLst/>
          </p:spPr>
          <p:txBody>
            <a:bodyPr>
              <a:spAutoFit/>
            </a:bodyPr>
            <a:lstStyle/>
            <a:p>
              <a:r>
                <a:rPr lang="en-US" sz="1600" dirty="0">
                  <a:solidFill>
                    <a:schemeClr val="tx1"/>
                  </a:solidFill>
                </a:rPr>
                <a:t>1 to 4 blocks</a:t>
              </a:r>
            </a:p>
          </p:txBody>
        </p:sp>
        <p:sp>
          <p:nvSpPr>
            <p:cNvPr id="1489947" name="Text Box 27"/>
            <p:cNvSpPr txBox="1">
              <a:spLocks noChangeArrowheads="1"/>
            </p:cNvSpPr>
            <p:nvPr/>
          </p:nvSpPr>
          <p:spPr bwMode="auto">
            <a:xfrm>
              <a:off x="2832" y="2649"/>
              <a:ext cx="2018" cy="212"/>
            </a:xfrm>
            <a:prstGeom prst="rect">
              <a:avLst/>
            </a:prstGeom>
            <a:noFill/>
            <a:ln w="12700">
              <a:noFill/>
              <a:miter lim="800000"/>
              <a:headEnd/>
              <a:tailEnd/>
            </a:ln>
            <a:effectLst/>
          </p:spPr>
          <p:txBody>
            <a:bodyPr wrap="none">
              <a:spAutoFit/>
            </a:bodyPr>
            <a:lstStyle/>
            <a:p>
              <a:r>
                <a:rPr lang="en-US" sz="1600">
                  <a:solidFill>
                    <a:schemeClr val="tx1"/>
                  </a:solidFill>
                </a:rPr>
                <a:t>1,024+ bytes (</a:t>
              </a:r>
              <a:r>
                <a:rPr lang="en-US" sz="1600"/>
                <a:t>disk sector = page</a:t>
              </a:r>
              <a:r>
                <a:rPr lang="en-US" sz="1600">
                  <a:solidFill>
                    <a:schemeClr val="tx1"/>
                  </a:solidFill>
                </a:rPr>
                <a:t>)</a:t>
              </a:r>
            </a:p>
          </p:txBody>
        </p:sp>
        <p:sp>
          <p:nvSpPr>
            <p:cNvPr id="1489948" name="Text Box 28"/>
            <p:cNvSpPr txBox="1">
              <a:spLocks noChangeArrowheads="1"/>
            </p:cNvSpPr>
            <p:nvPr/>
          </p:nvSpPr>
          <p:spPr bwMode="auto">
            <a:xfrm>
              <a:off x="2832" y="1689"/>
              <a:ext cx="1152" cy="212"/>
            </a:xfrm>
            <a:prstGeom prst="rect">
              <a:avLst/>
            </a:prstGeom>
            <a:noFill/>
            <a:ln w="12700">
              <a:noFill/>
              <a:miter lim="800000"/>
              <a:headEnd/>
              <a:tailEnd/>
            </a:ln>
            <a:effectLst/>
          </p:spPr>
          <p:txBody>
            <a:bodyPr>
              <a:spAutoFit/>
            </a:bodyPr>
            <a:lstStyle/>
            <a:p>
              <a:r>
                <a:rPr lang="en-US" sz="1600" dirty="0">
                  <a:solidFill>
                    <a:schemeClr val="tx1"/>
                  </a:solidFill>
                </a:rPr>
                <a:t>8-32 bytes (</a:t>
              </a:r>
              <a:r>
                <a:rPr lang="en-US" sz="1600" dirty="0"/>
                <a:t>block</a:t>
              </a:r>
              <a:r>
                <a:rPr lang="en-US" sz="1600" dirty="0">
                  <a:solidFill>
                    <a:schemeClr val="tx1"/>
                  </a:solidFill>
                </a:rPr>
                <a:t>)</a:t>
              </a:r>
            </a:p>
          </p:txBody>
        </p:sp>
      </p:grpSp>
      <p:sp>
        <p:nvSpPr>
          <p:cNvPr id="30" name="TextBox 29"/>
          <p:cNvSpPr txBox="1"/>
          <p:nvPr/>
        </p:nvSpPr>
        <p:spPr>
          <a:xfrm>
            <a:off x="304800" y="6172200"/>
            <a:ext cx="8661217" cy="461665"/>
          </a:xfrm>
          <a:prstGeom prst="rect">
            <a:avLst/>
          </a:prstGeom>
          <a:noFill/>
        </p:spPr>
        <p:txBody>
          <a:bodyPr wrap="none" rtlCol="0">
            <a:spAutoFit/>
          </a:bodyPr>
          <a:lstStyle/>
          <a:p>
            <a:pPr>
              <a:buFont typeface="Arial" pitchFamily="34" charset="0"/>
              <a:buChar char="•"/>
            </a:pPr>
            <a:r>
              <a:rPr lang="en-US" sz="2400" dirty="0" smtClean="0">
                <a:solidFill>
                  <a:schemeClr val="tx1"/>
                </a:solidFill>
              </a:rPr>
              <a:t> </a:t>
            </a:r>
            <a:r>
              <a:rPr lang="en-US" sz="2200" dirty="0" smtClean="0">
                <a:solidFill>
                  <a:schemeClr val="tx1"/>
                </a:solidFill>
              </a:rPr>
              <a:t>CPU looks first for data in L1, then in L2, …, then in main memory.</a:t>
            </a:r>
            <a:endParaRPr lang="en-CA" sz="2200" dirty="0">
              <a:solidFill>
                <a:schemeClr val="tx1"/>
              </a:solidFill>
            </a:endParaRPr>
          </a:p>
        </p:txBody>
      </p:sp>
      <p:sp>
        <p:nvSpPr>
          <p:cNvPr id="31" name="Slide Number Placeholder 30"/>
          <p:cNvSpPr>
            <a:spLocks noGrp="1"/>
          </p:cNvSpPr>
          <p:nvPr>
            <p:ph type="sldNum" sz="quarter" idx="12"/>
          </p:nvPr>
        </p:nvSpPr>
        <p:spPr/>
        <p:txBody>
          <a:bodyPr/>
          <a:lstStyle/>
          <a:p>
            <a:pPr>
              <a:defRPr/>
            </a:pPr>
            <a:fld id="{9B3F316D-389F-4488-B560-5E2DB5DE07B1}" type="slidenum">
              <a:rPr lang="en-CA" smtClean="0"/>
              <a:pPr>
                <a:defRPr/>
              </a:pPr>
              <a:t>13</a:t>
            </a:fld>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99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899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899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899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9926" grpId="0"/>
      <p:bldP spid="1489934" grpId="0" animBg="1"/>
      <p:bldP spid="1489936" grpId="0" animBg="1"/>
      <p:bldP spid="14899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8" name="Rectangle 6"/>
          <p:cNvSpPr>
            <a:spLocks noGrp="1" noChangeArrowheads="1"/>
          </p:cNvSpPr>
          <p:nvPr>
            <p:ph type="title"/>
          </p:nvPr>
        </p:nvSpPr>
        <p:spPr>
          <a:xfrm>
            <a:off x="533400" y="304800"/>
            <a:ext cx="8153400" cy="479747"/>
          </a:xfrm>
        </p:spPr>
        <p:txBody>
          <a:bodyPr/>
          <a:lstStyle/>
          <a:p>
            <a:pPr eaLnBrk="1" hangingPunct="1">
              <a:defRPr/>
            </a:pPr>
            <a:r>
              <a:rPr lang="en-US" sz="3200" dirty="0" smtClean="0"/>
              <a:t>Caches</a:t>
            </a:r>
          </a:p>
        </p:txBody>
      </p:sp>
      <p:sp>
        <p:nvSpPr>
          <p:cNvPr id="136199" name="Rectangle 7"/>
          <p:cNvSpPr>
            <a:spLocks noGrp="1" noChangeArrowheads="1"/>
          </p:cNvSpPr>
          <p:nvPr>
            <p:ph type="body" idx="1"/>
          </p:nvPr>
        </p:nvSpPr>
        <p:spPr>
          <a:xfrm>
            <a:off x="533400" y="1066800"/>
            <a:ext cx="8153400" cy="5071132"/>
          </a:xfrm>
        </p:spPr>
        <p:txBody>
          <a:bodyPr/>
          <a:lstStyle/>
          <a:p>
            <a:pPr eaLnBrk="1" hangingPunct="1">
              <a:lnSpc>
                <a:spcPct val="85000"/>
              </a:lnSpc>
              <a:defRPr/>
            </a:pPr>
            <a:r>
              <a:rPr lang="en-US" b="1" dirty="0" smtClean="0">
                <a:solidFill>
                  <a:srgbClr val="FF0000"/>
                </a:solidFill>
              </a:rPr>
              <a:t>Cache:</a:t>
            </a:r>
            <a:r>
              <a:rPr lang="en-US" b="1" dirty="0" smtClean="0"/>
              <a:t> </a:t>
            </a:r>
            <a:r>
              <a:rPr lang="en-US" dirty="0" smtClean="0"/>
              <a:t>Smaller, faster storage device that acts as staging area for subset of data in a larger, slower device</a:t>
            </a:r>
          </a:p>
          <a:p>
            <a:pPr eaLnBrk="1" hangingPunct="1">
              <a:lnSpc>
                <a:spcPct val="85000"/>
              </a:lnSpc>
              <a:defRPr/>
            </a:pPr>
            <a:r>
              <a:rPr lang="en-US" dirty="0" smtClean="0"/>
              <a:t>Fundamental idea of a memory hierarchy:</a:t>
            </a:r>
          </a:p>
          <a:p>
            <a:pPr lvl="1" eaLnBrk="1" hangingPunct="1">
              <a:lnSpc>
                <a:spcPct val="90000"/>
              </a:lnSpc>
              <a:defRPr/>
            </a:pPr>
            <a:r>
              <a:rPr lang="en-US" sz="2200" dirty="0" smtClean="0"/>
              <a:t>For each k, the faster, smaller device at level k serves as cache for larger, slower device at level k+1</a:t>
            </a:r>
          </a:p>
          <a:p>
            <a:pPr eaLnBrk="1" hangingPunct="1">
              <a:lnSpc>
                <a:spcPct val="85000"/>
              </a:lnSpc>
              <a:defRPr/>
            </a:pPr>
            <a:r>
              <a:rPr lang="en-US" b="1" dirty="0" smtClean="0"/>
              <a:t>Why do memory hierarchies work?</a:t>
            </a:r>
          </a:p>
          <a:p>
            <a:pPr lvl="1" eaLnBrk="1" hangingPunct="1">
              <a:lnSpc>
                <a:spcPct val="90000"/>
              </a:lnSpc>
              <a:defRPr/>
            </a:pPr>
            <a:r>
              <a:rPr lang="en-US" sz="2200" dirty="0" smtClean="0"/>
              <a:t>Programs tend to access data at level k more often than they access data at level k+1</a:t>
            </a:r>
          </a:p>
          <a:p>
            <a:pPr lvl="1" eaLnBrk="1" hangingPunct="1">
              <a:lnSpc>
                <a:spcPct val="90000"/>
              </a:lnSpc>
              <a:defRPr/>
            </a:pPr>
            <a:r>
              <a:rPr lang="en-US" sz="2200" dirty="0" smtClean="0"/>
              <a:t>Thus, storage at level k+1 can be slower, and thus larger and cheaper per bit</a:t>
            </a:r>
          </a:p>
          <a:p>
            <a:pPr lvl="1" eaLnBrk="1" hangingPunct="1">
              <a:lnSpc>
                <a:spcPct val="90000"/>
              </a:lnSpc>
              <a:defRPr/>
            </a:pPr>
            <a:r>
              <a:rPr lang="en-US" sz="2200" b="1" dirty="0" smtClean="0">
                <a:solidFill>
                  <a:srgbClr val="FF0000"/>
                </a:solidFill>
              </a:rPr>
              <a:t>Net effect</a:t>
            </a:r>
            <a:r>
              <a:rPr lang="en-US" sz="2200" dirty="0" smtClean="0">
                <a:solidFill>
                  <a:srgbClr val="FF0000"/>
                </a:solidFill>
              </a:rPr>
              <a:t>:  Large pool of memory that costs as little as the cheap storage near the bottom, but that serves data to programs at ≈ rate of the fast storage near the top.</a:t>
            </a:r>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14</a:t>
            </a:fld>
            <a:endParaRPr lang="en-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58" name="Rectangle 34"/>
          <p:cNvSpPr>
            <a:spLocks noGrp="1" noChangeArrowheads="1"/>
          </p:cNvSpPr>
          <p:nvPr>
            <p:ph type="title"/>
          </p:nvPr>
        </p:nvSpPr>
        <p:spPr>
          <a:xfrm>
            <a:off x="228600" y="152400"/>
            <a:ext cx="8716962" cy="533400"/>
          </a:xfrm>
        </p:spPr>
        <p:txBody>
          <a:bodyPr/>
          <a:lstStyle/>
          <a:p>
            <a:pPr eaLnBrk="1" hangingPunct="1">
              <a:defRPr/>
            </a:pPr>
            <a:r>
              <a:rPr lang="en-US" dirty="0" smtClean="0"/>
              <a:t>Caching in a Memory Hierarchy</a:t>
            </a:r>
            <a:br>
              <a:rPr lang="en-US" dirty="0" smtClean="0"/>
            </a:br>
            <a:endParaRPr lang="en-US" dirty="0" smtClean="0"/>
          </a:p>
        </p:txBody>
      </p:sp>
      <p:sp>
        <p:nvSpPr>
          <p:cNvPr id="38935" name="Text Box 33"/>
          <p:cNvSpPr txBox="1">
            <a:spLocks noChangeArrowheads="1"/>
          </p:cNvSpPr>
          <p:nvPr/>
        </p:nvSpPr>
        <p:spPr bwMode="auto">
          <a:xfrm>
            <a:off x="-50800" y="4250809"/>
            <a:ext cx="1306768" cy="369332"/>
          </a:xfrm>
          <a:prstGeom prst="rect">
            <a:avLst/>
          </a:prstGeom>
          <a:noFill/>
          <a:ln w="12700">
            <a:noFill/>
            <a:miter lim="800000"/>
            <a:headEnd/>
            <a:tailEnd/>
          </a:ln>
        </p:spPr>
        <p:txBody>
          <a:bodyPr wrap="none" anchor="ctr">
            <a:spAutoFit/>
          </a:bodyPr>
          <a:lstStyle/>
          <a:p>
            <a:pPr>
              <a:lnSpc>
                <a:spcPct val="100000"/>
              </a:lnSpc>
            </a:pPr>
            <a:r>
              <a:rPr lang="en-US" b="1" dirty="0"/>
              <a:t>Level k+1:</a:t>
            </a:r>
          </a:p>
        </p:txBody>
      </p:sp>
      <p:grpSp>
        <p:nvGrpSpPr>
          <p:cNvPr id="39" name="Group 38"/>
          <p:cNvGrpSpPr/>
          <p:nvPr/>
        </p:nvGrpSpPr>
        <p:grpSpPr>
          <a:xfrm>
            <a:off x="342901" y="1295400"/>
            <a:ext cx="8801099" cy="4697411"/>
            <a:chOff x="350838" y="1017589"/>
            <a:chExt cx="8801099" cy="4697411"/>
          </a:xfrm>
        </p:grpSpPr>
        <p:sp>
          <p:nvSpPr>
            <p:cNvPr id="38915" name="Rectangle 10"/>
            <p:cNvSpPr>
              <a:spLocks noChangeArrowheads="1"/>
            </p:cNvSpPr>
            <p:nvPr/>
          </p:nvSpPr>
          <p:spPr bwMode="auto">
            <a:xfrm>
              <a:off x="1111250" y="3429000"/>
              <a:ext cx="4267200" cy="2286000"/>
            </a:xfrm>
            <a:prstGeom prst="rect">
              <a:avLst/>
            </a:prstGeom>
            <a:solidFill>
              <a:srgbClr val="FF99CC"/>
            </a:solidFill>
            <a:ln w="12700">
              <a:solidFill>
                <a:schemeClr val="tx1"/>
              </a:solidFill>
              <a:miter lim="800000"/>
              <a:headEnd/>
              <a:tailEnd/>
            </a:ln>
          </p:spPr>
          <p:txBody>
            <a:bodyPr wrap="none" anchor="ctr"/>
            <a:lstStyle/>
            <a:p>
              <a:endParaRPr lang="en-CA"/>
            </a:p>
          </p:txBody>
        </p:sp>
        <p:sp>
          <p:nvSpPr>
            <p:cNvPr id="38916" name="Rectangle 11"/>
            <p:cNvSpPr>
              <a:spLocks noChangeArrowheads="1"/>
            </p:cNvSpPr>
            <p:nvPr/>
          </p:nvSpPr>
          <p:spPr bwMode="auto">
            <a:xfrm>
              <a:off x="1644650" y="3733800"/>
              <a:ext cx="685800" cy="304800"/>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0</a:t>
              </a:r>
            </a:p>
          </p:txBody>
        </p:sp>
        <p:sp>
          <p:nvSpPr>
            <p:cNvPr id="38917" name="Rectangle 12"/>
            <p:cNvSpPr>
              <a:spLocks noChangeArrowheads="1"/>
            </p:cNvSpPr>
            <p:nvPr/>
          </p:nvSpPr>
          <p:spPr bwMode="auto">
            <a:xfrm>
              <a:off x="2482850" y="3733800"/>
              <a:ext cx="685800" cy="304800"/>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1</a:t>
              </a:r>
            </a:p>
          </p:txBody>
        </p:sp>
        <p:sp>
          <p:nvSpPr>
            <p:cNvPr id="38918" name="Rectangle 13"/>
            <p:cNvSpPr>
              <a:spLocks noChangeArrowheads="1"/>
            </p:cNvSpPr>
            <p:nvPr/>
          </p:nvSpPr>
          <p:spPr bwMode="auto">
            <a:xfrm>
              <a:off x="3321050" y="3733800"/>
              <a:ext cx="685800" cy="304800"/>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2</a:t>
              </a:r>
            </a:p>
          </p:txBody>
        </p:sp>
        <p:sp>
          <p:nvSpPr>
            <p:cNvPr id="38919" name="Rectangle 14"/>
            <p:cNvSpPr>
              <a:spLocks noChangeArrowheads="1"/>
            </p:cNvSpPr>
            <p:nvPr/>
          </p:nvSpPr>
          <p:spPr bwMode="auto">
            <a:xfrm>
              <a:off x="4159250" y="3733800"/>
              <a:ext cx="685800" cy="304800"/>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3</a:t>
              </a:r>
            </a:p>
          </p:txBody>
        </p:sp>
        <p:sp>
          <p:nvSpPr>
            <p:cNvPr id="38920" name="Rectangle 15"/>
            <p:cNvSpPr>
              <a:spLocks noChangeArrowheads="1"/>
            </p:cNvSpPr>
            <p:nvPr/>
          </p:nvSpPr>
          <p:spPr bwMode="auto">
            <a:xfrm>
              <a:off x="1644650" y="4191000"/>
              <a:ext cx="685800" cy="304800"/>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4</a:t>
              </a:r>
            </a:p>
          </p:txBody>
        </p:sp>
        <p:sp>
          <p:nvSpPr>
            <p:cNvPr id="38921" name="Rectangle 16"/>
            <p:cNvSpPr>
              <a:spLocks noChangeArrowheads="1"/>
            </p:cNvSpPr>
            <p:nvPr/>
          </p:nvSpPr>
          <p:spPr bwMode="auto">
            <a:xfrm>
              <a:off x="2482850" y="4191000"/>
              <a:ext cx="685800" cy="304800"/>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5</a:t>
              </a:r>
            </a:p>
          </p:txBody>
        </p:sp>
        <p:sp>
          <p:nvSpPr>
            <p:cNvPr id="38922" name="Rectangle 17"/>
            <p:cNvSpPr>
              <a:spLocks noChangeArrowheads="1"/>
            </p:cNvSpPr>
            <p:nvPr/>
          </p:nvSpPr>
          <p:spPr bwMode="auto">
            <a:xfrm>
              <a:off x="3321050" y="4191000"/>
              <a:ext cx="685800" cy="304800"/>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6</a:t>
              </a:r>
            </a:p>
          </p:txBody>
        </p:sp>
        <p:sp>
          <p:nvSpPr>
            <p:cNvPr id="38923" name="Rectangle 18"/>
            <p:cNvSpPr>
              <a:spLocks noChangeArrowheads="1"/>
            </p:cNvSpPr>
            <p:nvPr/>
          </p:nvSpPr>
          <p:spPr bwMode="auto">
            <a:xfrm>
              <a:off x="4159250" y="4191000"/>
              <a:ext cx="685800" cy="304800"/>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7</a:t>
              </a:r>
            </a:p>
          </p:txBody>
        </p:sp>
        <p:sp>
          <p:nvSpPr>
            <p:cNvPr id="38924" name="Rectangle 19"/>
            <p:cNvSpPr>
              <a:spLocks noChangeArrowheads="1"/>
            </p:cNvSpPr>
            <p:nvPr/>
          </p:nvSpPr>
          <p:spPr bwMode="auto">
            <a:xfrm>
              <a:off x="1644650" y="4648200"/>
              <a:ext cx="685800" cy="304800"/>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8</a:t>
              </a:r>
            </a:p>
          </p:txBody>
        </p:sp>
        <p:sp>
          <p:nvSpPr>
            <p:cNvPr id="38925" name="Rectangle 20"/>
            <p:cNvSpPr>
              <a:spLocks noChangeArrowheads="1"/>
            </p:cNvSpPr>
            <p:nvPr/>
          </p:nvSpPr>
          <p:spPr bwMode="auto">
            <a:xfrm>
              <a:off x="2482850" y="4648200"/>
              <a:ext cx="685800" cy="304800"/>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9</a:t>
              </a:r>
            </a:p>
          </p:txBody>
        </p:sp>
        <p:sp>
          <p:nvSpPr>
            <p:cNvPr id="38926" name="Rectangle 21"/>
            <p:cNvSpPr>
              <a:spLocks noChangeArrowheads="1"/>
            </p:cNvSpPr>
            <p:nvPr/>
          </p:nvSpPr>
          <p:spPr bwMode="auto">
            <a:xfrm>
              <a:off x="3321050" y="4648200"/>
              <a:ext cx="685800" cy="304800"/>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10</a:t>
              </a:r>
            </a:p>
          </p:txBody>
        </p:sp>
        <p:sp>
          <p:nvSpPr>
            <p:cNvPr id="38927" name="Rectangle 22"/>
            <p:cNvSpPr>
              <a:spLocks noChangeArrowheads="1"/>
            </p:cNvSpPr>
            <p:nvPr/>
          </p:nvSpPr>
          <p:spPr bwMode="auto">
            <a:xfrm>
              <a:off x="4159250" y="4648200"/>
              <a:ext cx="685800" cy="304800"/>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11</a:t>
              </a:r>
            </a:p>
          </p:txBody>
        </p:sp>
        <p:sp>
          <p:nvSpPr>
            <p:cNvPr id="38928" name="Rectangle 23"/>
            <p:cNvSpPr>
              <a:spLocks noChangeArrowheads="1"/>
            </p:cNvSpPr>
            <p:nvPr/>
          </p:nvSpPr>
          <p:spPr bwMode="auto">
            <a:xfrm>
              <a:off x="1644650" y="5105400"/>
              <a:ext cx="685800" cy="304800"/>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12</a:t>
              </a:r>
            </a:p>
          </p:txBody>
        </p:sp>
        <p:sp>
          <p:nvSpPr>
            <p:cNvPr id="38929" name="Rectangle 24"/>
            <p:cNvSpPr>
              <a:spLocks noChangeArrowheads="1"/>
            </p:cNvSpPr>
            <p:nvPr/>
          </p:nvSpPr>
          <p:spPr bwMode="auto">
            <a:xfrm>
              <a:off x="2482850" y="5105400"/>
              <a:ext cx="685800" cy="304800"/>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13</a:t>
              </a:r>
            </a:p>
          </p:txBody>
        </p:sp>
        <p:sp>
          <p:nvSpPr>
            <p:cNvPr id="38930" name="Rectangle 25"/>
            <p:cNvSpPr>
              <a:spLocks noChangeArrowheads="1"/>
            </p:cNvSpPr>
            <p:nvPr/>
          </p:nvSpPr>
          <p:spPr bwMode="auto">
            <a:xfrm>
              <a:off x="3321050" y="5105400"/>
              <a:ext cx="685800" cy="304800"/>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14</a:t>
              </a:r>
            </a:p>
          </p:txBody>
        </p:sp>
        <p:sp>
          <p:nvSpPr>
            <p:cNvPr id="38931" name="Rectangle 26"/>
            <p:cNvSpPr>
              <a:spLocks noChangeArrowheads="1"/>
            </p:cNvSpPr>
            <p:nvPr/>
          </p:nvSpPr>
          <p:spPr bwMode="auto">
            <a:xfrm>
              <a:off x="4159250" y="5105400"/>
              <a:ext cx="685800" cy="304800"/>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15</a:t>
              </a:r>
            </a:p>
          </p:txBody>
        </p:sp>
        <p:sp>
          <p:nvSpPr>
            <p:cNvPr id="38932" name="Text Box 27"/>
            <p:cNvSpPr txBox="1">
              <a:spLocks noChangeArrowheads="1"/>
            </p:cNvSpPr>
            <p:nvPr/>
          </p:nvSpPr>
          <p:spPr bwMode="auto">
            <a:xfrm>
              <a:off x="5372100" y="4096049"/>
              <a:ext cx="3461204" cy="923330"/>
            </a:xfrm>
            <a:prstGeom prst="rect">
              <a:avLst/>
            </a:prstGeom>
            <a:noFill/>
            <a:ln w="12700">
              <a:noFill/>
              <a:miter lim="800000"/>
              <a:headEnd/>
              <a:tailEnd/>
            </a:ln>
          </p:spPr>
          <p:txBody>
            <a:bodyPr wrap="none" anchor="ctr">
              <a:spAutoFit/>
            </a:bodyPr>
            <a:lstStyle/>
            <a:p>
              <a:pPr algn="l">
                <a:lnSpc>
                  <a:spcPct val="100000"/>
                </a:lnSpc>
              </a:pPr>
              <a:r>
                <a:rPr lang="en-US" dirty="0">
                  <a:solidFill>
                    <a:schemeClr val="tx2">
                      <a:lumMod val="90000"/>
                      <a:lumOff val="10000"/>
                    </a:schemeClr>
                  </a:solidFill>
                </a:rPr>
                <a:t>Larger, slower, cheaper storage</a:t>
              </a:r>
            </a:p>
            <a:p>
              <a:pPr algn="l">
                <a:lnSpc>
                  <a:spcPct val="100000"/>
                </a:lnSpc>
              </a:pPr>
              <a:r>
                <a:rPr lang="en-US" dirty="0">
                  <a:solidFill>
                    <a:schemeClr val="tx2">
                      <a:lumMod val="90000"/>
                      <a:lumOff val="10000"/>
                    </a:schemeClr>
                  </a:solidFill>
                </a:rPr>
                <a:t>device at level k+1 is partitioned</a:t>
              </a:r>
            </a:p>
            <a:p>
              <a:pPr algn="l">
                <a:lnSpc>
                  <a:spcPct val="100000"/>
                </a:lnSpc>
              </a:pPr>
              <a:r>
                <a:rPr lang="en-US" dirty="0">
                  <a:solidFill>
                    <a:schemeClr val="tx2">
                      <a:lumMod val="90000"/>
                      <a:lumOff val="10000"/>
                    </a:schemeClr>
                  </a:solidFill>
                </a:rPr>
                <a:t>into </a:t>
              </a:r>
              <a:r>
                <a:rPr lang="en-US" b="1" dirty="0">
                  <a:solidFill>
                    <a:schemeClr val="tx2">
                      <a:lumMod val="90000"/>
                      <a:lumOff val="10000"/>
                    </a:schemeClr>
                  </a:solidFill>
                </a:rPr>
                <a:t>blocks</a:t>
              </a:r>
              <a:r>
                <a:rPr lang="en-US" dirty="0">
                  <a:solidFill>
                    <a:schemeClr val="tx2">
                      <a:lumMod val="90000"/>
                      <a:lumOff val="10000"/>
                    </a:schemeClr>
                  </a:solidFill>
                </a:rPr>
                <a:t>.</a:t>
              </a:r>
            </a:p>
          </p:txBody>
        </p:sp>
        <p:grpSp>
          <p:nvGrpSpPr>
            <p:cNvPr id="2" name="Group 49"/>
            <p:cNvGrpSpPr>
              <a:grpSpLocks/>
            </p:cNvGrpSpPr>
            <p:nvPr/>
          </p:nvGrpSpPr>
          <p:grpSpPr bwMode="auto">
            <a:xfrm>
              <a:off x="3244850" y="1828800"/>
              <a:ext cx="3917950" cy="1524000"/>
              <a:chOff x="2044" y="1152"/>
              <a:chExt cx="2468" cy="960"/>
            </a:xfrm>
          </p:grpSpPr>
          <p:sp>
            <p:nvSpPr>
              <p:cNvPr id="38949" name="Line 29"/>
              <p:cNvSpPr>
                <a:spLocks noChangeShapeType="1"/>
              </p:cNvSpPr>
              <p:nvPr/>
            </p:nvSpPr>
            <p:spPr bwMode="auto">
              <a:xfrm>
                <a:off x="2044" y="1152"/>
                <a:ext cx="0" cy="960"/>
              </a:xfrm>
              <a:prstGeom prst="line">
                <a:avLst/>
              </a:prstGeom>
              <a:noFill/>
              <a:ln w="12700">
                <a:solidFill>
                  <a:schemeClr val="tx1"/>
                </a:solidFill>
                <a:round/>
                <a:headEnd type="triangle" w="med" len="med"/>
                <a:tailEnd type="triangle" w="med" len="med"/>
              </a:ln>
            </p:spPr>
            <p:txBody>
              <a:bodyPr wrap="none" anchor="ctr"/>
              <a:lstStyle/>
              <a:p>
                <a:endParaRPr lang="en-CA"/>
              </a:p>
            </p:txBody>
          </p:sp>
          <p:sp>
            <p:nvSpPr>
              <p:cNvPr id="38950" name="Text Box 31"/>
              <p:cNvSpPr txBox="1">
                <a:spLocks noChangeArrowheads="1"/>
              </p:cNvSpPr>
              <p:nvPr/>
            </p:nvSpPr>
            <p:spPr bwMode="auto">
              <a:xfrm>
                <a:off x="2053" y="1371"/>
                <a:ext cx="2459" cy="407"/>
              </a:xfrm>
              <a:prstGeom prst="rect">
                <a:avLst/>
              </a:prstGeom>
              <a:noFill/>
              <a:ln w="12700">
                <a:noFill/>
                <a:miter lim="800000"/>
                <a:headEnd/>
                <a:tailEnd/>
              </a:ln>
            </p:spPr>
            <p:txBody>
              <a:bodyPr wrap="square" anchor="ctr">
                <a:spAutoFit/>
              </a:bodyPr>
              <a:lstStyle/>
              <a:p>
                <a:pPr algn="l">
                  <a:lnSpc>
                    <a:spcPct val="100000"/>
                  </a:lnSpc>
                </a:pPr>
                <a:r>
                  <a:rPr lang="en-US" dirty="0">
                    <a:solidFill>
                      <a:schemeClr val="tx2">
                        <a:lumMod val="90000"/>
                        <a:lumOff val="10000"/>
                      </a:schemeClr>
                    </a:solidFill>
                  </a:rPr>
                  <a:t>Data is copied between</a:t>
                </a:r>
              </a:p>
              <a:p>
                <a:pPr algn="l">
                  <a:lnSpc>
                    <a:spcPct val="100000"/>
                  </a:lnSpc>
                </a:pPr>
                <a:r>
                  <a:rPr lang="en-US" dirty="0">
                    <a:solidFill>
                      <a:schemeClr val="tx2">
                        <a:lumMod val="90000"/>
                        <a:lumOff val="10000"/>
                      </a:schemeClr>
                    </a:solidFill>
                  </a:rPr>
                  <a:t>levels in </a:t>
                </a:r>
                <a:r>
                  <a:rPr lang="en-US" b="1" dirty="0">
                    <a:solidFill>
                      <a:schemeClr val="tx2">
                        <a:lumMod val="90000"/>
                        <a:lumOff val="10000"/>
                      </a:schemeClr>
                    </a:solidFill>
                  </a:rPr>
                  <a:t>block-sized</a:t>
                </a:r>
                <a:r>
                  <a:rPr lang="en-US" dirty="0">
                    <a:solidFill>
                      <a:schemeClr val="tx2">
                        <a:lumMod val="90000"/>
                        <a:lumOff val="10000"/>
                      </a:schemeClr>
                    </a:solidFill>
                  </a:rPr>
                  <a:t> transfer units</a:t>
                </a:r>
              </a:p>
            </p:txBody>
          </p:sp>
        </p:grpSp>
        <p:grpSp>
          <p:nvGrpSpPr>
            <p:cNvPr id="3" name="Group 48"/>
            <p:cNvGrpSpPr>
              <a:grpSpLocks/>
            </p:cNvGrpSpPr>
            <p:nvPr/>
          </p:nvGrpSpPr>
          <p:grpSpPr bwMode="auto">
            <a:xfrm>
              <a:off x="350838" y="1017589"/>
              <a:ext cx="8801099" cy="923926"/>
              <a:chOff x="221" y="641"/>
              <a:chExt cx="5544" cy="582"/>
            </a:xfrm>
          </p:grpSpPr>
          <p:sp>
            <p:nvSpPr>
              <p:cNvPr id="38942" name="Rectangle 5"/>
              <p:cNvSpPr>
                <a:spLocks noChangeArrowheads="1"/>
              </p:cNvSpPr>
              <p:nvPr/>
            </p:nvSpPr>
            <p:spPr bwMode="auto">
              <a:xfrm>
                <a:off x="892" y="760"/>
                <a:ext cx="2256" cy="384"/>
              </a:xfrm>
              <a:prstGeom prst="rect">
                <a:avLst/>
              </a:prstGeom>
              <a:solidFill>
                <a:srgbClr val="FF99CC"/>
              </a:solidFill>
              <a:ln w="12700">
                <a:solidFill>
                  <a:schemeClr val="tx1"/>
                </a:solidFill>
                <a:miter lim="800000"/>
                <a:headEnd/>
                <a:tailEnd/>
              </a:ln>
            </p:spPr>
            <p:txBody>
              <a:bodyPr wrap="none" anchor="ctr"/>
              <a:lstStyle/>
              <a:p>
                <a:endParaRPr lang="en-CA"/>
              </a:p>
            </p:txBody>
          </p:sp>
          <p:sp>
            <p:nvSpPr>
              <p:cNvPr id="38943" name="Rectangle 6"/>
              <p:cNvSpPr>
                <a:spLocks noChangeArrowheads="1"/>
              </p:cNvSpPr>
              <p:nvPr/>
            </p:nvSpPr>
            <p:spPr bwMode="auto">
              <a:xfrm>
                <a:off x="981" y="850"/>
                <a:ext cx="432" cy="192"/>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8</a:t>
                </a:r>
              </a:p>
            </p:txBody>
          </p:sp>
          <p:sp>
            <p:nvSpPr>
              <p:cNvPr id="38944" name="Rectangle 7"/>
              <p:cNvSpPr>
                <a:spLocks noChangeArrowheads="1"/>
              </p:cNvSpPr>
              <p:nvPr/>
            </p:nvSpPr>
            <p:spPr bwMode="auto">
              <a:xfrm>
                <a:off x="1516" y="856"/>
                <a:ext cx="432" cy="192"/>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9</a:t>
                </a:r>
              </a:p>
            </p:txBody>
          </p:sp>
          <p:sp>
            <p:nvSpPr>
              <p:cNvPr id="38945" name="Rectangle 8"/>
              <p:cNvSpPr>
                <a:spLocks noChangeArrowheads="1"/>
              </p:cNvSpPr>
              <p:nvPr/>
            </p:nvSpPr>
            <p:spPr bwMode="auto">
              <a:xfrm>
                <a:off x="2044" y="856"/>
                <a:ext cx="432" cy="192"/>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14</a:t>
                </a:r>
              </a:p>
            </p:txBody>
          </p:sp>
          <p:sp>
            <p:nvSpPr>
              <p:cNvPr id="38946" name="Rectangle 9"/>
              <p:cNvSpPr>
                <a:spLocks noChangeArrowheads="1"/>
              </p:cNvSpPr>
              <p:nvPr/>
            </p:nvSpPr>
            <p:spPr bwMode="auto">
              <a:xfrm>
                <a:off x="2572" y="856"/>
                <a:ext cx="432" cy="192"/>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3</a:t>
                </a:r>
              </a:p>
            </p:txBody>
          </p:sp>
          <p:sp>
            <p:nvSpPr>
              <p:cNvPr id="38947" name="Text Box 28"/>
              <p:cNvSpPr txBox="1">
                <a:spLocks noChangeArrowheads="1"/>
              </p:cNvSpPr>
              <p:nvPr/>
            </p:nvSpPr>
            <p:spPr bwMode="auto">
              <a:xfrm>
                <a:off x="3415" y="641"/>
                <a:ext cx="2350" cy="582"/>
              </a:xfrm>
              <a:prstGeom prst="rect">
                <a:avLst/>
              </a:prstGeom>
              <a:noFill/>
              <a:ln w="12700">
                <a:noFill/>
                <a:miter lim="800000"/>
                <a:headEnd/>
                <a:tailEnd/>
              </a:ln>
            </p:spPr>
            <p:txBody>
              <a:bodyPr wrap="none" anchor="ctr">
                <a:spAutoFit/>
              </a:bodyPr>
              <a:lstStyle/>
              <a:p>
                <a:pPr algn="l">
                  <a:lnSpc>
                    <a:spcPct val="100000"/>
                  </a:lnSpc>
                </a:pPr>
                <a:r>
                  <a:rPr lang="en-US" dirty="0">
                    <a:solidFill>
                      <a:schemeClr val="tx2">
                        <a:lumMod val="90000"/>
                        <a:lumOff val="10000"/>
                      </a:schemeClr>
                    </a:solidFill>
                  </a:rPr>
                  <a:t>Smaller, faster, more expensive</a:t>
                </a:r>
              </a:p>
              <a:p>
                <a:pPr algn="l">
                  <a:lnSpc>
                    <a:spcPct val="100000"/>
                  </a:lnSpc>
                </a:pPr>
                <a:r>
                  <a:rPr lang="en-US" dirty="0">
                    <a:solidFill>
                      <a:schemeClr val="tx2">
                        <a:lumMod val="90000"/>
                        <a:lumOff val="10000"/>
                      </a:schemeClr>
                    </a:solidFill>
                  </a:rPr>
                  <a:t>device at level k </a:t>
                </a:r>
                <a:r>
                  <a:rPr lang="en-US" b="1" dirty="0">
                    <a:solidFill>
                      <a:schemeClr val="tx2">
                        <a:lumMod val="90000"/>
                        <a:lumOff val="10000"/>
                      </a:schemeClr>
                    </a:solidFill>
                  </a:rPr>
                  <a:t>caches</a:t>
                </a:r>
                <a:r>
                  <a:rPr lang="en-US" dirty="0">
                    <a:solidFill>
                      <a:schemeClr val="tx2">
                        <a:lumMod val="90000"/>
                        <a:lumOff val="10000"/>
                      </a:schemeClr>
                    </a:solidFill>
                  </a:rPr>
                  <a:t> a </a:t>
                </a:r>
              </a:p>
              <a:p>
                <a:pPr algn="l">
                  <a:lnSpc>
                    <a:spcPct val="100000"/>
                  </a:lnSpc>
                </a:pPr>
                <a:r>
                  <a:rPr lang="en-US" dirty="0">
                    <a:solidFill>
                      <a:schemeClr val="tx2">
                        <a:lumMod val="90000"/>
                        <a:lumOff val="10000"/>
                      </a:schemeClr>
                    </a:solidFill>
                  </a:rPr>
                  <a:t>subset of the blocks from level k+1</a:t>
                </a:r>
              </a:p>
            </p:txBody>
          </p:sp>
          <p:sp>
            <p:nvSpPr>
              <p:cNvPr id="38948" name="Text Box 32"/>
              <p:cNvSpPr txBox="1">
                <a:spLocks noChangeArrowheads="1"/>
              </p:cNvSpPr>
              <p:nvPr/>
            </p:nvSpPr>
            <p:spPr bwMode="auto">
              <a:xfrm>
                <a:off x="221" y="844"/>
                <a:ext cx="658" cy="233"/>
              </a:xfrm>
              <a:prstGeom prst="rect">
                <a:avLst/>
              </a:prstGeom>
              <a:noFill/>
              <a:ln w="12700">
                <a:noFill/>
                <a:miter lim="800000"/>
                <a:headEnd/>
                <a:tailEnd/>
              </a:ln>
            </p:spPr>
            <p:txBody>
              <a:bodyPr wrap="none" anchor="ctr">
                <a:spAutoFit/>
              </a:bodyPr>
              <a:lstStyle/>
              <a:p>
                <a:pPr>
                  <a:lnSpc>
                    <a:spcPct val="100000"/>
                  </a:lnSpc>
                </a:pPr>
                <a:r>
                  <a:rPr lang="en-US" b="1" dirty="0"/>
                  <a:t>Level k:</a:t>
                </a:r>
              </a:p>
            </p:txBody>
          </p:sp>
        </p:grpSp>
        <p:sp>
          <p:nvSpPr>
            <p:cNvPr id="103460" name="Rectangle 36"/>
            <p:cNvSpPr>
              <a:spLocks noChangeArrowheads="1"/>
            </p:cNvSpPr>
            <p:nvPr/>
          </p:nvSpPr>
          <p:spPr bwMode="auto">
            <a:xfrm>
              <a:off x="1646238" y="4191000"/>
              <a:ext cx="685800" cy="304800"/>
            </a:xfrm>
            <a:prstGeom prst="rect">
              <a:avLst/>
            </a:prstGeom>
            <a:solidFill>
              <a:srgbClr val="00FFFF"/>
            </a:solidFill>
            <a:ln w="12700">
              <a:solidFill>
                <a:schemeClr val="tx1"/>
              </a:solidFill>
              <a:miter lim="800000"/>
              <a:headEnd/>
              <a:tailEnd/>
            </a:ln>
          </p:spPr>
          <p:txBody>
            <a:bodyPr wrap="none" anchor="ctr"/>
            <a:lstStyle/>
            <a:p>
              <a:pPr>
                <a:lnSpc>
                  <a:spcPct val="100000"/>
                </a:lnSpc>
              </a:pPr>
              <a:r>
                <a:rPr lang="en-US" sz="1600"/>
                <a:t>4</a:t>
              </a:r>
            </a:p>
          </p:txBody>
        </p:sp>
        <p:sp>
          <p:nvSpPr>
            <p:cNvPr id="103461" name="Rectangle 37"/>
            <p:cNvSpPr>
              <a:spLocks noChangeArrowheads="1"/>
            </p:cNvSpPr>
            <p:nvPr/>
          </p:nvSpPr>
          <p:spPr bwMode="auto">
            <a:xfrm>
              <a:off x="2411413" y="2411413"/>
              <a:ext cx="685800" cy="304800"/>
            </a:xfrm>
            <a:prstGeom prst="rect">
              <a:avLst/>
            </a:prstGeom>
            <a:solidFill>
              <a:srgbClr val="00FFFF"/>
            </a:solidFill>
            <a:ln w="12700">
              <a:solidFill>
                <a:schemeClr val="tx1"/>
              </a:solidFill>
              <a:miter lim="800000"/>
              <a:headEnd/>
              <a:tailEnd/>
            </a:ln>
          </p:spPr>
          <p:txBody>
            <a:bodyPr wrap="none" anchor="ctr"/>
            <a:lstStyle/>
            <a:p>
              <a:pPr>
                <a:lnSpc>
                  <a:spcPct val="100000"/>
                </a:lnSpc>
              </a:pPr>
              <a:r>
                <a:rPr lang="en-US" sz="1600"/>
                <a:t>4</a:t>
              </a:r>
            </a:p>
          </p:txBody>
        </p:sp>
        <p:sp>
          <p:nvSpPr>
            <p:cNvPr id="103464" name="Rectangle 40"/>
            <p:cNvSpPr>
              <a:spLocks noChangeArrowheads="1"/>
            </p:cNvSpPr>
            <p:nvPr/>
          </p:nvSpPr>
          <p:spPr bwMode="auto">
            <a:xfrm>
              <a:off x="1546225" y="1354138"/>
              <a:ext cx="685800" cy="304800"/>
            </a:xfrm>
            <a:prstGeom prst="rect">
              <a:avLst/>
            </a:prstGeom>
            <a:solidFill>
              <a:srgbClr val="00FFFF"/>
            </a:solidFill>
            <a:ln w="12700">
              <a:solidFill>
                <a:schemeClr val="tx1"/>
              </a:solidFill>
              <a:miter lim="800000"/>
              <a:headEnd/>
              <a:tailEnd/>
            </a:ln>
          </p:spPr>
          <p:txBody>
            <a:bodyPr wrap="none" anchor="ctr"/>
            <a:lstStyle/>
            <a:p>
              <a:pPr>
                <a:lnSpc>
                  <a:spcPct val="100000"/>
                </a:lnSpc>
              </a:pPr>
              <a:r>
                <a:rPr lang="en-US" sz="1600"/>
                <a:t>4</a:t>
              </a:r>
            </a:p>
          </p:txBody>
        </p:sp>
        <p:sp>
          <p:nvSpPr>
            <p:cNvPr id="103468" name="Rectangle 44"/>
            <p:cNvSpPr>
              <a:spLocks noChangeArrowheads="1"/>
            </p:cNvSpPr>
            <p:nvPr/>
          </p:nvSpPr>
          <p:spPr bwMode="auto">
            <a:xfrm>
              <a:off x="3241675" y="1363663"/>
              <a:ext cx="685800" cy="304800"/>
            </a:xfrm>
            <a:prstGeom prst="rect">
              <a:avLst/>
            </a:prstGeom>
            <a:solidFill>
              <a:srgbClr val="FFFF00"/>
            </a:solidFill>
            <a:ln w="12700">
              <a:solidFill>
                <a:schemeClr val="tx1"/>
              </a:solidFill>
              <a:miter lim="800000"/>
              <a:headEnd/>
              <a:tailEnd/>
            </a:ln>
          </p:spPr>
          <p:txBody>
            <a:bodyPr wrap="none" anchor="ctr"/>
            <a:lstStyle/>
            <a:p>
              <a:pPr>
                <a:lnSpc>
                  <a:spcPct val="100000"/>
                </a:lnSpc>
              </a:pPr>
              <a:r>
                <a:rPr lang="en-US" sz="1600"/>
                <a:t>10</a:t>
              </a:r>
            </a:p>
          </p:txBody>
        </p:sp>
        <p:sp>
          <p:nvSpPr>
            <p:cNvPr id="103470" name="Rectangle 46"/>
            <p:cNvSpPr>
              <a:spLocks noChangeArrowheads="1"/>
            </p:cNvSpPr>
            <p:nvPr/>
          </p:nvSpPr>
          <p:spPr bwMode="auto">
            <a:xfrm>
              <a:off x="2406650" y="2403475"/>
              <a:ext cx="685800" cy="304800"/>
            </a:xfrm>
            <a:prstGeom prst="rect">
              <a:avLst/>
            </a:prstGeom>
            <a:solidFill>
              <a:srgbClr val="FFFF00"/>
            </a:solidFill>
            <a:ln w="12700">
              <a:solidFill>
                <a:schemeClr val="tx1"/>
              </a:solidFill>
              <a:miter lim="800000"/>
              <a:headEnd/>
              <a:tailEnd/>
            </a:ln>
          </p:spPr>
          <p:txBody>
            <a:bodyPr wrap="none" anchor="ctr"/>
            <a:lstStyle/>
            <a:p>
              <a:pPr>
                <a:lnSpc>
                  <a:spcPct val="100000"/>
                </a:lnSpc>
              </a:pPr>
              <a:r>
                <a:rPr lang="en-US" sz="1600"/>
                <a:t>10</a:t>
              </a:r>
            </a:p>
          </p:txBody>
        </p:sp>
        <p:sp>
          <p:nvSpPr>
            <p:cNvPr id="103471" name="Rectangle 47"/>
            <p:cNvSpPr>
              <a:spLocks noChangeArrowheads="1"/>
            </p:cNvSpPr>
            <p:nvPr/>
          </p:nvSpPr>
          <p:spPr bwMode="auto">
            <a:xfrm>
              <a:off x="3319463" y="4648200"/>
              <a:ext cx="685800" cy="304800"/>
            </a:xfrm>
            <a:prstGeom prst="rect">
              <a:avLst/>
            </a:prstGeom>
            <a:solidFill>
              <a:srgbClr val="FFFF00"/>
            </a:solidFill>
            <a:ln w="12700">
              <a:solidFill>
                <a:schemeClr val="tx1"/>
              </a:solidFill>
              <a:miter lim="800000"/>
              <a:headEnd/>
              <a:tailEnd/>
            </a:ln>
          </p:spPr>
          <p:txBody>
            <a:bodyPr wrap="none" anchor="ctr"/>
            <a:lstStyle/>
            <a:p>
              <a:pPr>
                <a:lnSpc>
                  <a:spcPct val="100000"/>
                </a:lnSpc>
              </a:pPr>
              <a:r>
                <a:rPr lang="en-US" sz="1600"/>
                <a:t>10</a:t>
              </a:r>
            </a:p>
          </p:txBody>
        </p:sp>
      </p:grpSp>
      <p:sp>
        <p:nvSpPr>
          <p:cNvPr id="40" name="Slide Number Placeholder 39"/>
          <p:cNvSpPr>
            <a:spLocks noGrp="1"/>
          </p:cNvSpPr>
          <p:nvPr>
            <p:ph type="sldNum" sz="quarter" idx="12"/>
          </p:nvPr>
        </p:nvSpPr>
        <p:spPr/>
        <p:txBody>
          <a:bodyPr/>
          <a:lstStyle/>
          <a:p>
            <a:pPr>
              <a:defRPr/>
            </a:pPr>
            <a:fld id="{9B3F316D-389F-4488-B560-5E2DB5DE07B1}" type="slidenum">
              <a:rPr lang="en-CA" smtClean="0"/>
              <a:pPr>
                <a:defRPr/>
              </a:pPr>
              <a:t>15</a:t>
            </a:fld>
            <a:endParaRPr lang="en-C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spect="1" noChangeArrowheads="1"/>
          </p:cNvSpPr>
          <p:nvPr/>
        </p:nvSpPr>
        <p:spPr bwMode="auto">
          <a:xfrm>
            <a:off x="1012825" y="2263775"/>
            <a:ext cx="2862263" cy="487363"/>
          </a:xfrm>
          <a:prstGeom prst="rect">
            <a:avLst/>
          </a:prstGeom>
          <a:solidFill>
            <a:srgbClr val="FF99CC"/>
          </a:solidFill>
          <a:ln w="12700">
            <a:solidFill>
              <a:schemeClr val="tx1"/>
            </a:solidFill>
            <a:miter lim="800000"/>
            <a:headEnd/>
            <a:tailEnd/>
          </a:ln>
        </p:spPr>
        <p:txBody>
          <a:bodyPr wrap="none" anchor="ctr"/>
          <a:lstStyle/>
          <a:p>
            <a:endParaRPr lang="en-CA"/>
          </a:p>
        </p:txBody>
      </p:sp>
      <p:sp>
        <p:nvSpPr>
          <p:cNvPr id="137267" name="Text Box 51"/>
          <p:cNvSpPr txBox="1">
            <a:spLocks noChangeArrowheads="1"/>
          </p:cNvSpPr>
          <p:nvPr/>
        </p:nvSpPr>
        <p:spPr bwMode="auto">
          <a:xfrm>
            <a:off x="2476500" y="1457325"/>
            <a:ext cx="892175" cy="533400"/>
          </a:xfrm>
          <a:prstGeom prst="rect">
            <a:avLst/>
          </a:prstGeom>
          <a:noFill/>
          <a:ln w="19050">
            <a:noFill/>
            <a:miter lim="800000"/>
            <a:headEnd/>
            <a:tailEnd type="none" w="sm" len="sm"/>
          </a:ln>
        </p:spPr>
        <p:txBody>
          <a:bodyPr wrap="none" lIns="45720" rIns="45720">
            <a:spAutoFit/>
          </a:bodyPr>
          <a:lstStyle/>
          <a:p>
            <a:r>
              <a:rPr lang="en-US" sz="1600"/>
              <a:t>Request</a:t>
            </a:r>
          </a:p>
          <a:p>
            <a:r>
              <a:rPr lang="en-US" sz="1600"/>
              <a:t>14</a:t>
            </a:r>
          </a:p>
        </p:txBody>
      </p:sp>
      <p:sp>
        <p:nvSpPr>
          <p:cNvPr id="137269" name="Text Box 53"/>
          <p:cNvSpPr txBox="1">
            <a:spLocks noChangeArrowheads="1"/>
          </p:cNvSpPr>
          <p:nvPr/>
        </p:nvSpPr>
        <p:spPr bwMode="auto">
          <a:xfrm>
            <a:off x="2479675" y="1447800"/>
            <a:ext cx="900246" cy="584775"/>
          </a:xfrm>
          <a:prstGeom prst="rect">
            <a:avLst/>
          </a:prstGeom>
          <a:solidFill>
            <a:schemeClr val="bg1"/>
          </a:solidFill>
          <a:ln w="19050">
            <a:noFill/>
            <a:miter lim="800000"/>
            <a:headEnd/>
            <a:tailEnd type="none" w="sm" len="sm"/>
          </a:ln>
        </p:spPr>
        <p:txBody>
          <a:bodyPr wrap="none" lIns="45720" rIns="45720">
            <a:spAutoFit/>
          </a:bodyPr>
          <a:lstStyle/>
          <a:p>
            <a:r>
              <a:rPr lang="en-US" sz="1600" b="1" dirty="0"/>
              <a:t>Request</a:t>
            </a:r>
          </a:p>
          <a:p>
            <a:r>
              <a:rPr lang="en-US" sz="1600" b="1" dirty="0"/>
              <a:t>12</a:t>
            </a:r>
          </a:p>
        </p:txBody>
      </p:sp>
      <p:sp>
        <p:nvSpPr>
          <p:cNvPr id="137246" name="Rectangle 30"/>
          <p:cNvSpPr>
            <a:spLocks noGrp="1" noChangeArrowheads="1"/>
          </p:cNvSpPr>
          <p:nvPr>
            <p:ph type="title"/>
          </p:nvPr>
        </p:nvSpPr>
        <p:spPr/>
        <p:txBody>
          <a:bodyPr/>
          <a:lstStyle/>
          <a:p>
            <a:pPr eaLnBrk="1" hangingPunct="1">
              <a:defRPr/>
            </a:pPr>
            <a:r>
              <a:rPr lang="en-US" smtClean="0"/>
              <a:t>General Caching  Concepts</a:t>
            </a:r>
          </a:p>
        </p:txBody>
      </p:sp>
      <p:sp>
        <p:nvSpPr>
          <p:cNvPr id="137247" name="Rectangle 31"/>
          <p:cNvSpPr>
            <a:spLocks noGrp="1" noChangeArrowheads="1"/>
          </p:cNvSpPr>
          <p:nvPr>
            <p:ph type="body" idx="1"/>
          </p:nvPr>
        </p:nvSpPr>
        <p:spPr>
          <a:xfrm>
            <a:off x="3795713" y="1204913"/>
            <a:ext cx="5208587" cy="4574073"/>
          </a:xfrm>
        </p:spPr>
        <p:txBody>
          <a:bodyPr/>
          <a:lstStyle/>
          <a:p>
            <a:pPr eaLnBrk="1" hangingPunct="1">
              <a:defRPr/>
            </a:pPr>
            <a:r>
              <a:rPr lang="en-US" sz="2000" dirty="0" smtClean="0"/>
              <a:t>Program needs object d, which is stored in some block b</a:t>
            </a:r>
          </a:p>
          <a:p>
            <a:pPr eaLnBrk="1" hangingPunct="1">
              <a:defRPr/>
            </a:pPr>
            <a:r>
              <a:rPr lang="en-US" sz="2000" b="1" dirty="0" smtClean="0">
                <a:solidFill>
                  <a:srgbClr val="FF0000"/>
                </a:solidFill>
              </a:rPr>
              <a:t>Cache hit</a:t>
            </a:r>
          </a:p>
          <a:p>
            <a:pPr lvl="1" eaLnBrk="1" hangingPunct="1">
              <a:defRPr/>
            </a:pPr>
            <a:r>
              <a:rPr lang="en-US" sz="1800" dirty="0" smtClean="0"/>
              <a:t>Program finds  b  in the cache at level k.  e.g.,  block 14</a:t>
            </a:r>
          </a:p>
          <a:p>
            <a:pPr eaLnBrk="1" hangingPunct="1">
              <a:defRPr/>
            </a:pPr>
            <a:r>
              <a:rPr lang="en-US" sz="2000" b="1" dirty="0" smtClean="0">
                <a:solidFill>
                  <a:srgbClr val="FF0000"/>
                </a:solidFill>
              </a:rPr>
              <a:t>Cache miss</a:t>
            </a:r>
          </a:p>
          <a:p>
            <a:pPr lvl="1" eaLnBrk="1" hangingPunct="1">
              <a:defRPr/>
            </a:pPr>
            <a:r>
              <a:rPr lang="en-US" sz="1800" dirty="0" smtClean="0"/>
              <a:t>b is not at level k, so level k cache  must fetch it from level k+1.  e.g.,  block 12</a:t>
            </a:r>
          </a:p>
          <a:p>
            <a:pPr lvl="1" eaLnBrk="1" hangingPunct="1">
              <a:defRPr/>
            </a:pPr>
            <a:r>
              <a:rPr lang="en-US" sz="1800" dirty="0" smtClean="0"/>
              <a:t>If level k cache is full, then some current block must be replaced (evicted).  Which one is the “victim”? </a:t>
            </a:r>
          </a:p>
          <a:p>
            <a:pPr lvl="2" eaLnBrk="1" hangingPunct="1">
              <a:defRPr/>
            </a:pPr>
            <a:r>
              <a:rPr lang="en-US" sz="1600" b="1" dirty="0" smtClean="0">
                <a:solidFill>
                  <a:srgbClr val="FF0000"/>
                </a:solidFill>
              </a:rPr>
              <a:t>Placement (mapping) policy</a:t>
            </a:r>
            <a:r>
              <a:rPr lang="en-US" sz="1600" dirty="0" smtClean="0">
                <a:solidFill>
                  <a:srgbClr val="FF0000"/>
                </a:solidFill>
              </a:rPr>
              <a:t>:</a:t>
            </a:r>
            <a:r>
              <a:rPr lang="en-US" sz="1600" dirty="0" smtClean="0"/>
              <a:t> where can the new block go? e.g., b </a:t>
            </a:r>
            <a:r>
              <a:rPr lang="en-US" sz="1600" b="1" dirty="0" smtClean="0"/>
              <a:t>mod</a:t>
            </a:r>
            <a:r>
              <a:rPr lang="en-US" sz="1600" dirty="0" smtClean="0"/>
              <a:t> 4</a:t>
            </a:r>
          </a:p>
          <a:p>
            <a:pPr lvl="2" eaLnBrk="1" hangingPunct="1">
              <a:defRPr/>
            </a:pPr>
            <a:r>
              <a:rPr lang="en-US" sz="1600" b="1" dirty="0" smtClean="0">
                <a:solidFill>
                  <a:srgbClr val="FF0000"/>
                </a:solidFill>
              </a:rPr>
              <a:t>Replacement policy:</a:t>
            </a:r>
            <a:r>
              <a:rPr lang="en-US" sz="1600" b="1" dirty="0" smtClean="0"/>
              <a:t> </a:t>
            </a:r>
            <a:r>
              <a:rPr lang="en-US" sz="1600" dirty="0" smtClean="0"/>
              <a:t>which block should be evicted? e.g., </a:t>
            </a:r>
            <a:r>
              <a:rPr lang="en-US" sz="1600" b="1" dirty="0" smtClean="0"/>
              <a:t>LRU</a:t>
            </a:r>
          </a:p>
        </p:txBody>
      </p:sp>
      <p:sp>
        <p:nvSpPr>
          <p:cNvPr id="39943" name="Rectangle 6"/>
          <p:cNvSpPr>
            <a:spLocks noChangeAspect="1" noChangeArrowheads="1"/>
          </p:cNvSpPr>
          <p:nvPr/>
        </p:nvSpPr>
        <p:spPr bwMode="auto">
          <a:xfrm>
            <a:off x="1773238" y="2376488"/>
            <a:ext cx="547687" cy="242887"/>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9</a:t>
            </a:r>
          </a:p>
        </p:txBody>
      </p:sp>
      <p:sp>
        <p:nvSpPr>
          <p:cNvPr id="39944" name="Rectangle 8"/>
          <p:cNvSpPr>
            <a:spLocks noChangeAspect="1" noChangeArrowheads="1"/>
          </p:cNvSpPr>
          <p:nvPr/>
        </p:nvSpPr>
        <p:spPr bwMode="auto">
          <a:xfrm>
            <a:off x="3113088" y="2376488"/>
            <a:ext cx="547687" cy="242887"/>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3</a:t>
            </a:r>
          </a:p>
        </p:txBody>
      </p:sp>
      <p:sp>
        <p:nvSpPr>
          <p:cNvPr id="39945" name="Rectangle 9"/>
          <p:cNvSpPr>
            <a:spLocks noChangeAspect="1" noChangeArrowheads="1"/>
          </p:cNvSpPr>
          <p:nvPr/>
        </p:nvSpPr>
        <p:spPr bwMode="auto">
          <a:xfrm>
            <a:off x="738188" y="4030663"/>
            <a:ext cx="3409950" cy="1825625"/>
          </a:xfrm>
          <a:prstGeom prst="rect">
            <a:avLst/>
          </a:prstGeom>
          <a:solidFill>
            <a:srgbClr val="FF99CC"/>
          </a:solidFill>
          <a:ln w="12700">
            <a:solidFill>
              <a:schemeClr val="tx1"/>
            </a:solidFill>
            <a:miter lim="800000"/>
            <a:headEnd/>
            <a:tailEnd/>
          </a:ln>
        </p:spPr>
        <p:txBody>
          <a:bodyPr wrap="none" anchor="ctr"/>
          <a:lstStyle/>
          <a:p>
            <a:endParaRPr lang="en-CA"/>
          </a:p>
        </p:txBody>
      </p:sp>
      <p:sp>
        <p:nvSpPr>
          <p:cNvPr id="39946" name="Rectangle 10"/>
          <p:cNvSpPr>
            <a:spLocks noChangeAspect="1" noChangeArrowheads="1"/>
          </p:cNvSpPr>
          <p:nvPr/>
        </p:nvSpPr>
        <p:spPr bwMode="auto">
          <a:xfrm>
            <a:off x="1163638" y="4273550"/>
            <a:ext cx="549275" cy="242888"/>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0</a:t>
            </a:r>
          </a:p>
        </p:txBody>
      </p:sp>
      <p:sp>
        <p:nvSpPr>
          <p:cNvPr id="39947" name="Rectangle 11"/>
          <p:cNvSpPr>
            <a:spLocks noChangeAspect="1" noChangeArrowheads="1"/>
          </p:cNvSpPr>
          <p:nvPr/>
        </p:nvSpPr>
        <p:spPr bwMode="auto">
          <a:xfrm>
            <a:off x="1833563" y="4273550"/>
            <a:ext cx="549275" cy="242888"/>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1</a:t>
            </a:r>
          </a:p>
        </p:txBody>
      </p:sp>
      <p:sp>
        <p:nvSpPr>
          <p:cNvPr id="39948" name="Rectangle 12"/>
          <p:cNvSpPr>
            <a:spLocks noChangeAspect="1" noChangeArrowheads="1"/>
          </p:cNvSpPr>
          <p:nvPr/>
        </p:nvSpPr>
        <p:spPr bwMode="auto">
          <a:xfrm>
            <a:off x="2503488" y="4273550"/>
            <a:ext cx="547687" cy="242888"/>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2</a:t>
            </a:r>
          </a:p>
        </p:txBody>
      </p:sp>
      <p:sp>
        <p:nvSpPr>
          <p:cNvPr id="39949" name="Rectangle 13"/>
          <p:cNvSpPr>
            <a:spLocks noChangeAspect="1" noChangeArrowheads="1"/>
          </p:cNvSpPr>
          <p:nvPr/>
        </p:nvSpPr>
        <p:spPr bwMode="auto">
          <a:xfrm>
            <a:off x="3173413" y="4273550"/>
            <a:ext cx="547687" cy="242888"/>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3</a:t>
            </a:r>
          </a:p>
        </p:txBody>
      </p:sp>
      <p:sp>
        <p:nvSpPr>
          <p:cNvPr id="39950" name="Rectangle 14"/>
          <p:cNvSpPr>
            <a:spLocks noChangeAspect="1" noChangeArrowheads="1"/>
          </p:cNvSpPr>
          <p:nvPr/>
        </p:nvSpPr>
        <p:spPr bwMode="auto">
          <a:xfrm>
            <a:off x="1163638" y="4638675"/>
            <a:ext cx="549275" cy="242888"/>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4</a:t>
            </a:r>
          </a:p>
        </p:txBody>
      </p:sp>
      <p:sp>
        <p:nvSpPr>
          <p:cNvPr id="39951" name="Rectangle 15"/>
          <p:cNvSpPr>
            <a:spLocks noChangeAspect="1" noChangeArrowheads="1"/>
          </p:cNvSpPr>
          <p:nvPr/>
        </p:nvSpPr>
        <p:spPr bwMode="auto">
          <a:xfrm>
            <a:off x="1833563" y="4638675"/>
            <a:ext cx="549275" cy="242888"/>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5</a:t>
            </a:r>
          </a:p>
        </p:txBody>
      </p:sp>
      <p:sp>
        <p:nvSpPr>
          <p:cNvPr id="39952" name="Rectangle 16"/>
          <p:cNvSpPr>
            <a:spLocks noChangeAspect="1" noChangeArrowheads="1"/>
          </p:cNvSpPr>
          <p:nvPr/>
        </p:nvSpPr>
        <p:spPr bwMode="auto">
          <a:xfrm>
            <a:off x="2503488" y="4638675"/>
            <a:ext cx="547687" cy="242888"/>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6</a:t>
            </a:r>
          </a:p>
        </p:txBody>
      </p:sp>
      <p:sp>
        <p:nvSpPr>
          <p:cNvPr id="39953" name="Rectangle 17"/>
          <p:cNvSpPr>
            <a:spLocks noChangeAspect="1" noChangeArrowheads="1"/>
          </p:cNvSpPr>
          <p:nvPr/>
        </p:nvSpPr>
        <p:spPr bwMode="auto">
          <a:xfrm>
            <a:off x="3173413" y="4638675"/>
            <a:ext cx="547687" cy="242888"/>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7</a:t>
            </a:r>
          </a:p>
        </p:txBody>
      </p:sp>
      <p:sp>
        <p:nvSpPr>
          <p:cNvPr id="39954" name="Rectangle 18"/>
          <p:cNvSpPr>
            <a:spLocks noChangeAspect="1" noChangeArrowheads="1"/>
          </p:cNvSpPr>
          <p:nvPr/>
        </p:nvSpPr>
        <p:spPr bwMode="auto">
          <a:xfrm>
            <a:off x="1163638" y="5003800"/>
            <a:ext cx="549275" cy="244475"/>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8</a:t>
            </a:r>
          </a:p>
        </p:txBody>
      </p:sp>
      <p:sp>
        <p:nvSpPr>
          <p:cNvPr id="39955" name="Rectangle 19"/>
          <p:cNvSpPr>
            <a:spLocks noChangeAspect="1" noChangeArrowheads="1"/>
          </p:cNvSpPr>
          <p:nvPr/>
        </p:nvSpPr>
        <p:spPr bwMode="auto">
          <a:xfrm>
            <a:off x="1833563" y="5003800"/>
            <a:ext cx="549275" cy="244475"/>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9</a:t>
            </a:r>
          </a:p>
        </p:txBody>
      </p:sp>
      <p:sp>
        <p:nvSpPr>
          <p:cNvPr id="39956" name="Rectangle 20"/>
          <p:cNvSpPr>
            <a:spLocks noChangeAspect="1" noChangeArrowheads="1"/>
          </p:cNvSpPr>
          <p:nvPr/>
        </p:nvSpPr>
        <p:spPr bwMode="auto">
          <a:xfrm>
            <a:off x="2503488" y="5003800"/>
            <a:ext cx="547687" cy="244475"/>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10</a:t>
            </a:r>
          </a:p>
        </p:txBody>
      </p:sp>
      <p:sp>
        <p:nvSpPr>
          <p:cNvPr id="39957" name="Rectangle 21"/>
          <p:cNvSpPr>
            <a:spLocks noChangeAspect="1" noChangeArrowheads="1"/>
          </p:cNvSpPr>
          <p:nvPr/>
        </p:nvSpPr>
        <p:spPr bwMode="auto">
          <a:xfrm>
            <a:off x="3173413" y="5003800"/>
            <a:ext cx="547687" cy="244475"/>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11</a:t>
            </a:r>
          </a:p>
        </p:txBody>
      </p:sp>
      <p:sp>
        <p:nvSpPr>
          <p:cNvPr id="39958" name="Rectangle 22"/>
          <p:cNvSpPr>
            <a:spLocks noChangeAspect="1" noChangeArrowheads="1"/>
          </p:cNvSpPr>
          <p:nvPr/>
        </p:nvSpPr>
        <p:spPr bwMode="auto">
          <a:xfrm>
            <a:off x="1163638" y="5368925"/>
            <a:ext cx="549275" cy="244475"/>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12</a:t>
            </a:r>
          </a:p>
        </p:txBody>
      </p:sp>
      <p:sp>
        <p:nvSpPr>
          <p:cNvPr id="39959" name="Rectangle 23"/>
          <p:cNvSpPr>
            <a:spLocks noChangeAspect="1" noChangeArrowheads="1"/>
          </p:cNvSpPr>
          <p:nvPr/>
        </p:nvSpPr>
        <p:spPr bwMode="auto">
          <a:xfrm>
            <a:off x="1833563" y="5368925"/>
            <a:ext cx="549275" cy="244475"/>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13</a:t>
            </a:r>
          </a:p>
        </p:txBody>
      </p:sp>
      <p:sp>
        <p:nvSpPr>
          <p:cNvPr id="39960" name="Rectangle 24"/>
          <p:cNvSpPr>
            <a:spLocks noChangeAspect="1" noChangeArrowheads="1"/>
          </p:cNvSpPr>
          <p:nvPr/>
        </p:nvSpPr>
        <p:spPr bwMode="auto">
          <a:xfrm>
            <a:off x="2503488" y="5368925"/>
            <a:ext cx="547687" cy="244475"/>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14</a:t>
            </a:r>
          </a:p>
        </p:txBody>
      </p:sp>
      <p:sp>
        <p:nvSpPr>
          <p:cNvPr id="39961" name="Rectangle 25"/>
          <p:cNvSpPr>
            <a:spLocks noChangeAspect="1" noChangeArrowheads="1"/>
          </p:cNvSpPr>
          <p:nvPr/>
        </p:nvSpPr>
        <p:spPr bwMode="auto">
          <a:xfrm>
            <a:off x="3173413" y="5368925"/>
            <a:ext cx="547687" cy="244475"/>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15</a:t>
            </a:r>
          </a:p>
        </p:txBody>
      </p:sp>
      <p:sp>
        <p:nvSpPr>
          <p:cNvPr id="39962" name="Line 26"/>
          <p:cNvSpPr>
            <a:spLocks noChangeAspect="1" noChangeShapeType="1"/>
          </p:cNvSpPr>
          <p:nvPr/>
        </p:nvSpPr>
        <p:spPr bwMode="auto">
          <a:xfrm>
            <a:off x="2443163" y="2751138"/>
            <a:ext cx="0" cy="1217612"/>
          </a:xfrm>
          <a:prstGeom prst="line">
            <a:avLst/>
          </a:prstGeom>
          <a:noFill/>
          <a:ln w="12700">
            <a:solidFill>
              <a:schemeClr val="tx1"/>
            </a:solidFill>
            <a:round/>
            <a:headEnd type="triangle" w="med" len="med"/>
            <a:tailEnd type="triangle" w="med" len="med"/>
          </a:ln>
        </p:spPr>
        <p:txBody>
          <a:bodyPr wrap="none" anchor="ctr"/>
          <a:lstStyle/>
          <a:p>
            <a:endParaRPr lang="en-CA"/>
          </a:p>
        </p:txBody>
      </p:sp>
      <p:sp>
        <p:nvSpPr>
          <p:cNvPr id="39963" name="Rectangle 27"/>
          <p:cNvSpPr>
            <a:spLocks noChangeAspect="1" noChangeArrowheads="1"/>
          </p:cNvSpPr>
          <p:nvPr/>
        </p:nvSpPr>
        <p:spPr bwMode="auto">
          <a:xfrm>
            <a:off x="1773238" y="3178175"/>
            <a:ext cx="547687" cy="242888"/>
          </a:xfrm>
          <a:prstGeom prst="rect">
            <a:avLst/>
          </a:prstGeom>
          <a:noFill/>
          <a:ln w="12700" cap="rnd">
            <a:solidFill>
              <a:schemeClr val="tx1"/>
            </a:solidFill>
            <a:prstDash val="sysDot"/>
            <a:miter lim="800000"/>
            <a:headEnd/>
            <a:tailEnd/>
          </a:ln>
        </p:spPr>
        <p:txBody>
          <a:bodyPr wrap="none" anchor="ctr"/>
          <a:lstStyle/>
          <a:p>
            <a:pPr>
              <a:lnSpc>
                <a:spcPct val="100000"/>
              </a:lnSpc>
            </a:pPr>
            <a:endParaRPr lang="en-US" sz="1600"/>
          </a:p>
        </p:txBody>
      </p:sp>
      <p:sp>
        <p:nvSpPr>
          <p:cNvPr id="39964" name="Text Box 28"/>
          <p:cNvSpPr txBox="1">
            <a:spLocks noChangeAspect="1" noChangeArrowheads="1"/>
          </p:cNvSpPr>
          <p:nvPr/>
        </p:nvSpPr>
        <p:spPr bwMode="auto">
          <a:xfrm>
            <a:off x="266700" y="2222500"/>
            <a:ext cx="703263" cy="581025"/>
          </a:xfrm>
          <a:prstGeom prst="rect">
            <a:avLst/>
          </a:prstGeom>
          <a:noFill/>
          <a:ln w="12700">
            <a:noFill/>
            <a:miter lim="800000"/>
            <a:headEnd/>
            <a:tailEnd/>
          </a:ln>
        </p:spPr>
        <p:txBody>
          <a:bodyPr wrap="none" anchor="ctr">
            <a:spAutoFit/>
          </a:bodyPr>
          <a:lstStyle/>
          <a:p>
            <a:pPr>
              <a:lnSpc>
                <a:spcPct val="100000"/>
              </a:lnSpc>
            </a:pPr>
            <a:r>
              <a:rPr lang="en-US" sz="1600" b="1" dirty="0"/>
              <a:t>Level</a:t>
            </a:r>
          </a:p>
          <a:p>
            <a:pPr>
              <a:lnSpc>
                <a:spcPct val="100000"/>
              </a:lnSpc>
            </a:pPr>
            <a:r>
              <a:rPr lang="en-US" sz="1600" b="1" dirty="0"/>
              <a:t> k:</a:t>
            </a:r>
          </a:p>
        </p:txBody>
      </p:sp>
      <p:sp>
        <p:nvSpPr>
          <p:cNvPr id="39965" name="Text Box 29"/>
          <p:cNvSpPr txBox="1">
            <a:spLocks noChangeAspect="1" noChangeArrowheads="1"/>
          </p:cNvSpPr>
          <p:nvPr/>
        </p:nvSpPr>
        <p:spPr bwMode="auto">
          <a:xfrm>
            <a:off x="-1588" y="4637088"/>
            <a:ext cx="760413" cy="581025"/>
          </a:xfrm>
          <a:prstGeom prst="rect">
            <a:avLst/>
          </a:prstGeom>
          <a:noFill/>
          <a:ln w="12700">
            <a:noFill/>
            <a:miter lim="800000"/>
            <a:headEnd/>
            <a:tailEnd/>
          </a:ln>
        </p:spPr>
        <p:txBody>
          <a:bodyPr wrap="none" anchor="ctr">
            <a:spAutoFit/>
          </a:bodyPr>
          <a:lstStyle/>
          <a:p>
            <a:pPr>
              <a:lnSpc>
                <a:spcPct val="100000"/>
              </a:lnSpc>
            </a:pPr>
            <a:r>
              <a:rPr lang="en-US" sz="1600" b="1" dirty="0"/>
              <a:t>Level </a:t>
            </a:r>
          </a:p>
          <a:p>
            <a:pPr>
              <a:lnSpc>
                <a:spcPct val="100000"/>
              </a:lnSpc>
            </a:pPr>
            <a:r>
              <a:rPr lang="en-US" sz="1600" b="1" dirty="0"/>
              <a:t>k+1:</a:t>
            </a:r>
          </a:p>
        </p:txBody>
      </p:sp>
      <p:sp>
        <p:nvSpPr>
          <p:cNvPr id="39966" name="Rectangle 33"/>
          <p:cNvSpPr>
            <a:spLocks noChangeAspect="1" noChangeArrowheads="1"/>
          </p:cNvSpPr>
          <p:nvPr/>
        </p:nvSpPr>
        <p:spPr bwMode="auto">
          <a:xfrm>
            <a:off x="2443163" y="2376488"/>
            <a:ext cx="547687" cy="242887"/>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14</a:t>
            </a:r>
          </a:p>
        </p:txBody>
      </p:sp>
      <p:sp>
        <p:nvSpPr>
          <p:cNvPr id="137250" name="Rectangle 34"/>
          <p:cNvSpPr>
            <a:spLocks noChangeAspect="1" noChangeArrowheads="1"/>
          </p:cNvSpPr>
          <p:nvPr/>
        </p:nvSpPr>
        <p:spPr bwMode="auto">
          <a:xfrm>
            <a:off x="2435225" y="2365375"/>
            <a:ext cx="547688" cy="242888"/>
          </a:xfrm>
          <a:prstGeom prst="rect">
            <a:avLst/>
          </a:prstGeom>
          <a:solidFill>
            <a:srgbClr val="FFFF00"/>
          </a:solidFill>
          <a:ln w="12700">
            <a:solidFill>
              <a:schemeClr val="tx1"/>
            </a:solidFill>
            <a:miter lim="800000"/>
            <a:headEnd/>
            <a:tailEnd/>
          </a:ln>
        </p:spPr>
        <p:txBody>
          <a:bodyPr wrap="none" anchor="ctr"/>
          <a:lstStyle/>
          <a:p>
            <a:pPr>
              <a:lnSpc>
                <a:spcPct val="100000"/>
              </a:lnSpc>
            </a:pPr>
            <a:r>
              <a:rPr lang="en-US" sz="1600"/>
              <a:t>14</a:t>
            </a:r>
          </a:p>
        </p:txBody>
      </p:sp>
      <p:sp>
        <p:nvSpPr>
          <p:cNvPr id="137251" name="Rectangle 35"/>
          <p:cNvSpPr>
            <a:spLocks noChangeAspect="1" noChangeArrowheads="1"/>
          </p:cNvSpPr>
          <p:nvPr/>
        </p:nvSpPr>
        <p:spPr bwMode="auto">
          <a:xfrm>
            <a:off x="1165225" y="5370513"/>
            <a:ext cx="549275" cy="244475"/>
          </a:xfrm>
          <a:prstGeom prst="rect">
            <a:avLst/>
          </a:prstGeom>
          <a:solidFill>
            <a:srgbClr val="00FF00"/>
          </a:solidFill>
          <a:ln w="12700">
            <a:solidFill>
              <a:schemeClr val="tx1"/>
            </a:solidFill>
            <a:miter lim="800000"/>
            <a:headEnd/>
            <a:tailEnd/>
          </a:ln>
        </p:spPr>
        <p:txBody>
          <a:bodyPr wrap="none" anchor="ctr"/>
          <a:lstStyle/>
          <a:p>
            <a:pPr>
              <a:lnSpc>
                <a:spcPct val="100000"/>
              </a:lnSpc>
            </a:pPr>
            <a:r>
              <a:rPr lang="en-US" sz="1600"/>
              <a:t>12</a:t>
            </a:r>
          </a:p>
        </p:txBody>
      </p:sp>
      <p:sp>
        <p:nvSpPr>
          <p:cNvPr id="39969" name="Line 37"/>
          <p:cNvSpPr>
            <a:spLocks noChangeShapeType="1"/>
          </p:cNvSpPr>
          <p:nvPr/>
        </p:nvSpPr>
        <p:spPr bwMode="auto">
          <a:xfrm flipH="1" flipV="1">
            <a:off x="2420938" y="1285875"/>
            <a:ext cx="3175" cy="985838"/>
          </a:xfrm>
          <a:prstGeom prst="line">
            <a:avLst/>
          </a:prstGeom>
          <a:noFill/>
          <a:ln w="19050">
            <a:solidFill>
              <a:schemeClr val="tx2"/>
            </a:solidFill>
            <a:round/>
            <a:headEnd type="triangle" w="med" len="med"/>
            <a:tailEnd type="triangle" w="med" len="med"/>
          </a:ln>
        </p:spPr>
        <p:txBody>
          <a:bodyPr lIns="45720" rIns="45720" anchor="ctr">
            <a:spAutoFit/>
          </a:bodyPr>
          <a:lstStyle/>
          <a:p>
            <a:endParaRPr lang="en-CA"/>
          </a:p>
        </p:txBody>
      </p:sp>
      <p:sp>
        <p:nvSpPr>
          <p:cNvPr id="137254" name="Rectangle 38"/>
          <p:cNvSpPr>
            <a:spLocks noChangeAspect="1" noChangeArrowheads="1"/>
          </p:cNvSpPr>
          <p:nvPr/>
        </p:nvSpPr>
        <p:spPr bwMode="auto">
          <a:xfrm>
            <a:off x="1762125" y="1570038"/>
            <a:ext cx="547688" cy="242887"/>
          </a:xfrm>
          <a:prstGeom prst="rect">
            <a:avLst/>
          </a:prstGeom>
          <a:solidFill>
            <a:srgbClr val="FFFF00"/>
          </a:solidFill>
          <a:ln w="12700">
            <a:solidFill>
              <a:schemeClr val="tx1"/>
            </a:solidFill>
            <a:miter lim="800000"/>
            <a:headEnd/>
            <a:tailEnd/>
          </a:ln>
        </p:spPr>
        <p:txBody>
          <a:bodyPr wrap="none" anchor="ctr"/>
          <a:lstStyle/>
          <a:p>
            <a:pPr>
              <a:lnSpc>
                <a:spcPct val="100000"/>
              </a:lnSpc>
            </a:pPr>
            <a:r>
              <a:rPr lang="en-US" sz="1600"/>
              <a:t>14</a:t>
            </a:r>
          </a:p>
        </p:txBody>
      </p:sp>
      <p:sp>
        <p:nvSpPr>
          <p:cNvPr id="137256" name="Rectangle 40"/>
          <p:cNvSpPr>
            <a:spLocks noChangeAspect="1" noChangeArrowheads="1"/>
          </p:cNvSpPr>
          <p:nvPr/>
        </p:nvSpPr>
        <p:spPr bwMode="auto">
          <a:xfrm>
            <a:off x="1165225" y="4641850"/>
            <a:ext cx="547688" cy="242888"/>
          </a:xfrm>
          <a:prstGeom prst="rect">
            <a:avLst/>
          </a:prstGeom>
          <a:solidFill>
            <a:srgbClr val="00FFFF"/>
          </a:solidFill>
          <a:ln w="12700">
            <a:solidFill>
              <a:schemeClr val="tx1"/>
            </a:solidFill>
            <a:miter lim="800000"/>
            <a:headEnd/>
            <a:tailEnd/>
          </a:ln>
        </p:spPr>
        <p:txBody>
          <a:bodyPr wrap="none" anchor="ctr"/>
          <a:lstStyle/>
          <a:p>
            <a:pPr>
              <a:lnSpc>
                <a:spcPct val="100000"/>
              </a:lnSpc>
            </a:pPr>
            <a:r>
              <a:rPr lang="en-US" sz="1600"/>
              <a:t>4*</a:t>
            </a:r>
          </a:p>
        </p:txBody>
      </p:sp>
      <p:sp>
        <p:nvSpPr>
          <p:cNvPr id="137257" name="Rectangle 41"/>
          <p:cNvSpPr>
            <a:spLocks noChangeAspect="1" noChangeArrowheads="1"/>
          </p:cNvSpPr>
          <p:nvPr/>
        </p:nvSpPr>
        <p:spPr bwMode="auto">
          <a:xfrm>
            <a:off x="1765300" y="3179763"/>
            <a:ext cx="547688" cy="242887"/>
          </a:xfrm>
          <a:prstGeom prst="rect">
            <a:avLst/>
          </a:prstGeom>
          <a:solidFill>
            <a:srgbClr val="00FFFF"/>
          </a:solidFill>
          <a:ln w="12700">
            <a:solidFill>
              <a:schemeClr val="tx1"/>
            </a:solidFill>
            <a:miter lim="800000"/>
            <a:headEnd/>
            <a:tailEnd/>
          </a:ln>
        </p:spPr>
        <p:txBody>
          <a:bodyPr wrap="none" anchor="ctr"/>
          <a:lstStyle/>
          <a:p>
            <a:pPr>
              <a:lnSpc>
                <a:spcPct val="100000"/>
              </a:lnSpc>
            </a:pPr>
            <a:r>
              <a:rPr lang="en-US" sz="1600"/>
              <a:t>4*</a:t>
            </a:r>
          </a:p>
        </p:txBody>
      </p:sp>
      <p:sp>
        <p:nvSpPr>
          <p:cNvPr id="137260" name="Rectangle 44"/>
          <p:cNvSpPr>
            <a:spLocks noChangeAspect="1" noChangeArrowheads="1"/>
          </p:cNvSpPr>
          <p:nvPr/>
        </p:nvSpPr>
        <p:spPr bwMode="auto">
          <a:xfrm>
            <a:off x="1752600" y="3171825"/>
            <a:ext cx="549275" cy="244475"/>
          </a:xfrm>
          <a:prstGeom prst="rect">
            <a:avLst/>
          </a:prstGeom>
          <a:solidFill>
            <a:srgbClr val="00FF00"/>
          </a:solidFill>
          <a:ln w="12700">
            <a:solidFill>
              <a:schemeClr val="tx1"/>
            </a:solidFill>
            <a:miter lim="800000"/>
            <a:headEnd/>
            <a:tailEnd/>
          </a:ln>
        </p:spPr>
        <p:txBody>
          <a:bodyPr wrap="none" anchor="ctr"/>
          <a:lstStyle/>
          <a:p>
            <a:pPr>
              <a:lnSpc>
                <a:spcPct val="100000"/>
              </a:lnSpc>
            </a:pPr>
            <a:r>
              <a:rPr lang="en-US" sz="1600"/>
              <a:t>12</a:t>
            </a:r>
          </a:p>
        </p:txBody>
      </p:sp>
      <p:sp>
        <p:nvSpPr>
          <p:cNvPr id="137261" name="Rectangle 45"/>
          <p:cNvSpPr>
            <a:spLocks noChangeAspect="1" noChangeArrowheads="1"/>
          </p:cNvSpPr>
          <p:nvPr/>
        </p:nvSpPr>
        <p:spPr bwMode="auto">
          <a:xfrm>
            <a:off x="1765300" y="1570038"/>
            <a:ext cx="549275" cy="244475"/>
          </a:xfrm>
          <a:prstGeom prst="rect">
            <a:avLst/>
          </a:prstGeom>
          <a:solidFill>
            <a:srgbClr val="00FF00"/>
          </a:solidFill>
          <a:ln w="12700">
            <a:solidFill>
              <a:schemeClr val="tx1"/>
            </a:solidFill>
            <a:miter lim="800000"/>
            <a:headEnd/>
            <a:tailEnd/>
          </a:ln>
        </p:spPr>
        <p:txBody>
          <a:bodyPr wrap="none" anchor="ctr"/>
          <a:lstStyle/>
          <a:p>
            <a:pPr>
              <a:lnSpc>
                <a:spcPct val="100000"/>
              </a:lnSpc>
            </a:pPr>
            <a:r>
              <a:rPr lang="en-US" sz="1600"/>
              <a:t>12</a:t>
            </a:r>
          </a:p>
        </p:txBody>
      </p:sp>
      <p:sp>
        <p:nvSpPr>
          <p:cNvPr id="39975" name="Text Box 46"/>
          <p:cNvSpPr txBox="1">
            <a:spLocks noChangeArrowheads="1"/>
          </p:cNvSpPr>
          <p:nvPr/>
        </p:nvSpPr>
        <p:spPr bwMode="auto">
          <a:xfrm>
            <a:off x="1323975" y="2052638"/>
            <a:ext cx="176213" cy="257175"/>
          </a:xfrm>
          <a:prstGeom prst="rect">
            <a:avLst/>
          </a:prstGeom>
          <a:noFill/>
          <a:ln w="19050">
            <a:noFill/>
            <a:miter lim="800000"/>
            <a:headEnd/>
            <a:tailEnd type="none" w="sm" len="sm"/>
          </a:ln>
        </p:spPr>
        <p:txBody>
          <a:bodyPr wrap="none" lIns="45720" rIns="45720">
            <a:spAutoFit/>
          </a:bodyPr>
          <a:lstStyle/>
          <a:p>
            <a:r>
              <a:rPr lang="en-US" sz="1200"/>
              <a:t>0</a:t>
            </a:r>
          </a:p>
        </p:txBody>
      </p:sp>
      <p:sp>
        <p:nvSpPr>
          <p:cNvPr id="39976" name="Text Box 47"/>
          <p:cNvSpPr txBox="1">
            <a:spLocks noChangeArrowheads="1"/>
          </p:cNvSpPr>
          <p:nvPr/>
        </p:nvSpPr>
        <p:spPr bwMode="auto">
          <a:xfrm>
            <a:off x="1952625" y="2052638"/>
            <a:ext cx="176213" cy="257175"/>
          </a:xfrm>
          <a:prstGeom prst="rect">
            <a:avLst/>
          </a:prstGeom>
          <a:noFill/>
          <a:ln w="19050">
            <a:noFill/>
            <a:miter lim="800000"/>
            <a:headEnd/>
            <a:tailEnd type="none" w="sm" len="sm"/>
          </a:ln>
        </p:spPr>
        <p:txBody>
          <a:bodyPr wrap="none" lIns="45720" rIns="45720">
            <a:spAutoFit/>
          </a:bodyPr>
          <a:lstStyle/>
          <a:p>
            <a:r>
              <a:rPr lang="en-US" sz="1200"/>
              <a:t>1</a:t>
            </a:r>
          </a:p>
        </p:txBody>
      </p:sp>
      <p:sp>
        <p:nvSpPr>
          <p:cNvPr id="39977" name="Text Box 48"/>
          <p:cNvSpPr txBox="1">
            <a:spLocks noChangeArrowheads="1"/>
          </p:cNvSpPr>
          <p:nvPr/>
        </p:nvSpPr>
        <p:spPr bwMode="auto">
          <a:xfrm>
            <a:off x="2655888" y="2052638"/>
            <a:ext cx="176212" cy="257175"/>
          </a:xfrm>
          <a:prstGeom prst="rect">
            <a:avLst/>
          </a:prstGeom>
          <a:noFill/>
          <a:ln w="19050">
            <a:noFill/>
            <a:miter lim="800000"/>
            <a:headEnd/>
            <a:tailEnd type="none" w="sm" len="sm"/>
          </a:ln>
        </p:spPr>
        <p:txBody>
          <a:bodyPr wrap="none" lIns="45720" rIns="45720">
            <a:spAutoFit/>
          </a:bodyPr>
          <a:lstStyle/>
          <a:p>
            <a:r>
              <a:rPr lang="en-US" sz="1200"/>
              <a:t>2</a:t>
            </a:r>
          </a:p>
        </p:txBody>
      </p:sp>
      <p:sp>
        <p:nvSpPr>
          <p:cNvPr id="39978" name="Text Box 49"/>
          <p:cNvSpPr txBox="1">
            <a:spLocks noChangeArrowheads="1"/>
          </p:cNvSpPr>
          <p:nvPr/>
        </p:nvSpPr>
        <p:spPr bwMode="auto">
          <a:xfrm>
            <a:off x="3305175" y="2052638"/>
            <a:ext cx="176213" cy="257175"/>
          </a:xfrm>
          <a:prstGeom prst="rect">
            <a:avLst/>
          </a:prstGeom>
          <a:noFill/>
          <a:ln w="19050">
            <a:noFill/>
            <a:miter lim="800000"/>
            <a:headEnd/>
            <a:tailEnd type="none" w="sm" len="sm"/>
          </a:ln>
        </p:spPr>
        <p:txBody>
          <a:bodyPr wrap="none" lIns="45720" rIns="45720">
            <a:spAutoFit/>
          </a:bodyPr>
          <a:lstStyle/>
          <a:p>
            <a:r>
              <a:rPr lang="en-US" sz="1200"/>
              <a:t>3</a:t>
            </a:r>
          </a:p>
        </p:txBody>
      </p:sp>
      <p:sp>
        <p:nvSpPr>
          <p:cNvPr id="39979" name="Rectangle 50"/>
          <p:cNvSpPr>
            <a:spLocks noChangeAspect="1" noChangeArrowheads="1"/>
          </p:cNvSpPr>
          <p:nvPr/>
        </p:nvSpPr>
        <p:spPr bwMode="auto">
          <a:xfrm>
            <a:off x="1763713" y="1573213"/>
            <a:ext cx="547687" cy="242887"/>
          </a:xfrm>
          <a:prstGeom prst="rect">
            <a:avLst/>
          </a:prstGeom>
          <a:noFill/>
          <a:ln w="12700" cap="rnd">
            <a:solidFill>
              <a:schemeClr val="tx1"/>
            </a:solidFill>
            <a:prstDash val="sysDot"/>
            <a:miter lim="800000"/>
            <a:headEnd/>
            <a:tailEnd/>
          </a:ln>
        </p:spPr>
        <p:txBody>
          <a:bodyPr wrap="none" anchor="ctr"/>
          <a:lstStyle/>
          <a:p>
            <a:pPr>
              <a:lnSpc>
                <a:spcPct val="100000"/>
              </a:lnSpc>
            </a:pPr>
            <a:endParaRPr lang="en-US" sz="1600"/>
          </a:p>
        </p:txBody>
      </p:sp>
      <p:sp>
        <p:nvSpPr>
          <p:cNvPr id="137268" name="Text Box 52"/>
          <p:cNvSpPr txBox="1">
            <a:spLocks noChangeArrowheads="1"/>
          </p:cNvSpPr>
          <p:nvPr/>
        </p:nvSpPr>
        <p:spPr bwMode="auto">
          <a:xfrm>
            <a:off x="2498725" y="3067050"/>
            <a:ext cx="900246" cy="584775"/>
          </a:xfrm>
          <a:prstGeom prst="rect">
            <a:avLst/>
          </a:prstGeom>
          <a:noFill/>
          <a:ln w="19050">
            <a:noFill/>
            <a:miter lim="800000"/>
            <a:headEnd/>
            <a:tailEnd type="none" w="sm" len="sm"/>
          </a:ln>
        </p:spPr>
        <p:txBody>
          <a:bodyPr wrap="none" lIns="45720" rIns="45720">
            <a:spAutoFit/>
          </a:bodyPr>
          <a:lstStyle/>
          <a:p>
            <a:r>
              <a:rPr lang="en-US" sz="1600" b="1" dirty="0"/>
              <a:t>Request</a:t>
            </a:r>
          </a:p>
          <a:p>
            <a:r>
              <a:rPr lang="en-US" sz="1600" b="1" dirty="0"/>
              <a:t>12</a:t>
            </a:r>
          </a:p>
        </p:txBody>
      </p:sp>
      <p:sp>
        <p:nvSpPr>
          <p:cNvPr id="39981" name="Rectangle 5"/>
          <p:cNvSpPr>
            <a:spLocks noChangeAspect="1" noChangeArrowheads="1"/>
          </p:cNvSpPr>
          <p:nvPr/>
        </p:nvSpPr>
        <p:spPr bwMode="auto">
          <a:xfrm>
            <a:off x="1133475" y="2384425"/>
            <a:ext cx="547688" cy="242888"/>
          </a:xfrm>
          <a:prstGeom prst="rect">
            <a:avLst/>
          </a:prstGeom>
          <a:solidFill>
            <a:schemeClr val="bg1"/>
          </a:solidFill>
          <a:ln w="12700">
            <a:solidFill>
              <a:schemeClr val="tx1"/>
            </a:solidFill>
            <a:miter lim="800000"/>
            <a:headEnd/>
            <a:tailEnd/>
          </a:ln>
        </p:spPr>
        <p:txBody>
          <a:bodyPr wrap="none" anchor="ctr"/>
          <a:lstStyle/>
          <a:p>
            <a:pPr>
              <a:lnSpc>
                <a:spcPct val="100000"/>
              </a:lnSpc>
            </a:pPr>
            <a:r>
              <a:rPr lang="en-US" sz="1600"/>
              <a:t>4*</a:t>
            </a:r>
          </a:p>
        </p:txBody>
      </p:sp>
      <p:sp>
        <p:nvSpPr>
          <p:cNvPr id="137258" name="Rectangle 42"/>
          <p:cNvSpPr>
            <a:spLocks noChangeAspect="1" noChangeArrowheads="1"/>
          </p:cNvSpPr>
          <p:nvPr/>
        </p:nvSpPr>
        <p:spPr bwMode="auto">
          <a:xfrm>
            <a:off x="1125538" y="2366963"/>
            <a:ext cx="547687" cy="242887"/>
          </a:xfrm>
          <a:prstGeom prst="rect">
            <a:avLst/>
          </a:prstGeom>
          <a:solidFill>
            <a:srgbClr val="00FFFF"/>
          </a:solidFill>
          <a:ln w="12700">
            <a:solidFill>
              <a:schemeClr val="tx1"/>
            </a:solidFill>
            <a:miter lim="800000"/>
            <a:headEnd/>
            <a:tailEnd/>
          </a:ln>
        </p:spPr>
        <p:txBody>
          <a:bodyPr wrap="none" anchor="ctr"/>
          <a:lstStyle/>
          <a:p>
            <a:pPr>
              <a:lnSpc>
                <a:spcPct val="100000"/>
              </a:lnSpc>
            </a:pPr>
            <a:r>
              <a:rPr lang="en-US" sz="1600"/>
              <a:t>4*</a:t>
            </a:r>
          </a:p>
        </p:txBody>
      </p:sp>
      <p:sp>
        <p:nvSpPr>
          <p:cNvPr id="137271" name="Rectangle 55"/>
          <p:cNvSpPr>
            <a:spLocks noChangeAspect="1" noChangeArrowheads="1"/>
          </p:cNvSpPr>
          <p:nvPr/>
        </p:nvSpPr>
        <p:spPr bwMode="auto">
          <a:xfrm>
            <a:off x="1133475" y="2378075"/>
            <a:ext cx="549275" cy="244475"/>
          </a:xfrm>
          <a:prstGeom prst="rect">
            <a:avLst/>
          </a:prstGeom>
          <a:solidFill>
            <a:srgbClr val="00FF00"/>
          </a:solidFill>
          <a:ln w="12700">
            <a:solidFill>
              <a:schemeClr val="tx1"/>
            </a:solidFill>
            <a:miter lim="800000"/>
            <a:headEnd/>
            <a:tailEnd/>
          </a:ln>
        </p:spPr>
        <p:txBody>
          <a:bodyPr wrap="none" anchor="ctr"/>
          <a:lstStyle/>
          <a:p>
            <a:pPr>
              <a:lnSpc>
                <a:spcPct val="100000"/>
              </a:lnSpc>
            </a:pPr>
            <a:r>
              <a:rPr lang="en-US" sz="1600"/>
              <a:t>12</a:t>
            </a:r>
          </a:p>
        </p:txBody>
      </p:sp>
      <p:sp>
        <p:nvSpPr>
          <p:cNvPr id="48" name="Slide Number Placeholder 47"/>
          <p:cNvSpPr>
            <a:spLocks noGrp="1"/>
          </p:cNvSpPr>
          <p:nvPr>
            <p:ph type="sldNum" sz="quarter" idx="12"/>
          </p:nvPr>
        </p:nvSpPr>
        <p:spPr/>
        <p:txBody>
          <a:bodyPr/>
          <a:lstStyle/>
          <a:p>
            <a:pPr>
              <a:defRPr/>
            </a:pPr>
            <a:fld id="{9B3F316D-389F-4488-B560-5E2DB5DE07B1}" type="slidenum">
              <a:rPr lang="en-CA" smtClean="0"/>
              <a:pPr>
                <a:defRPr/>
              </a:pPr>
              <a:t>16</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7267"/>
                                        </p:tgtEl>
                                        <p:attrNameLst>
                                          <p:attrName>style.visibility</p:attrName>
                                        </p:attrNameLst>
                                      </p:cBhvr>
                                      <p:to>
                                        <p:strVal val="visible"/>
                                      </p:to>
                                    </p:set>
                                  </p:childTnLst>
                                  <p:subTnLst>
                                    <p:set>
                                      <p:cBhvr override="childStyle">
                                        <p:cTn dur="1" fill="hold" display="0" masterRel="nextClick" afterEffect="1"/>
                                        <p:tgtEl>
                                          <p:spTgt spid="13726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72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7254"/>
                                        </p:tgtEl>
                                        <p:attrNameLst>
                                          <p:attrName>style.visibility</p:attrName>
                                        </p:attrNameLst>
                                      </p:cBhvr>
                                      <p:to>
                                        <p:strVal val="visible"/>
                                      </p:to>
                                    </p:set>
                                  </p:childTnLst>
                                  <p:subTnLst>
                                    <p:set>
                                      <p:cBhvr override="childStyle">
                                        <p:cTn dur="1" fill="hold" display="0" masterRel="nextClick" afterEffect="1"/>
                                        <p:tgtEl>
                                          <p:spTgt spid="13725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7269"/>
                                        </p:tgtEl>
                                        <p:attrNameLst>
                                          <p:attrName>style.visibility</p:attrName>
                                        </p:attrNameLst>
                                      </p:cBhvr>
                                      <p:to>
                                        <p:strVal val="visible"/>
                                      </p:to>
                                    </p:set>
                                  </p:childTnLst>
                                  <p:subTnLst>
                                    <p:set>
                                      <p:cBhvr override="childStyle">
                                        <p:cTn dur="1" fill="hold" display="0" masterRel="nextClick" afterEffect="1"/>
                                        <p:tgtEl>
                                          <p:spTgt spid="13726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72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7257"/>
                                        </p:tgtEl>
                                        <p:attrNameLst>
                                          <p:attrName>style.visibility</p:attrName>
                                        </p:attrNameLst>
                                      </p:cBhvr>
                                      <p:to>
                                        <p:strVal val="visible"/>
                                      </p:to>
                                    </p:set>
                                  </p:childTnLst>
                                  <p:subTnLst>
                                    <p:set>
                                      <p:cBhvr override="childStyle">
                                        <p:cTn dur="1" fill="hold" display="0" masterRel="nextClick" afterEffect="1"/>
                                        <p:tgtEl>
                                          <p:spTgt spid="137257"/>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72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7268"/>
                                        </p:tgtEl>
                                        <p:attrNameLst>
                                          <p:attrName>style.visibility</p:attrName>
                                        </p:attrNameLst>
                                      </p:cBhvr>
                                      <p:to>
                                        <p:strVal val="visible"/>
                                      </p:to>
                                    </p:set>
                                  </p:childTnLst>
                                  <p:subTnLst>
                                    <p:set>
                                      <p:cBhvr override="childStyle">
                                        <p:cTn dur="1" fill="hold" display="0" masterRel="nextClick" afterEffect="1"/>
                                        <p:tgtEl>
                                          <p:spTgt spid="137268"/>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372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37260"/>
                                        </p:tgtEl>
                                        <p:attrNameLst>
                                          <p:attrName>style.visibility</p:attrName>
                                        </p:attrNameLst>
                                      </p:cBhvr>
                                      <p:to>
                                        <p:strVal val="visible"/>
                                      </p:to>
                                    </p:set>
                                  </p:childTnLst>
                                  <p:subTnLst>
                                    <p:set>
                                      <p:cBhvr override="childStyle">
                                        <p:cTn dur="1" fill="hold" display="0" masterRel="nextClick" afterEffect="1"/>
                                        <p:tgtEl>
                                          <p:spTgt spid="137260"/>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3727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37261"/>
                                        </p:tgtEl>
                                        <p:attrNameLst>
                                          <p:attrName>style.visibility</p:attrName>
                                        </p:attrNameLst>
                                      </p:cBhvr>
                                      <p:to>
                                        <p:strVal val="visible"/>
                                      </p:to>
                                    </p:set>
                                  </p:childTnLst>
                                  <p:subTnLst>
                                    <p:set>
                                      <p:cBhvr override="childStyle">
                                        <p:cTn dur="1" fill="hold" display="0" masterRel="nextClick" afterEffect="1"/>
                                        <p:tgtEl>
                                          <p:spTgt spid="1372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67" grpId="0" autoUpdateAnimBg="0"/>
      <p:bldP spid="137269" grpId="0" animBg="1" autoUpdateAnimBg="0"/>
      <p:bldP spid="137250" grpId="0" animBg="1" autoUpdateAnimBg="0"/>
      <p:bldP spid="137251" grpId="0" animBg="1" autoUpdateAnimBg="0"/>
      <p:bldP spid="137254" grpId="0" animBg="1" autoUpdateAnimBg="0"/>
      <p:bldP spid="137256" grpId="0" animBg="1" autoUpdateAnimBg="0"/>
      <p:bldP spid="137257" grpId="0" animBg="1" autoUpdateAnimBg="0"/>
      <p:bldP spid="137260" grpId="0" animBg="1" autoUpdateAnimBg="0"/>
      <p:bldP spid="137261" grpId="0" animBg="1" autoUpdateAnimBg="0"/>
      <p:bldP spid="137268" grpId="0" autoUpdateAnimBg="0"/>
      <p:bldP spid="137258" grpId="0" animBg="1" autoUpdateAnimBg="0"/>
      <p:bldP spid="137271"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ChangeArrowheads="1"/>
          </p:cNvSpPr>
          <p:nvPr>
            <p:ph type="title"/>
          </p:nvPr>
        </p:nvSpPr>
        <p:spPr/>
        <p:txBody>
          <a:bodyPr/>
          <a:lstStyle/>
          <a:p>
            <a:pPr eaLnBrk="1" hangingPunct="1">
              <a:defRPr/>
            </a:pPr>
            <a:r>
              <a:rPr lang="en-US" dirty="0" smtClean="0"/>
              <a:t>General Caching Concepts</a:t>
            </a:r>
          </a:p>
        </p:txBody>
      </p:sp>
      <p:sp>
        <p:nvSpPr>
          <p:cNvPr id="138245" name="Rectangle 5"/>
          <p:cNvSpPr>
            <a:spLocks noGrp="1" noChangeArrowheads="1"/>
          </p:cNvSpPr>
          <p:nvPr>
            <p:ph type="body" idx="1"/>
          </p:nvPr>
        </p:nvSpPr>
        <p:spPr>
          <a:xfrm>
            <a:off x="533400" y="914400"/>
            <a:ext cx="8153400" cy="5595891"/>
          </a:xfrm>
        </p:spPr>
        <p:txBody>
          <a:bodyPr/>
          <a:lstStyle/>
          <a:p>
            <a:pPr eaLnBrk="1" hangingPunct="1">
              <a:defRPr/>
            </a:pPr>
            <a:r>
              <a:rPr lang="en-US" dirty="0" smtClean="0"/>
              <a:t>Types of cache misses:</a:t>
            </a:r>
          </a:p>
          <a:p>
            <a:pPr lvl="1" eaLnBrk="1" hangingPunct="1">
              <a:defRPr/>
            </a:pPr>
            <a:r>
              <a:rPr lang="en-US" sz="2200" b="1" dirty="0" smtClean="0">
                <a:solidFill>
                  <a:srgbClr val="FF0000"/>
                </a:solidFill>
              </a:rPr>
              <a:t>Cold (compulsory) miss</a:t>
            </a:r>
          </a:p>
          <a:p>
            <a:pPr lvl="2" eaLnBrk="1" hangingPunct="1">
              <a:defRPr/>
            </a:pPr>
            <a:r>
              <a:rPr lang="en-US" sz="2000" dirty="0" smtClean="0"/>
              <a:t>Cold misses occur because the cache is empty</a:t>
            </a:r>
          </a:p>
          <a:p>
            <a:pPr lvl="1" eaLnBrk="1" hangingPunct="1">
              <a:defRPr/>
            </a:pPr>
            <a:r>
              <a:rPr lang="en-US" sz="2200" b="1" dirty="0" smtClean="0">
                <a:solidFill>
                  <a:srgbClr val="FF0000"/>
                </a:solidFill>
              </a:rPr>
              <a:t>Conflict miss</a:t>
            </a:r>
          </a:p>
          <a:p>
            <a:pPr lvl="2" eaLnBrk="1" hangingPunct="1">
              <a:defRPr/>
            </a:pPr>
            <a:r>
              <a:rPr lang="en-US" sz="2000" dirty="0" smtClean="0"/>
              <a:t>Most caches limit blocks at level k to a small subset (sometimes a singleton) of the block positions at level k+1</a:t>
            </a:r>
          </a:p>
          <a:p>
            <a:pPr lvl="2" eaLnBrk="1" hangingPunct="1">
              <a:defRPr/>
            </a:pPr>
            <a:r>
              <a:rPr lang="en-US" sz="2000" dirty="0" smtClean="0"/>
              <a:t>e.g. block </a:t>
            </a:r>
            <a:r>
              <a:rPr lang="en-US" sz="2000" dirty="0" err="1" smtClean="0"/>
              <a:t>i</a:t>
            </a:r>
            <a:r>
              <a:rPr lang="en-US" sz="2000" dirty="0" smtClean="0"/>
              <a:t> at level k+1 must be placed in block (</a:t>
            </a:r>
            <a:r>
              <a:rPr lang="en-US" sz="2000" dirty="0" err="1" smtClean="0"/>
              <a:t>i</a:t>
            </a:r>
            <a:r>
              <a:rPr lang="en-US" sz="2000" dirty="0" smtClean="0"/>
              <a:t> mod 4) at level k</a:t>
            </a:r>
          </a:p>
          <a:p>
            <a:pPr lvl="2" eaLnBrk="1" hangingPunct="1">
              <a:defRPr/>
            </a:pPr>
            <a:r>
              <a:rPr lang="en-US" sz="2000" dirty="0" smtClean="0"/>
              <a:t>Conflict misses occur when the level k cache is large enough, but multiple data objects all map to the same level k block</a:t>
            </a:r>
          </a:p>
          <a:p>
            <a:pPr lvl="2" eaLnBrk="1" hangingPunct="1">
              <a:defRPr/>
            </a:pPr>
            <a:r>
              <a:rPr lang="en-US" sz="2000" dirty="0" smtClean="0"/>
              <a:t>e.g. Referencing blocks 0, 8, 0, 8, 0, 8, ... would miss every time</a:t>
            </a:r>
          </a:p>
          <a:p>
            <a:pPr lvl="1" eaLnBrk="1" hangingPunct="1">
              <a:defRPr/>
            </a:pPr>
            <a:r>
              <a:rPr lang="en-US" sz="2200" b="1" dirty="0" smtClean="0">
                <a:solidFill>
                  <a:srgbClr val="FF0000"/>
                </a:solidFill>
              </a:rPr>
              <a:t>Capacity miss</a:t>
            </a:r>
          </a:p>
          <a:p>
            <a:pPr lvl="2" eaLnBrk="1" hangingPunct="1">
              <a:defRPr/>
            </a:pPr>
            <a:r>
              <a:rPr lang="en-US" sz="2000" dirty="0" smtClean="0"/>
              <a:t>Occurs when the set of active cache blocks (working set) is larger than the cache</a:t>
            </a:r>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17</a:t>
            </a:fld>
            <a:endParaRPr lang="en-C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474" name="Rectangle 2"/>
          <p:cNvSpPr>
            <a:spLocks noGrp="1" noChangeArrowheads="1"/>
          </p:cNvSpPr>
          <p:nvPr>
            <p:ph type="title"/>
          </p:nvPr>
        </p:nvSpPr>
        <p:spPr>
          <a:xfrm>
            <a:off x="381000" y="304800"/>
            <a:ext cx="4817024" cy="479747"/>
          </a:xfrm>
          <a:noFill/>
          <a:ln/>
        </p:spPr>
        <p:txBody>
          <a:bodyPr wrap="none"/>
          <a:lstStyle/>
          <a:p>
            <a:r>
              <a:rPr lang="en-US" sz="3200" dirty="0" smtClean="0"/>
              <a:t>More Caching Concepts</a:t>
            </a:r>
            <a:endParaRPr lang="en-US" sz="3200" dirty="0"/>
          </a:p>
        </p:txBody>
      </p:sp>
      <p:sp>
        <p:nvSpPr>
          <p:cNvPr id="1513475" name="Rectangle 3"/>
          <p:cNvSpPr>
            <a:spLocks noGrp="1" noChangeArrowheads="1"/>
          </p:cNvSpPr>
          <p:nvPr>
            <p:ph type="body" idx="1"/>
          </p:nvPr>
        </p:nvSpPr>
        <p:spPr>
          <a:xfrm>
            <a:off x="533400" y="1066800"/>
            <a:ext cx="8077200" cy="5098832"/>
          </a:xfrm>
          <a:noFill/>
          <a:ln/>
        </p:spPr>
        <p:txBody>
          <a:bodyPr/>
          <a:lstStyle/>
          <a:p>
            <a:pPr>
              <a:lnSpc>
                <a:spcPct val="100000"/>
              </a:lnSpc>
              <a:spcBef>
                <a:spcPts val="600"/>
              </a:spcBef>
            </a:pPr>
            <a:r>
              <a:rPr lang="en-US" b="1" dirty="0" smtClean="0">
                <a:solidFill>
                  <a:schemeClr val="accent1"/>
                </a:solidFill>
              </a:rPr>
              <a:t>Hit </a:t>
            </a:r>
            <a:r>
              <a:rPr lang="en-US" b="1" dirty="0">
                <a:solidFill>
                  <a:schemeClr val="accent1"/>
                </a:solidFill>
              </a:rPr>
              <a:t>Rate</a:t>
            </a:r>
            <a:r>
              <a:rPr lang="en-US" dirty="0"/>
              <a:t>: the fraction of memory accesses found in </a:t>
            </a:r>
            <a:r>
              <a:rPr lang="en-US" dirty="0" smtClean="0"/>
              <a:t>a level of the memory hierarchy</a:t>
            </a:r>
            <a:endParaRPr lang="en-US" dirty="0"/>
          </a:p>
          <a:p>
            <a:pPr lvl="1">
              <a:lnSpc>
                <a:spcPct val="100000"/>
              </a:lnSpc>
              <a:spcBef>
                <a:spcPts val="600"/>
              </a:spcBef>
            </a:pPr>
            <a:r>
              <a:rPr lang="en-US" b="1" dirty="0">
                <a:solidFill>
                  <a:schemeClr val="accent1"/>
                </a:solidFill>
              </a:rPr>
              <a:t>Hit Time</a:t>
            </a:r>
            <a:r>
              <a:rPr lang="en-US" dirty="0"/>
              <a:t>: </a:t>
            </a:r>
            <a:r>
              <a:rPr lang="en-US" dirty="0" smtClean="0"/>
              <a:t> Time </a:t>
            </a:r>
            <a:r>
              <a:rPr lang="en-US" dirty="0"/>
              <a:t>to access </a:t>
            </a:r>
            <a:r>
              <a:rPr lang="en-US" dirty="0" smtClean="0"/>
              <a:t>that level which consists of</a:t>
            </a:r>
            <a:endParaRPr lang="en-US" dirty="0"/>
          </a:p>
          <a:p>
            <a:pPr lvl="2">
              <a:lnSpc>
                <a:spcPct val="100000"/>
              </a:lnSpc>
              <a:spcBef>
                <a:spcPts val="600"/>
              </a:spcBef>
              <a:buNone/>
            </a:pPr>
            <a:r>
              <a:rPr lang="en-US" dirty="0" smtClean="0"/>
              <a:t>  Time to access the block + </a:t>
            </a:r>
            <a:r>
              <a:rPr lang="en-US" dirty="0"/>
              <a:t>Time to determine </a:t>
            </a:r>
            <a:r>
              <a:rPr lang="en-US" dirty="0" smtClean="0"/>
              <a:t>hit/miss</a:t>
            </a:r>
            <a:endParaRPr lang="en-US" dirty="0">
              <a:solidFill>
                <a:schemeClr val="accent1"/>
              </a:solidFill>
            </a:endParaRPr>
          </a:p>
          <a:p>
            <a:pPr>
              <a:lnSpc>
                <a:spcPct val="100000"/>
              </a:lnSpc>
              <a:spcBef>
                <a:spcPts val="600"/>
              </a:spcBef>
            </a:pPr>
            <a:endParaRPr lang="en-US" sz="800" b="1" dirty="0" smtClean="0">
              <a:solidFill>
                <a:schemeClr val="accent1"/>
              </a:solidFill>
            </a:endParaRPr>
          </a:p>
          <a:p>
            <a:pPr>
              <a:lnSpc>
                <a:spcPct val="100000"/>
              </a:lnSpc>
              <a:spcBef>
                <a:spcPts val="600"/>
              </a:spcBef>
            </a:pPr>
            <a:r>
              <a:rPr lang="en-US" b="1" dirty="0" smtClean="0">
                <a:solidFill>
                  <a:schemeClr val="accent1"/>
                </a:solidFill>
              </a:rPr>
              <a:t>Miss Rate</a:t>
            </a:r>
            <a:r>
              <a:rPr lang="en-US" dirty="0" smtClean="0">
                <a:solidFill>
                  <a:schemeClr val="accent1"/>
                </a:solidFill>
              </a:rPr>
              <a:t>: </a:t>
            </a:r>
            <a:r>
              <a:rPr lang="en-US" dirty="0" smtClean="0"/>
              <a:t>the fraction of memory accesses </a:t>
            </a:r>
            <a:r>
              <a:rPr lang="en-US" i="1" dirty="0" smtClean="0"/>
              <a:t>not</a:t>
            </a:r>
            <a:r>
              <a:rPr lang="en-US" dirty="0" smtClean="0"/>
              <a:t> found in a level of the memory hierarchy    </a:t>
            </a:r>
            <a:r>
              <a:rPr lang="en-US" dirty="0" smtClean="0">
                <a:sym typeface="Symbol" pitchFamily="18" charset="2"/>
              </a:rPr>
              <a:t>  </a:t>
            </a:r>
            <a:r>
              <a:rPr lang="en-US" dirty="0" smtClean="0"/>
              <a:t> </a:t>
            </a:r>
            <a:r>
              <a:rPr lang="en-US" dirty="0"/>
              <a:t>1 - (Hit Rate)</a:t>
            </a:r>
          </a:p>
          <a:p>
            <a:pPr lvl="1">
              <a:lnSpc>
                <a:spcPct val="100000"/>
              </a:lnSpc>
              <a:spcBef>
                <a:spcPts val="600"/>
              </a:spcBef>
            </a:pPr>
            <a:r>
              <a:rPr lang="en-US" b="1" dirty="0">
                <a:solidFill>
                  <a:schemeClr val="accent1"/>
                </a:solidFill>
              </a:rPr>
              <a:t>Miss Penalty</a:t>
            </a:r>
            <a:r>
              <a:rPr lang="en-US" dirty="0"/>
              <a:t>: </a:t>
            </a:r>
            <a:r>
              <a:rPr lang="en-US" dirty="0" smtClean="0"/>
              <a:t>Time to replace a block in that level with the corresponding block from a lower level which consists of</a:t>
            </a:r>
          </a:p>
          <a:p>
            <a:pPr lvl="2">
              <a:lnSpc>
                <a:spcPct val="100000"/>
              </a:lnSpc>
              <a:spcBef>
                <a:spcPts val="600"/>
              </a:spcBef>
              <a:buNone/>
            </a:pPr>
            <a:r>
              <a:rPr lang="en-US" dirty="0" smtClean="0"/>
              <a:t>      Time to access the block in the lower level </a:t>
            </a:r>
            <a:br>
              <a:rPr lang="en-US" dirty="0" smtClean="0"/>
            </a:br>
            <a:r>
              <a:rPr lang="en-US" dirty="0" smtClean="0"/>
              <a:t>+ Time to transmit that block to the level that experienced the miss </a:t>
            </a:r>
            <a:br>
              <a:rPr lang="en-US" dirty="0" smtClean="0"/>
            </a:br>
            <a:r>
              <a:rPr lang="en-US" dirty="0" smtClean="0"/>
              <a:t>+ Time to insert the block in that level  </a:t>
            </a:r>
            <a:br>
              <a:rPr lang="en-US" dirty="0" smtClean="0"/>
            </a:br>
            <a:r>
              <a:rPr lang="en-US" dirty="0" smtClean="0"/>
              <a:t>+ Time to pass the block to the requestor</a:t>
            </a:r>
          </a:p>
          <a:p>
            <a:pPr lvl="2">
              <a:lnSpc>
                <a:spcPct val="100000"/>
              </a:lnSpc>
              <a:spcBef>
                <a:spcPts val="600"/>
              </a:spcBef>
              <a:buNone/>
            </a:pPr>
            <a:endParaRPr lang="en-US" sz="800" dirty="0"/>
          </a:p>
          <a:p>
            <a:pPr algn="ctr">
              <a:lnSpc>
                <a:spcPct val="100000"/>
              </a:lnSpc>
              <a:spcBef>
                <a:spcPts val="600"/>
              </a:spcBef>
              <a:buNone/>
            </a:pPr>
            <a:r>
              <a:rPr lang="en-US" sz="2600" dirty="0"/>
              <a:t>Hit Time &lt;&lt; Miss Penalty</a:t>
            </a:r>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18</a:t>
            </a:fld>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134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134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134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34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1347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1347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34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34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4434" name="Rectangle 2"/>
          <p:cNvSpPr>
            <a:spLocks noGrp="1" noChangeArrowheads="1"/>
          </p:cNvSpPr>
          <p:nvPr>
            <p:ph type="title"/>
          </p:nvPr>
        </p:nvSpPr>
        <p:spPr/>
        <p:txBody>
          <a:bodyPr/>
          <a:lstStyle/>
          <a:p>
            <a:r>
              <a:rPr lang="en-US" dirty="0" smtClean="0"/>
              <a:t>Components of a Computer</a:t>
            </a:r>
            <a:endParaRPr lang="en-US" dirty="0"/>
          </a:p>
        </p:txBody>
      </p:sp>
      <p:sp>
        <p:nvSpPr>
          <p:cNvPr id="29" name="Slide Number Placeholder 28"/>
          <p:cNvSpPr>
            <a:spLocks noGrp="1"/>
          </p:cNvSpPr>
          <p:nvPr>
            <p:ph type="sldNum" sz="quarter" idx="12"/>
          </p:nvPr>
        </p:nvSpPr>
        <p:spPr/>
        <p:txBody>
          <a:bodyPr/>
          <a:lstStyle/>
          <a:p>
            <a:fld id="{3CC63E4C-4642-794D-A2FD-70F6B81535F5}" type="slidenum">
              <a:rPr lang="en-US" smtClean="0"/>
              <a:pPr/>
              <a:t>1</a:t>
            </a:fld>
            <a:endParaRPr lang="en-US"/>
          </a:p>
        </p:txBody>
      </p:sp>
      <p:sp>
        <p:nvSpPr>
          <p:cNvPr id="31" name="Rectangle 3"/>
          <p:cNvSpPr>
            <a:spLocks noChangeArrowheads="1"/>
          </p:cNvSpPr>
          <p:nvPr/>
        </p:nvSpPr>
        <p:spPr bwMode="auto">
          <a:xfrm>
            <a:off x="1905000" y="1320801"/>
            <a:ext cx="5143500" cy="28575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2" name="Rectangle 4"/>
          <p:cNvSpPr>
            <a:spLocks noChangeArrowheads="1"/>
          </p:cNvSpPr>
          <p:nvPr/>
        </p:nvSpPr>
        <p:spPr bwMode="auto">
          <a:xfrm>
            <a:off x="2286000" y="1727201"/>
            <a:ext cx="1460500" cy="21971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3" name="Rectangle 5"/>
          <p:cNvSpPr>
            <a:spLocks noChangeArrowheads="1"/>
          </p:cNvSpPr>
          <p:nvPr/>
        </p:nvSpPr>
        <p:spPr bwMode="auto">
          <a:xfrm>
            <a:off x="2317750" y="1854201"/>
            <a:ext cx="1308100" cy="284163"/>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a:solidFill>
                  <a:schemeClr val="tx1"/>
                </a:solidFill>
              </a:rPr>
              <a:t> Processor</a:t>
            </a:r>
          </a:p>
        </p:txBody>
      </p:sp>
      <p:sp>
        <p:nvSpPr>
          <p:cNvPr id="34" name="Rectangle 6"/>
          <p:cNvSpPr>
            <a:spLocks noChangeArrowheads="1"/>
          </p:cNvSpPr>
          <p:nvPr/>
        </p:nvSpPr>
        <p:spPr bwMode="auto">
          <a:xfrm>
            <a:off x="3937000" y="1727201"/>
            <a:ext cx="1333500" cy="2222500"/>
          </a:xfrm>
          <a:prstGeom prst="rect">
            <a:avLst/>
          </a:prstGeom>
          <a:solidFill>
            <a:schemeClr val="bg1"/>
          </a:solidFill>
          <a:ln w="38100">
            <a:solidFill>
              <a:srgbClr val="FF0000"/>
            </a:solidFill>
            <a:miter lim="800000"/>
            <a:headEnd/>
            <a:tailEnd/>
          </a:ln>
          <a:effectLst>
            <a:outerShdw dist="107763" dir="2700000" algn="ctr" rotWithShape="0">
              <a:schemeClr val="bg2"/>
            </a:outerShdw>
          </a:effectLst>
        </p:spPr>
        <p:txBody>
          <a:bodyPr wrap="none" anchor="ctr"/>
          <a:lstStyle/>
          <a:p>
            <a:endParaRPr lang="en-US"/>
          </a:p>
        </p:txBody>
      </p:sp>
      <p:sp>
        <p:nvSpPr>
          <p:cNvPr id="35" name="Rectangle 7"/>
          <p:cNvSpPr>
            <a:spLocks noChangeArrowheads="1"/>
          </p:cNvSpPr>
          <p:nvPr/>
        </p:nvSpPr>
        <p:spPr bwMode="auto">
          <a:xfrm>
            <a:off x="5435600" y="1727201"/>
            <a:ext cx="1333500" cy="22225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6" name="AutoShape 8"/>
          <p:cNvSpPr>
            <a:spLocks noChangeArrowheads="1"/>
          </p:cNvSpPr>
          <p:nvPr/>
        </p:nvSpPr>
        <p:spPr bwMode="auto">
          <a:xfrm>
            <a:off x="2489200" y="2413001"/>
            <a:ext cx="1079500" cy="596900"/>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37" name="AutoShape 9"/>
          <p:cNvSpPr>
            <a:spLocks noChangeArrowheads="1"/>
          </p:cNvSpPr>
          <p:nvPr/>
        </p:nvSpPr>
        <p:spPr bwMode="auto">
          <a:xfrm>
            <a:off x="2489200" y="3175001"/>
            <a:ext cx="1079500" cy="596900"/>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38" name="Rectangle 10"/>
          <p:cNvSpPr>
            <a:spLocks noChangeArrowheads="1"/>
          </p:cNvSpPr>
          <p:nvPr/>
        </p:nvSpPr>
        <p:spPr bwMode="auto">
          <a:xfrm>
            <a:off x="2554816" y="2561168"/>
            <a:ext cx="939800" cy="284163"/>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Control</a:t>
            </a:r>
          </a:p>
        </p:txBody>
      </p:sp>
      <p:sp>
        <p:nvSpPr>
          <p:cNvPr id="39" name="Rectangle 11"/>
          <p:cNvSpPr>
            <a:spLocks noChangeArrowheads="1"/>
          </p:cNvSpPr>
          <p:nvPr/>
        </p:nvSpPr>
        <p:spPr bwMode="auto">
          <a:xfrm>
            <a:off x="2506132" y="3327402"/>
            <a:ext cx="1104900" cy="284163"/>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err="1">
                <a:solidFill>
                  <a:schemeClr val="tx1"/>
                </a:solidFill>
              </a:rPr>
              <a:t>Datapath</a:t>
            </a:r>
            <a:endParaRPr lang="en-US" b="1" dirty="0">
              <a:solidFill>
                <a:schemeClr val="tx1"/>
              </a:solidFill>
            </a:endParaRPr>
          </a:p>
        </p:txBody>
      </p:sp>
      <p:sp>
        <p:nvSpPr>
          <p:cNvPr id="40" name="Rectangle 12"/>
          <p:cNvSpPr>
            <a:spLocks noChangeArrowheads="1"/>
          </p:cNvSpPr>
          <p:nvPr/>
        </p:nvSpPr>
        <p:spPr bwMode="auto">
          <a:xfrm>
            <a:off x="4114800" y="2692401"/>
            <a:ext cx="961802" cy="29367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a:solidFill>
                  <a:srgbClr val="FF0000"/>
                </a:solidFill>
              </a:rPr>
              <a:t>Memory</a:t>
            </a:r>
          </a:p>
        </p:txBody>
      </p:sp>
      <p:sp>
        <p:nvSpPr>
          <p:cNvPr id="41" name="Rectangle 13"/>
          <p:cNvSpPr>
            <a:spLocks noChangeArrowheads="1"/>
          </p:cNvSpPr>
          <p:nvPr/>
        </p:nvSpPr>
        <p:spPr bwMode="auto">
          <a:xfrm>
            <a:off x="5562600" y="1917701"/>
            <a:ext cx="990600" cy="284163"/>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a:solidFill>
                  <a:schemeClr val="tx1"/>
                </a:solidFill>
              </a:rPr>
              <a:t>Devices</a:t>
            </a:r>
          </a:p>
        </p:txBody>
      </p:sp>
      <p:sp>
        <p:nvSpPr>
          <p:cNvPr id="42" name="AutoShape 14"/>
          <p:cNvSpPr>
            <a:spLocks noChangeArrowheads="1"/>
          </p:cNvSpPr>
          <p:nvPr/>
        </p:nvSpPr>
        <p:spPr bwMode="auto">
          <a:xfrm>
            <a:off x="5562600" y="2463801"/>
            <a:ext cx="1079500" cy="596900"/>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43" name="AutoShape 15"/>
          <p:cNvSpPr>
            <a:spLocks noChangeArrowheads="1"/>
          </p:cNvSpPr>
          <p:nvPr/>
        </p:nvSpPr>
        <p:spPr bwMode="auto">
          <a:xfrm>
            <a:off x="5562600" y="3225801"/>
            <a:ext cx="1079500" cy="596900"/>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44" name="Rectangle 16"/>
          <p:cNvSpPr>
            <a:spLocks noChangeArrowheads="1"/>
          </p:cNvSpPr>
          <p:nvPr/>
        </p:nvSpPr>
        <p:spPr bwMode="auto">
          <a:xfrm>
            <a:off x="5613400" y="2628901"/>
            <a:ext cx="685800" cy="284163"/>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a:solidFill>
                  <a:schemeClr val="tx1"/>
                </a:solidFill>
              </a:rPr>
              <a:t>Input</a:t>
            </a:r>
          </a:p>
        </p:txBody>
      </p:sp>
      <p:sp>
        <p:nvSpPr>
          <p:cNvPr id="45" name="Rectangle 17"/>
          <p:cNvSpPr>
            <a:spLocks noChangeArrowheads="1"/>
          </p:cNvSpPr>
          <p:nvPr/>
        </p:nvSpPr>
        <p:spPr bwMode="auto">
          <a:xfrm>
            <a:off x="5613400" y="3390901"/>
            <a:ext cx="876300" cy="284163"/>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a:solidFill>
                  <a:schemeClr val="tx1"/>
                </a:solidFill>
              </a:rPr>
              <a:t>Output</a:t>
            </a:r>
          </a:p>
        </p:txBody>
      </p:sp>
      <p:grpSp>
        <p:nvGrpSpPr>
          <p:cNvPr id="2" name="Group 19"/>
          <p:cNvGrpSpPr>
            <a:grpSpLocks/>
          </p:cNvGrpSpPr>
          <p:nvPr/>
        </p:nvGrpSpPr>
        <p:grpSpPr bwMode="auto">
          <a:xfrm>
            <a:off x="3276600" y="3944939"/>
            <a:ext cx="2590800" cy="2481263"/>
            <a:chOff x="2160" y="2471"/>
            <a:chExt cx="1632" cy="1563"/>
          </a:xfrm>
        </p:grpSpPr>
        <p:sp>
          <p:nvSpPr>
            <p:cNvPr id="47" name="Rectangle 20"/>
            <p:cNvSpPr>
              <a:spLocks noChangeArrowheads="1"/>
            </p:cNvSpPr>
            <p:nvPr/>
          </p:nvSpPr>
          <p:spPr bwMode="auto">
            <a:xfrm>
              <a:off x="2170" y="2890"/>
              <a:ext cx="416" cy="616"/>
            </a:xfrm>
            <a:prstGeom prst="rect">
              <a:avLst/>
            </a:prstGeom>
            <a:noFill/>
            <a:ln w="25400">
              <a:solidFill>
                <a:srgbClr val="FF0000"/>
              </a:solidFill>
              <a:miter lim="800000"/>
              <a:headEnd/>
              <a:tailEnd/>
            </a:ln>
            <a:effectLst/>
          </p:spPr>
          <p:txBody>
            <a:bodyPr wrap="none" anchor="ctr"/>
            <a:lstStyle/>
            <a:p>
              <a:endParaRPr lang="en-US"/>
            </a:p>
          </p:txBody>
        </p:sp>
        <p:sp>
          <p:nvSpPr>
            <p:cNvPr id="48" name="Rectangle 21"/>
            <p:cNvSpPr>
              <a:spLocks noChangeArrowheads="1"/>
            </p:cNvSpPr>
            <p:nvPr/>
          </p:nvSpPr>
          <p:spPr bwMode="auto">
            <a:xfrm rot="5400000">
              <a:off x="2159" y="3089"/>
              <a:ext cx="438" cy="212"/>
            </a:xfrm>
            <a:prstGeom prst="rect">
              <a:avLst/>
            </a:prstGeom>
            <a:noFill/>
            <a:ln w="12700">
              <a:noFill/>
              <a:miter lim="800000"/>
              <a:headEnd/>
              <a:tailEnd/>
            </a:ln>
            <a:effectLst/>
          </p:spPr>
          <p:txBody>
            <a:bodyPr wrap="none" lIns="90488" tIns="44450" rIns="90488" bIns="44450">
              <a:spAutoFit/>
            </a:bodyPr>
            <a:lstStyle/>
            <a:p>
              <a:r>
                <a:rPr lang="en-US" sz="1600" b="1" dirty="0">
                  <a:solidFill>
                    <a:srgbClr val="FF0000"/>
                  </a:solidFill>
                </a:rPr>
                <a:t>Cache</a:t>
              </a:r>
            </a:p>
          </p:txBody>
        </p:sp>
        <p:sp>
          <p:nvSpPr>
            <p:cNvPr id="49" name="Rectangle 22"/>
            <p:cNvSpPr>
              <a:spLocks noChangeArrowheads="1"/>
            </p:cNvSpPr>
            <p:nvPr/>
          </p:nvSpPr>
          <p:spPr bwMode="auto">
            <a:xfrm>
              <a:off x="2698" y="2890"/>
              <a:ext cx="464" cy="856"/>
            </a:xfrm>
            <a:prstGeom prst="rect">
              <a:avLst/>
            </a:prstGeom>
            <a:noFill/>
            <a:ln w="25400">
              <a:solidFill>
                <a:srgbClr val="FF0000"/>
              </a:solidFill>
              <a:miter lim="800000"/>
              <a:headEnd/>
              <a:tailEnd/>
            </a:ln>
            <a:effectLst/>
          </p:spPr>
          <p:txBody>
            <a:bodyPr wrap="none" anchor="ctr"/>
            <a:lstStyle/>
            <a:p>
              <a:endParaRPr lang="en-US"/>
            </a:p>
          </p:txBody>
        </p:sp>
        <p:sp>
          <p:nvSpPr>
            <p:cNvPr id="50" name="Rectangle 23"/>
            <p:cNvSpPr>
              <a:spLocks noChangeArrowheads="1"/>
            </p:cNvSpPr>
            <p:nvPr/>
          </p:nvSpPr>
          <p:spPr bwMode="auto">
            <a:xfrm rot="5400000">
              <a:off x="2558" y="3154"/>
              <a:ext cx="720" cy="364"/>
            </a:xfrm>
            <a:prstGeom prst="rect">
              <a:avLst/>
            </a:prstGeom>
            <a:noFill/>
            <a:ln w="12700">
              <a:noFill/>
              <a:miter lim="800000"/>
              <a:headEnd/>
              <a:tailEnd/>
            </a:ln>
            <a:effectLst/>
          </p:spPr>
          <p:txBody>
            <a:bodyPr lIns="90488" tIns="44450" rIns="90488" bIns="44450">
              <a:spAutoFit/>
            </a:bodyPr>
            <a:lstStyle/>
            <a:p>
              <a:pPr algn="ctr"/>
              <a:r>
                <a:rPr lang="en-US" sz="1600" b="1" dirty="0">
                  <a:solidFill>
                    <a:srgbClr val="FF0000"/>
                  </a:solidFill>
                </a:rPr>
                <a:t>Main Memory</a:t>
              </a:r>
            </a:p>
          </p:txBody>
        </p:sp>
        <p:sp>
          <p:nvSpPr>
            <p:cNvPr id="51" name="Rectangle 24"/>
            <p:cNvSpPr>
              <a:spLocks noChangeArrowheads="1"/>
            </p:cNvSpPr>
            <p:nvPr/>
          </p:nvSpPr>
          <p:spPr bwMode="auto">
            <a:xfrm>
              <a:off x="3274" y="2890"/>
              <a:ext cx="512" cy="1144"/>
            </a:xfrm>
            <a:prstGeom prst="rect">
              <a:avLst/>
            </a:prstGeom>
            <a:noFill/>
            <a:ln w="25400">
              <a:solidFill>
                <a:srgbClr val="FF0000"/>
              </a:solidFill>
              <a:miter lim="800000"/>
              <a:headEnd/>
              <a:tailEnd/>
            </a:ln>
            <a:effectLst/>
          </p:spPr>
          <p:txBody>
            <a:bodyPr wrap="none" anchor="ctr"/>
            <a:lstStyle/>
            <a:p>
              <a:endParaRPr lang="en-US"/>
            </a:p>
          </p:txBody>
        </p:sp>
        <p:sp>
          <p:nvSpPr>
            <p:cNvPr id="52" name="Rectangle 25"/>
            <p:cNvSpPr>
              <a:spLocks noChangeArrowheads="1"/>
            </p:cNvSpPr>
            <p:nvPr/>
          </p:nvSpPr>
          <p:spPr bwMode="auto">
            <a:xfrm rot="5400000">
              <a:off x="3043" y="3245"/>
              <a:ext cx="960" cy="518"/>
            </a:xfrm>
            <a:prstGeom prst="rect">
              <a:avLst/>
            </a:prstGeom>
            <a:noFill/>
            <a:ln w="12700">
              <a:noFill/>
              <a:miter lim="800000"/>
              <a:headEnd/>
              <a:tailEnd/>
            </a:ln>
            <a:effectLst/>
          </p:spPr>
          <p:txBody>
            <a:bodyPr lIns="90488" tIns="44450" rIns="90488" bIns="44450">
              <a:spAutoFit/>
            </a:bodyPr>
            <a:lstStyle/>
            <a:p>
              <a:pPr algn="ctr"/>
              <a:r>
                <a:rPr lang="en-US" sz="1600" b="1" dirty="0">
                  <a:solidFill>
                    <a:srgbClr val="FF0000"/>
                  </a:solidFill>
                </a:rPr>
                <a:t>Secondary Memory</a:t>
              </a:r>
            </a:p>
            <a:p>
              <a:pPr algn="ctr"/>
              <a:r>
                <a:rPr lang="en-US" sz="1600" b="1" dirty="0">
                  <a:solidFill>
                    <a:srgbClr val="FF0000"/>
                  </a:solidFill>
                </a:rPr>
                <a:t>(Disk)</a:t>
              </a:r>
            </a:p>
          </p:txBody>
        </p:sp>
        <p:sp>
          <p:nvSpPr>
            <p:cNvPr id="53" name="Line 26"/>
            <p:cNvSpPr>
              <a:spLocks noChangeShapeType="1"/>
            </p:cNvSpPr>
            <p:nvPr/>
          </p:nvSpPr>
          <p:spPr bwMode="auto">
            <a:xfrm flipH="1">
              <a:off x="2160" y="2471"/>
              <a:ext cx="411" cy="409"/>
            </a:xfrm>
            <a:prstGeom prst="line">
              <a:avLst/>
            </a:prstGeom>
            <a:noFill/>
            <a:ln w="38100">
              <a:solidFill>
                <a:srgbClr val="FF0000"/>
              </a:solidFill>
              <a:round/>
              <a:headEnd/>
              <a:tailEnd/>
            </a:ln>
            <a:effectLst/>
          </p:spPr>
          <p:txBody>
            <a:bodyPr/>
            <a:lstStyle/>
            <a:p>
              <a:endParaRPr lang="en-US"/>
            </a:p>
          </p:txBody>
        </p:sp>
        <p:sp>
          <p:nvSpPr>
            <p:cNvPr id="54" name="Line 27"/>
            <p:cNvSpPr>
              <a:spLocks noChangeShapeType="1"/>
            </p:cNvSpPr>
            <p:nvPr/>
          </p:nvSpPr>
          <p:spPr bwMode="auto">
            <a:xfrm>
              <a:off x="3403" y="2471"/>
              <a:ext cx="389" cy="409"/>
            </a:xfrm>
            <a:prstGeom prst="line">
              <a:avLst/>
            </a:prstGeom>
            <a:noFill/>
            <a:ln w="38100">
              <a:solidFill>
                <a:srgbClr val="FF0000"/>
              </a:solidFill>
              <a:round/>
              <a:headEnd/>
              <a:tailEnd/>
            </a:ln>
            <a:effectLst/>
          </p:spPr>
          <p:txBody>
            <a:bodyPr/>
            <a:lstStyle/>
            <a:p>
              <a:endParaRPr lang="en-US"/>
            </a:p>
          </p:txBody>
        </p:sp>
      </p:grpSp>
      <p:sp>
        <p:nvSpPr>
          <p:cNvPr id="55" name="TextBox 54"/>
          <p:cNvSpPr txBox="1"/>
          <p:nvPr/>
        </p:nvSpPr>
        <p:spPr>
          <a:xfrm>
            <a:off x="1524000" y="4876800"/>
            <a:ext cx="1723549" cy="369332"/>
          </a:xfrm>
          <a:prstGeom prst="rect">
            <a:avLst/>
          </a:prstGeom>
          <a:noFill/>
        </p:spPr>
        <p:txBody>
          <a:bodyPr wrap="none" rtlCol="0">
            <a:spAutoFit/>
          </a:bodyPr>
          <a:lstStyle/>
          <a:p>
            <a:r>
              <a:rPr lang="en-US" dirty="0" smtClean="0">
                <a:solidFill>
                  <a:schemeClr val="tx2">
                    <a:lumMod val="90000"/>
                    <a:lumOff val="10000"/>
                  </a:schemeClr>
                </a:solidFill>
              </a:rPr>
              <a:t>Fast and Small</a:t>
            </a:r>
            <a:endParaRPr lang="en-US" dirty="0">
              <a:solidFill>
                <a:schemeClr val="tx2">
                  <a:lumMod val="90000"/>
                  <a:lumOff val="10000"/>
                </a:schemeClr>
              </a:solidFill>
            </a:endParaRPr>
          </a:p>
        </p:txBody>
      </p:sp>
      <p:sp>
        <p:nvSpPr>
          <p:cNvPr id="56" name="TextBox 55"/>
          <p:cNvSpPr txBox="1"/>
          <p:nvPr/>
        </p:nvSpPr>
        <p:spPr>
          <a:xfrm>
            <a:off x="5867400" y="4876800"/>
            <a:ext cx="1787669" cy="369332"/>
          </a:xfrm>
          <a:prstGeom prst="rect">
            <a:avLst/>
          </a:prstGeom>
          <a:noFill/>
        </p:spPr>
        <p:txBody>
          <a:bodyPr wrap="none" rtlCol="0">
            <a:spAutoFit/>
          </a:bodyPr>
          <a:lstStyle/>
          <a:p>
            <a:r>
              <a:rPr lang="en-US" dirty="0" smtClean="0">
                <a:solidFill>
                  <a:schemeClr val="tx2">
                    <a:lumMod val="90000"/>
                    <a:lumOff val="10000"/>
                  </a:schemeClr>
                </a:solidFill>
              </a:rPr>
              <a:t>Slow and Large</a:t>
            </a:r>
            <a:endParaRPr lang="en-US" dirty="0">
              <a:solidFill>
                <a:schemeClr val="tx2">
                  <a:lumMod val="90000"/>
                  <a:lumOff val="10000"/>
                </a:schemeClr>
              </a:solidFill>
            </a:endParaRPr>
          </a:p>
        </p:txBody>
      </p:sp>
    </p:spTree>
    <p:extLst>
      <p:ext uri="{BB962C8B-B14F-4D97-AF65-F5344CB8AC3E}">
        <p14:creationId xmlns="" xmlns:p14="http://schemas.microsoft.com/office/powerpoint/2010/main" val="70030139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60" name="Rectangle 72"/>
          <p:cNvSpPr>
            <a:spLocks noGrp="1" noChangeArrowheads="1"/>
          </p:cNvSpPr>
          <p:nvPr>
            <p:ph type="title"/>
          </p:nvPr>
        </p:nvSpPr>
        <p:spPr/>
        <p:txBody>
          <a:bodyPr/>
          <a:lstStyle/>
          <a:p>
            <a:pPr eaLnBrk="1" hangingPunct="1">
              <a:defRPr/>
            </a:pPr>
            <a:r>
              <a:rPr lang="en-US" smtClean="0"/>
              <a:t>Examples of Caching in the Hierarchy</a:t>
            </a:r>
          </a:p>
        </p:txBody>
      </p:sp>
      <p:grpSp>
        <p:nvGrpSpPr>
          <p:cNvPr id="2" name="Group 73"/>
          <p:cNvGrpSpPr>
            <a:grpSpLocks/>
          </p:cNvGrpSpPr>
          <p:nvPr/>
        </p:nvGrpSpPr>
        <p:grpSpPr bwMode="auto">
          <a:xfrm>
            <a:off x="114300" y="1143000"/>
            <a:ext cx="8991600" cy="4957763"/>
            <a:chOff x="96" y="720"/>
            <a:chExt cx="5664" cy="3123"/>
          </a:xfrm>
        </p:grpSpPr>
        <p:sp>
          <p:nvSpPr>
            <p:cNvPr id="41989" name="Rectangle 4"/>
            <p:cNvSpPr>
              <a:spLocks noChangeArrowheads="1"/>
            </p:cNvSpPr>
            <p:nvPr/>
          </p:nvSpPr>
          <p:spPr bwMode="auto">
            <a:xfrm>
              <a:off x="4848" y="1344"/>
              <a:ext cx="912" cy="369"/>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Hardware</a:t>
              </a:r>
            </a:p>
          </p:txBody>
        </p:sp>
        <p:sp>
          <p:nvSpPr>
            <p:cNvPr id="41990" name="Rectangle 5"/>
            <p:cNvSpPr>
              <a:spLocks noChangeArrowheads="1"/>
            </p:cNvSpPr>
            <p:nvPr/>
          </p:nvSpPr>
          <p:spPr bwMode="auto">
            <a:xfrm>
              <a:off x="3744" y="1344"/>
              <a:ext cx="1104" cy="369"/>
            </a:xfrm>
            <a:prstGeom prst="rect">
              <a:avLst/>
            </a:prstGeom>
            <a:noFill/>
            <a:ln w="28575">
              <a:solidFill>
                <a:schemeClr val="tx1"/>
              </a:solidFill>
              <a:miter lim="800000"/>
              <a:headEnd/>
              <a:tailEnd/>
            </a:ln>
          </p:spPr>
          <p:txBody>
            <a:bodyPr/>
            <a:lstStyle/>
            <a:p>
              <a:pPr algn="r">
                <a:lnSpc>
                  <a:spcPct val="100000"/>
                </a:lnSpc>
              </a:pPr>
              <a:r>
                <a:rPr lang="en-US" dirty="0" smtClean="0">
                  <a:solidFill>
                    <a:schemeClr val="tx1"/>
                  </a:solidFill>
                </a:rPr>
                <a:t>0.5</a:t>
              </a:r>
              <a:endParaRPr lang="en-US" dirty="0">
                <a:solidFill>
                  <a:schemeClr val="tx1"/>
                </a:solidFill>
              </a:endParaRPr>
            </a:p>
          </p:txBody>
        </p:sp>
        <p:sp>
          <p:nvSpPr>
            <p:cNvPr id="41991" name="Rectangle 6"/>
            <p:cNvSpPr>
              <a:spLocks noChangeArrowheads="1"/>
            </p:cNvSpPr>
            <p:nvPr/>
          </p:nvSpPr>
          <p:spPr bwMode="auto">
            <a:xfrm>
              <a:off x="2448" y="1344"/>
              <a:ext cx="1296" cy="369"/>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On-Chip TLB</a:t>
              </a:r>
            </a:p>
          </p:txBody>
        </p:sp>
        <p:sp>
          <p:nvSpPr>
            <p:cNvPr id="41992" name="Rectangle 7"/>
            <p:cNvSpPr>
              <a:spLocks noChangeArrowheads="1"/>
            </p:cNvSpPr>
            <p:nvPr/>
          </p:nvSpPr>
          <p:spPr bwMode="auto">
            <a:xfrm>
              <a:off x="1248" y="1344"/>
              <a:ext cx="1200" cy="369"/>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Address translations</a:t>
              </a:r>
            </a:p>
          </p:txBody>
        </p:sp>
        <p:sp>
          <p:nvSpPr>
            <p:cNvPr id="41993" name="Rectangle 8"/>
            <p:cNvSpPr>
              <a:spLocks noChangeArrowheads="1"/>
            </p:cNvSpPr>
            <p:nvPr/>
          </p:nvSpPr>
          <p:spPr bwMode="auto">
            <a:xfrm>
              <a:off x="96" y="1344"/>
              <a:ext cx="1152" cy="369"/>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TLB</a:t>
              </a:r>
            </a:p>
          </p:txBody>
        </p:sp>
        <p:sp>
          <p:nvSpPr>
            <p:cNvPr id="41994" name="Rectangle 9"/>
            <p:cNvSpPr>
              <a:spLocks noChangeArrowheads="1"/>
            </p:cNvSpPr>
            <p:nvPr/>
          </p:nvSpPr>
          <p:spPr bwMode="auto">
            <a:xfrm>
              <a:off x="4848" y="3105"/>
              <a:ext cx="912" cy="369"/>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Web browser</a:t>
              </a:r>
            </a:p>
          </p:txBody>
        </p:sp>
        <p:sp>
          <p:nvSpPr>
            <p:cNvPr id="41995" name="Rectangle 10"/>
            <p:cNvSpPr>
              <a:spLocks noChangeArrowheads="1"/>
            </p:cNvSpPr>
            <p:nvPr/>
          </p:nvSpPr>
          <p:spPr bwMode="auto">
            <a:xfrm>
              <a:off x="3744" y="3105"/>
              <a:ext cx="1104" cy="369"/>
            </a:xfrm>
            <a:prstGeom prst="rect">
              <a:avLst/>
            </a:prstGeom>
            <a:noFill/>
            <a:ln w="28575">
              <a:solidFill>
                <a:schemeClr val="tx1"/>
              </a:solidFill>
              <a:miter lim="800000"/>
              <a:headEnd/>
              <a:tailEnd/>
            </a:ln>
          </p:spPr>
          <p:txBody>
            <a:bodyPr/>
            <a:lstStyle/>
            <a:p>
              <a:pPr algn="r">
                <a:lnSpc>
                  <a:spcPct val="100000"/>
                </a:lnSpc>
              </a:pPr>
              <a:r>
                <a:rPr lang="en-US">
                  <a:solidFill>
                    <a:schemeClr val="tx1"/>
                  </a:solidFill>
                </a:rPr>
                <a:t>10,000,000</a:t>
              </a:r>
            </a:p>
          </p:txBody>
        </p:sp>
        <p:sp>
          <p:nvSpPr>
            <p:cNvPr id="41996" name="Rectangle 11"/>
            <p:cNvSpPr>
              <a:spLocks noChangeArrowheads="1"/>
            </p:cNvSpPr>
            <p:nvPr/>
          </p:nvSpPr>
          <p:spPr bwMode="auto">
            <a:xfrm>
              <a:off x="2448" y="3105"/>
              <a:ext cx="1296" cy="369"/>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Local disk</a:t>
              </a:r>
            </a:p>
          </p:txBody>
        </p:sp>
        <p:sp>
          <p:nvSpPr>
            <p:cNvPr id="41997" name="Rectangle 12"/>
            <p:cNvSpPr>
              <a:spLocks noChangeArrowheads="1"/>
            </p:cNvSpPr>
            <p:nvPr/>
          </p:nvSpPr>
          <p:spPr bwMode="auto">
            <a:xfrm>
              <a:off x="1248" y="3105"/>
              <a:ext cx="1200" cy="369"/>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Web pages</a:t>
              </a:r>
            </a:p>
          </p:txBody>
        </p:sp>
        <p:sp>
          <p:nvSpPr>
            <p:cNvPr id="41998" name="Rectangle 13"/>
            <p:cNvSpPr>
              <a:spLocks noChangeArrowheads="1"/>
            </p:cNvSpPr>
            <p:nvPr/>
          </p:nvSpPr>
          <p:spPr bwMode="auto">
            <a:xfrm>
              <a:off x="96" y="3105"/>
              <a:ext cx="1152" cy="369"/>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Browser cache</a:t>
              </a:r>
            </a:p>
          </p:txBody>
        </p:sp>
        <p:sp>
          <p:nvSpPr>
            <p:cNvPr id="41999" name="Rectangle 14"/>
            <p:cNvSpPr>
              <a:spLocks noChangeArrowheads="1"/>
            </p:cNvSpPr>
            <p:nvPr/>
          </p:nvSpPr>
          <p:spPr bwMode="auto">
            <a:xfrm>
              <a:off x="96" y="3474"/>
              <a:ext cx="1152" cy="369"/>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Web cache</a:t>
              </a:r>
            </a:p>
          </p:txBody>
        </p:sp>
        <p:sp>
          <p:nvSpPr>
            <p:cNvPr id="42000" name="Rectangle 15"/>
            <p:cNvSpPr>
              <a:spLocks noChangeArrowheads="1"/>
            </p:cNvSpPr>
            <p:nvPr/>
          </p:nvSpPr>
          <p:spPr bwMode="auto">
            <a:xfrm>
              <a:off x="96" y="2736"/>
              <a:ext cx="1152" cy="369"/>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Network buffer cache</a:t>
              </a:r>
            </a:p>
          </p:txBody>
        </p:sp>
        <p:sp>
          <p:nvSpPr>
            <p:cNvPr id="42001" name="Rectangle 16"/>
            <p:cNvSpPr>
              <a:spLocks noChangeArrowheads="1"/>
            </p:cNvSpPr>
            <p:nvPr/>
          </p:nvSpPr>
          <p:spPr bwMode="auto">
            <a:xfrm>
              <a:off x="96" y="2508"/>
              <a:ext cx="1152" cy="228"/>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Buffer cache</a:t>
              </a:r>
            </a:p>
          </p:txBody>
        </p:sp>
        <p:sp>
          <p:nvSpPr>
            <p:cNvPr id="42002" name="Rectangle 17"/>
            <p:cNvSpPr>
              <a:spLocks noChangeArrowheads="1"/>
            </p:cNvSpPr>
            <p:nvPr/>
          </p:nvSpPr>
          <p:spPr bwMode="auto">
            <a:xfrm>
              <a:off x="96" y="2139"/>
              <a:ext cx="1152" cy="369"/>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Virtual Memory</a:t>
              </a:r>
            </a:p>
          </p:txBody>
        </p:sp>
        <p:sp>
          <p:nvSpPr>
            <p:cNvPr id="42003" name="Rectangle 18"/>
            <p:cNvSpPr>
              <a:spLocks noChangeArrowheads="1"/>
            </p:cNvSpPr>
            <p:nvPr/>
          </p:nvSpPr>
          <p:spPr bwMode="auto">
            <a:xfrm>
              <a:off x="96" y="1926"/>
              <a:ext cx="1152" cy="213"/>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L2 cache</a:t>
              </a:r>
            </a:p>
          </p:txBody>
        </p:sp>
        <p:sp>
          <p:nvSpPr>
            <p:cNvPr id="42004" name="Rectangle 19"/>
            <p:cNvSpPr>
              <a:spLocks noChangeArrowheads="1"/>
            </p:cNvSpPr>
            <p:nvPr/>
          </p:nvSpPr>
          <p:spPr bwMode="auto">
            <a:xfrm>
              <a:off x="96" y="1713"/>
              <a:ext cx="1152" cy="213"/>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L1 cache</a:t>
              </a:r>
            </a:p>
          </p:txBody>
        </p:sp>
        <p:sp>
          <p:nvSpPr>
            <p:cNvPr id="42005" name="Rectangle 20"/>
            <p:cNvSpPr>
              <a:spLocks noChangeArrowheads="1"/>
            </p:cNvSpPr>
            <p:nvPr/>
          </p:nvSpPr>
          <p:spPr bwMode="auto">
            <a:xfrm>
              <a:off x="96" y="1123"/>
              <a:ext cx="1152" cy="221"/>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Registers</a:t>
              </a:r>
            </a:p>
          </p:txBody>
        </p:sp>
        <p:sp>
          <p:nvSpPr>
            <p:cNvPr id="42006" name="Rectangle 21"/>
            <p:cNvSpPr>
              <a:spLocks noChangeArrowheads="1"/>
            </p:cNvSpPr>
            <p:nvPr/>
          </p:nvSpPr>
          <p:spPr bwMode="auto">
            <a:xfrm>
              <a:off x="96" y="720"/>
              <a:ext cx="1152" cy="403"/>
            </a:xfrm>
            <a:prstGeom prst="rect">
              <a:avLst/>
            </a:prstGeom>
            <a:noFill/>
            <a:ln w="28575">
              <a:solidFill>
                <a:schemeClr val="tx1"/>
              </a:solidFill>
              <a:miter lim="800000"/>
              <a:headEnd/>
              <a:tailEnd/>
            </a:ln>
          </p:spPr>
          <p:txBody>
            <a:bodyPr/>
            <a:lstStyle/>
            <a:p>
              <a:pPr algn="l">
                <a:lnSpc>
                  <a:spcPct val="100000"/>
                </a:lnSpc>
              </a:pPr>
              <a:r>
                <a:rPr lang="en-US" b="1" dirty="0">
                  <a:solidFill>
                    <a:schemeClr val="tx1"/>
                  </a:solidFill>
                </a:rPr>
                <a:t>Cache Type</a:t>
              </a:r>
            </a:p>
          </p:txBody>
        </p:sp>
        <p:sp>
          <p:nvSpPr>
            <p:cNvPr id="42007" name="Rectangle 22"/>
            <p:cNvSpPr>
              <a:spLocks noChangeArrowheads="1"/>
            </p:cNvSpPr>
            <p:nvPr/>
          </p:nvSpPr>
          <p:spPr bwMode="auto">
            <a:xfrm>
              <a:off x="1248" y="3474"/>
              <a:ext cx="1200" cy="369"/>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Web pages</a:t>
              </a:r>
            </a:p>
          </p:txBody>
        </p:sp>
        <p:sp>
          <p:nvSpPr>
            <p:cNvPr id="42008" name="Rectangle 23"/>
            <p:cNvSpPr>
              <a:spLocks noChangeArrowheads="1"/>
            </p:cNvSpPr>
            <p:nvPr/>
          </p:nvSpPr>
          <p:spPr bwMode="auto">
            <a:xfrm>
              <a:off x="1248" y="2736"/>
              <a:ext cx="1200" cy="369"/>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Parts of files</a:t>
              </a:r>
            </a:p>
          </p:txBody>
        </p:sp>
        <p:sp>
          <p:nvSpPr>
            <p:cNvPr id="42009" name="Rectangle 24"/>
            <p:cNvSpPr>
              <a:spLocks noChangeArrowheads="1"/>
            </p:cNvSpPr>
            <p:nvPr/>
          </p:nvSpPr>
          <p:spPr bwMode="auto">
            <a:xfrm>
              <a:off x="1248" y="2508"/>
              <a:ext cx="1200" cy="228"/>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Parts of files</a:t>
              </a:r>
            </a:p>
          </p:txBody>
        </p:sp>
        <p:sp>
          <p:nvSpPr>
            <p:cNvPr id="42010" name="Rectangle 25"/>
            <p:cNvSpPr>
              <a:spLocks noChangeArrowheads="1"/>
            </p:cNvSpPr>
            <p:nvPr/>
          </p:nvSpPr>
          <p:spPr bwMode="auto">
            <a:xfrm>
              <a:off x="1248" y="2139"/>
              <a:ext cx="1200" cy="369"/>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4-KB page</a:t>
              </a:r>
            </a:p>
          </p:txBody>
        </p:sp>
        <p:sp>
          <p:nvSpPr>
            <p:cNvPr id="42011" name="Rectangle 26"/>
            <p:cNvSpPr>
              <a:spLocks noChangeArrowheads="1"/>
            </p:cNvSpPr>
            <p:nvPr/>
          </p:nvSpPr>
          <p:spPr bwMode="auto">
            <a:xfrm>
              <a:off x="1248" y="1926"/>
              <a:ext cx="1200" cy="213"/>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32-byte block</a:t>
              </a:r>
            </a:p>
          </p:txBody>
        </p:sp>
        <p:sp>
          <p:nvSpPr>
            <p:cNvPr id="42012" name="Rectangle 27"/>
            <p:cNvSpPr>
              <a:spLocks noChangeArrowheads="1"/>
            </p:cNvSpPr>
            <p:nvPr/>
          </p:nvSpPr>
          <p:spPr bwMode="auto">
            <a:xfrm>
              <a:off x="1248" y="1713"/>
              <a:ext cx="1200" cy="213"/>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32-byte block</a:t>
              </a:r>
            </a:p>
          </p:txBody>
        </p:sp>
        <p:sp>
          <p:nvSpPr>
            <p:cNvPr id="42013" name="Rectangle 28"/>
            <p:cNvSpPr>
              <a:spLocks noChangeArrowheads="1"/>
            </p:cNvSpPr>
            <p:nvPr/>
          </p:nvSpPr>
          <p:spPr bwMode="auto">
            <a:xfrm>
              <a:off x="1248" y="1123"/>
              <a:ext cx="1200" cy="221"/>
            </a:xfrm>
            <a:prstGeom prst="rect">
              <a:avLst/>
            </a:prstGeom>
            <a:noFill/>
            <a:ln w="28575">
              <a:solidFill>
                <a:schemeClr val="tx1"/>
              </a:solidFill>
              <a:miter lim="800000"/>
              <a:headEnd/>
              <a:tailEnd/>
            </a:ln>
          </p:spPr>
          <p:txBody>
            <a:bodyPr/>
            <a:lstStyle/>
            <a:p>
              <a:pPr algn="l">
                <a:lnSpc>
                  <a:spcPct val="100000"/>
                </a:lnSpc>
              </a:pPr>
              <a:r>
                <a:rPr lang="en-US" dirty="0">
                  <a:solidFill>
                    <a:schemeClr val="tx1"/>
                  </a:solidFill>
                </a:rPr>
                <a:t>4-byte word</a:t>
              </a:r>
            </a:p>
          </p:txBody>
        </p:sp>
        <p:sp>
          <p:nvSpPr>
            <p:cNvPr id="42014" name="Rectangle 29"/>
            <p:cNvSpPr>
              <a:spLocks noChangeArrowheads="1"/>
            </p:cNvSpPr>
            <p:nvPr/>
          </p:nvSpPr>
          <p:spPr bwMode="auto">
            <a:xfrm>
              <a:off x="1248" y="720"/>
              <a:ext cx="1200" cy="403"/>
            </a:xfrm>
            <a:prstGeom prst="rect">
              <a:avLst/>
            </a:prstGeom>
            <a:noFill/>
            <a:ln w="28575">
              <a:solidFill>
                <a:schemeClr val="tx1"/>
              </a:solidFill>
              <a:miter lim="800000"/>
              <a:headEnd/>
              <a:tailEnd/>
            </a:ln>
          </p:spPr>
          <p:txBody>
            <a:bodyPr/>
            <a:lstStyle/>
            <a:p>
              <a:pPr algn="l">
                <a:lnSpc>
                  <a:spcPct val="100000"/>
                </a:lnSpc>
              </a:pPr>
              <a:r>
                <a:rPr lang="en-US" b="1" dirty="0">
                  <a:solidFill>
                    <a:schemeClr val="tx1"/>
                  </a:solidFill>
                </a:rPr>
                <a:t>What Cached</a:t>
              </a:r>
            </a:p>
          </p:txBody>
        </p:sp>
        <p:sp>
          <p:nvSpPr>
            <p:cNvPr id="42015" name="Rectangle 30"/>
            <p:cNvSpPr>
              <a:spLocks noChangeArrowheads="1"/>
            </p:cNvSpPr>
            <p:nvPr/>
          </p:nvSpPr>
          <p:spPr bwMode="auto">
            <a:xfrm>
              <a:off x="4848" y="3474"/>
              <a:ext cx="912" cy="369"/>
            </a:xfrm>
            <a:prstGeom prst="rect">
              <a:avLst/>
            </a:prstGeom>
            <a:noFill/>
            <a:ln w="28575">
              <a:solidFill>
                <a:schemeClr val="tx1"/>
              </a:solidFill>
              <a:miter lim="800000"/>
              <a:headEnd/>
              <a:tailEnd/>
            </a:ln>
          </p:spPr>
          <p:txBody>
            <a:bodyPr/>
            <a:lstStyle/>
            <a:p>
              <a:pPr algn="l">
                <a:lnSpc>
                  <a:spcPct val="100000"/>
                </a:lnSpc>
              </a:pPr>
              <a:r>
                <a:rPr lang="en-US" dirty="0">
                  <a:solidFill>
                    <a:schemeClr val="tx1"/>
                  </a:solidFill>
                </a:rPr>
                <a:t>Web proxy server</a:t>
              </a:r>
            </a:p>
          </p:txBody>
        </p:sp>
        <p:sp>
          <p:nvSpPr>
            <p:cNvPr id="42016" name="Rectangle 31"/>
            <p:cNvSpPr>
              <a:spLocks noChangeArrowheads="1"/>
            </p:cNvSpPr>
            <p:nvPr/>
          </p:nvSpPr>
          <p:spPr bwMode="auto">
            <a:xfrm>
              <a:off x="3744" y="3474"/>
              <a:ext cx="1104" cy="369"/>
            </a:xfrm>
            <a:prstGeom prst="rect">
              <a:avLst/>
            </a:prstGeom>
            <a:noFill/>
            <a:ln w="28575">
              <a:solidFill>
                <a:schemeClr val="tx1"/>
              </a:solidFill>
              <a:miter lim="800000"/>
              <a:headEnd/>
              <a:tailEnd/>
            </a:ln>
          </p:spPr>
          <p:txBody>
            <a:bodyPr/>
            <a:lstStyle/>
            <a:p>
              <a:pPr algn="r">
                <a:lnSpc>
                  <a:spcPct val="100000"/>
                </a:lnSpc>
              </a:pPr>
              <a:r>
                <a:rPr lang="en-US">
                  <a:solidFill>
                    <a:schemeClr val="tx1"/>
                  </a:solidFill>
                </a:rPr>
                <a:t>1,000,000,000</a:t>
              </a:r>
            </a:p>
          </p:txBody>
        </p:sp>
        <p:sp>
          <p:nvSpPr>
            <p:cNvPr id="42017" name="Rectangle 32"/>
            <p:cNvSpPr>
              <a:spLocks noChangeArrowheads="1"/>
            </p:cNvSpPr>
            <p:nvPr/>
          </p:nvSpPr>
          <p:spPr bwMode="auto">
            <a:xfrm>
              <a:off x="2448" y="3474"/>
              <a:ext cx="1296" cy="369"/>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Remote server disks</a:t>
              </a:r>
            </a:p>
          </p:txBody>
        </p:sp>
        <p:sp>
          <p:nvSpPr>
            <p:cNvPr id="42018" name="Rectangle 33"/>
            <p:cNvSpPr>
              <a:spLocks noChangeArrowheads="1"/>
            </p:cNvSpPr>
            <p:nvPr/>
          </p:nvSpPr>
          <p:spPr bwMode="auto">
            <a:xfrm>
              <a:off x="4848" y="2508"/>
              <a:ext cx="912" cy="228"/>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OS</a:t>
              </a:r>
            </a:p>
          </p:txBody>
        </p:sp>
        <p:sp>
          <p:nvSpPr>
            <p:cNvPr id="42019" name="Rectangle 34"/>
            <p:cNvSpPr>
              <a:spLocks noChangeArrowheads="1"/>
            </p:cNvSpPr>
            <p:nvPr/>
          </p:nvSpPr>
          <p:spPr bwMode="auto">
            <a:xfrm>
              <a:off x="3744" y="2508"/>
              <a:ext cx="1104" cy="228"/>
            </a:xfrm>
            <a:prstGeom prst="rect">
              <a:avLst/>
            </a:prstGeom>
            <a:noFill/>
            <a:ln w="28575">
              <a:solidFill>
                <a:schemeClr val="tx1"/>
              </a:solidFill>
              <a:miter lim="800000"/>
              <a:headEnd/>
              <a:tailEnd/>
            </a:ln>
          </p:spPr>
          <p:txBody>
            <a:bodyPr/>
            <a:lstStyle/>
            <a:p>
              <a:pPr algn="r">
                <a:lnSpc>
                  <a:spcPct val="100000"/>
                </a:lnSpc>
              </a:pPr>
              <a:r>
                <a:rPr lang="en-US">
                  <a:solidFill>
                    <a:schemeClr val="tx1"/>
                  </a:solidFill>
                </a:rPr>
                <a:t>100</a:t>
              </a:r>
            </a:p>
          </p:txBody>
        </p:sp>
        <p:sp>
          <p:nvSpPr>
            <p:cNvPr id="42020" name="Rectangle 35"/>
            <p:cNvSpPr>
              <a:spLocks noChangeArrowheads="1"/>
            </p:cNvSpPr>
            <p:nvPr/>
          </p:nvSpPr>
          <p:spPr bwMode="auto">
            <a:xfrm>
              <a:off x="2448" y="2508"/>
              <a:ext cx="1296" cy="228"/>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Main memory</a:t>
              </a:r>
            </a:p>
          </p:txBody>
        </p:sp>
        <p:sp>
          <p:nvSpPr>
            <p:cNvPr id="42021" name="Rectangle 36"/>
            <p:cNvSpPr>
              <a:spLocks noChangeArrowheads="1"/>
            </p:cNvSpPr>
            <p:nvPr/>
          </p:nvSpPr>
          <p:spPr bwMode="auto">
            <a:xfrm>
              <a:off x="4848" y="1713"/>
              <a:ext cx="912" cy="213"/>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Hardware</a:t>
              </a:r>
            </a:p>
          </p:txBody>
        </p:sp>
        <p:sp>
          <p:nvSpPr>
            <p:cNvPr id="42022" name="Rectangle 37"/>
            <p:cNvSpPr>
              <a:spLocks noChangeArrowheads="1"/>
            </p:cNvSpPr>
            <p:nvPr/>
          </p:nvSpPr>
          <p:spPr bwMode="auto">
            <a:xfrm>
              <a:off x="3744" y="1713"/>
              <a:ext cx="1104" cy="213"/>
            </a:xfrm>
            <a:prstGeom prst="rect">
              <a:avLst/>
            </a:prstGeom>
            <a:noFill/>
            <a:ln w="28575">
              <a:solidFill>
                <a:schemeClr val="tx1"/>
              </a:solidFill>
              <a:miter lim="800000"/>
              <a:headEnd/>
              <a:tailEnd/>
            </a:ln>
          </p:spPr>
          <p:txBody>
            <a:bodyPr/>
            <a:lstStyle/>
            <a:p>
              <a:pPr algn="r">
                <a:lnSpc>
                  <a:spcPct val="100000"/>
                </a:lnSpc>
              </a:pPr>
              <a:endParaRPr lang="en-US" dirty="0">
                <a:solidFill>
                  <a:schemeClr val="tx1"/>
                </a:solidFill>
              </a:endParaRPr>
            </a:p>
          </p:txBody>
        </p:sp>
        <p:sp>
          <p:nvSpPr>
            <p:cNvPr id="42023" name="Rectangle 38"/>
            <p:cNvSpPr>
              <a:spLocks noChangeArrowheads="1"/>
            </p:cNvSpPr>
            <p:nvPr/>
          </p:nvSpPr>
          <p:spPr bwMode="auto">
            <a:xfrm>
              <a:off x="2448" y="1713"/>
              <a:ext cx="1296" cy="213"/>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On-Chip L1</a:t>
              </a:r>
            </a:p>
          </p:txBody>
        </p:sp>
        <p:sp>
          <p:nvSpPr>
            <p:cNvPr id="42024" name="Rectangle 39"/>
            <p:cNvSpPr>
              <a:spLocks noChangeArrowheads="1"/>
            </p:cNvSpPr>
            <p:nvPr/>
          </p:nvSpPr>
          <p:spPr bwMode="auto">
            <a:xfrm>
              <a:off x="4848" y="1926"/>
              <a:ext cx="912" cy="213"/>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Hardware</a:t>
              </a:r>
            </a:p>
          </p:txBody>
        </p:sp>
        <p:sp>
          <p:nvSpPr>
            <p:cNvPr id="42025" name="Rectangle 40"/>
            <p:cNvSpPr>
              <a:spLocks noChangeArrowheads="1"/>
            </p:cNvSpPr>
            <p:nvPr/>
          </p:nvSpPr>
          <p:spPr bwMode="auto">
            <a:xfrm>
              <a:off x="3744" y="1926"/>
              <a:ext cx="1104" cy="213"/>
            </a:xfrm>
            <a:prstGeom prst="rect">
              <a:avLst/>
            </a:prstGeom>
            <a:noFill/>
            <a:ln w="28575">
              <a:solidFill>
                <a:schemeClr val="tx1"/>
              </a:solidFill>
              <a:miter lim="800000"/>
              <a:headEnd/>
              <a:tailEnd/>
            </a:ln>
          </p:spPr>
          <p:txBody>
            <a:bodyPr/>
            <a:lstStyle/>
            <a:p>
              <a:pPr algn="r">
                <a:lnSpc>
                  <a:spcPct val="100000"/>
                </a:lnSpc>
              </a:pPr>
              <a:r>
                <a:rPr lang="en-US">
                  <a:solidFill>
                    <a:schemeClr val="tx1"/>
                  </a:solidFill>
                </a:rPr>
                <a:t>10</a:t>
              </a:r>
            </a:p>
          </p:txBody>
        </p:sp>
        <p:sp>
          <p:nvSpPr>
            <p:cNvPr id="42026" name="Rectangle 41"/>
            <p:cNvSpPr>
              <a:spLocks noChangeArrowheads="1"/>
            </p:cNvSpPr>
            <p:nvPr/>
          </p:nvSpPr>
          <p:spPr bwMode="auto">
            <a:xfrm>
              <a:off x="2448" y="1926"/>
              <a:ext cx="1296" cy="213"/>
            </a:xfrm>
            <a:prstGeom prst="rect">
              <a:avLst/>
            </a:prstGeom>
            <a:noFill/>
            <a:ln w="28575">
              <a:solidFill>
                <a:schemeClr val="tx1"/>
              </a:solidFill>
              <a:miter lim="800000"/>
              <a:headEnd/>
              <a:tailEnd/>
            </a:ln>
          </p:spPr>
          <p:txBody>
            <a:bodyPr/>
            <a:lstStyle/>
            <a:p>
              <a:pPr algn="l">
                <a:lnSpc>
                  <a:spcPct val="100000"/>
                </a:lnSpc>
              </a:pPr>
              <a:r>
                <a:rPr lang="en-US" dirty="0" smtClean="0">
                  <a:solidFill>
                    <a:schemeClr val="tx1"/>
                  </a:solidFill>
                </a:rPr>
                <a:t>On/Off-Chip </a:t>
              </a:r>
              <a:r>
                <a:rPr lang="en-US" dirty="0">
                  <a:solidFill>
                    <a:schemeClr val="tx1"/>
                  </a:solidFill>
                </a:rPr>
                <a:t>L2</a:t>
              </a:r>
            </a:p>
          </p:txBody>
        </p:sp>
        <p:sp>
          <p:nvSpPr>
            <p:cNvPr id="42027" name="Rectangle 42"/>
            <p:cNvSpPr>
              <a:spLocks noChangeArrowheads="1"/>
            </p:cNvSpPr>
            <p:nvPr/>
          </p:nvSpPr>
          <p:spPr bwMode="auto">
            <a:xfrm>
              <a:off x="4848" y="2736"/>
              <a:ext cx="912" cy="369"/>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AFS/NFS client</a:t>
              </a:r>
            </a:p>
          </p:txBody>
        </p:sp>
        <p:sp>
          <p:nvSpPr>
            <p:cNvPr id="42028" name="Rectangle 43"/>
            <p:cNvSpPr>
              <a:spLocks noChangeArrowheads="1"/>
            </p:cNvSpPr>
            <p:nvPr/>
          </p:nvSpPr>
          <p:spPr bwMode="auto">
            <a:xfrm>
              <a:off x="3744" y="2736"/>
              <a:ext cx="1104" cy="369"/>
            </a:xfrm>
            <a:prstGeom prst="rect">
              <a:avLst/>
            </a:prstGeom>
            <a:noFill/>
            <a:ln w="28575">
              <a:solidFill>
                <a:schemeClr val="tx1"/>
              </a:solidFill>
              <a:miter lim="800000"/>
              <a:headEnd/>
              <a:tailEnd/>
            </a:ln>
          </p:spPr>
          <p:txBody>
            <a:bodyPr/>
            <a:lstStyle/>
            <a:p>
              <a:pPr algn="r">
                <a:lnSpc>
                  <a:spcPct val="100000"/>
                </a:lnSpc>
              </a:pPr>
              <a:r>
                <a:rPr lang="en-US">
                  <a:solidFill>
                    <a:schemeClr val="tx1"/>
                  </a:solidFill>
                </a:rPr>
                <a:t>10,000,000</a:t>
              </a:r>
            </a:p>
          </p:txBody>
        </p:sp>
        <p:sp>
          <p:nvSpPr>
            <p:cNvPr id="42029" name="Rectangle 44"/>
            <p:cNvSpPr>
              <a:spLocks noChangeArrowheads="1"/>
            </p:cNvSpPr>
            <p:nvPr/>
          </p:nvSpPr>
          <p:spPr bwMode="auto">
            <a:xfrm>
              <a:off x="2448" y="2736"/>
              <a:ext cx="1296" cy="369"/>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Local disk</a:t>
              </a:r>
            </a:p>
          </p:txBody>
        </p:sp>
        <p:sp>
          <p:nvSpPr>
            <p:cNvPr id="42030" name="Rectangle 45"/>
            <p:cNvSpPr>
              <a:spLocks noChangeArrowheads="1"/>
            </p:cNvSpPr>
            <p:nvPr/>
          </p:nvSpPr>
          <p:spPr bwMode="auto">
            <a:xfrm>
              <a:off x="4848" y="2139"/>
              <a:ext cx="912" cy="369"/>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Hardware+OS</a:t>
              </a:r>
            </a:p>
          </p:txBody>
        </p:sp>
        <p:sp>
          <p:nvSpPr>
            <p:cNvPr id="42031" name="Rectangle 46"/>
            <p:cNvSpPr>
              <a:spLocks noChangeArrowheads="1"/>
            </p:cNvSpPr>
            <p:nvPr/>
          </p:nvSpPr>
          <p:spPr bwMode="auto">
            <a:xfrm>
              <a:off x="3744" y="2139"/>
              <a:ext cx="1104" cy="369"/>
            </a:xfrm>
            <a:prstGeom prst="rect">
              <a:avLst/>
            </a:prstGeom>
            <a:noFill/>
            <a:ln w="28575">
              <a:solidFill>
                <a:schemeClr val="tx1"/>
              </a:solidFill>
              <a:miter lim="800000"/>
              <a:headEnd/>
              <a:tailEnd/>
            </a:ln>
          </p:spPr>
          <p:txBody>
            <a:bodyPr/>
            <a:lstStyle/>
            <a:p>
              <a:pPr algn="r">
                <a:lnSpc>
                  <a:spcPct val="100000"/>
                </a:lnSpc>
              </a:pPr>
              <a:r>
                <a:rPr lang="en-US">
                  <a:solidFill>
                    <a:schemeClr val="tx1"/>
                  </a:solidFill>
                </a:rPr>
                <a:t>100</a:t>
              </a:r>
            </a:p>
          </p:txBody>
        </p:sp>
        <p:sp>
          <p:nvSpPr>
            <p:cNvPr id="42032" name="Rectangle 47"/>
            <p:cNvSpPr>
              <a:spLocks noChangeArrowheads="1"/>
            </p:cNvSpPr>
            <p:nvPr/>
          </p:nvSpPr>
          <p:spPr bwMode="auto">
            <a:xfrm>
              <a:off x="2448" y="2139"/>
              <a:ext cx="1296" cy="369"/>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Main memory</a:t>
              </a:r>
            </a:p>
          </p:txBody>
        </p:sp>
        <p:sp>
          <p:nvSpPr>
            <p:cNvPr id="42033" name="Rectangle 48"/>
            <p:cNvSpPr>
              <a:spLocks noChangeArrowheads="1"/>
            </p:cNvSpPr>
            <p:nvPr/>
          </p:nvSpPr>
          <p:spPr bwMode="auto">
            <a:xfrm>
              <a:off x="4848" y="1123"/>
              <a:ext cx="912" cy="221"/>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Compiler</a:t>
              </a:r>
            </a:p>
          </p:txBody>
        </p:sp>
        <p:sp>
          <p:nvSpPr>
            <p:cNvPr id="42034" name="Rectangle 49"/>
            <p:cNvSpPr>
              <a:spLocks noChangeArrowheads="1"/>
            </p:cNvSpPr>
            <p:nvPr/>
          </p:nvSpPr>
          <p:spPr bwMode="auto">
            <a:xfrm>
              <a:off x="3744" y="1123"/>
              <a:ext cx="1104" cy="221"/>
            </a:xfrm>
            <a:prstGeom prst="rect">
              <a:avLst/>
            </a:prstGeom>
            <a:noFill/>
            <a:ln w="28575">
              <a:solidFill>
                <a:schemeClr val="tx1"/>
              </a:solidFill>
              <a:miter lim="800000"/>
              <a:headEnd/>
              <a:tailEnd/>
            </a:ln>
          </p:spPr>
          <p:txBody>
            <a:bodyPr/>
            <a:lstStyle/>
            <a:p>
              <a:pPr algn="r">
                <a:lnSpc>
                  <a:spcPct val="100000"/>
                </a:lnSpc>
              </a:pPr>
              <a:r>
                <a:rPr lang="en-US" dirty="0" smtClean="0">
                  <a:solidFill>
                    <a:schemeClr val="tx1"/>
                  </a:solidFill>
                </a:rPr>
                <a:t>0.5</a:t>
              </a:r>
              <a:endParaRPr lang="en-US" dirty="0">
                <a:solidFill>
                  <a:schemeClr val="tx1"/>
                </a:solidFill>
              </a:endParaRPr>
            </a:p>
          </p:txBody>
        </p:sp>
        <p:sp>
          <p:nvSpPr>
            <p:cNvPr id="42035" name="Rectangle 50"/>
            <p:cNvSpPr>
              <a:spLocks noChangeArrowheads="1"/>
            </p:cNvSpPr>
            <p:nvPr/>
          </p:nvSpPr>
          <p:spPr bwMode="auto">
            <a:xfrm>
              <a:off x="2448" y="1123"/>
              <a:ext cx="1296" cy="221"/>
            </a:xfrm>
            <a:prstGeom prst="rect">
              <a:avLst/>
            </a:prstGeom>
            <a:noFill/>
            <a:ln w="28575">
              <a:solidFill>
                <a:schemeClr val="tx1"/>
              </a:solidFill>
              <a:miter lim="800000"/>
              <a:headEnd/>
              <a:tailEnd/>
            </a:ln>
          </p:spPr>
          <p:txBody>
            <a:bodyPr/>
            <a:lstStyle/>
            <a:p>
              <a:pPr algn="l">
                <a:lnSpc>
                  <a:spcPct val="100000"/>
                </a:lnSpc>
              </a:pPr>
              <a:r>
                <a:rPr lang="en-US">
                  <a:solidFill>
                    <a:schemeClr val="tx1"/>
                  </a:solidFill>
                </a:rPr>
                <a:t> CPU registers</a:t>
              </a:r>
            </a:p>
          </p:txBody>
        </p:sp>
        <p:sp>
          <p:nvSpPr>
            <p:cNvPr id="42036" name="Rectangle 51"/>
            <p:cNvSpPr>
              <a:spLocks noChangeArrowheads="1"/>
            </p:cNvSpPr>
            <p:nvPr/>
          </p:nvSpPr>
          <p:spPr bwMode="auto">
            <a:xfrm>
              <a:off x="4848" y="720"/>
              <a:ext cx="912" cy="403"/>
            </a:xfrm>
            <a:prstGeom prst="rect">
              <a:avLst/>
            </a:prstGeom>
            <a:noFill/>
            <a:ln w="28575">
              <a:solidFill>
                <a:schemeClr val="tx1"/>
              </a:solidFill>
              <a:miter lim="800000"/>
              <a:headEnd/>
              <a:tailEnd/>
            </a:ln>
          </p:spPr>
          <p:txBody>
            <a:bodyPr/>
            <a:lstStyle/>
            <a:p>
              <a:pPr algn="l">
                <a:lnSpc>
                  <a:spcPct val="100000"/>
                </a:lnSpc>
              </a:pPr>
              <a:r>
                <a:rPr lang="en-US" b="1" dirty="0">
                  <a:solidFill>
                    <a:schemeClr val="tx1"/>
                  </a:solidFill>
                </a:rPr>
                <a:t>Managed By</a:t>
              </a:r>
            </a:p>
          </p:txBody>
        </p:sp>
        <p:sp>
          <p:nvSpPr>
            <p:cNvPr id="42037" name="Rectangle 52"/>
            <p:cNvSpPr>
              <a:spLocks noChangeArrowheads="1"/>
            </p:cNvSpPr>
            <p:nvPr/>
          </p:nvSpPr>
          <p:spPr bwMode="auto">
            <a:xfrm>
              <a:off x="3744" y="720"/>
              <a:ext cx="1104" cy="403"/>
            </a:xfrm>
            <a:prstGeom prst="rect">
              <a:avLst/>
            </a:prstGeom>
            <a:noFill/>
            <a:ln w="28575">
              <a:solidFill>
                <a:schemeClr val="tx1"/>
              </a:solidFill>
              <a:miter lim="800000"/>
              <a:headEnd/>
              <a:tailEnd/>
            </a:ln>
          </p:spPr>
          <p:txBody>
            <a:bodyPr/>
            <a:lstStyle/>
            <a:p>
              <a:pPr algn="l">
                <a:lnSpc>
                  <a:spcPct val="100000"/>
                </a:lnSpc>
              </a:pPr>
              <a:r>
                <a:rPr lang="en-US" b="1" dirty="0">
                  <a:solidFill>
                    <a:schemeClr val="tx1"/>
                  </a:solidFill>
                </a:rPr>
                <a:t>Latency (cycles)</a:t>
              </a:r>
            </a:p>
          </p:txBody>
        </p:sp>
        <p:sp>
          <p:nvSpPr>
            <p:cNvPr id="42038" name="Rectangle 53"/>
            <p:cNvSpPr>
              <a:spLocks noChangeArrowheads="1"/>
            </p:cNvSpPr>
            <p:nvPr/>
          </p:nvSpPr>
          <p:spPr bwMode="auto">
            <a:xfrm>
              <a:off x="2448" y="720"/>
              <a:ext cx="1296" cy="403"/>
            </a:xfrm>
            <a:prstGeom prst="rect">
              <a:avLst/>
            </a:prstGeom>
            <a:noFill/>
            <a:ln w="28575">
              <a:solidFill>
                <a:schemeClr val="tx1"/>
              </a:solidFill>
              <a:miter lim="800000"/>
              <a:headEnd/>
              <a:tailEnd/>
            </a:ln>
          </p:spPr>
          <p:txBody>
            <a:bodyPr/>
            <a:lstStyle/>
            <a:p>
              <a:pPr algn="l">
                <a:lnSpc>
                  <a:spcPct val="100000"/>
                </a:lnSpc>
              </a:pPr>
              <a:r>
                <a:rPr lang="en-US" b="1" dirty="0">
                  <a:solidFill>
                    <a:schemeClr val="tx1"/>
                  </a:solidFill>
                </a:rPr>
                <a:t>Where Cached</a:t>
              </a:r>
            </a:p>
          </p:txBody>
        </p:sp>
        <p:sp>
          <p:nvSpPr>
            <p:cNvPr id="42039" name="Line 54"/>
            <p:cNvSpPr>
              <a:spLocks noChangeShapeType="1"/>
            </p:cNvSpPr>
            <p:nvPr/>
          </p:nvSpPr>
          <p:spPr bwMode="auto">
            <a:xfrm>
              <a:off x="96" y="720"/>
              <a:ext cx="5664" cy="0"/>
            </a:xfrm>
            <a:prstGeom prst="line">
              <a:avLst/>
            </a:prstGeom>
            <a:noFill/>
            <a:ln w="28575" cap="sq">
              <a:solidFill>
                <a:schemeClr val="tx1"/>
              </a:solidFill>
              <a:round/>
              <a:headEnd/>
              <a:tailEnd/>
            </a:ln>
          </p:spPr>
          <p:txBody>
            <a:bodyPr/>
            <a:lstStyle/>
            <a:p>
              <a:endParaRPr lang="en-CA">
                <a:solidFill>
                  <a:schemeClr val="tx1"/>
                </a:solidFill>
              </a:endParaRPr>
            </a:p>
          </p:txBody>
        </p:sp>
        <p:sp>
          <p:nvSpPr>
            <p:cNvPr id="42040" name="Line 55"/>
            <p:cNvSpPr>
              <a:spLocks noChangeShapeType="1"/>
            </p:cNvSpPr>
            <p:nvPr/>
          </p:nvSpPr>
          <p:spPr bwMode="auto">
            <a:xfrm>
              <a:off x="96" y="1123"/>
              <a:ext cx="5664" cy="0"/>
            </a:xfrm>
            <a:prstGeom prst="line">
              <a:avLst/>
            </a:prstGeom>
            <a:noFill/>
            <a:ln w="28575">
              <a:solidFill>
                <a:schemeClr val="tx1"/>
              </a:solidFill>
              <a:round/>
              <a:headEnd/>
              <a:tailEnd/>
            </a:ln>
          </p:spPr>
          <p:txBody>
            <a:bodyPr/>
            <a:lstStyle/>
            <a:p>
              <a:endParaRPr lang="en-CA">
                <a:solidFill>
                  <a:schemeClr val="tx1"/>
                </a:solidFill>
              </a:endParaRPr>
            </a:p>
          </p:txBody>
        </p:sp>
        <p:sp>
          <p:nvSpPr>
            <p:cNvPr id="42041" name="Line 56"/>
            <p:cNvSpPr>
              <a:spLocks noChangeShapeType="1"/>
            </p:cNvSpPr>
            <p:nvPr/>
          </p:nvSpPr>
          <p:spPr bwMode="auto">
            <a:xfrm>
              <a:off x="96" y="1344"/>
              <a:ext cx="5664" cy="0"/>
            </a:xfrm>
            <a:prstGeom prst="line">
              <a:avLst/>
            </a:prstGeom>
            <a:noFill/>
            <a:ln w="28575">
              <a:solidFill>
                <a:schemeClr val="tx1"/>
              </a:solidFill>
              <a:round/>
              <a:headEnd/>
              <a:tailEnd/>
            </a:ln>
          </p:spPr>
          <p:txBody>
            <a:bodyPr/>
            <a:lstStyle/>
            <a:p>
              <a:endParaRPr lang="en-CA">
                <a:solidFill>
                  <a:schemeClr val="tx1"/>
                </a:solidFill>
              </a:endParaRPr>
            </a:p>
          </p:txBody>
        </p:sp>
        <p:sp>
          <p:nvSpPr>
            <p:cNvPr id="42042" name="Line 57"/>
            <p:cNvSpPr>
              <a:spLocks noChangeShapeType="1"/>
            </p:cNvSpPr>
            <p:nvPr/>
          </p:nvSpPr>
          <p:spPr bwMode="auto">
            <a:xfrm>
              <a:off x="96" y="2736"/>
              <a:ext cx="5664" cy="0"/>
            </a:xfrm>
            <a:prstGeom prst="line">
              <a:avLst/>
            </a:prstGeom>
            <a:noFill/>
            <a:ln w="28575">
              <a:solidFill>
                <a:schemeClr val="tx1"/>
              </a:solidFill>
              <a:round/>
              <a:headEnd/>
              <a:tailEnd/>
            </a:ln>
          </p:spPr>
          <p:txBody>
            <a:bodyPr/>
            <a:lstStyle/>
            <a:p>
              <a:endParaRPr lang="en-CA">
                <a:solidFill>
                  <a:schemeClr val="tx1"/>
                </a:solidFill>
              </a:endParaRPr>
            </a:p>
          </p:txBody>
        </p:sp>
        <p:sp>
          <p:nvSpPr>
            <p:cNvPr id="42043" name="Line 58"/>
            <p:cNvSpPr>
              <a:spLocks noChangeShapeType="1"/>
            </p:cNvSpPr>
            <p:nvPr/>
          </p:nvSpPr>
          <p:spPr bwMode="auto">
            <a:xfrm>
              <a:off x="96" y="3843"/>
              <a:ext cx="5664" cy="0"/>
            </a:xfrm>
            <a:prstGeom prst="line">
              <a:avLst/>
            </a:prstGeom>
            <a:noFill/>
            <a:ln w="28575" cap="sq">
              <a:solidFill>
                <a:schemeClr val="tx1"/>
              </a:solidFill>
              <a:round/>
              <a:headEnd/>
              <a:tailEnd/>
            </a:ln>
          </p:spPr>
          <p:txBody>
            <a:bodyPr/>
            <a:lstStyle/>
            <a:p>
              <a:endParaRPr lang="en-CA">
                <a:solidFill>
                  <a:schemeClr val="tx1"/>
                </a:solidFill>
              </a:endParaRPr>
            </a:p>
          </p:txBody>
        </p:sp>
        <p:sp>
          <p:nvSpPr>
            <p:cNvPr id="42044" name="Line 59"/>
            <p:cNvSpPr>
              <a:spLocks noChangeShapeType="1"/>
            </p:cNvSpPr>
            <p:nvPr/>
          </p:nvSpPr>
          <p:spPr bwMode="auto">
            <a:xfrm>
              <a:off x="96" y="720"/>
              <a:ext cx="0" cy="403"/>
            </a:xfrm>
            <a:prstGeom prst="line">
              <a:avLst/>
            </a:prstGeom>
            <a:noFill/>
            <a:ln w="28575">
              <a:solidFill>
                <a:schemeClr val="tx1"/>
              </a:solidFill>
              <a:round/>
              <a:headEnd/>
              <a:tailEnd/>
            </a:ln>
          </p:spPr>
          <p:txBody>
            <a:bodyPr/>
            <a:lstStyle/>
            <a:p>
              <a:endParaRPr lang="en-CA">
                <a:solidFill>
                  <a:schemeClr val="tx1"/>
                </a:solidFill>
              </a:endParaRPr>
            </a:p>
          </p:txBody>
        </p:sp>
        <p:sp>
          <p:nvSpPr>
            <p:cNvPr id="42045" name="Line 60"/>
            <p:cNvSpPr>
              <a:spLocks noChangeShapeType="1"/>
            </p:cNvSpPr>
            <p:nvPr/>
          </p:nvSpPr>
          <p:spPr bwMode="auto">
            <a:xfrm>
              <a:off x="3744" y="720"/>
              <a:ext cx="0" cy="3123"/>
            </a:xfrm>
            <a:prstGeom prst="line">
              <a:avLst/>
            </a:prstGeom>
            <a:noFill/>
            <a:ln w="28575">
              <a:solidFill>
                <a:schemeClr val="tx1"/>
              </a:solidFill>
              <a:round/>
              <a:headEnd/>
              <a:tailEnd/>
            </a:ln>
          </p:spPr>
          <p:txBody>
            <a:bodyPr/>
            <a:lstStyle/>
            <a:p>
              <a:endParaRPr lang="en-CA">
                <a:solidFill>
                  <a:schemeClr val="tx1"/>
                </a:solidFill>
              </a:endParaRPr>
            </a:p>
          </p:txBody>
        </p:sp>
        <p:sp>
          <p:nvSpPr>
            <p:cNvPr id="42046" name="Line 61"/>
            <p:cNvSpPr>
              <a:spLocks noChangeShapeType="1"/>
            </p:cNvSpPr>
            <p:nvPr/>
          </p:nvSpPr>
          <p:spPr bwMode="auto">
            <a:xfrm>
              <a:off x="4848" y="720"/>
              <a:ext cx="0" cy="3123"/>
            </a:xfrm>
            <a:prstGeom prst="line">
              <a:avLst/>
            </a:prstGeom>
            <a:noFill/>
            <a:ln w="28575">
              <a:solidFill>
                <a:schemeClr val="tx1"/>
              </a:solidFill>
              <a:round/>
              <a:headEnd/>
              <a:tailEnd/>
            </a:ln>
          </p:spPr>
          <p:txBody>
            <a:bodyPr/>
            <a:lstStyle/>
            <a:p>
              <a:endParaRPr lang="en-CA">
                <a:solidFill>
                  <a:schemeClr val="tx1"/>
                </a:solidFill>
              </a:endParaRPr>
            </a:p>
          </p:txBody>
        </p:sp>
        <p:sp>
          <p:nvSpPr>
            <p:cNvPr id="42047" name="Line 62"/>
            <p:cNvSpPr>
              <a:spLocks noChangeShapeType="1"/>
            </p:cNvSpPr>
            <p:nvPr/>
          </p:nvSpPr>
          <p:spPr bwMode="auto">
            <a:xfrm>
              <a:off x="5760" y="720"/>
              <a:ext cx="0" cy="3123"/>
            </a:xfrm>
            <a:prstGeom prst="line">
              <a:avLst/>
            </a:prstGeom>
            <a:noFill/>
            <a:ln w="28575" cap="sq">
              <a:solidFill>
                <a:schemeClr val="tx1"/>
              </a:solidFill>
              <a:round/>
              <a:headEnd/>
              <a:tailEnd/>
            </a:ln>
          </p:spPr>
          <p:txBody>
            <a:bodyPr/>
            <a:lstStyle/>
            <a:p>
              <a:endParaRPr lang="en-CA">
                <a:solidFill>
                  <a:schemeClr val="tx1"/>
                </a:solidFill>
              </a:endParaRPr>
            </a:p>
          </p:txBody>
        </p:sp>
        <p:sp>
          <p:nvSpPr>
            <p:cNvPr id="42048" name="Line 63"/>
            <p:cNvSpPr>
              <a:spLocks noChangeShapeType="1"/>
            </p:cNvSpPr>
            <p:nvPr/>
          </p:nvSpPr>
          <p:spPr bwMode="auto">
            <a:xfrm>
              <a:off x="96" y="720"/>
              <a:ext cx="0" cy="3123"/>
            </a:xfrm>
            <a:prstGeom prst="line">
              <a:avLst/>
            </a:prstGeom>
            <a:noFill/>
            <a:ln w="28575" cap="sq">
              <a:solidFill>
                <a:schemeClr val="tx1"/>
              </a:solidFill>
              <a:round/>
              <a:headEnd/>
              <a:tailEnd/>
            </a:ln>
          </p:spPr>
          <p:txBody>
            <a:bodyPr/>
            <a:lstStyle/>
            <a:p>
              <a:endParaRPr lang="en-CA">
                <a:solidFill>
                  <a:schemeClr val="tx1"/>
                </a:solidFill>
              </a:endParaRPr>
            </a:p>
          </p:txBody>
        </p:sp>
        <p:sp>
          <p:nvSpPr>
            <p:cNvPr id="42049" name="Line 64"/>
            <p:cNvSpPr>
              <a:spLocks noChangeShapeType="1"/>
            </p:cNvSpPr>
            <p:nvPr/>
          </p:nvSpPr>
          <p:spPr bwMode="auto">
            <a:xfrm>
              <a:off x="96" y="2139"/>
              <a:ext cx="5664" cy="0"/>
            </a:xfrm>
            <a:prstGeom prst="line">
              <a:avLst/>
            </a:prstGeom>
            <a:noFill/>
            <a:ln w="28575">
              <a:solidFill>
                <a:schemeClr val="tx1"/>
              </a:solidFill>
              <a:round/>
              <a:headEnd/>
              <a:tailEnd/>
            </a:ln>
          </p:spPr>
          <p:txBody>
            <a:bodyPr/>
            <a:lstStyle/>
            <a:p>
              <a:endParaRPr lang="en-CA">
                <a:solidFill>
                  <a:schemeClr val="tx1"/>
                </a:solidFill>
              </a:endParaRPr>
            </a:p>
          </p:txBody>
        </p:sp>
        <p:sp>
          <p:nvSpPr>
            <p:cNvPr id="42050" name="Line 65"/>
            <p:cNvSpPr>
              <a:spLocks noChangeShapeType="1"/>
            </p:cNvSpPr>
            <p:nvPr/>
          </p:nvSpPr>
          <p:spPr bwMode="auto">
            <a:xfrm>
              <a:off x="96" y="1926"/>
              <a:ext cx="5664" cy="0"/>
            </a:xfrm>
            <a:prstGeom prst="line">
              <a:avLst/>
            </a:prstGeom>
            <a:noFill/>
            <a:ln w="28575">
              <a:solidFill>
                <a:schemeClr val="tx1"/>
              </a:solidFill>
              <a:round/>
              <a:headEnd/>
              <a:tailEnd/>
            </a:ln>
          </p:spPr>
          <p:txBody>
            <a:bodyPr/>
            <a:lstStyle/>
            <a:p>
              <a:endParaRPr lang="en-CA">
                <a:solidFill>
                  <a:schemeClr val="tx1"/>
                </a:solidFill>
              </a:endParaRPr>
            </a:p>
          </p:txBody>
        </p:sp>
        <p:sp>
          <p:nvSpPr>
            <p:cNvPr id="42051" name="Line 66"/>
            <p:cNvSpPr>
              <a:spLocks noChangeShapeType="1"/>
            </p:cNvSpPr>
            <p:nvPr/>
          </p:nvSpPr>
          <p:spPr bwMode="auto">
            <a:xfrm>
              <a:off x="96" y="3105"/>
              <a:ext cx="5664" cy="0"/>
            </a:xfrm>
            <a:prstGeom prst="line">
              <a:avLst/>
            </a:prstGeom>
            <a:noFill/>
            <a:ln w="28575">
              <a:solidFill>
                <a:schemeClr val="tx1"/>
              </a:solidFill>
              <a:round/>
              <a:headEnd/>
              <a:tailEnd/>
            </a:ln>
          </p:spPr>
          <p:txBody>
            <a:bodyPr/>
            <a:lstStyle/>
            <a:p>
              <a:endParaRPr lang="en-CA">
                <a:solidFill>
                  <a:schemeClr val="tx1"/>
                </a:solidFill>
              </a:endParaRPr>
            </a:p>
          </p:txBody>
        </p:sp>
        <p:sp>
          <p:nvSpPr>
            <p:cNvPr id="42052" name="Line 67"/>
            <p:cNvSpPr>
              <a:spLocks noChangeShapeType="1"/>
            </p:cNvSpPr>
            <p:nvPr/>
          </p:nvSpPr>
          <p:spPr bwMode="auto">
            <a:xfrm>
              <a:off x="96" y="2508"/>
              <a:ext cx="5664" cy="0"/>
            </a:xfrm>
            <a:prstGeom prst="line">
              <a:avLst/>
            </a:prstGeom>
            <a:noFill/>
            <a:ln w="28575">
              <a:solidFill>
                <a:schemeClr val="tx1"/>
              </a:solidFill>
              <a:round/>
              <a:headEnd/>
              <a:tailEnd/>
            </a:ln>
          </p:spPr>
          <p:txBody>
            <a:bodyPr/>
            <a:lstStyle/>
            <a:p>
              <a:endParaRPr lang="en-CA">
                <a:solidFill>
                  <a:schemeClr val="tx1"/>
                </a:solidFill>
              </a:endParaRPr>
            </a:p>
          </p:txBody>
        </p:sp>
        <p:sp>
          <p:nvSpPr>
            <p:cNvPr id="42053" name="Line 68"/>
            <p:cNvSpPr>
              <a:spLocks noChangeShapeType="1"/>
            </p:cNvSpPr>
            <p:nvPr/>
          </p:nvSpPr>
          <p:spPr bwMode="auto">
            <a:xfrm>
              <a:off x="2448" y="720"/>
              <a:ext cx="0" cy="3123"/>
            </a:xfrm>
            <a:prstGeom prst="line">
              <a:avLst/>
            </a:prstGeom>
            <a:noFill/>
            <a:ln w="28575">
              <a:solidFill>
                <a:schemeClr val="tx1"/>
              </a:solidFill>
              <a:round/>
              <a:headEnd/>
              <a:tailEnd/>
            </a:ln>
          </p:spPr>
          <p:txBody>
            <a:bodyPr/>
            <a:lstStyle/>
            <a:p>
              <a:endParaRPr lang="en-CA">
                <a:solidFill>
                  <a:schemeClr val="tx1"/>
                </a:solidFill>
              </a:endParaRPr>
            </a:p>
          </p:txBody>
        </p:sp>
        <p:sp>
          <p:nvSpPr>
            <p:cNvPr id="42054" name="Line 69"/>
            <p:cNvSpPr>
              <a:spLocks noChangeShapeType="1"/>
            </p:cNvSpPr>
            <p:nvPr/>
          </p:nvSpPr>
          <p:spPr bwMode="auto">
            <a:xfrm>
              <a:off x="1248" y="720"/>
              <a:ext cx="0" cy="3123"/>
            </a:xfrm>
            <a:prstGeom prst="line">
              <a:avLst/>
            </a:prstGeom>
            <a:noFill/>
            <a:ln w="28575">
              <a:solidFill>
                <a:schemeClr val="tx1"/>
              </a:solidFill>
              <a:round/>
              <a:headEnd/>
              <a:tailEnd/>
            </a:ln>
          </p:spPr>
          <p:txBody>
            <a:bodyPr/>
            <a:lstStyle/>
            <a:p>
              <a:endParaRPr lang="en-CA">
                <a:solidFill>
                  <a:schemeClr val="tx1"/>
                </a:solidFill>
              </a:endParaRPr>
            </a:p>
          </p:txBody>
        </p:sp>
        <p:sp>
          <p:nvSpPr>
            <p:cNvPr id="42055" name="Line 70"/>
            <p:cNvSpPr>
              <a:spLocks noChangeShapeType="1"/>
            </p:cNvSpPr>
            <p:nvPr/>
          </p:nvSpPr>
          <p:spPr bwMode="auto">
            <a:xfrm>
              <a:off x="96" y="3474"/>
              <a:ext cx="5664" cy="0"/>
            </a:xfrm>
            <a:prstGeom prst="line">
              <a:avLst/>
            </a:prstGeom>
            <a:noFill/>
            <a:ln w="28575">
              <a:solidFill>
                <a:schemeClr val="tx1"/>
              </a:solidFill>
              <a:round/>
              <a:headEnd/>
              <a:tailEnd/>
            </a:ln>
          </p:spPr>
          <p:txBody>
            <a:bodyPr/>
            <a:lstStyle/>
            <a:p>
              <a:endParaRPr lang="en-CA">
                <a:solidFill>
                  <a:schemeClr val="tx1"/>
                </a:solidFill>
              </a:endParaRPr>
            </a:p>
          </p:txBody>
        </p:sp>
        <p:sp>
          <p:nvSpPr>
            <p:cNvPr id="42056" name="Line 71"/>
            <p:cNvSpPr>
              <a:spLocks noChangeShapeType="1"/>
            </p:cNvSpPr>
            <p:nvPr/>
          </p:nvSpPr>
          <p:spPr bwMode="auto">
            <a:xfrm>
              <a:off x="96" y="1713"/>
              <a:ext cx="5664" cy="0"/>
            </a:xfrm>
            <a:prstGeom prst="line">
              <a:avLst/>
            </a:prstGeom>
            <a:noFill/>
            <a:ln w="28575">
              <a:solidFill>
                <a:schemeClr val="tx1"/>
              </a:solidFill>
              <a:round/>
              <a:headEnd/>
              <a:tailEnd/>
            </a:ln>
          </p:spPr>
          <p:txBody>
            <a:bodyPr/>
            <a:lstStyle/>
            <a:p>
              <a:endParaRPr lang="en-CA">
                <a:solidFill>
                  <a:schemeClr val="tx1"/>
                </a:solidFill>
              </a:endParaRPr>
            </a:p>
          </p:txBody>
        </p:sp>
      </p:grpSp>
      <p:sp>
        <p:nvSpPr>
          <p:cNvPr id="41988" name="Line 74"/>
          <p:cNvSpPr>
            <a:spLocks noChangeShapeType="1"/>
          </p:cNvSpPr>
          <p:nvPr/>
        </p:nvSpPr>
        <p:spPr bwMode="auto">
          <a:xfrm>
            <a:off x="114300" y="1782763"/>
            <a:ext cx="8991600" cy="0"/>
          </a:xfrm>
          <a:prstGeom prst="line">
            <a:avLst/>
          </a:prstGeom>
          <a:noFill/>
          <a:ln w="28575">
            <a:solidFill>
              <a:schemeClr val="tx2"/>
            </a:solidFill>
            <a:round/>
            <a:headEnd/>
            <a:tailEnd type="none" w="sm" len="sm"/>
          </a:ln>
        </p:spPr>
        <p:txBody>
          <a:bodyPr wrap="none" lIns="45720" rIns="45720" anchor="ctr">
            <a:spAutoFit/>
          </a:bodyPr>
          <a:lstStyle/>
          <a:p>
            <a:endParaRPr lang="en-CA"/>
          </a:p>
        </p:txBody>
      </p:sp>
      <p:sp>
        <p:nvSpPr>
          <p:cNvPr id="73" name="Slide Number Placeholder 72"/>
          <p:cNvSpPr>
            <a:spLocks noGrp="1"/>
          </p:cNvSpPr>
          <p:nvPr>
            <p:ph type="sldNum" sz="quarter" idx="12"/>
          </p:nvPr>
        </p:nvSpPr>
        <p:spPr/>
        <p:txBody>
          <a:bodyPr/>
          <a:lstStyle/>
          <a:p>
            <a:pPr>
              <a:defRPr/>
            </a:pPr>
            <a:fld id="{BA8458B7-F867-483F-B0FC-B970C048D686}" type="slidenum">
              <a:rPr lang="en-CA" smtClean="0"/>
              <a:pPr>
                <a:defRPr/>
              </a:pPr>
              <a:t>19</a:t>
            </a:fld>
            <a:endParaRPr lang="en-C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533288"/>
          </a:xfrm>
        </p:spPr>
        <p:txBody>
          <a:bodyPr/>
          <a:lstStyle/>
          <a:p>
            <a:r>
              <a:rPr lang="en-CA" sz="3600" dirty="0" smtClean="0"/>
              <a:t>Claim</a:t>
            </a:r>
            <a:endParaRPr lang="en-CA" sz="3600" dirty="0"/>
          </a:p>
        </p:txBody>
      </p:sp>
      <p:sp>
        <p:nvSpPr>
          <p:cNvPr id="3" name="Content Placeholder 2"/>
          <p:cNvSpPr>
            <a:spLocks noGrp="1"/>
          </p:cNvSpPr>
          <p:nvPr>
            <p:ph idx="1"/>
          </p:nvPr>
        </p:nvSpPr>
        <p:spPr>
          <a:xfrm>
            <a:off x="609600" y="1143000"/>
            <a:ext cx="8001000" cy="5274264"/>
          </a:xfrm>
        </p:spPr>
        <p:txBody>
          <a:bodyPr/>
          <a:lstStyle/>
          <a:p>
            <a:r>
              <a:rPr lang="en-US" sz="3200" dirty="0" smtClean="0"/>
              <a:t> </a:t>
            </a:r>
            <a:r>
              <a:rPr lang="en-US" sz="3200" dirty="0" smtClean="0">
                <a:latin typeface="Aharoni" pitchFamily="2" charset="-79"/>
                <a:cs typeface="Aharoni" pitchFamily="2" charset="-79"/>
              </a:rPr>
              <a:t>Being able to look at code and get qualitative sense of its </a:t>
            </a:r>
            <a:r>
              <a:rPr lang="en-US" sz="3200" b="1" dirty="0" smtClean="0">
                <a:latin typeface="Aharoni" pitchFamily="2" charset="-79"/>
                <a:cs typeface="Aharoni" pitchFamily="2" charset="-79"/>
              </a:rPr>
              <a:t>locality</a:t>
            </a:r>
            <a:r>
              <a:rPr lang="en-US" sz="3200" dirty="0" smtClean="0">
                <a:latin typeface="Aharoni" pitchFamily="2" charset="-79"/>
                <a:cs typeface="Aharoni" pitchFamily="2" charset="-79"/>
              </a:rPr>
              <a:t> is key skill for professional programmer</a:t>
            </a:r>
          </a:p>
          <a:p>
            <a:endParaRPr lang="en-CA" sz="1000" b="1" dirty="0" smtClean="0"/>
          </a:p>
          <a:p>
            <a:r>
              <a:rPr lang="en-CA" b="1" dirty="0" smtClean="0"/>
              <a:t>Examples:</a:t>
            </a:r>
          </a:p>
          <a:p>
            <a:pPr lvl="1"/>
            <a:r>
              <a:rPr lang="en-CA" sz="2400" dirty="0" smtClean="0"/>
              <a:t>BLAS (Basic Linear Algebra Subprograms)</a:t>
            </a:r>
          </a:p>
          <a:p>
            <a:pPr lvl="1"/>
            <a:r>
              <a:rPr lang="en-CA" sz="2400" dirty="0" smtClean="0"/>
              <a:t>SPIRAL, Software/Hardware Generation for DSP Algorithms</a:t>
            </a:r>
          </a:p>
          <a:p>
            <a:pPr lvl="1"/>
            <a:r>
              <a:rPr lang="en-CA" sz="2200" dirty="0" smtClean="0"/>
              <a:t>FFTW, by </a:t>
            </a:r>
            <a:r>
              <a:rPr lang="en-CA" sz="2200" dirty="0" err="1" smtClean="0"/>
              <a:t>Matteo</a:t>
            </a:r>
            <a:r>
              <a:rPr lang="en-CA" sz="2200" dirty="0" smtClean="0"/>
              <a:t> </a:t>
            </a:r>
            <a:r>
              <a:rPr lang="en-CA" sz="2200" dirty="0" err="1" smtClean="0"/>
              <a:t>Frigo</a:t>
            </a:r>
            <a:r>
              <a:rPr lang="en-CA" sz="2200" dirty="0" smtClean="0"/>
              <a:t> and Steven G, Johnson</a:t>
            </a:r>
          </a:p>
          <a:p>
            <a:pPr lvl="1"/>
            <a:r>
              <a:rPr lang="en-CA" sz="2200" i="1" dirty="0" smtClean="0"/>
              <a:t>Cache-Oblivious Algorithms</a:t>
            </a:r>
            <a:r>
              <a:rPr lang="en-CA" sz="2200" dirty="0" smtClean="0"/>
              <a:t>, by </a:t>
            </a:r>
            <a:r>
              <a:rPr lang="en-CA" sz="2200" dirty="0" err="1" smtClean="0"/>
              <a:t>Matteo</a:t>
            </a:r>
            <a:r>
              <a:rPr lang="en-CA" sz="2200" dirty="0" smtClean="0"/>
              <a:t> </a:t>
            </a:r>
            <a:r>
              <a:rPr lang="en-CA" sz="2200" dirty="0" err="1" smtClean="0"/>
              <a:t>Frigo</a:t>
            </a:r>
            <a:r>
              <a:rPr lang="en-CA" sz="2200" dirty="0" smtClean="0"/>
              <a:t>, Charles E. </a:t>
            </a:r>
            <a:r>
              <a:rPr lang="en-CA" sz="2200" dirty="0" err="1" smtClean="0"/>
              <a:t>Leiserson</a:t>
            </a:r>
            <a:r>
              <a:rPr lang="en-CA" sz="2200" dirty="0" smtClean="0"/>
              <a:t>, </a:t>
            </a:r>
            <a:r>
              <a:rPr lang="en-CA" sz="2200" dirty="0" err="1" smtClean="0"/>
              <a:t>Harald</a:t>
            </a:r>
            <a:r>
              <a:rPr lang="en-CA" sz="2200" dirty="0" smtClean="0"/>
              <a:t> </a:t>
            </a:r>
            <a:r>
              <a:rPr lang="en-CA" sz="2200" dirty="0" err="1" smtClean="0"/>
              <a:t>Prokop</a:t>
            </a:r>
            <a:r>
              <a:rPr lang="en-CA" sz="2200" dirty="0" smtClean="0"/>
              <a:t>, and Sridhar </a:t>
            </a:r>
            <a:r>
              <a:rPr lang="en-CA" sz="2200" dirty="0" err="1" smtClean="0"/>
              <a:t>Ramachandran</a:t>
            </a:r>
            <a:r>
              <a:rPr lang="en-CA" sz="2200" dirty="0" smtClean="0"/>
              <a:t>, 1999</a:t>
            </a:r>
          </a:p>
          <a:p>
            <a:pPr lvl="1"/>
            <a:r>
              <a:rPr lang="en-CA" sz="2200" dirty="0" smtClean="0"/>
              <a:t>…</a:t>
            </a:r>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20</a:t>
            </a:fld>
            <a:endParaRPr lang="en-C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Memory Performance</a:t>
            </a:r>
          </a:p>
        </p:txBody>
      </p:sp>
      <p:sp>
        <p:nvSpPr>
          <p:cNvPr id="19459" name="Content Placeholder 2"/>
          <p:cNvSpPr>
            <a:spLocks noGrp="1"/>
          </p:cNvSpPr>
          <p:nvPr>
            <p:ph idx="1"/>
          </p:nvPr>
        </p:nvSpPr>
        <p:spPr>
          <a:xfrm>
            <a:off x="457200" y="3124200"/>
            <a:ext cx="8323263" cy="3313113"/>
          </a:xfrm>
        </p:spPr>
        <p:txBody>
          <a:bodyPr/>
          <a:lstStyle/>
          <a:p>
            <a:pPr>
              <a:lnSpc>
                <a:spcPct val="100000"/>
              </a:lnSpc>
              <a:spcBef>
                <a:spcPts val="600"/>
              </a:spcBef>
            </a:pPr>
            <a:r>
              <a:rPr lang="en-US" sz="2200" b="1" smtClean="0"/>
              <a:t>Average Memory Access Time (AMAT) </a:t>
            </a:r>
            <a:r>
              <a:rPr lang="en-US" smtClean="0"/>
              <a:t>is the average time to access memory considering both hits and misses</a:t>
            </a:r>
          </a:p>
          <a:p>
            <a:pPr marL="287338" lvl="1" indent="-287338" algn="ctr">
              <a:lnSpc>
                <a:spcPct val="100000"/>
              </a:lnSpc>
              <a:spcBef>
                <a:spcPts val="600"/>
              </a:spcBef>
              <a:buFont typeface="Monotype Sorts" pitchFamily="2" charset="2"/>
              <a:buNone/>
            </a:pPr>
            <a:r>
              <a:rPr lang="en-US" sz="2400" smtClean="0">
                <a:solidFill>
                  <a:srgbClr val="FF0000"/>
                </a:solidFill>
              </a:rPr>
              <a:t>AMAT =  Time for a Hit  +  Miss Rate * Miss Penalty</a:t>
            </a:r>
            <a:endParaRPr lang="en-US" sz="2400" smtClean="0">
              <a:solidFill>
                <a:schemeClr val="accent2"/>
              </a:solidFill>
            </a:endParaRPr>
          </a:p>
          <a:p>
            <a:pPr>
              <a:lnSpc>
                <a:spcPct val="100000"/>
              </a:lnSpc>
              <a:spcBef>
                <a:spcPts val="600"/>
              </a:spcBef>
            </a:pPr>
            <a:r>
              <a:rPr lang="en-US" smtClean="0"/>
              <a:t>What is the AMAT for a processor with a 200 ps clock, a miss penalty of 50 clock cycles, a miss rate of 0.02 misses per instruction and a cache access time of 1 clock cycle?</a:t>
            </a:r>
          </a:p>
          <a:p>
            <a:pPr>
              <a:lnSpc>
                <a:spcPct val="100000"/>
              </a:lnSpc>
              <a:spcBef>
                <a:spcPts val="600"/>
              </a:spcBef>
            </a:pPr>
            <a:endParaRPr lang="en-US" smtClean="0"/>
          </a:p>
          <a:p>
            <a:pPr>
              <a:lnSpc>
                <a:spcPct val="100000"/>
              </a:lnSpc>
              <a:spcBef>
                <a:spcPts val="600"/>
              </a:spcBef>
              <a:buFont typeface="Wingdings" pitchFamily="2" charset="2"/>
              <a:buNone/>
            </a:pPr>
            <a:endParaRPr lang="en-US" smtClean="0"/>
          </a:p>
        </p:txBody>
      </p:sp>
      <p:sp>
        <p:nvSpPr>
          <p:cNvPr id="19460" name="TextBox 6"/>
          <p:cNvSpPr txBox="1">
            <a:spLocks noChangeArrowheads="1"/>
          </p:cNvSpPr>
          <p:nvPr/>
        </p:nvSpPr>
        <p:spPr bwMode="auto">
          <a:xfrm>
            <a:off x="838200" y="5638800"/>
            <a:ext cx="7467600" cy="461963"/>
          </a:xfrm>
          <a:prstGeom prst="rect">
            <a:avLst/>
          </a:prstGeom>
          <a:noFill/>
          <a:ln w="9525">
            <a:noFill/>
            <a:miter lim="800000"/>
            <a:headEnd/>
            <a:tailEnd/>
          </a:ln>
        </p:spPr>
        <p:txBody>
          <a:bodyPr>
            <a:spAutoFit/>
          </a:bodyPr>
          <a:lstStyle/>
          <a:p>
            <a:r>
              <a:rPr lang="en-US" sz="2400"/>
              <a:t>1 + 0.02 * 50 = 2 clock cycles, or 2 * 200 = 400 ps</a:t>
            </a:r>
          </a:p>
        </p:txBody>
      </p:sp>
      <p:sp>
        <p:nvSpPr>
          <p:cNvPr id="11" name="Content Placeholder 2"/>
          <p:cNvSpPr txBox="1">
            <a:spLocks/>
          </p:cNvSpPr>
          <p:nvPr/>
        </p:nvSpPr>
        <p:spPr bwMode="auto">
          <a:xfrm>
            <a:off x="457200" y="838200"/>
            <a:ext cx="8153400" cy="2098675"/>
          </a:xfrm>
          <a:prstGeom prst="rect">
            <a:avLst/>
          </a:prstGeom>
          <a:noFill/>
          <a:ln w="12700">
            <a:noFill/>
            <a:miter lim="800000"/>
            <a:headEnd/>
            <a:tailEnd/>
          </a:ln>
          <a:effectLst/>
        </p:spPr>
        <p:txBody>
          <a:bodyPr lIns="63500" tIns="25400" rIns="63500" bIns="25400">
            <a:spAutoFit/>
          </a:bodyPr>
          <a:lstStyle/>
          <a:p>
            <a:pPr marL="287338" indent="-287338">
              <a:lnSpc>
                <a:spcPct val="90000"/>
              </a:lnSpc>
              <a:spcBef>
                <a:spcPct val="65000"/>
              </a:spcBef>
              <a:buClr>
                <a:schemeClr val="accent1"/>
              </a:buClr>
              <a:buSzPct val="75000"/>
              <a:buFont typeface="Wingdings" pitchFamily="2" charset="2"/>
              <a:buChar char="q"/>
              <a:defRPr/>
            </a:pPr>
            <a:r>
              <a:rPr lang="en-CA" sz="2200" b="1" kern="0" dirty="0">
                <a:solidFill>
                  <a:schemeClr val="tx1"/>
                </a:solidFill>
                <a:latin typeface="+mn-lt"/>
              </a:rPr>
              <a:t>Cache Miss Rate</a:t>
            </a:r>
            <a:r>
              <a:rPr lang="en-CA" sz="2400" kern="0" dirty="0">
                <a:solidFill>
                  <a:schemeClr val="tx1"/>
                </a:solidFill>
                <a:latin typeface="+mn-lt"/>
              </a:rPr>
              <a:t>: number of cache misses/total number of cache references (accesses)</a:t>
            </a:r>
          </a:p>
          <a:p>
            <a:pPr marL="744538" lvl="1" indent="-287338">
              <a:lnSpc>
                <a:spcPct val="90000"/>
              </a:lnSpc>
              <a:spcBef>
                <a:spcPct val="65000"/>
              </a:spcBef>
              <a:buClr>
                <a:schemeClr val="accent1"/>
              </a:buClr>
              <a:buSzPct val="75000"/>
              <a:buFont typeface="Arial" pitchFamily="34" charset="0"/>
              <a:buChar char="•"/>
              <a:defRPr/>
            </a:pPr>
            <a:r>
              <a:rPr lang="en-CA" sz="2000" kern="0" dirty="0">
                <a:solidFill>
                  <a:schemeClr val="tx1"/>
                </a:solidFill>
              </a:rPr>
              <a:t>Miss rate + hit rate = 1.0 (100%)</a:t>
            </a:r>
            <a:endParaRPr lang="en-CA" sz="2000" kern="0" dirty="0">
              <a:solidFill>
                <a:schemeClr val="tx1"/>
              </a:solidFill>
              <a:latin typeface="+mn-lt"/>
            </a:endParaRPr>
          </a:p>
          <a:p>
            <a:pPr marL="287338" indent="-287338">
              <a:lnSpc>
                <a:spcPct val="90000"/>
              </a:lnSpc>
              <a:spcBef>
                <a:spcPct val="65000"/>
              </a:spcBef>
              <a:buClr>
                <a:schemeClr val="accent1"/>
              </a:buClr>
              <a:buSzPct val="75000"/>
              <a:buFont typeface="Wingdings" pitchFamily="2" charset="2"/>
              <a:buChar char="q"/>
              <a:defRPr/>
            </a:pPr>
            <a:r>
              <a:rPr lang="en-CA" sz="2200" b="1" kern="0" dirty="0">
                <a:solidFill>
                  <a:schemeClr val="tx1"/>
                </a:solidFill>
                <a:latin typeface="+mn-lt"/>
              </a:rPr>
              <a:t>Miss Penalty</a:t>
            </a:r>
            <a:r>
              <a:rPr lang="en-CA" sz="2400" kern="0" dirty="0">
                <a:solidFill>
                  <a:schemeClr val="tx1"/>
                </a:solidFill>
                <a:latin typeface="+mn-lt"/>
              </a:rPr>
              <a:t>: the difference between lower level access time and cache access time</a:t>
            </a:r>
            <a:endParaRPr lang="en-CA" sz="2000" kern="0" dirty="0">
              <a:solidFill>
                <a:schemeClr val="tx1"/>
              </a:solidFill>
              <a:latin typeface="+mn-lt"/>
            </a:endParaRPr>
          </a:p>
        </p:txBody>
      </p:sp>
      <p:sp>
        <p:nvSpPr>
          <p:cNvPr id="6" name="Slide Number Placeholder 5"/>
          <p:cNvSpPr>
            <a:spLocks noGrp="1"/>
          </p:cNvSpPr>
          <p:nvPr>
            <p:ph type="sldNum" sz="quarter" idx="12"/>
          </p:nvPr>
        </p:nvSpPr>
        <p:spPr/>
        <p:txBody>
          <a:bodyPr/>
          <a:lstStyle/>
          <a:p>
            <a:pPr>
              <a:defRPr/>
            </a:pPr>
            <a:fld id="{1D205FB2-A8C0-4C35-8455-CE04E98CB8CE}" type="slidenum">
              <a:rPr lang="en-CA"/>
              <a:pPr>
                <a:defRPr/>
              </a:pPr>
              <a:t>21</a:t>
            </a:fld>
            <a:endParaRPr lang="en-CA"/>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457200"/>
            <a:ext cx="8153400" cy="422275"/>
          </a:xfrm>
        </p:spPr>
        <p:txBody>
          <a:bodyPr/>
          <a:lstStyle/>
          <a:p>
            <a:r>
              <a:rPr lang="en-US" smtClean="0"/>
              <a:t>Measuring Cache Performance – Effect on CPI</a:t>
            </a:r>
          </a:p>
        </p:txBody>
      </p:sp>
      <p:sp>
        <p:nvSpPr>
          <p:cNvPr id="20483" name="Rectangle 3"/>
          <p:cNvSpPr>
            <a:spLocks noGrp="1" noChangeArrowheads="1"/>
          </p:cNvSpPr>
          <p:nvPr>
            <p:ph type="body" idx="1"/>
          </p:nvPr>
        </p:nvSpPr>
        <p:spPr>
          <a:xfrm>
            <a:off x="533400" y="1143000"/>
            <a:ext cx="8229600" cy="1485900"/>
          </a:xfrm>
        </p:spPr>
        <p:txBody>
          <a:bodyPr/>
          <a:lstStyle/>
          <a:p>
            <a:r>
              <a:rPr lang="en-US" smtClean="0"/>
              <a:t>Assuming cache hit costs are included as part of the normal CPU execution cycle, then</a:t>
            </a:r>
          </a:p>
          <a:p>
            <a:pPr lvl="1">
              <a:buFont typeface="Monotype Sorts" pitchFamily="2" charset="2"/>
              <a:buNone/>
            </a:pPr>
            <a:r>
              <a:rPr lang="en-US" smtClean="0"/>
              <a:t> CPU time = IC × CPI × CC</a:t>
            </a:r>
          </a:p>
          <a:p>
            <a:pPr lvl="1">
              <a:buFont typeface="Monotype Sorts" pitchFamily="2" charset="2"/>
              <a:buNone/>
            </a:pPr>
            <a:r>
              <a:rPr lang="en-US" smtClean="0"/>
              <a:t>                  = IC × (CPI</a:t>
            </a:r>
            <a:r>
              <a:rPr lang="en-US" baseline="-25000" smtClean="0"/>
              <a:t>ideal</a:t>
            </a:r>
            <a:r>
              <a:rPr lang="en-US" smtClean="0"/>
              <a:t> + Average memory-stall cycles) × CC</a:t>
            </a:r>
          </a:p>
        </p:txBody>
      </p:sp>
      <p:grpSp>
        <p:nvGrpSpPr>
          <p:cNvPr id="2" name="Group 8"/>
          <p:cNvGrpSpPr>
            <a:grpSpLocks/>
          </p:cNvGrpSpPr>
          <p:nvPr/>
        </p:nvGrpSpPr>
        <p:grpSpPr bwMode="auto">
          <a:xfrm>
            <a:off x="3352800" y="2590800"/>
            <a:ext cx="2862263" cy="473075"/>
            <a:chOff x="2016" y="1488"/>
            <a:chExt cx="2208" cy="298"/>
          </a:xfrm>
        </p:grpSpPr>
        <p:sp>
          <p:nvSpPr>
            <p:cNvPr id="20487" name="AutoShape 5"/>
            <p:cNvSpPr>
              <a:spLocks/>
            </p:cNvSpPr>
            <p:nvPr/>
          </p:nvSpPr>
          <p:spPr bwMode="auto">
            <a:xfrm rot="5400000">
              <a:off x="3072" y="432"/>
              <a:ext cx="96" cy="2208"/>
            </a:xfrm>
            <a:prstGeom prst="rightBrace">
              <a:avLst>
                <a:gd name="adj1" fmla="val 191667"/>
                <a:gd name="adj2" fmla="val 50000"/>
              </a:avLst>
            </a:prstGeom>
            <a:noFill/>
            <a:ln w="12700">
              <a:solidFill>
                <a:schemeClr val="accent2"/>
              </a:solidFill>
              <a:round/>
              <a:headEnd/>
              <a:tailEnd/>
            </a:ln>
          </p:spPr>
          <p:txBody>
            <a:bodyPr wrap="none" anchor="ctr"/>
            <a:lstStyle/>
            <a:p>
              <a:endParaRPr lang="en-US">
                <a:solidFill>
                  <a:srgbClr val="FF0000"/>
                </a:solidFill>
              </a:endParaRPr>
            </a:p>
          </p:txBody>
        </p:sp>
        <p:sp>
          <p:nvSpPr>
            <p:cNvPr id="20488" name="Text Box 6"/>
            <p:cNvSpPr txBox="1">
              <a:spLocks noChangeArrowheads="1"/>
            </p:cNvSpPr>
            <p:nvPr/>
          </p:nvSpPr>
          <p:spPr bwMode="auto">
            <a:xfrm>
              <a:off x="2688" y="1536"/>
              <a:ext cx="912" cy="250"/>
            </a:xfrm>
            <a:prstGeom prst="rect">
              <a:avLst/>
            </a:prstGeom>
            <a:noFill/>
            <a:ln w="12700">
              <a:noFill/>
              <a:miter lim="800000"/>
              <a:headEnd/>
              <a:tailEnd/>
            </a:ln>
          </p:spPr>
          <p:txBody>
            <a:bodyPr>
              <a:spAutoFit/>
            </a:bodyPr>
            <a:lstStyle/>
            <a:p>
              <a:pPr algn="ctr"/>
              <a:r>
                <a:rPr lang="en-US" sz="2000">
                  <a:solidFill>
                    <a:srgbClr val="FF0000"/>
                  </a:solidFill>
                </a:rPr>
                <a:t>CPI</a:t>
              </a:r>
              <a:r>
                <a:rPr lang="en-US" sz="2000" baseline="-25000">
                  <a:solidFill>
                    <a:srgbClr val="FF0000"/>
                  </a:solidFill>
                </a:rPr>
                <a:t>stall</a:t>
              </a:r>
            </a:p>
          </p:txBody>
        </p:sp>
      </p:grpSp>
      <p:sp>
        <p:nvSpPr>
          <p:cNvPr id="1674247" name="Rectangle 7"/>
          <p:cNvSpPr>
            <a:spLocks noChangeArrowheads="1"/>
          </p:cNvSpPr>
          <p:nvPr/>
        </p:nvSpPr>
        <p:spPr bwMode="auto">
          <a:xfrm>
            <a:off x="533400" y="3352800"/>
            <a:ext cx="8229600" cy="1700213"/>
          </a:xfrm>
          <a:prstGeom prst="rect">
            <a:avLst/>
          </a:prstGeom>
          <a:noFill/>
          <a:ln w="12700">
            <a:noFill/>
            <a:miter lim="800000"/>
            <a:headEnd/>
            <a:tailEnd/>
          </a:ln>
        </p:spPr>
        <p:txBody>
          <a:bodyPr lIns="63500" tIns="25400" rIns="63500" bIns="25400">
            <a:spAutoFit/>
          </a:bodyPr>
          <a:lstStyle/>
          <a:p>
            <a:pPr marL="287338" indent="-287338">
              <a:spcBef>
                <a:spcPct val="30000"/>
              </a:spcBef>
              <a:buSzPct val="75000"/>
            </a:pPr>
            <a:r>
              <a:rPr lang="en-US" sz="2400">
                <a:solidFill>
                  <a:schemeClr val="tx1"/>
                </a:solidFill>
              </a:rPr>
              <a:t>A simple model for Memory-stall cycles:</a:t>
            </a:r>
          </a:p>
          <a:p>
            <a:pPr marL="287338" indent="-287338">
              <a:spcBef>
                <a:spcPct val="30000"/>
              </a:spcBef>
              <a:buSzPct val="75000"/>
            </a:pPr>
            <a:r>
              <a:rPr lang="en-US" sz="2000">
                <a:solidFill>
                  <a:srgbClr val="FF0000"/>
                </a:solidFill>
              </a:rPr>
              <a:t>Memory-stall cycles = #accesses/instruction </a:t>
            </a:r>
            <a:r>
              <a:rPr lang="en-US" sz="2000">
                <a:solidFill>
                  <a:srgbClr val="FF0000"/>
                </a:solidFill>
                <a:cs typeface="Arial" charset="0"/>
              </a:rPr>
              <a:t>× </a:t>
            </a:r>
            <a:r>
              <a:rPr lang="en-US" sz="2000">
                <a:solidFill>
                  <a:srgbClr val="FF0000"/>
                </a:solidFill>
              </a:rPr>
              <a:t>miss rate </a:t>
            </a:r>
            <a:r>
              <a:rPr lang="en-US" sz="2000">
                <a:solidFill>
                  <a:srgbClr val="FF0000"/>
                </a:solidFill>
                <a:cs typeface="Arial" charset="0"/>
              </a:rPr>
              <a:t>×</a:t>
            </a:r>
            <a:r>
              <a:rPr lang="en-US" sz="2000">
                <a:solidFill>
                  <a:srgbClr val="FF0000"/>
                </a:solidFill>
              </a:rPr>
              <a:t> miss penalty</a:t>
            </a:r>
          </a:p>
          <a:p>
            <a:pPr marL="287338" indent="-287338">
              <a:spcBef>
                <a:spcPct val="30000"/>
              </a:spcBef>
              <a:buSzPct val="75000"/>
            </a:pPr>
            <a:endParaRPr lang="en-US" sz="2000">
              <a:solidFill>
                <a:srgbClr val="FF0000"/>
              </a:solidFill>
            </a:endParaRPr>
          </a:p>
          <a:p>
            <a:pPr marL="287338" indent="-287338">
              <a:spcBef>
                <a:spcPct val="30000"/>
              </a:spcBef>
              <a:buSzPct val="75000"/>
            </a:pPr>
            <a:r>
              <a:rPr lang="en-US" sz="2400">
                <a:solidFill>
                  <a:schemeClr val="tx1"/>
                </a:solidFill>
              </a:rPr>
              <a:t>This ignores extra costs of write misses.</a:t>
            </a:r>
          </a:p>
        </p:txBody>
      </p:sp>
      <p:sp>
        <p:nvSpPr>
          <p:cNvPr id="8" name="Slide Number Placeholder 7"/>
          <p:cNvSpPr>
            <a:spLocks noGrp="1"/>
          </p:cNvSpPr>
          <p:nvPr>
            <p:ph type="sldNum" sz="quarter" idx="12"/>
          </p:nvPr>
        </p:nvSpPr>
        <p:spPr/>
        <p:txBody>
          <a:bodyPr/>
          <a:lstStyle/>
          <a:p>
            <a:pPr>
              <a:defRPr/>
            </a:pPr>
            <a:fld id="{3ABF56B9-FE3E-49A4-939A-9876D73B89DC}" type="slidenum">
              <a:rPr lang="en-CA"/>
              <a:pPr>
                <a:defRPr/>
              </a:pPr>
              <a:t>22</a:t>
            </a:fld>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4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42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Impacts of Cache Performance</a:t>
            </a:r>
          </a:p>
        </p:txBody>
      </p:sp>
      <p:sp>
        <p:nvSpPr>
          <p:cNvPr id="1676291" name="Rectangle 3"/>
          <p:cNvSpPr>
            <a:spLocks noGrp="1" noChangeArrowheads="1"/>
          </p:cNvSpPr>
          <p:nvPr>
            <p:ph type="body" idx="1"/>
          </p:nvPr>
        </p:nvSpPr>
        <p:spPr>
          <a:xfrm>
            <a:off x="381000" y="1066800"/>
            <a:ext cx="8229600" cy="5489708"/>
          </a:xfrm>
        </p:spPr>
        <p:txBody>
          <a:bodyPr/>
          <a:lstStyle/>
          <a:p>
            <a:r>
              <a:rPr lang="en-US" sz="2200" dirty="0" smtClean="0"/>
              <a:t>Relative </a:t>
            </a:r>
            <a:r>
              <a:rPr lang="en-US" sz="2200" dirty="0" smtClean="0"/>
              <a:t>cache miss </a:t>
            </a:r>
            <a:r>
              <a:rPr lang="en-US" sz="2200" dirty="0" smtClean="0"/>
              <a:t>penalty increases as processor performance improves (faster clock rate and/or lower CPI)</a:t>
            </a:r>
          </a:p>
          <a:p>
            <a:pPr lvl="1"/>
            <a:r>
              <a:rPr lang="en-US" dirty="0" smtClean="0"/>
              <a:t>Memory speed unlikely to improve as fast as processor cycle time. When calculating </a:t>
            </a:r>
            <a:r>
              <a:rPr lang="en-US" dirty="0" err="1" smtClean="0"/>
              <a:t>CPI</a:t>
            </a:r>
            <a:r>
              <a:rPr lang="en-US" baseline="-25000" dirty="0" err="1" smtClean="0"/>
              <a:t>stall</a:t>
            </a:r>
            <a:r>
              <a:rPr lang="en-US" dirty="0" smtClean="0"/>
              <a:t>, cache miss penalty is measured in processor clock cycles needed to handle a miss</a:t>
            </a:r>
          </a:p>
          <a:p>
            <a:pPr lvl="1"/>
            <a:r>
              <a:rPr lang="en-US" dirty="0" smtClean="0"/>
              <a:t>Lower the </a:t>
            </a:r>
            <a:r>
              <a:rPr lang="en-US" dirty="0" err="1" smtClean="0"/>
              <a:t>CPI</a:t>
            </a:r>
            <a:r>
              <a:rPr lang="en-US" baseline="-25000" dirty="0" err="1" smtClean="0"/>
              <a:t>ideal</a:t>
            </a:r>
            <a:r>
              <a:rPr lang="en-US" dirty="0" smtClean="0"/>
              <a:t>, more pronounced impact of stalls</a:t>
            </a:r>
          </a:p>
          <a:p>
            <a:r>
              <a:rPr lang="en-US" sz="2200" dirty="0" smtClean="0"/>
              <a:t>Processor with a </a:t>
            </a:r>
            <a:r>
              <a:rPr lang="en-US" sz="2200" dirty="0" err="1" smtClean="0"/>
              <a:t>CPI</a:t>
            </a:r>
            <a:r>
              <a:rPr lang="en-US" sz="2200" baseline="-25000" dirty="0" err="1" smtClean="0"/>
              <a:t>ideal</a:t>
            </a:r>
            <a:r>
              <a:rPr lang="en-US" sz="2200" dirty="0" smtClean="0"/>
              <a:t> of 2, a 100 cycle miss penalty, 36% load/store </a:t>
            </a:r>
            <a:r>
              <a:rPr lang="en-US" sz="2200" dirty="0" err="1" smtClean="0"/>
              <a:t>instr’s</a:t>
            </a:r>
            <a:r>
              <a:rPr lang="en-US" sz="2200" dirty="0" smtClean="0"/>
              <a:t>, and 2% </a:t>
            </a:r>
            <a:r>
              <a:rPr lang="en-US" sz="2200" dirty="0" smtClean="0"/>
              <a:t>instruction cache </a:t>
            </a:r>
            <a:r>
              <a:rPr lang="en-US" sz="2200" dirty="0" smtClean="0"/>
              <a:t>and 4% </a:t>
            </a:r>
            <a:r>
              <a:rPr lang="en-US" sz="2200" dirty="0" smtClean="0"/>
              <a:t>data cache </a:t>
            </a:r>
            <a:r>
              <a:rPr lang="en-US" sz="2200" dirty="0" smtClean="0"/>
              <a:t>miss rates</a:t>
            </a:r>
          </a:p>
          <a:p>
            <a:pPr lvl="1"/>
            <a:r>
              <a:rPr lang="en-US" dirty="0" smtClean="0"/>
              <a:t>Memory-stall cycles = 2% × 100 + 36% × 4% × 100 = 3.44</a:t>
            </a:r>
          </a:p>
          <a:p>
            <a:pPr lvl="1"/>
            <a:r>
              <a:rPr lang="en-US" dirty="0" smtClean="0"/>
              <a:t>So               </a:t>
            </a:r>
            <a:r>
              <a:rPr lang="en-US" dirty="0" err="1" smtClean="0"/>
              <a:t>CPI</a:t>
            </a:r>
            <a:r>
              <a:rPr lang="en-US" baseline="-25000" dirty="0" err="1" smtClean="0"/>
              <a:t>stalls</a:t>
            </a:r>
            <a:r>
              <a:rPr lang="en-US" dirty="0" smtClean="0"/>
              <a:t>  =  2 + 3.44 = 5.44</a:t>
            </a:r>
          </a:p>
          <a:p>
            <a:pPr lvl="1"/>
            <a:r>
              <a:rPr lang="en-US" dirty="0" smtClean="0"/>
              <a:t>More than twice the </a:t>
            </a:r>
            <a:r>
              <a:rPr lang="en-US" dirty="0" err="1" smtClean="0"/>
              <a:t>CPI</a:t>
            </a:r>
            <a:r>
              <a:rPr lang="en-US" baseline="-25000" dirty="0" err="1" smtClean="0"/>
              <a:t>ideal</a:t>
            </a:r>
            <a:r>
              <a:rPr lang="en-US" dirty="0" smtClean="0"/>
              <a:t> !</a:t>
            </a:r>
          </a:p>
          <a:p>
            <a:r>
              <a:rPr lang="en-US" dirty="0" smtClean="0"/>
              <a:t>What if the </a:t>
            </a:r>
            <a:r>
              <a:rPr lang="en-US" dirty="0" err="1" smtClean="0"/>
              <a:t>CPI</a:t>
            </a:r>
            <a:r>
              <a:rPr lang="en-US" baseline="-25000" dirty="0" err="1" smtClean="0"/>
              <a:t>ideal</a:t>
            </a:r>
            <a:r>
              <a:rPr lang="en-US" dirty="0" smtClean="0"/>
              <a:t> is reduced to 1?   </a:t>
            </a:r>
          </a:p>
          <a:p>
            <a:r>
              <a:rPr lang="en-US" dirty="0" smtClean="0"/>
              <a:t>What if the </a:t>
            </a:r>
            <a:r>
              <a:rPr lang="en-US" dirty="0" smtClean="0"/>
              <a:t>data cache </a:t>
            </a:r>
            <a:r>
              <a:rPr lang="en-US" dirty="0" smtClean="0"/>
              <a:t>miss rate went up by 1%?  </a:t>
            </a:r>
          </a:p>
        </p:txBody>
      </p:sp>
      <p:sp>
        <p:nvSpPr>
          <p:cNvPr id="4" name="Slide Number Placeholder 3"/>
          <p:cNvSpPr>
            <a:spLocks noGrp="1"/>
          </p:cNvSpPr>
          <p:nvPr>
            <p:ph type="sldNum" sz="quarter" idx="12"/>
          </p:nvPr>
        </p:nvSpPr>
        <p:spPr/>
        <p:txBody>
          <a:bodyPr/>
          <a:lstStyle/>
          <a:p>
            <a:pPr>
              <a:defRPr/>
            </a:pPr>
            <a:fld id="{EEBDB7F7-5B28-4BEC-AC00-0AC22305A62B}" type="slidenum">
              <a:rPr lang="en-CA"/>
              <a:pPr>
                <a:defRPr/>
              </a:pPr>
              <a:t>23</a:t>
            </a:fld>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76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76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76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62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762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762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7629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7629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76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629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381000"/>
            <a:ext cx="8153400" cy="422275"/>
          </a:xfrm>
        </p:spPr>
        <p:txBody>
          <a:bodyPr/>
          <a:lstStyle/>
          <a:p>
            <a:r>
              <a:rPr lang="en-US" smtClean="0"/>
              <a:t>Multiple Cache Levels</a:t>
            </a:r>
          </a:p>
        </p:txBody>
      </p:sp>
      <p:graphicFrame>
        <p:nvGraphicFramePr>
          <p:cNvPr id="7" name="Content Placeholder 6"/>
          <p:cNvGraphicFramePr>
            <a:graphicFrameLocks noGrp="1"/>
          </p:cNvGraphicFramePr>
          <p:nvPr>
            <p:ph idx="1"/>
          </p:nvPr>
        </p:nvGraphicFramePr>
        <p:xfrm>
          <a:off x="1617663" y="2722563"/>
          <a:ext cx="1199580" cy="1052468"/>
        </p:xfrm>
        <a:graphic>
          <a:graphicData uri="http://schemas.openxmlformats.org/drawingml/2006/table">
            <a:tbl>
              <a:tblPr firstRow="1" bandRow="1">
                <a:tableStyleId>{5940675A-B579-460E-94D1-54222C63F5DA}</a:tableStyleId>
              </a:tblPr>
              <a:tblGrid>
                <a:gridCol w="241356"/>
                <a:gridCol w="482714"/>
                <a:gridCol w="475510"/>
              </a:tblGrid>
              <a:tr h="263117">
                <a:tc>
                  <a:txBody>
                    <a:bodyPr/>
                    <a:lstStyle/>
                    <a:p>
                      <a:endParaRPr lang="en-US" sz="500" dirty="0"/>
                    </a:p>
                  </a:txBody>
                  <a:tcPr/>
                </a:tc>
                <a:tc>
                  <a:txBody>
                    <a:bodyPr/>
                    <a:lstStyle/>
                    <a:p>
                      <a:endParaRPr lang="en-US" sz="500" dirty="0"/>
                    </a:p>
                  </a:txBody>
                  <a:tcPr/>
                </a:tc>
                <a:tc>
                  <a:txBody>
                    <a:bodyPr/>
                    <a:lstStyle/>
                    <a:p>
                      <a:endParaRPr lang="en-US" sz="500"/>
                    </a:p>
                  </a:txBody>
                  <a:tcPr/>
                </a:tc>
              </a:tr>
              <a:tr h="263117">
                <a:tc>
                  <a:txBody>
                    <a:bodyPr/>
                    <a:lstStyle/>
                    <a:p>
                      <a:endParaRPr lang="en-US" sz="500"/>
                    </a:p>
                  </a:txBody>
                  <a:tcPr/>
                </a:tc>
                <a:tc>
                  <a:txBody>
                    <a:bodyPr/>
                    <a:lstStyle/>
                    <a:p>
                      <a:endParaRPr lang="en-US" sz="500"/>
                    </a:p>
                  </a:txBody>
                  <a:tcPr/>
                </a:tc>
                <a:tc>
                  <a:txBody>
                    <a:bodyPr/>
                    <a:lstStyle/>
                    <a:p>
                      <a:endParaRPr lang="en-US" sz="500" dirty="0"/>
                    </a:p>
                  </a:txBody>
                  <a:tcPr/>
                </a:tc>
              </a:tr>
              <a:tr h="263117">
                <a:tc>
                  <a:txBody>
                    <a:bodyPr/>
                    <a:lstStyle/>
                    <a:p>
                      <a:endParaRPr lang="en-US" sz="500"/>
                    </a:p>
                  </a:txBody>
                  <a:tcPr/>
                </a:tc>
                <a:tc>
                  <a:txBody>
                    <a:bodyPr/>
                    <a:lstStyle/>
                    <a:p>
                      <a:endParaRPr lang="en-US" sz="500"/>
                    </a:p>
                  </a:txBody>
                  <a:tcPr/>
                </a:tc>
                <a:tc>
                  <a:txBody>
                    <a:bodyPr/>
                    <a:lstStyle/>
                    <a:p>
                      <a:endParaRPr lang="en-US" sz="500" dirty="0"/>
                    </a:p>
                  </a:txBody>
                  <a:tcPr/>
                </a:tc>
              </a:tr>
              <a:tr h="263117">
                <a:tc>
                  <a:txBody>
                    <a:bodyPr/>
                    <a:lstStyle/>
                    <a:p>
                      <a:endParaRPr lang="en-US" sz="500"/>
                    </a:p>
                  </a:txBody>
                  <a:tcPr/>
                </a:tc>
                <a:tc>
                  <a:txBody>
                    <a:bodyPr/>
                    <a:lstStyle/>
                    <a:p>
                      <a:endParaRPr lang="en-US" sz="500"/>
                    </a:p>
                  </a:txBody>
                  <a:tcPr/>
                </a:tc>
                <a:tc>
                  <a:txBody>
                    <a:bodyPr/>
                    <a:lstStyle/>
                    <a:p>
                      <a:endParaRPr lang="en-US" sz="500" dirty="0"/>
                    </a:p>
                  </a:txBody>
                  <a:tcPr/>
                </a:tc>
              </a:tr>
            </a:tbl>
          </a:graphicData>
        </a:graphic>
      </p:graphicFrame>
      <p:sp>
        <p:nvSpPr>
          <p:cNvPr id="22553" name="TextBox 7"/>
          <p:cNvSpPr txBox="1">
            <a:spLocks noChangeArrowheads="1"/>
          </p:cNvSpPr>
          <p:nvPr/>
        </p:nvSpPr>
        <p:spPr bwMode="auto">
          <a:xfrm>
            <a:off x="1984375" y="2308225"/>
            <a:ext cx="569913" cy="369888"/>
          </a:xfrm>
          <a:prstGeom prst="rect">
            <a:avLst/>
          </a:prstGeom>
          <a:noFill/>
          <a:ln w="9525">
            <a:noFill/>
            <a:miter lim="800000"/>
            <a:headEnd/>
            <a:tailEnd/>
          </a:ln>
        </p:spPr>
        <p:txBody>
          <a:bodyPr>
            <a:spAutoFit/>
          </a:bodyPr>
          <a:lstStyle/>
          <a:p>
            <a:r>
              <a:rPr lang="en-US"/>
              <a:t>L1$</a:t>
            </a:r>
          </a:p>
        </p:txBody>
      </p:sp>
      <p:graphicFrame>
        <p:nvGraphicFramePr>
          <p:cNvPr id="9" name="Table 8"/>
          <p:cNvGraphicFramePr>
            <a:graphicFrameLocks noGrp="1"/>
          </p:cNvGraphicFramePr>
          <p:nvPr/>
        </p:nvGraphicFramePr>
        <p:xfrm>
          <a:off x="4114800" y="2057400"/>
          <a:ext cx="2043064" cy="2966768"/>
        </p:xfrm>
        <a:graphic>
          <a:graphicData uri="http://schemas.openxmlformats.org/drawingml/2006/table">
            <a:tbl>
              <a:tblPr firstRow="1" bandRow="1">
                <a:tableStyleId>{5940675A-B579-460E-94D1-54222C63F5DA}</a:tableStyleId>
              </a:tblPr>
              <a:tblGrid>
                <a:gridCol w="208280"/>
                <a:gridCol w="498485"/>
                <a:gridCol w="445433"/>
                <a:gridCol w="445433"/>
                <a:gridCol w="445433"/>
              </a:tblGrid>
              <a:tr h="370846">
                <a:tc>
                  <a:txBody>
                    <a:bodyPr/>
                    <a:lstStyle/>
                    <a:p>
                      <a:endParaRPr lang="en-US" sz="500" dirty="0"/>
                    </a:p>
                  </a:txBody>
                  <a:tcPr/>
                </a:tc>
                <a:tc>
                  <a:txBody>
                    <a:bodyPr/>
                    <a:lstStyle/>
                    <a:p>
                      <a:endParaRPr lang="en-US" sz="500" dirty="0"/>
                    </a:p>
                  </a:txBody>
                  <a:tcPr/>
                </a:tc>
                <a:tc>
                  <a:txBody>
                    <a:bodyPr/>
                    <a:lstStyle/>
                    <a:p>
                      <a:endParaRPr lang="en-US" sz="500" dirty="0"/>
                    </a:p>
                  </a:txBody>
                  <a:tcPr/>
                </a:tc>
                <a:tc>
                  <a:txBody>
                    <a:bodyPr/>
                    <a:lstStyle/>
                    <a:p>
                      <a:endParaRPr lang="en-US" sz="500"/>
                    </a:p>
                  </a:txBody>
                  <a:tcPr/>
                </a:tc>
                <a:tc>
                  <a:txBody>
                    <a:bodyPr/>
                    <a:lstStyle/>
                    <a:p>
                      <a:endParaRPr lang="en-US" sz="500"/>
                    </a:p>
                  </a:txBody>
                  <a:tcPr/>
                </a:tc>
              </a:tr>
              <a:tr h="370846">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tr>
              <a:tr h="370846">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tr>
              <a:tr h="370846">
                <a:tc>
                  <a:txBody>
                    <a:bodyPr/>
                    <a:lstStyle/>
                    <a:p>
                      <a:endParaRPr lang="en-US" sz="500"/>
                    </a:p>
                  </a:txBody>
                  <a:tcPr/>
                </a:tc>
                <a:tc>
                  <a:txBody>
                    <a:bodyPr/>
                    <a:lstStyle/>
                    <a:p>
                      <a:endParaRPr lang="en-US" sz="500" dirty="0"/>
                    </a:p>
                  </a:txBody>
                  <a:tcPr/>
                </a:tc>
                <a:tc>
                  <a:txBody>
                    <a:bodyPr/>
                    <a:lstStyle/>
                    <a:p>
                      <a:endParaRPr lang="en-US" sz="500"/>
                    </a:p>
                  </a:txBody>
                  <a:tcPr/>
                </a:tc>
                <a:tc>
                  <a:txBody>
                    <a:bodyPr/>
                    <a:lstStyle/>
                    <a:p>
                      <a:endParaRPr lang="en-US" sz="500"/>
                    </a:p>
                  </a:txBody>
                  <a:tcPr/>
                </a:tc>
                <a:tc>
                  <a:txBody>
                    <a:bodyPr/>
                    <a:lstStyle/>
                    <a:p>
                      <a:endParaRPr lang="en-US" sz="500"/>
                    </a:p>
                  </a:txBody>
                  <a:tcPr/>
                </a:tc>
              </a:tr>
              <a:tr h="370846">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tr>
              <a:tr h="370846">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tr>
              <a:tr h="370846">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tr>
              <a:tr h="370846">
                <a:tc>
                  <a:txBody>
                    <a:bodyPr/>
                    <a:lstStyle/>
                    <a:p>
                      <a:endParaRPr lang="en-US" sz="500"/>
                    </a:p>
                  </a:txBody>
                  <a:tcPr/>
                </a:tc>
                <a:tc>
                  <a:txBody>
                    <a:bodyPr/>
                    <a:lstStyle/>
                    <a:p>
                      <a:endParaRPr lang="en-US" sz="500"/>
                    </a:p>
                  </a:txBody>
                  <a:tcPr/>
                </a:tc>
                <a:tc>
                  <a:txBody>
                    <a:bodyPr/>
                    <a:lstStyle/>
                    <a:p>
                      <a:endParaRPr lang="en-US" sz="500" dirty="0"/>
                    </a:p>
                  </a:txBody>
                  <a:tcPr/>
                </a:tc>
                <a:tc>
                  <a:txBody>
                    <a:bodyPr/>
                    <a:lstStyle/>
                    <a:p>
                      <a:endParaRPr lang="en-US" sz="500" dirty="0"/>
                    </a:p>
                  </a:txBody>
                  <a:tcPr/>
                </a:tc>
                <a:tc>
                  <a:txBody>
                    <a:bodyPr/>
                    <a:lstStyle/>
                    <a:p>
                      <a:endParaRPr lang="en-US" sz="500" dirty="0"/>
                    </a:p>
                  </a:txBody>
                  <a:tcPr/>
                </a:tc>
              </a:tr>
            </a:tbl>
          </a:graphicData>
        </a:graphic>
      </p:graphicFrame>
      <p:sp>
        <p:nvSpPr>
          <p:cNvPr id="22610" name="TextBox 9"/>
          <p:cNvSpPr txBox="1">
            <a:spLocks noChangeArrowheads="1"/>
          </p:cNvSpPr>
          <p:nvPr/>
        </p:nvSpPr>
        <p:spPr bwMode="auto">
          <a:xfrm>
            <a:off x="4843463" y="1428750"/>
            <a:ext cx="569912" cy="368300"/>
          </a:xfrm>
          <a:prstGeom prst="rect">
            <a:avLst/>
          </a:prstGeom>
          <a:noFill/>
          <a:ln w="9525">
            <a:noFill/>
            <a:miter lim="800000"/>
            <a:headEnd/>
            <a:tailEnd/>
          </a:ln>
        </p:spPr>
        <p:txBody>
          <a:bodyPr>
            <a:spAutoFit/>
          </a:bodyPr>
          <a:lstStyle/>
          <a:p>
            <a:r>
              <a:rPr lang="en-US"/>
              <a:t>L2$</a:t>
            </a:r>
          </a:p>
        </p:txBody>
      </p:sp>
      <p:graphicFrame>
        <p:nvGraphicFramePr>
          <p:cNvPr id="11" name="Table 10"/>
          <p:cNvGraphicFramePr>
            <a:graphicFrameLocks noGrp="1"/>
          </p:cNvGraphicFramePr>
          <p:nvPr/>
        </p:nvGraphicFramePr>
        <p:xfrm>
          <a:off x="7654925" y="1303338"/>
          <a:ext cx="911382" cy="1360033"/>
        </p:xfrm>
        <a:graphic>
          <a:graphicData uri="http://schemas.openxmlformats.org/drawingml/2006/table">
            <a:tbl>
              <a:tblPr firstRow="1" bandRow="1">
                <a:tableStyleId>{5940675A-B579-460E-94D1-54222C63F5DA}</a:tableStyleId>
              </a:tblPr>
              <a:tblGrid>
                <a:gridCol w="911382"/>
              </a:tblGrid>
              <a:tr h="178009">
                <a:tc>
                  <a:txBody>
                    <a:bodyPr/>
                    <a:lstStyle/>
                    <a:p>
                      <a:endParaRPr lang="en-US" sz="500" dirty="0"/>
                    </a:p>
                  </a:txBody>
                  <a:tcPr/>
                </a:tc>
              </a:tr>
              <a:tr h="295506">
                <a:tc>
                  <a:txBody>
                    <a:bodyPr/>
                    <a:lstStyle/>
                    <a:p>
                      <a:endParaRPr lang="en-US" sz="500"/>
                    </a:p>
                  </a:txBody>
                  <a:tcPr/>
                </a:tc>
              </a:tr>
              <a:tr h="295506">
                <a:tc>
                  <a:txBody>
                    <a:bodyPr/>
                    <a:lstStyle/>
                    <a:p>
                      <a:endParaRPr lang="en-US" sz="500"/>
                    </a:p>
                  </a:txBody>
                  <a:tcPr/>
                </a:tc>
              </a:tr>
              <a:tr h="295506">
                <a:tc>
                  <a:txBody>
                    <a:bodyPr/>
                    <a:lstStyle/>
                    <a:p>
                      <a:endParaRPr lang="en-US" sz="500" dirty="0"/>
                    </a:p>
                  </a:txBody>
                  <a:tcPr/>
                </a:tc>
              </a:tr>
              <a:tr h="295506">
                <a:tc>
                  <a:txBody>
                    <a:bodyPr/>
                    <a:lstStyle/>
                    <a:p>
                      <a:endParaRPr lang="en-US" sz="500" dirty="0"/>
                    </a:p>
                  </a:txBody>
                  <a:tcPr/>
                </a:tc>
              </a:tr>
            </a:tbl>
          </a:graphicData>
        </a:graphic>
      </p:graphicFrame>
      <p:graphicFrame>
        <p:nvGraphicFramePr>
          <p:cNvPr id="12" name="Table 11"/>
          <p:cNvGraphicFramePr>
            <a:graphicFrameLocks noGrp="1"/>
          </p:cNvGraphicFramePr>
          <p:nvPr/>
        </p:nvGraphicFramePr>
        <p:xfrm>
          <a:off x="7634288" y="4356100"/>
          <a:ext cx="911382" cy="1391465"/>
        </p:xfrm>
        <a:graphic>
          <a:graphicData uri="http://schemas.openxmlformats.org/drawingml/2006/table">
            <a:tbl>
              <a:tblPr firstRow="1" bandRow="1">
                <a:tableStyleId>{5940675A-B579-460E-94D1-54222C63F5DA}</a:tableStyleId>
              </a:tblPr>
              <a:tblGrid>
                <a:gridCol w="911382"/>
              </a:tblGrid>
              <a:tr h="278293">
                <a:tc>
                  <a:txBody>
                    <a:bodyPr/>
                    <a:lstStyle/>
                    <a:p>
                      <a:endParaRPr lang="en-US" sz="500" dirty="0"/>
                    </a:p>
                  </a:txBody>
                  <a:tcPr/>
                </a:tc>
              </a:tr>
              <a:tr h="278293">
                <a:tc>
                  <a:txBody>
                    <a:bodyPr/>
                    <a:lstStyle/>
                    <a:p>
                      <a:endParaRPr lang="en-US" sz="500"/>
                    </a:p>
                  </a:txBody>
                  <a:tcPr/>
                </a:tc>
              </a:tr>
              <a:tr h="278293">
                <a:tc>
                  <a:txBody>
                    <a:bodyPr/>
                    <a:lstStyle/>
                    <a:p>
                      <a:endParaRPr lang="en-US" sz="500"/>
                    </a:p>
                  </a:txBody>
                  <a:tcPr/>
                </a:tc>
              </a:tr>
              <a:tr h="278293">
                <a:tc>
                  <a:txBody>
                    <a:bodyPr/>
                    <a:lstStyle/>
                    <a:p>
                      <a:endParaRPr lang="en-US" sz="500" dirty="0"/>
                    </a:p>
                  </a:txBody>
                  <a:tcPr/>
                </a:tc>
              </a:tr>
              <a:tr h="278293">
                <a:tc>
                  <a:txBody>
                    <a:bodyPr/>
                    <a:lstStyle/>
                    <a:p>
                      <a:endParaRPr lang="en-US" sz="500" dirty="0"/>
                    </a:p>
                  </a:txBody>
                  <a:tcPr/>
                </a:tc>
              </a:tr>
            </a:tbl>
          </a:graphicData>
        </a:graphic>
      </p:graphicFrame>
      <p:sp>
        <p:nvSpPr>
          <p:cNvPr id="22639" name="TextBox 12"/>
          <p:cNvSpPr txBox="1">
            <a:spLocks noChangeArrowheads="1"/>
          </p:cNvSpPr>
          <p:nvPr/>
        </p:nvSpPr>
        <p:spPr bwMode="auto">
          <a:xfrm>
            <a:off x="7370763" y="858838"/>
            <a:ext cx="1620837" cy="369887"/>
          </a:xfrm>
          <a:prstGeom prst="rect">
            <a:avLst/>
          </a:prstGeom>
          <a:noFill/>
          <a:ln w="9525">
            <a:noFill/>
            <a:miter lim="800000"/>
            <a:headEnd/>
            <a:tailEnd/>
          </a:ln>
        </p:spPr>
        <p:txBody>
          <a:bodyPr>
            <a:spAutoFit/>
          </a:bodyPr>
          <a:lstStyle/>
          <a:p>
            <a:r>
              <a:rPr lang="en-US"/>
              <a:t>Main Memory</a:t>
            </a:r>
          </a:p>
        </p:txBody>
      </p:sp>
      <p:cxnSp>
        <p:nvCxnSpPr>
          <p:cNvPr id="15" name="Straight Arrow Connector 14"/>
          <p:cNvCxnSpPr/>
          <p:nvPr/>
        </p:nvCxnSpPr>
        <p:spPr>
          <a:xfrm>
            <a:off x="2916238" y="3294063"/>
            <a:ext cx="1141412"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300788" y="3284538"/>
            <a:ext cx="1141412"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642" name="TextBox 16"/>
          <p:cNvSpPr txBox="1">
            <a:spLocks noChangeArrowheads="1"/>
          </p:cNvSpPr>
          <p:nvPr/>
        </p:nvSpPr>
        <p:spPr bwMode="auto">
          <a:xfrm>
            <a:off x="7959725" y="2743200"/>
            <a:ext cx="479425" cy="1384300"/>
          </a:xfrm>
          <a:prstGeom prst="rect">
            <a:avLst/>
          </a:prstGeom>
          <a:noFill/>
          <a:ln w="9525">
            <a:noFill/>
            <a:miter lim="800000"/>
            <a:headEnd/>
            <a:tailEnd/>
          </a:ln>
        </p:spPr>
        <p:txBody>
          <a:bodyPr>
            <a:spAutoFit/>
          </a:bodyPr>
          <a:lstStyle/>
          <a:p>
            <a:r>
              <a:rPr lang="en-US" sz="2800"/>
              <a:t>.</a:t>
            </a:r>
          </a:p>
          <a:p>
            <a:r>
              <a:rPr lang="en-US" sz="2800"/>
              <a:t>.</a:t>
            </a:r>
          </a:p>
          <a:p>
            <a:r>
              <a:rPr lang="en-US" sz="2800"/>
              <a:t>.</a:t>
            </a:r>
          </a:p>
        </p:txBody>
      </p:sp>
      <p:graphicFrame>
        <p:nvGraphicFramePr>
          <p:cNvPr id="18" name="Table 17"/>
          <p:cNvGraphicFramePr>
            <a:graphicFrameLocks noGrp="1"/>
          </p:cNvGraphicFramePr>
          <p:nvPr/>
        </p:nvGraphicFramePr>
        <p:xfrm>
          <a:off x="303213" y="3041650"/>
          <a:ext cx="494922" cy="425514"/>
        </p:xfrm>
        <a:graphic>
          <a:graphicData uri="http://schemas.openxmlformats.org/drawingml/2006/table">
            <a:tbl>
              <a:tblPr firstRow="1" bandRow="1">
                <a:tableStyleId>{5940675A-B579-460E-94D1-54222C63F5DA}</a:tableStyleId>
              </a:tblPr>
              <a:tblGrid>
                <a:gridCol w="494922"/>
              </a:tblGrid>
              <a:tr h="425514">
                <a:tc>
                  <a:txBody>
                    <a:bodyPr/>
                    <a:lstStyle/>
                    <a:p>
                      <a:endParaRPr lang="en-US" dirty="0"/>
                    </a:p>
                  </a:txBody>
                  <a:tcPr/>
                </a:tc>
              </a:tr>
            </a:tbl>
          </a:graphicData>
        </a:graphic>
      </p:graphicFrame>
      <p:sp>
        <p:nvSpPr>
          <p:cNvPr id="22649" name="TextBox 18"/>
          <p:cNvSpPr txBox="1">
            <a:spLocks noChangeArrowheads="1"/>
          </p:cNvSpPr>
          <p:nvPr/>
        </p:nvSpPr>
        <p:spPr bwMode="auto">
          <a:xfrm>
            <a:off x="273050" y="2679700"/>
            <a:ext cx="687388" cy="368300"/>
          </a:xfrm>
          <a:prstGeom prst="rect">
            <a:avLst/>
          </a:prstGeom>
          <a:noFill/>
          <a:ln w="9525">
            <a:noFill/>
            <a:miter lim="800000"/>
            <a:headEnd/>
            <a:tailEnd/>
          </a:ln>
        </p:spPr>
        <p:txBody>
          <a:bodyPr>
            <a:spAutoFit/>
          </a:bodyPr>
          <a:lstStyle/>
          <a:p>
            <a:r>
              <a:rPr lang="en-US"/>
              <a:t>CPU</a:t>
            </a:r>
          </a:p>
        </p:txBody>
      </p:sp>
      <p:cxnSp>
        <p:nvCxnSpPr>
          <p:cNvPr id="20" name="Straight Arrow Connector 19"/>
          <p:cNvCxnSpPr/>
          <p:nvPr/>
        </p:nvCxnSpPr>
        <p:spPr>
          <a:xfrm>
            <a:off x="860425" y="3294063"/>
            <a:ext cx="73501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651" name="TextBox 23"/>
          <p:cNvSpPr txBox="1">
            <a:spLocks noChangeArrowheads="1"/>
          </p:cNvSpPr>
          <p:nvPr/>
        </p:nvSpPr>
        <p:spPr bwMode="auto">
          <a:xfrm>
            <a:off x="852488" y="2724150"/>
            <a:ext cx="877887" cy="585788"/>
          </a:xfrm>
          <a:prstGeom prst="rect">
            <a:avLst/>
          </a:prstGeom>
          <a:noFill/>
          <a:ln w="9525">
            <a:noFill/>
            <a:miter lim="800000"/>
            <a:headEnd/>
            <a:tailEnd/>
          </a:ln>
        </p:spPr>
        <p:txBody>
          <a:bodyPr>
            <a:spAutoFit/>
          </a:bodyPr>
          <a:lstStyle/>
          <a:p>
            <a:r>
              <a:rPr lang="en-US" sz="1600"/>
              <a:t>Mem</a:t>
            </a:r>
          </a:p>
          <a:p>
            <a:r>
              <a:rPr lang="en-US" sz="1600"/>
              <a:t>Access</a:t>
            </a:r>
            <a:endParaRPr lang="en-US"/>
          </a:p>
        </p:txBody>
      </p:sp>
      <p:cxnSp>
        <p:nvCxnSpPr>
          <p:cNvPr id="25" name="Straight Arrow Connector 24"/>
          <p:cNvCxnSpPr/>
          <p:nvPr/>
        </p:nvCxnSpPr>
        <p:spPr>
          <a:xfrm rot="5400000">
            <a:off x="1846263" y="4552950"/>
            <a:ext cx="2220912" cy="7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6200000" flipH="1">
            <a:off x="5168107" y="4514056"/>
            <a:ext cx="2311400" cy="111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10800000" flipV="1">
            <a:off x="6429375" y="5776913"/>
            <a:ext cx="1104900" cy="7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10800000">
            <a:off x="625475" y="5784850"/>
            <a:ext cx="5713413" cy="9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656" name="TextBox 37"/>
          <p:cNvSpPr txBox="1">
            <a:spLocks noChangeArrowheads="1"/>
          </p:cNvSpPr>
          <p:nvPr/>
        </p:nvSpPr>
        <p:spPr bwMode="auto">
          <a:xfrm>
            <a:off x="2935288" y="2959100"/>
            <a:ext cx="823912" cy="923925"/>
          </a:xfrm>
          <a:prstGeom prst="rect">
            <a:avLst/>
          </a:prstGeom>
          <a:noFill/>
          <a:ln w="9525">
            <a:noFill/>
            <a:miter lim="800000"/>
            <a:headEnd/>
            <a:tailEnd/>
          </a:ln>
        </p:spPr>
        <p:txBody>
          <a:bodyPr>
            <a:spAutoFit/>
          </a:bodyPr>
          <a:lstStyle/>
          <a:p>
            <a:r>
              <a:rPr lang="en-US"/>
              <a:t>    Miss</a:t>
            </a:r>
          </a:p>
          <a:p>
            <a:endParaRPr lang="en-US"/>
          </a:p>
          <a:p>
            <a:r>
              <a:rPr lang="en-US"/>
              <a:t>Hit</a:t>
            </a:r>
          </a:p>
        </p:txBody>
      </p:sp>
      <p:cxnSp>
        <p:nvCxnSpPr>
          <p:cNvPr id="40" name="Straight Arrow Connector 39"/>
          <p:cNvCxnSpPr/>
          <p:nvPr/>
        </p:nvCxnSpPr>
        <p:spPr>
          <a:xfrm rot="16200000" flipV="1">
            <a:off x="-550862" y="4643437"/>
            <a:ext cx="2235200" cy="9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658" name="TextBox 42"/>
          <p:cNvSpPr txBox="1">
            <a:spLocks noChangeArrowheads="1"/>
          </p:cNvSpPr>
          <p:nvPr/>
        </p:nvSpPr>
        <p:spPr bwMode="auto">
          <a:xfrm>
            <a:off x="6292850" y="2949575"/>
            <a:ext cx="822325" cy="922338"/>
          </a:xfrm>
          <a:prstGeom prst="rect">
            <a:avLst/>
          </a:prstGeom>
          <a:noFill/>
          <a:ln w="9525">
            <a:noFill/>
            <a:miter lim="800000"/>
            <a:headEnd/>
            <a:tailEnd/>
          </a:ln>
        </p:spPr>
        <p:txBody>
          <a:bodyPr>
            <a:spAutoFit/>
          </a:bodyPr>
          <a:lstStyle/>
          <a:p>
            <a:r>
              <a:rPr lang="en-US"/>
              <a:t>    Miss</a:t>
            </a:r>
          </a:p>
          <a:p>
            <a:endParaRPr lang="en-US"/>
          </a:p>
          <a:p>
            <a:r>
              <a:rPr lang="en-US"/>
              <a:t>Hit</a:t>
            </a:r>
          </a:p>
        </p:txBody>
      </p:sp>
      <p:cxnSp>
        <p:nvCxnSpPr>
          <p:cNvPr id="45" name="Straight Arrow Connector 44"/>
          <p:cNvCxnSpPr/>
          <p:nvPr/>
        </p:nvCxnSpPr>
        <p:spPr>
          <a:xfrm rot="5400000" flipH="1" flipV="1">
            <a:off x="1200150" y="4802188"/>
            <a:ext cx="1928813"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16200000" flipV="1">
            <a:off x="4880769" y="5458619"/>
            <a:ext cx="641350" cy="7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661" name="TextBox 52"/>
          <p:cNvSpPr txBox="1">
            <a:spLocks noChangeArrowheads="1"/>
          </p:cNvSpPr>
          <p:nvPr/>
        </p:nvSpPr>
        <p:spPr bwMode="auto">
          <a:xfrm>
            <a:off x="3205163" y="5800725"/>
            <a:ext cx="3432175" cy="400050"/>
          </a:xfrm>
          <a:prstGeom prst="rect">
            <a:avLst/>
          </a:prstGeom>
          <a:noFill/>
          <a:ln w="9525">
            <a:noFill/>
            <a:miter lim="800000"/>
            <a:headEnd/>
            <a:tailEnd/>
          </a:ln>
        </p:spPr>
        <p:txBody>
          <a:bodyPr>
            <a:spAutoFit/>
          </a:bodyPr>
          <a:lstStyle/>
          <a:p>
            <a:r>
              <a:rPr lang="en-US" sz="2000"/>
              <a:t>Path of Data Back to CPU</a:t>
            </a:r>
            <a:endParaRPr lang="en-US" sz="2400"/>
          </a:p>
        </p:txBody>
      </p:sp>
      <p:sp>
        <p:nvSpPr>
          <p:cNvPr id="28" name="Slide Number Placeholder 27"/>
          <p:cNvSpPr>
            <a:spLocks noGrp="1"/>
          </p:cNvSpPr>
          <p:nvPr>
            <p:ph type="sldNum" sz="quarter" idx="12"/>
          </p:nvPr>
        </p:nvSpPr>
        <p:spPr/>
        <p:txBody>
          <a:bodyPr/>
          <a:lstStyle/>
          <a:p>
            <a:pPr>
              <a:defRPr/>
            </a:pPr>
            <a:fld id="{FC5F0B39-0944-46A0-A27F-329316E558B1}" type="slidenum">
              <a:rPr lang="en-CA"/>
              <a:pPr>
                <a:defRPr/>
              </a:pPr>
              <a:t>24</a:t>
            </a:fld>
            <a:endParaRPr lang="en-C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457200"/>
            <a:ext cx="8153400" cy="422275"/>
          </a:xfrm>
        </p:spPr>
        <p:txBody>
          <a:bodyPr/>
          <a:lstStyle/>
          <a:p>
            <a:r>
              <a:rPr lang="en-US" smtClean="0"/>
              <a:t>Multiple Cache Levels</a:t>
            </a:r>
          </a:p>
        </p:txBody>
      </p:sp>
      <p:sp>
        <p:nvSpPr>
          <p:cNvPr id="1700867" name="Rectangle 3"/>
          <p:cNvSpPr>
            <a:spLocks noGrp="1" noChangeArrowheads="1"/>
          </p:cNvSpPr>
          <p:nvPr>
            <p:ph type="body" idx="1"/>
          </p:nvPr>
        </p:nvSpPr>
        <p:spPr>
          <a:xfrm>
            <a:off x="609600" y="1447800"/>
            <a:ext cx="8229600" cy="3624582"/>
          </a:xfrm>
        </p:spPr>
        <p:txBody>
          <a:bodyPr/>
          <a:lstStyle/>
          <a:p>
            <a:r>
              <a:rPr lang="en-US" sz="2200" dirty="0" smtClean="0"/>
              <a:t>With advancing technology, have more room on die for bigger L1 caches and for second level cache – normally a </a:t>
            </a:r>
            <a:r>
              <a:rPr lang="en-US" sz="2200" dirty="0" smtClean="0">
                <a:solidFill>
                  <a:srgbClr val="FF0000"/>
                </a:solidFill>
              </a:rPr>
              <a:t>unified </a:t>
            </a:r>
            <a:r>
              <a:rPr lang="en-US" sz="2200" dirty="0" smtClean="0"/>
              <a:t>L2 cache (i.e., it holds both instructions and data,) and in some cases even a unified L3 cache</a:t>
            </a:r>
          </a:p>
          <a:p>
            <a:endParaRPr lang="en-US" sz="1200" dirty="0" smtClean="0"/>
          </a:p>
          <a:p>
            <a:r>
              <a:rPr lang="en-US" sz="2200" b="1" dirty="0" smtClean="0"/>
              <a:t>New AMAT Calculation</a:t>
            </a:r>
            <a:r>
              <a:rPr lang="en-US" dirty="0" smtClean="0"/>
              <a:t>:</a:t>
            </a:r>
            <a:br>
              <a:rPr lang="en-US" dirty="0" smtClean="0"/>
            </a:br>
            <a:r>
              <a:rPr lang="en-US" dirty="0" smtClean="0"/>
              <a:t>	</a:t>
            </a:r>
            <a:br>
              <a:rPr lang="en-US" dirty="0" smtClean="0"/>
            </a:br>
            <a:r>
              <a:rPr lang="en-US" dirty="0" smtClean="0"/>
              <a:t>              </a:t>
            </a:r>
            <a:r>
              <a:rPr lang="en-US" sz="2000" b="1" dirty="0" smtClean="0"/>
              <a:t>AMAT </a:t>
            </a:r>
            <a:r>
              <a:rPr lang="en-US" sz="2000" dirty="0" smtClean="0"/>
              <a:t>= L1 Hit Time + L1 Miss Rate * </a:t>
            </a:r>
            <a:r>
              <a:rPr lang="en-US" sz="2000" b="1" dirty="0" smtClean="0">
                <a:solidFill>
                  <a:schemeClr val="accent1"/>
                </a:solidFill>
              </a:rPr>
              <a:t>L1 Miss Penalty,</a:t>
            </a:r>
            <a:r>
              <a:rPr lang="en-US" sz="2000" dirty="0" smtClean="0"/>
              <a:t/>
            </a:r>
            <a:br>
              <a:rPr lang="en-US" sz="2000" dirty="0" smtClean="0"/>
            </a:br>
            <a:r>
              <a:rPr lang="en-US" sz="2000" b="1" dirty="0" smtClean="0">
                <a:solidFill>
                  <a:schemeClr val="accent1"/>
                </a:solidFill>
              </a:rPr>
              <a:t>L1 Miss Penalty</a:t>
            </a:r>
            <a:r>
              <a:rPr lang="en-US" sz="2000" dirty="0" smtClean="0"/>
              <a:t> = L2 Hit Time + L2 Miss Rate * L2 Miss Penalty</a:t>
            </a:r>
            <a:br>
              <a:rPr lang="en-US" sz="2000" dirty="0" smtClean="0"/>
            </a:br>
            <a:r>
              <a:rPr lang="en-US" sz="2000" dirty="0" smtClean="0"/>
              <a:t/>
            </a:r>
            <a:br>
              <a:rPr lang="en-US" sz="2000" dirty="0" smtClean="0"/>
            </a:br>
            <a:r>
              <a:rPr lang="en-US" sz="2000" dirty="0" smtClean="0"/>
              <a:t>and so forth (final miss penalty is Main Memory access time)</a:t>
            </a:r>
          </a:p>
        </p:txBody>
      </p:sp>
      <p:sp>
        <p:nvSpPr>
          <p:cNvPr id="4" name="Slide Number Placeholder 3"/>
          <p:cNvSpPr>
            <a:spLocks noGrp="1"/>
          </p:cNvSpPr>
          <p:nvPr>
            <p:ph type="sldNum" sz="quarter" idx="12"/>
          </p:nvPr>
        </p:nvSpPr>
        <p:spPr/>
        <p:txBody>
          <a:bodyPr/>
          <a:lstStyle/>
          <a:p>
            <a:pPr>
              <a:defRPr/>
            </a:pPr>
            <a:fld id="{D0C00C99-B1D7-4B7D-9B3E-5870E0145B0C}" type="slidenum">
              <a:rPr lang="en-CA"/>
              <a:pPr>
                <a:defRPr/>
              </a:pPr>
              <a:t>25</a:t>
            </a:fld>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00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00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86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09600" y="533400"/>
            <a:ext cx="8153400" cy="422275"/>
          </a:xfrm>
        </p:spPr>
        <p:txBody>
          <a:bodyPr/>
          <a:lstStyle/>
          <a:p>
            <a:r>
              <a:rPr lang="en-US" smtClean="0"/>
              <a:t>New AMAT Example</a:t>
            </a:r>
          </a:p>
        </p:txBody>
      </p:sp>
      <p:sp>
        <p:nvSpPr>
          <p:cNvPr id="3" name="Content Placeholder 2"/>
          <p:cNvSpPr>
            <a:spLocks noGrp="1"/>
          </p:cNvSpPr>
          <p:nvPr>
            <p:ph idx="1"/>
          </p:nvPr>
        </p:nvSpPr>
        <p:spPr>
          <a:xfrm>
            <a:off x="609600" y="1295400"/>
            <a:ext cx="8153400" cy="3411538"/>
          </a:xfrm>
        </p:spPr>
        <p:txBody>
          <a:bodyPr/>
          <a:lstStyle/>
          <a:p>
            <a:pPr>
              <a:lnSpc>
                <a:spcPct val="100000"/>
              </a:lnSpc>
            </a:pPr>
            <a:r>
              <a:rPr lang="en-US" smtClean="0"/>
              <a:t>1 cycle L1 hit time, 2% L1 miss rate, </a:t>
            </a:r>
          </a:p>
          <a:p>
            <a:pPr>
              <a:lnSpc>
                <a:spcPct val="100000"/>
              </a:lnSpc>
              <a:buFont typeface="Wingdings" pitchFamily="2" charset="2"/>
              <a:buNone/>
            </a:pPr>
            <a:r>
              <a:rPr lang="en-US" smtClean="0"/>
              <a:t>	5 cycle L2 hit time, 5% L2 miss rate.</a:t>
            </a:r>
          </a:p>
          <a:p>
            <a:r>
              <a:rPr lang="en-US" smtClean="0"/>
              <a:t>100 cycle main memory access time</a:t>
            </a:r>
          </a:p>
          <a:p>
            <a:r>
              <a:rPr lang="en-US" smtClean="0"/>
              <a:t>Without L2 cache:</a:t>
            </a:r>
            <a:br>
              <a:rPr lang="en-US" smtClean="0"/>
            </a:br>
            <a:r>
              <a:rPr lang="en-US" smtClean="0"/>
              <a:t>		AMAT = 1 + .02*100 = </a:t>
            </a:r>
            <a:r>
              <a:rPr lang="en-US" smtClean="0">
                <a:solidFill>
                  <a:srgbClr val="FF0000"/>
                </a:solidFill>
              </a:rPr>
              <a:t>3</a:t>
            </a:r>
          </a:p>
          <a:p>
            <a:r>
              <a:rPr lang="en-US" smtClean="0"/>
              <a:t>With L2 cache:</a:t>
            </a:r>
            <a:br>
              <a:rPr lang="en-US" smtClean="0"/>
            </a:br>
            <a:r>
              <a:rPr lang="en-US" smtClean="0"/>
              <a:t>		AMAT = 1 + .02*(5 + .05*100) = </a:t>
            </a:r>
            <a:r>
              <a:rPr lang="en-US" smtClean="0">
                <a:solidFill>
                  <a:srgbClr val="FF0000"/>
                </a:solidFill>
              </a:rPr>
              <a:t>1.2</a:t>
            </a:r>
          </a:p>
        </p:txBody>
      </p:sp>
      <p:sp>
        <p:nvSpPr>
          <p:cNvPr id="4" name="Slide Number Placeholder 3"/>
          <p:cNvSpPr>
            <a:spLocks noGrp="1"/>
          </p:cNvSpPr>
          <p:nvPr>
            <p:ph type="sldNum" sz="quarter" idx="12"/>
          </p:nvPr>
        </p:nvSpPr>
        <p:spPr/>
        <p:txBody>
          <a:bodyPr/>
          <a:lstStyle/>
          <a:p>
            <a:pPr>
              <a:defRPr/>
            </a:pPr>
            <a:fld id="{655F1944-FE67-441C-A99C-6AB9D06EA665}" type="slidenum">
              <a:rPr lang="en-CA"/>
              <a:pPr>
                <a:defRPr/>
              </a:pPr>
              <a:t>26</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79747"/>
          </a:xfrm>
        </p:spPr>
        <p:txBody>
          <a:bodyPr/>
          <a:lstStyle/>
          <a:p>
            <a:r>
              <a:rPr lang="en-US" sz="3200" dirty="0" smtClean="0"/>
              <a:t>Summary</a:t>
            </a:r>
            <a:endParaRPr lang="en-US" sz="3200" dirty="0"/>
          </a:p>
        </p:txBody>
      </p:sp>
      <p:sp>
        <p:nvSpPr>
          <p:cNvPr id="3" name="Content Placeholder 2"/>
          <p:cNvSpPr>
            <a:spLocks noGrp="1"/>
          </p:cNvSpPr>
          <p:nvPr>
            <p:ph idx="1"/>
          </p:nvPr>
        </p:nvSpPr>
        <p:spPr>
          <a:xfrm>
            <a:off x="457200" y="1143000"/>
            <a:ext cx="8305800" cy="4953000"/>
          </a:xfrm>
        </p:spPr>
        <p:txBody>
          <a:bodyPr>
            <a:normAutofit fontScale="32500" lnSpcReduction="20000"/>
          </a:bodyPr>
          <a:lstStyle/>
          <a:p>
            <a:r>
              <a:rPr lang="en-US" sz="8600" dirty="0" smtClean="0"/>
              <a:t>Wanted: effect of a </a:t>
            </a:r>
            <a:r>
              <a:rPr lang="en-US" sz="8600" b="1" dirty="0" smtClean="0"/>
              <a:t>large, cheap, fast memory</a:t>
            </a:r>
          </a:p>
          <a:p>
            <a:endParaRPr lang="en-US" sz="3100" dirty="0" smtClean="0"/>
          </a:p>
          <a:p>
            <a:r>
              <a:rPr lang="en-US" sz="8600" dirty="0" smtClean="0"/>
              <a:t>Approach: </a:t>
            </a:r>
            <a:r>
              <a:rPr lang="en-US" sz="8600" b="1" dirty="0" smtClean="0"/>
              <a:t>Memory Hierarchy</a:t>
            </a:r>
          </a:p>
          <a:p>
            <a:pPr lvl="1"/>
            <a:r>
              <a:rPr lang="en-US" sz="7400" dirty="0" smtClean="0"/>
              <a:t>Successively lower levels contain “most used” data from next higher level</a:t>
            </a:r>
          </a:p>
          <a:p>
            <a:pPr lvl="1"/>
            <a:r>
              <a:rPr lang="en-US" sz="7400" dirty="0" smtClean="0"/>
              <a:t>Exploits </a:t>
            </a:r>
            <a:r>
              <a:rPr lang="en-US" sz="7400" b="1" dirty="0" smtClean="0">
                <a:solidFill>
                  <a:srgbClr val="000000"/>
                </a:solidFill>
              </a:rPr>
              <a:t>temporal &amp; spatial locality </a:t>
            </a:r>
            <a:r>
              <a:rPr lang="en-US" sz="7400" dirty="0" smtClean="0">
                <a:solidFill>
                  <a:srgbClr val="000000"/>
                </a:solidFill>
              </a:rPr>
              <a:t>of programs </a:t>
            </a:r>
          </a:p>
          <a:p>
            <a:pPr lvl="1"/>
            <a:r>
              <a:rPr lang="en-US" sz="7400" dirty="0" smtClean="0"/>
              <a:t>Do the common case fast, worry less about the exceptions (RISC design principle)</a:t>
            </a:r>
          </a:p>
          <a:p>
            <a:endParaRPr lang="en-US" sz="3100" b="1" dirty="0" smtClean="0"/>
          </a:p>
          <a:p>
            <a:r>
              <a:rPr lang="en-US" sz="8600" b="1" dirty="0" smtClean="0"/>
              <a:t>Challenges to programmer:</a:t>
            </a:r>
          </a:p>
          <a:p>
            <a:pPr lvl="1"/>
            <a:r>
              <a:rPr lang="en-US" sz="8200" dirty="0" smtClean="0"/>
              <a:t>Develop cache friendly (efficient) programs</a:t>
            </a:r>
          </a:p>
          <a:p>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27</a:t>
            </a:fld>
            <a:endParaRPr lang="en-US"/>
          </a:p>
        </p:txBody>
      </p:sp>
    </p:spTree>
    <p:extLst>
      <p:ext uri="{BB962C8B-B14F-4D97-AF65-F5344CB8AC3E}">
        <p14:creationId xmlns="" xmlns:p14="http://schemas.microsoft.com/office/powerpoint/2010/main" val="62936636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90" name="Rectangle 6"/>
          <p:cNvSpPr>
            <a:spLocks noGrp="1" noChangeArrowheads="1"/>
          </p:cNvSpPr>
          <p:nvPr>
            <p:ph type="title"/>
          </p:nvPr>
        </p:nvSpPr>
        <p:spPr>
          <a:xfrm>
            <a:off x="533400" y="304800"/>
            <a:ext cx="8153400" cy="426142"/>
          </a:xfrm>
        </p:spPr>
        <p:txBody>
          <a:bodyPr/>
          <a:lstStyle/>
          <a:p>
            <a:pPr eaLnBrk="1" hangingPunct="1">
              <a:defRPr/>
            </a:pPr>
            <a:r>
              <a:rPr lang="en-US" dirty="0" smtClean="0"/>
              <a:t>Layout of C Arrays in Memory </a:t>
            </a:r>
            <a:r>
              <a:rPr lang="en-US" sz="2000" dirty="0" smtClean="0"/>
              <a:t>(hints for the exercises)</a:t>
            </a:r>
          </a:p>
        </p:txBody>
      </p:sp>
      <p:sp>
        <p:nvSpPr>
          <p:cNvPr id="169991" name="Rectangle 7"/>
          <p:cNvSpPr>
            <a:spLocks noGrp="1" noChangeArrowheads="1"/>
          </p:cNvSpPr>
          <p:nvPr>
            <p:ph type="body" idx="1"/>
          </p:nvPr>
        </p:nvSpPr>
        <p:spPr/>
        <p:txBody>
          <a:bodyPr/>
          <a:lstStyle/>
          <a:p>
            <a:pPr eaLnBrk="1" hangingPunct="1">
              <a:lnSpc>
                <a:spcPct val="85000"/>
              </a:lnSpc>
              <a:defRPr/>
            </a:pPr>
            <a:r>
              <a:rPr lang="en-US" dirty="0" smtClean="0"/>
              <a:t>C arrays allocated in row-major order</a:t>
            </a:r>
          </a:p>
          <a:p>
            <a:pPr lvl="1" eaLnBrk="1" hangingPunct="1">
              <a:lnSpc>
                <a:spcPct val="90000"/>
              </a:lnSpc>
              <a:defRPr/>
            </a:pPr>
            <a:r>
              <a:rPr lang="en-US" dirty="0" smtClean="0"/>
              <a:t>Each row in contiguous memory locations</a:t>
            </a:r>
          </a:p>
          <a:p>
            <a:pPr eaLnBrk="1" hangingPunct="1">
              <a:lnSpc>
                <a:spcPct val="85000"/>
              </a:lnSpc>
              <a:defRPr/>
            </a:pPr>
            <a:r>
              <a:rPr lang="en-US" dirty="0" smtClean="0"/>
              <a:t>Stepping through columns in one row:</a:t>
            </a:r>
          </a:p>
          <a:p>
            <a:pPr lvl="1" eaLnBrk="1" hangingPunct="1">
              <a:lnSpc>
                <a:spcPct val="90000"/>
              </a:lnSpc>
              <a:defRPr/>
            </a:pPr>
            <a:r>
              <a:rPr lang="en-US" dirty="0" smtClean="0">
                <a:latin typeface="Courier New" pitchFamily="49" charset="0"/>
              </a:rPr>
              <a:t>for (</a:t>
            </a:r>
            <a:r>
              <a:rPr lang="en-US" dirty="0" err="1" smtClean="0">
                <a:latin typeface="Courier New" pitchFamily="49" charset="0"/>
              </a:rPr>
              <a:t>i</a:t>
            </a:r>
            <a:r>
              <a:rPr lang="en-US" dirty="0" smtClean="0">
                <a:latin typeface="Courier New" pitchFamily="49" charset="0"/>
              </a:rPr>
              <a:t> = 0; </a:t>
            </a:r>
            <a:r>
              <a:rPr lang="en-US" dirty="0" err="1" smtClean="0">
                <a:latin typeface="Courier New" pitchFamily="49" charset="0"/>
              </a:rPr>
              <a:t>i</a:t>
            </a:r>
            <a:r>
              <a:rPr lang="en-US" dirty="0" smtClean="0">
                <a:latin typeface="Courier New" pitchFamily="49" charset="0"/>
              </a:rPr>
              <a:t> &lt; N; </a:t>
            </a:r>
            <a:r>
              <a:rPr lang="en-US" dirty="0" err="1" smtClean="0">
                <a:latin typeface="Courier New" pitchFamily="49" charset="0"/>
              </a:rPr>
              <a:t>i</a:t>
            </a:r>
            <a:r>
              <a:rPr lang="en-US" dirty="0" smtClean="0">
                <a:latin typeface="Courier New" pitchFamily="49" charset="0"/>
              </a:rPr>
              <a:t>++)</a:t>
            </a:r>
          </a:p>
          <a:p>
            <a:pPr lvl="2" eaLnBrk="1" hangingPunct="1">
              <a:lnSpc>
                <a:spcPct val="97000"/>
              </a:lnSpc>
              <a:buFont typeface="Wingdings" pitchFamily="2" charset="2"/>
              <a:buNone/>
              <a:defRPr/>
            </a:pPr>
            <a:r>
              <a:rPr lang="en-US" dirty="0" smtClean="0">
                <a:latin typeface="Courier New" pitchFamily="49" charset="0"/>
              </a:rPr>
              <a:t>sum += a[0][</a:t>
            </a:r>
            <a:r>
              <a:rPr lang="en-US" dirty="0" err="1" smtClean="0">
                <a:latin typeface="Courier New" pitchFamily="49" charset="0"/>
              </a:rPr>
              <a:t>i</a:t>
            </a:r>
            <a:r>
              <a:rPr lang="en-US" dirty="0" smtClean="0">
                <a:latin typeface="Courier New" pitchFamily="49" charset="0"/>
              </a:rPr>
              <a:t>];</a:t>
            </a:r>
          </a:p>
          <a:p>
            <a:pPr lvl="1" eaLnBrk="1" hangingPunct="1">
              <a:lnSpc>
                <a:spcPct val="90000"/>
              </a:lnSpc>
              <a:defRPr/>
            </a:pPr>
            <a:r>
              <a:rPr lang="en-US" dirty="0" smtClean="0"/>
              <a:t>Accesses successive elements of size k bytes</a:t>
            </a:r>
          </a:p>
          <a:p>
            <a:pPr lvl="1" eaLnBrk="1" hangingPunct="1">
              <a:lnSpc>
                <a:spcPct val="90000"/>
              </a:lnSpc>
              <a:defRPr/>
            </a:pPr>
            <a:r>
              <a:rPr lang="en-US" dirty="0" smtClean="0"/>
              <a:t>If block size (B) &gt; k bytes, exploit spatial locality</a:t>
            </a:r>
          </a:p>
          <a:p>
            <a:pPr lvl="2" eaLnBrk="1" hangingPunct="1">
              <a:lnSpc>
                <a:spcPct val="97000"/>
              </a:lnSpc>
              <a:defRPr/>
            </a:pPr>
            <a:r>
              <a:rPr lang="en-US" dirty="0" smtClean="0"/>
              <a:t>compulsory miss rate = k bytes / B</a:t>
            </a:r>
          </a:p>
          <a:p>
            <a:pPr eaLnBrk="1" hangingPunct="1">
              <a:lnSpc>
                <a:spcPct val="85000"/>
              </a:lnSpc>
              <a:defRPr/>
            </a:pPr>
            <a:r>
              <a:rPr lang="en-US" dirty="0" smtClean="0"/>
              <a:t>Stepping through rows in one column:</a:t>
            </a:r>
          </a:p>
          <a:p>
            <a:pPr lvl="1" eaLnBrk="1" hangingPunct="1">
              <a:lnSpc>
                <a:spcPct val="90000"/>
              </a:lnSpc>
              <a:defRPr/>
            </a:pPr>
            <a:r>
              <a:rPr lang="en-US" dirty="0" smtClean="0">
                <a:latin typeface="Courier New" pitchFamily="49" charset="0"/>
              </a:rPr>
              <a:t>for (</a:t>
            </a:r>
            <a:r>
              <a:rPr lang="en-US" dirty="0" err="1" smtClean="0">
                <a:latin typeface="Courier New" pitchFamily="49" charset="0"/>
              </a:rPr>
              <a:t>i</a:t>
            </a:r>
            <a:r>
              <a:rPr lang="en-US" dirty="0" smtClean="0">
                <a:latin typeface="Courier New" pitchFamily="49" charset="0"/>
              </a:rPr>
              <a:t> = 0; </a:t>
            </a:r>
            <a:r>
              <a:rPr lang="en-US" dirty="0" err="1" smtClean="0">
                <a:latin typeface="Courier New" pitchFamily="49" charset="0"/>
              </a:rPr>
              <a:t>i</a:t>
            </a:r>
            <a:r>
              <a:rPr lang="en-US" dirty="0" smtClean="0">
                <a:latin typeface="Courier New" pitchFamily="49" charset="0"/>
              </a:rPr>
              <a:t> &lt; n; </a:t>
            </a:r>
            <a:r>
              <a:rPr lang="en-US" dirty="0" err="1" smtClean="0">
                <a:latin typeface="Courier New" pitchFamily="49" charset="0"/>
              </a:rPr>
              <a:t>i</a:t>
            </a:r>
            <a:r>
              <a:rPr lang="en-US" dirty="0" smtClean="0">
                <a:latin typeface="Courier New" pitchFamily="49" charset="0"/>
              </a:rPr>
              <a:t>++)</a:t>
            </a:r>
          </a:p>
          <a:p>
            <a:pPr lvl="2" eaLnBrk="1" hangingPunct="1">
              <a:lnSpc>
                <a:spcPct val="97000"/>
              </a:lnSpc>
              <a:buFont typeface="Wingdings" pitchFamily="2" charset="2"/>
              <a:buNone/>
              <a:defRPr/>
            </a:pPr>
            <a:r>
              <a:rPr lang="en-US" dirty="0" smtClean="0">
                <a:latin typeface="Courier New" pitchFamily="49" charset="0"/>
              </a:rPr>
              <a:t>sum += a[</a:t>
            </a:r>
            <a:r>
              <a:rPr lang="en-US" dirty="0" err="1" smtClean="0">
                <a:latin typeface="Courier New" pitchFamily="49" charset="0"/>
              </a:rPr>
              <a:t>i</a:t>
            </a:r>
            <a:r>
              <a:rPr lang="en-US" dirty="0" smtClean="0">
                <a:latin typeface="Courier New" pitchFamily="49" charset="0"/>
              </a:rPr>
              <a:t>][0];</a:t>
            </a:r>
          </a:p>
          <a:p>
            <a:pPr lvl="1" eaLnBrk="1" hangingPunct="1">
              <a:lnSpc>
                <a:spcPct val="90000"/>
              </a:lnSpc>
              <a:defRPr/>
            </a:pPr>
            <a:r>
              <a:rPr lang="en-US" dirty="0" smtClean="0"/>
              <a:t>Accesses distant elements</a:t>
            </a:r>
          </a:p>
          <a:p>
            <a:pPr lvl="1" eaLnBrk="1" hangingPunct="1">
              <a:lnSpc>
                <a:spcPct val="90000"/>
              </a:lnSpc>
              <a:defRPr/>
            </a:pPr>
            <a:r>
              <a:rPr lang="en-US" dirty="0" smtClean="0"/>
              <a:t>No spatial locality!</a:t>
            </a:r>
          </a:p>
          <a:p>
            <a:pPr lvl="2" eaLnBrk="1" hangingPunct="1">
              <a:lnSpc>
                <a:spcPct val="97000"/>
              </a:lnSpc>
              <a:defRPr/>
            </a:pPr>
            <a:r>
              <a:rPr lang="en-US" dirty="0" smtClean="0"/>
              <a:t>Compulsory miss rate = 1 (i.e. 100%)</a:t>
            </a:r>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28</a:t>
            </a:fld>
            <a:endParaRPr lang="en-CA"/>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5F631F2B-96AF-2D4B-AF63-25DD33A98B2A}" type="slidenum">
              <a:rPr lang="en-US"/>
              <a:pPr/>
              <a:t>2</a:t>
            </a:fld>
            <a:endParaRPr lang="en-US" b="0">
              <a:solidFill>
                <a:srgbClr val="FBBA03"/>
              </a:solidFill>
            </a:endParaRPr>
          </a:p>
        </p:txBody>
      </p:sp>
      <p:sp>
        <p:nvSpPr>
          <p:cNvPr id="1842178" name="Rectangle 2"/>
          <p:cNvSpPr>
            <a:spLocks noGrp="1" noChangeArrowheads="1"/>
          </p:cNvSpPr>
          <p:nvPr>
            <p:ph type="title"/>
          </p:nvPr>
        </p:nvSpPr>
        <p:spPr>
          <a:xfrm>
            <a:off x="457200" y="0"/>
            <a:ext cx="8229600" cy="457200"/>
          </a:xfrm>
        </p:spPr>
        <p:txBody>
          <a:bodyPr/>
          <a:lstStyle/>
          <a:p>
            <a:r>
              <a:rPr lang="en-US" dirty="0"/>
              <a:t>Nehalem Die Photo</a:t>
            </a:r>
          </a:p>
        </p:txBody>
      </p:sp>
      <p:pic>
        <p:nvPicPr>
          <p:cNvPr id="8" name="Picture 7" descr="Nehalem_Die_Shot_2.jpg"/>
          <p:cNvPicPr>
            <a:picLocks noChangeAspect="1"/>
          </p:cNvPicPr>
          <p:nvPr/>
        </p:nvPicPr>
        <p:blipFill>
          <a:blip r:embed="rId3" cstate="print"/>
          <a:stretch>
            <a:fillRect/>
          </a:stretch>
        </p:blipFill>
        <p:spPr>
          <a:xfrm>
            <a:off x="398406" y="778933"/>
            <a:ext cx="8389993" cy="5823489"/>
          </a:xfrm>
          <a:prstGeom prst="rect">
            <a:avLst/>
          </a:prstGeom>
        </p:spPr>
      </p:pic>
      <p:grpSp>
        <p:nvGrpSpPr>
          <p:cNvPr id="2" name="Group 11"/>
          <p:cNvGrpSpPr/>
          <p:nvPr/>
        </p:nvGrpSpPr>
        <p:grpSpPr>
          <a:xfrm>
            <a:off x="863600" y="4622801"/>
            <a:ext cx="7433733" cy="1930400"/>
            <a:chOff x="863600" y="4622801"/>
            <a:chExt cx="7433733" cy="1930400"/>
          </a:xfrm>
        </p:grpSpPr>
        <p:sp>
          <p:nvSpPr>
            <p:cNvPr id="10" name="Rectangle 9"/>
            <p:cNvSpPr/>
            <p:nvPr/>
          </p:nvSpPr>
          <p:spPr>
            <a:xfrm>
              <a:off x="863600" y="4622801"/>
              <a:ext cx="7433733" cy="1930400"/>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031066" y="5283200"/>
              <a:ext cx="2917585" cy="584776"/>
            </a:xfrm>
            <a:prstGeom prst="rect">
              <a:avLst/>
            </a:prstGeom>
            <a:noFill/>
          </p:spPr>
          <p:txBody>
            <a:bodyPr wrap="none" rtlCol="0">
              <a:spAutoFit/>
            </a:bodyPr>
            <a:lstStyle/>
            <a:p>
              <a:r>
                <a:rPr lang="en-US" sz="3200" dirty="0" smtClean="0">
                  <a:solidFill>
                    <a:schemeClr val="bg1"/>
                  </a:solidFill>
                </a:rPr>
                <a:t>Shared L3 Cache</a:t>
              </a:r>
              <a:endParaRPr lang="en-US" sz="3200" dirty="0">
                <a:solidFill>
                  <a:schemeClr val="bg1"/>
                </a:solidFill>
              </a:endParaRPr>
            </a:p>
          </p:txBody>
        </p:sp>
      </p:grpSp>
      <p:grpSp>
        <p:nvGrpSpPr>
          <p:cNvPr id="3" name="Group 15"/>
          <p:cNvGrpSpPr/>
          <p:nvPr/>
        </p:nvGrpSpPr>
        <p:grpSpPr>
          <a:xfrm>
            <a:off x="914401" y="1625596"/>
            <a:ext cx="1676400" cy="2963332"/>
            <a:chOff x="863600" y="4622801"/>
            <a:chExt cx="7433733" cy="1930400"/>
          </a:xfrm>
        </p:grpSpPr>
        <p:sp>
          <p:nvSpPr>
            <p:cNvPr id="17" name="Rectangle 16"/>
            <p:cNvSpPr/>
            <p:nvPr/>
          </p:nvSpPr>
          <p:spPr>
            <a:xfrm>
              <a:off x="863600" y="4622801"/>
              <a:ext cx="7433733" cy="1930400"/>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140097" y="5383931"/>
              <a:ext cx="5631616" cy="380940"/>
            </a:xfrm>
            <a:prstGeom prst="rect">
              <a:avLst/>
            </a:prstGeom>
            <a:noFill/>
          </p:spPr>
          <p:txBody>
            <a:bodyPr wrap="square" rtlCol="0">
              <a:spAutoFit/>
            </a:bodyPr>
            <a:lstStyle/>
            <a:p>
              <a:r>
                <a:rPr lang="en-US" sz="3200" dirty="0" smtClean="0">
                  <a:solidFill>
                    <a:schemeClr val="bg1"/>
                  </a:solidFill>
                </a:rPr>
                <a:t>Core</a:t>
              </a:r>
              <a:endParaRPr lang="en-US" sz="3200" dirty="0">
                <a:solidFill>
                  <a:schemeClr val="bg1"/>
                </a:solidFill>
              </a:endParaRPr>
            </a:p>
          </p:txBody>
        </p:sp>
      </p:grpSp>
      <p:grpSp>
        <p:nvGrpSpPr>
          <p:cNvPr id="4" name="Group 19"/>
          <p:cNvGrpSpPr/>
          <p:nvPr/>
        </p:nvGrpSpPr>
        <p:grpSpPr>
          <a:xfrm>
            <a:off x="2607735" y="1642528"/>
            <a:ext cx="1676400" cy="2963331"/>
            <a:chOff x="863600" y="4622801"/>
            <a:chExt cx="7433733" cy="1930400"/>
          </a:xfrm>
        </p:grpSpPr>
        <p:sp>
          <p:nvSpPr>
            <p:cNvPr id="21" name="Rectangle 20"/>
            <p:cNvSpPr/>
            <p:nvPr/>
          </p:nvSpPr>
          <p:spPr>
            <a:xfrm>
              <a:off x="863600" y="4622801"/>
              <a:ext cx="7433733" cy="1930400"/>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2140097" y="5383931"/>
              <a:ext cx="5631616" cy="380940"/>
            </a:xfrm>
            <a:prstGeom prst="rect">
              <a:avLst/>
            </a:prstGeom>
            <a:noFill/>
          </p:spPr>
          <p:txBody>
            <a:bodyPr wrap="square" rtlCol="0">
              <a:spAutoFit/>
            </a:bodyPr>
            <a:lstStyle/>
            <a:p>
              <a:r>
                <a:rPr lang="en-US" sz="3200" dirty="0" smtClean="0">
                  <a:solidFill>
                    <a:schemeClr val="bg1"/>
                  </a:solidFill>
                </a:rPr>
                <a:t>Core</a:t>
              </a:r>
              <a:endParaRPr lang="en-US" sz="3200" dirty="0">
                <a:solidFill>
                  <a:schemeClr val="bg1"/>
                </a:solidFill>
              </a:endParaRPr>
            </a:p>
          </p:txBody>
        </p:sp>
      </p:grpSp>
      <p:grpSp>
        <p:nvGrpSpPr>
          <p:cNvPr id="6" name="Group 22"/>
          <p:cNvGrpSpPr/>
          <p:nvPr/>
        </p:nvGrpSpPr>
        <p:grpSpPr>
          <a:xfrm>
            <a:off x="4910669" y="1625597"/>
            <a:ext cx="1676400" cy="2963332"/>
            <a:chOff x="863600" y="4622801"/>
            <a:chExt cx="7433733" cy="1930400"/>
          </a:xfrm>
        </p:grpSpPr>
        <p:sp>
          <p:nvSpPr>
            <p:cNvPr id="24" name="Rectangle 23"/>
            <p:cNvSpPr/>
            <p:nvPr/>
          </p:nvSpPr>
          <p:spPr>
            <a:xfrm>
              <a:off x="863600" y="4622801"/>
              <a:ext cx="7433733" cy="1930400"/>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2140097" y="5383931"/>
              <a:ext cx="5631616" cy="380940"/>
            </a:xfrm>
            <a:prstGeom prst="rect">
              <a:avLst/>
            </a:prstGeom>
            <a:noFill/>
          </p:spPr>
          <p:txBody>
            <a:bodyPr wrap="square" rtlCol="0">
              <a:spAutoFit/>
            </a:bodyPr>
            <a:lstStyle/>
            <a:p>
              <a:r>
                <a:rPr lang="en-US" sz="3200" dirty="0" smtClean="0">
                  <a:solidFill>
                    <a:schemeClr val="bg1"/>
                  </a:solidFill>
                </a:rPr>
                <a:t>Core</a:t>
              </a:r>
              <a:endParaRPr lang="en-US" sz="3200" dirty="0">
                <a:solidFill>
                  <a:schemeClr val="bg1"/>
                </a:solidFill>
              </a:endParaRPr>
            </a:p>
          </p:txBody>
        </p:sp>
      </p:grpSp>
      <p:grpSp>
        <p:nvGrpSpPr>
          <p:cNvPr id="7" name="Group 25"/>
          <p:cNvGrpSpPr/>
          <p:nvPr/>
        </p:nvGrpSpPr>
        <p:grpSpPr>
          <a:xfrm>
            <a:off x="6604015" y="1642530"/>
            <a:ext cx="1676400" cy="2963332"/>
            <a:chOff x="863600" y="4622801"/>
            <a:chExt cx="7433733" cy="1930400"/>
          </a:xfrm>
        </p:grpSpPr>
        <p:sp>
          <p:nvSpPr>
            <p:cNvPr id="27" name="Rectangle 26"/>
            <p:cNvSpPr/>
            <p:nvPr/>
          </p:nvSpPr>
          <p:spPr>
            <a:xfrm>
              <a:off x="863600" y="4622801"/>
              <a:ext cx="7433733" cy="1930400"/>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2140097" y="5383931"/>
              <a:ext cx="5631616" cy="380940"/>
            </a:xfrm>
            <a:prstGeom prst="rect">
              <a:avLst/>
            </a:prstGeom>
            <a:noFill/>
          </p:spPr>
          <p:txBody>
            <a:bodyPr wrap="square" rtlCol="0">
              <a:spAutoFit/>
            </a:bodyPr>
            <a:lstStyle/>
            <a:p>
              <a:r>
                <a:rPr lang="en-US" sz="3200" dirty="0" smtClean="0">
                  <a:solidFill>
                    <a:schemeClr val="bg1"/>
                  </a:solidFill>
                </a:rPr>
                <a:t>Core</a:t>
              </a:r>
              <a:endParaRPr lang="en-US" sz="3200" dirty="0">
                <a:solidFill>
                  <a:schemeClr val="bg1"/>
                </a:solidFill>
              </a:endParaRPr>
            </a:p>
          </p:txBody>
        </p:sp>
      </p:grpSp>
      <p:sp>
        <p:nvSpPr>
          <p:cNvPr id="30" name="TextBox 29"/>
          <p:cNvSpPr txBox="1"/>
          <p:nvPr/>
        </p:nvSpPr>
        <p:spPr>
          <a:xfrm>
            <a:off x="4191001" y="3115733"/>
            <a:ext cx="800219" cy="1392767"/>
          </a:xfrm>
          <a:prstGeom prst="rect">
            <a:avLst/>
          </a:prstGeom>
          <a:noFill/>
        </p:spPr>
        <p:txBody>
          <a:bodyPr vert="wordArtVert" wrap="square" rtlCol="0">
            <a:spAutoFit/>
          </a:bodyPr>
          <a:lstStyle/>
          <a:p>
            <a:r>
              <a:rPr lang="en-US" sz="2000" dirty="0" smtClean="0">
                <a:solidFill>
                  <a:srgbClr val="FFFFFF"/>
                </a:solidFill>
              </a:rPr>
              <a:t>Memory</a:t>
            </a:r>
          </a:p>
          <a:p>
            <a:r>
              <a:rPr lang="en-US" sz="2000" dirty="0" smtClean="0">
                <a:solidFill>
                  <a:srgbClr val="FFFFFF"/>
                </a:solidFill>
              </a:rPr>
              <a:t>Queue</a:t>
            </a:r>
            <a:endParaRPr lang="en-US" sz="2000" dirty="0">
              <a:solidFill>
                <a:srgbClr val="FFFFFF"/>
              </a:solidFill>
            </a:endParaRPr>
          </a:p>
        </p:txBody>
      </p:sp>
      <p:grpSp>
        <p:nvGrpSpPr>
          <p:cNvPr id="9" name="Group 35"/>
          <p:cNvGrpSpPr/>
          <p:nvPr/>
        </p:nvGrpSpPr>
        <p:grpSpPr>
          <a:xfrm>
            <a:off x="406402" y="1845725"/>
            <a:ext cx="8394131" cy="1676404"/>
            <a:chOff x="406402" y="1845725"/>
            <a:chExt cx="8394131" cy="1676404"/>
          </a:xfrm>
        </p:grpSpPr>
        <p:sp>
          <p:nvSpPr>
            <p:cNvPr id="31" name="TextBox 30"/>
            <p:cNvSpPr txBox="1"/>
            <p:nvPr/>
          </p:nvSpPr>
          <p:spPr>
            <a:xfrm>
              <a:off x="8246535" y="1896529"/>
              <a:ext cx="553998" cy="1625600"/>
            </a:xfrm>
            <a:prstGeom prst="rect">
              <a:avLst/>
            </a:prstGeom>
            <a:noFill/>
          </p:spPr>
          <p:txBody>
            <a:bodyPr vert="wordArtVert" wrap="square" rtlCol="0">
              <a:spAutoFit/>
            </a:bodyPr>
            <a:lstStyle/>
            <a:p>
              <a:r>
                <a:rPr lang="en-US" sz="2400" dirty="0" smtClean="0">
                  <a:solidFill>
                    <a:srgbClr val="FFFFFF"/>
                  </a:solidFill>
                </a:rPr>
                <a:t>Misc IO</a:t>
              </a:r>
              <a:endParaRPr lang="en-US" sz="2400" dirty="0">
                <a:solidFill>
                  <a:srgbClr val="FFFFFF"/>
                </a:solidFill>
              </a:endParaRPr>
            </a:p>
          </p:txBody>
        </p:sp>
        <p:sp>
          <p:nvSpPr>
            <p:cNvPr id="32" name="TextBox 31"/>
            <p:cNvSpPr txBox="1"/>
            <p:nvPr/>
          </p:nvSpPr>
          <p:spPr>
            <a:xfrm>
              <a:off x="406402" y="1845725"/>
              <a:ext cx="553998" cy="1625600"/>
            </a:xfrm>
            <a:prstGeom prst="rect">
              <a:avLst/>
            </a:prstGeom>
            <a:noFill/>
          </p:spPr>
          <p:txBody>
            <a:bodyPr vert="wordArtVert" wrap="square" rtlCol="0">
              <a:spAutoFit/>
            </a:bodyPr>
            <a:lstStyle/>
            <a:p>
              <a:r>
                <a:rPr lang="en-US" sz="2400" dirty="0" smtClean="0">
                  <a:solidFill>
                    <a:srgbClr val="FFFFFF"/>
                  </a:solidFill>
                </a:rPr>
                <a:t>Misc IO</a:t>
              </a:r>
              <a:endParaRPr lang="en-US" sz="2400" dirty="0">
                <a:solidFill>
                  <a:srgbClr val="FFFFFF"/>
                </a:solidFill>
              </a:endParaRPr>
            </a:p>
          </p:txBody>
        </p:sp>
      </p:grpSp>
      <p:grpSp>
        <p:nvGrpSpPr>
          <p:cNvPr id="12" name="Group 34"/>
          <p:cNvGrpSpPr/>
          <p:nvPr/>
        </p:nvGrpSpPr>
        <p:grpSpPr>
          <a:xfrm>
            <a:off x="372536" y="5063075"/>
            <a:ext cx="8411066" cy="1049858"/>
            <a:chOff x="372536" y="5063075"/>
            <a:chExt cx="8411066" cy="1049858"/>
          </a:xfrm>
        </p:grpSpPr>
        <p:sp>
          <p:nvSpPr>
            <p:cNvPr id="33" name="TextBox 32"/>
            <p:cNvSpPr txBox="1"/>
            <p:nvPr/>
          </p:nvSpPr>
          <p:spPr>
            <a:xfrm>
              <a:off x="372536" y="5232400"/>
              <a:ext cx="553998" cy="880533"/>
            </a:xfrm>
            <a:prstGeom prst="rect">
              <a:avLst/>
            </a:prstGeom>
            <a:noFill/>
          </p:spPr>
          <p:txBody>
            <a:bodyPr vert="wordArtVert" wrap="square" rtlCol="0">
              <a:spAutoFit/>
            </a:bodyPr>
            <a:lstStyle/>
            <a:p>
              <a:r>
                <a:rPr lang="en-US" sz="2400" dirty="0" smtClean="0">
                  <a:solidFill>
                    <a:srgbClr val="FFFFFF"/>
                  </a:solidFill>
                </a:rPr>
                <a:t>QPI</a:t>
              </a:r>
              <a:endParaRPr lang="en-US" sz="2400" dirty="0">
                <a:solidFill>
                  <a:srgbClr val="FFFFFF"/>
                </a:solidFill>
              </a:endParaRPr>
            </a:p>
          </p:txBody>
        </p:sp>
        <p:sp>
          <p:nvSpPr>
            <p:cNvPr id="34" name="TextBox 33"/>
            <p:cNvSpPr txBox="1"/>
            <p:nvPr/>
          </p:nvSpPr>
          <p:spPr>
            <a:xfrm>
              <a:off x="8229604" y="5063075"/>
              <a:ext cx="553998" cy="880533"/>
            </a:xfrm>
            <a:prstGeom prst="rect">
              <a:avLst/>
            </a:prstGeom>
            <a:noFill/>
          </p:spPr>
          <p:txBody>
            <a:bodyPr vert="wordArtVert" wrap="square" rtlCol="0">
              <a:spAutoFit/>
            </a:bodyPr>
            <a:lstStyle/>
            <a:p>
              <a:r>
                <a:rPr lang="en-US" sz="2400" dirty="0" smtClean="0">
                  <a:solidFill>
                    <a:srgbClr val="FFFFFF"/>
                  </a:solidFill>
                </a:rPr>
                <a:t>QPI</a:t>
              </a:r>
              <a:endParaRPr lang="en-US" sz="2400" dirty="0">
                <a:solidFill>
                  <a:srgbClr val="FFFFFF"/>
                </a:solidFill>
              </a:endParaRPr>
            </a:p>
          </p:txBody>
        </p:sp>
      </p:grpSp>
      <p:grpSp>
        <p:nvGrpSpPr>
          <p:cNvPr id="13" name="Group 61"/>
          <p:cNvGrpSpPr/>
          <p:nvPr/>
        </p:nvGrpSpPr>
        <p:grpSpPr>
          <a:xfrm>
            <a:off x="431800" y="711200"/>
            <a:ext cx="8319294" cy="2185988"/>
            <a:chOff x="431800" y="711200"/>
            <a:chExt cx="8319294" cy="2185988"/>
          </a:xfrm>
        </p:grpSpPr>
        <p:sp>
          <p:nvSpPr>
            <p:cNvPr id="15" name="TextBox 14"/>
            <p:cNvSpPr txBox="1"/>
            <p:nvPr/>
          </p:nvSpPr>
          <p:spPr>
            <a:xfrm>
              <a:off x="2866593" y="904597"/>
              <a:ext cx="4787274" cy="584776"/>
            </a:xfrm>
            <a:prstGeom prst="rect">
              <a:avLst/>
            </a:prstGeom>
            <a:noFill/>
          </p:spPr>
          <p:txBody>
            <a:bodyPr wrap="square" rtlCol="0">
              <a:spAutoFit/>
            </a:bodyPr>
            <a:lstStyle/>
            <a:p>
              <a:r>
                <a:rPr lang="en-US" sz="3200" dirty="0" smtClean="0">
                  <a:solidFill>
                    <a:schemeClr val="bg1"/>
                  </a:solidFill>
                </a:rPr>
                <a:t>Memory Controller</a:t>
              </a:r>
              <a:endParaRPr lang="en-US" sz="3200" dirty="0">
                <a:solidFill>
                  <a:schemeClr val="bg1"/>
                </a:solidFill>
              </a:endParaRPr>
            </a:p>
          </p:txBody>
        </p:sp>
        <p:grpSp>
          <p:nvGrpSpPr>
            <p:cNvPr id="14" name="Group 60"/>
            <p:cNvGrpSpPr/>
            <p:nvPr/>
          </p:nvGrpSpPr>
          <p:grpSpPr>
            <a:xfrm>
              <a:off x="431800" y="711200"/>
              <a:ext cx="8319294" cy="2185988"/>
              <a:chOff x="431800" y="711200"/>
              <a:chExt cx="8319294" cy="2185988"/>
            </a:xfrm>
          </p:grpSpPr>
          <p:cxnSp>
            <p:nvCxnSpPr>
              <p:cNvPr id="38" name="Straight Connector 37"/>
              <p:cNvCxnSpPr/>
              <p:nvPr/>
            </p:nvCxnSpPr>
            <p:spPr>
              <a:xfrm>
                <a:off x="457200" y="762000"/>
                <a:ext cx="8280400" cy="50800"/>
              </a:xfrm>
              <a:prstGeom prst="line">
                <a:avLst/>
              </a:prstGeom>
              <a:ln w="762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11906" y="1143000"/>
                <a:ext cx="864394" cy="794"/>
              </a:xfrm>
              <a:prstGeom prst="line">
                <a:avLst/>
              </a:prstGeom>
              <a:ln w="762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8350250" y="1212850"/>
                <a:ext cx="800100" cy="1588"/>
              </a:xfrm>
              <a:prstGeom prst="line">
                <a:avLst/>
              </a:prstGeom>
              <a:ln w="762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0800000">
                <a:off x="4914900" y="1612900"/>
                <a:ext cx="3822700" cy="1588"/>
              </a:xfrm>
              <a:prstGeom prst="line">
                <a:avLst/>
              </a:prstGeom>
              <a:ln w="762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4305300" y="2247900"/>
                <a:ext cx="1244600" cy="1588"/>
              </a:xfrm>
              <a:prstGeom prst="line">
                <a:avLst/>
              </a:prstGeom>
              <a:ln w="762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0800000">
                <a:off x="4279900" y="2895600"/>
                <a:ext cx="622300" cy="1588"/>
              </a:xfrm>
              <a:prstGeom prst="line">
                <a:avLst/>
              </a:prstGeom>
              <a:ln w="762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flipH="1" flipV="1">
                <a:off x="3625850" y="2228850"/>
                <a:ext cx="1282700" cy="1588"/>
              </a:xfrm>
              <a:prstGeom prst="line">
                <a:avLst/>
              </a:prstGeom>
              <a:ln w="762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0800000">
                <a:off x="431800" y="1587500"/>
                <a:ext cx="3835400" cy="1588"/>
              </a:xfrm>
              <a:prstGeom prst="line">
                <a:avLst/>
              </a:prstGeom>
              <a:ln w="762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cxnSp>
        <p:nvCxnSpPr>
          <p:cNvPr id="40" name="Straight Arrow Connector 39"/>
          <p:cNvCxnSpPr/>
          <p:nvPr/>
        </p:nvCxnSpPr>
        <p:spPr>
          <a:xfrm>
            <a:off x="419100" y="6807200"/>
            <a:ext cx="8382000" cy="1588"/>
          </a:xfrm>
          <a:prstGeom prst="straightConnector1">
            <a:avLst/>
          </a:prstGeom>
          <a:ln>
            <a:solidFill>
              <a:srgbClr val="00B0F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558111" y="6514068"/>
            <a:ext cx="2012089" cy="338554"/>
          </a:xfrm>
          <a:prstGeom prst="rect">
            <a:avLst/>
          </a:prstGeom>
          <a:noFill/>
        </p:spPr>
        <p:txBody>
          <a:bodyPr wrap="none" rtlCol="0">
            <a:spAutoFit/>
          </a:bodyPr>
          <a:lstStyle/>
          <a:p>
            <a:r>
              <a:rPr lang="en-US" sz="1600" dirty="0" smtClean="0">
                <a:solidFill>
                  <a:schemeClr val="tx1"/>
                </a:solidFill>
              </a:rPr>
              <a:t>18.9 mm (0.75 inch)</a:t>
            </a:r>
            <a:endParaRPr lang="en-US" sz="1600" dirty="0">
              <a:solidFill>
                <a:schemeClr val="tx1"/>
              </a:solidFill>
            </a:endParaRPr>
          </a:p>
        </p:txBody>
      </p:sp>
      <p:cxnSp>
        <p:nvCxnSpPr>
          <p:cNvPr id="43" name="Straight Arrow Connector 42"/>
          <p:cNvCxnSpPr/>
          <p:nvPr/>
        </p:nvCxnSpPr>
        <p:spPr>
          <a:xfrm rot="5400000" flipH="1" flipV="1">
            <a:off x="-2628900" y="3657600"/>
            <a:ext cx="5905500" cy="38100"/>
          </a:xfrm>
          <a:prstGeom prst="straightConnector1">
            <a:avLst/>
          </a:prstGeom>
          <a:ln>
            <a:solidFill>
              <a:srgbClr val="00B0F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0" y="2418266"/>
            <a:ext cx="430887" cy="1919756"/>
          </a:xfrm>
          <a:prstGeom prst="rect">
            <a:avLst/>
          </a:prstGeom>
          <a:noFill/>
        </p:spPr>
        <p:txBody>
          <a:bodyPr vert="vert270" wrap="none" rtlCol="0">
            <a:spAutoFit/>
          </a:bodyPr>
          <a:lstStyle/>
          <a:p>
            <a:r>
              <a:rPr lang="en-US" sz="1600" dirty="0" smtClean="0">
                <a:solidFill>
                  <a:schemeClr val="tx1"/>
                </a:solidFill>
              </a:rPr>
              <a:t>13.6 mm (0.54 inch</a:t>
            </a:r>
            <a:r>
              <a:rPr lang="en-US" sz="1600" dirty="0" smtClean="0"/>
              <a:t>)</a:t>
            </a:r>
            <a:endParaRPr lang="en-US" sz="1600" dirty="0"/>
          </a:p>
        </p:txBody>
      </p:sp>
    </p:spTree>
    <p:extLst>
      <p:ext uri="{BB962C8B-B14F-4D97-AF65-F5344CB8AC3E}">
        <p14:creationId xmlns="" xmlns:p14="http://schemas.microsoft.com/office/powerpoint/2010/main" val="222145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a:xfrm>
            <a:off x="5892800" y="6356351"/>
            <a:ext cx="2895600" cy="365125"/>
          </a:xfrm>
        </p:spPr>
        <p:txBody>
          <a:bodyPr/>
          <a:lstStyle/>
          <a:p>
            <a:fld id="{A39EF418-3D62-024D-BEC3-8984017D1150}" type="slidenum">
              <a:rPr lang="en-US"/>
              <a:pPr/>
              <a:t>3</a:t>
            </a:fld>
            <a:endParaRPr lang="en-US" b="0">
              <a:solidFill>
                <a:srgbClr val="FBBA03"/>
              </a:solidFill>
            </a:endParaRPr>
          </a:p>
        </p:txBody>
      </p:sp>
      <p:sp>
        <p:nvSpPr>
          <p:cNvPr id="1856514" name="Rectangle 2"/>
          <p:cNvSpPr>
            <a:spLocks noGrp="1" noChangeArrowheads="1"/>
          </p:cNvSpPr>
          <p:nvPr>
            <p:ph type="title"/>
          </p:nvPr>
        </p:nvSpPr>
        <p:spPr>
          <a:xfrm>
            <a:off x="0" y="0"/>
            <a:ext cx="2641600" cy="1143000"/>
          </a:xfrm>
        </p:spPr>
        <p:txBody>
          <a:bodyPr>
            <a:normAutofit/>
          </a:bodyPr>
          <a:lstStyle/>
          <a:p>
            <a:r>
              <a:rPr lang="en-US" sz="3200" dirty="0"/>
              <a:t>Core Area Breakdown</a:t>
            </a:r>
          </a:p>
        </p:txBody>
      </p:sp>
      <p:grpSp>
        <p:nvGrpSpPr>
          <p:cNvPr id="26" name="Group 25"/>
          <p:cNvGrpSpPr/>
          <p:nvPr/>
        </p:nvGrpSpPr>
        <p:grpSpPr>
          <a:xfrm>
            <a:off x="3875429" y="0"/>
            <a:ext cx="3649569" cy="6842384"/>
            <a:chOff x="3875429" y="0"/>
            <a:chExt cx="3649569" cy="6842384"/>
          </a:xfrm>
        </p:grpSpPr>
        <p:pic>
          <p:nvPicPr>
            <p:cNvPr id="6" name="Picture 5" descr="Nehalem_Core.jpg"/>
            <p:cNvPicPr>
              <a:picLocks noChangeAspect="1"/>
            </p:cNvPicPr>
            <p:nvPr/>
          </p:nvPicPr>
          <p:blipFill>
            <a:blip r:embed="rId3" cstate="print"/>
            <a:stretch>
              <a:fillRect/>
            </a:stretch>
          </p:blipFill>
          <p:spPr>
            <a:xfrm rot="5400000">
              <a:off x="2259866" y="1618826"/>
              <a:ext cx="6842384" cy="3604732"/>
            </a:xfrm>
            <a:prstGeom prst="rect">
              <a:avLst/>
            </a:prstGeom>
          </p:spPr>
        </p:pic>
        <p:grpSp>
          <p:nvGrpSpPr>
            <p:cNvPr id="2" name="Group 38"/>
            <p:cNvGrpSpPr/>
            <p:nvPr/>
          </p:nvGrpSpPr>
          <p:grpSpPr>
            <a:xfrm>
              <a:off x="5421300" y="0"/>
              <a:ext cx="2052716" cy="2293465"/>
              <a:chOff x="5421300" y="0"/>
              <a:chExt cx="2052716" cy="2293465"/>
            </a:xfrm>
          </p:grpSpPr>
          <p:sp>
            <p:nvSpPr>
              <p:cNvPr id="23" name="Rectangle 22"/>
              <p:cNvSpPr/>
              <p:nvPr/>
            </p:nvSpPr>
            <p:spPr>
              <a:xfrm rot="5400000">
                <a:off x="5300925" y="120375"/>
                <a:ext cx="2293465" cy="2052716"/>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rot="5400000" flipH="1">
                <a:off x="5945483" y="397390"/>
                <a:ext cx="923330" cy="1536697"/>
              </a:xfrm>
              <a:prstGeom prst="rect">
                <a:avLst/>
              </a:prstGeom>
              <a:noFill/>
            </p:spPr>
            <p:txBody>
              <a:bodyPr vert="vert270" wrap="square" rtlCol="0">
                <a:spAutoFit/>
              </a:bodyPr>
              <a:lstStyle/>
              <a:p>
                <a:r>
                  <a:rPr lang="en-US" sz="2400" dirty="0" smtClean="0">
                    <a:solidFill>
                      <a:schemeClr val="bg1"/>
                    </a:solidFill>
                  </a:rPr>
                  <a:t>Execution Units</a:t>
                </a:r>
                <a:endParaRPr lang="en-US" sz="2400" dirty="0">
                  <a:solidFill>
                    <a:schemeClr val="bg1"/>
                  </a:solidFill>
                </a:endParaRPr>
              </a:p>
            </p:txBody>
          </p:sp>
        </p:grpSp>
        <p:grpSp>
          <p:nvGrpSpPr>
            <p:cNvPr id="3" name="Group 6"/>
            <p:cNvGrpSpPr/>
            <p:nvPr/>
          </p:nvGrpSpPr>
          <p:grpSpPr>
            <a:xfrm rot="5400000">
              <a:off x="5567165" y="4884551"/>
              <a:ext cx="2686269" cy="1229396"/>
              <a:chOff x="863600" y="4622326"/>
              <a:chExt cx="7433733" cy="1930875"/>
            </a:xfrm>
          </p:grpSpPr>
          <p:sp>
            <p:nvSpPr>
              <p:cNvPr id="9" name="TextBox 8"/>
              <p:cNvSpPr txBox="1"/>
              <p:nvPr/>
            </p:nvSpPr>
            <p:spPr>
              <a:xfrm>
                <a:off x="2996963" y="4622326"/>
                <a:ext cx="3917877" cy="1806216"/>
              </a:xfrm>
              <a:prstGeom prst="rect">
                <a:avLst/>
              </a:prstGeom>
              <a:noFill/>
            </p:spPr>
            <p:txBody>
              <a:bodyPr vert="vert270" wrap="square" rtlCol="0">
                <a:spAutoFit/>
              </a:bodyPr>
              <a:lstStyle/>
              <a:p>
                <a:r>
                  <a:rPr lang="en-US" sz="2000" dirty="0" smtClean="0">
                    <a:solidFill>
                      <a:schemeClr val="bg1"/>
                    </a:solidFill>
                  </a:rPr>
                  <a:t>L2 Cache &amp; Interrupt Servicing</a:t>
                </a:r>
                <a:endParaRPr lang="en-US" sz="2000" dirty="0">
                  <a:solidFill>
                    <a:schemeClr val="bg1"/>
                  </a:solidFill>
                </a:endParaRPr>
              </a:p>
            </p:txBody>
          </p:sp>
          <p:sp>
            <p:nvSpPr>
              <p:cNvPr id="8" name="Rectangle 7"/>
              <p:cNvSpPr/>
              <p:nvPr/>
            </p:nvSpPr>
            <p:spPr>
              <a:xfrm>
                <a:off x="863600" y="4622801"/>
                <a:ext cx="7433733" cy="1930400"/>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15"/>
            <p:cNvGrpSpPr/>
            <p:nvPr/>
          </p:nvGrpSpPr>
          <p:grpSpPr>
            <a:xfrm rot="5400000">
              <a:off x="2994789" y="5036754"/>
              <a:ext cx="2686269" cy="924990"/>
              <a:chOff x="863600" y="4622801"/>
              <a:chExt cx="7433733" cy="1930400"/>
            </a:xfrm>
          </p:grpSpPr>
          <p:sp>
            <p:nvSpPr>
              <p:cNvPr id="17" name="Rectangle 16"/>
              <p:cNvSpPr/>
              <p:nvPr/>
            </p:nvSpPr>
            <p:spPr>
              <a:xfrm>
                <a:off x="863600" y="4622801"/>
                <a:ext cx="7433733" cy="1930400"/>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996973" y="4777884"/>
                <a:ext cx="3917877" cy="1672752"/>
              </a:xfrm>
              <a:prstGeom prst="rect">
                <a:avLst/>
              </a:prstGeom>
              <a:noFill/>
            </p:spPr>
            <p:txBody>
              <a:bodyPr vert="vert270" wrap="square" rtlCol="0">
                <a:spAutoFit/>
              </a:bodyPr>
              <a:lstStyle/>
              <a:p>
                <a:r>
                  <a:rPr lang="en-US" sz="2000" dirty="0" smtClean="0">
                    <a:solidFill>
                      <a:schemeClr val="bg1"/>
                    </a:solidFill>
                  </a:rPr>
                  <a:t>L1 Inst cache &amp; Inst Fetch</a:t>
                </a:r>
                <a:endParaRPr lang="en-US" sz="2000" dirty="0">
                  <a:solidFill>
                    <a:schemeClr val="bg1"/>
                  </a:solidFill>
                </a:endParaRPr>
              </a:p>
            </p:txBody>
          </p:sp>
        </p:grpSp>
        <p:grpSp>
          <p:nvGrpSpPr>
            <p:cNvPr id="7" name="Group 18"/>
            <p:cNvGrpSpPr/>
            <p:nvPr/>
          </p:nvGrpSpPr>
          <p:grpSpPr>
            <a:xfrm rot="5400000">
              <a:off x="6092867" y="2774966"/>
              <a:ext cx="1862648" cy="924990"/>
              <a:chOff x="863600" y="4622801"/>
              <a:chExt cx="7433733" cy="1930400"/>
            </a:xfrm>
          </p:grpSpPr>
          <p:sp>
            <p:nvSpPr>
              <p:cNvPr id="20" name="Rectangle 19"/>
              <p:cNvSpPr/>
              <p:nvPr/>
            </p:nvSpPr>
            <p:spPr>
              <a:xfrm>
                <a:off x="863600" y="4622801"/>
                <a:ext cx="7433733" cy="1930400"/>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flipH="1">
                <a:off x="2102785" y="4742155"/>
                <a:ext cx="4421956" cy="1643256"/>
              </a:xfrm>
              <a:prstGeom prst="rect">
                <a:avLst/>
              </a:prstGeom>
              <a:noFill/>
            </p:spPr>
            <p:txBody>
              <a:bodyPr vert="vert270" wrap="square" rtlCol="0">
                <a:spAutoFit/>
              </a:bodyPr>
              <a:lstStyle/>
              <a:p>
                <a:r>
                  <a:rPr lang="en-US" sz="2000" dirty="0" smtClean="0">
                    <a:solidFill>
                      <a:schemeClr val="bg1"/>
                    </a:solidFill>
                  </a:rPr>
                  <a:t>L1 Data cache</a:t>
                </a:r>
                <a:endParaRPr lang="en-US" sz="2000" dirty="0">
                  <a:solidFill>
                    <a:schemeClr val="bg1"/>
                  </a:solidFill>
                </a:endParaRPr>
              </a:p>
            </p:txBody>
          </p:sp>
        </p:grpSp>
      </p:grpSp>
      <p:sp>
        <p:nvSpPr>
          <p:cNvPr id="38" name="TextBox 37"/>
          <p:cNvSpPr txBox="1"/>
          <p:nvPr/>
        </p:nvSpPr>
        <p:spPr>
          <a:xfrm rot="5400000">
            <a:off x="2982265" y="5584390"/>
            <a:ext cx="461665" cy="1092196"/>
          </a:xfrm>
          <a:prstGeom prst="rect">
            <a:avLst/>
          </a:prstGeom>
          <a:noFill/>
        </p:spPr>
        <p:txBody>
          <a:bodyPr vert="vert270" wrap="square" rtlCol="0">
            <a:spAutoFit/>
          </a:bodyPr>
          <a:lstStyle/>
          <a:p>
            <a:r>
              <a:rPr lang="en-US" dirty="0" smtClean="0"/>
              <a:t>L3 Cache</a:t>
            </a:r>
            <a:endParaRPr lang="en-US" dirty="0"/>
          </a:p>
        </p:txBody>
      </p:sp>
      <p:cxnSp>
        <p:nvCxnSpPr>
          <p:cNvPr id="40" name="Straight Arrow Connector 39"/>
          <p:cNvCxnSpPr/>
          <p:nvPr/>
        </p:nvCxnSpPr>
        <p:spPr>
          <a:xfrm rot="16200000" flipH="1">
            <a:off x="3130849" y="6648754"/>
            <a:ext cx="395752" cy="227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rot="5400000">
            <a:off x="2958069" y="236080"/>
            <a:ext cx="738664" cy="1117601"/>
          </a:xfrm>
          <a:prstGeom prst="rect">
            <a:avLst/>
          </a:prstGeom>
          <a:noFill/>
        </p:spPr>
        <p:txBody>
          <a:bodyPr vert="vert270" wrap="square" rtlCol="0">
            <a:spAutoFit/>
          </a:bodyPr>
          <a:lstStyle/>
          <a:p>
            <a:r>
              <a:rPr lang="en-US" dirty="0" smtClean="0"/>
              <a:t>Memory Controller</a:t>
            </a:r>
            <a:endParaRPr lang="en-US" dirty="0"/>
          </a:p>
        </p:txBody>
      </p:sp>
      <p:cxnSp>
        <p:nvCxnSpPr>
          <p:cNvPr id="44" name="Straight Arrow Connector 43"/>
          <p:cNvCxnSpPr>
            <a:stCxn id="43" idx="1"/>
          </p:cNvCxnSpPr>
          <p:nvPr/>
        </p:nvCxnSpPr>
        <p:spPr>
          <a:xfrm rot="5400000" flipH="1" flipV="1">
            <a:off x="3120976" y="206426"/>
            <a:ext cx="425548" cy="126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rot="5400000">
            <a:off x="7597363" y="5693900"/>
            <a:ext cx="1015663" cy="960004"/>
          </a:xfrm>
          <a:prstGeom prst="rect">
            <a:avLst/>
          </a:prstGeom>
          <a:noFill/>
        </p:spPr>
        <p:txBody>
          <a:bodyPr vert="vert270" wrap="square" rtlCol="0">
            <a:spAutoFit/>
          </a:bodyPr>
          <a:lstStyle/>
          <a:p>
            <a:r>
              <a:rPr lang="en-US" dirty="0" smtClean="0"/>
              <a:t>Load Store Queue</a:t>
            </a:r>
            <a:endParaRPr lang="en-US" dirty="0"/>
          </a:p>
        </p:txBody>
      </p:sp>
      <p:cxnSp>
        <p:nvCxnSpPr>
          <p:cNvPr id="57" name="Straight Arrow Connector 56"/>
          <p:cNvCxnSpPr/>
          <p:nvPr/>
        </p:nvCxnSpPr>
        <p:spPr>
          <a:xfrm flipV="1">
            <a:off x="8233427" y="6248401"/>
            <a:ext cx="542273" cy="144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241300" y="2178735"/>
            <a:ext cx="3340100" cy="1569660"/>
          </a:xfrm>
          <a:prstGeom prst="rect">
            <a:avLst/>
          </a:prstGeom>
        </p:spPr>
        <p:txBody>
          <a:bodyPr wrap="square">
            <a:spAutoFit/>
          </a:bodyPr>
          <a:lstStyle/>
          <a:p>
            <a:r>
              <a:rPr lang="en-US" sz="2400" dirty="0" smtClean="0"/>
              <a:t>32KB </a:t>
            </a:r>
            <a:r>
              <a:rPr lang="en-US" sz="2400" dirty="0"/>
              <a:t>I</a:t>
            </a:r>
            <a:r>
              <a:rPr lang="en-US" sz="2400" dirty="0" smtClean="0"/>
              <a:t>$ per core</a:t>
            </a:r>
          </a:p>
          <a:p>
            <a:r>
              <a:rPr lang="en-US" sz="2400" dirty="0" smtClean="0"/>
              <a:t>32KB </a:t>
            </a:r>
            <a:r>
              <a:rPr lang="en-US" sz="2400" dirty="0"/>
              <a:t>D</a:t>
            </a:r>
            <a:r>
              <a:rPr lang="en-US" sz="2400" dirty="0" smtClean="0"/>
              <a:t>$</a:t>
            </a:r>
            <a:r>
              <a:rPr lang="en-US" sz="2400" dirty="0"/>
              <a:t> </a:t>
            </a:r>
            <a:r>
              <a:rPr lang="en-US" sz="2400" dirty="0" smtClean="0"/>
              <a:t>per core</a:t>
            </a:r>
            <a:endParaRPr lang="en-US" sz="2400" dirty="0"/>
          </a:p>
          <a:p>
            <a:r>
              <a:rPr lang="en-US" sz="2400" dirty="0" smtClean="0"/>
              <a:t>512KB </a:t>
            </a:r>
            <a:r>
              <a:rPr lang="en-US" sz="2400" dirty="0"/>
              <a:t>L2$ </a:t>
            </a:r>
            <a:r>
              <a:rPr lang="en-US" sz="2400" dirty="0" smtClean="0"/>
              <a:t>per core</a:t>
            </a:r>
            <a:endParaRPr lang="en-US" sz="2400" dirty="0"/>
          </a:p>
          <a:p>
            <a:r>
              <a:rPr lang="en-US" sz="2400" dirty="0"/>
              <a:t>Share one 8-MB L3$</a:t>
            </a:r>
            <a:r>
              <a:rPr lang="en-US" dirty="0"/>
              <a:t> </a:t>
            </a:r>
          </a:p>
        </p:txBody>
      </p:sp>
    </p:spTree>
    <p:extLst>
      <p:ext uri="{BB962C8B-B14F-4D97-AF65-F5344CB8AC3E}">
        <p14:creationId xmlns="" xmlns:p14="http://schemas.microsoft.com/office/powerpoint/2010/main" val="930556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07010" name="Rectangle 2"/>
          <p:cNvSpPr>
            <a:spLocks noGrp="1" noChangeArrowheads="1"/>
          </p:cNvSpPr>
          <p:nvPr>
            <p:ph type="title"/>
          </p:nvPr>
        </p:nvSpPr>
        <p:spPr/>
        <p:txBody>
          <a:bodyPr/>
          <a:lstStyle/>
          <a:p>
            <a:r>
              <a:rPr lang="en-US"/>
              <a:t>Two Machines’ Cache Parameters</a:t>
            </a:r>
          </a:p>
        </p:txBody>
      </p:sp>
      <p:graphicFrame>
        <p:nvGraphicFramePr>
          <p:cNvPr id="1707128" name="Group 120"/>
          <p:cNvGraphicFramePr>
            <a:graphicFrameLocks noGrp="1"/>
          </p:cNvGraphicFramePr>
          <p:nvPr/>
        </p:nvGraphicFramePr>
        <p:xfrm>
          <a:off x="533400" y="914397"/>
          <a:ext cx="8229600" cy="5410200"/>
        </p:xfrm>
        <a:graphic>
          <a:graphicData uri="http://schemas.openxmlformats.org/drawingml/2006/table">
            <a:tbl>
              <a:tblPr/>
              <a:tblGrid>
                <a:gridCol w="2118511"/>
                <a:gridCol w="2851842"/>
                <a:gridCol w="3259247"/>
              </a:tblGrid>
              <a:tr h="393469">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Intel P4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rPr>
                        <a:t>AMD Opteron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3469">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L1 organization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Split I$ and 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Split I$ and 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8572">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L1 cache size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8KB for D$, 96KB for trace cache (~I$)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64KB for each of I$ and 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469">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L1 block size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64 bytes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64 bytes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469">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L1 associativity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4-way set assoc.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2-way set assoc.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469">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L1 replacement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 LRU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LRU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469">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L1 write policy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write-through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write-back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3469">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L2 organization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Unified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Unified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469">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L2 cache size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512KB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1024KB (1MB)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469">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L2 block size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128 bytes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64 bytes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469">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L2 associativity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8-way set assoc.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16-way set assoc.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469">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L2 replacement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~LRU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~LRU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469">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L2 write policy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write-back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write-back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7010" name="Rectangle 2"/>
          <p:cNvSpPr>
            <a:spLocks noGrp="1" noChangeArrowheads="1"/>
          </p:cNvSpPr>
          <p:nvPr>
            <p:ph type="title"/>
          </p:nvPr>
        </p:nvSpPr>
        <p:spPr>
          <a:xfrm>
            <a:off x="304800" y="0"/>
            <a:ext cx="8153400" cy="422275"/>
          </a:xfrm>
        </p:spPr>
        <p:txBody>
          <a:bodyPr/>
          <a:lstStyle/>
          <a:p>
            <a:r>
              <a:rPr lang="en-US" dirty="0"/>
              <a:t>Two Machines’ Cache Parameters</a:t>
            </a:r>
          </a:p>
        </p:txBody>
      </p:sp>
      <p:graphicFrame>
        <p:nvGraphicFramePr>
          <p:cNvPr id="1707128" name="Group 120"/>
          <p:cNvGraphicFramePr>
            <a:graphicFrameLocks noGrp="1"/>
          </p:cNvGraphicFramePr>
          <p:nvPr/>
        </p:nvGraphicFramePr>
        <p:xfrm>
          <a:off x="152400" y="685801"/>
          <a:ext cx="8839200" cy="5943601"/>
        </p:xfrm>
        <a:graphic>
          <a:graphicData uri="http://schemas.openxmlformats.org/drawingml/2006/table">
            <a:tbl>
              <a:tblPr/>
              <a:tblGrid>
                <a:gridCol w="2234805"/>
                <a:gridCol w="3222049"/>
                <a:gridCol w="3382346"/>
              </a:tblGrid>
              <a:tr h="402956">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Intel Nehalem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AMD Barcelona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05173">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L1 cache organization &amp; size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defRPr/>
                      </a:pPr>
                      <a:r>
                        <a:rPr kumimoji="0" lang="en-US" sz="1800" b="0" i="0" u="none" strike="noStrike" cap="none" normalizeH="0" baseline="0" dirty="0" smtClean="0">
                          <a:ln>
                            <a:noFill/>
                          </a:ln>
                          <a:solidFill>
                            <a:schemeClr val="tx1"/>
                          </a:solidFill>
                          <a:effectLst/>
                          <a:latin typeface="Arial" charset="0"/>
                        </a:rPr>
                        <a:t>Split I$ and D$; 32KB for each per core; 64B blocks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defRPr/>
                      </a:pPr>
                      <a:r>
                        <a:rPr kumimoji="0" lang="en-US" sz="1800" b="0" i="0" u="none" strike="noStrike" cap="none" normalizeH="0" baseline="0" dirty="0" smtClean="0">
                          <a:ln>
                            <a:noFill/>
                          </a:ln>
                          <a:solidFill>
                            <a:schemeClr val="tx1"/>
                          </a:solidFill>
                          <a:effectLst/>
                          <a:latin typeface="Arial" charset="0"/>
                        </a:rPr>
                        <a:t>Split I$ and D$; 64KB for each per core; 64B blocks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5173">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L1 </a:t>
                      </a:r>
                      <a:r>
                        <a:rPr kumimoji="0" lang="en-US" sz="1800" b="0" i="0" u="none" strike="noStrike" cap="none" normalizeH="0" baseline="0" dirty="0" err="1" smtClean="0">
                          <a:ln>
                            <a:noFill/>
                          </a:ln>
                          <a:solidFill>
                            <a:schemeClr val="tx1"/>
                          </a:solidFill>
                          <a:effectLst/>
                          <a:latin typeface="Arial" charset="0"/>
                        </a:rPr>
                        <a:t>associativity</a:t>
                      </a:r>
                      <a:endParaRPr kumimoji="0"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4-way (I), 8-way (D) set assoc.; ~LRU replacement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2-way set assoc.; LRU replacement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2956">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L1 write policy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write-back, write-allocate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write-back, write-allocate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05173">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L2 cache organization &amp; size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Unified; 256MB (0.25MB) per core; 64B blocks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Unified; 512KB (0.5MB) per core; 64B blocks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2956">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L2 </a:t>
                      </a:r>
                      <a:r>
                        <a:rPr kumimoji="0" lang="en-US" sz="1800" b="0" i="0" u="none" strike="noStrike" cap="none" normalizeH="0" baseline="0" dirty="0" err="1" smtClean="0">
                          <a:ln>
                            <a:noFill/>
                          </a:ln>
                          <a:solidFill>
                            <a:schemeClr val="tx1"/>
                          </a:solidFill>
                          <a:effectLst/>
                          <a:latin typeface="Arial" charset="0"/>
                        </a:rPr>
                        <a:t>associativity</a:t>
                      </a:r>
                      <a:endParaRPr kumimoji="0"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8-way set assoc.; ~LRU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16-way set assoc.; ~LRU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2956">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L2 write policy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write-back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write-back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2956">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L2 write policy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write-back, write-allocate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write-back, write-allocate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705173">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L3 cache organization &amp; size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Unified; 8192KB (8MB) shared by cores; 64B blocks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Unified; 2048KB (2MB) shared by cores; 64B blocks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5173">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L3 </a:t>
                      </a:r>
                      <a:r>
                        <a:rPr kumimoji="0" lang="en-US" sz="1800" b="0" i="0" u="none" strike="noStrike" cap="none" normalizeH="0" baseline="0" dirty="0" err="1" smtClean="0">
                          <a:ln>
                            <a:noFill/>
                          </a:ln>
                          <a:solidFill>
                            <a:schemeClr val="tx1"/>
                          </a:solidFill>
                          <a:effectLst/>
                          <a:latin typeface="Arial" charset="0"/>
                        </a:rPr>
                        <a:t>associativity</a:t>
                      </a:r>
                      <a:endParaRPr kumimoji="0"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16-way set assoc.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32-way set assoc.; evict block shared by fewest cores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2956">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L3 write policy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write-back, write-allocate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write-back; write-allocate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5</a:t>
            </a:fld>
            <a:endParaRPr lang="en-CA"/>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60578" name="Rectangle 2"/>
          <p:cNvSpPr>
            <a:spLocks noGrp="1" noChangeArrowheads="1"/>
          </p:cNvSpPr>
          <p:nvPr>
            <p:ph type="title"/>
          </p:nvPr>
        </p:nvSpPr>
        <p:spPr/>
        <p:txBody>
          <a:bodyPr/>
          <a:lstStyle/>
          <a:p>
            <a:r>
              <a:rPr lang="en-US" dirty="0" smtClean="0"/>
              <a:t>Processor-Memory </a:t>
            </a:r>
            <a:r>
              <a:rPr lang="en-US" dirty="0"/>
              <a:t>Performance Gap</a:t>
            </a:r>
          </a:p>
        </p:txBody>
      </p:sp>
      <p:graphicFrame>
        <p:nvGraphicFramePr>
          <p:cNvPr id="1560580" name="Object 4"/>
          <p:cNvGraphicFramePr>
            <a:graphicFrameLocks noChangeAspect="1"/>
          </p:cNvGraphicFramePr>
          <p:nvPr>
            <p:ph sz="half" idx="2"/>
          </p:nvPr>
        </p:nvGraphicFramePr>
        <p:xfrm>
          <a:off x="76200" y="1143000"/>
          <a:ext cx="7924800" cy="5486400"/>
        </p:xfrm>
        <a:graphic>
          <a:graphicData uri="http://schemas.openxmlformats.org/presentationml/2006/ole">
            <p:oleObj spid="_x0000_s63490" name="Chart" r:id="rId4" imgW="6096060" imgH="4067085" progId="MSGraph.Chart.8">
              <p:embed followColorScheme="full"/>
            </p:oleObj>
          </a:graphicData>
        </a:graphic>
      </p:graphicFrame>
      <p:sp>
        <p:nvSpPr>
          <p:cNvPr id="1560582" name="Rectangle 6"/>
          <p:cNvSpPr>
            <a:spLocks noChangeArrowheads="1"/>
          </p:cNvSpPr>
          <p:nvPr/>
        </p:nvSpPr>
        <p:spPr bwMode="auto">
          <a:xfrm>
            <a:off x="4114800" y="1981200"/>
            <a:ext cx="2114550" cy="454025"/>
          </a:xfrm>
          <a:prstGeom prst="rect">
            <a:avLst/>
          </a:prstGeom>
          <a:noFill/>
          <a:ln w="12700">
            <a:noFill/>
            <a:miter lim="800000"/>
            <a:headEnd/>
            <a:tailEnd/>
          </a:ln>
          <a:effectLst/>
        </p:spPr>
        <p:txBody>
          <a:bodyPr wrap="none" lIns="90488" tIns="44450" rIns="90488" bIns="44450">
            <a:spAutoFit/>
          </a:bodyPr>
          <a:lstStyle/>
          <a:p>
            <a:r>
              <a:rPr lang="en-US" sz="2400">
                <a:solidFill>
                  <a:srgbClr val="FC0128"/>
                </a:solidFill>
              </a:rPr>
              <a:t>“Moore’s Law”</a:t>
            </a:r>
          </a:p>
        </p:txBody>
      </p:sp>
      <p:grpSp>
        <p:nvGrpSpPr>
          <p:cNvPr id="2" name="Group 7"/>
          <p:cNvGrpSpPr>
            <a:grpSpLocks/>
          </p:cNvGrpSpPr>
          <p:nvPr/>
        </p:nvGrpSpPr>
        <p:grpSpPr bwMode="auto">
          <a:xfrm>
            <a:off x="7177088" y="762000"/>
            <a:ext cx="1890712" cy="1184275"/>
            <a:chOff x="4449" y="816"/>
            <a:chExt cx="1191" cy="746"/>
          </a:xfrm>
        </p:grpSpPr>
        <p:sp>
          <p:nvSpPr>
            <p:cNvPr id="1560584" name="Rectangle 8"/>
            <p:cNvSpPr>
              <a:spLocks noChangeArrowheads="1"/>
            </p:cNvSpPr>
            <p:nvPr/>
          </p:nvSpPr>
          <p:spPr bwMode="auto">
            <a:xfrm>
              <a:off x="4608" y="816"/>
              <a:ext cx="1032" cy="746"/>
            </a:xfrm>
            <a:prstGeom prst="rect">
              <a:avLst/>
            </a:prstGeom>
            <a:noFill/>
            <a:ln w="12700">
              <a:noFill/>
              <a:miter lim="800000"/>
              <a:headEnd/>
              <a:tailEnd/>
            </a:ln>
            <a:effectLst/>
          </p:spPr>
          <p:txBody>
            <a:bodyPr lIns="90488" tIns="44450" rIns="90488" bIns="44450">
              <a:spAutoFit/>
            </a:bodyPr>
            <a:lstStyle/>
            <a:p>
              <a:r>
                <a:rPr lang="en-US" sz="2400">
                  <a:solidFill>
                    <a:schemeClr val="tx1"/>
                  </a:solidFill>
                </a:rPr>
                <a:t>µProc</a:t>
              </a:r>
            </a:p>
            <a:p>
              <a:r>
                <a:rPr lang="en-US" sz="2400">
                  <a:solidFill>
                    <a:schemeClr val="tx1"/>
                  </a:solidFill>
                </a:rPr>
                <a:t>55%/year</a:t>
              </a:r>
            </a:p>
            <a:p>
              <a:r>
                <a:rPr lang="en-US" sz="2400">
                  <a:solidFill>
                    <a:schemeClr val="tx1"/>
                  </a:solidFill>
                </a:rPr>
                <a:t>(2X/1.5yr)</a:t>
              </a:r>
            </a:p>
          </p:txBody>
        </p:sp>
        <p:cxnSp>
          <p:nvCxnSpPr>
            <p:cNvPr id="1560585" name="AutoShape 9"/>
            <p:cNvCxnSpPr>
              <a:cxnSpLocks noChangeShapeType="1"/>
              <a:stCxn id="1560584" idx="1"/>
            </p:cNvCxnSpPr>
            <p:nvPr/>
          </p:nvCxnSpPr>
          <p:spPr bwMode="auto">
            <a:xfrm rot="10800000" flipV="1">
              <a:off x="4449" y="1189"/>
              <a:ext cx="159" cy="135"/>
            </a:xfrm>
            <a:prstGeom prst="curvedConnector2">
              <a:avLst/>
            </a:prstGeom>
            <a:noFill/>
            <a:ln w="12700">
              <a:solidFill>
                <a:schemeClr val="accent1"/>
              </a:solidFill>
              <a:round/>
              <a:headEnd/>
              <a:tailEnd type="triangle" w="med" len="med"/>
            </a:ln>
            <a:effectLst/>
          </p:spPr>
        </p:cxnSp>
      </p:grpSp>
      <p:grpSp>
        <p:nvGrpSpPr>
          <p:cNvPr id="3" name="Group 10"/>
          <p:cNvGrpSpPr>
            <a:grpSpLocks/>
          </p:cNvGrpSpPr>
          <p:nvPr/>
        </p:nvGrpSpPr>
        <p:grpSpPr bwMode="auto">
          <a:xfrm>
            <a:off x="6781799" y="4114800"/>
            <a:ext cx="2209799" cy="1524000"/>
            <a:chOff x="4319" y="2606"/>
            <a:chExt cx="1392" cy="746"/>
          </a:xfrm>
        </p:grpSpPr>
        <p:sp>
          <p:nvSpPr>
            <p:cNvPr id="1560587" name="Rectangle 11"/>
            <p:cNvSpPr>
              <a:spLocks noChangeArrowheads="1"/>
            </p:cNvSpPr>
            <p:nvPr/>
          </p:nvSpPr>
          <p:spPr bwMode="auto">
            <a:xfrm>
              <a:off x="4657" y="2606"/>
              <a:ext cx="1054" cy="746"/>
            </a:xfrm>
            <a:prstGeom prst="rect">
              <a:avLst/>
            </a:prstGeom>
            <a:noFill/>
            <a:ln w="12700">
              <a:noFill/>
              <a:miter lim="800000"/>
              <a:headEnd/>
              <a:tailEnd/>
            </a:ln>
            <a:effectLst/>
          </p:spPr>
          <p:txBody>
            <a:bodyPr lIns="90488" tIns="44450" rIns="90488" bIns="44450">
              <a:spAutoFit/>
            </a:bodyPr>
            <a:lstStyle/>
            <a:p>
              <a:r>
                <a:rPr lang="en-US" sz="2400">
                  <a:solidFill>
                    <a:schemeClr val="tx1"/>
                  </a:solidFill>
                </a:rPr>
                <a:t>DRAM</a:t>
              </a:r>
            </a:p>
            <a:p>
              <a:r>
                <a:rPr lang="en-US" sz="2400">
                  <a:solidFill>
                    <a:schemeClr val="tx1"/>
                  </a:solidFill>
                </a:rPr>
                <a:t>7%/year</a:t>
              </a:r>
            </a:p>
            <a:p>
              <a:r>
                <a:rPr lang="en-US" sz="2400">
                  <a:solidFill>
                    <a:schemeClr val="tx1"/>
                  </a:solidFill>
                </a:rPr>
                <a:t>(2X/10yrs)</a:t>
              </a:r>
            </a:p>
          </p:txBody>
        </p:sp>
        <p:cxnSp>
          <p:nvCxnSpPr>
            <p:cNvPr id="1560588" name="AutoShape 12"/>
            <p:cNvCxnSpPr>
              <a:cxnSpLocks noChangeShapeType="1"/>
              <a:stCxn id="1560587" idx="1"/>
            </p:cNvCxnSpPr>
            <p:nvPr/>
          </p:nvCxnSpPr>
          <p:spPr bwMode="auto">
            <a:xfrm rot="10800000">
              <a:off x="4319" y="2830"/>
              <a:ext cx="338" cy="149"/>
            </a:xfrm>
            <a:prstGeom prst="curvedConnector3">
              <a:avLst>
                <a:gd name="adj1" fmla="val 82154"/>
              </a:avLst>
            </a:prstGeom>
            <a:noFill/>
            <a:ln w="12700">
              <a:solidFill>
                <a:schemeClr val="accent1"/>
              </a:solidFill>
              <a:round/>
              <a:headEnd/>
              <a:tailEnd type="triangle" w="med" len="med"/>
            </a:ln>
            <a:effectLst/>
          </p:spPr>
        </p:cxnSp>
      </p:grpSp>
      <p:sp>
        <p:nvSpPr>
          <p:cNvPr id="1560589" name="Line 13"/>
          <p:cNvSpPr>
            <a:spLocks noChangeShapeType="1"/>
          </p:cNvSpPr>
          <p:nvPr/>
        </p:nvSpPr>
        <p:spPr bwMode="auto">
          <a:xfrm>
            <a:off x="6096000" y="2514600"/>
            <a:ext cx="0" cy="2133600"/>
          </a:xfrm>
          <a:prstGeom prst="line">
            <a:avLst/>
          </a:prstGeom>
          <a:noFill/>
          <a:ln w="25400">
            <a:solidFill>
              <a:srgbClr val="FC0128"/>
            </a:solidFill>
            <a:round/>
            <a:headEnd type="triangle" w="med" len="med"/>
            <a:tailEnd type="triangle" w="med" len="med"/>
          </a:ln>
          <a:effectLst/>
        </p:spPr>
        <p:txBody>
          <a:bodyPr wrap="none" anchor="ctr"/>
          <a:lstStyle/>
          <a:p>
            <a:endParaRPr lang="en-US"/>
          </a:p>
        </p:txBody>
      </p:sp>
      <p:sp>
        <p:nvSpPr>
          <p:cNvPr id="1560590" name="Rectangle 14"/>
          <p:cNvSpPr>
            <a:spLocks noChangeArrowheads="1"/>
          </p:cNvSpPr>
          <p:nvPr/>
        </p:nvSpPr>
        <p:spPr bwMode="auto">
          <a:xfrm>
            <a:off x="6096000" y="2819400"/>
            <a:ext cx="2757488" cy="1184275"/>
          </a:xfrm>
          <a:prstGeom prst="rect">
            <a:avLst/>
          </a:prstGeom>
          <a:noFill/>
          <a:ln w="12700">
            <a:noFill/>
            <a:miter lim="800000"/>
            <a:headEnd/>
            <a:tailEnd/>
          </a:ln>
          <a:effectLst/>
        </p:spPr>
        <p:txBody>
          <a:bodyPr wrap="none" lIns="90488" tIns="44450" rIns="90488" bIns="44450">
            <a:spAutoFit/>
          </a:bodyPr>
          <a:lstStyle/>
          <a:p>
            <a:r>
              <a:rPr lang="en-US" sz="2400"/>
              <a:t>Processor-Memory</a:t>
            </a:r>
          </a:p>
          <a:p>
            <a:r>
              <a:rPr lang="en-US" sz="2400"/>
              <a:t>Performance Gap</a:t>
            </a:r>
            <a:br>
              <a:rPr lang="en-US" sz="2400"/>
            </a:br>
            <a:r>
              <a:rPr lang="en-US" sz="2400"/>
              <a:t>(grows 50%/year)</a:t>
            </a:r>
          </a:p>
        </p:txBody>
      </p:sp>
      <p:sp>
        <p:nvSpPr>
          <p:cNvPr id="13" name="Slide Number Placeholder 12"/>
          <p:cNvSpPr>
            <a:spLocks noGrp="1"/>
          </p:cNvSpPr>
          <p:nvPr>
            <p:ph type="sldNum" sz="quarter" idx="12"/>
          </p:nvPr>
        </p:nvSpPr>
        <p:spPr/>
        <p:txBody>
          <a:bodyPr/>
          <a:lstStyle/>
          <a:p>
            <a:pPr>
              <a:defRPr/>
            </a:pPr>
            <a:fld id="{F3FCE44C-D521-4CD3-A867-A0FCC3B7458F}" type="slidenum">
              <a:rPr lang="en-CA" smtClean="0"/>
              <a:pPr>
                <a:defRPr/>
              </a:pPr>
              <a:t>6</a:t>
            </a:fld>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605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6058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60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0582" grpId="0"/>
      <p:bldP spid="1560589" grpId="0" animBg="1"/>
      <p:bldP spid="15605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466" name="Rectangle 2"/>
          <p:cNvSpPr>
            <a:spLocks noGrp="1" noChangeArrowheads="1"/>
          </p:cNvSpPr>
          <p:nvPr>
            <p:ph type="title"/>
          </p:nvPr>
        </p:nvSpPr>
        <p:spPr/>
        <p:txBody>
          <a:bodyPr/>
          <a:lstStyle/>
          <a:p>
            <a:r>
              <a:rPr lang="en-US" dirty="0" smtClean="0"/>
              <a:t>The </a:t>
            </a:r>
            <a:r>
              <a:rPr lang="en-US" dirty="0"/>
              <a:t>“Memory Wall”</a:t>
            </a:r>
          </a:p>
        </p:txBody>
      </p:sp>
      <p:sp>
        <p:nvSpPr>
          <p:cNvPr id="1598467" name="Rectangle 3"/>
          <p:cNvSpPr>
            <a:spLocks noGrp="1" noChangeArrowheads="1"/>
          </p:cNvSpPr>
          <p:nvPr>
            <p:ph type="body" sz="half" idx="1"/>
          </p:nvPr>
        </p:nvSpPr>
        <p:spPr>
          <a:xfrm>
            <a:off x="533400" y="1066800"/>
            <a:ext cx="8001000" cy="383695"/>
          </a:xfrm>
        </p:spPr>
        <p:txBody>
          <a:bodyPr/>
          <a:lstStyle/>
          <a:p>
            <a:r>
              <a:rPr lang="en-US" dirty="0" smtClean="0"/>
              <a:t>Processor </a:t>
            </a:r>
            <a:r>
              <a:rPr lang="en-US" dirty="0" err="1"/>
              <a:t>vs</a:t>
            </a:r>
            <a:r>
              <a:rPr lang="en-US" dirty="0"/>
              <a:t> DRAM speed </a:t>
            </a:r>
            <a:r>
              <a:rPr lang="en-US" dirty="0" smtClean="0"/>
              <a:t>disparity continues </a:t>
            </a:r>
            <a:r>
              <a:rPr lang="en-US" dirty="0"/>
              <a:t>to grow</a:t>
            </a:r>
          </a:p>
        </p:txBody>
      </p:sp>
      <p:graphicFrame>
        <p:nvGraphicFramePr>
          <p:cNvPr id="1598468" name="Object 4"/>
          <p:cNvGraphicFramePr>
            <a:graphicFrameLocks noChangeAspect="1"/>
          </p:cNvGraphicFramePr>
          <p:nvPr>
            <p:ph sz="half" idx="2"/>
          </p:nvPr>
        </p:nvGraphicFramePr>
        <p:xfrm>
          <a:off x="1524000" y="1828800"/>
          <a:ext cx="6324600" cy="4229100"/>
        </p:xfrm>
        <a:graphic>
          <a:graphicData uri="http://schemas.openxmlformats.org/presentationml/2006/ole">
            <p:oleObj spid="_x0000_s64514" name="Chart" r:id="rId3" imgW="6096060" imgH="4076790" progId="MSGraph.Chart.8">
              <p:embed followColorScheme="full"/>
            </p:oleObj>
          </a:graphicData>
        </a:graphic>
      </p:graphicFrame>
      <p:sp>
        <p:nvSpPr>
          <p:cNvPr id="1598470" name="Text Box 6"/>
          <p:cNvSpPr txBox="1">
            <a:spLocks noChangeArrowheads="1"/>
          </p:cNvSpPr>
          <p:nvPr/>
        </p:nvSpPr>
        <p:spPr bwMode="auto">
          <a:xfrm rot="-5400000">
            <a:off x="237128" y="3043207"/>
            <a:ext cx="2635658" cy="400110"/>
          </a:xfrm>
          <a:prstGeom prst="rect">
            <a:avLst/>
          </a:prstGeom>
          <a:noFill/>
          <a:ln w="12700">
            <a:noFill/>
            <a:miter lim="800000"/>
            <a:headEnd/>
            <a:tailEnd/>
          </a:ln>
          <a:effectLst/>
        </p:spPr>
        <p:txBody>
          <a:bodyPr wrap="none">
            <a:spAutoFit/>
          </a:bodyPr>
          <a:lstStyle/>
          <a:p>
            <a:r>
              <a:rPr lang="en-US" sz="2000" dirty="0"/>
              <a:t>Clocks per instruction</a:t>
            </a:r>
          </a:p>
        </p:txBody>
      </p:sp>
      <p:sp>
        <p:nvSpPr>
          <p:cNvPr id="1598471" name="Text Box 7"/>
          <p:cNvSpPr txBox="1">
            <a:spLocks noChangeArrowheads="1"/>
          </p:cNvSpPr>
          <p:nvPr/>
        </p:nvSpPr>
        <p:spPr bwMode="auto">
          <a:xfrm rot="-5400000">
            <a:off x="5418901" y="2941607"/>
            <a:ext cx="3092513" cy="400110"/>
          </a:xfrm>
          <a:prstGeom prst="rect">
            <a:avLst/>
          </a:prstGeom>
          <a:noFill/>
          <a:ln w="12700">
            <a:noFill/>
            <a:miter lim="800000"/>
            <a:headEnd/>
            <a:tailEnd/>
          </a:ln>
          <a:effectLst/>
        </p:spPr>
        <p:txBody>
          <a:bodyPr wrap="none">
            <a:spAutoFit/>
          </a:bodyPr>
          <a:lstStyle/>
          <a:p>
            <a:r>
              <a:rPr lang="en-US" sz="2000" dirty="0">
                <a:solidFill>
                  <a:schemeClr val="accent2"/>
                </a:solidFill>
              </a:rPr>
              <a:t>Clocks per DRAM access</a:t>
            </a:r>
          </a:p>
        </p:txBody>
      </p:sp>
      <p:sp>
        <p:nvSpPr>
          <p:cNvPr id="8" name="Slide Number Placeholder 7"/>
          <p:cNvSpPr>
            <a:spLocks noGrp="1"/>
          </p:cNvSpPr>
          <p:nvPr>
            <p:ph type="sldNum" sz="quarter" idx="12"/>
          </p:nvPr>
        </p:nvSpPr>
        <p:spPr/>
        <p:txBody>
          <a:bodyPr/>
          <a:lstStyle/>
          <a:p>
            <a:pPr>
              <a:defRPr/>
            </a:pPr>
            <a:fld id="{F3FCE44C-D521-4CD3-A867-A0FCC3B7458F}" type="slidenum">
              <a:rPr lang="en-CA" smtClean="0"/>
              <a:pPr>
                <a:defRPr/>
              </a:pPr>
              <a:t>7</a:t>
            </a:fld>
            <a:endParaRPr lang="en-CA"/>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Rectangle 2"/>
          <p:cNvSpPr>
            <a:spLocks noGrp="1" noChangeArrowheads="1"/>
          </p:cNvSpPr>
          <p:nvPr>
            <p:ph type="title"/>
          </p:nvPr>
        </p:nvSpPr>
        <p:spPr>
          <a:xfrm>
            <a:off x="228600" y="0"/>
            <a:ext cx="4768934" cy="479747"/>
          </a:xfrm>
          <a:noFill/>
          <a:ln/>
        </p:spPr>
        <p:txBody>
          <a:bodyPr wrap="none"/>
          <a:lstStyle/>
          <a:p>
            <a:r>
              <a:rPr lang="en-US" sz="3200" dirty="0" smtClean="0"/>
              <a:t>The Principle of </a:t>
            </a:r>
            <a:r>
              <a:rPr lang="en-US" sz="3000" dirty="0" smtClean="0"/>
              <a:t>Locality</a:t>
            </a:r>
            <a:endParaRPr lang="en-US" sz="3000" dirty="0"/>
          </a:p>
        </p:txBody>
      </p:sp>
      <p:sp>
        <p:nvSpPr>
          <p:cNvPr id="1511427" name="Rectangle 3"/>
          <p:cNvSpPr>
            <a:spLocks noGrp="1" noChangeArrowheads="1"/>
          </p:cNvSpPr>
          <p:nvPr>
            <p:ph type="body" idx="1"/>
          </p:nvPr>
        </p:nvSpPr>
        <p:spPr>
          <a:xfrm>
            <a:off x="381000" y="609600"/>
            <a:ext cx="8191500" cy="3684598"/>
          </a:xfrm>
          <a:noFill/>
          <a:ln/>
        </p:spPr>
        <p:txBody>
          <a:bodyPr/>
          <a:lstStyle/>
          <a:p>
            <a:r>
              <a:rPr lang="en-US" dirty="0" smtClean="0"/>
              <a:t>Program likely to access a relatively small portion of the address space at any instant of time</a:t>
            </a:r>
          </a:p>
          <a:p>
            <a:pPr lvl="1">
              <a:lnSpc>
                <a:spcPct val="100000"/>
              </a:lnSpc>
              <a:spcBef>
                <a:spcPts val="600"/>
              </a:spcBef>
            </a:pPr>
            <a:r>
              <a:rPr lang="en-US" b="1" dirty="0" smtClean="0"/>
              <a:t>Temporal Locality </a:t>
            </a:r>
            <a:r>
              <a:rPr lang="en-US" dirty="0" smtClean="0"/>
              <a:t>(locality in time): If a memory location is referenced then it will tend to be referenced again soon</a:t>
            </a:r>
          </a:p>
          <a:p>
            <a:pPr lvl="1">
              <a:lnSpc>
                <a:spcPct val="100000"/>
              </a:lnSpc>
              <a:spcBef>
                <a:spcPts val="600"/>
              </a:spcBef>
            </a:pPr>
            <a:r>
              <a:rPr lang="en-US" b="1" dirty="0" smtClean="0"/>
              <a:t>Spatial Locality </a:t>
            </a:r>
            <a:r>
              <a:rPr lang="en-US" dirty="0" smtClean="0"/>
              <a:t>(locality in space): If a memory location is referenced, the locations with nearby addresses will tend to be referenced soon</a:t>
            </a:r>
          </a:p>
          <a:p>
            <a:pPr>
              <a:lnSpc>
                <a:spcPct val="100000"/>
              </a:lnSpc>
              <a:spcBef>
                <a:spcPts val="600"/>
              </a:spcBef>
            </a:pPr>
            <a:r>
              <a:rPr lang="en-US" sz="2000" dirty="0" smtClean="0"/>
              <a:t>What program structures lead to temporal and spatial locality in code? In data?</a:t>
            </a:r>
          </a:p>
          <a:p>
            <a:pPr>
              <a:lnSpc>
                <a:spcPct val="100000"/>
              </a:lnSpc>
              <a:spcBef>
                <a:spcPts val="600"/>
              </a:spcBef>
            </a:pPr>
            <a:endParaRPr lang="en-US" dirty="0" smtClean="0"/>
          </a:p>
        </p:txBody>
      </p:sp>
      <p:grpSp>
        <p:nvGrpSpPr>
          <p:cNvPr id="4" name="Group 3"/>
          <p:cNvGrpSpPr/>
          <p:nvPr/>
        </p:nvGrpSpPr>
        <p:grpSpPr>
          <a:xfrm>
            <a:off x="381000" y="3886200"/>
            <a:ext cx="8534401" cy="2971800"/>
            <a:chOff x="219075" y="3800474"/>
            <a:chExt cx="8085221" cy="2971800"/>
          </a:xfrm>
        </p:grpSpPr>
        <p:sp>
          <p:nvSpPr>
            <p:cNvPr id="5" name="Rectangle 5"/>
            <p:cNvSpPr>
              <a:spLocks noChangeArrowheads="1"/>
            </p:cNvSpPr>
            <p:nvPr/>
          </p:nvSpPr>
          <p:spPr bwMode="auto">
            <a:xfrm>
              <a:off x="219075" y="3800474"/>
              <a:ext cx="5267324" cy="2971800"/>
            </a:xfrm>
            <a:prstGeom prst="rect">
              <a:avLst/>
            </a:prstGeom>
            <a:noFill/>
            <a:ln w="12700">
              <a:noFill/>
              <a:miter lim="800000"/>
              <a:headEnd/>
              <a:tailEnd/>
            </a:ln>
          </p:spPr>
          <p:txBody>
            <a:bodyPr lIns="90487" tIns="44450" rIns="90487" bIns="44450"/>
            <a:lstStyle/>
            <a:p>
              <a:pPr marL="223838" indent="-223838" algn="l" defTabSz="895350">
                <a:spcBef>
                  <a:spcPct val="30000"/>
                </a:spcBef>
              </a:pPr>
              <a:r>
                <a:rPr lang="en-US" sz="2400" dirty="0" smtClean="0">
                  <a:solidFill>
                    <a:schemeClr val="tx2"/>
                  </a:solidFill>
                </a:rPr>
                <a:t> </a:t>
              </a:r>
              <a:r>
                <a:rPr lang="en-US" sz="2400" b="1" dirty="0" smtClean="0">
                  <a:solidFill>
                    <a:schemeClr val="accent2"/>
                  </a:solidFill>
                </a:rPr>
                <a:t>Locality Example:</a:t>
              </a:r>
              <a:endParaRPr lang="en-US" sz="2400" b="1" dirty="0">
                <a:solidFill>
                  <a:schemeClr val="accent2"/>
                </a:solidFill>
              </a:endParaRPr>
            </a:p>
            <a:p>
              <a:pPr marL="560388" lvl="1" indent="-222250" algn="l" defTabSz="895350">
                <a:spcBef>
                  <a:spcPct val="30000"/>
                </a:spcBef>
                <a:buFontTx/>
                <a:buChar char="•"/>
              </a:pPr>
              <a:r>
                <a:rPr lang="en-US" b="1" dirty="0">
                  <a:solidFill>
                    <a:schemeClr val="tx1"/>
                  </a:solidFill>
                </a:rPr>
                <a:t>Data</a:t>
              </a:r>
            </a:p>
            <a:p>
              <a:pPr marL="839788" lvl="2" indent="-165100" algn="l" defTabSz="895350">
                <a:spcBef>
                  <a:spcPct val="30000"/>
                </a:spcBef>
                <a:buFontTx/>
                <a:buChar char="–"/>
              </a:pPr>
              <a:r>
                <a:rPr lang="en-US" b="0" dirty="0">
                  <a:solidFill>
                    <a:schemeClr val="tx1"/>
                  </a:solidFill>
                </a:rPr>
                <a:t>Reference array elements in succession (</a:t>
              </a:r>
              <a:r>
                <a:rPr lang="en-US" b="1" dirty="0">
                  <a:solidFill>
                    <a:schemeClr val="tx1"/>
                  </a:solidFill>
                </a:rPr>
                <a:t>stride-1</a:t>
              </a:r>
              <a:r>
                <a:rPr lang="en-US" b="0" dirty="0">
                  <a:solidFill>
                    <a:schemeClr val="tx1"/>
                  </a:solidFill>
                </a:rPr>
                <a:t> reference pattern):</a:t>
              </a:r>
            </a:p>
            <a:p>
              <a:pPr marL="839788" lvl="2" indent="-165100" algn="l" defTabSz="895350">
                <a:spcBef>
                  <a:spcPct val="30000"/>
                </a:spcBef>
                <a:buFontTx/>
                <a:buChar char="–"/>
              </a:pPr>
              <a:r>
                <a:rPr lang="en-US" b="0" dirty="0">
                  <a:solidFill>
                    <a:schemeClr val="tx1"/>
                  </a:solidFill>
                </a:rPr>
                <a:t>Reference </a:t>
              </a:r>
              <a:r>
                <a:rPr lang="en-US" b="0" i="1" dirty="0">
                  <a:solidFill>
                    <a:schemeClr val="tx1"/>
                  </a:solidFill>
                  <a:latin typeface="Courier New" pitchFamily="49" charset="0"/>
                </a:rPr>
                <a:t>sum</a:t>
              </a:r>
              <a:r>
                <a:rPr lang="en-US" b="0" dirty="0">
                  <a:solidFill>
                    <a:schemeClr val="tx1"/>
                  </a:solidFill>
                </a:rPr>
                <a:t> each iteration:</a:t>
              </a:r>
            </a:p>
            <a:p>
              <a:pPr marL="560388" lvl="1" indent="-222250" algn="l" defTabSz="895350">
                <a:spcBef>
                  <a:spcPct val="30000"/>
                </a:spcBef>
                <a:buFontTx/>
                <a:buChar char="•"/>
              </a:pPr>
              <a:r>
                <a:rPr lang="en-US" b="1" dirty="0">
                  <a:solidFill>
                    <a:schemeClr val="tx1"/>
                  </a:solidFill>
                </a:rPr>
                <a:t>Instructions</a:t>
              </a:r>
            </a:p>
            <a:p>
              <a:pPr marL="839788" lvl="2" indent="-165100" algn="l" defTabSz="895350">
                <a:spcBef>
                  <a:spcPct val="30000"/>
                </a:spcBef>
                <a:buFontTx/>
                <a:buChar char="–"/>
              </a:pPr>
              <a:r>
                <a:rPr lang="en-US" b="0" dirty="0">
                  <a:solidFill>
                    <a:schemeClr val="tx1"/>
                  </a:solidFill>
                </a:rPr>
                <a:t>Reference instructions in sequence:</a:t>
              </a:r>
            </a:p>
            <a:p>
              <a:pPr marL="839788" lvl="2" indent="-165100" algn="l" defTabSz="895350">
                <a:spcBef>
                  <a:spcPct val="30000"/>
                </a:spcBef>
                <a:buFontTx/>
                <a:buChar char="–"/>
              </a:pPr>
              <a:r>
                <a:rPr lang="en-US" b="0" dirty="0">
                  <a:solidFill>
                    <a:schemeClr val="tx1"/>
                  </a:solidFill>
                </a:rPr>
                <a:t>Cycle through loop repeatedly</a:t>
              </a:r>
              <a:r>
                <a:rPr lang="en-US" b="0" dirty="0">
                  <a:solidFill>
                    <a:schemeClr val="tx2"/>
                  </a:solidFill>
                </a:rPr>
                <a:t>: </a:t>
              </a:r>
            </a:p>
          </p:txBody>
        </p:sp>
        <p:sp>
          <p:nvSpPr>
            <p:cNvPr id="6" name="Rectangle 4"/>
            <p:cNvSpPr>
              <a:spLocks noChangeArrowheads="1"/>
            </p:cNvSpPr>
            <p:nvPr/>
          </p:nvSpPr>
          <p:spPr bwMode="auto">
            <a:xfrm>
              <a:off x="5633285" y="3876674"/>
              <a:ext cx="2671011" cy="1197764"/>
            </a:xfrm>
            <a:prstGeom prst="rect">
              <a:avLst/>
            </a:prstGeom>
            <a:noFill/>
            <a:ln w="25400">
              <a:solidFill>
                <a:schemeClr val="tx1"/>
              </a:solidFill>
              <a:miter lim="800000"/>
              <a:headEnd/>
              <a:tailEnd/>
            </a:ln>
          </p:spPr>
          <p:txBody>
            <a:bodyPr wrap="square" lIns="90487" tIns="44450" rIns="90487" bIns="44450">
              <a:spAutoFit/>
            </a:bodyPr>
            <a:lstStyle/>
            <a:p>
              <a:pPr algn="l">
                <a:lnSpc>
                  <a:spcPct val="100000"/>
                </a:lnSpc>
                <a:tabLst>
                  <a:tab pos="457200" algn="l"/>
                </a:tabLst>
              </a:pPr>
              <a:r>
                <a:rPr lang="en-US" b="1" dirty="0">
                  <a:solidFill>
                    <a:schemeClr val="tx1"/>
                  </a:solidFill>
                  <a:latin typeface="Courier New" pitchFamily="49" charset="0"/>
                </a:rPr>
                <a:t>sum = 0;</a:t>
              </a:r>
            </a:p>
            <a:p>
              <a:pPr algn="l">
                <a:lnSpc>
                  <a:spcPct val="100000"/>
                </a:lnSpc>
                <a:tabLst>
                  <a:tab pos="457200" algn="l"/>
                </a:tabLst>
              </a:pPr>
              <a:r>
                <a:rPr lang="en-US" b="1" dirty="0">
                  <a:solidFill>
                    <a:schemeClr val="tx1"/>
                  </a:solidFill>
                  <a:latin typeface="Courier New" pitchFamily="49" charset="0"/>
                </a:rPr>
                <a:t>for (</a:t>
              </a:r>
              <a:r>
                <a:rPr lang="en-US" b="1" dirty="0" err="1" smtClean="0">
                  <a:solidFill>
                    <a:schemeClr val="tx1"/>
                  </a:solidFill>
                  <a:latin typeface="Courier New" pitchFamily="49" charset="0"/>
                </a:rPr>
                <a:t>i</a:t>
              </a:r>
              <a:r>
                <a:rPr lang="en-US" b="1" dirty="0" smtClean="0">
                  <a:solidFill>
                    <a:schemeClr val="tx1"/>
                  </a:solidFill>
                  <a:latin typeface="Courier New" pitchFamily="49" charset="0"/>
                </a:rPr>
                <a:t>=0</a:t>
              </a:r>
              <a:r>
                <a:rPr lang="en-US" b="1" dirty="0">
                  <a:solidFill>
                    <a:schemeClr val="tx1"/>
                  </a:solidFill>
                  <a:latin typeface="Courier New" pitchFamily="49" charset="0"/>
                </a:rPr>
                <a:t>; </a:t>
              </a:r>
              <a:r>
                <a:rPr lang="en-US" b="1" dirty="0" err="1" smtClean="0">
                  <a:solidFill>
                    <a:schemeClr val="tx1"/>
                  </a:solidFill>
                  <a:latin typeface="Courier New" pitchFamily="49" charset="0"/>
                </a:rPr>
                <a:t>i</a:t>
              </a:r>
              <a:r>
                <a:rPr lang="en-US" b="1" dirty="0" smtClean="0">
                  <a:solidFill>
                    <a:schemeClr val="tx1"/>
                  </a:solidFill>
                  <a:latin typeface="Courier New" pitchFamily="49" charset="0"/>
                </a:rPr>
                <a:t>&lt;n</a:t>
              </a:r>
              <a:r>
                <a:rPr lang="en-US" b="1" dirty="0">
                  <a:solidFill>
                    <a:schemeClr val="tx1"/>
                  </a:solidFill>
                  <a:latin typeface="Courier New" pitchFamily="49" charset="0"/>
                </a:rPr>
                <a:t>; </a:t>
              </a:r>
              <a:r>
                <a:rPr lang="en-US" b="1" dirty="0" err="1">
                  <a:solidFill>
                    <a:schemeClr val="tx1"/>
                  </a:solidFill>
                  <a:latin typeface="Courier New" pitchFamily="49" charset="0"/>
                </a:rPr>
                <a:t>i</a:t>
              </a:r>
              <a:r>
                <a:rPr lang="en-US" b="1" dirty="0">
                  <a:solidFill>
                    <a:schemeClr val="tx1"/>
                  </a:solidFill>
                  <a:latin typeface="Courier New" pitchFamily="49" charset="0"/>
                </a:rPr>
                <a:t>++)</a:t>
              </a:r>
            </a:p>
            <a:p>
              <a:pPr algn="l">
                <a:lnSpc>
                  <a:spcPct val="100000"/>
                </a:lnSpc>
                <a:tabLst>
                  <a:tab pos="457200" algn="l"/>
                </a:tabLst>
              </a:pPr>
              <a:r>
                <a:rPr lang="en-US" b="1" dirty="0">
                  <a:solidFill>
                    <a:schemeClr val="tx1"/>
                  </a:solidFill>
                  <a:latin typeface="Courier New" pitchFamily="49" charset="0"/>
                </a:rPr>
                <a:t>	sum += a[</a:t>
              </a:r>
              <a:r>
                <a:rPr lang="en-US" b="1" dirty="0" err="1">
                  <a:solidFill>
                    <a:schemeClr val="tx1"/>
                  </a:solidFill>
                  <a:latin typeface="Courier New" pitchFamily="49" charset="0"/>
                </a:rPr>
                <a:t>i</a:t>
              </a:r>
              <a:r>
                <a:rPr lang="en-US" b="1" dirty="0">
                  <a:solidFill>
                    <a:schemeClr val="tx1"/>
                  </a:solidFill>
                  <a:latin typeface="Courier New" pitchFamily="49" charset="0"/>
                </a:rPr>
                <a:t>];</a:t>
              </a:r>
            </a:p>
            <a:p>
              <a:pPr algn="l">
                <a:lnSpc>
                  <a:spcPct val="100000"/>
                </a:lnSpc>
                <a:tabLst>
                  <a:tab pos="457200" algn="l"/>
                </a:tabLst>
              </a:pPr>
              <a:r>
                <a:rPr lang="en-US" b="1" dirty="0">
                  <a:solidFill>
                    <a:schemeClr val="tx1"/>
                  </a:solidFill>
                  <a:latin typeface="Courier New" pitchFamily="49" charset="0"/>
                </a:rPr>
                <a:t>return sum;</a:t>
              </a:r>
            </a:p>
          </p:txBody>
        </p:sp>
        <p:sp>
          <p:nvSpPr>
            <p:cNvPr id="7" name="Text Box 10"/>
            <p:cNvSpPr txBox="1">
              <a:spLocks noChangeArrowheads="1"/>
            </p:cNvSpPr>
            <p:nvPr/>
          </p:nvSpPr>
          <p:spPr bwMode="auto">
            <a:xfrm>
              <a:off x="3900738" y="4867274"/>
              <a:ext cx="1692275" cy="339725"/>
            </a:xfrm>
            <a:prstGeom prst="rect">
              <a:avLst/>
            </a:prstGeom>
            <a:noFill/>
            <a:ln w="19050">
              <a:noFill/>
              <a:miter lim="800000"/>
              <a:headEnd/>
              <a:tailEnd type="none" w="sm" len="sm"/>
            </a:ln>
          </p:spPr>
          <p:txBody>
            <a:bodyPr wrap="none" lIns="45720" rIns="45720">
              <a:spAutoFit/>
            </a:bodyPr>
            <a:lstStyle/>
            <a:p>
              <a:r>
                <a:rPr lang="en-US" dirty="0">
                  <a:solidFill>
                    <a:srgbClr val="FF0000"/>
                  </a:solidFill>
                </a:rPr>
                <a:t>Spatial locality</a:t>
              </a:r>
            </a:p>
          </p:txBody>
        </p:sp>
        <p:sp>
          <p:nvSpPr>
            <p:cNvPr id="8" name="Text Box 11"/>
            <p:cNvSpPr txBox="1">
              <a:spLocks noChangeArrowheads="1"/>
            </p:cNvSpPr>
            <p:nvPr/>
          </p:nvSpPr>
          <p:spPr bwMode="auto">
            <a:xfrm>
              <a:off x="4622632" y="5934074"/>
              <a:ext cx="1692275" cy="339725"/>
            </a:xfrm>
            <a:prstGeom prst="rect">
              <a:avLst/>
            </a:prstGeom>
            <a:noFill/>
            <a:ln w="19050">
              <a:noFill/>
              <a:miter lim="800000"/>
              <a:headEnd/>
              <a:tailEnd type="none" w="sm" len="sm"/>
            </a:ln>
          </p:spPr>
          <p:txBody>
            <a:bodyPr wrap="none" lIns="45720" rIns="45720">
              <a:spAutoFit/>
            </a:bodyPr>
            <a:lstStyle/>
            <a:p>
              <a:r>
                <a:rPr lang="en-US" dirty="0">
                  <a:solidFill>
                    <a:srgbClr val="FF0000"/>
                  </a:solidFill>
                </a:rPr>
                <a:t>Spatial locality</a:t>
              </a:r>
            </a:p>
          </p:txBody>
        </p:sp>
        <p:sp>
          <p:nvSpPr>
            <p:cNvPr id="9" name="Text Box 12"/>
            <p:cNvSpPr txBox="1">
              <a:spLocks noChangeArrowheads="1"/>
            </p:cNvSpPr>
            <p:nvPr/>
          </p:nvSpPr>
          <p:spPr bwMode="auto">
            <a:xfrm>
              <a:off x="4117306" y="6315074"/>
              <a:ext cx="1971675" cy="339725"/>
            </a:xfrm>
            <a:prstGeom prst="rect">
              <a:avLst/>
            </a:prstGeom>
            <a:noFill/>
            <a:ln w="19050">
              <a:noFill/>
              <a:miter lim="800000"/>
              <a:headEnd/>
              <a:tailEnd type="none" w="sm" len="sm"/>
            </a:ln>
          </p:spPr>
          <p:txBody>
            <a:bodyPr wrap="none" lIns="45720" rIns="45720">
              <a:spAutoFit/>
            </a:bodyPr>
            <a:lstStyle/>
            <a:p>
              <a:r>
                <a:rPr lang="en-US" dirty="0">
                  <a:solidFill>
                    <a:srgbClr val="FF0000"/>
                  </a:solidFill>
                </a:rPr>
                <a:t>Temporal locality</a:t>
              </a:r>
            </a:p>
          </p:txBody>
        </p:sp>
        <p:sp>
          <p:nvSpPr>
            <p:cNvPr id="10" name="Text Box 13"/>
            <p:cNvSpPr txBox="1">
              <a:spLocks noChangeArrowheads="1"/>
            </p:cNvSpPr>
            <p:nvPr/>
          </p:nvSpPr>
          <p:spPr bwMode="auto">
            <a:xfrm>
              <a:off x="4117306" y="5248274"/>
              <a:ext cx="1971675" cy="339725"/>
            </a:xfrm>
            <a:prstGeom prst="rect">
              <a:avLst/>
            </a:prstGeom>
            <a:noFill/>
            <a:ln w="19050">
              <a:noFill/>
              <a:miter lim="800000"/>
              <a:headEnd/>
              <a:tailEnd type="none" w="sm" len="sm"/>
            </a:ln>
          </p:spPr>
          <p:txBody>
            <a:bodyPr wrap="none" lIns="45720" rIns="45720">
              <a:spAutoFit/>
            </a:bodyPr>
            <a:lstStyle/>
            <a:p>
              <a:r>
                <a:rPr lang="en-US" dirty="0">
                  <a:solidFill>
                    <a:srgbClr val="FF0000"/>
                  </a:solidFill>
                </a:rPr>
                <a:t>Temporal locality</a:t>
              </a:r>
            </a:p>
          </p:txBody>
        </p:sp>
      </p:grpSp>
      <p:sp>
        <p:nvSpPr>
          <p:cNvPr id="11" name="Slide Number Placeholder 10"/>
          <p:cNvSpPr>
            <a:spLocks noGrp="1"/>
          </p:cNvSpPr>
          <p:nvPr>
            <p:ph type="sldNum" sz="quarter" idx="12"/>
          </p:nvPr>
        </p:nvSpPr>
        <p:spPr/>
        <p:txBody>
          <a:bodyPr/>
          <a:lstStyle/>
          <a:p>
            <a:pPr>
              <a:defRPr/>
            </a:pPr>
            <a:fld id="{9B3F316D-389F-4488-B560-5E2DB5DE07B1}" type="slidenum">
              <a:rPr lang="en-CA" smtClean="0"/>
              <a:pPr>
                <a:defRPr/>
              </a:pPr>
              <a:t>8</a:t>
            </a:fld>
            <a:endParaRPr lang="en-CA"/>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jicse431">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mjicse43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accent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accent1"/>
            </a:solidFill>
            <a:effectLst/>
            <a:latin typeface="Arial" charset="0"/>
          </a:defRPr>
        </a:defPPr>
      </a:lstStyle>
    </a:lnDef>
  </a:objectDefaults>
  <a:extraClrSchemeLst>
    <a:extraClrScheme>
      <a:clrScheme name="mjicse43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jicse43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jicse43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jicse43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jicse43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jicse43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jicse43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2217</TotalTime>
  <Pages>47</Pages>
  <Words>3524</Words>
  <Application>Microsoft Office PowerPoint</Application>
  <PresentationFormat>Letter Paper (8.5x11 in)</PresentationFormat>
  <Paragraphs>568</Paragraphs>
  <Slides>29</Slides>
  <Notes>17</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mjicse431</vt:lpstr>
      <vt:lpstr>Chart</vt:lpstr>
      <vt:lpstr>CS3350B  Computer Architecture  Winter 2015  Lecture 3.1: Memory Hierarchy: What and Why?</vt:lpstr>
      <vt:lpstr>Components of a Computer</vt:lpstr>
      <vt:lpstr>Nehalem Die Photo</vt:lpstr>
      <vt:lpstr>Core Area Breakdown</vt:lpstr>
      <vt:lpstr>Two Machines’ Cache Parameters</vt:lpstr>
      <vt:lpstr>Two Machines’ Cache Parameters</vt:lpstr>
      <vt:lpstr>Processor-Memory Performance Gap</vt:lpstr>
      <vt:lpstr>The “Memory Wall”</vt:lpstr>
      <vt:lpstr>The Principle of Locality</vt:lpstr>
      <vt:lpstr>Locality Exercise 1</vt:lpstr>
      <vt:lpstr>Locality Exercise 2</vt:lpstr>
      <vt:lpstr>Locality Exercise 3</vt:lpstr>
      <vt:lpstr>Why Memory Hierarchies?</vt:lpstr>
      <vt:lpstr>Characteristics of the Memory Hierarchy</vt:lpstr>
      <vt:lpstr>Caches</vt:lpstr>
      <vt:lpstr>Caching in a Memory Hierarchy </vt:lpstr>
      <vt:lpstr>General Caching  Concepts</vt:lpstr>
      <vt:lpstr>General Caching Concepts</vt:lpstr>
      <vt:lpstr>More Caching Concepts</vt:lpstr>
      <vt:lpstr>Examples of Caching in the Hierarchy</vt:lpstr>
      <vt:lpstr>Claim</vt:lpstr>
      <vt:lpstr>Memory Performance</vt:lpstr>
      <vt:lpstr>Measuring Cache Performance – Effect on CPI</vt:lpstr>
      <vt:lpstr>Impacts of Cache Performance</vt:lpstr>
      <vt:lpstr>Multiple Cache Levels</vt:lpstr>
      <vt:lpstr>Multiple Cache Levels</vt:lpstr>
      <vt:lpstr>New AMAT Example</vt:lpstr>
      <vt:lpstr>Summary</vt:lpstr>
      <vt:lpstr>Layout of C Arrays in Memory (hints for the exercises)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431. Computer Architecture</dc:title>
  <dc:subject>Lecture 04</dc:subject>
  <dc:creator>Janie Irwin</dc:creator>
  <cp:lastModifiedBy>yxie</cp:lastModifiedBy>
  <cp:revision>583</cp:revision>
  <cp:lastPrinted>1997-08-27T08:28:34Z</cp:lastPrinted>
  <dcterms:created xsi:type="dcterms:W3CDTF">1997-08-19T16:58:46Z</dcterms:created>
  <dcterms:modified xsi:type="dcterms:W3CDTF">2015-01-05T03:23:05Z</dcterms:modified>
</cp:coreProperties>
</file>