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37"/>
  </p:notesMasterIdLst>
  <p:handoutMasterIdLst>
    <p:handoutMasterId r:id="rId38"/>
  </p:handoutMasterIdLst>
  <p:sldIdLst>
    <p:sldId id="256" r:id="rId2"/>
    <p:sldId id="412" r:id="rId3"/>
    <p:sldId id="405" r:id="rId4"/>
    <p:sldId id="406" r:id="rId5"/>
    <p:sldId id="407" r:id="rId6"/>
    <p:sldId id="420" r:id="rId7"/>
    <p:sldId id="421" r:id="rId8"/>
    <p:sldId id="424" r:id="rId9"/>
    <p:sldId id="453" r:id="rId10"/>
    <p:sldId id="423" r:id="rId11"/>
    <p:sldId id="425" r:id="rId12"/>
    <p:sldId id="426" r:id="rId13"/>
    <p:sldId id="427" r:id="rId14"/>
    <p:sldId id="429" r:id="rId15"/>
    <p:sldId id="430" r:id="rId16"/>
    <p:sldId id="432" r:id="rId17"/>
    <p:sldId id="434" r:id="rId18"/>
    <p:sldId id="440" r:id="rId19"/>
    <p:sldId id="444" r:id="rId20"/>
    <p:sldId id="451" r:id="rId21"/>
    <p:sldId id="445" r:id="rId22"/>
    <p:sldId id="433" r:id="rId23"/>
    <p:sldId id="435" r:id="rId24"/>
    <p:sldId id="436" r:id="rId25"/>
    <p:sldId id="437" r:id="rId26"/>
    <p:sldId id="438" r:id="rId27"/>
    <p:sldId id="439" r:id="rId28"/>
    <p:sldId id="441" r:id="rId29"/>
    <p:sldId id="442" r:id="rId30"/>
    <p:sldId id="443" r:id="rId31"/>
    <p:sldId id="450" r:id="rId32"/>
    <p:sldId id="446" r:id="rId33"/>
    <p:sldId id="447" r:id="rId34"/>
    <p:sldId id="448" r:id="rId35"/>
    <p:sldId id="449" r:id="rId36"/>
  </p:sldIdLst>
  <p:sldSz cx="9144000" cy="6858000" type="letter"/>
  <p:notesSz cx="7315200" cy="9601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kern="1200">
        <a:solidFill>
          <a:schemeClr val="accent1"/>
        </a:solidFill>
        <a:latin typeface="Arial" charset="0"/>
        <a:ea typeface="+mn-ea"/>
        <a:cs typeface="+mn-cs"/>
      </a:defRPr>
    </a:lvl1pPr>
    <a:lvl2pPr marL="457200" algn="l" rtl="0" eaLnBrk="0" fontAlgn="base" hangingPunct="0">
      <a:spcBef>
        <a:spcPct val="0"/>
      </a:spcBef>
      <a:spcAft>
        <a:spcPct val="0"/>
      </a:spcAft>
      <a:defRPr kern="1200">
        <a:solidFill>
          <a:schemeClr val="accent1"/>
        </a:solidFill>
        <a:latin typeface="Arial" charset="0"/>
        <a:ea typeface="+mn-ea"/>
        <a:cs typeface="+mn-cs"/>
      </a:defRPr>
    </a:lvl2pPr>
    <a:lvl3pPr marL="914400" algn="l" rtl="0" eaLnBrk="0" fontAlgn="base" hangingPunct="0">
      <a:spcBef>
        <a:spcPct val="0"/>
      </a:spcBef>
      <a:spcAft>
        <a:spcPct val="0"/>
      </a:spcAft>
      <a:defRPr kern="1200">
        <a:solidFill>
          <a:schemeClr val="accent1"/>
        </a:solidFill>
        <a:latin typeface="Arial" charset="0"/>
        <a:ea typeface="+mn-ea"/>
        <a:cs typeface="+mn-cs"/>
      </a:defRPr>
    </a:lvl3pPr>
    <a:lvl4pPr marL="1371600" algn="l" rtl="0" eaLnBrk="0" fontAlgn="base" hangingPunct="0">
      <a:spcBef>
        <a:spcPct val="0"/>
      </a:spcBef>
      <a:spcAft>
        <a:spcPct val="0"/>
      </a:spcAft>
      <a:defRPr kern="1200">
        <a:solidFill>
          <a:schemeClr val="accent1"/>
        </a:solidFill>
        <a:latin typeface="Arial" charset="0"/>
        <a:ea typeface="+mn-ea"/>
        <a:cs typeface="+mn-cs"/>
      </a:defRPr>
    </a:lvl4pPr>
    <a:lvl5pPr marL="1828800" algn="l" rtl="0" eaLnBrk="0" fontAlgn="base" hangingPunct="0">
      <a:spcBef>
        <a:spcPct val="0"/>
      </a:spcBef>
      <a:spcAft>
        <a:spcPct val="0"/>
      </a:spcAft>
      <a:defRPr kern="1200">
        <a:solidFill>
          <a:schemeClr val="accent1"/>
        </a:solidFill>
        <a:latin typeface="Arial" charset="0"/>
        <a:ea typeface="+mn-ea"/>
        <a:cs typeface="+mn-cs"/>
      </a:defRPr>
    </a:lvl5pPr>
    <a:lvl6pPr marL="2286000" algn="l" defTabSz="914400" rtl="0" eaLnBrk="1" latinLnBrk="0" hangingPunct="1">
      <a:defRPr kern="1200">
        <a:solidFill>
          <a:schemeClr val="accent1"/>
        </a:solidFill>
        <a:latin typeface="Arial" charset="0"/>
        <a:ea typeface="+mn-ea"/>
        <a:cs typeface="+mn-cs"/>
      </a:defRPr>
    </a:lvl6pPr>
    <a:lvl7pPr marL="2743200" algn="l" defTabSz="914400" rtl="0" eaLnBrk="1" latinLnBrk="0" hangingPunct="1">
      <a:defRPr kern="1200">
        <a:solidFill>
          <a:schemeClr val="accent1"/>
        </a:solidFill>
        <a:latin typeface="Arial" charset="0"/>
        <a:ea typeface="+mn-ea"/>
        <a:cs typeface="+mn-cs"/>
      </a:defRPr>
    </a:lvl7pPr>
    <a:lvl8pPr marL="3200400" algn="l" defTabSz="914400" rtl="0" eaLnBrk="1" latinLnBrk="0" hangingPunct="1">
      <a:defRPr kern="1200">
        <a:solidFill>
          <a:schemeClr val="accent1"/>
        </a:solidFill>
        <a:latin typeface="Arial" charset="0"/>
        <a:ea typeface="+mn-ea"/>
        <a:cs typeface="+mn-cs"/>
      </a:defRPr>
    </a:lvl8pPr>
    <a:lvl9pPr marL="3657600" algn="l" defTabSz="914400" rtl="0" eaLnBrk="1" latinLnBrk="0" hangingPunct="1">
      <a:defRPr kern="1200">
        <a:solidFill>
          <a:schemeClr val="accent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51DC00"/>
    <a:srgbClr val="009900"/>
    <a:srgbClr val="CC3399"/>
    <a:srgbClr val="5A11FD"/>
    <a:srgbClr val="FF95A7"/>
    <a:srgbClr val="00A091"/>
    <a:srgbClr val="8901F3"/>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88302" autoAdjust="0"/>
  </p:normalViewPr>
  <p:slideViewPr>
    <p:cSldViewPr>
      <p:cViewPr>
        <p:scale>
          <a:sx n="80" d="100"/>
          <a:sy n="80" d="100"/>
        </p:scale>
        <p:origin x="-1272" y="-150"/>
      </p:cViewPr>
      <p:guideLst>
        <p:guide orient="horz" pos="2160"/>
        <p:guide pos="15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4"/>
    </p:cViewPr>
  </p:sorterViewPr>
  <p:notesViewPr>
    <p:cSldViewPr>
      <p:cViewPr varScale="1">
        <p:scale>
          <a:sx n="55" d="100"/>
          <a:sy n="55" d="100"/>
        </p:scale>
        <p:origin x="-1650" y="-102"/>
      </p:cViewPr>
      <p:guideLst>
        <p:guide orient="horz" pos="3023"/>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CA"/>
  <c:chart>
    <c:autoTitleDeleted val="1"/>
    <c:plotArea>
      <c:layout>
        <c:manualLayout>
          <c:layoutTarget val="inner"/>
          <c:xMode val="edge"/>
          <c:yMode val="edge"/>
          <c:x val="0.128205128205128"/>
          <c:y val="7.1264367816092022E-2"/>
          <c:w val="0.66300366300366465"/>
          <c:h val="0.66896551724138476"/>
        </c:manualLayout>
      </c:layout>
      <c:lineChart>
        <c:grouping val="standard"/>
        <c:ser>
          <c:idx val="1"/>
          <c:order val="0"/>
          <c:tx>
            <c:strRef>
              <c:f>Sheet1!$A$3</c:f>
              <c:strCache>
                <c:ptCount val="1"/>
                <c:pt idx="0">
                  <c:v>8 KB</c:v>
                </c:pt>
              </c:strCache>
            </c:strRef>
          </c:tx>
          <c:spPr>
            <a:ln w="38099">
              <a:solidFill>
                <a:srgbClr val="FFCC00"/>
              </a:solidFill>
              <a:prstDash val="solid"/>
            </a:ln>
          </c:spPr>
          <c:marker>
            <c:symbol val="square"/>
            <c:size val="8"/>
            <c:spPr>
              <a:noFill/>
              <a:ln>
                <a:solidFill>
                  <a:srgbClr val="FFCC00"/>
                </a:solidFill>
                <a:prstDash val="solid"/>
              </a:ln>
            </c:spPr>
          </c:marker>
          <c:cat>
            <c:numRef>
              <c:f>Sheet1!$B$1:$F$1</c:f>
              <c:numCache>
                <c:formatCode>General</c:formatCode>
                <c:ptCount val="5"/>
                <c:pt idx="0">
                  <c:v>16</c:v>
                </c:pt>
                <c:pt idx="1">
                  <c:v>32</c:v>
                </c:pt>
                <c:pt idx="2">
                  <c:v>64</c:v>
                </c:pt>
                <c:pt idx="3">
                  <c:v>128</c:v>
                </c:pt>
                <c:pt idx="4">
                  <c:v>256</c:v>
                </c:pt>
              </c:numCache>
            </c:numRef>
          </c:cat>
          <c:val>
            <c:numRef>
              <c:f>Sheet1!$B$3:$F$3</c:f>
              <c:numCache>
                <c:formatCode>General</c:formatCode>
                <c:ptCount val="5"/>
                <c:pt idx="0">
                  <c:v>8.5</c:v>
                </c:pt>
                <c:pt idx="1">
                  <c:v>7.5</c:v>
                </c:pt>
                <c:pt idx="2">
                  <c:v>7.25</c:v>
                </c:pt>
                <c:pt idx="3">
                  <c:v>7.75</c:v>
                </c:pt>
                <c:pt idx="4">
                  <c:v>9.5</c:v>
                </c:pt>
              </c:numCache>
            </c:numRef>
          </c:val>
        </c:ser>
        <c:ser>
          <c:idx val="2"/>
          <c:order val="1"/>
          <c:tx>
            <c:strRef>
              <c:f>Sheet1!$A$4</c:f>
              <c:strCache>
                <c:ptCount val="1"/>
                <c:pt idx="0">
                  <c:v>16 KB</c:v>
                </c:pt>
              </c:strCache>
            </c:strRef>
          </c:tx>
          <c:spPr>
            <a:ln w="38099">
              <a:solidFill>
                <a:srgbClr val="00FF00"/>
              </a:solidFill>
              <a:prstDash val="solid"/>
            </a:ln>
          </c:spPr>
          <c:marker>
            <c:symbol val="circle"/>
            <c:size val="8"/>
            <c:spPr>
              <a:solidFill>
                <a:srgbClr val="00FF00"/>
              </a:solidFill>
              <a:ln>
                <a:solidFill>
                  <a:srgbClr val="00FF00"/>
                </a:solidFill>
                <a:prstDash val="solid"/>
              </a:ln>
            </c:spPr>
          </c:marker>
          <c:cat>
            <c:numRef>
              <c:f>Sheet1!$B$1:$F$1</c:f>
              <c:numCache>
                <c:formatCode>General</c:formatCode>
                <c:ptCount val="5"/>
                <c:pt idx="0">
                  <c:v>16</c:v>
                </c:pt>
                <c:pt idx="1">
                  <c:v>32</c:v>
                </c:pt>
                <c:pt idx="2">
                  <c:v>64</c:v>
                </c:pt>
                <c:pt idx="3">
                  <c:v>128</c:v>
                </c:pt>
                <c:pt idx="4">
                  <c:v>256</c:v>
                </c:pt>
              </c:numCache>
            </c:numRef>
          </c:cat>
          <c:val>
            <c:numRef>
              <c:f>Sheet1!$B$4:$F$4</c:f>
              <c:numCache>
                <c:formatCode>General</c:formatCode>
                <c:ptCount val="5"/>
                <c:pt idx="0">
                  <c:v>4</c:v>
                </c:pt>
                <c:pt idx="1">
                  <c:v>2.75</c:v>
                </c:pt>
                <c:pt idx="2">
                  <c:v>2.75</c:v>
                </c:pt>
                <c:pt idx="3">
                  <c:v>3</c:v>
                </c:pt>
                <c:pt idx="4">
                  <c:v>3.5</c:v>
                </c:pt>
              </c:numCache>
            </c:numRef>
          </c:val>
        </c:ser>
        <c:ser>
          <c:idx val="3"/>
          <c:order val="2"/>
          <c:tx>
            <c:strRef>
              <c:f>Sheet1!$A$5</c:f>
              <c:strCache>
                <c:ptCount val="1"/>
                <c:pt idx="0">
                  <c:v>64 KB</c:v>
                </c:pt>
              </c:strCache>
            </c:strRef>
          </c:tx>
          <c:spPr>
            <a:ln w="38099">
              <a:solidFill>
                <a:srgbClr val="00FFFF"/>
              </a:solidFill>
              <a:prstDash val="solid"/>
            </a:ln>
          </c:spPr>
          <c:marker>
            <c:symbol val="circle"/>
            <c:size val="8"/>
            <c:spPr>
              <a:noFill/>
              <a:ln>
                <a:solidFill>
                  <a:srgbClr val="00FFFF"/>
                </a:solidFill>
                <a:prstDash val="solid"/>
              </a:ln>
            </c:spPr>
          </c:marker>
          <c:cat>
            <c:numRef>
              <c:f>Sheet1!$B$1:$F$1</c:f>
              <c:numCache>
                <c:formatCode>General</c:formatCode>
                <c:ptCount val="5"/>
                <c:pt idx="0">
                  <c:v>16</c:v>
                </c:pt>
                <c:pt idx="1">
                  <c:v>32</c:v>
                </c:pt>
                <c:pt idx="2">
                  <c:v>64</c:v>
                </c:pt>
                <c:pt idx="3">
                  <c:v>128</c:v>
                </c:pt>
                <c:pt idx="4">
                  <c:v>256</c:v>
                </c:pt>
              </c:numCache>
            </c:numRef>
          </c:cat>
          <c:val>
            <c:numRef>
              <c:f>Sheet1!$B$5:$F$5</c:f>
              <c:numCache>
                <c:formatCode>General</c:formatCode>
                <c:ptCount val="5"/>
                <c:pt idx="0">
                  <c:v>2</c:v>
                </c:pt>
                <c:pt idx="1">
                  <c:v>1.7000000000000048</c:v>
                </c:pt>
                <c:pt idx="2">
                  <c:v>1.55</c:v>
                </c:pt>
                <c:pt idx="3">
                  <c:v>1.4</c:v>
                </c:pt>
                <c:pt idx="4">
                  <c:v>1.4</c:v>
                </c:pt>
              </c:numCache>
            </c:numRef>
          </c:val>
        </c:ser>
        <c:ser>
          <c:idx val="4"/>
          <c:order val="3"/>
          <c:tx>
            <c:strRef>
              <c:f>Sheet1!$A$6</c:f>
              <c:strCache>
                <c:ptCount val="1"/>
                <c:pt idx="0">
                  <c:v>256 KB</c:v>
                </c:pt>
              </c:strCache>
            </c:strRef>
          </c:tx>
          <c:spPr>
            <a:ln w="38099">
              <a:solidFill>
                <a:srgbClr val="0000FF"/>
              </a:solidFill>
              <a:prstDash val="solid"/>
            </a:ln>
          </c:spPr>
          <c:marker>
            <c:symbol val="triangle"/>
            <c:size val="8"/>
            <c:spPr>
              <a:solidFill>
                <a:srgbClr val="0000FF"/>
              </a:solidFill>
              <a:ln>
                <a:solidFill>
                  <a:srgbClr val="0000FF"/>
                </a:solidFill>
                <a:prstDash val="solid"/>
              </a:ln>
            </c:spPr>
          </c:marker>
          <c:cat>
            <c:numRef>
              <c:f>Sheet1!$B$1:$F$1</c:f>
              <c:numCache>
                <c:formatCode>General</c:formatCode>
                <c:ptCount val="5"/>
                <c:pt idx="0">
                  <c:v>16</c:v>
                </c:pt>
                <c:pt idx="1">
                  <c:v>32</c:v>
                </c:pt>
                <c:pt idx="2">
                  <c:v>64</c:v>
                </c:pt>
                <c:pt idx="3">
                  <c:v>128</c:v>
                </c:pt>
                <c:pt idx="4">
                  <c:v>256</c:v>
                </c:pt>
              </c:numCache>
            </c:numRef>
          </c:cat>
          <c:val>
            <c:numRef>
              <c:f>Sheet1!$B$6:$F$6</c:f>
              <c:numCache>
                <c:formatCode>General</c:formatCode>
                <c:ptCount val="5"/>
                <c:pt idx="0">
                  <c:v>1</c:v>
                </c:pt>
                <c:pt idx="1">
                  <c:v>0.70000000000000162</c:v>
                </c:pt>
                <c:pt idx="2">
                  <c:v>0.5</c:v>
                </c:pt>
                <c:pt idx="3">
                  <c:v>0.5</c:v>
                </c:pt>
                <c:pt idx="4">
                  <c:v>0.60000000000000164</c:v>
                </c:pt>
              </c:numCache>
            </c:numRef>
          </c:val>
        </c:ser>
        <c:marker val="1"/>
        <c:axId val="72557696"/>
        <c:axId val="79282560"/>
      </c:lineChart>
      <c:catAx>
        <c:axId val="72557696"/>
        <c:scaling>
          <c:orientation val="minMax"/>
        </c:scaling>
        <c:axPos val="b"/>
        <c:title>
          <c:tx>
            <c:rich>
              <a:bodyPr/>
              <a:lstStyle/>
              <a:p>
                <a:pPr>
                  <a:defRPr sz="1800" b="1" i="0" u="none" strike="noStrike" baseline="0">
                    <a:solidFill>
                      <a:schemeClr val="tx1"/>
                    </a:solidFill>
                    <a:latin typeface="Arial"/>
                    <a:ea typeface="Arial"/>
                    <a:cs typeface="Arial"/>
                  </a:defRPr>
                </a:pPr>
                <a:r>
                  <a:rPr lang="en-US"/>
                  <a:t>Block size (bytes)</a:t>
                </a:r>
              </a:p>
            </c:rich>
          </c:tx>
          <c:layout>
            <c:manualLayout>
              <c:xMode val="edge"/>
              <c:yMode val="edge"/>
              <c:x val="0.33089133089133099"/>
              <c:y val="0.87586206896551699"/>
            </c:manualLayout>
          </c:layout>
          <c:spPr>
            <a:noFill/>
            <a:ln w="25400">
              <a:noFill/>
            </a:ln>
          </c:spPr>
        </c:title>
        <c:numFmt formatCode="General" sourceLinked="1"/>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79282560"/>
        <c:crosses val="autoZero"/>
        <c:auto val="1"/>
        <c:lblAlgn val="ctr"/>
        <c:lblOffset val="100"/>
        <c:tickLblSkip val="1"/>
        <c:tickMarkSkip val="1"/>
      </c:catAx>
      <c:valAx>
        <c:axId val="79282560"/>
        <c:scaling>
          <c:orientation val="minMax"/>
        </c:scaling>
        <c:axPos val="l"/>
        <c:majorGridlines>
          <c:spPr>
            <a:ln w="12700">
              <a:solidFill>
                <a:schemeClr val="tx1"/>
              </a:solidFill>
              <a:prstDash val="sysDash"/>
            </a:ln>
          </c:spPr>
        </c:majorGridlines>
        <c:title>
          <c:tx>
            <c:rich>
              <a:bodyPr/>
              <a:lstStyle/>
              <a:p>
                <a:pPr>
                  <a:defRPr sz="1800" b="1" i="0" u="none" strike="noStrike" baseline="0">
                    <a:solidFill>
                      <a:schemeClr val="tx1"/>
                    </a:solidFill>
                    <a:latin typeface="Arial"/>
                    <a:ea typeface="Arial"/>
                    <a:cs typeface="Arial"/>
                  </a:defRPr>
                </a:pPr>
                <a:r>
                  <a:rPr lang="en-US"/>
                  <a:t>Miss rate (%)</a:t>
                </a:r>
              </a:p>
            </c:rich>
          </c:tx>
          <c:layout>
            <c:manualLayout>
              <c:xMode val="edge"/>
              <c:yMode val="edge"/>
              <c:x val="1.343101343101342E-2"/>
              <c:y val="0.23218390804597697"/>
            </c:manualLayout>
          </c:layout>
          <c:spPr>
            <a:noFill/>
            <a:ln w="25400">
              <a:noFill/>
            </a:ln>
          </c:spPr>
        </c:title>
        <c:numFmt formatCode="General" sourceLinked="1"/>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72557696"/>
        <c:crosses val="autoZero"/>
        <c:crossBetween val="midCat"/>
        <c:majorUnit val="5"/>
      </c:valAx>
      <c:spPr>
        <a:noFill/>
        <a:ln w="12700">
          <a:solidFill>
            <a:schemeClr val="tx1"/>
          </a:solidFill>
          <a:prstDash val="solid"/>
        </a:ln>
      </c:spPr>
    </c:plotArea>
    <c:legend>
      <c:legendPos val="r"/>
      <c:layout>
        <c:manualLayout>
          <c:xMode val="edge"/>
          <c:yMode val="edge"/>
          <c:x val="0.83150183150183365"/>
          <c:y val="0.1816091954023008"/>
          <c:w val="0.16117216117216232"/>
          <c:h val="0.32413793103448502"/>
        </c:manualLayout>
      </c:layout>
      <c:spPr>
        <a:noFill/>
        <a:ln w="3175">
          <a:solidFill>
            <a:schemeClr val="tx1"/>
          </a:solidFill>
          <a:prstDash val="solid"/>
        </a:ln>
      </c:spPr>
      <c:txPr>
        <a:bodyPr/>
        <a:lstStyle/>
        <a:p>
          <a:pPr>
            <a:defRPr sz="1655"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idx="2"/>
          </p:nvPr>
        </p:nvSpPr>
        <p:spPr bwMode="auto">
          <a:xfrm>
            <a:off x="1274763" y="619125"/>
            <a:ext cx="4779962" cy="3584575"/>
          </a:xfrm>
          <a:prstGeom prst="rect">
            <a:avLst/>
          </a:prstGeom>
          <a:noFill/>
          <a:ln w="12700">
            <a:noFill/>
            <a:miter lim="800000"/>
            <a:headEnd/>
            <a:tailEnd/>
          </a:ln>
        </p:spPr>
      </p:sp>
      <p:sp>
        <p:nvSpPr>
          <p:cNvPr id="2051" name="Rectangle 3"/>
          <p:cNvSpPr>
            <a:spLocks noGrp="1" noChangeArrowheads="1"/>
          </p:cNvSpPr>
          <p:nvPr>
            <p:ph type="body" sz="quarter" idx="3"/>
          </p:nvPr>
        </p:nvSpPr>
        <p:spPr bwMode="auto">
          <a:xfrm>
            <a:off x="550863" y="4559300"/>
            <a:ext cx="6303962" cy="4319588"/>
          </a:xfrm>
          <a:prstGeom prst="rect">
            <a:avLst/>
          </a:prstGeom>
          <a:noFill/>
          <a:ln w="12700">
            <a:solidFill>
              <a:schemeClr val="tx1"/>
            </a:solidFill>
            <a:miter lim="800000"/>
            <a:headEnd/>
            <a:tailEnd/>
          </a:ln>
          <a:effectLst/>
        </p:spPr>
        <p:txBody>
          <a:bodyPr vert="horz" wrap="square" lIns="97254" tIns="47774" rIns="97254" bIns="47774" numCol="1" anchor="t" anchorCtr="0" compatLnSpc="1">
            <a:prstTxWarp prst="textNoShape">
              <a:avLst/>
            </a:prstTxWarp>
          </a:bodyPr>
          <a:lstStyle/>
          <a:p>
            <a:pPr lvl="0"/>
            <a:r>
              <a:rPr lang="en-US" noProof="0" smtClean="0"/>
              <a:t>we want this to be in font 11 and justify.</a:t>
            </a:r>
          </a:p>
        </p:txBody>
      </p:sp>
    </p:spTree>
  </p:cSld>
  <p:clrMap bg1="lt1" tx1="dk1" bg2="lt2" tx2="dk2" accent1="accent1" accent2="accent2" accent3="accent3" accent4="accent4" accent5="accent5" accent6="accent6" hlink="hlink" folHlink="folHlink"/>
  <p:notesStyle>
    <a:lvl1pPr algn="just" rtl="0" eaLnBrk="0" fontAlgn="base" hangingPunct="0">
      <a:lnSpc>
        <a:spcPct val="90000"/>
      </a:lnSpc>
      <a:spcBef>
        <a:spcPct val="40000"/>
      </a:spcBef>
      <a:spcAft>
        <a:spcPct val="0"/>
      </a:spcAft>
      <a:defRPr sz="11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en.wikipedia.org/wiki/Double_data_rate"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http://en.wikipedia.org/wiki/Synchronous_dynamic_random-access_memory"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noFill/>
          <a:ln w="9525">
            <a:noFill/>
          </a:ln>
        </p:spPr>
        <p:txBody>
          <a:bodyPr/>
          <a:lstStyle/>
          <a:p>
            <a:endParaRPr lang="en-US" smtClean="0"/>
          </a:p>
        </p:txBody>
      </p:sp>
      <p:sp>
        <p:nvSpPr>
          <p:cNvPr id="30723" name="Rectangle 3"/>
          <p:cNvSpPr>
            <a:spLocks noGrp="1" noRot="1" noChangeAspect="1" noChangeArrowheads="1" noTextEdit="1"/>
          </p:cNvSpPr>
          <p:nvPr>
            <p:ph type="sldImg"/>
          </p:nvPr>
        </p:nvSpPr>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4482" name="Rectangle 2"/>
          <p:cNvSpPr>
            <a:spLocks noGrp="1" noRot="1" noChangeAspect="1" noChangeArrowheads="1" noTextEdit="1"/>
          </p:cNvSpPr>
          <p:nvPr>
            <p:ph type="sldImg"/>
          </p:nvPr>
        </p:nvSpPr>
        <p:spPr>
          <a:xfrm>
            <a:off x="1276350" y="615950"/>
            <a:ext cx="4783138" cy="3587750"/>
          </a:xfrm>
        </p:spPr>
      </p:sp>
      <p:sp>
        <p:nvSpPr>
          <p:cNvPr id="1684483" name="Rectangle 3"/>
          <p:cNvSpPr>
            <a:spLocks noGrp="1" noChangeArrowheads="1"/>
          </p:cNvSpPr>
          <p:nvPr>
            <p:ph type="body" idx="1"/>
          </p:nvPr>
        </p:nvSpPr>
        <p:spPr>
          <a:xfrm>
            <a:off x="550863" y="4560888"/>
            <a:ext cx="6303962" cy="4319587"/>
          </a:xfrm>
          <a:ln/>
        </p:spPr>
        <p:txBody>
          <a:bodyPr lIns="96651" tIns="48325" rIns="96651" bIns="48325"/>
          <a:lstStyle/>
          <a:p>
            <a:r>
              <a:rPr lang="en-US"/>
              <a:t>For lecture</a:t>
            </a:r>
          </a:p>
          <a:p>
            <a:endParaRPr lang="en-US"/>
          </a:p>
          <a:p>
            <a:r>
              <a:rPr lang="en-US"/>
              <a:t>Another sample string to try 0 1 2 3 0 8 11 0 3</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3698" name="Rectangle 2"/>
          <p:cNvSpPr>
            <a:spLocks noGrp="1" noRot="1" noChangeAspect="1" noChangeArrowheads="1" noTextEdit="1"/>
          </p:cNvSpPr>
          <p:nvPr>
            <p:ph type="sldImg"/>
          </p:nvPr>
        </p:nvSpPr>
        <p:spPr/>
      </p:sp>
      <p:sp>
        <p:nvSpPr>
          <p:cNvPr id="1693699" name="Rectangle 3"/>
          <p:cNvSpPr>
            <a:spLocks noGrp="1" noChangeArrowheads="1"/>
          </p:cNvSpPr>
          <p:nvPr>
            <p:ph type="body" idx="1"/>
          </p:nvPr>
        </p:nvSpPr>
        <p:spPr>
          <a:ln/>
        </p:spPr>
        <p:txBody>
          <a:bodyPr/>
          <a:lstStyle/>
          <a:p>
            <a:r>
              <a:rPr lang="en-US" dirty="0"/>
              <a:t>This is called a 4-way set associative cache because there are four cache entries for each cache index.  Essentially, you have four direct mapped cache working in parallel.</a:t>
            </a:r>
          </a:p>
          <a:p>
            <a:r>
              <a:rPr lang="en-US" dirty="0"/>
              <a:t>This is how it works: the cache index selects a set from the cache. The four tags in the set are compared in parallel with the upper bits of the memory address.</a:t>
            </a:r>
          </a:p>
          <a:p>
            <a:r>
              <a:rPr lang="en-US" dirty="0"/>
              <a:t>If no tags match the incoming address tag, we have a cache miss.</a:t>
            </a:r>
          </a:p>
          <a:p>
            <a:r>
              <a:rPr lang="en-US" dirty="0"/>
              <a:t>Otherwise, we have a cache hit and we will select the data from the way where the tag matches occur.</a:t>
            </a:r>
          </a:p>
          <a:p>
            <a:r>
              <a:rPr lang="en-US" dirty="0"/>
              <a:t>This is simple enough.  What is its disadvantages?</a:t>
            </a:r>
          </a:p>
          <a:p>
            <a:endParaRPr lang="en-US" dirty="0"/>
          </a:p>
          <a:p>
            <a:r>
              <a:rPr lang="en-US" dirty="0"/>
              <a:t>+1 = 36 min. (Y:16)</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8818" name="Rectangle 2"/>
          <p:cNvSpPr>
            <a:spLocks noGrp="1" noRot="1" noChangeAspect="1" noChangeArrowheads="1" noTextEdit="1"/>
          </p:cNvSpPr>
          <p:nvPr>
            <p:ph type="sldImg"/>
          </p:nvPr>
        </p:nvSpPr>
        <p:spPr/>
      </p:sp>
      <p:sp>
        <p:nvSpPr>
          <p:cNvPr id="1698819" name="Rectangle 3"/>
          <p:cNvSpPr>
            <a:spLocks noGrp="1" noChangeArrowheads="1"/>
          </p:cNvSpPr>
          <p:nvPr>
            <p:ph type="body" idx="1"/>
          </p:nvPr>
        </p:nvSpPr>
        <p:spPr>
          <a:ln/>
        </p:spPr>
        <p:txBody>
          <a:bodyPr/>
          <a:lstStyle/>
          <a:p>
            <a:r>
              <a:rPr lang="en-US" dirty="0"/>
              <a:t>For </a:t>
            </a:r>
            <a:r>
              <a:rPr lang="en-US" dirty="0" smtClean="0"/>
              <a:t>lecture</a:t>
            </a:r>
          </a:p>
          <a:p>
            <a:r>
              <a:rPr lang="en-US" dirty="0" smtClean="0"/>
              <a:t>In 2008, the greater size and power consumption of CAMs generally leads to 2-way and 4-way set </a:t>
            </a:r>
            <a:r>
              <a:rPr lang="en-US" dirty="0" err="1" smtClean="0"/>
              <a:t>associativity</a:t>
            </a:r>
            <a:r>
              <a:rPr lang="en-US" dirty="0" smtClean="0"/>
              <a:t> being built from standard SRAMs with comparators</a:t>
            </a:r>
            <a:r>
              <a:rPr lang="en-US" baseline="0" dirty="0" smtClean="0"/>
              <a:t> with 8-way and above being built using CAMs</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3938" name="Rectangle 2"/>
          <p:cNvSpPr>
            <a:spLocks noGrp="1" noRot="1" noChangeAspect="1" noChangeArrowheads="1" noTextEdit="1"/>
          </p:cNvSpPr>
          <p:nvPr>
            <p:ph type="sldImg"/>
          </p:nvPr>
        </p:nvSpPr>
        <p:spPr/>
      </p:sp>
      <p:sp>
        <p:nvSpPr>
          <p:cNvPr id="1703939" name="Rectangle 3"/>
          <p:cNvSpPr>
            <a:spLocks noGrp="1" noChangeArrowheads="1"/>
          </p:cNvSpPr>
          <p:nvPr>
            <p:ph type="body" idx="1"/>
          </p:nvPr>
        </p:nvSpPr>
        <p:spPr>
          <a:ln/>
        </p:spPr>
        <p:txBody>
          <a:bodyPr/>
          <a:lstStyle/>
          <a:p>
            <a:r>
              <a:rPr lang="en-US"/>
              <a:t>As cache sizes grow, the relative improvement from associativity increases only slightly; since the overall miss rate of a larger cache is lower, the opportunity for improving the miss rate decreases and the absolute improvement in miss rate from associativity shrinks significantly.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8274" name="Rectangle 2"/>
          <p:cNvSpPr>
            <a:spLocks noGrp="1" noRot="1" noChangeAspect="1" noChangeArrowheads="1" noTextEdit="1"/>
          </p:cNvSpPr>
          <p:nvPr>
            <p:ph type="sldImg"/>
          </p:nvPr>
        </p:nvSpPr>
        <p:spPr/>
      </p:sp>
      <p:sp>
        <p:nvSpPr>
          <p:cNvPr id="1718275" name="Rectangle 3"/>
          <p:cNvSpPr>
            <a:spLocks noGrp="1" noChangeArrowheads="1"/>
          </p:cNvSpPr>
          <p:nvPr>
            <p:ph type="body" idx="1"/>
          </p:nvPr>
        </p:nvSpPr>
        <p:spPr>
          <a:ln/>
        </p:spPr>
        <p:txBody>
          <a:bodyPr/>
          <a:lstStyle/>
          <a:p>
            <a:r>
              <a:rPr lang="en-US"/>
              <a:t>Also reduces cache miss penalty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3154" name="Rectangle 2"/>
          <p:cNvSpPr>
            <a:spLocks noGrp="1" noRot="1" noChangeAspect="1" noChangeArrowheads="1" noTextEdit="1"/>
          </p:cNvSpPr>
          <p:nvPr>
            <p:ph type="sldImg"/>
          </p:nvPr>
        </p:nvSpPr>
        <p:spPr/>
      </p:sp>
      <p:sp>
        <p:nvSpPr>
          <p:cNvPr id="1713155" name="Rectangle 3"/>
          <p:cNvSpPr>
            <a:spLocks noGrp="1" noChangeArrowheads="1"/>
          </p:cNvSpPr>
          <p:nvPr>
            <p:ph type="body" idx="1"/>
          </p:nvPr>
        </p:nvSpPr>
        <p:spPr>
          <a:ln/>
        </p:spPr>
        <p:txBody>
          <a:bodyPr/>
          <a:lstStyle/>
          <a:p>
            <a:r>
              <a:rPr lang="en-US"/>
              <a:t>Global miss rate – the fraction of references that miss in all levels of a multilevel cache.  The global miss rate dictates how often we must access the main memory.</a:t>
            </a:r>
          </a:p>
          <a:p>
            <a:r>
              <a:rPr lang="en-US"/>
              <a:t>Local miss rate – the fraction of references to one level of a cache that miss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2130" name="Rectangle 2"/>
          <p:cNvSpPr>
            <a:spLocks noGrp="1" noRot="1" noChangeAspect="1" noChangeArrowheads="1" noTextEdit="1"/>
          </p:cNvSpPr>
          <p:nvPr>
            <p:ph type="sldImg"/>
          </p:nvPr>
        </p:nvSpPr>
        <p:spPr/>
      </p:sp>
      <p:sp>
        <p:nvSpPr>
          <p:cNvPr id="1712131" name="Rectangle 3"/>
          <p:cNvSpPr>
            <a:spLocks noGrp="1" noChangeArrowheads="1"/>
          </p:cNvSpPr>
          <p:nvPr>
            <p:ph type="body" idx="1"/>
          </p:nvPr>
        </p:nvSpPr>
        <p:spPr>
          <a:ln/>
        </p:spPr>
        <p:txBody>
          <a:bodyPr/>
          <a:lstStyle/>
          <a:p>
            <a:r>
              <a:rPr lang="en-CA" sz="1100" kern="1200" baseline="0" dirty="0" smtClean="0">
                <a:solidFill>
                  <a:schemeClr val="tx1"/>
                </a:solidFill>
                <a:latin typeface="Arial" charset="0"/>
                <a:ea typeface="+mn-ea"/>
                <a:cs typeface="+mn-cs"/>
              </a:rPr>
              <a:t>The sophisticated memory hierarchies of these chips and the large fraction of</a:t>
            </a:r>
          </a:p>
          <a:p>
            <a:r>
              <a:rPr lang="en-CA" sz="1100" kern="1200" baseline="0" dirty="0" smtClean="0">
                <a:solidFill>
                  <a:schemeClr val="tx1"/>
                </a:solidFill>
                <a:latin typeface="Arial" charset="0"/>
                <a:ea typeface="+mn-ea"/>
                <a:cs typeface="+mn-cs"/>
              </a:rPr>
              <a:t>the dies dedicated to caches and TLBs show the significant design effort expended</a:t>
            </a:r>
          </a:p>
          <a:p>
            <a:r>
              <a:rPr lang="en-CA" sz="1100" kern="1200" baseline="0" dirty="0" smtClean="0">
                <a:solidFill>
                  <a:schemeClr val="tx1"/>
                </a:solidFill>
                <a:latin typeface="Arial" charset="0"/>
                <a:ea typeface="+mn-ea"/>
                <a:cs typeface="+mn-cs"/>
              </a:rPr>
              <a:t>to try to close the gap between processor cycle times and memory latency.</a:t>
            </a:r>
          </a:p>
          <a:p>
            <a:endParaRPr lang="en-CA" sz="1100" kern="1200" baseline="0" dirty="0" smtClean="0">
              <a:solidFill>
                <a:schemeClr val="tx1"/>
              </a:solidFill>
              <a:latin typeface="Arial" charset="0"/>
              <a:ea typeface="+mn-ea"/>
              <a:cs typeface="+mn-cs"/>
            </a:endParaRPr>
          </a:p>
          <a:p>
            <a:r>
              <a:rPr lang="en-CA" sz="1100" kern="1200" baseline="0" dirty="0" smtClean="0">
                <a:solidFill>
                  <a:schemeClr val="tx1"/>
                </a:solidFill>
                <a:latin typeface="Arial" charset="0"/>
                <a:ea typeface="+mn-ea"/>
                <a:cs typeface="+mn-cs"/>
              </a:rPr>
              <a:t>Why do we have to put so much effort on memory hierarchy?</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8706" name="Rectangle 2"/>
          <p:cNvSpPr>
            <a:spLocks noGrp="1" noChangeArrowheads="1"/>
          </p:cNvSpPr>
          <p:nvPr>
            <p:ph type="body" idx="1"/>
          </p:nvPr>
        </p:nvSpPr>
        <p:spPr>
          <a:xfrm>
            <a:off x="974725" y="4562475"/>
            <a:ext cx="5365750" cy="4319588"/>
          </a:xfrm>
          <a:ln>
            <a:noFill/>
          </a:ln>
        </p:spPr>
        <p:txBody>
          <a:bodyPr lIns="98224" tIns="48250" rIns="98224" bIns="48250"/>
          <a:lstStyle/>
          <a:p>
            <a:r>
              <a:rPr lang="en-US" dirty="0" smtClean="0"/>
              <a:t>In</a:t>
            </a:r>
            <a:r>
              <a:rPr lang="en-US" baseline="0" dirty="0" smtClean="0"/>
              <a:t> a write-back cache, because we cannot overwrite the block (since we may not have a backup copy anywhere), stores either require two cycles (one to check for a hit, followed by one to actually do the write) or require a write buffer to hold that data (essentially pipelining the write).</a:t>
            </a:r>
          </a:p>
          <a:p>
            <a:endParaRPr lang="en-US" baseline="0" dirty="0" smtClean="0"/>
          </a:p>
          <a:p>
            <a:r>
              <a:rPr lang="en-US" baseline="0" dirty="0" smtClean="0"/>
              <a:t>By comparison, a write-through cache can always be done in one cycle assuming there is room in the write buffer.  Read the tag and write the data in parallel.  If the tag doesn’t match, the generate a write miss to fetch the rest of that block from the next level in the hierarchy (and update the tag field).</a:t>
            </a:r>
            <a:endParaRPr lang="en-US" dirty="0"/>
          </a:p>
        </p:txBody>
      </p:sp>
      <p:sp>
        <p:nvSpPr>
          <p:cNvPr id="1608707" name="Rectangle 3"/>
          <p:cNvSpPr>
            <a:spLocks noGrp="1" noRot="1" noChangeAspect="1" noChangeArrowheads="1" noTextEdit="1"/>
          </p:cNvSpPr>
          <p:nvPr>
            <p:ph type="sldImg"/>
          </p:nvPr>
        </p:nvSpPr>
        <p:spPr>
          <a:xfrm>
            <a:off x="1271588" y="727075"/>
            <a:ext cx="4779962" cy="3584575"/>
          </a:xfrm>
          <a:ln cap="flat">
            <a:solidFill>
              <a:schemeClr val="tx1"/>
            </a:solidFill>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3586" name="Rectangle 2"/>
          <p:cNvSpPr>
            <a:spLocks noGrp="1" noChangeArrowheads="1"/>
          </p:cNvSpPr>
          <p:nvPr>
            <p:ph type="body" idx="1"/>
          </p:nvPr>
        </p:nvSpPr>
        <p:spPr>
          <a:xfrm>
            <a:off x="550863" y="4562475"/>
            <a:ext cx="6303962" cy="4319588"/>
          </a:xfrm>
          <a:noFill/>
          <a:ln>
            <a:noFill/>
          </a:ln>
        </p:spPr>
        <p:txBody>
          <a:bodyPr lIns="98224" tIns="48250" rIns="98224" bIns="48250"/>
          <a:lstStyle/>
          <a:p>
            <a:r>
              <a:rPr lang="en-US" dirty="0"/>
              <a:t>(Capacity miss) That is the cache misses are due to the fact that the cache is simply not large enough to contain all the blocks that are accessed by the program.</a:t>
            </a:r>
          </a:p>
          <a:p>
            <a:r>
              <a:rPr lang="en-US" dirty="0"/>
              <a:t>The solution to reduce the Capacity miss rate is simple: increase the cache size.</a:t>
            </a:r>
          </a:p>
          <a:p>
            <a:r>
              <a:rPr lang="en-US" dirty="0"/>
              <a:t>Here is a summary of other types of cache miss we talked about.</a:t>
            </a:r>
          </a:p>
          <a:p>
            <a:r>
              <a:rPr lang="en-US" dirty="0"/>
              <a:t>First is the Compulsory misses. These are the misses that we cannot avoid.  They are caused when we first start the program.</a:t>
            </a:r>
          </a:p>
          <a:p>
            <a:r>
              <a:rPr lang="en-US" dirty="0"/>
              <a:t>Then we talked about the conflict misses.  They are the misses that caused by multiple memory locations being mapped to the same cache location.</a:t>
            </a:r>
          </a:p>
          <a:p>
            <a:r>
              <a:rPr lang="en-US" dirty="0"/>
              <a:t>There are two solutions to reduce conflict misses.  The first one is, once again, increase the cache size.  The second one is to increase the </a:t>
            </a:r>
            <a:r>
              <a:rPr lang="en-US" dirty="0" err="1"/>
              <a:t>associativity</a:t>
            </a:r>
            <a:r>
              <a:rPr lang="en-US" dirty="0"/>
              <a:t>.</a:t>
            </a:r>
          </a:p>
          <a:p>
            <a:r>
              <a:rPr lang="en-US" dirty="0"/>
              <a:t>For example, say using a 2-way set associative cache instead of directed mapped cache.</a:t>
            </a:r>
          </a:p>
          <a:p>
            <a:r>
              <a:rPr lang="en-US" dirty="0"/>
              <a:t>But keep in mind that cache miss rate is only one part of the equation.  You also have to worry about cache access time and miss penalty.  Do NOT optimize miss rate alone.</a:t>
            </a:r>
          </a:p>
          <a:p>
            <a:r>
              <a:rPr lang="en-US" dirty="0"/>
              <a:t>Finally, there is another source of cache miss we will not cover today.  Those are referred to as invalidation misses caused by another process, such as IO , update the main memory so you have to flush the cache to avoid inconsistency between memory and cache.</a:t>
            </a:r>
          </a:p>
          <a:p>
            <a:endParaRPr lang="en-US" dirty="0"/>
          </a:p>
          <a:p>
            <a:r>
              <a:rPr lang="en-US" dirty="0"/>
              <a:t>+2 = 43 min. (Y:23)</a:t>
            </a:r>
          </a:p>
        </p:txBody>
      </p:sp>
      <p:sp>
        <p:nvSpPr>
          <p:cNvPr id="1603587" name="Rectangle 3"/>
          <p:cNvSpPr>
            <a:spLocks noGrp="1" noRot="1" noChangeAspect="1" noChangeArrowheads="1" noTextEdit="1"/>
          </p:cNvSpPr>
          <p:nvPr>
            <p:ph type="sldImg"/>
          </p:nvPr>
        </p:nvSpPr>
        <p:spPr>
          <a:xfrm>
            <a:off x="1279525" y="619125"/>
            <a:ext cx="4776788" cy="3582988"/>
          </a:xfr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2802" name="Rectangle 2"/>
          <p:cNvSpPr>
            <a:spLocks noGrp="1" noRot="1" noChangeAspect="1" noChangeArrowheads="1" noTextEdit="1"/>
          </p:cNvSpPr>
          <p:nvPr>
            <p:ph type="sldImg"/>
          </p:nvPr>
        </p:nvSpPr>
        <p:spPr>
          <a:xfrm>
            <a:off x="1276350" y="615950"/>
            <a:ext cx="4783138" cy="3587750"/>
          </a:xfrm>
        </p:spPr>
      </p:sp>
      <p:sp>
        <p:nvSpPr>
          <p:cNvPr id="1612803" name="Rectangle 3"/>
          <p:cNvSpPr>
            <a:spLocks noGrp="1" noChangeArrowheads="1"/>
          </p:cNvSpPr>
          <p:nvPr>
            <p:ph type="body" idx="1"/>
          </p:nvPr>
        </p:nvSpPr>
        <p:spPr>
          <a:xfrm>
            <a:off x="550863" y="4560888"/>
            <a:ext cx="6303962" cy="4319587"/>
          </a:xfrm>
          <a:ln/>
        </p:spPr>
        <p:txBody>
          <a:bodyPr lIns="96651" tIns="48325" rIns="96651" bIns="48325"/>
          <a:lstStyle/>
          <a:p>
            <a:r>
              <a:rPr lang="en-CA" sz="1100" kern="1200" baseline="0" dirty="0" smtClean="0">
                <a:solidFill>
                  <a:schemeClr val="tx1"/>
                </a:solidFill>
                <a:latin typeface="Arial" charset="0"/>
                <a:ea typeface="+mn-ea"/>
                <a:cs typeface="+mn-cs"/>
              </a:rPr>
              <a:t>Write the cache entry, putting the data from memory in the data portion of</a:t>
            </a:r>
          </a:p>
          <a:p>
            <a:r>
              <a:rPr lang="en-CA" sz="1100" kern="1200" baseline="0" dirty="0" smtClean="0">
                <a:solidFill>
                  <a:schemeClr val="tx1"/>
                </a:solidFill>
                <a:latin typeface="Arial" charset="0"/>
                <a:ea typeface="+mn-ea"/>
                <a:cs typeface="+mn-cs"/>
              </a:rPr>
              <a:t>the entry, writing the upper bits of the address (from the ALU) into the tag</a:t>
            </a:r>
          </a:p>
          <a:p>
            <a:r>
              <a:rPr lang="en-CA" sz="1100" kern="1200" baseline="0" dirty="0" smtClean="0">
                <a:solidFill>
                  <a:schemeClr val="tx1"/>
                </a:solidFill>
                <a:latin typeface="Arial" charset="0"/>
                <a:ea typeface="+mn-ea"/>
                <a:cs typeface="+mn-cs"/>
              </a:rPr>
              <a:t>field, and turning the valid bit on.</a:t>
            </a:r>
          </a:p>
          <a:p>
            <a:endParaRPr lang="en-US" dirty="0" smtClean="0"/>
          </a:p>
          <a:p>
            <a:endParaRPr lang="en-US" dirty="0" smtClean="0"/>
          </a:p>
          <a:p>
            <a:r>
              <a:rPr lang="en-US" dirty="0" smtClean="0"/>
              <a:t>Let’s </a:t>
            </a:r>
            <a:r>
              <a:rPr lang="en-US" dirty="0"/>
              <a:t>look at our 1KB direct mapped cache again.</a:t>
            </a:r>
          </a:p>
          <a:p>
            <a:r>
              <a:rPr lang="en-US" dirty="0"/>
              <a:t>Assume we do a 16-bit write to memory location 0x000000 and causes a cache miss in our 1KB direct mapped cache that has 32-byte block select.</a:t>
            </a:r>
          </a:p>
          <a:p>
            <a:r>
              <a:rPr lang="en-US" dirty="0"/>
              <a:t>After we write the cache tag into the cache and write the 16-bit data into Byte 0 and Byte 1, do we have to read the rest of the block (Byte 2, 3, ... Byte 31) from memory?</a:t>
            </a:r>
          </a:p>
          <a:p>
            <a:r>
              <a:rPr lang="en-US" dirty="0"/>
              <a:t>If we do read the rest of the block in, it is called write allocate. But stop and think for a second.  Is it really necessary to bring in the rest of the block on a write miss?</a:t>
            </a:r>
          </a:p>
          <a:p>
            <a:r>
              <a:rPr lang="en-US" dirty="0"/>
              <a:t>True, the principle of spatial locality implies that we are likely to access them soon.</a:t>
            </a:r>
          </a:p>
          <a:p>
            <a:r>
              <a:rPr lang="en-US" dirty="0"/>
              <a:t>But the type of access we are going to do is likely to be another write.</a:t>
            </a:r>
          </a:p>
          <a:p>
            <a:r>
              <a:rPr lang="en-US" dirty="0"/>
              <a:t>So if even if we do  read in the data, we may end up  overwriting them anyway so it is a common practice to NOT read in the rest of the block on a write miss.</a:t>
            </a:r>
          </a:p>
          <a:p>
            <a:r>
              <a:rPr lang="en-US" dirty="0"/>
              <a:t>If you don’t bring in the rest of the block, or use the more technical term, Write Not Allocate, you better have some way to tell the processor the rest of the block is no longer valid.</a:t>
            </a:r>
          </a:p>
          <a:p>
            <a:r>
              <a:rPr lang="en-US" dirty="0"/>
              <a:t>This bring us to the topic of sub-blocking.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3890"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853891" name="Rectangle 3"/>
          <p:cNvSpPr>
            <a:spLocks noGrp="1" noChangeArrowheads="1"/>
          </p:cNvSpPr>
          <p:nvPr>
            <p:ph type="body" idx="1"/>
          </p:nvPr>
        </p:nvSpPr>
        <p:spPr bwMode="auto">
          <a:xfrm>
            <a:off x="550626" y="4563191"/>
            <a:ext cx="6301588" cy="4317593"/>
          </a:xfrm>
          <a:prstGeom prst="rect">
            <a:avLst/>
          </a:prstGeom>
          <a:solidFill>
            <a:srgbClr val="FFFFFF"/>
          </a:solidFill>
          <a:ln>
            <a:solidFill>
              <a:srgbClr val="000000"/>
            </a:solidFill>
            <a:miter lim="800000"/>
            <a:headEnd/>
            <a:tailEnd/>
          </a:ln>
        </p:spPr>
        <p:txBody>
          <a:bodyPr lIns="95071" tIns="47536" rIns="95071" bIns="47536">
            <a:prstTxWarp prst="textNoShape">
              <a:avLst/>
            </a:prstTxWarp>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Early restart works best for instruction caches (since it works best for sequential accesses) – if the memory system can deliver a word every clock cycle, it can return words just in time.  But if the processor needs another word from a different block before the previous transfer is complete, then the processor will have to stall until the memory is no longer busy.</a:t>
            </a:r>
          </a:p>
          <a:p>
            <a:r>
              <a:rPr lang="en-US" dirty="0" smtClean="0"/>
              <a:t>Unless you have a </a:t>
            </a:r>
            <a:r>
              <a:rPr lang="en-US" dirty="0" err="1" smtClean="0"/>
              <a:t>nonblocking</a:t>
            </a:r>
            <a:r>
              <a:rPr lang="en-US" dirty="0" smtClean="0"/>
              <a:t> cache that come in two flavors</a:t>
            </a:r>
          </a:p>
          <a:p>
            <a:r>
              <a:rPr lang="en-US" dirty="0" smtClean="0"/>
              <a:t>Hit under miss – allow additional cache hits during a miss with the goal of hiding some of the miss latency</a:t>
            </a:r>
          </a:p>
          <a:p>
            <a:r>
              <a:rPr lang="en-US" dirty="0" smtClean="0"/>
              <a:t>Miss under miss – allow multiple outstanding cache misses (need a high bandwidth memory system to support it)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42" name="Rectangle 2"/>
          <p:cNvSpPr>
            <a:spLocks noGrp="1" noRot="1" noChangeAspect="1" noChangeArrowheads="1" noTextEdit="1"/>
          </p:cNvSpPr>
          <p:nvPr>
            <p:ph type="sldImg"/>
          </p:nvPr>
        </p:nvSpPr>
        <p:spPr/>
      </p:sp>
      <p:sp>
        <p:nvSpPr>
          <p:cNvPr id="1699843" name="Rectangle 3"/>
          <p:cNvSpPr>
            <a:spLocks noGrp="1" noChangeArrowheads="1"/>
          </p:cNvSpPr>
          <p:nvPr>
            <p:ph type="body" idx="1"/>
          </p:nvPr>
        </p:nvSpPr>
        <p:spPr>
          <a:ln/>
        </p:spPr>
        <p:txBody>
          <a:bodyPr/>
          <a:lstStyle/>
          <a:p>
            <a:r>
              <a:rPr lang="en-US" dirty="0"/>
              <a:t>First of all, a N-way set associative cache will need N comparators instead of just one comparator (use the right side of the diagram for direct mapped cache).</a:t>
            </a:r>
          </a:p>
          <a:p>
            <a:r>
              <a:rPr lang="en-US" dirty="0"/>
              <a:t>A N-way set associative cache will also be slower than a direct mapped cache because of this extra multiplexer delay.</a:t>
            </a:r>
          </a:p>
          <a:p>
            <a:r>
              <a:rPr lang="en-US" dirty="0"/>
              <a:t>Finally, for a N-way set associative cache, the data will be available AFTER the hit/miss signal becomes valid because the hit/</a:t>
            </a:r>
            <a:r>
              <a:rPr lang="en-US" dirty="0" err="1"/>
              <a:t>mis</a:t>
            </a:r>
            <a:r>
              <a:rPr lang="en-US" dirty="0"/>
              <a:t> is needed to control the data MUX.</a:t>
            </a:r>
          </a:p>
          <a:p>
            <a:r>
              <a:rPr lang="en-US" dirty="0"/>
              <a:t>For a direct mapped cache, that is everything before the MUX on the right or left side, the cache block will be available BEFORE the hit/miss signal (AND gate output) because the data does not have to go through the comparator.</a:t>
            </a:r>
          </a:p>
          <a:p>
            <a:r>
              <a:rPr lang="en-US" dirty="0"/>
              <a:t>This can be an important consideration because the processor can now go ahead and use the data  without  knowing if it is a Hit or Miss.  Just assume it is a hit.</a:t>
            </a:r>
          </a:p>
          <a:p>
            <a:r>
              <a:rPr lang="en-US" dirty="0"/>
              <a:t>Since cache hit rate is in the upper 90% range, you will be ahead of the game 90% of the time and for those 10% of the time that you  are wrong,  just make sure you can recover.</a:t>
            </a:r>
          </a:p>
          <a:p>
            <a:r>
              <a:rPr lang="en-US" dirty="0"/>
              <a:t>You cannot play this speculation game with a N-way set-associative cache because as I said earlier, the data will not be available to you until the hit/miss signal is valid.</a:t>
            </a:r>
          </a:p>
          <a:p>
            <a:endParaRPr lang="en-US" dirty="0"/>
          </a:p>
          <a:p>
            <a:r>
              <a:rPr lang="en-US" dirty="0"/>
              <a:t>+2 = 38 min. (Y:18)</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smtClean="0">
                <a:hlinkClick r:id="rId3" tooltip="Double data rate"/>
              </a:rPr>
              <a:t>Double data rate</a:t>
            </a:r>
            <a:r>
              <a:rPr lang="en-CA" b="1" smtClean="0"/>
              <a:t> </a:t>
            </a:r>
            <a:r>
              <a:rPr lang="en-CA" b="1" smtClean="0">
                <a:hlinkClick r:id="rId4" tooltip="Synchronous dynamic random-access memory"/>
              </a:rPr>
              <a:t>synchronous dynamic random-access memory</a:t>
            </a:r>
            <a:endParaRPr lang="en-CA" b="1" smtClean="0"/>
          </a:p>
          <a:p>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10" name="Rectangle 2"/>
          <p:cNvSpPr>
            <a:spLocks noGrp="1" noChangeArrowheads="1"/>
          </p:cNvSpPr>
          <p:nvPr>
            <p:ph type="body" idx="1"/>
          </p:nvPr>
        </p:nvSpPr>
        <p:spPr>
          <a:xfrm>
            <a:off x="550863" y="4560888"/>
            <a:ext cx="6303962" cy="4319587"/>
          </a:xfrm>
          <a:noFill/>
          <a:ln>
            <a:noFill/>
          </a:ln>
        </p:spPr>
        <p:txBody>
          <a:bodyPr lIns="95655" tIns="46988" rIns="95655" bIns="46988"/>
          <a:lstStyle/>
          <a:p>
            <a:endParaRPr lang="en-US"/>
          </a:p>
          <a:p>
            <a:r>
              <a:rPr lang="en-US"/>
              <a:t>No fancy replacement policy is needed for the direct mapped cache. </a:t>
            </a:r>
          </a:p>
          <a:p>
            <a:r>
              <a:rPr lang="en-US"/>
              <a:t>As a matter of fact, that is what cause direct mapped trouble to begin with: only one place to go in the cache--causes conflict misses.</a:t>
            </a:r>
          </a:p>
          <a:p>
            <a:endParaRPr lang="en-US"/>
          </a:p>
          <a:p>
            <a:r>
              <a:rPr lang="en-US"/>
              <a:t>No fancy replacement policy is needed for the direct mapped cache. </a:t>
            </a:r>
          </a:p>
          <a:p>
            <a:r>
              <a:rPr lang="en-US"/>
              <a:t>As a matter of fact, that is what cause direct mapped trouble to begin with: only one place to go in the cache--causes conflict misses.</a:t>
            </a:r>
          </a:p>
          <a:p>
            <a:endParaRPr lang="en-US"/>
          </a:p>
          <a:p>
            <a:r>
              <a:rPr lang="en-US"/>
              <a:t>Besides working at Sun, I also teach people how to fly whenever I have time.</a:t>
            </a:r>
          </a:p>
          <a:p>
            <a:r>
              <a:rPr lang="en-US"/>
              <a:t>Statistic have shown that if a pilot crashed after an engine failure, he or she is more likely to get killed in a multi-engine light airplane than a single engine airplane.</a:t>
            </a:r>
          </a:p>
          <a:p>
            <a:r>
              <a:rPr lang="en-US"/>
              <a:t>The joke among us flight instructors is that: sure, when the engine quit in a single engine stops, you have one option: sooner or later, you land.  Probably sooner.</a:t>
            </a:r>
          </a:p>
          <a:p>
            <a:r>
              <a:rPr lang="en-US"/>
              <a:t>But in a multi-engine airplane with one engine stops, you have a lot of options.  It is the need to make a decision that kills those people.</a:t>
            </a:r>
          </a:p>
          <a:p>
            <a:endParaRPr lang="en-US"/>
          </a:p>
        </p:txBody>
      </p:sp>
      <p:sp>
        <p:nvSpPr>
          <p:cNvPr id="1655811" name="Rectangle 3"/>
          <p:cNvSpPr>
            <a:spLocks noGrp="1" noRot="1" noChangeAspect="1" noChangeArrowheads="1" noTextEdit="1"/>
          </p:cNvSpPr>
          <p:nvPr>
            <p:ph type="sldImg"/>
          </p:nvPr>
        </p:nvSpPr>
        <p:spPr>
          <a:xfrm>
            <a:off x="1277938" y="620713"/>
            <a:ext cx="4775200" cy="3581400"/>
          </a:xfr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7138" name="Rectangle 2"/>
          <p:cNvSpPr>
            <a:spLocks noGrp="1" noChangeArrowheads="1"/>
          </p:cNvSpPr>
          <p:nvPr>
            <p:ph type="body" idx="1"/>
          </p:nvPr>
        </p:nvSpPr>
        <p:spPr>
          <a:xfrm>
            <a:off x="550863" y="4562475"/>
            <a:ext cx="6303962" cy="4319588"/>
          </a:xfrm>
          <a:noFill/>
          <a:ln>
            <a:noFill/>
          </a:ln>
        </p:spPr>
        <p:txBody>
          <a:bodyPr lIns="98224" tIns="48250" rIns="98224" bIns="48250"/>
          <a:lstStyle/>
          <a:p>
            <a:r>
              <a:rPr lang="en-US" dirty="0"/>
              <a:t>Let’s summarize today’s lecture.  I know you have heard this many times and many ways but it is still worth repeating.  Memory hierarchy works because of the Principle of Locality which says a program will access a relatively small portion of the address space at any instant of time.  There are two types of locality: temporal locality, or locality in time and spatial locality, or locality in space.</a:t>
            </a:r>
          </a:p>
          <a:p>
            <a:r>
              <a:rPr lang="en-US" dirty="0"/>
              <a:t>So far, we have covered three major categories of cache misses.</a:t>
            </a:r>
          </a:p>
          <a:p>
            <a:r>
              <a:rPr lang="en-US" dirty="0"/>
              <a:t>Compulsory misses are cache misses due to cold start. You cannot avoid them but if you are going to run billions of instructions anyway, compulsory misses usually don’t bother you.</a:t>
            </a:r>
          </a:p>
          <a:p>
            <a:r>
              <a:rPr lang="en-US" dirty="0"/>
              <a:t>Conflict misses are misses caused by multiple memory location being mapped to the same cache location. The nightmare scenario is the ping pong effect when a block is read into the cache but  before we have a chance to use it, it was immediately forced out by another conflict  miss.  You can reduce Conflict misses by either increase the cache size or increase the </a:t>
            </a:r>
            <a:r>
              <a:rPr lang="en-US" dirty="0" err="1"/>
              <a:t>associativity</a:t>
            </a:r>
            <a:r>
              <a:rPr lang="en-US" dirty="0"/>
              <a:t>, or both.</a:t>
            </a:r>
          </a:p>
          <a:p>
            <a:r>
              <a:rPr lang="en-US" dirty="0"/>
              <a:t>Finally, Capacity misses occurs when the cache is not big enough to contains all the cache blocks required by the program. You can reduce this miss rate by making the cache larger.</a:t>
            </a:r>
          </a:p>
          <a:p>
            <a:r>
              <a:rPr lang="en-US" dirty="0"/>
              <a:t>There are two write policy as far as cache write is concerned.  Write through requires a write buffer and a nightmare scenario is when the store occurs so frequent that you saturates your write buffer.</a:t>
            </a:r>
          </a:p>
          <a:p>
            <a:r>
              <a:rPr lang="en-US" dirty="0"/>
              <a:t>The second write polity is write back.  In this case, you only write to the cache and only when the cache block is being replaced do you write the cache block back to memory.</a:t>
            </a:r>
          </a:p>
          <a:p>
            <a:r>
              <a:rPr lang="en-US" dirty="0"/>
              <a:t>No fancy replacement policy is needed for the direct mapped cache.  That is what caused direct mapped cache trouble to begin with – only one place to go in the cache causing conflict misses.</a:t>
            </a:r>
          </a:p>
        </p:txBody>
      </p:sp>
      <p:sp>
        <p:nvSpPr>
          <p:cNvPr id="1627139" name="Rectangle 3"/>
          <p:cNvSpPr>
            <a:spLocks noGrp="1" noRot="1" noChangeAspect="1" noChangeArrowheads="1" noTextEdit="1"/>
          </p:cNvSpPr>
          <p:nvPr>
            <p:ph type="sldImg"/>
          </p:nvPr>
        </p:nvSpPr>
        <p:spPr>
          <a:xfrm>
            <a:off x="1279525" y="619125"/>
            <a:ext cx="4776788" cy="3582988"/>
          </a:xfr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rate</a:t>
            </a:r>
            <a:r>
              <a:rPr lang="en-US" baseline="0" dirty="0" smtClean="0"/>
              <a:t> at which writes are generated by a processor generally exceed the rate at which the memory system can process them, even allowing for physically and logically wider memories and burst modes for DRAMs.  Subsequently, most of today’s caches use write-back</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xfrm>
            <a:off x="0" y="0"/>
            <a:ext cx="3169920" cy="480060"/>
          </a:xfrm>
          <a:prstGeom prst="rect">
            <a:avLst/>
          </a:prstGeom>
        </p:spPr>
        <p:txBody>
          <a:bodyPr lIns="96661" tIns="48331" rIns="96661" bIns="48331"/>
          <a:lstStyle/>
          <a:p>
            <a:pPr>
              <a:defRPr/>
            </a:pPr>
            <a:r>
              <a:rPr lang="en-AU"/>
              <a:t>Morgan Kaufmann Publishers</a:t>
            </a:r>
          </a:p>
        </p:txBody>
      </p:sp>
      <p:sp>
        <p:nvSpPr>
          <p:cNvPr id="45059" name="Rectangle 3"/>
          <p:cNvSpPr>
            <a:spLocks noGrp="1" noChangeArrowheads="1"/>
          </p:cNvSpPr>
          <p:nvPr>
            <p:ph type="dt" sz="quarter" idx="1"/>
          </p:nvPr>
        </p:nvSpPr>
        <p:spPr>
          <a:xfrm>
            <a:off x="4143587" y="0"/>
            <a:ext cx="3169920" cy="480060"/>
          </a:xfrm>
          <a:prstGeom prst="rect">
            <a:avLst/>
          </a:prstGeom>
        </p:spPr>
        <p:txBody>
          <a:bodyPr lIns="96661" tIns="48331" rIns="96661" bIns="48331"/>
          <a:lstStyle/>
          <a:p>
            <a:pPr>
              <a:defRPr/>
            </a:pPr>
            <a:fld id="{05F688A9-AAC3-8C4D-BE02-C84054AA464D}" type="datetime3">
              <a:rPr lang="en-AU"/>
              <a:pPr>
                <a:defRPr/>
              </a:pPr>
              <a:t>4 January, 2015</a:t>
            </a:fld>
            <a:endParaRPr lang="en-AU"/>
          </a:p>
        </p:txBody>
      </p:sp>
      <p:sp>
        <p:nvSpPr>
          <p:cNvPr id="45060" name="Rectangle 6"/>
          <p:cNvSpPr>
            <a:spLocks noGrp="1" noChangeArrowheads="1"/>
          </p:cNvSpPr>
          <p:nvPr>
            <p:ph type="ftr" sz="quarter" idx="4"/>
          </p:nvPr>
        </p:nvSpPr>
        <p:spPr>
          <a:xfrm>
            <a:off x="0" y="9119474"/>
            <a:ext cx="3169920" cy="480060"/>
          </a:xfrm>
          <a:prstGeom prst="rect">
            <a:avLst/>
          </a:prstGeom>
        </p:spPr>
        <p:txBody>
          <a:bodyPr lIns="96661" tIns="48331" rIns="96661" bIns="48331"/>
          <a:lstStyle/>
          <a:p>
            <a:pPr>
              <a:defRPr/>
            </a:pPr>
            <a:r>
              <a:rPr lang="en-AU"/>
              <a:t>Chapter 5 — Large and Fast: Exploiting Memory Hierarchy</a:t>
            </a:r>
          </a:p>
        </p:txBody>
      </p:sp>
      <p:sp>
        <p:nvSpPr>
          <p:cNvPr id="45061" name="Rectangle 7"/>
          <p:cNvSpPr>
            <a:spLocks noGrp="1" noChangeArrowheads="1"/>
          </p:cNvSpPr>
          <p:nvPr>
            <p:ph type="sldNum" sz="quarter" idx="5"/>
          </p:nvPr>
        </p:nvSpPr>
        <p:spPr>
          <a:xfrm>
            <a:off x="4143587" y="9119474"/>
            <a:ext cx="3169920" cy="480060"/>
          </a:xfrm>
          <a:prstGeom prst="rect">
            <a:avLst/>
          </a:prstGeom>
        </p:spPr>
        <p:txBody>
          <a:bodyPr lIns="96661" tIns="48331" rIns="96661" bIns="48331"/>
          <a:lstStyle/>
          <a:p>
            <a:pPr>
              <a:defRPr/>
            </a:pPr>
            <a:fld id="{02F9F773-EB27-664D-AF58-7373D027B7B6}" type="slidenum">
              <a:rPr lang="en-AU"/>
              <a:pPr>
                <a:defRPr/>
              </a:pPr>
              <a:t>6</a:t>
            </a:fld>
            <a:endParaRPr lang="en-AU"/>
          </a:p>
        </p:txBody>
      </p:sp>
      <p:sp>
        <p:nvSpPr>
          <p:cNvPr id="522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31"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42" name="Rectangle 2"/>
          <p:cNvSpPr>
            <a:spLocks noGrp="1" noRot="1" noChangeAspect="1" noChangeArrowheads="1" noTextEdit="1"/>
          </p:cNvSpPr>
          <p:nvPr>
            <p:ph type="sldImg"/>
          </p:nvPr>
        </p:nvSpPr>
        <p:spPr>
          <a:xfrm>
            <a:off x="1276350" y="617538"/>
            <a:ext cx="4783138" cy="3586162"/>
          </a:xfrm>
        </p:spPr>
      </p:sp>
      <p:sp>
        <p:nvSpPr>
          <p:cNvPr id="1597443" name="Rectangle 3"/>
          <p:cNvSpPr>
            <a:spLocks noGrp="1" noChangeArrowheads="1"/>
          </p:cNvSpPr>
          <p:nvPr>
            <p:ph type="body" idx="1"/>
          </p:nvPr>
        </p:nvSpPr>
        <p:spPr>
          <a:xfrm>
            <a:off x="550863" y="4560889"/>
            <a:ext cx="6303962" cy="4319587"/>
          </a:xfrm>
          <a:ln/>
        </p:spPr>
        <p:txBody>
          <a:bodyPr lIns="96642" tIns="48321" rIns="96642" bIns="48321"/>
          <a:lstStyle/>
          <a:p>
            <a:r>
              <a:rPr lang="en-US" dirty="0"/>
              <a:t>For </a:t>
            </a:r>
            <a:r>
              <a:rPr lang="en-US" dirty="0" smtClean="0"/>
              <a:t>lecture</a:t>
            </a:r>
          </a:p>
          <a:p>
            <a:r>
              <a:rPr lang="en-US" dirty="0" smtClean="0"/>
              <a:t>Reference</a:t>
            </a:r>
            <a:r>
              <a:rPr lang="en-US" baseline="0" dirty="0" smtClean="0"/>
              <a:t> string is word addresses (or block number since we are using one word blocks) – i.e., the low order two bits used to selected the byte in the 32-bit word are ignored</a:t>
            </a:r>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5634" name="Rectangle 2"/>
          <p:cNvSpPr>
            <a:spLocks noGrp="1" noChangeArrowheads="1"/>
          </p:cNvSpPr>
          <p:nvPr>
            <p:ph type="body" idx="1"/>
          </p:nvPr>
        </p:nvSpPr>
        <p:spPr>
          <a:xfrm>
            <a:off x="974726" y="4562475"/>
            <a:ext cx="5365750" cy="4319588"/>
          </a:xfrm>
          <a:noFill/>
          <a:ln>
            <a:noFill/>
          </a:ln>
        </p:spPr>
        <p:txBody>
          <a:bodyPr lIns="98215" tIns="48246" rIns="98215" bIns="48246"/>
          <a:lstStyle/>
          <a:p>
            <a:r>
              <a:rPr lang="en-US" dirty="0"/>
              <a:t>Let’s use a specific example with realistic numbers: assume we have a 1 K word (4Kbyte) direct mapped cache with block size equals to 4 bytes (1 word).</a:t>
            </a:r>
          </a:p>
          <a:p>
            <a:r>
              <a:rPr lang="en-US" dirty="0"/>
              <a:t>In other words, each block associated with the cache tag will have 4 bytes in it (Row 1).</a:t>
            </a:r>
          </a:p>
          <a:p>
            <a:r>
              <a:rPr lang="en-US" dirty="0"/>
              <a:t>With Block Size equals to 4 bytes, the 2 least significant bits of the address will be used as byte select within the cache block.</a:t>
            </a:r>
          </a:p>
          <a:p>
            <a:r>
              <a:rPr lang="en-US" dirty="0"/>
              <a:t>Since the cache size is 1K word, the upper 32 minus 10+2 bits, or 20 bits of the address will be stored as cache tag.</a:t>
            </a:r>
          </a:p>
          <a:p>
            <a:r>
              <a:rPr lang="en-US" dirty="0"/>
              <a:t>The rest of the (10) address bits in the middle, that is bit 2 through 11, will be used as Cache Index to select the proper cache entry</a:t>
            </a:r>
          </a:p>
          <a:p>
            <a:endParaRPr lang="en-US" dirty="0"/>
          </a:p>
          <a:p>
            <a:r>
              <a:rPr lang="en-US" dirty="0"/>
              <a:t>Temporal!</a:t>
            </a:r>
          </a:p>
        </p:txBody>
      </p:sp>
      <p:sp>
        <p:nvSpPr>
          <p:cNvPr id="1605635" name="Rectangle 3"/>
          <p:cNvSpPr>
            <a:spLocks noGrp="1" noRot="1" noChangeAspect="1" noChangeArrowheads="1" noTextEdit="1"/>
          </p:cNvSpPr>
          <p:nvPr>
            <p:ph type="sldImg"/>
          </p:nvPr>
        </p:nvSpPr>
        <p:spPr>
          <a:xfrm>
            <a:off x="1273175" y="727075"/>
            <a:ext cx="4778375" cy="3584575"/>
          </a:xfrm>
          <a:ln cap="flat">
            <a:solidFill>
              <a:schemeClr val="tx1"/>
            </a:solid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22" name="Rectangle 2"/>
          <p:cNvSpPr>
            <a:spLocks noGrp="1" noRot="1" noChangeAspect="1" noChangeArrowheads="1" noTextEdit="1"/>
          </p:cNvSpPr>
          <p:nvPr>
            <p:ph type="sldImg"/>
          </p:nvPr>
        </p:nvSpPr>
        <p:spPr>
          <a:xfrm>
            <a:off x="1276350" y="617538"/>
            <a:ext cx="4783138" cy="3586162"/>
          </a:xfrm>
        </p:spPr>
      </p:sp>
      <p:sp>
        <p:nvSpPr>
          <p:cNvPr id="1617923" name="Rectangle 3"/>
          <p:cNvSpPr>
            <a:spLocks noGrp="1" noChangeArrowheads="1"/>
          </p:cNvSpPr>
          <p:nvPr>
            <p:ph type="body" idx="1"/>
          </p:nvPr>
        </p:nvSpPr>
        <p:spPr>
          <a:xfrm>
            <a:off x="550863" y="4560889"/>
            <a:ext cx="6303962" cy="4319587"/>
          </a:xfrm>
          <a:ln/>
        </p:spPr>
        <p:txBody>
          <a:bodyPr lIns="96642" tIns="48321" rIns="96642" bIns="48321"/>
          <a:lstStyle/>
          <a:p>
            <a:r>
              <a:rPr lang="en-US" dirty="0"/>
              <a:t>For </a:t>
            </a:r>
            <a:r>
              <a:rPr lang="en-US" dirty="0" smtClean="0"/>
              <a:t>lecture</a:t>
            </a:r>
          </a:p>
          <a:p>
            <a:r>
              <a:rPr lang="en-US" dirty="0" smtClean="0"/>
              <a:t>Show the 4-bi</a:t>
            </a:r>
            <a:r>
              <a:rPr lang="en-US" baseline="0" dirty="0" smtClean="0"/>
              <a:t>t address mapping – 2-bits of tag, 1-bit of set address (index), 1-bit of word-in-block select</a:t>
            </a:r>
          </a:p>
          <a:p>
            <a:endParaRPr lang="en-US" baseline="0" dirty="0" smtClean="0"/>
          </a:p>
          <a:p>
            <a:r>
              <a:rPr lang="en-CA" sz="1100" kern="1200" baseline="0" dirty="0" smtClean="0">
                <a:solidFill>
                  <a:schemeClr val="tx1"/>
                </a:solidFill>
                <a:latin typeface="Arial" charset="0"/>
                <a:ea typeface="+mn-ea"/>
                <a:cs typeface="+mn-cs"/>
              </a:rPr>
              <a:t>To take advantage of spatial locality, a cache must have a block size larger than</a:t>
            </a:r>
          </a:p>
          <a:p>
            <a:r>
              <a:rPr lang="en-CA" sz="1100" kern="1200" baseline="0" dirty="0" smtClean="0">
                <a:solidFill>
                  <a:schemeClr val="tx1"/>
                </a:solidFill>
                <a:latin typeface="Arial" charset="0"/>
                <a:ea typeface="+mn-ea"/>
                <a:cs typeface="+mn-cs"/>
              </a:rPr>
              <a:t>one word. The use of a larger block decreases the miss rate and improves the efficiency</a:t>
            </a:r>
          </a:p>
          <a:p>
            <a:r>
              <a:rPr lang="en-CA" sz="1100" kern="1200" baseline="0" dirty="0" smtClean="0">
                <a:solidFill>
                  <a:schemeClr val="tx1"/>
                </a:solidFill>
                <a:latin typeface="Arial" charset="0"/>
                <a:ea typeface="+mn-ea"/>
                <a:cs typeface="+mn-cs"/>
              </a:rPr>
              <a:t>of the cache by reducing the amount of tag storage relative to the amount of</a:t>
            </a:r>
          </a:p>
          <a:p>
            <a:r>
              <a:rPr lang="en-CA" sz="1100" kern="1200" baseline="0" dirty="0" smtClean="0">
                <a:solidFill>
                  <a:schemeClr val="tx1"/>
                </a:solidFill>
                <a:latin typeface="Arial" charset="0"/>
                <a:ea typeface="+mn-ea"/>
                <a:cs typeface="+mn-cs"/>
              </a:rPr>
              <a:t>data storage in the cache. Although a larger block size decreases the miss rate, it can</a:t>
            </a:r>
          </a:p>
          <a:p>
            <a:r>
              <a:rPr lang="en-CA" sz="1100" kern="1200" baseline="0" dirty="0" smtClean="0">
                <a:solidFill>
                  <a:schemeClr val="tx1"/>
                </a:solidFill>
                <a:latin typeface="Arial" charset="0"/>
                <a:ea typeface="+mn-ea"/>
                <a:cs typeface="+mn-cs"/>
              </a:rPr>
              <a:t>also increase the miss penalty. If the miss penalty increased linearly with the block</a:t>
            </a:r>
          </a:p>
          <a:p>
            <a:r>
              <a:rPr lang="en-CA" sz="1100" kern="1200" baseline="0" dirty="0" smtClean="0">
                <a:solidFill>
                  <a:schemeClr val="tx1"/>
                </a:solidFill>
                <a:latin typeface="Arial" charset="0"/>
                <a:ea typeface="+mn-ea"/>
                <a:cs typeface="+mn-cs"/>
              </a:rPr>
              <a:t>size, larger blocks could easily lead to lower performance.</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9970" name="Rectangle 2"/>
          <p:cNvSpPr>
            <a:spLocks noGrp="1" noChangeArrowheads="1"/>
          </p:cNvSpPr>
          <p:nvPr>
            <p:ph type="body" idx="1"/>
          </p:nvPr>
        </p:nvSpPr>
        <p:spPr>
          <a:xfrm>
            <a:off x="974726" y="4562475"/>
            <a:ext cx="5365750" cy="4319588"/>
          </a:xfrm>
          <a:noFill/>
          <a:ln>
            <a:noFill/>
          </a:ln>
        </p:spPr>
        <p:txBody>
          <a:bodyPr lIns="98215" tIns="48246" rIns="98215" bIns="48246"/>
          <a:lstStyle/>
          <a:p>
            <a:r>
              <a:rPr lang="en-US"/>
              <a:t>to take advantage for spatial locality want a cache block that is larger than word word in size.</a:t>
            </a:r>
          </a:p>
        </p:txBody>
      </p:sp>
      <p:sp>
        <p:nvSpPr>
          <p:cNvPr id="1619971" name="Rectangle 3"/>
          <p:cNvSpPr>
            <a:spLocks noGrp="1" noRot="1" noChangeAspect="1" noChangeArrowheads="1" noTextEdit="1"/>
          </p:cNvSpPr>
          <p:nvPr>
            <p:ph type="sldImg"/>
          </p:nvPr>
        </p:nvSpPr>
        <p:spPr>
          <a:xfrm>
            <a:off x="1273175" y="727075"/>
            <a:ext cx="4778375" cy="3584575"/>
          </a:xfrm>
          <a:ln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1100" kern="1200" baseline="0" dirty="0" smtClean="0">
                <a:solidFill>
                  <a:schemeClr val="tx1"/>
                </a:solidFill>
                <a:latin typeface="Arial" charset="0"/>
                <a:ea typeface="+mn-ea"/>
                <a:cs typeface="+mn-cs"/>
              </a:rPr>
              <a:t>To take advantage of spatial locality, a cache must have a block size larger than</a:t>
            </a:r>
          </a:p>
          <a:p>
            <a:r>
              <a:rPr lang="en-CA" sz="1100" kern="1200" baseline="0" dirty="0" smtClean="0">
                <a:solidFill>
                  <a:schemeClr val="tx1"/>
                </a:solidFill>
                <a:latin typeface="Arial" charset="0"/>
                <a:ea typeface="+mn-ea"/>
                <a:cs typeface="+mn-cs"/>
              </a:rPr>
              <a:t>one word. The use of a larger block decreases the miss rate and improves the efficiency</a:t>
            </a:r>
          </a:p>
          <a:p>
            <a:r>
              <a:rPr lang="en-CA" sz="1100" kern="1200" baseline="0" dirty="0" smtClean="0">
                <a:solidFill>
                  <a:schemeClr val="tx1"/>
                </a:solidFill>
                <a:latin typeface="Arial" charset="0"/>
                <a:ea typeface="+mn-ea"/>
                <a:cs typeface="+mn-cs"/>
              </a:rPr>
              <a:t>of the cache by reducing the amount of tag storage relative to the amount of</a:t>
            </a:r>
          </a:p>
          <a:p>
            <a:r>
              <a:rPr lang="en-CA" sz="1100" kern="1200" baseline="0" dirty="0" smtClean="0">
                <a:solidFill>
                  <a:schemeClr val="tx1"/>
                </a:solidFill>
                <a:latin typeface="Arial" charset="0"/>
                <a:ea typeface="+mn-ea"/>
                <a:cs typeface="+mn-cs"/>
              </a:rPr>
              <a:t>data storage in the cache. Although a larger block size decreases the miss rate, it can</a:t>
            </a:r>
          </a:p>
          <a:p>
            <a:r>
              <a:rPr lang="en-CA" sz="1100" kern="1200" baseline="0" dirty="0" smtClean="0">
                <a:solidFill>
                  <a:schemeClr val="tx1"/>
                </a:solidFill>
                <a:latin typeface="Arial" charset="0"/>
                <a:ea typeface="+mn-ea"/>
                <a:cs typeface="+mn-cs"/>
              </a:rPr>
              <a:t>also increase the miss penalty. If the miss penalty increased linearly with the block</a:t>
            </a:r>
          </a:p>
          <a:p>
            <a:r>
              <a:rPr lang="en-CA" sz="1100" kern="1200" baseline="0" dirty="0" smtClean="0">
                <a:solidFill>
                  <a:schemeClr val="tx1"/>
                </a:solidFill>
                <a:latin typeface="Arial" charset="0"/>
                <a:ea typeface="+mn-ea"/>
                <a:cs typeface="+mn-cs"/>
              </a:rPr>
              <a:t>size, larger blocks could easily lead to lower performance.</a:t>
            </a:r>
          </a:p>
          <a:p>
            <a:endParaRPr lang="en-US" dirty="0" smtClean="0"/>
          </a:p>
          <a:p>
            <a:endParaRPr lang="en-US" dirty="0" smtClean="0"/>
          </a:p>
          <a:p>
            <a:r>
              <a:rPr lang="en-US" dirty="0" smtClean="0"/>
              <a:t>Increasing</a:t>
            </a:r>
            <a:r>
              <a:rPr lang="en-US" baseline="0" dirty="0" smtClean="0"/>
              <a:t> the block size usually decreases the miss rate.</a:t>
            </a:r>
          </a:p>
          <a:p>
            <a:r>
              <a:rPr lang="en-US" baseline="0" dirty="0" smtClean="0"/>
              <a:t>A more serious problem is that the miss penalty goes up since it is primarily determined by the time to fetch the block from the next lower level of the hierarchy and load it into the cache.</a:t>
            </a:r>
          </a:p>
          <a:p>
            <a:endParaRPr lang="en-US" baseline="0" dirty="0" smtClean="0"/>
          </a:p>
          <a:p>
            <a:r>
              <a:rPr lang="en-CA" sz="1100" kern="1200" baseline="0" dirty="0" smtClean="0">
                <a:solidFill>
                  <a:schemeClr val="tx1"/>
                </a:solidFill>
                <a:latin typeface="Arial" charset="0"/>
                <a:ea typeface="+mn-ea"/>
                <a:cs typeface="+mn-cs"/>
              </a:rPr>
              <a:t>To avoid performance loss, the bandwidth of main memory is increased to</a:t>
            </a:r>
          </a:p>
          <a:p>
            <a:r>
              <a:rPr lang="en-CA" sz="1100" kern="1200" baseline="0" dirty="0" smtClean="0">
                <a:solidFill>
                  <a:schemeClr val="tx1"/>
                </a:solidFill>
                <a:latin typeface="Arial" charset="0"/>
                <a:ea typeface="+mn-ea"/>
                <a:cs typeface="+mn-cs"/>
              </a:rPr>
              <a:t>transfer cache blocks more efficiently. Common methods for increasing bandwidth</a:t>
            </a:r>
          </a:p>
          <a:p>
            <a:r>
              <a:rPr lang="en-CA" sz="1100" kern="1200" baseline="0" dirty="0" smtClean="0">
                <a:solidFill>
                  <a:schemeClr val="tx1"/>
                </a:solidFill>
                <a:latin typeface="Arial" charset="0"/>
                <a:ea typeface="+mn-ea"/>
                <a:cs typeface="+mn-cs"/>
              </a:rPr>
              <a:t>external to the DRAM are making the memory wider and interleaving. DRAM</a:t>
            </a:r>
          </a:p>
          <a:p>
            <a:r>
              <a:rPr lang="en-CA" sz="1100" kern="1200" baseline="0" dirty="0" smtClean="0">
                <a:solidFill>
                  <a:schemeClr val="tx1"/>
                </a:solidFill>
                <a:latin typeface="Arial" charset="0"/>
                <a:ea typeface="+mn-ea"/>
                <a:cs typeface="+mn-cs"/>
              </a:rPr>
              <a:t>designers have steadily improved the interface between the processor and memory</a:t>
            </a:r>
          </a:p>
          <a:p>
            <a:r>
              <a:rPr lang="en-CA" sz="1100" kern="1200" baseline="0" dirty="0" smtClean="0">
                <a:solidFill>
                  <a:schemeClr val="tx1"/>
                </a:solidFill>
                <a:latin typeface="Arial" charset="0"/>
                <a:ea typeface="+mn-ea"/>
                <a:cs typeface="+mn-cs"/>
              </a:rPr>
              <a:t>to increase the bandwidth of burst mode transfers to reduce the cost of larger cache</a:t>
            </a:r>
          </a:p>
          <a:p>
            <a:r>
              <a:rPr lang="en-CA" sz="1100" kern="1200" baseline="0" dirty="0" smtClean="0">
                <a:solidFill>
                  <a:schemeClr val="tx1"/>
                </a:solidFill>
                <a:latin typeface="Arial" charset="0"/>
                <a:ea typeface="+mn-ea"/>
                <a:cs typeface="+mn-cs"/>
              </a:rPr>
              <a:t>block sizes.</a:t>
            </a:r>
            <a:endParaRPr lang="en-US" baseline="0" dirty="0" smtClean="0"/>
          </a:p>
          <a:p>
            <a:r>
              <a:rPr lang="en-US" baseline="0" dirty="0" smtClean="0"/>
              <a:t>Early restart; requested word first</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1538" name="Rectangle 2"/>
          <p:cNvSpPr>
            <a:spLocks noGrp="1" noRot="1" noChangeAspect="1" noChangeArrowheads="1" noTextEdit="1"/>
          </p:cNvSpPr>
          <p:nvPr>
            <p:ph type="sldImg"/>
          </p:nvPr>
        </p:nvSpPr>
        <p:spPr>
          <a:xfrm>
            <a:off x="1276350" y="615950"/>
            <a:ext cx="4783138" cy="3587750"/>
          </a:xfrm>
        </p:spPr>
      </p:sp>
      <p:sp>
        <p:nvSpPr>
          <p:cNvPr id="1601539" name="Rectangle 3"/>
          <p:cNvSpPr>
            <a:spLocks noGrp="1" noChangeArrowheads="1"/>
          </p:cNvSpPr>
          <p:nvPr>
            <p:ph type="body" idx="1"/>
          </p:nvPr>
        </p:nvSpPr>
        <p:spPr>
          <a:xfrm>
            <a:off x="550863" y="4560888"/>
            <a:ext cx="6303962" cy="4319587"/>
          </a:xfrm>
          <a:ln/>
        </p:spPr>
        <p:txBody>
          <a:bodyPr lIns="96651" tIns="48325" rIns="96651" bIns="48325"/>
          <a:lstStyle/>
          <a:p>
            <a:r>
              <a:rPr lang="en-US"/>
              <a:t>For class handout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6"/>
          <p:cNvSpPr>
            <a:spLocks noGrp="1"/>
          </p:cNvSpPr>
          <p:nvPr>
            <p:ph type="dt" sz="half" idx="10"/>
          </p:nvPr>
        </p:nvSpPr>
        <p:spPr/>
        <p:txBody>
          <a:bodyPr/>
          <a:lstStyle>
            <a:lvl1pPr>
              <a:defRPr/>
            </a:lvl1pPr>
          </a:lstStyle>
          <a:p>
            <a:pPr>
              <a:defRPr/>
            </a:pPr>
            <a:fld id="{D296A842-BECF-4A67-B56F-FF9510399EB2}" type="datetime1">
              <a:rPr lang="en-CA" smtClean="0"/>
              <a:pPr>
                <a:defRPr/>
              </a:pPr>
              <a:t>04/01/2015</a:t>
            </a:fld>
            <a:endParaRPr lang="en-CA"/>
          </a:p>
        </p:txBody>
      </p:sp>
      <p:sp>
        <p:nvSpPr>
          <p:cNvPr id="5" name="Footer Placeholder 7"/>
          <p:cNvSpPr>
            <a:spLocks noGrp="1"/>
          </p:cNvSpPr>
          <p:nvPr>
            <p:ph type="ftr" sz="quarter" idx="11"/>
          </p:nvPr>
        </p:nvSpPr>
        <p:spPr/>
        <p:txBody>
          <a:bodyPr/>
          <a:lstStyle>
            <a:lvl1pPr>
              <a:defRPr/>
            </a:lvl1pPr>
          </a:lstStyle>
          <a:p>
            <a:pPr>
              <a:defRPr/>
            </a:pPr>
            <a:endParaRPr lang="en-CA"/>
          </a:p>
        </p:txBody>
      </p:sp>
      <p:sp>
        <p:nvSpPr>
          <p:cNvPr id="6" name="Slide Number Placeholder 8"/>
          <p:cNvSpPr>
            <a:spLocks noGrp="1"/>
          </p:cNvSpPr>
          <p:nvPr>
            <p:ph type="sldNum" sz="quarter" idx="12"/>
          </p:nvPr>
        </p:nvSpPr>
        <p:spPr/>
        <p:txBody>
          <a:bodyPr/>
          <a:lstStyle>
            <a:lvl1pPr>
              <a:defRPr/>
            </a:lvl1pPr>
          </a:lstStyle>
          <a:p>
            <a:pPr>
              <a:defRPr/>
            </a:pPr>
            <a:fld id="{8BEC02FB-8A0B-4251-A37A-2E588F5AD8FA}" type="slidenum">
              <a:rPr lang="en-CA"/>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6"/>
          <p:cNvSpPr>
            <a:spLocks noGrp="1"/>
          </p:cNvSpPr>
          <p:nvPr>
            <p:ph type="dt" sz="half" idx="10"/>
          </p:nvPr>
        </p:nvSpPr>
        <p:spPr/>
        <p:txBody>
          <a:bodyPr/>
          <a:lstStyle>
            <a:lvl1pPr>
              <a:defRPr/>
            </a:lvl1pPr>
          </a:lstStyle>
          <a:p>
            <a:pPr>
              <a:defRPr/>
            </a:pPr>
            <a:fld id="{8ADBF02B-D7BA-431B-B7E9-C1362319BFF8}" type="datetime1">
              <a:rPr lang="en-CA" smtClean="0"/>
              <a:pPr>
                <a:defRPr/>
              </a:pPr>
              <a:t>04/01/2015</a:t>
            </a:fld>
            <a:endParaRPr lang="en-CA"/>
          </a:p>
        </p:txBody>
      </p:sp>
      <p:sp>
        <p:nvSpPr>
          <p:cNvPr id="5" name="Footer Placeholder 7"/>
          <p:cNvSpPr>
            <a:spLocks noGrp="1"/>
          </p:cNvSpPr>
          <p:nvPr>
            <p:ph type="ftr" sz="quarter" idx="11"/>
          </p:nvPr>
        </p:nvSpPr>
        <p:spPr/>
        <p:txBody>
          <a:bodyPr/>
          <a:lstStyle>
            <a:lvl1pPr>
              <a:defRPr/>
            </a:lvl1pPr>
          </a:lstStyle>
          <a:p>
            <a:pPr>
              <a:defRPr/>
            </a:pPr>
            <a:endParaRPr lang="en-CA"/>
          </a:p>
        </p:txBody>
      </p:sp>
      <p:sp>
        <p:nvSpPr>
          <p:cNvPr id="6" name="Slide Number Placeholder 8"/>
          <p:cNvSpPr>
            <a:spLocks noGrp="1"/>
          </p:cNvSpPr>
          <p:nvPr>
            <p:ph type="sldNum" sz="quarter" idx="12"/>
          </p:nvPr>
        </p:nvSpPr>
        <p:spPr/>
        <p:txBody>
          <a:bodyPr/>
          <a:lstStyle>
            <a:lvl1pPr>
              <a:defRPr/>
            </a:lvl1pPr>
          </a:lstStyle>
          <a:p>
            <a:pPr>
              <a:defRPr/>
            </a:pPr>
            <a:fld id="{DD35A255-F244-4315-B635-E55F44DF087D}"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304800"/>
            <a:ext cx="2038350" cy="3003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533400" y="304800"/>
            <a:ext cx="5962650" cy="300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6"/>
          <p:cNvSpPr>
            <a:spLocks noGrp="1"/>
          </p:cNvSpPr>
          <p:nvPr>
            <p:ph type="dt" sz="half" idx="10"/>
          </p:nvPr>
        </p:nvSpPr>
        <p:spPr/>
        <p:txBody>
          <a:bodyPr/>
          <a:lstStyle>
            <a:lvl1pPr>
              <a:defRPr/>
            </a:lvl1pPr>
          </a:lstStyle>
          <a:p>
            <a:pPr>
              <a:defRPr/>
            </a:pPr>
            <a:fld id="{70898F2E-E3FF-4E16-806A-9D0509EEB758}" type="datetime1">
              <a:rPr lang="en-CA" smtClean="0"/>
              <a:pPr>
                <a:defRPr/>
              </a:pPr>
              <a:t>04/01/2015</a:t>
            </a:fld>
            <a:endParaRPr lang="en-CA"/>
          </a:p>
        </p:txBody>
      </p:sp>
      <p:sp>
        <p:nvSpPr>
          <p:cNvPr id="5" name="Footer Placeholder 7"/>
          <p:cNvSpPr>
            <a:spLocks noGrp="1"/>
          </p:cNvSpPr>
          <p:nvPr>
            <p:ph type="ftr" sz="quarter" idx="11"/>
          </p:nvPr>
        </p:nvSpPr>
        <p:spPr/>
        <p:txBody>
          <a:bodyPr/>
          <a:lstStyle>
            <a:lvl1pPr>
              <a:defRPr/>
            </a:lvl1pPr>
          </a:lstStyle>
          <a:p>
            <a:pPr>
              <a:defRPr/>
            </a:pPr>
            <a:endParaRPr lang="en-CA"/>
          </a:p>
        </p:txBody>
      </p:sp>
      <p:sp>
        <p:nvSpPr>
          <p:cNvPr id="6" name="Slide Number Placeholder 8"/>
          <p:cNvSpPr>
            <a:spLocks noGrp="1"/>
          </p:cNvSpPr>
          <p:nvPr>
            <p:ph type="sldNum" sz="quarter" idx="12"/>
          </p:nvPr>
        </p:nvSpPr>
        <p:spPr/>
        <p:txBody>
          <a:bodyPr/>
          <a:lstStyle>
            <a:lvl1pPr>
              <a:defRPr/>
            </a:lvl1pPr>
          </a:lstStyle>
          <a:p>
            <a:pPr>
              <a:defRPr/>
            </a:pPr>
            <a:fld id="{4E05A1DB-8F6B-4705-88FE-822EA1BC2EA3}" type="slidenum">
              <a:rPr lang="en-CA"/>
              <a:pPr>
                <a:defRPr/>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42227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533400" y="914400"/>
            <a:ext cx="4000500" cy="2393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86300" y="914400"/>
            <a:ext cx="4000500" cy="2393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6"/>
          <p:cNvSpPr>
            <a:spLocks noGrp="1"/>
          </p:cNvSpPr>
          <p:nvPr>
            <p:ph type="dt" sz="half" idx="10"/>
          </p:nvPr>
        </p:nvSpPr>
        <p:spPr/>
        <p:txBody>
          <a:bodyPr/>
          <a:lstStyle>
            <a:lvl1pPr>
              <a:defRPr/>
            </a:lvl1pPr>
          </a:lstStyle>
          <a:p>
            <a:pPr>
              <a:defRPr/>
            </a:pPr>
            <a:fld id="{6FE67E77-AE32-4FDD-8490-8306A610A0B8}" type="datetime1">
              <a:rPr lang="en-CA" smtClean="0"/>
              <a:pPr>
                <a:defRPr/>
              </a:pPr>
              <a:t>04/01/2015</a:t>
            </a:fld>
            <a:endParaRPr lang="en-CA"/>
          </a:p>
        </p:txBody>
      </p:sp>
      <p:sp>
        <p:nvSpPr>
          <p:cNvPr id="6" name="Footer Placeholder 7"/>
          <p:cNvSpPr>
            <a:spLocks noGrp="1"/>
          </p:cNvSpPr>
          <p:nvPr>
            <p:ph type="ftr" sz="quarter" idx="11"/>
          </p:nvPr>
        </p:nvSpPr>
        <p:spPr/>
        <p:txBody>
          <a:bodyPr/>
          <a:lstStyle>
            <a:lvl1pPr>
              <a:defRPr/>
            </a:lvl1pPr>
          </a:lstStyle>
          <a:p>
            <a:pPr>
              <a:defRPr/>
            </a:pPr>
            <a:endParaRPr lang="en-CA"/>
          </a:p>
        </p:txBody>
      </p:sp>
      <p:sp>
        <p:nvSpPr>
          <p:cNvPr id="7" name="Slide Number Placeholder 8"/>
          <p:cNvSpPr>
            <a:spLocks noGrp="1"/>
          </p:cNvSpPr>
          <p:nvPr>
            <p:ph type="sldNum" sz="quarter" idx="12"/>
          </p:nvPr>
        </p:nvSpPr>
        <p:spPr/>
        <p:txBody>
          <a:bodyPr/>
          <a:lstStyle>
            <a:lvl1pPr>
              <a:defRPr/>
            </a:lvl1pPr>
          </a:lstStyle>
          <a:p>
            <a:pPr>
              <a:defRPr/>
            </a:pPr>
            <a:fld id="{DCBBE1B1-D040-4AE9-844B-F5D7BD7F2CA2}" type="slidenum">
              <a:rPr lang="en-CA"/>
              <a:pPr>
                <a:defRPr/>
              </a:pPr>
              <a:t>‹#›</a:t>
            </a:fld>
            <a:endParaRPr lang="en-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4222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914400"/>
            <a:ext cx="4000500" cy="2398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86300" y="914400"/>
            <a:ext cx="4000500" cy="2398713"/>
          </a:xfrm>
        </p:spPr>
        <p:txBody>
          <a:bodyPr/>
          <a:lstStyle/>
          <a:p>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4222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914400"/>
            <a:ext cx="8153400" cy="2398713"/>
          </a:xfrm>
        </p:spPr>
        <p:txBody>
          <a:bodyPr/>
          <a:lstStyle/>
          <a:p>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6"/>
          <p:cNvSpPr>
            <a:spLocks noGrp="1"/>
          </p:cNvSpPr>
          <p:nvPr>
            <p:ph type="dt" sz="half" idx="10"/>
          </p:nvPr>
        </p:nvSpPr>
        <p:spPr/>
        <p:txBody>
          <a:bodyPr/>
          <a:lstStyle>
            <a:lvl1pPr>
              <a:defRPr/>
            </a:lvl1pPr>
          </a:lstStyle>
          <a:p>
            <a:pPr>
              <a:defRPr/>
            </a:pPr>
            <a:fld id="{988236B2-01C8-409A-A490-588E80BFD223}" type="datetime1">
              <a:rPr lang="en-CA" smtClean="0"/>
              <a:pPr>
                <a:defRPr/>
              </a:pPr>
              <a:t>04/01/2015</a:t>
            </a:fld>
            <a:endParaRPr lang="en-CA"/>
          </a:p>
        </p:txBody>
      </p:sp>
      <p:sp>
        <p:nvSpPr>
          <p:cNvPr id="5" name="Footer Placeholder 7"/>
          <p:cNvSpPr>
            <a:spLocks noGrp="1"/>
          </p:cNvSpPr>
          <p:nvPr>
            <p:ph type="ftr" sz="quarter" idx="11"/>
          </p:nvPr>
        </p:nvSpPr>
        <p:spPr/>
        <p:txBody>
          <a:bodyPr/>
          <a:lstStyle>
            <a:lvl1pPr>
              <a:defRPr/>
            </a:lvl1pPr>
          </a:lstStyle>
          <a:p>
            <a:pPr>
              <a:defRPr/>
            </a:pPr>
            <a:endParaRPr lang="en-CA"/>
          </a:p>
        </p:txBody>
      </p:sp>
      <p:sp>
        <p:nvSpPr>
          <p:cNvPr id="6" name="Slide Number Placeholder 8"/>
          <p:cNvSpPr>
            <a:spLocks noGrp="1"/>
          </p:cNvSpPr>
          <p:nvPr>
            <p:ph type="sldNum" sz="quarter" idx="12"/>
          </p:nvPr>
        </p:nvSpPr>
        <p:spPr/>
        <p:txBody>
          <a:bodyPr/>
          <a:lstStyle>
            <a:lvl1pPr>
              <a:defRPr/>
            </a:lvl1pPr>
          </a:lstStyle>
          <a:p>
            <a:pPr>
              <a:defRPr/>
            </a:pPr>
            <a:fld id="{9B3F316D-389F-4488-B560-5E2DB5DE07B1}"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6"/>
          <p:cNvSpPr>
            <a:spLocks noGrp="1"/>
          </p:cNvSpPr>
          <p:nvPr>
            <p:ph type="dt" sz="half" idx="10"/>
          </p:nvPr>
        </p:nvSpPr>
        <p:spPr/>
        <p:txBody>
          <a:bodyPr/>
          <a:lstStyle>
            <a:lvl1pPr>
              <a:defRPr/>
            </a:lvl1pPr>
          </a:lstStyle>
          <a:p>
            <a:pPr>
              <a:defRPr/>
            </a:pPr>
            <a:fld id="{AC3F7ACF-15E3-440E-9F33-BF2AB58C5456}" type="datetime1">
              <a:rPr lang="en-CA" smtClean="0"/>
              <a:pPr>
                <a:defRPr/>
              </a:pPr>
              <a:t>04/01/2015</a:t>
            </a:fld>
            <a:endParaRPr lang="en-CA"/>
          </a:p>
        </p:txBody>
      </p:sp>
      <p:sp>
        <p:nvSpPr>
          <p:cNvPr id="5" name="Footer Placeholder 7"/>
          <p:cNvSpPr>
            <a:spLocks noGrp="1"/>
          </p:cNvSpPr>
          <p:nvPr>
            <p:ph type="ftr" sz="quarter" idx="11"/>
          </p:nvPr>
        </p:nvSpPr>
        <p:spPr/>
        <p:txBody>
          <a:bodyPr/>
          <a:lstStyle>
            <a:lvl1pPr>
              <a:defRPr/>
            </a:lvl1pPr>
          </a:lstStyle>
          <a:p>
            <a:pPr>
              <a:defRPr/>
            </a:pPr>
            <a:endParaRPr lang="en-CA"/>
          </a:p>
        </p:txBody>
      </p:sp>
      <p:sp>
        <p:nvSpPr>
          <p:cNvPr id="6" name="Slide Number Placeholder 8"/>
          <p:cNvSpPr>
            <a:spLocks noGrp="1"/>
          </p:cNvSpPr>
          <p:nvPr>
            <p:ph type="sldNum" sz="quarter" idx="12"/>
          </p:nvPr>
        </p:nvSpPr>
        <p:spPr/>
        <p:txBody>
          <a:bodyPr/>
          <a:lstStyle>
            <a:lvl1pPr>
              <a:defRPr/>
            </a:lvl1pPr>
          </a:lstStyle>
          <a:p>
            <a:pPr>
              <a:defRPr/>
            </a:pPr>
            <a:fld id="{A1FC46C9-5F9D-4DEF-A5E5-9086C4CDA72E}"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914400"/>
            <a:ext cx="4000500" cy="239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86300" y="914400"/>
            <a:ext cx="4000500" cy="239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6"/>
          <p:cNvSpPr>
            <a:spLocks noGrp="1"/>
          </p:cNvSpPr>
          <p:nvPr>
            <p:ph type="dt" sz="half" idx="10"/>
          </p:nvPr>
        </p:nvSpPr>
        <p:spPr/>
        <p:txBody>
          <a:bodyPr/>
          <a:lstStyle>
            <a:lvl1pPr>
              <a:defRPr/>
            </a:lvl1pPr>
          </a:lstStyle>
          <a:p>
            <a:pPr>
              <a:defRPr/>
            </a:pPr>
            <a:fld id="{52DE24A9-338A-41C2-B8D5-33C8DE18F8FA}" type="datetime1">
              <a:rPr lang="en-CA" smtClean="0"/>
              <a:pPr>
                <a:defRPr/>
              </a:pPr>
              <a:t>04/01/2015</a:t>
            </a:fld>
            <a:endParaRPr lang="en-CA"/>
          </a:p>
        </p:txBody>
      </p:sp>
      <p:sp>
        <p:nvSpPr>
          <p:cNvPr id="6" name="Footer Placeholder 7"/>
          <p:cNvSpPr>
            <a:spLocks noGrp="1"/>
          </p:cNvSpPr>
          <p:nvPr>
            <p:ph type="ftr" sz="quarter" idx="11"/>
          </p:nvPr>
        </p:nvSpPr>
        <p:spPr/>
        <p:txBody>
          <a:bodyPr/>
          <a:lstStyle>
            <a:lvl1pPr>
              <a:defRPr/>
            </a:lvl1pPr>
          </a:lstStyle>
          <a:p>
            <a:pPr>
              <a:defRPr/>
            </a:pPr>
            <a:endParaRPr lang="en-CA"/>
          </a:p>
        </p:txBody>
      </p:sp>
      <p:sp>
        <p:nvSpPr>
          <p:cNvPr id="7" name="Slide Number Placeholder 8"/>
          <p:cNvSpPr>
            <a:spLocks noGrp="1"/>
          </p:cNvSpPr>
          <p:nvPr>
            <p:ph type="sldNum" sz="quarter" idx="12"/>
          </p:nvPr>
        </p:nvSpPr>
        <p:spPr/>
        <p:txBody>
          <a:bodyPr/>
          <a:lstStyle>
            <a:lvl1pPr>
              <a:defRPr/>
            </a:lvl1pPr>
          </a:lstStyle>
          <a:p>
            <a:pPr>
              <a:defRPr/>
            </a:pPr>
            <a:fld id="{57B3B07F-9649-41DB-92B7-83A6D3E9E2D9}"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pPr>
              <a:defRPr/>
            </a:pPr>
            <a:fld id="{404D6287-D2E3-4C4C-BA66-908FC6FEB44C}" type="datetime1">
              <a:rPr lang="en-CA" smtClean="0"/>
              <a:pPr>
                <a:defRPr/>
              </a:pPr>
              <a:t>04/01/2015</a:t>
            </a:fld>
            <a:endParaRPr lang="en-CA"/>
          </a:p>
        </p:txBody>
      </p:sp>
      <p:sp>
        <p:nvSpPr>
          <p:cNvPr id="8" name="Footer Placeholder 7"/>
          <p:cNvSpPr>
            <a:spLocks noGrp="1"/>
          </p:cNvSpPr>
          <p:nvPr>
            <p:ph type="ftr" sz="quarter" idx="11"/>
          </p:nvPr>
        </p:nvSpPr>
        <p:spPr/>
        <p:txBody>
          <a:bodyPr/>
          <a:lstStyle>
            <a:lvl1pPr>
              <a:defRPr/>
            </a:lvl1pPr>
          </a:lstStyle>
          <a:p>
            <a:pPr>
              <a:defRPr/>
            </a:pPr>
            <a:endParaRPr lang="en-CA"/>
          </a:p>
        </p:txBody>
      </p:sp>
      <p:sp>
        <p:nvSpPr>
          <p:cNvPr id="9" name="Slide Number Placeholder 8"/>
          <p:cNvSpPr>
            <a:spLocks noGrp="1"/>
          </p:cNvSpPr>
          <p:nvPr>
            <p:ph type="sldNum" sz="quarter" idx="12"/>
          </p:nvPr>
        </p:nvSpPr>
        <p:spPr/>
        <p:txBody>
          <a:bodyPr/>
          <a:lstStyle>
            <a:lvl1pPr>
              <a:defRPr/>
            </a:lvl1pPr>
          </a:lstStyle>
          <a:p>
            <a:pPr>
              <a:defRPr/>
            </a:pPr>
            <a:fld id="{B0E41750-178A-4882-8B7B-CC09F53B8026}"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6"/>
          <p:cNvSpPr>
            <a:spLocks noGrp="1"/>
          </p:cNvSpPr>
          <p:nvPr>
            <p:ph type="dt" sz="half" idx="10"/>
          </p:nvPr>
        </p:nvSpPr>
        <p:spPr/>
        <p:txBody>
          <a:bodyPr/>
          <a:lstStyle>
            <a:lvl1pPr>
              <a:defRPr/>
            </a:lvl1pPr>
          </a:lstStyle>
          <a:p>
            <a:pPr>
              <a:defRPr/>
            </a:pPr>
            <a:fld id="{F893754D-23D2-431F-9F72-C40D46A68B53}" type="datetime1">
              <a:rPr lang="en-CA" smtClean="0"/>
              <a:pPr>
                <a:defRPr/>
              </a:pPr>
              <a:t>04/01/2015</a:t>
            </a:fld>
            <a:endParaRPr lang="en-CA"/>
          </a:p>
        </p:txBody>
      </p:sp>
      <p:sp>
        <p:nvSpPr>
          <p:cNvPr id="4" name="Footer Placeholder 7"/>
          <p:cNvSpPr>
            <a:spLocks noGrp="1"/>
          </p:cNvSpPr>
          <p:nvPr>
            <p:ph type="ftr" sz="quarter" idx="11"/>
          </p:nvPr>
        </p:nvSpPr>
        <p:spPr/>
        <p:txBody>
          <a:bodyPr/>
          <a:lstStyle>
            <a:lvl1pPr>
              <a:defRPr/>
            </a:lvl1pPr>
          </a:lstStyle>
          <a:p>
            <a:pPr>
              <a:defRPr/>
            </a:pPr>
            <a:endParaRPr lang="en-CA"/>
          </a:p>
        </p:txBody>
      </p:sp>
      <p:sp>
        <p:nvSpPr>
          <p:cNvPr id="5" name="Slide Number Placeholder 8"/>
          <p:cNvSpPr>
            <a:spLocks noGrp="1"/>
          </p:cNvSpPr>
          <p:nvPr>
            <p:ph type="sldNum" sz="quarter" idx="12"/>
          </p:nvPr>
        </p:nvSpPr>
        <p:spPr/>
        <p:txBody>
          <a:bodyPr/>
          <a:lstStyle>
            <a:lvl1pPr>
              <a:defRPr/>
            </a:lvl1pPr>
          </a:lstStyle>
          <a:p>
            <a:pPr>
              <a:defRPr/>
            </a:pPr>
            <a:fld id="{BA8458B7-F867-483F-B0FC-B970C048D686}"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6"/>
          <p:cNvSpPr>
            <a:spLocks noGrp="1"/>
          </p:cNvSpPr>
          <p:nvPr>
            <p:ph type="dt" sz="half" idx="10"/>
          </p:nvPr>
        </p:nvSpPr>
        <p:spPr/>
        <p:txBody>
          <a:bodyPr/>
          <a:lstStyle>
            <a:lvl1pPr>
              <a:defRPr/>
            </a:lvl1pPr>
          </a:lstStyle>
          <a:p>
            <a:pPr>
              <a:defRPr/>
            </a:pPr>
            <a:fld id="{FA686D9F-CF65-4F47-AB58-6C5327849DDA}" type="datetime1">
              <a:rPr lang="en-CA" smtClean="0"/>
              <a:pPr>
                <a:defRPr/>
              </a:pPr>
              <a:t>04/01/2015</a:t>
            </a:fld>
            <a:endParaRPr lang="en-CA"/>
          </a:p>
        </p:txBody>
      </p:sp>
      <p:sp>
        <p:nvSpPr>
          <p:cNvPr id="3" name="Footer Placeholder 7"/>
          <p:cNvSpPr>
            <a:spLocks noGrp="1"/>
          </p:cNvSpPr>
          <p:nvPr>
            <p:ph type="ftr" sz="quarter" idx="11"/>
          </p:nvPr>
        </p:nvSpPr>
        <p:spPr/>
        <p:txBody>
          <a:bodyPr/>
          <a:lstStyle>
            <a:lvl1pPr>
              <a:defRPr/>
            </a:lvl1pPr>
          </a:lstStyle>
          <a:p>
            <a:pPr>
              <a:defRPr/>
            </a:pPr>
            <a:endParaRPr lang="en-CA"/>
          </a:p>
        </p:txBody>
      </p:sp>
      <p:sp>
        <p:nvSpPr>
          <p:cNvPr id="4" name="Slide Number Placeholder 8"/>
          <p:cNvSpPr>
            <a:spLocks noGrp="1"/>
          </p:cNvSpPr>
          <p:nvPr>
            <p:ph type="sldNum" sz="quarter" idx="12"/>
          </p:nvPr>
        </p:nvSpPr>
        <p:spPr/>
        <p:txBody>
          <a:bodyPr/>
          <a:lstStyle>
            <a:lvl1pPr>
              <a:defRPr/>
            </a:lvl1pPr>
          </a:lstStyle>
          <a:p>
            <a:pPr>
              <a:defRPr/>
            </a:pPr>
            <a:fld id="{F8C9BC9A-0BE0-4055-8FDF-4ACB8B86372C}"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4FB639CD-F9B4-4C36-970A-0397027B0283}" type="datetime1">
              <a:rPr lang="en-CA" smtClean="0"/>
              <a:pPr>
                <a:defRPr/>
              </a:pPr>
              <a:t>04/01/2015</a:t>
            </a:fld>
            <a:endParaRPr lang="en-CA"/>
          </a:p>
        </p:txBody>
      </p:sp>
      <p:sp>
        <p:nvSpPr>
          <p:cNvPr id="6" name="Footer Placeholder 7"/>
          <p:cNvSpPr>
            <a:spLocks noGrp="1"/>
          </p:cNvSpPr>
          <p:nvPr>
            <p:ph type="ftr" sz="quarter" idx="11"/>
          </p:nvPr>
        </p:nvSpPr>
        <p:spPr/>
        <p:txBody>
          <a:bodyPr/>
          <a:lstStyle>
            <a:lvl1pPr>
              <a:defRPr/>
            </a:lvl1pPr>
          </a:lstStyle>
          <a:p>
            <a:pPr>
              <a:defRPr/>
            </a:pPr>
            <a:endParaRPr lang="en-CA"/>
          </a:p>
        </p:txBody>
      </p:sp>
      <p:sp>
        <p:nvSpPr>
          <p:cNvPr id="7" name="Slide Number Placeholder 8"/>
          <p:cNvSpPr>
            <a:spLocks noGrp="1"/>
          </p:cNvSpPr>
          <p:nvPr>
            <p:ph type="sldNum" sz="quarter" idx="12"/>
          </p:nvPr>
        </p:nvSpPr>
        <p:spPr/>
        <p:txBody>
          <a:bodyPr/>
          <a:lstStyle>
            <a:lvl1pPr>
              <a:defRPr/>
            </a:lvl1pPr>
          </a:lstStyle>
          <a:p>
            <a:pPr>
              <a:defRPr/>
            </a:pPr>
            <a:fld id="{1835B96A-7D58-4A76-A991-C758FECA2DF6}" type="slidenum">
              <a:rPr lang="en-CA"/>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0FC307BD-C35A-47FC-9EAE-D050D656EA41}" type="datetime1">
              <a:rPr lang="en-CA" smtClean="0"/>
              <a:pPr>
                <a:defRPr/>
              </a:pPr>
              <a:t>04/01/2015</a:t>
            </a:fld>
            <a:endParaRPr lang="en-CA"/>
          </a:p>
        </p:txBody>
      </p:sp>
      <p:sp>
        <p:nvSpPr>
          <p:cNvPr id="6" name="Footer Placeholder 7"/>
          <p:cNvSpPr>
            <a:spLocks noGrp="1"/>
          </p:cNvSpPr>
          <p:nvPr>
            <p:ph type="ftr" sz="quarter" idx="11"/>
          </p:nvPr>
        </p:nvSpPr>
        <p:spPr/>
        <p:txBody>
          <a:bodyPr/>
          <a:lstStyle>
            <a:lvl1pPr>
              <a:defRPr/>
            </a:lvl1pPr>
          </a:lstStyle>
          <a:p>
            <a:pPr>
              <a:defRPr/>
            </a:pPr>
            <a:endParaRPr lang="en-CA"/>
          </a:p>
        </p:txBody>
      </p:sp>
      <p:sp>
        <p:nvSpPr>
          <p:cNvPr id="7" name="Slide Number Placeholder 8"/>
          <p:cNvSpPr>
            <a:spLocks noGrp="1"/>
          </p:cNvSpPr>
          <p:nvPr>
            <p:ph type="sldNum" sz="quarter" idx="12"/>
          </p:nvPr>
        </p:nvSpPr>
        <p:spPr/>
        <p:txBody>
          <a:bodyPr/>
          <a:lstStyle>
            <a:lvl1pPr>
              <a:defRPr/>
            </a:lvl1pPr>
          </a:lstStyle>
          <a:p>
            <a:pPr>
              <a:defRPr/>
            </a:pPr>
            <a:fld id="{766A33A2-BCDA-4B6A-88E3-6CD96E3F8F0D}"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33400" y="304800"/>
            <a:ext cx="8153400" cy="422275"/>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lvl="0"/>
            <a:r>
              <a:rPr lang="en-US" smtClean="0"/>
              <a:t>Title goes here</a:t>
            </a:r>
          </a:p>
        </p:txBody>
      </p:sp>
      <p:sp>
        <p:nvSpPr>
          <p:cNvPr id="4099" name="Rectangle 5"/>
          <p:cNvSpPr>
            <a:spLocks noGrp="1" noChangeArrowheads="1"/>
          </p:cNvSpPr>
          <p:nvPr>
            <p:ph type="body" idx="1"/>
          </p:nvPr>
        </p:nvSpPr>
        <p:spPr bwMode="auto">
          <a:xfrm>
            <a:off x="533400" y="914400"/>
            <a:ext cx="8153400" cy="2393950"/>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lvl="0"/>
            <a:r>
              <a:rPr lang="en-US" smtClean="0"/>
              <a:t>This is our 1st Level Bullet</a:t>
            </a:r>
          </a:p>
          <a:p>
            <a:pPr lvl="1"/>
            <a:r>
              <a:rPr lang="en-US" smtClean="0"/>
              <a:t>this is our 2nd level bullet</a:t>
            </a:r>
          </a:p>
          <a:p>
            <a:pPr lvl="2"/>
            <a:r>
              <a:rPr lang="en-US" smtClean="0"/>
              <a:t>this is our 3rd level bullet</a:t>
            </a:r>
          </a:p>
          <a:p>
            <a:pPr lvl="0"/>
            <a:r>
              <a:rPr lang="en-US" smtClean="0"/>
              <a:t>This is our next 1st Level Bullet</a:t>
            </a:r>
          </a:p>
          <a:p>
            <a:pPr lvl="1"/>
            <a:r>
              <a:rPr lang="en-US" smtClean="0"/>
              <a:t>this is our 2nd level bullet</a:t>
            </a:r>
          </a:p>
          <a:p>
            <a:pPr lvl="2"/>
            <a:r>
              <a:rPr lang="en-US" smtClean="0"/>
              <a:t>this is our 3rd level bullet</a:t>
            </a:r>
          </a:p>
        </p:txBody>
      </p:sp>
      <p:sp>
        <p:nvSpPr>
          <p:cNvPr id="7" name="Date Placeholder 6"/>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F2D465D-FF0A-4D84-A5B1-5B2CED350F1A}" type="datetime1">
              <a:rPr lang="en-CA" smtClean="0"/>
              <a:pPr>
                <a:defRPr/>
              </a:pPr>
              <a:t>04/01/2015</a:t>
            </a:fld>
            <a:endParaRPr lang="en-CA"/>
          </a:p>
        </p:txBody>
      </p: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CA"/>
          </a:p>
        </p:txBody>
      </p:sp>
      <p:sp>
        <p:nvSpPr>
          <p:cNvPr id="9" name="Slide Number Placeholder 8"/>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CA31952-77C2-4788-98CD-BB3602E526A9}"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 id="2147483664" r:id="rId14"/>
  </p:sldLayoutIdLst>
  <p:hf hdr="0" ftr="0" dt="0"/>
  <p:txStyles>
    <p:titleStyle>
      <a:lvl1pPr algn="l" rtl="0" eaLnBrk="0" fontAlgn="base" hangingPunct="0">
        <a:lnSpc>
          <a:spcPct val="87000"/>
        </a:lnSpc>
        <a:spcBef>
          <a:spcPct val="0"/>
        </a:spcBef>
        <a:spcAft>
          <a:spcPct val="0"/>
        </a:spcAft>
        <a:defRPr sz="2800" b="1">
          <a:solidFill>
            <a:schemeClr val="accent2"/>
          </a:solidFill>
          <a:latin typeface="+mj-lt"/>
          <a:ea typeface="+mj-ea"/>
          <a:cs typeface="+mj-cs"/>
        </a:defRPr>
      </a:lvl1pPr>
      <a:lvl2pPr algn="l" rtl="0" eaLnBrk="0" fontAlgn="base" hangingPunct="0">
        <a:lnSpc>
          <a:spcPct val="87000"/>
        </a:lnSpc>
        <a:spcBef>
          <a:spcPct val="0"/>
        </a:spcBef>
        <a:spcAft>
          <a:spcPct val="0"/>
        </a:spcAft>
        <a:defRPr sz="2800" b="1">
          <a:solidFill>
            <a:schemeClr val="accent2"/>
          </a:solidFill>
          <a:latin typeface="Arial" charset="0"/>
        </a:defRPr>
      </a:lvl2pPr>
      <a:lvl3pPr algn="l" rtl="0" eaLnBrk="0" fontAlgn="base" hangingPunct="0">
        <a:lnSpc>
          <a:spcPct val="87000"/>
        </a:lnSpc>
        <a:spcBef>
          <a:spcPct val="0"/>
        </a:spcBef>
        <a:spcAft>
          <a:spcPct val="0"/>
        </a:spcAft>
        <a:defRPr sz="2800" b="1">
          <a:solidFill>
            <a:schemeClr val="accent2"/>
          </a:solidFill>
          <a:latin typeface="Arial" charset="0"/>
        </a:defRPr>
      </a:lvl3pPr>
      <a:lvl4pPr algn="l" rtl="0" eaLnBrk="0" fontAlgn="base" hangingPunct="0">
        <a:lnSpc>
          <a:spcPct val="87000"/>
        </a:lnSpc>
        <a:spcBef>
          <a:spcPct val="0"/>
        </a:spcBef>
        <a:spcAft>
          <a:spcPct val="0"/>
        </a:spcAft>
        <a:defRPr sz="2800" b="1">
          <a:solidFill>
            <a:schemeClr val="accent2"/>
          </a:solidFill>
          <a:latin typeface="Arial" charset="0"/>
        </a:defRPr>
      </a:lvl4pPr>
      <a:lvl5pPr algn="l" rtl="0" eaLnBrk="0" fontAlgn="base" hangingPunct="0">
        <a:lnSpc>
          <a:spcPct val="87000"/>
        </a:lnSpc>
        <a:spcBef>
          <a:spcPct val="0"/>
        </a:spcBef>
        <a:spcAft>
          <a:spcPct val="0"/>
        </a:spcAft>
        <a:defRPr sz="2800" b="1">
          <a:solidFill>
            <a:schemeClr val="accent2"/>
          </a:solidFill>
          <a:latin typeface="Arial" charset="0"/>
        </a:defRPr>
      </a:lvl5pPr>
      <a:lvl6pPr marL="457200" algn="l" rtl="0" eaLnBrk="0" fontAlgn="base" hangingPunct="0">
        <a:lnSpc>
          <a:spcPct val="87000"/>
        </a:lnSpc>
        <a:spcBef>
          <a:spcPct val="0"/>
        </a:spcBef>
        <a:spcAft>
          <a:spcPct val="0"/>
        </a:spcAft>
        <a:defRPr sz="2800" b="1">
          <a:solidFill>
            <a:schemeClr val="accent2"/>
          </a:solidFill>
          <a:latin typeface="Arial" charset="0"/>
        </a:defRPr>
      </a:lvl6pPr>
      <a:lvl7pPr marL="914400" algn="l" rtl="0" eaLnBrk="0" fontAlgn="base" hangingPunct="0">
        <a:lnSpc>
          <a:spcPct val="87000"/>
        </a:lnSpc>
        <a:spcBef>
          <a:spcPct val="0"/>
        </a:spcBef>
        <a:spcAft>
          <a:spcPct val="0"/>
        </a:spcAft>
        <a:defRPr sz="2800" b="1">
          <a:solidFill>
            <a:schemeClr val="accent2"/>
          </a:solidFill>
          <a:latin typeface="Arial" charset="0"/>
        </a:defRPr>
      </a:lvl7pPr>
      <a:lvl8pPr marL="1371600" algn="l" rtl="0" eaLnBrk="0" fontAlgn="base" hangingPunct="0">
        <a:lnSpc>
          <a:spcPct val="87000"/>
        </a:lnSpc>
        <a:spcBef>
          <a:spcPct val="0"/>
        </a:spcBef>
        <a:spcAft>
          <a:spcPct val="0"/>
        </a:spcAft>
        <a:defRPr sz="2800" b="1">
          <a:solidFill>
            <a:schemeClr val="accent2"/>
          </a:solidFill>
          <a:latin typeface="Arial" charset="0"/>
        </a:defRPr>
      </a:lvl8pPr>
      <a:lvl9pPr marL="1828800" algn="l" rtl="0" eaLnBrk="0" fontAlgn="base" hangingPunct="0">
        <a:lnSpc>
          <a:spcPct val="87000"/>
        </a:lnSpc>
        <a:spcBef>
          <a:spcPct val="0"/>
        </a:spcBef>
        <a:spcAft>
          <a:spcPct val="0"/>
        </a:spcAft>
        <a:defRPr sz="2800" b="1">
          <a:solidFill>
            <a:schemeClr val="accent2"/>
          </a:solidFill>
          <a:latin typeface="Arial" charset="0"/>
        </a:defRPr>
      </a:lvl9pPr>
    </p:titleStyle>
    <p:bodyStyle>
      <a:lvl1pPr marL="287338" indent="-287338" algn="l" rtl="0" eaLnBrk="0" fontAlgn="base" hangingPunct="0">
        <a:lnSpc>
          <a:spcPct val="90000"/>
        </a:lnSpc>
        <a:spcBef>
          <a:spcPct val="65000"/>
        </a:spcBef>
        <a:spcAft>
          <a:spcPct val="0"/>
        </a:spcAft>
        <a:buClr>
          <a:schemeClr val="accent1"/>
        </a:buClr>
        <a:buSzPct val="75000"/>
        <a:buFont typeface="Wingdings" pitchFamily="2" charset="2"/>
        <a:buChar char="q"/>
        <a:defRPr sz="2400">
          <a:solidFill>
            <a:schemeClr val="tx1"/>
          </a:solidFill>
          <a:latin typeface="+mn-lt"/>
          <a:ea typeface="+mn-ea"/>
          <a:cs typeface="+mn-cs"/>
        </a:defRPr>
      </a:lvl1pPr>
      <a:lvl2pPr marL="741363" indent="-246063" algn="l" rtl="0" eaLnBrk="0" fontAlgn="base" hangingPunct="0">
        <a:lnSpc>
          <a:spcPct val="85000"/>
        </a:lnSpc>
        <a:spcBef>
          <a:spcPct val="40000"/>
        </a:spcBef>
        <a:spcAft>
          <a:spcPct val="0"/>
        </a:spcAft>
        <a:buClr>
          <a:schemeClr val="accent1"/>
        </a:buClr>
        <a:buSzPct val="75000"/>
        <a:buFont typeface="Monotype Sorts" pitchFamily="2" charset="2"/>
        <a:buChar char="l"/>
        <a:defRPr sz="2000">
          <a:solidFill>
            <a:schemeClr val="tx1"/>
          </a:solidFill>
          <a:latin typeface="+mn-lt"/>
        </a:defRPr>
      </a:lvl2pPr>
      <a:lvl3pPr marL="1146175" indent="-176213" algn="l" rtl="0" eaLnBrk="0" fontAlgn="base" hangingPunct="0">
        <a:lnSpc>
          <a:spcPct val="85000"/>
        </a:lnSpc>
        <a:spcBef>
          <a:spcPct val="40000"/>
        </a:spcBef>
        <a:spcAft>
          <a:spcPct val="0"/>
        </a:spcAft>
        <a:buClr>
          <a:schemeClr val="accent1"/>
        </a:buClr>
        <a:buSzPct val="100000"/>
        <a:buChar char="-"/>
        <a:defRPr>
          <a:solidFill>
            <a:schemeClr val="tx1"/>
          </a:solidFill>
          <a:latin typeface="+mn-lt"/>
        </a:defRPr>
      </a:lvl3pPr>
      <a:lvl4pPr marL="1714500" indent="-342900" algn="l" rtl="0" eaLnBrk="0" fontAlgn="base" hangingPunct="0">
        <a:spcBef>
          <a:spcPct val="20000"/>
        </a:spcBef>
        <a:spcAft>
          <a:spcPct val="0"/>
        </a:spcAft>
        <a:buChar char="–"/>
        <a:defRPr sz="2000">
          <a:solidFill>
            <a:schemeClr val="tx1"/>
          </a:solidFill>
          <a:latin typeface="Times New Roman" pitchFamily="18" charset="0"/>
        </a:defRPr>
      </a:lvl4pPr>
      <a:lvl5pPr marL="2171700" indent="-342900" algn="l" rtl="0" eaLnBrk="0" fontAlgn="base" hangingPunct="0">
        <a:spcBef>
          <a:spcPct val="20000"/>
        </a:spcBef>
        <a:spcAft>
          <a:spcPct val="0"/>
        </a:spcAft>
        <a:buChar char="»"/>
        <a:defRPr sz="2000">
          <a:solidFill>
            <a:schemeClr val="tx1"/>
          </a:solidFill>
          <a:latin typeface="Times New Roman" pitchFamily="18" charset="0"/>
        </a:defRPr>
      </a:lvl5pPr>
      <a:lvl6pPr marL="2628900" indent="-342900" algn="l" rtl="0" eaLnBrk="0" fontAlgn="base" hangingPunct="0">
        <a:spcBef>
          <a:spcPct val="20000"/>
        </a:spcBef>
        <a:spcAft>
          <a:spcPct val="0"/>
        </a:spcAft>
        <a:buChar char="»"/>
        <a:defRPr sz="2000">
          <a:solidFill>
            <a:schemeClr val="tx1"/>
          </a:solidFill>
          <a:latin typeface="Times New Roman" pitchFamily="18" charset="0"/>
        </a:defRPr>
      </a:lvl6pPr>
      <a:lvl7pPr marL="3086100" indent="-342900" algn="l" rtl="0" eaLnBrk="0" fontAlgn="base" hangingPunct="0">
        <a:spcBef>
          <a:spcPct val="20000"/>
        </a:spcBef>
        <a:spcAft>
          <a:spcPct val="0"/>
        </a:spcAft>
        <a:buChar char="»"/>
        <a:defRPr sz="2000">
          <a:solidFill>
            <a:schemeClr val="tx1"/>
          </a:solidFill>
          <a:latin typeface="Times New Roman" pitchFamily="18" charset="0"/>
        </a:defRPr>
      </a:lvl7pPr>
      <a:lvl8pPr marL="3543300" indent="-342900" algn="l" rtl="0" eaLnBrk="0" fontAlgn="base" hangingPunct="0">
        <a:spcBef>
          <a:spcPct val="20000"/>
        </a:spcBef>
        <a:spcAft>
          <a:spcPct val="0"/>
        </a:spcAft>
        <a:buChar char="»"/>
        <a:defRPr sz="2000">
          <a:solidFill>
            <a:schemeClr val="tx1"/>
          </a:solidFill>
          <a:latin typeface="Times New Roman" pitchFamily="18" charset="0"/>
        </a:defRPr>
      </a:lvl8pPr>
      <a:lvl9pPr marL="4000500" indent="-3429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e.p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01927" y="927973"/>
            <a:ext cx="7340151" cy="2354106"/>
          </a:xfrm>
          <a:noFill/>
        </p:spPr>
        <p:txBody>
          <a:bodyPr wrap="none" anchor="ctr"/>
          <a:lstStyle/>
          <a:p>
            <a:pPr algn="ctr"/>
            <a:r>
              <a:rPr lang="en-US" sz="3200" dirty="0" smtClean="0">
                <a:solidFill>
                  <a:schemeClr val="tx1"/>
                </a:solidFill>
              </a:rPr>
              <a:t>CS3350B</a:t>
            </a:r>
            <a:br>
              <a:rPr lang="en-US" sz="3200" dirty="0" smtClean="0">
                <a:solidFill>
                  <a:schemeClr val="tx1"/>
                </a:solidFill>
              </a:rPr>
            </a:br>
            <a:r>
              <a:rPr lang="en-US" sz="3200" dirty="0" smtClean="0">
                <a:solidFill>
                  <a:schemeClr val="tx1"/>
                </a:solidFill>
              </a:rPr>
              <a:t> Computer Architecture </a:t>
            </a:r>
            <a:br>
              <a:rPr lang="en-US" sz="3200" dirty="0" smtClean="0">
                <a:solidFill>
                  <a:schemeClr val="tx1"/>
                </a:solidFill>
              </a:rPr>
            </a:br>
            <a:r>
              <a:rPr lang="en-US" sz="2000" dirty="0" smtClean="0">
                <a:solidFill>
                  <a:schemeClr val="tx1"/>
                </a:solidFill>
              </a:rPr>
              <a:t>Winter 2015</a:t>
            </a:r>
            <a:r>
              <a:rPr lang="en-US" sz="3200" dirty="0" smtClean="0"/>
              <a:t/>
            </a:r>
            <a:br>
              <a:rPr lang="en-US" sz="3200" dirty="0" smtClean="0"/>
            </a:br>
            <a:r>
              <a:rPr lang="en-US" sz="3200" dirty="0" smtClean="0"/>
              <a:t/>
            </a:r>
            <a:br>
              <a:rPr lang="en-US" sz="3200" dirty="0" smtClean="0"/>
            </a:br>
            <a:r>
              <a:rPr lang="en-US" dirty="0" smtClean="0"/>
              <a:t>Lecture </a:t>
            </a:r>
            <a:r>
              <a:rPr lang="en-US" dirty="0" smtClean="0"/>
              <a:t>3.2: </a:t>
            </a:r>
            <a:r>
              <a:rPr lang="en-US" dirty="0" smtClean="0"/>
              <a:t>Exploiting Memory Hierarchy:</a:t>
            </a:r>
            <a:br>
              <a:rPr lang="en-US" dirty="0" smtClean="0"/>
            </a:br>
            <a:r>
              <a:rPr lang="en-US" dirty="0" smtClean="0"/>
              <a:t>How?</a:t>
            </a:r>
          </a:p>
        </p:txBody>
      </p:sp>
      <p:sp>
        <p:nvSpPr>
          <p:cNvPr id="5123" name="Rectangle 3"/>
          <p:cNvSpPr>
            <a:spLocks noGrp="1" noChangeArrowheads="1"/>
          </p:cNvSpPr>
          <p:nvPr>
            <p:ph type="subTitle" idx="1"/>
          </p:nvPr>
        </p:nvSpPr>
        <p:spPr>
          <a:xfrm>
            <a:off x="1371600" y="3886200"/>
            <a:ext cx="7162800" cy="2525713"/>
          </a:xfrm>
          <a:noFill/>
        </p:spPr>
        <p:txBody>
          <a:bodyPr/>
          <a:lstStyle/>
          <a:p>
            <a:pPr marL="203200" indent="-203200"/>
            <a:r>
              <a:rPr lang="en-US" dirty="0" smtClean="0"/>
              <a:t>Marc Moreno </a:t>
            </a:r>
            <a:r>
              <a:rPr lang="en-US" dirty="0" err="1" smtClean="0"/>
              <a:t>Maza</a:t>
            </a:r>
            <a:endParaRPr lang="en-US" dirty="0" smtClean="0"/>
          </a:p>
          <a:p>
            <a:pPr marL="203200" indent="-203200"/>
            <a:r>
              <a:rPr lang="en-US" dirty="0" smtClean="0">
                <a:hlinkClick r:id="rId3"/>
              </a:rPr>
              <a:t>www.csd.uwo.ca/Courses/CS3350b </a:t>
            </a:r>
            <a:endParaRPr lang="en-US" dirty="0" smtClean="0"/>
          </a:p>
          <a:p>
            <a:pPr marL="203200" indent="-203200"/>
            <a:endParaRPr lang="en-US" dirty="0" smtClean="0"/>
          </a:p>
          <a:p>
            <a:pPr marL="203200" indent="-203200">
              <a:spcBef>
                <a:spcPct val="30000"/>
              </a:spcBef>
            </a:pPr>
            <a:r>
              <a:rPr lang="en-US" sz="1800" dirty="0" smtClean="0"/>
              <a:t>[Adapted from lectures on </a:t>
            </a:r>
          </a:p>
          <a:p>
            <a:pPr marL="203200" indent="-203200">
              <a:spcBef>
                <a:spcPct val="30000"/>
              </a:spcBef>
            </a:pPr>
            <a:r>
              <a:rPr lang="en-US" sz="1800" i="1" dirty="0" smtClean="0"/>
              <a:t>Computer Organization and Design</a:t>
            </a:r>
            <a:r>
              <a:rPr lang="en-US" sz="1800" dirty="0" smtClean="0"/>
              <a:t>, </a:t>
            </a:r>
          </a:p>
          <a:p>
            <a:pPr marL="203200" indent="-203200">
              <a:spcBef>
                <a:spcPct val="30000"/>
              </a:spcBef>
            </a:pPr>
            <a:r>
              <a:rPr lang="en-US" sz="1800" dirty="0" smtClean="0"/>
              <a:t>Patterson &amp; Hennessy, </a:t>
            </a:r>
            <a:r>
              <a:rPr lang="en-US" sz="1800" dirty="0" smtClean="0"/>
              <a:t>5</a:t>
            </a:r>
            <a:r>
              <a:rPr lang="en-US" sz="1800" baseline="30000" dirty="0" smtClean="0"/>
              <a:t>th</a:t>
            </a:r>
            <a:r>
              <a:rPr lang="en-US" sz="1800" dirty="0" smtClean="0"/>
              <a:t> </a:t>
            </a:r>
            <a:r>
              <a:rPr lang="en-US" sz="1800" dirty="0" smtClean="0"/>
              <a:t>edition, </a:t>
            </a:r>
            <a:r>
              <a:rPr lang="en-US" sz="1800" dirty="0" smtClean="0"/>
              <a:t>2014]</a:t>
            </a:r>
            <a:endParaRPr lang="en-US" sz="1800" dirty="0" smtClean="0"/>
          </a:p>
        </p:txBody>
      </p:sp>
      <p:sp>
        <p:nvSpPr>
          <p:cNvPr id="4" name="Slide Number Placeholder 3"/>
          <p:cNvSpPr>
            <a:spLocks noGrp="1"/>
          </p:cNvSpPr>
          <p:nvPr>
            <p:ph type="sldNum" sz="quarter" idx="12"/>
          </p:nvPr>
        </p:nvSpPr>
        <p:spPr/>
        <p:txBody>
          <a:bodyPr/>
          <a:lstStyle/>
          <a:p>
            <a:pPr>
              <a:defRPr/>
            </a:pPr>
            <a:fld id="{5EB3C825-EDF8-4908-8D53-063570E47EFB}" type="slidenum">
              <a:rPr lang="en-CA"/>
              <a:pPr>
                <a:defRPr/>
              </a:pPr>
              <a:t>0</a:t>
            </a:fld>
            <a:endParaRPr lang="en-CA"/>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4610" name="Rectangle 2"/>
          <p:cNvSpPr>
            <a:spLocks noChangeArrowheads="1"/>
          </p:cNvSpPr>
          <p:nvPr/>
        </p:nvSpPr>
        <p:spPr bwMode="auto">
          <a:xfrm>
            <a:off x="225425" y="312738"/>
            <a:ext cx="3168650" cy="477837"/>
          </a:xfrm>
          <a:prstGeom prst="rect">
            <a:avLst/>
          </a:prstGeom>
          <a:noFill/>
          <a:ln w="12700">
            <a:noFill/>
            <a:miter lim="800000"/>
            <a:headEnd/>
            <a:tailEnd/>
          </a:ln>
          <a:effectLst/>
        </p:spPr>
        <p:txBody>
          <a:bodyPr wrap="none" anchor="ctr"/>
          <a:lstStyle/>
          <a:p>
            <a:endParaRPr lang="en-US"/>
          </a:p>
        </p:txBody>
      </p:sp>
      <p:sp>
        <p:nvSpPr>
          <p:cNvPr id="1604611" name="Rectangle 3"/>
          <p:cNvSpPr>
            <a:spLocks noGrp="1" noChangeArrowheads="1"/>
          </p:cNvSpPr>
          <p:nvPr>
            <p:ph type="body" idx="1"/>
          </p:nvPr>
        </p:nvSpPr>
        <p:spPr>
          <a:xfrm>
            <a:off x="304800" y="762000"/>
            <a:ext cx="8077200" cy="533400"/>
          </a:xfrm>
          <a:noFill/>
          <a:ln/>
        </p:spPr>
        <p:txBody>
          <a:bodyPr lIns="90488" tIns="44450" rIns="90488" bIns="44450">
            <a:normAutofit fontScale="92500"/>
          </a:bodyPr>
          <a:lstStyle/>
          <a:p>
            <a:pPr marL="0" indent="0">
              <a:lnSpc>
                <a:spcPct val="80000"/>
              </a:lnSpc>
              <a:buNone/>
            </a:pPr>
            <a:r>
              <a:rPr lang="en-US" dirty="0"/>
              <a:t>One </a:t>
            </a:r>
            <a:r>
              <a:rPr lang="en-US" dirty="0" smtClean="0"/>
              <a:t>word (4 Byte) data blocks, </a:t>
            </a:r>
            <a:r>
              <a:rPr lang="en-US" dirty="0"/>
              <a:t>cache size = 1K </a:t>
            </a:r>
            <a:r>
              <a:rPr lang="en-US" dirty="0" smtClean="0"/>
              <a:t>words (or 4KB)</a:t>
            </a:r>
            <a:endParaRPr lang="en-US" i="1" dirty="0">
              <a:solidFill>
                <a:schemeClr val="accent1"/>
              </a:solidFill>
            </a:endParaRPr>
          </a:p>
        </p:txBody>
      </p:sp>
      <p:sp>
        <p:nvSpPr>
          <p:cNvPr id="1604612" name="Rectangle 4"/>
          <p:cNvSpPr>
            <a:spLocks noGrp="1" noChangeArrowheads="1"/>
          </p:cNvSpPr>
          <p:nvPr>
            <p:ph type="title"/>
          </p:nvPr>
        </p:nvSpPr>
        <p:spPr>
          <a:xfrm>
            <a:off x="381000" y="0"/>
            <a:ext cx="8229600" cy="457200"/>
          </a:xfrm>
          <a:noFill/>
          <a:ln/>
        </p:spPr>
        <p:txBody>
          <a:bodyPr lIns="90488" tIns="44450" rIns="90488" bIns="44450" anchor="ctr">
            <a:normAutofit/>
          </a:bodyPr>
          <a:lstStyle/>
          <a:p>
            <a:r>
              <a:rPr lang="en-US" sz="2400" dirty="0" smtClean="0"/>
              <a:t>Direct </a:t>
            </a:r>
            <a:r>
              <a:rPr lang="en-US" sz="2400" dirty="0"/>
              <a:t>Mapped Cache Example</a:t>
            </a:r>
          </a:p>
        </p:txBody>
      </p:sp>
      <p:grpSp>
        <p:nvGrpSpPr>
          <p:cNvPr id="2" name="Group 11"/>
          <p:cNvGrpSpPr>
            <a:grpSpLocks/>
          </p:cNvGrpSpPr>
          <p:nvPr/>
        </p:nvGrpSpPr>
        <p:grpSpPr bwMode="auto">
          <a:xfrm>
            <a:off x="1676400" y="2080678"/>
            <a:ext cx="3028952" cy="3408363"/>
            <a:chOff x="1056" y="1183"/>
            <a:chExt cx="1908" cy="2147"/>
          </a:xfrm>
        </p:grpSpPr>
        <p:sp>
          <p:nvSpPr>
            <p:cNvPr id="1604620" name="Freeform 12"/>
            <p:cNvSpPr>
              <a:spLocks/>
            </p:cNvSpPr>
            <p:nvPr/>
          </p:nvSpPr>
          <p:spPr bwMode="auto">
            <a:xfrm>
              <a:off x="2430" y="3165"/>
              <a:ext cx="249" cy="165"/>
            </a:xfrm>
            <a:custGeom>
              <a:avLst/>
              <a:gdLst/>
              <a:ahLst/>
              <a:cxnLst>
                <a:cxn ang="0">
                  <a:pos x="125" y="162"/>
                </a:cxn>
                <a:cxn ang="0">
                  <a:pos x="145" y="162"/>
                </a:cxn>
                <a:cxn ang="0">
                  <a:pos x="165" y="160"/>
                </a:cxn>
                <a:cxn ang="0">
                  <a:pos x="182" y="154"/>
                </a:cxn>
                <a:cxn ang="0">
                  <a:pos x="199" y="147"/>
                </a:cxn>
                <a:cxn ang="0">
                  <a:pos x="216" y="140"/>
                </a:cxn>
                <a:cxn ang="0">
                  <a:pos x="226" y="130"/>
                </a:cxn>
                <a:cxn ang="0">
                  <a:pos x="236" y="121"/>
                </a:cxn>
                <a:cxn ang="0">
                  <a:pos x="246" y="108"/>
                </a:cxn>
                <a:cxn ang="0">
                  <a:pos x="249" y="94"/>
                </a:cxn>
                <a:cxn ang="0">
                  <a:pos x="249" y="81"/>
                </a:cxn>
                <a:cxn ang="0">
                  <a:pos x="249" y="68"/>
                </a:cxn>
                <a:cxn ang="0">
                  <a:pos x="246" y="57"/>
                </a:cxn>
                <a:cxn ang="0">
                  <a:pos x="236" y="44"/>
                </a:cxn>
                <a:cxn ang="0">
                  <a:pos x="226" y="35"/>
                </a:cxn>
                <a:cxn ang="0">
                  <a:pos x="216" y="24"/>
                </a:cxn>
                <a:cxn ang="0">
                  <a:pos x="199" y="15"/>
                </a:cxn>
                <a:cxn ang="0">
                  <a:pos x="182" y="9"/>
                </a:cxn>
                <a:cxn ang="0">
                  <a:pos x="165" y="4"/>
                </a:cxn>
                <a:cxn ang="0">
                  <a:pos x="145" y="2"/>
                </a:cxn>
                <a:cxn ang="0">
                  <a:pos x="125" y="0"/>
                </a:cxn>
                <a:cxn ang="0">
                  <a:pos x="105" y="2"/>
                </a:cxn>
                <a:cxn ang="0">
                  <a:pos x="88" y="4"/>
                </a:cxn>
                <a:cxn ang="0">
                  <a:pos x="68" y="9"/>
                </a:cxn>
                <a:cxn ang="0">
                  <a:pos x="51" y="15"/>
                </a:cxn>
                <a:cxn ang="0">
                  <a:pos x="37" y="24"/>
                </a:cxn>
                <a:cxn ang="0">
                  <a:pos x="24" y="35"/>
                </a:cxn>
                <a:cxn ang="0">
                  <a:pos x="14" y="44"/>
                </a:cxn>
                <a:cxn ang="0">
                  <a:pos x="7" y="57"/>
                </a:cxn>
                <a:cxn ang="0">
                  <a:pos x="4" y="68"/>
                </a:cxn>
                <a:cxn ang="0">
                  <a:pos x="0" y="81"/>
                </a:cxn>
                <a:cxn ang="0">
                  <a:pos x="4" y="94"/>
                </a:cxn>
                <a:cxn ang="0">
                  <a:pos x="7" y="108"/>
                </a:cxn>
                <a:cxn ang="0">
                  <a:pos x="14" y="121"/>
                </a:cxn>
                <a:cxn ang="0">
                  <a:pos x="24" y="130"/>
                </a:cxn>
                <a:cxn ang="0">
                  <a:pos x="37" y="140"/>
                </a:cxn>
                <a:cxn ang="0">
                  <a:pos x="51" y="147"/>
                </a:cxn>
                <a:cxn ang="0">
                  <a:pos x="68" y="154"/>
                </a:cxn>
                <a:cxn ang="0">
                  <a:pos x="88" y="160"/>
                </a:cxn>
                <a:cxn ang="0">
                  <a:pos x="105" y="162"/>
                </a:cxn>
                <a:cxn ang="0">
                  <a:pos x="125" y="165"/>
                </a:cxn>
                <a:cxn ang="0">
                  <a:pos x="125" y="165"/>
                </a:cxn>
              </a:cxnLst>
              <a:rect l="0" t="0" r="r" b="b"/>
              <a:pathLst>
                <a:path w="249" h="165">
                  <a:moveTo>
                    <a:pt x="125" y="162"/>
                  </a:moveTo>
                  <a:lnTo>
                    <a:pt x="145" y="162"/>
                  </a:lnTo>
                  <a:lnTo>
                    <a:pt x="165" y="160"/>
                  </a:lnTo>
                  <a:lnTo>
                    <a:pt x="182" y="154"/>
                  </a:lnTo>
                  <a:lnTo>
                    <a:pt x="199" y="147"/>
                  </a:lnTo>
                  <a:lnTo>
                    <a:pt x="216" y="140"/>
                  </a:lnTo>
                  <a:lnTo>
                    <a:pt x="226" y="130"/>
                  </a:lnTo>
                  <a:lnTo>
                    <a:pt x="236" y="121"/>
                  </a:lnTo>
                  <a:lnTo>
                    <a:pt x="246" y="108"/>
                  </a:lnTo>
                  <a:lnTo>
                    <a:pt x="249" y="94"/>
                  </a:lnTo>
                  <a:lnTo>
                    <a:pt x="249" y="81"/>
                  </a:lnTo>
                  <a:lnTo>
                    <a:pt x="249" y="68"/>
                  </a:lnTo>
                  <a:lnTo>
                    <a:pt x="246" y="57"/>
                  </a:lnTo>
                  <a:lnTo>
                    <a:pt x="236" y="44"/>
                  </a:lnTo>
                  <a:lnTo>
                    <a:pt x="226" y="35"/>
                  </a:lnTo>
                  <a:lnTo>
                    <a:pt x="216" y="24"/>
                  </a:lnTo>
                  <a:lnTo>
                    <a:pt x="199" y="15"/>
                  </a:lnTo>
                  <a:lnTo>
                    <a:pt x="182" y="9"/>
                  </a:lnTo>
                  <a:lnTo>
                    <a:pt x="165" y="4"/>
                  </a:lnTo>
                  <a:lnTo>
                    <a:pt x="145" y="2"/>
                  </a:lnTo>
                  <a:lnTo>
                    <a:pt x="125" y="0"/>
                  </a:lnTo>
                  <a:lnTo>
                    <a:pt x="105" y="2"/>
                  </a:lnTo>
                  <a:lnTo>
                    <a:pt x="88" y="4"/>
                  </a:lnTo>
                  <a:lnTo>
                    <a:pt x="68" y="9"/>
                  </a:lnTo>
                  <a:lnTo>
                    <a:pt x="51" y="15"/>
                  </a:lnTo>
                  <a:lnTo>
                    <a:pt x="37" y="24"/>
                  </a:lnTo>
                  <a:lnTo>
                    <a:pt x="24" y="35"/>
                  </a:lnTo>
                  <a:lnTo>
                    <a:pt x="14" y="44"/>
                  </a:lnTo>
                  <a:lnTo>
                    <a:pt x="7" y="57"/>
                  </a:lnTo>
                  <a:lnTo>
                    <a:pt x="4" y="68"/>
                  </a:lnTo>
                  <a:lnTo>
                    <a:pt x="0" y="81"/>
                  </a:lnTo>
                  <a:lnTo>
                    <a:pt x="4" y="94"/>
                  </a:lnTo>
                  <a:lnTo>
                    <a:pt x="7" y="108"/>
                  </a:lnTo>
                  <a:lnTo>
                    <a:pt x="14" y="121"/>
                  </a:lnTo>
                  <a:lnTo>
                    <a:pt x="24" y="130"/>
                  </a:lnTo>
                  <a:lnTo>
                    <a:pt x="37" y="140"/>
                  </a:lnTo>
                  <a:lnTo>
                    <a:pt x="51" y="147"/>
                  </a:lnTo>
                  <a:lnTo>
                    <a:pt x="68" y="154"/>
                  </a:lnTo>
                  <a:lnTo>
                    <a:pt x="88" y="160"/>
                  </a:lnTo>
                  <a:lnTo>
                    <a:pt x="105" y="162"/>
                  </a:lnTo>
                  <a:lnTo>
                    <a:pt x="125" y="165"/>
                  </a:lnTo>
                  <a:lnTo>
                    <a:pt x="125" y="165"/>
                  </a:lnTo>
                </a:path>
              </a:pathLst>
            </a:custGeom>
            <a:noFill/>
            <a:ln w="20638">
              <a:solidFill>
                <a:srgbClr val="000000"/>
              </a:solidFill>
              <a:prstDash val="solid"/>
              <a:round/>
              <a:headEnd/>
              <a:tailEnd/>
            </a:ln>
          </p:spPr>
          <p:txBody>
            <a:bodyPr/>
            <a:lstStyle/>
            <a:p>
              <a:endParaRPr lang="en-US"/>
            </a:p>
          </p:txBody>
        </p:sp>
        <p:sp>
          <p:nvSpPr>
            <p:cNvPr id="1604621" name="Freeform 13"/>
            <p:cNvSpPr>
              <a:spLocks noEditPoints="1"/>
            </p:cNvSpPr>
            <p:nvPr/>
          </p:nvSpPr>
          <p:spPr bwMode="auto">
            <a:xfrm>
              <a:off x="2518" y="3237"/>
              <a:ext cx="74" cy="25"/>
            </a:xfrm>
            <a:custGeom>
              <a:avLst/>
              <a:gdLst/>
              <a:ahLst/>
              <a:cxnLst>
                <a:cxn ang="0">
                  <a:pos x="0" y="0"/>
                </a:cxn>
                <a:cxn ang="0">
                  <a:pos x="74" y="0"/>
                </a:cxn>
                <a:cxn ang="0">
                  <a:pos x="74" y="7"/>
                </a:cxn>
                <a:cxn ang="0">
                  <a:pos x="3" y="7"/>
                </a:cxn>
                <a:cxn ang="0">
                  <a:pos x="3" y="0"/>
                </a:cxn>
                <a:cxn ang="0">
                  <a:pos x="3" y="0"/>
                </a:cxn>
                <a:cxn ang="0">
                  <a:pos x="0" y="0"/>
                </a:cxn>
                <a:cxn ang="0">
                  <a:pos x="3" y="18"/>
                </a:cxn>
                <a:cxn ang="0">
                  <a:pos x="74" y="18"/>
                </a:cxn>
                <a:cxn ang="0">
                  <a:pos x="74" y="25"/>
                </a:cxn>
                <a:cxn ang="0">
                  <a:pos x="3" y="25"/>
                </a:cxn>
                <a:cxn ang="0">
                  <a:pos x="3" y="18"/>
                </a:cxn>
                <a:cxn ang="0">
                  <a:pos x="3" y="18"/>
                </a:cxn>
              </a:cxnLst>
              <a:rect l="0" t="0" r="r" b="b"/>
              <a:pathLst>
                <a:path w="74" h="25">
                  <a:moveTo>
                    <a:pt x="0" y="0"/>
                  </a:moveTo>
                  <a:lnTo>
                    <a:pt x="74" y="0"/>
                  </a:lnTo>
                  <a:lnTo>
                    <a:pt x="74" y="7"/>
                  </a:lnTo>
                  <a:lnTo>
                    <a:pt x="3" y="7"/>
                  </a:lnTo>
                  <a:lnTo>
                    <a:pt x="3" y="0"/>
                  </a:lnTo>
                  <a:lnTo>
                    <a:pt x="3" y="0"/>
                  </a:lnTo>
                  <a:lnTo>
                    <a:pt x="0" y="0"/>
                  </a:lnTo>
                  <a:close/>
                  <a:moveTo>
                    <a:pt x="3" y="18"/>
                  </a:moveTo>
                  <a:lnTo>
                    <a:pt x="74" y="18"/>
                  </a:lnTo>
                  <a:lnTo>
                    <a:pt x="74" y="25"/>
                  </a:lnTo>
                  <a:lnTo>
                    <a:pt x="3" y="25"/>
                  </a:lnTo>
                  <a:lnTo>
                    <a:pt x="3" y="18"/>
                  </a:lnTo>
                  <a:lnTo>
                    <a:pt x="3" y="18"/>
                  </a:lnTo>
                  <a:close/>
                </a:path>
              </a:pathLst>
            </a:custGeom>
            <a:solidFill>
              <a:srgbClr val="000000"/>
            </a:solidFill>
            <a:ln w="9525">
              <a:noFill/>
              <a:round/>
              <a:headEnd/>
              <a:tailEnd/>
            </a:ln>
          </p:spPr>
          <p:txBody>
            <a:bodyPr/>
            <a:lstStyle/>
            <a:p>
              <a:endParaRPr lang="en-US"/>
            </a:p>
          </p:txBody>
        </p:sp>
        <p:grpSp>
          <p:nvGrpSpPr>
            <p:cNvPr id="3" name="Group 14"/>
            <p:cNvGrpSpPr>
              <a:grpSpLocks/>
            </p:cNvGrpSpPr>
            <p:nvPr/>
          </p:nvGrpSpPr>
          <p:grpSpPr bwMode="auto">
            <a:xfrm>
              <a:off x="1056" y="1183"/>
              <a:ext cx="1908" cy="2070"/>
              <a:chOff x="1056" y="1183"/>
              <a:chExt cx="1908" cy="2070"/>
            </a:xfrm>
          </p:grpSpPr>
          <p:sp>
            <p:nvSpPr>
              <p:cNvPr id="1604623" name="Text Box 15"/>
              <p:cNvSpPr txBox="1">
                <a:spLocks noChangeArrowheads="1"/>
              </p:cNvSpPr>
              <p:nvPr/>
            </p:nvSpPr>
            <p:spPr bwMode="auto">
              <a:xfrm>
                <a:off x="2704" y="1200"/>
                <a:ext cx="260" cy="213"/>
              </a:xfrm>
              <a:prstGeom prst="rect">
                <a:avLst/>
              </a:prstGeom>
              <a:noFill/>
              <a:ln w="12700">
                <a:noFill/>
                <a:miter lim="800000"/>
                <a:headEnd/>
                <a:tailEnd/>
              </a:ln>
              <a:effectLst/>
            </p:spPr>
            <p:txBody>
              <a:bodyPr wrap="none">
                <a:spAutoFit/>
              </a:bodyPr>
              <a:lstStyle/>
              <a:p>
                <a:r>
                  <a:rPr lang="en-US" sz="1600" dirty="0">
                    <a:solidFill>
                      <a:schemeClr val="tx1"/>
                    </a:solidFill>
                  </a:rPr>
                  <a:t>20</a:t>
                </a:r>
              </a:p>
            </p:txBody>
          </p:sp>
          <p:grpSp>
            <p:nvGrpSpPr>
              <p:cNvPr id="4" name="Group 16"/>
              <p:cNvGrpSpPr>
                <a:grpSpLocks/>
              </p:cNvGrpSpPr>
              <p:nvPr/>
            </p:nvGrpSpPr>
            <p:grpSpPr bwMode="auto">
              <a:xfrm>
                <a:off x="1056" y="1183"/>
                <a:ext cx="1681" cy="2070"/>
                <a:chOff x="1056" y="1183"/>
                <a:chExt cx="1681" cy="2070"/>
              </a:xfrm>
            </p:grpSpPr>
            <p:sp>
              <p:nvSpPr>
                <p:cNvPr id="1604625" name="Line 17"/>
                <p:cNvSpPr>
                  <a:spLocks noChangeShapeType="1"/>
                </p:cNvSpPr>
                <p:nvPr/>
              </p:nvSpPr>
              <p:spPr bwMode="auto">
                <a:xfrm>
                  <a:off x="2592" y="1296"/>
                  <a:ext cx="145" cy="55"/>
                </a:xfrm>
                <a:prstGeom prst="line">
                  <a:avLst/>
                </a:prstGeom>
                <a:noFill/>
                <a:ln w="20638">
                  <a:solidFill>
                    <a:srgbClr val="000000"/>
                  </a:solidFill>
                  <a:round/>
                  <a:headEnd/>
                  <a:tailEnd/>
                </a:ln>
              </p:spPr>
              <p:txBody>
                <a:bodyPr/>
                <a:lstStyle/>
                <a:p>
                  <a:endParaRPr lang="en-US"/>
                </a:p>
              </p:txBody>
            </p:sp>
            <p:sp>
              <p:nvSpPr>
                <p:cNvPr id="1604626" name="Freeform 18"/>
                <p:cNvSpPr>
                  <a:spLocks/>
                </p:cNvSpPr>
                <p:nvPr/>
              </p:nvSpPr>
              <p:spPr bwMode="auto">
                <a:xfrm>
                  <a:off x="1056" y="1200"/>
                  <a:ext cx="1620" cy="2053"/>
                </a:xfrm>
                <a:custGeom>
                  <a:avLst/>
                  <a:gdLst/>
                  <a:ahLst/>
                  <a:cxnLst>
                    <a:cxn ang="0">
                      <a:pos x="1540" y="0"/>
                    </a:cxn>
                    <a:cxn ang="0">
                      <a:pos x="1544" y="220"/>
                    </a:cxn>
                    <a:cxn ang="0">
                      <a:pos x="0" y="220"/>
                    </a:cxn>
                    <a:cxn ang="0">
                      <a:pos x="0" y="2040"/>
                    </a:cxn>
                    <a:cxn ang="0">
                      <a:pos x="1328" y="2040"/>
                    </a:cxn>
                  </a:cxnLst>
                  <a:rect l="0" t="0" r="r" b="b"/>
                  <a:pathLst>
                    <a:path w="1544" h="2040">
                      <a:moveTo>
                        <a:pt x="1540" y="0"/>
                      </a:moveTo>
                      <a:lnTo>
                        <a:pt x="1544" y="220"/>
                      </a:lnTo>
                      <a:lnTo>
                        <a:pt x="0" y="220"/>
                      </a:lnTo>
                      <a:lnTo>
                        <a:pt x="0" y="2040"/>
                      </a:lnTo>
                      <a:lnTo>
                        <a:pt x="1328" y="2040"/>
                      </a:lnTo>
                    </a:path>
                  </a:pathLst>
                </a:custGeom>
                <a:noFill/>
                <a:ln w="38100">
                  <a:solidFill>
                    <a:srgbClr val="000000"/>
                  </a:solidFill>
                  <a:prstDash val="solid"/>
                  <a:round/>
                  <a:headEnd type="none" w="med" len="med"/>
                  <a:tailEnd type="triangle" w="med" len="med"/>
                </a:ln>
              </p:spPr>
              <p:txBody>
                <a:bodyPr/>
                <a:lstStyle/>
                <a:p>
                  <a:endParaRPr lang="en-US"/>
                </a:p>
              </p:txBody>
            </p:sp>
            <p:sp>
              <p:nvSpPr>
                <p:cNvPr id="1604627" name="Text Box 19"/>
                <p:cNvSpPr txBox="1">
                  <a:spLocks noChangeArrowheads="1"/>
                </p:cNvSpPr>
                <p:nvPr/>
              </p:nvSpPr>
              <p:spPr bwMode="auto">
                <a:xfrm>
                  <a:off x="1632" y="1183"/>
                  <a:ext cx="336" cy="212"/>
                </a:xfrm>
                <a:prstGeom prst="rect">
                  <a:avLst/>
                </a:prstGeom>
                <a:noFill/>
                <a:ln w="12700">
                  <a:noFill/>
                  <a:miter lim="800000"/>
                  <a:headEnd/>
                  <a:tailEnd/>
                </a:ln>
                <a:effectLst/>
              </p:spPr>
              <p:txBody>
                <a:bodyPr wrap="none">
                  <a:spAutoFit/>
                </a:bodyPr>
                <a:lstStyle/>
                <a:p>
                  <a:r>
                    <a:rPr lang="en-US" sz="1600">
                      <a:solidFill>
                        <a:schemeClr val="tx1"/>
                      </a:solidFill>
                    </a:rPr>
                    <a:t>Tag</a:t>
                  </a:r>
                </a:p>
              </p:txBody>
            </p:sp>
          </p:grpSp>
        </p:grpSp>
      </p:grpSp>
      <p:grpSp>
        <p:nvGrpSpPr>
          <p:cNvPr id="5" name="Group 20"/>
          <p:cNvGrpSpPr>
            <a:grpSpLocks/>
          </p:cNvGrpSpPr>
          <p:nvPr/>
        </p:nvGrpSpPr>
        <p:grpSpPr bwMode="auto">
          <a:xfrm>
            <a:off x="2027238" y="2107666"/>
            <a:ext cx="3756023" cy="1820862"/>
            <a:chOff x="1277" y="1200"/>
            <a:chExt cx="2366" cy="1147"/>
          </a:xfrm>
        </p:grpSpPr>
        <p:sp>
          <p:nvSpPr>
            <p:cNvPr id="1604629" name="Line 21"/>
            <p:cNvSpPr>
              <a:spLocks noChangeShapeType="1"/>
            </p:cNvSpPr>
            <p:nvPr/>
          </p:nvSpPr>
          <p:spPr bwMode="auto">
            <a:xfrm>
              <a:off x="3282" y="1291"/>
              <a:ext cx="148" cy="57"/>
            </a:xfrm>
            <a:prstGeom prst="line">
              <a:avLst/>
            </a:prstGeom>
            <a:noFill/>
            <a:ln w="20638">
              <a:solidFill>
                <a:srgbClr val="000000"/>
              </a:solidFill>
              <a:round/>
              <a:headEnd/>
              <a:tailEnd/>
            </a:ln>
          </p:spPr>
          <p:txBody>
            <a:bodyPr/>
            <a:lstStyle/>
            <a:p>
              <a:endParaRPr lang="en-US"/>
            </a:p>
          </p:txBody>
        </p:sp>
        <p:sp>
          <p:nvSpPr>
            <p:cNvPr id="1604630" name="Freeform 22"/>
            <p:cNvSpPr>
              <a:spLocks/>
            </p:cNvSpPr>
            <p:nvPr/>
          </p:nvSpPr>
          <p:spPr bwMode="auto">
            <a:xfrm>
              <a:off x="1277" y="1206"/>
              <a:ext cx="2053" cy="1141"/>
            </a:xfrm>
            <a:custGeom>
              <a:avLst/>
              <a:gdLst/>
              <a:ahLst/>
              <a:cxnLst>
                <a:cxn ang="0">
                  <a:pos x="1974" y="0"/>
                </a:cxn>
                <a:cxn ang="0">
                  <a:pos x="1974" y="358"/>
                </a:cxn>
                <a:cxn ang="0">
                  <a:pos x="0" y="358"/>
                </a:cxn>
                <a:cxn ang="0">
                  <a:pos x="0" y="1110"/>
                </a:cxn>
                <a:cxn ang="0">
                  <a:pos x="884" y="1110"/>
                </a:cxn>
              </a:cxnLst>
              <a:rect l="0" t="0" r="r" b="b"/>
              <a:pathLst>
                <a:path w="1974" h="1110">
                  <a:moveTo>
                    <a:pt x="1974" y="0"/>
                  </a:moveTo>
                  <a:lnTo>
                    <a:pt x="1974" y="358"/>
                  </a:lnTo>
                  <a:lnTo>
                    <a:pt x="0" y="358"/>
                  </a:lnTo>
                  <a:lnTo>
                    <a:pt x="0" y="1110"/>
                  </a:lnTo>
                  <a:lnTo>
                    <a:pt x="884" y="1110"/>
                  </a:lnTo>
                </a:path>
              </a:pathLst>
            </a:custGeom>
            <a:noFill/>
            <a:ln w="38100">
              <a:solidFill>
                <a:srgbClr val="000000"/>
              </a:solidFill>
              <a:prstDash val="solid"/>
              <a:round/>
              <a:headEnd type="none" w="med" len="med"/>
              <a:tailEnd type="triangle" w="med" len="med"/>
            </a:ln>
          </p:spPr>
          <p:txBody>
            <a:bodyPr/>
            <a:lstStyle/>
            <a:p>
              <a:endParaRPr lang="en-US"/>
            </a:p>
          </p:txBody>
        </p:sp>
        <p:sp>
          <p:nvSpPr>
            <p:cNvPr id="1604631" name="Text Box 23"/>
            <p:cNvSpPr txBox="1">
              <a:spLocks noChangeArrowheads="1"/>
            </p:cNvSpPr>
            <p:nvPr/>
          </p:nvSpPr>
          <p:spPr bwMode="auto">
            <a:xfrm>
              <a:off x="3383" y="1200"/>
              <a:ext cx="260" cy="213"/>
            </a:xfrm>
            <a:prstGeom prst="rect">
              <a:avLst/>
            </a:prstGeom>
            <a:noFill/>
            <a:ln w="12700">
              <a:noFill/>
              <a:miter lim="800000"/>
              <a:headEnd/>
              <a:tailEnd/>
            </a:ln>
            <a:effectLst/>
          </p:spPr>
          <p:txBody>
            <a:bodyPr wrap="none">
              <a:spAutoFit/>
            </a:bodyPr>
            <a:lstStyle/>
            <a:p>
              <a:r>
                <a:rPr lang="en-US" sz="1600" dirty="0">
                  <a:solidFill>
                    <a:schemeClr val="tx1"/>
                  </a:solidFill>
                </a:rPr>
                <a:t>10</a:t>
              </a:r>
            </a:p>
          </p:txBody>
        </p:sp>
        <p:sp>
          <p:nvSpPr>
            <p:cNvPr id="1604632" name="Text Box 24"/>
            <p:cNvSpPr txBox="1">
              <a:spLocks noChangeArrowheads="1"/>
            </p:cNvSpPr>
            <p:nvPr/>
          </p:nvSpPr>
          <p:spPr bwMode="auto">
            <a:xfrm>
              <a:off x="2754" y="1370"/>
              <a:ext cx="429" cy="212"/>
            </a:xfrm>
            <a:prstGeom prst="rect">
              <a:avLst/>
            </a:prstGeom>
            <a:noFill/>
            <a:ln w="12700">
              <a:noFill/>
              <a:miter lim="800000"/>
              <a:headEnd/>
              <a:tailEnd/>
            </a:ln>
            <a:effectLst/>
          </p:spPr>
          <p:txBody>
            <a:bodyPr wrap="none">
              <a:spAutoFit/>
            </a:bodyPr>
            <a:lstStyle/>
            <a:p>
              <a:r>
                <a:rPr lang="en-US" sz="1600">
                  <a:solidFill>
                    <a:schemeClr val="tx1"/>
                  </a:solidFill>
                </a:rPr>
                <a:t>Index</a:t>
              </a:r>
            </a:p>
          </p:txBody>
        </p:sp>
      </p:grpSp>
      <p:grpSp>
        <p:nvGrpSpPr>
          <p:cNvPr id="6" name="Group 25"/>
          <p:cNvGrpSpPr>
            <a:grpSpLocks/>
          </p:cNvGrpSpPr>
          <p:nvPr/>
        </p:nvGrpSpPr>
        <p:grpSpPr bwMode="auto">
          <a:xfrm>
            <a:off x="2362200" y="2742666"/>
            <a:ext cx="4524375" cy="2178051"/>
            <a:chOff x="1488" y="1600"/>
            <a:chExt cx="2850" cy="1372"/>
          </a:xfrm>
        </p:grpSpPr>
        <p:sp>
          <p:nvSpPr>
            <p:cNvPr id="1604634" name="Freeform 26"/>
            <p:cNvSpPr>
              <a:spLocks/>
            </p:cNvSpPr>
            <p:nvPr/>
          </p:nvSpPr>
          <p:spPr bwMode="auto">
            <a:xfrm>
              <a:off x="2208" y="1824"/>
              <a:ext cx="2130" cy="1103"/>
            </a:xfrm>
            <a:custGeom>
              <a:avLst/>
              <a:gdLst/>
              <a:ahLst/>
              <a:cxnLst>
                <a:cxn ang="0">
                  <a:pos x="1608" y="1101"/>
                </a:cxn>
                <a:cxn ang="0">
                  <a:pos x="1608" y="0"/>
                </a:cxn>
                <a:cxn ang="0">
                  <a:pos x="0" y="0"/>
                </a:cxn>
                <a:cxn ang="0">
                  <a:pos x="0" y="1103"/>
                </a:cxn>
                <a:cxn ang="0">
                  <a:pos x="1608" y="1103"/>
                </a:cxn>
                <a:cxn ang="0">
                  <a:pos x="1608" y="1103"/>
                </a:cxn>
              </a:cxnLst>
              <a:rect l="0" t="0" r="r" b="b"/>
              <a:pathLst>
                <a:path w="1608" h="1103">
                  <a:moveTo>
                    <a:pt x="1608" y="1101"/>
                  </a:moveTo>
                  <a:lnTo>
                    <a:pt x="1608" y="0"/>
                  </a:lnTo>
                  <a:lnTo>
                    <a:pt x="0" y="0"/>
                  </a:lnTo>
                  <a:lnTo>
                    <a:pt x="0" y="1103"/>
                  </a:lnTo>
                  <a:lnTo>
                    <a:pt x="1608" y="1103"/>
                  </a:lnTo>
                  <a:lnTo>
                    <a:pt x="1608" y="1103"/>
                  </a:lnTo>
                </a:path>
              </a:pathLst>
            </a:custGeom>
            <a:noFill/>
            <a:ln w="20638">
              <a:solidFill>
                <a:srgbClr val="000000"/>
              </a:solidFill>
              <a:prstDash val="solid"/>
              <a:round/>
              <a:headEnd/>
              <a:tailEnd/>
            </a:ln>
          </p:spPr>
          <p:txBody>
            <a:bodyPr/>
            <a:lstStyle/>
            <a:p>
              <a:endParaRPr lang="en-US"/>
            </a:p>
          </p:txBody>
        </p:sp>
        <p:sp>
          <p:nvSpPr>
            <p:cNvPr id="1604635" name="Freeform 27"/>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close/>
                </a:path>
              </a:pathLst>
            </a:custGeom>
            <a:solidFill>
              <a:schemeClr val="hlink"/>
            </a:solidFill>
            <a:ln w="9525">
              <a:solidFill>
                <a:schemeClr val="hlink"/>
              </a:solidFill>
              <a:round/>
              <a:headEnd/>
              <a:tailEnd/>
            </a:ln>
          </p:spPr>
          <p:txBody>
            <a:bodyPr/>
            <a:lstStyle/>
            <a:p>
              <a:endParaRPr lang="en-US"/>
            </a:p>
          </p:txBody>
        </p:sp>
        <p:sp>
          <p:nvSpPr>
            <p:cNvPr id="1604636" name="Freeform 28"/>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path>
              </a:pathLst>
            </a:custGeom>
            <a:noFill/>
            <a:ln w="20638">
              <a:solidFill>
                <a:srgbClr val="000000"/>
              </a:solidFill>
              <a:prstDash val="solid"/>
              <a:round/>
              <a:headEnd/>
              <a:tailEnd/>
            </a:ln>
          </p:spPr>
          <p:txBody>
            <a:bodyPr/>
            <a:lstStyle/>
            <a:p>
              <a:endParaRPr lang="en-US"/>
            </a:p>
          </p:txBody>
        </p:sp>
        <p:sp>
          <p:nvSpPr>
            <p:cNvPr id="1604637" name="Line 29"/>
            <p:cNvSpPr>
              <a:spLocks noChangeShapeType="1"/>
            </p:cNvSpPr>
            <p:nvPr/>
          </p:nvSpPr>
          <p:spPr bwMode="auto">
            <a:xfrm flipH="1">
              <a:off x="2208" y="1920"/>
              <a:ext cx="2130" cy="2"/>
            </a:xfrm>
            <a:prstGeom prst="line">
              <a:avLst/>
            </a:prstGeom>
            <a:noFill/>
            <a:ln w="20638">
              <a:solidFill>
                <a:srgbClr val="000000"/>
              </a:solidFill>
              <a:round/>
              <a:headEnd/>
              <a:tailEnd/>
            </a:ln>
          </p:spPr>
          <p:txBody>
            <a:bodyPr/>
            <a:lstStyle/>
            <a:p>
              <a:endParaRPr lang="en-US"/>
            </a:p>
          </p:txBody>
        </p:sp>
        <p:sp>
          <p:nvSpPr>
            <p:cNvPr id="1604638" name="Line 30"/>
            <p:cNvSpPr>
              <a:spLocks noChangeShapeType="1"/>
            </p:cNvSpPr>
            <p:nvPr/>
          </p:nvSpPr>
          <p:spPr bwMode="auto">
            <a:xfrm flipH="1">
              <a:off x="2208" y="2044"/>
              <a:ext cx="2130" cy="2"/>
            </a:xfrm>
            <a:prstGeom prst="line">
              <a:avLst/>
            </a:prstGeom>
            <a:noFill/>
            <a:ln w="20638">
              <a:solidFill>
                <a:srgbClr val="000000"/>
              </a:solidFill>
              <a:round/>
              <a:headEnd/>
              <a:tailEnd/>
            </a:ln>
          </p:spPr>
          <p:txBody>
            <a:bodyPr/>
            <a:lstStyle/>
            <a:p>
              <a:endParaRPr lang="en-US"/>
            </a:p>
          </p:txBody>
        </p:sp>
        <p:sp>
          <p:nvSpPr>
            <p:cNvPr id="1604639" name="Line 31"/>
            <p:cNvSpPr>
              <a:spLocks noChangeShapeType="1"/>
            </p:cNvSpPr>
            <p:nvPr/>
          </p:nvSpPr>
          <p:spPr bwMode="auto">
            <a:xfrm flipH="1">
              <a:off x="2208" y="2154"/>
              <a:ext cx="2130" cy="1"/>
            </a:xfrm>
            <a:prstGeom prst="line">
              <a:avLst/>
            </a:prstGeom>
            <a:noFill/>
            <a:ln w="20638">
              <a:solidFill>
                <a:srgbClr val="000000"/>
              </a:solidFill>
              <a:round/>
              <a:headEnd/>
              <a:tailEnd/>
            </a:ln>
          </p:spPr>
          <p:txBody>
            <a:bodyPr/>
            <a:lstStyle/>
            <a:p>
              <a:endParaRPr lang="en-US"/>
            </a:p>
          </p:txBody>
        </p:sp>
        <p:sp>
          <p:nvSpPr>
            <p:cNvPr id="1604640" name="Line 32"/>
            <p:cNvSpPr>
              <a:spLocks noChangeShapeType="1"/>
            </p:cNvSpPr>
            <p:nvPr/>
          </p:nvSpPr>
          <p:spPr bwMode="auto">
            <a:xfrm flipH="1">
              <a:off x="2208" y="2373"/>
              <a:ext cx="2130" cy="1"/>
            </a:xfrm>
            <a:prstGeom prst="line">
              <a:avLst/>
            </a:prstGeom>
            <a:noFill/>
            <a:ln w="20638">
              <a:solidFill>
                <a:srgbClr val="000000"/>
              </a:solidFill>
              <a:round/>
              <a:headEnd/>
              <a:tailEnd/>
            </a:ln>
          </p:spPr>
          <p:txBody>
            <a:bodyPr/>
            <a:lstStyle/>
            <a:p>
              <a:endParaRPr lang="en-US"/>
            </a:p>
          </p:txBody>
        </p:sp>
        <p:sp>
          <p:nvSpPr>
            <p:cNvPr id="1604641" name="Line 33"/>
            <p:cNvSpPr>
              <a:spLocks noChangeShapeType="1"/>
            </p:cNvSpPr>
            <p:nvPr/>
          </p:nvSpPr>
          <p:spPr bwMode="auto">
            <a:xfrm flipH="1">
              <a:off x="2208" y="2483"/>
              <a:ext cx="2130" cy="1"/>
            </a:xfrm>
            <a:prstGeom prst="line">
              <a:avLst/>
            </a:prstGeom>
            <a:noFill/>
            <a:ln w="20638">
              <a:solidFill>
                <a:srgbClr val="000000"/>
              </a:solidFill>
              <a:round/>
              <a:headEnd/>
              <a:tailEnd/>
            </a:ln>
          </p:spPr>
          <p:txBody>
            <a:bodyPr/>
            <a:lstStyle/>
            <a:p>
              <a:endParaRPr lang="en-US"/>
            </a:p>
          </p:txBody>
        </p:sp>
        <p:sp>
          <p:nvSpPr>
            <p:cNvPr id="1604642" name="Line 34"/>
            <p:cNvSpPr>
              <a:spLocks noChangeShapeType="1"/>
            </p:cNvSpPr>
            <p:nvPr/>
          </p:nvSpPr>
          <p:spPr bwMode="auto">
            <a:xfrm flipH="1">
              <a:off x="2208" y="2593"/>
              <a:ext cx="2130" cy="1"/>
            </a:xfrm>
            <a:prstGeom prst="line">
              <a:avLst/>
            </a:prstGeom>
            <a:noFill/>
            <a:ln w="20638">
              <a:solidFill>
                <a:srgbClr val="000000"/>
              </a:solidFill>
              <a:round/>
              <a:headEnd/>
              <a:tailEnd/>
            </a:ln>
          </p:spPr>
          <p:txBody>
            <a:bodyPr/>
            <a:lstStyle/>
            <a:p>
              <a:endParaRPr lang="en-US"/>
            </a:p>
          </p:txBody>
        </p:sp>
        <p:sp>
          <p:nvSpPr>
            <p:cNvPr id="1604643" name="Line 35"/>
            <p:cNvSpPr>
              <a:spLocks noChangeShapeType="1"/>
            </p:cNvSpPr>
            <p:nvPr/>
          </p:nvSpPr>
          <p:spPr bwMode="auto">
            <a:xfrm flipH="1">
              <a:off x="2208" y="2703"/>
              <a:ext cx="2130" cy="1"/>
            </a:xfrm>
            <a:prstGeom prst="line">
              <a:avLst/>
            </a:prstGeom>
            <a:noFill/>
            <a:ln w="20638">
              <a:solidFill>
                <a:srgbClr val="000000"/>
              </a:solidFill>
              <a:round/>
              <a:headEnd/>
              <a:tailEnd/>
            </a:ln>
          </p:spPr>
          <p:txBody>
            <a:bodyPr/>
            <a:lstStyle/>
            <a:p>
              <a:endParaRPr lang="en-US"/>
            </a:p>
          </p:txBody>
        </p:sp>
        <p:sp>
          <p:nvSpPr>
            <p:cNvPr id="1604644" name="Line 36"/>
            <p:cNvSpPr>
              <a:spLocks noChangeShapeType="1"/>
            </p:cNvSpPr>
            <p:nvPr/>
          </p:nvSpPr>
          <p:spPr bwMode="auto">
            <a:xfrm flipH="1">
              <a:off x="2208" y="2813"/>
              <a:ext cx="2130" cy="1"/>
            </a:xfrm>
            <a:prstGeom prst="line">
              <a:avLst/>
            </a:prstGeom>
            <a:noFill/>
            <a:ln w="20638">
              <a:solidFill>
                <a:srgbClr val="000000"/>
              </a:solidFill>
              <a:round/>
              <a:headEnd/>
              <a:tailEnd/>
            </a:ln>
          </p:spPr>
          <p:txBody>
            <a:bodyPr/>
            <a:lstStyle/>
            <a:p>
              <a:endParaRPr lang="en-US"/>
            </a:p>
          </p:txBody>
        </p:sp>
        <p:sp>
          <p:nvSpPr>
            <p:cNvPr id="1604645" name="Line 37"/>
            <p:cNvSpPr>
              <a:spLocks noChangeShapeType="1"/>
            </p:cNvSpPr>
            <p:nvPr/>
          </p:nvSpPr>
          <p:spPr bwMode="auto">
            <a:xfrm>
              <a:off x="2299" y="1830"/>
              <a:ext cx="5" cy="1100"/>
            </a:xfrm>
            <a:prstGeom prst="line">
              <a:avLst/>
            </a:prstGeom>
            <a:noFill/>
            <a:ln w="20638">
              <a:solidFill>
                <a:srgbClr val="000000"/>
              </a:solidFill>
              <a:round/>
              <a:headEnd/>
              <a:tailEnd/>
            </a:ln>
          </p:spPr>
          <p:txBody>
            <a:bodyPr/>
            <a:lstStyle/>
            <a:p>
              <a:endParaRPr lang="en-US"/>
            </a:p>
          </p:txBody>
        </p:sp>
        <p:sp>
          <p:nvSpPr>
            <p:cNvPr id="1604646" name="Line 38"/>
            <p:cNvSpPr>
              <a:spLocks noChangeShapeType="1"/>
            </p:cNvSpPr>
            <p:nvPr/>
          </p:nvSpPr>
          <p:spPr bwMode="auto">
            <a:xfrm>
              <a:off x="3186" y="1819"/>
              <a:ext cx="1" cy="1106"/>
            </a:xfrm>
            <a:prstGeom prst="line">
              <a:avLst/>
            </a:prstGeom>
            <a:noFill/>
            <a:ln w="20638">
              <a:solidFill>
                <a:srgbClr val="000000"/>
              </a:solidFill>
              <a:round/>
              <a:headEnd/>
              <a:tailEnd/>
            </a:ln>
          </p:spPr>
          <p:txBody>
            <a:bodyPr/>
            <a:lstStyle/>
            <a:p>
              <a:endParaRPr lang="en-US"/>
            </a:p>
          </p:txBody>
        </p:sp>
        <p:sp>
          <p:nvSpPr>
            <p:cNvPr id="1604647" name="Text Box 39"/>
            <p:cNvSpPr txBox="1">
              <a:spLocks noChangeArrowheads="1"/>
            </p:cNvSpPr>
            <p:nvPr/>
          </p:nvSpPr>
          <p:spPr bwMode="auto">
            <a:xfrm>
              <a:off x="3522" y="1627"/>
              <a:ext cx="352" cy="192"/>
            </a:xfrm>
            <a:prstGeom prst="rect">
              <a:avLst/>
            </a:prstGeom>
            <a:noFill/>
            <a:ln w="12700">
              <a:noFill/>
              <a:miter lim="800000"/>
              <a:headEnd/>
              <a:tailEnd/>
            </a:ln>
            <a:effectLst/>
          </p:spPr>
          <p:txBody>
            <a:bodyPr wrap="none">
              <a:spAutoFit/>
            </a:bodyPr>
            <a:lstStyle/>
            <a:p>
              <a:r>
                <a:rPr lang="en-US" sz="1400">
                  <a:solidFill>
                    <a:schemeClr val="tx1"/>
                  </a:solidFill>
                </a:rPr>
                <a:t>Data</a:t>
              </a:r>
            </a:p>
          </p:txBody>
        </p:sp>
        <p:sp>
          <p:nvSpPr>
            <p:cNvPr id="1604648" name="Text Box 40"/>
            <p:cNvSpPr txBox="1">
              <a:spLocks noChangeArrowheads="1"/>
            </p:cNvSpPr>
            <p:nvPr/>
          </p:nvSpPr>
          <p:spPr bwMode="auto">
            <a:xfrm>
              <a:off x="1488" y="1600"/>
              <a:ext cx="624" cy="194"/>
            </a:xfrm>
            <a:prstGeom prst="rect">
              <a:avLst/>
            </a:prstGeom>
            <a:noFill/>
            <a:ln w="12700">
              <a:noFill/>
              <a:miter lim="800000"/>
              <a:headEnd/>
              <a:tailEnd/>
            </a:ln>
            <a:effectLst/>
          </p:spPr>
          <p:txBody>
            <a:bodyPr wrap="none">
              <a:spAutoFit/>
            </a:bodyPr>
            <a:lstStyle/>
            <a:p>
              <a:r>
                <a:rPr lang="en-US" sz="1400" dirty="0">
                  <a:solidFill>
                    <a:schemeClr val="tx1"/>
                  </a:solidFill>
                </a:rPr>
                <a:t> </a:t>
              </a:r>
              <a:r>
                <a:rPr lang="en-US" sz="1400" dirty="0" smtClean="0">
                  <a:solidFill>
                    <a:schemeClr val="tx1"/>
                  </a:solidFill>
                </a:rPr>
                <a:t>Set/Index</a:t>
              </a:r>
              <a:endParaRPr lang="en-US" sz="1400" dirty="0">
                <a:solidFill>
                  <a:schemeClr val="tx1"/>
                </a:solidFill>
              </a:endParaRPr>
            </a:p>
          </p:txBody>
        </p:sp>
        <p:sp>
          <p:nvSpPr>
            <p:cNvPr id="1604649" name="Text Box 41"/>
            <p:cNvSpPr txBox="1">
              <a:spLocks noChangeArrowheads="1"/>
            </p:cNvSpPr>
            <p:nvPr/>
          </p:nvSpPr>
          <p:spPr bwMode="auto">
            <a:xfrm>
              <a:off x="2466" y="1627"/>
              <a:ext cx="308" cy="192"/>
            </a:xfrm>
            <a:prstGeom prst="rect">
              <a:avLst/>
            </a:prstGeom>
            <a:noFill/>
            <a:ln w="12700">
              <a:noFill/>
              <a:miter lim="800000"/>
              <a:headEnd/>
              <a:tailEnd/>
            </a:ln>
            <a:effectLst/>
          </p:spPr>
          <p:txBody>
            <a:bodyPr wrap="none">
              <a:spAutoFit/>
            </a:bodyPr>
            <a:lstStyle/>
            <a:p>
              <a:r>
                <a:rPr lang="en-US" sz="1400">
                  <a:solidFill>
                    <a:schemeClr val="tx1"/>
                  </a:solidFill>
                </a:rPr>
                <a:t>Tag</a:t>
              </a:r>
            </a:p>
          </p:txBody>
        </p:sp>
        <p:sp>
          <p:nvSpPr>
            <p:cNvPr id="1604650" name="Text Box 42"/>
            <p:cNvSpPr txBox="1">
              <a:spLocks noChangeArrowheads="1"/>
            </p:cNvSpPr>
            <p:nvPr/>
          </p:nvSpPr>
          <p:spPr bwMode="auto">
            <a:xfrm>
              <a:off x="2034" y="1627"/>
              <a:ext cx="365" cy="192"/>
            </a:xfrm>
            <a:prstGeom prst="rect">
              <a:avLst/>
            </a:prstGeom>
            <a:noFill/>
            <a:ln w="12700">
              <a:noFill/>
              <a:miter lim="800000"/>
              <a:headEnd/>
              <a:tailEnd/>
            </a:ln>
            <a:effectLst/>
          </p:spPr>
          <p:txBody>
            <a:bodyPr wrap="none">
              <a:spAutoFit/>
            </a:bodyPr>
            <a:lstStyle/>
            <a:p>
              <a:r>
                <a:rPr lang="en-US" sz="1400">
                  <a:solidFill>
                    <a:schemeClr val="tx1"/>
                  </a:solidFill>
                </a:rPr>
                <a:t>Valid</a:t>
              </a:r>
            </a:p>
          </p:txBody>
        </p:sp>
        <p:sp>
          <p:nvSpPr>
            <p:cNvPr id="1604651" name="Text Box 43"/>
            <p:cNvSpPr txBox="1">
              <a:spLocks noChangeArrowheads="1"/>
            </p:cNvSpPr>
            <p:nvPr/>
          </p:nvSpPr>
          <p:spPr bwMode="auto">
            <a:xfrm>
              <a:off x="1746" y="1771"/>
              <a:ext cx="328" cy="1201"/>
            </a:xfrm>
            <a:prstGeom prst="rect">
              <a:avLst/>
            </a:prstGeom>
            <a:noFill/>
            <a:ln w="12700">
              <a:noFill/>
              <a:miter lim="800000"/>
              <a:headEnd/>
              <a:tailEnd/>
            </a:ln>
            <a:effectLst/>
          </p:spPr>
          <p:txBody>
            <a:bodyPr wrap="none">
              <a:spAutoFit/>
            </a:bodyPr>
            <a:lstStyle/>
            <a:p>
              <a:pPr algn="r">
                <a:lnSpc>
                  <a:spcPct val="110000"/>
                </a:lnSpc>
              </a:pPr>
              <a:r>
                <a:rPr lang="en-US" sz="1200">
                  <a:solidFill>
                    <a:schemeClr val="tx1"/>
                  </a:solidFill>
                </a:rPr>
                <a:t>0</a:t>
              </a:r>
            </a:p>
            <a:p>
              <a:pPr algn="r">
                <a:lnSpc>
                  <a:spcPct val="110000"/>
                </a:lnSpc>
              </a:pPr>
              <a:r>
                <a:rPr lang="en-US" sz="1200">
                  <a:solidFill>
                    <a:schemeClr val="tx1"/>
                  </a:solidFill>
                </a:rPr>
                <a:t>1</a:t>
              </a:r>
            </a:p>
            <a:p>
              <a:pPr algn="r">
                <a:lnSpc>
                  <a:spcPct val="110000"/>
                </a:lnSpc>
              </a:pPr>
              <a:r>
                <a:rPr lang="en-US" sz="1200">
                  <a:solidFill>
                    <a:schemeClr val="tx1"/>
                  </a:solidFill>
                </a:rPr>
                <a:t>2</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1021</a:t>
              </a:r>
            </a:p>
            <a:p>
              <a:pPr algn="r">
                <a:lnSpc>
                  <a:spcPct val="110000"/>
                </a:lnSpc>
              </a:pPr>
              <a:r>
                <a:rPr lang="en-US" sz="1200">
                  <a:solidFill>
                    <a:schemeClr val="tx1"/>
                  </a:solidFill>
                </a:rPr>
                <a:t>1022</a:t>
              </a:r>
            </a:p>
            <a:p>
              <a:pPr algn="r">
                <a:lnSpc>
                  <a:spcPct val="110000"/>
                </a:lnSpc>
              </a:pPr>
              <a:r>
                <a:rPr lang="en-US" sz="1200">
                  <a:solidFill>
                    <a:schemeClr val="tx1"/>
                  </a:solidFill>
                </a:rPr>
                <a:t>1023</a:t>
              </a:r>
            </a:p>
          </p:txBody>
        </p:sp>
      </p:grpSp>
      <p:grpSp>
        <p:nvGrpSpPr>
          <p:cNvPr id="7" name="Group 44"/>
          <p:cNvGrpSpPr>
            <a:grpSpLocks/>
          </p:cNvGrpSpPr>
          <p:nvPr/>
        </p:nvGrpSpPr>
        <p:grpSpPr bwMode="auto">
          <a:xfrm>
            <a:off x="3289300" y="1294866"/>
            <a:ext cx="3873500" cy="838201"/>
            <a:chOff x="2072" y="688"/>
            <a:chExt cx="2440" cy="528"/>
          </a:xfrm>
        </p:grpSpPr>
        <p:sp>
          <p:nvSpPr>
            <p:cNvPr id="1604653" name="Line 45"/>
            <p:cNvSpPr>
              <a:spLocks noChangeShapeType="1"/>
            </p:cNvSpPr>
            <p:nvPr/>
          </p:nvSpPr>
          <p:spPr bwMode="auto">
            <a:xfrm flipV="1">
              <a:off x="3026" y="1061"/>
              <a:ext cx="3" cy="149"/>
            </a:xfrm>
            <a:prstGeom prst="line">
              <a:avLst/>
            </a:prstGeom>
            <a:noFill/>
            <a:ln w="20638">
              <a:solidFill>
                <a:srgbClr val="000000"/>
              </a:solidFill>
              <a:round/>
              <a:headEnd/>
              <a:tailEnd/>
            </a:ln>
          </p:spPr>
          <p:txBody>
            <a:bodyPr/>
            <a:lstStyle/>
            <a:p>
              <a:endParaRPr lang="en-US"/>
            </a:p>
          </p:txBody>
        </p:sp>
        <p:sp>
          <p:nvSpPr>
            <p:cNvPr id="1604655" name="Freeform 47"/>
            <p:cNvSpPr>
              <a:spLocks/>
            </p:cNvSpPr>
            <p:nvPr/>
          </p:nvSpPr>
          <p:spPr bwMode="auto">
            <a:xfrm>
              <a:off x="2158" y="1059"/>
              <a:ext cx="1634" cy="157"/>
            </a:xfrm>
            <a:custGeom>
              <a:avLst/>
              <a:gdLst/>
              <a:ahLst/>
              <a:cxnLst>
                <a:cxn ang="0">
                  <a:pos x="0" y="149"/>
                </a:cxn>
                <a:cxn ang="0">
                  <a:pos x="3" y="0"/>
                </a:cxn>
                <a:cxn ang="0">
                  <a:pos x="1570" y="0"/>
                </a:cxn>
                <a:cxn ang="0">
                  <a:pos x="1570" y="151"/>
                </a:cxn>
                <a:cxn ang="0">
                  <a:pos x="3" y="151"/>
                </a:cxn>
                <a:cxn ang="0">
                  <a:pos x="3" y="151"/>
                </a:cxn>
              </a:cxnLst>
              <a:rect l="0" t="0" r="r" b="b"/>
              <a:pathLst>
                <a:path w="1570" h="151">
                  <a:moveTo>
                    <a:pt x="0" y="149"/>
                  </a:moveTo>
                  <a:lnTo>
                    <a:pt x="3" y="0"/>
                  </a:lnTo>
                  <a:lnTo>
                    <a:pt x="1570" y="0"/>
                  </a:lnTo>
                  <a:lnTo>
                    <a:pt x="1570" y="151"/>
                  </a:lnTo>
                  <a:lnTo>
                    <a:pt x="3" y="151"/>
                  </a:lnTo>
                  <a:lnTo>
                    <a:pt x="3" y="151"/>
                  </a:lnTo>
                </a:path>
              </a:pathLst>
            </a:custGeom>
            <a:noFill/>
            <a:ln w="20638">
              <a:solidFill>
                <a:srgbClr val="000000"/>
              </a:solidFill>
              <a:prstDash val="solid"/>
              <a:round/>
              <a:headEnd/>
              <a:tailEnd/>
            </a:ln>
          </p:spPr>
          <p:txBody>
            <a:bodyPr/>
            <a:lstStyle/>
            <a:p>
              <a:endParaRPr lang="en-US"/>
            </a:p>
          </p:txBody>
        </p:sp>
        <p:sp>
          <p:nvSpPr>
            <p:cNvPr id="1604656" name="Text Box 48"/>
            <p:cNvSpPr txBox="1">
              <a:spLocks noChangeArrowheads="1"/>
            </p:cNvSpPr>
            <p:nvPr/>
          </p:nvSpPr>
          <p:spPr bwMode="auto">
            <a:xfrm>
              <a:off x="2072" y="896"/>
              <a:ext cx="2008" cy="155"/>
            </a:xfrm>
            <a:prstGeom prst="rect">
              <a:avLst/>
            </a:prstGeom>
            <a:noFill/>
            <a:ln w="12700">
              <a:noFill/>
              <a:miter lim="800000"/>
              <a:headEnd/>
              <a:tailEnd/>
            </a:ln>
            <a:effectLst/>
          </p:spPr>
          <p:txBody>
            <a:bodyPr wrap="square">
              <a:spAutoFit/>
            </a:bodyPr>
            <a:lstStyle/>
            <a:p>
              <a:r>
                <a:rPr lang="en-US" sz="1000" dirty="0">
                  <a:solidFill>
                    <a:schemeClr val="tx1"/>
                  </a:solidFill>
                </a:rPr>
                <a:t>31 30       . . .      </a:t>
              </a:r>
              <a:r>
                <a:rPr lang="en-US" sz="1000" dirty="0" smtClean="0">
                  <a:solidFill>
                    <a:schemeClr val="tx1"/>
                  </a:solidFill>
                </a:rPr>
                <a:t>  13 </a:t>
              </a:r>
              <a:r>
                <a:rPr lang="en-US" sz="1000" dirty="0">
                  <a:solidFill>
                    <a:schemeClr val="tx1"/>
                  </a:solidFill>
                </a:rPr>
                <a:t>12  11     . . .       </a:t>
              </a:r>
              <a:r>
                <a:rPr lang="en-US" sz="1000" dirty="0" smtClean="0">
                  <a:solidFill>
                    <a:schemeClr val="tx1"/>
                  </a:solidFill>
                </a:rPr>
                <a:t>   2  </a:t>
              </a:r>
              <a:r>
                <a:rPr lang="en-US" sz="1000" dirty="0">
                  <a:solidFill>
                    <a:schemeClr val="tx1"/>
                  </a:solidFill>
                </a:rPr>
                <a:t>1  </a:t>
              </a:r>
              <a:r>
                <a:rPr lang="en-US" sz="1000" dirty="0" smtClean="0">
                  <a:solidFill>
                    <a:schemeClr val="tx1"/>
                  </a:solidFill>
                </a:rPr>
                <a:t>0</a:t>
              </a:r>
              <a:endParaRPr lang="en-US" sz="1000" dirty="0">
                <a:solidFill>
                  <a:schemeClr val="tx1"/>
                </a:solidFill>
              </a:endParaRPr>
            </a:p>
          </p:txBody>
        </p:sp>
        <p:sp>
          <p:nvSpPr>
            <p:cNvPr id="1604657" name="Text Box 49"/>
            <p:cNvSpPr txBox="1">
              <a:spLocks noChangeArrowheads="1"/>
            </p:cNvSpPr>
            <p:nvPr/>
          </p:nvSpPr>
          <p:spPr bwMode="auto">
            <a:xfrm>
              <a:off x="4080" y="688"/>
              <a:ext cx="432" cy="366"/>
            </a:xfrm>
            <a:prstGeom prst="rect">
              <a:avLst/>
            </a:prstGeom>
            <a:noFill/>
            <a:ln w="12700">
              <a:noFill/>
              <a:miter lim="800000"/>
              <a:headEnd/>
              <a:tailEnd/>
            </a:ln>
            <a:effectLst/>
          </p:spPr>
          <p:txBody>
            <a:bodyPr wrap="square">
              <a:spAutoFit/>
            </a:bodyPr>
            <a:lstStyle/>
            <a:p>
              <a:r>
                <a:rPr lang="en-US" sz="1600" dirty="0">
                  <a:solidFill>
                    <a:schemeClr val="tx1"/>
                  </a:solidFill>
                </a:rPr>
                <a:t>Byte offset</a:t>
              </a:r>
            </a:p>
          </p:txBody>
        </p:sp>
        <p:sp>
          <p:nvSpPr>
            <p:cNvPr id="1604658" name="Line 50"/>
            <p:cNvSpPr>
              <a:spLocks noChangeShapeType="1"/>
            </p:cNvSpPr>
            <p:nvPr/>
          </p:nvSpPr>
          <p:spPr bwMode="auto">
            <a:xfrm flipH="1">
              <a:off x="3792" y="928"/>
              <a:ext cx="318" cy="171"/>
            </a:xfrm>
            <a:prstGeom prst="line">
              <a:avLst/>
            </a:prstGeom>
            <a:noFill/>
            <a:ln w="12700">
              <a:solidFill>
                <a:schemeClr val="tx1"/>
              </a:solidFill>
              <a:round/>
              <a:headEnd/>
              <a:tailEnd type="triangle" w="med" len="med"/>
            </a:ln>
            <a:effectLst/>
          </p:spPr>
          <p:txBody>
            <a:bodyPr/>
            <a:lstStyle/>
            <a:p>
              <a:endParaRPr lang="en-US"/>
            </a:p>
          </p:txBody>
        </p:sp>
      </p:grpSp>
      <p:sp>
        <p:nvSpPr>
          <p:cNvPr id="1604659" name="Rectangle 51"/>
          <p:cNvSpPr>
            <a:spLocks noChangeArrowheads="1"/>
          </p:cNvSpPr>
          <p:nvPr/>
        </p:nvSpPr>
        <p:spPr bwMode="auto">
          <a:xfrm>
            <a:off x="457200" y="6400800"/>
            <a:ext cx="8077200" cy="457200"/>
          </a:xfrm>
          <a:prstGeom prst="rect">
            <a:avLst/>
          </a:prstGeom>
          <a:noFill/>
          <a:ln w="12700">
            <a:noFill/>
            <a:miter lim="800000"/>
            <a:headEnd/>
            <a:tailEnd/>
          </a:ln>
          <a:effectLst/>
        </p:spPr>
        <p:txBody>
          <a:bodyPr lIns="90488" tIns="44450" rIns="90488" bIns="44450"/>
          <a:lstStyle/>
          <a:p>
            <a:pPr marL="342900" indent="-342900" algn="ctr">
              <a:lnSpc>
                <a:spcPct val="90000"/>
              </a:lnSpc>
              <a:spcBef>
                <a:spcPct val="65000"/>
              </a:spcBef>
              <a:buClr>
                <a:schemeClr val="accent1"/>
              </a:buClr>
              <a:buSzPct val="75000"/>
              <a:buFont typeface="Wingdings" pitchFamily="2" charset="2"/>
              <a:buNone/>
            </a:pPr>
            <a:r>
              <a:rPr lang="en-US" sz="2400" dirty="0"/>
              <a:t>What kind of locality are we taking advantage of?</a:t>
            </a:r>
          </a:p>
        </p:txBody>
      </p:sp>
      <p:grpSp>
        <p:nvGrpSpPr>
          <p:cNvPr id="8" name="Group 52"/>
          <p:cNvGrpSpPr>
            <a:grpSpLocks/>
          </p:cNvGrpSpPr>
          <p:nvPr/>
        </p:nvGrpSpPr>
        <p:grpSpPr bwMode="auto">
          <a:xfrm>
            <a:off x="3886200" y="3860266"/>
            <a:ext cx="623888" cy="1371600"/>
            <a:chOff x="2477" y="2299"/>
            <a:chExt cx="393" cy="864"/>
          </a:xfrm>
        </p:grpSpPr>
        <p:sp>
          <p:nvSpPr>
            <p:cNvPr id="1604661" name="Line 53"/>
            <p:cNvSpPr>
              <a:spLocks noChangeShapeType="1"/>
            </p:cNvSpPr>
            <p:nvPr/>
          </p:nvSpPr>
          <p:spPr bwMode="auto">
            <a:xfrm>
              <a:off x="2477" y="2976"/>
              <a:ext cx="196" cy="54"/>
            </a:xfrm>
            <a:prstGeom prst="line">
              <a:avLst/>
            </a:prstGeom>
            <a:noFill/>
            <a:ln w="20638">
              <a:solidFill>
                <a:srgbClr val="000000"/>
              </a:solidFill>
              <a:round/>
              <a:headEnd/>
              <a:tailEnd/>
            </a:ln>
          </p:spPr>
          <p:txBody>
            <a:bodyPr/>
            <a:lstStyle/>
            <a:p>
              <a:endParaRPr lang="en-US"/>
            </a:p>
          </p:txBody>
        </p:sp>
        <p:sp>
          <p:nvSpPr>
            <p:cNvPr id="1604662" name="Line 54"/>
            <p:cNvSpPr>
              <a:spLocks noChangeShapeType="1"/>
            </p:cNvSpPr>
            <p:nvPr/>
          </p:nvSpPr>
          <p:spPr bwMode="auto">
            <a:xfrm>
              <a:off x="2562" y="2299"/>
              <a:ext cx="0" cy="864"/>
            </a:xfrm>
            <a:prstGeom prst="line">
              <a:avLst/>
            </a:prstGeom>
            <a:noFill/>
            <a:ln w="38100">
              <a:solidFill>
                <a:srgbClr val="000000"/>
              </a:solidFill>
              <a:round/>
              <a:headEnd type="oval" w="sm" len="sm"/>
              <a:tailEnd type="triangle" w="med" len="med"/>
            </a:ln>
          </p:spPr>
          <p:txBody>
            <a:bodyPr/>
            <a:lstStyle/>
            <a:p>
              <a:endParaRPr lang="en-US"/>
            </a:p>
          </p:txBody>
        </p:sp>
        <p:sp>
          <p:nvSpPr>
            <p:cNvPr id="1604663" name="Text Box 55"/>
            <p:cNvSpPr txBox="1">
              <a:spLocks noChangeArrowheads="1"/>
            </p:cNvSpPr>
            <p:nvPr/>
          </p:nvSpPr>
          <p:spPr bwMode="auto">
            <a:xfrm>
              <a:off x="2610" y="2923"/>
              <a:ext cx="260" cy="213"/>
            </a:xfrm>
            <a:prstGeom prst="rect">
              <a:avLst/>
            </a:prstGeom>
            <a:noFill/>
            <a:ln w="12700">
              <a:noFill/>
              <a:miter lim="800000"/>
              <a:headEnd/>
              <a:tailEnd/>
            </a:ln>
            <a:effectLst/>
          </p:spPr>
          <p:txBody>
            <a:bodyPr wrap="none">
              <a:spAutoFit/>
            </a:bodyPr>
            <a:lstStyle/>
            <a:p>
              <a:r>
                <a:rPr lang="en-US" sz="1600" dirty="0">
                  <a:solidFill>
                    <a:schemeClr val="tx1"/>
                  </a:solidFill>
                </a:rPr>
                <a:t>20</a:t>
              </a:r>
            </a:p>
          </p:txBody>
        </p:sp>
      </p:grpSp>
      <p:grpSp>
        <p:nvGrpSpPr>
          <p:cNvPr id="9" name="Group 56"/>
          <p:cNvGrpSpPr>
            <a:grpSpLocks/>
          </p:cNvGrpSpPr>
          <p:nvPr/>
        </p:nvGrpSpPr>
        <p:grpSpPr bwMode="auto">
          <a:xfrm>
            <a:off x="5743575" y="2148941"/>
            <a:ext cx="2060575" cy="3043237"/>
            <a:chOff x="3618" y="1226"/>
            <a:chExt cx="1298" cy="1917"/>
          </a:xfrm>
        </p:grpSpPr>
        <p:sp>
          <p:nvSpPr>
            <p:cNvPr id="1604665" name="Freeform 57"/>
            <p:cNvSpPr>
              <a:spLocks/>
            </p:cNvSpPr>
            <p:nvPr/>
          </p:nvSpPr>
          <p:spPr bwMode="auto">
            <a:xfrm>
              <a:off x="3714" y="1404"/>
              <a:ext cx="996" cy="1739"/>
            </a:xfrm>
            <a:custGeom>
              <a:avLst/>
              <a:gdLst/>
              <a:ahLst/>
              <a:cxnLst>
                <a:cxn ang="0">
                  <a:pos x="0" y="919"/>
                </a:cxn>
                <a:cxn ang="0">
                  <a:pos x="3" y="1739"/>
                </a:cxn>
                <a:cxn ang="0">
                  <a:pos x="1432" y="1739"/>
                </a:cxn>
                <a:cxn ang="0">
                  <a:pos x="1432" y="0"/>
                </a:cxn>
              </a:cxnLst>
              <a:rect l="0" t="0" r="r" b="b"/>
              <a:pathLst>
                <a:path w="1432" h="1739">
                  <a:moveTo>
                    <a:pt x="0" y="919"/>
                  </a:moveTo>
                  <a:lnTo>
                    <a:pt x="3" y="1739"/>
                  </a:lnTo>
                  <a:lnTo>
                    <a:pt x="1432" y="1739"/>
                  </a:lnTo>
                  <a:lnTo>
                    <a:pt x="1432" y="0"/>
                  </a:lnTo>
                </a:path>
              </a:pathLst>
            </a:custGeom>
            <a:noFill/>
            <a:ln w="42926">
              <a:solidFill>
                <a:srgbClr val="000000"/>
              </a:solidFill>
              <a:prstDash val="solid"/>
              <a:round/>
              <a:headEnd type="oval" w="sm" len="sm"/>
              <a:tailEnd type="triangle" w="med" len="med"/>
            </a:ln>
          </p:spPr>
          <p:txBody>
            <a:bodyPr/>
            <a:lstStyle/>
            <a:p>
              <a:endParaRPr lang="en-US"/>
            </a:p>
          </p:txBody>
        </p:sp>
        <p:sp>
          <p:nvSpPr>
            <p:cNvPr id="1604666" name="Line 58"/>
            <p:cNvSpPr>
              <a:spLocks noChangeShapeType="1"/>
            </p:cNvSpPr>
            <p:nvPr/>
          </p:nvSpPr>
          <p:spPr bwMode="auto">
            <a:xfrm>
              <a:off x="3618" y="3019"/>
              <a:ext cx="192" cy="57"/>
            </a:xfrm>
            <a:prstGeom prst="line">
              <a:avLst/>
            </a:prstGeom>
            <a:noFill/>
            <a:ln w="20638">
              <a:solidFill>
                <a:srgbClr val="000000"/>
              </a:solidFill>
              <a:round/>
              <a:headEnd/>
              <a:tailEnd/>
            </a:ln>
          </p:spPr>
          <p:txBody>
            <a:bodyPr/>
            <a:lstStyle/>
            <a:p>
              <a:endParaRPr lang="en-US"/>
            </a:p>
          </p:txBody>
        </p:sp>
        <p:sp>
          <p:nvSpPr>
            <p:cNvPr id="1604667" name="Text Box 59"/>
            <p:cNvSpPr txBox="1">
              <a:spLocks noChangeArrowheads="1"/>
            </p:cNvSpPr>
            <p:nvPr/>
          </p:nvSpPr>
          <p:spPr bwMode="auto">
            <a:xfrm>
              <a:off x="4530" y="1226"/>
              <a:ext cx="386" cy="212"/>
            </a:xfrm>
            <a:prstGeom prst="rect">
              <a:avLst/>
            </a:prstGeom>
            <a:noFill/>
            <a:ln w="12700">
              <a:noFill/>
              <a:miter lim="800000"/>
              <a:headEnd/>
              <a:tailEnd/>
            </a:ln>
            <a:effectLst/>
          </p:spPr>
          <p:txBody>
            <a:bodyPr wrap="none">
              <a:spAutoFit/>
            </a:bodyPr>
            <a:lstStyle/>
            <a:p>
              <a:r>
                <a:rPr lang="en-US" sz="1600">
                  <a:solidFill>
                    <a:schemeClr val="tx1"/>
                  </a:solidFill>
                </a:rPr>
                <a:t>Data</a:t>
              </a:r>
            </a:p>
          </p:txBody>
        </p:sp>
        <p:sp>
          <p:nvSpPr>
            <p:cNvPr id="1604668" name="Text Box 60"/>
            <p:cNvSpPr txBox="1">
              <a:spLocks noChangeArrowheads="1"/>
            </p:cNvSpPr>
            <p:nvPr/>
          </p:nvSpPr>
          <p:spPr bwMode="auto">
            <a:xfrm>
              <a:off x="3762" y="2923"/>
              <a:ext cx="260" cy="213"/>
            </a:xfrm>
            <a:prstGeom prst="rect">
              <a:avLst/>
            </a:prstGeom>
            <a:noFill/>
            <a:ln w="12700">
              <a:noFill/>
              <a:miter lim="800000"/>
              <a:headEnd/>
              <a:tailEnd/>
            </a:ln>
            <a:effectLst/>
          </p:spPr>
          <p:txBody>
            <a:bodyPr wrap="none">
              <a:spAutoFit/>
            </a:bodyPr>
            <a:lstStyle/>
            <a:p>
              <a:r>
                <a:rPr lang="en-US" sz="1600" dirty="0">
                  <a:solidFill>
                    <a:schemeClr val="tx1"/>
                  </a:solidFill>
                </a:rPr>
                <a:t>32</a:t>
              </a:r>
            </a:p>
          </p:txBody>
        </p:sp>
      </p:grpSp>
      <p:grpSp>
        <p:nvGrpSpPr>
          <p:cNvPr id="10" name="Group 5"/>
          <p:cNvGrpSpPr>
            <a:grpSpLocks/>
          </p:cNvGrpSpPr>
          <p:nvPr/>
        </p:nvGrpSpPr>
        <p:grpSpPr bwMode="auto">
          <a:xfrm>
            <a:off x="1143000" y="2183866"/>
            <a:ext cx="2913063" cy="3905250"/>
            <a:chOff x="720" y="1248"/>
            <a:chExt cx="1835" cy="2460"/>
          </a:xfrm>
        </p:grpSpPr>
        <p:sp>
          <p:nvSpPr>
            <p:cNvPr id="1604614" name="Freeform 6"/>
            <p:cNvSpPr>
              <a:spLocks/>
            </p:cNvSpPr>
            <p:nvPr/>
          </p:nvSpPr>
          <p:spPr bwMode="auto">
            <a:xfrm>
              <a:off x="2222" y="3468"/>
              <a:ext cx="222" cy="172"/>
            </a:xfrm>
            <a:custGeom>
              <a:avLst/>
              <a:gdLst/>
              <a:ahLst/>
              <a:cxnLst>
                <a:cxn ang="0">
                  <a:pos x="0" y="101"/>
                </a:cxn>
                <a:cxn ang="0">
                  <a:pos x="3" y="114"/>
                </a:cxn>
                <a:cxn ang="0">
                  <a:pos x="7" y="125"/>
                </a:cxn>
                <a:cxn ang="0">
                  <a:pos x="13" y="134"/>
                </a:cxn>
                <a:cxn ang="0">
                  <a:pos x="23" y="143"/>
                </a:cxn>
                <a:cxn ang="0">
                  <a:pos x="33" y="152"/>
                </a:cxn>
                <a:cxn ang="0">
                  <a:pos x="47" y="158"/>
                </a:cxn>
                <a:cxn ang="0">
                  <a:pos x="60" y="165"/>
                </a:cxn>
                <a:cxn ang="0">
                  <a:pos x="77" y="169"/>
                </a:cxn>
                <a:cxn ang="0">
                  <a:pos x="94" y="172"/>
                </a:cxn>
                <a:cxn ang="0">
                  <a:pos x="111" y="172"/>
                </a:cxn>
                <a:cxn ang="0">
                  <a:pos x="131" y="172"/>
                </a:cxn>
                <a:cxn ang="0">
                  <a:pos x="148" y="169"/>
                </a:cxn>
                <a:cxn ang="0">
                  <a:pos x="161" y="165"/>
                </a:cxn>
                <a:cxn ang="0">
                  <a:pos x="178" y="158"/>
                </a:cxn>
                <a:cxn ang="0">
                  <a:pos x="188" y="152"/>
                </a:cxn>
                <a:cxn ang="0">
                  <a:pos x="202" y="143"/>
                </a:cxn>
                <a:cxn ang="0">
                  <a:pos x="208" y="134"/>
                </a:cxn>
                <a:cxn ang="0">
                  <a:pos x="215" y="125"/>
                </a:cxn>
                <a:cxn ang="0">
                  <a:pos x="222" y="114"/>
                </a:cxn>
                <a:cxn ang="0">
                  <a:pos x="222" y="104"/>
                </a:cxn>
                <a:cxn ang="0">
                  <a:pos x="222" y="0"/>
                </a:cxn>
                <a:cxn ang="0">
                  <a:pos x="3" y="0"/>
                </a:cxn>
                <a:cxn ang="0">
                  <a:pos x="3" y="104"/>
                </a:cxn>
                <a:cxn ang="0">
                  <a:pos x="3" y="104"/>
                </a:cxn>
              </a:cxnLst>
              <a:rect l="0" t="0" r="r" b="b"/>
              <a:pathLst>
                <a:path w="222" h="172">
                  <a:moveTo>
                    <a:pt x="0" y="101"/>
                  </a:moveTo>
                  <a:lnTo>
                    <a:pt x="3" y="114"/>
                  </a:lnTo>
                  <a:lnTo>
                    <a:pt x="7" y="125"/>
                  </a:lnTo>
                  <a:lnTo>
                    <a:pt x="13" y="134"/>
                  </a:lnTo>
                  <a:lnTo>
                    <a:pt x="23" y="143"/>
                  </a:lnTo>
                  <a:lnTo>
                    <a:pt x="33" y="152"/>
                  </a:lnTo>
                  <a:lnTo>
                    <a:pt x="47" y="158"/>
                  </a:lnTo>
                  <a:lnTo>
                    <a:pt x="60" y="165"/>
                  </a:lnTo>
                  <a:lnTo>
                    <a:pt x="77" y="169"/>
                  </a:lnTo>
                  <a:lnTo>
                    <a:pt x="94" y="172"/>
                  </a:lnTo>
                  <a:lnTo>
                    <a:pt x="111" y="172"/>
                  </a:lnTo>
                  <a:lnTo>
                    <a:pt x="131" y="172"/>
                  </a:lnTo>
                  <a:lnTo>
                    <a:pt x="148" y="169"/>
                  </a:lnTo>
                  <a:lnTo>
                    <a:pt x="161" y="165"/>
                  </a:lnTo>
                  <a:lnTo>
                    <a:pt x="178" y="158"/>
                  </a:lnTo>
                  <a:lnTo>
                    <a:pt x="188" y="152"/>
                  </a:lnTo>
                  <a:lnTo>
                    <a:pt x="202" y="143"/>
                  </a:lnTo>
                  <a:lnTo>
                    <a:pt x="208" y="134"/>
                  </a:lnTo>
                  <a:lnTo>
                    <a:pt x="215" y="125"/>
                  </a:lnTo>
                  <a:lnTo>
                    <a:pt x="222" y="114"/>
                  </a:lnTo>
                  <a:lnTo>
                    <a:pt x="222" y="104"/>
                  </a:lnTo>
                  <a:lnTo>
                    <a:pt x="222" y="0"/>
                  </a:lnTo>
                  <a:lnTo>
                    <a:pt x="3" y="0"/>
                  </a:lnTo>
                  <a:lnTo>
                    <a:pt x="3" y="104"/>
                  </a:lnTo>
                  <a:lnTo>
                    <a:pt x="3" y="104"/>
                  </a:lnTo>
                </a:path>
              </a:pathLst>
            </a:custGeom>
            <a:noFill/>
            <a:ln w="20638">
              <a:solidFill>
                <a:srgbClr val="000000"/>
              </a:solidFill>
              <a:prstDash val="solid"/>
              <a:round/>
              <a:headEnd/>
              <a:tailEnd/>
            </a:ln>
          </p:spPr>
          <p:txBody>
            <a:bodyPr/>
            <a:lstStyle/>
            <a:p>
              <a:endParaRPr lang="en-US"/>
            </a:p>
          </p:txBody>
        </p:sp>
        <p:sp>
          <p:nvSpPr>
            <p:cNvPr id="1604615" name="Line 7"/>
            <p:cNvSpPr>
              <a:spLocks noChangeShapeType="1"/>
            </p:cNvSpPr>
            <p:nvPr/>
          </p:nvSpPr>
          <p:spPr bwMode="auto">
            <a:xfrm>
              <a:off x="2252" y="2316"/>
              <a:ext cx="7" cy="1150"/>
            </a:xfrm>
            <a:prstGeom prst="line">
              <a:avLst/>
            </a:prstGeom>
            <a:noFill/>
            <a:ln w="20701">
              <a:solidFill>
                <a:srgbClr val="000000"/>
              </a:solidFill>
              <a:round/>
              <a:headEnd type="oval" w="sm" len="sm"/>
              <a:tailEnd/>
            </a:ln>
          </p:spPr>
          <p:txBody>
            <a:bodyPr/>
            <a:lstStyle/>
            <a:p>
              <a:endParaRPr lang="en-US"/>
            </a:p>
          </p:txBody>
        </p:sp>
        <p:sp>
          <p:nvSpPr>
            <p:cNvPr id="1604616" name="Freeform 8"/>
            <p:cNvSpPr>
              <a:spLocks/>
            </p:cNvSpPr>
            <p:nvPr/>
          </p:nvSpPr>
          <p:spPr bwMode="auto">
            <a:xfrm>
              <a:off x="2303" y="3330"/>
              <a:ext cx="252" cy="136"/>
            </a:xfrm>
            <a:custGeom>
              <a:avLst/>
              <a:gdLst/>
              <a:ahLst/>
              <a:cxnLst>
                <a:cxn ang="0">
                  <a:pos x="248" y="0"/>
                </a:cxn>
                <a:cxn ang="0">
                  <a:pos x="252" y="68"/>
                </a:cxn>
                <a:cxn ang="0">
                  <a:pos x="0" y="68"/>
                </a:cxn>
                <a:cxn ang="0">
                  <a:pos x="0" y="136"/>
                </a:cxn>
              </a:cxnLst>
              <a:rect l="0" t="0" r="r" b="b"/>
              <a:pathLst>
                <a:path w="252" h="136">
                  <a:moveTo>
                    <a:pt x="248" y="0"/>
                  </a:moveTo>
                  <a:lnTo>
                    <a:pt x="252" y="68"/>
                  </a:lnTo>
                  <a:lnTo>
                    <a:pt x="0" y="68"/>
                  </a:lnTo>
                  <a:lnTo>
                    <a:pt x="0" y="136"/>
                  </a:lnTo>
                </a:path>
              </a:pathLst>
            </a:custGeom>
            <a:noFill/>
            <a:ln w="20638">
              <a:solidFill>
                <a:srgbClr val="000000"/>
              </a:solidFill>
              <a:prstDash val="solid"/>
              <a:round/>
              <a:headEnd/>
              <a:tailEnd/>
            </a:ln>
          </p:spPr>
          <p:txBody>
            <a:bodyPr/>
            <a:lstStyle/>
            <a:p>
              <a:endParaRPr lang="en-US"/>
            </a:p>
          </p:txBody>
        </p:sp>
        <p:sp>
          <p:nvSpPr>
            <p:cNvPr id="1604617" name="Freeform 9"/>
            <p:cNvSpPr>
              <a:spLocks/>
            </p:cNvSpPr>
            <p:nvPr/>
          </p:nvSpPr>
          <p:spPr bwMode="auto">
            <a:xfrm>
              <a:off x="857" y="1410"/>
              <a:ext cx="1476" cy="2298"/>
            </a:xfrm>
            <a:custGeom>
              <a:avLst/>
              <a:gdLst/>
              <a:ahLst/>
              <a:cxnLst>
                <a:cxn ang="0">
                  <a:pos x="1476" y="2230"/>
                </a:cxn>
                <a:cxn ang="0">
                  <a:pos x="1476" y="2298"/>
                </a:cxn>
                <a:cxn ang="0">
                  <a:pos x="0" y="2298"/>
                </a:cxn>
                <a:cxn ang="0">
                  <a:pos x="0" y="0"/>
                </a:cxn>
              </a:cxnLst>
              <a:rect l="0" t="0" r="r" b="b"/>
              <a:pathLst>
                <a:path w="1476" h="2298">
                  <a:moveTo>
                    <a:pt x="1476" y="2230"/>
                  </a:moveTo>
                  <a:lnTo>
                    <a:pt x="1476" y="2298"/>
                  </a:lnTo>
                  <a:lnTo>
                    <a:pt x="0" y="2298"/>
                  </a:lnTo>
                  <a:lnTo>
                    <a:pt x="0" y="0"/>
                  </a:lnTo>
                </a:path>
              </a:pathLst>
            </a:custGeom>
            <a:noFill/>
            <a:ln w="20638">
              <a:solidFill>
                <a:srgbClr val="000000"/>
              </a:solidFill>
              <a:prstDash val="solid"/>
              <a:round/>
              <a:headEnd type="none" w="med" len="med"/>
              <a:tailEnd type="triangle" w="med" len="med"/>
            </a:ln>
          </p:spPr>
          <p:txBody>
            <a:bodyPr/>
            <a:lstStyle/>
            <a:p>
              <a:endParaRPr lang="en-US"/>
            </a:p>
          </p:txBody>
        </p:sp>
        <p:sp>
          <p:nvSpPr>
            <p:cNvPr id="1604618" name="Text Box 10"/>
            <p:cNvSpPr txBox="1">
              <a:spLocks noChangeArrowheads="1"/>
            </p:cNvSpPr>
            <p:nvPr/>
          </p:nvSpPr>
          <p:spPr bwMode="auto">
            <a:xfrm>
              <a:off x="720" y="1248"/>
              <a:ext cx="272" cy="212"/>
            </a:xfrm>
            <a:prstGeom prst="rect">
              <a:avLst/>
            </a:prstGeom>
            <a:noFill/>
            <a:ln w="12700">
              <a:noFill/>
              <a:miter lim="800000"/>
              <a:headEnd/>
              <a:tailEnd/>
            </a:ln>
            <a:effectLst/>
          </p:spPr>
          <p:txBody>
            <a:bodyPr wrap="none">
              <a:spAutoFit/>
            </a:bodyPr>
            <a:lstStyle/>
            <a:p>
              <a:r>
                <a:rPr lang="en-US" sz="1600">
                  <a:solidFill>
                    <a:schemeClr val="tx1"/>
                  </a:solidFill>
                </a:rPr>
                <a:t>Hit</a:t>
              </a:r>
            </a:p>
          </p:txBody>
        </p:sp>
      </p:grpSp>
      <p:sp>
        <p:nvSpPr>
          <p:cNvPr id="62" name="Slide Number Placeholder 61"/>
          <p:cNvSpPr>
            <a:spLocks noGrp="1"/>
          </p:cNvSpPr>
          <p:nvPr>
            <p:ph type="sldNum" sz="quarter" idx="12"/>
          </p:nvPr>
        </p:nvSpPr>
        <p:spPr/>
        <p:txBody>
          <a:bodyPr/>
          <a:lstStyle/>
          <a:p>
            <a:fld id="{3CC63E4C-4642-794D-A2FD-70F6B81535F5}" type="slidenum">
              <a:rPr lang="en-US" smtClean="0"/>
              <a:pPr/>
              <a:t>9</a:t>
            </a:fld>
            <a:endParaRPr lang="en-US" dirty="0"/>
          </a:p>
        </p:txBody>
      </p:sp>
      <p:sp>
        <p:nvSpPr>
          <p:cNvPr id="63" name="Line 45"/>
          <p:cNvSpPr>
            <a:spLocks noChangeShapeType="1"/>
          </p:cNvSpPr>
          <p:nvPr/>
        </p:nvSpPr>
        <p:spPr bwMode="auto">
          <a:xfrm flipV="1">
            <a:off x="5715000" y="1905000"/>
            <a:ext cx="4763" cy="236538"/>
          </a:xfrm>
          <a:prstGeom prst="line">
            <a:avLst/>
          </a:prstGeom>
          <a:noFill/>
          <a:ln w="20638">
            <a:solidFill>
              <a:srgbClr val="000000"/>
            </a:solidFill>
            <a:round/>
            <a:headEnd/>
            <a:tailEnd/>
          </a:ln>
        </p:spPr>
        <p:txBody>
          <a:bodyPr/>
          <a:lstStyle/>
          <a:p>
            <a:endParaRPr lang="en-US"/>
          </a:p>
        </p:txBody>
      </p:sp>
      <p:sp>
        <p:nvSpPr>
          <p:cNvPr id="64" name="TextBox 63"/>
          <p:cNvSpPr txBox="1"/>
          <p:nvPr/>
        </p:nvSpPr>
        <p:spPr>
          <a:xfrm>
            <a:off x="7391400" y="152400"/>
            <a:ext cx="1301959" cy="369332"/>
          </a:xfrm>
          <a:prstGeom prst="rect">
            <a:avLst/>
          </a:prstGeom>
          <a:noFill/>
        </p:spPr>
        <p:txBody>
          <a:bodyPr wrap="none" rtlCol="0">
            <a:spAutoFit/>
          </a:bodyPr>
          <a:lstStyle/>
          <a:p>
            <a:r>
              <a:rPr lang="en-CA" dirty="0" smtClean="0"/>
              <a:t>1024 = 2</a:t>
            </a:r>
            <a:r>
              <a:rPr lang="en-CA" baseline="30000" dirty="0" smtClean="0"/>
              <a:t>10 </a:t>
            </a:r>
            <a:endParaRPr lang="en-CA" dirty="0"/>
          </a:p>
        </p:txBody>
      </p:sp>
    </p:spTree>
    <p:extLst>
      <p:ext uri="{BB962C8B-B14F-4D97-AF65-F5344CB8AC3E}">
        <p14:creationId xmlns="" xmlns:p14="http://schemas.microsoft.com/office/powerpoint/2010/main" val="274611158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499"/>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499"/>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499"/>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499"/>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6046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465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6898" name="Rectangle 2"/>
          <p:cNvSpPr>
            <a:spLocks noGrp="1" noChangeArrowheads="1"/>
          </p:cNvSpPr>
          <p:nvPr>
            <p:ph type="title"/>
          </p:nvPr>
        </p:nvSpPr>
        <p:spPr>
          <a:xfrm>
            <a:off x="228600" y="0"/>
            <a:ext cx="8153400" cy="422275"/>
          </a:xfrm>
        </p:spPr>
        <p:txBody>
          <a:bodyPr>
            <a:normAutofit/>
          </a:bodyPr>
          <a:lstStyle/>
          <a:p>
            <a:r>
              <a:rPr lang="en-US" sz="2400" dirty="0"/>
              <a:t>Taking Advantage of Spatial Locality </a:t>
            </a:r>
          </a:p>
        </p:txBody>
      </p:sp>
      <p:sp>
        <p:nvSpPr>
          <p:cNvPr id="1616907" name="Rectangle 11"/>
          <p:cNvSpPr>
            <a:spLocks noGrp="1" noChangeArrowheads="1"/>
          </p:cNvSpPr>
          <p:nvPr>
            <p:ph type="body" idx="1"/>
          </p:nvPr>
        </p:nvSpPr>
        <p:spPr>
          <a:xfrm>
            <a:off x="685800" y="457200"/>
            <a:ext cx="8305800" cy="812800"/>
          </a:xfrm>
          <a:noFill/>
          <a:ln/>
        </p:spPr>
        <p:txBody>
          <a:bodyPr>
            <a:normAutofit/>
          </a:bodyPr>
          <a:lstStyle/>
          <a:p>
            <a:r>
              <a:rPr lang="en-US" sz="2000" dirty="0"/>
              <a:t>Let cache block hold more than one </a:t>
            </a:r>
            <a:r>
              <a:rPr lang="en-US" sz="2000" dirty="0" smtClean="0"/>
              <a:t>word (say, two)</a:t>
            </a:r>
            <a:endParaRPr lang="en-US" sz="2000" dirty="0"/>
          </a:p>
          <a:p>
            <a:pPr lvl="1" algn="ctr">
              <a:buFont typeface="Monotype Sorts" pitchFamily="2" charset="2"/>
              <a:buNone/>
            </a:pPr>
            <a:r>
              <a:rPr lang="en-US" dirty="0"/>
              <a:t>                   </a:t>
            </a:r>
            <a:r>
              <a:rPr lang="en-US" dirty="0" smtClean="0"/>
              <a:t>                    0,     1,      2,     3,      4,      3,     4,     </a:t>
            </a:r>
            <a:r>
              <a:rPr lang="en-US" dirty="0"/>
              <a:t>15</a:t>
            </a:r>
          </a:p>
        </p:txBody>
      </p:sp>
      <p:grpSp>
        <p:nvGrpSpPr>
          <p:cNvPr id="2" name="Group 124"/>
          <p:cNvGrpSpPr/>
          <p:nvPr/>
        </p:nvGrpSpPr>
        <p:grpSpPr>
          <a:xfrm>
            <a:off x="533400" y="2438400"/>
            <a:ext cx="8320615" cy="4075140"/>
            <a:chOff x="533400" y="2235192"/>
            <a:chExt cx="8320615" cy="4075140"/>
          </a:xfrm>
        </p:grpSpPr>
        <p:grpSp>
          <p:nvGrpSpPr>
            <p:cNvPr id="3" name="Group 3"/>
            <p:cNvGrpSpPr>
              <a:grpSpLocks/>
            </p:cNvGrpSpPr>
            <p:nvPr/>
          </p:nvGrpSpPr>
          <p:grpSpPr bwMode="auto">
            <a:xfrm>
              <a:off x="533400" y="2235192"/>
              <a:ext cx="2514600" cy="990600"/>
              <a:chOff x="336" y="1248"/>
              <a:chExt cx="1584" cy="624"/>
            </a:xfrm>
          </p:grpSpPr>
          <p:sp>
            <p:nvSpPr>
              <p:cNvPr id="1616900" name="Rectangle 4"/>
              <p:cNvSpPr>
                <a:spLocks noChangeArrowheads="1"/>
              </p:cNvSpPr>
              <p:nvPr/>
            </p:nvSpPr>
            <p:spPr bwMode="auto">
              <a:xfrm>
                <a:off x="672" y="1488"/>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01" name="Line 5"/>
              <p:cNvSpPr>
                <a:spLocks noChangeShapeType="1"/>
              </p:cNvSpPr>
              <p:nvPr/>
            </p:nvSpPr>
            <p:spPr bwMode="auto">
              <a:xfrm>
                <a:off x="672" y="1680"/>
                <a:ext cx="624" cy="0"/>
              </a:xfrm>
              <a:prstGeom prst="line">
                <a:avLst/>
              </a:prstGeom>
              <a:noFill/>
              <a:ln w="12700">
                <a:solidFill>
                  <a:schemeClr val="tx1"/>
                </a:solidFill>
                <a:round/>
                <a:headEnd/>
                <a:tailEnd/>
              </a:ln>
              <a:effectLst/>
            </p:spPr>
            <p:txBody>
              <a:bodyPr wrap="none" anchor="ctr"/>
              <a:lstStyle/>
              <a:p>
                <a:endParaRPr lang="en-US"/>
              </a:p>
            </p:txBody>
          </p:sp>
          <p:sp>
            <p:nvSpPr>
              <p:cNvPr id="1616902" name="Rectangle 6"/>
              <p:cNvSpPr>
                <a:spLocks noChangeArrowheads="1"/>
              </p:cNvSpPr>
              <p:nvPr/>
            </p:nvSpPr>
            <p:spPr bwMode="auto">
              <a:xfrm>
                <a:off x="1296" y="1488"/>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03" name="Line 7"/>
              <p:cNvSpPr>
                <a:spLocks noChangeShapeType="1"/>
              </p:cNvSpPr>
              <p:nvPr/>
            </p:nvSpPr>
            <p:spPr bwMode="auto">
              <a:xfrm>
                <a:off x="1296" y="1680"/>
                <a:ext cx="624" cy="0"/>
              </a:xfrm>
              <a:prstGeom prst="line">
                <a:avLst/>
              </a:prstGeom>
              <a:noFill/>
              <a:ln w="12700">
                <a:solidFill>
                  <a:schemeClr val="tx1"/>
                </a:solidFill>
                <a:round/>
                <a:headEnd/>
                <a:tailEnd/>
              </a:ln>
              <a:effectLst/>
            </p:spPr>
            <p:txBody>
              <a:bodyPr wrap="none" anchor="ctr"/>
              <a:lstStyle/>
              <a:p>
                <a:endParaRPr lang="en-US"/>
              </a:p>
            </p:txBody>
          </p:sp>
          <p:sp>
            <p:nvSpPr>
              <p:cNvPr id="1616904" name="Text Box 8"/>
              <p:cNvSpPr txBox="1">
                <a:spLocks noChangeArrowheads="1"/>
              </p:cNvSpPr>
              <p:nvPr/>
            </p:nvSpPr>
            <p:spPr bwMode="auto">
              <a:xfrm>
                <a:off x="960" y="1248"/>
                <a:ext cx="196" cy="231"/>
              </a:xfrm>
              <a:prstGeom prst="rect">
                <a:avLst/>
              </a:prstGeom>
              <a:noFill/>
              <a:ln w="12700">
                <a:noFill/>
                <a:miter lim="800000"/>
                <a:headEnd/>
                <a:tailEnd/>
              </a:ln>
              <a:effectLst/>
            </p:spPr>
            <p:txBody>
              <a:bodyPr wrap="none">
                <a:spAutoFit/>
              </a:bodyPr>
              <a:lstStyle/>
              <a:p>
                <a:r>
                  <a:rPr lang="en-US" b="1">
                    <a:solidFill>
                      <a:schemeClr val="tx1"/>
                    </a:solidFill>
                  </a:rPr>
                  <a:t>0</a:t>
                </a:r>
              </a:p>
            </p:txBody>
          </p:sp>
          <p:sp>
            <p:nvSpPr>
              <p:cNvPr id="1616905" name="Rectangle 9"/>
              <p:cNvSpPr>
                <a:spLocks noChangeArrowheads="1"/>
              </p:cNvSpPr>
              <p:nvPr/>
            </p:nvSpPr>
            <p:spPr bwMode="auto">
              <a:xfrm>
                <a:off x="336" y="1488"/>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616906" name="Line 10"/>
              <p:cNvSpPr>
                <a:spLocks noChangeShapeType="1"/>
              </p:cNvSpPr>
              <p:nvPr/>
            </p:nvSpPr>
            <p:spPr bwMode="auto">
              <a:xfrm>
                <a:off x="336" y="1680"/>
                <a:ext cx="336" cy="0"/>
              </a:xfrm>
              <a:prstGeom prst="line">
                <a:avLst/>
              </a:prstGeom>
              <a:noFill/>
              <a:ln w="12700">
                <a:solidFill>
                  <a:schemeClr val="tx1"/>
                </a:solidFill>
                <a:round/>
                <a:headEnd/>
                <a:tailEnd/>
              </a:ln>
              <a:effectLst/>
            </p:spPr>
            <p:txBody>
              <a:bodyPr wrap="none" anchor="ctr"/>
              <a:lstStyle/>
              <a:p>
                <a:endParaRPr lang="en-US"/>
              </a:p>
            </p:txBody>
          </p:sp>
        </p:grpSp>
        <p:grpSp>
          <p:nvGrpSpPr>
            <p:cNvPr id="4" name="Group 13"/>
            <p:cNvGrpSpPr>
              <a:grpSpLocks/>
            </p:cNvGrpSpPr>
            <p:nvPr/>
          </p:nvGrpSpPr>
          <p:grpSpPr bwMode="auto">
            <a:xfrm>
              <a:off x="3429000" y="2249480"/>
              <a:ext cx="2514600" cy="976312"/>
              <a:chOff x="2160" y="1257"/>
              <a:chExt cx="1584" cy="615"/>
            </a:xfrm>
          </p:grpSpPr>
          <p:sp>
            <p:nvSpPr>
              <p:cNvPr id="1616910" name="Text Box 14"/>
              <p:cNvSpPr txBox="1">
                <a:spLocks noChangeArrowheads="1"/>
              </p:cNvSpPr>
              <p:nvPr/>
            </p:nvSpPr>
            <p:spPr bwMode="auto">
              <a:xfrm>
                <a:off x="2832" y="1257"/>
                <a:ext cx="196" cy="231"/>
              </a:xfrm>
              <a:prstGeom prst="rect">
                <a:avLst/>
              </a:prstGeom>
              <a:noFill/>
              <a:ln w="12700">
                <a:noFill/>
                <a:miter lim="800000"/>
                <a:headEnd/>
                <a:tailEnd/>
              </a:ln>
              <a:effectLst/>
            </p:spPr>
            <p:txBody>
              <a:bodyPr wrap="none">
                <a:spAutoFit/>
              </a:bodyPr>
              <a:lstStyle/>
              <a:p>
                <a:r>
                  <a:rPr lang="en-US" b="1">
                    <a:solidFill>
                      <a:schemeClr val="tx1"/>
                    </a:solidFill>
                  </a:rPr>
                  <a:t>1</a:t>
                </a:r>
              </a:p>
            </p:txBody>
          </p:sp>
          <p:sp>
            <p:nvSpPr>
              <p:cNvPr id="1616911" name="Rectangle 15"/>
              <p:cNvSpPr>
                <a:spLocks noChangeArrowheads="1"/>
              </p:cNvSpPr>
              <p:nvPr/>
            </p:nvSpPr>
            <p:spPr bwMode="auto">
              <a:xfrm>
                <a:off x="2496" y="1488"/>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12" name="Line 16"/>
              <p:cNvSpPr>
                <a:spLocks noChangeShapeType="1"/>
              </p:cNvSpPr>
              <p:nvPr/>
            </p:nvSpPr>
            <p:spPr bwMode="auto">
              <a:xfrm>
                <a:off x="2496" y="1680"/>
                <a:ext cx="624" cy="0"/>
              </a:xfrm>
              <a:prstGeom prst="line">
                <a:avLst/>
              </a:prstGeom>
              <a:noFill/>
              <a:ln w="12700">
                <a:solidFill>
                  <a:schemeClr val="tx1"/>
                </a:solidFill>
                <a:round/>
                <a:headEnd/>
                <a:tailEnd/>
              </a:ln>
              <a:effectLst/>
            </p:spPr>
            <p:txBody>
              <a:bodyPr wrap="none" anchor="ctr"/>
              <a:lstStyle/>
              <a:p>
                <a:endParaRPr lang="en-US"/>
              </a:p>
            </p:txBody>
          </p:sp>
          <p:sp>
            <p:nvSpPr>
              <p:cNvPr id="1616913" name="Rectangle 17"/>
              <p:cNvSpPr>
                <a:spLocks noChangeArrowheads="1"/>
              </p:cNvSpPr>
              <p:nvPr/>
            </p:nvSpPr>
            <p:spPr bwMode="auto">
              <a:xfrm>
                <a:off x="3120" y="1488"/>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14" name="Line 18"/>
              <p:cNvSpPr>
                <a:spLocks noChangeShapeType="1"/>
              </p:cNvSpPr>
              <p:nvPr/>
            </p:nvSpPr>
            <p:spPr bwMode="auto">
              <a:xfrm>
                <a:off x="3120" y="1680"/>
                <a:ext cx="624" cy="0"/>
              </a:xfrm>
              <a:prstGeom prst="line">
                <a:avLst/>
              </a:prstGeom>
              <a:noFill/>
              <a:ln w="12700">
                <a:solidFill>
                  <a:schemeClr val="tx1"/>
                </a:solidFill>
                <a:round/>
                <a:headEnd/>
                <a:tailEnd/>
              </a:ln>
              <a:effectLst/>
            </p:spPr>
            <p:txBody>
              <a:bodyPr wrap="none" anchor="ctr"/>
              <a:lstStyle/>
              <a:p>
                <a:endParaRPr lang="en-US"/>
              </a:p>
            </p:txBody>
          </p:sp>
          <p:sp>
            <p:nvSpPr>
              <p:cNvPr id="1616915" name="Rectangle 19"/>
              <p:cNvSpPr>
                <a:spLocks noChangeArrowheads="1"/>
              </p:cNvSpPr>
              <p:nvPr/>
            </p:nvSpPr>
            <p:spPr bwMode="auto">
              <a:xfrm>
                <a:off x="2160" y="1488"/>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616916" name="Line 20"/>
              <p:cNvSpPr>
                <a:spLocks noChangeShapeType="1"/>
              </p:cNvSpPr>
              <p:nvPr/>
            </p:nvSpPr>
            <p:spPr bwMode="auto">
              <a:xfrm>
                <a:off x="2160" y="1680"/>
                <a:ext cx="336" cy="0"/>
              </a:xfrm>
              <a:prstGeom prst="line">
                <a:avLst/>
              </a:prstGeom>
              <a:noFill/>
              <a:ln w="12700">
                <a:solidFill>
                  <a:schemeClr val="tx1"/>
                </a:solidFill>
                <a:round/>
                <a:headEnd/>
                <a:tailEnd/>
              </a:ln>
              <a:effectLst/>
            </p:spPr>
            <p:txBody>
              <a:bodyPr wrap="none" anchor="ctr"/>
              <a:lstStyle/>
              <a:p>
                <a:endParaRPr lang="en-US"/>
              </a:p>
            </p:txBody>
          </p:sp>
        </p:grpSp>
        <p:grpSp>
          <p:nvGrpSpPr>
            <p:cNvPr id="5" name="Group 21"/>
            <p:cNvGrpSpPr>
              <a:grpSpLocks/>
            </p:cNvGrpSpPr>
            <p:nvPr/>
          </p:nvGrpSpPr>
          <p:grpSpPr bwMode="auto">
            <a:xfrm>
              <a:off x="6248400" y="2274880"/>
              <a:ext cx="2514600" cy="950912"/>
              <a:chOff x="3936" y="1273"/>
              <a:chExt cx="1584" cy="599"/>
            </a:xfrm>
          </p:grpSpPr>
          <p:sp>
            <p:nvSpPr>
              <p:cNvPr id="1616918" name="Text Box 22"/>
              <p:cNvSpPr txBox="1">
                <a:spLocks noChangeArrowheads="1"/>
              </p:cNvSpPr>
              <p:nvPr/>
            </p:nvSpPr>
            <p:spPr bwMode="auto">
              <a:xfrm>
                <a:off x="4608" y="1273"/>
                <a:ext cx="196" cy="231"/>
              </a:xfrm>
              <a:prstGeom prst="rect">
                <a:avLst/>
              </a:prstGeom>
              <a:noFill/>
              <a:ln w="12700">
                <a:noFill/>
                <a:miter lim="800000"/>
                <a:headEnd/>
                <a:tailEnd/>
              </a:ln>
              <a:effectLst/>
            </p:spPr>
            <p:txBody>
              <a:bodyPr wrap="none">
                <a:spAutoFit/>
              </a:bodyPr>
              <a:lstStyle/>
              <a:p>
                <a:r>
                  <a:rPr lang="en-US" b="1">
                    <a:solidFill>
                      <a:schemeClr val="tx1"/>
                    </a:solidFill>
                  </a:rPr>
                  <a:t>2</a:t>
                </a:r>
              </a:p>
            </p:txBody>
          </p:sp>
          <p:sp>
            <p:nvSpPr>
              <p:cNvPr id="1616919" name="Rectangle 23"/>
              <p:cNvSpPr>
                <a:spLocks noChangeArrowheads="1"/>
              </p:cNvSpPr>
              <p:nvPr/>
            </p:nvSpPr>
            <p:spPr bwMode="auto">
              <a:xfrm>
                <a:off x="4272" y="1488"/>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20" name="Line 24"/>
              <p:cNvSpPr>
                <a:spLocks noChangeShapeType="1"/>
              </p:cNvSpPr>
              <p:nvPr/>
            </p:nvSpPr>
            <p:spPr bwMode="auto">
              <a:xfrm>
                <a:off x="4272" y="1680"/>
                <a:ext cx="624" cy="0"/>
              </a:xfrm>
              <a:prstGeom prst="line">
                <a:avLst/>
              </a:prstGeom>
              <a:noFill/>
              <a:ln w="12700">
                <a:solidFill>
                  <a:schemeClr val="tx1"/>
                </a:solidFill>
                <a:round/>
                <a:headEnd/>
                <a:tailEnd/>
              </a:ln>
              <a:effectLst/>
            </p:spPr>
            <p:txBody>
              <a:bodyPr wrap="none" anchor="ctr"/>
              <a:lstStyle/>
              <a:p>
                <a:endParaRPr lang="en-US"/>
              </a:p>
            </p:txBody>
          </p:sp>
          <p:sp>
            <p:nvSpPr>
              <p:cNvPr id="1616921" name="Rectangle 25"/>
              <p:cNvSpPr>
                <a:spLocks noChangeArrowheads="1"/>
              </p:cNvSpPr>
              <p:nvPr/>
            </p:nvSpPr>
            <p:spPr bwMode="auto">
              <a:xfrm>
                <a:off x="4896" y="1488"/>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22" name="Line 26"/>
              <p:cNvSpPr>
                <a:spLocks noChangeShapeType="1"/>
              </p:cNvSpPr>
              <p:nvPr/>
            </p:nvSpPr>
            <p:spPr bwMode="auto">
              <a:xfrm>
                <a:off x="4896" y="1680"/>
                <a:ext cx="624" cy="0"/>
              </a:xfrm>
              <a:prstGeom prst="line">
                <a:avLst/>
              </a:prstGeom>
              <a:noFill/>
              <a:ln w="12700">
                <a:solidFill>
                  <a:schemeClr val="tx1"/>
                </a:solidFill>
                <a:round/>
                <a:headEnd/>
                <a:tailEnd/>
              </a:ln>
              <a:effectLst/>
            </p:spPr>
            <p:txBody>
              <a:bodyPr wrap="none" anchor="ctr"/>
              <a:lstStyle/>
              <a:p>
                <a:endParaRPr lang="en-US"/>
              </a:p>
            </p:txBody>
          </p:sp>
          <p:sp>
            <p:nvSpPr>
              <p:cNvPr id="1616923" name="Rectangle 27"/>
              <p:cNvSpPr>
                <a:spLocks noChangeArrowheads="1"/>
              </p:cNvSpPr>
              <p:nvPr/>
            </p:nvSpPr>
            <p:spPr bwMode="auto">
              <a:xfrm>
                <a:off x="3936" y="1488"/>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616924" name="Line 28"/>
              <p:cNvSpPr>
                <a:spLocks noChangeShapeType="1"/>
              </p:cNvSpPr>
              <p:nvPr/>
            </p:nvSpPr>
            <p:spPr bwMode="auto">
              <a:xfrm>
                <a:off x="3936" y="1680"/>
                <a:ext cx="336" cy="0"/>
              </a:xfrm>
              <a:prstGeom prst="line">
                <a:avLst/>
              </a:prstGeom>
              <a:noFill/>
              <a:ln w="12700">
                <a:solidFill>
                  <a:schemeClr val="tx1"/>
                </a:solidFill>
                <a:round/>
                <a:headEnd/>
                <a:tailEnd/>
              </a:ln>
              <a:effectLst/>
            </p:spPr>
            <p:txBody>
              <a:bodyPr wrap="none" anchor="ctr"/>
              <a:lstStyle/>
              <a:p>
                <a:endParaRPr lang="en-US"/>
              </a:p>
            </p:txBody>
          </p:sp>
        </p:grpSp>
        <p:grpSp>
          <p:nvGrpSpPr>
            <p:cNvPr id="6" name="Group 29"/>
            <p:cNvGrpSpPr>
              <a:grpSpLocks/>
            </p:cNvGrpSpPr>
            <p:nvPr/>
          </p:nvGrpSpPr>
          <p:grpSpPr bwMode="auto">
            <a:xfrm>
              <a:off x="533400" y="3606792"/>
              <a:ext cx="2514600" cy="990600"/>
              <a:chOff x="336" y="2112"/>
              <a:chExt cx="1584" cy="624"/>
            </a:xfrm>
          </p:grpSpPr>
          <p:sp>
            <p:nvSpPr>
              <p:cNvPr id="1616926" name="Text Box 30"/>
              <p:cNvSpPr txBox="1">
                <a:spLocks noChangeArrowheads="1"/>
              </p:cNvSpPr>
              <p:nvPr/>
            </p:nvSpPr>
            <p:spPr bwMode="auto">
              <a:xfrm>
                <a:off x="1008" y="2112"/>
                <a:ext cx="196" cy="231"/>
              </a:xfrm>
              <a:prstGeom prst="rect">
                <a:avLst/>
              </a:prstGeom>
              <a:noFill/>
              <a:ln w="12700">
                <a:noFill/>
                <a:miter lim="800000"/>
                <a:headEnd/>
                <a:tailEnd/>
              </a:ln>
              <a:effectLst/>
            </p:spPr>
            <p:txBody>
              <a:bodyPr wrap="none">
                <a:spAutoFit/>
              </a:bodyPr>
              <a:lstStyle/>
              <a:p>
                <a:r>
                  <a:rPr lang="en-US" b="1">
                    <a:solidFill>
                      <a:schemeClr val="tx1"/>
                    </a:solidFill>
                  </a:rPr>
                  <a:t>3</a:t>
                </a:r>
              </a:p>
            </p:txBody>
          </p:sp>
          <p:sp>
            <p:nvSpPr>
              <p:cNvPr id="1616927" name="Rectangle 31"/>
              <p:cNvSpPr>
                <a:spLocks noChangeArrowheads="1"/>
              </p:cNvSpPr>
              <p:nvPr/>
            </p:nvSpPr>
            <p:spPr bwMode="auto">
              <a:xfrm>
                <a:off x="672" y="2352"/>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28" name="Line 32"/>
              <p:cNvSpPr>
                <a:spLocks noChangeShapeType="1"/>
              </p:cNvSpPr>
              <p:nvPr/>
            </p:nvSpPr>
            <p:spPr bwMode="auto">
              <a:xfrm>
                <a:off x="672" y="2544"/>
                <a:ext cx="624" cy="0"/>
              </a:xfrm>
              <a:prstGeom prst="line">
                <a:avLst/>
              </a:prstGeom>
              <a:noFill/>
              <a:ln w="12700">
                <a:solidFill>
                  <a:schemeClr val="tx1"/>
                </a:solidFill>
                <a:round/>
                <a:headEnd/>
                <a:tailEnd/>
              </a:ln>
              <a:effectLst/>
            </p:spPr>
            <p:txBody>
              <a:bodyPr wrap="none" anchor="ctr"/>
              <a:lstStyle/>
              <a:p>
                <a:endParaRPr lang="en-US"/>
              </a:p>
            </p:txBody>
          </p:sp>
          <p:sp>
            <p:nvSpPr>
              <p:cNvPr id="1616929" name="Rectangle 33"/>
              <p:cNvSpPr>
                <a:spLocks noChangeArrowheads="1"/>
              </p:cNvSpPr>
              <p:nvPr/>
            </p:nvSpPr>
            <p:spPr bwMode="auto">
              <a:xfrm>
                <a:off x="1296" y="2352"/>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30" name="Line 34"/>
              <p:cNvSpPr>
                <a:spLocks noChangeShapeType="1"/>
              </p:cNvSpPr>
              <p:nvPr/>
            </p:nvSpPr>
            <p:spPr bwMode="auto">
              <a:xfrm>
                <a:off x="1296" y="2544"/>
                <a:ext cx="624" cy="0"/>
              </a:xfrm>
              <a:prstGeom prst="line">
                <a:avLst/>
              </a:prstGeom>
              <a:noFill/>
              <a:ln w="12700">
                <a:solidFill>
                  <a:schemeClr val="tx1"/>
                </a:solidFill>
                <a:round/>
                <a:headEnd/>
                <a:tailEnd/>
              </a:ln>
              <a:effectLst/>
            </p:spPr>
            <p:txBody>
              <a:bodyPr wrap="none" anchor="ctr"/>
              <a:lstStyle/>
              <a:p>
                <a:endParaRPr lang="en-US"/>
              </a:p>
            </p:txBody>
          </p:sp>
          <p:sp>
            <p:nvSpPr>
              <p:cNvPr id="1616931" name="Rectangle 35"/>
              <p:cNvSpPr>
                <a:spLocks noChangeArrowheads="1"/>
              </p:cNvSpPr>
              <p:nvPr/>
            </p:nvSpPr>
            <p:spPr bwMode="auto">
              <a:xfrm>
                <a:off x="336" y="2352"/>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616932" name="Line 36"/>
              <p:cNvSpPr>
                <a:spLocks noChangeShapeType="1"/>
              </p:cNvSpPr>
              <p:nvPr/>
            </p:nvSpPr>
            <p:spPr bwMode="auto">
              <a:xfrm>
                <a:off x="336" y="2544"/>
                <a:ext cx="336" cy="0"/>
              </a:xfrm>
              <a:prstGeom prst="line">
                <a:avLst/>
              </a:prstGeom>
              <a:noFill/>
              <a:ln w="12700">
                <a:solidFill>
                  <a:schemeClr val="tx1"/>
                </a:solidFill>
                <a:round/>
                <a:headEnd/>
                <a:tailEnd/>
              </a:ln>
              <a:effectLst/>
            </p:spPr>
            <p:txBody>
              <a:bodyPr wrap="none" anchor="ctr"/>
              <a:lstStyle/>
              <a:p>
                <a:endParaRPr lang="en-US"/>
              </a:p>
            </p:txBody>
          </p:sp>
        </p:grpSp>
        <p:grpSp>
          <p:nvGrpSpPr>
            <p:cNvPr id="7" name="Group 37"/>
            <p:cNvGrpSpPr>
              <a:grpSpLocks/>
            </p:cNvGrpSpPr>
            <p:nvPr/>
          </p:nvGrpSpPr>
          <p:grpSpPr bwMode="auto">
            <a:xfrm>
              <a:off x="3429000" y="3606792"/>
              <a:ext cx="2514600" cy="990600"/>
              <a:chOff x="2160" y="2112"/>
              <a:chExt cx="1584" cy="624"/>
            </a:xfrm>
          </p:grpSpPr>
          <p:sp>
            <p:nvSpPr>
              <p:cNvPr id="1616934" name="Text Box 38"/>
              <p:cNvSpPr txBox="1">
                <a:spLocks noChangeArrowheads="1"/>
              </p:cNvSpPr>
              <p:nvPr/>
            </p:nvSpPr>
            <p:spPr bwMode="auto">
              <a:xfrm>
                <a:off x="2880" y="2112"/>
                <a:ext cx="196" cy="231"/>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616935" name="Rectangle 39"/>
              <p:cNvSpPr>
                <a:spLocks noChangeArrowheads="1"/>
              </p:cNvSpPr>
              <p:nvPr/>
            </p:nvSpPr>
            <p:spPr bwMode="auto">
              <a:xfrm>
                <a:off x="2496" y="2352"/>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36" name="Line 40"/>
              <p:cNvSpPr>
                <a:spLocks noChangeShapeType="1"/>
              </p:cNvSpPr>
              <p:nvPr/>
            </p:nvSpPr>
            <p:spPr bwMode="auto">
              <a:xfrm>
                <a:off x="2496" y="2544"/>
                <a:ext cx="624" cy="0"/>
              </a:xfrm>
              <a:prstGeom prst="line">
                <a:avLst/>
              </a:prstGeom>
              <a:noFill/>
              <a:ln w="12700">
                <a:solidFill>
                  <a:schemeClr val="tx1"/>
                </a:solidFill>
                <a:round/>
                <a:headEnd/>
                <a:tailEnd/>
              </a:ln>
              <a:effectLst/>
            </p:spPr>
            <p:txBody>
              <a:bodyPr wrap="none" anchor="ctr"/>
              <a:lstStyle/>
              <a:p>
                <a:endParaRPr lang="en-US"/>
              </a:p>
            </p:txBody>
          </p:sp>
          <p:sp>
            <p:nvSpPr>
              <p:cNvPr id="1616937" name="Rectangle 41"/>
              <p:cNvSpPr>
                <a:spLocks noChangeArrowheads="1"/>
              </p:cNvSpPr>
              <p:nvPr/>
            </p:nvSpPr>
            <p:spPr bwMode="auto">
              <a:xfrm>
                <a:off x="3120" y="2352"/>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38" name="Line 42"/>
              <p:cNvSpPr>
                <a:spLocks noChangeShapeType="1"/>
              </p:cNvSpPr>
              <p:nvPr/>
            </p:nvSpPr>
            <p:spPr bwMode="auto">
              <a:xfrm>
                <a:off x="3120" y="2544"/>
                <a:ext cx="624" cy="0"/>
              </a:xfrm>
              <a:prstGeom prst="line">
                <a:avLst/>
              </a:prstGeom>
              <a:noFill/>
              <a:ln w="12700">
                <a:solidFill>
                  <a:schemeClr val="tx1"/>
                </a:solidFill>
                <a:round/>
                <a:headEnd/>
                <a:tailEnd/>
              </a:ln>
              <a:effectLst/>
            </p:spPr>
            <p:txBody>
              <a:bodyPr wrap="none" anchor="ctr"/>
              <a:lstStyle/>
              <a:p>
                <a:endParaRPr lang="en-US"/>
              </a:p>
            </p:txBody>
          </p:sp>
          <p:sp>
            <p:nvSpPr>
              <p:cNvPr id="1616939" name="Rectangle 43"/>
              <p:cNvSpPr>
                <a:spLocks noChangeArrowheads="1"/>
              </p:cNvSpPr>
              <p:nvPr/>
            </p:nvSpPr>
            <p:spPr bwMode="auto">
              <a:xfrm>
                <a:off x="2160" y="2352"/>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616940" name="Line 44"/>
              <p:cNvSpPr>
                <a:spLocks noChangeShapeType="1"/>
              </p:cNvSpPr>
              <p:nvPr/>
            </p:nvSpPr>
            <p:spPr bwMode="auto">
              <a:xfrm>
                <a:off x="2160" y="2544"/>
                <a:ext cx="336" cy="0"/>
              </a:xfrm>
              <a:prstGeom prst="line">
                <a:avLst/>
              </a:prstGeom>
              <a:noFill/>
              <a:ln w="12700">
                <a:solidFill>
                  <a:schemeClr val="tx1"/>
                </a:solidFill>
                <a:round/>
                <a:headEnd/>
                <a:tailEnd/>
              </a:ln>
              <a:effectLst/>
            </p:spPr>
            <p:txBody>
              <a:bodyPr wrap="none" anchor="ctr"/>
              <a:lstStyle/>
              <a:p>
                <a:endParaRPr lang="en-US"/>
              </a:p>
            </p:txBody>
          </p:sp>
        </p:grpSp>
        <p:grpSp>
          <p:nvGrpSpPr>
            <p:cNvPr id="8" name="Group 45"/>
            <p:cNvGrpSpPr>
              <a:grpSpLocks/>
            </p:cNvGrpSpPr>
            <p:nvPr/>
          </p:nvGrpSpPr>
          <p:grpSpPr bwMode="auto">
            <a:xfrm>
              <a:off x="6248400" y="3606792"/>
              <a:ext cx="2514600" cy="990600"/>
              <a:chOff x="3936" y="2112"/>
              <a:chExt cx="1584" cy="624"/>
            </a:xfrm>
          </p:grpSpPr>
          <p:sp>
            <p:nvSpPr>
              <p:cNvPr id="1616942" name="Text Box 46"/>
              <p:cNvSpPr txBox="1">
                <a:spLocks noChangeArrowheads="1"/>
              </p:cNvSpPr>
              <p:nvPr/>
            </p:nvSpPr>
            <p:spPr bwMode="auto">
              <a:xfrm>
                <a:off x="4608" y="2112"/>
                <a:ext cx="196" cy="231"/>
              </a:xfrm>
              <a:prstGeom prst="rect">
                <a:avLst/>
              </a:prstGeom>
              <a:noFill/>
              <a:ln w="12700">
                <a:noFill/>
                <a:miter lim="800000"/>
                <a:headEnd/>
                <a:tailEnd/>
              </a:ln>
              <a:effectLst/>
            </p:spPr>
            <p:txBody>
              <a:bodyPr wrap="none">
                <a:spAutoFit/>
              </a:bodyPr>
              <a:lstStyle/>
              <a:p>
                <a:r>
                  <a:rPr lang="en-US" b="1">
                    <a:solidFill>
                      <a:schemeClr val="tx1"/>
                    </a:solidFill>
                  </a:rPr>
                  <a:t>3</a:t>
                </a:r>
              </a:p>
            </p:txBody>
          </p:sp>
          <p:sp>
            <p:nvSpPr>
              <p:cNvPr id="1616943" name="Rectangle 47"/>
              <p:cNvSpPr>
                <a:spLocks noChangeArrowheads="1"/>
              </p:cNvSpPr>
              <p:nvPr/>
            </p:nvSpPr>
            <p:spPr bwMode="auto">
              <a:xfrm>
                <a:off x="4272" y="2352"/>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44" name="Line 48"/>
              <p:cNvSpPr>
                <a:spLocks noChangeShapeType="1"/>
              </p:cNvSpPr>
              <p:nvPr/>
            </p:nvSpPr>
            <p:spPr bwMode="auto">
              <a:xfrm>
                <a:off x="4272" y="2544"/>
                <a:ext cx="624" cy="0"/>
              </a:xfrm>
              <a:prstGeom prst="line">
                <a:avLst/>
              </a:prstGeom>
              <a:noFill/>
              <a:ln w="12700">
                <a:solidFill>
                  <a:schemeClr val="tx1"/>
                </a:solidFill>
                <a:round/>
                <a:headEnd/>
                <a:tailEnd/>
              </a:ln>
              <a:effectLst/>
            </p:spPr>
            <p:txBody>
              <a:bodyPr wrap="none" anchor="ctr"/>
              <a:lstStyle/>
              <a:p>
                <a:endParaRPr lang="en-US"/>
              </a:p>
            </p:txBody>
          </p:sp>
          <p:sp>
            <p:nvSpPr>
              <p:cNvPr id="1616945" name="Rectangle 49"/>
              <p:cNvSpPr>
                <a:spLocks noChangeArrowheads="1"/>
              </p:cNvSpPr>
              <p:nvPr/>
            </p:nvSpPr>
            <p:spPr bwMode="auto">
              <a:xfrm>
                <a:off x="4896" y="2352"/>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46" name="Line 50"/>
              <p:cNvSpPr>
                <a:spLocks noChangeShapeType="1"/>
              </p:cNvSpPr>
              <p:nvPr/>
            </p:nvSpPr>
            <p:spPr bwMode="auto">
              <a:xfrm>
                <a:off x="4896" y="2544"/>
                <a:ext cx="624" cy="0"/>
              </a:xfrm>
              <a:prstGeom prst="line">
                <a:avLst/>
              </a:prstGeom>
              <a:noFill/>
              <a:ln w="12700">
                <a:solidFill>
                  <a:schemeClr val="tx1"/>
                </a:solidFill>
                <a:round/>
                <a:headEnd/>
                <a:tailEnd/>
              </a:ln>
              <a:effectLst/>
            </p:spPr>
            <p:txBody>
              <a:bodyPr wrap="none" anchor="ctr"/>
              <a:lstStyle/>
              <a:p>
                <a:endParaRPr lang="en-US"/>
              </a:p>
            </p:txBody>
          </p:sp>
          <p:sp>
            <p:nvSpPr>
              <p:cNvPr id="1616947" name="Rectangle 51"/>
              <p:cNvSpPr>
                <a:spLocks noChangeArrowheads="1"/>
              </p:cNvSpPr>
              <p:nvPr/>
            </p:nvSpPr>
            <p:spPr bwMode="auto">
              <a:xfrm>
                <a:off x="3936" y="2352"/>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616948" name="Line 52"/>
              <p:cNvSpPr>
                <a:spLocks noChangeShapeType="1"/>
              </p:cNvSpPr>
              <p:nvPr/>
            </p:nvSpPr>
            <p:spPr bwMode="auto">
              <a:xfrm>
                <a:off x="3936" y="2544"/>
                <a:ext cx="336" cy="0"/>
              </a:xfrm>
              <a:prstGeom prst="line">
                <a:avLst/>
              </a:prstGeom>
              <a:noFill/>
              <a:ln w="12700">
                <a:solidFill>
                  <a:schemeClr val="tx1"/>
                </a:solidFill>
                <a:round/>
                <a:headEnd/>
                <a:tailEnd/>
              </a:ln>
              <a:effectLst/>
            </p:spPr>
            <p:txBody>
              <a:bodyPr wrap="none" anchor="ctr"/>
              <a:lstStyle/>
              <a:p>
                <a:endParaRPr lang="en-US"/>
              </a:p>
            </p:txBody>
          </p:sp>
        </p:grpSp>
        <p:grpSp>
          <p:nvGrpSpPr>
            <p:cNvPr id="9" name="Group 53"/>
            <p:cNvGrpSpPr>
              <a:grpSpLocks/>
            </p:cNvGrpSpPr>
            <p:nvPr/>
          </p:nvGrpSpPr>
          <p:grpSpPr bwMode="auto">
            <a:xfrm>
              <a:off x="1905000" y="4978392"/>
              <a:ext cx="2514600" cy="990600"/>
              <a:chOff x="1200" y="2976"/>
              <a:chExt cx="1584" cy="624"/>
            </a:xfrm>
          </p:grpSpPr>
          <p:sp>
            <p:nvSpPr>
              <p:cNvPr id="1616950" name="Text Box 54"/>
              <p:cNvSpPr txBox="1">
                <a:spLocks noChangeArrowheads="1"/>
              </p:cNvSpPr>
              <p:nvPr/>
            </p:nvSpPr>
            <p:spPr bwMode="auto">
              <a:xfrm>
                <a:off x="1824" y="2976"/>
                <a:ext cx="196" cy="231"/>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616951" name="Rectangle 55"/>
              <p:cNvSpPr>
                <a:spLocks noChangeArrowheads="1"/>
              </p:cNvSpPr>
              <p:nvPr/>
            </p:nvSpPr>
            <p:spPr bwMode="auto">
              <a:xfrm>
                <a:off x="1536" y="3216"/>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52" name="Line 56"/>
              <p:cNvSpPr>
                <a:spLocks noChangeShapeType="1"/>
              </p:cNvSpPr>
              <p:nvPr/>
            </p:nvSpPr>
            <p:spPr bwMode="auto">
              <a:xfrm>
                <a:off x="1536" y="3408"/>
                <a:ext cx="624" cy="0"/>
              </a:xfrm>
              <a:prstGeom prst="line">
                <a:avLst/>
              </a:prstGeom>
              <a:noFill/>
              <a:ln w="12700">
                <a:solidFill>
                  <a:schemeClr val="tx1"/>
                </a:solidFill>
                <a:round/>
                <a:headEnd/>
                <a:tailEnd/>
              </a:ln>
              <a:effectLst/>
            </p:spPr>
            <p:txBody>
              <a:bodyPr wrap="none" anchor="ctr"/>
              <a:lstStyle/>
              <a:p>
                <a:endParaRPr lang="en-US"/>
              </a:p>
            </p:txBody>
          </p:sp>
          <p:sp>
            <p:nvSpPr>
              <p:cNvPr id="1616953" name="Rectangle 57"/>
              <p:cNvSpPr>
                <a:spLocks noChangeArrowheads="1"/>
              </p:cNvSpPr>
              <p:nvPr/>
            </p:nvSpPr>
            <p:spPr bwMode="auto">
              <a:xfrm>
                <a:off x="2160" y="3216"/>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54" name="Line 58"/>
              <p:cNvSpPr>
                <a:spLocks noChangeShapeType="1"/>
              </p:cNvSpPr>
              <p:nvPr/>
            </p:nvSpPr>
            <p:spPr bwMode="auto">
              <a:xfrm>
                <a:off x="2160" y="3408"/>
                <a:ext cx="624" cy="0"/>
              </a:xfrm>
              <a:prstGeom prst="line">
                <a:avLst/>
              </a:prstGeom>
              <a:noFill/>
              <a:ln w="12700">
                <a:solidFill>
                  <a:schemeClr val="tx1"/>
                </a:solidFill>
                <a:round/>
                <a:headEnd/>
                <a:tailEnd/>
              </a:ln>
              <a:effectLst/>
            </p:spPr>
            <p:txBody>
              <a:bodyPr wrap="none" anchor="ctr"/>
              <a:lstStyle/>
              <a:p>
                <a:endParaRPr lang="en-US"/>
              </a:p>
            </p:txBody>
          </p:sp>
          <p:sp>
            <p:nvSpPr>
              <p:cNvPr id="1616955" name="Rectangle 59"/>
              <p:cNvSpPr>
                <a:spLocks noChangeArrowheads="1"/>
              </p:cNvSpPr>
              <p:nvPr/>
            </p:nvSpPr>
            <p:spPr bwMode="auto">
              <a:xfrm>
                <a:off x="1200" y="3216"/>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616956" name="Line 60"/>
              <p:cNvSpPr>
                <a:spLocks noChangeShapeType="1"/>
              </p:cNvSpPr>
              <p:nvPr/>
            </p:nvSpPr>
            <p:spPr bwMode="auto">
              <a:xfrm>
                <a:off x="1200" y="3408"/>
                <a:ext cx="336" cy="0"/>
              </a:xfrm>
              <a:prstGeom prst="line">
                <a:avLst/>
              </a:prstGeom>
              <a:noFill/>
              <a:ln w="12700">
                <a:solidFill>
                  <a:schemeClr val="tx1"/>
                </a:solidFill>
                <a:round/>
                <a:headEnd/>
                <a:tailEnd/>
              </a:ln>
              <a:effectLst/>
            </p:spPr>
            <p:txBody>
              <a:bodyPr wrap="none" anchor="ctr"/>
              <a:lstStyle/>
              <a:p>
                <a:endParaRPr lang="en-US"/>
              </a:p>
            </p:txBody>
          </p:sp>
        </p:grpSp>
        <p:grpSp>
          <p:nvGrpSpPr>
            <p:cNvPr id="10" name="Group 61"/>
            <p:cNvGrpSpPr>
              <a:grpSpLocks/>
            </p:cNvGrpSpPr>
            <p:nvPr/>
          </p:nvGrpSpPr>
          <p:grpSpPr bwMode="auto">
            <a:xfrm>
              <a:off x="4953000" y="4978392"/>
              <a:ext cx="2514600" cy="990600"/>
              <a:chOff x="3120" y="2976"/>
              <a:chExt cx="1584" cy="624"/>
            </a:xfrm>
          </p:grpSpPr>
          <p:sp>
            <p:nvSpPr>
              <p:cNvPr id="1616958" name="Text Box 62"/>
              <p:cNvSpPr txBox="1">
                <a:spLocks noChangeArrowheads="1"/>
              </p:cNvSpPr>
              <p:nvPr/>
            </p:nvSpPr>
            <p:spPr bwMode="auto">
              <a:xfrm>
                <a:off x="3888" y="2976"/>
                <a:ext cx="276" cy="231"/>
              </a:xfrm>
              <a:prstGeom prst="rect">
                <a:avLst/>
              </a:prstGeom>
              <a:noFill/>
              <a:ln w="12700">
                <a:noFill/>
                <a:miter lim="800000"/>
                <a:headEnd/>
                <a:tailEnd/>
              </a:ln>
              <a:effectLst/>
            </p:spPr>
            <p:txBody>
              <a:bodyPr wrap="none">
                <a:spAutoFit/>
              </a:bodyPr>
              <a:lstStyle/>
              <a:p>
                <a:r>
                  <a:rPr lang="en-US" b="1">
                    <a:solidFill>
                      <a:schemeClr val="tx1"/>
                    </a:solidFill>
                  </a:rPr>
                  <a:t>15</a:t>
                </a:r>
              </a:p>
            </p:txBody>
          </p:sp>
          <p:sp>
            <p:nvSpPr>
              <p:cNvPr id="1616959" name="Rectangle 63"/>
              <p:cNvSpPr>
                <a:spLocks noChangeArrowheads="1"/>
              </p:cNvSpPr>
              <p:nvPr/>
            </p:nvSpPr>
            <p:spPr bwMode="auto">
              <a:xfrm>
                <a:off x="3456" y="3216"/>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60" name="Line 64"/>
              <p:cNvSpPr>
                <a:spLocks noChangeShapeType="1"/>
              </p:cNvSpPr>
              <p:nvPr/>
            </p:nvSpPr>
            <p:spPr bwMode="auto">
              <a:xfrm>
                <a:off x="3456" y="3408"/>
                <a:ext cx="624" cy="0"/>
              </a:xfrm>
              <a:prstGeom prst="line">
                <a:avLst/>
              </a:prstGeom>
              <a:noFill/>
              <a:ln w="12700">
                <a:solidFill>
                  <a:schemeClr val="tx1"/>
                </a:solidFill>
                <a:round/>
                <a:headEnd/>
                <a:tailEnd/>
              </a:ln>
              <a:effectLst/>
            </p:spPr>
            <p:txBody>
              <a:bodyPr wrap="none" anchor="ctr"/>
              <a:lstStyle/>
              <a:p>
                <a:endParaRPr lang="en-US"/>
              </a:p>
            </p:txBody>
          </p:sp>
          <p:sp>
            <p:nvSpPr>
              <p:cNvPr id="1616961" name="Rectangle 65"/>
              <p:cNvSpPr>
                <a:spLocks noChangeArrowheads="1"/>
              </p:cNvSpPr>
              <p:nvPr/>
            </p:nvSpPr>
            <p:spPr bwMode="auto">
              <a:xfrm>
                <a:off x="4080" y="3216"/>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616962" name="Line 66"/>
              <p:cNvSpPr>
                <a:spLocks noChangeShapeType="1"/>
              </p:cNvSpPr>
              <p:nvPr/>
            </p:nvSpPr>
            <p:spPr bwMode="auto">
              <a:xfrm>
                <a:off x="4080" y="3408"/>
                <a:ext cx="624" cy="0"/>
              </a:xfrm>
              <a:prstGeom prst="line">
                <a:avLst/>
              </a:prstGeom>
              <a:noFill/>
              <a:ln w="12700">
                <a:solidFill>
                  <a:schemeClr val="tx1"/>
                </a:solidFill>
                <a:round/>
                <a:headEnd/>
                <a:tailEnd/>
              </a:ln>
              <a:effectLst/>
            </p:spPr>
            <p:txBody>
              <a:bodyPr wrap="none" anchor="ctr"/>
              <a:lstStyle/>
              <a:p>
                <a:endParaRPr lang="en-US"/>
              </a:p>
            </p:txBody>
          </p:sp>
          <p:sp>
            <p:nvSpPr>
              <p:cNvPr id="1616963" name="Rectangle 67"/>
              <p:cNvSpPr>
                <a:spLocks noChangeArrowheads="1"/>
              </p:cNvSpPr>
              <p:nvPr/>
            </p:nvSpPr>
            <p:spPr bwMode="auto">
              <a:xfrm>
                <a:off x="3120" y="3216"/>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616964" name="Line 68"/>
              <p:cNvSpPr>
                <a:spLocks noChangeShapeType="1"/>
              </p:cNvSpPr>
              <p:nvPr/>
            </p:nvSpPr>
            <p:spPr bwMode="auto">
              <a:xfrm>
                <a:off x="3120" y="3408"/>
                <a:ext cx="336" cy="0"/>
              </a:xfrm>
              <a:prstGeom prst="line">
                <a:avLst/>
              </a:prstGeom>
              <a:noFill/>
              <a:ln w="12700">
                <a:solidFill>
                  <a:schemeClr val="tx1"/>
                </a:solidFill>
                <a:round/>
                <a:headEnd/>
                <a:tailEnd/>
              </a:ln>
              <a:effectLst/>
            </p:spPr>
            <p:txBody>
              <a:bodyPr wrap="none" anchor="ctr"/>
              <a:lstStyle/>
              <a:p>
                <a:endParaRPr lang="en-US"/>
              </a:p>
            </p:txBody>
          </p:sp>
        </p:grpSp>
        <p:sp>
          <p:nvSpPr>
            <p:cNvPr id="1616965" name="Text Box 69"/>
            <p:cNvSpPr txBox="1">
              <a:spLocks noChangeArrowheads="1"/>
            </p:cNvSpPr>
            <p:nvPr/>
          </p:nvSpPr>
          <p:spPr bwMode="auto">
            <a:xfrm>
              <a:off x="618065" y="2596614"/>
              <a:ext cx="2520950" cy="366712"/>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a:t>
              </a:r>
              <a:r>
                <a:rPr lang="en-US" dirty="0" smtClean="0">
                  <a:solidFill>
                    <a:schemeClr val="tx2">
                      <a:lumMod val="90000"/>
                      <a:lumOff val="10000"/>
                    </a:schemeClr>
                  </a:solidFill>
                </a:rPr>
                <a:t>1</a:t>
              </a:r>
              <a:r>
                <a:rPr lang="en-US" dirty="0">
                  <a:solidFill>
                    <a:schemeClr val="tx1"/>
                  </a:solidFill>
                </a:rPr>
                <a:t>)    Mem(</a:t>
              </a:r>
              <a:r>
                <a:rPr lang="en-US" dirty="0">
                  <a:solidFill>
                    <a:schemeClr val="tx2">
                      <a:lumMod val="90000"/>
                      <a:lumOff val="10000"/>
                    </a:schemeClr>
                  </a:solidFill>
                </a:rPr>
                <a:t>0</a:t>
              </a:r>
              <a:r>
                <a:rPr lang="en-US" dirty="0">
                  <a:solidFill>
                    <a:schemeClr val="tx1"/>
                  </a:solidFill>
                </a:rPr>
                <a:t>)</a:t>
              </a:r>
            </a:p>
          </p:txBody>
        </p:sp>
        <p:sp>
          <p:nvSpPr>
            <p:cNvPr id="1616966" name="Text Box 70"/>
            <p:cNvSpPr txBox="1">
              <a:spLocks noChangeArrowheads="1"/>
            </p:cNvSpPr>
            <p:nvPr/>
          </p:nvSpPr>
          <p:spPr bwMode="auto">
            <a:xfrm>
              <a:off x="1752600" y="2235192"/>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616967" name="Text Box 71"/>
            <p:cNvSpPr txBox="1">
              <a:spLocks noChangeArrowheads="1"/>
            </p:cNvSpPr>
            <p:nvPr/>
          </p:nvSpPr>
          <p:spPr bwMode="auto">
            <a:xfrm>
              <a:off x="3530598" y="2582326"/>
              <a:ext cx="2480166" cy="369332"/>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smtClean="0">
                  <a:solidFill>
                    <a:schemeClr val="tx1"/>
                  </a:solidFill>
                </a:rPr>
                <a:t> </a:t>
              </a:r>
              <a:r>
                <a:rPr lang="en-US" dirty="0">
                  <a:solidFill>
                    <a:schemeClr val="tx1"/>
                  </a:solidFill>
                </a:rPr>
                <a:t>Mem(1)   </a:t>
              </a:r>
              <a:r>
                <a:rPr lang="en-US" dirty="0" smtClean="0">
                  <a:solidFill>
                    <a:schemeClr val="tx1"/>
                  </a:solidFill>
                </a:rPr>
                <a:t> </a:t>
              </a:r>
              <a:r>
                <a:rPr lang="en-US" dirty="0" err="1" smtClean="0">
                  <a:solidFill>
                    <a:schemeClr val="tx1"/>
                  </a:solidFill>
                </a:rPr>
                <a:t>Mem</a:t>
              </a:r>
              <a:r>
                <a:rPr lang="en-US" dirty="0" smtClean="0">
                  <a:solidFill>
                    <a:schemeClr val="tx1"/>
                  </a:solidFill>
                </a:rPr>
                <a:t>(0</a:t>
              </a:r>
              <a:r>
                <a:rPr lang="en-US" dirty="0">
                  <a:solidFill>
                    <a:schemeClr val="tx1"/>
                  </a:solidFill>
                </a:rPr>
                <a:t>)</a:t>
              </a:r>
            </a:p>
          </p:txBody>
        </p:sp>
        <p:sp>
          <p:nvSpPr>
            <p:cNvPr id="1616968" name="Text Box 72"/>
            <p:cNvSpPr txBox="1">
              <a:spLocks noChangeArrowheads="1"/>
            </p:cNvSpPr>
            <p:nvPr/>
          </p:nvSpPr>
          <p:spPr bwMode="auto">
            <a:xfrm>
              <a:off x="4724400" y="2235192"/>
              <a:ext cx="441146" cy="369332"/>
            </a:xfrm>
            <a:prstGeom prst="rect">
              <a:avLst/>
            </a:prstGeom>
            <a:noFill/>
            <a:ln w="12700">
              <a:noFill/>
              <a:miter lim="800000"/>
              <a:headEnd/>
              <a:tailEnd/>
            </a:ln>
            <a:effectLst/>
          </p:spPr>
          <p:txBody>
            <a:bodyPr wrap="none">
              <a:spAutoFit/>
            </a:bodyPr>
            <a:lstStyle/>
            <a:p>
              <a:r>
                <a:rPr lang="en-US" dirty="0">
                  <a:solidFill>
                    <a:srgbClr val="FF0000"/>
                  </a:solidFill>
                </a:rPr>
                <a:t>hit</a:t>
              </a:r>
            </a:p>
          </p:txBody>
        </p:sp>
        <p:sp>
          <p:nvSpPr>
            <p:cNvPr id="1616969" name="Text Box 73"/>
            <p:cNvSpPr txBox="1">
              <a:spLocks noChangeArrowheads="1"/>
            </p:cNvSpPr>
            <p:nvPr/>
          </p:nvSpPr>
          <p:spPr bwMode="auto">
            <a:xfrm>
              <a:off x="6333065" y="2887126"/>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a:t>
              </a:r>
              <a:r>
                <a:rPr lang="en-US" dirty="0" smtClean="0">
                  <a:solidFill>
                    <a:schemeClr val="tx2">
                      <a:lumMod val="90000"/>
                      <a:lumOff val="10000"/>
                    </a:schemeClr>
                  </a:solidFill>
                </a:rPr>
                <a:t>3</a:t>
              </a:r>
              <a:r>
                <a:rPr lang="en-US" dirty="0">
                  <a:solidFill>
                    <a:schemeClr val="tx1"/>
                  </a:solidFill>
                </a:rPr>
                <a:t>)    Mem(</a:t>
              </a:r>
              <a:r>
                <a:rPr lang="en-US" dirty="0">
                  <a:solidFill>
                    <a:schemeClr val="tx2">
                      <a:lumMod val="90000"/>
                      <a:lumOff val="10000"/>
                    </a:schemeClr>
                  </a:solidFill>
                </a:rPr>
                <a:t>2</a:t>
              </a:r>
              <a:r>
                <a:rPr lang="en-US" dirty="0">
                  <a:solidFill>
                    <a:schemeClr val="tx1"/>
                  </a:solidFill>
                </a:rPr>
                <a:t>)</a:t>
              </a:r>
            </a:p>
          </p:txBody>
        </p:sp>
        <p:sp>
          <p:nvSpPr>
            <p:cNvPr id="1616970" name="Text Box 74"/>
            <p:cNvSpPr txBox="1">
              <a:spLocks noChangeArrowheads="1"/>
            </p:cNvSpPr>
            <p:nvPr/>
          </p:nvSpPr>
          <p:spPr bwMode="auto">
            <a:xfrm>
              <a:off x="6316132" y="2582326"/>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(1</a:t>
              </a:r>
              <a:r>
                <a:rPr lang="en-US" dirty="0">
                  <a:solidFill>
                    <a:schemeClr val="tx1"/>
                  </a:solidFill>
                </a:rPr>
                <a:t>)    Mem(0)</a:t>
              </a:r>
            </a:p>
          </p:txBody>
        </p:sp>
        <p:sp>
          <p:nvSpPr>
            <p:cNvPr id="1616971" name="Text Box 75"/>
            <p:cNvSpPr txBox="1">
              <a:spLocks noChangeArrowheads="1"/>
            </p:cNvSpPr>
            <p:nvPr/>
          </p:nvSpPr>
          <p:spPr bwMode="auto">
            <a:xfrm>
              <a:off x="7543800" y="2235192"/>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616972" name="Text Box 76"/>
            <p:cNvSpPr txBox="1">
              <a:spLocks noChangeArrowheads="1"/>
            </p:cNvSpPr>
            <p:nvPr/>
          </p:nvSpPr>
          <p:spPr bwMode="auto">
            <a:xfrm>
              <a:off x="1828800" y="3606792"/>
              <a:ext cx="441146" cy="369332"/>
            </a:xfrm>
            <a:prstGeom prst="rect">
              <a:avLst/>
            </a:prstGeom>
            <a:noFill/>
            <a:ln w="12700">
              <a:noFill/>
              <a:miter lim="800000"/>
              <a:headEnd/>
              <a:tailEnd/>
            </a:ln>
            <a:effectLst/>
          </p:spPr>
          <p:txBody>
            <a:bodyPr wrap="none">
              <a:spAutoFit/>
            </a:bodyPr>
            <a:lstStyle/>
            <a:p>
              <a:r>
                <a:rPr lang="en-US" dirty="0">
                  <a:solidFill>
                    <a:srgbClr val="FF0000"/>
                  </a:solidFill>
                </a:rPr>
                <a:t>hit</a:t>
              </a:r>
            </a:p>
          </p:txBody>
        </p:sp>
        <p:sp>
          <p:nvSpPr>
            <p:cNvPr id="1616973" name="Text Box 77"/>
            <p:cNvSpPr txBox="1">
              <a:spLocks noChangeArrowheads="1"/>
            </p:cNvSpPr>
            <p:nvPr/>
          </p:nvSpPr>
          <p:spPr bwMode="auto">
            <a:xfrm>
              <a:off x="618065" y="4258726"/>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(3</a:t>
              </a:r>
              <a:r>
                <a:rPr lang="en-US" dirty="0">
                  <a:solidFill>
                    <a:schemeClr val="tx1"/>
                  </a:solidFill>
                </a:rPr>
                <a:t>)    Mem(2)</a:t>
              </a:r>
            </a:p>
          </p:txBody>
        </p:sp>
        <p:sp>
          <p:nvSpPr>
            <p:cNvPr id="1616974" name="Text Box 78"/>
            <p:cNvSpPr txBox="1">
              <a:spLocks noChangeArrowheads="1"/>
            </p:cNvSpPr>
            <p:nvPr/>
          </p:nvSpPr>
          <p:spPr bwMode="auto">
            <a:xfrm>
              <a:off x="618065" y="3936993"/>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(1</a:t>
              </a:r>
              <a:r>
                <a:rPr lang="en-US" dirty="0">
                  <a:solidFill>
                    <a:schemeClr val="tx1"/>
                  </a:solidFill>
                </a:rPr>
                <a:t>)    Mem(0)</a:t>
              </a:r>
            </a:p>
          </p:txBody>
        </p:sp>
        <p:sp>
          <p:nvSpPr>
            <p:cNvPr id="1616975" name="Text Box 79"/>
            <p:cNvSpPr txBox="1">
              <a:spLocks noChangeArrowheads="1"/>
            </p:cNvSpPr>
            <p:nvPr/>
          </p:nvSpPr>
          <p:spPr bwMode="auto">
            <a:xfrm>
              <a:off x="4800600" y="3606792"/>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616977" name="Text Box 81"/>
            <p:cNvSpPr txBox="1">
              <a:spLocks noChangeArrowheads="1"/>
            </p:cNvSpPr>
            <p:nvPr/>
          </p:nvSpPr>
          <p:spPr bwMode="auto">
            <a:xfrm>
              <a:off x="3530598" y="4241793"/>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(3</a:t>
              </a:r>
              <a:r>
                <a:rPr lang="en-US" dirty="0">
                  <a:solidFill>
                    <a:schemeClr val="tx1"/>
                  </a:solidFill>
                </a:rPr>
                <a:t>)    Mem(2)</a:t>
              </a:r>
            </a:p>
          </p:txBody>
        </p:sp>
        <p:sp>
          <p:nvSpPr>
            <p:cNvPr id="1616978" name="Text Box 82"/>
            <p:cNvSpPr txBox="1">
              <a:spLocks noChangeArrowheads="1"/>
            </p:cNvSpPr>
            <p:nvPr/>
          </p:nvSpPr>
          <p:spPr bwMode="auto">
            <a:xfrm>
              <a:off x="3530598" y="3936993"/>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(1</a:t>
              </a:r>
              <a:r>
                <a:rPr lang="en-US" dirty="0">
                  <a:solidFill>
                    <a:schemeClr val="tx1"/>
                  </a:solidFill>
                </a:rPr>
                <a:t>)    Mem(0)</a:t>
              </a:r>
            </a:p>
          </p:txBody>
        </p:sp>
        <p:grpSp>
          <p:nvGrpSpPr>
            <p:cNvPr id="11" name="Group 83"/>
            <p:cNvGrpSpPr>
              <a:grpSpLocks/>
            </p:cNvGrpSpPr>
            <p:nvPr/>
          </p:nvGrpSpPr>
          <p:grpSpPr bwMode="auto">
            <a:xfrm>
              <a:off x="3081341" y="3759192"/>
              <a:ext cx="3130556" cy="533400"/>
              <a:chOff x="1941" y="2208"/>
              <a:chExt cx="1972" cy="336"/>
            </a:xfrm>
          </p:grpSpPr>
          <p:sp>
            <p:nvSpPr>
              <p:cNvPr id="1616980" name="Line 84"/>
              <p:cNvSpPr>
                <a:spLocks noChangeShapeType="1"/>
              </p:cNvSpPr>
              <p:nvPr/>
            </p:nvSpPr>
            <p:spPr bwMode="auto">
              <a:xfrm>
                <a:off x="2208" y="2400"/>
                <a:ext cx="240" cy="144"/>
              </a:xfrm>
              <a:prstGeom prst="line">
                <a:avLst/>
              </a:prstGeom>
              <a:noFill/>
              <a:ln w="28575">
                <a:solidFill>
                  <a:schemeClr val="accent1"/>
                </a:solidFill>
                <a:round/>
                <a:headEnd/>
                <a:tailEnd/>
              </a:ln>
              <a:effectLst/>
            </p:spPr>
            <p:txBody>
              <a:bodyPr/>
              <a:lstStyle/>
              <a:p>
                <a:endParaRPr lang="en-US"/>
              </a:p>
            </p:txBody>
          </p:sp>
          <p:sp>
            <p:nvSpPr>
              <p:cNvPr id="1616981" name="Line 85"/>
              <p:cNvSpPr>
                <a:spLocks noChangeShapeType="1"/>
              </p:cNvSpPr>
              <p:nvPr/>
            </p:nvSpPr>
            <p:spPr bwMode="auto">
              <a:xfrm>
                <a:off x="3504" y="2400"/>
                <a:ext cx="240" cy="144"/>
              </a:xfrm>
              <a:prstGeom prst="line">
                <a:avLst/>
              </a:prstGeom>
              <a:noFill/>
              <a:ln w="28575">
                <a:solidFill>
                  <a:schemeClr val="accent1"/>
                </a:solidFill>
                <a:round/>
                <a:headEnd/>
                <a:tailEnd/>
              </a:ln>
              <a:effectLst/>
            </p:spPr>
            <p:txBody>
              <a:bodyPr/>
              <a:lstStyle/>
              <a:p>
                <a:endParaRPr lang="en-US"/>
              </a:p>
            </p:txBody>
          </p:sp>
          <p:sp>
            <p:nvSpPr>
              <p:cNvPr id="1616982" name="Text Box 86"/>
              <p:cNvSpPr txBox="1">
                <a:spLocks noChangeArrowheads="1"/>
              </p:cNvSpPr>
              <p:nvPr/>
            </p:nvSpPr>
            <p:spPr bwMode="auto">
              <a:xfrm>
                <a:off x="1941" y="2208"/>
                <a:ext cx="276" cy="231"/>
              </a:xfrm>
              <a:prstGeom prst="rect">
                <a:avLst/>
              </a:prstGeom>
              <a:noFill/>
              <a:ln w="12700">
                <a:noFill/>
                <a:miter lim="800000"/>
                <a:headEnd/>
                <a:tailEnd/>
              </a:ln>
              <a:effectLst/>
            </p:spPr>
            <p:txBody>
              <a:bodyPr wrap="none">
                <a:spAutoFit/>
              </a:bodyPr>
              <a:lstStyle/>
              <a:p>
                <a:r>
                  <a:rPr lang="en-US" dirty="0">
                    <a:solidFill>
                      <a:schemeClr val="tx2">
                        <a:lumMod val="90000"/>
                        <a:lumOff val="10000"/>
                      </a:schemeClr>
                    </a:solidFill>
                  </a:rPr>
                  <a:t>01</a:t>
                </a:r>
              </a:p>
            </p:txBody>
          </p:sp>
          <p:sp>
            <p:nvSpPr>
              <p:cNvPr id="1616983" name="Text Box 87"/>
              <p:cNvSpPr txBox="1">
                <a:spLocks noChangeArrowheads="1"/>
              </p:cNvSpPr>
              <p:nvPr/>
            </p:nvSpPr>
            <p:spPr bwMode="auto">
              <a:xfrm>
                <a:off x="2971" y="2256"/>
                <a:ext cx="196" cy="231"/>
              </a:xfrm>
              <a:prstGeom prst="rect">
                <a:avLst/>
              </a:prstGeom>
              <a:noFill/>
              <a:ln w="12700">
                <a:noFill/>
                <a:miter lim="800000"/>
                <a:headEnd/>
                <a:tailEnd/>
              </a:ln>
              <a:effectLst/>
            </p:spPr>
            <p:txBody>
              <a:bodyPr wrap="none">
                <a:spAutoFit/>
              </a:bodyPr>
              <a:lstStyle/>
              <a:p>
                <a:r>
                  <a:rPr lang="en-US" dirty="0"/>
                  <a:t>5</a:t>
                </a:r>
              </a:p>
            </p:txBody>
          </p:sp>
          <p:sp>
            <p:nvSpPr>
              <p:cNvPr id="1616984" name="Line 88"/>
              <p:cNvSpPr>
                <a:spLocks noChangeShapeType="1"/>
              </p:cNvSpPr>
              <p:nvPr/>
            </p:nvSpPr>
            <p:spPr bwMode="auto">
              <a:xfrm>
                <a:off x="2784" y="2400"/>
                <a:ext cx="240" cy="144"/>
              </a:xfrm>
              <a:prstGeom prst="line">
                <a:avLst/>
              </a:prstGeom>
              <a:noFill/>
              <a:ln w="28575">
                <a:solidFill>
                  <a:schemeClr val="accent1"/>
                </a:solidFill>
                <a:round/>
                <a:headEnd/>
                <a:tailEnd/>
              </a:ln>
              <a:effectLst/>
            </p:spPr>
            <p:txBody>
              <a:bodyPr/>
              <a:lstStyle/>
              <a:p>
                <a:endParaRPr lang="en-US"/>
              </a:p>
            </p:txBody>
          </p:sp>
          <p:sp>
            <p:nvSpPr>
              <p:cNvPr id="1616985" name="Text Box 89"/>
              <p:cNvSpPr txBox="1">
                <a:spLocks noChangeArrowheads="1"/>
              </p:cNvSpPr>
              <p:nvPr/>
            </p:nvSpPr>
            <p:spPr bwMode="auto">
              <a:xfrm>
                <a:off x="3717" y="2256"/>
                <a:ext cx="196" cy="231"/>
              </a:xfrm>
              <a:prstGeom prst="rect">
                <a:avLst/>
              </a:prstGeom>
              <a:noFill/>
              <a:ln w="12700">
                <a:noFill/>
                <a:miter lim="800000"/>
                <a:headEnd/>
                <a:tailEnd/>
              </a:ln>
              <a:effectLst/>
            </p:spPr>
            <p:txBody>
              <a:bodyPr wrap="none">
                <a:spAutoFit/>
              </a:bodyPr>
              <a:lstStyle/>
              <a:p>
                <a:r>
                  <a:rPr lang="en-US" dirty="0"/>
                  <a:t>4</a:t>
                </a:r>
              </a:p>
            </p:txBody>
          </p:sp>
        </p:grpSp>
        <p:sp>
          <p:nvSpPr>
            <p:cNvPr id="1616986" name="Text Box 90"/>
            <p:cNvSpPr txBox="1">
              <a:spLocks noChangeArrowheads="1"/>
            </p:cNvSpPr>
            <p:nvPr/>
          </p:nvSpPr>
          <p:spPr bwMode="auto">
            <a:xfrm>
              <a:off x="7467600" y="3606792"/>
              <a:ext cx="441146" cy="369332"/>
            </a:xfrm>
            <a:prstGeom prst="rect">
              <a:avLst/>
            </a:prstGeom>
            <a:noFill/>
            <a:ln w="12700">
              <a:noFill/>
              <a:miter lim="800000"/>
              <a:headEnd/>
              <a:tailEnd/>
            </a:ln>
            <a:effectLst/>
          </p:spPr>
          <p:txBody>
            <a:bodyPr wrap="none">
              <a:spAutoFit/>
            </a:bodyPr>
            <a:lstStyle/>
            <a:p>
              <a:r>
                <a:rPr lang="en-US" dirty="0">
                  <a:solidFill>
                    <a:srgbClr val="FF0000"/>
                  </a:solidFill>
                </a:rPr>
                <a:t>hit</a:t>
              </a:r>
            </a:p>
          </p:txBody>
        </p:sp>
        <p:sp>
          <p:nvSpPr>
            <p:cNvPr id="1616988" name="Text Box 92"/>
            <p:cNvSpPr txBox="1">
              <a:spLocks noChangeArrowheads="1"/>
            </p:cNvSpPr>
            <p:nvPr/>
          </p:nvSpPr>
          <p:spPr bwMode="auto">
            <a:xfrm>
              <a:off x="6333065" y="4241793"/>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(3</a:t>
              </a:r>
              <a:r>
                <a:rPr lang="en-US" dirty="0">
                  <a:solidFill>
                    <a:schemeClr val="tx1"/>
                  </a:solidFill>
                </a:rPr>
                <a:t>)    Mem(2)</a:t>
              </a:r>
            </a:p>
          </p:txBody>
        </p:sp>
        <p:sp>
          <p:nvSpPr>
            <p:cNvPr id="1616989" name="Text Box 93"/>
            <p:cNvSpPr txBox="1">
              <a:spLocks noChangeArrowheads="1"/>
            </p:cNvSpPr>
            <p:nvPr/>
          </p:nvSpPr>
          <p:spPr bwMode="auto">
            <a:xfrm>
              <a:off x="6333065" y="3936993"/>
              <a:ext cx="2520950" cy="366713"/>
            </a:xfrm>
            <a:prstGeom prst="rect">
              <a:avLst/>
            </a:prstGeom>
            <a:noFill/>
            <a:ln w="12700">
              <a:noFill/>
              <a:miter lim="800000"/>
              <a:headEnd/>
              <a:tailEnd/>
            </a:ln>
            <a:effectLst/>
          </p:spPr>
          <p:txBody>
            <a:bodyPr wrap="none">
              <a:spAutoFit/>
            </a:bodyPr>
            <a:lstStyle/>
            <a:p>
              <a:r>
                <a:rPr lang="en-US" dirty="0">
                  <a:solidFill>
                    <a:schemeClr val="tx1"/>
                  </a:solidFill>
                </a:rPr>
                <a:t>01   </a:t>
              </a:r>
              <a:r>
                <a:rPr lang="en-US" dirty="0" err="1" smtClean="0">
                  <a:solidFill>
                    <a:schemeClr val="tx1"/>
                  </a:solidFill>
                </a:rPr>
                <a:t>Mem</a:t>
              </a:r>
              <a:r>
                <a:rPr lang="en-US" dirty="0" smtClean="0">
                  <a:solidFill>
                    <a:schemeClr val="tx1"/>
                  </a:solidFill>
                </a:rPr>
                <a:t>(5</a:t>
              </a:r>
              <a:r>
                <a:rPr lang="en-US" dirty="0">
                  <a:solidFill>
                    <a:schemeClr val="tx1"/>
                  </a:solidFill>
                </a:rPr>
                <a:t>)    Mem(4)</a:t>
              </a:r>
            </a:p>
          </p:txBody>
        </p:sp>
        <p:sp>
          <p:nvSpPr>
            <p:cNvPr id="1616990" name="Text Box 94"/>
            <p:cNvSpPr txBox="1">
              <a:spLocks noChangeArrowheads="1"/>
            </p:cNvSpPr>
            <p:nvPr/>
          </p:nvSpPr>
          <p:spPr bwMode="auto">
            <a:xfrm>
              <a:off x="3124200" y="4978392"/>
              <a:ext cx="441146" cy="369332"/>
            </a:xfrm>
            <a:prstGeom prst="rect">
              <a:avLst/>
            </a:prstGeom>
            <a:noFill/>
            <a:ln w="12700">
              <a:noFill/>
              <a:miter lim="800000"/>
              <a:headEnd/>
              <a:tailEnd/>
            </a:ln>
            <a:effectLst/>
          </p:spPr>
          <p:txBody>
            <a:bodyPr wrap="none">
              <a:spAutoFit/>
            </a:bodyPr>
            <a:lstStyle/>
            <a:p>
              <a:r>
                <a:rPr lang="en-US" dirty="0">
                  <a:solidFill>
                    <a:srgbClr val="FF0000"/>
                  </a:solidFill>
                </a:rPr>
                <a:t>hit</a:t>
              </a:r>
            </a:p>
          </p:txBody>
        </p:sp>
        <p:sp>
          <p:nvSpPr>
            <p:cNvPr id="1616992" name="Text Box 96"/>
            <p:cNvSpPr txBox="1">
              <a:spLocks noChangeArrowheads="1"/>
            </p:cNvSpPr>
            <p:nvPr/>
          </p:nvSpPr>
          <p:spPr bwMode="auto">
            <a:xfrm>
              <a:off x="1989665" y="5630326"/>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(3</a:t>
              </a:r>
              <a:r>
                <a:rPr lang="en-US" dirty="0">
                  <a:solidFill>
                    <a:schemeClr val="tx1"/>
                  </a:solidFill>
                </a:rPr>
                <a:t>)    Mem(2)</a:t>
              </a:r>
            </a:p>
          </p:txBody>
        </p:sp>
        <p:sp>
          <p:nvSpPr>
            <p:cNvPr id="1616993" name="Text Box 97"/>
            <p:cNvSpPr txBox="1">
              <a:spLocks noChangeArrowheads="1"/>
            </p:cNvSpPr>
            <p:nvPr/>
          </p:nvSpPr>
          <p:spPr bwMode="auto">
            <a:xfrm>
              <a:off x="1989665" y="5308593"/>
              <a:ext cx="2520950" cy="366713"/>
            </a:xfrm>
            <a:prstGeom prst="rect">
              <a:avLst/>
            </a:prstGeom>
            <a:noFill/>
            <a:ln w="12700">
              <a:noFill/>
              <a:miter lim="800000"/>
              <a:headEnd/>
              <a:tailEnd/>
            </a:ln>
            <a:effectLst/>
          </p:spPr>
          <p:txBody>
            <a:bodyPr wrap="none">
              <a:spAutoFit/>
            </a:bodyPr>
            <a:lstStyle/>
            <a:p>
              <a:r>
                <a:rPr lang="en-US" dirty="0">
                  <a:solidFill>
                    <a:schemeClr val="tx1"/>
                  </a:solidFill>
                </a:rPr>
                <a:t>01   </a:t>
              </a:r>
              <a:r>
                <a:rPr lang="en-US" dirty="0" err="1" smtClean="0">
                  <a:solidFill>
                    <a:schemeClr val="tx1"/>
                  </a:solidFill>
                </a:rPr>
                <a:t>Mem</a:t>
              </a:r>
              <a:r>
                <a:rPr lang="en-US" dirty="0" smtClean="0">
                  <a:solidFill>
                    <a:schemeClr val="tx1"/>
                  </a:solidFill>
                </a:rPr>
                <a:t>(5</a:t>
              </a:r>
              <a:r>
                <a:rPr lang="en-US" dirty="0">
                  <a:solidFill>
                    <a:schemeClr val="tx1"/>
                  </a:solidFill>
                </a:rPr>
                <a:t>)    Mem(4)</a:t>
              </a:r>
            </a:p>
          </p:txBody>
        </p:sp>
        <p:sp>
          <p:nvSpPr>
            <p:cNvPr id="1616995" name="Text Box 99"/>
            <p:cNvSpPr txBox="1">
              <a:spLocks noChangeArrowheads="1"/>
            </p:cNvSpPr>
            <p:nvPr/>
          </p:nvSpPr>
          <p:spPr bwMode="auto">
            <a:xfrm>
              <a:off x="5054598" y="5596460"/>
              <a:ext cx="2520950" cy="366713"/>
            </a:xfrm>
            <a:prstGeom prst="rect">
              <a:avLst/>
            </a:prstGeom>
            <a:noFill/>
            <a:ln w="12700">
              <a:noFill/>
              <a:miter lim="800000"/>
              <a:headEnd/>
              <a:tailEnd/>
            </a:ln>
            <a:effectLst/>
          </p:spPr>
          <p:txBody>
            <a:bodyPr wrap="none">
              <a:spAutoFit/>
            </a:bodyPr>
            <a:lstStyle/>
            <a:p>
              <a:r>
                <a:rPr lang="en-US" dirty="0">
                  <a:solidFill>
                    <a:schemeClr val="tx1"/>
                  </a:solidFill>
                </a:rPr>
                <a:t>00   </a:t>
              </a:r>
              <a:r>
                <a:rPr lang="en-US" dirty="0" err="1" smtClean="0">
                  <a:solidFill>
                    <a:schemeClr val="tx1"/>
                  </a:solidFill>
                </a:rPr>
                <a:t>Mem</a:t>
              </a:r>
              <a:r>
                <a:rPr lang="en-US" dirty="0" smtClean="0">
                  <a:solidFill>
                    <a:schemeClr val="tx1"/>
                  </a:solidFill>
                </a:rPr>
                <a:t>(3</a:t>
              </a:r>
              <a:r>
                <a:rPr lang="en-US" dirty="0">
                  <a:solidFill>
                    <a:schemeClr val="tx1"/>
                  </a:solidFill>
                </a:rPr>
                <a:t>)    Mem(2)</a:t>
              </a:r>
            </a:p>
          </p:txBody>
        </p:sp>
        <p:sp>
          <p:nvSpPr>
            <p:cNvPr id="1616996" name="Text Box 100"/>
            <p:cNvSpPr txBox="1">
              <a:spLocks noChangeArrowheads="1"/>
            </p:cNvSpPr>
            <p:nvPr/>
          </p:nvSpPr>
          <p:spPr bwMode="auto">
            <a:xfrm>
              <a:off x="5054598" y="5291660"/>
              <a:ext cx="2520950" cy="366713"/>
            </a:xfrm>
            <a:prstGeom prst="rect">
              <a:avLst/>
            </a:prstGeom>
            <a:noFill/>
            <a:ln w="12700">
              <a:noFill/>
              <a:miter lim="800000"/>
              <a:headEnd/>
              <a:tailEnd/>
            </a:ln>
            <a:effectLst/>
          </p:spPr>
          <p:txBody>
            <a:bodyPr wrap="none">
              <a:spAutoFit/>
            </a:bodyPr>
            <a:lstStyle/>
            <a:p>
              <a:r>
                <a:rPr lang="en-US" dirty="0">
                  <a:solidFill>
                    <a:schemeClr val="tx1"/>
                  </a:solidFill>
                </a:rPr>
                <a:t>01   </a:t>
              </a:r>
              <a:r>
                <a:rPr lang="en-US" dirty="0" err="1" smtClean="0">
                  <a:solidFill>
                    <a:schemeClr val="tx1"/>
                  </a:solidFill>
                </a:rPr>
                <a:t>Mem</a:t>
              </a:r>
              <a:r>
                <a:rPr lang="en-US" dirty="0" smtClean="0">
                  <a:solidFill>
                    <a:schemeClr val="tx1"/>
                  </a:solidFill>
                </a:rPr>
                <a:t>(5</a:t>
              </a:r>
              <a:r>
                <a:rPr lang="en-US" dirty="0">
                  <a:solidFill>
                    <a:schemeClr val="tx1"/>
                  </a:solidFill>
                </a:rPr>
                <a:t>)    Mem(4)</a:t>
              </a:r>
            </a:p>
          </p:txBody>
        </p:sp>
        <p:sp>
          <p:nvSpPr>
            <p:cNvPr id="1616997" name="Text Box 101"/>
            <p:cNvSpPr txBox="1">
              <a:spLocks noChangeArrowheads="1"/>
            </p:cNvSpPr>
            <p:nvPr/>
          </p:nvSpPr>
          <p:spPr bwMode="auto">
            <a:xfrm>
              <a:off x="6477000" y="4978392"/>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grpSp>
          <p:nvGrpSpPr>
            <p:cNvPr id="12" name="Group 102"/>
            <p:cNvGrpSpPr>
              <a:grpSpLocks/>
            </p:cNvGrpSpPr>
            <p:nvPr/>
          </p:nvGrpSpPr>
          <p:grpSpPr bwMode="auto">
            <a:xfrm>
              <a:off x="4605340" y="5453077"/>
              <a:ext cx="3071815" cy="857255"/>
              <a:chOff x="1941" y="2219"/>
              <a:chExt cx="1935" cy="540"/>
            </a:xfrm>
          </p:grpSpPr>
          <p:sp>
            <p:nvSpPr>
              <p:cNvPr id="1616999" name="Line 103"/>
              <p:cNvSpPr>
                <a:spLocks noChangeShapeType="1"/>
              </p:cNvSpPr>
              <p:nvPr/>
            </p:nvSpPr>
            <p:spPr bwMode="auto">
              <a:xfrm>
                <a:off x="2261" y="2400"/>
                <a:ext cx="240" cy="144"/>
              </a:xfrm>
              <a:prstGeom prst="line">
                <a:avLst/>
              </a:prstGeom>
              <a:noFill/>
              <a:ln w="28575">
                <a:solidFill>
                  <a:schemeClr val="accent1"/>
                </a:solidFill>
                <a:round/>
                <a:headEnd/>
                <a:tailEnd/>
              </a:ln>
              <a:effectLst/>
            </p:spPr>
            <p:txBody>
              <a:bodyPr/>
              <a:lstStyle/>
              <a:p>
                <a:endParaRPr lang="en-US"/>
              </a:p>
            </p:txBody>
          </p:sp>
          <p:sp>
            <p:nvSpPr>
              <p:cNvPr id="1617000" name="Line 104"/>
              <p:cNvSpPr>
                <a:spLocks noChangeShapeType="1"/>
              </p:cNvSpPr>
              <p:nvPr/>
            </p:nvSpPr>
            <p:spPr bwMode="auto">
              <a:xfrm>
                <a:off x="3504" y="2400"/>
                <a:ext cx="240" cy="144"/>
              </a:xfrm>
              <a:prstGeom prst="line">
                <a:avLst/>
              </a:prstGeom>
              <a:noFill/>
              <a:ln w="28575">
                <a:solidFill>
                  <a:schemeClr val="accent1"/>
                </a:solidFill>
                <a:round/>
                <a:headEnd/>
                <a:tailEnd/>
              </a:ln>
              <a:effectLst/>
            </p:spPr>
            <p:txBody>
              <a:bodyPr/>
              <a:lstStyle/>
              <a:p>
                <a:endParaRPr lang="en-US"/>
              </a:p>
            </p:txBody>
          </p:sp>
          <p:sp>
            <p:nvSpPr>
              <p:cNvPr id="1617001" name="Text Box 105"/>
              <p:cNvSpPr txBox="1">
                <a:spLocks noChangeArrowheads="1"/>
              </p:cNvSpPr>
              <p:nvPr/>
            </p:nvSpPr>
            <p:spPr bwMode="auto">
              <a:xfrm>
                <a:off x="1941" y="2219"/>
                <a:ext cx="276" cy="231"/>
              </a:xfrm>
              <a:prstGeom prst="rect">
                <a:avLst/>
              </a:prstGeom>
              <a:noFill/>
              <a:ln w="12700">
                <a:noFill/>
                <a:miter lim="800000"/>
                <a:headEnd/>
                <a:tailEnd/>
              </a:ln>
              <a:effectLst/>
            </p:spPr>
            <p:txBody>
              <a:bodyPr wrap="none">
                <a:spAutoFit/>
              </a:bodyPr>
              <a:lstStyle/>
              <a:p>
                <a:r>
                  <a:rPr lang="en-US" dirty="0">
                    <a:solidFill>
                      <a:schemeClr val="tx2">
                        <a:lumMod val="90000"/>
                        <a:lumOff val="10000"/>
                      </a:schemeClr>
                    </a:solidFill>
                  </a:rPr>
                  <a:t>11</a:t>
                </a:r>
              </a:p>
            </p:txBody>
          </p:sp>
          <p:sp>
            <p:nvSpPr>
              <p:cNvPr id="1617002" name="Text Box 106"/>
              <p:cNvSpPr txBox="1">
                <a:spLocks noChangeArrowheads="1"/>
              </p:cNvSpPr>
              <p:nvPr/>
            </p:nvSpPr>
            <p:spPr bwMode="auto">
              <a:xfrm>
                <a:off x="2976" y="2528"/>
                <a:ext cx="276" cy="231"/>
              </a:xfrm>
              <a:prstGeom prst="rect">
                <a:avLst/>
              </a:prstGeom>
              <a:noFill/>
              <a:ln w="12700">
                <a:noFill/>
                <a:miter lim="800000"/>
                <a:headEnd/>
                <a:tailEnd/>
              </a:ln>
              <a:effectLst/>
            </p:spPr>
            <p:txBody>
              <a:bodyPr wrap="none">
                <a:spAutoFit/>
              </a:bodyPr>
              <a:lstStyle/>
              <a:p>
                <a:r>
                  <a:rPr lang="en-US" dirty="0">
                    <a:solidFill>
                      <a:srgbClr val="FF0000"/>
                    </a:solidFill>
                  </a:rPr>
                  <a:t>15</a:t>
                </a:r>
              </a:p>
            </p:txBody>
          </p:sp>
          <p:sp>
            <p:nvSpPr>
              <p:cNvPr id="1617003" name="Line 107"/>
              <p:cNvSpPr>
                <a:spLocks noChangeShapeType="1"/>
              </p:cNvSpPr>
              <p:nvPr/>
            </p:nvSpPr>
            <p:spPr bwMode="auto">
              <a:xfrm>
                <a:off x="2784" y="2400"/>
                <a:ext cx="240" cy="144"/>
              </a:xfrm>
              <a:prstGeom prst="line">
                <a:avLst/>
              </a:prstGeom>
              <a:noFill/>
              <a:ln w="28575">
                <a:solidFill>
                  <a:schemeClr val="accent1"/>
                </a:solidFill>
                <a:round/>
                <a:headEnd/>
                <a:tailEnd/>
              </a:ln>
              <a:effectLst/>
            </p:spPr>
            <p:txBody>
              <a:bodyPr/>
              <a:lstStyle/>
              <a:p>
                <a:endParaRPr lang="en-US"/>
              </a:p>
            </p:txBody>
          </p:sp>
          <p:sp>
            <p:nvSpPr>
              <p:cNvPr id="1617004" name="Text Box 108"/>
              <p:cNvSpPr txBox="1">
                <a:spLocks noChangeArrowheads="1"/>
              </p:cNvSpPr>
              <p:nvPr/>
            </p:nvSpPr>
            <p:spPr bwMode="auto">
              <a:xfrm>
                <a:off x="3600" y="2528"/>
                <a:ext cx="276" cy="231"/>
              </a:xfrm>
              <a:prstGeom prst="rect">
                <a:avLst/>
              </a:prstGeom>
              <a:noFill/>
              <a:ln w="12700">
                <a:noFill/>
                <a:miter lim="800000"/>
                <a:headEnd/>
                <a:tailEnd/>
              </a:ln>
              <a:effectLst/>
            </p:spPr>
            <p:txBody>
              <a:bodyPr wrap="none">
                <a:spAutoFit/>
              </a:bodyPr>
              <a:lstStyle/>
              <a:p>
                <a:r>
                  <a:rPr lang="en-US" dirty="0">
                    <a:solidFill>
                      <a:srgbClr val="FF0000"/>
                    </a:solidFill>
                  </a:rPr>
                  <a:t>14</a:t>
                </a:r>
              </a:p>
            </p:txBody>
          </p:sp>
        </p:grpSp>
      </p:grpSp>
      <p:sp>
        <p:nvSpPr>
          <p:cNvPr id="1617005" name="Text Box 109"/>
          <p:cNvSpPr txBox="1">
            <a:spLocks noChangeArrowheads="1"/>
          </p:cNvSpPr>
          <p:nvPr/>
        </p:nvSpPr>
        <p:spPr bwMode="auto">
          <a:xfrm>
            <a:off x="304800" y="838200"/>
            <a:ext cx="1600200" cy="1323439"/>
          </a:xfrm>
          <a:prstGeom prst="rect">
            <a:avLst/>
          </a:prstGeom>
          <a:noFill/>
          <a:ln w="12700">
            <a:noFill/>
            <a:miter lim="800000"/>
            <a:headEnd/>
            <a:tailEnd/>
          </a:ln>
          <a:effectLst/>
        </p:spPr>
        <p:txBody>
          <a:bodyPr wrap="square">
            <a:spAutoFit/>
          </a:bodyPr>
          <a:lstStyle/>
          <a:p>
            <a:r>
              <a:rPr lang="en-US" sz="1600" dirty="0">
                <a:solidFill>
                  <a:schemeClr val="tx1"/>
                </a:solidFill>
              </a:rPr>
              <a:t>Start with an empty cache - all blocks initially marked as not valid</a:t>
            </a:r>
          </a:p>
        </p:txBody>
      </p:sp>
      <p:sp>
        <p:nvSpPr>
          <p:cNvPr id="1617006" name="Rectangle 110"/>
          <p:cNvSpPr>
            <a:spLocks noChangeArrowheads="1"/>
          </p:cNvSpPr>
          <p:nvPr/>
        </p:nvSpPr>
        <p:spPr bwMode="auto">
          <a:xfrm>
            <a:off x="762000" y="6502400"/>
            <a:ext cx="8153400" cy="355600"/>
          </a:xfrm>
          <a:prstGeom prst="rect">
            <a:avLst/>
          </a:prstGeom>
          <a:noFill/>
          <a:ln w="12700">
            <a:noFill/>
            <a:miter lim="800000"/>
            <a:headEnd/>
            <a:tailEnd/>
          </a:ln>
          <a:effectLst/>
        </p:spPr>
        <p:txBody>
          <a:bodyPr lIns="63500" tIns="25400" rIns="63500" bIns="25400">
            <a:spAutoFit/>
          </a:bodyPr>
          <a:lstStyle/>
          <a:p>
            <a:pPr marL="741363" lvl="1" indent="-246063">
              <a:spcBef>
                <a:spcPct val="30000"/>
              </a:spcBef>
              <a:buSzPct val="75000"/>
              <a:buFont typeface="Arial"/>
              <a:buChar char="•"/>
            </a:pPr>
            <a:r>
              <a:rPr lang="en-US" sz="2000" dirty="0">
                <a:solidFill>
                  <a:schemeClr val="tx1"/>
                </a:solidFill>
              </a:rPr>
              <a:t>8 requests, </a:t>
            </a:r>
            <a:r>
              <a:rPr lang="en-US" sz="2000" dirty="0" smtClean="0">
                <a:solidFill>
                  <a:schemeClr val="tx1"/>
                </a:solidFill>
              </a:rPr>
              <a:t>4 hits, 4 misses = 50% hit rate!</a:t>
            </a:r>
            <a:endParaRPr lang="en-US" sz="2000" dirty="0">
              <a:solidFill>
                <a:schemeClr val="tx1"/>
              </a:solidFill>
            </a:endParaRPr>
          </a:p>
        </p:txBody>
      </p:sp>
      <p:sp>
        <p:nvSpPr>
          <p:cNvPr id="107" name="Slide Number Placeholder 106"/>
          <p:cNvSpPr>
            <a:spLocks noGrp="1"/>
          </p:cNvSpPr>
          <p:nvPr>
            <p:ph type="sldNum" sz="quarter" idx="12"/>
          </p:nvPr>
        </p:nvSpPr>
        <p:spPr/>
        <p:txBody>
          <a:bodyPr/>
          <a:lstStyle/>
          <a:p>
            <a:fld id="{3CC63E4C-4642-794D-A2FD-70F6B81535F5}" type="slidenum">
              <a:rPr lang="en-US" smtClean="0"/>
              <a:pPr/>
              <a:t>10</a:t>
            </a:fld>
            <a:endParaRPr lang="en-US"/>
          </a:p>
        </p:txBody>
      </p:sp>
      <p:sp>
        <p:nvSpPr>
          <p:cNvPr id="109" name="TextBox 108"/>
          <p:cNvSpPr txBox="1"/>
          <p:nvPr/>
        </p:nvSpPr>
        <p:spPr>
          <a:xfrm>
            <a:off x="3886200" y="1143000"/>
            <a:ext cx="5100435" cy="369332"/>
          </a:xfrm>
          <a:prstGeom prst="rect">
            <a:avLst/>
          </a:prstGeom>
          <a:noFill/>
        </p:spPr>
        <p:txBody>
          <a:bodyPr wrap="none" rtlCol="0">
            <a:spAutoFit/>
          </a:bodyPr>
          <a:lstStyle/>
          <a:p>
            <a:r>
              <a:rPr lang="en-US" dirty="0" smtClean="0">
                <a:solidFill>
                  <a:schemeClr val="tx2">
                    <a:lumMod val="90000"/>
                    <a:lumOff val="10000"/>
                  </a:schemeClr>
                </a:solidFill>
              </a:rPr>
              <a:t>00</a:t>
            </a:r>
            <a:r>
              <a:rPr lang="en-US" dirty="0" smtClean="0"/>
              <a:t>0</a:t>
            </a:r>
            <a:r>
              <a:rPr lang="en-US" dirty="0" smtClean="0">
                <a:solidFill>
                  <a:srgbClr val="51DC00"/>
                </a:solidFill>
              </a:rPr>
              <a:t>0</a:t>
            </a:r>
            <a:r>
              <a:rPr lang="en-US" dirty="0" smtClean="0"/>
              <a:t>, </a:t>
            </a:r>
            <a:r>
              <a:rPr lang="en-US" dirty="0" smtClean="0">
                <a:solidFill>
                  <a:schemeClr val="tx2">
                    <a:lumMod val="90000"/>
                    <a:lumOff val="10000"/>
                  </a:schemeClr>
                </a:solidFill>
              </a:rPr>
              <a:t>00</a:t>
            </a:r>
            <a:r>
              <a:rPr lang="en-US" dirty="0" smtClean="0"/>
              <a:t>0</a:t>
            </a:r>
            <a:r>
              <a:rPr lang="en-US" dirty="0" smtClean="0">
                <a:solidFill>
                  <a:srgbClr val="51DC00"/>
                </a:solidFill>
              </a:rPr>
              <a:t>1</a:t>
            </a:r>
            <a:r>
              <a:rPr lang="en-US" dirty="0" smtClean="0"/>
              <a:t>, </a:t>
            </a:r>
            <a:r>
              <a:rPr lang="en-US" dirty="0" smtClean="0">
                <a:solidFill>
                  <a:schemeClr val="tx2">
                    <a:lumMod val="90000"/>
                    <a:lumOff val="10000"/>
                  </a:schemeClr>
                </a:solidFill>
              </a:rPr>
              <a:t>00</a:t>
            </a:r>
            <a:r>
              <a:rPr lang="en-US" dirty="0" smtClean="0"/>
              <a:t>1</a:t>
            </a:r>
            <a:r>
              <a:rPr lang="en-US" dirty="0" smtClean="0">
                <a:solidFill>
                  <a:srgbClr val="51DC00"/>
                </a:solidFill>
              </a:rPr>
              <a:t>0</a:t>
            </a:r>
            <a:r>
              <a:rPr lang="en-US" dirty="0" smtClean="0"/>
              <a:t>, </a:t>
            </a:r>
            <a:r>
              <a:rPr lang="en-US" dirty="0" smtClean="0">
                <a:solidFill>
                  <a:schemeClr val="tx2">
                    <a:lumMod val="90000"/>
                    <a:lumOff val="10000"/>
                  </a:schemeClr>
                </a:solidFill>
              </a:rPr>
              <a:t>00</a:t>
            </a:r>
            <a:r>
              <a:rPr lang="en-US" dirty="0" smtClean="0"/>
              <a:t>1</a:t>
            </a:r>
            <a:r>
              <a:rPr lang="en-US" dirty="0" smtClean="0">
                <a:solidFill>
                  <a:srgbClr val="51DC00"/>
                </a:solidFill>
              </a:rPr>
              <a:t>1</a:t>
            </a:r>
            <a:r>
              <a:rPr lang="en-US" dirty="0" smtClean="0"/>
              <a:t>, </a:t>
            </a:r>
            <a:r>
              <a:rPr lang="en-US" dirty="0" smtClean="0">
                <a:solidFill>
                  <a:schemeClr val="tx2">
                    <a:lumMod val="90000"/>
                    <a:lumOff val="10000"/>
                  </a:schemeClr>
                </a:solidFill>
              </a:rPr>
              <a:t>01</a:t>
            </a:r>
            <a:r>
              <a:rPr lang="en-US" dirty="0" smtClean="0"/>
              <a:t>0</a:t>
            </a:r>
            <a:r>
              <a:rPr lang="en-US" dirty="0" smtClean="0">
                <a:solidFill>
                  <a:srgbClr val="51DC00"/>
                </a:solidFill>
              </a:rPr>
              <a:t>0</a:t>
            </a:r>
            <a:r>
              <a:rPr lang="en-US" dirty="0" smtClean="0"/>
              <a:t>, </a:t>
            </a:r>
            <a:r>
              <a:rPr lang="en-US" dirty="0" smtClean="0">
                <a:solidFill>
                  <a:schemeClr val="tx2">
                    <a:lumMod val="90000"/>
                    <a:lumOff val="10000"/>
                  </a:schemeClr>
                </a:solidFill>
              </a:rPr>
              <a:t>00</a:t>
            </a:r>
            <a:r>
              <a:rPr lang="en-US" dirty="0" smtClean="0"/>
              <a:t>1</a:t>
            </a:r>
            <a:r>
              <a:rPr lang="en-US" dirty="0" smtClean="0">
                <a:solidFill>
                  <a:srgbClr val="51DC00"/>
                </a:solidFill>
              </a:rPr>
              <a:t>1</a:t>
            </a:r>
            <a:r>
              <a:rPr lang="en-US" dirty="0" smtClean="0"/>
              <a:t>, </a:t>
            </a:r>
            <a:r>
              <a:rPr lang="en-US" dirty="0" smtClean="0">
                <a:solidFill>
                  <a:schemeClr val="tx2">
                    <a:lumMod val="90000"/>
                    <a:lumOff val="10000"/>
                  </a:schemeClr>
                </a:solidFill>
              </a:rPr>
              <a:t>01</a:t>
            </a:r>
            <a:r>
              <a:rPr lang="en-US" dirty="0" smtClean="0"/>
              <a:t>0</a:t>
            </a:r>
            <a:r>
              <a:rPr lang="en-US" dirty="0" smtClean="0">
                <a:solidFill>
                  <a:srgbClr val="51DC00"/>
                </a:solidFill>
              </a:rPr>
              <a:t>0</a:t>
            </a:r>
            <a:r>
              <a:rPr lang="en-US" dirty="0" smtClean="0"/>
              <a:t>, </a:t>
            </a:r>
            <a:r>
              <a:rPr lang="en-US" dirty="0" smtClean="0">
                <a:solidFill>
                  <a:schemeClr val="tx2">
                    <a:lumMod val="90000"/>
                    <a:lumOff val="10000"/>
                  </a:schemeClr>
                </a:solidFill>
              </a:rPr>
              <a:t>11</a:t>
            </a:r>
            <a:r>
              <a:rPr lang="en-US" dirty="0" smtClean="0"/>
              <a:t>1</a:t>
            </a:r>
            <a:r>
              <a:rPr lang="en-US" dirty="0" smtClean="0">
                <a:solidFill>
                  <a:srgbClr val="51DC00"/>
                </a:solidFill>
              </a:rPr>
              <a:t>1</a:t>
            </a:r>
            <a:endParaRPr lang="en-US" dirty="0">
              <a:solidFill>
                <a:srgbClr val="51DC00"/>
              </a:solidFill>
            </a:endParaRPr>
          </a:p>
        </p:txBody>
      </p:sp>
      <p:grpSp>
        <p:nvGrpSpPr>
          <p:cNvPr id="13" name="Group 3"/>
          <p:cNvGrpSpPr>
            <a:grpSpLocks/>
          </p:cNvGrpSpPr>
          <p:nvPr/>
        </p:nvGrpSpPr>
        <p:grpSpPr bwMode="auto">
          <a:xfrm>
            <a:off x="2133600" y="1371600"/>
            <a:ext cx="1600200" cy="533400"/>
            <a:chOff x="336" y="1488"/>
            <a:chExt cx="1584" cy="384"/>
          </a:xfrm>
        </p:grpSpPr>
        <p:sp>
          <p:nvSpPr>
            <p:cNvPr id="110" name="Rectangle 4"/>
            <p:cNvSpPr>
              <a:spLocks noChangeArrowheads="1"/>
            </p:cNvSpPr>
            <p:nvPr/>
          </p:nvSpPr>
          <p:spPr bwMode="auto">
            <a:xfrm>
              <a:off x="672" y="1488"/>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11" name="Line 5"/>
            <p:cNvSpPr>
              <a:spLocks noChangeShapeType="1"/>
            </p:cNvSpPr>
            <p:nvPr/>
          </p:nvSpPr>
          <p:spPr bwMode="auto">
            <a:xfrm>
              <a:off x="672" y="1680"/>
              <a:ext cx="624" cy="0"/>
            </a:xfrm>
            <a:prstGeom prst="line">
              <a:avLst/>
            </a:prstGeom>
            <a:noFill/>
            <a:ln w="12700">
              <a:solidFill>
                <a:schemeClr val="tx1"/>
              </a:solidFill>
              <a:round/>
              <a:headEnd/>
              <a:tailEnd/>
            </a:ln>
            <a:effectLst/>
          </p:spPr>
          <p:txBody>
            <a:bodyPr wrap="none" anchor="ctr"/>
            <a:lstStyle/>
            <a:p>
              <a:endParaRPr lang="en-US"/>
            </a:p>
          </p:txBody>
        </p:sp>
        <p:sp>
          <p:nvSpPr>
            <p:cNvPr id="112" name="Rectangle 6"/>
            <p:cNvSpPr>
              <a:spLocks noChangeArrowheads="1"/>
            </p:cNvSpPr>
            <p:nvPr/>
          </p:nvSpPr>
          <p:spPr bwMode="auto">
            <a:xfrm>
              <a:off x="1296" y="1488"/>
              <a:ext cx="624" cy="384"/>
            </a:xfrm>
            <a:prstGeom prst="rect">
              <a:avLst/>
            </a:prstGeom>
            <a:noFill/>
            <a:ln w="12700">
              <a:solidFill>
                <a:schemeClr val="tx1"/>
              </a:solidFill>
              <a:miter lim="800000"/>
              <a:headEnd/>
              <a:tailEnd/>
            </a:ln>
            <a:effectLst/>
          </p:spPr>
          <p:txBody>
            <a:bodyPr wrap="none" anchor="ctr"/>
            <a:lstStyle/>
            <a:p>
              <a:endParaRPr lang="en-US"/>
            </a:p>
          </p:txBody>
        </p:sp>
        <p:sp>
          <p:nvSpPr>
            <p:cNvPr id="113" name="Line 7"/>
            <p:cNvSpPr>
              <a:spLocks noChangeShapeType="1"/>
            </p:cNvSpPr>
            <p:nvPr/>
          </p:nvSpPr>
          <p:spPr bwMode="auto">
            <a:xfrm>
              <a:off x="1296" y="1680"/>
              <a:ext cx="624" cy="0"/>
            </a:xfrm>
            <a:prstGeom prst="line">
              <a:avLst/>
            </a:prstGeom>
            <a:noFill/>
            <a:ln w="12700">
              <a:solidFill>
                <a:schemeClr val="tx1"/>
              </a:solidFill>
              <a:round/>
              <a:headEnd/>
              <a:tailEnd/>
            </a:ln>
            <a:effectLst/>
          </p:spPr>
          <p:txBody>
            <a:bodyPr wrap="none" anchor="ctr"/>
            <a:lstStyle/>
            <a:p>
              <a:endParaRPr lang="en-US"/>
            </a:p>
          </p:txBody>
        </p:sp>
        <p:sp>
          <p:nvSpPr>
            <p:cNvPr id="115" name="Rectangle 9"/>
            <p:cNvSpPr>
              <a:spLocks noChangeArrowheads="1"/>
            </p:cNvSpPr>
            <p:nvPr/>
          </p:nvSpPr>
          <p:spPr bwMode="auto">
            <a:xfrm>
              <a:off x="336" y="1488"/>
              <a:ext cx="336" cy="384"/>
            </a:xfrm>
            <a:prstGeom prst="rect">
              <a:avLst/>
            </a:prstGeom>
            <a:noFill/>
            <a:ln w="12700">
              <a:solidFill>
                <a:schemeClr val="tx1"/>
              </a:solidFill>
              <a:miter lim="800000"/>
              <a:headEnd/>
              <a:tailEnd/>
            </a:ln>
            <a:effectLst/>
          </p:spPr>
          <p:txBody>
            <a:bodyPr wrap="none" anchor="ctr"/>
            <a:lstStyle/>
            <a:p>
              <a:endParaRPr lang="en-US"/>
            </a:p>
          </p:txBody>
        </p:sp>
        <p:sp>
          <p:nvSpPr>
            <p:cNvPr id="116" name="Line 10"/>
            <p:cNvSpPr>
              <a:spLocks noChangeShapeType="1"/>
            </p:cNvSpPr>
            <p:nvPr/>
          </p:nvSpPr>
          <p:spPr bwMode="auto">
            <a:xfrm>
              <a:off x="336" y="1680"/>
              <a:ext cx="336" cy="0"/>
            </a:xfrm>
            <a:prstGeom prst="line">
              <a:avLst/>
            </a:prstGeom>
            <a:noFill/>
            <a:ln w="12700">
              <a:solidFill>
                <a:schemeClr val="tx1"/>
              </a:solidFill>
              <a:round/>
              <a:headEnd/>
              <a:tailEnd/>
            </a:ln>
            <a:effectLst/>
          </p:spPr>
          <p:txBody>
            <a:bodyPr wrap="none" anchor="ctr"/>
            <a:lstStyle/>
            <a:p>
              <a:endParaRPr lang="en-US"/>
            </a:p>
          </p:txBody>
        </p:sp>
      </p:grpSp>
      <p:sp>
        <p:nvSpPr>
          <p:cNvPr id="117" name="TextBox 116"/>
          <p:cNvSpPr txBox="1"/>
          <p:nvPr/>
        </p:nvSpPr>
        <p:spPr>
          <a:xfrm>
            <a:off x="3962400" y="1524000"/>
            <a:ext cx="3921266" cy="584775"/>
          </a:xfrm>
          <a:prstGeom prst="rect">
            <a:avLst/>
          </a:prstGeom>
          <a:noFill/>
        </p:spPr>
        <p:txBody>
          <a:bodyPr wrap="none" rtlCol="0">
            <a:spAutoFit/>
          </a:bodyPr>
          <a:lstStyle/>
          <a:p>
            <a:r>
              <a:rPr lang="en-US" sz="1600" dirty="0" smtClean="0">
                <a:solidFill>
                  <a:schemeClr val="tx1"/>
                </a:solidFill>
              </a:rPr>
              <a:t>2-bits of tag, 1-bit of set address (index), </a:t>
            </a:r>
            <a:br>
              <a:rPr lang="en-US" sz="1600" dirty="0" smtClean="0">
                <a:solidFill>
                  <a:schemeClr val="tx1"/>
                </a:solidFill>
              </a:rPr>
            </a:br>
            <a:r>
              <a:rPr lang="en-US" sz="1600" dirty="0" smtClean="0">
                <a:solidFill>
                  <a:schemeClr val="tx1"/>
                </a:solidFill>
              </a:rPr>
              <a:t>1-bit of word-in-block select</a:t>
            </a:r>
            <a:endParaRPr lang="en-CA" sz="1600" dirty="0">
              <a:solidFill>
                <a:schemeClr val="tx1"/>
              </a:solidFill>
            </a:endParaRPr>
          </a:p>
        </p:txBody>
      </p:sp>
      <p:grpSp>
        <p:nvGrpSpPr>
          <p:cNvPr id="14" name="Group 117"/>
          <p:cNvGrpSpPr/>
          <p:nvPr/>
        </p:nvGrpSpPr>
        <p:grpSpPr>
          <a:xfrm>
            <a:off x="1828800" y="1371600"/>
            <a:ext cx="228600" cy="632687"/>
            <a:chOff x="304800" y="2667000"/>
            <a:chExt cx="441146" cy="593528"/>
          </a:xfrm>
        </p:grpSpPr>
        <p:sp>
          <p:nvSpPr>
            <p:cNvPr id="119" name="TextBox 118"/>
            <p:cNvSpPr txBox="1"/>
            <p:nvPr/>
          </p:nvSpPr>
          <p:spPr>
            <a:xfrm>
              <a:off x="304800" y="2667000"/>
              <a:ext cx="441146" cy="288728"/>
            </a:xfrm>
            <a:prstGeom prst="rect">
              <a:avLst/>
            </a:prstGeom>
            <a:noFill/>
          </p:spPr>
          <p:txBody>
            <a:bodyPr wrap="square" rtlCol="0">
              <a:spAutoFit/>
            </a:bodyPr>
            <a:lstStyle/>
            <a:p>
              <a:r>
                <a:rPr lang="en-CA" sz="1400" dirty="0" smtClean="0"/>
                <a:t>0</a:t>
              </a:r>
              <a:endParaRPr lang="en-CA" sz="1400" dirty="0"/>
            </a:p>
          </p:txBody>
        </p:sp>
        <p:sp>
          <p:nvSpPr>
            <p:cNvPr id="120" name="TextBox 119"/>
            <p:cNvSpPr txBox="1"/>
            <p:nvPr/>
          </p:nvSpPr>
          <p:spPr>
            <a:xfrm>
              <a:off x="304800" y="2971800"/>
              <a:ext cx="441146" cy="288728"/>
            </a:xfrm>
            <a:prstGeom prst="rect">
              <a:avLst/>
            </a:prstGeom>
            <a:noFill/>
          </p:spPr>
          <p:txBody>
            <a:bodyPr wrap="square" rtlCol="0">
              <a:spAutoFit/>
            </a:bodyPr>
            <a:lstStyle/>
            <a:p>
              <a:r>
                <a:rPr lang="en-CA" sz="1400" dirty="0" smtClean="0"/>
                <a:t>1</a:t>
              </a:r>
              <a:endParaRPr lang="en-CA" sz="1400" dirty="0"/>
            </a:p>
          </p:txBody>
        </p:sp>
      </p:grpSp>
      <p:sp>
        <p:nvSpPr>
          <p:cNvPr id="123" name="TextBox 122"/>
          <p:cNvSpPr txBox="1"/>
          <p:nvPr/>
        </p:nvSpPr>
        <p:spPr>
          <a:xfrm>
            <a:off x="2133600" y="1066800"/>
            <a:ext cx="433132" cy="307777"/>
          </a:xfrm>
          <a:prstGeom prst="rect">
            <a:avLst/>
          </a:prstGeom>
          <a:noFill/>
        </p:spPr>
        <p:txBody>
          <a:bodyPr wrap="none" rtlCol="0">
            <a:spAutoFit/>
          </a:bodyPr>
          <a:lstStyle/>
          <a:p>
            <a:r>
              <a:rPr lang="en-CA" sz="1400" dirty="0" smtClean="0"/>
              <a:t>tag</a:t>
            </a:r>
            <a:endParaRPr lang="en-CA" sz="1400" dirty="0"/>
          </a:p>
        </p:txBody>
      </p:sp>
      <p:sp>
        <p:nvSpPr>
          <p:cNvPr id="124" name="TextBox 123"/>
          <p:cNvSpPr txBox="1"/>
          <p:nvPr/>
        </p:nvSpPr>
        <p:spPr>
          <a:xfrm>
            <a:off x="2590800" y="838200"/>
            <a:ext cx="1050288" cy="523220"/>
          </a:xfrm>
          <a:prstGeom prst="rect">
            <a:avLst/>
          </a:prstGeom>
          <a:noFill/>
        </p:spPr>
        <p:txBody>
          <a:bodyPr wrap="none" rtlCol="0">
            <a:spAutoFit/>
          </a:bodyPr>
          <a:lstStyle/>
          <a:p>
            <a:r>
              <a:rPr lang="en-CA" sz="1400" dirty="0" smtClean="0"/>
              <a:t>data block </a:t>
            </a:r>
            <a:br>
              <a:rPr lang="en-CA" sz="1400" dirty="0" smtClean="0"/>
            </a:br>
            <a:r>
              <a:rPr lang="en-CA" sz="1400" dirty="0" smtClean="0"/>
              <a:t>(2 words)</a:t>
            </a:r>
            <a:endParaRPr lang="en-CA" sz="1400" dirty="0"/>
          </a:p>
        </p:txBody>
      </p:sp>
      <p:grpSp>
        <p:nvGrpSpPr>
          <p:cNvPr id="15" name="Group 125"/>
          <p:cNvGrpSpPr/>
          <p:nvPr/>
        </p:nvGrpSpPr>
        <p:grpSpPr>
          <a:xfrm>
            <a:off x="152400" y="2819400"/>
            <a:ext cx="228600" cy="632687"/>
            <a:chOff x="304800" y="2667000"/>
            <a:chExt cx="441146" cy="593528"/>
          </a:xfrm>
        </p:grpSpPr>
        <p:sp>
          <p:nvSpPr>
            <p:cNvPr id="127" name="TextBox 126"/>
            <p:cNvSpPr txBox="1"/>
            <p:nvPr/>
          </p:nvSpPr>
          <p:spPr>
            <a:xfrm>
              <a:off x="304800" y="2667000"/>
              <a:ext cx="441146" cy="288728"/>
            </a:xfrm>
            <a:prstGeom prst="rect">
              <a:avLst/>
            </a:prstGeom>
            <a:noFill/>
          </p:spPr>
          <p:txBody>
            <a:bodyPr wrap="square" rtlCol="0">
              <a:spAutoFit/>
            </a:bodyPr>
            <a:lstStyle/>
            <a:p>
              <a:r>
                <a:rPr lang="en-CA" sz="1400" dirty="0" smtClean="0"/>
                <a:t>0</a:t>
              </a:r>
              <a:endParaRPr lang="en-CA" sz="1400" dirty="0"/>
            </a:p>
          </p:txBody>
        </p:sp>
        <p:sp>
          <p:nvSpPr>
            <p:cNvPr id="128" name="TextBox 127"/>
            <p:cNvSpPr txBox="1"/>
            <p:nvPr/>
          </p:nvSpPr>
          <p:spPr>
            <a:xfrm>
              <a:off x="304800" y="2971800"/>
              <a:ext cx="441146" cy="288728"/>
            </a:xfrm>
            <a:prstGeom prst="rect">
              <a:avLst/>
            </a:prstGeom>
            <a:noFill/>
          </p:spPr>
          <p:txBody>
            <a:bodyPr wrap="square" rtlCol="0">
              <a:spAutoFit/>
            </a:bodyPr>
            <a:lstStyle/>
            <a:p>
              <a:r>
                <a:rPr lang="en-CA" sz="1400" dirty="0" smtClean="0"/>
                <a:t>1</a:t>
              </a:r>
              <a:endParaRPr lang="en-CA" sz="1400" dirty="0"/>
            </a:p>
          </p:txBody>
        </p:sp>
      </p:grpSp>
      <p:grpSp>
        <p:nvGrpSpPr>
          <p:cNvPr id="16" name="Group 128"/>
          <p:cNvGrpSpPr/>
          <p:nvPr/>
        </p:nvGrpSpPr>
        <p:grpSpPr>
          <a:xfrm>
            <a:off x="152400" y="4191000"/>
            <a:ext cx="228600" cy="632687"/>
            <a:chOff x="304800" y="2667000"/>
            <a:chExt cx="441146" cy="593528"/>
          </a:xfrm>
        </p:grpSpPr>
        <p:sp>
          <p:nvSpPr>
            <p:cNvPr id="130" name="TextBox 129"/>
            <p:cNvSpPr txBox="1"/>
            <p:nvPr/>
          </p:nvSpPr>
          <p:spPr>
            <a:xfrm>
              <a:off x="304800" y="2667000"/>
              <a:ext cx="441146" cy="288728"/>
            </a:xfrm>
            <a:prstGeom prst="rect">
              <a:avLst/>
            </a:prstGeom>
            <a:noFill/>
          </p:spPr>
          <p:txBody>
            <a:bodyPr wrap="square" rtlCol="0">
              <a:spAutoFit/>
            </a:bodyPr>
            <a:lstStyle/>
            <a:p>
              <a:r>
                <a:rPr lang="en-CA" sz="1400" dirty="0" smtClean="0"/>
                <a:t>0</a:t>
              </a:r>
              <a:endParaRPr lang="en-CA" sz="1400" dirty="0"/>
            </a:p>
          </p:txBody>
        </p:sp>
        <p:sp>
          <p:nvSpPr>
            <p:cNvPr id="131" name="TextBox 130"/>
            <p:cNvSpPr txBox="1"/>
            <p:nvPr/>
          </p:nvSpPr>
          <p:spPr>
            <a:xfrm>
              <a:off x="304800" y="2971800"/>
              <a:ext cx="441146" cy="288728"/>
            </a:xfrm>
            <a:prstGeom prst="rect">
              <a:avLst/>
            </a:prstGeom>
            <a:noFill/>
          </p:spPr>
          <p:txBody>
            <a:bodyPr wrap="square" rtlCol="0">
              <a:spAutoFit/>
            </a:bodyPr>
            <a:lstStyle/>
            <a:p>
              <a:r>
                <a:rPr lang="en-CA" sz="1400" dirty="0" smtClean="0"/>
                <a:t>1</a:t>
              </a:r>
              <a:endParaRPr lang="en-CA" sz="1400" dirty="0"/>
            </a:p>
          </p:txBody>
        </p:sp>
      </p:grpSp>
    </p:spTree>
    <p:extLst>
      <p:ext uri="{BB962C8B-B14F-4D97-AF65-F5344CB8AC3E}">
        <p14:creationId xmlns="" xmlns:p14="http://schemas.microsoft.com/office/powerpoint/2010/main" val="5574102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0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00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8947" name="Rectangle 3"/>
          <p:cNvSpPr>
            <a:spLocks noGrp="1" noChangeArrowheads="1"/>
          </p:cNvSpPr>
          <p:nvPr>
            <p:ph type="title"/>
          </p:nvPr>
        </p:nvSpPr>
        <p:spPr>
          <a:xfrm>
            <a:off x="228600" y="0"/>
            <a:ext cx="8153400" cy="422275"/>
          </a:xfrm>
          <a:noFill/>
          <a:ln/>
        </p:spPr>
        <p:txBody>
          <a:bodyPr lIns="90488" tIns="44450" rIns="90488" bIns="44450" anchor="ctr">
            <a:normAutofit fontScale="90000"/>
          </a:bodyPr>
          <a:lstStyle/>
          <a:p>
            <a:r>
              <a:rPr lang="en-US" dirty="0"/>
              <a:t>Multiword Block Direct Mapped Cache</a:t>
            </a:r>
          </a:p>
        </p:txBody>
      </p:sp>
      <p:sp>
        <p:nvSpPr>
          <p:cNvPr id="1619035" name="Rectangle 91"/>
          <p:cNvSpPr>
            <a:spLocks noGrp="1" noChangeArrowheads="1"/>
          </p:cNvSpPr>
          <p:nvPr>
            <p:ph type="body" idx="1"/>
          </p:nvPr>
        </p:nvSpPr>
        <p:spPr>
          <a:xfrm>
            <a:off x="152400" y="762000"/>
            <a:ext cx="8763000" cy="381000"/>
          </a:xfrm>
          <a:noFill/>
          <a:ln/>
        </p:spPr>
        <p:txBody>
          <a:bodyPr lIns="90488" tIns="44450" rIns="90488" bIns="44450">
            <a:noAutofit/>
          </a:bodyPr>
          <a:lstStyle/>
          <a:p>
            <a:pPr marL="0" indent="0">
              <a:lnSpc>
                <a:spcPct val="80000"/>
              </a:lnSpc>
              <a:buNone/>
            </a:pPr>
            <a:r>
              <a:rPr lang="en-US" sz="2000" b="1" dirty="0"/>
              <a:t>Four </a:t>
            </a:r>
            <a:r>
              <a:rPr lang="en-US" sz="2000" b="1" dirty="0" smtClean="0"/>
              <a:t>data words/block</a:t>
            </a:r>
            <a:r>
              <a:rPr lang="en-US" sz="2000" dirty="0"/>
              <a:t>, cache size = 1K </a:t>
            </a:r>
            <a:r>
              <a:rPr lang="en-US" sz="2000" dirty="0" smtClean="0"/>
              <a:t>words (256 blocks, 4KB total data)</a:t>
            </a:r>
            <a:br>
              <a:rPr lang="en-US" sz="2000" dirty="0" smtClean="0"/>
            </a:br>
            <a:r>
              <a:rPr lang="en-US" sz="2000" dirty="0" smtClean="0"/>
              <a:t> </a:t>
            </a:r>
            <a:endParaRPr lang="en-US" sz="2000" i="1" dirty="0">
              <a:solidFill>
                <a:schemeClr val="accent1"/>
              </a:solidFill>
            </a:endParaRPr>
          </a:p>
        </p:txBody>
      </p:sp>
      <p:sp>
        <p:nvSpPr>
          <p:cNvPr id="1618946" name="Rectangle 2"/>
          <p:cNvSpPr>
            <a:spLocks noChangeArrowheads="1"/>
          </p:cNvSpPr>
          <p:nvPr/>
        </p:nvSpPr>
        <p:spPr bwMode="auto">
          <a:xfrm>
            <a:off x="225425" y="312738"/>
            <a:ext cx="3168650" cy="477837"/>
          </a:xfrm>
          <a:prstGeom prst="rect">
            <a:avLst/>
          </a:prstGeom>
          <a:noFill/>
          <a:ln w="12700">
            <a:noFill/>
            <a:miter lim="800000"/>
            <a:headEnd/>
            <a:tailEnd/>
          </a:ln>
          <a:effectLst/>
        </p:spPr>
        <p:txBody>
          <a:bodyPr wrap="none" anchor="ctr"/>
          <a:lstStyle/>
          <a:p>
            <a:endParaRPr lang="en-US"/>
          </a:p>
        </p:txBody>
      </p:sp>
      <p:grpSp>
        <p:nvGrpSpPr>
          <p:cNvPr id="2" name="Group 4"/>
          <p:cNvGrpSpPr>
            <a:grpSpLocks/>
          </p:cNvGrpSpPr>
          <p:nvPr/>
        </p:nvGrpSpPr>
        <p:grpSpPr bwMode="auto">
          <a:xfrm>
            <a:off x="914400" y="1998130"/>
            <a:ext cx="3760788" cy="1828800"/>
            <a:chOff x="576" y="1248"/>
            <a:chExt cx="2369" cy="1152"/>
          </a:xfrm>
        </p:grpSpPr>
        <p:grpSp>
          <p:nvGrpSpPr>
            <p:cNvPr id="3" name="Group 5"/>
            <p:cNvGrpSpPr>
              <a:grpSpLocks/>
            </p:cNvGrpSpPr>
            <p:nvPr/>
          </p:nvGrpSpPr>
          <p:grpSpPr bwMode="auto">
            <a:xfrm>
              <a:off x="576" y="1248"/>
              <a:ext cx="2369" cy="1152"/>
              <a:chOff x="576" y="1248"/>
              <a:chExt cx="2369" cy="1152"/>
            </a:xfrm>
          </p:grpSpPr>
          <p:sp>
            <p:nvSpPr>
              <p:cNvPr id="1618950" name="Line 6"/>
              <p:cNvSpPr>
                <a:spLocks noChangeShapeType="1"/>
              </p:cNvSpPr>
              <p:nvPr/>
            </p:nvSpPr>
            <p:spPr bwMode="auto">
              <a:xfrm>
                <a:off x="2640" y="1344"/>
                <a:ext cx="148" cy="57"/>
              </a:xfrm>
              <a:prstGeom prst="line">
                <a:avLst/>
              </a:prstGeom>
              <a:noFill/>
              <a:ln w="20638">
                <a:solidFill>
                  <a:srgbClr val="000000"/>
                </a:solidFill>
                <a:round/>
                <a:headEnd/>
                <a:tailEnd/>
              </a:ln>
            </p:spPr>
            <p:txBody>
              <a:bodyPr/>
              <a:lstStyle/>
              <a:p>
                <a:endParaRPr lang="en-US"/>
              </a:p>
            </p:txBody>
          </p:sp>
          <p:sp>
            <p:nvSpPr>
              <p:cNvPr id="1618951" name="Text Box 7"/>
              <p:cNvSpPr txBox="1">
                <a:spLocks noChangeArrowheads="1"/>
              </p:cNvSpPr>
              <p:nvPr/>
            </p:nvSpPr>
            <p:spPr bwMode="auto">
              <a:xfrm>
                <a:off x="2757" y="1296"/>
                <a:ext cx="188" cy="213"/>
              </a:xfrm>
              <a:prstGeom prst="rect">
                <a:avLst/>
              </a:prstGeom>
              <a:noFill/>
              <a:ln w="12700">
                <a:noFill/>
                <a:miter lim="800000"/>
                <a:headEnd/>
                <a:tailEnd/>
              </a:ln>
              <a:effectLst/>
            </p:spPr>
            <p:txBody>
              <a:bodyPr wrap="none">
                <a:spAutoFit/>
              </a:bodyPr>
              <a:lstStyle/>
              <a:p>
                <a:r>
                  <a:rPr lang="en-US" sz="1600" dirty="0">
                    <a:solidFill>
                      <a:schemeClr val="tx1"/>
                    </a:solidFill>
                  </a:rPr>
                  <a:t>8</a:t>
                </a:r>
              </a:p>
            </p:txBody>
          </p:sp>
          <p:sp>
            <p:nvSpPr>
              <p:cNvPr id="1618952" name="Text Box 8"/>
              <p:cNvSpPr txBox="1">
                <a:spLocks noChangeArrowheads="1"/>
              </p:cNvSpPr>
              <p:nvPr/>
            </p:nvSpPr>
            <p:spPr bwMode="auto">
              <a:xfrm>
                <a:off x="2208" y="1423"/>
                <a:ext cx="429" cy="212"/>
              </a:xfrm>
              <a:prstGeom prst="rect">
                <a:avLst/>
              </a:prstGeom>
              <a:noFill/>
              <a:ln w="12700">
                <a:noFill/>
                <a:miter lim="800000"/>
                <a:headEnd/>
                <a:tailEnd/>
              </a:ln>
              <a:effectLst/>
            </p:spPr>
            <p:txBody>
              <a:bodyPr wrap="none">
                <a:spAutoFit/>
              </a:bodyPr>
              <a:lstStyle/>
              <a:p>
                <a:r>
                  <a:rPr lang="en-US" sz="1600">
                    <a:solidFill>
                      <a:schemeClr val="tx1"/>
                    </a:solidFill>
                  </a:rPr>
                  <a:t>Index</a:t>
                </a:r>
              </a:p>
            </p:txBody>
          </p:sp>
          <p:sp>
            <p:nvSpPr>
              <p:cNvPr id="1618953" name="Line 9"/>
              <p:cNvSpPr>
                <a:spLocks noChangeShapeType="1"/>
              </p:cNvSpPr>
              <p:nvPr/>
            </p:nvSpPr>
            <p:spPr bwMode="auto">
              <a:xfrm>
                <a:off x="2736" y="1248"/>
                <a:ext cx="0" cy="384"/>
              </a:xfrm>
              <a:prstGeom prst="line">
                <a:avLst/>
              </a:prstGeom>
              <a:noFill/>
              <a:ln w="28575">
                <a:solidFill>
                  <a:schemeClr val="tx1"/>
                </a:solidFill>
                <a:round/>
                <a:headEnd/>
                <a:tailEnd/>
              </a:ln>
              <a:effectLst/>
            </p:spPr>
            <p:txBody>
              <a:bodyPr/>
              <a:lstStyle/>
              <a:p>
                <a:endParaRPr lang="en-US"/>
              </a:p>
            </p:txBody>
          </p:sp>
          <p:sp>
            <p:nvSpPr>
              <p:cNvPr id="1618954" name="Line 10"/>
              <p:cNvSpPr>
                <a:spLocks noChangeShapeType="1"/>
              </p:cNvSpPr>
              <p:nvPr/>
            </p:nvSpPr>
            <p:spPr bwMode="auto">
              <a:xfrm>
                <a:off x="576" y="1632"/>
                <a:ext cx="2160" cy="0"/>
              </a:xfrm>
              <a:prstGeom prst="line">
                <a:avLst/>
              </a:prstGeom>
              <a:noFill/>
              <a:ln w="38100">
                <a:solidFill>
                  <a:schemeClr val="tx1"/>
                </a:solidFill>
                <a:round/>
                <a:headEnd/>
                <a:tailEnd/>
              </a:ln>
              <a:effectLst/>
            </p:spPr>
            <p:txBody>
              <a:bodyPr/>
              <a:lstStyle/>
              <a:p>
                <a:endParaRPr lang="en-US"/>
              </a:p>
            </p:txBody>
          </p:sp>
          <p:sp>
            <p:nvSpPr>
              <p:cNvPr id="1618955" name="Line 11"/>
              <p:cNvSpPr>
                <a:spLocks noChangeShapeType="1"/>
              </p:cNvSpPr>
              <p:nvPr/>
            </p:nvSpPr>
            <p:spPr bwMode="auto">
              <a:xfrm>
                <a:off x="576" y="1632"/>
                <a:ext cx="0" cy="768"/>
              </a:xfrm>
              <a:prstGeom prst="line">
                <a:avLst/>
              </a:prstGeom>
              <a:noFill/>
              <a:ln w="28575">
                <a:solidFill>
                  <a:schemeClr val="tx1"/>
                </a:solidFill>
                <a:round/>
                <a:headEnd/>
                <a:tailEnd/>
              </a:ln>
              <a:effectLst/>
            </p:spPr>
            <p:txBody>
              <a:bodyPr/>
              <a:lstStyle/>
              <a:p>
                <a:endParaRPr lang="en-US"/>
              </a:p>
            </p:txBody>
          </p:sp>
        </p:grpSp>
        <p:sp>
          <p:nvSpPr>
            <p:cNvPr id="1618956" name="Line 12"/>
            <p:cNvSpPr>
              <a:spLocks noChangeShapeType="1"/>
            </p:cNvSpPr>
            <p:nvPr/>
          </p:nvSpPr>
          <p:spPr bwMode="auto">
            <a:xfrm>
              <a:off x="576" y="2400"/>
              <a:ext cx="384" cy="0"/>
            </a:xfrm>
            <a:prstGeom prst="line">
              <a:avLst/>
            </a:prstGeom>
            <a:noFill/>
            <a:ln w="28575">
              <a:solidFill>
                <a:schemeClr val="tx1"/>
              </a:solidFill>
              <a:round/>
              <a:headEnd/>
              <a:tailEnd type="triangle" w="med" len="med"/>
            </a:ln>
            <a:effectLst/>
          </p:spPr>
          <p:txBody>
            <a:bodyPr/>
            <a:lstStyle/>
            <a:p>
              <a:endParaRPr lang="en-US"/>
            </a:p>
          </p:txBody>
        </p:sp>
      </p:grpSp>
      <p:grpSp>
        <p:nvGrpSpPr>
          <p:cNvPr id="4" name="Group 13"/>
          <p:cNvGrpSpPr>
            <a:grpSpLocks/>
          </p:cNvGrpSpPr>
          <p:nvPr/>
        </p:nvGrpSpPr>
        <p:grpSpPr bwMode="auto">
          <a:xfrm>
            <a:off x="914400" y="2683930"/>
            <a:ext cx="7391400" cy="2211388"/>
            <a:chOff x="576" y="1680"/>
            <a:chExt cx="4656" cy="1393"/>
          </a:xfrm>
        </p:grpSpPr>
        <p:sp>
          <p:nvSpPr>
            <p:cNvPr id="1618958" name="Freeform 14"/>
            <p:cNvSpPr>
              <a:spLocks/>
            </p:cNvSpPr>
            <p:nvPr/>
          </p:nvSpPr>
          <p:spPr bwMode="auto">
            <a:xfrm>
              <a:off x="960" y="2352"/>
              <a:ext cx="4260" cy="96"/>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close/>
                </a:path>
              </a:pathLst>
            </a:custGeom>
            <a:solidFill>
              <a:schemeClr val="hlink"/>
            </a:solidFill>
            <a:ln w="9525">
              <a:solidFill>
                <a:schemeClr val="hlink"/>
              </a:solidFill>
              <a:round/>
              <a:headEnd/>
              <a:tailEnd/>
            </a:ln>
          </p:spPr>
          <p:txBody>
            <a:bodyPr/>
            <a:lstStyle/>
            <a:p>
              <a:endParaRPr lang="en-US"/>
            </a:p>
          </p:txBody>
        </p:sp>
        <p:sp>
          <p:nvSpPr>
            <p:cNvPr id="1618959" name="Freeform 15"/>
            <p:cNvSpPr>
              <a:spLocks/>
            </p:cNvSpPr>
            <p:nvPr/>
          </p:nvSpPr>
          <p:spPr bwMode="auto">
            <a:xfrm>
              <a:off x="960" y="2352"/>
              <a:ext cx="4272" cy="96"/>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path>
              </a:pathLst>
            </a:custGeom>
            <a:noFill/>
            <a:ln w="20638">
              <a:solidFill>
                <a:srgbClr val="000000"/>
              </a:solidFill>
              <a:prstDash val="solid"/>
              <a:round/>
              <a:headEnd/>
              <a:tailEnd/>
            </a:ln>
          </p:spPr>
          <p:txBody>
            <a:bodyPr/>
            <a:lstStyle/>
            <a:p>
              <a:endParaRPr lang="en-US"/>
            </a:p>
          </p:txBody>
        </p:sp>
        <p:sp>
          <p:nvSpPr>
            <p:cNvPr id="1618960" name="Line 16"/>
            <p:cNvSpPr>
              <a:spLocks noChangeShapeType="1"/>
            </p:cNvSpPr>
            <p:nvPr/>
          </p:nvSpPr>
          <p:spPr bwMode="auto">
            <a:xfrm flipH="1">
              <a:off x="960" y="2011"/>
              <a:ext cx="4260" cy="0"/>
            </a:xfrm>
            <a:prstGeom prst="line">
              <a:avLst/>
            </a:prstGeom>
            <a:noFill/>
            <a:ln w="20638">
              <a:solidFill>
                <a:srgbClr val="000000"/>
              </a:solidFill>
              <a:round/>
              <a:headEnd/>
              <a:tailEnd/>
            </a:ln>
          </p:spPr>
          <p:txBody>
            <a:bodyPr/>
            <a:lstStyle/>
            <a:p>
              <a:endParaRPr lang="en-US"/>
            </a:p>
          </p:txBody>
        </p:sp>
        <p:sp>
          <p:nvSpPr>
            <p:cNvPr id="1618961" name="Line 17"/>
            <p:cNvSpPr>
              <a:spLocks noChangeShapeType="1"/>
            </p:cNvSpPr>
            <p:nvPr/>
          </p:nvSpPr>
          <p:spPr bwMode="auto">
            <a:xfrm flipH="1">
              <a:off x="960" y="2121"/>
              <a:ext cx="4260" cy="0"/>
            </a:xfrm>
            <a:prstGeom prst="line">
              <a:avLst/>
            </a:prstGeom>
            <a:noFill/>
            <a:ln w="20638">
              <a:solidFill>
                <a:srgbClr val="000000"/>
              </a:solidFill>
              <a:round/>
              <a:headEnd/>
              <a:tailEnd/>
            </a:ln>
          </p:spPr>
          <p:txBody>
            <a:bodyPr/>
            <a:lstStyle/>
            <a:p>
              <a:endParaRPr lang="en-US"/>
            </a:p>
          </p:txBody>
        </p:sp>
        <p:sp>
          <p:nvSpPr>
            <p:cNvPr id="1618962" name="Line 18"/>
            <p:cNvSpPr>
              <a:spLocks noChangeShapeType="1"/>
            </p:cNvSpPr>
            <p:nvPr/>
          </p:nvSpPr>
          <p:spPr bwMode="auto">
            <a:xfrm flipH="1">
              <a:off x="960" y="2230"/>
              <a:ext cx="4260" cy="0"/>
            </a:xfrm>
            <a:prstGeom prst="line">
              <a:avLst/>
            </a:prstGeom>
            <a:noFill/>
            <a:ln w="20638">
              <a:solidFill>
                <a:srgbClr val="000000"/>
              </a:solidFill>
              <a:round/>
              <a:headEnd/>
              <a:tailEnd/>
            </a:ln>
          </p:spPr>
          <p:txBody>
            <a:bodyPr/>
            <a:lstStyle/>
            <a:p>
              <a:endParaRPr lang="en-US"/>
            </a:p>
          </p:txBody>
        </p:sp>
        <p:sp>
          <p:nvSpPr>
            <p:cNvPr id="1618963" name="Line 19"/>
            <p:cNvSpPr>
              <a:spLocks noChangeShapeType="1"/>
            </p:cNvSpPr>
            <p:nvPr/>
          </p:nvSpPr>
          <p:spPr bwMode="auto">
            <a:xfrm flipH="1">
              <a:off x="960" y="2559"/>
              <a:ext cx="4260" cy="0"/>
            </a:xfrm>
            <a:prstGeom prst="line">
              <a:avLst/>
            </a:prstGeom>
            <a:noFill/>
            <a:ln w="20638">
              <a:solidFill>
                <a:srgbClr val="000000"/>
              </a:solidFill>
              <a:round/>
              <a:headEnd/>
              <a:tailEnd/>
            </a:ln>
          </p:spPr>
          <p:txBody>
            <a:bodyPr/>
            <a:lstStyle/>
            <a:p>
              <a:endParaRPr lang="en-US"/>
            </a:p>
          </p:txBody>
        </p:sp>
        <p:sp>
          <p:nvSpPr>
            <p:cNvPr id="1618964" name="Line 20"/>
            <p:cNvSpPr>
              <a:spLocks noChangeShapeType="1"/>
            </p:cNvSpPr>
            <p:nvPr/>
          </p:nvSpPr>
          <p:spPr bwMode="auto">
            <a:xfrm flipH="1">
              <a:off x="960" y="2669"/>
              <a:ext cx="4260" cy="0"/>
            </a:xfrm>
            <a:prstGeom prst="line">
              <a:avLst/>
            </a:prstGeom>
            <a:noFill/>
            <a:ln w="20638">
              <a:solidFill>
                <a:srgbClr val="000000"/>
              </a:solidFill>
              <a:round/>
              <a:headEnd/>
              <a:tailEnd/>
            </a:ln>
          </p:spPr>
          <p:txBody>
            <a:bodyPr/>
            <a:lstStyle/>
            <a:p>
              <a:endParaRPr lang="en-US"/>
            </a:p>
          </p:txBody>
        </p:sp>
        <p:sp>
          <p:nvSpPr>
            <p:cNvPr id="1618965" name="Line 21"/>
            <p:cNvSpPr>
              <a:spLocks noChangeShapeType="1"/>
            </p:cNvSpPr>
            <p:nvPr/>
          </p:nvSpPr>
          <p:spPr bwMode="auto">
            <a:xfrm flipH="1">
              <a:off x="960" y="2779"/>
              <a:ext cx="4260" cy="0"/>
            </a:xfrm>
            <a:prstGeom prst="line">
              <a:avLst/>
            </a:prstGeom>
            <a:noFill/>
            <a:ln w="20638">
              <a:solidFill>
                <a:srgbClr val="000000"/>
              </a:solidFill>
              <a:round/>
              <a:headEnd/>
              <a:tailEnd/>
            </a:ln>
          </p:spPr>
          <p:txBody>
            <a:bodyPr/>
            <a:lstStyle/>
            <a:p>
              <a:endParaRPr lang="en-US"/>
            </a:p>
          </p:txBody>
        </p:sp>
        <p:sp>
          <p:nvSpPr>
            <p:cNvPr id="1618966" name="Line 22"/>
            <p:cNvSpPr>
              <a:spLocks noChangeShapeType="1"/>
            </p:cNvSpPr>
            <p:nvPr/>
          </p:nvSpPr>
          <p:spPr bwMode="auto">
            <a:xfrm flipH="1">
              <a:off x="960" y="2889"/>
              <a:ext cx="4260" cy="0"/>
            </a:xfrm>
            <a:prstGeom prst="line">
              <a:avLst/>
            </a:prstGeom>
            <a:noFill/>
            <a:ln w="20638">
              <a:solidFill>
                <a:srgbClr val="000000"/>
              </a:solidFill>
              <a:round/>
              <a:headEnd/>
              <a:tailEnd/>
            </a:ln>
          </p:spPr>
          <p:txBody>
            <a:bodyPr/>
            <a:lstStyle/>
            <a:p>
              <a:endParaRPr lang="en-US"/>
            </a:p>
          </p:txBody>
        </p:sp>
        <p:sp>
          <p:nvSpPr>
            <p:cNvPr id="1618967" name="Text Box 23"/>
            <p:cNvSpPr txBox="1">
              <a:spLocks noChangeArrowheads="1"/>
            </p:cNvSpPr>
            <p:nvPr/>
          </p:nvSpPr>
          <p:spPr bwMode="auto">
            <a:xfrm>
              <a:off x="3216" y="1680"/>
              <a:ext cx="352" cy="192"/>
            </a:xfrm>
            <a:prstGeom prst="rect">
              <a:avLst/>
            </a:prstGeom>
            <a:noFill/>
            <a:ln w="12700">
              <a:noFill/>
              <a:miter lim="800000"/>
              <a:headEnd/>
              <a:tailEnd/>
            </a:ln>
            <a:effectLst/>
          </p:spPr>
          <p:txBody>
            <a:bodyPr wrap="none">
              <a:spAutoFit/>
            </a:bodyPr>
            <a:lstStyle/>
            <a:p>
              <a:r>
                <a:rPr lang="en-US" sz="1400">
                  <a:solidFill>
                    <a:schemeClr val="tx1"/>
                  </a:solidFill>
                </a:rPr>
                <a:t>Data</a:t>
              </a:r>
            </a:p>
          </p:txBody>
        </p:sp>
        <p:sp>
          <p:nvSpPr>
            <p:cNvPr id="1618968" name="Text Box 24"/>
            <p:cNvSpPr txBox="1">
              <a:spLocks noChangeArrowheads="1"/>
            </p:cNvSpPr>
            <p:nvPr/>
          </p:nvSpPr>
          <p:spPr bwMode="auto">
            <a:xfrm>
              <a:off x="576" y="1728"/>
              <a:ext cx="389" cy="192"/>
            </a:xfrm>
            <a:prstGeom prst="rect">
              <a:avLst/>
            </a:prstGeom>
            <a:noFill/>
            <a:ln w="12700">
              <a:noFill/>
              <a:miter lim="800000"/>
              <a:headEnd/>
              <a:tailEnd/>
            </a:ln>
            <a:effectLst/>
          </p:spPr>
          <p:txBody>
            <a:bodyPr wrap="none">
              <a:spAutoFit/>
            </a:bodyPr>
            <a:lstStyle/>
            <a:p>
              <a:r>
                <a:rPr lang="en-US" sz="1400">
                  <a:solidFill>
                    <a:schemeClr val="tx1"/>
                  </a:solidFill>
                </a:rPr>
                <a:t>Index</a:t>
              </a:r>
            </a:p>
          </p:txBody>
        </p:sp>
        <p:sp>
          <p:nvSpPr>
            <p:cNvPr id="1618969" name="Text Box 25"/>
            <p:cNvSpPr txBox="1">
              <a:spLocks noChangeArrowheads="1"/>
            </p:cNvSpPr>
            <p:nvPr/>
          </p:nvSpPr>
          <p:spPr bwMode="auto">
            <a:xfrm>
              <a:off x="1200" y="1728"/>
              <a:ext cx="308" cy="192"/>
            </a:xfrm>
            <a:prstGeom prst="rect">
              <a:avLst/>
            </a:prstGeom>
            <a:noFill/>
            <a:ln w="12700">
              <a:noFill/>
              <a:miter lim="800000"/>
              <a:headEnd/>
              <a:tailEnd/>
            </a:ln>
            <a:effectLst/>
          </p:spPr>
          <p:txBody>
            <a:bodyPr wrap="none">
              <a:spAutoFit/>
            </a:bodyPr>
            <a:lstStyle/>
            <a:p>
              <a:r>
                <a:rPr lang="en-US" sz="1400">
                  <a:solidFill>
                    <a:schemeClr val="tx1"/>
                  </a:solidFill>
                </a:rPr>
                <a:t>Tag</a:t>
              </a:r>
            </a:p>
          </p:txBody>
        </p:sp>
        <p:sp>
          <p:nvSpPr>
            <p:cNvPr id="1618970" name="Text Box 26"/>
            <p:cNvSpPr txBox="1">
              <a:spLocks noChangeArrowheads="1"/>
            </p:cNvSpPr>
            <p:nvPr/>
          </p:nvSpPr>
          <p:spPr bwMode="auto">
            <a:xfrm>
              <a:off x="864" y="1728"/>
              <a:ext cx="365" cy="192"/>
            </a:xfrm>
            <a:prstGeom prst="rect">
              <a:avLst/>
            </a:prstGeom>
            <a:noFill/>
            <a:ln w="12700">
              <a:noFill/>
              <a:miter lim="800000"/>
              <a:headEnd/>
              <a:tailEnd/>
            </a:ln>
            <a:effectLst/>
          </p:spPr>
          <p:txBody>
            <a:bodyPr wrap="none">
              <a:spAutoFit/>
            </a:bodyPr>
            <a:lstStyle/>
            <a:p>
              <a:r>
                <a:rPr lang="en-US" sz="1400">
                  <a:solidFill>
                    <a:schemeClr val="tx1"/>
                  </a:solidFill>
                </a:rPr>
                <a:t>Valid</a:t>
              </a:r>
            </a:p>
          </p:txBody>
        </p:sp>
        <p:sp>
          <p:nvSpPr>
            <p:cNvPr id="1618971" name="Text Box 27"/>
            <p:cNvSpPr txBox="1">
              <a:spLocks noChangeArrowheads="1"/>
            </p:cNvSpPr>
            <p:nvPr/>
          </p:nvSpPr>
          <p:spPr bwMode="auto">
            <a:xfrm>
              <a:off x="677" y="1872"/>
              <a:ext cx="275" cy="1201"/>
            </a:xfrm>
            <a:prstGeom prst="rect">
              <a:avLst/>
            </a:prstGeom>
            <a:noFill/>
            <a:ln w="12700">
              <a:noFill/>
              <a:miter lim="800000"/>
              <a:headEnd/>
              <a:tailEnd/>
            </a:ln>
            <a:effectLst/>
          </p:spPr>
          <p:txBody>
            <a:bodyPr wrap="none">
              <a:spAutoFit/>
            </a:bodyPr>
            <a:lstStyle/>
            <a:p>
              <a:pPr algn="r">
                <a:lnSpc>
                  <a:spcPct val="110000"/>
                </a:lnSpc>
              </a:pPr>
              <a:r>
                <a:rPr lang="en-US" sz="1200">
                  <a:solidFill>
                    <a:schemeClr val="tx1"/>
                  </a:solidFill>
                </a:rPr>
                <a:t>0</a:t>
              </a:r>
            </a:p>
            <a:p>
              <a:pPr algn="r">
                <a:lnSpc>
                  <a:spcPct val="110000"/>
                </a:lnSpc>
              </a:pPr>
              <a:r>
                <a:rPr lang="en-US" sz="1200">
                  <a:solidFill>
                    <a:schemeClr val="tx1"/>
                  </a:solidFill>
                </a:rPr>
                <a:t>1</a:t>
              </a:r>
            </a:p>
            <a:p>
              <a:pPr algn="r">
                <a:lnSpc>
                  <a:spcPct val="110000"/>
                </a:lnSpc>
              </a:pPr>
              <a:r>
                <a:rPr lang="en-US" sz="1200">
                  <a:solidFill>
                    <a:schemeClr val="tx1"/>
                  </a:solidFill>
                </a:rPr>
                <a:t>2</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253</a:t>
              </a:r>
            </a:p>
            <a:p>
              <a:pPr algn="r">
                <a:lnSpc>
                  <a:spcPct val="110000"/>
                </a:lnSpc>
              </a:pPr>
              <a:r>
                <a:rPr lang="en-US" sz="1200">
                  <a:solidFill>
                    <a:schemeClr val="tx1"/>
                  </a:solidFill>
                </a:rPr>
                <a:t>254</a:t>
              </a:r>
            </a:p>
            <a:p>
              <a:pPr algn="r">
                <a:lnSpc>
                  <a:spcPct val="110000"/>
                </a:lnSpc>
              </a:pPr>
              <a:r>
                <a:rPr lang="en-US" sz="1200">
                  <a:solidFill>
                    <a:schemeClr val="tx1"/>
                  </a:solidFill>
                </a:rPr>
                <a:t>255</a:t>
              </a:r>
            </a:p>
          </p:txBody>
        </p:sp>
        <p:sp>
          <p:nvSpPr>
            <p:cNvPr id="1618972" name="Rectangle 28"/>
            <p:cNvSpPr>
              <a:spLocks noChangeArrowheads="1"/>
            </p:cNvSpPr>
            <p:nvPr/>
          </p:nvSpPr>
          <p:spPr bwMode="auto">
            <a:xfrm>
              <a:off x="960" y="1920"/>
              <a:ext cx="4272" cy="1104"/>
            </a:xfrm>
            <a:prstGeom prst="rect">
              <a:avLst/>
            </a:prstGeom>
            <a:noFill/>
            <a:ln w="28575">
              <a:solidFill>
                <a:schemeClr val="tx1"/>
              </a:solidFill>
              <a:miter lim="800000"/>
              <a:headEnd/>
              <a:tailEnd/>
            </a:ln>
            <a:effectLst/>
          </p:spPr>
          <p:txBody>
            <a:bodyPr wrap="none" anchor="ctr"/>
            <a:lstStyle/>
            <a:p>
              <a:endParaRPr lang="en-US"/>
            </a:p>
          </p:txBody>
        </p:sp>
        <p:sp>
          <p:nvSpPr>
            <p:cNvPr id="1618973" name="Line 29"/>
            <p:cNvSpPr>
              <a:spLocks noChangeShapeType="1"/>
            </p:cNvSpPr>
            <p:nvPr/>
          </p:nvSpPr>
          <p:spPr bwMode="auto">
            <a:xfrm>
              <a:off x="3408" y="1920"/>
              <a:ext cx="1" cy="1106"/>
            </a:xfrm>
            <a:prstGeom prst="line">
              <a:avLst/>
            </a:prstGeom>
            <a:noFill/>
            <a:ln w="20638">
              <a:solidFill>
                <a:srgbClr val="000000"/>
              </a:solidFill>
              <a:round/>
              <a:headEnd/>
              <a:tailEnd/>
            </a:ln>
          </p:spPr>
          <p:txBody>
            <a:bodyPr/>
            <a:lstStyle/>
            <a:p>
              <a:endParaRPr lang="en-US"/>
            </a:p>
          </p:txBody>
        </p:sp>
        <p:sp>
          <p:nvSpPr>
            <p:cNvPr id="1618974" name="Line 30"/>
            <p:cNvSpPr>
              <a:spLocks noChangeShapeType="1"/>
            </p:cNvSpPr>
            <p:nvPr/>
          </p:nvSpPr>
          <p:spPr bwMode="auto">
            <a:xfrm>
              <a:off x="4320" y="1920"/>
              <a:ext cx="1" cy="1106"/>
            </a:xfrm>
            <a:prstGeom prst="line">
              <a:avLst/>
            </a:prstGeom>
            <a:noFill/>
            <a:ln w="20638">
              <a:solidFill>
                <a:srgbClr val="000000"/>
              </a:solidFill>
              <a:round/>
              <a:headEnd/>
              <a:tailEnd/>
            </a:ln>
          </p:spPr>
          <p:txBody>
            <a:bodyPr/>
            <a:lstStyle/>
            <a:p>
              <a:endParaRPr lang="en-US"/>
            </a:p>
          </p:txBody>
        </p:sp>
        <p:sp>
          <p:nvSpPr>
            <p:cNvPr id="1618975" name="Line 31"/>
            <p:cNvSpPr>
              <a:spLocks noChangeShapeType="1"/>
            </p:cNvSpPr>
            <p:nvPr/>
          </p:nvSpPr>
          <p:spPr bwMode="auto">
            <a:xfrm>
              <a:off x="2496" y="1920"/>
              <a:ext cx="1" cy="1106"/>
            </a:xfrm>
            <a:prstGeom prst="line">
              <a:avLst/>
            </a:prstGeom>
            <a:noFill/>
            <a:ln w="20638">
              <a:solidFill>
                <a:srgbClr val="000000"/>
              </a:solidFill>
              <a:round/>
              <a:headEnd/>
              <a:tailEnd/>
            </a:ln>
          </p:spPr>
          <p:txBody>
            <a:bodyPr/>
            <a:lstStyle/>
            <a:p>
              <a:endParaRPr lang="en-US"/>
            </a:p>
          </p:txBody>
        </p:sp>
        <p:sp>
          <p:nvSpPr>
            <p:cNvPr id="1618976" name="Line 32"/>
            <p:cNvSpPr>
              <a:spLocks noChangeShapeType="1"/>
            </p:cNvSpPr>
            <p:nvPr/>
          </p:nvSpPr>
          <p:spPr bwMode="auto">
            <a:xfrm>
              <a:off x="1584" y="1920"/>
              <a:ext cx="0" cy="1104"/>
            </a:xfrm>
            <a:prstGeom prst="line">
              <a:avLst/>
            </a:prstGeom>
            <a:noFill/>
            <a:ln w="20638">
              <a:solidFill>
                <a:srgbClr val="000000"/>
              </a:solidFill>
              <a:round/>
              <a:headEnd/>
              <a:tailEnd/>
            </a:ln>
          </p:spPr>
          <p:txBody>
            <a:bodyPr/>
            <a:lstStyle/>
            <a:p>
              <a:endParaRPr lang="en-US"/>
            </a:p>
          </p:txBody>
        </p:sp>
        <p:sp>
          <p:nvSpPr>
            <p:cNvPr id="1618977" name="Line 33"/>
            <p:cNvSpPr>
              <a:spLocks noChangeShapeType="1"/>
            </p:cNvSpPr>
            <p:nvPr/>
          </p:nvSpPr>
          <p:spPr bwMode="auto">
            <a:xfrm>
              <a:off x="1056" y="1920"/>
              <a:ext cx="1" cy="1106"/>
            </a:xfrm>
            <a:prstGeom prst="line">
              <a:avLst/>
            </a:prstGeom>
            <a:noFill/>
            <a:ln w="20638">
              <a:solidFill>
                <a:srgbClr val="000000"/>
              </a:solidFill>
              <a:round/>
              <a:headEnd/>
              <a:tailEnd/>
            </a:ln>
          </p:spPr>
          <p:txBody>
            <a:bodyPr/>
            <a:lstStyle/>
            <a:p>
              <a:endParaRPr lang="en-US"/>
            </a:p>
          </p:txBody>
        </p:sp>
        <p:sp>
          <p:nvSpPr>
            <p:cNvPr id="1618978" name="Line 34"/>
            <p:cNvSpPr>
              <a:spLocks noChangeShapeType="1"/>
            </p:cNvSpPr>
            <p:nvPr/>
          </p:nvSpPr>
          <p:spPr bwMode="auto">
            <a:xfrm>
              <a:off x="1584" y="1824"/>
              <a:ext cx="3648" cy="0"/>
            </a:xfrm>
            <a:prstGeom prst="line">
              <a:avLst/>
            </a:prstGeom>
            <a:noFill/>
            <a:ln w="12700">
              <a:solidFill>
                <a:schemeClr val="tx1"/>
              </a:solidFill>
              <a:round/>
              <a:headEnd type="triangle" w="med" len="med"/>
              <a:tailEnd type="triangle" w="med" len="med"/>
            </a:ln>
            <a:effectLst/>
          </p:spPr>
          <p:txBody>
            <a:bodyPr/>
            <a:lstStyle/>
            <a:p>
              <a:endParaRPr lang="en-US"/>
            </a:p>
          </p:txBody>
        </p:sp>
      </p:grpSp>
      <p:grpSp>
        <p:nvGrpSpPr>
          <p:cNvPr id="5" name="Group 12"/>
          <p:cNvGrpSpPr/>
          <p:nvPr/>
        </p:nvGrpSpPr>
        <p:grpSpPr>
          <a:xfrm>
            <a:off x="2590800" y="1295400"/>
            <a:ext cx="3886200" cy="726543"/>
            <a:chOff x="2590800" y="1295400"/>
            <a:chExt cx="3886200" cy="726543"/>
          </a:xfrm>
        </p:grpSpPr>
        <p:sp>
          <p:nvSpPr>
            <p:cNvPr id="1618980" name="Line 36"/>
            <p:cNvSpPr>
              <a:spLocks noChangeShapeType="1"/>
            </p:cNvSpPr>
            <p:nvPr/>
          </p:nvSpPr>
          <p:spPr bwMode="auto">
            <a:xfrm flipV="1">
              <a:off x="4013200" y="1785405"/>
              <a:ext cx="4763" cy="236538"/>
            </a:xfrm>
            <a:prstGeom prst="line">
              <a:avLst/>
            </a:prstGeom>
            <a:noFill/>
            <a:ln w="20638">
              <a:solidFill>
                <a:srgbClr val="000000"/>
              </a:solidFill>
              <a:round/>
              <a:headEnd/>
              <a:tailEnd/>
            </a:ln>
          </p:spPr>
          <p:txBody>
            <a:bodyPr/>
            <a:lstStyle/>
            <a:p>
              <a:endParaRPr lang="en-US"/>
            </a:p>
          </p:txBody>
        </p:sp>
        <p:sp>
          <p:nvSpPr>
            <p:cNvPr id="1618982" name="Freeform 38"/>
            <p:cNvSpPr>
              <a:spLocks/>
            </p:cNvSpPr>
            <p:nvPr/>
          </p:nvSpPr>
          <p:spPr bwMode="auto">
            <a:xfrm>
              <a:off x="2635250" y="1782230"/>
              <a:ext cx="2492375" cy="239713"/>
            </a:xfrm>
            <a:custGeom>
              <a:avLst/>
              <a:gdLst/>
              <a:ahLst/>
              <a:cxnLst>
                <a:cxn ang="0">
                  <a:pos x="0" y="149"/>
                </a:cxn>
                <a:cxn ang="0">
                  <a:pos x="3" y="0"/>
                </a:cxn>
                <a:cxn ang="0">
                  <a:pos x="1570" y="0"/>
                </a:cxn>
                <a:cxn ang="0">
                  <a:pos x="1570" y="151"/>
                </a:cxn>
                <a:cxn ang="0">
                  <a:pos x="3" y="151"/>
                </a:cxn>
                <a:cxn ang="0">
                  <a:pos x="3" y="151"/>
                </a:cxn>
              </a:cxnLst>
              <a:rect l="0" t="0" r="r" b="b"/>
              <a:pathLst>
                <a:path w="1570" h="151">
                  <a:moveTo>
                    <a:pt x="0" y="149"/>
                  </a:moveTo>
                  <a:lnTo>
                    <a:pt x="3" y="0"/>
                  </a:lnTo>
                  <a:lnTo>
                    <a:pt x="1570" y="0"/>
                  </a:lnTo>
                  <a:lnTo>
                    <a:pt x="1570" y="151"/>
                  </a:lnTo>
                  <a:lnTo>
                    <a:pt x="3" y="151"/>
                  </a:lnTo>
                  <a:lnTo>
                    <a:pt x="3" y="151"/>
                  </a:lnTo>
                </a:path>
              </a:pathLst>
            </a:custGeom>
            <a:noFill/>
            <a:ln w="20638">
              <a:solidFill>
                <a:srgbClr val="000000"/>
              </a:solidFill>
              <a:prstDash val="solid"/>
              <a:round/>
              <a:headEnd/>
              <a:tailEnd/>
            </a:ln>
          </p:spPr>
          <p:txBody>
            <a:bodyPr/>
            <a:lstStyle/>
            <a:p>
              <a:endParaRPr lang="en-US"/>
            </a:p>
          </p:txBody>
        </p:sp>
        <p:sp>
          <p:nvSpPr>
            <p:cNvPr id="1618983" name="Text Box 39"/>
            <p:cNvSpPr txBox="1">
              <a:spLocks noChangeArrowheads="1"/>
            </p:cNvSpPr>
            <p:nvPr/>
          </p:nvSpPr>
          <p:spPr bwMode="auto">
            <a:xfrm>
              <a:off x="2590800" y="1540930"/>
              <a:ext cx="3063875" cy="244475"/>
            </a:xfrm>
            <a:prstGeom prst="rect">
              <a:avLst/>
            </a:prstGeom>
            <a:noFill/>
            <a:ln w="12700">
              <a:noFill/>
              <a:miter lim="800000"/>
              <a:headEnd/>
              <a:tailEnd/>
            </a:ln>
            <a:effectLst/>
          </p:spPr>
          <p:txBody>
            <a:bodyPr>
              <a:spAutoFit/>
            </a:bodyPr>
            <a:lstStyle/>
            <a:p>
              <a:r>
                <a:rPr lang="en-US" sz="1000" dirty="0">
                  <a:solidFill>
                    <a:schemeClr val="tx1"/>
                  </a:solidFill>
                </a:rPr>
                <a:t>31 30   . . .      </a:t>
              </a:r>
              <a:r>
                <a:rPr lang="en-US" sz="1000" dirty="0" smtClean="0">
                  <a:solidFill>
                    <a:schemeClr val="tx1"/>
                  </a:solidFill>
                </a:rPr>
                <a:t> </a:t>
              </a:r>
              <a:r>
                <a:rPr lang="en-US" sz="1000" dirty="0">
                  <a:solidFill>
                    <a:schemeClr val="tx1"/>
                  </a:solidFill>
                </a:rPr>
                <a:t>13 12</a:t>
              </a:r>
              <a:r>
                <a:rPr lang="en-US" sz="1000" dirty="0" smtClean="0">
                  <a:solidFill>
                    <a:schemeClr val="tx1"/>
                  </a:solidFill>
                </a:rPr>
                <a:t>  11    </a:t>
              </a:r>
              <a:r>
                <a:rPr lang="en-US" sz="1000" dirty="0">
                  <a:solidFill>
                    <a:schemeClr val="tx1"/>
                  </a:solidFill>
                </a:rPr>
                <a:t>. . .    4</a:t>
              </a:r>
              <a:r>
                <a:rPr lang="en-US" sz="1000" dirty="0" smtClean="0">
                  <a:solidFill>
                    <a:schemeClr val="tx1"/>
                  </a:solidFill>
                </a:rPr>
                <a:t>  3  2  1  </a:t>
              </a:r>
              <a:r>
                <a:rPr lang="en-US" sz="1000" dirty="0">
                  <a:solidFill>
                    <a:schemeClr val="tx1"/>
                  </a:solidFill>
                </a:rPr>
                <a:t>0</a:t>
              </a:r>
            </a:p>
          </p:txBody>
        </p:sp>
        <p:sp>
          <p:nvSpPr>
            <p:cNvPr id="1618984" name="Line 40"/>
            <p:cNvSpPr>
              <a:spLocks noChangeShapeType="1"/>
            </p:cNvSpPr>
            <p:nvPr/>
          </p:nvSpPr>
          <p:spPr bwMode="auto">
            <a:xfrm flipV="1">
              <a:off x="4648200" y="1769530"/>
              <a:ext cx="1588" cy="230188"/>
            </a:xfrm>
            <a:prstGeom prst="line">
              <a:avLst/>
            </a:prstGeom>
            <a:noFill/>
            <a:ln w="20638">
              <a:solidFill>
                <a:srgbClr val="000000"/>
              </a:solidFill>
              <a:round/>
              <a:headEnd/>
              <a:tailEnd/>
            </a:ln>
          </p:spPr>
          <p:txBody>
            <a:bodyPr/>
            <a:lstStyle/>
            <a:p>
              <a:endParaRPr lang="en-US"/>
            </a:p>
          </p:txBody>
        </p:sp>
        <p:sp>
          <p:nvSpPr>
            <p:cNvPr id="1618985" name="Text Box 41"/>
            <p:cNvSpPr txBox="1">
              <a:spLocks noChangeArrowheads="1"/>
            </p:cNvSpPr>
            <p:nvPr/>
          </p:nvSpPr>
          <p:spPr bwMode="auto">
            <a:xfrm>
              <a:off x="5638800" y="1295400"/>
              <a:ext cx="838200" cy="581025"/>
            </a:xfrm>
            <a:prstGeom prst="rect">
              <a:avLst/>
            </a:prstGeom>
            <a:noFill/>
            <a:ln w="12700">
              <a:noFill/>
              <a:miter lim="800000"/>
              <a:headEnd/>
              <a:tailEnd/>
            </a:ln>
            <a:effectLst/>
          </p:spPr>
          <p:txBody>
            <a:bodyPr>
              <a:spAutoFit/>
            </a:bodyPr>
            <a:lstStyle/>
            <a:p>
              <a:r>
                <a:rPr lang="en-US" sz="1600" dirty="0">
                  <a:solidFill>
                    <a:schemeClr val="tx1"/>
                  </a:solidFill>
                </a:rPr>
                <a:t>Byte offset</a:t>
              </a:r>
            </a:p>
          </p:txBody>
        </p:sp>
        <p:sp>
          <p:nvSpPr>
            <p:cNvPr id="1618986" name="Line 42"/>
            <p:cNvSpPr>
              <a:spLocks noChangeShapeType="1"/>
            </p:cNvSpPr>
            <p:nvPr/>
          </p:nvSpPr>
          <p:spPr bwMode="auto">
            <a:xfrm flipH="1">
              <a:off x="5029200" y="1752600"/>
              <a:ext cx="685800" cy="169330"/>
            </a:xfrm>
            <a:prstGeom prst="line">
              <a:avLst/>
            </a:prstGeom>
            <a:noFill/>
            <a:ln w="12700">
              <a:solidFill>
                <a:schemeClr val="tx1"/>
              </a:solidFill>
              <a:round/>
              <a:headEnd/>
              <a:tailEnd type="triangle" w="med" len="med"/>
            </a:ln>
            <a:effectLst/>
          </p:spPr>
          <p:txBody>
            <a:bodyPr/>
            <a:lstStyle/>
            <a:p>
              <a:endParaRPr lang="en-US"/>
            </a:p>
          </p:txBody>
        </p:sp>
      </p:grpSp>
      <p:grpSp>
        <p:nvGrpSpPr>
          <p:cNvPr id="6" name="Group 43"/>
          <p:cNvGrpSpPr>
            <a:grpSpLocks/>
          </p:cNvGrpSpPr>
          <p:nvPr/>
        </p:nvGrpSpPr>
        <p:grpSpPr bwMode="auto">
          <a:xfrm>
            <a:off x="1981200" y="3826930"/>
            <a:ext cx="623888" cy="1371600"/>
            <a:chOff x="1229" y="2400"/>
            <a:chExt cx="393" cy="864"/>
          </a:xfrm>
        </p:grpSpPr>
        <p:sp>
          <p:nvSpPr>
            <p:cNvPr id="1618988" name="Line 44"/>
            <p:cNvSpPr>
              <a:spLocks noChangeShapeType="1"/>
            </p:cNvSpPr>
            <p:nvPr/>
          </p:nvSpPr>
          <p:spPr bwMode="auto">
            <a:xfrm>
              <a:off x="1229" y="3071"/>
              <a:ext cx="196" cy="54"/>
            </a:xfrm>
            <a:prstGeom prst="line">
              <a:avLst/>
            </a:prstGeom>
            <a:noFill/>
            <a:ln w="20638">
              <a:solidFill>
                <a:srgbClr val="000000"/>
              </a:solidFill>
              <a:round/>
              <a:headEnd/>
              <a:tailEnd/>
            </a:ln>
          </p:spPr>
          <p:txBody>
            <a:bodyPr/>
            <a:lstStyle/>
            <a:p>
              <a:endParaRPr lang="en-US"/>
            </a:p>
          </p:txBody>
        </p:sp>
        <p:sp>
          <p:nvSpPr>
            <p:cNvPr id="1618989" name="Text Box 45"/>
            <p:cNvSpPr txBox="1">
              <a:spLocks noChangeArrowheads="1"/>
            </p:cNvSpPr>
            <p:nvPr/>
          </p:nvSpPr>
          <p:spPr bwMode="auto">
            <a:xfrm>
              <a:off x="1362" y="2998"/>
              <a:ext cx="260" cy="213"/>
            </a:xfrm>
            <a:prstGeom prst="rect">
              <a:avLst/>
            </a:prstGeom>
            <a:noFill/>
            <a:ln w="12700">
              <a:noFill/>
              <a:miter lim="800000"/>
              <a:headEnd/>
              <a:tailEnd/>
            </a:ln>
            <a:effectLst/>
          </p:spPr>
          <p:txBody>
            <a:bodyPr wrap="none">
              <a:spAutoFit/>
            </a:bodyPr>
            <a:lstStyle/>
            <a:p>
              <a:r>
                <a:rPr lang="en-US" sz="1600" dirty="0">
                  <a:solidFill>
                    <a:schemeClr val="tx1"/>
                  </a:solidFill>
                </a:rPr>
                <a:t>20</a:t>
              </a:r>
            </a:p>
          </p:txBody>
        </p:sp>
        <p:sp>
          <p:nvSpPr>
            <p:cNvPr id="1618990" name="Line 46"/>
            <p:cNvSpPr>
              <a:spLocks noChangeShapeType="1"/>
            </p:cNvSpPr>
            <p:nvPr/>
          </p:nvSpPr>
          <p:spPr bwMode="auto">
            <a:xfrm>
              <a:off x="1296" y="2400"/>
              <a:ext cx="0" cy="864"/>
            </a:xfrm>
            <a:prstGeom prst="line">
              <a:avLst/>
            </a:prstGeom>
            <a:noFill/>
            <a:ln w="28575">
              <a:solidFill>
                <a:schemeClr val="tx1"/>
              </a:solidFill>
              <a:round/>
              <a:headEnd type="oval" w="sm" len="sm"/>
              <a:tailEnd type="triangle" w="med" len="med"/>
            </a:ln>
            <a:effectLst/>
          </p:spPr>
          <p:txBody>
            <a:bodyPr/>
            <a:lstStyle/>
            <a:p>
              <a:endParaRPr lang="en-US"/>
            </a:p>
          </p:txBody>
        </p:sp>
      </p:grpSp>
      <p:grpSp>
        <p:nvGrpSpPr>
          <p:cNvPr id="7" name="Group 47"/>
          <p:cNvGrpSpPr>
            <a:grpSpLocks/>
          </p:cNvGrpSpPr>
          <p:nvPr/>
        </p:nvGrpSpPr>
        <p:grpSpPr bwMode="auto">
          <a:xfrm>
            <a:off x="762000" y="1998130"/>
            <a:ext cx="3071814" cy="3424238"/>
            <a:chOff x="480" y="1248"/>
            <a:chExt cx="1935" cy="2157"/>
          </a:xfrm>
        </p:grpSpPr>
        <p:grpSp>
          <p:nvGrpSpPr>
            <p:cNvPr id="8" name="Group 48"/>
            <p:cNvGrpSpPr>
              <a:grpSpLocks/>
            </p:cNvGrpSpPr>
            <p:nvPr/>
          </p:nvGrpSpPr>
          <p:grpSpPr bwMode="auto">
            <a:xfrm>
              <a:off x="480" y="1248"/>
              <a:ext cx="1935" cy="2064"/>
              <a:chOff x="432" y="1248"/>
              <a:chExt cx="1935" cy="2064"/>
            </a:xfrm>
          </p:grpSpPr>
          <p:sp>
            <p:nvSpPr>
              <p:cNvPr id="1618993" name="Line 49"/>
              <p:cNvSpPr>
                <a:spLocks noChangeShapeType="1"/>
              </p:cNvSpPr>
              <p:nvPr/>
            </p:nvSpPr>
            <p:spPr bwMode="auto">
              <a:xfrm>
                <a:off x="2016" y="1344"/>
                <a:ext cx="145" cy="55"/>
              </a:xfrm>
              <a:prstGeom prst="line">
                <a:avLst/>
              </a:prstGeom>
              <a:noFill/>
              <a:ln w="20638">
                <a:solidFill>
                  <a:srgbClr val="000000"/>
                </a:solidFill>
                <a:round/>
                <a:headEnd/>
                <a:tailEnd/>
              </a:ln>
            </p:spPr>
            <p:txBody>
              <a:bodyPr/>
              <a:lstStyle/>
              <a:p>
                <a:endParaRPr lang="en-US"/>
              </a:p>
            </p:txBody>
          </p:sp>
          <p:sp>
            <p:nvSpPr>
              <p:cNvPr id="1618994" name="Text Box 50"/>
              <p:cNvSpPr txBox="1">
                <a:spLocks noChangeArrowheads="1"/>
              </p:cNvSpPr>
              <p:nvPr/>
            </p:nvSpPr>
            <p:spPr bwMode="auto">
              <a:xfrm>
                <a:off x="2107" y="1291"/>
                <a:ext cx="260" cy="213"/>
              </a:xfrm>
              <a:prstGeom prst="rect">
                <a:avLst/>
              </a:prstGeom>
              <a:noFill/>
              <a:ln w="12700">
                <a:noFill/>
                <a:miter lim="800000"/>
                <a:headEnd/>
                <a:tailEnd/>
              </a:ln>
              <a:effectLst/>
            </p:spPr>
            <p:txBody>
              <a:bodyPr wrap="none">
                <a:spAutoFit/>
              </a:bodyPr>
              <a:lstStyle/>
              <a:p>
                <a:r>
                  <a:rPr lang="en-US" sz="1600" dirty="0">
                    <a:solidFill>
                      <a:schemeClr val="tx1"/>
                    </a:solidFill>
                  </a:rPr>
                  <a:t>20</a:t>
                </a:r>
              </a:p>
            </p:txBody>
          </p:sp>
          <p:sp>
            <p:nvSpPr>
              <p:cNvPr id="1618995" name="Text Box 51"/>
              <p:cNvSpPr txBox="1">
                <a:spLocks noChangeArrowheads="1"/>
              </p:cNvSpPr>
              <p:nvPr/>
            </p:nvSpPr>
            <p:spPr bwMode="auto">
              <a:xfrm>
                <a:off x="1152" y="1279"/>
                <a:ext cx="336" cy="212"/>
              </a:xfrm>
              <a:prstGeom prst="rect">
                <a:avLst/>
              </a:prstGeom>
              <a:noFill/>
              <a:ln w="12700">
                <a:noFill/>
                <a:miter lim="800000"/>
                <a:headEnd/>
                <a:tailEnd/>
              </a:ln>
              <a:effectLst/>
            </p:spPr>
            <p:txBody>
              <a:bodyPr wrap="none">
                <a:spAutoFit/>
              </a:bodyPr>
              <a:lstStyle/>
              <a:p>
                <a:r>
                  <a:rPr lang="en-US" sz="1600">
                    <a:solidFill>
                      <a:schemeClr val="tx1"/>
                    </a:solidFill>
                  </a:rPr>
                  <a:t>Tag</a:t>
                </a:r>
              </a:p>
            </p:txBody>
          </p:sp>
          <p:sp>
            <p:nvSpPr>
              <p:cNvPr id="1618996" name="Line 52"/>
              <p:cNvSpPr>
                <a:spLocks noChangeShapeType="1"/>
              </p:cNvSpPr>
              <p:nvPr/>
            </p:nvSpPr>
            <p:spPr bwMode="auto">
              <a:xfrm>
                <a:off x="2112" y="1248"/>
                <a:ext cx="0" cy="240"/>
              </a:xfrm>
              <a:prstGeom prst="line">
                <a:avLst/>
              </a:prstGeom>
              <a:noFill/>
              <a:ln w="28575">
                <a:solidFill>
                  <a:schemeClr val="tx1"/>
                </a:solidFill>
                <a:round/>
                <a:headEnd/>
                <a:tailEnd/>
              </a:ln>
              <a:effectLst/>
            </p:spPr>
            <p:txBody>
              <a:bodyPr/>
              <a:lstStyle/>
              <a:p>
                <a:endParaRPr lang="en-US"/>
              </a:p>
            </p:txBody>
          </p:sp>
          <p:sp>
            <p:nvSpPr>
              <p:cNvPr id="1618997" name="Line 53"/>
              <p:cNvSpPr>
                <a:spLocks noChangeShapeType="1"/>
              </p:cNvSpPr>
              <p:nvPr/>
            </p:nvSpPr>
            <p:spPr bwMode="auto">
              <a:xfrm>
                <a:off x="432" y="1488"/>
                <a:ext cx="1680" cy="0"/>
              </a:xfrm>
              <a:prstGeom prst="line">
                <a:avLst/>
              </a:prstGeom>
              <a:noFill/>
              <a:ln w="38100">
                <a:solidFill>
                  <a:schemeClr val="tx1"/>
                </a:solidFill>
                <a:round/>
                <a:headEnd/>
                <a:tailEnd/>
              </a:ln>
              <a:effectLst/>
            </p:spPr>
            <p:txBody>
              <a:bodyPr/>
              <a:lstStyle/>
              <a:p>
                <a:endParaRPr lang="en-US"/>
              </a:p>
            </p:txBody>
          </p:sp>
          <p:sp>
            <p:nvSpPr>
              <p:cNvPr id="1618998" name="Line 54"/>
              <p:cNvSpPr>
                <a:spLocks noChangeShapeType="1"/>
              </p:cNvSpPr>
              <p:nvPr/>
            </p:nvSpPr>
            <p:spPr bwMode="auto">
              <a:xfrm>
                <a:off x="432" y="1488"/>
                <a:ext cx="0" cy="1824"/>
              </a:xfrm>
              <a:prstGeom prst="line">
                <a:avLst/>
              </a:prstGeom>
              <a:noFill/>
              <a:ln w="28575">
                <a:solidFill>
                  <a:schemeClr val="tx1"/>
                </a:solidFill>
                <a:round/>
                <a:headEnd/>
                <a:tailEnd/>
              </a:ln>
              <a:effectLst/>
            </p:spPr>
            <p:txBody>
              <a:bodyPr/>
              <a:lstStyle/>
              <a:p>
                <a:endParaRPr lang="en-US"/>
              </a:p>
            </p:txBody>
          </p:sp>
          <p:sp>
            <p:nvSpPr>
              <p:cNvPr id="1618999" name="Line 55"/>
              <p:cNvSpPr>
                <a:spLocks noChangeShapeType="1"/>
              </p:cNvSpPr>
              <p:nvPr/>
            </p:nvSpPr>
            <p:spPr bwMode="auto">
              <a:xfrm>
                <a:off x="432" y="3312"/>
                <a:ext cx="720" cy="0"/>
              </a:xfrm>
              <a:prstGeom prst="line">
                <a:avLst/>
              </a:prstGeom>
              <a:noFill/>
              <a:ln w="28575">
                <a:solidFill>
                  <a:schemeClr val="tx1"/>
                </a:solidFill>
                <a:round/>
                <a:headEnd/>
                <a:tailEnd type="triangle" w="med" len="med"/>
              </a:ln>
              <a:effectLst/>
            </p:spPr>
            <p:txBody>
              <a:bodyPr/>
              <a:lstStyle/>
              <a:p>
                <a:endParaRPr lang="en-US"/>
              </a:p>
            </p:txBody>
          </p:sp>
        </p:grpSp>
        <p:sp>
          <p:nvSpPr>
            <p:cNvPr id="1619000" name="Freeform 56"/>
            <p:cNvSpPr>
              <a:spLocks/>
            </p:cNvSpPr>
            <p:nvPr/>
          </p:nvSpPr>
          <p:spPr bwMode="auto">
            <a:xfrm>
              <a:off x="1182" y="3240"/>
              <a:ext cx="249" cy="165"/>
            </a:xfrm>
            <a:custGeom>
              <a:avLst/>
              <a:gdLst/>
              <a:ahLst/>
              <a:cxnLst>
                <a:cxn ang="0">
                  <a:pos x="125" y="162"/>
                </a:cxn>
                <a:cxn ang="0">
                  <a:pos x="145" y="162"/>
                </a:cxn>
                <a:cxn ang="0">
                  <a:pos x="165" y="160"/>
                </a:cxn>
                <a:cxn ang="0">
                  <a:pos x="182" y="154"/>
                </a:cxn>
                <a:cxn ang="0">
                  <a:pos x="199" y="147"/>
                </a:cxn>
                <a:cxn ang="0">
                  <a:pos x="216" y="140"/>
                </a:cxn>
                <a:cxn ang="0">
                  <a:pos x="226" y="130"/>
                </a:cxn>
                <a:cxn ang="0">
                  <a:pos x="236" y="121"/>
                </a:cxn>
                <a:cxn ang="0">
                  <a:pos x="246" y="108"/>
                </a:cxn>
                <a:cxn ang="0">
                  <a:pos x="249" y="94"/>
                </a:cxn>
                <a:cxn ang="0">
                  <a:pos x="249" y="81"/>
                </a:cxn>
                <a:cxn ang="0">
                  <a:pos x="249" y="68"/>
                </a:cxn>
                <a:cxn ang="0">
                  <a:pos x="246" y="57"/>
                </a:cxn>
                <a:cxn ang="0">
                  <a:pos x="236" y="44"/>
                </a:cxn>
                <a:cxn ang="0">
                  <a:pos x="226" y="35"/>
                </a:cxn>
                <a:cxn ang="0">
                  <a:pos x="216" y="24"/>
                </a:cxn>
                <a:cxn ang="0">
                  <a:pos x="199" y="15"/>
                </a:cxn>
                <a:cxn ang="0">
                  <a:pos x="182" y="9"/>
                </a:cxn>
                <a:cxn ang="0">
                  <a:pos x="165" y="4"/>
                </a:cxn>
                <a:cxn ang="0">
                  <a:pos x="145" y="2"/>
                </a:cxn>
                <a:cxn ang="0">
                  <a:pos x="125" y="0"/>
                </a:cxn>
                <a:cxn ang="0">
                  <a:pos x="105" y="2"/>
                </a:cxn>
                <a:cxn ang="0">
                  <a:pos x="88" y="4"/>
                </a:cxn>
                <a:cxn ang="0">
                  <a:pos x="68" y="9"/>
                </a:cxn>
                <a:cxn ang="0">
                  <a:pos x="51" y="15"/>
                </a:cxn>
                <a:cxn ang="0">
                  <a:pos x="37" y="24"/>
                </a:cxn>
                <a:cxn ang="0">
                  <a:pos x="24" y="35"/>
                </a:cxn>
                <a:cxn ang="0">
                  <a:pos x="14" y="44"/>
                </a:cxn>
                <a:cxn ang="0">
                  <a:pos x="7" y="57"/>
                </a:cxn>
                <a:cxn ang="0">
                  <a:pos x="4" y="68"/>
                </a:cxn>
                <a:cxn ang="0">
                  <a:pos x="0" y="81"/>
                </a:cxn>
                <a:cxn ang="0">
                  <a:pos x="4" y="94"/>
                </a:cxn>
                <a:cxn ang="0">
                  <a:pos x="7" y="108"/>
                </a:cxn>
                <a:cxn ang="0">
                  <a:pos x="14" y="121"/>
                </a:cxn>
                <a:cxn ang="0">
                  <a:pos x="24" y="130"/>
                </a:cxn>
                <a:cxn ang="0">
                  <a:pos x="37" y="140"/>
                </a:cxn>
                <a:cxn ang="0">
                  <a:pos x="51" y="147"/>
                </a:cxn>
                <a:cxn ang="0">
                  <a:pos x="68" y="154"/>
                </a:cxn>
                <a:cxn ang="0">
                  <a:pos x="88" y="160"/>
                </a:cxn>
                <a:cxn ang="0">
                  <a:pos x="105" y="162"/>
                </a:cxn>
                <a:cxn ang="0">
                  <a:pos x="125" y="165"/>
                </a:cxn>
                <a:cxn ang="0">
                  <a:pos x="125" y="165"/>
                </a:cxn>
              </a:cxnLst>
              <a:rect l="0" t="0" r="r" b="b"/>
              <a:pathLst>
                <a:path w="249" h="165">
                  <a:moveTo>
                    <a:pt x="125" y="162"/>
                  </a:moveTo>
                  <a:lnTo>
                    <a:pt x="145" y="162"/>
                  </a:lnTo>
                  <a:lnTo>
                    <a:pt x="165" y="160"/>
                  </a:lnTo>
                  <a:lnTo>
                    <a:pt x="182" y="154"/>
                  </a:lnTo>
                  <a:lnTo>
                    <a:pt x="199" y="147"/>
                  </a:lnTo>
                  <a:lnTo>
                    <a:pt x="216" y="140"/>
                  </a:lnTo>
                  <a:lnTo>
                    <a:pt x="226" y="130"/>
                  </a:lnTo>
                  <a:lnTo>
                    <a:pt x="236" y="121"/>
                  </a:lnTo>
                  <a:lnTo>
                    <a:pt x="246" y="108"/>
                  </a:lnTo>
                  <a:lnTo>
                    <a:pt x="249" y="94"/>
                  </a:lnTo>
                  <a:lnTo>
                    <a:pt x="249" y="81"/>
                  </a:lnTo>
                  <a:lnTo>
                    <a:pt x="249" y="68"/>
                  </a:lnTo>
                  <a:lnTo>
                    <a:pt x="246" y="57"/>
                  </a:lnTo>
                  <a:lnTo>
                    <a:pt x="236" y="44"/>
                  </a:lnTo>
                  <a:lnTo>
                    <a:pt x="226" y="35"/>
                  </a:lnTo>
                  <a:lnTo>
                    <a:pt x="216" y="24"/>
                  </a:lnTo>
                  <a:lnTo>
                    <a:pt x="199" y="15"/>
                  </a:lnTo>
                  <a:lnTo>
                    <a:pt x="182" y="9"/>
                  </a:lnTo>
                  <a:lnTo>
                    <a:pt x="165" y="4"/>
                  </a:lnTo>
                  <a:lnTo>
                    <a:pt x="145" y="2"/>
                  </a:lnTo>
                  <a:lnTo>
                    <a:pt x="125" y="0"/>
                  </a:lnTo>
                  <a:lnTo>
                    <a:pt x="105" y="2"/>
                  </a:lnTo>
                  <a:lnTo>
                    <a:pt x="88" y="4"/>
                  </a:lnTo>
                  <a:lnTo>
                    <a:pt x="68" y="9"/>
                  </a:lnTo>
                  <a:lnTo>
                    <a:pt x="51" y="15"/>
                  </a:lnTo>
                  <a:lnTo>
                    <a:pt x="37" y="24"/>
                  </a:lnTo>
                  <a:lnTo>
                    <a:pt x="24" y="35"/>
                  </a:lnTo>
                  <a:lnTo>
                    <a:pt x="14" y="44"/>
                  </a:lnTo>
                  <a:lnTo>
                    <a:pt x="7" y="57"/>
                  </a:lnTo>
                  <a:lnTo>
                    <a:pt x="4" y="68"/>
                  </a:lnTo>
                  <a:lnTo>
                    <a:pt x="0" y="81"/>
                  </a:lnTo>
                  <a:lnTo>
                    <a:pt x="4" y="94"/>
                  </a:lnTo>
                  <a:lnTo>
                    <a:pt x="7" y="108"/>
                  </a:lnTo>
                  <a:lnTo>
                    <a:pt x="14" y="121"/>
                  </a:lnTo>
                  <a:lnTo>
                    <a:pt x="24" y="130"/>
                  </a:lnTo>
                  <a:lnTo>
                    <a:pt x="37" y="140"/>
                  </a:lnTo>
                  <a:lnTo>
                    <a:pt x="51" y="147"/>
                  </a:lnTo>
                  <a:lnTo>
                    <a:pt x="68" y="154"/>
                  </a:lnTo>
                  <a:lnTo>
                    <a:pt x="88" y="160"/>
                  </a:lnTo>
                  <a:lnTo>
                    <a:pt x="105" y="162"/>
                  </a:lnTo>
                  <a:lnTo>
                    <a:pt x="125" y="165"/>
                  </a:lnTo>
                  <a:lnTo>
                    <a:pt x="125" y="165"/>
                  </a:lnTo>
                </a:path>
              </a:pathLst>
            </a:custGeom>
            <a:noFill/>
            <a:ln w="20638">
              <a:solidFill>
                <a:srgbClr val="000000"/>
              </a:solidFill>
              <a:prstDash val="solid"/>
              <a:round/>
              <a:headEnd/>
              <a:tailEnd/>
            </a:ln>
          </p:spPr>
          <p:txBody>
            <a:bodyPr/>
            <a:lstStyle/>
            <a:p>
              <a:endParaRPr lang="en-US"/>
            </a:p>
          </p:txBody>
        </p:sp>
        <p:sp>
          <p:nvSpPr>
            <p:cNvPr id="1619001" name="Freeform 57"/>
            <p:cNvSpPr>
              <a:spLocks noEditPoints="1"/>
            </p:cNvSpPr>
            <p:nvPr/>
          </p:nvSpPr>
          <p:spPr bwMode="auto">
            <a:xfrm>
              <a:off x="1270" y="3312"/>
              <a:ext cx="74" cy="25"/>
            </a:xfrm>
            <a:custGeom>
              <a:avLst/>
              <a:gdLst/>
              <a:ahLst/>
              <a:cxnLst>
                <a:cxn ang="0">
                  <a:pos x="0" y="0"/>
                </a:cxn>
                <a:cxn ang="0">
                  <a:pos x="74" y="0"/>
                </a:cxn>
                <a:cxn ang="0">
                  <a:pos x="74" y="7"/>
                </a:cxn>
                <a:cxn ang="0">
                  <a:pos x="3" y="7"/>
                </a:cxn>
                <a:cxn ang="0">
                  <a:pos x="3" y="0"/>
                </a:cxn>
                <a:cxn ang="0">
                  <a:pos x="3" y="0"/>
                </a:cxn>
                <a:cxn ang="0">
                  <a:pos x="0" y="0"/>
                </a:cxn>
                <a:cxn ang="0">
                  <a:pos x="3" y="18"/>
                </a:cxn>
                <a:cxn ang="0">
                  <a:pos x="74" y="18"/>
                </a:cxn>
                <a:cxn ang="0">
                  <a:pos x="74" y="25"/>
                </a:cxn>
                <a:cxn ang="0">
                  <a:pos x="3" y="25"/>
                </a:cxn>
                <a:cxn ang="0">
                  <a:pos x="3" y="18"/>
                </a:cxn>
                <a:cxn ang="0">
                  <a:pos x="3" y="18"/>
                </a:cxn>
              </a:cxnLst>
              <a:rect l="0" t="0" r="r" b="b"/>
              <a:pathLst>
                <a:path w="74" h="25">
                  <a:moveTo>
                    <a:pt x="0" y="0"/>
                  </a:moveTo>
                  <a:lnTo>
                    <a:pt x="74" y="0"/>
                  </a:lnTo>
                  <a:lnTo>
                    <a:pt x="74" y="7"/>
                  </a:lnTo>
                  <a:lnTo>
                    <a:pt x="3" y="7"/>
                  </a:lnTo>
                  <a:lnTo>
                    <a:pt x="3" y="0"/>
                  </a:lnTo>
                  <a:lnTo>
                    <a:pt x="3" y="0"/>
                  </a:lnTo>
                  <a:lnTo>
                    <a:pt x="0" y="0"/>
                  </a:lnTo>
                  <a:close/>
                  <a:moveTo>
                    <a:pt x="3" y="18"/>
                  </a:moveTo>
                  <a:lnTo>
                    <a:pt x="74" y="18"/>
                  </a:lnTo>
                  <a:lnTo>
                    <a:pt x="74" y="25"/>
                  </a:lnTo>
                  <a:lnTo>
                    <a:pt x="3" y="25"/>
                  </a:lnTo>
                  <a:lnTo>
                    <a:pt x="3" y="18"/>
                  </a:lnTo>
                  <a:lnTo>
                    <a:pt x="3" y="18"/>
                  </a:lnTo>
                  <a:close/>
                </a:path>
              </a:pathLst>
            </a:custGeom>
            <a:solidFill>
              <a:srgbClr val="000000"/>
            </a:solidFill>
            <a:ln w="9525">
              <a:noFill/>
              <a:round/>
              <a:headEnd/>
              <a:tailEnd/>
            </a:ln>
          </p:spPr>
          <p:txBody>
            <a:bodyPr/>
            <a:lstStyle/>
            <a:p>
              <a:endParaRPr lang="en-US"/>
            </a:p>
          </p:txBody>
        </p:sp>
      </p:grpSp>
      <p:grpSp>
        <p:nvGrpSpPr>
          <p:cNvPr id="9" name="Group 58"/>
          <p:cNvGrpSpPr>
            <a:grpSpLocks/>
          </p:cNvGrpSpPr>
          <p:nvPr/>
        </p:nvGrpSpPr>
        <p:grpSpPr bwMode="auto">
          <a:xfrm>
            <a:off x="304800" y="1540930"/>
            <a:ext cx="1770063" cy="4572000"/>
            <a:chOff x="192" y="960"/>
            <a:chExt cx="1115" cy="2880"/>
          </a:xfrm>
        </p:grpSpPr>
        <p:sp>
          <p:nvSpPr>
            <p:cNvPr id="1619003" name="Freeform 59"/>
            <p:cNvSpPr>
              <a:spLocks/>
            </p:cNvSpPr>
            <p:nvPr/>
          </p:nvSpPr>
          <p:spPr bwMode="auto">
            <a:xfrm>
              <a:off x="912" y="3552"/>
              <a:ext cx="222" cy="172"/>
            </a:xfrm>
            <a:custGeom>
              <a:avLst/>
              <a:gdLst/>
              <a:ahLst/>
              <a:cxnLst>
                <a:cxn ang="0">
                  <a:pos x="0" y="101"/>
                </a:cxn>
                <a:cxn ang="0">
                  <a:pos x="3" y="114"/>
                </a:cxn>
                <a:cxn ang="0">
                  <a:pos x="7" y="125"/>
                </a:cxn>
                <a:cxn ang="0">
                  <a:pos x="13" y="134"/>
                </a:cxn>
                <a:cxn ang="0">
                  <a:pos x="23" y="143"/>
                </a:cxn>
                <a:cxn ang="0">
                  <a:pos x="33" y="152"/>
                </a:cxn>
                <a:cxn ang="0">
                  <a:pos x="47" y="158"/>
                </a:cxn>
                <a:cxn ang="0">
                  <a:pos x="60" y="165"/>
                </a:cxn>
                <a:cxn ang="0">
                  <a:pos x="77" y="169"/>
                </a:cxn>
                <a:cxn ang="0">
                  <a:pos x="94" y="172"/>
                </a:cxn>
                <a:cxn ang="0">
                  <a:pos x="111" y="172"/>
                </a:cxn>
                <a:cxn ang="0">
                  <a:pos x="131" y="172"/>
                </a:cxn>
                <a:cxn ang="0">
                  <a:pos x="148" y="169"/>
                </a:cxn>
                <a:cxn ang="0">
                  <a:pos x="161" y="165"/>
                </a:cxn>
                <a:cxn ang="0">
                  <a:pos x="178" y="158"/>
                </a:cxn>
                <a:cxn ang="0">
                  <a:pos x="188" y="152"/>
                </a:cxn>
                <a:cxn ang="0">
                  <a:pos x="202" y="143"/>
                </a:cxn>
                <a:cxn ang="0">
                  <a:pos x="208" y="134"/>
                </a:cxn>
                <a:cxn ang="0">
                  <a:pos x="215" y="125"/>
                </a:cxn>
                <a:cxn ang="0">
                  <a:pos x="222" y="114"/>
                </a:cxn>
                <a:cxn ang="0">
                  <a:pos x="222" y="104"/>
                </a:cxn>
                <a:cxn ang="0">
                  <a:pos x="222" y="0"/>
                </a:cxn>
                <a:cxn ang="0">
                  <a:pos x="3" y="0"/>
                </a:cxn>
                <a:cxn ang="0">
                  <a:pos x="3" y="104"/>
                </a:cxn>
                <a:cxn ang="0">
                  <a:pos x="3" y="104"/>
                </a:cxn>
              </a:cxnLst>
              <a:rect l="0" t="0" r="r" b="b"/>
              <a:pathLst>
                <a:path w="222" h="172">
                  <a:moveTo>
                    <a:pt x="0" y="101"/>
                  </a:moveTo>
                  <a:lnTo>
                    <a:pt x="3" y="114"/>
                  </a:lnTo>
                  <a:lnTo>
                    <a:pt x="7" y="125"/>
                  </a:lnTo>
                  <a:lnTo>
                    <a:pt x="13" y="134"/>
                  </a:lnTo>
                  <a:lnTo>
                    <a:pt x="23" y="143"/>
                  </a:lnTo>
                  <a:lnTo>
                    <a:pt x="33" y="152"/>
                  </a:lnTo>
                  <a:lnTo>
                    <a:pt x="47" y="158"/>
                  </a:lnTo>
                  <a:lnTo>
                    <a:pt x="60" y="165"/>
                  </a:lnTo>
                  <a:lnTo>
                    <a:pt x="77" y="169"/>
                  </a:lnTo>
                  <a:lnTo>
                    <a:pt x="94" y="172"/>
                  </a:lnTo>
                  <a:lnTo>
                    <a:pt x="111" y="172"/>
                  </a:lnTo>
                  <a:lnTo>
                    <a:pt x="131" y="172"/>
                  </a:lnTo>
                  <a:lnTo>
                    <a:pt x="148" y="169"/>
                  </a:lnTo>
                  <a:lnTo>
                    <a:pt x="161" y="165"/>
                  </a:lnTo>
                  <a:lnTo>
                    <a:pt x="178" y="158"/>
                  </a:lnTo>
                  <a:lnTo>
                    <a:pt x="188" y="152"/>
                  </a:lnTo>
                  <a:lnTo>
                    <a:pt x="202" y="143"/>
                  </a:lnTo>
                  <a:lnTo>
                    <a:pt x="208" y="134"/>
                  </a:lnTo>
                  <a:lnTo>
                    <a:pt x="215" y="125"/>
                  </a:lnTo>
                  <a:lnTo>
                    <a:pt x="222" y="114"/>
                  </a:lnTo>
                  <a:lnTo>
                    <a:pt x="222" y="104"/>
                  </a:lnTo>
                  <a:lnTo>
                    <a:pt x="222" y="0"/>
                  </a:lnTo>
                  <a:lnTo>
                    <a:pt x="3" y="0"/>
                  </a:lnTo>
                  <a:lnTo>
                    <a:pt x="3" y="104"/>
                  </a:lnTo>
                  <a:lnTo>
                    <a:pt x="3" y="104"/>
                  </a:lnTo>
                </a:path>
              </a:pathLst>
            </a:custGeom>
            <a:noFill/>
            <a:ln w="20638">
              <a:solidFill>
                <a:srgbClr val="000000"/>
              </a:solidFill>
              <a:prstDash val="solid"/>
              <a:round/>
              <a:headEnd/>
              <a:tailEnd/>
            </a:ln>
          </p:spPr>
          <p:txBody>
            <a:bodyPr/>
            <a:lstStyle/>
            <a:p>
              <a:endParaRPr lang="en-US"/>
            </a:p>
          </p:txBody>
        </p:sp>
        <p:sp>
          <p:nvSpPr>
            <p:cNvPr id="1619004" name="Line 60"/>
            <p:cNvSpPr>
              <a:spLocks noChangeShapeType="1"/>
            </p:cNvSpPr>
            <p:nvPr/>
          </p:nvSpPr>
          <p:spPr bwMode="auto">
            <a:xfrm>
              <a:off x="1004" y="2391"/>
              <a:ext cx="4" cy="1161"/>
            </a:xfrm>
            <a:prstGeom prst="line">
              <a:avLst/>
            </a:prstGeom>
            <a:noFill/>
            <a:ln w="20701">
              <a:solidFill>
                <a:srgbClr val="000000"/>
              </a:solidFill>
              <a:round/>
              <a:headEnd type="oval" w="sm" len="sm"/>
              <a:tailEnd/>
            </a:ln>
          </p:spPr>
          <p:txBody>
            <a:bodyPr/>
            <a:lstStyle/>
            <a:p>
              <a:endParaRPr lang="en-US"/>
            </a:p>
          </p:txBody>
        </p:sp>
        <p:sp>
          <p:nvSpPr>
            <p:cNvPr id="1619005" name="Freeform 61"/>
            <p:cNvSpPr>
              <a:spLocks/>
            </p:cNvSpPr>
            <p:nvPr/>
          </p:nvSpPr>
          <p:spPr bwMode="auto">
            <a:xfrm>
              <a:off x="1055" y="3405"/>
              <a:ext cx="252" cy="136"/>
            </a:xfrm>
            <a:custGeom>
              <a:avLst/>
              <a:gdLst/>
              <a:ahLst/>
              <a:cxnLst>
                <a:cxn ang="0">
                  <a:pos x="248" y="0"/>
                </a:cxn>
                <a:cxn ang="0">
                  <a:pos x="252" y="68"/>
                </a:cxn>
                <a:cxn ang="0">
                  <a:pos x="0" y="68"/>
                </a:cxn>
                <a:cxn ang="0">
                  <a:pos x="0" y="136"/>
                </a:cxn>
              </a:cxnLst>
              <a:rect l="0" t="0" r="r" b="b"/>
              <a:pathLst>
                <a:path w="252" h="136">
                  <a:moveTo>
                    <a:pt x="248" y="0"/>
                  </a:moveTo>
                  <a:lnTo>
                    <a:pt x="252" y="68"/>
                  </a:lnTo>
                  <a:lnTo>
                    <a:pt x="0" y="68"/>
                  </a:lnTo>
                  <a:lnTo>
                    <a:pt x="0" y="136"/>
                  </a:lnTo>
                </a:path>
              </a:pathLst>
            </a:custGeom>
            <a:noFill/>
            <a:ln w="20638">
              <a:solidFill>
                <a:srgbClr val="000000"/>
              </a:solidFill>
              <a:prstDash val="solid"/>
              <a:round/>
              <a:headEnd/>
              <a:tailEnd/>
            </a:ln>
          </p:spPr>
          <p:txBody>
            <a:bodyPr/>
            <a:lstStyle/>
            <a:p>
              <a:endParaRPr lang="en-US"/>
            </a:p>
          </p:txBody>
        </p:sp>
        <p:sp>
          <p:nvSpPr>
            <p:cNvPr id="1619006" name="Text Box 62"/>
            <p:cNvSpPr txBox="1">
              <a:spLocks noChangeArrowheads="1"/>
            </p:cNvSpPr>
            <p:nvPr/>
          </p:nvSpPr>
          <p:spPr bwMode="auto">
            <a:xfrm>
              <a:off x="192" y="960"/>
              <a:ext cx="272" cy="212"/>
            </a:xfrm>
            <a:prstGeom prst="rect">
              <a:avLst/>
            </a:prstGeom>
            <a:noFill/>
            <a:ln w="12700">
              <a:noFill/>
              <a:miter lim="800000"/>
              <a:headEnd/>
              <a:tailEnd/>
            </a:ln>
            <a:effectLst/>
          </p:spPr>
          <p:txBody>
            <a:bodyPr wrap="none">
              <a:spAutoFit/>
            </a:bodyPr>
            <a:lstStyle/>
            <a:p>
              <a:r>
                <a:rPr lang="en-US" sz="1600">
                  <a:solidFill>
                    <a:schemeClr val="tx1"/>
                  </a:solidFill>
                </a:rPr>
                <a:t>Hit</a:t>
              </a:r>
            </a:p>
          </p:txBody>
        </p:sp>
        <p:sp>
          <p:nvSpPr>
            <p:cNvPr id="1619007" name="Line 63"/>
            <p:cNvSpPr>
              <a:spLocks noChangeShapeType="1"/>
            </p:cNvSpPr>
            <p:nvPr/>
          </p:nvSpPr>
          <p:spPr bwMode="auto">
            <a:xfrm>
              <a:off x="1008" y="3744"/>
              <a:ext cx="0" cy="96"/>
            </a:xfrm>
            <a:prstGeom prst="line">
              <a:avLst/>
            </a:prstGeom>
            <a:noFill/>
            <a:ln w="12700">
              <a:solidFill>
                <a:schemeClr val="tx1"/>
              </a:solidFill>
              <a:round/>
              <a:headEnd/>
              <a:tailEnd/>
            </a:ln>
            <a:effectLst/>
          </p:spPr>
          <p:txBody>
            <a:bodyPr/>
            <a:lstStyle/>
            <a:p>
              <a:endParaRPr lang="en-US"/>
            </a:p>
          </p:txBody>
        </p:sp>
        <p:sp>
          <p:nvSpPr>
            <p:cNvPr id="1619008" name="Line 64"/>
            <p:cNvSpPr>
              <a:spLocks noChangeShapeType="1"/>
            </p:cNvSpPr>
            <p:nvPr/>
          </p:nvSpPr>
          <p:spPr bwMode="auto">
            <a:xfrm flipH="1">
              <a:off x="288" y="3840"/>
              <a:ext cx="720" cy="0"/>
            </a:xfrm>
            <a:prstGeom prst="line">
              <a:avLst/>
            </a:prstGeom>
            <a:noFill/>
            <a:ln w="12700">
              <a:solidFill>
                <a:schemeClr val="tx1"/>
              </a:solidFill>
              <a:round/>
              <a:headEnd/>
              <a:tailEnd/>
            </a:ln>
            <a:effectLst/>
          </p:spPr>
          <p:txBody>
            <a:bodyPr/>
            <a:lstStyle/>
            <a:p>
              <a:endParaRPr lang="en-US"/>
            </a:p>
          </p:txBody>
        </p:sp>
        <p:sp>
          <p:nvSpPr>
            <p:cNvPr id="1619009" name="Line 65"/>
            <p:cNvSpPr>
              <a:spLocks noChangeShapeType="1"/>
            </p:cNvSpPr>
            <p:nvPr/>
          </p:nvSpPr>
          <p:spPr bwMode="auto">
            <a:xfrm flipV="1">
              <a:off x="288" y="1200"/>
              <a:ext cx="0" cy="2640"/>
            </a:xfrm>
            <a:prstGeom prst="line">
              <a:avLst/>
            </a:prstGeom>
            <a:noFill/>
            <a:ln w="12700">
              <a:solidFill>
                <a:schemeClr val="tx1"/>
              </a:solidFill>
              <a:round/>
              <a:headEnd/>
              <a:tailEnd type="triangle" w="med" len="med"/>
            </a:ln>
            <a:effectLst/>
          </p:spPr>
          <p:txBody>
            <a:bodyPr/>
            <a:lstStyle/>
            <a:p>
              <a:endParaRPr lang="en-US"/>
            </a:p>
          </p:txBody>
        </p:sp>
      </p:grpSp>
      <p:grpSp>
        <p:nvGrpSpPr>
          <p:cNvPr id="10" name="Group 66"/>
          <p:cNvGrpSpPr>
            <a:grpSpLocks/>
          </p:cNvGrpSpPr>
          <p:nvPr/>
        </p:nvGrpSpPr>
        <p:grpSpPr bwMode="auto">
          <a:xfrm>
            <a:off x="3124200" y="1540930"/>
            <a:ext cx="5794375" cy="4757738"/>
            <a:chOff x="1968" y="960"/>
            <a:chExt cx="3650" cy="2997"/>
          </a:xfrm>
        </p:grpSpPr>
        <p:sp>
          <p:nvSpPr>
            <p:cNvPr id="1619011" name="Line 67"/>
            <p:cNvSpPr>
              <a:spLocks noChangeShapeType="1"/>
            </p:cNvSpPr>
            <p:nvPr/>
          </p:nvSpPr>
          <p:spPr bwMode="auto">
            <a:xfrm>
              <a:off x="3888" y="3696"/>
              <a:ext cx="144" cy="96"/>
            </a:xfrm>
            <a:prstGeom prst="line">
              <a:avLst/>
            </a:prstGeom>
            <a:noFill/>
            <a:ln w="20638">
              <a:solidFill>
                <a:srgbClr val="000000"/>
              </a:solidFill>
              <a:round/>
              <a:headEnd/>
              <a:tailEnd/>
            </a:ln>
          </p:spPr>
          <p:txBody>
            <a:bodyPr/>
            <a:lstStyle/>
            <a:p>
              <a:endParaRPr lang="en-US"/>
            </a:p>
          </p:txBody>
        </p:sp>
        <p:sp>
          <p:nvSpPr>
            <p:cNvPr id="1619012" name="Text Box 68"/>
            <p:cNvSpPr txBox="1">
              <a:spLocks noChangeArrowheads="1"/>
            </p:cNvSpPr>
            <p:nvPr/>
          </p:nvSpPr>
          <p:spPr bwMode="auto">
            <a:xfrm>
              <a:off x="5232" y="960"/>
              <a:ext cx="386" cy="212"/>
            </a:xfrm>
            <a:prstGeom prst="rect">
              <a:avLst/>
            </a:prstGeom>
            <a:noFill/>
            <a:ln w="12700">
              <a:noFill/>
              <a:miter lim="800000"/>
              <a:headEnd/>
              <a:tailEnd/>
            </a:ln>
            <a:effectLst/>
          </p:spPr>
          <p:txBody>
            <a:bodyPr wrap="none">
              <a:spAutoFit/>
            </a:bodyPr>
            <a:lstStyle/>
            <a:p>
              <a:r>
                <a:rPr lang="en-US" sz="1600">
                  <a:solidFill>
                    <a:schemeClr val="tx1"/>
                  </a:solidFill>
                </a:rPr>
                <a:t>Data</a:t>
              </a:r>
            </a:p>
          </p:txBody>
        </p:sp>
        <p:sp>
          <p:nvSpPr>
            <p:cNvPr id="1619013" name="Text Box 69"/>
            <p:cNvSpPr txBox="1">
              <a:spLocks noChangeArrowheads="1"/>
            </p:cNvSpPr>
            <p:nvPr/>
          </p:nvSpPr>
          <p:spPr bwMode="auto">
            <a:xfrm>
              <a:off x="3984" y="3744"/>
              <a:ext cx="260" cy="213"/>
            </a:xfrm>
            <a:prstGeom prst="rect">
              <a:avLst/>
            </a:prstGeom>
            <a:noFill/>
            <a:ln w="12700">
              <a:noFill/>
              <a:miter lim="800000"/>
              <a:headEnd/>
              <a:tailEnd/>
            </a:ln>
            <a:effectLst/>
          </p:spPr>
          <p:txBody>
            <a:bodyPr wrap="none">
              <a:spAutoFit/>
            </a:bodyPr>
            <a:lstStyle/>
            <a:p>
              <a:r>
                <a:rPr lang="en-US" sz="1600" dirty="0">
                  <a:solidFill>
                    <a:schemeClr val="tx1"/>
                  </a:solidFill>
                </a:rPr>
                <a:t>32</a:t>
              </a:r>
            </a:p>
          </p:txBody>
        </p:sp>
        <p:sp>
          <p:nvSpPr>
            <p:cNvPr id="1619014" name="Text Box 70"/>
            <p:cNvSpPr txBox="1">
              <a:spLocks noChangeArrowheads="1"/>
            </p:cNvSpPr>
            <p:nvPr/>
          </p:nvSpPr>
          <p:spPr bwMode="auto">
            <a:xfrm>
              <a:off x="3984" y="1248"/>
              <a:ext cx="1008" cy="212"/>
            </a:xfrm>
            <a:prstGeom prst="rect">
              <a:avLst/>
            </a:prstGeom>
            <a:noFill/>
            <a:ln w="12700">
              <a:noFill/>
              <a:miter lim="800000"/>
              <a:headEnd/>
              <a:tailEnd/>
            </a:ln>
            <a:effectLst/>
          </p:spPr>
          <p:txBody>
            <a:bodyPr>
              <a:spAutoFit/>
            </a:bodyPr>
            <a:lstStyle/>
            <a:p>
              <a:r>
                <a:rPr lang="en-US" sz="1600" dirty="0">
                  <a:solidFill>
                    <a:schemeClr val="tx1"/>
                  </a:solidFill>
                </a:rPr>
                <a:t>Block offset</a:t>
              </a:r>
            </a:p>
          </p:txBody>
        </p:sp>
        <p:sp>
          <p:nvSpPr>
            <p:cNvPr id="1619015" name="Line 71"/>
            <p:cNvSpPr>
              <a:spLocks noChangeShapeType="1"/>
            </p:cNvSpPr>
            <p:nvPr/>
          </p:nvSpPr>
          <p:spPr bwMode="auto">
            <a:xfrm>
              <a:off x="5424" y="1200"/>
              <a:ext cx="0" cy="2544"/>
            </a:xfrm>
            <a:prstGeom prst="line">
              <a:avLst/>
            </a:prstGeom>
            <a:noFill/>
            <a:ln w="28575">
              <a:solidFill>
                <a:schemeClr val="tx1"/>
              </a:solidFill>
              <a:round/>
              <a:headEnd type="triangle" w="med" len="med"/>
              <a:tailEnd/>
            </a:ln>
            <a:effectLst/>
          </p:spPr>
          <p:txBody>
            <a:bodyPr/>
            <a:lstStyle/>
            <a:p>
              <a:endParaRPr lang="en-US"/>
            </a:p>
          </p:txBody>
        </p:sp>
        <p:sp>
          <p:nvSpPr>
            <p:cNvPr id="1619016" name="AutoShape 72"/>
            <p:cNvSpPr>
              <a:spLocks noChangeArrowheads="1"/>
            </p:cNvSpPr>
            <p:nvPr/>
          </p:nvSpPr>
          <p:spPr bwMode="auto">
            <a:xfrm>
              <a:off x="2832" y="3456"/>
              <a:ext cx="1008"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2700">
              <a:solidFill>
                <a:schemeClr val="tx1"/>
              </a:solidFill>
              <a:miter lim="800000"/>
              <a:headEnd/>
              <a:tailEnd/>
            </a:ln>
            <a:effectLst/>
          </p:spPr>
          <p:txBody>
            <a:bodyPr wrap="none" anchor="ctr"/>
            <a:lstStyle/>
            <a:p>
              <a:endParaRPr lang="en-US"/>
            </a:p>
          </p:txBody>
        </p:sp>
        <p:sp>
          <p:nvSpPr>
            <p:cNvPr id="1619017" name="Line 73"/>
            <p:cNvSpPr>
              <a:spLocks noChangeShapeType="1"/>
            </p:cNvSpPr>
            <p:nvPr/>
          </p:nvSpPr>
          <p:spPr bwMode="auto">
            <a:xfrm>
              <a:off x="1968" y="2400"/>
              <a:ext cx="0" cy="864"/>
            </a:xfrm>
            <a:prstGeom prst="line">
              <a:avLst/>
            </a:prstGeom>
            <a:noFill/>
            <a:ln w="28575">
              <a:solidFill>
                <a:schemeClr val="tx1"/>
              </a:solidFill>
              <a:round/>
              <a:headEnd type="oval" w="sm" len="sm"/>
              <a:tailEnd/>
            </a:ln>
            <a:effectLst/>
          </p:spPr>
          <p:txBody>
            <a:bodyPr/>
            <a:lstStyle/>
            <a:p>
              <a:endParaRPr lang="en-US"/>
            </a:p>
          </p:txBody>
        </p:sp>
        <p:sp>
          <p:nvSpPr>
            <p:cNvPr id="1619018" name="Line 74"/>
            <p:cNvSpPr>
              <a:spLocks noChangeShapeType="1"/>
            </p:cNvSpPr>
            <p:nvPr/>
          </p:nvSpPr>
          <p:spPr bwMode="auto">
            <a:xfrm>
              <a:off x="2928" y="2400"/>
              <a:ext cx="0" cy="768"/>
            </a:xfrm>
            <a:prstGeom prst="line">
              <a:avLst/>
            </a:prstGeom>
            <a:noFill/>
            <a:ln w="28575">
              <a:solidFill>
                <a:schemeClr val="tx1"/>
              </a:solidFill>
              <a:round/>
              <a:headEnd type="oval" w="sm" len="sm"/>
              <a:tailEnd/>
            </a:ln>
            <a:effectLst/>
          </p:spPr>
          <p:txBody>
            <a:bodyPr/>
            <a:lstStyle/>
            <a:p>
              <a:endParaRPr lang="en-US"/>
            </a:p>
          </p:txBody>
        </p:sp>
        <p:sp>
          <p:nvSpPr>
            <p:cNvPr id="1619019" name="Line 75"/>
            <p:cNvSpPr>
              <a:spLocks noChangeShapeType="1"/>
            </p:cNvSpPr>
            <p:nvPr/>
          </p:nvSpPr>
          <p:spPr bwMode="auto">
            <a:xfrm>
              <a:off x="3840" y="2400"/>
              <a:ext cx="0" cy="768"/>
            </a:xfrm>
            <a:prstGeom prst="line">
              <a:avLst/>
            </a:prstGeom>
            <a:noFill/>
            <a:ln w="28575">
              <a:solidFill>
                <a:schemeClr val="tx1"/>
              </a:solidFill>
              <a:round/>
              <a:headEnd type="oval" w="sm" len="sm"/>
              <a:tailEnd/>
            </a:ln>
            <a:effectLst/>
          </p:spPr>
          <p:txBody>
            <a:bodyPr/>
            <a:lstStyle/>
            <a:p>
              <a:endParaRPr lang="en-US"/>
            </a:p>
          </p:txBody>
        </p:sp>
        <p:sp>
          <p:nvSpPr>
            <p:cNvPr id="1619020" name="Line 76"/>
            <p:cNvSpPr>
              <a:spLocks noChangeShapeType="1"/>
            </p:cNvSpPr>
            <p:nvPr/>
          </p:nvSpPr>
          <p:spPr bwMode="auto">
            <a:xfrm>
              <a:off x="4752" y="2400"/>
              <a:ext cx="0" cy="864"/>
            </a:xfrm>
            <a:prstGeom prst="line">
              <a:avLst/>
            </a:prstGeom>
            <a:noFill/>
            <a:ln w="28575">
              <a:solidFill>
                <a:schemeClr val="tx1"/>
              </a:solidFill>
              <a:round/>
              <a:headEnd type="oval" w="sm" len="sm"/>
              <a:tailEnd/>
            </a:ln>
            <a:effectLst/>
          </p:spPr>
          <p:txBody>
            <a:bodyPr/>
            <a:lstStyle/>
            <a:p>
              <a:endParaRPr lang="en-US"/>
            </a:p>
          </p:txBody>
        </p:sp>
        <p:sp>
          <p:nvSpPr>
            <p:cNvPr id="1619021" name="Line 77"/>
            <p:cNvSpPr>
              <a:spLocks noChangeShapeType="1"/>
            </p:cNvSpPr>
            <p:nvPr/>
          </p:nvSpPr>
          <p:spPr bwMode="auto">
            <a:xfrm>
              <a:off x="1968" y="3264"/>
              <a:ext cx="1056" cy="0"/>
            </a:xfrm>
            <a:prstGeom prst="line">
              <a:avLst/>
            </a:prstGeom>
            <a:noFill/>
            <a:ln w="28575">
              <a:solidFill>
                <a:schemeClr val="tx1"/>
              </a:solidFill>
              <a:round/>
              <a:headEnd/>
              <a:tailEnd/>
            </a:ln>
            <a:effectLst/>
          </p:spPr>
          <p:txBody>
            <a:bodyPr/>
            <a:lstStyle/>
            <a:p>
              <a:endParaRPr lang="en-US"/>
            </a:p>
          </p:txBody>
        </p:sp>
        <p:sp>
          <p:nvSpPr>
            <p:cNvPr id="1619022" name="Line 78"/>
            <p:cNvSpPr>
              <a:spLocks noChangeShapeType="1"/>
            </p:cNvSpPr>
            <p:nvPr/>
          </p:nvSpPr>
          <p:spPr bwMode="auto">
            <a:xfrm>
              <a:off x="3744" y="3264"/>
              <a:ext cx="1008" cy="0"/>
            </a:xfrm>
            <a:prstGeom prst="line">
              <a:avLst/>
            </a:prstGeom>
            <a:noFill/>
            <a:ln w="28575">
              <a:solidFill>
                <a:schemeClr val="tx1"/>
              </a:solidFill>
              <a:round/>
              <a:headEnd/>
              <a:tailEnd/>
            </a:ln>
            <a:effectLst/>
          </p:spPr>
          <p:txBody>
            <a:bodyPr/>
            <a:lstStyle/>
            <a:p>
              <a:endParaRPr lang="en-US"/>
            </a:p>
          </p:txBody>
        </p:sp>
        <p:sp>
          <p:nvSpPr>
            <p:cNvPr id="1619023" name="Line 79"/>
            <p:cNvSpPr>
              <a:spLocks noChangeShapeType="1"/>
            </p:cNvSpPr>
            <p:nvPr/>
          </p:nvSpPr>
          <p:spPr bwMode="auto">
            <a:xfrm>
              <a:off x="3504" y="3168"/>
              <a:ext cx="336" cy="0"/>
            </a:xfrm>
            <a:prstGeom prst="line">
              <a:avLst/>
            </a:prstGeom>
            <a:noFill/>
            <a:ln w="28575">
              <a:solidFill>
                <a:schemeClr val="tx1"/>
              </a:solidFill>
              <a:round/>
              <a:headEnd/>
              <a:tailEnd/>
            </a:ln>
            <a:effectLst/>
          </p:spPr>
          <p:txBody>
            <a:bodyPr/>
            <a:lstStyle/>
            <a:p>
              <a:endParaRPr lang="en-US"/>
            </a:p>
          </p:txBody>
        </p:sp>
        <p:sp>
          <p:nvSpPr>
            <p:cNvPr id="1619024" name="Line 80"/>
            <p:cNvSpPr>
              <a:spLocks noChangeShapeType="1"/>
            </p:cNvSpPr>
            <p:nvPr/>
          </p:nvSpPr>
          <p:spPr bwMode="auto">
            <a:xfrm>
              <a:off x="2928" y="3168"/>
              <a:ext cx="336" cy="0"/>
            </a:xfrm>
            <a:prstGeom prst="line">
              <a:avLst/>
            </a:prstGeom>
            <a:noFill/>
            <a:ln w="28575">
              <a:solidFill>
                <a:schemeClr val="tx1"/>
              </a:solidFill>
              <a:round/>
              <a:headEnd/>
              <a:tailEnd/>
            </a:ln>
            <a:effectLst/>
          </p:spPr>
          <p:txBody>
            <a:bodyPr/>
            <a:lstStyle/>
            <a:p>
              <a:endParaRPr lang="en-US"/>
            </a:p>
          </p:txBody>
        </p:sp>
        <p:sp>
          <p:nvSpPr>
            <p:cNvPr id="1619025" name="Line 81"/>
            <p:cNvSpPr>
              <a:spLocks noChangeShapeType="1"/>
            </p:cNvSpPr>
            <p:nvPr/>
          </p:nvSpPr>
          <p:spPr bwMode="auto">
            <a:xfrm>
              <a:off x="3264" y="3168"/>
              <a:ext cx="0" cy="288"/>
            </a:xfrm>
            <a:prstGeom prst="line">
              <a:avLst/>
            </a:prstGeom>
            <a:noFill/>
            <a:ln w="28575">
              <a:solidFill>
                <a:schemeClr val="tx1"/>
              </a:solidFill>
              <a:round/>
              <a:headEnd/>
              <a:tailEnd type="triangle" w="med" len="med"/>
            </a:ln>
            <a:effectLst/>
          </p:spPr>
          <p:txBody>
            <a:bodyPr/>
            <a:lstStyle/>
            <a:p>
              <a:endParaRPr lang="en-US"/>
            </a:p>
          </p:txBody>
        </p:sp>
        <p:sp>
          <p:nvSpPr>
            <p:cNvPr id="1619026" name="Line 82"/>
            <p:cNvSpPr>
              <a:spLocks noChangeShapeType="1"/>
            </p:cNvSpPr>
            <p:nvPr/>
          </p:nvSpPr>
          <p:spPr bwMode="auto">
            <a:xfrm>
              <a:off x="3504" y="3168"/>
              <a:ext cx="0" cy="288"/>
            </a:xfrm>
            <a:prstGeom prst="line">
              <a:avLst/>
            </a:prstGeom>
            <a:noFill/>
            <a:ln w="28575">
              <a:solidFill>
                <a:schemeClr val="tx1"/>
              </a:solidFill>
              <a:round/>
              <a:headEnd/>
              <a:tailEnd type="triangle" w="med" len="med"/>
            </a:ln>
            <a:effectLst/>
          </p:spPr>
          <p:txBody>
            <a:bodyPr/>
            <a:lstStyle/>
            <a:p>
              <a:endParaRPr lang="en-US"/>
            </a:p>
          </p:txBody>
        </p:sp>
        <p:sp>
          <p:nvSpPr>
            <p:cNvPr id="1619027" name="Line 83"/>
            <p:cNvSpPr>
              <a:spLocks noChangeShapeType="1"/>
            </p:cNvSpPr>
            <p:nvPr/>
          </p:nvSpPr>
          <p:spPr bwMode="auto">
            <a:xfrm>
              <a:off x="3744" y="3264"/>
              <a:ext cx="0" cy="192"/>
            </a:xfrm>
            <a:prstGeom prst="line">
              <a:avLst/>
            </a:prstGeom>
            <a:noFill/>
            <a:ln w="28575">
              <a:solidFill>
                <a:schemeClr val="tx1"/>
              </a:solidFill>
              <a:round/>
              <a:headEnd/>
              <a:tailEnd type="triangle" w="med" len="med"/>
            </a:ln>
            <a:effectLst/>
          </p:spPr>
          <p:txBody>
            <a:bodyPr/>
            <a:lstStyle/>
            <a:p>
              <a:endParaRPr lang="en-US"/>
            </a:p>
          </p:txBody>
        </p:sp>
        <p:sp>
          <p:nvSpPr>
            <p:cNvPr id="1619028" name="Line 84"/>
            <p:cNvSpPr>
              <a:spLocks noChangeShapeType="1"/>
            </p:cNvSpPr>
            <p:nvPr/>
          </p:nvSpPr>
          <p:spPr bwMode="auto">
            <a:xfrm>
              <a:off x="3024" y="3264"/>
              <a:ext cx="0" cy="192"/>
            </a:xfrm>
            <a:prstGeom prst="line">
              <a:avLst/>
            </a:prstGeom>
            <a:noFill/>
            <a:ln w="28575">
              <a:solidFill>
                <a:schemeClr val="tx1"/>
              </a:solidFill>
              <a:round/>
              <a:headEnd/>
              <a:tailEnd type="triangle" w="med" len="med"/>
            </a:ln>
            <a:effectLst/>
          </p:spPr>
          <p:txBody>
            <a:bodyPr/>
            <a:lstStyle/>
            <a:p>
              <a:endParaRPr lang="en-US"/>
            </a:p>
          </p:txBody>
        </p:sp>
        <p:sp>
          <p:nvSpPr>
            <p:cNvPr id="1619029" name="Line 85"/>
            <p:cNvSpPr>
              <a:spLocks noChangeShapeType="1"/>
            </p:cNvSpPr>
            <p:nvPr/>
          </p:nvSpPr>
          <p:spPr bwMode="auto">
            <a:xfrm>
              <a:off x="3024" y="1248"/>
              <a:ext cx="0" cy="192"/>
            </a:xfrm>
            <a:prstGeom prst="line">
              <a:avLst/>
            </a:prstGeom>
            <a:noFill/>
            <a:ln w="12700">
              <a:solidFill>
                <a:schemeClr val="tx1"/>
              </a:solidFill>
              <a:round/>
              <a:headEnd/>
              <a:tailEnd/>
            </a:ln>
            <a:effectLst/>
          </p:spPr>
          <p:txBody>
            <a:bodyPr/>
            <a:lstStyle/>
            <a:p>
              <a:endParaRPr lang="en-US"/>
            </a:p>
          </p:txBody>
        </p:sp>
        <p:sp>
          <p:nvSpPr>
            <p:cNvPr id="1619030" name="Line 86"/>
            <p:cNvSpPr>
              <a:spLocks noChangeShapeType="1"/>
            </p:cNvSpPr>
            <p:nvPr/>
          </p:nvSpPr>
          <p:spPr bwMode="auto">
            <a:xfrm>
              <a:off x="3024" y="1440"/>
              <a:ext cx="2304" cy="0"/>
            </a:xfrm>
            <a:prstGeom prst="line">
              <a:avLst/>
            </a:prstGeom>
            <a:noFill/>
            <a:ln w="12700">
              <a:solidFill>
                <a:schemeClr val="tx1"/>
              </a:solidFill>
              <a:round/>
              <a:headEnd/>
              <a:tailEnd/>
            </a:ln>
            <a:effectLst/>
          </p:spPr>
          <p:txBody>
            <a:bodyPr/>
            <a:lstStyle/>
            <a:p>
              <a:endParaRPr lang="en-US"/>
            </a:p>
          </p:txBody>
        </p:sp>
        <p:sp>
          <p:nvSpPr>
            <p:cNvPr id="1619031" name="Line 87"/>
            <p:cNvSpPr>
              <a:spLocks noChangeShapeType="1"/>
            </p:cNvSpPr>
            <p:nvPr/>
          </p:nvSpPr>
          <p:spPr bwMode="auto">
            <a:xfrm>
              <a:off x="5328" y="1440"/>
              <a:ext cx="0" cy="2112"/>
            </a:xfrm>
            <a:prstGeom prst="line">
              <a:avLst/>
            </a:prstGeom>
            <a:noFill/>
            <a:ln w="12700">
              <a:solidFill>
                <a:schemeClr val="tx1"/>
              </a:solidFill>
              <a:round/>
              <a:headEnd/>
              <a:tailEnd/>
            </a:ln>
            <a:effectLst/>
          </p:spPr>
          <p:txBody>
            <a:bodyPr/>
            <a:lstStyle/>
            <a:p>
              <a:endParaRPr lang="en-US"/>
            </a:p>
          </p:txBody>
        </p:sp>
        <p:sp>
          <p:nvSpPr>
            <p:cNvPr id="1619032" name="Line 88"/>
            <p:cNvSpPr>
              <a:spLocks noChangeShapeType="1"/>
            </p:cNvSpPr>
            <p:nvPr/>
          </p:nvSpPr>
          <p:spPr bwMode="auto">
            <a:xfrm flipH="1">
              <a:off x="3696" y="3552"/>
              <a:ext cx="1632" cy="0"/>
            </a:xfrm>
            <a:prstGeom prst="line">
              <a:avLst/>
            </a:prstGeom>
            <a:noFill/>
            <a:ln w="12700">
              <a:solidFill>
                <a:schemeClr val="tx1"/>
              </a:solidFill>
              <a:round/>
              <a:headEnd/>
              <a:tailEnd type="triangle" w="med" len="med"/>
            </a:ln>
            <a:effectLst/>
          </p:spPr>
          <p:txBody>
            <a:bodyPr/>
            <a:lstStyle/>
            <a:p>
              <a:endParaRPr lang="en-US"/>
            </a:p>
          </p:txBody>
        </p:sp>
        <p:sp>
          <p:nvSpPr>
            <p:cNvPr id="1619033" name="Line 89"/>
            <p:cNvSpPr>
              <a:spLocks noChangeShapeType="1"/>
            </p:cNvSpPr>
            <p:nvPr/>
          </p:nvSpPr>
          <p:spPr bwMode="auto">
            <a:xfrm>
              <a:off x="3360" y="3600"/>
              <a:ext cx="0" cy="144"/>
            </a:xfrm>
            <a:prstGeom prst="line">
              <a:avLst/>
            </a:prstGeom>
            <a:noFill/>
            <a:ln w="28575">
              <a:solidFill>
                <a:schemeClr val="tx1"/>
              </a:solidFill>
              <a:round/>
              <a:headEnd/>
              <a:tailEnd/>
            </a:ln>
            <a:effectLst/>
          </p:spPr>
          <p:txBody>
            <a:bodyPr/>
            <a:lstStyle/>
            <a:p>
              <a:endParaRPr lang="en-US"/>
            </a:p>
          </p:txBody>
        </p:sp>
        <p:sp>
          <p:nvSpPr>
            <p:cNvPr id="1619034" name="Line 90"/>
            <p:cNvSpPr>
              <a:spLocks noChangeShapeType="1"/>
            </p:cNvSpPr>
            <p:nvPr/>
          </p:nvSpPr>
          <p:spPr bwMode="auto">
            <a:xfrm>
              <a:off x="3360" y="3744"/>
              <a:ext cx="2064" cy="0"/>
            </a:xfrm>
            <a:prstGeom prst="line">
              <a:avLst/>
            </a:prstGeom>
            <a:noFill/>
            <a:ln w="28575">
              <a:solidFill>
                <a:schemeClr val="tx1"/>
              </a:solidFill>
              <a:round/>
              <a:headEnd/>
              <a:tailEnd/>
            </a:ln>
            <a:effectLst/>
          </p:spPr>
          <p:txBody>
            <a:bodyPr/>
            <a:lstStyle/>
            <a:p>
              <a:endParaRPr lang="en-US"/>
            </a:p>
          </p:txBody>
        </p:sp>
      </p:grpSp>
      <p:sp>
        <p:nvSpPr>
          <p:cNvPr id="1619036" name="Rectangle 92"/>
          <p:cNvSpPr>
            <a:spLocks noChangeArrowheads="1"/>
          </p:cNvSpPr>
          <p:nvPr/>
        </p:nvSpPr>
        <p:spPr bwMode="auto">
          <a:xfrm>
            <a:off x="533400" y="6400800"/>
            <a:ext cx="8077200" cy="457200"/>
          </a:xfrm>
          <a:prstGeom prst="rect">
            <a:avLst/>
          </a:prstGeom>
          <a:noFill/>
          <a:ln w="12700">
            <a:noFill/>
            <a:miter lim="800000"/>
            <a:headEnd/>
            <a:tailEnd/>
          </a:ln>
          <a:effectLst/>
        </p:spPr>
        <p:txBody>
          <a:bodyPr lIns="90488" tIns="44450" rIns="90488" bIns="44450"/>
          <a:lstStyle/>
          <a:p>
            <a:pPr marL="342900" indent="-342900" algn="ctr">
              <a:lnSpc>
                <a:spcPct val="90000"/>
              </a:lnSpc>
              <a:spcBef>
                <a:spcPct val="65000"/>
              </a:spcBef>
              <a:buClr>
                <a:schemeClr val="accent1"/>
              </a:buClr>
              <a:buSzPct val="75000"/>
              <a:buFont typeface="Wingdings" pitchFamily="2" charset="2"/>
              <a:buNone/>
            </a:pPr>
            <a:r>
              <a:rPr lang="en-US" sz="2400" dirty="0"/>
              <a:t>What kind of locality are we taking advantage of?</a:t>
            </a:r>
          </a:p>
        </p:txBody>
      </p:sp>
      <p:sp>
        <p:nvSpPr>
          <p:cNvPr id="97" name="Slide Number Placeholder 96"/>
          <p:cNvSpPr>
            <a:spLocks noGrp="1"/>
          </p:cNvSpPr>
          <p:nvPr>
            <p:ph type="sldNum" sz="quarter" idx="12"/>
          </p:nvPr>
        </p:nvSpPr>
        <p:spPr/>
        <p:txBody>
          <a:bodyPr/>
          <a:lstStyle/>
          <a:p>
            <a:fld id="{3CC63E4C-4642-794D-A2FD-70F6B81535F5}" type="slidenum">
              <a:rPr lang="en-US" smtClean="0"/>
              <a:pPr/>
              <a:t>11</a:t>
            </a:fld>
            <a:endParaRPr lang="en-US" dirty="0"/>
          </a:p>
        </p:txBody>
      </p:sp>
      <p:sp>
        <p:nvSpPr>
          <p:cNvPr id="99" name="Line 40"/>
          <p:cNvSpPr>
            <a:spLocks noChangeShapeType="1"/>
          </p:cNvSpPr>
          <p:nvPr/>
        </p:nvSpPr>
        <p:spPr bwMode="auto">
          <a:xfrm flipV="1">
            <a:off x="4889500" y="1769530"/>
            <a:ext cx="1588" cy="230188"/>
          </a:xfrm>
          <a:prstGeom prst="line">
            <a:avLst/>
          </a:prstGeom>
          <a:noFill/>
          <a:ln w="20638">
            <a:solidFill>
              <a:srgbClr val="000000"/>
            </a:solidFill>
            <a:round/>
            <a:headEnd/>
            <a:tailEnd/>
          </a:ln>
        </p:spPr>
        <p:txBody>
          <a:bodyPr/>
          <a:lstStyle/>
          <a:p>
            <a:endParaRPr lang="en-US"/>
          </a:p>
        </p:txBody>
      </p:sp>
    </p:spTree>
    <p:extLst>
      <p:ext uri="{BB962C8B-B14F-4D97-AF65-F5344CB8AC3E}">
        <p14:creationId xmlns="" xmlns:p14="http://schemas.microsoft.com/office/powerpoint/2010/main" val="351217454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499"/>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499"/>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499"/>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19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903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3042" name="Rectangle 2"/>
          <p:cNvSpPr>
            <a:spLocks noGrp="1" noChangeArrowheads="1"/>
          </p:cNvSpPr>
          <p:nvPr>
            <p:ph type="title"/>
          </p:nvPr>
        </p:nvSpPr>
        <p:spPr>
          <a:xfrm>
            <a:off x="457200" y="0"/>
            <a:ext cx="8153400" cy="422275"/>
          </a:xfrm>
        </p:spPr>
        <p:txBody>
          <a:bodyPr>
            <a:normAutofit/>
          </a:bodyPr>
          <a:lstStyle/>
          <a:p>
            <a:r>
              <a:rPr lang="en-US" sz="2400" dirty="0"/>
              <a:t>Miss Rate </a:t>
            </a:r>
            <a:r>
              <a:rPr lang="en-US" sz="2400" dirty="0" err="1"/>
              <a:t>vs</a:t>
            </a:r>
            <a:r>
              <a:rPr lang="en-US" sz="2400" dirty="0"/>
              <a:t> Block Size </a:t>
            </a:r>
            <a:r>
              <a:rPr lang="en-US" sz="2400" dirty="0" err="1"/>
              <a:t>vs</a:t>
            </a:r>
            <a:r>
              <a:rPr lang="en-US" sz="2400" dirty="0"/>
              <a:t> Cache Size</a:t>
            </a:r>
          </a:p>
        </p:txBody>
      </p:sp>
      <p:graphicFrame>
        <p:nvGraphicFramePr>
          <p:cNvPr id="5" name="Object 3"/>
          <p:cNvGraphicFramePr>
            <a:graphicFrameLocks noGrp="1" noChangeAspect="1"/>
          </p:cNvGraphicFramePr>
          <p:nvPr>
            <p:ph idx="1"/>
          </p:nvPr>
        </p:nvGraphicFramePr>
        <p:xfrm>
          <a:off x="609600" y="685800"/>
          <a:ext cx="6400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623045" name="Rectangle 5"/>
          <p:cNvSpPr>
            <a:spLocks noChangeArrowheads="1"/>
          </p:cNvSpPr>
          <p:nvPr/>
        </p:nvSpPr>
        <p:spPr bwMode="auto">
          <a:xfrm>
            <a:off x="152400" y="5105400"/>
            <a:ext cx="8763000" cy="1405513"/>
          </a:xfrm>
          <a:prstGeom prst="rect">
            <a:avLst/>
          </a:prstGeom>
          <a:noFill/>
          <a:ln w="12700">
            <a:noFill/>
            <a:miter lim="800000"/>
            <a:headEnd/>
            <a:tailEnd/>
          </a:ln>
          <a:effectLst/>
        </p:spPr>
        <p:txBody>
          <a:bodyPr wrap="square" lIns="63500" tIns="25400" rIns="63500" bIns="25400">
            <a:spAutoFit/>
          </a:bodyPr>
          <a:lstStyle/>
          <a:p>
            <a:pPr marL="287338" indent="-287338">
              <a:buSzPct val="75000"/>
              <a:buFont typeface="Arial" pitchFamily="34" charset="0"/>
              <a:buChar char="•"/>
            </a:pPr>
            <a:r>
              <a:rPr lang="en-US" sz="2200" dirty="0">
                <a:solidFill>
                  <a:schemeClr val="tx1"/>
                </a:solidFill>
              </a:rPr>
              <a:t>Miss rate goes up if the block size becomes a significant fraction of the cache size because the number of blocks that can be held in the same size cache is smaller (increasing </a:t>
            </a:r>
            <a:r>
              <a:rPr lang="en-US" sz="2200" dirty="0"/>
              <a:t>capacity</a:t>
            </a:r>
            <a:r>
              <a:rPr lang="en-US" sz="2200" dirty="0">
                <a:solidFill>
                  <a:schemeClr val="tx1"/>
                </a:solidFill>
              </a:rPr>
              <a:t> misses</a:t>
            </a:r>
            <a:r>
              <a:rPr lang="en-US" sz="2200" dirty="0" smtClean="0">
                <a:solidFill>
                  <a:schemeClr val="tx1"/>
                </a:solidFill>
              </a:rPr>
              <a:t>)</a:t>
            </a:r>
            <a:br>
              <a:rPr lang="en-US" sz="2200" dirty="0" smtClean="0">
                <a:solidFill>
                  <a:schemeClr val="tx1"/>
                </a:solidFill>
              </a:rPr>
            </a:br>
            <a:endParaRPr lang="en-US" sz="2200" dirty="0">
              <a:solidFill>
                <a:schemeClr val="tx1"/>
              </a:solidFill>
            </a:endParaRPr>
          </a:p>
        </p:txBody>
      </p:sp>
      <p:sp>
        <p:nvSpPr>
          <p:cNvPr id="8" name="Slide Number Placeholder 7"/>
          <p:cNvSpPr>
            <a:spLocks noGrp="1"/>
          </p:cNvSpPr>
          <p:nvPr>
            <p:ph type="sldNum" sz="quarter" idx="12"/>
          </p:nvPr>
        </p:nvSpPr>
        <p:spPr/>
        <p:txBody>
          <a:bodyPr/>
          <a:lstStyle/>
          <a:p>
            <a:fld id="{3CC63E4C-4642-794D-A2FD-70F6B81535F5}" type="slidenum">
              <a:rPr lang="en-US" smtClean="0"/>
              <a:pPr/>
              <a:t>12</a:t>
            </a:fld>
            <a:endParaRPr lang="en-US" dirty="0"/>
          </a:p>
        </p:txBody>
      </p:sp>
    </p:spTree>
    <p:extLst>
      <p:ext uri="{BB962C8B-B14F-4D97-AF65-F5344CB8AC3E}">
        <p14:creationId xmlns="" xmlns:p14="http://schemas.microsoft.com/office/powerpoint/2010/main" val="77384636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graphicEl>
                                              <a:chart seriesIdx="3"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30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animBg="0"/>
        </p:bldSub>
      </p:bldGraphic>
      <p:bldP spid="162304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0514" name="Rectangle 2"/>
          <p:cNvSpPr>
            <a:spLocks noGrp="1" noChangeArrowheads="1"/>
          </p:cNvSpPr>
          <p:nvPr>
            <p:ph type="title"/>
          </p:nvPr>
        </p:nvSpPr>
        <p:spPr>
          <a:xfrm>
            <a:off x="228600" y="0"/>
            <a:ext cx="8915400" cy="345864"/>
          </a:xfrm>
        </p:spPr>
        <p:txBody>
          <a:bodyPr/>
          <a:lstStyle/>
          <a:p>
            <a:r>
              <a:rPr lang="en-US" sz="2200" dirty="0" smtClean="0"/>
              <a:t>Exp: 4 Word Direct-Mapped $ for a Worst-Case Reference String</a:t>
            </a:r>
            <a:endParaRPr lang="en-US" sz="2200" dirty="0"/>
          </a:p>
        </p:txBody>
      </p:sp>
      <p:sp>
        <p:nvSpPr>
          <p:cNvPr id="1600587" name="Rectangle 75"/>
          <p:cNvSpPr>
            <a:spLocks noGrp="1" noChangeArrowheads="1"/>
          </p:cNvSpPr>
          <p:nvPr>
            <p:ph type="body" idx="1"/>
          </p:nvPr>
        </p:nvSpPr>
        <p:spPr>
          <a:xfrm>
            <a:off x="457200" y="533400"/>
            <a:ext cx="8153400" cy="768415"/>
          </a:xfrm>
          <a:noFill/>
          <a:ln/>
        </p:spPr>
        <p:txBody>
          <a:bodyPr/>
          <a:lstStyle/>
          <a:p>
            <a:r>
              <a:rPr lang="en-US" dirty="0"/>
              <a:t>Consider the main memory word reference string</a:t>
            </a:r>
          </a:p>
          <a:p>
            <a:pPr lvl="1" algn="ctr">
              <a:buFont typeface="Monotype Sorts" pitchFamily="2" charset="2"/>
              <a:buNone/>
            </a:pPr>
            <a:r>
              <a:rPr lang="en-US" dirty="0"/>
              <a:t>              </a:t>
            </a:r>
            <a:r>
              <a:rPr lang="en-US" dirty="0" smtClean="0"/>
              <a:t>                              0,      4,    0,     4,    0,    4,     0,    4</a:t>
            </a:r>
            <a:endParaRPr lang="en-US" dirty="0"/>
          </a:p>
        </p:txBody>
      </p:sp>
      <p:sp>
        <p:nvSpPr>
          <p:cNvPr id="1600640" name="Text Box 128"/>
          <p:cNvSpPr txBox="1">
            <a:spLocks noChangeArrowheads="1"/>
          </p:cNvSpPr>
          <p:nvPr/>
        </p:nvSpPr>
        <p:spPr bwMode="auto">
          <a:xfrm>
            <a:off x="609600" y="990600"/>
            <a:ext cx="3429000" cy="581025"/>
          </a:xfrm>
          <a:prstGeom prst="rect">
            <a:avLst/>
          </a:prstGeom>
          <a:noFill/>
          <a:ln w="12700">
            <a:noFill/>
            <a:miter lim="800000"/>
            <a:headEnd/>
            <a:tailEnd/>
          </a:ln>
          <a:effectLst/>
        </p:spPr>
        <p:txBody>
          <a:bodyPr>
            <a:spAutoFit/>
          </a:bodyPr>
          <a:lstStyle/>
          <a:p>
            <a:r>
              <a:rPr lang="en-US" sz="1600" dirty="0">
                <a:solidFill>
                  <a:schemeClr val="tx1"/>
                </a:solidFill>
              </a:rPr>
              <a:t>Start with an empty cache - all blocks initially marked as not valid</a:t>
            </a:r>
          </a:p>
        </p:txBody>
      </p:sp>
      <p:sp>
        <p:nvSpPr>
          <p:cNvPr id="1600641" name="Rectangle 129"/>
          <p:cNvSpPr>
            <a:spLocks noChangeArrowheads="1"/>
          </p:cNvSpPr>
          <p:nvPr/>
        </p:nvSpPr>
        <p:spPr bwMode="auto">
          <a:xfrm>
            <a:off x="304800" y="6129595"/>
            <a:ext cx="8610600" cy="728405"/>
          </a:xfrm>
          <a:prstGeom prst="rect">
            <a:avLst/>
          </a:prstGeom>
          <a:noFill/>
          <a:ln w="12700">
            <a:noFill/>
            <a:miter lim="800000"/>
            <a:headEnd/>
            <a:tailEnd/>
          </a:ln>
          <a:effectLst/>
        </p:spPr>
        <p:txBody>
          <a:bodyPr wrap="square" lIns="63500" tIns="25400" rIns="63500" bIns="25400">
            <a:spAutoFit/>
          </a:bodyPr>
          <a:lstStyle/>
          <a:p>
            <a:pPr marL="287338" indent="-287338">
              <a:spcBef>
                <a:spcPct val="30000"/>
              </a:spcBef>
              <a:buClr>
                <a:schemeClr val="accent1"/>
              </a:buClr>
              <a:buSzPct val="75000"/>
              <a:buFont typeface="Wingdings" pitchFamily="2" charset="2"/>
              <a:buChar char="q"/>
            </a:pPr>
            <a:r>
              <a:rPr lang="en-US" sz="2200" dirty="0">
                <a:solidFill>
                  <a:schemeClr val="tx1"/>
                </a:solidFill>
              </a:rPr>
              <a:t>Ping pong effect due to </a:t>
            </a:r>
            <a:r>
              <a:rPr lang="en-US" sz="2200" b="1" dirty="0">
                <a:solidFill>
                  <a:schemeClr val="tx1"/>
                </a:solidFill>
              </a:rPr>
              <a:t>conflict</a:t>
            </a:r>
            <a:r>
              <a:rPr lang="en-US" sz="2200" dirty="0">
                <a:solidFill>
                  <a:schemeClr val="tx1"/>
                </a:solidFill>
              </a:rPr>
              <a:t> misses </a:t>
            </a:r>
            <a:r>
              <a:rPr lang="en-US" sz="2200" dirty="0" smtClean="0">
                <a:solidFill>
                  <a:schemeClr val="tx1"/>
                </a:solidFill>
              </a:rPr>
              <a:t>– </a:t>
            </a:r>
            <a:br>
              <a:rPr lang="en-US" sz="2200" dirty="0" smtClean="0">
                <a:solidFill>
                  <a:schemeClr val="tx1"/>
                </a:solidFill>
              </a:rPr>
            </a:br>
            <a:r>
              <a:rPr lang="en-US" sz="2200" dirty="0" smtClean="0">
                <a:solidFill>
                  <a:schemeClr val="tx1"/>
                </a:solidFill>
              </a:rPr>
              <a:t>two memory locations </a:t>
            </a:r>
            <a:r>
              <a:rPr lang="en-US" sz="2200" dirty="0">
                <a:solidFill>
                  <a:schemeClr val="tx1"/>
                </a:solidFill>
              </a:rPr>
              <a:t>that map into the same cache block</a:t>
            </a:r>
          </a:p>
        </p:txBody>
      </p:sp>
      <p:grpSp>
        <p:nvGrpSpPr>
          <p:cNvPr id="130" name="Group 129"/>
          <p:cNvGrpSpPr/>
          <p:nvPr/>
        </p:nvGrpSpPr>
        <p:grpSpPr>
          <a:xfrm>
            <a:off x="533400" y="1905000"/>
            <a:ext cx="8153400" cy="4013200"/>
            <a:chOff x="533400" y="1752600"/>
            <a:chExt cx="8153400" cy="4013200"/>
          </a:xfrm>
        </p:grpSpPr>
        <p:sp>
          <p:nvSpPr>
            <p:cNvPr id="1600515" name="Rectangle 3"/>
            <p:cNvSpPr>
              <a:spLocks noChangeArrowheads="1"/>
            </p:cNvSpPr>
            <p:nvPr/>
          </p:nvSpPr>
          <p:spPr bwMode="auto">
            <a:xfrm>
              <a:off x="1295400" y="22098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16" name="Line 4"/>
            <p:cNvSpPr>
              <a:spLocks noChangeShapeType="1"/>
            </p:cNvSpPr>
            <p:nvPr/>
          </p:nvSpPr>
          <p:spPr bwMode="auto">
            <a:xfrm>
              <a:off x="1295400" y="2819400"/>
              <a:ext cx="990600" cy="0"/>
            </a:xfrm>
            <a:prstGeom prst="line">
              <a:avLst/>
            </a:prstGeom>
            <a:noFill/>
            <a:ln w="12700">
              <a:solidFill>
                <a:schemeClr val="tx1"/>
              </a:solidFill>
              <a:round/>
              <a:headEnd/>
              <a:tailEnd/>
            </a:ln>
            <a:effectLst/>
          </p:spPr>
          <p:txBody>
            <a:bodyPr wrap="none" anchor="ctr"/>
            <a:lstStyle/>
            <a:p>
              <a:endParaRPr lang="en-US"/>
            </a:p>
          </p:txBody>
        </p:sp>
        <p:sp>
          <p:nvSpPr>
            <p:cNvPr id="1600517" name="Line 5"/>
            <p:cNvSpPr>
              <a:spLocks noChangeShapeType="1"/>
            </p:cNvSpPr>
            <p:nvPr/>
          </p:nvSpPr>
          <p:spPr bwMode="auto">
            <a:xfrm>
              <a:off x="1295400" y="2514600"/>
              <a:ext cx="990600" cy="0"/>
            </a:xfrm>
            <a:prstGeom prst="line">
              <a:avLst/>
            </a:prstGeom>
            <a:noFill/>
            <a:ln w="12700">
              <a:solidFill>
                <a:schemeClr val="tx1"/>
              </a:solidFill>
              <a:round/>
              <a:headEnd/>
              <a:tailEnd/>
            </a:ln>
            <a:effectLst/>
          </p:spPr>
          <p:txBody>
            <a:bodyPr wrap="none" anchor="ctr"/>
            <a:lstStyle/>
            <a:p>
              <a:endParaRPr lang="en-US"/>
            </a:p>
          </p:txBody>
        </p:sp>
        <p:sp>
          <p:nvSpPr>
            <p:cNvPr id="1600518" name="Line 6"/>
            <p:cNvSpPr>
              <a:spLocks noChangeShapeType="1"/>
            </p:cNvSpPr>
            <p:nvPr/>
          </p:nvSpPr>
          <p:spPr bwMode="auto">
            <a:xfrm>
              <a:off x="1295400" y="3124200"/>
              <a:ext cx="990600" cy="0"/>
            </a:xfrm>
            <a:prstGeom prst="line">
              <a:avLst/>
            </a:prstGeom>
            <a:noFill/>
            <a:ln w="12700">
              <a:solidFill>
                <a:schemeClr val="tx1"/>
              </a:solidFill>
              <a:round/>
              <a:headEnd/>
              <a:tailEnd/>
            </a:ln>
            <a:effectLst/>
          </p:spPr>
          <p:txBody>
            <a:bodyPr wrap="none" anchor="ctr"/>
            <a:lstStyle/>
            <a:p>
              <a:endParaRPr lang="en-US"/>
            </a:p>
          </p:txBody>
        </p:sp>
        <p:sp>
          <p:nvSpPr>
            <p:cNvPr id="1600519" name="Rectangle 7"/>
            <p:cNvSpPr>
              <a:spLocks noChangeArrowheads="1"/>
            </p:cNvSpPr>
            <p:nvPr/>
          </p:nvSpPr>
          <p:spPr bwMode="auto">
            <a:xfrm>
              <a:off x="3276600" y="22098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20" name="Line 8"/>
            <p:cNvSpPr>
              <a:spLocks noChangeShapeType="1"/>
            </p:cNvSpPr>
            <p:nvPr/>
          </p:nvSpPr>
          <p:spPr bwMode="auto">
            <a:xfrm>
              <a:off x="3276600" y="2819400"/>
              <a:ext cx="990600" cy="0"/>
            </a:xfrm>
            <a:prstGeom prst="line">
              <a:avLst/>
            </a:prstGeom>
            <a:noFill/>
            <a:ln w="12700">
              <a:solidFill>
                <a:schemeClr val="tx1"/>
              </a:solidFill>
              <a:round/>
              <a:headEnd/>
              <a:tailEnd/>
            </a:ln>
            <a:effectLst/>
          </p:spPr>
          <p:txBody>
            <a:bodyPr wrap="none" anchor="ctr"/>
            <a:lstStyle/>
            <a:p>
              <a:endParaRPr lang="en-US"/>
            </a:p>
          </p:txBody>
        </p:sp>
        <p:sp>
          <p:nvSpPr>
            <p:cNvPr id="1600521" name="Line 9"/>
            <p:cNvSpPr>
              <a:spLocks noChangeShapeType="1"/>
            </p:cNvSpPr>
            <p:nvPr/>
          </p:nvSpPr>
          <p:spPr bwMode="auto">
            <a:xfrm>
              <a:off x="3276600" y="2514600"/>
              <a:ext cx="990600" cy="0"/>
            </a:xfrm>
            <a:prstGeom prst="line">
              <a:avLst/>
            </a:prstGeom>
            <a:noFill/>
            <a:ln w="12700">
              <a:solidFill>
                <a:schemeClr val="tx1"/>
              </a:solidFill>
              <a:round/>
              <a:headEnd/>
              <a:tailEnd/>
            </a:ln>
            <a:effectLst/>
          </p:spPr>
          <p:txBody>
            <a:bodyPr wrap="none" anchor="ctr"/>
            <a:lstStyle/>
            <a:p>
              <a:endParaRPr lang="en-US"/>
            </a:p>
          </p:txBody>
        </p:sp>
        <p:sp>
          <p:nvSpPr>
            <p:cNvPr id="1600522" name="Line 10"/>
            <p:cNvSpPr>
              <a:spLocks noChangeShapeType="1"/>
            </p:cNvSpPr>
            <p:nvPr/>
          </p:nvSpPr>
          <p:spPr bwMode="auto">
            <a:xfrm>
              <a:off x="3276600" y="3124200"/>
              <a:ext cx="990600" cy="0"/>
            </a:xfrm>
            <a:prstGeom prst="line">
              <a:avLst/>
            </a:prstGeom>
            <a:noFill/>
            <a:ln w="12700">
              <a:solidFill>
                <a:schemeClr val="tx1"/>
              </a:solidFill>
              <a:round/>
              <a:headEnd/>
              <a:tailEnd/>
            </a:ln>
            <a:effectLst/>
          </p:spPr>
          <p:txBody>
            <a:bodyPr wrap="none" anchor="ctr"/>
            <a:lstStyle/>
            <a:p>
              <a:endParaRPr lang="en-US"/>
            </a:p>
          </p:txBody>
        </p:sp>
        <p:sp>
          <p:nvSpPr>
            <p:cNvPr id="1600523" name="Rectangle 11"/>
            <p:cNvSpPr>
              <a:spLocks noChangeArrowheads="1"/>
            </p:cNvSpPr>
            <p:nvPr/>
          </p:nvSpPr>
          <p:spPr bwMode="auto">
            <a:xfrm>
              <a:off x="5334000" y="22098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24" name="Line 12"/>
            <p:cNvSpPr>
              <a:spLocks noChangeShapeType="1"/>
            </p:cNvSpPr>
            <p:nvPr/>
          </p:nvSpPr>
          <p:spPr bwMode="auto">
            <a:xfrm>
              <a:off x="5334000" y="2819400"/>
              <a:ext cx="990600" cy="0"/>
            </a:xfrm>
            <a:prstGeom prst="line">
              <a:avLst/>
            </a:prstGeom>
            <a:noFill/>
            <a:ln w="12700">
              <a:solidFill>
                <a:schemeClr val="tx1"/>
              </a:solidFill>
              <a:round/>
              <a:headEnd/>
              <a:tailEnd/>
            </a:ln>
            <a:effectLst/>
          </p:spPr>
          <p:txBody>
            <a:bodyPr wrap="none" anchor="ctr"/>
            <a:lstStyle/>
            <a:p>
              <a:endParaRPr lang="en-US"/>
            </a:p>
          </p:txBody>
        </p:sp>
        <p:sp>
          <p:nvSpPr>
            <p:cNvPr id="1600525" name="Line 13"/>
            <p:cNvSpPr>
              <a:spLocks noChangeShapeType="1"/>
            </p:cNvSpPr>
            <p:nvPr/>
          </p:nvSpPr>
          <p:spPr bwMode="auto">
            <a:xfrm>
              <a:off x="5334000" y="2514600"/>
              <a:ext cx="990600" cy="0"/>
            </a:xfrm>
            <a:prstGeom prst="line">
              <a:avLst/>
            </a:prstGeom>
            <a:noFill/>
            <a:ln w="12700">
              <a:solidFill>
                <a:schemeClr val="tx1"/>
              </a:solidFill>
              <a:round/>
              <a:headEnd/>
              <a:tailEnd/>
            </a:ln>
            <a:effectLst/>
          </p:spPr>
          <p:txBody>
            <a:bodyPr wrap="none" anchor="ctr"/>
            <a:lstStyle/>
            <a:p>
              <a:endParaRPr lang="en-US"/>
            </a:p>
          </p:txBody>
        </p:sp>
        <p:sp>
          <p:nvSpPr>
            <p:cNvPr id="1600526" name="Line 14"/>
            <p:cNvSpPr>
              <a:spLocks noChangeShapeType="1"/>
            </p:cNvSpPr>
            <p:nvPr/>
          </p:nvSpPr>
          <p:spPr bwMode="auto">
            <a:xfrm>
              <a:off x="5334000" y="3124200"/>
              <a:ext cx="990600" cy="0"/>
            </a:xfrm>
            <a:prstGeom prst="line">
              <a:avLst/>
            </a:prstGeom>
            <a:noFill/>
            <a:ln w="12700">
              <a:solidFill>
                <a:schemeClr val="tx1"/>
              </a:solidFill>
              <a:round/>
              <a:headEnd/>
              <a:tailEnd/>
            </a:ln>
            <a:effectLst/>
          </p:spPr>
          <p:txBody>
            <a:bodyPr wrap="none" anchor="ctr"/>
            <a:lstStyle/>
            <a:p>
              <a:endParaRPr lang="en-US"/>
            </a:p>
          </p:txBody>
        </p:sp>
        <p:sp>
          <p:nvSpPr>
            <p:cNvPr id="1600527" name="Rectangle 15"/>
            <p:cNvSpPr>
              <a:spLocks noChangeArrowheads="1"/>
            </p:cNvSpPr>
            <p:nvPr/>
          </p:nvSpPr>
          <p:spPr bwMode="auto">
            <a:xfrm>
              <a:off x="7391400" y="22098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28" name="Line 16"/>
            <p:cNvSpPr>
              <a:spLocks noChangeShapeType="1"/>
            </p:cNvSpPr>
            <p:nvPr/>
          </p:nvSpPr>
          <p:spPr bwMode="auto">
            <a:xfrm>
              <a:off x="7391400" y="2819400"/>
              <a:ext cx="990600" cy="0"/>
            </a:xfrm>
            <a:prstGeom prst="line">
              <a:avLst/>
            </a:prstGeom>
            <a:noFill/>
            <a:ln w="12700">
              <a:solidFill>
                <a:schemeClr val="tx1"/>
              </a:solidFill>
              <a:round/>
              <a:headEnd/>
              <a:tailEnd/>
            </a:ln>
            <a:effectLst/>
          </p:spPr>
          <p:txBody>
            <a:bodyPr wrap="none" anchor="ctr"/>
            <a:lstStyle/>
            <a:p>
              <a:endParaRPr lang="en-US"/>
            </a:p>
          </p:txBody>
        </p:sp>
        <p:sp>
          <p:nvSpPr>
            <p:cNvPr id="1600529" name="Line 17"/>
            <p:cNvSpPr>
              <a:spLocks noChangeShapeType="1"/>
            </p:cNvSpPr>
            <p:nvPr/>
          </p:nvSpPr>
          <p:spPr bwMode="auto">
            <a:xfrm>
              <a:off x="7391400" y="2514600"/>
              <a:ext cx="990600" cy="0"/>
            </a:xfrm>
            <a:prstGeom prst="line">
              <a:avLst/>
            </a:prstGeom>
            <a:noFill/>
            <a:ln w="12700">
              <a:solidFill>
                <a:schemeClr val="tx1"/>
              </a:solidFill>
              <a:round/>
              <a:headEnd/>
              <a:tailEnd/>
            </a:ln>
            <a:effectLst/>
          </p:spPr>
          <p:txBody>
            <a:bodyPr wrap="none" anchor="ctr"/>
            <a:lstStyle/>
            <a:p>
              <a:endParaRPr lang="en-US"/>
            </a:p>
          </p:txBody>
        </p:sp>
        <p:sp>
          <p:nvSpPr>
            <p:cNvPr id="1600530" name="Line 18"/>
            <p:cNvSpPr>
              <a:spLocks noChangeShapeType="1"/>
            </p:cNvSpPr>
            <p:nvPr/>
          </p:nvSpPr>
          <p:spPr bwMode="auto">
            <a:xfrm>
              <a:off x="7391400" y="3124200"/>
              <a:ext cx="990600" cy="0"/>
            </a:xfrm>
            <a:prstGeom prst="line">
              <a:avLst/>
            </a:prstGeom>
            <a:noFill/>
            <a:ln w="12700">
              <a:solidFill>
                <a:schemeClr val="tx1"/>
              </a:solidFill>
              <a:round/>
              <a:headEnd/>
              <a:tailEnd/>
            </a:ln>
            <a:effectLst/>
          </p:spPr>
          <p:txBody>
            <a:bodyPr wrap="none" anchor="ctr"/>
            <a:lstStyle/>
            <a:p>
              <a:endParaRPr lang="en-US"/>
            </a:p>
          </p:txBody>
        </p:sp>
        <p:sp>
          <p:nvSpPr>
            <p:cNvPr id="1600531" name="Rectangle 19"/>
            <p:cNvSpPr>
              <a:spLocks noChangeArrowheads="1"/>
            </p:cNvSpPr>
            <p:nvPr/>
          </p:nvSpPr>
          <p:spPr bwMode="auto">
            <a:xfrm>
              <a:off x="7391400" y="40386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32" name="Line 20"/>
            <p:cNvSpPr>
              <a:spLocks noChangeShapeType="1"/>
            </p:cNvSpPr>
            <p:nvPr/>
          </p:nvSpPr>
          <p:spPr bwMode="auto">
            <a:xfrm>
              <a:off x="7391400" y="4648200"/>
              <a:ext cx="990600" cy="0"/>
            </a:xfrm>
            <a:prstGeom prst="line">
              <a:avLst/>
            </a:prstGeom>
            <a:noFill/>
            <a:ln w="12700">
              <a:solidFill>
                <a:schemeClr val="tx1"/>
              </a:solidFill>
              <a:round/>
              <a:headEnd/>
              <a:tailEnd/>
            </a:ln>
            <a:effectLst/>
          </p:spPr>
          <p:txBody>
            <a:bodyPr wrap="none" anchor="ctr"/>
            <a:lstStyle/>
            <a:p>
              <a:endParaRPr lang="en-US"/>
            </a:p>
          </p:txBody>
        </p:sp>
        <p:sp>
          <p:nvSpPr>
            <p:cNvPr id="1600533" name="Line 21"/>
            <p:cNvSpPr>
              <a:spLocks noChangeShapeType="1"/>
            </p:cNvSpPr>
            <p:nvPr/>
          </p:nvSpPr>
          <p:spPr bwMode="auto">
            <a:xfrm>
              <a:off x="7391400" y="4343400"/>
              <a:ext cx="990600" cy="0"/>
            </a:xfrm>
            <a:prstGeom prst="line">
              <a:avLst/>
            </a:prstGeom>
            <a:noFill/>
            <a:ln w="12700">
              <a:solidFill>
                <a:schemeClr val="tx1"/>
              </a:solidFill>
              <a:round/>
              <a:headEnd/>
              <a:tailEnd/>
            </a:ln>
            <a:effectLst/>
          </p:spPr>
          <p:txBody>
            <a:bodyPr wrap="none" anchor="ctr"/>
            <a:lstStyle/>
            <a:p>
              <a:endParaRPr lang="en-US"/>
            </a:p>
          </p:txBody>
        </p:sp>
        <p:sp>
          <p:nvSpPr>
            <p:cNvPr id="1600534" name="Line 22"/>
            <p:cNvSpPr>
              <a:spLocks noChangeShapeType="1"/>
            </p:cNvSpPr>
            <p:nvPr/>
          </p:nvSpPr>
          <p:spPr bwMode="auto">
            <a:xfrm>
              <a:off x="7391400" y="4953000"/>
              <a:ext cx="990600" cy="0"/>
            </a:xfrm>
            <a:prstGeom prst="line">
              <a:avLst/>
            </a:prstGeom>
            <a:noFill/>
            <a:ln w="12700">
              <a:solidFill>
                <a:schemeClr val="tx1"/>
              </a:solidFill>
              <a:round/>
              <a:headEnd/>
              <a:tailEnd/>
            </a:ln>
            <a:effectLst/>
          </p:spPr>
          <p:txBody>
            <a:bodyPr wrap="none" anchor="ctr"/>
            <a:lstStyle/>
            <a:p>
              <a:endParaRPr lang="en-US"/>
            </a:p>
          </p:txBody>
        </p:sp>
        <p:sp>
          <p:nvSpPr>
            <p:cNvPr id="1600535" name="Rectangle 23"/>
            <p:cNvSpPr>
              <a:spLocks noChangeArrowheads="1"/>
            </p:cNvSpPr>
            <p:nvPr/>
          </p:nvSpPr>
          <p:spPr bwMode="auto">
            <a:xfrm>
              <a:off x="5334000" y="40386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36" name="Line 24"/>
            <p:cNvSpPr>
              <a:spLocks noChangeShapeType="1"/>
            </p:cNvSpPr>
            <p:nvPr/>
          </p:nvSpPr>
          <p:spPr bwMode="auto">
            <a:xfrm>
              <a:off x="5334000" y="4648200"/>
              <a:ext cx="990600" cy="0"/>
            </a:xfrm>
            <a:prstGeom prst="line">
              <a:avLst/>
            </a:prstGeom>
            <a:noFill/>
            <a:ln w="12700">
              <a:solidFill>
                <a:schemeClr val="tx1"/>
              </a:solidFill>
              <a:round/>
              <a:headEnd/>
              <a:tailEnd/>
            </a:ln>
            <a:effectLst/>
          </p:spPr>
          <p:txBody>
            <a:bodyPr wrap="none" anchor="ctr"/>
            <a:lstStyle/>
            <a:p>
              <a:endParaRPr lang="en-US"/>
            </a:p>
          </p:txBody>
        </p:sp>
        <p:sp>
          <p:nvSpPr>
            <p:cNvPr id="1600537" name="Line 25"/>
            <p:cNvSpPr>
              <a:spLocks noChangeShapeType="1"/>
            </p:cNvSpPr>
            <p:nvPr/>
          </p:nvSpPr>
          <p:spPr bwMode="auto">
            <a:xfrm>
              <a:off x="5334000" y="4343400"/>
              <a:ext cx="990600" cy="0"/>
            </a:xfrm>
            <a:prstGeom prst="line">
              <a:avLst/>
            </a:prstGeom>
            <a:noFill/>
            <a:ln w="12700">
              <a:solidFill>
                <a:schemeClr val="tx1"/>
              </a:solidFill>
              <a:round/>
              <a:headEnd/>
              <a:tailEnd/>
            </a:ln>
            <a:effectLst/>
          </p:spPr>
          <p:txBody>
            <a:bodyPr wrap="none" anchor="ctr"/>
            <a:lstStyle/>
            <a:p>
              <a:endParaRPr lang="en-US"/>
            </a:p>
          </p:txBody>
        </p:sp>
        <p:sp>
          <p:nvSpPr>
            <p:cNvPr id="1600538" name="Line 26"/>
            <p:cNvSpPr>
              <a:spLocks noChangeShapeType="1"/>
            </p:cNvSpPr>
            <p:nvPr/>
          </p:nvSpPr>
          <p:spPr bwMode="auto">
            <a:xfrm>
              <a:off x="5334000" y="4953000"/>
              <a:ext cx="990600" cy="0"/>
            </a:xfrm>
            <a:prstGeom prst="line">
              <a:avLst/>
            </a:prstGeom>
            <a:noFill/>
            <a:ln w="12700">
              <a:solidFill>
                <a:schemeClr val="tx1"/>
              </a:solidFill>
              <a:round/>
              <a:headEnd/>
              <a:tailEnd/>
            </a:ln>
            <a:effectLst/>
          </p:spPr>
          <p:txBody>
            <a:bodyPr wrap="none" anchor="ctr"/>
            <a:lstStyle/>
            <a:p>
              <a:endParaRPr lang="en-US"/>
            </a:p>
          </p:txBody>
        </p:sp>
        <p:sp>
          <p:nvSpPr>
            <p:cNvPr id="1600539" name="Rectangle 27"/>
            <p:cNvSpPr>
              <a:spLocks noChangeArrowheads="1"/>
            </p:cNvSpPr>
            <p:nvPr/>
          </p:nvSpPr>
          <p:spPr bwMode="auto">
            <a:xfrm>
              <a:off x="3352800" y="40386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40" name="Line 28"/>
            <p:cNvSpPr>
              <a:spLocks noChangeShapeType="1"/>
            </p:cNvSpPr>
            <p:nvPr/>
          </p:nvSpPr>
          <p:spPr bwMode="auto">
            <a:xfrm>
              <a:off x="3352800" y="4648200"/>
              <a:ext cx="990600" cy="0"/>
            </a:xfrm>
            <a:prstGeom prst="line">
              <a:avLst/>
            </a:prstGeom>
            <a:noFill/>
            <a:ln w="12700">
              <a:solidFill>
                <a:schemeClr val="tx1"/>
              </a:solidFill>
              <a:round/>
              <a:headEnd/>
              <a:tailEnd/>
            </a:ln>
            <a:effectLst/>
          </p:spPr>
          <p:txBody>
            <a:bodyPr wrap="none" anchor="ctr"/>
            <a:lstStyle/>
            <a:p>
              <a:endParaRPr lang="en-US"/>
            </a:p>
          </p:txBody>
        </p:sp>
        <p:sp>
          <p:nvSpPr>
            <p:cNvPr id="1600541" name="Line 29"/>
            <p:cNvSpPr>
              <a:spLocks noChangeShapeType="1"/>
            </p:cNvSpPr>
            <p:nvPr/>
          </p:nvSpPr>
          <p:spPr bwMode="auto">
            <a:xfrm>
              <a:off x="3352800" y="4343400"/>
              <a:ext cx="990600" cy="0"/>
            </a:xfrm>
            <a:prstGeom prst="line">
              <a:avLst/>
            </a:prstGeom>
            <a:noFill/>
            <a:ln w="12700">
              <a:solidFill>
                <a:schemeClr val="tx1"/>
              </a:solidFill>
              <a:round/>
              <a:headEnd/>
              <a:tailEnd/>
            </a:ln>
            <a:effectLst/>
          </p:spPr>
          <p:txBody>
            <a:bodyPr wrap="none" anchor="ctr"/>
            <a:lstStyle/>
            <a:p>
              <a:endParaRPr lang="en-US"/>
            </a:p>
          </p:txBody>
        </p:sp>
        <p:sp>
          <p:nvSpPr>
            <p:cNvPr id="1600542" name="Line 30"/>
            <p:cNvSpPr>
              <a:spLocks noChangeShapeType="1"/>
            </p:cNvSpPr>
            <p:nvPr/>
          </p:nvSpPr>
          <p:spPr bwMode="auto">
            <a:xfrm>
              <a:off x="3352800" y="4953000"/>
              <a:ext cx="990600" cy="0"/>
            </a:xfrm>
            <a:prstGeom prst="line">
              <a:avLst/>
            </a:prstGeom>
            <a:noFill/>
            <a:ln w="12700">
              <a:solidFill>
                <a:schemeClr val="tx1"/>
              </a:solidFill>
              <a:round/>
              <a:headEnd/>
              <a:tailEnd/>
            </a:ln>
            <a:effectLst/>
          </p:spPr>
          <p:txBody>
            <a:bodyPr wrap="none" anchor="ctr"/>
            <a:lstStyle/>
            <a:p>
              <a:endParaRPr lang="en-US"/>
            </a:p>
          </p:txBody>
        </p:sp>
        <p:sp>
          <p:nvSpPr>
            <p:cNvPr id="1600543" name="Rectangle 31"/>
            <p:cNvSpPr>
              <a:spLocks noChangeArrowheads="1"/>
            </p:cNvSpPr>
            <p:nvPr/>
          </p:nvSpPr>
          <p:spPr bwMode="auto">
            <a:xfrm>
              <a:off x="1295400" y="40386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44" name="Line 32"/>
            <p:cNvSpPr>
              <a:spLocks noChangeShapeType="1"/>
            </p:cNvSpPr>
            <p:nvPr/>
          </p:nvSpPr>
          <p:spPr bwMode="auto">
            <a:xfrm>
              <a:off x="1295400" y="4648200"/>
              <a:ext cx="990600" cy="0"/>
            </a:xfrm>
            <a:prstGeom prst="line">
              <a:avLst/>
            </a:prstGeom>
            <a:noFill/>
            <a:ln w="12700">
              <a:solidFill>
                <a:schemeClr val="tx1"/>
              </a:solidFill>
              <a:round/>
              <a:headEnd/>
              <a:tailEnd/>
            </a:ln>
            <a:effectLst/>
          </p:spPr>
          <p:txBody>
            <a:bodyPr wrap="none" anchor="ctr"/>
            <a:lstStyle/>
            <a:p>
              <a:endParaRPr lang="en-US"/>
            </a:p>
          </p:txBody>
        </p:sp>
        <p:sp>
          <p:nvSpPr>
            <p:cNvPr id="1600545" name="Line 33"/>
            <p:cNvSpPr>
              <a:spLocks noChangeShapeType="1"/>
            </p:cNvSpPr>
            <p:nvPr/>
          </p:nvSpPr>
          <p:spPr bwMode="auto">
            <a:xfrm>
              <a:off x="1295400" y="4343400"/>
              <a:ext cx="990600" cy="0"/>
            </a:xfrm>
            <a:prstGeom prst="line">
              <a:avLst/>
            </a:prstGeom>
            <a:noFill/>
            <a:ln w="12700">
              <a:solidFill>
                <a:schemeClr val="tx1"/>
              </a:solidFill>
              <a:round/>
              <a:headEnd/>
              <a:tailEnd/>
            </a:ln>
            <a:effectLst/>
          </p:spPr>
          <p:txBody>
            <a:bodyPr wrap="none" anchor="ctr"/>
            <a:lstStyle/>
            <a:p>
              <a:endParaRPr lang="en-US"/>
            </a:p>
          </p:txBody>
        </p:sp>
        <p:sp>
          <p:nvSpPr>
            <p:cNvPr id="1600546" name="Line 34"/>
            <p:cNvSpPr>
              <a:spLocks noChangeShapeType="1"/>
            </p:cNvSpPr>
            <p:nvPr/>
          </p:nvSpPr>
          <p:spPr bwMode="auto">
            <a:xfrm>
              <a:off x="1295400" y="4953000"/>
              <a:ext cx="990600" cy="0"/>
            </a:xfrm>
            <a:prstGeom prst="line">
              <a:avLst/>
            </a:prstGeom>
            <a:noFill/>
            <a:ln w="12700">
              <a:solidFill>
                <a:schemeClr val="tx1"/>
              </a:solidFill>
              <a:round/>
              <a:headEnd/>
              <a:tailEnd/>
            </a:ln>
            <a:effectLst/>
          </p:spPr>
          <p:txBody>
            <a:bodyPr wrap="none" anchor="ctr"/>
            <a:lstStyle/>
            <a:p>
              <a:endParaRPr lang="en-US"/>
            </a:p>
          </p:txBody>
        </p:sp>
        <p:sp>
          <p:nvSpPr>
            <p:cNvPr id="1600547" name="Text Box 35"/>
            <p:cNvSpPr txBox="1">
              <a:spLocks noChangeArrowheads="1"/>
            </p:cNvSpPr>
            <p:nvPr/>
          </p:nvSpPr>
          <p:spPr bwMode="auto">
            <a:xfrm>
              <a:off x="1355725" y="1789113"/>
              <a:ext cx="311150" cy="366712"/>
            </a:xfrm>
            <a:prstGeom prst="rect">
              <a:avLst/>
            </a:prstGeom>
            <a:noFill/>
            <a:ln w="12700">
              <a:noFill/>
              <a:miter lim="800000"/>
              <a:headEnd/>
              <a:tailEnd/>
            </a:ln>
            <a:effectLst/>
          </p:spPr>
          <p:txBody>
            <a:bodyPr wrap="none">
              <a:spAutoFit/>
            </a:bodyPr>
            <a:lstStyle/>
            <a:p>
              <a:r>
                <a:rPr lang="en-US" b="1">
                  <a:solidFill>
                    <a:schemeClr val="tx1"/>
                  </a:solidFill>
                </a:rPr>
                <a:t>0</a:t>
              </a:r>
            </a:p>
          </p:txBody>
        </p:sp>
        <p:sp>
          <p:nvSpPr>
            <p:cNvPr id="1600548" name="Text Box 36"/>
            <p:cNvSpPr txBox="1">
              <a:spLocks noChangeArrowheads="1"/>
            </p:cNvSpPr>
            <p:nvPr/>
          </p:nvSpPr>
          <p:spPr bwMode="auto">
            <a:xfrm>
              <a:off x="3260725" y="1789113"/>
              <a:ext cx="311150" cy="366712"/>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600549" name="Text Box 37"/>
            <p:cNvSpPr txBox="1">
              <a:spLocks noChangeArrowheads="1"/>
            </p:cNvSpPr>
            <p:nvPr/>
          </p:nvSpPr>
          <p:spPr bwMode="auto">
            <a:xfrm>
              <a:off x="5241925" y="1789113"/>
              <a:ext cx="311150" cy="366712"/>
            </a:xfrm>
            <a:prstGeom prst="rect">
              <a:avLst/>
            </a:prstGeom>
            <a:noFill/>
            <a:ln w="12700">
              <a:noFill/>
              <a:miter lim="800000"/>
              <a:headEnd/>
              <a:tailEnd/>
            </a:ln>
            <a:effectLst/>
          </p:spPr>
          <p:txBody>
            <a:bodyPr wrap="none">
              <a:spAutoFit/>
            </a:bodyPr>
            <a:lstStyle/>
            <a:p>
              <a:r>
                <a:rPr lang="en-US" b="1">
                  <a:solidFill>
                    <a:schemeClr val="tx1"/>
                  </a:solidFill>
                </a:rPr>
                <a:t>0</a:t>
              </a:r>
            </a:p>
          </p:txBody>
        </p:sp>
        <p:sp>
          <p:nvSpPr>
            <p:cNvPr id="1600550" name="Text Box 38"/>
            <p:cNvSpPr txBox="1">
              <a:spLocks noChangeArrowheads="1"/>
            </p:cNvSpPr>
            <p:nvPr/>
          </p:nvSpPr>
          <p:spPr bwMode="auto">
            <a:xfrm>
              <a:off x="7375525" y="1789113"/>
              <a:ext cx="311150" cy="366712"/>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600551" name="Text Box 39"/>
            <p:cNvSpPr txBox="1">
              <a:spLocks noChangeArrowheads="1"/>
            </p:cNvSpPr>
            <p:nvPr/>
          </p:nvSpPr>
          <p:spPr bwMode="auto">
            <a:xfrm>
              <a:off x="1219200" y="3657600"/>
              <a:ext cx="311150" cy="366713"/>
            </a:xfrm>
            <a:prstGeom prst="rect">
              <a:avLst/>
            </a:prstGeom>
            <a:noFill/>
            <a:ln w="12700">
              <a:noFill/>
              <a:miter lim="800000"/>
              <a:headEnd/>
              <a:tailEnd/>
            </a:ln>
            <a:effectLst/>
          </p:spPr>
          <p:txBody>
            <a:bodyPr wrap="none">
              <a:spAutoFit/>
            </a:bodyPr>
            <a:lstStyle/>
            <a:p>
              <a:r>
                <a:rPr lang="en-US" b="1">
                  <a:solidFill>
                    <a:schemeClr val="tx1"/>
                  </a:solidFill>
                </a:rPr>
                <a:t>0</a:t>
              </a:r>
            </a:p>
          </p:txBody>
        </p:sp>
        <p:sp>
          <p:nvSpPr>
            <p:cNvPr id="1600552" name="Text Box 40"/>
            <p:cNvSpPr txBox="1">
              <a:spLocks noChangeArrowheads="1"/>
            </p:cNvSpPr>
            <p:nvPr/>
          </p:nvSpPr>
          <p:spPr bwMode="auto">
            <a:xfrm>
              <a:off x="3260725" y="3617913"/>
              <a:ext cx="311150" cy="366712"/>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600553" name="Text Box 41"/>
            <p:cNvSpPr txBox="1">
              <a:spLocks noChangeArrowheads="1"/>
            </p:cNvSpPr>
            <p:nvPr/>
          </p:nvSpPr>
          <p:spPr bwMode="auto">
            <a:xfrm>
              <a:off x="5318125" y="3617913"/>
              <a:ext cx="311150" cy="366712"/>
            </a:xfrm>
            <a:prstGeom prst="rect">
              <a:avLst/>
            </a:prstGeom>
            <a:noFill/>
            <a:ln w="12700">
              <a:noFill/>
              <a:miter lim="800000"/>
              <a:headEnd/>
              <a:tailEnd/>
            </a:ln>
            <a:effectLst/>
          </p:spPr>
          <p:txBody>
            <a:bodyPr wrap="none">
              <a:spAutoFit/>
            </a:bodyPr>
            <a:lstStyle/>
            <a:p>
              <a:r>
                <a:rPr lang="en-US" b="1">
                  <a:solidFill>
                    <a:schemeClr val="tx1"/>
                  </a:solidFill>
                </a:rPr>
                <a:t>0</a:t>
              </a:r>
            </a:p>
          </p:txBody>
        </p:sp>
        <p:sp>
          <p:nvSpPr>
            <p:cNvPr id="1600554" name="Text Box 42"/>
            <p:cNvSpPr txBox="1">
              <a:spLocks noChangeArrowheads="1"/>
            </p:cNvSpPr>
            <p:nvPr/>
          </p:nvSpPr>
          <p:spPr bwMode="auto">
            <a:xfrm>
              <a:off x="7299325" y="3617913"/>
              <a:ext cx="311150" cy="366712"/>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600555" name="Rectangle 43"/>
            <p:cNvSpPr>
              <a:spLocks noChangeArrowheads="1"/>
            </p:cNvSpPr>
            <p:nvPr/>
          </p:nvSpPr>
          <p:spPr bwMode="auto">
            <a:xfrm>
              <a:off x="762000" y="22098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56" name="Line 44"/>
            <p:cNvSpPr>
              <a:spLocks noChangeShapeType="1"/>
            </p:cNvSpPr>
            <p:nvPr/>
          </p:nvSpPr>
          <p:spPr bwMode="auto">
            <a:xfrm>
              <a:off x="762000" y="2819400"/>
              <a:ext cx="533400" cy="0"/>
            </a:xfrm>
            <a:prstGeom prst="line">
              <a:avLst/>
            </a:prstGeom>
            <a:noFill/>
            <a:ln w="12700">
              <a:solidFill>
                <a:schemeClr val="tx1"/>
              </a:solidFill>
              <a:round/>
              <a:headEnd/>
              <a:tailEnd/>
            </a:ln>
            <a:effectLst/>
          </p:spPr>
          <p:txBody>
            <a:bodyPr wrap="none" anchor="ctr"/>
            <a:lstStyle/>
            <a:p>
              <a:endParaRPr lang="en-US"/>
            </a:p>
          </p:txBody>
        </p:sp>
        <p:sp>
          <p:nvSpPr>
            <p:cNvPr id="1600557" name="Line 45"/>
            <p:cNvSpPr>
              <a:spLocks noChangeShapeType="1"/>
            </p:cNvSpPr>
            <p:nvPr/>
          </p:nvSpPr>
          <p:spPr bwMode="auto">
            <a:xfrm>
              <a:off x="762000" y="2514600"/>
              <a:ext cx="533400" cy="0"/>
            </a:xfrm>
            <a:prstGeom prst="line">
              <a:avLst/>
            </a:prstGeom>
            <a:noFill/>
            <a:ln w="12700">
              <a:solidFill>
                <a:schemeClr val="tx1"/>
              </a:solidFill>
              <a:round/>
              <a:headEnd/>
              <a:tailEnd/>
            </a:ln>
            <a:effectLst/>
          </p:spPr>
          <p:txBody>
            <a:bodyPr wrap="none" anchor="ctr"/>
            <a:lstStyle/>
            <a:p>
              <a:endParaRPr lang="en-US"/>
            </a:p>
          </p:txBody>
        </p:sp>
        <p:sp>
          <p:nvSpPr>
            <p:cNvPr id="1600558" name="Line 46"/>
            <p:cNvSpPr>
              <a:spLocks noChangeShapeType="1"/>
            </p:cNvSpPr>
            <p:nvPr/>
          </p:nvSpPr>
          <p:spPr bwMode="auto">
            <a:xfrm>
              <a:off x="762000" y="3124200"/>
              <a:ext cx="533400" cy="0"/>
            </a:xfrm>
            <a:prstGeom prst="line">
              <a:avLst/>
            </a:prstGeom>
            <a:noFill/>
            <a:ln w="12700">
              <a:solidFill>
                <a:schemeClr val="tx1"/>
              </a:solidFill>
              <a:round/>
              <a:headEnd/>
              <a:tailEnd/>
            </a:ln>
            <a:effectLst/>
          </p:spPr>
          <p:txBody>
            <a:bodyPr wrap="none" anchor="ctr"/>
            <a:lstStyle/>
            <a:p>
              <a:endParaRPr lang="en-US"/>
            </a:p>
          </p:txBody>
        </p:sp>
        <p:sp>
          <p:nvSpPr>
            <p:cNvPr id="1600559" name="Rectangle 47"/>
            <p:cNvSpPr>
              <a:spLocks noChangeArrowheads="1"/>
            </p:cNvSpPr>
            <p:nvPr/>
          </p:nvSpPr>
          <p:spPr bwMode="auto">
            <a:xfrm>
              <a:off x="2743200" y="22098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60" name="Line 48"/>
            <p:cNvSpPr>
              <a:spLocks noChangeShapeType="1"/>
            </p:cNvSpPr>
            <p:nvPr/>
          </p:nvSpPr>
          <p:spPr bwMode="auto">
            <a:xfrm>
              <a:off x="2743200" y="2819400"/>
              <a:ext cx="533400" cy="0"/>
            </a:xfrm>
            <a:prstGeom prst="line">
              <a:avLst/>
            </a:prstGeom>
            <a:noFill/>
            <a:ln w="12700">
              <a:solidFill>
                <a:schemeClr val="tx1"/>
              </a:solidFill>
              <a:round/>
              <a:headEnd/>
              <a:tailEnd/>
            </a:ln>
            <a:effectLst/>
          </p:spPr>
          <p:txBody>
            <a:bodyPr wrap="none" anchor="ctr"/>
            <a:lstStyle/>
            <a:p>
              <a:endParaRPr lang="en-US"/>
            </a:p>
          </p:txBody>
        </p:sp>
        <p:sp>
          <p:nvSpPr>
            <p:cNvPr id="1600561" name="Line 49"/>
            <p:cNvSpPr>
              <a:spLocks noChangeShapeType="1"/>
            </p:cNvSpPr>
            <p:nvPr/>
          </p:nvSpPr>
          <p:spPr bwMode="auto">
            <a:xfrm>
              <a:off x="2743200" y="2514600"/>
              <a:ext cx="533400" cy="0"/>
            </a:xfrm>
            <a:prstGeom prst="line">
              <a:avLst/>
            </a:prstGeom>
            <a:noFill/>
            <a:ln w="12700">
              <a:solidFill>
                <a:schemeClr val="tx1"/>
              </a:solidFill>
              <a:round/>
              <a:headEnd/>
              <a:tailEnd/>
            </a:ln>
            <a:effectLst/>
          </p:spPr>
          <p:txBody>
            <a:bodyPr wrap="none" anchor="ctr"/>
            <a:lstStyle/>
            <a:p>
              <a:endParaRPr lang="en-US"/>
            </a:p>
          </p:txBody>
        </p:sp>
        <p:sp>
          <p:nvSpPr>
            <p:cNvPr id="1600562" name="Line 50"/>
            <p:cNvSpPr>
              <a:spLocks noChangeShapeType="1"/>
            </p:cNvSpPr>
            <p:nvPr/>
          </p:nvSpPr>
          <p:spPr bwMode="auto">
            <a:xfrm>
              <a:off x="2743200" y="3124200"/>
              <a:ext cx="533400" cy="0"/>
            </a:xfrm>
            <a:prstGeom prst="line">
              <a:avLst/>
            </a:prstGeom>
            <a:noFill/>
            <a:ln w="12700">
              <a:solidFill>
                <a:schemeClr val="tx1"/>
              </a:solidFill>
              <a:round/>
              <a:headEnd/>
              <a:tailEnd/>
            </a:ln>
            <a:effectLst/>
          </p:spPr>
          <p:txBody>
            <a:bodyPr wrap="none" anchor="ctr"/>
            <a:lstStyle/>
            <a:p>
              <a:endParaRPr lang="en-US"/>
            </a:p>
          </p:txBody>
        </p:sp>
        <p:sp>
          <p:nvSpPr>
            <p:cNvPr id="1600563" name="Rectangle 51"/>
            <p:cNvSpPr>
              <a:spLocks noChangeArrowheads="1"/>
            </p:cNvSpPr>
            <p:nvPr/>
          </p:nvSpPr>
          <p:spPr bwMode="auto">
            <a:xfrm>
              <a:off x="4800600" y="22098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64" name="Line 52"/>
            <p:cNvSpPr>
              <a:spLocks noChangeShapeType="1"/>
            </p:cNvSpPr>
            <p:nvPr/>
          </p:nvSpPr>
          <p:spPr bwMode="auto">
            <a:xfrm>
              <a:off x="4800600" y="2819400"/>
              <a:ext cx="533400" cy="0"/>
            </a:xfrm>
            <a:prstGeom prst="line">
              <a:avLst/>
            </a:prstGeom>
            <a:noFill/>
            <a:ln w="12700">
              <a:solidFill>
                <a:schemeClr val="tx1"/>
              </a:solidFill>
              <a:round/>
              <a:headEnd/>
              <a:tailEnd/>
            </a:ln>
            <a:effectLst/>
          </p:spPr>
          <p:txBody>
            <a:bodyPr wrap="none" anchor="ctr"/>
            <a:lstStyle/>
            <a:p>
              <a:endParaRPr lang="en-US"/>
            </a:p>
          </p:txBody>
        </p:sp>
        <p:sp>
          <p:nvSpPr>
            <p:cNvPr id="1600565" name="Line 53"/>
            <p:cNvSpPr>
              <a:spLocks noChangeShapeType="1"/>
            </p:cNvSpPr>
            <p:nvPr/>
          </p:nvSpPr>
          <p:spPr bwMode="auto">
            <a:xfrm>
              <a:off x="4800600" y="2514600"/>
              <a:ext cx="533400" cy="0"/>
            </a:xfrm>
            <a:prstGeom prst="line">
              <a:avLst/>
            </a:prstGeom>
            <a:noFill/>
            <a:ln w="12700">
              <a:solidFill>
                <a:schemeClr val="tx1"/>
              </a:solidFill>
              <a:round/>
              <a:headEnd/>
              <a:tailEnd/>
            </a:ln>
            <a:effectLst/>
          </p:spPr>
          <p:txBody>
            <a:bodyPr wrap="none" anchor="ctr"/>
            <a:lstStyle/>
            <a:p>
              <a:endParaRPr lang="en-US"/>
            </a:p>
          </p:txBody>
        </p:sp>
        <p:sp>
          <p:nvSpPr>
            <p:cNvPr id="1600566" name="Line 54"/>
            <p:cNvSpPr>
              <a:spLocks noChangeShapeType="1"/>
            </p:cNvSpPr>
            <p:nvPr/>
          </p:nvSpPr>
          <p:spPr bwMode="auto">
            <a:xfrm>
              <a:off x="4800600" y="3124200"/>
              <a:ext cx="533400" cy="0"/>
            </a:xfrm>
            <a:prstGeom prst="line">
              <a:avLst/>
            </a:prstGeom>
            <a:noFill/>
            <a:ln w="12700">
              <a:solidFill>
                <a:schemeClr val="tx1"/>
              </a:solidFill>
              <a:round/>
              <a:headEnd/>
              <a:tailEnd/>
            </a:ln>
            <a:effectLst/>
          </p:spPr>
          <p:txBody>
            <a:bodyPr wrap="none" anchor="ctr"/>
            <a:lstStyle/>
            <a:p>
              <a:endParaRPr lang="en-US"/>
            </a:p>
          </p:txBody>
        </p:sp>
        <p:sp>
          <p:nvSpPr>
            <p:cNvPr id="1600567" name="Rectangle 55"/>
            <p:cNvSpPr>
              <a:spLocks noChangeArrowheads="1"/>
            </p:cNvSpPr>
            <p:nvPr/>
          </p:nvSpPr>
          <p:spPr bwMode="auto">
            <a:xfrm>
              <a:off x="6858000" y="22098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68" name="Line 56"/>
            <p:cNvSpPr>
              <a:spLocks noChangeShapeType="1"/>
            </p:cNvSpPr>
            <p:nvPr/>
          </p:nvSpPr>
          <p:spPr bwMode="auto">
            <a:xfrm>
              <a:off x="6858000" y="2819400"/>
              <a:ext cx="533400" cy="0"/>
            </a:xfrm>
            <a:prstGeom prst="line">
              <a:avLst/>
            </a:prstGeom>
            <a:noFill/>
            <a:ln w="12700">
              <a:solidFill>
                <a:schemeClr val="tx1"/>
              </a:solidFill>
              <a:round/>
              <a:headEnd/>
              <a:tailEnd/>
            </a:ln>
            <a:effectLst/>
          </p:spPr>
          <p:txBody>
            <a:bodyPr wrap="none" anchor="ctr"/>
            <a:lstStyle/>
            <a:p>
              <a:endParaRPr lang="en-US"/>
            </a:p>
          </p:txBody>
        </p:sp>
        <p:sp>
          <p:nvSpPr>
            <p:cNvPr id="1600569" name="Line 57"/>
            <p:cNvSpPr>
              <a:spLocks noChangeShapeType="1"/>
            </p:cNvSpPr>
            <p:nvPr/>
          </p:nvSpPr>
          <p:spPr bwMode="auto">
            <a:xfrm>
              <a:off x="6858000" y="2514600"/>
              <a:ext cx="533400" cy="0"/>
            </a:xfrm>
            <a:prstGeom prst="line">
              <a:avLst/>
            </a:prstGeom>
            <a:noFill/>
            <a:ln w="12700">
              <a:solidFill>
                <a:schemeClr val="tx1"/>
              </a:solidFill>
              <a:round/>
              <a:headEnd/>
              <a:tailEnd/>
            </a:ln>
            <a:effectLst/>
          </p:spPr>
          <p:txBody>
            <a:bodyPr wrap="none" anchor="ctr"/>
            <a:lstStyle/>
            <a:p>
              <a:endParaRPr lang="en-US"/>
            </a:p>
          </p:txBody>
        </p:sp>
        <p:sp>
          <p:nvSpPr>
            <p:cNvPr id="1600570" name="Line 58"/>
            <p:cNvSpPr>
              <a:spLocks noChangeShapeType="1"/>
            </p:cNvSpPr>
            <p:nvPr/>
          </p:nvSpPr>
          <p:spPr bwMode="auto">
            <a:xfrm>
              <a:off x="6858000" y="3124200"/>
              <a:ext cx="533400" cy="0"/>
            </a:xfrm>
            <a:prstGeom prst="line">
              <a:avLst/>
            </a:prstGeom>
            <a:noFill/>
            <a:ln w="12700">
              <a:solidFill>
                <a:schemeClr val="tx1"/>
              </a:solidFill>
              <a:round/>
              <a:headEnd/>
              <a:tailEnd/>
            </a:ln>
            <a:effectLst/>
          </p:spPr>
          <p:txBody>
            <a:bodyPr wrap="none" anchor="ctr"/>
            <a:lstStyle/>
            <a:p>
              <a:endParaRPr lang="en-US"/>
            </a:p>
          </p:txBody>
        </p:sp>
        <p:sp>
          <p:nvSpPr>
            <p:cNvPr id="1600571" name="Rectangle 59"/>
            <p:cNvSpPr>
              <a:spLocks noChangeArrowheads="1"/>
            </p:cNvSpPr>
            <p:nvPr/>
          </p:nvSpPr>
          <p:spPr bwMode="auto">
            <a:xfrm>
              <a:off x="762000" y="40386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72" name="Line 60"/>
            <p:cNvSpPr>
              <a:spLocks noChangeShapeType="1"/>
            </p:cNvSpPr>
            <p:nvPr/>
          </p:nvSpPr>
          <p:spPr bwMode="auto">
            <a:xfrm>
              <a:off x="762000" y="4648200"/>
              <a:ext cx="533400" cy="0"/>
            </a:xfrm>
            <a:prstGeom prst="line">
              <a:avLst/>
            </a:prstGeom>
            <a:noFill/>
            <a:ln w="12700">
              <a:solidFill>
                <a:schemeClr val="tx1"/>
              </a:solidFill>
              <a:round/>
              <a:headEnd/>
              <a:tailEnd/>
            </a:ln>
            <a:effectLst/>
          </p:spPr>
          <p:txBody>
            <a:bodyPr wrap="none" anchor="ctr"/>
            <a:lstStyle/>
            <a:p>
              <a:endParaRPr lang="en-US"/>
            </a:p>
          </p:txBody>
        </p:sp>
        <p:sp>
          <p:nvSpPr>
            <p:cNvPr id="1600573" name="Line 61"/>
            <p:cNvSpPr>
              <a:spLocks noChangeShapeType="1"/>
            </p:cNvSpPr>
            <p:nvPr/>
          </p:nvSpPr>
          <p:spPr bwMode="auto">
            <a:xfrm>
              <a:off x="762000" y="4343400"/>
              <a:ext cx="533400" cy="0"/>
            </a:xfrm>
            <a:prstGeom prst="line">
              <a:avLst/>
            </a:prstGeom>
            <a:noFill/>
            <a:ln w="12700">
              <a:solidFill>
                <a:schemeClr val="tx1"/>
              </a:solidFill>
              <a:round/>
              <a:headEnd/>
              <a:tailEnd/>
            </a:ln>
            <a:effectLst/>
          </p:spPr>
          <p:txBody>
            <a:bodyPr wrap="none" anchor="ctr"/>
            <a:lstStyle/>
            <a:p>
              <a:endParaRPr lang="en-US"/>
            </a:p>
          </p:txBody>
        </p:sp>
        <p:sp>
          <p:nvSpPr>
            <p:cNvPr id="1600574" name="Line 62"/>
            <p:cNvSpPr>
              <a:spLocks noChangeShapeType="1"/>
            </p:cNvSpPr>
            <p:nvPr/>
          </p:nvSpPr>
          <p:spPr bwMode="auto">
            <a:xfrm>
              <a:off x="762000" y="4953000"/>
              <a:ext cx="533400" cy="0"/>
            </a:xfrm>
            <a:prstGeom prst="line">
              <a:avLst/>
            </a:prstGeom>
            <a:noFill/>
            <a:ln w="12700">
              <a:solidFill>
                <a:schemeClr val="tx1"/>
              </a:solidFill>
              <a:round/>
              <a:headEnd/>
              <a:tailEnd/>
            </a:ln>
            <a:effectLst/>
          </p:spPr>
          <p:txBody>
            <a:bodyPr wrap="none" anchor="ctr"/>
            <a:lstStyle/>
            <a:p>
              <a:endParaRPr lang="en-US"/>
            </a:p>
          </p:txBody>
        </p:sp>
        <p:sp>
          <p:nvSpPr>
            <p:cNvPr id="1600575" name="Rectangle 63"/>
            <p:cNvSpPr>
              <a:spLocks noChangeArrowheads="1"/>
            </p:cNvSpPr>
            <p:nvPr/>
          </p:nvSpPr>
          <p:spPr bwMode="auto">
            <a:xfrm>
              <a:off x="2819400" y="40386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76" name="Line 64"/>
            <p:cNvSpPr>
              <a:spLocks noChangeShapeType="1"/>
            </p:cNvSpPr>
            <p:nvPr/>
          </p:nvSpPr>
          <p:spPr bwMode="auto">
            <a:xfrm>
              <a:off x="2819400" y="4648200"/>
              <a:ext cx="533400" cy="0"/>
            </a:xfrm>
            <a:prstGeom prst="line">
              <a:avLst/>
            </a:prstGeom>
            <a:noFill/>
            <a:ln w="12700">
              <a:solidFill>
                <a:schemeClr val="tx1"/>
              </a:solidFill>
              <a:round/>
              <a:headEnd/>
              <a:tailEnd/>
            </a:ln>
            <a:effectLst/>
          </p:spPr>
          <p:txBody>
            <a:bodyPr wrap="none" anchor="ctr"/>
            <a:lstStyle/>
            <a:p>
              <a:endParaRPr lang="en-US"/>
            </a:p>
          </p:txBody>
        </p:sp>
        <p:sp>
          <p:nvSpPr>
            <p:cNvPr id="1600577" name="Line 65"/>
            <p:cNvSpPr>
              <a:spLocks noChangeShapeType="1"/>
            </p:cNvSpPr>
            <p:nvPr/>
          </p:nvSpPr>
          <p:spPr bwMode="auto">
            <a:xfrm>
              <a:off x="2819400" y="4343400"/>
              <a:ext cx="533400" cy="0"/>
            </a:xfrm>
            <a:prstGeom prst="line">
              <a:avLst/>
            </a:prstGeom>
            <a:noFill/>
            <a:ln w="12700">
              <a:solidFill>
                <a:schemeClr val="tx1"/>
              </a:solidFill>
              <a:round/>
              <a:headEnd/>
              <a:tailEnd/>
            </a:ln>
            <a:effectLst/>
          </p:spPr>
          <p:txBody>
            <a:bodyPr wrap="none" anchor="ctr"/>
            <a:lstStyle/>
            <a:p>
              <a:endParaRPr lang="en-US"/>
            </a:p>
          </p:txBody>
        </p:sp>
        <p:sp>
          <p:nvSpPr>
            <p:cNvPr id="1600578" name="Line 66"/>
            <p:cNvSpPr>
              <a:spLocks noChangeShapeType="1"/>
            </p:cNvSpPr>
            <p:nvPr/>
          </p:nvSpPr>
          <p:spPr bwMode="auto">
            <a:xfrm>
              <a:off x="2819400" y="4953000"/>
              <a:ext cx="533400" cy="0"/>
            </a:xfrm>
            <a:prstGeom prst="line">
              <a:avLst/>
            </a:prstGeom>
            <a:noFill/>
            <a:ln w="12700">
              <a:solidFill>
                <a:schemeClr val="tx1"/>
              </a:solidFill>
              <a:round/>
              <a:headEnd/>
              <a:tailEnd/>
            </a:ln>
            <a:effectLst/>
          </p:spPr>
          <p:txBody>
            <a:bodyPr wrap="none" anchor="ctr"/>
            <a:lstStyle/>
            <a:p>
              <a:endParaRPr lang="en-US"/>
            </a:p>
          </p:txBody>
        </p:sp>
        <p:sp>
          <p:nvSpPr>
            <p:cNvPr id="1600579" name="Rectangle 67"/>
            <p:cNvSpPr>
              <a:spLocks noChangeArrowheads="1"/>
            </p:cNvSpPr>
            <p:nvPr/>
          </p:nvSpPr>
          <p:spPr bwMode="auto">
            <a:xfrm>
              <a:off x="4800600" y="40386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80" name="Line 68"/>
            <p:cNvSpPr>
              <a:spLocks noChangeShapeType="1"/>
            </p:cNvSpPr>
            <p:nvPr/>
          </p:nvSpPr>
          <p:spPr bwMode="auto">
            <a:xfrm>
              <a:off x="4800600" y="4648200"/>
              <a:ext cx="533400" cy="0"/>
            </a:xfrm>
            <a:prstGeom prst="line">
              <a:avLst/>
            </a:prstGeom>
            <a:noFill/>
            <a:ln w="12700">
              <a:solidFill>
                <a:schemeClr val="tx1"/>
              </a:solidFill>
              <a:round/>
              <a:headEnd/>
              <a:tailEnd/>
            </a:ln>
            <a:effectLst/>
          </p:spPr>
          <p:txBody>
            <a:bodyPr wrap="none" anchor="ctr"/>
            <a:lstStyle/>
            <a:p>
              <a:endParaRPr lang="en-US"/>
            </a:p>
          </p:txBody>
        </p:sp>
        <p:sp>
          <p:nvSpPr>
            <p:cNvPr id="1600581" name="Line 69"/>
            <p:cNvSpPr>
              <a:spLocks noChangeShapeType="1"/>
            </p:cNvSpPr>
            <p:nvPr/>
          </p:nvSpPr>
          <p:spPr bwMode="auto">
            <a:xfrm>
              <a:off x="4800600" y="4343400"/>
              <a:ext cx="533400" cy="0"/>
            </a:xfrm>
            <a:prstGeom prst="line">
              <a:avLst/>
            </a:prstGeom>
            <a:noFill/>
            <a:ln w="12700">
              <a:solidFill>
                <a:schemeClr val="tx1"/>
              </a:solidFill>
              <a:round/>
              <a:headEnd/>
              <a:tailEnd/>
            </a:ln>
            <a:effectLst/>
          </p:spPr>
          <p:txBody>
            <a:bodyPr wrap="none" anchor="ctr"/>
            <a:lstStyle/>
            <a:p>
              <a:endParaRPr lang="en-US"/>
            </a:p>
          </p:txBody>
        </p:sp>
        <p:sp>
          <p:nvSpPr>
            <p:cNvPr id="1600582" name="Line 70"/>
            <p:cNvSpPr>
              <a:spLocks noChangeShapeType="1"/>
            </p:cNvSpPr>
            <p:nvPr/>
          </p:nvSpPr>
          <p:spPr bwMode="auto">
            <a:xfrm>
              <a:off x="4800600" y="4953000"/>
              <a:ext cx="533400" cy="0"/>
            </a:xfrm>
            <a:prstGeom prst="line">
              <a:avLst/>
            </a:prstGeom>
            <a:noFill/>
            <a:ln w="12700">
              <a:solidFill>
                <a:schemeClr val="tx1"/>
              </a:solidFill>
              <a:round/>
              <a:headEnd/>
              <a:tailEnd/>
            </a:ln>
            <a:effectLst/>
          </p:spPr>
          <p:txBody>
            <a:bodyPr wrap="none" anchor="ctr"/>
            <a:lstStyle/>
            <a:p>
              <a:endParaRPr lang="en-US"/>
            </a:p>
          </p:txBody>
        </p:sp>
        <p:sp>
          <p:nvSpPr>
            <p:cNvPr id="1600583" name="Rectangle 71"/>
            <p:cNvSpPr>
              <a:spLocks noChangeArrowheads="1"/>
            </p:cNvSpPr>
            <p:nvPr/>
          </p:nvSpPr>
          <p:spPr bwMode="auto">
            <a:xfrm>
              <a:off x="6858000" y="40386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00584" name="Line 72"/>
            <p:cNvSpPr>
              <a:spLocks noChangeShapeType="1"/>
            </p:cNvSpPr>
            <p:nvPr/>
          </p:nvSpPr>
          <p:spPr bwMode="auto">
            <a:xfrm>
              <a:off x="6858000" y="4648200"/>
              <a:ext cx="533400" cy="0"/>
            </a:xfrm>
            <a:prstGeom prst="line">
              <a:avLst/>
            </a:prstGeom>
            <a:noFill/>
            <a:ln w="12700">
              <a:solidFill>
                <a:schemeClr val="tx1"/>
              </a:solidFill>
              <a:round/>
              <a:headEnd/>
              <a:tailEnd/>
            </a:ln>
            <a:effectLst/>
          </p:spPr>
          <p:txBody>
            <a:bodyPr wrap="none" anchor="ctr"/>
            <a:lstStyle/>
            <a:p>
              <a:endParaRPr lang="en-US"/>
            </a:p>
          </p:txBody>
        </p:sp>
        <p:sp>
          <p:nvSpPr>
            <p:cNvPr id="1600585" name="Line 73"/>
            <p:cNvSpPr>
              <a:spLocks noChangeShapeType="1"/>
            </p:cNvSpPr>
            <p:nvPr/>
          </p:nvSpPr>
          <p:spPr bwMode="auto">
            <a:xfrm>
              <a:off x="6858000" y="4343400"/>
              <a:ext cx="533400" cy="0"/>
            </a:xfrm>
            <a:prstGeom prst="line">
              <a:avLst/>
            </a:prstGeom>
            <a:noFill/>
            <a:ln w="12700">
              <a:solidFill>
                <a:schemeClr val="tx1"/>
              </a:solidFill>
              <a:round/>
              <a:headEnd/>
              <a:tailEnd/>
            </a:ln>
            <a:effectLst/>
          </p:spPr>
          <p:txBody>
            <a:bodyPr wrap="none" anchor="ctr"/>
            <a:lstStyle/>
            <a:p>
              <a:endParaRPr lang="en-US"/>
            </a:p>
          </p:txBody>
        </p:sp>
        <p:sp>
          <p:nvSpPr>
            <p:cNvPr id="1600586" name="Line 74"/>
            <p:cNvSpPr>
              <a:spLocks noChangeShapeType="1"/>
            </p:cNvSpPr>
            <p:nvPr/>
          </p:nvSpPr>
          <p:spPr bwMode="auto">
            <a:xfrm>
              <a:off x="6858000" y="4953000"/>
              <a:ext cx="533400" cy="0"/>
            </a:xfrm>
            <a:prstGeom prst="line">
              <a:avLst/>
            </a:prstGeom>
            <a:noFill/>
            <a:ln w="12700">
              <a:solidFill>
                <a:schemeClr val="tx1"/>
              </a:solidFill>
              <a:round/>
              <a:headEnd/>
              <a:tailEnd/>
            </a:ln>
            <a:effectLst/>
          </p:spPr>
          <p:txBody>
            <a:bodyPr wrap="none" anchor="ctr"/>
            <a:lstStyle/>
            <a:p>
              <a:endParaRPr lang="en-US"/>
            </a:p>
          </p:txBody>
        </p:sp>
        <p:sp>
          <p:nvSpPr>
            <p:cNvPr id="1600589" name="Text Box 77"/>
            <p:cNvSpPr txBox="1">
              <a:spLocks noChangeArrowheads="1"/>
            </p:cNvSpPr>
            <p:nvPr/>
          </p:nvSpPr>
          <p:spPr bwMode="auto">
            <a:xfrm>
              <a:off x="1600200" y="1752600"/>
              <a:ext cx="654050" cy="366713"/>
            </a:xfrm>
            <a:prstGeom prst="rect">
              <a:avLst/>
            </a:prstGeom>
            <a:noFill/>
            <a:ln w="12700">
              <a:noFill/>
              <a:miter lim="800000"/>
              <a:headEnd/>
              <a:tailEnd/>
            </a:ln>
            <a:effectLst/>
          </p:spPr>
          <p:txBody>
            <a:bodyPr wrap="none">
              <a:spAutoFit/>
            </a:bodyPr>
            <a:lstStyle/>
            <a:p>
              <a:r>
                <a:rPr lang="en-US"/>
                <a:t>miss</a:t>
              </a:r>
            </a:p>
          </p:txBody>
        </p:sp>
        <p:sp>
          <p:nvSpPr>
            <p:cNvPr id="1600590" name="Text Box 78"/>
            <p:cNvSpPr txBox="1">
              <a:spLocks noChangeArrowheads="1"/>
            </p:cNvSpPr>
            <p:nvPr/>
          </p:nvSpPr>
          <p:spPr bwMode="auto">
            <a:xfrm>
              <a:off x="3505200" y="1752600"/>
              <a:ext cx="654050" cy="366713"/>
            </a:xfrm>
            <a:prstGeom prst="rect">
              <a:avLst/>
            </a:prstGeom>
            <a:noFill/>
            <a:ln w="12700">
              <a:noFill/>
              <a:miter lim="800000"/>
              <a:headEnd/>
              <a:tailEnd/>
            </a:ln>
            <a:effectLst/>
          </p:spPr>
          <p:txBody>
            <a:bodyPr wrap="none">
              <a:spAutoFit/>
            </a:bodyPr>
            <a:lstStyle/>
            <a:p>
              <a:r>
                <a:rPr lang="en-US"/>
                <a:t>miss</a:t>
              </a:r>
            </a:p>
          </p:txBody>
        </p:sp>
        <p:sp>
          <p:nvSpPr>
            <p:cNvPr id="1600591" name="Text Box 79"/>
            <p:cNvSpPr txBox="1">
              <a:spLocks noChangeArrowheads="1"/>
            </p:cNvSpPr>
            <p:nvPr/>
          </p:nvSpPr>
          <p:spPr bwMode="auto">
            <a:xfrm>
              <a:off x="5486400" y="1752600"/>
              <a:ext cx="654050" cy="366713"/>
            </a:xfrm>
            <a:prstGeom prst="rect">
              <a:avLst/>
            </a:prstGeom>
            <a:noFill/>
            <a:ln w="12700">
              <a:noFill/>
              <a:miter lim="800000"/>
              <a:headEnd/>
              <a:tailEnd/>
            </a:ln>
            <a:effectLst/>
          </p:spPr>
          <p:txBody>
            <a:bodyPr wrap="none">
              <a:spAutoFit/>
            </a:bodyPr>
            <a:lstStyle/>
            <a:p>
              <a:r>
                <a:rPr lang="en-US"/>
                <a:t>miss</a:t>
              </a:r>
            </a:p>
          </p:txBody>
        </p:sp>
        <p:sp>
          <p:nvSpPr>
            <p:cNvPr id="1600592" name="Text Box 80"/>
            <p:cNvSpPr txBox="1">
              <a:spLocks noChangeArrowheads="1"/>
            </p:cNvSpPr>
            <p:nvPr/>
          </p:nvSpPr>
          <p:spPr bwMode="auto">
            <a:xfrm>
              <a:off x="7620000" y="1752600"/>
              <a:ext cx="654050" cy="366713"/>
            </a:xfrm>
            <a:prstGeom prst="rect">
              <a:avLst/>
            </a:prstGeom>
            <a:noFill/>
            <a:ln w="12700">
              <a:noFill/>
              <a:miter lim="800000"/>
              <a:headEnd/>
              <a:tailEnd/>
            </a:ln>
            <a:effectLst/>
          </p:spPr>
          <p:txBody>
            <a:bodyPr wrap="none">
              <a:spAutoFit/>
            </a:bodyPr>
            <a:lstStyle/>
            <a:p>
              <a:r>
                <a:rPr lang="en-US"/>
                <a:t>miss</a:t>
              </a:r>
            </a:p>
          </p:txBody>
        </p:sp>
        <p:sp>
          <p:nvSpPr>
            <p:cNvPr id="1600593" name="Text Box 81"/>
            <p:cNvSpPr txBox="1">
              <a:spLocks noChangeArrowheads="1"/>
            </p:cNvSpPr>
            <p:nvPr/>
          </p:nvSpPr>
          <p:spPr bwMode="auto">
            <a:xfrm>
              <a:off x="1447800" y="3657600"/>
              <a:ext cx="654050" cy="366713"/>
            </a:xfrm>
            <a:prstGeom prst="rect">
              <a:avLst/>
            </a:prstGeom>
            <a:noFill/>
            <a:ln w="12700">
              <a:noFill/>
              <a:miter lim="800000"/>
              <a:headEnd/>
              <a:tailEnd/>
            </a:ln>
            <a:effectLst/>
          </p:spPr>
          <p:txBody>
            <a:bodyPr wrap="none">
              <a:spAutoFit/>
            </a:bodyPr>
            <a:lstStyle/>
            <a:p>
              <a:r>
                <a:rPr lang="en-US"/>
                <a:t>miss</a:t>
              </a:r>
            </a:p>
          </p:txBody>
        </p:sp>
        <p:sp>
          <p:nvSpPr>
            <p:cNvPr id="1600594" name="Text Box 82"/>
            <p:cNvSpPr txBox="1">
              <a:spLocks noChangeArrowheads="1"/>
            </p:cNvSpPr>
            <p:nvPr/>
          </p:nvSpPr>
          <p:spPr bwMode="auto">
            <a:xfrm>
              <a:off x="3505200" y="3657600"/>
              <a:ext cx="654050" cy="366713"/>
            </a:xfrm>
            <a:prstGeom prst="rect">
              <a:avLst/>
            </a:prstGeom>
            <a:noFill/>
            <a:ln w="12700">
              <a:noFill/>
              <a:miter lim="800000"/>
              <a:headEnd/>
              <a:tailEnd/>
            </a:ln>
            <a:effectLst/>
          </p:spPr>
          <p:txBody>
            <a:bodyPr wrap="none">
              <a:spAutoFit/>
            </a:bodyPr>
            <a:lstStyle/>
            <a:p>
              <a:r>
                <a:rPr lang="en-US"/>
                <a:t>miss</a:t>
              </a:r>
            </a:p>
          </p:txBody>
        </p:sp>
        <p:sp>
          <p:nvSpPr>
            <p:cNvPr id="1600595" name="Text Box 83"/>
            <p:cNvSpPr txBox="1">
              <a:spLocks noChangeArrowheads="1"/>
            </p:cNvSpPr>
            <p:nvPr/>
          </p:nvSpPr>
          <p:spPr bwMode="auto">
            <a:xfrm>
              <a:off x="5638800" y="3657600"/>
              <a:ext cx="654050" cy="366713"/>
            </a:xfrm>
            <a:prstGeom prst="rect">
              <a:avLst/>
            </a:prstGeom>
            <a:noFill/>
            <a:ln w="12700">
              <a:noFill/>
              <a:miter lim="800000"/>
              <a:headEnd/>
              <a:tailEnd/>
            </a:ln>
            <a:effectLst/>
          </p:spPr>
          <p:txBody>
            <a:bodyPr wrap="none">
              <a:spAutoFit/>
            </a:bodyPr>
            <a:lstStyle/>
            <a:p>
              <a:r>
                <a:rPr lang="en-US"/>
                <a:t>miss</a:t>
              </a:r>
            </a:p>
          </p:txBody>
        </p:sp>
        <p:sp>
          <p:nvSpPr>
            <p:cNvPr id="1600596" name="Text Box 84"/>
            <p:cNvSpPr txBox="1">
              <a:spLocks noChangeArrowheads="1"/>
            </p:cNvSpPr>
            <p:nvPr/>
          </p:nvSpPr>
          <p:spPr bwMode="auto">
            <a:xfrm>
              <a:off x="7620000" y="3657600"/>
              <a:ext cx="654050" cy="366713"/>
            </a:xfrm>
            <a:prstGeom prst="rect">
              <a:avLst/>
            </a:prstGeom>
            <a:noFill/>
            <a:ln w="12700">
              <a:noFill/>
              <a:miter lim="800000"/>
              <a:headEnd/>
              <a:tailEnd/>
            </a:ln>
            <a:effectLst/>
          </p:spPr>
          <p:txBody>
            <a:bodyPr wrap="none">
              <a:spAutoFit/>
            </a:bodyPr>
            <a:lstStyle/>
            <a:p>
              <a:r>
                <a:rPr lang="en-US"/>
                <a:t>miss</a:t>
              </a:r>
            </a:p>
          </p:txBody>
        </p:sp>
        <p:sp>
          <p:nvSpPr>
            <p:cNvPr id="1600597" name="Text Box 85"/>
            <p:cNvSpPr txBox="1">
              <a:spLocks noChangeArrowheads="1"/>
            </p:cNvSpPr>
            <p:nvPr/>
          </p:nvSpPr>
          <p:spPr bwMode="auto">
            <a:xfrm>
              <a:off x="838200" y="2209800"/>
              <a:ext cx="1479550" cy="366713"/>
            </a:xfrm>
            <a:prstGeom prst="rect">
              <a:avLst/>
            </a:prstGeom>
            <a:noFill/>
            <a:ln w="12700">
              <a:noFill/>
              <a:miter lim="800000"/>
              <a:headEnd/>
              <a:tailEnd/>
            </a:ln>
            <a:effectLst/>
          </p:spPr>
          <p:txBody>
            <a:bodyPr wrap="none">
              <a:spAutoFit/>
            </a:bodyPr>
            <a:lstStyle/>
            <a:p>
              <a:r>
                <a:rPr lang="en-US">
                  <a:solidFill>
                    <a:schemeClr val="tx1"/>
                  </a:solidFill>
                </a:rPr>
                <a:t>00    Mem(0)</a:t>
              </a:r>
            </a:p>
          </p:txBody>
        </p:sp>
        <p:sp>
          <p:nvSpPr>
            <p:cNvPr id="1600598" name="Text Box 86"/>
            <p:cNvSpPr txBox="1">
              <a:spLocks noChangeArrowheads="1"/>
            </p:cNvSpPr>
            <p:nvPr/>
          </p:nvSpPr>
          <p:spPr bwMode="auto">
            <a:xfrm>
              <a:off x="2743200" y="2209800"/>
              <a:ext cx="1479550" cy="366713"/>
            </a:xfrm>
            <a:prstGeom prst="rect">
              <a:avLst/>
            </a:prstGeom>
            <a:noFill/>
            <a:ln w="12700">
              <a:noFill/>
              <a:miter lim="800000"/>
              <a:headEnd/>
              <a:tailEnd/>
            </a:ln>
            <a:effectLst/>
          </p:spPr>
          <p:txBody>
            <a:bodyPr wrap="none">
              <a:spAutoFit/>
            </a:bodyPr>
            <a:lstStyle/>
            <a:p>
              <a:r>
                <a:rPr lang="en-US">
                  <a:solidFill>
                    <a:schemeClr val="tx1"/>
                  </a:solidFill>
                </a:rPr>
                <a:t>00    Mem(0)</a:t>
              </a:r>
            </a:p>
          </p:txBody>
        </p:sp>
        <p:grpSp>
          <p:nvGrpSpPr>
            <p:cNvPr id="2" name="Group 87"/>
            <p:cNvGrpSpPr>
              <a:grpSpLocks/>
            </p:cNvGrpSpPr>
            <p:nvPr/>
          </p:nvGrpSpPr>
          <p:grpSpPr bwMode="auto">
            <a:xfrm>
              <a:off x="2514600" y="1981200"/>
              <a:ext cx="1835150" cy="533400"/>
              <a:chOff x="1584" y="960"/>
              <a:chExt cx="1156" cy="336"/>
            </a:xfrm>
          </p:grpSpPr>
          <p:sp>
            <p:nvSpPr>
              <p:cNvPr id="1600600" name="Line 88"/>
              <p:cNvSpPr>
                <a:spLocks noChangeShapeType="1"/>
              </p:cNvSpPr>
              <p:nvPr/>
            </p:nvSpPr>
            <p:spPr bwMode="auto">
              <a:xfrm>
                <a:off x="1776" y="1152"/>
                <a:ext cx="240" cy="144"/>
              </a:xfrm>
              <a:prstGeom prst="line">
                <a:avLst/>
              </a:prstGeom>
              <a:noFill/>
              <a:ln w="28575">
                <a:solidFill>
                  <a:schemeClr val="accent1"/>
                </a:solidFill>
                <a:round/>
                <a:headEnd/>
                <a:tailEnd/>
              </a:ln>
              <a:effectLst/>
            </p:spPr>
            <p:txBody>
              <a:bodyPr/>
              <a:lstStyle/>
              <a:p>
                <a:endParaRPr lang="en-US"/>
              </a:p>
            </p:txBody>
          </p:sp>
          <p:sp>
            <p:nvSpPr>
              <p:cNvPr id="1600601" name="Text Box 89"/>
              <p:cNvSpPr txBox="1">
                <a:spLocks noChangeArrowheads="1"/>
              </p:cNvSpPr>
              <p:nvPr/>
            </p:nvSpPr>
            <p:spPr bwMode="auto">
              <a:xfrm>
                <a:off x="1584" y="960"/>
                <a:ext cx="276" cy="231"/>
              </a:xfrm>
              <a:prstGeom prst="rect">
                <a:avLst/>
              </a:prstGeom>
              <a:noFill/>
              <a:ln w="12700">
                <a:noFill/>
                <a:miter lim="800000"/>
                <a:headEnd/>
                <a:tailEnd/>
              </a:ln>
              <a:effectLst/>
            </p:spPr>
            <p:txBody>
              <a:bodyPr wrap="none">
                <a:spAutoFit/>
              </a:bodyPr>
              <a:lstStyle/>
              <a:p>
                <a:r>
                  <a:rPr lang="en-US"/>
                  <a:t>01</a:t>
                </a:r>
              </a:p>
            </p:txBody>
          </p:sp>
          <p:sp>
            <p:nvSpPr>
              <p:cNvPr id="1600602" name="Text Box 90"/>
              <p:cNvSpPr txBox="1">
                <a:spLocks noChangeArrowheads="1"/>
              </p:cNvSpPr>
              <p:nvPr/>
            </p:nvSpPr>
            <p:spPr bwMode="auto">
              <a:xfrm>
                <a:off x="2544" y="1008"/>
                <a:ext cx="196" cy="231"/>
              </a:xfrm>
              <a:prstGeom prst="rect">
                <a:avLst/>
              </a:prstGeom>
              <a:noFill/>
              <a:ln w="12700">
                <a:noFill/>
                <a:miter lim="800000"/>
                <a:headEnd/>
                <a:tailEnd/>
              </a:ln>
              <a:effectLst/>
            </p:spPr>
            <p:txBody>
              <a:bodyPr wrap="none">
                <a:spAutoFit/>
              </a:bodyPr>
              <a:lstStyle/>
              <a:p>
                <a:r>
                  <a:rPr lang="en-US"/>
                  <a:t>4</a:t>
                </a:r>
              </a:p>
            </p:txBody>
          </p:sp>
          <p:sp>
            <p:nvSpPr>
              <p:cNvPr id="1600603" name="Line 91"/>
              <p:cNvSpPr>
                <a:spLocks noChangeShapeType="1"/>
              </p:cNvSpPr>
              <p:nvPr/>
            </p:nvSpPr>
            <p:spPr bwMode="auto">
              <a:xfrm>
                <a:off x="2448" y="1152"/>
                <a:ext cx="144" cy="144"/>
              </a:xfrm>
              <a:prstGeom prst="line">
                <a:avLst/>
              </a:prstGeom>
              <a:noFill/>
              <a:ln w="28575">
                <a:solidFill>
                  <a:schemeClr val="accent1"/>
                </a:solidFill>
                <a:round/>
                <a:headEnd/>
                <a:tailEnd/>
              </a:ln>
              <a:effectLst/>
            </p:spPr>
            <p:txBody>
              <a:bodyPr/>
              <a:lstStyle/>
              <a:p>
                <a:endParaRPr lang="en-US"/>
              </a:p>
            </p:txBody>
          </p:sp>
        </p:grpSp>
        <p:sp>
          <p:nvSpPr>
            <p:cNvPr id="1600604" name="Text Box 92"/>
            <p:cNvSpPr txBox="1">
              <a:spLocks noChangeArrowheads="1"/>
            </p:cNvSpPr>
            <p:nvPr/>
          </p:nvSpPr>
          <p:spPr bwMode="auto">
            <a:xfrm>
              <a:off x="4800600" y="2209800"/>
              <a:ext cx="1479550" cy="366713"/>
            </a:xfrm>
            <a:prstGeom prst="rect">
              <a:avLst/>
            </a:prstGeom>
            <a:noFill/>
            <a:ln w="12700">
              <a:noFill/>
              <a:miter lim="800000"/>
              <a:headEnd/>
              <a:tailEnd/>
            </a:ln>
            <a:effectLst/>
          </p:spPr>
          <p:txBody>
            <a:bodyPr wrap="none">
              <a:spAutoFit/>
            </a:bodyPr>
            <a:lstStyle/>
            <a:p>
              <a:r>
                <a:rPr lang="en-US">
                  <a:solidFill>
                    <a:schemeClr val="tx1"/>
                  </a:solidFill>
                </a:rPr>
                <a:t>01    Mem(4)</a:t>
              </a:r>
            </a:p>
          </p:txBody>
        </p:sp>
        <p:grpSp>
          <p:nvGrpSpPr>
            <p:cNvPr id="3" name="Group 93"/>
            <p:cNvGrpSpPr>
              <a:grpSpLocks/>
            </p:cNvGrpSpPr>
            <p:nvPr/>
          </p:nvGrpSpPr>
          <p:grpSpPr bwMode="auto">
            <a:xfrm>
              <a:off x="4572000" y="1981200"/>
              <a:ext cx="1835150" cy="533400"/>
              <a:chOff x="2880" y="1008"/>
              <a:chExt cx="1156" cy="336"/>
            </a:xfrm>
          </p:grpSpPr>
          <p:sp>
            <p:nvSpPr>
              <p:cNvPr id="1600606" name="Line 94"/>
              <p:cNvSpPr>
                <a:spLocks noChangeShapeType="1"/>
              </p:cNvSpPr>
              <p:nvPr/>
            </p:nvSpPr>
            <p:spPr bwMode="auto">
              <a:xfrm>
                <a:off x="3072" y="1200"/>
                <a:ext cx="240" cy="144"/>
              </a:xfrm>
              <a:prstGeom prst="line">
                <a:avLst/>
              </a:prstGeom>
              <a:noFill/>
              <a:ln w="28575">
                <a:solidFill>
                  <a:schemeClr val="accent1"/>
                </a:solidFill>
                <a:round/>
                <a:headEnd/>
                <a:tailEnd/>
              </a:ln>
              <a:effectLst/>
            </p:spPr>
            <p:txBody>
              <a:bodyPr/>
              <a:lstStyle/>
              <a:p>
                <a:endParaRPr lang="en-US"/>
              </a:p>
            </p:txBody>
          </p:sp>
          <p:sp>
            <p:nvSpPr>
              <p:cNvPr id="1600607" name="Line 95"/>
              <p:cNvSpPr>
                <a:spLocks noChangeShapeType="1"/>
              </p:cNvSpPr>
              <p:nvPr/>
            </p:nvSpPr>
            <p:spPr bwMode="auto">
              <a:xfrm>
                <a:off x="3744" y="1200"/>
                <a:ext cx="144" cy="144"/>
              </a:xfrm>
              <a:prstGeom prst="line">
                <a:avLst/>
              </a:prstGeom>
              <a:noFill/>
              <a:ln w="28575">
                <a:solidFill>
                  <a:schemeClr val="accent1"/>
                </a:solidFill>
                <a:round/>
                <a:headEnd/>
                <a:tailEnd/>
              </a:ln>
              <a:effectLst/>
            </p:spPr>
            <p:txBody>
              <a:bodyPr/>
              <a:lstStyle/>
              <a:p>
                <a:endParaRPr lang="en-US"/>
              </a:p>
            </p:txBody>
          </p:sp>
          <p:sp>
            <p:nvSpPr>
              <p:cNvPr id="1600608" name="Text Box 96"/>
              <p:cNvSpPr txBox="1">
                <a:spLocks noChangeArrowheads="1"/>
              </p:cNvSpPr>
              <p:nvPr/>
            </p:nvSpPr>
            <p:spPr bwMode="auto">
              <a:xfrm>
                <a:off x="3840" y="1056"/>
                <a:ext cx="196" cy="231"/>
              </a:xfrm>
              <a:prstGeom prst="rect">
                <a:avLst/>
              </a:prstGeom>
              <a:noFill/>
              <a:ln w="12700">
                <a:noFill/>
                <a:miter lim="800000"/>
                <a:headEnd/>
                <a:tailEnd/>
              </a:ln>
              <a:effectLst/>
            </p:spPr>
            <p:txBody>
              <a:bodyPr wrap="none">
                <a:spAutoFit/>
              </a:bodyPr>
              <a:lstStyle/>
              <a:p>
                <a:r>
                  <a:rPr lang="en-US"/>
                  <a:t>0</a:t>
                </a:r>
              </a:p>
            </p:txBody>
          </p:sp>
          <p:sp>
            <p:nvSpPr>
              <p:cNvPr id="1600609" name="Text Box 97"/>
              <p:cNvSpPr txBox="1">
                <a:spLocks noChangeArrowheads="1"/>
              </p:cNvSpPr>
              <p:nvPr/>
            </p:nvSpPr>
            <p:spPr bwMode="auto">
              <a:xfrm>
                <a:off x="2880" y="1008"/>
                <a:ext cx="276" cy="231"/>
              </a:xfrm>
              <a:prstGeom prst="rect">
                <a:avLst/>
              </a:prstGeom>
              <a:noFill/>
              <a:ln w="12700">
                <a:noFill/>
                <a:miter lim="800000"/>
                <a:headEnd/>
                <a:tailEnd/>
              </a:ln>
              <a:effectLst/>
            </p:spPr>
            <p:txBody>
              <a:bodyPr wrap="none">
                <a:spAutoFit/>
              </a:bodyPr>
              <a:lstStyle/>
              <a:p>
                <a:r>
                  <a:rPr lang="en-US"/>
                  <a:t>00</a:t>
                </a:r>
              </a:p>
            </p:txBody>
          </p:sp>
        </p:grpSp>
        <p:sp>
          <p:nvSpPr>
            <p:cNvPr id="1600610" name="Text Box 98"/>
            <p:cNvSpPr txBox="1">
              <a:spLocks noChangeArrowheads="1"/>
            </p:cNvSpPr>
            <p:nvPr/>
          </p:nvSpPr>
          <p:spPr bwMode="auto">
            <a:xfrm>
              <a:off x="6858000" y="2209800"/>
              <a:ext cx="1479550" cy="366713"/>
            </a:xfrm>
            <a:prstGeom prst="rect">
              <a:avLst/>
            </a:prstGeom>
            <a:noFill/>
            <a:ln w="12700">
              <a:noFill/>
              <a:miter lim="800000"/>
              <a:headEnd/>
              <a:tailEnd/>
            </a:ln>
            <a:effectLst/>
          </p:spPr>
          <p:txBody>
            <a:bodyPr wrap="none">
              <a:spAutoFit/>
            </a:bodyPr>
            <a:lstStyle/>
            <a:p>
              <a:r>
                <a:rPr lang="en-US">
                  <a:solidFill>
                    <a:schemeClr val="tx1"/>
                  </a:solidFill>
                </a:rPr>
                <a:t>00    Mem(0)</a:t>
              </a:r>
            </a:p>
          </p:txBody>
        </p:sp>
        <p:grpSp>
          <p:nvGrpSpPr>
            <p:cNvPr id="4" name="Group 99"/>
            <p:cNvGrpSpPr>
              <a:grpSpLocks/>
            </p:cNvGrpSpPr>
            <p:nvPr/>
          </p:nvGrpSpPr>
          <p:grpSpPr bwMode="auto">
            <a:xfrm>
              <a:off x="6629400" y="1981200"/>
              <a:ext cx="1835150" cy="533400"/>
              <a:chOff x="4176" y="1008"/>
              <a:chExt cx="1156" cy="336"/>
            </a:xfrm>
          </p:grpSpPr>
          <p:sp>
            <p:nvSpPr>
              <p:cNvPr id="1600612" name="Line 100"/>
              <p:cNvSpPr>
                <a:spLocks noChangeShapeType="1"/>
              </p:cNvSpPr>
              <p:nvPr/>
            </p:nvSpPr>
            <p:spPr bwMode="auto">
              <a:xfrm>
                <a:off x="4368" y="1200"/>
                <a:ext cx="240" cy="144"/>
              </a:xfrm>
              <a:prstGeom prst="line">
                <a:avLst/>
              </a:prstGeom>
              <a:noFill/>
              <a:ln w="28575">
                <a:solidFill>
                  <a:schemeClr val="accent1"/>
                </a:solidFill>
                <a:round/>
                <a:headEnd/>
                <a:tailEnd/>
              </a:ln>
              <a:effectLst/>
            </p:spPr>
            <p:txBody>
              <a:bodyPr/>
              <a:lstStyle/>
              <a:p>
                <a:endParaRPr lang="en-US"/>
              </a:p>
            </p:txBody>
          </p:sp>
          <p:sp>
            <p:nvSpPr>
              <p:cNvPr id="1600613" name="Text Box 101"/>
              <p:cNvSpPr txBox="1">
                <a:spLocks noChangeArrowheads="1"/>
              </p:cNvSpPr>
              <p:nvPr/>
            </p:nvSpPr>
            <p:spPr bwMode="auto">
              <a:xfrm>
                <a:off x="4176" y="1008"/>
                <a:ext cx="276" cy="231"/>
              </a:xfrm>
              <a:prstGeom prst="rect">
                <a:avLst/>
              </a:prstGeom>
              <a:noFill/>
              <a:ln w="12700">
                <a:noFill/>
                <a:miter lim="800000"/>
                <a:headEnd/>
                <a:tailEnd/>
              </a:ln>
              <a:effectLst/>
            </p:spPr>
            <p:txBody>
              <a:bodyPr wrap="none">
                <a:spAutoFit/>
              </a:bodyPr>
              <a:lstStyle/>
              <a:p>
                <a:r>
                  <a:rPr lang="en-US"/>
                  <a:t>01</a:t>
                </a:r>
              </a:p>
            </p:txBody>
          </p:sp>
          <p:sp>
            <p:nvSpPr>
              <p:cNvPr id="1600614" name="Text Box 102"/>
              <p:cNvSpPr txBox="1">
                <a:spLocks noChangeArrowheads="1"/>
              </p:cNvSpPr>
              <p:nvPr/>
            </p:nvSpPr>
            <p:spPr bwMode="auto">
              <a:xfrm>
                <a:off x="5136" y="1104"/>
                <a:ext cx="196" cy="231"/>
              </a:xfrm>
              <a:prstGeom prst="rect">
                <a:avLst/>
              </a:prstGeom>
              <a:noFill/>
              <a:ln w="12700">
                <a:noFill/>
                <a:miter lim="800000"/>
                <a:headEnd/>
                <a:tailEnd/>
              </a:ln>
              <a:effectLst/>
            </p:spPr>
            <p:txBody>
              <a:bodyPr wrap="none">
                <a:spAutoFit/>
              </a:bodyPr>
              <a:lstStyle/>
              <a:p>
                <a:r>
                  <a:rPr lang="en-US"/>
                  <a:t>4</a:t>
                </a:r>
              </a:p>
            </p:txBody>
          </p:sp>
          <p:sp>
            <p:nvSpPr>
              <p:cNvPr id="1600615" name="Line 103"/>
              <p:cNvSpPr>
                <a:spLocks noChangeShapeType="1"/>
              </p:cNvSpPr>
              <p:nvPr/>
            </p:nvSpPr>
            <p:spPr bwMode="auto">
              <a:xfrm>
                <a:off x="5040" y="1200"/>
                <a:ext cx="144" cy="144"/>
              </a:xfrm>
              <a:prstGeom prst="line">
                <a:avLst/>
              </a:prstGeom>
              <a:noFill/>
              <a:ln w="28575">
                <a:solidFill>
                  <a:schemeClr val="accent1"/>
                </a:solidFill>
                <a:round/>
                <a:headEnd/>
                <a:tailEnd/>
              </a:ln>
              <a:effectLst/>
            </p:spPr>
            <p:txBody>
              <a:bodyPr/>
              <a:lstStyle/>
              <a:p>
                <a:endParaRPr lang="en-US"/>
              </a:p>
            </p:txBody>
          </p:sp>
        </p:grpSp>
        <p:sp>
          <p:nvSpPr>
            <p:cNvPr id="1600616" name="Text Box 104"/>
            <p:cNvSpPr txBox="1">
              <a:spLocks noChangeArrowheads="1"/>
            </p:cNvSpPr>
            <p:nvPr/>
          </p:nvSpPr>
          <p:spPr bwMode="auto">
            <a:xfrm>
              <a:off x="2819400" y="4038600"/>
              <a:ext cx="1479550" cy="366713"/>
            </a:xfrm>
            <a:prstGeom prst="rect">
              <a:avLst/>
            </a:prstGeom>
            <a:noFill/>
            <a:ln w="12700">
              <a:noFill/>
              <a:miter lim="800000"/>
              <a:headEnd/>
              <a:tailEnd/>
            </a:ln>
            <a:effectLst/>
          </p:spPr>
          <p:txBody>
            <a:bodyPr wrap="none">
              <a:spAutoFit/>
            </a:bodyPr>
            <a:lstStyle/>
            <a:p>
              <a:r>
                <a:rPr lang="en-US">
                  <a:solidFill>
                    <a:schemeClr val="tx1"/>
                  </a:solidFill>
                </a:rPr>
                <a:t>00    Mem(0)</a:t>
              </a:r>
            </a:p>
          </p:txBody>
        </p:sp>
        <p:grpSp>
          <p:nvGrpSpPr>
            <p:cNvPr id="5" name="Group 105"/>
            <p:cNvGrpSpPr>
              <a:grpSpLocks/>
            </p:cNvGrpSpPr>
            <p:nvPr/>
          </p:nvGrpSpPr>
          <p:grpSpPr bwMode="auto">
            <a:xfrm>
              <a:off x="2590800" y="3733800"/>
              <a:ext cx="1835150" cy="595313"/>
              <a:chOff x="1632" y="3273"/>
              <a:chExt cx="1156" cy="375"/>
            </a:xfrm>
          </p:grpSpPr>
          <p:sp>
            <p:nvSpPr>
              <p:cNvPr id="1600618" name="Line 106"/>
              <p:cNvSpPr>
                <a:spLocks noChangeShapeType="1"/>
              </p:cNvSpPr>
              <p:nvPr/>
            </p:nvSpPr>
            <p:spPr bwMode="auto">
              <a:xfrm>
                <a:off x="1824" y="3504"/>
                <a:ext cx="240" cy="144"/>
              </a:xfrm>
              <a:prstGeom prst="line">
                <a:avLst/>
              </a:prstGeom>
              <a:noFill/>
              <a:ln w="28575">
                <a:solidFill>
                  <a:schemeClr val="accent1"/>
                </a:solidFill>
                <a:round/>
                <a:headEnd/>
                <a:tailEnd/>
              </a:ln>
              <a:effectLst/>
            </p:spPr>
            <p:txBody>
              <a:bodyPr/>
              <a:lstStyle/>
              <a:p>
                <a:endParaRPr lang="en-US"/>
              </a:p>
            </p:txBody>
          </p:sp>
          <p:sp>
            <p:nvSpPr>
              <p:cNvPr id="1600619" name="Text Box 107"/>
              <p:cNvSpPr txBox="1">
                <a:spLocks noChangeArrowheads="1"/>
              </p:cNvSpPr>
              <p:nvPr/>
            </p:nvSpPr>
            <p:spPr bwMode="auto">
              <a:xfrm>
                <a:off x="1632" y="3273"/>
                <a:ext cx="276" cy="231"/>
              </a:xfrm>
              <a:prstGeom prst="rect">
                <a:avLst/>
              </a:prstGeom>
              <a:noFill/>
              <a:ln w="12700">
                <a:noFill/>
                <a:miter lim="800000"/>
                <a:headEnd/>
                <a:tailEnd/>
              </a:ln>
              <a:effectLst/>
            </p:spPr>
            <p:txBody>
              <a:bodyPr wrap="none">
                <a:spAutoFit/>
              </a:bodyPr>
              <a:lstStyle/>
              <a:p>
                <a:r>
                  <a:rPr lang="en-US"/>
                  <a:t>01</a:t>
                </a:r>
              </a:p>
            </p:txBody>
          </p:sp>
          <p:sp>
            <p:nvSpPr>
              <p:cNvPr id="1600620" name="Text Box 108"/>
              <p:cNvSpPr txBox="1">
                <a:spLocks noChangeArrowheads="1"/>
              </p:cNvSpPr>
              <p:nvPr/>
            </p:nvSpPr>
            <p:spPr bwMode="auto">
              <a:xfrm>
                <a:off x="2592" y="3321"/>
                <a:ext cx="196" cy="231"/>
              </a:xfrm>
              <a:prstGeom prst="rect">
                <a:avLst/>
              </a:prstGeom>
              <a:noFill/>
              <a:ln w="12700">
                <a:noFill/>
                <a:miter lim="800000"/>
                <a:headEnd/>
                <a:tailEnd/>
              </a:ln>
              <a:effectLst/>
            </p:spPr>
            <p:txBody>
              <a:bodyPr wrap="none">
                <a:spAutoFit/>
              </a:bodyPr>
              <a:lstStyle/>
              <a:p>
                <a:r>
                  <a:rPr lang="en-US"/>
                  <a:t>4</a:t>
                </a:r>
              </a:p>
            </p:txBody>
          </p:sp>
          <p:sp>
            <p:nvSpPr>
              <p:cNvPr id="1600621" name="Line 109"/>
              <p:cNvSpPr>
                <a:spLocks noChangeShapeType="1"/>
              </p:cNvSpPr>
              <p:nvPr/>
            </p:nvSpPr>
            <p:spPr bwMode="auto">
              <a:xfrm>
                <a:off x="2496" y="3504"/>
                <a:ext cx="144" cy="144"/>
              </a:xfrm>
              <a:prstGeom prst="line">
                <a:avLst/>
              </a:prstGeom>
              <a:noFill/>
              <a:ln w="28575">
                <a:solidFill>
                  <a:schemeClr val="accent1"/>
                </a:solidFill>
                <a:round/>
                <a:headEnd/>
                <a:tailEnd/>
              </a:ln>
              <a:effectLst/>
            </p:spPr>
            <p:txBody>
              <a:bodyPr/>
              <a:lstStyle/>
              <a:p>
                <a:endParaRPr lang="en-US"/>
              </a:p>
            </p:txBody>
          </p:sp>
        </p:grpSp>
        <p:sp>
          <p:nvSpPr>
            <p:cNvPr id="1600622" name="Text Box 110"/>
            <p:cNvSpPr txBox="1">
              <a:spLocks noChangeArrowheads="1"/>
            </p:cNvSpPr>
            <p:nvPr/>
          </p:nvSpPr>
          <p:spPr bwMode="auto">
            <a:xfrm>
              <a:off x="6858000" y="4038600"/>
              <a:ext cx="1479550" cy="366713"/>
            </a:xfrm>
            <a:prstGeom prst="rect">
              <a:avLst/>
            </a:prstGeom>
            <a:noFill/>
            <a:ln w="12700">
              <a:noFill/>
              <a:miter lim="800000"/>
              <a:headEnd/>
              <a:tailEnd/>
            </a:ln>
            <a:effectLst/>
          </p:spPr>
          <p:txBody>
            <a:bodyPr wrap="none">
              <a:spAutoFit/>
            </a:bodyPr>
            <a:lstStyle/>
            <a:p>
              <a:r>
                <a:rPr lang="en-US">
                  <a:solidFill>
                    <a:schemeClr val="tx1"/>
                  </a:solidFill>
                </a:rPr>
                <a:t>00    Mem(0)</a:t>
              </a:r>
            </a:p>
          </p:txBody>
        </p:sp>
        <p:grpSp>
          <p:nvGrpSpPr>
            <p:cNvPr id="6" name="Group 111"/>
            <p:cNvGrpSpPr>
              <a:grpSpLocks/>
            </p:cNvGrpSpPr>
            <p:nvPr/>
          </p:nvGrpSpPr>
          <p:grpSpPr bwMode="auto">
            <a:xfrm>
              <a:off x="6629400" y="3733800"/>
              <a:ext cx="1835150" cy="595313"/>
              <a:chOff x="4176" y="3369"/>
              <a:chExt cx="1156" cy="375"/>
            </a:xfrm>
          </p:grpSpPr>
          <p:sp>
            <p:nvSpPr>
              <p:cNvPr id="1600624" name="Line 112"/>
              <p:cNvSpPr>
                <a:spLocks noChangeShapeType="1"/>
              </p:cNvSpPr>
              <p:nvPr/>
            </p:nvSpPr>
            <p:spPr bwMode="auto">
              <a:xfrm>
                <a:off x="4368" y="3600"/>
                <a:ext cx="240" cy="144"/>
              </a:xfrm>
              <a:prstGeom prst="line">
                <a:avLst/>
              </a:prstGeom>
              <a:noFill/>
              <a:ln w="28575">
                <a:solidFill>
                  <a:schemeClr val="accent1"/>
                </a:solidFill>
                <a:round/>
                <a:headEnd/>
                <a:tailEnd/>
              </a:ln>
              <a:effectLst/>
            </p:spPr>
            <p:txBody>
              <a:bodyPr/>
              <a:lstStyle/>
              <a:p>
                <a:endParaRPr lang="en-US"/>
              </a:p>
            </p:txBody>
          </p:sp>
          <p:sp>
            <p:nvSpPr>
              <p:cNvPr id="1600625" name="Text Box 113"/>
              <p:cNvSpPr txBox="1">
                <a:spLocks noChangeArrowheads="1"/>
              </p:cNvSpPr>
              <p:nvPr/>
            </p:nvSpPr>
            <p:spPr bwMode="auto">
              <a:xfrm>
                <a:off x="4176" y="3369"/>
                <a:ext cx="276" cy="231"/>
              </a:xfrm>
              <a:prstGeom prst="rect">
                <a:avLst/>
              </a:prstGeom>
              <a:noFill/>
              <a:ln w="12700">
                <a:noFill/>
                <a:miter lim="800000"/>
                <a:headEnd/>
                <a:tailEnd/>
              </a:ln>
              <a:effectLst/>
            </p:spPr>
            <p:txBody>
              <a:bodyPr wrap="none">
                <a:spAutoFit/>
              </a:bodyPr>
              <a:lstStyle/>
              <a:p>
                <a:r>
                  <a:rPr lang="en-US"/>
                  <a:t>01</a:t>
                </a:r>
              </a:p>
            </p:txBody>
          </p:sp>
          <p:sp>
            <p:nvSpPr>
              <p:cNvPr id="1600626" name="Text Box 114"/>
              <p:cNvSpPr txBox="1">
                <a:spLocks noChangeArrowheads="1"/>
              </p:cNvSpPr>
              <p:nvPr/>
            </p:nvSpPr>
            <p:spPr bwMode="auto">
              <a:xfrm>
                <a:off x="5136" y="3465"/>
                <a:ext cx="196" cy="231"/>
              </a:xfrm>
              <a:prstGeom prst="rect">
                <a:avLst/>
              </a:prstGeom>
              <a:noFill/>
              <a:ln w="12700">
                <a:noFill/>
                <a:miter lim="800000"/>
                <a:headEnd/>
                <a:tailEnd/>
              </a:ln>
              <a:effectLst/>
            </p:spPr>
            <p:txBody>
              <a:bodyPr wrap="none">
                <a:spAutoFit/>
              </a:bodyPr>
              <a:lstStyle/>
              <a:p>
                <a:r>
                  <a:rPr lang="en-US"/>
                  <a:t>4</a:t>
                </a:r>
              </a:p>
            </p:txBody>
          </p:sp>
          <p:sp>
            <p:nvSpPr>
              <p:cNvPr id="1600627" name="Line 115"/>
              <p:cNvSpPr>
                <a:spLocks noChangeShapeType="1"/>
              </p:cNvSpPr>
              <p:nvPr/>
            </p:nvSpPr>
            <p:spPr bwMode="auto">
              <a:xfrm>
                <a:off x="5040" y="3600"/>
                <a:ext cx="144" cy="144"/>
              </a:xfrm>
              <a:prstGeom prst="line">
                <a:avLst/>
              </a:prstGeom>
              <a:noFill/>
              <a:ln w="28575">
                <a:solidFill>
                  <a:schemeClr val="accent1"/>
                </a:solidFill>
                <a:round/>
                <a:headEnd/>
                <a:tailEnd/>
              </a:ln>
              <a:effectLst/>
            </p:spPr>
            <p:txBody>
              <a:bodyPr/>
              <a:lstStyle/>
              <a:p>
                <a:endParaRPr lang="en-US"/>
              </a:p>
            </p:txBody>
          </p:sp>
        </p:grpSp>
        <p:sp>
          <p:nvSpPr>
            <p:cNvPr id="1600628" name="Text Box 116"/>
            <p:cNvSpPr txBox="1">
              <a:spLocks noChangeArrowheads="1"/>
            </p:cNvSpPr>
            <p:nvPr/>
          </p:nvSpPr>
          <p:spPr bwMode="auto">
            <a:xfrm>
              <a:off x="762000" y="4038600"/>
              <a:ext cx="1479550" cy="366713"/>
            </a:xfrm>
            <a:prstGeom prst="rect">
              <a:avLst/>
            </a:prstGeom>
            <a:noFill/>
            <a:ln w="12700">
              <a:noFill/>
              <a:miter lim="800000"/>
              <a:headEnd/>
              <a:tailEnd/>
            </a:ln>
            <a:effectLst/>
          </p:spPr>
          <p:txBody>
            <a:bodyPr wrap="none">
              <a:spAutoFit/>
            </a:bodyPr>
            <a:lstStyle/>
            <a:p>
              <a:r>
                <a:rPr lang="en-US">
                  <a:solidFill>
                    <a:schemeClr val="tx1"/>
                  </a:solidFill>
                </a:rPr>
                <a:t>01    Mem(4)</a:t>
              </a:r>
            </a:p>
          </p:txBody>
        </p:sp>
        <p:grpSp>
          <p:nvGrpSpPr>
            <p:cNvPr id="7" name="Group 117"/>
            <p:cNvGrpSpPr>
              <a:grpSpLocks/>
            </p:cNvGrpSpPr>
            <p:nvPr/>
          </p:nvGrpSpPr>
          <p:grpSpPr bwMode="auto">
            <a:xfrm>
              <a:off x="533400" y="3810000"/>
              <a:ext cx="1835150" cy="533400"/>
              <a:chOff x="336" y="2496"/>
              <a:chExt cx="1156" cy="336"/>
            </a:xfrm>
          </p:grpSpPr>
          <p:sp>
            <p:nvSpPr>
              <p:cNvPr id="1600630" name="Line 118"/>
              <p:cNvSpPr>
                <a:spLocks noChangeShapeType="1"/>
              </p:cNvSpPr>
              <p:nvPr/>
            </p:nvSpPr>
            <p:spPr bwMode="auto">
              <a:xfrm>
                <a:off x="528" y="2688"/>
                <a:ext cx="240" cy="144"/>
              </a:xfrm>
              <a:prstGeom prst="line">
                <a:avLst/>
              </a:prstGeom>
              <a:noFill/>
              <a:ln w="28575">
                <a:solidFill>
                  <a:schemeClr val="accent1"/>
                </a:solidFill>
                <a:round/>
                <a:headEnd/>
                <a:tailEnd/>
              </a:ln>
              <a:effectLst/>
            </p:spPr>
            <p:txBody>
              <a:bodyPr/>
              <a:lstStyle/>
              <a:p>
                <a:endParaRPr lang="en-US"/>
              </a:p>
            </p:txBody>
          </p:sp>
          <p:sp>
            <p:nvSpPr>
              <p:cNvPr id="1600631" name="Line 119"/>
              <p:cNvSpPr>
                <a:spLocks noChangeShapeType="1"/>
              </p:cNvSpPr>
              <p:nvPr/>
            </p:nvSpPr>
            <p:spPr bwMode="auto">
              <a:xfrm>
                <a:off x="1200" y="2688"/>
                <a:ext cx="144" cy="144"/>
              </a:xfrm>
              <a:prstGeom prst="line">
                <a:avLst/>
              </a:prstGeom>
              <a:noFill/>
              <a:ln w="28575">
                <a:solidFill>
                  <a:schemeClr val="accent1"/>
                </a:solidFill>
                <a:round/>
                <a:headEnd/>
                <a:tailEnd/>
              </a:ln>
              <a:effectLst/>
            </p:spPr>
            <p:txBody>
              <a:bodyPr/>
              <a:lstStyle/>
              <a:p>
                <a:endParaRPr lang="en-US"/>
              </a:p>
            </p:txBody>
          </p:sp>
          <p:sp>
            <p:nvSpPr>
              <p:cNvPr id="1600632" name="Text Box 120"/>
              <p:cNvSpPr txBox="1">
                <a:spLocks noChangeArrowheads="1"/>
              </p:cNvSpPr>
              <p:nvPr/>
            </p:nvSpPr>
            <p:spPr bwMode="auto">
              <a:xfrm>
                <a:off x="1296" y="2544"/>
                <a:ext cx="196" cy="231"/>
              </a:xfrm>
              <a:prstGeom prst="rect">
                <a:avLst/>
              </a:prstGeom>
              <a:noFill/>
              <a:ln w="12700">
                <a:noFill/>
                <a:miter lim="800000"/>
                <a:headEnd/>
                <a:tailEnd/>
              </a:ln>
              <a:effectLst/>
            </p:spPr>
            <p:txBody>
              <a:bodyPr wrap="none">
                <a:spAutoFit/>
              </a:bodyPr>
              <a:lstStyle/>
              <a:p>
                <a:r>
                  <a:rPr lang="en-US"/>
                  <a:t>0</a:t>
                </a:r>
              </a:p>
            </p:txBody>
          </p:sp>
          <p:sp>
            <p:nvSpPr>
              <p:cNvPr id="1600633" name="Text Box 121"/>
              <p:cNvSpPr txBox="1">
                <a:spLocks noChangeArrowheads="1"/>
              </p:cNvSpPr>
              <p:nvPr/>
            </p:nvSpPr>
            <p:spPr bwMode="auto">
              <a:xfrm>
                <a:off x="336" y="2496"/>
                <a:ext cx="276" cy="231"/>
              </a:xfrm>
              <a:prstGeom prst="rect">
                <a:avLst/>
              </a:prstGeom>
              <a:noFill/>
              <a:ln w="12700">
                <a:noFill/>
                <a:miter lim="800000"/>
                <a:headEnd/>
                <a:tailEnd/>
              </a:ln>
              <a:effectLst/>
            </p:spPr>
            <p:txBody>
              <a:bodyPr wrap="none">
                <a:spAutoFit/>
              </a:bodyPr>
              <a:lstStyle/>
              <a:p>
                <a:r>
                  <a:rPr lang="en-US"/>
                  <a:t>00</a:t>
                </a:r>
              </a:p>
            </p:txBody>
          </p:sp>
        </p:grpSp>
        <p:sp>
          <p:nvSpPr>
            <p:cNvPr id="1600634" name="Text Box 122"/>
            <p:cNvSpPr txBox="1">
              <a:spLocks noChangeArrowheads="1"/>
            </p:cNvSpPr>
            <p:nvPr/>
          </p:nvSpPr>
          <p:spPr bwMode="auto">
            <a:xfrm>
              <a:off x="4800600" y="4038600"/>
              <a:ext cx="1479550" cy="366713"/>
            </a:xfrm>
            <a:prstGeom prst="rect">
              <a:avLst/>
            </a:prstGeom>
            <a:noFill/>
            <a:ln w="12700">
              <a:noFill/>
              <a:miter lim="800000"/>
              <a:headEnd/>
              <a:tailEnd/>
            </a:ln>
            <a:effectLst/>
          </p:spPr>
          <p:txBody>
            <a:bodyPr wrap="none">
              <a:spAutoFit/>
            </a:bodyPr>
            <a:lstStyle/>
            <a:p>
              <a:r>
                <a:rPr lang="en-US">
                  <a:solidFill>
                    <a:schemeClr val="tx1"/>
                  </a:solidFill>
                </a:rPr>
                <a:t>01    Mem(4)</a:t>
              </a:r>
            </a:p>
          </p:txBody>
        </p:sp>
        <p:grpSp>
          <p:nvGrpSpPr>
            <p:cNvPr id="8" name="Group 123"/>
            <p:cNvGrpSpPr>
              <a:grpSpLocks/>
            </p:cNvGrpSpPr>
            <p:nvPr/>
          </p:nvGrpSpPr>
          <p:grpSpPr bwMode="auto">
            <a:xfrm>
              <a:off x="4572000" y="3733800"/>
              <a:ext cx="1835150" cy="595313"/>
              <a:chOff x="2880" y="3321"/>
              <a:chExt cx="1156" cy="375"/>
            </a:xfrm>
          </p:grpSpPr>
          <p:sp>
            <p:nvSpPr>
              <p:cNvPr id="1600636" name="Line 124"/>
              <p:cNvSpPr>
                <a:spLocks noChangeShapeType="1"/>
              </p:cNvSpPr>
              <p:nvPr/>
            </p:nvSpPr>
            <p:spPr bwMode="auto">
              <a:xfrm>
                <a:off x="3072" y="3552"/>
                <a:ext cx="240" cy="144"/>
              </a:xfrm>
              <a:prstGeom prst="line">
                <a:avLst/>
              </a:prstGeom>
              <a:noFill/>
              <a:ln w="28575">
                <a:solidFill>
                  <a:schemeClr val="accent1"/>
                </a:solidFill>
                <a:round/>
                <a:headEnd/>
                <a:tailEnd/>
              </a:ln>
              <a:effectLst/>
            </p:spPr>
            <p:txBody>
              <a:bodyPr/>
              <a:lstStyle/>
              <a:p>
                <a:endParaRPr lang="en-US"/>
              </a:p>
            </p:txBody>
          </p:sp>
          <p:sp>
            <p:nvSpPr>
              <p:cNvPr id="1600637" name="Line 125"/>
              <p:cNvSpPr>
                <a:spLocks noChangeShapeType="1"/>
              </p:cNvSpPr>
              <p:nvPr/>
            </p:nvSpPr>
            <p:spPr bwMode="auto">
              <a:xfrm>
                <a:off x="3744" y="3552"/>
                <a:ext cx="144" cy="144"/>
              </a:xfrm>
              <a:prstGeom prst="line">
                <a:avLst/>
              </a:prstGeom>
              <a:noFill/>
              <a:ln w="28575">
                <a:solidFill>
                  <a:schemeClr val="accent1"/>
                </a:solidFill>
                <a:round/>
                <a:headEnd/>
                <a:tailEnd/>
              </a:ln>
              <a:effectLst/>
            </p:spPr>
            <p:txBody>
              <a:bodyPr/>
              <a:lstStyle/>
              <a:p>
                <a:endParaRPr lang="en-US"/>
              </a:p>
            </p:txBody>
          </p:sp>
          <p:sp>
            <p:nvSpPr>
              <p:cNvPr id="1600638" name="Text Box 126"/>
              <p:cNvSpPr txBox="1">
                <a:spLocks noChangeArrowheads="1"/>
              </p:cNvSpPr>
              <p:nvPr/>
            </p:nvSpPr>
            <p:spPr bwMode="auto">
              <a:xfrm>
                <a:off x="3840" y="3369"/>
                <a:ext cx="196" cy="231"/>
              </a:xfrm>
              <a:prstGeom prst="rect">
                <a:avLst/>
              </a:prstGeom>
              <a:noFill/>
              <a:ln w="12700">
                <a:noFill/>
                <a:miter lim="800000"/>
                <a:headEnd/>
                <a:tailEnd/>
              </a:ln>
              <a:effectLst/>
            </p:spPr>
            <p:txBody>
              <a:bodyPr wrap="none">
                <a:spAutoFit/>
              </a:bodyPr>
              <a:lstStyle/>
              <a:p>
                <a:r>
                  <a:rPr lang="en-US"/>
                  <a:t>0</a:t>
                </a:r>
              </a:p>
            </p:txBody>
          </p:sp>
          <p:sp>
            <p:nvSpPr>
              <p:cNvPr id="1600639" name="Text Box 127"/>
              <p:cNvSpPr txBox="1">
                <a:spLocks noChangeArrowheads="1"/>
              </p:cNvSpPr>
              <p:nvPr/>
            </p:nvSpPr>
            <p:spPr bwMode="auto">
              <a:xfrm>
                <a:off x="2880" y="3321"/>
                <a:ext cx="276" cy="231"/>
              </a:xfrm>
              <a:prstGeom prst="rect">
                <a:avLst/>
              </a:prstGeom>
              <a:noFill/>
              <a:ln w="12700">
                <a:noFill/>
                <a:miter lim="800000"/>
                <a:headEnd/>
                <a:tailEnd/>
              </a:ln>
              <a:effectLst/>
            </p:spPr>
            <p:txBody>
              <a:bodyPr wrap="none">
                <a:spAutoFit/>
              </a:bodyPr>
              <a:lstStyle/>
              <a:p>
                <a:r>
                  <a:rPr lang="en-US"/>
                  <a:t>00</a:t>
                </a:r>
              </a:p>
            </p:txBody>
          </p:sp>
        </p:grpSp>
        <p:sp>
          <p:nvSpPr>
            <p:cNvPr id="1600642" name="Rectangle 130"/>
            <p:cNvSpPr>
              <a:spLocks noChangeArrowheads="1"/>
            </p:cNvSpPr>
            <p:nvPr/>
          </p:nvSpPr>
          <p:spPr bwMode="auto">
            <a:xfrm>
              <a:off x="533400" y="5410200"/>
              <a:ext cx="8153400" cy="355600"/>
            </a:xfrm>
            <a:prstGeom prst="rect">
              <a:avLst/>
            </a:prstGeom>
            <a:noFill/>
            <a:ln w="12700">
              <a:noFill/>
              <a:miter lim="800000"/>
              <a:headEnd/>
              <a:tailEnd/>
            </a:ln>
            <a:effectLst/>
          </p:spPr>
          <p:txBody>
            <a:bodyPr lIns="63500" tIns="25400" rIns="63500" bIns="25400">
              <a:spAutoFit/>
            </a:bodyPr>
            <a:lstStyle/>
            <a:p>
              <a:pPr marL="741363" lvl="1" indent="-246063">
                <a:spcBef>
                  <a:spcPct val="30000"/>
                </a:spcBef>
                <a:buClr>
                  <a:schemeClr val="accent1"/>
                </a:buClr>
                <a:buSzPct val="75000"/>
                <a:buFont typeface="Monotype Sorts" pitchFamily="2" charset="2"/>
                <a:buChar char="l"/>
              </a:pPr>
              <a:r>
                <a:rPr lang="en-US" sz="2000">
                  <a:solidFill>
                    <a:schemeClr val="tx1"/>
                  </a:solidFill>
                </a:rPr>
                <a:t>8 requests, 8 misses</a:t>
              </a:r>
            </a:p>
          </p:txBody>
        </p:sp>
      </p:grpSp>
      <p:sp>
        <p:nvSpPr>
          <p:cNvPr id="131" name="TextBox 130"/>
          <p:cNvSpPr txBox="1"/>
          <p:nvPr/>
        </p:nvSpPr>
        <p:spPr>
          <a:xfrm>
            <a:off x="4114800" y="1219200"/>
            <a:ext cx="761747" cy="369332"/>
          </a:xfrm>
          <a:prstGeom prst="rect">
            <a:avLst/>
          </a:prstGeom>
          <a:noFill/>
        </p:spPr>
        <p:txBody>
          <a:bodyPr wrap="none" rtlCol="0">
            <a:spAutoFit/>
          </a:bodyPr>
          <a:lstStyle/>
          <a:p>
            <a:r>
              <a:rPr lang="en-US" dirty="0" smtClean="0">
                <a:solidFill>
                  <a:schemeClr val="tx2">
                    <a:lumMod val="90000"/>
                    <a:lumOff val="10000"/>
                  </a:schemeClr>
                </a:solidFill>
              </a:rPr>
              <a:t>00</a:t>
            </a:r>
            <a:r>
              <a:rPr lang="en-US" dirty="0" smtClean="0"/>
              <a:t>0</a:t>
            </a:r>
            <a:r>
              <a:rPr lang="en-US" dirty="0" smtClean="0">
                <a:solidFill>
                  <a:srgbClr val="FF0000"/>
                </a:solidFill>
              </a:rPr>
              <a:t>0,</a:t>
            </a:r>
            <a:endParaRPr lang="en-CA" dirty="0">
              <a:solidFill>
                <a:srgbClr val="FF0000"/>
              </a:solidFill>
            </a:endParaRPr>
          </a:p>
        </p:txBody>
      </p:sp>
      <p:sp>
        <p:nvSpPr>
          <p:cNvPr id="132" name="TextBox 131"/>
          <p:cNvSpPr txBox="1"/>
          <p:nvPr/>
        </p:nvSpPr>
        <p:spPr>
          <a:xfrm>
            <a:off x="4800600" y="1219200"/>
            <a:ext cx="697627" cy="369332"/>
          </a:xfrm>
          <a:prstGeom prst="rect">
            <a:avLst/>
          </a:prstGeom>
          <a:noFill/>
        </p:spPr>
        <p:txBody>
          <a:bodyPr wrap="none" rtlCol="0">
            <a:spAutoFit/>
          </a:bodyPr>
          <a:lstStyle/>
          <a:p>
            <a:r>
              <a:rPr lang="en-US" dirty="0" smtClean="0">
                <a:solidFill>
                  <a:schemeClr val="tx2">
                    <a:lumMod val="90000"/>
                    <a:lumOff val="10000"/>
                  </a:schemeClr>
                </a:solidFill>
              </a:rPr>
              <a:t>01</a:t>
            </a:r>
            <a:r>
              <a:rPr lang="en-US" dirty="0" smtClean="0"/>
              <a:t>0</a:t>
            </a:r>
            <a:r>
              <a:rPr lang="en-US" dirty="0" smtClean="0">
                <a:solidFill>
                  <a:srgbClr val="FF0000"/>
                </a:solidFill>
              </a:rPr>
              <a:t>0</a:t>
            </a:r>
            <a:endParaRPr lang="en-CA" dirty="0">
              <a:solidFill>
                <a:srgbClr val="FF0000"/>
              </a:solidFill>
            </a:endParaRPr>
          </a:p>
        </p:txBody>
      </p:sp>
      <p:grpSp>
        <p:nvGrpSpPr>
          <p:cNvPr id="133" name="Group 149"/>
          <p:cNvGrpSpPr/>
          <p:nvPr/>
        </p:nvGrpSpPr>
        <p:grpSpPr>
          <a:xfrm>
            <a:off x="152400" y="2362200"/>
            <a:ext cx="441146" cy="1222176"/>
            <a:chOff x="304800" y="2667001"/>
            <a:chExt cx="441146" cy="1222176"/>
          </a:xfrm>
        </p:grpSpPr>
        <p:sp>
          <p:nvSpPr>
            <p:cNvPr id="134" name="TextBox 133"/>
            <p:cNvSpPr txBox="1"/>
            <p:nvPr/>
          </p:nvSpPr>
          <p:spPr>
            <a:xfrm>
              <a:off x="304800" y="2667001"/>
              <a:ext cx="441146" cy="307777"/>
            </a:xfrm>
            <a:prstGeom prst="rect">
              <a:avLst/>
            </a:prstGeom>
            <a:noFill/>
          </p:spPr>
          <p:txBody>
            <a:bodyPr wrap="square" rtlCol="0">
              <a:spAutoFit/>
            </a:bodyPr>
            <a:lstStyle/>
            <a:p>
              <a:r>
                <a:rPr lang="en-CA" sz="1400" dirty="0" smtClean="0"/>
                <a:t>00</a:t>
              </a:r>
              <a:endParaRPr lang="en-CA" sz="1400" dirty="0"/>
            </a:p>
          </p:txBody>
        </p:sp>
        <p:sp>
          <p:nvSpPr>
            <p:cNvPr id="135" name="TextBox 134"/>
            <p:cNvSpPr txBox="1"/>
            <p:nvPr/>
          </p:nvSpPr>
          <p:spPr>
            <a:xfrm>
              <a:off x="304800" y="2971800"/>
              <a:ext cx="441146" cy="307777"/>
            </a:xfrm>
            <a:prstGeom prst="rect">
              <a:avLst/>
            </a:prstGeom>
            <a:noFill/>
          </p:spPr>
          <p:txBody>
            <a:bodyPr wrap="square" rtlCol="0">
              <a:spAutoFit/>
            </a:bodyPr>
            <a:lstStyle/>
            <a:p>
              <a:r>
                <a:rPr lang="en-CA" sz="1400" dirty="0" smtClean="0"/>
                <a:t>01</a:t>
              </a:r>
              <a:endParaRPr lang="en-CA" sz="1400" dirty="0"/>
            </a:p>
          </p:txBody>
        </p:sp>
        <p:sp>
          <p:nvSpPr>
            <p:cNvPr id="136" name="TextBox 135"/>
            <p:cNvSpPr txBox="1"/>
            <p:nvPr/>
          </p:nvSpPr>
          <p:spPr>
            <a:xfrm>
              <a:off x="304800" y="3276601"/>
              <a:ext cx="441146" cy="307777"/>
            </a:xfrm>
            <a:prstGeom prst="rect">
              <a:avLst/>
            </a:prstGeom>
            <a:noFill/>
          </p:spPr>
          <p:txBody>
            <a:bodyPr wrap="square" rtlCol="0">
              <a:spAutoFit/>
            </a:bodyPr>
            <a:lstStyle/>
            <a:p>
              <a:r>
                <a:rPr lang="en-CA" sz="1400" dirty="0" smtClean="0"/>
                <a:t>10</a:t>
              </a:r>
              <a:endParaRPr lang="en-CA" sz="1400" dirty="0"/>
            </a:p>
          </p:txBody>
        </p:sp>
        <p:sp>
          <p:nvSpPr>
            <p:cNvPr id="137" name="TextBox 136"/>
            <p:cNvSpPr txBox="1"/>
            <p:nvPr/>
          </p:nvSpPr>
          <p:spPr>
            <a:xfrm>
              <a:off x="304800" y="3581400"/>
              <a:ext cx="441146" cy="307777"/>
            </a:xfrm>
            <a:prstGeom prst="rect">
              <a:avLst/>
            </a:prstGeom>
            <a:noFill/>
          </p:spPr>
          <p:txBody>
            <a:bodyPr wrap="square" rtlCol="0">
              <a:spAutoFit/>
            </a:bodyPr>
            <a:lstStyle/>
            <a:p>
              <a:r>
                <a:rPr lang="en-CA" sz="1400" dirty="0" smtClean="0"/>
                <a:t>11</a:t>
              </a:r>
              <a:endParaRPr lang="en-CA" sz="1400" dirty="0"/>
            </a:p>
          </p:txBody>
        </p:sp>
      </p:grpSp>
      <p:grpSp>
        <p:nvGrpSpPr>
          <p:cNvPr id="138" name="Group 149"/>
          <p:cNvGrpSpPr/>
          <p:nvPr/>
        </p:nvGrpSpPr>
        <p:grpSpPr>
          <a:xfrm>
            <a:off x="152400" y="4191000"/>
            <a:ext cx="441146" cy="1222176"/>
            <a:chOff x="304800" y="2667001"/>
            <a:chExt cx="441146" cy="1222176"/>
          </a:xfrm>
        </p:grpSpPr>
        <p:sp>
          <p:nvSpPr>
            <p:cNvPr id="139" name="TextBox 138"/>
            <p:cNvSpPr txBox="1"/>
            <p:nvPr/>
          </p:nvSpPr>
          <p:spPr>
            <a:xfrm>
              <a:off x="304800" y="2667001"/>
              <a:ext cx="441146" cy="307777"/>
            </a:xfrm>
            <a:prstGeom prst="rect">
              <a:avLst/>
            </a:prstGeom>
            <a:noFill/>
          </p:spPr>
          <p:txBody>
            <a:bodyPr wrap="square" rtlCol="0">
              <a:spAutoFit/>
            </a:bodyPr>
            <a:lstStyle/>
            <a:p>
              <a:r>
                <a:rPr lang="en-CA" sz="1400" dirty="0" smtClean="0"/>
                <a:t>00</a:t>
              </a:r>
              <a:endParaRPr lang="en-CA" sz="1400" dirty="0"/>
            </a:p>
          </p:txBody>
        </p:sp>
        <p:sp>
          <p:nvSpPr>
            <p:cNvPr id="140" name="TextBox 139"/>
            <p:cNvSpPr txBox="1"/>
            <p:nvPr/>
          </p:nvSpPr>
          <p:spPr>
            <a:xfrm>
              <a:off x="304800" y="2971800"/>
              <a:ext cx="441146" cy="307777"/>
            </a:xfrm>
            <a:prstGeom prst="rect">
              <a:avLst/>
            </a:prstGeom>
            <a:noFill/>
          </p:spPr>
          <p:txBody>
            <a:bodyPr wrap="square" rtlCol="0">
              <a:spAutoFit/>
            </a:bodyPr>
            <a:lstStyle/>
            <a:p>
              <a:r>
                <a:rPr lang="en-CA" sz="1400" dirty="0" smtClean="0"/>
                <a:t>01</a:t>
              </a:r>
              <a:endParaRPr lang="en-CA" sz="1400" dirty="0"/>
            </a:p>
          </p:txBody>
        </p:sp>
        <p:sp>
          <p:nvSpPr>
            <p:cNvPr id="141" name="TextBox 140"/>
            <p:cNvSpPr txBox="1"/>
            <p:nvPr/>
          </p:nvSpPr>
          <p:spPr>
            <a:xfrm>
              <a:off x="304800" y="3276601"/>
              <a:ext cx="441146" cy="307777"/>
            </a:xfrm>
            <a:prstGeom prst="rect">
              <a:avLst/>
            </a:prstGeom>
            <a:noFill/>
          </p:spPr>
          <p:txBody>
            <a:bodyPr wrap="square" rtlCol="0">
              <a:spAutoFit/>
            </a:bodyPr>
            <a:lstStyle/>
            <a:p>
              <a:r>
                <a:rPr lang="en-CA" sz="1400" dirty="0" smtClean="0"/>
                <a:t>10</a:t>
              </a:r>
              <a:endParaRPr lang="en-CA" sz="1400" dirty="0"/>
            </a:p>
          </p:txBody>
        </p:sp>
        <p:sp>
          <p:nvSpPr>
            <p:cNvPr id="142" name="TextBox 141"/>
            <p:cNvSpPr txBox="1"/>
            <p:nvPr/>
          </p:nvSpPr>
          <p:spPr>
            <a:xfrm>
              <a:off x="304800" y="3581400"/>
              <a:ext cx="441146" cy="307777"/>
            </a:xfrm>
            <a:prstGeom prst="rect">
              <a:avLst/>
            </a:prstGeom>
            <a:noFill/>
          </p:spPr>
          <p:txBody>
            <a:bodyPr wrap="square" rtlCol="0">
              <a:spAutoFit/>
            </a:bodyPr>
            <a:lstStyle/>
            <a:p>
              <a:r>
                <a:rPr lang="en-CA" sz="1400" dirty="0" smtClean="0"/>
                <a:t>11</a:t>
              </a:r>
              <a:endParaRPr lang="en-CA" sz="1400" dirty="0"/>
            </a:p>
          </p:txBody>
        </p:sp>
      </p:grpSp>
      <p:sp>
        <p:nvSpPr>
          <p:cNvPr id="143" name="Slide Number Placeholder 142"/>
          <p:cNvSpPr>
            <a:spLocks noGrp="1"/>
          </p:cNvSpPr>
          <p:nvPr>
            <p:ph type="sldNum" sz="quarter" idx="12"/>
          </p:nvPr>
        </p:nvSpPr>
        <p:spPr/>
        <p:txBody>
          <a:bodyPr/>
          <a:lstStyle/>
          <a:p>
            <a:pPr>
              <a:defRPr/>
            </a:pPr>
            <a:fld id="{9B3F316D-389F-4488-B560-5E2DB5DE07B1}" type="slidenum">
              <a:rPr lang="en-CA" smtClean="0"/>
              <a:pPr>
                <a:defRPr/>
              </a:pPr>
              <a:t>13</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0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06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3458" name="Rectangle 2"/>
          <p:cNvSpPr>
            <a:spLocks noGrp="1" noChangeArrowheads="1"/>
          </p:cNvSpPr>
          <p:nvPr>
            <p:ph type="title"/>
          </p:nvPr>
        </p:nvSpPr>
        <p:spPr>
          <a:xfrm>
            <a:off x="304800" y="0"/>
            <a:ext cx="8153400" cy="345864"/>
          </a:xfrm>
        </p:spPr>
        <p:txBody>
          <a:bodyPr/>
          <a:lstStyle/>
          <a:p>
            <a:r>
              <a:rPr lang="en-US" sz="2200" dirty="0" smtClean="0"/>
              <a:t>Exp: 4-Word 2-Way SA $ for the Same Reference String</a:t>
            </a:r>
            <a:endParaRPr lang="en-US" sz="2200" dirty="0"/>
          </a:p>
        </p:txBody>
      </p:sp>
      <p:sp>
        <p:nvSpPr>
          <p:cNvPr id="1683583" name="Text Box 127"/>
          <p:cNvSpPr txBox="1">
            <a:spLocks noChangeArrowheads="1"/>
          </p:cNvSpPr>
          <p:nvPr/>
        </p:nvSpPr>
        <p:spPr bwMode="auto">
          <a:xfrm>
            <a:off x="457200" y="990600"/>
            <a:ext cx="3429000" cy="581025"/>
          </a:xfrm>
          <a:prstGeom prst="rect">
            <a:avLst/>
          </a:prstGeom>
          <a:noFill/>
          <a:ln w="12700">
            <a:noFill/>
            <a:miter lim="800000"/>
            <a:headEnd/>
            <a:tailEnd/>
          </a:ln>
          <a:effectLst/>
        </p:spPr>
        <p:txBody>
          <a:bodyPr>
            <a:spAutoFit/>
          </a:bodyPr>
          <a:lstStyle/>
          <a:p>
            <a:r>
              <a:rPr lang="en-US" sz="1600" dirty="0">
                <a:solidFill>
                  <a:schemeClr val="tx1"/>
                </a:solidFill>
              </a:rPr>
              <a:t>Start with an empty cache - all blocks initially marked as not valid</a:t>
            </a:r>
          </a:p>
        </p:txBody>
      </p:sp>
      <p:grpSp>
        <p:nvGrpSpPr>
          <p:cNvPr id="62" name="Group 61"/>
          <p:cNvGrpSpPr/>
          <p:nvPr/>
        </p:nvGrpSpPr>
        <p:grpSpPr>
          <a:xfrm>
            <a:off x="457200" y="2133600"/>
            <a:ext cx="8007350" cy="1676400"/>
            <a:chOff x="457200" y="1828800"/>
            <a:chExt cx="8007350" cy="1676400"/>
          </a:xfrm>
        </p:grpSpPr>
        <p:sp>
          <p:nvSpPr>
            <p:cNvPr id="1683459" name="Rectangle 3"/>
            <p:cNvSpPr>
              <a:spLocks noChangeArrowheads="1"/>
            </p:cNvSpPr>
            <p:nvPr/>
          </p:nvSpPr>
          <p:spPr bwMode="auto">
            <a:xfrm>
              <a:off x="1295400" y="22860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83460" name="Line 4"/>
            <p:cNvSpPr>
              <a:spLocks noChangeShapeType="1"/>
            </p:cNvSpPr>
            <p:nvPr/>
          </p:nvSpPr>
          <p:spPr bwMode="auto">
            <a:xfrm>
              <a:off x="1295400" y="2895600"/>
              <a:ext cx="990600" cy="0"/>
            </a:xfrm>
            <a:prstGeom prst="line">
              <a:avLst/>
            </a:prstGeom>
            <a:noFill/>
            <a:ln w="12700">
              <a:solidFill>
                <a:schemeClr val="tx1"/>
              </a:solidFill>
              <a:round/>
              <a:headEnd/>
              <a:tailEnd/>
            </a:ln>
            <a:effectLst/>
          </p:spPr>
          <p:txBody>
            <a:bodyPr wrap="none" anchor="ctr"/>
            <a:lstStyle/>
            <a:p>
              <a:endParaRPr lang="en-US"/>
            </a:p>
          </p:txBody>
        </p:sp>
        <p:sp>
          <p:nvSpPr>
            <p:cNvPr id="1683461" name="Line 5"/>
            <p:cNvSpPr>
              <a:spLocks noChangeShapeType="1"/>
            </p:cNvSpPr>
            <p:nvPr/>
          </p:nvSpPr>
          <p:spPr bwMode="auto">
            <a:xfrm>
              <a:off x="1295400" y="2590800"/>
              <a:ext cx="990600" cy="0"/>
            </a:xfrm>
            <a:prstGeom prst="line">
              <a:avLst/>
            </a:prstGeom>
            <a:noFill/>
            <a:ln w="12700">
              <a:solidFill>
                <a:schemeClr val="tx1"/>
              </a:solidFill>
              <a:round/>
              <a:headEnd/>
              <a:tailEnd/>
            </a:ln>
            <a:effectLst/>
          </p:spPr>
          <p:txBody>
            <a:bodyPr wrap="none" anchor="ctr"/>
            <a:lstStyle/>
            <a:p>
              <a:endParaRPr lang="en-US"/>
            </a:p>
          </p:txBody>
        </p:sp>
        <p:sp>
          <p:nvSpPr>
            <p:cNvPr id="1683462" name="Line 6"/>
            <p:cNvSpPr>
              <a:spLocks noChangeShapeType="1"/>
            </p:cNvSpPr>
            <p:nvPr/>
          </p:nvSpPr>
          <p:spPr bwMode="auto">
            <a:xfrm>
              <a:off x="1295400" y="3200400"/>
              <a:ext cx="990600" cy="0"/>
            </a:xfrm>
            <a:prstGeom prst="line">
              <a:avLst/>
            </a:prstGeom>
            <a:noFill/>
            <a:ln w="12700">
              <a:solidFill>
                <a:schemeClr val="tx1"/>
              </a:solidFill>
              <a:round/>
              <a:headEnd/>
              <a:tailEnd/>
            </a:ln>
            <a:effectLst/>
          </p:spPr>
          <p:txBody>
            <a:bodyPr wrap="none" anchor="ctr"/>
            <a:lstStyle/>
            <a:p>
              <a:endParaRPr lang="en-US"/>
            </a:p>
          </p:txBody>
        </p:sp>
        <p:sp>
          <p:nvSpPr>
            <p:cNvPr id="1683463" name="Rectangle 7"/>
            <p:cNvSpPr>
              <a:spLocks noChangeArrowheads="1"/>
            </p:cNvSpPr>
            <p:nvPr/>
          </p:nvSpPr>
          <p:spPr bwMode="auto">
            <a:xfrm>
              <a:off x="3276600" y="22860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83464" name="Line 8"/>
            <p:cNvSpPr>
              <a:spLocks noChangeShapeType="1"/>
            </p:cNvSpPr>
            <p:nvPr/>
          </p:nvSpPr>
          <p:spPr bwMode="auto">
            <a:xfrm>
              <a:off x="3276600" y="2895600"/>
              <a:ext cx="990600" cy="0"/>
            </a:xfrm>
            <a:prstGeom prst="line">
              <a:avLst/>
            </a:prstGeom>
            <a:noFill/>
            <a:ln w="12700">
              <a:solidFill>
                <a:schemeClr val="tx1"/>
              </a:solidFill>
              <a:round/>
              <a:headEnd/>
              <a:tailEnd/>
            </a:ln>
            <a:effectLst/>
          </p:spPr>
          <p:txBody>
            <a:bodyPr wrap="none" anchor="ctr"/>
            <a:lstStyle/>
            <a:p>
              <a:endParaRPr lang="en-US"/>
            </a:p>
          </p:txBody>
        </p:sp>
        <p:sp>
          <p:nvSpPr>
            <p:cNvPr id="1683465" name="Line 9"/>
            <p:cNvSpPr>
              <a:spLocks noChangeShapeType="1"/>
            </p:cNvSpPr>
            <p:nvPr/>
          </p:nvSpPr>
          <p:spPr bwMode="auto">
            <a:xfrm>
              <a:off x="3276600" y="2590800"/>
              <a:ext cx="990600" cy="0"/>
            </a:xfrm>
            <a:prstGeom prst="line">
              <a:avLst/>
            </a:prstGeom>
            <a:noFill/>
            <a:ln w="12700">
              <a:solidFill>
                <a:schemeClr val="tx1"/>
              </a:solidFill>
              <a:round/>
              <a:headEnd/>
              <a:tailEnd/>
            </a:ln>
            <a:effectLst/>
          </p:spPr>
          <p:txBody>
            <a:bodyPr wrap="none" anchor="ctr"/>
            <a:lstStyle/>
            <a:p>
              <a:endParaRPr lang="en-US"/>
            </a:p>
          </p:txBody>
        </p:sp>
        <p:sp>
          <p:nvSpPr>
            <p:cNvPr id="1683466" name="Line 10"/>
            <p:cNvSpPr>
              <a:spLocks noChangeShapeType="1"/>
            </p:cNvSpPr>
            <p:nvPr/>
          </p:nvSpPr>
          <p:spPr bwMode="auto">
            <a:xfrm>
              <a:off x="3276600" y="3200400"/>
              <a:ext cx="990600" cy="0"/>
            </a:xfrm>
            <a:prstGeom prst="line">
              <a:avLst/>
            </a:prstGeom>
            <a:noFill/>
            <a:ln w="12700">
              <a:solidFill>
                <a:schemeClr val="tx1"/>
              </a:solidFill>
              <a:round/>
              <a:headEnd/>
              <a:tailEnd/>
            </a:ln>
            <a:effectLst/>
          </p:spPr>
          <p:txBody>
            <a:bodyPr wrap="none" anchor="ctr"/>
            <a:lstStyle/>
            <a:p>
              <a:endParaRPr lang="en-US"/>
            </a:p>
          </p:txBody>
        </p:sp>
        <p:sp>
          <p:nvSpPr>
            <p:cNvPr id="1683467" name="Rectangle 11"/>
            <p:cNvSpPr>
              <a:spLocks noChangeArrowheads="1"/>
            </p:cNvSpPr>
            <p:nvPr/>
          </p:nvSpPr>
          <p:spPr bwMode="auto">
            <a:xfrm>
              <a:off x="5334000" y="22860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83468" name="Line 12"/>
            <p:cNvSpPr>
              <a:spLocks noChangeShapeType="1"/>
            </p:cNvSpPr>
            <p:nvPr/>
          </p:nvSpPr>
          <p:spPr bwMode="auto">
            <a:xfrm>
              <a:off x="5334000" y="2895600"/>
              <a:ext cx="990600" cy="0"/>
            </a:xfrm>
            <a:prstGeom prst="line">
              <a:avLst/>
            </a:prstGeom>
            <a:noFill/>
            <a:ln w="12700">
              <a:solidFill>
                <a:schemeClr val="tx1"/>
              </a:solidFill>
              <a:round/>
              <a:headEnd/>
              <a:tailEnd/>
            </a:ln>
            <a:effectLst/>
          </p:spPr>
          <p:txBody>
            <a:bodyPr wrap="none" anchor="ctr"/>
            <a:lstStyle/>
            <a:p>
              <a:endParaRPr lang="en-US"/>
            </a:p>
          </p:txBody>
        </p:sp>
        <p:sp>
          <p:nvSpPr>
            <p:cNvPr id="1683469" name="Line 13"/>
            <p:cNvSpPr>
              <a:spLocks noChangeShapeType="1"/>
            </p:cNvSpPr>
            <p:nvPr/>
          </p:nvSpPr>
          <p:spPr bwMode="auto">
            <a:xfrm>
              <a:off x="5334000" y="2590800"/>
              <a:ext cx="990600" cy="0"/>
            </a:xfrm>
            <a:prstGeom prst="line">
              <a:avLst/>
            </a:prstGeom>
            <a:noFill/>
            <a:ln w="12700">
              <a:solidFill>
                <a:schemeClr val="tx1"/>
              </a:solidFill>
              <a:round/>
              <a:headEnd/>
              <a:tailEnd/>
            </a:ln>
            <a:effectLst/>
          </p:spPr>
          <p:txBody>
            <a:bodyPr wrap="none" anchor="ctr"/>
            <a:lstStyle/>
            <a:p>
              <a:endParaRPr lang="en-US"/>
            </a:p>
          </p:txBody>
        </p:sp>
        <p:sp>
          <p:nvSpPr>
            <p:cNvPr id="1683470" name="Line 14"/>
            <p:cNvSpPr>
              <a:spLocks noChangeShapeType="1"/>
            </p:cNvSpPr>
            <p:nvPr/>
          </p:nvSpPr>
          <p:spPr bwMode="auto">
            <a:xfrm>
              <a:off x="5334000" y="3200400"/>
              <a:ext cx="990600" cy="0"/>
            </a:xfrm>
            <a:prstGeom prst="line">
              <a:avLst/>
            </a:prstGeom>
            <a:noFill/>
            <a:ln w="12700">
              <a:solidFill>
                <a:schemeClr val="tx1"/>
              </a:solidFill>
              <a:round/>
              <a:headEnd/>
              <a:tailEnd/>
            </a:ln>
            <a:effectLst/>
          </p:spPr>
          <p:txBody>
            <a:bodyPr wrap="none" anchor="ctr"/>
            <a:lstStyle/>
            <a:p>
              <a:endParaRPr lang="en-US"/>
            </a:p>
          </p:txBody>
        </p:sp>
        <p:sp>
          <p:nvSpPr>
            <p:cNvPr id="1683471" name="Rectangle 15"/>
            <p:cNvSpPr>
              <a:spLocks noChangeArrowheads="1"/>
            </p:cNvSpPr>
            <p:nvPr/>
          </p:nvSpPr>
          <p:spPr bwMode="auto">
            <a:xfrm>
              <a:off x="7391400" y="2286000"/>
              <a:ext cx="990600" cy="1219200"/>
            </a:xfrm>
            <a:prstGeom prst="rect">
              <a:avLst/>
            </a:prstGeom>
            <a:noFill/>
            <a:ln w="12700">
              <a:solidFill>
                <a:schemeClr val="tx1"/>
              </a:solidFill>
              <a:miter lim="800000"/>
              <a:headEnd/>
              <a:tailEnd/>
            </a:ln>
            <a:effectLst/>
          </p:spPr>
          <p:txBody>
            <a:bodyPr wrap="none" anchor="ctr"/>
            <a:lstStyle/>
            <a:p>
              <a:endParaRPr lang="en-US"/>
            </a:p>
          </p:txBody>
        </p:sp>
        <p:sp>
          <p:nvSpPr>
            <p:cNvPr id="1683472" name="Line 16"/>
            <p:cNvSpPr>
              <a:spLocks noChangeShapeType="1"/>
            </p:cNvSpPr>
            <p:nvPr/>
          </p:nvSpPr>
          <p:spPr bwMode="auto">
            <a:xfrm>
              <a:off x="7391400" y="2895600"/>
              <a:ext cx="990600" cy="0"/>
            </a:xfrm>
            <a:prstGeom prst="line">
              <a:avLst/>
            </a:prstGeom>
            <a:noFill/>
            <a:ln w="12700">
              <a:solidFill>
                <a:schemeClr val="tx1"/>
              </a:solidFill>
              <a:round/>
              <a:headEnd/>
              <a:tailEnd/>
            </a:ln>
            <a:effectLst/>
          </p:spPr>
          <p:txBody>
            <a:bodyPr wrap="none" anchor="ctr"/>
            <a:lstStyle/>
            <a:p>
              <a:endParaRPr lang="en-US"/>
            </a:p>
          </p:txBody>
        </p:sp>
        <p:sp>
          <p:nvSpPr>
            <p:cNvPr id="1683473" name="Line 17"/>
            <p:cNvSpPr>
              <a:spLocks noChangeShapeType="1"/>
            </p:cNvSpPr>
            <p:nvPr/>
          </p:nvSpPr>
          <p:spPr bwMode="auto">
            <a:xfrm>
              <a:off x="7391400" y="2590800"/>
              <a:ext cx="990600" cy="0"/>
            </a:xfrm>
            <a:prstGeom prst="line">
              <a:avLst/>
            </a:prstGeom>
            <a:noFill/>
            <a:ln w="12700">
              <a:solidFill>
                <a:schemeClr val="tx1"/>
              </a:solidFill>
              <a:round/>
              <a:headEnd/>
              <a:tailEnd/>
            </a:ln>
            <a:effectLst/>
          </p:spPr>
          <p:txBody>
            <a:bodyPr wrap="none" anchor="ctr"/>
            <a:lstStyle/>
            <a:p>
              <a:endParaRPr lang="en-US"/>
            </a:p>
          </p:txBody>
        </p:sp>
        <p:sp>
          <p:nvSpPr>
            <p:cNvPr id="1683474" name="Line 18"/>
            <p:cNvSpPr>
              <a:spLocks noChangeShapeType="1"/>
            </p:cNvSpPr>
            <p:nvPr/>
          </p:nvSpPr>
          <p:spPr bwMode="auto">
            <a:xfrm>
              <a:off x="7391400" y="3200400"/>
              <a:ext cx="990600" cy="0"/>
            </a:xfrm>
            <a:prstGeom prst="line">
              <a:avLst/>
            </a:prstGeom>
            <a:noFill/>
            <a:ln w="12700">
              <a:solidFill>
                <a:schemeClr val="tx1"/>
              </a:solidFill>
              <a:round/>
              <a:headEnd/>
              <a:tailEnd/>
            </a:ln>
            <a:effectLst/>
          </p:spPr>
          <p:txBody>
            <a:bodyPr wrap="none" anchor="ctr"/>
            <a:lstStyle/>
            <a:p>
              <a:endParaRPr lang="en-US"/>
            </a:p>
          </p:txBody>
        </p:sp>
        <p:sp>
          <p:nvSpPr>
            <p:cNvPr id="1683491" name="Text Box 35"/>
            <p:cNvSpPr txBox="1">
              <a:spLocks noChangeArrowheads="1"/>
            </p:cNvSpPr>
            <p:nvPr/>
          </p:nvSpPr>
          <p:spPr bwMode="auto">
            <a:xfrm>
              <a:off x="1355725" y="1865313"/>
              <a:ext cx="311150" cy="366712"/>
            </a:xfrm>
            <a:prstGeom prst="rect">
              <a:avLst/>
            </a:prstGeom>
            <a:noFill/>
            <a:ln w="12700">
              <a:noFill/>
              <a:miter lim="800000"/>
              <a:headEnd/>
              <a:tailEnd/>
            </a:ln>
            <a:effectLst/>
          </p:spPr>
          <p:txBody>
            <a:bodyPr wrap="none">
              <a:spAutoFit/>
            </a:bodyPr>
            <a:lstStyle/>
            <a:p>
              <a:r>
                <a:rPr lang="en-US" b="1">
                  <a:solidFill>
                    <a:schemeClr val="tx1"/>
                  </a:solidFill>
                </a:rPr>
                <a:t>0</a:t>
              </a:r>
            </a:p>
          </p:txBody>
        </p:sp>
        <p:sp>
          <p:nvSpPr>
            <p:cNvPr id="1683492" name="Text Box 36"/>
            <p:cNvSpPr txBox="1">
              <a:spLocks noChangeArrowheads="1"/>
            </p:cNvSpPr>
            <p:nvPr/>
          </p:nvSpPr>
          <p:spPr bwMode="auto">
            <a:xfrm>
              <a:off x="3260725" y="1865313"/>
              <a:ext cx="311150" cy="366712"/>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683493" name="Text Box 37"/>
            <p:cNvSpPr txBox="1">
              <a:spLocks noChangeArrowheads="1"/>
            </p:cNvSpPr>
            <p:nvPr/>
          </p:nvSpPr>
          <p:spPr bwMode="auto">
            <a:xfrm>
              <a:off x="5241925" y="1865313"/>
              <a:ext cx="311150" cy="366712"/>
            </a:xfrm>
            <a:prstGeom prst="rect">
              <a:avLst/>
            </a:prstGeom>
            <a:noFill/>
            <a:ln w="12700">
              <a:noFill/>
              <a:miter lim="800000"/>
              <a:headEnd/>
              <a:tailEnd/>
            </a:ln>
            <a:effectLst/>
          </p:spPr>
          <p:txBody>
            <a:bodyPr wrap="none">
              <a:spAutoFit/>
            </a:bodyPr>
            <a:lstStyle/>
            <a:p>
              <a:r>
                <a:rPr lang="en-US" b="1" dirty="0">
                  <a:solidFill>
                    <a:schemeClr val="tx1"/>
                  </a:solidFill>
                </a:rPr>
                <a:t>0</a:t>
              </a:r>
            </a:p>
          </p:txBody>
        </p:sp>
        <p:sp>
          <p:nvSpPr>
            <p:cNvPr id="1683494" name="Text Box 38"/>
            <p:cNvSpPr txBox="1">
              <a:spLocks noChangeArrowheads="1"/>
            </p:cNvSpPr>
            <p:nvPr/>
          </p:nvSpPr>
          <p:spPr bwMode="auto">
            <a:xfrm>
              <a:off x="7375525" y="1865313"/>
              <a:ext cx="311150" cy="366712"/>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683499" name="Rectangle 43"/>
            <p:cNvSpPr>
              <a:spLocks noChangeArrowheads="1"/>
            </p:cNvSpPr>
            <p:nvPr/>
          </p:nvSpPr>
          <p:spPr bwMode="auto">
            <a:xfrm>
              <a:off x="762000" y="22860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83500" name="Line 44"/>
            <p:cNvSpPr>
              <a:spLocks noChangeShapeType="1"/>
            </p:cNvSpPr>
            <p:nvPr/>
          </p:nvSpPr>
          <p:spPr bwMode="auto">
            <a:xfrm>
              <a:off x="762000" y="2895600"/>
              <a:ext cx="533400" cy="0"/>
            </a:xfrm>
            <a:prstGeom prst="line">
              <a:avLst/>
            </a:prstGeom>
            <a:noFill/>
            <a:ln w="12700">
              <a:solidFill>
                <a:schemeClr val="tx1"/>
              </a:solidFill>
              <a:round/>
              <a:headEnd/>
              <a:tailEnd/>
            </a:ln>
            <a:effectLst/>
          </p:spPr>
          <p:txBody>
            <a:bodyPr wrap="none" anchor="ctr"/>
            <a:lstStyle/>
            <a:p>
              <a:endParaRPr lang="en-US"/>
            </a:p>
          </p:txBody>
        </p:sp>
        <p:sp>
          <p:nvSpPr>
            <p:cNvPr id="1683501" name="Line 45"/>
            <p:cNvSpPr>
              <a:spLocks noChangeShapeType="1"/>
            </p:cNvSpPr>
            <p:nvPr/>
          </p:nvSpPr>
          <p:spPr bwMode="auto">
            <a:xfrm>
              <a:off x="762000" y="2590800"/>
              <a:ext cx="533400" cy="0"/>
            </a:xfrm>
            <a:prstGeom prst="line">
              <a:avLst/>
            </a:prstGeom>
            <a:noFill/>
            <a:ln w="12700">
              <a:solidFill>
                <a:schemeClr val="tx1"/>
              </a:solidFill>
              <a:round/>
              <a:headEnd/>
              <a:tailEnd/>
            </a:ln>
            <a:effectLst/>
          </p:spPr>
          <p:txBody>
            <a:bodyPr wrap="none" anchor="ctr"/>
            <a:lstStyle/>
            <a:p>
              <a:endParaRPr lang="en-US"/>
            </a:p>
          </p:txBody>
        </p:sp>
        <p:sp>
          <p:nvSpPr>
            <p:cNvPr id="1683502" name="Line 46"/>
            <p:cNvSpPr>
              <a:spLocks noChangeShapeType="1"/>
            </p:cNvSpPr>
            <p:nvPr/>
          </p:nvSpPr>
          <p:spPr bwMode="auto">
            <a:xfrm>
              <a:off x="762000" y="3200400"/>
              <a:ext cx="533400" cy="0"/>
            </a:xfrm>
            <a:prstGeom prst="line">
              <a:avLst/>
            </a:prstGeom>
            <a:noFill/>
            <a:ln w="12700">
              <a:solidFill>
                <a:schemeClr val="tx1"/>
              </a:solidFill>
              <a:round/>
              <a:headEnd/>
              <a:tailEnd/>
            </a:ln>
            <a:effectLst/>
          </p:spPr>
          <p:txBody>
            <a:bodyPr wrap="none" anchor="ctr"/>
            <a:lstStyle/>
            <a:p>
              <a:endParaRPr lang="en-US"/>
            </a:p>
          </p:txBody>
        </p:sp>
        <p:sp>
          <p:nvSpPr>
            <p:cNvPr id="1683503" name="Rectangle 47"/>
            <p:cNvSpPr>
              <a:spLocks noChangeArrowheads="1"/>
            </p:cNvSpPr>
            <p:nvPr/>
          </p:nvSpPr>
          <p:spPr bwMode="auto">
            <a:xfrm>
              <a:off x="2743200" y="22860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83504" name="Line 48"/>
            <p:cNvSpPr>
              <a:spLocks noChangeShapeType="1"/>
            </p:cNvSpPr>
            <p:nvPr/>
          </p:nvSpPr>
          <p:spPr bwMode="auto">
            <a:xfrm>
              <a:off x="2743200" y="2895600"/>
              <a:ext cx="533400" cy="0"/>
            </a:xfrm>
            <a:prstGeom prst="line">
              <a:avLst/>
            </a:prstGeom>
            <a:noFill/>
            <a:ln w="12700">
              <a:solidFill>
                <a:schemeClr val="tx1"/>
              </a:solidFill>
              <a:round/>
              <a:headEnd/>
              <a:tailEnd/>
            </a:ln>
            <a:effectLst/>
          </p:spPr>
          <p:txBody>
            <a:bodyPr wrap="none" anchor="ctr"/>
            <a:lstStyle/>
            <a:p>
              <a:endParaRPr lang="en-US"/>
            </a:p>
          </p:txBody>
        </p:sp>
        <p:sp>
          <p:nvSpPr>
            <p:cNvPr id="1683505" name="Line 49"/>
            <p:cNvSpPr>
              <a:spLocks noChangeShapeType="1"/>
            </p:cNvSpPr>
            <p:nvPr/>
          </p:nvSpPr>
          <p:spPr bwMode="auto">
            <a:xfrm>
              <a:off x="2743200" y="2590800"/>
              <a:ext cx="533400" cy="0"/>
            </a:xfrm>
            <a:prstGeom prst="line">
              <a:avLst/>
            </a:prstGeom>
            <a:noFill/>
            <a:ln w="12700">
              <a:solidFill>
                <a:schemeClr val="tx1"/>
              </a:solidFill>
              <a:round/>
              <a:headEnd/>
              <a:tailEnd/>
            </a:ln>
            <a:effectLst/>
          </p:spPr>
          <p:txBody>
            <a:bodyPr wrap="none" anchor="ctr"/>
            <a:lstStyle/>
            <a:p>
              <a:endParaRPr lang="en-US"/>
            </a:p>
          </p:txBody>
        </p:sp>
        <p:sp>
          <p:nvSpPr>
            <p:cNvPr id="1683506" name="Line 50"/>
            <p:cNvSpPr>
              <a:spLocks noChangeShapeType="1"/>
            </p:cNvSpPr>
            <p:nvPr/>
          </p:nvSpPr>
          <p:spPr bwMode="auto">
            <a:xfrm>
              <a:off x="2743200" y="3200400"/>
              <a:ext cx="533400" cy="0"/>
            </a:xfrm>
            <a:prstGeom prst="line">
              <a:avLst/>
            </a:prstGeom>
            <a:noFill/>
            <a:ln w="12700">
              <a:solidFill>
                <a:schemeClr val="tx1"/>
              </a:solidFill>
              <a:round/>
              <a:headEnd/>
              <a:tailEnd/>
            </a:ln>
            <a:effectLst/>
          </p:spPr>
          <p:txBody>
            <a:bodyPr wrap="none" anchor="ctr"/>
            <a:lstStyle/>
            <a:p>
              <a:endParaRPr lang="en-US"/>
            </a:p>
          </p:txBody>
        </p:sp>
        <p:sp>
          <p:nvSpPr>
            <p:cNvPr id="1683507" name="Rectangle 51"/>
            <p:cNvSpPr>
              <a:spLocks noChangeArrowheads="1"/>
            </p:cNvSpPr>
            <p:nvPr/>
          </p:nvSpPr>
          <p:spPr bwMode="auto">
            <a:xfrm>
              <a:off x="4800600" y="22860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83508" name="Line 52"/>
            <p:cNvSpPr>
              <a:spLocks noChangeShapeType="1"/>
            </p:cNvSpPr>
            <p:nvPr/>
          </p:nvSpPr>
          <p:spPr bwMode="auto">
            <a:xfrm>
              <a:off x="4800600" y="2895600"/>
              <a:ext cx="533400" cy="0"/>
            </a:xfrm>
            <a:prstGeom prst="line">
              <a:avLst/>
            </a:prstGeom>
            <a:noFill/>
            <a:ln w="12700">
              <a:solidFill>
                <a:schemeClr val="tx1"/>
              </a:solidFill>
              <a:round/>
              <a:headEnd/>
              <a:tailEnd/>
            </a:ln>
            <a:effectLst/>
          </p:spPr>
          <p:txBody>
            <a:bodyPr wrap="none" anchor="ctr"/>
            <a:lstStyle/>
            <a:p>
              <a:endParaRPr lang="en-US"/>
            </a:p>
          </p:txBody>
        </p:sp>
        <p:sp>
          <p:nvSpPr>
            <p:cNvPr id="1683509" name="Line 53"/>
            <p:cNvSpPr>
              <a:spLocks noChangeShapeType="1"/>
            </p:cNvSpPr>
            <p:nvPr/>
          </p:nvSpPr>
          <p:spPr bwMode="auto">
            <a:xfrm>
              <a:off x="4800600" y="2590800"/>
              <a:ext cx="533400" cy="0"/>
            </a:xfrm>
            <a:prstGeom prst="line">
              <a:avLst/>
            </a:prstGeom>
            <a:noFill/>
            <a:ln w="12700">
              <a:solidFill>
                <a:schemeClr val="tx1"/>
              </a:solidFill>
              <a:round/>
              <a:headEnd/>
              <a:tailEnd/>
            </a:ln>
            <a:effectLst/>
          </p:spPr>
          <p:txBody>
            <a:bodyPr wrap="none" anchor="ctr"/>
            <a:lstStyle/>
            <a:p>
              <a:endParaRPr lang="en-US"/>
            </a:p>
          </p:txBody>
        </p:sp>
        <p:sp>
          <p:nvSpPr>
            <p:cNvPr id="1683510" name="Line 54"/>
            <p:cNvSpPr>
              <a:spLocks noChangeShapeType="1"/>
            </p:cNvSpPr>
            <p:nvPr/>
          </p:nvSpPr>
          <p:spPr bwMode="auto">
            <a:xfrm>
              <a:off x="4800600" y="3200400"/>
              <a:ext cx="533400" cy="0"/>
            </a:xfrm>
            <a:prstGeom prst="line">
              <a:avLst/>
            </a:prstGeom>
            <a:noFill/>
            <a:ln w="12700">
              <a:solidFill>
                <a:schemeClr val="tx1"/>
              </a:solidFill>
              <a:round/>
              <a:headEnd/>
              <a:tailEnd/>
            </a:ln>
            <a:effectLst/>
          </p:spPr>
          <p:txBody>
            <a:bodyPr wrap="none" anchor="ctr"/>
            <a:lstStyle/>
            <a:p>
              <a:endParaRPr lang="en-US"/>
            </a:p>
          </p:txBody>
        </p:sp>
        <p:sp>
          <p:nvSpPr>
            <p:cNvPr id="1683511" name="Rectangle 55"/>
            <p:cNvSpPr>
              <a:spLocks noChangeArrowheads="1"/>
            </p:cNvSpPr>
            <p:nvPr/>
          </p:nvSpPr>
          <p:spPr bwMode="auto">
            <a:xfrm>
              <a:off x="6858000" y="2286000"/>
              <a:ext cx="533400" cy="1219200"/>
            </a:xfrm>
            <a:prstGeom prst="rect">
              <a:avLst/>
            </a:prstGeom>
            <a:noFill/>
            <a:ln w="12700">
              <a:solidFill>
                <a:schemeClr val="tx1"/>
              </a:solidFill>
              <a:miter lim="800000"/>
              <a:headEnd/>
              <a:tailEnd/>
            </a:ln>
            <a:effectLst/>
          </p:spPr>
          <p:txBody>
            <a:bodyPr wrap="none" anchor="ctr"/>
            <a:lstStyle/>
            <a:p>
              <a:endParaRPr lang="en-US"/>
            </a:p>
          </p:txBody>
        </p:sp>
        <p:sp>
          <p:nvSpPr>
            <p:cNvPr id="1683512" name="Line 56"/>
            <p:cNvSpPr>
              <a:spLocks noChangeShapeType="1"/>
            </p:cNvSpPr>
            <p:nvPr/>
          </p:nvSpPr>
          <p:spPr bwMode="auto">
            <a:xfrm>
              <a:off x="6858000" y="2895600"/>
              <a:ext cx="533400" cy="0"/>
            </a:xfrm>
            <a:prstGeom prst="line">
              <a:avLst/>
            </a:prstGeom>
            <a:noFill/>
            <a:ln w="12700">
              <a:solidFill>
                <a:schemeClr val="tx1"/>
              </a:solidFill>
              <a:round/>
              <a:headEnd/>
              <a:tailEnd/>
            </a:ln>
            <a:effectLst/>
          </p:spPr>
          <p:txBody>
            <a:bodyPr wrap="none" anchor="ctr"/>
            <a:lstStyle/>
            <a:p>
              <a:endParaRPr lang="en-US"/>
            </a:p>
          </p:txBody>
        </p:sp>
        <p:sp>
          <p:nvSpPr>
            <p:cNvPr id="1683513" name="Line 57"/>
            <p:cNvSpPr>
              <a:spLocks noChangeShapeType="1"/>
            </p:cNvSpPr>
            <p:nvPr/>
          </p:nvSpPr>
          <p:spPr bwMode="auto">
            <a:xfrm>
              <a:off x="6858000" y="2590800"/>
              <a:ext cx="533400" cy="0"/>
            </a:xfrm>
            <a:prstGeom prst="line">
              <a:avLst/>
            </a:prstGeom>
            <a:noFill/>
            <a:ln w="12700">
              <a:solidFill>
                <a:schemeClr val="tx1"/>
              </a:solidFill>
              <a:round/>
              <a:headEnd/>
              <a:tailEnd/>
            </a:ln>
            <a:effectLst/>
          </p:spPr>
          <p:txBody>
            <a:bodyPr wrap="none" anchor="ctr"/>
            <a:lstStyle/>
            <a:p>
              <a:endParaRPr lang="en-US"/>
            </a:p>
          </p:txBody>
        </p:sp>
        <p:sp>
          <p:nvSpPr>
            <p:cNvPr id="1683514" name="Line 58"/>
            <p:cNvSpPr>
              <a:spLocks noChangeShapeType="1"/>
            </p:cNvSpPr>
            <p:nvPr/>
          </p:nvSpPr>
          <p:spPr bwMode="auto">
            <a:xfrm>
              <a:off x="6858000" y="3200400"/>
              <a:ext cx="533400" cy="0"/>
            </a:xfrm>
            <a:prstGeom prst="line">
              <a:avLst/>
            </a:prstGeom>
            <a:noFill/>
            <a:ln w="12700">
              <a:solidFill>
                <a:schemeClr val="tx1"/>
              </a:solidFill>
              <a:round/>
              <a:headEnd/>
              <a:tailEnd/>
            </a:ln>
            <a:effectLst/>
          </p:spPr>
          <p:txBody>
            <a:bodyPr wrap="none" anchor="ctr"/>
            <a:lstStyle/>
            <a:p>
              <a:endParaRPr lang="en-US"/>
            </a:p>
          </p:txBody>
        </p:sp>
        <p:sp>
          <p:nvSpPr>
            <p:cNvPr id="1683532" name="Text Box 76"/>
            <p:cNvSpPr txBox="1">
              <a:spLocks noChangeArrowheads="1"/>
            </p:cNvSpPr>
            <p:nvPr/>
          </p:nvSpPr>
          <p:spPr bwMode="auto">
            <a:xfrm>
              <a:off x="1600200" y="1828800"/>
              <a:ext cx="654050" cy="366713"/>
            </a:xfrm>
            <a:prstGeom prst="rect">
              <a:avLst/>
            </a:prstGeom>
            <a:noFill/>
            <a:ln w="12700">
              <a:noFill/>
              <a:miter lim="800000"/>
              <a:headEnd/>
              <a:tailEnd/>
            </a:ln>
            <a:effectLst/>
          </p:spPr>
          <p:txBody>
            <a:bodyPr wrap="none">
              <a:spAutoFit/>
            </a:bodyPr>
            <a:lstStyle/>
            <a:p>
              <a:r>
                <a:rPr lang="en-US"/>
                <a:t>miss</a:t>
              </a:r>
            </a:p>
          </p:txBody>
        </p:sp>
        <p:sp>
          <p:nvSpPr>
            <p:cNvPr id="1683533" name="Text Box 77"/>
            <p:cNvSpPr txBox="1">
              <a:spLocks noChangeArrowheads="1"/>
            </p:cNvSpPr>
            <p:nvPr/>
          </p:nvSpPr>
          <p:spPr bwMode="auto">
            <a:xfrm>
              <a:off x="3505200" y="1828800"/>
              <a:ext cx="654050" cy="366713"/>
            </a:xfrm>
            <a:prstGeom prst="rect">
              <a:avLst/>
            </a:prstGeom>
            <a:noFill/>
            <a:ln w="12700">
              <a:noFill/>
              <a:miter lim="800000"/>
              <a:headEnd/>
              <a:tailEnd/>
            </a:ln>
            <a:effectLst/>
          </p:spPr>
          <p:txBody>
            <a:bodyPr wrap="none">
              <a:spAutoFit/>
            </a:bodyPr>
            <a:lstStyle/>
            <a:p>
              <a:r>
                <a:rPr lang="en-US"/>
                <a:t>miss</a:t>
              </a:r>
            </a:p>
          </p:txBody>
        </p:sp>
        <p:sp>
          <p:nvSpPr>
            <p:cNvPr id="1683534" name="Text Box 78"/>
            <p:cNvSpPr txBox="1">
              <a:spLocks noChangeArrowheads="1"/>
            </p:cNvSpPr>
            <p:nvPr/>
          </p:nvSpPr>
          <p:spPr bwMode="auto">
            <a:xfrm>
              <a:off x="5486400" y="1828800"/>
              <a:ext cx="425450" cy="366713"/>
            </a:xfrm>
            <a:prstGeom prst="rect">
              <a:avLst/>
            </a:prstGeom>
            <a:noFill/>
            <a:ln w="12700">
              <a:noFill/>
              <a:miter lim="800000"/>
              <a:headEnd/>
              <a:tailEnd/>
            </a:ln>
            <a:effectLst/>
          </p:spPr>
          <p:txBody>
            <a:bodyPr wrap="none">
              <a:spAutoFit/>
            </a:bodyPr>
            <a:lstStyle/>
            <a:p>
              <a:r>
                <a:rPr lang="en-US"/>
                <a:t>hit</a:t>
              </a:r>
            </a:p>
          </p:txBody>
        </p:sp>
        <p:sp>
          <p:nvSpPr>
            <p:cNvPr id="1683535" name="Text Box 79"/>
            <p:cNvSpPr txBox="1">
              <a:spLocks noChangeArrowheads="1"/>
            </p:cNvSpPr>
            <p:nvPr/>
          </p:nvSpPr>
          <p:spPr bwMode="auto">
            <a:xfrm>
              <a:off x="7620000" y="1828800"/>
              <a:ext cx="425450" cy="366713"/>
            </a:xfrm>
            <a:prstGeom prst="rect">
              <a:avLst/>
            </a:prstGeom>
            <a:noFill/>
            <a:ln w="12700">
              <a:noFill/>
              <a:miter lim="800000"/>
              <a:headEnd/>
              <a:tailEnd/>
            </a:ln>
            <a:effectLst/>
          </p:spPr>
          <p:txBody>
            <a:bodyPr wrap="none">
              <a:spAutoFit/>
            </a:bodyPr>
            <a:lstStyle/>
            <a:p>
              <a:r>
                <a:rPr lang="en-US"/>
                <a:t>hit</a:t>
              </a:r>
            </a:p>
          </p:txBody>
        </p:sp>
        <p:sp>
          <p:nvSpPr>
            <p:cNvPr id="1683540" name="Text Box 84"/>
            <p:cNvSpPr txBox="1">
              <a:spLocks noChangeArrowheads="1"/>
            </p:cNvSpPr>
            <p:nvPr/>
          </p:nvSpPr>
          <p:spPr bwMode="auto">
            <a:xfrm>
              <a:off x="762000" y="2286000"/>
              <a:ext cx="1606550" cy="366713"/>
            </a:xfrm>
            <a:prstGeom prst="rect">
              <a:avLst/>
            </a:prstGeom>
            <a:noFill/>
            <a:ln w="12700">
              <a:noFill/>
              <a:miter lim="800000"/>
              <a:headEnd/>
              <a:tailEnd/>
            </a:ln>
            <a:effectLst/>
          </p:spPr>
          <p:txBody>
            <a:bodyPr wrap="none">
              <a:spAutoFit/>
            </a:bodyPr>
            <a:lstStyle/>
            <a:p>
              <a:r>
                <a:rPr lang="en-US">
                  <a:solidFill>
                    <a:schemeClr val="tx1"/>
                  </a:solidFill>
                </a:rPr>
                <a:t>000    Mem(0)</a:t>
              </a:r>
            </a:p>
          </p:txBody>
        </p:sp>
        <p:sp>
          <p:nvSpPr>
            <p:cNvPr id="1683541" name="Text Box 85"/>
            <p:cNvSpPr txBox="1">
              <a:spLocks noChangeArrowheads="1"/>
            </p:cNvSpPr>
            <p:nvPr/>
          </p:nvSpPr>
          <p:spPr bwMode="auto">
            <a:xfrm>
              <a:off x="2743200" y="2286000"/>
              <a:ext cx="1606550" cy="366713"/>
            </a:xfrm>
            <a:prstGeom prst="rect">
              <a:avLst/>
            </a:prstGeom>
            <a:noFill/>
            <a:ln w="12700">
              <a:noFill/>
              <a:miter lim="800000"/>
              <a:headEnd/>
              <a:tailEnd/>
            </a:ln>
            <a:effectLst/>
          </p:spPr>
          <p:txBody>
            <a:bodyPr wrap="none">
              <a:spAutoFit/>
            </a:bodyPr>
            <a:lstStyle/>
            <a:p>
              <a:r>
                <a:rPr lang="en-US">
                  <a:solidFill>
                    <a:schemeClr val="tx1"/>
                  </a:solidFill>
                </a:rPr>
                <a:t>000    Mem(0)</a:t>
              </a:r>
            </a:p>
          </p:txBody>
        </p:sp>
        <p:sp>
          <p:nvSpPr>
            <p:cNvPr id="1683584" name="Line 128"/>
            <p:cNvSpPr>
              <a:spLocks noChangeShapeType="1"/>
            </p:cNvSpPr>
            <p:nvPr/>
          </p:nvSpPr>
          <p:spPr bwMode="auto">
            <a:xfrm>
              <a:off x="457200" y="2895600"/>
              <a:ext cx="1828800" cy="0"/>
            </a:xfrm>
            <a:prstGeom prst="line">
              <a:avLst/>
            </a:prstGeom>
            <a:noFill/>
            <a:ln w="28575">
              <a:solidFill>
                <a:schemeClr val="tx1"/>
              </a:solidFill>
              <a:round/>
              <a:headEnd/>
              <a:tailEnd/>
            </a:ln>
            <a:effectLst/>
          </p:spPr>
          <p:txBody>
            <a:bodyPr/>
            <a:lstStyle/>
            <a:p>
              <a:endParaRPr lang="en-US"/>
            </a:p>
          </p:txBody>
        </p:sp>
        <p:sp>
          <p:nvSpPr>
            <p:cNvPr id="1683585" name="Line 129"/>
            <p:cNvSpPr>
              <a:spLocks noChangeShapeType="1"/>
            </p:cNvSpPr>
            <p:nvPr/>
          </p:nvSpPr>
          <p:spPr bwMode="auto">
            <a:xfrm>
              <a:off x="2438400" y="2895600"/>
              <a:ext cx="1828800" cy="0"/>
            </a:xfrm>
            <a:prstGeom prst="line">
              <a:avLst/>
            </a:prstGeom>
            <a:noFill/>
            <a:ln w="28575">
              <a:solidFill>
                <a:schemeClr val="tx1"/>
              </a:solidFill>
              <a:round/>
              <a:headEnd/>
              <a:tailEnd/>
            </a:ln>
            <a:effectLst/>
          </p:spPr>
          <p:txBody>
            <a:bodyPr/>
            <a:lstStyle/>
            <a:p>
              <a:endParaRPr lang="en-US"/>
            </a:p>
          </p:txBody>
        </p:sp>
        <p:sp>
          <p:nvSpPr>
            <p:cNvPr id="1683586" name="Line 130"/>
            <p:cNvSpPr>
              <a:spLocks noChangeShapeType="1"/>
            </p:cNvSpPr>
            <p:nvPr/>
          </p:nvSpPr>
          <p:spPr bwMode="auto">
            <a:xfrm>
              <a:off x="4495800" y="2895600"/>
              <a:ext cx="1828800" cy="0"/>
            </a:xfrm>
            <a:prstGeom prst="line">
              <a:avLst/>
            </a:prstGeom>
            <a:noFill/>
            <a:ln w="28575">
              <a:solidFill>
                <a:schemeClr val="tx1"/>
              </a:solidFill>
              <a:round/>
              <a:headEnd/>
              <a:tailEnd/>
            </a:ln>
            <a:effectLst/>
          </p:spPr>
          <p:txBody>
            <a:bodyPr/>
            <a:lstStyle/>
            <a:p>
              <a:endParaRPr lang="en-US"/>
            </a:p>
          </p:txBody>
        </p:sp>
        <p:sp>
          <p:nvSpPr>
            <p:cNvPr id="1683587" name="Line 131"/>
            <p:cNvSpPr>
              <a:spLocks noChangeShapeType="1"/>
            </p:cNvSpPr>
            <p:nvPr/>
          </p:nvSpPr>
          <p:spPr bwMode="auto">
            <a:xfrm>
              <a:off x="6553200" y="2895600"/>
              <a:ext cx="1828800" cy="0"/>
            </a:xfrm>
            <a:prstGeom prst="line">
              <a:avLst/>
            </a:prstGeom>
            <a:noFill/>
            <a:ln w="28575">
              <a:solidFill>
                <a:schemeClr val="tx1"/>
              </a:solidFill>
              <a:round/>
              <a:headEnd/>
              <a:tailEnd/>
            </a:ln>
            <a:effectLst/>
          </p:spPr>
          <p:txBody>
            <a:bodyPr/>
            <a:lstStyle/>
            <a:p>
              <a:endParaRPr lang="en-US"/>
            </a:p>
          </p:txBody>
        </p:sp>
        <p:sp>
          <p:nvSpPr>
            <p:cNvPr id="1683592" name="Text Box 136"/>
            <p:cNvSpPr txBox="1">
              <a:spLocks noChangeArrowheads="1"/>
            </p:cNvSpPr>
            <p:nvPr/>
          </p:nvSpPr>
          <p:spPr bwMode="auto">
            <a:xfrm>
              <a:off x="2743200" y="2590800"/>
              <a:ext cx="1606550" cy="366712"/>
            </a:xfrm>
            <a:prstGeom prst="rect">
              <a:avLst/>
            </a:prstGeom>
            <a:noFill/>
            <a:ln w="12700">
              <a:noFill/>
              <a:miter lim="800000"/>
              <a:headEnd/>
              <a:tailEnd/>
            </a:ln>
            <a:effectLst/>
          </p:spPr>
          <p:txBody>
            <a:bodyPr wrap="none">
              <a:spAutoFit/>
            </a:bodyPr>
            <a:lstStyle/>
            <a:p>
              <a:r>
                <a:rPr lang="en-US" dirty="0">
                  <a:solidFill>
                    <a:schemeClr val="tx1"/>
                  </a:solidFill>
                </a:rPr>
                <a:t>010    </a:t>
              </a:r>
              <a:r>
                <a:rPr lang="en-US" dirty="0" err="1">
                  <a:solidFill>
                    <a:schemeClr val="tx1"/>
                  </a:solidFill>
                </a:rPr>
                <a:t>Mem</a:t>
              </a:r>
              <a:r>
                <a:rPr lang="en-US" dirty="0">
                  <a:solidFill>
                    <a:schemeClr val="tx1"/>
                  </a:solidFill>
                </a:rPr>
                <a:t>(4)</a:t>
              </a:r>
            </a:p>
          </p:txBody>
        </p:sp>
        <p:sp>
          <p:nvSpPr>
            <p:cNvPr id="1683593" name="Text Box 137"/>
            <p:cNvSpPr txBox="1">
              <a:spLocks noChangeArrowheads="1"/>
            </p:cNvSpPr>
            <p:nvPr/>
          </p:nvSpPr>
          <p:spPr bwMode="auto">
            <a:xfrm>
              <a:off x="4800600" y="2590800"/>
              <a:ext cx="1606550" cy="366712"/>
            </a:xfrm>
            <a:prstGeom prst="rect">
              <a:avLst/>
            </a:prstGeom>
            <a:noFill/>
            <a:ln w="12700">
              <a:noFill/>
              <a:miter lim="800000"/>
              <a:headEnd/>
              <a:tailEnd/>
            </a:ln>
            <a:effectLst/>
          </p:spPr>
          <p:txBody>
            <a:bodyPr wrap="none">
              <a:spAutoFit/>
            </a:bodyPr>
            <a:lstStyle/>
            <a:p>
              <a:r>
                <a:rPr lang="en-US" dirty="0">
                  <a:solidFill>
                    <a:schemeClr val="tx1"/>
                  </a:solidFill>
                </a:rPr>
                <a:t>010    </a:t>
              </a:r>
              <a:r>
                <a:rPr lang="en-US" dirty="0" err="1">
                  <a:solidFill>
                    <a:schemeClr val="tx1"/>
                  </a:solidFill>
                </a:rPr>
                <a:t>Mem</a:t>
              </a:r>
              <a:r>
                <a:rPr lang="en-US" dirty="0">
                  <a:solidFill>
                    <a:schemeClr val="tx1"/>
                  </a:solidFill>
                </a:rPr>
                <a:t>(4)</a:t>
              </a:r>
            </a:p>
          </p:txBody>
        </p:sp>
        <p:sp>
          <p:nvSpPr>
            <p:cNvPr id="1683594" name="Text Box 138"/>
            <p:cNvSpPr txBox="1">
              <a:spLocks noChangeArrowheads="1"/>
            </p:cNvSpPr>
            <p:nvPr/>
          </p:nvSpPr>
          <p:spPr bwMode="auto">
            <a:xfrm>
              <a:off x="4794250" y="2286000"/>
              <a:ext cx="1606550" cy="366713"/>
            </a:xfrm>
            <a:prstGeom prst="rect">
              <a:avLst/>
            </a:prstGeom>
            <a:noFill/>
            <a:ln w="12700">
              <a:noFill/>
              <a:miter lim="800000"/>
              <a:headEnd/>
              <a:tailEnd/>
            </a:ln>
            <a:effectLst/>
          </p:spPr>
          <p:txBody>
            <a:bodyPr wrap="none">
              <a:spAutoFit/>
            </a:bodyPr>
            <a:lstStyle/>
            <a:p>
              <a:r>
                <a:rPr lang="en-US">
                  <a:solidFill>
                    <a:schemeClr val="tx1"/>
                  </a:solidFill>
                </a:rPr>
                <a:t>000    Mem(0)</a:t>
              </a:r>
            </a:p>
          </p:txBody>
        </p:sp>
        <p:sp>
          <p:nvSpPr>
            <p:cNvPr id="1683595" name="Text Box 139"/>
            <p:cNvSpPr txBox="1">
              <a:spLocks noChangeArrowheads="1"/>
            </p:cNvSpPr>
            <p:nvPr/>
          </p:nvSpPr>
          <p:spPr bwMode="auto">
            <a:xfrm>
              <a:off x="6851650" y="2286000"/>
              <a:ext cx="1606550" cy="366713"/>
            </a:xfrm>
            <a:prstGeom prst="rect">
              <a:avLst/>
            </a:prstGeom>
            <a:noFill/>
            <a:ln w="12700">
              <a:noFill/>
              <a:miter lim="800000"/>
              <a:headEnd/>
              <a:tailEnd/>
            </a:ln>
            <a:effectLst/>
          </p:spPr>
          <p:txBody>
            <a:bodyPr wrap="none">
              <a:spAutoFit/>
            </a:bodyPr>
            <a:lstStyle/>
            <a:p>
              <a:r>
                <a:rPr lang="en-US">
                  <a:solidFill>
                    <a:schemeClr val="tx1"/>
                  </a:solidFill>
                </a:rPr>
                <a:t>000    Mem(0)</a:t>
              </a:r>
            </a:p>
          </p:txBody>
        </p:sp>
        <p:sp>
          <p:nvSpPr>
            <p:cNvPr id="1683596" name="Text Box 140"/>
            <p:cNvSpPr txBox="1">
              <a:spLocks noChangeArrowheads="1"/>
            </p:cNvSpPr>
            <p:nvPr/>
          </p:nvSpPr>
          <p:spPr bwMode="auto">
            <a:xfrm>
              <a:off x="6858000" y="2590800"/>
              <a:ext cx="1606550" cy="366712"/>
            </a:xfrm>
            <a:prstGeom prst="rect">
              <a:avLst/>
            </a:prstGeom>
            <a:noFill/>
            <a:ln w="12700">
              <a:noFill/>
              <a:miter lim="800000"/>
              <a:headEnd/>
              <a:tailEnd/>
            </a:ln>
            <a:effectLst/>
          </p:spPr>
          <p:txBody>
            <a:bodyPr wrap="none">
              <a:spAutoFit/>
            </a:bodyPr>
            <a:lstStyle/>
            <a:p>
              <a:r>
                <a:rPr lang="en-US" dirty="0">
                  <a:solidFill>
                    <a:schemeClr val="tx1"/>
                  </a:solidFill>
                </a:rPr>
                <a:t>010    </a:t>
              </a:r>
              <a:r>
                <a:rPr lang="en-US" dirty="0" err="1">
                  <a:solidFill>
                    <a:schemeClr val="tx1"/>
                  </a:solidFill>
                </a:rPr>
                <a:t>Mem</a:t>
              </a:r>
              <a:r>
                <a:rPr lang="en-US" dirty="0">
                  <a:solidFill>
                    <a:schemeClr val="tx1"/>
                  </a:solidFill>
                </a:rPr>
                <a:t>(4)</a:t>
              </a:r>
            </a:p>
          </p:txBody>
        </p:sp>
      </p:grpSp>
      <p:sp>
        <p:nvSpPr>
          <p:cNvPr id="1683605" name="Rectangle 149"/>
          <p:cNvSpPr>
            <a:spLocks noChangeArrowheads="1"/>
          </p:cNvSpPr>
          <p:nvPr/>
        </p:nvSpPr>
        <p:spPr bwMode="auto">
          <a:xfrm>
            <a:off x="381000" y="4800600"/>
            <a:ext cx="8153400" cy="1066959"/>
          </a:xfrm>
          <a:prstGeom prst="rect">
            <a:avLst/>
          </a:prstGeom>
          <a:noFill/>
          <a:ln w="12700">
            <a:noFill/>
            <a:miter lim="800000"/>
            <a:headEnd/>
            <a:tailEnd/>
          </a:ln>
          <a:effectLst/>
        </p:spPr>
        <p:txBody>
          <a:bodyPr lIns="63500" tIns="25400" rIns="63500" bIns="25400">
            <a:spAutoFit/>
          </a:bodyPr>
          <a:lstStyle/>
          <a:p>
            <a:pPr marL="287338" indent="-287338">
              <a:spcBef>
                <a:spcPct val="30000"/>
              </a:spcBef>
              <a:buClr>
                <a:schemeClr val="accent1"/>
              </a:buClr>
              <a:buSzPct val="75000"/>
              <a:buFont typeface="Wingdings" pitchFamily="2" charset="2"/>
              <a:buChar char="q"/>
            </a:pPr>
            <a:r>
              <a:rPr lang="en-US" sz="2200" dirty="0">
                <a:solidFill>
                  <a:schemeClr val="tx1"/>
                </a:solidFill>
              </a:rPr>
              <a:t>Solves the ping pong effect in a direct mapped cache due to </a:t>
            </a:r>
            <a:r>
              <a:rPr lang="en-US" sz="2200" dirty="0"/>
              <a:t>conflict</a:t>
            </a:r>
            <a:r>
              <a:rPr lang="en-US" sz="2200" dirty="0">
                <a:solidFill>
                  <a:schemeClr val="tx1"/>
                </a:solidFill>
              </a:rPr>
              <a:t> misses since now two memory locations that map into the same cache set can co-exist!</a:t>
            </a:r>
          </a:p>
        </p:txBody>
      </p:sp>
      <p:sp>
        <p:nvSpPr>
          <p:cNvPr id="1683606" name="Rectangle 150"/>
          <p:cNvSpPr>
            <a:spLocks noChangeArrowheads="1"/>
          </p:cNvSpPr>
          <p:nvPr/>
        </p:nvSpPr>
        <p:spPr bwMode="auto">
          <a:xfrm>
            <a:off x="533400" y="4038600"/>
            <a:ext cx="8153400" cy="355600"/>
          </a:xfrm>
          <a:prstGeom prst="rect">
            <a:avLst/>
          </a:prstGeom>
          <a:noFill/>
          <a:ln w="12700">
            <a:noFill/>
            <a:miter lim="800000"/>
            <a:headEnd/>
            <a:tailEnd/>
          </a:ln>
          <a:effectLst/>
        </p:spPr>
        <p:txBody>
          <a:bodyPr lIns="63500" tIns="25400" rIns="63500" bIns="25400">
            <a:spAutoFit/>
          </a:bodyPr>
          <a:lstStyle/>
          <a:p>
            <a:pPr marL="741363" lvl="1" indent="-246063">
              <a:spcBef>
                <a:spcPct val="30000"/>
              </a:spcBef>
              <a:buClr>
                <a:schemeClr val="accent1"/>
              </a:buClr>
              <a:buSzPct val="75000"/>
              <a:buFont typeface="Monotype Sorts" pitchFamily="2" charset="2"/>
              <a:buChar char="l"/>
            </a:pPr>
            <a:r>
              <a:rPr lang="en-US" sz="2000" dirty="0">
                <a:solidFill>
                  <a:schemeClr val="tx1"/>
                </a:solidFill>
              </a:rPr>
              <a:t>8 requests, 2 misses</a:t>
            </a:r>
          </a:p>
        </p:txBody>
      </p:sp>
      <p:sp>
        <p:nvSpPr>
          <p:cNvPr id="58" name="Rectangle 75"/>
          <p:cNvSpPr txBox="1">
            <a:spLocks noChangeArrowheads="1"/>
          </p:cNvSpPr>
          <p:nvPr/>
        </p:nvSpPr>
        <p:spPr bwMode="auto">
          <a:xfrm>
            <a:off x="457200" y="533400"/>
            <a:ext cx="8153400" cy="768415"/>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marL="287338" marR="0" lvl="0" indent="-287338" algn="l" defTabSz="914400" rtl="0" eaLnBrk="0" fontAlgn="base" latinLnBrk="0" hangingPunct="0">
              <a:lnSpc>
                <a:spcPct val="90000"/>
              </a:lnSpc>
              <a:spcBef>
                <a:spcPct val="65000"/>
              </a:spcBef>
              <a:spcAft>
                <a:spcPct val="0"/>
              </a:spcAft>
              <a:buClr>
                <a:schemeClr val="accent1"/>
              </a:buClr>
              <a:buSzPct val="75000"/>
              <a:buFont typeface="Wingdings" pitchFamily="2" charset="2"/>
              <a:buChar char="q"/>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Consider the main memory word reference string</a:t>
            </a:r>
          </a:p>
          <a:p>
            <a:pPr marL="741363" marR="0" lvl="1" indent="-246063" algn="ctr" defTabSz="914400" rtl="0" eaLnBrk="0" fontAlgn="base" latinLnBrk="0" hangingPunct="0">
              <a:lnSpc>
                <a:spcPct val="85000"/>
              </a:lnSpc>
              <a:spcBef>
                <a:spcPct val="40000"/>
              </a:spcBef>
              <a:spcAft>
                <a:spcPct val="0"/>
              </a:spcAft>
              <a:buClr>
                <a:schemeClr val="accent1"/>
              </a:buClr>
              <a:buSzPct val="75000"/>
              <a:buFont typeface="Monotype Sorts" pitchFamily="2" charset="2"/>
              <a:buNone/>
              <a:tabLst/>
              <a:defRPr/>
            </a:pPr>
            <a:r>
              <a:rPr kumimoji="0" lang="en-US" sz="2000" b="0" i="0" u="none" strike="noStrike" kern="0" cap="none" spc="0" normalizeH="0" baseline="0" noProof="0" dirty="0" smtClean="0">
                <a:ln>
                  <a:noFill/>
                </a:ln>
                <a:solidFill>
                  <a:schemeClr val="tx1"/>
                </a:solidFill>
                <a:effectLst/>
                <a:uLnTx/>
                <a:uFillTx/>
                <a:latin typeface="+mn-lt"/>
              </a:rPr>
              <a:t>                                            0,      4,    0,     4,    0,    4,     0,    4</a:t>
            </a:r>
            <a:endParaRPr kumimoji="0" lang="en-US" sz="2000" b="0" i="0" u="none" strike="noStrike" kern="0" cap="none" spc="0" normalizeH="0" baseline="0" noProof="0" dirty="0">
              <a:ln>
                <a:noFill/>
              </a:ln>
              <a:solidFill>
                <a:schemeClr val="tx1"/>
              </a:solidFill>
              <a:effectLst/>
              <a:uLnTx/>
              <a:uFillTx/>
              <a:latin typeface="+mn-lt"/>
            </a:endParaRPr>
          </a:p>
        </p:txBody>
      </p:sp>
      <p:sp>
        <p:nvSpPr>
          <p:cNvPr id="60" name="TextBox 59"/>
          <p:cNvSpPr txBox="1"/>
          <p:nvPr/>
        </p:nvSpPr>
        <p:spPr>
          <a:xfrm>
            <a:off x="4114800" y="1295400"/>
            <a:ext cx="761747" cy="369332"/>
          </a:xfrm>
          <a:prstGeom prst="rect">
            <a:avLst/>
          </a:prstGeom>
          <a:noFill/>
        </p:spPr>
        <p:txBody>
          <a:bodyPr wrap="none" rtlCol="0">
            <a:spAutoFit/>
          </a:bodyPr>
          <a:lstStyle/>
          <a:p>
            <a:r>
              <a:rPr lang="en-US" dirty="0" smtClean="0">
                <a:solidFill>
                  <a:schemeClr val="tx2">
                    <a:lumMod val="90000"/>
                    <a:lumOff val="10000"/>
                  </a:schemeClr>
                </a:solidFill>
              </a:rPr>
              <a:t>000</a:t>
            </a:r>
            <a:r>
              <a:rPr lang="en-US" dirty="0" smtClean="0">
                <a:solidFill>
                  <a:srgbClr val="FF0000"/>
                </a:solidFill>
              </a:rPr>
              <a:t>0,</a:t>
            </a:r>
            <a:endParaRPr lang="en-CA" dirty="0">
              <a:solidFill>
                <a:srgbClr val="FF0000"/>
              </a:solidFill>
            </a:endParaRPr>
          </a:p>
        </p:txBody>
      </p:sp>
      <p:sp>
        <p:nvSpPr>
          <p:cNvPr id="61" name="TextBox 60"/>
          <p:cNvSpPr txBox="1"/>
          <p:nvPr/>
        </p:nvSpPr>
        <p:spPr>
          <a:xfrm>
            <a:off x="4800600" y="1295400"/>
            <a:ext cx="697627" cy="369332"/>
          </a:xfrm>
          <a:prstGeom prst="rect">
            <a:avLst/>
          </a:prstGeom>
          <a:noFill/>
        </p:spPr>
        <p:txBody>
          <a:bodyPr wrap="none" rtlCol="0">
            <a:spAutoFit/>
          </a:bodyPr>
          <a:lstStyle/>
          <a:p>
            <a:r>
              <a:rPr lang="en-US" dirty="0" smtClean="0">
                <a:solidFill>
                  <a:schemeClr val="tx2">
                    <a:lumMod val="90000"/>
                    <a:lumOff val="10000"/>
                  </a:schemeClr>
                </a:solidFill>
              </a:rPr>
              <a:t>010</a:t>
            </a:r>
            <a:r>
              <a:rPr lang="en-US" dirty="0" smtClean="0">
                <a:solidFill>
                  <a:srgbClr val="FF0000"/>
                </a:solidFill>
              </a:rPr>
              <a:t>0</a:t>
            </a:r>
            <a:endParaRPr lang="en-CA" dirty="0">
              <a:solidFill>
                <a:srgbClr val="FF0000"/>
              </a:solidFill>
            </a:endParaRPr>
          </a:p>
        </p:txBody>
      </p:sp>
      <p:grpSp>
        <p:nvGrpSpPr>
          <p:cNvPr id="63" name="Group 149"/>
          <p:cNvGrpSpPr/>
          <p:nvPr/>
        </p:nvGrpSpPr>
        <p:grpSpPr>
          <a:xfrm>
            <a:off x="228600" y="2743197"/>
            <a:ext cx="304800" cy="990603"/>
            <a:chOff x="304800" y="2722690"/>
            <a:chExt cx="441146" cy="335222"/>
          </a:xfrm>
        </p:grpSpPr>
        <p:sp>
          <p:nvSpPr>
            <p:cNvPr id="64" name="TextBox 63"/>
            <p:cNvSpPr txBox="1"/>
            <p:nvPr/>
          </p:nvSpPr>
          <p:spPr>
            <a:xfrm>
              <a:off x="304800" y="2722690"/>
              <a:ext cx="441146" cy="112465"/>
            </a:xfrm>
            <a:prstGeom prst="rect">
              <a:avLst/>
            </a:prstGeom>
            <a:noFill/>
          </p:spPr>
          <p:txBody>
            <a:bodyPr wrap="square" rtlCol="0">
              <a:spAutoFit/>
            </a:bodyPr>
            <a:lstStyle/>
            <a:p>
              <a:r>
                <a:rPr lang="en-CA" sz="1400" dirty="0" smtClean="0"/>
                <a:t>0</a:t>
              </a:r>
              <a:endParaRPr lang="en-CA" sz="1400" dirty="0"/>
            </a:p>
          </p:txBody>
        </p:sp>
        <p:sp>
          <p:nvSpPr>
            <p:cNvPr id="65" name="TextBox 64"/>
            <p:cNvSpPr txBox="1"/>
            <p:nvPr/>
          </p:nvSpPr>
          <p:spPr>
            <a:xfrm>
              <a:off x="304800" y="2945447"/>
              <a:ext cx="441146" cy="112465"/>
            </a:xfrm>
            <a:prstGeom prst="rect">
              <a:avLst/>
            </a:prstGeom>
            <a:noFill/>
          </p:spPr>
          <p:txBody>
            <a:bodyPr wrap="square" rtlCol="0">
              <a:spAutoFit/>
            </a:bodyPr>
            <a:lstStyle/>
            <a:p>
              <a:r>
                <a:rPr lang="en-CA" sz="1400" dirty="0" smtClean="0"/>
                <a:t>1</a:t>
              </a:r>
              <a:endParaRPr lang="en-CA" sz="1400" dirty="0"/>
            </a:p>
          </p:txBody>
        </p:sp>
      </p:grpSp>
      <p:sp>
        <p:nvSpPr>
          <p:cNvPr id="66" name="Slide Number Placeholder 65"/>
          <p:cNvSpPr>
            <a:spLocks noGrp="1"/>
          </p:cNvSpPr>
          <p:nvPr>
            <p:ph type="sldNum" sz="quarter" idx="12"/>
          </p:nvPr>
        </p:nvSpPr>
        <p:spPr/>
        <p:txBody>
          <a:bodyPr/>
          <a:lstStyle/>
          <a:p>
            <a:pPr>
              <a:defRPr/>
            </a:pPr>
            <a:fld id="{9B3F316D-389F-4488-B560-5E2DB5DE07B1}" type="slidenum">
              <a:rPr lang="en-CA" smtClean="0"/>
              <a:pPr>
                <a:defRPr/>
              </a:pPr>
              <a:t>14</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36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36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3605" grpId="0"/>
      <p:bldP spid="168360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1650" name="Rectangle 2"/>
          <p:cNvSpPr>
            <a:spLocks noGrp="1" noChangeArrowheads="1"/>
          </p:cNvSpPr>
          <p:nvPr>
            <p:ph type="title"/>
          </p:nvPr>
        </p:nvSpPr>
        <p:spPr>
          <a:xfrm>
            <a:off x="304800" y="0"/>
            <a:ext cx="8153400" cy="372603"/>
          </a:xfrm>
        </p:spPr>
        <p:txBody>
          <a:bodyPr/>
          <a:lstStyle/>
          <a:p>
            <a:r>
              <a:rPr lang="en-US" sz="2400" dirty="0"/>
              <a:t>Four-Way Set Associative Cache</a:t>
            </a:r>
          </a:p>
        </p:txBody>
      </p:sp>
      <p:sp>
        <p:nvSpPr>
          <p:cNvPr id="1691651" name="Rectangle 3"/>
          <p:cNvSpPr>
            <a:spLocks noGrp="1" noChangeArrowheads="1"/>
          </p:cNvSpPr>
          <p:nvPr>
            <p:ph type="body" idx="1"/>
          </p:nvPr>
        </p:nvSpPr>
        <p:spPr>
          <a:xfrm>
            <a:off x="533400" y="533400"/>
            <a:ext cx="8153400" cy="355995"/>
          </a:xfrm>
        </p:spPr>
        <p:txBody>
          <a:bodyPr/>
          <a:lstStyle/>
          <a:p>
            <a:r>
              <a:rPr lang="en-US" sz="2200" dirty="0"/>
              <a:t>2</a:t>
            </a:r>
            <a:r>
              <a:rPr lang="en-US" sz="2200" baseline="30000" dirty="0"/>
              <a:t>8</a:t>
            </a:r>
            <a:r>
              <a:rPr lang="en-US" sz="2200" dirty="0"/>
              <a:t> = 256 </a:t>
            </a:r>
            <a:r>
              <a:rPr lang="en-US" sz="2200" b="1" dirty="0"/>
              <a:t>sets</a:t>
            </a:r>
            <a:r>
              <a:rPr lang="en-US" sz="2200" dirty="0"/>
              <a:t> each with four ways (each with one block)</a:t>
            </a:r>
          </a:p>
        </p:txBody>
      </p:sp>
      <p:grpSp>
        <p:nvGrpSpPr>
          <p:cNvPr id="2" name="Group 249"/>
          <p:cNvGrpSpPr>
            <a:grpSpLocks/>
          </p:cNvGrpSpPr>
          <p:nvPr/>
        </p:nvGrpSpPr>
        <p:grpSpPr bwMode="auto">
          <a:xfrm>
            <a:off x="3289300" y="1066800"/>
            <a:ext cx="2835275" cy="498475"/>
            <a:chOff x="2072" y="896"/>
            <a:chExt cx="1786" cy="314"/>
          </a:xfrm>
        </p:grpSpPr>
        <p:sp>
          <p:nvSpPr>
            <p:cNvPr id="1691692" name="Line 44"/>
            <p:cNvSpPr>
              <a:spLocks noChangeShapeType="1"/>
            </p:cNvSpPr>
            <p:nvPr/>
          </p:nvSpPr>
          <p:spPr bwMode="auto">
            <a:xfrm flipV="1">
              <a:off x="3026" y="1061"/>
              <a:ext cx="3" cy="149"/>
            </a:xfrm>
            <a:prstGeom prst="line">
              <a:avLst/>
            </a:prstGeom>
            <a:noFill/>
            <a:ln w="20638">
              <a:solidFill>
                <a:srgbClr val="000000"/>
              </a:solidFill>
              <a:round/>
              <a:headEnd/>
              <a:tailEnd/>
            </a:ln>
          </p:spPr>
          <p:txBody>
            <a:bodyPr/>
            <a:lstStyle/>
            <a:p>
              <a:endParaRPr lang="en-US"/>
            </a:p>
          </p:txBody>
        </p:sp>
        <p:sp>
          <p:nvSpPr>
            <p:cNvPr id="1691693" name="Line 45"/>
            <p:cNvSpPr>
              <a:spLocks noChangeShapeType="1"/>
            </p:cNvSpPr>
            <p:nvPr/>
          </p:nvSpPr>
          <p:spPr bwMode="auto">
            <a:xfrm flipV="1">
              <a:off x="3570" y="1051"/>
              <a:ext cx="1" cy="145"/>
            </a:xfrm>
            <a:prstGeom prst="line">
              <a:avLst/>
            </a:prstGeom>
            <a:noFill/>
            <a:ln w="20638">
              <a:solidFill>
                <a:srgbClr val="000000"/>
              </a:solidFill>
              <a:round/>
              <a:headEnd/>
              <a:tailEnd/>
            </a:ln>
          </p:spPr>
          <p:txBody>
            <a:bodyPr/>
            <a:lstStyle/>
            <a:p>
              <a:endParaRPr lang="en-US"/>
            </a:p>
          </p:txBody>
        </p:sp>
        <p:sp>
          <p:nvSpPr>
            <p:cNvPr id="1691694" name="Freeform 46"/>
            <p:cNvSpPr>
              <a:spLocks/>
            </p:cNvSpPr>
            <p:nvPr/>
          </p:nvSpPr>
          <p:spPr bwMode="auto">
            <a:xfrm>
              <a:off x="2158" y="1059"/>
              <a:ext cx="1570" cy="151"/>
            </a:xfrm>
            <a:custGeom>
              <a:avLst/>
              <a:gdLst/>
              <a:ahLst/>
              <a:cxnLst>
                <a:cxn ang="0">
                  <a:pos x="0" y="149"/>
                </a:cxn>
                <a:cxn ang="0">
                  <a:pos x="3" y="0"/>
                </a:cxn>
                <a:cxn ang="0">
                  <a:pos x="1570" y="0"/>
                </a:cxn>
                <a:cxn ang="0">
                  <a:pos x="1570" y="151"/>
                </a:cxn>
                <a:cxn ang="0">
                  <a:pos x="3" y="151"/>
                </a:cxn>
                <a:cxn ang="0">
                  <a:pos x="3" y="151"/>
                </a:cxn>
              </a:cxnLst>
              <a:rect l="0" t="0" r="r" b="b"/>
              <a:pathLst>
                <a:path w="1570" h="151">
                  <a:moveTo>
                    <a:pt x="0" y="149"/>
                  </a:moveTo>
                  <a:lnTo>
                    <a:pt x="3" y="0"/>
                  </a:lnTo>
                  <a:lnTo>
                    <a:pt x="1570" y="0"/>
                  </a:lnTo>
                  <a:lnTo>
                    <a:pt x="1570" y="151"/>
                  </a:lnTo>
                  <a:lnTo>
                    <a:pt x="3" y="151"/>
                  </a:lnTo>
                  <a:lnTo>
                    <a:pt x="3" y="151"/>
                  </a:lnTo>
                </a:path>
              </a:pathLst>
            </a:custGeom>
            <a:noFill/>
            <a:ln w="20638">
              <a:solidFill>
                <a:srgbClr val="000000"/>
              </a:solidFill>
              <a:prstDash val="solid"/>
              <a:round/>
              <a:headEnd/>
              <a:tailEnd/>
            </a:ln>
          </p:spPr>
          <p:txBody>
            <a:bodyPr/>
            <a:lstStyle/>
            <a:p>
              <a:endParaRPr lang="en-US"/>
            </a:p>
          </p:txBody>
        </p:sp>
        <p:sp>
          <p:nvSpPr>
            <p:cNvPr id="1691695" name="Text Box 47"/>
            <p:cNvSpPr txBox="1">
              <a:spLocks noChangeArrowheads="1"/>
            </p:cNvSpPr>
            <p:nvPr/>
          </p:nvSpPr>
          <p:spPr bwMode="auto">
            <a:xfrm>
              <a:off x="2072" y="896"/>
              <a:ext cx="1786" cy="154"/>
            </a:xfrm>
            <a:prstGeom prst="rect">
              <a:avLst/>
            </a:prstGeom>
            <a:noFill/>
            <a:ln w="12700">
              <a:noFill/>
              <a:miter lim="800000"/>
              <a:headEnd/>
              <a:tailEnd/>
            </a:ln>
            <a:effectLst/>
          </p:spPr>
          <p:txBody>
            <a:bodyPr>
              <a:spAutoFit/>
            </a:bodyPr>
            <a:lstStyle/>
            <a:p>
              <a:r>
                <a:rPr lang="en-US" sz="1000">
                  <a:solidFill>
                    <a:schemeClr val="tx1"/>
                  </a:solidFill>
                </a:rPr>
                <a:t>31 30       . . .        13 12  11     . . .        2  1  0</a:t>
              </a:r>
            </a:p>
          </p:txBody>
        </p:sp>
      </p:grpSp>
      <p:sp>
        <p:nvSpPr>
          <p:cNvPr id="1691696" name="Text Box 48"/>
          <p:cNvSpPr txBox="1">
            <a:spLocks noChangeArrowheads="1"/>
          </p:cNvSpPr>
          <p:nvPr/>
        </p:nvSpPr>
        <p:spPr bwMode="auto">
          <a:xfrm>
            <a:off x="6096000" y="990600"/>
            <a:ext cx="1419225" cy="336550"/>
          </a:xfrm>
          <a:prstGeom prst="rect">
            <a:avLst/>
          </a:prstGeom>
          <a:noFill/>
          <a:ln w="12700">
            <a:noFill/>
            <a:miter lim="800000"/>
            <a:headEnd/>
            <a:tailEnd/>
          </a:ln>
          <a:effectLst/>
        </p:spPr>
        <p:txBody>
          <a:bodyPr>
            <a:spAutoFit/>
          </a:bodyPr>
          <a:lstStyle/>
          <a:p>
            <a:r>
              <a:rPr lang="en-US" sz="1600">
                <a:solidFill>
                  <a:schemeClr val="tx1"/>
                </a:solidFill>
              </a:rPr>
              <a:t>Byte offset</a:t>
            </a:r>
          </a:p>
        </p:txBody>
      </p:sp>
      <p:sp>
        <p:nvSpPr>
          <p:cNvPr id="1691697" name="Line 49"/>
          <p:cNvSpPr>
            <a:spLocks noChangeShapeType="1"/>
          </p:cNvSpPr>
          <p:nvPr/>
        </p:nvSpPr>
        <p:spPr bwMode="auto">
          <a:xfrm flipH="1">
            <a:off x="5819775" y="1143000"/>
            <a:ext cx="304800" cy="304800"/>
          </a:xfrm>
          <a:prstGeom prst="line">
            <a:avLst/>
          </a:prstGeom>
          <a:noFill/>
          <a:ln w="12700">
            <a:solidFill>
              <a:schemeClr val="tx1"/>
            </a:solidFill>
            <a:round/>
            <a:headEnd/>
            <a:tailEnd type="triangle" w="med" len="med"/>
          </a:ln>
          <a:effectLst/>
        </p:spPr>
        <p:txBody>
          <a:bodyPr/>
          <a:lstStyle/>
          <a:p>
            <a:endParaRPr lang="en-US"/>
          </a:p>
        </p:txBody>
      </p:sp>
      <p:grpSp>
        <p:nvGrpSpPr>
          <p:cNvPr id="3" name="Group 162"/>
          <p:cNvGrpSpPr>
            <a:grpSpLocks/>
          </p:cNvGrpSpPr>
          <p:nvPr/>
        </p:nvGrpSpPr>
        <p:grpSpPr bwMode="auto">
          <a:xfrm>
            <a:off x="6477000" y="2208213"/>
            <a:ext cx="2057400" cy="2135187"/>
            <a:chOff x="4128" y="1632"/>
            <a:chExt cx="1296" cy="1345"/>
          </a:xfrm>
        </p:grpSpPr>
        <p:sp>
          <p:nvSpPr>
            <p:cNvPr id="1691710" name="Freeform 62"/>
            <p:cNvSpPr>
              <a:spLocks/>
            </p:cNvSpPr>
            <p:nvPr/>
          </p:nvSpPr>
          <p:spPr bwMode="auto">
            <a:xfrm>
              <a:off x="4405" y="1829"/>
              <a:ext cx="1019" cy="1103"/>
            </a:xfrm>
            <a:custGeom>
              <a:avLst/>
              <a:gdLst/>
              <a:ahLst/>
              <a:cxnLst>
                <a:cxn ang="0">
                  <a:pos x="1608" y="1101"/>
                </a:cxn>
                <a:cxn ang="0">
                  <a:pos x="1608" y="0"/>
                </a:cxn>
                <a:cxn ang="0">
                  <a:pos x="0" y="0"/>
                </a:cxn>
                <a:cxn ang="0">
                  <a:pos x="0" y="1103"/>
                </a:cxn>
                <a:cxn ang="0">
                  <a:pos x="1608" y="1103"/>
                </a:cxn>
                <a:cxn ang="0">
                  <a:pos x="1608" y="1103"/>
                </a:cxn>
              </a:cxnLst>
              <a:rect l="0" t="0" r="r" b="b"/>
              <a:pathLst>
                <a:path w="1608" h="1103">
                  <a:moveTo>
                    <a:pt x="1608" y="1101"/>
                  </a:moveTo>
                  <a:lnTo>
                    <a:pt x="1608" y="0"/>
                  </a:lnTo>
                  <a:lnTo>
                    <a:pt x="0" y="0"/>
                  </a:lnTo>
                  <a:lnTo>
                    <a:pt x="0" y="1103"/>
                  </a:lnTo>
                  <a:lnTo>
                    <a:pt x="1608" y="1103"/>
                  </a:lnTo>
                  <a:lnTo>
                    <a:pt x="1608" y="1103"/>
                  </a:lnTo>
                </a:path>
              </a:pathLst>
            </a:custGeom>
            <a:noFill/>
            <a:ln w="20638">
              <a:solidFill>
                <a:srgbClr val="000000"/>
              </a:solidFill>
              <a:prstDash val="solid"/>
              <a:round/>
              <a:headEnd/>
              <a:tailEnd/>
            </a:ln>
          </p:spPr>
          <p:txBody>
            <a:bodyPr/>
            <a:lstStyle/>
            <a:p>
              <a:endParaRPr lang="en-US"/>
            </a:p>
          </p:txBody>
        </p:sp>
        <p:grpSp>
          <p:nvGrpSpPr>
            <p:cNvPr id="4" name="Group 63"/>
            <p:cNvGrpSpPr>
              <a:grpSpLocks/>
            </p:cNvGrpSpPr>
            <p:nvPr/>
          </p:nvGrpSpPr>
          <p:grpSpPr bwMode="auto">
            <a:xfrm>
              <a:off x="4405" y="1925"/>
              <a:ext cx="1019" cy="894"/>
              <a:chOff x="2208" y="1920"/>
              <a:chExt cx="2130" cy="894"/>
            </a:xfrm>
          </p:grpSpPr>
          <p:sp>
            <p:nvSpPr>
              <p:cNvPr id="1691712" name="Freeform 64"/>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close/>
                  </a:path>
                </a:pathLst>
              </a:custGeom>
              <a:solidFill>
                <a:schemeClr val="hlink"/>
              </a:solidFill>
              <a:ln w="9525">
                <a:solidFill>
                  <a:schemeClr val="hlink"/>
                </a:solidFill>
                <a:round/>
                <a:headEnd/>
                <a:tailEnd/>
              </a:ln>
            </p:spPr>
            <p:txBody>
              <a:bodyPr/>
              <a:lstStyle/>
              <a:p>
                <a:endParaRPr lang="en-US"/>
              </a:p>
            </p:txBody>
          </p:sp>
          <p:sp>
            <p:nvSpPr>
              <p:cNvPr id="1691713" name="Freeform 65"/>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path>
                </a:pathLst>
              </a:custGeom>
              <a:noFill/>
              <a:ln w="20638">
                <a:solidFill>
                  <a:srgbClr val="000000"/>
                </a:solidFill>
                <a:prstDash val="solid"/>
                <a:round/>
                <a:headEnd/>
                <a:tailEnd/>
              </a:ln>
            </p:spPr>
            <p:txBody>
              <a:bodyPr/>
              <a:lstStyle/>
              <a:p>
                <a:endParaRPr lang="en-US"/>
              </a:p>
            </p:txBody>
          </p:sp>
          <p:sp>
            <p:nvSpPr>
              <p:cNvPr id="1691714" name="Line 66"/>
              <p:cNvSpPr>
                <a:spLocks noChangeShapeType="1"/>
              </p:cNvSpPr>
              <p:nvPr/>
            </p:nvSpPr>
            <p:spPr bwMode="auto">
              <a:xfrm flipH="1">
                <a:off x="2208" y="1920"/>
                <a:ext cx="2130" cy="2"/>
              </a:xfrm>
              <a:prstGeom prst="line">
                <a:avLst/>
              </a:prstGeom>
              <a:noFill/>
              <a:ln w="20638">
                <a:solidFill>
                  <a:srgbClr val="000000"/>
                </a:solidFill>
                <a:round/>
                <a:headEnd/>
                <a:tailEnd/>
              </a:ln>
            </p:spPr>
            <p:txBody>
              <a:bodyPr/>
              <a:lstStyle/>
              <a:p>
                <a:endParaRPr lang="en-US"/>
              </a:p>
            </p:txBody>
          </p:sp>
          <p:sp>
            <p:nvSpPr>
              <p:cNvPr id="1691715" name="Line 67"/>
              <p:cNvSpPr>
                <a:spLocks noChangeShapeType="1"/>
              </p:cNvSpPr>
              <p:nvPr/>
            </p:nvSpPr>
            <p:spPr bwMode="auto">
              <a:xfrm flipH="1">
                <a:off x="2208" y="2044"/>
                <a:ext cx="2130" cy="2"/>
              </a:xfrm>
              <a:prstGeom prst="line">
                <a:avLst/>
              </a:prstGeom>
              <a:noFill/>
              <a:ln w="20638">
                <a:solidFill>
                  <a:srgbClr val="000000"/>
                </a:solidFill>
                <a:round/>
                <a:headEnd/>
                <a:tailEnd/>
              </a:ln>
            </p:spPr>
            <p:txBody>
              <a:bodyPr/>
              <a:lstStyle/>
              <a:p>
                <a:endParaRPr lang="en-US"/>
              </a:p>
            </p:txBody>
          </p:sp>
          <p:sp>
            <p:nvSpPr>
              <p:cNvPr id="1691716" name="Line 68"/>
              <p:cNvSpPr>
                <a:spLocks noChangeShapeType="1"/>
              </p:cNvSpPr>
              <p:nvPr/>
            </p:nvSpPr>
            <p:spPr bwMode="auto">
              <a:xfrm flipH="1">
                <a:off x="2208" y="2154"/>
                <a:ext cx="2130" cy="1"/>
              </a:xfrm>
              <a:prstGeom prst="line">
                <a:avLst/>
              </a:prstGeom>
              <a:noFill/>
              <a:ln w="20638">
                <a:solidFill>
                  <a:srgbClr val="000000"/>
                </a:solidFill>
                <a:round/>
                <a:headEnd/>
                <a:tailEnd/>
              </a:ln>
            </p:spPr>
            <p:txBody>
              <a:bodyPr/>
              <a:lstStyle/>
              <a:p>
                <a:endParaRPr lang="en-US"/>
              </a:p>
            </p:txBody>
          </p:sp>
          <p:sp>
            <p:nvSpPr>
              <p:cNvPr id="1691717" name="Line 69"/>
              <p:cNvSpPr>
                <a:spLocks noChangeShapeType="1"/>
              </p:cNvSpPr>
              <p:nvPr/>
            </p:nvSpPr>
            <p:spPr bwMode="auto">
              <a:xfrm flipH="1">
                <a:off x="2208" y="2373"/>
                <a:ext cx="2130" cy="1"/>
              </a:xfrm>
              <a:prstGeom prst="line">
                <a:avLst/>
              </a:prstGeom>
              <a:noFill/>
              <a:ln w="20638">
                <a:solidFill>
                  <a:srgbClr val="000000"/>
                </a:solidFill>
                <a:round/>
                <a:headEnd/>
                <a:tailEnd/>
              </a:ln>
            </p:spPr>
            <p:txBody>
              <a:bodyPr/>
              <a:lstStyle/>
              <a:p>
                <a:endParaRPr lang="en-US"/>
              </a:p>
            </p:txBody>
          </p:sp>
          <p:sp>
            <p:nvSpPr>
              <p:cNvPr id="1691718" name="Line 70"/>
              <p:cNvSpPr>
                <a:spLocks noChangeShapeType="1"/>
              </p:cNvSpPr>
              <p:nvPr/>
            </p:nvSpPr>
            <p:spPr bwMode="auto">
              <a:xfrm flipH="1">
                <a:off x="2208" y="2483"/>
                <a:ext cx="2130" cy="1"/>
              </a:xfrm>
              <a:prstGeom prst="line">
                <a:avLst/>
              </a:prstGeom>
              <a:noFill/>
              <a:ln w="20638">
                <a:solidFill>
                  <a:srgbClr val="000000"/>
                </a:solidFill>
                <a:round/>
                <a:headEnd/>
                <a:tailEnd/>
              </a:ln>
            </p:spPr>
            <p:txBody>
              <a:bodyPr/>
              <a:lstStyle/>
              <a:p>
                <a:endParaRPr lang="en-US"/>
              </a:p>
            </p:txBody>
          </p:sp>
          <p:sp>
            <p:nvSpPr>
              <p:cNvPr id="1691719" name="Line 71"/>
              <p:cNvSpPr>
                <a:spLocks noChangeShapeType="1"/>
              </p:cNvSpPr>
              <p:nvPr/>
            </p:nvSpPr>
            <p:spPr bwMode="auto">
              <a:xfrm flipH="1">
                <a:off x="2208" y="2593"/>
                <a:ext cx="2130" cy="1"/>
              </a:xfrm>
              <a:prstGeom prst="line">
                <a:avLst/>
              </a:prstGeom>
              <a:noFill/>
              <a:ln w="20638">
                <a:solidFill>
                  <a:srgbClr val="000000"/>
                </a:solidFill>
                <a:round/>
                <a:headEnd/>
                <a:tailEnd/>
              </a:ln>
            </p:spPr>
            <p:txBody>
              <a:bodyPr/>
              <a:lstStyle/>
              <a:p>
                <a:endParaRPr lang="en-US"/>
              </a:p>
            </p:txBody>
          </p:sp>
          <p:sp>
            <p:nvSpPr>
              <p:cNvPr id="1691720" name="Line 72"/>
              <p:cNvSpPr>
                <a:spLocks noChangeShapeType="1"/>
              </p:cNvSpPr>
              <p:nvPr/>
            </p:nvSpPr>
            <p:spPr bwMode="auto">
              <a:xfrm flipH="1">
                <a:off x="2208" y="2703"/>
                <a:ext cx="2130" cy="1"/>
              </a:xfrm>
              <a:prstGeom prst="line">
                <a:avLst/>
              </a:prstGeom>
              <a:noFill/>
              <a:ln w="20638">
                <a:solidFill>
                  <a:srgbClr val="000000"/>
                </a:solidFill>
                <a:round/>
                <a:headEnd/>
                <a:tailEnd/>
              </a:ln>
            </p:spPr>
            <p:txBody>
              <a:bodyPr/>
              <a:lstStyle/>
              <a:p>
                <a:endParaRPr lang="en-US"/>
              </a:p>
            </p:txBody>
          </p:sp>
          <p:sp>
            <p:nvSpPr>
              <p:cNvPr id="1691721" name="Line 73"/>
              <p:cNvSpPr>
                <a:spLocks noChangeShapeType="1"/>
              </p:cNvSpPr>
              <p:nvPr/>
            </p:nvSpPr>
            <p:spPr bwMode="auto">
              <a:xfrm flipH="1">
                <a:off x="2208" y="2813"/>
                <a:ext cx="2130" cy="1"/>
              </a:xfrm>
              <a:prstGeom prst="line">
                <a:avLst/>
              </a:prstGeom>
              <a:noFill/>
              <a:ln w="20638">
                <a:solidFill>
                  <a:srgbClr val="000000"/>
                </a:solidFill>
                <a:round/>
                <a:headEnd/>
                <a:tailEnd/>
              </a:ln>
            </p:spPr>
            <p:txBody>
              <a:bodyPr/>
              <a:lstStyle/>
              <a:p>
                <a:endParaRPr lang="en-US"/>
              </a:p>
            </p:txBody>
          </p:sp>
        </p:grpSp>
        <p:sp>
          <p:nvSpPr>
            <p:cNvPr id="1691722" name="Line 74"/>
            <p:cNvSpPr>
              <a:spLocks noChangeShapeType="1"/>
            </p:cNvSpPr>
            <p:nvPr/>
          </p:nvSpPr>
          <p:spPr bwMode="auto">
            <a:xfrm>
              <a:off x="4480" y="1835"/>
              <a:ext cx="4" cy="1100"/>
            </a:xfrm>
            <a:prstGeom prst="line">
              <a:avLst/>
            </a:prstGeom>
            <a:noFill/>
            <a:ln w="20638">
              <a:solidFill>
                <a:srgbClr val="000000"/>
              </a:solidFill>
              <a:round/>
              <a:headEnd/>
              <a:tailEnd/>
            </a:ln>
          </p:spPr>
          <p:txBody>
            <a:bodyPr/>
            <a:lstStyle/>
            <a:p>
              <a:endParaRPr lang="en-US"/>
            </a:p>
          </p:txBody>
        </p:sp>
        <p:sp>
          <p:nvSpPr>
            <p:cNvPr id="1691723" name="Line 75"/>
            <p:cNvSpPr>
              <a:spLocks noChangeShapeType="1"/>
            </p:cNvSpPr>
            <p:nvPr/>
          </p:nvSpPr>
          <p:spPr bwMode="auto">
            <a:xfrm>
              <a:off x="4876" y="1824"/>
              <a:ext cx="1" cy="1106"/>
            </a:xfrm>
            <a:prstGeom prst="line">
              <a:avLst/>
            </a:prstGeom>
            <a:noFill/>
            <a:ln w="20638">
              <a:solidFill>
                <a:srgbClr val="000000"/>
              </a:solidFill>
              <a:round/>
              <a:headEnd/>
              <a:tailEnd/>
            </a:ln>
          </p:spPr>
          <p:txBody>
            <a:bodyPr/>
            <a:lstStyle/>
            <a:p>
              <a:endParaRPr lang="en-US"/>
            </a:p>
          </p:txBody>
        </p:sp>
        <p:sp>
          <p:nvSpPr>
            <p:cNvPr id="1691724" name="Text Box 76"/>
            <p:cNvSpPr txBox="1">
              <a:spLocks noChangeArrowheads="1"/>
            </p:cNvSpPr>
            <p:nvPr/>
          </p:nvSpPr>
          <p:spPr bwMode="auto">
            <a:xfrm>
              <a:off x="4993" y="1637"/>
              <a:ext cx="352" cy="192"/>
            </a:xfrm>
            <a:prstGeom prst="rect">
              <a:avLst/>
            </a:prstGeom>
            <a:noFill/>
            <a:ln w="12700">
              <a:noFill/>
              <a:miter lim="800000"/>
              <a:headEnd/>
              <a:tailEnd/>
            </a:ln>
            <a:effectLst/>
          </p:spPr>
          <p:txBody>
            <a:bodyPr wrap="none">
              <a:spAutoFit/>
            </a:bodyPr>
            <a:lstStyle/>
            <a:p>
              <a:r>
                <a:rPr lang="en-US" sz="1400">
                  <a:solidFill>
                    <a:schemeClr val="tx1"/>
                  </a:solidFill>
                </a:rPr>
                <a:t>Data</a:t>
              </a:r>
            </a:p>
          </p:txBody>
        </p:sp>
        <p:sp>
          <p:nvSpPr>
            <p:cNvPr id="1691726" name="Text Box 78"/>
            <p:cNvSpPr txBox="1">
              <a:spLocks noChangeArrowheads="1"/>
            </p:cNvSpPr>
            <p:nvPr/>
          </p:nvSpPr>
          <p:spPr bwMode="auto">
            <a:xfrm>
              <a:off x="4512" y="1632"/>
              <a:ext cx="308" cy="192"/>
            </a:xfrm>
            <a:prstGeom prst="rect">
              <a:avLst/>
            </a:prstGeom>
            <a:noFill/>
            <a:ln w="12700">
              <a:noFill/>
              <a:miter lim="800000"/>
              <a:headEnd/>
              <a:tailEnd/>
            </a:ln>
            <a:effectLst/>
          </p:spPr>
          <p:txBody>
            <a:bodyPr wrap="none">
              <a:spAutoFit/>
            </a:bodyPr>
            <a:lstStyle/>
            <a:p>
              <a:r>
                <a:rPr lang="en-US" sz="1400">
                  <a:solidFill>
                    <a:schemeClr val="tx1"/>
                  </a:solidFill>
                </a:rPr>
                <a:t>Tag</a:t>
              </a:r>
            </a:p>
          </p:txBody>
        </p:sp>
        <p:sp>
          <p:nvSpPr>
            <p:cNvPr id="1691727" name="Text Box 79"/>
            <p:cNvSpPr txBox="1">
              <a:spLocks noChangeArrowheads="1"/>
            </p:cNvSpPr>
            <p:nvPr/>
          </p:nvSpPr>
          <p:spPr bwMode="auto">
            <a:xfrm>
              <a:off x="4368" y="1632"/>
              <a:ext cx="191" cy="192"/>
            </a:xfrm>
            <a:prstGeom prst="rect">
              <a:avLst/>
            </a:prstGeom>
            <a:noFill/>
            <a:ln w="12700">
              <a:noFill/>
              <a:miter lim="800000"/>
              <a:headEnd/>
              <a:tailEnd/>
            </a:ln>
            <a:effectLst/>
          </p:spPr>
          <p:txBody>
            <a:bodyPr wrap="none">
              <a:spAutoFit/>
            </a:bodyPr>
            <a:lstStyle/>
            <a:p>
              <a:r>
                <a:rPr lang="en-US" sz="1400">
                  <a:solidFill>
                    <a:schemeClr val="tx1"/>
                  </a:solidFill>
                </a:rPr>
                <a:t>V</a:t>
              </a:r>
            </a:p>
          </p:txBody>
        </p:sp>
        <p:sp>
          <p:nvSpPr>
            <p:cNvPr id="1691728" name="Text Box 80"/>
            <p:cNvSpPr txBox="1">
              <a:spLocks noChangeArrowheads="1"/>
            </p:cNvSpPr>
            <p:nvPr/>
          </p:nvSpPr>
          <p:spPr bwMode="auto">
            <a:xfrm>
              <a:off x="4128" y="1776"/>
              <a:ext cx="302" cy="1201"/>
            </a:xfrm>
            <a:prstGeom prst="rect">
              <a:avLst/>
            </a:prstGeom>
            <a:noFill/>
            <a:ln w="12700">
              <a:noFill/>
              <a:miter lim="800000"/>
              <a:headEnd/>
              <a:tailEnd/>
            </a:ln>
            <a:effectLst/>
          </p:spPr>
          <p:txBody>
            <a:bodyPr wrap="none">
              <a:spAutoFit/>
            </a:bodyPr>
            <a:lstStyle/>
            <a:p>
              <a:pPr algn="r">
                <a:lnSpc>
                  <a:spcPct val="110000"/>
                </a:lnSpc>
              </a:pPr>
              <a:r>
                <a:rPr lang="en-US" sz="1200">
                  <a:solidFill>
                    <a:schemeClr val="tx1"/>
                  </a:solidFill>
                </a:rPr>
                <a:t>0</a:t>
              </a:r>
            </a:p>
            <a:p>
              <a:pPr algn="r">
                <a:lnSpc>
                  <a:spcPct val="110000"/>
                </a:lnSpc>
              </a:pPr>
              <a:r>
                <a:rPr lang="en-US" sz="1200">
                  <a:solidFill>
                    <a:schemeClr val="tx1"/>
                  </a:solidFill>
                </a:rPr>
                <a:t>1</a:t>
              </a:r>
            </a:p>
            <a:p>
              <a:pPr algn="r">
                <a:lnSpc>
                  <a:spcPct val="110000"/>
                </a:lnSpc>
              </a:pPr>
              <a:r>
                <a:rPr lang="en-US" sz="1200">
                  <a:solidFill>
                    <a:schemeClr val="tx1"/>
                  </a:solidFill>
                </a:rPr>
                <a:t>2</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 253</a:t>
              </a:r>
            </a:p>
            <a:p>
              <a:pPr algn="r">
                <a:lnSpc>
                  <a:spcPct val="110000"/>
                </a:lnSpc>
              </a:pPr>
              <a:r>
                <a:rPr lang="en-US" sz="1200">
                  <a:solidFill>
                    <a:schemeClr val="tx1"/>
                  </a:solidFill>
                </a:rPr>
                <a:t> 254</a:t>
              </a:r>
            </a:p>
            <a:p>
              <a:pPr algn="r">
                <a:lnSpc>
                  <a:spcPct val="110000"/>
                </a:lnSpc>
              </a:pPr>
              <a:r>
                <a:rPr lang="en-US" sz="1200">
                  <a:solidFill>
                    <a:schemeClr val="tx1"/>
                  </a:solidFill>
                </a:rPr>
                <a:t> 255</a:t>
              </a:r>
            </a:p>
          </p:txBody>
        </p:sp>
      </p:grpSp>
      <p:grpSp>
        <p:nvGrpSpPr>
          <p:cNvPr id="5" name="Group 163"/>
          <p:cNvGrpSpPr>
            <a:grpSpLocks/>
          </p:cNvGrpSpPr>
          <p:nvPr/>
        </p:nvGrpSpPr>
        <p:grpSpPr bwMode="auto">
          <a:xfrm>
            <a:off x="4495800" y="2208213"/>
            <a:ext cx="2057400" cy="2135187"/>
            <a:chOff x="4128" y="1632"/>
            <a:chExt cx="1296" cy="1345"/>
          </a:xfrm>
        </p:grpSpPr>
        <p:sp>
          <p:nvSpPr>
            <p:cNvPr id="1691812" name="Freeform 164"/>
            <p:cNvSpPr>
              <a:spLocks/>
            </p:cNvSpPr>
            <p:nvPr/>
          </p:nvSpPr>
          <p:spPr bwMode="auto">
            <a:xfrm>
              <a:off x="4405" y="1829"/>
              <a:ext cx="1019" cy="1103"/>
            </a:xfrm>
            <a:custGeom>
              <a:avLst/>
              <a:gdLst/>
              <a:ahLst/>
              <a:cxnLst>
                <a:cxn ang="0">
                  <a:pos x="1608" y="1101"/>
                </a:cxn>
                <a:cxn ang="0">
                  <a:pos x="1608" y="0"/>
                </a:cxn>
                <a:cxn ang="0">
                  <a:pos x="0" y="0"/>
                </a:cxn>
                <a:cxn ang="0">
                  <a:pos x="0" y="1103"/>
                </a:cxn>
                <a:cxn ang="0">
                  <a:pos x="1608" y="1103"/>
                </a:cxn>
                <a:cxn ang="0">
                  <a:pos x="1608" y="1103"/>
                </a:cxn>
              </a:cxnLst>
              <a:rect l="0" t="0" r="r" b="b"/>
              <a:pathLst>
                <a:path w="1608" h="1103">
                  <a:moveTo>
                    <a:pt x="1608" y="1101"/>
                  </a:moveTo>
                  <a:lnTo>
                    <a:pt x="1608" y="0"/>
                  </a:lnTo>
                  <a:lnTo>
                    <a:pt x="0" y="0"/>
                  </a:lnTo>
                  <a:lnTo>
                    <a:pt x="0" y="1103"/>
                  </a:lnTo>
                  <a:lnTo>
                    <a:pt x="1608" y="1103"/>
                  </a:lnTo>
                  <a:lnTo>
                    <a:pt x="1608" y="1103"/>
                  </a:lnTo>
                </a:path>
              </a:pathLst>
            </a:custGeom>
            <a:noFill/>
            <a:ln w="20638">
              <a:solidFill>
                <a:srgbClr val="000000"/>
              </a:solidFill>
              <a:prstDash val="solid"/>
              <a:round/>
              <a:headEnd/>
              <a:tailEnd/>
            </a:ln>
          </p:spPr>
          <p:txBody>
            <a:bodyPr/>
            <a:lstStyle/>
            <a:p>
              <a:endParaRPr lang="en-US"/>
            </a:p>
          </p:txBody>
        </p:sp>
        <p:grpSp>
          <p:nvGrpSpPr>
            <p:cNvPr id="6" name="Group 165"/>
            <p:cNvGrpSpPr>
              <a:grpSpLocks/>
            </p:cNvGrpSpPr>
            <p:nvPr/>
          </p:nvGrpSpPr>
          <p:grpSpPr bwMode="auto">
            <a:xfrm>
              <a:off x="4405" y="1925"/>
              <a:ext cx="1019" cy="894"/>
              <a:chOff x="2208" y="1920"/>
              <a:chExt cx="2130" cy="894"/>
            </a:xfrm>
          </p:grpSpPr>
          <p:sp>
            <p:nvSpPr>
              <p:cNvPr id="1691814" name="Freeform 166"/>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close/>
                  </a:path>
                </a:pathLst>
              </a:custGeom>
              <a:solidFill>
                <a:schemeClr val="hlink"/>
              </a:solidFill>
              <a:ln w="9525">
                <a:solidFill>
                  <a:schemeClr val="hlink"/>
                </a:solidFill>
                <a:round/>
                <a:headEnd/>
                <a:tailEnd/>
              </a:ln>
            </p:spPr>
            <p:txBody>
              <a:bodyPr/>
              <a:lstStyle/>
              <a:p>
                <a:endParaRPr lang="en-US"/>
              </a:p>
            </p:txBody>
          </p:sp>
          <p:sp>
            <p:nvSpPr>
              <p:cNvPr id="1691815" name="Freeform 167"/>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path>
                </a:pathLst>
              </a:custGeom>
              <a:noFill/>
              <a:ln w="20638">
                <a:solidFill>
                  <a:srgbClr val="000000"/>
                </a:solidFill>
                <a:prstDash val="solid"/>
                <a:round/>
                <a:headEnd/>
                <a:tailEnd/>
              </a:ln>
            </p:spPr>
            <p:txBody>
              <a:bodyPr/>
              <a:lstStyle/>
              <a:p>
                <a:endParaRPr lang="en-US"/>
              </a:p>
            </p:txBody>
          </p:sp>
          <p:sp>
            <p:nvSpPr>
              <p:cNvPr id="1691816" name="Line 168"/>
              <p:cNvSpPr>
                <a:spLocks noChangeShapeType="1"/>
              </p:cNvSpPr>
              <p:nvPr/>
            </p:nvSpPr>
            <p:spPr bwMode="auto">
              <a:xfrm flipH="1">
                <a:off x="2208" y="1920"/>
                <a:ext cx="2130" cy="2"/>
              </a:xfrm>
              <a:prstGeom prst="line">
                <a:avLst/>
              </a:prstGeom>
              <a:noFill/>
              <a:ln w="20638">
                <a:solidFill>
                  <a:srgbClr val="000000"/>
                </a:solidFill>
                <a:round/>
                <a:headEnd/>
                <a:tailEnd/>
              </a:ln>
            </p:spPr>
            <p:txBody>
              <a:bodyPr/>
              <a:lstStyle/>
              <a:p>
                <a:endParaRPr lang="en-US"/>
              </a:p>
            </p:txBody>
          </p:sp>
          <p:sp>
            <p:nvSpPr>
              <p:cNvPr id="1691817" name="Line 169"/>
              <p:cNvSpPr>
                <a:spLocks noChangeShapeType="1"/>
              </p:cNvSpPr>
              <p:nvPr/>
            </p:nvSpPr>
            <p:spPr bwMode="auto">
              <a:xfrm flipH="1">
                <a:off x="2208" y="2044"/>
                <a:ext cx="2130" cy="2"/>
              </a:xfrm>
              <a:prstGeom prst="line">
                <a:avLst/>
              </a:prstGeom>
              <a:noFill/>
              <a:ln w="20638">
                <a:solidFill>
                  <a:srgbClr val="000000"/>
                </a:solidFill>
                <a:round/>
                <a:headEnd/>
                <a:tailEnd/>
              </a:ln>
            </p:spPr>
            <p:txBody>
              <a:bodyPr/>
              <a:lstStyle/>
              <a:p>
                <a:endParaRPr lang="en-US"/>
              </a:p>
            </p:txBody>
          </p:sp>
          <p:sp>
            <p:nvSpPr>
              <p:cNvPr id="1691818" name="Line 170"/>
              <p:cNvSpPr>
                <a:spLocks noChangeShapeType="1"/>
              </p:cNvSpPr>
              <p:nvPr/>
            </p:nvSpPr>
            <p:spPr bwMode="auto">
              <a:xfrm flipH="1">
                <a:off x="2208" y="2154"/>
                <a:ext cx="2130" cy="1"/>
              </a:xfrm>
              <a:prstGeom prst="line">
                <a:avLst/>
              </a:prstGeom>
              <a:noFill/>
              <a:ln w="20638">
                <a:solidFill>
                  <a:srgbClr val="000000"/>
                </a:solidFill>
                <a:round/>
                <a:headEnd/>
                <a:tailEnd/>
              </a:ln>
            </p:spPr>
            <p:txBody>
              <a:bodyPr/>
              <a:lstStyle/>
              <a:p>
                <a:endParaRPr lang="en-US"/>
              </a:p>
            </p:txBody>
          </p:sp>
          <p:sp>
            <p:nvSpPr>
              <p:cNvPr id="1691819" name="Line 171"/>
              <p:cNvSpPr>
                <a:spLocks noChangeShapeType="1"/>
              </p:cNvSpPr>
              <p:nvPr/>
            </p:nvSpPr>
            <p:spPr bwMode="auto">
              <a:xfrm flipH="1">
                <a:off x="2208" y="2373"/>
                <a:ext cx="2130" cy="1"/>
              </a:xfrm>
              <a:prstGeom prst="line">
                <a:avLst/>
              </a:prstGeom>
              <a:noFill/>
              <a:ln w="20638">
                <a:solidFill>
                  <a:srgbClr val="000000"/>
                </a:solidFill>
                <a:round/>
                <a:headEnd/>
                <a:tailEnd/>
              </a:ln>
            </p:spPr>
            <p:txBody>
              <a:bodyPr/>
              <a:lstStyle/>
              <a:p>
                <a:endParaRPr lang="en-US"/>
              </a:p>
            </p:txBody>
          </p:sp>
          <p:sp>
            <p:nvSpPr>
              <p:cNvPr id="1691820" name="Line 172"/>
              <p:cNvSpPr>
                <a:spLocks noChangeShapeType="1"/>
              </p:cNvSpPr>
              <p:nvPr/>
            </p:nvSpPr>
            <p:spPr bwMode="auto">
              <a:xfrm flipH="1">
                <a:off x="2208" y="2483"/>
                <a:ext cx="2130" cy="1"/>
              </a:xfrm>
              <a:prstGeom prst="line">
                <a:avLst/>
              </a:prstGeom>
              <a:noFill/>
              <a:ln w="20638">
                <a:solidFill>
                  <a:srgbClr val="000000"/>
                </a:solidFill>
                <a:round/>
                <a:headEnd/>
                <a:tailEnd/>
              </a:ln>
            </p:spPr>
            <p:txBody>
              <a:bodyPr/>
              <a:lstStyle/>
              <a:p>
                <a:endParaRPr lang="en-US"/>
              </a:p>
            </p:txBody>
          </p:sp>
          <p:sp>
            <p:nvSpPr>
              <p:cNvPr id="1691821" name="Line 173"/>
              <p:cNvSpPr>
                <a:spLocks noChangeShapeType="1"/>
              </p:cNvSpPr>
              <p:nvPr/>
            </p:nvSpPr>
            <p:spPr bwMode="auto">
              <a:xfrm flipH="1">
                <a:off x="2208" y="2593"/>
                <a:ext cx="2130" cy="1"/>
              </a:xfrm>
              <a:prstGeom prst="line">
                <a:avLst/>
              </a:prstGeom>
              <a:noFill/>
              <a:ln w="20638">
                <a:solidFill>
                  <a:srgbClr val="000000"/>
                </a:solidFill>
                <a:round/>
                <a:headEnd/>
                <a:tailEnd/>
              </a:ln>
            </p:spPr>
            <p:txBody>
              <a:bodyPr/>
              <a:lstStyle/>
              <a:p>
                <a:endParaRPr lang="en-US"/>
              </a:p>
            </p:txBody>
          </p:sp>
          <p:sp>
            <p:nvSpPr>
              <p:cNvPr id="1691822" name="Line 174"/>
              <p:cNvSpPr>
                <a:spLocks noChangeShapeType="1"/>
              </p:cNvSpPr>
              <p:nvPr/>
            </p:nvSpPr>
            <p:spPr bwMode="auto">
              <a:xfrm flipH="1">
                <a:off x="2208" y="2703"/>
                <a:ext cx="2130" cy="1"/>
              </a:xfrm>
              <a:prstGeom prst="line">
                <a:avLst/>
              </a:prstGeom>
              <a:noFill/>
              <a:ln w="20638">
                <a:solidFill>
                  <a:srgbClr val="000000"/>
                </a:solidFill>
                <a:round/>
                <a:headEnd/>
                <a:tailEnd/>
              </a:ln>
            </p:spPr>
            <p:txBody>
              <a:bodyPr/>
              <a:lstStyle/>
              <a:p>
                <a:endParaRPr lang="en-US"/>
              </a:p>
            </p:txBody>
          </p:sp>
          <p:sp>
            <p:nvSpPr>
              <p:cNvPr id="1691823" name="Line 175"/>
              <p:cNvSpPr>
                <a:spLocks noChangeShapeType="1"/>
              </p:cNvSpPr>
              <p:nvPr/>
            </p:nvSpPr>
            <p:spPr bwMode="auto">
              <a:xfrm flipH="1">
                <a:off x="2208" y="2813"/>
                <a:ext cx="2130" cy="1"/>
              </a:xfrm>
              <a:prstGeom prst="line">
                <a:avLst/>
              </a:prstGeom>
              <a:noFill/>
              <a:ln w="20638">
                <a:solidFill>
                  <a:srgbClr val="000000"/>
                </a:solidFill>
                <a:round/>
                <a:headEnd/>
                <a:tailEnd/>
              </a:ln>
            </p:spPr>
            <p:txBody>
              <a:bodyPr/>
              <a:lstStyle/>
              <a:p>
                <a:endParaRPr lang="en-US"/>
              </a:p>
            </p:txBody>
          </p:sp>
        </p:grpSp>
        <p:sp>
          <p:nvSpPr>
            <p:cNvPr id="1691824" name="Line 176"/>
            <p:cNvSpPr>
              <a:spLocks noChangeShapeType="1"/>
            </p:cNvSpPr>
            <p:nvPr/>
          </p:nvSpPr>
          <p:spPr bwMode="auto">
            <a:xfrm>
              <a:off x="4480" y="1835"/>
              <a:ext cx="4" cy="1100"/>
            </a:xfrm>
            <a:prstGeom prst="line">
              <a:avLst/>
            </a:prstGeom>
            <a:noFill/>
            <a:ln w="20638">
              <a:solidFill>
                <a:srgbClr val="000000"/>
              </a:solidFill>
              <a:round/>
              <a:headEnd/>
              <a:tailEnd/>
            </a:ln>
          </p:spPr>
          <p:txBody>
            <a:bodyPr/>
            <a:lstStyle/>
            <a:p>
              <a:endParaRPr lang="en-US"/>
            </a:p>
          </p:txBody>
        </p:sp>
        <p:sp>
          <p:nvSpPr>
            <p:cNvPr id="1691825" name="Line 177"/>
            <p:cNvSpPr>
              <a:spLocks noChangeShapeType="1"/>
            </p:cNvSpPr>
            <p:nvPr/>
          </p:nvSpPr>
          <p:spPr bwMode="auto">
            <a:xfrm>
              <a:off x="4876" y="1824"/>
              <a:ext cx="1" cy="1106"/>
            </a:xfrm>
            <a:prstGeom prst="line">
              <a:avLst/>
            </a:prstGeom>
            <a:noFill/>
            <a:ln w="20638">
              <a:solidFill>
                <a:srgbClr val="000000"/>
              </a:solidFill>
              <a:round/>
              <a:headEnd/>
              <a:tailEnd/>
            </a:ln>
          </p:spPr>
          <p:txBody>
            <a:bodyPr/>
            <a:lstStyle/>
            <a:p>
              <a:endParaRPr lang="en-US"/>
            </a:p>
          </p:txBody>
        </p:sp>
        <p:sp>
          <p:nvSpPr>
            <p:cNvPr id="1691826" name="Text Box 178"/>
            <p:cNvSpPr txBox="1">
              <a:spLocks noChangeArrowheads="1"/>
            </p:cNvSpPr>
            <p:nvPr/>
          </p:nvSpPr>
          <p:spPr bwMode="auto">
            <a:xfrm>
              <a:off x="4993" y="1637"/>
              <a:ext cx="352" cy="192"/>
            </a:xfrm>
            <a:prstGeom prst="rect">
              <a:avLst/>
            </a:prstGeom>
            <a:noFill/>
            <a:ln w="12700">
              <a:noFill/>
              <a:miter lim="800000"/>
              <a:headEnd/>
              <a:tailEnd/>
            </a:ln>
            <a:effectLst/>
          </p:spPr>
          <p:txBody>
            <a:bodyPr wrap="none">
              <a:spAutoFit/>
            </a:bodyPr>
            <a:lstStyle/>
            <a:p>
              <a:r>
                <a:rPr lang="en-US" sz="1400">
                  <a:solidFill>
                    <a:schemeClr val="tx1"/>
                  </a:solidFill>
                </a:rPr>
                <a:t>Data</a:t>
              </a:r>
            </a:p>
          </p:txBody>
        </p:sp>
        <p:sp>
          <p:nvSpPr>
            <p:cNvPr id="1691827" name="Text Box 179"/>
            <p:cNvSpPr txBox="1">
              <a:spLocks noChangeArrowheads="1"/>
            </p:cNvSpPr>
            <p:nvPr/>
          </p:nvSpPr>
          <p:spPr bwMode="auto">
            <a:xfrm>
              <a:off x="4512" y="1632"/>
              <a:ext cx="308" cy="192"/>
            </a:xfrm>
            <a:prstGeom prst="rect">
              <a:avLst/>
            </a:prstGeom>
            <a:noFill/>
            <a:ln w="12700">
              <a:noFill/>
              <a:miter lim="800000"/>
              <a:headEnd/>
              <a:tailEnd/>
            </a:ln>
            <a:effectLst/>
          </p:spPr>
          <p:txBody>
            <a:bodyPr wrap="none">
              <a:spAutoFit/>
            </a:bodyPr>
            <a:lstStyle/>
            <a:p>
              <a:r>
                <a:rPr lang="en-US" sz="1400">
                  <a:solidFill>
                    <a:schemeClr val="tx1"/>
                  </a:solidFill>
                </a:rPr>
                <a:t>Tag</a:t>
              </a:r>
            </a:p>
          </p:txBody>
        </p:sp>
        <p:sp>
          <p:nvSpPr>
            <p:cNvPr id="1691828" name="Text Box 180"/>
            <p:cNvSpPr txBox="1">
              <a:spLocks noChangeArrowheads="1"/>
            </p:cNvSpPr>
            <p:nvPr/>
          </p:nvSpPr>
          <p:spPr bwMode="auto">
            <a:xfrm>
              <a:off x="4368" y="1632"/>
              <a:ext cx="191" cy="192"/>
            </a:xfrm>
            <a:prstGeom prst="rect">
              <a:avLst/>
            </a:prstGeom>
            <a:noFill/>
            <a:ln w="12700">
              <a:noFill/>
              <a:miter lim="800000"/>
              <a:headEnd/>
              <a:tailEnd/>
            </a:ln>
            <a:effectLst/>
          </p:spPr>
          <p:txBody>
            <a:bodyPr wrap="none">
              <a:spAutoFit/>
            </a:bodyPr>
            <a:lstStyle/>
            <a:p>
              <a:r>
                <a:rPr lang="en-US" sz="1400">
                  <a:solidFill>
                    <a:schemeClr val="tx1"/>
                  </a:solidFill>
                </a:rPr>
                <a:t>V</a:t>
              </a:r>
            </a:p>
          </p:txBody>
        </p:sp>
        <p:sp>
          <p:nvSpPr>
            <p:cNvPr id="1691829" name="Text Box 181"/>
            <p:cNvSpPr txBox="1">
              <a:spLocks noChangeArrowheads="1"/>
            </p:cNvSpPr>
            <p:nvPr/>
          </p:nvSpPr>
          <p:spPr bwMode="auto">
            <a:xfrm>
              <a:off x="4128" y="1776"/>
              <a:ext cx="302" cy="1201"/>
            </a:xfrm>
            <a:prstGeom prst="rect">
              <a:avLst/>
            </a:prstGeom>
            <a:noFill/>
            <a:ln w="12700">
              <a:noFill/>
              <a:miter lim="800000"/>
              <a:headEnd/>
              <a:tailEnd/>
            </a:ln>
            <a:effectLst/>
          </p:spPr>
          <p:txBody>
            <a:bodyPr wrap="none">
              <a:spAutoFit/>
            </a:bodyPr>
            <a:lstStyle/>
            <a:p>
              <a:pPr algn="r">
                <a:lnSpc>
                  <a:spcPct val="110000"/>
                </a:lnSpc>
              </a:pPr>
              <a:r>
                <a:rPr lang="en-US" sz="1200">
                  <a:solidFill>
                    <a:schemeClr val="tx1"/>
                  </a:solidFill>
                </a:rPr>
                <a:t>0</a:t>
              </a:r>
            </a:p>
            <a:p>
              <a:pPr algn="r">
                <a:lnSpc>
                  <a:spcPct val="110000"/>
                </a:lnSpc>
              </a:pPr>
              <a:r>
                <a:rPr lang="en-US" sz="1200">
                  <a:solidFill>
                    <a:schemeClr val="tx1"/>
                  </a:solidFill>
                </a:rPr>
                <a:t>1</a:t>
              </a:r>
            </a:p>
            <a:p>
              <a:pPr algn="r">
                <a:lnSpc>
                  <a:spcPct val="110000"/>
                </a:lnSpc>
              </a:pPr>
              <a:r>
                <a:rPr lang="en-US" sz="1200">
                  <a:solidFill>
                    <a:schemeClr val="tx1"/>
                  </a:solidFill>
                </a:rPr>
                <a:t>2</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 253</a:t>
              </a:r>
            </a:p>
            <a:p>
              <a:pPr algn="r">
                <a:lnSpc>
                  <a:spcPct val="110000"/>
                </a:lnSpc>
              </a:pPr>
              <a:r>
                <a:rPr lang="en-US" sz="1200">
                  <a:solidFill>
                    <a:schemeClr val="tx1"/>
                  </a:solidFill>
                </a:rPr>
                <a:t> 254</a:t>
              </a:r>
            </a:p>
            <a:p>
              <a:pPr algn="r">
                <a:lnSpc>
                  <a:spcPct val="110000"/>
                </a:lnSpc>
              </a:pPr>
              <a:r>
                <a:rPr lang="en-US" sz="1200">
                  <a:solidFill>
                    <a:schemeClr val="tx1"/>
                  </a:solidFill>
                </a:rPr>
                <a:t> 255</a:t>
              </a:r>
            </a:p>
          </p:txBody>
        </p:sp>
      </p:grpSp>
      <p:grpSp>
        <p:nvGrpSpPr>
          <p:cNvPr id="7" name="Group 182"/>
          <p:cNvGrpSpPr>
            <a:grpSpLocks/>
          </p:cNvGrpSpPr>
          <p:nvPr/>
        </p:nvGrpSpPr>
        <p:grpSpPr bwMode="auto">
          <a:xfrm>
            <a:off x="2514600" y="2208213"/>
            <a:ext cx="2057400" cy="2135187"/>
            <a:chOff x="4128" y="1632"/>
            <a:chExt cx="1296" cy="1345"/>
          </a:xfrm>
        </p:grpSpPr>
        <p:sp>
          <p:nvSpPr>
            <p:cNvPr id="1691831" name="Freeform 183"/>
            <p:cNvSpPr>
              <a:spLocks/>
            </p:cNvSpPr>
            <p:nvPr/>
          </p:nvSpPr>
          <p:spPr bwMode="auto">
            <a:xfrm>
              <a:off x="4405" y="1829"/>
              <a:ext cx="1019" cy="1103"/>
            </a:xfrm>
            <a:custGeom>
              <a:avLst/>
              <a:gdLst/>
              <a:ahLst/>
              <a:cxnLst>
                <a:cxn ang="0">
                  <a:pos x="1608" y="1101"/>
                </a:cxn>
                <a:cxn ang="0">
                  <a:pos x="1608" y="0"/>
                </a:cxn>
                <a:cxn ang="0">
                  <a:pos x="0" y="0"/>
                </a:cxn>
                <a:cxn ang="0">
                  <a:pos x="0" y="1103"/>
                </a:cxn>
                <a:cxn ang="0">
                  <a:pos x="1608" y="1103"/>
                </a:cxn>
                <a:cxn ang="0">
                  <a:pos x="1608" y="1103"/>
                </a:cxn>
              </a:cxnLst>
              <a:rect l="0" t="0" r="r" b="b"/>
              <a:pathLst>
                <a:path w="1608" h="1103">
                  <a:moveTo>
                    <a:pt x="1608" y="1101"/>
                  </a:moveTo>
                  <a:lnTo>
                    <a:pt x="1608" y="0"/>
                  </a:lnTo>
                  <a:lnTo>
                    <a:pt x="0" y="0"/>
                  </a:lnTo>
                  <a:lnTo>
                    <a:pt x="0" y="1103"/>
                  </a:lnTo>
                  <a:lnTo>
                    <a:pt x="1608" y="1103"/>
                  </a:lnTo>
                  <a:lnTo>
                    <a:pt x="1608" y="1103"/>
                  </a:lnTo>
                </a:path>
              </a:pathLst>
            </a:custGeom>
            <a:noFill/>
            <a:ln w="20638">
              <a:solidFill>
                <a:srgbClr val="000000"/>
              </a:solidFill>
              <a:prstDash val="solid"/>
              <a:round/>
              <a:headEnd/>
              <a:tailEnd/>
            </a:ln>
          </p:spPr>
          <p:txBody>
            <a:bodyPr/>
            <a:lstStyle/>
            <a:p>
              <a:endParaRPr lang="en-US"/>
            </a:p>
          </p:txBody>
        </p:sp>
        <p:grpSp>
          <p:nvGrpSpPr>
            <p:cNvPr id="8" name="Group 184"/>
            <p:cNvGrpSpPr>
              <a:grpSpLocks/>
            </p:cNvGrpSpPr>
            <p:nvPr/>
          </p:nvGrpSpPr>
          <p:grpSpPr bwMode="auto">
            <a:xfrm>
              <a:off x="4405" y="1925"/>
              <a:ext cx="1019" cy="894"/>
              <a:chOff x="2208" y="1920"/>
              <a:chExt cx="2130" cy="894"/>
            </a:xfrm>
          </p:grpSpPr>
          <p:sp>
            <p:nvSpPr>
              <p:cNvPr id="1691833" name="Freeform 185"/>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close/>
                  </a:path>
                </a:pathLst>
              </a:custGeom>
              <a:solidFill>
                <a:schemeClr val="hlink"/>
              </a:solidFill>
              <a:ln w="9525">
                <a:solidFill>
                  <a:schemeClr val="hlink"/>
                </a:solidFill>
                <a:round/>
                <a:headEnd/>
                <a:tailEnd/>
              </a:ln>
            </p:spPr>
            <p:txBody>
              <a:bodyPr/>
              <a:lstStyle/>
              <a:p>
                <a:endParaRPr lang="en-US"/>
              </a:p>
            </p:txBody>
          </p:sp>
          <p:sp>
            <p:nvSpPr>
              <p:cNvPr id="1691834" name="Freeform 186"/>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path>
                </a:pathLst>
              </a:custGeom>
              <a:noFill/>
              <a:ln w="20638">
                <a:solidFill>
                  <a:srgbClr val="000000"/>
                </a:solidFill>
                <a:prstDash val="solid"/>
                <a:round/>
                <a:headEnd/>
                <a:tailEnd/>
              </a:ln>
            </p:spPr>
            <p:txBody>
              <a:bodyPr/>
              <a:lstStyle/>
              <a:p>
                <a:endParaRPr lang="en-US"/>
              </a:p>
            </p:txBody>
          </p:sp>
          <p:sp>
            <p:nvSpPr>
              <p:cNvPr id="1691835" name="Line 187"/>
              <p:cNvSpPr>
                <a:spLocks noChangeShapeType="1"/>
              </p:cNvSpPr>
              <p:nvPr/>
            </p:nvSpPr>
            <p:spPr bwMode="auto">
              <a:xfrm flipH="1">
                <a:off x="2208" y="1920"/>
                <a:ext cx="2130" cy="2"/>
              </a:xfrm>
              <a:prstGeom prst="line">
                <a:avLst/>
              </a:prstGeom>
              <a:noFill/>
              <a:ln w="20638">
                <a:solidFill>
                  <a:srgbClr val="000000"/>
                </a:solidFill>
                <a:round/>
                <a:headEnd/>
                <a:tailEnd/>
              </a:ln>
            </p:spPr>
            <p:txBody>
              <a:bodyPr/>
              <a:lstStyle/>
              <a:p>
                <a:endParaRPr lang="en-US"/>
              </a:p>
            </p:txBody>
          </p:sp>
          <p:sp>
            <p:nvSpPr>
              <p:cNvPr id="1691836" name="Line 188"/>
              <p:cNvSpPr>
                <a:spLocks noChangeShapeType="1"/>
              </p:cNvSpPr>
              <p:nvPr/>
            </p:nvSpPr>
            <p:spPr bwMode="auto">
              <a:xfrm flipH="1">
                <a:off x="2208" y="2044"/>
                <a:ext cx="2130" cy="2"/>
              </a:xfrm>
              <a:prstGeom prst="line">
                <a:avLst/>
              </a:prstGeom>
              <a:noFill/>
              <a:ln w="20638">
                <a:solidFill>
                  <a:srgbClr val="000000"/>
                </a:solidFill>
                <a:round/>
                <a:headEnd/>
                <a:tailEnd/>
              </a:ln>
            </p:spPr>
            <p:txBody>
              <a:bodyPr/>
              <a:lstStyle/>
              <a:p>
                <a:endParaRPr lang="en-US"/>
              </a:p>
            </p:txBody>
          </p:sp>
          <p:sp>
            <p:nvSpPr>
              <p:cNvPr id="1691837" name="Line 189"/>
              <p:cNvSpPr>
                <a:spLocks noChangeShapeType="1"/>
              </p:cNvSpPr>
              <p:nvPr/>
            </p:nvSpPr>
            <p:spPr bwMode="auto">
              <a:xfrm flipH="1">
                <a:off x="2208" y="2154"/>
                <a:ext cx="2130" cy="1"/>
              </a:xfrm>
              <a:prstGeom prst="line">
                <a:avLst/>
              </a:prstGeom>
              <a:noFill/>
              <a:ln w="20638">
                <a:solidFill>
                  <a:srgbClr val="000000"/>
                </a:solidFill>
                <a:round/>
                <a:headEnd/>
                <a:tailEnd/>
              </a:ln>
            </p:spPr>
            <p:txBody>
              <a:bodyPr/>
              <a:lstStyle/>
              <a:p>
                <a:endParaRPr lang="en-US"/>
              </a:p>
            </p:txBody>
          </p:sp>
          <p:sp>
            <p:nvSpPr>
              <p:cNvPr id="1691838" name="Line 190"/>
              <p:cNvSpPr>
                <a:spLocks noChangeShapeType="1"/>
              </p:cNvSpPr>
              <p:nvPr/>
            </p:nvSpPr>
            <p:spPr bwMode="auto">
              <a:xfrm flipH="1">
                <a:off x="2208" y="2373"/>
                <a:ext cx="2130" cy="1"/>
              </a:xfrm>
              <a:prstGeom prst="line">
                <a:avLst/>
              </a:prstGeom>
              <a:noFill/>
              <a:ln w="20638">
                <a:solidFill>
                  <a:srgbClr val="000000"/>
                </a:solidFill>
                <a:round/>
                <a:headEnd/>
                <a:tailEnd/>
              </a:ln>
            </p:spPr>
            <p:txBody>
              <a:bodyPr/>
              <a:lstStyle/>
              <a:p>
                <a:endParaRPr lang="en-US"/>
              </a:p>
            </p:txBody>
          </p:sp>
          <p:sp>
            <p:nvSpPr>
              <p:cNvPr id="1691839" name="Line 191"/>
              <p:cNvSpPr>
                <a:spLocks noChangeShapeType="1"/>
              </p:cNvSpPr>
              <p:nvPr/>
            </p:nvSpPr>
            <p:spPr bwMode="auto">
              <a:xfrm flipH="1">
                <a:off x="2208" y="2483"/>
                <a:ext cx="2130" cy="1"/>
              </a:xfrm>
              <a:prstGeom prst="line">
                <a:avLst/>
              </a:prstGeom>
              <a:noFill/>
              <a:ln w="20638">
                <a:solidFill>
                  <a:srgbClr val="000000"/>
                </a:solidFill>
                <a:round/>
                <a:headEnd/>
                <a:tailEnd/>
              </a:ln>
            </p:spPr>
            <p:txBody>
              <a:bodyPr/>
              <a:lstStyle/>
              <a:p>
                <a:endParaRPr lang="en-US"/>
              </a:p>
            </p:txBody>
          </p:sp>
          <p:sp>
            <p:nvSpPr>
              <p:cNvPr id="1691840" name="Line 192"/>
              <p:cNvSpPr>
                <a:spLocks noChangeShapeType="1"/>
              </p:cNvSpPr>
              <p:nvPr/>
            </p:nvSpPr>
            <p:spPr bwMode="auto">
              <a:xfrm flipH="1">
                <a:off x="2208" y="2593"/>
                <a:ext cx="2130" cy="1"/>
              </a:xfrm>
              <a:prstGeom prst="line">
                <a:avLst/>
              </a:prstGeom>
              <a:noFill/>
              <a:ln w="20638">
                <a:solidFill>
                  <a:srgbClr val="000000"/>
                </a:solidFill>
                <a:round/>
                <a:headEnd/>
                <a:tailEnd/>
              </a:ln>
            </p:spPr>
            <p:txBody>
              <a:bodyPr/>
              <a:lstStyle/>
              <a:p>
                <a:endParaRPr lang="en-US"/>
              </a:p>
            </p:txBody>
          </p:sp>
          <p:sp>
            <p:nvSpPr>
              <p:cNvPr id="1691841" name="Line 193"/>
              <p:cNvSpPr>
                <a:spLocks noChangeShapeType="1"/>
              </p:cNvSpPr>
              <p:nvPr/>
            </p:nvSpPr>
            <p:spPr bwMode="auto">
              <a:xfrm flipH="1">
                <a:off x="2208" y="2703"/>
                <a:ext cx="2130" cy="1"/>
              </a:xfrm>
              <a:prstGeom prst="line">
                <a:avLst/>
              </a:prstGeom>
              <a:noFill/>
              <a:ln w="20638">
                <a:solidFill>
                  <a:srgbClr val="000000"/>
                </a:solidFill>
                <a:round/>
                <a:headEnd/>
                <a:tailEnd/>
              </a:ln>
            </p:spPr>
            <p:txBody>
              <a:bodyPr/>
              <a:lstStyle/>
              <a:p>
                <a:endParaRPr lang="en-US"/>
              </a:p>
            </p:txBody>
          </p:sp>
          <p:sp>
            <p:nvSpPr>
              <p:cNvPr id="1691842" name="Line 194"/>
              <p:cNvSpPr>
                <a:spLocks noChangeShapeType="1"/>
              </p:cNvSpPr>
              <p:nvPr/>
            </p:nvSpPr>
            <p:spPr bwMode="auto">
              <a:xfrm flipH="1">
                <a:off x="2208" y="2813"/>
                <a:ext cx="2130" cy="1"/>
              </a:xfrm>
              <a:prstGeom prst="line">
                <a:avLst/>
              </a:prstGeom>
              <a:noFill/>
              <a:ln w="20638">
                <a:solidFill>
                  <a:srgbClr val="000000"/>
                </a:solidFill>
                <a:round/>
                <a:headEnd/>
                <a:tailEnd/>
              </a:ln>
            </p:spPr>
            <p:txBody>
              <a:bodyPr/>
              <a:lstStyle/>
              <a:p>
                <a:endParaRPr lang="en-US"/>
              </a:p>
            </p:txBody>
          </p:sp>
        </p:grpSp>
        <p:sp>
          <p:nvSpPr>
            <p:cNvPr id="1691843" name="Line 195"/>
            <p:cNvSpPr>
              <a:spLocks noChangeShapeType="1"/>
            </p:cNvSpPr>
            <p:nvPr/>
          </p:nvSpPr>
          <p:spPr bwMode="auto">
            <a:xfrm>
              <a:off x="4480" y="1835"/>
              <a:ext cx="4" cy="1100"/>
            </a:xfrm>
            <a:prstGeom prst="line">
              <a:avLst/>
            </a:prstGeom>
            <a:noFill/>
            <a:ln w="20638">
              <a:solidFill>
                <a:srgbClr val="000000"/>
              </a:solidFill>
              <a:round/>
              <a:headEnd/>
              <a:tailEnd/>
            </a:ln>
          </p:spPr>
          <p:txBody>
            <a:bodyPr/>
            <a:lstStyle/>
            <a:p>
              <a:endParaRPr lang="en-US"/>
            </a:p>
          </p:txBody>
        </p:sp>
        <p:sp>
          <p:nvSpPr>
            <p:cNvPr id="1691844" name="Line 196"/>
            <p:cNvSpPr>
              <a:spLocks noChangeShapeType="1"/>
            </p:cNvSpPr>
            <p:nvPr/>
          </p:nvSpPr>
          <p:spPr bwMode="auto">
            <a:xfrm>
              <a:off x="4876" y="1824"/>
              <a:ext cx="1" cy="1106"/>
            </a:xfrm>
            <a:prstGeom prst="line">
              <a:avLst/>
            </a:prstGeom>
            <a:noFill/>
            <a:ln w="20638">
              <a:solidFill>
                <a:srgbClr val="000000"/>
              </a:solidFill>
              <a:round/>
              <a:headEnd/>
              <a:tailEnd/>
            </a:ln>
          </p:spPr>
          <p:txBody>
            <a:bodyPr/>
            <a:lstStyle/>
            <a:p>
              <a:endParaRPr lang="en-US"/>
            </a:p>
          </p:txBody>
        </p:sp>
        <p:sp>
          <p:nvSpPr>
            <p:cNvPr id="1691845" name="Text Box 197"/>
            <p:cNvSpPr txBox="1">
              <a:spLocks noChangeArrowheads="1"/>
            </p:cNvSpPr>
            <p:nvPr/>
          </p:nvSpPr>
          <p:spPr bwMode="auto">
            <a:xfrm>
              <a:off x="4993" y="1637"/>
              <a:ext cx="352" cy="192"/>
            </a:xfrm>
            <a:prstGeom prst="rect">
              <a:avLst/>
            </a:prstGeom>
            <a:noFill/>
            <a:ln w="12700">
              <a:noFill/>
              <a:miter lim="800000"/>
              <a:headEnd/>
              <a:tailEnd/>
            </a:ln>
            <a:effectLst/>
          </p:spPr>
          <p:txBody>
            <a:bodyPr wrap="none">
              <a:spAutoFit/>
            </a:bodyPr>
            <a:lstStyle/>
            <a:p>
              <a:r>
                <a:rPr lang="en-US" sz="1400">
                  <a:solidFill>
                    <a:schemeClr val="tx1"/>
                  </a:solidFill>
                </a:rPr>
                <a:t>Data</a:t>
              </a:r>
            </a:p>
          </p:txBody>
        </p:sp>
        <p:sp>
          <p:nvSpPr>
            <p:cNvPr id="1691846" name="Text Box 198"/>
            <p:cNvSpPr txBox="1">
              <a:spLocks noChangeArrowheads="1"/>
            </p:cNvSpPr>
            <p:nvPr/>
          </p:nvSpPr>
          <p:spPr bwMode="auto">
            <a:xfrm>
              <a:off x="4512" y="1632"/>
              <a:ext cx="308" cy="192"/>
            </a:xfrm>
            <a:prstGeom prst="rect">
              <a:avLst/>
            </a:prstGeom>
            <a:noFill/>
            <a:ln w="12700">
              <a:noFill/>
              <a:miter lim="800000"/>
              <a:headEnd/>
              <a:tailEnd/>
            </a:ln>
            <a:effectLst/>
          </p:spPr>
          <p:txBody>
            <a:bodyPr wrap="none">
              <a:spAutoFit/>
            </a:bodyPr>
            <a:lstStyle/>
            <a:p>
              <a:r>
                <a:rPr lang="en-US" sz="1400">
                  <a:solidFill>
                    <a:schemeClr val="tx1"/>
                  </a:solidFill>
                </a:rPr>
                <a:t>Tag</a:t>
              </a:r>
            </a:p>
          </p:txBody>
        </p:sp>
        <p:sp>
          <p:nvSpPr>
            <p:cNvPr id="1691847" name="Text Box 199"/>
            <p:cNvSpPr txBox="1">
              <a:spLocks noChangeArrowheads="1"/>
            </p:cNvSpPr>
            <p:nvPr/>
          </p:nvSpPr>
          <p:spPr bwMode="auto">
            <a:xfrm>
              <a:off x="4368" y="1632"/>
              <a:ext cx="191" cy="192"/>
            </a:xfrm>
            <a:prstGeom prst="rect">
              <a:avLst/>
            </a:prstGeom>
            <a:noFill/>
            <a:ln w="12700">
              <a:noFill/>
              <a:miter lim="800000"/>
              <a:headEnd/>
              <a:tailEnd/>
            </a:ln>
            <a:effectLst/>
          </p:spPr>
          <p:txBody>
            <a:bodyPr wrap="none">
              <a:spAutoFit/>
            </a:bodyPr>
            <a:lstStyle/>
            <a:p>
              <a:r>
                <a:rPr lang="en-US" sz="1400">
                  <a:solidFill>
                    <a:schemeClr val="tx1"/>
                  </a:solidFill>
                </a:rPr>
                <a:t>V</a:t>
              </a:r>
            </a:p>
          </p:txBody>
        </p:sp>
        <p:sp>
          <p:nvSpPr>
            <p:cNvPr id="1691848" name="Text Box 200"/>
            <p:cNvSpPr txBox="1">
              <a:spLocks noChangeArrowheads="1"/>
            </p:cNvSpPr>
            <p:nvPr/>
          </p:nvSpPr>
          <p:spPr bwMode="auto">
            <a:xfrm>
              <a:off x="4128" y="1776"/>
              <a:ext cx="302" cy="1201"/>
            </a:xfrm>
            <a:prstGeom prst="rect">
              <a:avLst/>
            </a:prstGeom>
            <a:noFill/>
            <a:ln w="12700">
              <a:noFill/>
              <a:miter lim="800000"/>
              <a:headEnd/>
              <a:tailEnd/>
            </a:ln>
            <a:effectLst/>
          </p:spPr>
          <p:txBody>
            <a:bodyPr wrap="none">
              <a:spAutoFit/>
            </a:bodyPr>
            <a:lstStyle/>
            <a:p>
              <a:pPr algn="r">
                <a:lnSpc>
                  <a:spcPct val="110000"/>
                </a:lnSpc>
              </a:pPr>
              <a:r>
                <a:rPr lang="en-US" sz="1200">
                  <a:solidFill>
                    <a:schemeClr val="tx1"/>
                  </a:solidFill>
                </a:rPr>
                <a:t>0</a:t>
              </a:r>
            </a:p>
            <a:p>
              <a:pPr algn="r">
                <a:lnSpc>
                  <a:spcPct val="110000"/>
                </a:lnSpc>
              </a:pPr>
              <a:r>
                <a:rPr lang="en-US" sz="1200">
                  <a:solidFill>
                    <a:schemeClr val="tx1"/>
                  </a:solidFill>
                </a:rPr>
                <a:t>1</a:t>
              </a:r>
            </a:p>
            <a:p>
              <a:pPr algn="r">
                <a:lnSpc>
                  <a:spcPct val="110000"/>
                </a:lnSpc>
              </a:pPr>
              <a:r>
                <a:rPr lang="en-US" sz="1200">
                  <a:solidFill>
                    <a:schemeClr val="tx1"/>
                  </a:solidFill>
                </a:rPr>
                <a:t>2</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 253</a:t>
              </a:r>
            </a:p>
            <a:p>
              <a:pPr algn="r">
                <a:lnSpc>
                  <a:spcPct val="110000"/>
                </a:lnSpc>
              </a:pPr>
              <a:r>
                <a:rPr lang="en-US" sz="1200">
                  <a:solidFill>
                    <a:schemeClr val="tx1"/>
                  </a:solidFill>
                </a:rPr>
                <a:t> 254</a:t>
              </a:r>
            </a:p>
            <a:p>
              <a:pPr algn="r">
                <a:lnSpc>
                  <a:spcPct val="110000"/>
                </a:lnSpc>
              </a:pPr>
              <a:r>
                <a:rPr lang="en-US" sz="1200">
                  <a:solidFill>
                    <a:schemeClr val="tx1"/>
                  </a:solidFill>
                </a:rPr>
                <a:t> 255</a:t>
              </a:r>
            </a:p>
          </p:txBody>
        </p:sp>
      </p:grpSp>
      <p:grpSp>
        <p:nvGrpSpPr>
          <p:cNvPr id="9" name="Group 258"/>
          <p:cNvGrpSpPr>
            <a:grpSpLocks/>
          </p:cNvGrpSpPr>
          <p:nvPr/>
        </p:nvGrpSpPr>
        <p:grpSpPr bwMode="auto">
          <a:xfrm>
            <a:off x="304800" y="2208213"/>
            <a:ext cx="2286000" cy="2135187"/>
            <a:chOff x="192" y="1632"/>
            <a:chExt cx="1440" cy="1345"/>
          </a:xfrm>
        </p:grpSpPr>
        <p:sp>
          <p:nvSpPr>
            <p:cNvPr id="1691725" name="Text Box 77"/>
            <p:cNvSpPr txBox="1">
              <a:spLocks noChangeArrowheads="1"/>
            </p:cNvSpPr>
            <p:nvPr/>
          </p:nvSpPr>
          <p:spPr bwMode="auto">
            <a:xfrm>
              <a:off x="192" y="1632"/>
              <a:ext cx="451" cy="192"/>
            </a:xfrm>
            <a:prstGeom prst="rect">
              <a:avLst/>
            </a:prstGeom>
            <a:noFill/>
            <a:ln w="12700">
              <a:noFill/>
              <a:miter lim="800000"/>
              <a:headEnd/>
              <a:tailEnd/>
            </a:ln>
            <a:effectLst/>
          </p:spPr>
          <p:txBody>
            <a:bodyPr wrap="none">
              <a:spAutoFit/>
            </a:bodyPr>
            <a:lstStyle/>
            <a:p>
              <a:r>
                <a:rPr lang="en-US" sz="1400">
                  <a:solidFill>
                    <a:schemeClr val="tx1"/>
                  </a:solidFill>
                </a:rPr>
                <a:t>  Index</a:t>
              </a:r>
            </a:p>
          </p:txBody>
        </p:sp>
        <p:grpSp>
          <p:nvGrpSpPr>
            <p:cNvPr id="10" name="Group 201"/>
            <p:cNvGrpSpPr>
              <a:grpSpLocks/>
            </p:cNvGrpSpPr>
            <p:nvPr/>
          </p:nvGrpSpPr>
          <p:grpSpPr bwMode="auto">
            <a:xfrm>
              <a:off x="336" y="1632"/>
              <a:ext cx="1296" cy="1345"/>
              <a:chOff x="4128" y="1632"/>
              <a:chExt cx="1296" cy="1345"/>
            </a:xfrm>
          </p:grpSpPr>
          <p:sp>
            <p:nvSpPr>
              <p:cNvPr id="1691850" name="Freeform 202"/>
              <p:cNvSpPr>
                <a:spLocks/>
              </p:cNvSpPr>
              <p:nvPr/>
            </p:nvSpPr>
            <p:spPr bwMode="auto">
              <a:xfrm>
                <a:off x="4405" y="1829"/>
                <a:ext cx="1019" cy="1103"/>
              </a:xfrm>
              <a:custGeom>
                <a:avLst/>
                <a:gdLst/>
                <a:ahLst/>
                <a:cxnLst>
                  <a:cxn ang="0">
                    <a:pos x="1608" y="1101"/>
                  </a:cxn>
                  <a:cxn ang="0">
                    <a:pos x="1608" y="0"/>
                  </a:cxn>
                  <a:cxn ang="0">
                    <a:pos x="0" y="0"/>
                  </a:cxn>
                  <a:cxn ang="0">
                    <a:pos x="0" y="1103"/>
                  </a:cxn>
                  <a:cxn ang="0">
                    <a:pos x="1608" y="1103"/>
                  </a:cxn>
                  <a:cxn ang="0">
                    <a:pos x="1608" y="1103"/>
                  </a:cxn>
                </a:cxnLst>
                <a:rect l="0" t="0" r="r" b="b"/>
                <a:pathLst>
                  <a:path w="1608" h="1103">
                    <a:moveTo>
                      <a:pt x="1608" y="1101"/>
                    </a:moveTo>
                    <a:lnTo>
                      <a:pt x="1608" y="0"/>
                    </a:lnTo>
                    <a:lnTo>
                      <a:pt x="0" y="0"/>
                    </a:lnTo>
                    <a:lnTo>
                      <a:pt x="0" y="1103"/>
                    </a:lnTo>
                    <a:lnTo>
                      <a:pt x="1608" y="1103"/>
                    </a:lnTo>
                    <a:lnTo>
                      <a:pt x="1608" y="1103"/>
                    </a:lnTo>
                  </a:path>
                </a:pathLst>
              </a:custGeom>
              <a:noFill/>
              <a:ln w="20638">
                <a:solidFill>
                  <a:srgbClr val="000000"/>
                </a:solidFill>
                <a:prstDash val="solid"/>
                <a:round/>
                <a:headEnd/>
                <a:tailEnd/>
              </a:ln>
            </p:spPr>
            <p:txBody>
              <a:bodyPr/>
              <a:lstStyle/>
              <a:p>
                <a:endParaRPr lang="en-US"/>
              </a:p>
            </p:txBody>
          </p:sp>
          <p:grpSp>
            <p:nvGrpSpPr>
              <p:cNvPr id="11" name="Group 203"/>
              <p:cNvGrpSpPr>
                <a:grpSpLocks/>
              </p:cNvGrpSpPr>
              <p:nvPr/>
            </p:nvGrpSpPr>
            <p:grpSpPr bwMode="auto">
              <a:xfrm>
                <a:off x="4405" y="1925"/>
                <a:ext cx="1019" cy="894"/>
                <a:chOff x="2208" y="1920"/>
                <a:chExt cx="2130" cy="894"/>
              </a:xfrm>
            </p:grpSpPr>
            <p:sp>
              <p:nvSpPr>
                <p:cNvPr id="1691852" name="Freeform 204"/>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close/>
                    </a:path>
                  </a:pathLst>
                </a:custGeom>
                <a:solidFill>
                  <a:schemeClr val="hlink"/>
                </a:solidFill>
                <a:ln w="9525">
                  <a:solidFill>
                    <a:schemeClr val="hlink"/>
                  </a:solidFill>
                  <a:round/>
                  <a:headEnd/>
                  <a:tailEnd/>
                </a:ln>
              </p:spPr>
              <p:txBody>
                <a:bodyPr/>
                <a:lstStyle/>
                <a:p>
                  <a:endParaRPr lang="en-US"/>
                </a:p>
              </p:txBody>
            </p:sp>
            <p:sp>
              <p:nvSpPr>
                <p:cNvPr id="1691853" name="Freeform 205"/>
                <p:cNvSpPr>
                  <a:spLocks/>
                </p:cNvSpPr>
                <p:nvPr/>
              </p:nvSpPr>
              <p:spPr bwMode="auto">
                <a:xfrm>
                  <a:off x="2208" y="2263"/>
                  <a:ext cx="2130" cy="110"/>
                </a:xfrm>
                <a:custGeom>
                  <a:avLst/>
                  <a:gdLst/>
                  <a:ahLst/>
                  <a:cxnLst>
                    <a:cxn ang="0">
                      <a:pos x="1608" y="110"/>
                    </a:cxn>
                    <a:cxn ang="0">
                      <a:pos x="1608" y="0"/>
                    </a:cxn>
                    <a:cxn ang="0">
                      <a:pos x="0" y="0"/>
                    </a:cxn>
                    <a:cxn ang="0">
                      <a:pos x="0" y="110"/>
                    </a:cxn>
                    <a:cxn ang="0">
                      <a:pos x="1608" y="110"/>
                    </a:cxn>
                    <a:cxn ang="0">
                      <a:pos x="1608" y="110"/>
                    </a:cxn>
                  </a:cxnLst>
                  <a:rect l="0" t="0" r="r" b="b"/>
                  <a:pathLst>
                    <a:path w="1608" h="110">
                      <a:moveTo>
                        <a:pt x="1608" y="110"/>
                      </a:moveTo>
                      <a:lnTo>
                        <a:pt x="1608" y="0"/>
                      </a:lnTo>
                      <a:lnTo>
                        <a:pt x="0" y="0"/>
                      </a:lnTo>
                      <a:lnTo>
                        <a:pt x="0" y="110"/>
                      </a:lnTo>
                      <a:lnTo>
                        <a:pt x="1608" y="110"/>
                      </a:lnTo>
                      <a:lnTo>
                        <a:pt x="1608" y="110"/>
                      </a:lnTo>
                    </a:path>
                  </a:pathLst>
                </a:custGeom>
                <a:noFill/>
                <a:ln w="20638">
                  <a:solidFill>
                    <a:srgbClr val="000000"/>
                  </a:solidFill>
                  <a:prstDash val="solid"/>
                  <a:round/>
                  <a:headEnd/>
                  <a:tailEnd/>
                </a:ln>
              </p:spPr>
              <p:txBody>
                <a:bodyPr/>
                <a:lstStyle/>
                <a:p>
                  <a:endParaRPr lang="en-US"/>
                </a:p>
              </p:txBody>
            </p:sp>
            <p:sp>
              <p:nvSpPr>
                <p:cNvPr id="1691854" name="Line 206"/>
                <p:cNvSpPr>
                  <a:spLocks noChangeShapeType="1"/>
                </p:cNvSpPr>
                <p:nvPr/>
              </p:nvSpPr>
              <p:spPr bwMode="auto">
                <a:xfrm flipH="1">
                  <a:off x="2208" y="1920"/>
                  <a:ext cx="2130" cy="2"/>
                </a:xfrm>
                <a:prstGeom prst="line">
                  <a:avLst/>
                </a:prstGeom>
                <a:noFill/>
                <a:ln w="20638">
                  <a:solidFill>
                    <a:srgbClr val="000000"/>
                  </a:solidFill>
                  <a:round/>
                  <a:headEnd/>
                  <a:tailEnd/>
                </a:ln>
              </p:spPr>
              <p:txBody>
                <a:bodyPr/>
                <a:lstStyle/>
                <a:p>
                  <a:endParaRPr lang="en-US"/>
                </a:p>
              </p:txBody>
            </p:sp>
            <p:sp>
              <p:nvSpPr>
                <p:cNvPr id="1691855" name="Line 207"/>
                <p:cNvSpPr>
                  <a:spLocks noChangeShapeType="1"/>
                </p:cNvSpPr>
                <p:nvPr/>
              </p:nvSpPr>
              <p:spPr bwMode="auto">
                <a:xfrm flipH="1">
                  <a:off x="2208" y="2044"/>
                  <a:ext cx="2130" cy="2"/>
                </a:xfrm>
                <a:prstGeom prst="line">
                  <a:avLst/>
                </a:prstGeom>
                <a:noFill/>
                <a:ln w="20638">
                  <a:solidFill>
                    <a:srgbClr val="000000"/>
                  </a:solidFill>
                  <a:round/>
                  <a:headEnd/>
                  <a:tailEnd/>
                </a:ln>
              </p:spPr>
              <p:txBody>
                <a:bodyPr/>
                <a:lstStyle/>
                <a:p>
                  <a:endParaRPr lang="en-US"/>
                </a:p>
              </p:txBody>
            </p:sp>
            <p:sp>
              <p:nvSpPr>
                <p:cNvPr id="1691856" name="Line 208"/>
                <p:cNvSpPr>
                  <a:spLocks noChangeShapeType="1"/>
                </p:cNvSpPr>
                <p:nvPr/>
              </p:nvSpPr>
              <p:spPr bwMode="auto">
                <a:xfrm flipH="1">
                  <a:off x="2208" y="2154"/>
                  <a:ext cx="2130" cy="1"/>
                </a:xfrm>
                <a:prstGeom prst="line">
                  <a:avLst/>
                </a:prstGeom>
                <a:noFill/>
                <a:ln w="20638">
                  <a:solidFill>
                    <a:srgbClr val="000000"/>
                  </a:solidFill>
                  <a:round/>
                  <a:headEnd/>
                  <a:tailEnd/>
                </a:ln>
              </p:spPr>
              <p:txBody>
                <a:bodyPr/>
                <a:lstStyle/>
                <a:p>
                  <a:endParaRPr lang="en-US"/>
                </a:p>
              </p:txBody>
            </p:sp>
            <p:sp>
              <p:nvSpPr>
                <p:cNvPr id="1691857" name="Line 209"/>
                <p:cNvSpPr>
                  <a:spLocks noChangeShapeType="1"/>
                </p:cNvSpPr>
                <p:nvPr/>
              </p:nvSpPr>
              <p:spPr bwMode="auto">
                <a:xfrm flipH="1">
                  <a:off x="2208" y="2373"/>
                  <a:ext cx="2130" cy="1"/>
                </a:xfrm>
                <a:prstGeom prst="line">
                  <a:avLst/>
                </a:prstGeom>
                <a:noFill/>
                <a:ln w="20638">
                  <a:solidFill>
                    <a:srgbClr val="000000"/>
                  </a:solidFill>
                  <a:round/>
                  <a:headEnd/>
                  <a:tailEnd/>
                </a:ln>
              </p:spPr>
              <p:txBody>
                <a:bodyPr/>
                <a:lstStyle/>
                <a:p>
                  <a:endParaRPr lang="en-US"/>
                </a:p>
              </p:txBody>
            </p:sp>
            <p:sp>
              <p:nvSpPr>
                <p:cNvPr id="1691858" name="Line 210"/>
                <p:cNvSpPr>
                  <a:spLocks noChangeShapeType="1"/>
                </p:cNvSpPr>
                <p:nvPr/>
              </p:nvSpPr>
              <p:spPr bwMode="auto">
                <a:xfrm flipH="1">
                  <a:off x="2208" y="2483"/>
                  <a:ext cx="2130" cy="1"/>
                </a:xfrm>
                <a:prstGeom prst="line">
                  <a:avLst/>
                </a:prstGeom>
                <a:noFill/>
                <a:ln w="20638">
                  <a:solidFill>
                    <a:srgbClr val="000000"/>
                  </a:solidFill>
                  <a:round/>
                  <a:headEnd/>
                  <a:tailEnd/>
                </a:ln>
              </p:spPr>
              <p:txBody>
                <a:bodyPr/>
                <a:lstStyle/>
                <a:p>
                  <a:endParaRPr lang="en-US"/>
                </a:p>
              </p:txBody>
            </p:sp>
            <p:sp>
              <p:nvSpPr>
                <p:cNvPr id="1691859" name="Line 211"/>
                <p:cNvSpPr>
                  <a:spLocks noChangeShapeType="1"/>
                </p:cNvSpPr>
                <p:nvPr/>
              </p:nvSpPr>
              <p:spPr bwMode="auto">
                <a:xfrm flipH="1">
                  <a:off x="2208" y="2593"/>
                  <a:ext cx="2130" cy="1"/>
                </a:xfrm>
                <a:prstGeom prst="line">
                  <a:avLst/>
                </a:prstGeom>
                <a:noFill/>
                <a:ln w="20638">
                  <a:solidFill>
                    <a:srgbClr val="000000"/>
                  </a:solidFill>
                  <a:round/>
                  <a:headEnd/>
                  <a:tailEnd/>
                </a:ln>
              </p:spPr>
              <p:txBody>
                <a:bodyPr/>
                <a:lstStyle/>
                <a:p>
                  <a:endParaRPr lang="en-US"/>
                </a:p>
              </p:txBody>
            </p:sp>
            <p:sp>
              <p:nvSpPr>
                <p:cNvPr id="1691860" name="Line 212"/>
                <p:cNvSpPr>
                  <a:spLocks noChangeShapeType="1"/>
                </p:cNvSpPr>
                <p:nvPr/>
              </p:nvSpPr>
              <p:spPr bwMode="auto">
                <a:xfrm flipH="1">
                  <a:off x="2208" y="2703"/>
                  <a:ext cx="2130" cy="1"/>
                </a:xfrm>
                <a:prstGeom prst="line">
                  <a:avLst/>
                </a:prstGeom>
                <a:noFill/>
                <a:ln w="20638">
                  <a:solidFill>
                    <a:srgbClr val="000000"/>
                  </a:solidFill>
                  <a:round/>
                  <a:headEnd/>
                  <a:tailEnd/>
                </a:ln>
              </p:spPr>
              <p:txBody>
                <a:bodyPr/>
                <a:lstStyle/>
                <a:p>
                  <a:endParaRPr lang="en-US"/>
                </a:p>
              </p:txBody>
            </p:sp>
            <p:sp>
              <p:nvSpPr>
                <p:cNvPr id="1691861" name="Line 213"/>
                <p:cNvSpPr>
                  <a:spLocks noChangeShapeType="1"/>
                </p:cNvSpPr>
                <p:nvPr/>
              </p:nvSpPr>
              <p:spPr bwMode="auto">
                <a:xfrm flipH="1">
                  <a:off x="2208" y="2813"/>
                  <a:ext cx="2130" cy="1"/>
                </a:xfrm>
                <a:prstGeom prst="line">
                  <a:avLst/>
                </a:prstGeom>
                <a:noFill/>
                <a:ln w="20638">
                  <a:solidFill>
                    <a:srgbClr val="000000"/>
                  </a:solidFill>
                  <a:round/>
                  <a:headEnd/>
                  <a:tailEnd/>
                </a:ln>
              </p:spPr>
              <p:txBody>
                <a:bodyPr/>
                <a:lstStyle/>
                <a:p>
                  <a:endParaRPr lang="en-US"/>
                </a:p>
              </p:txBody>
            </p:sp>
          </p:grpSp>
          <p:sp>
            <p:nvSpPr>
              <p:cNvPr id="1691862" name="Line 214"/>
              <p:cNvSpPr>
                <a:spLocks noChangeShapeType="1"/>
              </p:cNvSpPr>
              <p:nvPr/>
            </p:nvSpPr>
            <p:spPr bwMode="auto">
              <a:xfrm>
                <a:off x="4480" y="1835"/>
                <a:ext cx="4" cy="1100"/>
              </a:xfrm>
              <a:prstGeom prst="line">
                <a:avLst/>
              </a:prstGeom>
              <a:noFill/>
              <a:ln w="20638">
                <a:solidFill>
                  <a:srgbClr val="000000"/>
                </a:solidFill>
                <a:round/>
                <a:headEnd/>
                <a:tailEnd/>
              </a:ln>
            </p:spPr>
            <p:txBody>
              <a:bodyPr/>
              <a:lstStyle/>
              <a:p>
                <a:endParaRPr lang="en-US"/>
              </a:p>
            </p:txBody>
          </p:sp>
          <p:sp>
            <p:nvSpPr>
              <p:cNvPr id="1691863" name="Line 215"/>
              <p:cNvSpPr>
                <a:spLocks noChangeShapeType="1"/>
              </p:cNvSpPr>
              <p:nvPr/>
            </p:nvSpPr>
            <p:spPr bwMode="auto">
              <a:xfrm>
                <a:off x="4876" y="1824"/>
                <a:ext cx="1" cy="1106"/>
              </a:xfrm>
              <a:prstGeom prst="line">
                <a:avLst/>
              </a:prstGeom>
              <a:noFill/>
              <a:ln w="20638">
                <a:solidFill>
                  <a:srgbClr val="000000"/>
                </a:solidFill>
                <a:round/>
                <a:headEnd/>
                <a:tailEnd/>
              </a:ln>
            </p:spPr>
            <p:txBody>
              <a:bodyPr/>
              <a:lstStyle/>
              <a:p>
                <a:endParaRPr lang="en-US"/>
              </a:p>
            </p:txBody>
          </p:sp>
          <p:sp>
            <p:nvSpPr>
              <p:cNvPr id="1691864" name="Text Box 216"/>
              <p:cNvSpPr txBox="1">
                <a:spLocks noChangeArrowheads="1"/>
              </p:cNvSpPr>
              <p:nvPr/>
            </p:nvSpPr>
            <p:spPr bwMode="auto">
              <a:xfrm>
                <a:off x="4993" y="1637"/>
                <a:ext cx="352" cy="192"/>
              </a:xfrm>
              <a:prstGeom prst="rect">
                <a:avLst/>
              </a:prstGeom>
              <a:noFill/>
              <a:ln w="12700">
                <a:noFill/>
                <a:miter lim="800000"/>
                <a:headEnd/>
                <a:tailEnd/>
              </a:ln>
              <a:effectLst/>
            </p:spPr>
            <p:txBody>
              <a:bodyPr wrap="none">
                <a:spAutoFit/>
              </a:bodyPr>
              <a:lstStyle/>
              <a:p>
                <a:r>
                  <a:rPr lang="en-US" sz="1400">
                    <a:solidFill>
                      <a:schemeClr val="tx1"/>
                    </a:solidFill>
                  </a:rPr>
                  <a:t>Data</a:t>
                </a:r>
              </a:p>
            </p:txBody>
          </p:sp>
          <p:sp>
            <p:nvSpPr>
              <p:cNvPr id="1691865" name="Text Box 217"/>
              <p:cNvSpPr txBox="1">
                <a:spLocks noChangeArrowheads="1"/>
              </p:cNvSpPr>
              <p:nvPr/>
            </p:nvSpPr>
            <p:spPr bwMode="auto">
              <a:xfrm>
                <a:off x="4512" y="1632"/>
                <a:ext cx="308" cy="192"/>
              </a:xfrm>
              <a:prstGeom prst="rect">
                <a:avLst/>
              </a:prstGeom>
              <a:noFill/>
              <a:ln w="12700">
                <a:noFill/>
                <a:miter lim="800000"/>
                <a:headEnd/>
                <a:tailEnd/>
              </a:ln>
              <a:effectLst/>
            </p:spPr>
            <p:txBody>
              <a:bodyPr wrap="none">
                <a:spAutoFit/>
              </a:bodyPr>
              <a:lstStyle/>
              <a:p>
                <a:r>
                  <a:rPr lang="en-US" sz="1400">
                    <a:solidFill>
                      <a:schemeClr val="tx1"/>
                    </a:solidFill>
                  </a:rPr>
                  <a:t>Tag</a:t>
                </a:r>
              </a:p>
            </p:txBody>
          </p:sp>
          <p:sp>
            <p:nvSpPr>
              <p:cNvPr id="1691866" name="Text Box 218"/>
              <p:cNvSpPr txBox="1">
                <a:spLocks noChangeArrowheads="1"/>
              </p:cNvSpPr>
              <p:nvPr/>
            </p:nvSpPr>
            <p:spPr bwMode="auto">
              <a:xfrm>
                <a:off x="4368" y="1632"/>
                <a:ext cx="191" cy="192"/>
              </a:xfrm>
              <a:prstGeom prst="rect">
                <a:avLst/>
              </a:prstGeom>
              <a:noFill/>
              <a:ln w="12700">
                <a:noFill/>
                <a:miter lim="800000"/>
                <a:headEnd/>
                <a:tailEnd/>
              </a:ln>
              <a:effectLst/>
            </p:spPr>
            <p:txBody>
              <a:bodyPr wrap="none">
                <a:spAutoFit/>
              </a:bodyPr>
              <a:lstStyle/>
              <a:p>
                <a:r>
                  <a:rPr lang="en-US" sz="1400">
                    <a:solidFill>
                      <a:schemeClr val="tx1"/>
                    </a:solidFill>
                  </a:rPr>
                  <a:t>V</a:t>
                </a:r>
              </a:p>
            </p:txBody>
          </p:sp>
          <p:sp>
            <p:nvSpPr>
              <p:cNvPr id="1691867" name="Text Box 219"/>
              <p:cNvSpPr txBox="1">
                <a:spLocks noChangeArrowheads="1"/>
              </p:cNvSpPr>
              <p:nvPr/>
            </p:nvSpPr>
            <p:spPr bwMode="auto">
              <a:xfrm>
                <a:off x="4128" y="1776"/>
                <a:ext cx="302" cy="1201"/>
              </a:xfrm>
              <a:prstGeom prst="rect">
                <a:avLst/>
              </a:prstGeom>
              <a:noFill/>
              <a:ln w="12700">
                <a:noFill/>
                <a:miter lim="800000"/>
                <a:headEnd/>
                <a:tailEnd/>
              </a:ln>
              <a:effectLst/>
            </p:spPr>
            <p:txBody>
              <a:bodyPr wrap="none">
                <a:spAutoFit/>
              </a:bodyPr>
              <a:lstStyle/>
              <a:p>
                <a:pPr algn="r">
                  <a:lnSpc>
                    <a:spcPct val="110000"/>
                  </a:lnSpc>
                </a:pPr>
                <a:r>
                  <a:rPr lang="en-US" sz="1200">
                    <a:solidFill>
                      <a:schemeClr val="tx1"/>
                    </a:solidFill>
                  </a:rPr>
                  <a:t>0</a:t>
                </a:r>
              </a:p>
              <a:p>
                <a:pPr algn="r">
                  <a:lnSpc>
                    <a:spcPct val="110000"/>
                  </a:lnSpc>
                </a:pPr>
                <a:r>
                  <a:rPr lang="en-US" sz="1200">
                    <a:solidFill>
                      <a:schemeClr val="tx1"/>
                    </a:solidFill>
                  </a:rPr>
                  <a:t>1</a:t>
                </a:r>
              </a:p>
              <a:p>
                <a:pPr algn="r">
                  <a:lnSpc>
                    <a:spcPct val="110000"/>
                  </a:lnSpc>
                </a:pPr>
                <a:r>
                  <a:rPr lang="en-US" sz="1200">
                    <a:solidFill>
                      <a:schemeClr val="tx1"/>
                    </a:solidFill>
                  </a:rPr>
                  <a:t>2</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a:t>
                </a:r>
              </a:p>
              <a:p>
                <a:pPr algn="r">
                  <a:lnSpc>
                    <a:spcPct val="110000"/>
                  </a:lnSpc>
                </a:pPr>
                <a:r>
                  <a:rPr lang="en-US" sz="1200">
                    <a:solidFill>
                      <a:schemeClr val="tx1"/>
                    </a:solidFill>
                  </a:rPr>
                  <a:t> 253</a:t>
                </a:r>
              </a:p>
              <a:p>
                <a:pPr algn="r">
                  <a:lnSpc>
                    <a:spcPct val="110000"/>
                  </a:lnSpc>
                </a:pPr>
                <a:r>
                  <a:rPr lang="en-US" sz="1200">
                    <a:solidFill>
                      <a:schemeClr val="tx1"/>
                    </a:solidFill>
                  </a:rPr>
                  <a:t> 254</a:t>
                </a:r>
              </a:p>
              <a:p>
                <a:pPr algn="r">
                  <a:lnSpc>
                    <a:spcPct val="110000"/>
                  </a:lnSpc>
                </a:pPr>
                <a:r>
                  <a:rPr lang="en-US" sz="1200">
                    <a:solidFill>
                      <a:schemeClr val="tx1"/>
                    </a:solidFill>
                  </a:rPr>
                  <a:t> 255</a:t>
                </a:r>
              </a:p>
            </p:txBody>
          </p:sp>
        </p:grpSp>
      </p:grpSp>
      <p:grpSp>
        <p:nvGrpSpPr>
          <p:cNvPr id="12" name="Group 250"/>
          <p:cNvGrpSpPr>
            <a:grpSpLocks/>
          </p:cNvGrpSpPr>
          <p:nvPr/>
        </p:nvGrpSpPr>
        <p:grpSpPr bwMode="auto">
          <a:xfrm>
            <a:off x="533400" y="1549400"/>
            <a:ext cx="5006975" cy="1752600"/>
            <a:chOff x="384" y="1200"/>
            <a:chExt cx="3154" cy="1104"/>
          </a:xfrm>
        </p:grpSpPr>
        <p:sp>
          <p:nvSpPr>
            <p:cNvPr id="1691668" name="Line 20"/>
            <p:cNvSpPr>
              <a:spLocks noChangeShapeType="1"/>
            </p:cNvSpPr>
            <p:nvPr/>
          </p:nvSpPr>
          <p:spPr bwMode="auto">
            <a:xfrm>
              <a:off x="3282" y="1291"/>
              <a:ext cx="148" cy="57"/>
            </a:xfrm>
            <a:prstGeom prst="line">
              <a:avLst/>
            </a:prstGeom>
            <a:noFill/>
            <a:ln w="20638">
              <a:solidFill>
                <a:srgbClr val="000000"/>
              </a:solidFill>
              <a:round/>
              <a:headEnd/>
              <a:tailEnd/>
            </a:ln>
          </p:spPr>
          <p:txBody>
            <a:bodyPr/>
            <a:lstStyle/>
            <a:p>
              <a:endParaRPr lang="en-US"/>
            </a:p>
          </p:txBody>
        </p:sp>
        <p:sp>
          <p:nvSpPr>
            <p:cNvPr id="1691670" name="Text Box 22"/>
            <p:cNvSpPr txBox="1">
              <a:spLocks noChangeArrowheads="1"/>
            </p:cNvSpPr>
            <p:nvPr/>
          </p:nvSpPr>
          <p:spPr bwMode="auto">
            <a:xfrm>
              <a:off x="3360" y="1248"/>
              <a:ext cx="178" cy="192"/>
            </a:xfrm>
            <a:prstGeom prst="rect">
              <a:avLst/>
            </a:prstGeom>
            <a:noFill/>
            <a:ln w="12700">
              <a:noFill/>
              <a:miter lim="800000"/>
              <a:headEnd/>
              <a:tailEnd/>
            </a:ln>
            <a:effectLst/>
          </p:spPr>
          <p:txBody>
            <a:bodyPr wrap="none">
              <a:spAutoFit/>
            </a:bodyPr>
            <a:lstStyle/>
            <a:p>
              <a:r>
                <a:rPr lang="en-US" sz="1400">
                  <a:solidFill>
                    <a:schemeClr val="tx1"/>
                  </a:solidFill>
                </a:rPr>
                <a:t>8</a:t>
              </a:r>
            </a:p>
          </p:txBody>
        </p:sp>
        <p:sp>
          <p:nvSpPr>
            <p:cNvPr id="1691671" name="Text Box 23"/>
            <p:cNvSpPr txBox="1">
              <a:spLocks noChangeArrowheads="1"/>
            </p:cNvSpPr>
            <p:nvPr/>
          </p:nvSpPr>
          <p:spPr bwMode="auto">
            <a:xfrm>
              <a:off x="2754" y="1370"/>
              <a:ext cx="429" cy="212"/>
            </a:xfrm>
            <a:prstGeom prst="rect">
              <a:avLst/>
            </a:prstGeom>
            <a:noFill/>
            <a:ln w="12700">
              <a:noFill/>
              <a:miter lim="800000"/>
              <a:headEnd/>
              <a:tailEnd/>
            </a:ln>
            <a:effectLst/>
          </p:spPr>
          <p:txBody>
            <a:bodyPr wrap="none">
              <a:spAutoFit/>
            </a:bodyPr>
            <a:lstStyle/>
            <a:p>
              <a:r>
                <a:rPr lang="en-US" sz="1600">
                  <a:solidFill>
                    <a:schemeClr val="tx1"/>
                  </a:solidFill>
                </a:rPr>
                <a:t>Index</a:t>
              </a:r>
            </a:p>
          </p:txBody>
        </p:sp>
        <p:sp>
          <p:nvSpPr>
            <p:cNvPr id="1691892" name="Line 244"/>
            <p:cNvSpPr>
              <a:spLocks noChangeShapeType="1"/>
            </p:cNvSpPr>
            <p:nvPr/>
          </p:nvSpPr>
          <p:spPr bwMode="auto">
            <a:xfrm>
              <a:off x="3360" y="1200"/>
              <a:ext cx="0" cy="384"/>
            </a:xfrm>
            <a:prstGeom prst="line">
              <a:avLst/>
            </a:prstGeom>
            <a:noFill/>
            <a:ln w="28575">
              <a:solidFill>
                <a:schemeClr val="tx1"/>
              </a:solidFill>
              <a:round/>
              <a:headEnd/>
              <a:tailEnd/>
            </a:ln>
            <a:effectLst/>
          </p:spPr>
          <p:txBody>
            <a:bodyPr/>
            <a:lstStyle/>
            <a:p>
              <a:endParaRPr lang="en-US"/>
            </a:p>
          </p:txBody>
        </p:sp>
        <p:sp>
          <p:nvSpPr>
            <p:cNvPr id="1691893" name="Line 245"/>
            <p:cNvSpPr>
              <a:spLocks noChangeShapeType="1"/>
            </p:cNvSpPr>
            <p:nvPr/>
          </p:nvSpPr>
          <p:spPr bwMode="auto">
            <a:xfrm>
              <a:off x="384" y="1584"/>
              <a:ext cx="2976" cy="0"/>
            </a:xfrm>
            <a:prstGeom prst="line">
              <a:avLst/>
            </a:prstGeom>
            <a:noFill/>
            <a:ln w="28575">
              <a:solidFill>
                <a:schemeClr val="tx1"/>
              </a:solidFill>
              <a:round/>
              <a:headEnd/>
              <a:tailEnd/>
            </a:ln>
            <a:effectLst/>
          </p:spPr>
          <p:txBody>
            <a:bodyPr/>
            <a:lstStyle/>
            <a:p>
              <a:endParaRPr lang="en-US"/>
            </a:p>
          </p:txBody>
        </p:sp>
        <p:sp>
          <p:nvSpPr>
            <p:cNvPr id="1691894" name="Line 246"/>
            <p:cNvSpPr>
              <a:spLocks noChangeShapeType="1"/>
            </p:cNvSpPr>
            <p:nvPr/>
          </p:nvSpPr>
          <p:spPr bwMode="auto">
            <a:xfrm>
              <a:off x="384" y="1584"/>
              <a:ext cx="0" cy="720"/>
            </a:xfrm>
            <a:prstGeom prst="line">
              <a:avLst/>
            </a:prstGeom>
            <a:noFill/>
            <a:ln w="28575">
              <a:solidFill>
                <a:schemeClr val="tx1"/>
              </a:solidFill>
              <a:round/>
              <a:headEnd/>
              <a:tailEnd/>
            </a:ln>
            <a:effectLst/>
          </p:spPr>
          <p:txBody>
            <a:bodyPr/>
            <a:lstStyle/>
            <a:p>
              <a:endParaRPr lang="en-US"/>
            </a:p>
          </p:txBody>
        </p:sp>
        <p:sp>
          <p:nvSpPr>
            <p:cNvPr id="1691895" name="Line 247"/>
            <p:cNvSpPr>
              <a:spLocks noChangeShapeType="1"/>
            </p:cNvSpPr>
            <p:nvPr/>
          </p:nvSpPr>
          <p:spPr bwMode="auto">
            <a:xfrm>
              <a:off x="384" y="2304"/>
              <a:ext cx="240" cy="0"/>
            </a:xfrm>
            <a:prstGeom prst="line">
              <a:avLst/>
            </a:prstGeom>
            <a:noFill/>
            <a:ln w="28575">
              <a:solidFill>
                <a:schemeClr val="tx1"/>
              </a:solidFill>
              <a:round/>
              <a:headEnd/>
              <a:tailEnd type="triangle" w="med" len="med"/>
            </a:ln>
            <a:effectLst/>
          </p:spPr>
          <p:txBody>
            <a:bodyPr/>
            <a:lstStyle/>
            <a:p>
              <a:endParaRPr lang="en-US"/>
            </a:p>
          </p:txBody>
        </p:sp>
      </p:grpSp>
      <p:grpSp>
        <p:nvGrpSpPr>
          <p:cNvPr id="13" name="Group 284"/>
          <p:cNvGrpSpPr>
            <a:grpSpLocks/>
          </p:cNvGrpSpPr>
          <p:nvPr/>
        </p:nvGrpSpPr>
        <p:grpSpPr bwMode="auto">
          <a:xfrm>
            <a:off x="381000" y="1549400"/>
            <a:ext cx="7194550" cy="3657600"/>
            <a:chOff x="240" y="1056"/>
            <a:chExt cx="4532" cy="2304"/>
          </a:xfrm>
        </p:grpSpPr>
        <p:sp>
          <p:nvSpPr>
            <p:cNvPr id="1691662" name="Text Box 14"/>
            <p:cNvSpPr txBox="1">
              <a:spLocks noChangeArrowheads="1"/>
            </p:cNvSpPr>
            <p:nvPr/>
          </p:nvSpPr>
          <p:spPr bwMode="auto">
            <a:xfrm>
              <a:off x="2592" y="1056"/>
              <a:ext cx="240" cy="192"/>
            </a:xfrm>
            <a:prstGeom prst="rect">
              <a:avLst/>
            </a:prstGeom>
            <a:noFill/>
            <a:ln w="12700">
              <a:noFill/>
              <a:miter lim="800000"/>
              <a:headEnd/>
              <a:tailEnd/>
            </a:ln>
            <a:effectLst/>
          </p:spPr>
          <p:txBody>
            <a:bodyPr wrap="none">
              <a:spAutoFit/>
            </a:bodyPr>
            <a:lstStyle/>
            <a:p>
              <a:r>
                <a:rPr lang="en-US" sz="1400">
                  <a:solidFill>
                    <a:schemeClr val="tx1"/>
                  </a:solidFill>
                </a:rPr>
                <a:t>22</a:t>
              </a:r>
            </a:p>
          </p:txBody>
        </p:sp>
        <p:sp>
          <p:nvSpPr>
            <p:cNvPr id="1691664" name="Line 16"/>
            <p:cNvSpPr>
              <a:spLocks noChangeShapeType="1"/>
            </p:cNvSpPr>
            <p:nvPr/>
          </p:nvSpPr>
          <p:spPr bwMode="auto">
            <a:xfrm>
              <a:off x="2544" y="1152"/>
              <a:ext cx="145" cy="55"/>
            </a:xfrm>
            <a:prstGeom prst="line">
              <a:avLst/>
            </a:prstGeom>
            <a:noFill/>
            <a:ln w="20638">
              <a:solidFill>
                <a:srgbClr val="000000"/>
              </a:solidFill>
              <a:round/>
              <a:headEnd/>
              <a:tailEnd/>
            </a:ln>
          </p:spPr>
          <p:txBody>
            <a:bodyPr/>
            <a:lstStyle/>
            <a:p>
              <a:endParaRPr lang="en-US"/>
            </a:p>
          </p:txBody>
        </p:sp>
        <p:sp>
          <p:nvSpPr>
            <p:cNvPr id="1691666" name="Text Box 18"/>
            <p:cNvSpPr txBox="1">
              <a:spLocks noChangeArrowheads="1"/>
            </p:cNvSpPr>
            <p:nvPr/>
          </p:nvSpPr>
          <p:spPr bwMode="auto">
            <a:xfrm>
              <a:off x="1296" y="1056"/>
              <a:ext cx="336" cy="212"/>
            </a:xfrm>
            <a:prstGeom prst="rect">
              <a:avLst/>
            </a:prstGeom>
            <a:noFill/>
            <a:ln w="12700">
              <a:noFill/>
              <a:miter lim="800000"/>
              <a:headEnd/>
              <a:tailEnd/>
            </a:ln>
            <a:effectLst/>
          </p:spPr>
          <p:txBody>
            <a:bodyPr wrap="none">
              <a:spAutoFit/>
            </a:bodyPr>
            <a:lstStyle/>
            <a:p>
              <a:r>
                <a:rPr lang="en-US" sz="1600">
                  <a:solidFill>
                    <a:schemeClr val="tx1"/>
                  </a:solidFill>
                </a:rPr>
                <a:t>Tag</a:t>
              </a:r>
            </a:p>
          </p:txBody>
        </p:sp>
        <p:grpSp>
          <p:nvGrpSpPr>
            <p:cNvPr id="14" name="Group 259"/>
            <p:cNvGrpSpPr>
              <a:grpSpLocks/>
            </p:cNvGrpSpPr>
            <p:nvPr/>
          </p:nvGrpSpPr>
          <p:grpSpPr bwMode="auto">
            <a:xfrm>
              <a:off x="240" y="1056"/>
              <a:ext cx="4532" cy="2304"/>
              <a:chOff x="240" y="1200"/>
              <a:chExt cx="4532" cy="2304"/>
            </a:xfrm>
          </p:grpSpPr>
          <p:grpSp>
            <p:nvGrpSpPr>
              <p:cNvPr id="15" name="Group 222"/>
              <p:cNvGrpSpPr>
                <a:grpSpLocks/>
              </p:cNvGrpSpPr>
              <p:nvPr/>
            </p:nvGrpSpPr>
            <p:grpSpPr bwMode="auto">
              <a:xfrm>
                <a:off x="624" y="2304"/>
                <a:ext cx="404" cy="1200"/>
                <a:chOff x="624" y="2304"/>
                <a:chExt cx="404" cy="1200"/>
              </a:xfrm>
            </p:grpSpPr>
            <p:sp>
              <p:nvSpPr>
                <p:cNvPr id="1691653" name="Freeform 5"/>
                <p:cNvSpPr>
                  <a:spLocks/>
                </p:cNvSpPr>
                <p:nvPr/>
              </p:nvSpPr>
              <p:spPr bwMode="auto">
                <a:xfrm>
                  <a:off x="624" y="3342"/>
                  <a:ext cx="158" cy="162"/>
                </a:xfrm>
                <a:custGeom>
                  <a:avLst/>
                  <a:gdLst/>
                  <a:ahLst/>
                  <a:cxnLst>
                    <a:cxn ang="0">
                      <a:pos x="0" y="101"/>
                    </a:cxn>
                    <a:cxn ang="0">
                      <a:pos x="3" y="114"/>
                    </a:cxn>
                    <a:cxn ang="0">
                      <a:pos x="7" y="125"/>
                    </a:cxn>
                    <a:cxn ang="0">
                      <a:pos x="13" y="134"/>
                    </a:cxn>
                    <a:cxn ang="0">
                      <a:pos x="23" y="143"/>
                    </a:cxn>
                    <a:cxn ang="0">
                      <a:pos x="33" y="152"/>
                    </a:cxn>
                    <a:cxn ang="0">
                      <a:pos x="47" y="158"/>
                    </a:cxn>
                    <a:cxn ang="0">
                      <a:pos x="60" y="165"/>
                    </a:cxn>
                    <a:cxn ang="0">
                      <a:pos x="77" y="169"/>
                    </a:cxn>
                    <a:cxn ang="0">
                      <a:pos x="94" y="172"/>
                    </a:cxn>
                    <a:cxn ang="0">
                      <a:pos x="111" y="172"/>
                    </a:cxn>
                    <a:cxn ang="0">
                      <a:pos x="131" y="172"/>
                    </a:cxn>
                    <a:cxn ang="0">
                      <a:pos x="148" y="169"/>
                    </a:cxn>
                    <a:cxn ang="0">
                      <a:pos x="161" y="165"/>
                    </a:cxn>
                    <a:cxn ang="0">
                      <a:pos x="178" y="158"/>
                    </a:cxn>
                    <a:cxn ang="0">
                      <a:pos x="188" y="152"/>
                    </a:cxn>
                    <a:cxn ang="0">
                      <a:pos x="202" y="143"/>
                    </a:cxn>
                    <a:cxn ang="0">
                      <a:pos x="208" y="134"/>
                    </a:cxn>
                    <a:cxn ang="0">
                      <a:pos x="215" y="125"/>
                    </a:cxn>
                    <a:cxn ang="0">
                      <a:pos x="222" y="114"/>
                    </a:cxn>
                    <a:cxn ang="0">
                      <a:pos x="222" y="104"/>
                    </a:cxn>
                    <a:cxn ang="0">
                      <a:pos x="222" y="0"/>
                    </a:cxn>
                    <a:cxn ang="0">
                      <a:pos x="3" y="0"/>
                    </a:cxn>
                    <a:cxn ang="0">
                      <a:pos x="3" y="104"/>
                    </a:cxn>
                    <a:cxn ang="0">
                      <a:pos x="3" y="104"/>
                    </a:cxn>
                  </a:cxnLst>
                  <a:rect l="0" t="0" r="r" b="b"/>
                  <a:pathLst>
                    <a:path w="222" h="172">
                      <a:moveTo>
                        <a:pt x="0" y="101"/>
                      </a:moveTo>
                      <a:lnTo>
                        <a:pt x="3" y="114"/>
                      </a:lnTo>
                      <a:lnTo>
                        <a:pt x="7" y="125"/>
                      </a:lnTo>
                      <a:lnTo>
                        <a:pt x="13" y="134"/>
                      </a:lnTo>
                      <a:lnTo>
                        <a:pt x="23" y="143"/>
                      </a:lnTo>
                      <a:lnTo>
                        <a:pt x="33" y="152"/>
                      </a:lnTo>
                      <a:lnTo>
                        <a:pt x="47" y="158"/>
                      </a:lnTo>
                      <a:lnTo>
                        <a:pt x="60" y="165"/>
                      </a:lnTo>
                      <a:lnTo>
                        <a:pt x="77" y="169"/>
                      </a:lnTo>
                      <a:lnTo>
                        <a:pt x="94" y="172"/>
                      </a:lnTo>
                      <a:lnTo>
                        <a:pt x="111" y="172"/>
                      </a:lnTo>
                      <a:lnTo>
                        <a:pt x="131" y="172"/>
                      </a:lnTo>
                      <a:lnTo>
                        <a:pt x="148" y="169"/>
                      </a:lnTo>
                      <a:lnTo>
                        <a:pt x="161" y="165"/>
                      </a:lnTo>
                      <a:lnTo>
                        <a:pt x="178" y="158"/>
                      </a:lnTo>
                      <a:lnTo>
                        <a:pt x="188" y="152"/>
                      </a:lnTo>
                      <a:lnTo>
                        <a:pt x="202" y="143"/>
                      </a:lnTo>
                      <a:lnTo>
                        <a:pt x="208" y="134"/>
                      </a:lnTo>
                      <a:lnTo>
                        <a:pt x="215" y="125"/>
                      </a:lnTo>
                      <a:lnTo>
                        <a:pt x="222" y="114"/>
                      </a:lnTo>
                      <a:lnTo>
                        <a:pt x="222" y="104"/>
                      </a:lnTo>
                      <a:lnTo>
                        <a:pt x="222" y="0"/>
                      </a:lnTo>
                      <a:lnTo>
                        <a:pt x="3" y="0"/>
                      </a:lnTo>
                      <a:lnTo>
                        <a:pt x="3" y="104"/>
                      </a:lnTo>
                      <a:lnTo>
                        <a:pt x="3" y="104"/>
                      </a:lnTo>
                    </a:path>
                  </a:pathLst>
                </a:custGeom>
                <a:noFill/>
                <a:ln w="20638">
                  <a:solidFill>
                    <a:srgbClr val="000000"/>
                  </a:solidFill>
                  <a:prstDash val="solid"/>
                  <a:round/>
                  <a:headEnd/>
                  <a:tailEnd/>
                </a:ln>
              </p:spPr>
              <p:txBody>
                <a:bodyPr/>
                <a:lstStyle/>
                <a:p>
                  <a:endParaRPr lang="en-US"/>
                </a:p>
              </p:txBody>
            </p:sp>
            <p:sp>
              <p:nvSpPr>
                <p:cNvPr id="1691654" name="Line 6"/>
                <p:cNvSpPr>
                  <a:spLocks noChangeShapeType="1"/>
                </p:cNvSpPr>
                <p:nvPr/>
              </p:nvSpPr>
              <p:spPr bwMode="auto">
                <a:xfrm>
                  <a:off x="651" y="2304"/>
                  <a:ext cx="6" cy="1036"/>
                </a:xfrm>
                <a:prstGeom prst="line">
                  <a:avLst/>
                </a:prstGeom>
                <a:noFill/>
                <a:ln w="20701">
                  <a:solidFill>
                    <a:srgbClr val="000000"/>
                  </a:solidFill>
                  <a:round/>
                  <a:headEnd type="oval" w="sm" len="sm"/>
                  <a:tailEnd/>
                </a:ln>
              </p:spPr>
              <p:txBody>
                <a:bodyPr/>
                <a:lstStyle/>
                <a:p>
                  <a:endParaRPr lang="en-US"/>
                </a:p>
              </p:txBody>
            </p:sp>
            <p:sp>
              <p:nvSpPr>
                <p:cNvPr id="1691655" name="Freeform 7"/>
                <p:cNvSpPr>
                  <a:spLocks/>
                </p:cNvSpPr>
                <p:nvPr/>
              </p:nvSpPr>
              <p:spPr bwMode="auto">
                <a:xfrm>
                  <a:off x="739" y="3218"/>
                  <a:ext cx="180" cy="113"/>
                </a:xfrm>
                <a:custGeom>
                  <a:avLst/>
                  <a:gdLst/>
                  <a:ahLst/>
                  <a:cxnLst>
                    <a:cxn ang="0">
                      <a:pos x="248" y="0"/>
                    </a:cxn>
                    <a:cxn ang="0">
                      <a:pos x="252" y="68"/>
                    </a:cxn>
                    <a:cxn ang="0">
                      <a:pos x="0" y="68"/>
                    </a:cxn>
                    <a:cxn ang="0">
                      <a:pos x="0" y="136"/>
                    </a:cxn>
                  </a:cxnLst>
                  <a:rect l="0" t="0" r="r" b="b"/>
                  <a:pathLst>
                    <a:path w="252" h="136">
                      <a:moveTo>
                        <a:pt x="248" y="0"/>
                      </a:moveTo>
                      <a:lnTo>
                        <a:pt x="252" y="68"/>
                      </a:lnTo>
                      <a:lnTo>
                        <a:pt x="0" y="68"/>
                      </a:lnTo>
                      <a:lnTo>
                        <a:pt x="0" y="136"/>
                      </a:lnTo>
                    </a:path>
                  </a:pathLst>
                </a:custGeom>
                <a:noFill/>
                <a:ln w="20638">
                  <a:solidFill>
                    <a:srgbClr val="000000"/>
                  </a:solidFill>
                  <a:prstDash val="solid"/>
                  <a:round/>
                  <a:headEnd/>
                  <a:tailEnd/>
                </a:ln>
              </p:spPr>
              <p:txBody>
                <a:bodyPr/>
                <a:lstStyle/>
                <a:p>
                  <a:endParaRPr lang="en-US"/>
                </a:p>
              </p:txBody>
            </p:sp>
            <p:sp>
              <p:nvSpPr>
                <p:cNvPr id="1691659" name="Freeform 11"/>
                <p:cNvSpPr>
                  <a:spLocks/>
                </p:cNvSpPr>
                <p:nvPr/>
              </p:nvSpPr>
              <p:spPr bwMode="auto">
                <a:xfrm>
                  <a:off x="808" y="3069"/>
                  <a:ext cx="220" cy="149"/>
                </a:xfrm>
                <a:custGeom>
                  <a:avLst/>
                  <a:gdLst/>
                  <a:ahLst/>
                  <a:cxnLst>
                    <a:cxn ang="0">
                      <a:pos x="125" y="162"/>
                    </a:cxn>
                    <a:cxn ang="0">
                      <a:pos x="145" y="162"/>
                    </a:cxn>
                    <a:cxn ang="0">
                      <a:pos x="165" y="160"/>
                    </a:cxn>
                    <a:cxn ang="0">
                      <a:pos x="182" y="154"/>
                    </a:cxn>
                    <a:cxn ang="0">
                      <a:pos x="199" y="147"/>
                    </a:cxn>
                    <a:cxn ang="0">
                      <a:pos x="216" y="140"/>
                    </a:cxn>
                    <a:cxn ang="0">
                      <a:pos x="226" y="130"/>
                    </a:cxn>
                    <a:cxn ang="0">
                      <a:pos x="236" y="121"/>
                    </a:cxn>
                    <a:cxn ang="0">
                      <a:pos x="246" y="108"/>
                    </a:cxn>
                    <a:cxn ang="0">
                      <a:pos x="249" y="94"/>
                    </a:cxn>
                    <a:cxn ang="0">
                      <a:pos x="249" y="81"/>
                    </a:cxn>
                    <a:cxn ang="0">
                      <a:pos x="249" y="68"/>
                    </a:cxn>
                    <a:cxn ang="0">
                      <a:pos x="246" y="57"/>
                    </a:cxn>
                    <a:cxn ang="0">
                      <a:pos x="236" y="44"/>
                    </a:cxn>
                    <a:cxn ang="0">
                      <a:pos x="226" y="35"/>
                    </a:cxn>
                    <a:cxn ang="0">
                      <a:pos x="216" y="24"/>
                    </a:cxn>
                    <a:cxn ang="0">
                      <a:pos x="199" y="15"/>
                    </a:cxn>
                    <a:cxn ang="0">
                      <a:pos x="182" y="9"/>
                    </a:cxn>
                    <a:cxn ang="0">
                      <a:pos x="165" y="4"/>
                    </a:cxn>
                    <a:cxn ang="0">
                      <a:pos x="145" y="2"/>
                    </a:cxn>
                    <a:cxn ang="0">
                      <a:pos x="125" y="0"/>
                    </a:cxn>
                    <a:cxn ang="0">
                      <a:pos x="105" y="2"/>
                    </a:cxn>
                    <a:cxn ang="0">
                      <a:pos x="88" y="4"/>
                    </a:cxn>
                    <a:cxn ang="0">
                      <a:pos x="68" y="9"/>
                    </a:cxn>
                    <a:cxn ang="0">
                      <a:pos x="51" y="15"/>
                    </a:cxn>
                    <a:cxn ang="0">
                      <a:pos x="37" y="24"/>
                    </a:cxn>
                    <a:cxn ang="0">
                      <a:pos x="24" y="35"/>
                    </a:cxn>
                    <a:cxn ang="0">
                      <a:pos x="14" y="44"/>
                    </a:cxn>
                    <a:cxn ang="0">
                      <a:pos x="7" y="57"/>
                    </a:cxn>
                    <a:cxn ang="0">
                      <a:pos x="4" y="68"/>
                    </a:cxn>
                    <a:cxn ang="0">
                      <a:pos x="0" y="81"/>
                    </a:cxn>
                    <a:cxn ang="0">
                      <a:pos x="4" y="94"/>
                    </a:cxn>
                    <a:cxn ang="0">
                      <a:pos x="7" y="108"/>
                    </a:cxn>
                    <a:cxn ang="0">
                      <a:pos x="14" y="121"/>
                    </a:cxn>
                    <a:cxn ang="0">
                      <a:pos x="24" y="130"/>
                    </a:cxn>
                    <a:cxn ang="0">
                      <a:pos x="37" y="140"/>
                    </a:cxn>
                    <a:cxn ang="0">
                      <a:pos x="51" y="147"/>
                    </a:cxn>
                    <a:cxn ang="0">
                      <a:pos x="68" y="154"/>
                    </a:cxn>
                    <a:cxn ang="0">
                      <a:pos x="88" y="160"/>
                    </a:cxn>
                    <a:cxn ang="0">
                      <a:pos x="105" y="162"/>
                    </a:cxn>
                    <a:cxn ang="0">
                      <a:pos x="125" y="165"/>
                    </a:cxn>
                    <a:cxn ang="0">
                      <a:pos x="125" y="165"/>
                    </a:cxn>
                  </a:cxnLst>
                  <a:rect l="0" t="0" r="r" b="b"/>
                  <a:pathLst>
                    <a:path w="249" h="165">
                      <a:moveTo>
                        <a:pt x="125" y="162"/>
                      </a:moveTo>
                      <a:lnTo>
                        <a:pt x="145" y="162"/>
                      </a:lnTo>
                      <a:lnTo>
                        <a:pt x="165" y="160"/>
                      </a:lnTo>
                      <a:lnTo>
                        <a:pt x="182" y="154"/>
                      </a:lnTo>
                      <a:lnTo>
                        <a:pt x="199" y="147"/>
                      </a:lnTo>
                      <a:lnTo>
                        <a:pt x="216" y="140"/>
                      </a:lnTo>
                      <a:lnTo>
                        <a:pt x="226" y="130"/>
                      </a:lnTo>
                      <a:lnTo>
                        <a:pt x="236" y="121"/>
                      </a:lnTo>
                      <a:lnTo>
                        <a:pt x="246" y="108"/>
                      </a:lnTo>
                      <a:lnTo>
                        <a:pt x="249" y="94"/>
                      </a:lnTo>
                      <a:lnTo>
                        <a:pt x="249" y="81"/>
                      </a:lnTo>
                      <a:lnTo>
                        <a:pt x="249" y="68"/>
                      </a:lnTo>
                      <a:lnTo>
                        <a:pt x="246" y="57"/>
                      </a:lnTo>
                      <a:lnTo>
                        <a:pt x="236" y="44"/>
                      </a:lnTo>
                      <a:lnTo>
                        <a:pt x="226" y="35"/>
                      </a:lnTo>
                      <a:lnTo>
                        <a:pt x="216" y="24"/>
                      </a:lnTo>
                      <a:lnTo>
                        <a:pt x="199" y="15"/>
                      </a:lnTo>
                      <a:lnTo>
                        <a:pt x="182" y="9"/>
                      </a:lnTo>
                      <a:lnTo>
                        <a:pt x="165" y="4"/>
                      </a:lnTo>
                      <a:lnTo>
                        <a:pt x="145" y="2"/>
                      </a:lnTo>
                      <a:lnTo>
                        <a:pt x="125" y="0"/>
                      </a:lnTo>
                      <a:lnTo>
                        <a:pt x="105" y="2"/>
                      </a:lnTo>
                      <a:lnTo>
                        <a:pt x="88" y="4"/>
                      </a:lnTo>
                      <a:lnTo>
                        <a:pt x="68" y="9"/>
                      </a:lnTo>
                      <a:lnTo>
                        <a:pt x="51" y="15"/>
                      </a:lnTo>
                      <a:lnTo>
                        <a:pt x="37" y="24"/>
                      </a:lnTo>
                      <a:lnTo>
                        <a:pt x="24" y="35"/>
                      </a:lnTo>
                      <a:lnTo>
                        <a:pt x="14" y="44"/>
                      </a:lnTo>
                      <a:lnTo>
                        <a:pt x="7" y="57"/>
                      </a:lnTo>
                      <a:lnTo>
                        <a:pt x="4" y="68"/>
                      </a:lnTo>
                      <a:lnTo>
                        <a:pt x="0" y="81"/>
                      </a:lnTo>
                      <a:lnTo>
                        <a:pt x="4" y="94"/>
                      </a:lnTo>
                      <a:lnTo>
                        <a:pt x="7" y="108"/>
                      </a:lnTo>
                      <a:lnTo>
                        <a:pt x="14" y="121"/>
                      </a:lnTo>
                      <a:lnTo>
                        <a:pt x="24" y="130"/>
                      </a:lnTo>
                      <a:lnTo>
                        <a:pt x="37" y="140"/>
                      </a:lnTo>
                      <a:lnTo>
                        <a:pt x="51" y="147"/>
                      </a:lnTo>
                      <a:lnTo>
                        <a:pt x="68" y="154"/>
                      </a:lnTo>
                      <a:lnTo>
                        <a:pt x="88" y="160"/>
                      </a:lnTo>
                      <a:lnTo>
                        <a:pt x="105" y="162"/>
                      </a:lnTo>
                      <a:lnTo>
                        <a:pt x="125" y="165"/>
                      </a:lnTo>
                      <a:lnTo>
                        <a:pt x="125" y="165"/>
                      </a:lnTo>
                    </a:path>
                  </a:pathLst>
                </a:custGeom>
                <a:noFill/>
                <a:ln w="20638">
                  <a:solidFill>
                    <a:srgbClr val="000000"/>
                  </a:solidFill>
                  <a:prstDash val="solid"/>
                  <a:round/>
                  <a:headEnd/>
                  <a:tailEnd/>
                </a:ln>
              </p:spPr>
              <p:txBody>
                <a:bodyPr/>
                <a:lstStyle/>
                <a:p>
                  <a:endParaRPr lang="en-US"/>
                </a:p>
              </p:txBody>
            </p:sp>
            <p:sp>
              <p:nvSpPr>
                <p:cNvPr id="1691660" name="Freeform 12"/>
                <p:cNvSpPr>
                  <a:spLocks noEditPoints="1"/>
                </p:cNvSpPr>
                <p:nvPr/>
              </p:nvSpPr>
              <p:spPr bwMode="auto">
                <a:xfrm>
                  <a:off x="886" y="3134"/>
                  <a:ext cx="65" cy="22"/>
                </a:xfrm>
                <a:custGeom>
                  <a:avLst/>
                  <a:gdLst/>
                  <a:ahLst/>
                  <a:cxnLst>
                    <a:cxn ang="0">
                      <a:pos x="0" y="0"/>
                    </a:cxn>
                    <a:cxn ang="0">
                      <a:pos x="74" y="0"/>
                    </a:cxn>
                    <a:cxn ang="0">
                      <a:pos x="74" y="7"/>
                    </a:cxn>
                    <a:cxn ang="0">
                      <a:pos x="3" y="7"/>
                    </a:cxn>
                    <a:cxn ang="0">
                      <a:pos x="3" y="0"/>
                    </a:cxn>
                    <a:cxn ang="0">
                      <a:pos x="3" y="0"/>
                    </a:cxn>
                    <a:cxn ang="0">
                      <a:pos x="0" y="0"/>
                    </a:cxn>
                    <a:cxn ang="0">
                      <a:pos x="3" y="18"/>
                    </a:cxn>
                    <a:cxn ang="0">
                      <a:pos x="74" y="18"/>
                    </a:cxn>
                    <a:cxn ang="0">
                      <a:pos x="74" y="25"/>
                    </a:cxn>
                    <a:cxn ang="0">
                      <a:pos x="3" y="25"/>
                    </a:cxn>
                    <a:cxn ang="0">
                      <a:pos x="3" y="18"/>
                    </a:cxn>
                    <a:cxn ang="0">
                      <a:pos x="3" y="18"/>
                    </a:cxn>
                  </a:cxnLst>
                  <a:rect l="0" t="0" r="r" b="b"/>
                  <a:pathLst>
                    <a:path w="74" h="25">
                      <a:moveTo>
                        <a:pt x="0" y="0"/>
                      </a:moveTo>
                      <a:lnTo>
                        <a:pt x="74" y="0"/>
                      </a:lnTo>
                      <a:lnTo>
                        <a:pt x="74" y="7"/>
                      </a:lnTo>
                      <a:lnTo>
                        <a:pt x="3" y="7"/>
                      </a:lnTo>
                      <a:lnTo>
                        <a:pt x="3" y="0"/>
                      </a:lnTo>
                      <a:lnTo>
                        <a:pt x="3" y="0"/>
                      </a:lnTo>
                      <a:lnTo>
                        <a:pt x="0" y="0"/>
                      </a:lnTo>
                      <a:close/>
                      <a:moveTo>
                        <a:pt x="3" y="18"/>
                      </a:moveTo>
                      <a:lnTo>
                        <a:pt x="74" y="18"/>
                      </a:lnTo>
                      <a:lnTo>
                        <a:pt x="74" y="25"/>
                      </a:lnTo>
                      <a:lnTo>
                        <a:pt x="3" y="25"/>
                      </a:lnTo>
                      <a:lnTo>
                        <a:pt x="3" y="18"/>
                      </a:lnTo>
                      <a:lnTo>
                        <a:pt x="3" y="18"/>
                      </a:lnTo>
                      <a:close/>
                    </a:path>
                  </a:pathLst>
                </a:custGeom>
                <a:solidFill>
                  <a:srgbClr val="000000"/>
                </a:solidFill>
                <a:ln w="9525">
                  <a:noFill/>
                  <a:round/>
                  <a:headEnd/>
                  <a:tailEnd/>
                </a:ln>
              </p:spPr>
              <p:txBody>
                <a:bodyPr/>
                <a:lstStyle/>
                <a:p>
                  <a:endParaRPr lang="en-US"/>
                </a:p>
              </p:txBody>
            </p:sp>
            <p:sp>
              <p:nvSpPr>
                <p:cNvPr id="1691700" name="Line 52"/>
                <p:cNvSpPr>
                  <a:spLocks noChangeShapeType="1"/>
                </p:cNvSpPr>
                <p:nvPr/>
              </p:nvSpPr>
              <p:spPr bwMode="auto">
                <a:xfrm>
                  <a:off x="912" y="2304"/>
                  <a:ext cx="0" cy="768"/>
                </a:xfrm>
                <a:prstGeom prst="line">
                  <a:avLst/>
                </a:prstGeom>
                <a:noFill/>
                <a:ln w="38100">
                  <a:solidFill>
                    <a:srgbClr val="000000"/>
                  </a:solidFill>
                  <a:round/>
                  <a:headEnd type="oval" w="sm" len="sm"/>
                  <a:tailEnd type="triangle" w="med" len="med"/>
                </a:ln>
              </p:spPr>
              <p:txBody>
                <a:bodyPr/>
                <a:lstStyle/>
                <a:p>
                  <a:endParaRPr lang="en-US"/>
                </a:p>
              </p:txBody>
            </p:sp>
          </p:grpSp>
          <p:grpSp>
            <p:nvGrpSpPr>
              <p:cNvPr id="16" name="Group 223"/>
              <p:cNvGrpSpPr>
                <a:grpSpLocks/>
              </p:cNvGrpSpPr>
              <p:nvPr/>
            </p:nvGrpSpPr>
            <p:grpSpPr bwMode="auto">
              <a:xfrm>
                <a:off x="1872" y="2304"/>
                <a:ext cx="404" cy="1200"/>
                <a:chOff x="624" y="2304"/>
                <a:chExt cx="404" cy="1200"/>
              </a:xfrm>
            </p:grpSpPr>
            <p:sp>
              <p:nvSpPr>
                <p:cNvPr id="1691872" name="Freeform 224"/>
                <p:cNvSpPr>
                  <a:spLocks/>
                </p:cNvSpPr>
                <p:nvPr/>
              </p:nvSpPr>
              <p:spPr bwMode="auto">
                <a:xfrm>
                  <a:off x="624" y="3342"/>
                  <a:ext cx="158" cy="162"/>
                </a:xfrm>
                <a:custGeom>
                  <a:avLst/>
                  <a:gdLst/>
                  <a:ahLst/>
                  <a:cxnLst>
                    <a:cxn ang="0">
                      <a:pos x="0" y="101"/>
                    </a:cxn>
                    <a:cxn ang="0">
                      <a:pos x="3" y="114"/>
                    </a:cxn>
                    <a:cxn ang="0">
                      <a:pos x="7" y="125"/>
                    </a:cxn>
                    <a:cxn ang="0">
                      <a:pos x="13" y="134"/>
                    </a:cxn>
                    <a:cxn ang="0">
                      <a:pos x="23" y="143"/>
                    </a:cxn>
                    <a:cxn ang="0">
                      <a:pos x="33" y="152"/>
                    </a:cxn>
                    <a:cxn ang="0">
                      <a:pos x="47" y="158"/>
                    </a:cxn>
                    <a:cxn ang="0">
                      <a:pos x="60" y="165"/>
                    </a:cxn>
                    <a:cxn ang="0">
                      <a:pos x="77" y="169"/>
                    </a:cxn>
                    <a:cxn ang="0">
                      <a:pos x="94" y="172"/>
                    </a:cxn>
                    <a:cxn ang="0">
                      <a:pos x="111" y="172"/>
                    </a:cxn>
                    <a:cxn ang="0">
                      <a:pos x="131" y="172"/>
                    </a:cxn>
                    <a:cxn ang="0">
                      <a:pos x="148" y="169"/>
                    </a:cxn>
                    <a:cxn ang="0">
                      <a:pos x="161" y="165"/>
                    </a:cxn>
                    <a:cxn ang="0">
                      <a:pos x="178" y="158"/>
                    </a:cxn>
                    <a:cxn ang="0">
                      <a:pos x="188" y="152"/>
                    </a:cxn>
                    <a:cxn ang="0">
                      <a:pos x="202" y="143"/>
                    </a:cxn>
                    <a:cxn ang="0">
                      <a:pos x="208" y="134"/>
                    </a:cxn>
                    <a:cxn ang="0">
                      <a:pos x="215" y="125"/>
                    </a:cxn>
                    <a:cxn ang="0">
                      <a:pos x="222" y="114"/>
                    </a:cxn>
                    <a:cxn ang="0">
                      <a:pos x="222" y="104"/>
                    </a:cxn>
                    <a:cxn ang="0">
                      <a:pos x="222" y="0"/>
                    </a:cxn>
                    <a:cxn ang="0">
                      <a:pos x="3" y="0"/>
                    </a:cxn>
                    <a:cxn ang="0">
                      <a:pos x="3" y="104"/>
                    </a:cxn>
                    <a:cxn ang="0">
                      <a:pos x="3" y="104"/>
                    </a:cxn>
                  </a:cxnLst>
                  <a:rect l="0" t="0" r="r" b="b"/>
                  <a:pathLst>
                    <a:path w="222" h="172">
                      <a:moveTo>
                        <a:pt x="0" y="101"/>
                      </a:moveTo>
                      <a:lnTo>
                        <a:pt x="3" y="114"/>
                      </a:lnTo>
                      <a:lnTo>
                        <a:pt x="7" y="125"/>
                      </a:lnTo>
                      <a:lnTo>
                        <a:pt x="13" y="134"/>
                      </a:lnTo>
                      <a:lnTo>
                        <a:pt x="23" y="143"/>
                      </a:lnTo>
                      <a:lnTo>
                        <a:pt x="33" y="152"/>
                      </a:lnTo>
                      <a:lnTo>
                        <a:pt x="47" y="158"/>
                      </a:lnTo>
                      <a:lnTo>
                        <a:pt x="60" y="165"/>
                      </a:lnTo>
                      <a:lnTo>
                        <a:pt x="77" y="169"/>
                      </a:lnTo>
                      <a:lnTo>
                        <a:pt x="94" y="172"/>
                      </a:lnTo>
                      <a:lnTo>
                        <a:pt x="111" y="172"/>
                      </a:lnTo>
                      <a:lnTo>
                        <a:pt x="131" y="172"/>
                      </a:lnTo>
                      <a:lnTo>
                        <a:pt x="148" y="169"/>
                      </a:lnTo>
                      <a:lnTo>
                        <a:pt x="161" y="165"/>
                      </a:lnTo>
                      <a:lnTo>
                        <a:pt x="178" y="158"/>
                      </a:lnTo>
                      <a:lnTo>
                        <a:pt x="188" y="152"/>
                      </a:lnTo>
                      <a:lnTo>
                        <a:pt x="202" y="143"/>
                      </a:lnTo>
                      <a:lnTo>
                        <a:pt x="208" y="134"/>
                      </a:lnTo>
                      <a:lnTo>
                        <a:pt x="215" y="125"/>
                      </a:lnTo>
                      <a:lnTo>
                        <a:pt x="222" y="114"/>
                      </a:lnTo>
                      <a:lnTo>
                        <a:pt x="222" y="104"/>
                      </a:lnTo>
                      <a:lnTo>
                        <a:pt x="222" y="0"/>
                      </a:lnTo>
                      <a:lnTo>
                        <a:pt x="3" y="0"/>
                      </a:lnTo>
                      <a:lnTo>
                        <a:pt x="3" y="104"/>
                      </a:lnTo>
                      <a:lnTo>
                        <a:pt x="3" y="104"/>
                      </a:lnTo>
                    </a:path>
                  </a:pathLst>
                </a:custGeom>
                <a:noFill/>
                <a:ln w="20638">
                  <a:solidFill>
                    <a:srgbClr val="000000"/>
                  </a:solidFill>
                  <a:prstDash val="solid"/>
                  <a:round/>
                  <a:headEnd/>
                  <a:tailEnd/>
                </a:ln>
              </p:spPr>
              <p:txBody>
                <a:bodyPr/>
                <a:lstStyle/>
                <a:p>
                  <a:endParaRPr lang="en-US"/>
                </a:p>
              </p:txBody>
            </p:sp>
            <p:sp>
              <p:nvSpPr>
                <p:cNvPr id="1691873" name="Line 225"/>
                <p:cNvSpPr>
                  <a:spLocks noChangeShapeType="1"/>
                </p:cNvSpPr>
                <p:nvPr/>
              </p:nvSpPr>
              <p:spPr bwMode="auto">
                <a:xfrm>
                  <a:off x="651" y="2304"/>
                  <a:ext cx="6" cy="1036"/>
                </a:xfrm>
                <a:prstGeom prst="line">
                  <a:avLst/>
                </a:prstGeom>
                <a:noFill/>
                <a:ln w="20701">
                  <a:solidFill>
                    <a:srgbClr val="000000"/>
                  </a:solidFill>
                  <a:round/>
                  <a:headEnd type="oval" w="sm" len="sm"/>
                  <a:tailEnd/>
                </a:ln>
              </p:spPr>
              <p:txBody>
                <a:bodyPr/>
                <a:lstStyle/>
                <a:p>
                  <a:endParaRPr lang="en-US"/>
                </a:p>
              </p:txBody>
            </p:sp>
            <p:sp>
              <p:nvSpPr>
                <p:cNvPr id="1691874" name="Freeform 226"/>
                <p:cNvSpPr>
                  <a:spLocks/>
                </p:cNvSpPr>
                <p:nvPr/>
              </p:nvSpPr>
              <p:spPr bwMode="auto">
                <a:xfrm>
                  <a:off x="739" y="3218"/>
                  <a:ext cx="180" cy="113"/>
                </a:xfrm>
                <a:custGeom>
                  <a:avLst/>
                  <a:gdLst/>
                  <a:ahLst/>
                  <a:cxnLst>
                    <a:cxn ang="0">
                      <a:pos x="248" y="0"/>
                    </a:cxn>
                    <a:cxn ang="0">
                      <a:pos x="252" y="68"/>
                    </a:cxn>
                    <a:cxn ang="0">
                      <a:pos x="0" y="68"/>
                    </a:cxn>
                    <a:cxn ang="0">
                      <a:pos x="0" y="136"/>
                    </a:cxn>
                  </a:cxnLst>
                  <a:rect l="0" t="0" r="r" b="b"/>
                  <a:pathLst>
                    <a:path w="252" h="136">
                      <a:moveTo>
                        <a:pt x="248" y="0"/>
                      </a:moveTo>
                      <a:lnTo>
                        <a:pt x="252" y="68"/>
                      </a:lnTo>
                      <a:lnTo>
                        <a:pt x="0" y="68"/>
                      </a:lnTo>
                      <a:lnTo>
                        <a:pt x="0" y="136"/>
                      </a:lnTo>
                    </a:path>
                  </a:pathLst>
                </a:custGeom>
                <a:noFill/>
                <a:ln w="20638">
                  <a:solidFill>
                    <a:srgbClr val="000000"/>
                  </a:solidFill>
                  <a:prstDash val="solid"/>
                  <a:round/>
                  <a:headEnd/>
                  <a:tailEnd/>
                </a:ln>
              </p:spPr>
              <p:txBody>
                <a:bodyPr/>
                <a:lstStyle/>
                <a:p>
                  <a:endParaRPr lang="en-US"/>
                </a:p>
              </p:txBody>
            </p:sp>
            <p:sp>
              <p:nvSpPr>
                <p:cNvPr id="1691875" name="Freeform 227"/>
                <p:cNvSpPr>
                  <a:spLocks/>
                </p:cNvSpPr>
                <p:nvPr/>
              </p:nvSpPr>
              <p:spPr bwMode="auto">
                <a:xfrm>
                  <a:off x="808" y="3069"/>
                  <a:ext cx="220" cy="149"/>
                </a:xfrm>
                <a:custGeom>
                  <a:avLst/>
                  <a:gdLst/>
                  <a:ahLst/>
                  <a:cxnLst>
                    <a:cxn ang="0">
                      <a:pos x="125" y="162"/>
                    </a:cxn>
                    <a:cxn ang="0">
                      <a:pos x="145" y="162"/>
                    </a:cxn>
                    <a:cxn ang="0">
                      <a:pos x="165" y="160"/>
                    </a:cxn>
                    <a:cxn ang="0">
                      <a:pos x="182" y="154"/>
                    </a:cxn>
                    <a:cxn ang="0">
                      <a:pos x="199" y="147"/>
                    </a:cxn>
                    <a:cxn ang="0">
                      <a:pos x="216" y="140"/>
                    </a:cxn>
                    <a:cxn ang="0">
                      <a:pos x="226" y="130"/>
                    </a:cxn>
                    <a:cxn ang="0">
                      <a:pos x="236" y="121"/>
                    </a:cxn>
                    <a:cxn ang="0">
                      <a:pos x="246" y="108"/>
                    </a:cxn>
                    <a:cxn ang="0">
                      <a:pos x="249" y="94"/>
                    </a:cxn>
                    <a:cxn ang="0">
                      <a:pos x="249" y="81"/>
                    </a:cxn>
                    <a:cxn ang="0">
                      <a:pos x="249" y="68"/>
                    </a:cxn>
                    <a:cxn ang="0">
                      <a:pos x="246" y="57"/>
                    </a:cxn>
                    <a:cxn ang="0">
                      <a:pos x="236" y="44"/>
                    </a:cxn>
                    <a:cxn ang="0">
                      <a:pos x="226" y="35"/>
                    </a:cxn>
                    <a:cxn ang="0">
                      <a:pos x="216" y="24"/>
                    </a:cxn>
                    <a:cxn ang="0">
                      <a:pos x="199" y="15"/>
                    </a:cxn>
                    <a:cxn ang="0">
                      <a:pos x="182" y="9"/>
                    </a:cxn>
                    <a:cxn ang="0">
                      <a:pos x="165" y="4"/>
                    </a:cxn>
                    <a:cxn ang="0">
                      <a:pos x="145" y="2"/>
                    </a:cxn>
                    <a:cxn ang="0">
                      <a:pos x="125" y="0"/>
                    </a:cxn>
                    <a:cxn ang="0">
                      <a:pos x="105" y="2"/>
                    </a:cxn>
                    <a:cxn ang="0">
                      <a:pos x="88" y="4"/>
                    </a:cxn>
                    <a:cxn ang="0">
                      <a:pos x="68" y="9"/>
                    </a:cxn>
                    <a:cxn ang="0">
                      <a:pos x="51" y="15"/>
                    </a:cxn>
                    <a:cxn ang="0">
                      <a:pos x="37" y="24"/>
                    </a:cxn>
                    <a:cxn ang="0">
                      <a:pos x="24" y="35"/>
                    </a:cxn>
                    <a:cxn ang="0">
                      <a:pos x="14" y="44"/>
                    </a:cxn>
                    <a:cxn ang="0">
                      <a:pos x="7" y="57"/>
                    </a:cxn>
                    <a:cxn ang="0">
                      <a:pos x="4" y="68"/>
                    </a:cxn>
                    <a:cxn ang="0">
                      <a:pos x="0" y="81"/>
                    </a:cxn>
                    <a:cxn ang="0">
                      <a:pos x="4" y="94"/>
                    </a:cxn>
                    <a:cxn ang="0">
                      <a:pos x="7" y="108"/>
                    </a:cxn>
                    <a:cxn ang="0">
                      <a:pos x="14" y="121"/>
                    </a:cxn>
                    <a:cxn ang="0">
                      <a:pos x="24" y="130"/>
                    </a:cxn>
                    <a:cxn ang="0">
                      <a:pos x="37" y="140"/>
                    </a:cxn>
                    <a:cxn ang="0">
                      <a:pos x="51" y="147"/>
                    </a:cxn>
                    <a:cxn ang="0">
                      <a:pos x="68" y="154"/>
                    </a:cxn>
                    <a:cxn ang="0">
                      <a:pos x="88" y="160"/>
                    </a:cxn>
                    <a:cxn ang="0">
                      <a:pos x="105" y="162"/>
                    </a:cxn>
                    <a:cxn ang="0">
                      <a:pos x="125" y="165"/>
                    </a:cxn>
                    <a:cxn ang="0">
                      <a:pos x="125" y="165"/>
                    </a:cxn>
                  </a:cxnLst>
                  <a:rect l="0" t="0" r="r" b="b"/>
                  <a:pathLst>
                    <a:path w="249" h="165">
                      <a:moveTo>
                        <a:pt x="125" y="162"/>
                      </a:moveTo>
                      <a:lnTo>
                        <a:pt x="145" y="162"/>
                      </a:lnTo>
                      <a:lnTo>
                        <a:pt x="165" y="160"/>
                      </a:lnTo>
                      <a:lnTo>
                        <a:pt x="182" y="154"/>
                      </a:lnTo>
                      <a:lnTo>
                        <a:pt x="199" y="147"/>
                      </a:lnTo>
                      <a:lnTo>
                        <a:pt x="216" y="140"/>
                      </a:lnTo>
                      <a:lnTo>
                        <a:pt x="226" y="130"/>
                      </a:lnTo>
                      <a:lnTo>
                        <a:pt x="236" y="121"/>
                      </a:lnTo>
                      <a:lnTo>
                        <a:pt x="246" y="108"/>
                      </a:lnTo>
                      <a:lnTo>
                        <a:pt x="249" y="94"/>
                      </a:lnTo>
                      <a:lnTo>
                        <a:pt x="249" y="81"/>
                      </a:lnTo>
                      <a:lnTo>
                        <a:pt x="249" y="68"/>
                      </a:lnTo>
                      <a:lnTo>
                        <a:pt x="246" y="57"/>
                      </a:lnTo>
                      <a:lnTo>
                        <a:pt x="236" y="44"/>
                      </a:lnTo>
                      <a:lnTo>
                        <a:pt x="226" y="35"/>
                      </a:lnTo>
                      <a:lnTo>
                        <a:pt x="216" y="24"/>
                      </a:lnTo>
                      <a:lnTo>
                        <a:pt x="199" y="15"/>
                      </a:lnTo>
                      <a:lnTo>
                        <a:pt x="182" y="9"/>
                      </a:lnTo>
                      <a:lnTo>
                        <a:pt x="165" y="4"/>
                      </a:lnTo>
                      <a:lnTo>
                        <a:pt x="145" y="2"/>
                      </a:lnTo>
                      <a:lnTo>
                        <a:pt x="125" y="0"/>
                      </a:lnTo>
                      <a:lnTo>
                        <a:pt x="105" y="2"/>
                      </a:lnTo>
                      <a:lnTo>
                        <a:pt x="88" y="4"/>
                      </a:lnTo>
                      <a:lnTo>
                        <a:pt x="68" y="9"/>
                      </a:lnTo>
                      <a:lnTo>
                        <a:pt x="51" y="15"/>
                      </a:lnTo>
                      <a:lnTo>
                        <a:pt x="37" y="24"/>
                      </a:lnTo>
                      <a:lnTo>
                        <a:pt x="24" y="35"/>
                      </a:lnTo>
                      <a:lnTo>
                        <a:pt x="14" y="44"/>
                      </a:lnTo>
                      <a:lnTo>
                        <a:pt x="7" y="57"/>
                      </a:lnTo>
                      <a:lnTo>
                        <a:pt x="4" y="68"/>
                      </a:lnTo>
                      <a:lnTo>
                        <a:pt x="0" y="81"/>
                      </a:lnTo>
                      <a:lnTo>
                        <a:pt x="4" y="94"/>
                      </a:lnTo>
                      <a:lnTo>
                        <a:pt x="7" y="108"/>
                      </a:lnTo>
                      <a:lnTo>
                        <a:pt x="14" y="121"/>
                      </a:lnTo>
                      <a:lnTo>
                        <a:pt x="24" y="130"/>
                      </a:lnTo>
                      <a:lnTo>
                        <a:pt x="37" y="140"/>
                      </a:lnTo>
                      <a:lnTo>
                        <a:pt x="51" y="147"/>
                      </a:lnTo>
                      <a:lnTo>
                        <a:pt x="68" y="154"/>
                      </a:lnTo>
                      <a:lnTo>
                        <a:pt x="88" y="160"/>
                      </a:lnTo>
                      <a:lnTo>
                        <a:pt x="105" y="162"/>
                      </a:lnTo>
                      <a:lnTo>
                        <a:pt x="125" y="165"/>
                      </a:lnTo>
                      <a:lnTo>
                        <a:pt x="125" y="165"/>
                      </a:lnTo>
                    </a:path>
                  </a:pathLst>
                </a:custGeom>
                <a:noFill/>
                <a:ln w="20638">
                  <a:solidFill>
                    <a:srgbClr val="000000"/>
                  </a:solidFill>
                  <a:prstDash val="solid"/>
                  <a:round/>
                  <a:headEnd/>
                  <a:tailEnd/>
                </a:ln>
              </p:spPr>
              <p:txBody>
                <a:bodyPr/>
                <a:lstStyle/>
                <a:p>
                  <a:endParaRPr lang="en-US"/>
                </a:p>
              </p:txBody>
            </p:sp>
            <p:sp>
              <p:nvSpPr>
                <p:cNvPr id="1691876" name="Freeform 228"/>
                <p:cNvSpPr>
                  <a:spLocks noEditPoints="1"/>
                </p:cNvSpPr>
                <p:nvPr/>
              </p:nvSpPr>
              <p:spPr bwMode="auto">
                <a:xfrm>
                  <a:off x="886" y="3134"/>
                  <a:ext cx="65" cy="22"/>
                </a:xfrm>
                <a:custGeom>
                  <a:avLst/>
                  <a:gdLst/>
                  <a:ahLst/>
                  <a:cxnLst>
                    <a:cxn ang="0">
                      <a:pos x="0" y="0"/>
                    </a:cxn>
                    <a:cxn ang="0">
                      <a:pos x="74" y="0"/>
                    </a:cxn>
                    <a:cxn ang="0">
                      <a:pos x="74" y="7"/>
                    </a:cxn>
                    <a:cxn ang="0">
                      <a:pos x="3" y="7"/>
                    </a:cxn>
                    <a:cxn ang="0">
                      <a:pos x="3" y="0"/>
                    </a:cxn>
                    <a:cxn ang="0">
                      <a:pos x="3" y="0"/>
                    </a:cxn>
                    <a:cxn ang="0">
                      <a:pos x="0" y="0"/>
                    </a:cxn>
                    <a:cxn ang="0">
                      <a:pos x="3" y="18"/>
                    </a:cxn>
                    <a:cxn ang="0">
                      <a:pos x="74" y="18"/>
                    </a:cxn>
                    <a:cxn ang="0">
                      <a:pos x="74" y="25"/>
                    </a:cxn>
                    <a:cxn ang="0">
                      <a:pos x="3" y="25"/>
                    </a:cxn>
                    <a:cxn ang="0">
                      <a:pos x="3" y="18"/>
                    </a:cxn>
                    <a:cxn ang="0">
                      <a:pos x="3" y="18"/>
                    </a:cxn>
                  </a:cxnLst>
                  <a:rect l="0" t="0" r="r" b="b"/>
                  <a:pathLst>
                    <a:path w="74" h="25">
                      <a:moveTo>
                        <a:pt x="0" y="0"/>
                      </a:moveTo>
                      <a:lnTo>
                        <a:pt x="74" y="0"/>
                      </a:lnTo>
                      <a:lnTo>
                        <a:pt x="74" y="7"/>
                      </a:lnTo>
                      <a:lnTo>
                        <a:pt x="3" y="7"/>
                      </a:lnTo>
                      <a:lnTo>
                        <a:pt x="3" y="0"/>
                      </a:lnTo>
                      <a:lnTo>
                        <a:pt x="3" y="0"/>
                      </a:lnTo>
                      <a:lnTo>
                        <a:pt x="0" y="0"/>
                      </a:lnTo>
                      <a:close/>
                      <a:moveTo>
                        <a:pt x="3" y="18"/>
                      </a:moveTo>
                      <a:lnTo>
                        <a:pt x="74" y="18"/>
                      </a:lnTo>
                      <a:lnTo>
                        <a:pt x="74" y="25"/>
                      </a:lnTo>
                      <a:lnTo>
                        <a:pt x="3" y="25"/>
                      </a:lnTo>
                      <a:lnTo>
                        <a:pt x="3" y="18"/>
                      </a:lnTo>
                      <a:lnTo>
                        <a:pt x="3" y="18"/>
                      </a:lnTo>
                      <a:close/>
                    </a:path>
                  </a:pathLst>
                </a:custGeom>
                <a:solidFill>
                  <a:srgbClr val="000000"/>
                </a:solidFill>
                <a:ln w="9525">
                  <a:noFill/>
                  <a:round/>
                  <a:headEnd/>
                  <a:tailEnd/>
                </a:ln>
              </p:spPr>
              <p:txBody>
                <a:bodyPr/>
                <a:lstStyle/>
                <a:p>
                  <a:endParaRPr lang="en-US"/>
                </a:p>
              </p:txBody>
            </p:sp>
            <p:sp>
              <p:nvSpPr>
                <p:cNvPr id="1691877" name="Line 229"/>
                <p:cNvSpPr>
                  <a:spLocks noChangeShapeType="1"/>
                </p:cNvSpPr>
                <p:nvPr/>
              </p:nvSpPr>
              <p:spPr bwMode="auto">
                <a:xfrm>
                  <a:off x="912" y="2304"/>
                  <a:ext cx="0" cy="768"/>
                </a:xfrm>
                <a:prstGeom prst="line">
                  <a:avLst/>
                </a:prstGeom>
                <a:noFill/>
                <a:ln w="38100">
                  <a:solidFill>
                    <a:srgbClr val="000000"/>
                  </a:solidFill>
                  <a:round/>
                  <a:headEnd type="oval" w="sm" len="sm"/>
                  <a:tailEnd type="triangle" w="med" len="med"/>
                </a:ln>
              </p:spPr>
              <p:txBody>
                <a:bodyPr/>
                <a:lstStyle/>
                <a:p>
                  <a:endParaRPr lang="en-US"/>
                </a:p>
              </p:txBody>
            </p:sp>
          </p:grpSp>
          <p:grpSp>
            <p:nvGrpSpPr>
              <p:cNvPr id="17" name="Group 230"/>
              <p:cNvGrpSpPr>
                <a:grpSpLocks/>
              </p:cNvGrpSpPr>
              <p:nvPr/>
            </p:nvGrpSpPr>
            <p:grpSpPr bwMode="auto">
              <a:xfrm>
                <a:off x="3120" y="2304"/>
                <a:ext cx="404" cy="1200"/>
                <a:chOff x="624" y="2304"/>
                <a:chExt cx="404" cy="1200"/>
              </a:xfrm>
            </p:grpSpPr>
            <p:sp>
              <p:nvSpPr>
                <p:cNvPr id="1691879" name="Freeform 231"/>
                <p:cNvSpPr>
                  <a:spLocks/>
                </p:cNvSpPr>
                <p:nvPr/>
              </p:nvSpPr>
              <p:spPr bwMode="auto">
                <a:xfrm>
                  <a:off x="624" y="3342"/>
                  <a:ext cx="158" cy="162"/>
                </a:xfrm>
                <a:custGeom>
                  <a:avLst/>
                  <a:gdLst/>
                  <a:ahLst/>
                  <a:cxnLst>
                    <a:cxn ang="0">
                      <a:pos x="0" y="101"/>
                    </a:cxn>
                    <a:cxn ang="0">
                      <a:pos x="3" y="114"/>
                    </a:cxn>
                    <a:cxn ang="0">
                      <a:pos x="7" y="125"/>
                    </a:cxn>
                    <a:cxn ang="0">
                      <a:pos x="13" y="134"/>
                    </a:cxn>
                    <a:cxn ang="0">
                      <a:pos x="23" y="143"/>
                    </a:cxn>
                    <a:cxn ang="0">
                      <a:pos x="33" y="152"/>
                    </a:cxn>
                    <a:cxn ang="0">
                      <a:pos x="47" y="158"/>
                    </a:cxn>
                    <a:cxn ang="0">
                      <a:pos x="60" y="165"/>
                    </a:cxn>
                    <a:cxn ang="0">
                      <a:pos x="77" y="169"/>
                    </a:cxn>
                    <a:cxn ang="0">
                      <a:pos x="94" y="172"/>
                    </a:cxn>
                    <a:cxn ang="0">
                      <a:pos x="111" y="172"/>
                    </a:cxn>
                    <a:cxn ang="0">
                      <a:pos x="131" y="172"/>
                    </a:cxn>
                    <a:cxn ang="0">
                      <a:pos x="148" y="169"/>
                    </a:cxn>
                    <a:cxn ang="0">
                      <a:pos x="161" y="165"/>
                    </a:cxn>
                    <a:cxn ang="0">
                      <a:pos x="178" y="158"/>
                    </a:cxn>
                    <a:cxn ang="0">
                      <a:pos x="188" y="152"/>
                    </a:cxn>
                    <a:cxn ang="0">
                      <a:pos x="202" y="143"/>
                    </a:cxn>
                    <a:cxn ang="0">
                      <a:pos x="208" y="134"/>
                    </a:cxn>
                    <a:cxn ang="0">
                      <a:pos x="215" y="125"/>
                    </a:cxn>
                    <a:cxn ang="0">
                      <a:pos x="222" y="114"/>
                    </a:cxn>
                    <a:cxn ang="0">
                      <a:pos x="222" y="104"/>
                    </a:cxn>
                    <a:cxn ang="0">
                      <a:pos x="222" y="0"/>
                    </a:cxn>
                    <a:cxn ang="0">
                      <a:pos x="3" y="0"/>
                    </a:cxn>
                    <a:cxn ang="0">
                      <a:pos x="3" y="104"/>
                    </a:cxn>
                    <a:cxn ang="0">
                      <a:pos x="3" y="104"/>
                    </a:cxn>
                  </a:cxnLst>
                  <a:rect l="0" t="0" r="r" b="b"/>
                  <a:pathLst>
                    <a:path w="222" h="172">
                      <a:moveTo>
                        <a:pt x="0" y="101"/>
                      </a:moveTo>
                      <a:lnTo>
                        <a:pt x="3" y="114"/>
                      </a:lnTo>
                      <a:lnTo>
                        <a:pt x="7" y="125"/>
                      </a:lnTo>
                      <a:lnTo>
                        <a:pt x="13" y="134"/>
                      </a:lnTo>
                      <a:lnTo>
                        <a:pt x="23" y="143"/>
                      </a:lnTo>
                      <a:lnTo>
                        <a:pt x="33" y="152"/>
                      </a:lnTo>
                      <a:lnTo>
                        <a:pt x="47" y="158"/>
                      </a:lnTo>
                      <a:lnTo>
                        <a:pt x="60" y="165"/>
                      </a:lnTo>
                      <a:lnTo>
                        <a:pt x="77" y="169"/>
                      </a:lnTo>
                      <a:lnTo>
                        <a:pt x="94" y="172"/>
                      </a:lnTo>
                      <a:lnTo>
                        <a:pt x="111" y="172"/>
                      </a:lnTo>
                      <a:lnTo>
                        <a:pt x="131" y="172"/>
                      </a:lnTo>
                      <a:lnTo>
                        <a:pt x="148" y="169"/>
                      </a:lnTo>
                      <a:lnTo>
                        <a:pt x="161" y="165"/>
                      </a:lnTo>
                      <a:lnTo>
                        <a:pt x="178" y="158"/>
                      </a:lnTo>
                      <a:lnTo>
                        <a:pt x="188" y="152"/>
                      </a:lnTo>
                      <a:lnTo>
                        <a:pt x="202" y="143"/>
                      </a:lnTo>
                      <a:lnTo>
                        <a:pt x="208" y="134"/>
                      </a:lnTo>
                      <a:lnTo>
                        <a:pt x="215" y="125"/>
                      </a:lnTo>
                      <a:lnTo>
                        <a:pt x="222" y="114"/>
                      </a:lnTo>
                      <a:lnTo>
                        <a:pt x="222" y="104"/>
                      </a:lnTo>
                      <a:lnTo>
                        <a:pt x="222" y="0"/>
                      </a:lnTo>
                      <a:lnTo>
                        <a:pt x="3" y="0"/>
                      </a:lnTo>
                      <a:lnTo>
                        <a:pt x="3" y="104"/>
                      </a:lnTo>
                      <a:lnTo>
                        <a:pt x="3" y="104"/>
                      </a:lnTo>
                    </a:path>
                  </a:pathLst>
                </a:custGeom>
                <a:noFill/>
                <a:ln w="20638">
                  <a:solidFill>
                    <a:srgbClr val="000000"/>
                  </a:solidFill>
                  <a:prstDash val="solid"/>
                  <a:round/>
                  <a:headEnd/>
                  <a:tailEnd/>
                </a:ln>
              </p:spPr>
              <p:txBody>
                <a:bodyPr/>
                <a:lstStyle/>
                <a:p>
                  <a:endParaRPr lang="en-US"/>
                </a:p>
              </p:txBody>
            </p:sp>
            <p:sp>
              <p:nvSpPr>
                <p:cNvPr id="1691880" name="Line 232"/>
                <p:cNvSpPr>
                  <a:spLocks noChangeShapeType="1"/>
                </p:cNvSpPr>
                <p:nvPr/>
              </p:nvSpPr>
              <p:spPr bwMode="auto">
                <a:xfrm>
                  <a:off x="651" y="2304"/>
                  <a:ext cx="6" cy="1036"/>
                </a:xfrm>
                <a:prstGeom prst="line">
                  <a:avLst/>
                </a:prstGeom>
                <a:noFill/>
                <a:ln w="20701">
                  <a:solidFill>
                    <a:srgbClr val="000000"/>
                  </a:solidFill>
                  <a:round/>
                  <a:headEnd type="oval" w="sm" len="sm"/>
                  <a:tailEnd/>
                </a:ln>
              </p:spPr>
              <p:txBody>
                <a:bodyPr/>
                <a:lstStyle/>
                <a:p>
                  <a:endParaRPr lang="en-US"/>
                </a:p>
              </p:txBody>
            </p:sp>
            <p:sp>
              <p:nvSpPr>
                <p:cNvPr id="1691881" name="Freeform 233"/>
                <p:cNvSpPr>
                  <a:spLocks/>
                </p:cNvSpPr>
                <p:nvPr/>
              </p:nvSpPr>
              <p:spPr bwMode="auto">
                <a:xfrm>
                  <a:off x="739" y="3218"/>
                  <a:ext cx="180" cy="113"/>
                </a:xfrm>
                <a:custGeom>
                  <a:avLst/>
                  <a:gdLst/>
                  <a:ahLst/>
                  <a:cxnLst>
                    <a:cxn ang="0">
                      <a:pos x="248" y="0"/>
                    </a:cxn>
                    <a:cxn ang="0">
                      <a:pos x="252" y="68"/>
                    </a:cxn>
                    <a:cxn ang="0">
                      <a:pos x="0" y="68"/>
                    </a:cxn>
                    <a:cxn ang="0">
                      <a:pos x="0" y="136"/>
                    </a:cxn>
                  </a:cxnLst>
                  <a:rect l="0" t="0" r="r" b="b"/>
                  <a:pathLst>
                    <a:path w="252" h="136">
                      <a:moveTo>
                        <a:pt x="248" y="0"/>
                      </a:moveTo>
                      <a:lnTo>
                        <a:pt x="252" y="68"/>
                      </a:lnTo>
                      <a:lnTo>
                        <a:pt x="0" y="68"/>
                      </a:lnTo>
                      <a:lnTo>
                        <a:pt x="0" y="136"/>
                      </a:lnTo>
                    </a:path>
                  </a:pathLst>
                </a:custGeom>
                <a:noFill/>
                <a:ln w="20638">
                  <a:solidFill>
                    <a:srgbClr val="000000"/>
                  </a:solidFill>
                  <a:prstDash val="solid"/>
                  <a:round/>
                  <a:headEnd/>
                  <a:tailEnd/>
                </a:ln>
              </p:spPr>
              <p:txBody>
                <a:bodyPr/>
                <a:lstStyle/>
                <a:p>
                  <a:endParaRPr lang="en-US"/>
                </a:p>
              </p:txBody>
            </p:sp>
            <p:sp>
              <p:nvSpPr>
                <p:cNvPr id="1691882" name="Freeform 234"/>
                <p:cNvSpPr>
                  <a:spLocks/>
                </p:cNvSpPr>
                <p:nvPr/>
              </p:nvSpPr>
              <p:spPr bwMode="auto">
                <a:xfrm>
                  <a:off x="808" y="3069"/>
                  <a:ext cx="220" cy="149"/>
                </a:xfrm>
                <a:custGeom>
                  <a:avLst/>
                  <a:gdLst/>
                  <a:ahLst/>
                  <a:cxnLst>
                    <a:cxn ang="0">
                      <a:pos x="125" y="162"/>
                    </a:cxn>
                    <a:cxn ang="0">
                      <a:pos x="145" y="162"/>
                    </a:cxn>
                    <a:cxn ang="0">
                      <a:pos x="165" y="160"/>
                    </a:cxn>
                    <a:cxn ang="0">
                      <a:pos x="182" y="154"/>
                    </a:cxn>
                    <a:cxn ang="0">
                      <a:pos x="199" y="147"/>
                    </a:cxn>
                    <a:cxn ang="0">
                      <a:pos x="216" y="140"/>
                    </a:cxn>
                    <a:cxn ang="0">
                      <a:pos x="226" y="130"/>
                    </a:cxn>
                    <a:cxn ang="0">
                      <a:pos x="236" y="121"/>
                    </a:cxn>
                    <a:cxn ang="0">
                      <a:pos x="246" y="108"/>
                    </a:cxn>
                    <a:cxn ang="0">
                      <a:pos x="249" y="94"/>
                    </a:cxn>
                    <a:cxn ang="0">
                      <a:pos x="249" y="81"/>
                    </a:cxn>
                    <a:cxn ang="0">
                      <a:pos x="249" y="68"/>
                    </a:cxn>
                    <a:cxn ang="0">
                      <a:pos x="246" y="57"/>
                    </a:cxn>
                    <a:cxn ang="0">
                      <a:pos x="236" y="44"/>
                    </a:cxn>
                    <a:cxn ang="0">
                      <a:pos x="226" y="35"/>
                    </a:cxn>
                    <a:cxn ang="0">
                      <a:pos x="216" y="24"/>
                    </a:cxn>
                    <a:cxn ang="0">
                      <a:pos x="199" y="15"/>
                    </a:cxn>
                    <a:cxn ang="0">
                      <a:pos x="182" y="9"/>
                    </a:cxn>
                    <a:cxn ang="0">
                      <a:pos x="165" y="4"/>
                    </a:cxn>
                    <a:cxn ang="0">
                      <a:pos x="145" y="2"/>
                    </a:cxn>
                    <a:cxn ang="0">
                      <a:pos x="125" y="0"/>
                    </a:cxn>
                    <a:cxn ang="0">
                      <a:pos x="105" y="2"/>
                    </a:cxn>
                    <a:cxn ang="0">
                      <a:pos x="88" y="4"/>
                    </a:cxn>
                    <a:cxn ang="0">
                      <a:pos x="68" y="9"/>
                    </a:cxn>
                    <a:cxn ang="0">
                      <a:pos x="51" y="15"/>
                    </a:cxn>
                    <a:cxn ang="0">
                      <a:pos x="37" y="24"/>
                    </a:cxn>
                    <a:cxn ang="0">
                      <a:pos x="24" y="35"/>
                    </a:cxn>
                    <a:cxn ang="0">
                      <a:pos x="14" y="44"/>
                    </a:cxn>
                    <a:cxn ang="0">
                      <a:pos x="7" y="57"/>
                    </a:cxn>
                    <a:cxn ang="0">
                      <a:pos x="4" y="68"/>
                    </a:cxn>
                    <a:cxn ang="0">
                      <a:pos x="0" y="81"/>
                    </a:cxn>
                    <a:cxn ang="0">
                      <a:pos x="4" y="94"/>
                    </a:cxn>
                    <a:cxn ang="0">
                      <a:pos x="7" y="108"/>
                    </a:cxn>
                    <a:cxn ang="0">
                      <a:pos x="14" y="121"/>
                    </a:cxn>
                    <a:cxn ang="0">
                      <a:pos x="24" y="130"/>
                    </a:cxn>
                    <a:cxn ang="0">
                      <a:pos x="37" y="140"/>
                    </a:cxn>
                    <a:cxn ang="0">
                      <a:pos x="51" y="147"/>
                    </a:cxn>
                    <a:cxn ang="0">
                      <a:pos x="68" y="154"/>
                    </a:cxn>
                    <a:cxn ang="0">
                      <a:pos x="88" y="160"/>
                    </a:cxn>
                    <a:cxn ang="0">
                      <a:pos x="105" y="162"/>
                    </a:cxn>
                    <a:cxn ang="0">
                      <a:pos x="125" y="165"/>
                    </a:cxn>
                    <a:cxn ang="0">
                      <a:pos x="125" y="165"/>
                    </a:cxn>
                  </a:cxnLst>
                  <a:rect l="0" t="0" r="r" b="b"/>
                  <a:pathLst>
                    <a:path w="249" h="165">
                      <a:moveTo>
                        <a:pt x="125" y="162"/>
                      </a:moveTo>
                      <a:lnTo>
                        <a:pt x="145" y="162"/>
                      </a:lnTo>
                      <a:lnTo>
                        <a:pt x="165" y="160"/>
                      </a:lnTo>
                      <a:lnTo>
                        <a:pt x="182" y="154"/>
                      </a:lnTo>
                      <a:lnTo>
                        <a:pt x="199" y="147"/>
                      </a:lnTo>
                      <a:lnTo>
                        <a:pt x="216" y="140"/>
                      </a:lnTo>
                      <a:lnTo>
                        <a:pt x="226" y="130"/>
                      </a:lnTo>
                      <a:lnTo>
                        <a:pt x="236" y="121"/>
                      </a:lnTo>
                      <a:lnTo>
                        <a:pt x="246" y="108"/>
                      </a:lnTo>
                      <a:lnTo>
                        <a:pt x="249" y="94"/>
                      </a:lnTo>
                      <a:lnTo>
                        <a:pt x="249" y="81"/>
                      </a:lnTo>
                      <a:lnTo>
                        <a:pt x="249" y="68"/>
                      </a:lnTo>
                      <a:lnTo>
                        <a:pt x="246" y="57"/>
                      </a:lnTo>
                      <a:lnTo>
                        <a:pt x="236" y="44"/>
                      </a:lnTo>
                      <a:lnTo>
                        <a:pt x="226" y="35"/>
                      </a:lnTo>
                      <a:lnTo>
                        <a:pt x="216" y="24"/>
                      </a:lnTo>
                      <a:lnTo>
                        <a:pt x="199" y="15"/>
                      </a:lnTo>
                      <a:lnTo>
                        <a:pt x="182" y="9"/>
                      </a:lnTo>
                      <a:lnTo>
                        <a:pt x="165" y="4"/>
                      </a:lnTo>
                      <a:lnTo>
                        <a:pt x="145" y="2"/>
                      </a:lnTo>
                      <a:lnTo>
                        <a:pt x="125" y="0"/>
                      </a:lnTo>
                      <a:lnTo>
                        <a:pt x="105" y="2"/>
                      </a:lnTo>
                      <a:lnTo>
                        <a:pt x="88" y="4"/>
                      </a:lnTo>
                      <a:lnTo>
                        <a:pt x="68" y="9"/>
                      </a:lnTo>
                      <a:lnTo>
                        <a:pt x="51" y="15"/>
                      </a:lnTo>
                      <a:lnTo>
                        <a:pt x="37" y="24"/>
                      </a:lnTo>
                      <a:lnTo>
                        <a:pt x="24" y="35"/>
                      </a:lnTo>
                      <a:lnTo>
                        <a:pt x="14" y="44"/>
                      </a:lnTo>
                      <a:lnTo>
                        <a:pt x="7" y="57"/>
                      </a:lnTo>
                      <a:lnTo>
                        <a:pt x="4" y="68"/>
                      </a:lnTo>
                      <a:lnTo>
                        <a:pt x="0" y="81"/>
                      </a:lnTo>
                      <a:lnTo>
                        <a:pt x="4" y="94"/>
                      </a:lnTo>
                      <a:lnTo>
                        <a:pt x="7" y="108"/>
                      </a:lnTo>
                      <a:lnTo>
                        <a:pt x="14" y="121"/>
                      </a:lnTo>
                      <a:lnTo>
                        <a:pt x="24" y="130"/>
                      </a:lnTo>
                      <a:lnTo>
                        <a:pt x="37" y="140"/>
                      </a:lnTo>
                      <a:lnTo>
                        <a:pt x="51" y="147"/>
                      </a:lnTo>
                      <a:lnTo>
                        <a:pt x="68" y="154"/>
                      </a:lnTo>
                      <a:lnTo>
                        <a:pt x="88" y="160"/>
                      </a:lnTo>
                      <a:lnTo>
                        <a:pt x="105" y="162"/>
                      </a:lnTo>
                      <a:lnTo>
                        <a:pt x="125" y="165"/>
                      </a:lnTo>
                      <a:lnTo>
                        <a:pt x="125" y="165"/>
                      </a:lnTo>
                    </a:path>
                  </a:pathLst>
                </a:custGeom>
                <a:noFill/>
                <a:ln w="20638">
                  <a:solidFill>
                    <a:srgbClr val="000000"/>
                  </a:solidFill>
                  <a:prstDash val="solid"/>
                  <a:round/>
                  <a:headEnd/>
                  <a:tailEnd/>
                </a:ln>
              </p:spPr>
              <p:txBody>
                <a:bodyPr/>
                <a:lstStyle/>
                <a:p>
                  <a:endParaRPr lang="en-US"/>
                </a:p>
              </p:txBody>
            </p:sp>
            <p:sp>
              <p:nvSpPr>
                <p:cNvPr id="1691883" name="Freeform 235"/>
                <p:cNvSpPr>
                  <a:spLocks noEditPoints="1"/>
                </p:cNvSpPr>
                <p:nvPr/>
              </p:nvSpPr>
              <p:spPr bwMode="auto">
                <a:xfrm>
                  <a:off x="886" y="3134"/>
                  <a:ext cx="65" cy="22"/>
                </a:xfrm>
                <a:custGeom>
                  <a:avLst/>
                  <a:gdLst/>
                  <a:ahLst/>
                  <a:cxnLst>
                    <a:cxn ang="0">
                      <a:pos x="0" y="0"/>
                    </a:cxn>
                    <a:cxn ang="0">
                      <a:pos x="74" y="0"/>
                    </a:cxn>
                    <a:cxn ang="0">
                      <a:pos x="74" y="7"/>
                    </a:cxn>
                    <a:cxn ang="0">
                      <a:pos x="3" y="7"/>
                    </a:cxn>
                    <a:cxn ang="0">
                      <a:pos x="3" y="0"/>
                    </a:cxn>
                    <a:cxn ang="0">
                      <a:pos x="3" y="0"/>
                    </a:cxn>
                    <a:cxn ang="0">
                      <a:pos x="0" y="0"/>
                    </a:cxn>
                    <a:cxn ang="0">
                      <a:pos x="3" y="18"/>
                    </a:cxn>
                    <a:cxn ang="0">
                      <a:pos x="74" y="18"/>
                    </a:cxn>
                    <a:cxn ang="0">
                      <a:pos x="74" y="25"/>
                    </a:cxn>
                    <a:cxn ang="0">
                      <a:pos x="3" y="25"/>
                    </a:cxn>
                    <a:cxn ang="0">
                      <a:pos x="3" y="18"/>
                    </a:cxn>
                    <a:cxn ang="0">
                      <a:pos x="3" y="18"/>
                    </a:cxn>
                  </a:cxnLst>
                  <a:rect l="0" t="0" r="r" b="b"/>
                  <a:pathLst>
                    <a:path w="74" h="25">
                      <a:moveTo>
                        <a:pt x="0" y="0"/>
                      </a:moveTo>
                      <a:lnTo>
                        <a:pt x="74" y="0"/>
                      </a:lnTo>
                      <a:lnTo>
                        <a:pt x="74" y="7"/>
                      </a:lnTo>
                      <a:lnTo>
                        <a:pt x="3" y="7"/>
                      </a:lnTo>
                      <a:lnTo>
                        <a:pt x="3" y="0"/>
                      </a:lnTo>
                      <a:lnTo>
                        <a:pt x="3" y="0"/>
                      </a:lnTo>
                      <a:lnTo>
                        <a:pt x="0" y="0"/>
                      </a:lnTo>
                      <a:close/>
                      <a:moveTo>
                        <a:pt x="3" y="18"/>
                      </a:moveTo>
                      <a:lnTo>
                        <a:pt x="74" y="18"/>
                      </a:lnTo>
                      <a:lnTo>
                        <a:pt x="74" y="25"/>
                      </a:lnTo>
                      <a:lnTo>
                        <a:pt x="3" y="25"/>
                      </a:lnTo>
                      <a:lnTo>
                        <a:pt x="3" y="18"/>
                      </a:lnTo>
                      <a:lnTo>
                        <a:pt x="3" y="18"/>
                      </a:lnTo>
                      <a:close/>
                    </a:path>
                  </a:pathLst>
                </a:custGeom>
                <a:solidFill>
                  <a:srgbClr val="000000"/>
                </a:solidFill>
                <a:ln w="9525">
                  <a:noFill/>
                  <a:round/>
                  <a:headEnd/>
                  <a:tailEnd/>
                </a:ln>
              </p:spPr>
              <p:txBody>
                <a:bodyPr/>
                <a:lstStyle/>
                <a:p>
                  <a:endParaRPr lang="en-US"/>
                </a:p>
              </p:txBody>
            </p:sp>
            <p:sp>
              <p:nvSpPr>
                <p:cNvPr id="1691884" name="Line 236"/>
                <p:cNvSpPr>
                  <a:spLocks noChangeShapeType="1"/>
                </p:cNvSpPr>
                <p:nvPr/>
              </p:nvSpPr>
              <p:spPr bwMode="auto">
                <a:xfrm>
                  <a:off x="912" y="2304"/>
                  <a:ext cx="0" cy="768"/>
                </a:xfrm>
                <a:prstGeom prst="line">
                  <a:avLst/>
                </a:prstGeom>
                <a:noFill/>
                <a:ln w="38100">
                  <a:solidFill>
                    <a:srgbClr val="000000"/>
                  </a:solidFill>
                  <a:round/>
                  <a:headEnd type="oval" w="sm" len="sm"/>
                  <a:tailEnd type="triangle" w="med" len="med"/>
                </a:ln>
              </p:spPr>
              <p:txBody>
                <a:bodyPr/>
                <a:lstStyle/>
                <a:p>
                  <a:endParaRPr lang="en-US"/>
                </a:p>
              </p:txBody>
            </p:sp>
          </p:grpSp>
          <p:grpSp>
            <p:nvGrpSpPr>
              <p:cNvPr id="18" name="Group 237"/>
              <p:cNvGrpSpPr>
                <a:grpSpLocks/>
              </p:cNvGrpSpPr>
              <p:nvPr/>
            </p:nvGrpSpPr>
            <p:grpSpPr bwMode="auto">
              <a:xfrm>
                <a:off x="4368" y="2304"/>
                <a:ext cx="404" cy="1200"/>
                <a:chOff x="624" y="2304"/>
                <a:chExt cx="404" cy="1200"/>
              </a:xfrm>
            </p:grpSpPr>
            <p:sp>
              <p:nvSpPr>
                <p:cNvPr id="1691886" name="Freeform 238"/>
                <p:cNvSpPr>
                  <a:spLocks/>
                </p:cNvSpPr>
                <p:nvPr/>
              </p:nvSpPr>
              <p:spPr bwMode="auto">
                <a:xfrm>
                  <a:off x="624" y="3342"/>
                  <a:ext cx="158" cy="162"/>
                </a:xfrm>
                <a:custGeom>
                  <a:avLst/>
                  <a:gdLst/>
                  <a:ahLst/>
                  <a:cxnLst>
                    <a:cxn ang="0">
                      <a:pos x="0" y="101"/>
                    </a:cxn>
                    <a:cxn ang="0">
                      <a:pos x="3" y="114"/>
                    </a:cxn>
                    <a:cxn ang="0">
                      <a:pos x="7" y="125"/>
                    </a:cxn>
                    <a:cxn ang="0">
                      <a:pos x="13" y="134"/>
                    </a:cxn>
                    <a:cxn ang="0">
                      <a:pos x="23" y="143"/>
                    </a:cxn>
                    <a:cxn ang="0">
                      <a:pos x="33" y="152"/>
                    </a:cxn>
                    <a:cxn ang="0">
                      <a:pos x="47" y="158"/>
                    </a:cxn>
                    <a:cxn ang="0">
                      <a:pos x="60" y="165"/>
                    </a:cxn>
                    <a:cxn ang="0">
                      <a:pos x="77" y="169"/>
                    </a:cxn>
                    <a:cxn ang="0">
                      <a:pos x="94" y="172"/>
                    </a:cxn>
                    <a:cxn ang="0">
                      <a:pos x="111" y="172"/>
                    </a:cxn>
                    <a:cxn ang="0">
                      <a:pos x="131" y="172"/>
                    </a:cxn>
                    <a:cxn ang="0">
                      <a:pos x="148" y="169"/>
                    </a:cxn>
                    <a:cxn ang="0">
                      <a:pos x="161" y="165"/>
                    </a:cxn>
                    <a:cxn ang="0">
                      <a:pos x="178" y="158"/>
                    </a:cxn>
                    <a:cxn ang="0">
                      <a:pos x="188" y="152"/>
                    </a:cxn>
                    <a:cxn ang="0">
                      <a:pos x="202" y="143"/>
                    </a:cxn>
                    <a:cxn ang="0">
                      <a:pos x="208" y="134"/>
                    </a:cxn>
                    <a:cxn ang="0">
                      <a:pos x="215" y="125"/>
                    </a:cxn>
                    <a:cxn ang="0">
                      <a:pos x="222" y="114"/>
                    </a:cxn>
                    <a:cxn ang="0">
                      <a:pos x="222" y="104"/>
                    </a:cxn>
                    <a:cxn ang="0">
                      <a:pos x="222" y="0"/>
                    </a:cxn>
                    <a:cxn ang="0">
                      <a:pos x="3" y="0"/>
                    </a:cxn>
                    <a:cxn ang="0">
                      <a:pos x="3" y="104"/>
                    </a:cxn>
                    <a:cxn ang="0">
                      <a:pos x="3" y="104"/>
                    </a:cxn>
                  </a:cxnLst>
                  <a:rect l="0" t="0" r="r" b="b"/>
                  <a:pathLst>
                    <a:path w="222" h="172">
                      <a:moveTo>
                        <a:pt x="0" y="101"/>
                      </a:moveTo>
                      <a:lnTo>
                        <a:pt x="3" y="114"/>
                      </a:lnTo>
                      <a:lnTo>
                        <a:pt x="7" y="125"/>
                      </a:lnTo>
                      <a:lnTo>
                        <a:pt x="13" y="134"/>
                      </a:lnTo>
                      <a:lnTo>
                        <a:pt x="23" y="143"/>
                      </a:lnTo>
                      <a:lnTo>
                        <a:pt x="33" y="152"/>
                      </a:lnTo>
                      <a:lnTo>
                        <a:pt x="47" y="158"/>
                      </a:lnTo>
                      <a:lnTo>
                        <a:pt x="60" y="165"/>
                      </a:lnTo>
                      <a:lnTo>
                        <a:pt x="77" y="169"/>
                      </a:lnTo>
                      <a:lnTo>
                        <a:pt x="94" y="172"/>
                      </a:lnTo>
                      <a:lnTo>
                        <a:pt x="111" y="172"/>
                      </a:lnTo>
                      <a:lnTo>
                        <a:pt x="131" y="172"/>
                      </a:lnTo>
                      <a:lnTo>
                        <a:pt x="148" y="169"/>
                      </a:lnTo>
                      <a:lnTo>
                        <a:pt x="161" y="165"/>
                      </a:lnTo>
                      <a:lnTo>
                        <a:pt x="178" y="158"/>
                      </a:lnTo>
                      <a:lnTo>
                        <a:pt x="188" y="152"/>
                      </a:lnTo>
                      <a:lnTo>
                        <a:pt x="202" y="143"/>
                      </a:lnTo>
                      <a:lnTo>
                        <a:pt x="208" y="134"/>
                      </a:lnTo>
                      <a:lnTo>
                        <a:pt x="215" y="125"/>
                      </a:lnTo>
                      <a:lnTo>
                        <a:pt x="222" y="114"/>
                      </a:lnTo>
                      <a:lnTo>
                        <a:pt x="222" y="104"/>
                      </a:lnTo>
                      <a:lnTo>
                        <a:pt x="222" y="0"/>
                      </a:lnTo>
                      <a:lnTo>
                        <a:pt x="3" y="0"/>
                      </a:lnTo>
                      <a:lnTo>
                        <a:pt x="3" y="104"/>
                      </a:lnTo>
                      <a:lnTo>
                        <a:pt x="3" y="104"/>
                      </a:lnTo>
                    </a:path>
                  </a:pathLst>
                </a:custGeom>
                <a:noFill/>
                <a:ln w="20638">
                  <a:solidFill>
                    <a:srgbClr val="000000"/>
                  </a:solidFill>
                  <a:prstDash val="solid"/>
                  <a:round/>
                  <a:headEnd/>
                  <a:tailEnd/>
                </a:ln>
              </p:spPr>
              <p:txBody>
                <a:bodyPr/>
                <a:lstStyle/>
                <a:p>
                  <a:endParaRPr lang="en-US"/>
                </a:p>
              </p:txBody>
            </p:sp>
            <p:sp>
              <p:nvSpPr>
                <p:cNvPr id="1691887" name="Line 239"/>
                <p:cNvSpPr>
                  <a:spLocks noChangeShapeType="1"/>
                </p:cNvSpPr>
                <p:nvPr/>
              </p:nvSpPr>
              <p:spPr bwMode="auto">
                <a:xfrm>
                  <a:off x="651" y="2304"/>
                  <a:ext cx="6" cy="1036"/>
                </a:xfrm>
                <a:prstGeom prst="line">
                  <a:avLst/>
                </a:prstGeom>
                <a:noFill/>
                <a:ln w="20701">
                  <a:solidFill>
                    <a:srgbClr val="000000"/>
                  </a:solidFill>
                  <a:round/>
                  <a:headEnd type="oval" w="sm" len="sm"/>
                  <a:tailEnd/>
                </a:ln>
              </p:spPr>
              <p:txBody>
                <a:bodyPr/>
                <a:lstStyle/>
                <a:p>
                  <a:endParaRPr lang="en-US"/>
                </a:p>
              </p:txBody>
            </p:sp>
            <p:sp>
              <p:nvSpPr>
                <p:cNvPr id="1691888" name="Freeform 240"/>
                <p:cNvSpPr>
                  <a:spLocks/>
                </p:cNvSpPr>
                <p:nvPr/>
              </p:nvSpPr>
              <p:spPr bwMode="auto">
                <a:xfrm>
                  <a:off x="739" y="3218"/>
                  <a:ext cx="180" cy="113"/>
                </a:xfrm>
                <a:custGeom>
                  <a:avLst/>
                  <a:gdLst/>
                  <a:ahLst/>
                  <a:cxnLst>
                    <a:cxn ang="0">
                      <a:pos x="248" y="0"/>
                    </a:cxn>
                    <a:cxn ang="0">
                      <a:pos x="252" y="68"/>
                    </a:cxn>
                    <a:cxn ang="0">
                      <a:pos x="0" y="68"/>
                    </a:cxn>
                    <a:cxn ang="0">
                      <a:pos x="0" y="136"/>
                    </a:cxn>
                  </a:cxnLst>
                  <a:rect l="0" t="0" r="r" b="b"/>
                  <a:pathLst>
                    <a:path w="252" h="136">
                      <a:moveTo>
                        <a:pt x="248" y="0"/>
                      </a:moveTo>
                      <a:lnTo>
                        <a:pt x="252" y="68"/>
                      </a:lnTo>
                      <a:lnTo>
                        <a:pt x="0" y="68"/>
                      </a:lnTo>
                      <a:lnTo>
                        <a:pt x="0" y="136"/>
                      </a:lnTo>
                    </a:path>
                  </a:pathLst>
                </a:custGeom>
                <a:noFill/>
                <a:ln w="20638">
                  <a:solidFill>
                    <a:srgbClr val="000000"/>
                  </a:solidFill>
                  <a:prstDash val="solid"/>
                  <a:round/>
                  <a:headEnd/>
                  <a:tailEnd/>
                </a:ln>
              </p:spPr>
              <p:txBody>
                <a:bodyPr/>
                <a:lstStyle/>
                <a:p>
                  <a:endParaRPr lang="en-US"/>
                </a:p>
              </p:txBody>
            </p:sp>
            <p:sp>
              <p:nvSpPr>
                <p:cNvPr id="1691889" name="Freeform 241"/>
                <p:cNvSpPr>
                  <a:spLocks/>
                </p:cNvSpPr>
                <p:nvPr/>
              </p:nvSpPr>
              <p:spPr bwMode="auto">
                <a:xfrm>
                  <a:off x="808" y="3069"/>
                  <a:ext cx="220" cy="149"/>
                </a:xfrm>
                <a:custGeom>
                  <a:avLst/>
                  <a:gdLst/>
                  <a:ahLst/>
                  <a:cxnLst>
                    <a:cxn ang="0">
                      <a:pos x="125" y="162"/>
                    </a:cxn>
                    <a:cxn ang="0">
                      <a:pos x="145" y="162"/>
                    </a:cxn>
                    <a:cxn ang="0">
                      <a:pos x="165" y="160"/>
                    </a:cxn>
                    <a:cxn ang="0">
                      <a:pos x="182" y="154"/>
                    </a:cxn>
                    <a:cxn ang="0">
                      <a:pos x="199" y="147"/>
                    </a:cxn>
                    <a:cxn ang="0">
                      <a:pos x="216" y="140"/>
                    </a:cxn>
                    <a:cxn ang="0">
                      <a:pos x="226" y="130"/>
                    </a:cxn>
                    <a:cxn ang="0">
                      <a:pos x="236" y="121"/>
                    </a:cxn>
                    <a:cxn ang="0">
                      <a:pos x="246" y="108"/>
                    </a:cxn>
                    <a:cxn ang="0">
                      <a:pos x="249" y="94"/>
                    </a:cxn>
                    <a:cxn ang="0">
                      <a:pos x="249" y="81"/>
                    </a:cxn>
                    <a:cxn ang="0">
                      <a:pos x="249" y="68"/>
                    </a:cxn>
                    <a:cxn ang="0">
                      <a:pos x="246" y="57"/>
                    </a:cxn>
                    <a:cxn ang="0">
                      <a:pos x="236" y="44"/>
                    </a:cxn>
                    <a:cxn ang="0">
                      <a:pos x="226" y="35"/>
                    </a:cxn>
                    <a:cxn ang="0">
                      <a:pos x="216" y="24"/>
                    </a:cxn>
                    <a:cxn ang="0">
                      <a:pos x="199" y="15"/>
                    </a:cxn>
                    <a:cxn ang="0">
                      <a:pos x="182" y="9"/>
                    </a:cxn>
                    <a:cxn ang="0">
                      <a:pos x="165" y="4"/>
                    </a:cxn>
                    <a:cxn ang="0">
                      <a:pos x="145" y="2"/>
                    </a:cxn>
                    <a:cxn ang="0">
                      <a:pos x="125" y="0"/>
                    </a:cxn>
                    <a:cxn ang="0">
                      <a:pos x="105" y="2"/>
                    </a:cxn>
                    <a:cxn ang="0">
                      <a:pos x="88" y="4"/>
                    </a:cxn>
                    <a:cxn ang="0">
                      <a:pos x="68" y="9"/>
                    </a:cxn>
                    <a:cxn ang="0">
                      <a:pos x="51" y="15"/>
                    </a:cxn>
                    <a:cxn ang="0">
                      <a:pos x="37" y="24"/>
                    </a:cxn>
                    <a:cxn ang="0">
                      <a:pos x="24" y="35"/>
                    </a:cxn>
                    <a:cxn ang="0">
                      <a:pos x="14" y="44"/>
                    </a:cxn>
                    <a:cxn ang="0">
                      <a:pos x="7" y="57"/>
                    </a:cxn>
                    <a:cxn ang="0">
                      <a:pos x="4" y="68"/>
                    </a:cxn>
                    <a:cxn ang="0">
                      <a:pos x="0" y="81"/>
                    </a:cxn>
                    <a:cxn ang="0">
                      <a:pos x="4" y="94"/>
                    </a:cxn>
                    <a:cxn ang="0">
                      <a:pos x="7" y="108"/>
                    </a:cxn>
                    <a:cxn ang="0">
                      <a:pos x="14" y="121"/>
                    </a:cxn>
                    <a:cxn ang="0">
                      <a:pos x="24" y="130"/>
                    </a:cxn>
                    <a:cxn ang="0">
                      <a:pos x="37" y="140"/>
                    </a:cxn>
                    <a:cxn ang="0">
                      <a:pos x="51" y="147"/>
                    </a:cxn>
                    <a:cxn ang="0">
                      <a:pos x="68" y="154"/>
                    </a:cxn>
                    <a:cxn ang="0">
                      <a:pos x="88" y="160"/>
                    </a:cxn>
                    <a:cxn ang="0">
                      <a:pos x="105" y="162"/>
                    </a:cxn>
                    <a:cxn ang="0">
                      <a:pos x="125" y="165"/>
                    </a:cxn>
                    <a:cxn ang="0">
                      <a:pos x="125" y="165"/>
                    </a:cxn>
                  </a:cxnLst>
                  <a:rect l="0" t="0" r="r" b="b"/>
                  <a:pathLst>
                    <a:path w="249" h="165">
                      <a:moveTo>
                        <a:pt x="125" y="162"/>
                      </a:moveTo>
                      <a:lnTo>
                        <a:pt x="145" y="162"/>
                      </a:lnTo>
                      <a:lnTo>
                        <a:pt x="165" y="160"/>
                      </a:lnTo>
                      <a:lnTo>
                        <a:pt x="182" y="154"/>
                      </a:lnTo>
                      <a:lnTo>
                        <a:pt x="199" y="147"/>
                      </a:lnTo>
                      <a:lnTo>
                        <a:pt x="216" y="140"/>
                      </a:lnTo>
                      <a:lnTo>
                        <a:pt x="226" y="130"/>
                      </a:lnTo>
                      <a:lnTo>
                        <a:pt x="236" y="121"/>
                      </a:lnTo>
                      <a:lnTo>
                        <a:pt x="246" y="108"/>
                      </a:lnTo>
                      <a:lnTo>
                        <a:pt x="249" y="94"/>
                      </a:lnTo>
                      <a:lnTo>
                        <a:pt x="249" y="81"/>
                      </a:lnTo>
                      <a:lnTo>
                        <a:pt x="249" y="68"/>
                      </a:lnTo>
                      <a:lnTo>
                        <a:pt x="246" y="57"/>
                      </a:lnTo>
                      <a:lnTo>
                        <a:pt x="236" y="44"/>
                      </a:lnTo>
                      <a:lnTo>
                        <a:pt x="226" y="35"/>
                      </a:lnTo>
                      <a:lnTo>
                        <a:pt x="216" y="24"/>
                      </a:lnTo>
                      <a:lnTo>
                        <a:pt x="199" y="15"/>
                      </a:lnTo>
                      <a:lnTo>
                        <a:pt x="182" y="9"/>
                      </a:lnTo>
                      <a:lnTo>
                        <a:pt x="165" y="4"/>
                      </a:lnTo>
                      <a:lnTo>
                        <a:pt x="145" y="2"/>
                      </a:lnTo>
                      <a:lnTo>
                        <a:pt x="125" y="0"/>
                      </a:lnTo>
                      <a:lnTo>
                        <a:pt x="105" y="2"/>
                      </a:lnTo>
                      <a:lnTo>
                        <a:pt x="88" y="4"/>
                      </a:lnTo>
                      <a:lnTo>
                        <a:pt x="68" y="9"/>
                      </a:lnTo>
                      <a:lnTo>
                        <a:pt x="51" y="15"/>
                      </a:lnTo>
                      <a:lnTo>
                        <a:pt x="37" y="24"/>
                      </a:lnTo>
                      <a:lnTo>
                        <a:pt x="24" y="35"/>
                      </a:lnTo>
                      <a:lnTo>
                        <a:pt x="14" y="44"/>
                      </a:lnTo>
                      <a:lnTo>
                        <a:pt x="7" y="57"/>
                      </a:lnTo>
                      <a:lnTo>
                        <a:pt x="4" y="68"/>
                      </a:lnTo>
                      <a:lnTo>
                        <a:pt x="0" y="81"/>
                      </a:lnTo>
                      <a:lnTo>
                        <a:pt x="4" y="94"/>
                      </a:lnTo>
                      <a:lnTo>
                        <a:pt x="7" y="108"/>
                      </a:lnTo>
                      <a:lnTo>
                        <a:pt x="14" y="121"/>
                      </a:lnTo>
                      <a:lnTo>
                        <a:pt x="24" y="130"/>
                      </a:lnTo>
                      <a:lnTo>
                        <a:pt x="37" y="140"/>
                      </a:lnTo>
                      <a:lnTo>
                        <a:pt x="51" y="147"/>
                      </a:lnTo>
                      <a:lnTo>
                        <a:pt x="68" y="154"/>
                      </a:lnTo>
                      <a:lnTo>
                        <a:pt x="88" y="160"/>
                      </a:lnTo>
                      <a:lnTo>
                        <a:pt x="105" y="162"/>
                      </a:lnTo>
                      <a:lnTo>
                        <a:pt x="125" y="165"/>
                      </a:lnTo>
                      <a:lnTo>
                        <a:pt x="125" y="165"/>
                      </a:lnTo>
                    </a:path>
                  </a:pathLst>
                </a:custGeom>
                <a:noFill/>
                <a:ln w="20638">
                  <a:solidFill>
                    <a:srgbClr val="000000"/>
                  </a:solidFill>
                  <a:prstDash val="solid"/>
                  <a:round/>
                  <a:headEnd/>
                  <a:tailEnd/>
                </a:ln>
              </p:spPr>
              <p:txBody>
                <a:bodyPr/>
                <a:lstStyle/>
                <a:p>
                  <a:endParaRPr lang="en-US"/>
                </a:p>
              </p:txBody>
            </p:sp>
            <p:sp>
              <p:nvSpPr>
                <p:cNvPr id="1691890" name="Freeform 242"/>
                <p:cNvSpPr>
                  <a:spLocks noEditPoints="1"/>
                </p:cNvSpPr>
                <p:nvPr/>
              </p:nvSpPr>
              <p:spPr bwMode="auto">
                <a:xfrm>
                  <a:off x="886" y="3134"/>
                  <a:ext cx="65" cy="22"/>
                </a:xfrm>
                <a:custGeom>
                  <a:avLst/>
                  <a:gdLst/>
                  <a:ahLst/>
                  <a:cxnLst>
                    <a:cxn ang="0">
                      <a:pos x="0" y="0"/>
                    </a:cxn>
                    <a:cxn ang="0">
                      <a:pos x="74" y="0"/>
                    </a:cxn>
                    <a:cxn ang="0">
                      <a:pos x="74" y="7"/>
                    </a:cxn>
                    <a:cxn ang="0">
                      <a:pos x="3" y="7"/>
                    </a:cxn>
                    <a:cxn ang="0">
                      <a:pos x="3" y="0"/>
                    </a:cxn>
                    <a:cxn ang="0">
                      <a:pos x="3" y="0"/>
                    </a:cxn>
                    <a:cxn ang="0">
                      <a:pos x="0" y="0"/>
                    </a:cxn>
                    <a:cxn ang="0">
                      <a:pos x="3" y="18"/>
                    </a:cxn>
                    <a:cxn ang="0">
                      <a:pos x="74" y="18"/>
                    </a:cxn>
                    <a:cxn ang="0">
                      <a:pos x="74" y="25"/>
                    </a:cxn>
                    <a:cxn ang="0">
                      <a:pos x="3" y="25"/>
                    </a:cxn>
                    <a:cxn ang="0">
                      <a:pos x="3" y="18"/>
                    </a:cxn>
                    <a:cxn ang="0">
                      <a:pos x="3" y="18"/>
                    </a:cxn>
                  </a:cxnLst>
                  <a:rect l="0" t="0" r="r" b="b"/>
                  <a:pathLst>
                    <a:path w="74" h="25">
                      <a:moveTo>
                        <a:pt x="0" y="0"/>
                      </a:moveTo>
                      <a:lnTo>
                        <a:pt x="74" y="0"/>
                      </a:lnTo>
                      <a:lnTo>
                        <a:pt x="74" y="7"/>
                      </a:lnTo>
                      <a:lnTo>
                        <a:pt x="3" y="7"/>
                      </a:lnTo>
                      <a:lnTo>
                        <a:pt x="3" y="0"/>
                      </a:lnTo>
                      <a:lnTo>
                        <a:pt x="3" y="0"/>
                      </a:lnTo>
                      <a:lnTo>
                        <a:pt x="0" y="0"/>
                      </a:lnTo>
                      <a:close/>
                      <a:moveTo>
                        <a:pt x="3" y="18"/>
                      </a:moveTo>
                      <a:lnTo>
                        <a:pt x="74" y="18"/>
                      </a:lnTo>
                      <a:lnTo>
                        <a:pt x="74" y="25"/>
                      </a:lnTo>
                      <a:lnTo>
                        <a:pt x="3" y="25"/>
                      </a:lnTo>
                      <a:lnTo>
                        <a:pt x="3" y="18"/>
                      </a:lnTo>
                      <a:lnTo>
                        <a:pt x="3" y="18"/>
                      </a:lnTo>
                      <a:close/>
                    </a:path>
                  </a:pathLst>
                </a:custGeom>
                <a:solidFill>
                  <a:srgbClr val="000000"/>
                </a:solidFill>
                <a:ln w="9525">
                  <a:noFill/>
                  <a:round/>
                  <a:headEnd/>
                  <a:tailEnd/>
                </a:ln>
              </p:spPr>
              <p:txBody>
                <a:bodyPr/>
                <a:lstStyle/>
                <a:p>
                  <a:endParaRPr lang="en-US"/>
                </a:p>
              </p:txBody>
            </p:sp>
            <p:sp>
              <p:nvSpPr>
                <p:cNvPr id="1691891" name="Line 243"/>
                <p:cNvSpPr>
                  <a:spLocks noChangeShapeType="1"/>
                </p:cNvSpPr>
                <p:nvPr/>
              </p:nvSpPr>
              <p:spPr bwMode="auto">
                <a:xfrm>
                  <a:off x="912" y="2304"/>
                  <a:ext cx="0" cy="768"/>
                </a:xfrm>
                <a:prstGeom prst="line">
                  <a:avLst/>
                </a:prstGeom>
                <a:noFill/>
                <a:ln w="38100">
                  <a:solidFill>
                    <a:srgbClr val="000000"/>
                  </a:solidFill>
                  <a:round/>
                  <a:headEnd type="oval" w="sm" len="sm"/>
                  <a:tailEnd type="triangle" w="med" len="med"/>
                </a:ln>
              </p:spPr>
              <p:txBody>
                <a:bodyPr/>
                <a:lstStyle/>
                <a:p>
                  <a:endParaRPr lang="en-US"/>
                </a:p>
              </p:txBody>
            </p:sp>
          </p:grpSp>
          <p:sp>
            <p:nvSpPr>
              <p:cNvPr id="1691899" name="Line 251"/>
              <p:cNvSpPr>
                <a:spLocks noChangeShapeType="1"/>
              </p:cNvSpPr>
              <p:nvPr/>
            </p:nvSpPr>
            <p:spPr bwMode="auto">
              <a:xfrm>
                <a:off x="2592" y="1200"/>
                <a:ext cx="0" cy="192"/>
              </a:xfrm>
              <a:prstGeom prst="line">
                <a:avLst/>
              </a:prstGeom>
              <a:noFill/>
              <a:ln w="28575">
                <a:solidFill>
                  <a:schemeClr val="tx1"/>
                </a:solidFill>
                <a:round/>
                <a:headEnd/>
                <a:tailEnd/>
              </a:ln>
              <a:effectLst/>
            </p:spPr>
            <p:txBody>
              <a:bodyPr/>
              <a:lstStyle/>
              <a:p>
                <a:endParaRPr lang="en-US"/>
              </a:p>
            </p:txBody>
          </p:sp>
          <p:sp>
            <p:nvSpPr>
              <p:cNvPr id="1691900" name="Line 252"/>
              <p:cNvSpPr>
                <a:spLocks noChangeShapeType="1"/>
              </p:cNvSpPr>
              <p:nvPr/>
            </p:nvSpPr>
            <p:spPr bwMode="auto">
              <a:xfrm>
                <a:off x="240" y="1392"/>
                <a:ext cx="2352" cy="0"/>
              </a:xfrm>
              <a:prstGeom prst="line">
                <a:avLst/>
              </a:prstGeom>
              <a:noFill/>
              <a:ln w="28575">
                <a:solidFill>
                  <a:schemeClr val="tx1"/>
                </a:solidFill>
                <a:round/>
                <a:headEnd/>
                <a:tailEnd/>
              </a:ln>
              <a:effectLst/>
            </p:spPr>
            <p:txBody>
              <a:bodyPr/>
              <a:lstStyle/>
              <a:p>
                <a:endParaRPr lang="en-US"/>
              </a:p>
            </p:txBody>
          </p:sp>
          <p:sp>
            <p:nvSpPr>
              <p:cNvPr id="1691901" name="Line 253"/>
              <p:cNvSpPr>
                <a:spLocks noChangeShapeType="1"/>
              </p:cNvSpPr>
              <p:nvPr/>
            </p:nvSpPr>
            <p:spPr bwMode="auto">
              <a:xfrm>
                <a:off x="240" y="1392"/>
                <a:ext cx="0" cy="1728"/>
              </a:xfrm>
              <a:prstGeom prst="line">
                <a:avLst/>
              </a:prstGeom>
              <a:noFill/>
              <a:ln w="28575">
                <a:solidFill>
                  <a:schemeClr val="tx1"/>
                </a:solidFill>
                <a:round/>
                <a:headEnd/>
                <a:tailEnd/>
              </a:ln>
              <a:effectLst/>
            </p:spPr>
            <p:txBody>
              <a:bodyPr/>
              <a:lstStyle/>
              <a:p>
                <a:endParaRPr lang="en-US"/>
              </a:p>
            </p:txBody>
          </p:sp>
          <p:sp>
            <p:nvSpPr>
              <p:cNvPr id="1691902" name="Line 254"/>
              <p:cNvSpPr>
                <a:spLocks noChangeShapeType="1"/>
              </p:cNvSpPr>
              <p:nvPr/>
            </p:nvSpPr>
            <p:spPr bwMode="auto">
              <a:xfrm>
                <a:off x="240" y="3120"/>
                <a:ext cx="576" cy="0"/>
              </a:xfrm>
              <a:prstGeom prst="line">
                <a:avLst/>
              </a:prstGeom>
              <a:noFill/>
              <a:ln w="28575">
                <a:solidFill>
                  <a:schemeClr val="tx1"/>
                </a:solidFill>
                <a:round/>
                <a:headEnd/>
                <a:tailEnd type="triangle" w="med" len="med"/>
              </a:ln>
              <a:effectLst/>
            </p:spPr>
            <p:txBody>
              <a:bodyPr/>
              <a:lstStyle/>
              <a:p>
                <a:endParaRPr lang="en-US"/>
              </a:p>
            </p:txBody>
          </p:sp>
          <p:sp>
            <p:nvSpPr>
              <p:cNvPr id="1691903" name="Line 255"/>
              <p:cNvSpPr>
                <a:spLocks noChangeShapeType="1"/>
              </p:cNvSpPr>
              <p:nvPr/>
            </p:nvSpPr>
            <p:spPr bwMode="auto">
              <a:xfrm>
                <a:off x="1008" y="3120"/>
                <a:ext cx="1056" cy="0"/>
              </a:xfrm>
              <a:prstGeom prst="line">
                <a:avLst/>
              </a:prstGeom>
              <a:noFill/>
              <a:ln w="28575">
                <a:solidFill>
                  <a:schemeClr val="tx1"/>
                </a:solidFill>
                <a:round/>
                <a:headEnd/>
                <a:tailEnd type="triangle" w="med" len="med"/>
              </a:ln>
              <a:effectLst/>
            </p:spPr>
            <p:txBody>
              <a:bodyPr/>
              <a:lstStyle/>
              <a:p>
                <a:endParaRPr lang="en-US"/>
              </a:p>
            </p:txBody>
          </p:sp>
          <p:sp>
            <p:nvSpPr>
              <p:cNvPr id="1691904" name="Line 256"/>
              <p:cNvSpPr>
                <a:spLocks noChangeShapeType="1"/>
              </p:cNvSpPr>
              <p:nvPr/>
            </p:nvSpPr>
            <p:spPr bwMode="auto">
              <a:xfrm>
                <a:off x="2256" y="3120"/>
                <a:ext cx="1056" cy="0"/>
              </a:xfrm>
              <a:prstGeom prst="line">
                <a:avLst/>
              </a:prstGeom>
              <a:noFill/>
              <a:ln w="28575">
                <a:solidFill>
                  <a:schemeClr val="tx1"/>
                </a:solidFill>
                <a:round/>
                <a:headEnd/>
                <a:tailEnd type="triangle" w="med" len="med"/>
              </a:ln>
              <a:effectLst/>
            </p:spPr>
            <p:txBody>
              <a:bodyPr/>
              <a:lstStyle/>
              <a:p>
                <a:endParaRPr lang="en-US"/>
              </a:p>
            </p:txBody>
          </p:sp>
          <p:sp>
            <p:nvSpPr>
              <p:cNvPr id="1691905" name="Line 257"/>
              <p:cNvSpPr>
                <a:spLocks noChangeShapeType="1"/>
              </p:cNvSpPr>
              <p:nvPr/>
            </p:nvSpPr>
            <p:spPr bwMode="auto">
              <a:xfrm>
                <a:off x="3504" y="3120"/>
                <a:ext cx="1056" cy="0"/>
              </a:xfrm>
              <a:prstGeom prst="line">
                <a:avLst/>
              </a:prstGeom>
              <a:noFill/>
              <a:ln w="28575">
                <a:solidFill>
                  <a:schemeClr val="tx1"/>
                </a:solidFill>
                <a:round/>
                <a:headEnd/>
                <a:tailEnd type="triangle" w="med" len="med"/>
              </a:ln>
              <a:effectLst/>
            </p:spPr>
            <p:txBody>
              <a:bodyPr/>
              <a:lstStyle/>
              <a:p>
                <a:endParaRPr lang="en-US"/>
              </a:p>
            </p:txBody>
          </p:sp>
        </p:grpSp>
      </p:grpSp>
      <p:grpSp>
        <p:nvGrpSpPr>
          <p:cNvPr id="19" name="Group 300"/>
          <p:cNvGrpSpPr>
            <a:grpSpLocks/>
          </p:cNvGrpSpPr>
          <p:nvPr/>
        </p:nvGrpSpPr>
        <p:grpSpPr bwMode="auto">
          <a:xfrm>
            <a:off x="1143000" y="3276600"/>
            <a:ext cx="7467600" cy="3392488"/>
            <a:chOff x="720" y="2017"/>
            <a:chExt cx="4704" cy="2184"/>
          </a:xfrm>
        </p:grpSpPr>
        <p:sp>
          <p:nvSpPr>
            <p:cNvPr id="1691911" name="Line 263"/>
            <p:cNvSpPr>
              <a:spLocks noChangeShapeType="1"/>
            </p:cNvSpPr>
            <p:nvPr/>
          </p:nvSpPr>
          <p:spPr bwMode="auto">
            <a:xfrm>
              <a:off x="5136" y="2017"/>
              <a:ext cx="0" cy="1583"/>
            </a:xfrm>
            <a:prstGeom prst="line">
              <a:avLst/>
            </a:prstGeom>
            <a:noFill/>
            <a:ln w="38100">
              <a:solidFill>
                <a:srgbClr val="000000"/>
              </a:solidFill>
              <a:round/>
              <a:headEnd type="oval" w="sm" len="sm"/>
              <a:tailEnd/>
            </a:ln>
          </p:spPr>
          <p:txBody>
            <a:bodyPr/>
            <a:lstStyle/>
            <a:p>
              <a:endParaRPr lang="en-US"/>
            </a:p>
          </p:txBody>
        </p:sp>
        <p:sp>
          <p:nvSpPr>
            <p:cNvPr id="1691913" name="Line 265"/>
            <p:cNvSpPr>
              <a:spLocks noChangeShapeType="1"/>
            </p:cNvSpPr>
            <p:nvPr/>
          </p:nvSpPr>
          <p:spPr bwMode="auto">
            <a:xfrm>
              <a:off x="3840" y="2017"/>
              <a:ext cx="0" cy="1679"/>
            </a:xfrm>
            <a:prstGeom prst="line">
              <a:avLst/>
            </a:prstGeom>
            <a:noFill/>
            <a:ln w="38100">
              <a:solidFill>
                <a:srgbClr val="000000"/>
              </a:solidFill>
              <a:round/>
              <a:headEnd type="oval" w="sm" len="sm"/>
              <a:tailEnd/>
            </a:ln>
          </p:spPr>
          <p:txBody>
            <a:bodyPr/>
            <a:lstStyle/>
            <a:p>
              <a:endParaRPr lang="en-US"/>
            </a:p>
          </p:txBody>
        </p:sp>
        <p:sp>
          <p:nvSpPr>
            <p:cNvPr id="1691914" name="Line 266"/>
            <p:cNvSpPr>
              <a:spLocks noChangeShapeType="1"/>
            </p:cNvSpPr>
            <p:nvPr/>
          </p:nvSpPr>
          <p:spPr bwMode="auto">
            <a:xfrm>
              <a:off x="2592" y="2017"/>
              <a:ext cx="0" cy="1295"/>
            </a:xfrm>
            <a:prstGeom prst="line">
              <a:avLst/>
            </a:prstGeom>
            <a:noFill/>
            <a:ln w="38100">
              <a:solidFill>
                <a:srgbClr val="000000"/>
              </a:solidFill>
              <a:round/>
              <a:headEnd type="oval" w="sm" len="sm"/>
              <a:tailEnd/>
            </a:ln>
          </p:spPr>
          <p:txBody>
            <a:bodyPr/>
            <a:lstStyle/>
            <a:p>
              <a:endParaRPr lang="en-US"/>
            </a:p>
          </p:txBody>
        </p:sp>
        <p:sp>
          <p:nvSpPr>
            <p:cNvPr id="1691915" name="Line 267"/>
            <p:cNvSpPr>
              <a:spLocks noChangeShapeType="1"/>
            </p:cNvSpPr>
            <p:nvPr/>
          </p:nvSpPr>
          <p:spPr bwMode="auto">
            <a:xfrm>
              <a:off x="1344" y="2017"/>
              <a:ext cx="0" cy="1391"/>
            </a:xfrm>
            <a:prstGeom prst="line">
              <a:avLst/>
            </a:prstGeom>
            <a:noFill/>
            <a:ln w="38100">
              <a:solidFill>
                <a:srgbClr val="000000"/>
              </a:solidFill>
              <a:round/>
              <a:headEnd type="oval" w="sm" len="sm"/>
              <a:tailEnd/>
            </a:ln>
          </p:spPr>
          <p:txBody>
            <a:bodyPr/>
            <a:lstStyle/>
            <a:p>
              <a:endParaRPr lang="en-US"/>
            </a:p>
          </p:txBody>
        </p:sp>
        <p:grpSp>
          <p:nvGrpSpPr>
            <p:cNvPr id="20" name="Group 299"/>
            <p:cNvGrpSpPr>
              <a:grpSpLocks/>
            </p:cNvGrpSpPr>
            <p:nvPr/>
          </p:nvGrpSpPr>
          <p:grpSpPr bwMode="auto">
            <a:xfrm>
              <a:off x="720" y="3229"/>
              <a:ext cx="4704" cy="972"/>
              <a:chOff x="720" y="3229"/>
              <a:chExt cx="4704" cy="972"/>
            </a:xfrm>
          </p:grpSpPr>
          <p:sp>
            <p:nvSpPr>
              <p:cNvPr id="1691657" name="Text Box 9"/>
              <p:cNvSpPr txBox="1">
                <a:spLocks noChangeArrowheads="1"/>
              </p:cNvSpPr>
              <p:nvPr/>
            </p:nvSpPr>
            <p:spPr bwMode="auto">
              <a:xfrm>
                <a:off x="2064" y="3984"/>
                <a:ext cx="272" cy="217"/>
              </a:xfrm>
              <a:prstGeom prst="rect">
                <a:avLst/>
              </a:prstGeom>
              <a:noFill/>
              <a:ln w="12700">
                <a:noFill/>
                <a:miter lim="800000"/>
                <a:headEnd/>
                <a:tailEnd/>
              </a:ln>
              <a:effectLst/>
            </p:spPr>
            <p:txBody>
              <a:bodyPr wrap="none">
                <a:spAutoFit/>
              </a:bodyPr>
              <a:lstStyle/>
              <a:p>
                <a:r>
                  <a:rPr lang="en-US" sz="1600">
                    <a:solidFill>
                      <a:schemeClr val="tx1"/>
                    </a:solidFill>
                  </a:rPr>
                  <a:t>Hit</a:t>
                </a:r>
              </a:p>
            </p:txBody>
          </p:sp>
          <p:sp>
            <p:nvSpPr>
              <p:cNvPr id="1691704" name="Line 56"/>
              <p:cNvSpPr>
                <a:spLocks noChangeShapeType="1"/>
              </p:cNvSpPr>
              <p:nvPr/>
            </p:nvSpPr>
            <p:spPr bwMode="auto">
              <a:xfrm>
                <a:off x="5040" y="3325"/>
                <a:ext cx="192" cy="57"/>
              </a:xfrm>
              <a:prstGeom prst="line">
                <a:avLst/>
              </a:prstGeom>
              <a:noFill/>
              <a:ln w="20638">
                <a:solidFill>
                  <a:srgbClr val="000000"/>
                </a:solidFill>
                <a:round/>
                <a:headEnd/>
                <a:tailEnd/>
              </a:ln>
            </p:spPr>
            <p:txBody>
              <a:bodyPr/>
              <a:lstStyle/>
              <a:p>
                <a:endParaRPr lang="en-US"/>
              </a:p>
            </p:txBody>
          </p:sp>
          <p:sp>
            <p:nvSpPr>
              <p:cNvPr id="1691705" name="Text Box 57"/>
              <p:cNvSpPr txBox="1">
                <a:spLocks noChangeArrowheads="1"/>
              </p:cNvSpPr>
              <p:nvPr/>
            </p:nvSpPr>
            <p:spPr bwMode="auto">
              <a:xfrm>
                <a:off x="3456" y="3984"/>
                <a:ext cx="386" cy="217"/>
              </a:xfrm>
              <a:prstGeom prst="rect">
                <a:avLst/>
              </a:prstGeom>
              <a:noFill/>
              <a:ln w="12700">
                <a:noFill/>
                <a:miter lim="800000"/>
                <a:headEnd/>
                <a:tailEnd/>
              </a:ln>
              <a:effectLst/>
            </p:spPr>
            <p:txBody>
              <a:bodyPr wrap="none">
                <a:spAutoFit/>
              </a:bodyPr>
              <a:lstStyle/>
              <a:p>
                <a:r>
                  <a:rPr lang="en-US" sz="1600">
                    <a:solidFill>
                      <a:schemeClr val="tx1"/>
                    </a:solidFill>
                  </a:rPr>
                  <a:t>Data</a:t>
                </a:r>
              </a:p>
            </p:txBody>
          </p:sp>
          <p:sp>
            <p:nvSpPr>
              <p:cNvPr id="1691706" name="Text Box 58"/>
              <p:cNvSpPr txBox="1">
                <a:spLocks noChangeArrowheads="1"/>
              </p:cNvSpPr>
              <p:nvPr/>
            </p:nvSpPr>
            <p:spPr bwMode="auto">
              <a:xfrm>
                <a:off x="5184" y="3229"/>
                <a:ext cx="240" cy="196"/>
              </a:xfrm>
              <a:prstGeom prst="rect">
                <a:avLst/>
              </a:prstGeom>
              <a:noFill/>
              <a:ln w="12700">
                <a:noFill/>
                <a:miter lim="800000"/>
                <a:headEnd/>
                <a:tailEnd/>
              </a:ln>
              <a:effectLst/>
            </p:spPr>
            <p:txBody>
              <a:bodyPr wrap="none">
                <a:spAutoFit/>
              </a:bodyPr>
              <a:lstStyle/>
              <a:p>
                <a:r>
                  <a:rPr lang="en-US" sz="1400">
                    <a:solidFill>
                      <a:schemeClr val="tx1"/>
                    </a:solidFill>
                  </a:rPr>
                  <a:t>32</a:t>
                </a:r>
              </a:p>
            </p:txBody>
          </p:sp>
          <p:sp>
            <p:nvSpPr>
              <p:cNvPr id="1691908" name="AutoShape 260"/>
              <p:cNvSpPr>
                <a:spLocks noChangeArrowheads="1"/>
              </p:cNvSpPr>
              <p:nvPr/>
            </p:nvSpPr>
            <p:spPr bwMode="auto">
              <a:xfrm rot="-5400000">
                <a:off x="1872" y="3648"/>
                <a:ext cx="288" cy="384"/>
              </a:xfrm>
              <a:prstGeom prst="moon">
                <a:avLst>
                  <a:gd name="adj" fmla="val 81944"/>
                </a:avLst>
              </a:prstGeom>
              <a:noFill/>
              <a:ln w="12700">
                <a:solidFill>
                  <a:schemeClr val="tx1"/>
                </a:solidFill>
                <a:miter lim="800000"/>
                <a:headEnd/>
                <a:tailEnd/>
              </a:ln>
              <a:effectLst/>
            </p:spPr>
            <p:txBody>
              <a:bodyPr wrap="none" anchor="ctr"/>
              <a:lstStyle/>
              <a:p>
                <a:endParaRPr lang="en-US"/>
              </a:p>
            </p:txBody>
          </p:sp>
          <p:sp>
            <p:nvSpPr>
              <p:cNvPr id="1691909" name="AutoShape 261"/>
              <p:cNvSpPr>
                <a:spLocks noChangeArrowheads="1"/>
              </p:cNvSpPr>
              <p:nvPr/>
            </p:nvSpPr>
            <p:spPr bwMode="auto">
              <a:xfrm>
                <a:off x="3120" y="3709"/>
                <a:ext cx="1104" cy="19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2700">
                <a:solidFill>
                  <a:schemeClr val="tx1"/>
                </a:solidFill>
                <a:miter lim="800000"/>
                <a:headEnd/>
                <a:tailEnd/>
              </a:ln>
              <a:effectLst/>
            </p:spPr>
            <p:txBody>
              <a:bodyPr wrap="none" anchor="ctr"/>
              <a:lstStyle/>
              <a:p>
                <a:endParaRPr lang="en-US"/>
              </a:p>
            </p:txBody>
          </p:sp>
          <p:sp>
            <p:nvSpPr>
              <p:cNvPr id="1691910" name="Text Box 262"/>
              <p:cNvSpPr txBox="1">
                <a:spLocks noChangeArrowheads="1"/>
              </p:cNvSpPr>
              <p:nvPr/>
            </p:nvSpPr>
            <p:spPr bwMode="auto">
              <a:xfrm>
                <a:off x="3312" y="3709"/>
                <a:ext cx="692" cy="217"/>
              </a:xfrm>
              <a:prstGeom prst="rect">
                <a:avLst/>
              </a:prstGeom>
              <a:noFill/>
              <a:ln w="12700">
                <a:noFill/>
                <a:miter lim="800000"/>
                <a:headEnd/>
                <a:tailEnd/>
              </a:ln>
              <a:effectLst/>
            </p:spPr>
            <p:txBody>
              <a:bodyPr wrap="none">
                <a:spAutoFit/>
              </a:bodyPr>
              <a:lstStyle/>
              <a:p>
                <a:r>
                  <a:rPr lang="en-US" sz="1600">
                    <a:solidFill>
                      <a:schemeClr val="tx1"/>
                    </a:solidFill>
                  </a:rPr>
                  <a:t>4x1 select</a:t>
                </a:r>
              </a:p>
            </p:txBody>
          </p:sp>
          <p:sp>
            <p:nvSpPr>
              <p:cNvPr id="1691912" name="Line 264"/>
              <p:cNvSpPr>
                <a:spLocks noChangeShapeType="1"/>
              </p:cNvSpPr>
              <p:nvPr/>
            </p:nvSpPr>
            <p:spPr bwMode="auto">
              <a:xfrm>
                <a:off x="4080" y="3613"/>
                <a:ext cx="1056" cy="0"/>
              </a:xfrm>
              <a:prstGeom prst="line">
                <a:avLst/>
              </a:prstGeom>
              <a:noFill/>
              <a:ln w="28575">
                <a:solidFill>
                  <a:schemeClr val="tx1"/>
                </a:solidFill>
                <a:round/>
                <a:headEnd/>
                <a:tailEnd/>
              </a:ln>
              <a:effectLst/>
            </p:spPr>
            <p:txBody>
              <a:bodyPr/>
              <a:lstStyle/>
              <a:p>
                <a:endParaRPr lang="en-US"/>
              </a:p>
            </p:txBody>
          </p:sp>
          <p:sp>
            <p:nvSpPr>
              <p:cNvPr id="1691916" name="Line 268"/>
              <p:cNvSpPr>
                <a:spLocks noChangeShapeType="1"/>
              </p:cNvSpPr>
              <p:nvPr/>
            </p:nvSpPr>
            <p:spPr bwMode="auto">
              <a:xfrm>
                <a:off x="720" y="3277"/>
                <a:ext cx="0" cy="192"/>
              </a:xfrm>
              <a:prstGeom prst="line">
                <a:avLst/>
              </a:prstGeom>
              <a:noFill/>
              <a:ln w="12700">
                <a:solidFill>
                  <a:schemeClr val="tx1"/>
                </a:solidFill>
                <a:round/>
                <a:headEnd/>
                <a:tailEnd/>
              </a:ln>
              <a:effectLst/>
            </p:spPr>
            <p:txBody>
              <a:bodyPr/>
              <a:lstStyle/>
              <a:p>
                <a:endParaRPr lang="en-US"/>
              </a:p>
            </p:txBody>
          </p:sp>
          <p:sp>
            <p:nvSpPr>
              <p:cNvPr id="1691917" name="Line 269"/>
              <p:cNvSpPr>
                <a:spLocks noChangeShapeType="1"/>
              </p:cNvSpPr>
              <p:nvPr/>
            </p:nvSpPr>
            <p:spPr bwMode="auto">
              <a:xfrm>
                <a:off x="1968" y="3277"/>
                <a:ext cx="0" cy="467"/>
              </a:xfrm>
              <a:prstGeom prst="line">
                <a:avLst/>
              </a:prstGeom>
              <a:noFill/>
              <a:ln w="12700">
                <a:solidFill>
                  <a:schemeClr val="tx1"/>
                </a:solidFill>
                <a:round/>
                <a:headEnd/>
                <a:tailEnd/>
              </a:ln>
              <a:effectLst/>
            </p:spPr>
            <p:txBody>
              <a:bodyPr/>
              <a:lstStyle/>
              <a:p>
                <a:endParaRPr lang="en-US"/>
              </a:p>
            </p:txBody>
          </p:sp>
          <p:sp>
            <p:nvSpPr>
              <p:cNvPr id="1691918" name="Line 270"/>
              <p:cNvSpPr>
                <a:spLocks noChangeShapeType="1"/>
              </p:cNvSpPr>
              <p:nvPr/>
            </p:nvSpPr>
            <p:spPr bwMode="auto">
              <a:xfrm>
                <a:off x="3216" y="3277"/>
                <a:ext cx="0" cy="96"/>
              </a:xfrm>
              <a:prstGeom prst="line">
                <a:avLst/>
              </a:prstGeom>
              <a:noFill/>
              <a:ln w="12700">
                <a:solidFill>
                  <a:schemeClr val="tx1"/>
                </a:solidFill>
                <a:round/>
                <a:headEnd/>
                <a:tailEnd/>
              </a:ln>
              <a:effectLst/>
            </p:spPr>
            <p:txBody>
              <a:bodyPr/>
              <a:lstStyle/>
              <a:p>
                <a:endParaRPr lang="en-US"/>
              </a:p>
            </p:txBody>
          </p:sp>
          <p:sp>
            <p:nvSpPr>
              <p:cNvPr id="1691919" name="Line 271"/>
              <p:cNvSpPr>
                <a:spLocks noChangeShapeType="1"/>
              </p:cNvSpPr>
              <p:nvPr/>
            </p:nvSpPr>
            <p:spPr bwMode="auto">
              <a:xfrm>
                <a:off x="4464" y="3277"/>
                <a:ext cx="0" cy="192"/>
              </a:xfrm>
              <a:prstGeom prst="line">
                <a:avLst/>
              </a:prstGeom>
              <a:noFill/>
              <a:ln w="12700">
                <a:solidFill>
                  <a:schemeClr val="tx1"/>
                </a:solidFill>
                <a:round/>
                <a:headEnd/>
                <a:tailEnd/>
              </a:ln>
              <a:effectLst/>
            </p:spPr>
            <p:txBody>
              <a:bodyPr/>
              <a:lstStyle/>
              <a:p>
                <a:endParaRPr lang="en-US"/>
              </a:p>
            </p:txBody>
          </p:sp>
          <p:sp>
            <p:nvSpPr>
              <p:cNvPr id="1691920" name="Line 272"/>
              <p:cNvSpPr>
                <a:spLocks noChangeShapeType="1"/>
              </p:cNvSpPr>
              <p:nvPr/>
            </p:nvSpPr>
            <p:spPr bwMode="auto">
              <a:xfrm>
                <a:off x="720" y="3469"/>
                <a:ext cx="1152" cy="0"/>
              </a:xfrm>
              <a:prstGeom prst="line">
                <a:avLst/>
              </a:prstGeom>
              <a:noFill/>
              <a:ln w="12700">
                <a:solidFill>
                  <a:schemeClr val="tx1"/>
                </a:solidFill>
                <a:round/>
                <a:headEnd/>
                <a:tailEnd/>
              </a:ln>
              <a:effectLst/>
            </p:spPr>
            <p:txBody>
              <a:bodyPr/>
              <a:lstStyle/>
              <a:p>
                <a:endParaRPr lang="en-US"/>
              </a:p>
            </p:txBody>
          </p:sp>
          <p:sp>
            <p:nvSpPr>
              <p:cNvPr id="1691921" name="Line 273"/>
              <p:cNvSpPr>
                <a:spLocks noChangeShapeType="1"/>
              </p:cNvSpPr>
              <p:nvPr/>
            </p:nvSpPr>
            <p:spPr bwMode="auto">
              <a:xfrm>
                <a:off x="1872" y="3469"/>
                <a:ext cx="0" cy="227"/>
              </a:xfrm>
              <a:prstGeom prst="line">
                <a:avLst/>
              </a:prstGeom>
              <a:noFill/>
              <a:ln w="12700">
                <a:solidFill>
                  <a:schemeClr val="tx1"/>
                </a:solidFill>
                <a:round/>
                <a:headEnd/>
                <a:tailEnd/>
              </a:ln>
              <a:effectLst/>
            </p:spPr>
            <p:txBody>
              <a:bodyPr/>
              <a:lstStyle/>
              <a:p>
                <a:endParaRPr lang="en-US"/>
              </a:p>
            </p:txBody>
          </p:sp>
          <p:sp>
            <p:nvSpPr>
              <p:cNvPr id="1691922" name="Line 274"/>
              <p:cNvSpPr>
                <a:spLocks noChangeShapeType="1"/>
              </p:cNvSpPr>
              <p:nvPr/>
            </p:nvSpPr>
            <p:spPr bwMode="auto">
              <a:xfrm>
                <a:off x="2160" y="3469"/>
                <a:ext cx="0" cy="227"/>
              </a:xfrm>
              <a:prstGeom prst="line">
                <a:avLst/>
              </a:prstGeom>
              <a:noFill/>
              <a:ln w="12700">
                <a:solidFill>
                  <a:schemeClr val="tx1"/>
                </a:solidFill>
                <a:round/>
                <a:headEnd/>
                <a:tailEnd/>
              </a:ln>
              <a:effectLst/>
            </p:spPr>
            <p:txBody>
              <a:bodyPr/>
              <a:lstStyle/>
              <a:p>
                <a:endParaRPr lang="en-US"/>
              </a:p>
            </p:txBody>
          </p:sp>
          <p:sp>
            <p:nvSpPr>
              <p:cNvPr id="1691923" name="Line 275"/>
              <p:cNvSpPr>
                <a:spLocks noChangeShapeType="1"/>
              </p:cNvSpPr>
              <p:nvPr/>
            </p:nvSpPr>
            <p:spPr bwMode="auto">
              <a:xfrm>
                <a:off x="2064" y="3373"/>
                <a:ext cx="0" cy="371"/>
              </a:xfrm>
              <a:prstGeom prst="line">
                <a:avLst/>
              </a:prstGeom>
              <a:noFill/>
              <a:ln w="12700">
                <a:solidFill>
                  <a:schemeClr val="tx1"/>
                </a:solidFill>
                <a:round/>
                <a:headEnd/>
                <a:tailEnd/>
              </a:ln>
              <a:effectLst/>
            </p:spPr>
            <p:txBody>
              <a:bodyPr/>
              <a:lstStyle/>
              <a:p>
                <a:endParaRPr lang="en-US"/>
              </a:p>
            </p:txBody>
          </p:sp>
          <p:sp>
            <p:nvSpPr>
              <p:cNvPr id="1691924" name="Line 276"/>
              <p:cNvSpPr>
                <a:spLocks noChangeShapeType="1"/>
              </p:cNvSpPr>
              <p:nvPr/>
            </p:nvSpPr>
            <p:spPr bwMode="auto">
              <a:xfrm>
                <a:off x="2064" y="3373"/>
                <a:ext cx="1152" cy="0"/>
              </a:xfrm>
              <a:prstGeom prst="line">
                <a:avLst/>
              </a:prstGeom>
              <a:noFill/>
              <a:ln w="12700">
                <a:solidFill>
                  <a:schemeClr val="tx1"/>
                </a:solidFill>
                <a:round/>
                <a:headEnd/>
                <a:tailEnd/>
              </a:ln>
              <a:effectLst/>
            </p:spPr>
            <p:txBody>
              <a:bodyPr/>
              <a:lstStyle/>
              <a:p>
                <a:endParaRPr lang="en-US"/>
              </a:p>
            </p:txBody>
          </p:sp>
          <p:sp>
            <p:nvSpPr>
              <p:cNvPr id="1691925" name="Line 277"/>
              <p:cNvSpPr>
                <a:spLocks noChangeShapeType="1"/>
              </p:cNvSpPr>
              <p:nvPr/>
            </p:nvSpPr>
            <p:spPr bwMode="auto">
              <a:xfrm>
                <a:off x="2160" y="3469"/>
                <a:ext cx="2304" cy="0"/>
              </a:xfrm>
              <a:prstGeom prst="line">
                <a:avLst/>
              </a:prstGeom>
              <a:noFill/>
              <a:ln w="12700">
                <a:solidFill>
                  <a:schemeClr val="tx1"/>
                </a:solidFill>
                <a:round/>
                <a:headEnd/>
                <a:tailEnd/>
              </a:ln>
              <a:effectLst/>
            </p:spPr>
            <p:txBody>
              <a:bodyPr/>
              <a:lstStyle/>
              <a:p>
                <a:endParaRPr lang="en-US"/>
              </a:p>
            </p:txBody>
          </p:sp>
          <p:sp>
            <p:nvSpPr>
              <p:cNvPr id="1691926" name="Line 278"/>
              <p:cNvSpPr>
                <a:spLocks noChangeShapeType="1"/>
              </p:cNvSpPr>
              <p:nvPr/>
            </p:nvSpPr>
            <p:spPr bwMode="auto">
              <a:xfrm>
                <a:off x="4080" y="3613"/>
                <a:ext cx="0" cy="96"/>
              </a:xfrm>
              <a:prstGeom prst="line">
                <a:avLst/>
              </a:prstGeom>
              <a:noFill/>
              <a:ln w="28575">
                <a:solidFill>
                  <a:schemeClr val="tx1"/>
                </a:solidFill>
                <a:round/>
                <a:headEnd/>
                <a:tailEnd/>
              </a:ln>
              <a:effectLst/>
            </p:spPr>
            <p:txBody>
              <a:bodyPr/>
              <a:lstStyle/>
              <a:p>
                <a:endParaRPr lang="en-US"/>
              </a:p>
            </p:txBody>
          </p:sp>
          <p:sp>
            <p:nvSpPr>
              <p:cNvPr id="1691927" name="Line 279"/>
              <p:cNvSpPr>
                <a:spLocks noChangeShapeType="1"/>
              </p:cNvSpPr>
              <p:nvPr/>
            </p:nvSpPr>
            <p:spPr bwMode="auto">
              <a:xfrm>
                <a:off x="3600" y="3325"/>
                <a:ext cx="0" cy="384"/>
              </a:xfrm>
              <a:prstGeom prst="line">
                <a:avLst/>
              </a:prstGeom>
              <a:noFill/>
              <a:ln w="28575">
                <a:solidFill>
                  <a:schemeClr val="tx1"/>
                </a:solidFill>
                <a:round/>
                <a:headEnd/>
                <a:tailEnd/>
              </a:ln>
              <a:effectLst/>
            </p:spPr>
            <p:txBody>
              <a:bodyPr/>
              <a:lstStyle/>
              <a:p>
                <a:endParaRPr lang="en-US"/>
              </a:p>
            </p:txBody>
          </p:sp>
          <p:sp>
            <p:nvSpPr>
              <p:cNvPr id="1691928" name="Line 280"/>
              <p:cNvSpPr>
                <a:spLocks noChangeShapeType="1"/>
              </p:cNvSpPr>
              <p:nvPr/>
            </p:nvSpPr>
            <p:spPr bwMode="auto">
              <a:xfrm>
                <a:off x="3312" y="3421"/>
                <a:ext cx="0" cy="288"/>
              </a:xfrm>
              <a:prstGeom prst="line">
                <a:avLst/>
              </a:prstGeom>
              <a:noFill/>
              <a:ln w="28575">
                <a:solidFill>
                  <a:schemeClr val="tx1"/>
                </a:solidFill>
                <a:round/>
                <a:headEnd/>
                <a:tailEnd/>
              </a:ln>
              <a:effectLst/>
            </p:spPr>
            <p:txBody>
              <a:bodyPr/>
              <a:lstStyle/>
              <a:p>
                <a:endParaRPr lang="en-US"/>
              </a:p>
            </p:txBody>
          </p:sp>
          <p:sp>
            <p:nvSpPr>
              <p:cNvPr id="1691929" name="Line 281"/>
              <p:cNvSpPr>
                <a:spLocks noChangeShapeType="1"/>
              </p:cNvSpPr>
              <p:nvPr/>
            </p:nvSpPr>
            <p:spPr bwMode="auto">
              <a:xfrm>
                <a:off x="2592" y="3325"/>
                <a:ext cx="1008" cy="0"/>
              </a:xfrm>
              <a:prstGeom prst="line">
                <a:avLst/>
              </a:prstGeom>
              <a:noFill/>
              <a:ln w="28575">
                <a:solidFill>
                  <a:schemeClr val="tx1"/>
                </a:solidFill>
                <a:round/>
                <a:headEnd/>
                <a:tailEnd/>
              </a:ln>
              <a:effectLst/>
            </p:spPr>
            <p:txBody>
              <a:bodyPr/>
              <a:lstStyle/>
              <a:p>
                <a:endParaRPr lang="en-US"/>
              </a:p>
            </p:txBody>
          </p:sp>
          <p:sp>
            <p:nvSpPr>
              <p:cNvPr id="1691930" name="Line 282"/>
              <p:cNvSpPr>
                <a:spLocks noChangeShapeType="1"/>
              </p:cNvSpPr>
              <p:nvPr/>
            </p:nvSpPr>
            <p:spPr bwMode="auto">
              <a:xfrm>
                <a:off x="1344" y="3421"/>
                <a:ext cx="1968" cy="0"/>
              </a:xfrm>
              <a:prstGeom prst="line">
                <a:avLst/>
              </a:prstGeom>
              <a:noFill/>
              <a:ln w="28575">
                <a:solidFill>
                  <a:schemeClr val="tx1"/>
                </a:solidFill>
                <a:round/>
                <a:headEnd/>
                <a:tailEnd/>
              </a:ln>
              <a:effectLst/>
            </p:spPr>
            <p:txBody>
              <a:bodyPr/>
              <a:lstStyle/>
              <a:p>
                <a:endParaRPr lang="en-US"/>
              </a:p>
            </p:txBody>
          </p:sp>
          <p:sp>
            <p:nvSpPr>
              <p:cNvPr id="1691931" name="Line 283"/>
              <p:cNvSpPr>
                <a:spLocks noChangeShapeType="1"/>
              </p:cNvSpPr>
              <p:nvPr/>
            </p:nvSpPr>
            <p:spPr bwMode="auto">
              <a:xfrm>
                <a:off x="3648" y="3901"/>
                <a:ext cx="0" cy="144"/>
              </a:xfrm>
              <a:prstGeom prst="line">
                <a:avLst/>
              </a:prstGeom>
              <a:noFill/>
              <a:ln w="28575">
                <a:solidFill>
                  <a:schemeClr val="tx1"/>
                </a:solidFill>
                <a:round/>
                <a:headEnd/>
                <a:tailEnd type="triangle" w="med" len="med"/>
              </a:ln>
              <a:effectLst/>
            </p:spPr>
            <p:txBody>
              <a:bodyPr/>
              <a:lstStyle/>
              <a:p>
                <a:endParaRPr lang="en-US"/>
              </a:p>
            </p:txBody>
          </p:sp>
          <p:sp>
            <p:nvSpPr>
              <p:cNvPr id="1691933" name="Line 285"/>
              <p:cNvSpPr>
                <a:spLocks noChangeShapeType="1"/>
              </p:cNvSpPr>
              <p:nvPr/>
            </p:nvSpPr>
            <p:spPr bwMode="auto">
              <a:xfrm>
                <a:off x="2016" y="3984"/>
                <a:ext cx="0" cy="204"/>
              </a:xfrm>
              <a:prstGeom prst="line">
                <a:avLst/>
              </a:prstGeom>
              <a:noFill/>
              <a:ln w="12700">
                <a:solidFill>
                  <a:schemeClr val="tx1"/>
                </a:solidFill>
                <a:round/>
                <a:headEnd/>
                <a:tailEnd type="triangle" w="med" len="med"/>
              </a:ln>
              <a:effectLst/>
            </p:spPr>
            <p:txBody>
              <a:bodyPr/>
              <a:lstStyle/>
              <a:p>
                <a:endParaRPr lang="en-US"/>
              </a:p>
            </p:txBody>
          </p:sp>
          <p:sp>
            <p:nvSpPr>
              <p:cNvPr id="1691935" name="Line 287"/>
              <p:cNvSpPr>
                <a:spLocks noChangeShapeType="1"/>
              </p:cNvSpPr>
              <p:nvPr/>
            </p:nvSpPr>
            <p:spPr bwMode="auto">
              <a:xfrm>
                <a:off x="3024" y="3741"/>
                <a:ext cx="144" cy="0"/>
              </a:xfrm>
              <a:prstGeom prst="line">
                <a:avLst/>
              </a:prstGeom>
              <a:noFill/>
              <a:ln w="12700">
                <a:solidFill>
                  <a:schemeClr val="tx1"/>
                </a:solidFill>
                <a:round/>
                <a:headEnd/>
                <a:tailEnd/>
              </a:ln>
              <a:effectLst/>
            </p:spPr>
            <p:txBody>
              <a:bodyPr/>
              <a:lstStyle/>
              <a:p>
                <a:endParaRPr lang="en-US"/>
              </a:p>
            </p:txBody>
          </p:sp>
          <p:sp>
            <p:nvSpPr>
              <p:cNvPr id="1691938" name="Line 290"/>
              <p:cNvSpPr>
                <a:spLocks noChangeShapeType="1"/>
              </p:cNvSpPr>
              <p:nvPr/>
            </p:nvSpPr>
            <p:spPr bwMode="auto">
              <a:xfrm>
                <a:off x="3024" y="3453"/>
                <a:ext cx="0" cy="288"/>
              </a:xfrm>
              <a:prstGeom prst="line">
                <a:avLst/>
              </a:prstGeom>
              <a:noFill/>
              <a:ln w="12700">
                <a:solidFill>
                  <a:schemeClr val="tx1"/>
                </a:solidFill>
                <a:round/>
                <a:headEnd/>
                <a:tailEnd/>
              </a:ln>
              <a:effectLst/>
            </p:spPr>
            <p:txBody>
              <a:bodyPr/>
              <a:lstStyle/>
              <a:p>
                <a:endParaRPr lang="en-US"/>
              </a:p>
            </p:txBody>
          </p:sp>
          <p:sp>
            <p:nvSpPr>
              <p:cNvPr id="1691939" name="Line 291"/>
              <p:cNvSpPr>
                <a:spLocks noChangeShapeType="1"/>
              </p:cNvSpPr>
              <p:nvPr/>
            </p:nvSpPr>
            <p:spPr bwMode="auto">
              <a:xfrm>
                <a:off x="2928" y="3789"/>
                <a:ext cx="288" cy="0"/>
              </a:xfrm>
              <a:prstGeom prst="line">
                <a:avLst/>
              </a:prstGeom>
              <a:noFill/>
              <a:ln w="12700">
                <a:solidFill>
                  <a:schemeClr val="tx1"/>
                </a:solidFill>
                <a:round/>
                <a:headEnd/>
                <a:tailEnd/>
              </a:ln>
              <a:effectLst/>
            </p:spPr>
            <p:txBody>
              <a:bodyPr/>
              <a:lstStyle/>
              <a:p>
                <a:endParaRPr lang="en-US"/>
              </a:p>
            </p:txBody>
          </p:sp>
          <p:sp>
            <p:nvSpPr>
              <p:cNvPr id="1691940" name="Line 292"/>
              <p:cNvSpPr>
                <a:spLocks noChangeShapeType="1"/>
              </p:cNvSpPr>
              <p:nvPr/>
            </p:nvSpPr>
            <p:spPr bwMode="auto">
              <a:xfrm>
                <a:off x="2928" y="3357"/>
                <a:ext cx="0" cy="432"/>
              </a:xfrm>
              <a:prstGeom prst="line">
                <a:avLst/>
              </a:prstGeom>
              <a:noFill/>
              <a:ln w="12700">
                <a:solidFill>
                  <a:schemeClr val="tx1"/>
                </a:solidFill>
                <a:round/>
                <a:headEnd/>
                <a:tailEnd/>
              </a:ln>
              <a:effectLst/>
            </p:spPr>
            <p:txBody>
              <a:bodyPr/>
              <a:lstStyle/>
              <a:p>
                <a:endParaRPr lang="en-US"/>
              </a:p>
            </p:txBody>
          </p:sp>
          <p:sp>
            <p:nvSpPr>
              <p:cNvPr id="1691941" name="Line 293"/>
              <p:cNvSpPr>
                <a:spLocks noChangeShapeType="1"/>
              </p:cNvSpPr>
              <p:nvPr/>
            </p:nvSpPr>
            <p:spPr bwMode="auto">
              <a:xfrm flipV="1">
                <a:off x="2448" y="3837"/>
                <a:ext cx="864" cy="3"/>
              </a:xfrm>
              <a:prstGeom prst="line">
                <a:avLst/>
              </a:prstGeom>
              <a:noFill/>
              <a:ln w="12700">
                <a:solidFill>
                  <a:schemeClr val="tx1"/>
                </a:solidFill>
                <a:round/>
                <a:headEnd/>
                <a:tailEnd/>
              </a:ln>
              <a:effectLst/>
            </p:spPr>
            <p:txBody>
              <a:bodyPr/>
              <a:lstStyle/>
              <a:p>
                <a:endParaRPr lang="en-US"/>
              </a:p>
            </p:txBody>
          </p:sp>
          <p:sp>
            <p:nvSpPr>
              <p:cNvPr id="1691942" name="Line 294"/>
              <p:cNvSpPr>
                <a:spLocks noChangeShapeType="1"/>
              </p:cNvSpPr>
              <p:nvPr/>
            </p:nvSpPr>
            <p:spPr bwMode="auto">
              <a:xfrm flipV="1">
                <a:off x="2352" y="3885"/>
                <a:ext cx="1008" cy="3"/>
              </a:xfrm>
              <a:prstGeom prst="line">
                <a:avLst/>
              </a:prstGeom>
              <a:noFill/>
              <a:ln w="12700">
                <a:solidFill>
                  <a:schemeClr val="tx1"/>
                </a:solidFill>
                <a:round/>
                <a:headEnd/>
                <a:tailEnd/>
              </a:ln>
              <a:effectLst/>
            </p:spPr>
            <p:txBody>
              <a:bodyPr/>
              <a:lstStyle/>
              <a:p>
                <a:endParaRPr lang="en-US"/>
              </a:p>
            </p:txBody>
          </p:sp>
          <p:sp>
            <p:nvSpPr>
              <p:cNvPr id="1691943" name="Line 295"/>
              <p:cNvSpPr>
                <a:spLocks noChangeShapeType="1"/>
              </p:cNvSpPr>
              <p:nvPr/>
            </p:nvSpPr>
            <p:spPr bwMode="auto">
              <a:xfrm>
                <a:off x="1872" y="3648"/>
                <a:ext cx="480" cy="0"/>
              </a:xfrm>
              <a:prstGeom prst="line">
                <a:avLst/>
              </a:prstGeom>
              <a:noFill/>
              <a:ln w="12700">
                <a:solidFill>
                  <a:schemeClr val="tx1"/>
                </a:solidFill>
                <a:round/>
                <a:headEnd/>
                <a:tailEnd/>
              </a:ln>
              <a:effectLst/>
            </p:spPr>
            <p:txBody>
              <a:bodyPr/>
              <a:lstStyle/>
              <a:p>
                <a:endParaRPr lang="en-US"/>
              </a:p>
            </p:txBody>
          </p:sp>
          <p:sp>
            <p:nvSpPr>
              <p:cNvPr id="1691944" name="Line 296"/>
              <p:cNvSpPr>
                <a:spLocks noChangeShapeType="1"/>
              </p:cNvSpPr>
              <p:nvPr/>
            </p:nvSpPr>
            <p:spPr bwMode="auto">
              <a:xfrm>
                <a:off x="1968" y="3600"/>
                <a:ext cx="480" cy="0"/>
              </a:xfrm>
              <a:prstGeom prst="line">
                <a:avLst/>
              </a:prstGeom>
              <a:noFill/>
              <a:ln w="12700">
                <a:solidFill>
                  <a:schemeClr val="tx1"/>
                </a:solidFill>
                <a:round/>
                <a:headEnd/>
                <a:tailEnd/>
              </a:ln>
              <a:effectLst/>
            </p:spPr>
            <p:txBody>
              <a:bodyPr/>
              <a:lstStyle/>
              <a:p>
                <a:endParaRPr lang="en-US"/>
              </a:p>
            </p:txBody>
          </p:sp>
          <p:sp>
            <p:nvSpPr>
              <p:cNvPr id="1691945" name="Line 297"/>
              <p:cNvSpPr>
                <a:spLocks noChangeShapeType="1"/>
              </p:cNvSpPr>
              <p:nvPr/>
            </p:nvSpPr>
            <p:spPr bwMode="auto">
              <a:xfrm>
                <a:off x="2352" y="3648"/>
                <a:ext cx="0" cy="240"/>
              </a:xfrm>
              <a:prstGeom prst="line">
                <a:avLst/>
              </a:prstGeom>
              <a:noFill/>
              <a:ln w="12700">
                <a:solidFill>
                  <a:schemeClr val="tx1"/>
                </a:solidFill>
                <a:round/>
                <a:headEnd/>
                <a:tailEnd/>
              </a:ln>
              <a:effectLst/>
            </p:spPr>
            <p:txBody>
              <a:bodyPr/>
              <a:lstStyle/>
              <a:p>
                <a:endParaRPr lang="en-US"/>
              </a:p>
            </p:txBody>
          </p:sp>
          <p:sp>
            <p:nvSpPr>
              <p:cNvPr id="1691946" name="Line 298"/>
              <p:cNvSpPr>
                <a:spLocks noChangeShapeType="1"/>
              </p:cNvSpPr>
              <p:nvPr/>
            </p:nvSpPr>
            <p:spPr bwMode="auto">
              <a:xfrm>
                <a:off x="2448" y="3600"/>
                <a:ext cx="0" cy="240"/>
              </a:xfrm>
              <a:prstGeom prst="line">
                <a:avLst/>
              </a:prstGeom>
              <a:noFill/>
              <a:ln w="12700">
                <a:solidFill>
                  <a:schemeClr val="tx1"/>
                </a:solidFill>
                <a:round/>
                <a:headEnd/>
                <a:tailEnd/>
              </a:ln>
              <a:effectLst/>
            </p:spPr>
            <p:txBody>
              <a:bodyPr/>
              <a:lstStyle/>
              <a:p>
                <a:endParaRPr lang="en-US"/>
              </a:p>
            </p:txBody>
          </p:sp>
        </p:grpSp>
      </p:grpSp>
      <p:sp>
        <p:nvSpPr>
          <p:cNvPr id="178" name="TextBox 177"/>
          <p:cNvSpPr txBox="1"/>
          <p:nvPr/>
        </p:nvSpPr>
        <p:spPr>
          <a:xfrm>
            <a:off x="1295400" y="2667000"/>
            <a:ext cx="901337" cy="400110"/>
          </a:xfrm>
          <a:prstGeom prst="rect">
            <a:avLst/>
          </a:prstGeom>
          <a:noFill/>
        </p:spPr>
        <p:txBody>
          <a:bodyPr wrap="none" rtlCol="0">
            <a:spAutoFit/>
          </a:bodyPr>
          <a:lstStyle/>
          <a:p>
            <a:r>
              <a:rPr lang="en-US" sz="2000" dirty="0" smtClean="0"/>
              <a:t>Way 0</a:t>
            </a:r>
            <a:endParaRPr lang="en-US" sz="2000" dirty="0"/>
          </a:p>
        </p:txBody>
      </p:sp>
      <p:sp>
        <p:nvSpPr>
          <p:cNvPr id="179" name="TextBox 178"/>
          <p:cNvSpPr txBox="1"/>
          <p:nvPr/>
        </p:nvSpPr>
        <p:spPr>
          <a:xfrm>
            <a:off x="3352800" y="2667000"/>
            <a:ext cx="901337" cy="400110"/>
          </a:xfrm>
          <a:prstGeom prst="rect">
            <a:avLst/>
          </a:prstGeom>
          <a:noFill/>
        </p:spPr>
        <p:txBody>
          <a:bodyPr wrap="none" rtlCol="0">
            <a:spAutoFit/>
          </a:bodyPr>
          <a:lstStyle/>
          <a:p>
            <a:r>
              <a:rPr lang="en-US" sz="2000" dirty="0" smtClean="0"/>
              <a:t>Way 1</a:t>
            </a:r>
            <a:endParaRPr lang="en-US" sz="2000" dirty="0"/>
          </a:p>
        </p:txBody>
      </p:sp>
      <p:sp>
        <p:nvSpPr>
          <p:cNvPr id="180" name="TextBox 179"/>
          <p:cNvSpPr txBox="1"/>
          <p:nvPr/>
        </p:nvSpPr>
        <p:spPr>
          <a:xfrm>
            <a:off x="5334000" y="2667000"/>
            <a:ext cx="901337" cy="400110"/>
          </a:xfrm>
          <a:prstGeom prst="rect">
            <a:avLst/>
          </a:prstGeom>
          <a:noFill/>
        </p:spPr>
        <p:txBody>
          <a:bodyPr wrap="none" rtlCol="0">
            <a:spAutoFit/>
          </a:bodyPr>
          <a:lstStyle/>
          <a:p>
            <a:r>
              <a:rPr lang="en-US" sz="2000" dirty="0" smtClean="0"/>
              <a:t>Way 2</a:t>
            </a:r>
            <a:endParaRPr lang="en-US" sz="2000" dirty="0"/>
          </a:p>
        </p:txBody>
      </p:sp>
      <p:sp>
        <p:nvSpPr>
          <p:cNvPr id="181" name="TextBox 180"/>
          <p:cNvSpPr txBox="1"/>
          <p:nvPr/>
        </p:nvSpPr>
        <p:spPr>
          <a:xfrm>
            <a:off x="7315200" y="2667000"/>
            <a:ext cx="901337" cy="400110"/>
          </a:xfrm>
          <a:prstGeom prst="rect">
            <a:avLst/>
          </a:prstGeom>
          <a:noFill/>
        </p:spPr>
        <p:txBody>
          <a:bodyPr wrap="none" rtlCol="0">
            <a:spAutoFit/>
          </a:bodyPr>
          <a:lstStyle/>
          <a:p>
            <a:r>
              <a:rPr lang="en-US" sz="2000" dirty="0" smtClean="0"/>
              <a:t>Way 3</a:t>
            </a:r>
            <a:endParaRPr lang="en-US" sz="2000" dirty="0"/>
          </a:p>
        </p:txBody>
      </p:sp>
      <p:sp>
        <p:nvSpPr>
          <p:cNvPr id="182" name="Slide Number Placeholder 181"/>
          <p:cNvSpPr>
            <a:spLocks noGrp="1"/>
          </p:cNvSpPr>
          <p:nvPr>
            <p:ph type="sldNum" sz="quarter" idx="12"/>
          </p:nvPr>
        </p:nvSpPr>
        <p:spPr/>
        <p:txBody>
          <a:bodyPr/>
          <a:lstStyle/>
          <a:p>
            <a:pPr>
              <a:defRPr/>
            </a:pPr>
            <a:fld id="{9B3F316D-389F-4488-B560-5E2DB5DE07B1}" type="slidenum">
              <a:rPr lang="en-CA" smtClean="0"/>
              <a:pPr>
                <a:defRPr/>
              </a:pPr>
              <a:t>15</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6770" name="Rectangle 2"/>
          <p:cNvSpPr>
            <a:spLocks noGrp="1" noChangeArrowheads="1"/>
          </p:cNvSpPr>
          <p:nvPr>
            <p:ph type="title"/>
          </p:nvPr>
        </p:nvSpPr>
        <p:spPr>
          <a:xfrm>
            <a:off x="381000" y="0"/>
            <a:ext cx="8153400" cy="422275"/>
          </a:xfrm>
        </p:spPr>
        <p:txBody>
          <a:bodyPr/>
          <a:lstStyle/>
          <a:p>
            <a:r>
              <a:rPr lang="en-US" dirty="0"/>
              <a:t>Range of Set Associative Caches</a:t>
            </a:r>
          </a:p>
        </p:txBody>
      </p:sp>
      <p:sp>
        <p:nvSpPr>
          <p:cNvPr id="1696771" name="Rectangle 3"/>
          <p:cNvSpPr>
            <a:spLocks noGrp="1" noChangeArrowheads="1"/>
          </p:cNvSpPr>
          <p:nvPr>
            <p:ph type="body" idx="1"/>
          </p:nvPr>
        </p:nvSpPr>
        <p:spPr>
          <a:xfrm>
            <a:off x="457200" y="790575"/>
            <a:ext cx="7696200" cy="1574790"/>
          </a:xfrm>
        </p:spPr>
        <p:txBody>
          <a:bodyPr/>
          <a:lstStyle/>
          <a:p>
            <a:r>
              <a:rPr lang="en-US" sz="2200" dirty="0"/>
              <a:t>For a </a:t>
            </a:r>
            <a:r>
              <a:rPr lang="en-US" sz="2200" b="1" dirty="0">
                <a:solidFill>
                  <a:srgbClr val="FF0000"/>
                </a:solidFill>
              </a:rPr>
              <a:t>fixed size cache</a:t>
            </a:r>
            <a:r>
              <a:rPr lang="en-US" sz="2200" dirty="0"/>
              <a:t>, each increase by a factor of two in </a:t>
            </a:r>
            <a:r>
              <a:rPr lang="en-US" sz="2200" dirty="0" err="1"/>
              <a:t>associativity</a:t>
            </a:r>
            <a:r>
              <a:rPr lang="en-US" sz="2200" dirty="0"/>
              <a:t> doubles the number of blocks per set (i.e., the number </a:t>
            </a:r>
            <a:r>
              <a:rPr lang="en-US" sz="2200" dirty="0" smtClean="0"/>
              <a:t>of </a:t>
            </a:r>
            <a:r>
              <a:rPr lang="en-US" sz="2200" dirty="0"/>
              <a:t>ways) and halves the number of sets – decreases the size of the index by 1 bit and increases the size of the tag by 1 bit</a:t>
            </a:r>
          </a:p>
        </p:txBody>
      </p:sp>
      <p:sp>
        <p:nvSpPr>
          <p:cNvPr id="1696772" name="Rectangle 4"/>
          <p:cNvSpPr>
            <a:spLocks noChangeArrowheads="1"/>
          </p:cNvSpPr>
          <p:nvPr/>
        </p:nvSpPr>
        <p:spPr bwMode="auto">
          <a:xfrm>
            <a:off x="762000" y="3657600"/>
            <a:ext cx="6831013" cy="304800"/>
          </a:xfrm>
          <a:prstGeom prst="rect">
            <a:avLst/>
          </a:prstGeom>
          <a:noFill/>
          <a:ln w="12700">
            <a:solidFill>
              <a:schemeClr val="tx1"/>
            </a:solidFill>
            <a:miter lim="800000"/>
            <a:headEnd/>
            <a:tailEnd/>
          </a:ln>
          <a:effectLst/>
        </p:spPr>
        <p:txBody>
          <a:bodyPr wrap="none" anchor="ctr"/>
          <a:lstStyle/>
          <a:p>
            <a:endParaRPr lang="en-US"/>
          </a:p>
        </p:txBody>
      </p:sp>
      <p:sp>
        <p:nvSpPr>
          <p:cNvPr id="1696773" name="Line 5"/>
          <p:cNvSpPr>
            <a:spLocks noChangeShapeType="1"/>
          </p:cNvSpPr>
          <p:nvPr/>
        </p:nvSpPr>
        <p:spPr bwMode="auto">
          <a:xfrm>
            <a:off x="5916613" y="3657600"/>
            <a:ext cx="0" cy="304800"/>
          </a:xfrm>
          <a:prstGeom prst="line">
            <a:avLst/>
          </a:prstGeom>
          <a:noFill/>
          <a:ln w="12700">
            <a:solidFill>
              <a:schemeClr val="tx1"/>
            </a:solidFill>
            <a:round/>
            <a:headEnd/>
            <a:tailEnd/>
          </a:ln>
          <a:effectLst/>
        </p:spPr>
        <p:txBody>
          <a:bodyPr/>
          <a:lstStyle/>
          <a:p>
            <a:endParaRPr lang="en-US"/>
          </a:p>
        </p:txBody>
      </p:sp>
      <p:sp>
        <p:nvSpPr>
          <p:cNvPr id="1696774" name="Line 6"/>
          <p:cNvSpPr>
            <a:spLocks noChangeShapeType="1"/>
          </p:cNvSpPr>
          <p:nvPr/>
        </p:nvSpPr>
        <p:spPr bwMode="auto">
          <a:xfrm>
            <a:off x="3859213" y="3657600"/>
            <a:ext cx="0" cy="304800"/>
          </a:xfrm>
          <a:prstGeom prst="line">
            <a:avLst/>
          </a:prstGeom>
          <a:noFill/>
          <a:ln w="12700">
            <a:solidFill>
              <a:schemeClr val="tx1"/>
            </a:solidFill>
            <a:round/>
            <a:headEnd/>
            <a:tailEnd/>
          </a:ln>
          <a:effectLst/>
        </p:spPr>
        <p:txBody>
          <a:bodyPr/>
          <a:lstStyle/>
          <a:p>
            <a:endParaRPr lang="en-US"/>
          </a:p>
        </p:txBody>
      </p:sp>
      <p:sp>
        <p:nvSpPr>
          <p:cNvPr id="1696775" name="Line 7"/>
          <p:cNvSpPr>
            <a:spLocks noChangeShapeType="1"/>
          </p:cNvSpPr>
          <p:nvPr/>
        </p:nvSpPr>
        <p:spPr bwMode="auto">
          <a:xfrm>
            <a:off x="7135813" y="3657600"/>
            <a:ext cx="0" cy="304800"/>
          </a:xfrm>
          <a:prstGeom prst="line">
            <a:avLst/>
          </a:prstGeom>
          <a:noFill/>
          <a:ln w="12700">
            <a:solidFill>
              <a:schemeClr val="tx1"/>
            </a:solidFill>
            <a:round/>
            <a:headEnd/>
            <a:tailEnd/>
          </a:ln>
          <a:effectLst/>
        </p:spPr>
        <p:txBody>
          <a:bodyPr/>
          <a:lstStyle/>
          <a:p>
            <a:endParaRPr lang="en-US"/>
          </a:p>
        </p:txBody>
      </p:sp>
      <p:sp>
        <p:nvSpPr>
          <p:cNvPr id="1696776" name="Text Box 8"/>
          <p:cNvSpPr txBox="1">
            <a:spLocks noChangeArrowheads="1"/>
          </p:cNvSpPr>
          <p:nvPr/>
        </p:nvSpPr>
        <p:spPr bwMode="auto">
          <a:xfrm>
            <a:off x="5916613" y="3657600"/>
            <a:ext cx="1235075" cy="336550"/>
          </a:xfrm>
          <a:prstGeom prst="rect">
            <a:avLst/>
          </a:prstGeom>
          <a:noFill/>
          <a:ln w="12700">
            <a:noFill/>
            <a:miter lim="800000"/>
            <a:headEnd/>
            <a:tailEnd/>
          </a:ln>
          <a:effectLst/>
        </p:spPr>
        <p:txBody>
          <a:bodyPr wrap="none">
            <a:spAutoFit/>
          </a:bodyPr>
          <a:lstStyle/>
          <a:p>
            <a:r>
              <a:rPr lang="en-US" sz="1600">
                <a:solidFill>
                  <a:schemeClr val="tx1"/>
                </a:solidFill>
              </a:rPr>
              <a:t>Block offset</a:t>
            </a:r>
          </a:p>
        </p:txBody>
      </p:sp>
      <p:sp>
        <p:nvSpPr>
          <p:cNvPr id="1696777" name="Text Box 9"/>
          <p:cNvSpPr txBox="1">
            <a:spLocks noChangeArrowheads="1"/>
          </p:cNvSpPr>
          <p:nvPr/>
        </p:nvSpPr>
        <p:spPr bwMode="auto">
          <a:xfrm>
            <a:off x="7059613" y="3657600"/>
            <a:ext cx="1146175" cy="336550"/>
          </a:xfrm>
          <a:prstGeom prst="rect">
            <a:avLst/>
          </a:prstGeom>
          <a:noFill/>
          <a:ln w="12700">
            <a:noFill/>
            <a:miter lim="800000"/>
            <a:headEnd/>
            <a:tailEnd/>
          </a:ln>
          <a:effectLst/>
        </p:spPr>
        <p:txBody>
          <a:bodyPr wrap="none">
            <a:spAutoFit/>
          </a:bodyPr>
          <a:lstStyle/>
          <a:p>
            <a:r>
              <a:rPr lang="en-US" sz="1600">
                <a:solidFill>
                  <a:schemeClr val="tx1"/>
                </a:solidFill>
              </a:rPr>
              <a:t>Byte offset</a:t>
            </a:r>
          </a:p>
        </p:txBody>
      </p:sp>
      <p:sp>
        <p:nvSpPr>
          <p:cNvPr id="1696778" name="Text Box 10"/>
          <p:cNvSpPr txBox="1">
            <a:spLocks noChangeArrowheads="1"/>
          </p:cNvSpPr>
          <p:nvPr/>
        </p:nvSpPr>
        <p:spPr bwMode="auto">
          <a:xfrm>
            <a:off x="4549775" y="3657600"/>
            <a:ext cx="681038" cy="336550"/>
          </a:xfrm>
          <a:prstGeom prst="rect">
            <a:avLst/>
          </a:prstGeom>
          <a:noFill/>
          <a:ln w="12700">
            <a:noFill/>
            <a:miter lim="800000"/>
            <a:headEnd/>
            <a:tailEnd/>
          </a:ln>
          <a:effectLst/>
        </p:spPr>
        <p:txBody>
          <a:bodyPr wrap="none">
            <a:spAutoFit/>
          </a:bodyPr>
          <a:lstStyle/>
          <a:p>
            <a:r>
              <a:rPr lang="en-US" sz="1600">
                <a:solidFill>
                  <a:schemeClr val="tx1"/>
                </a:solidFill>
              </a:rPr>
              <a:t>Index</a:t>
            </a:r>
          </a:p>
        </p:txBody>
      </p:sp>
      <p:sp>
        <p:nvSpPr>
          <p:cNvPr id="1696779" name="Text Box 11"/>
          <p:cNvSpPr txBox="1">
            <a:spLocks noChangeArrowheads="1"/>
          </p:cNvSpPr>
          <p:nvPr/>
        </p:nvSpPr>
        <p:spPr bwMode="auto">
          <a:xfrm>
            <a:off x="2182813" y="3657600"/>
            <a:ext cx="533400" cy="336550"/>
          </a:xfrm>
          <a:prstGeom prst="rect">
            <a:avLst/>
          </a:prstGeom>
          <a:noFill/>
          <a:ln w="12700">
            <a:noFill/>
            <a:miter lim="800000"/>
            <a:headEnd/>
            <a:tailEnd/>
          </a:ln>
          <a:effectLst/>
        </p:spPr>
        <p:txBody>
          <a:bodyPr wrap="none">
            <a:spAutoFit/>
          </a:bodyPr>
          <a:lstStyle/>
          <a:p>
            <a:r>
              <a:rPr lang="en-US" sz="1600">
                <a:solidFill>
                  <a:schemeClr val="tx1"/>
                </a:solidFill>
              </a:rPr>
              <a:t>Tag</a:t>
            </a:r>
          </a:p>
        </p:txBody>
      </p:sp>
      <p:grpSp>
        <p:nvGrpSpPr>
          <p:cNvPr id="2" name="Group 12"/>
          <p:cNvGrpSpPr>
            <a:grpSpLocks/>
          </p:cNvGrpSpPr>
          <p:nvPr/>
        </p:nvGrpSpPr>
        <p:grpSpPr bwMode="auto">
          <a:xfrm>
            <a:off x="811213" y="4267200"/>
            <a:ext cx="3048000" cy="457200"/>
            <a:chOff x="624" y="2496"/>
            <a:chExt cx="1920" cy="288"/>
          </a:xfrm>
        </p:grpSpPr>
        <p:sp>
          <p:nvSpPr>
            <p:cNvPr id="1696781" name="Line 13"/>
            <p:cNvSpPr>
              <a:spLocks noChangeShapeType="1"/>
            </p:cNvSpPr>
            <p:nvPr/>
          </p:nvSpPr>
          <p:spPr bwMode="auto">
            <a:xfrm>
              <a:off x="2544" y="2544"/>
              <a:ext cx="0" cy="240"/>
            </a:xfrm>
            <a:prstGeom prst="line">
              <a:avLst/>
            </a:prstGeom>
            <a:noFill/>
            <a:ln w="12700">
              <a:solidFill>
                <a:schemeClr val="tx1"/>
              </a:solidFill>
              <a:round/>
              <a:headEnd/>
              <a:tailEnd/>
            </a:ln>
            <a:effectLst/>
          </p:spPr>
          <p:txBody>
            <a:bodyPr/>
            <a:lstStyle/>
            <a:p>
              <a:endParaRPr lang="en-US"/>
            </a:p>
          </p:txBody>
        </p:sp>
        <p:sp>
          <p:nvSpPr>
            <p:cNvPr id="1696782" name="Line 14"/>
            <p:cNvSpPr>
              <a:spLocks noChangeShapeType="1"/>
            </p:cNvSpPr>
            <p:nvPr/>
          </p:nvSpPr>
          <p:spPr bwMode="auto">
            <a:xfrm flipH="1">
              <a:off x="2304" y="2640"/>
              <a:ext cx="240" cy="0"/>
            </a:xfrm>
            <a:prstGeom prst="line">
              <a:avLst/>
            </a:prstGeom>
            <a:noFill/>
            <a:ln w="12700">
              <a:solidFill>
                <a:schemeClr val="tx1"/>
              </a:solidFill>
              <a:round/>
              <a:headEnd/>
              <a:tailEnd type="triangle" w="med" len="med"/>
            </a:ln>
            <a:effectLst/>
          </p:spPr>
          <p:txBody>
            <a:bodyPr/>
            <a:lstStyle/>
            <a:p>
              <a:endParaRPr lang="en-US"/>
            </a:p>
          </p:txBody>
        </p:sp>
        <p:sp>
          <p:nvSpPr>
            <p:cNvPr id="1696783" name="Text Box 15"/>
            <p:cNvSpPr txBox="1">
              <a:spLocks noChangeArrowheads="1"/>
            </p:cNvSpPr>
            <p:nvPr/>
          </p:nvSpPr>
          <p:spPr bwMode="auto">
            <a:xfrm>
              <a:off x="624" y="2496"/>
              <a:ext cx="1660" cy="231"/>
            </a:xfrm>
            <a:prstGeom prst="rect">
              <a:avLst/>
            </a:prstGeom>
            <a:noFill/>
            <a:ln w="12700">
              <a:noFill/>
              <a:miter lim="800000"/>
              <a:headEnd/>
              <a:tailEnd/>
            </a:ln>
            <a:effectLst/>
          </p:spPr>
          <p:txBody>
            <a:bodyPr wrap="none">
              <a:spAutoFit/>
            </a:bodyPr>
            <a:lstStyle/>
            <a:p>
              <a:r>
                <a:rPr lang="en-US">
                  <a:solidFill>
                    <a:schemeClr val="tx1"/>
                  </a:solidFill>
                </a:rPr>
                <a:t>Decreasing associativity</a:t>
              </a:r>
            </a:p>
          </p:txBody>
        </p:sp>
      </p:grpSp>
      <p:grpSp>
        <p:nvGrpSpPr>
          <p:cNvPr id="3" name="Group 16"/>
          <p:cNvGrpSpPr>
            <a:grpSpLocks/>
          </p:cNvGrpSpPr>
          <p:nvPr/>
        </p:nvGrpSpPr>
        <p:grpSpPr bwMode="auto">
          <a:xfrm>
            <a:off x="3859213" y="4676775"/>
            <a:ext cx="4673600" cy="1190625"/>
            <a:chOff x="2544" y="2832"/>
            <a:chExt cx="2944" cy="750"/>
          </a:xfrm>
        </p:grpSpPr>
        <p:sp>
          <p:nvSpPr>
            <p:cNvPr id="1696785" name="Line 17"/>
            <p:cNvSpPr>
              <a:spLocks noChangeShapeType="1"/>
            </p:cNvSpPr>
            <p:nvPr/>
          </p:nvSpPr>
          <p:spPr bwMode="auto">
            <a:xfrm flipV="1">
              <a:off x="2544" y="2976"/>
              <a:ext cx="1296" cy="0"/>
            </a:xfrm>
            <a:prstGeom prst="line">
              <a:avLst/>
            </a:prstGeom>
            <a:noFill/>
            <a:ln w="12700">
              <a:solidFill>
                <a:schemeClr val="tx1"/>
              </a:solidFill>
              <a:round/>
              <a:headEnd/>
              <a:tailEnd type="triangle" w="med" len="med"/>
            </a:ln>
            <a:effectLst/>
          </p:spPr>
          <p:txBody>
            <a:bodyPr/>
            <a:lstStyle/>
            <a:p>
              <a:endParaRPr lang="en-US"/>
            </a:p>
          </p:txBody>
        </p:sp>
        <p:sp>
          <p:nvSpPr>
            <p:cNvPr id="1696786" name="Line 18"/>
            <p:cNvSpPr>
              <a:spLocks noChangeShapeType="1"/>
            </p:cNvSpPr>
            <p:nvPr/>
          </p:nvSpPr>
          <p:spPr bwMode="auto">
            <a:xfrm>
              <a:off x="3840" y="2832"/>
              <a:ext cx="0" cy="288"/>
            </a:xfrm>
            <a:prstGeom prst="line">
              <a:avLst/>
            </a:prstGeom>
            <a:noFill/>
            <a:ln w="12700">
              <a:solidFill>
                <a:schemeClr val="tx1"/>
              </a:solidFill>
              <a:round/>
              <a:headEnd/>
              <a:tailEnd/>
            </a:ln>
            <a:effectLst/>
          </p:spPr>
          <p:txBody>
            <a:bodyPr/>
            <a:lstStyle/>
            <a:p>
              <a:endParaRPr lang="en-US"/>
            </a:p>
          </p:txBody>
        </p:sp>
        <p:sp>
          <p:nvSpPr>
            <p:cNvPr id="1696787" name="Text Box 19"/>
            <p:cNvSpPr txBox="1">
              <a:spLocks noChangeArrowheads="1"/>
            </p:cNvSpPr>
            <p:nvPr/>
          </p:nvSpPr>
          <p:spPr bwMode="auto">
            <a:xfrm>
              <a:off x="3828" y="2832"/>
              <a:ext cx="1660" cy="750"/>
            </a:xfrm>
            <a:prstGeom prst="rect">
              <a:avLst/>
            </a:prstGeom>
            <a:noFill/>
            <a:ln w="12700">
              <a:noFill/>
              <a:miter lim="800000"/>
              <a:headEnd/>
              <a:tailEnd/>
            </a:ln>
            <a:effectLst/>
          </p:spPr>
          <p:txBody>
            <a:bodyPr wrap="none">
              <a:spAutoFit/>
            </a:bodyPr>
            <a:lstStyle/>
            <a:p>
              <a:r>
                <a:rPr lang="en-US">
                  <a:solidFill>
                    <a:schemeClr val="tx1"/>
                  </a:solidFill>
                </a:rPr>
                <a:t>Fully associative</a:t>
              </a:r>
            </a:p>
            <a:p>
              <a:r>
                <a:rPr lang="en-US">
                  <a:solidFill>
                    <a:schemeClr val="tx1"/>
                  </a:solidFill>
                </a:rPr>
                <a:t>(only </a:t>
              </a:r>
              <a:r>
                <a:rPr lang="en-US"/>
                <a:t>one set</a:t>
              </a:r>
              <a:r>
                <a:rPr lang="en-US">
                  <a:solidFill>
                    <a:schemeClr val="tx1"/>
                  </a:solidFill>
                </a:rPr>
                <a:t>)</a:t>
              </a:r>
            </a:p>
            <a:p>
              <a:r>
                <a:rPr lang="en-US">
                  <a:solidFill>
                    <a:schemeClr val="tx1"/>
                  </a:solidFill>
                </a:rPr>
                <a:t>Tag is all the bits except</a:t>
              </a:r>
            </a:p>
            <a:p>
              <a:r>
                <a:rPr lang="en-US">
                  <a:solidFill>
                    <a:schemeClr val="tx1"/>
                  </a:solidFill>
                </a:rPr>
                <a:t>block and byte offset</a:t>
              </a:r>
            </a:p>
          </p:txBody>
        </p:sp>
      </p:grpSp>
      <p:grpSp>
        <p:nvGrpSpPr>
          <p:cNvPr id="4" name="Group 20"/>
          <p:cNvGrpSpPr>
            <a:grpSpLocks/>
          </p:cNvGrpSpPr>
          <p:nvPr/>
        </p:nvGrpSpPr>
        <p:grpSpPr bwMode="auto">
          <a:xfrm>
            <a:off x="1420813" y="4875212"/>
            <a:ext cx="2438403" cy="1276349"/>
            <a:chOff x="960" y="3168"/>
            <a:chExt cx="1536" cy="804"/>
          </a:xfrm>
        </p:grpSpPr>
        <p:sp>
          <p:nvSpPr>
            <p:cNvPr id="1696789" name="Line 21"/>
            <p:cNvSpPr>
              <a:spLocks noChangeShapeType="1"/>
            </p:cNvSpPr>
            <p:nvPr/>
          </p:nvSpPr>
          <p:spPr bwMode="auto">
            <a:xfrm flipH="1">
              <a:off x="2064" y="3312"/>
              <a:ext cx="432" cy="0"/>
            </a:xfrm>
            <a:prstGeom prst="line">
              <a:avLst/>
            </a:prstGeom>
            <a:noFill/>
            <a:ln w="12700">
              <a:solidFill>
                <a:schemeClr val="tx1"/>
              </a:solidFill>
              <a:round/>
              <a:headEnd/>
              <a:tailEnd type="triangle" w="med" len="med"/>
            </a:ln>
            <a:effectLst/>
          </p:spPr>
          <p:txBody>
            <a:bodyPr/>
            <a:lstStyle/>
            <a:p>
              <a:endParaRPr lang="en-US"/>
            </a:p>
          </p:txBody>
        </p:sp>
        <p:sp>
          <p:nvSpPr>
            <p:cNvPr id="1696790" name="Line 22"/>
            <p:cNvSpPr>
              <a:spLocks noChangeShapeType="1"/>
            </p:cNvSpPr>
            <p:nvPr/>
          </p:nvSpPr>
          <p:spPr bwMode="auto">
            <a:xfrm>
              <a:off x="2064" y="3168"/>
              <a:ext cx="0" cy="288"/>
            </a:xfrm>
            <a:prstGeom prst="line">
              <a:avLst/>
            </a:prstGeom>
            <a:noFill/>
            <a:ln w="12700">
              <a:solidFill>
                <a:schemeClr val="tx1"/>
              </a:solidFill>
              <a:round/>
              <a:headEnd/>
              <a:tailEnd/>
            </a:ln>
            <a:effectLst/>
          </p:spPr>
          <p:txBody>
            <a:bodyPr/>
            <a:lstStyle/>
            <a:p>
              <a:endParaRPr lang="en-US"/>
            </a:p>
          </p:txBody>
        </p:sp>
        <p:sp>
          <p:nvSpPr>
            <p:cNvPr id="1696791" name="Text Box 23"/>
            <p:cNvSpPr txBox="1">
              <a:spLocks noChangeArrowheads="1"/>
            </p:cNvSpPr>
            <p:nvPr/>
          </p:nvSpPr>
          <p:spPr bwMode="auto">
            <a:xfrm>
              <a:off x="960" y="3216"/>
              <a:ext cx="1505" cy="756"/>
            </a:xfrm>
            <a:prstGeom prst="rect">
              <a:avLst/>
            </a:prstGeom>
            <a:noFill/>
            <a:ln w="12700">
              <a:noFill/>
              <a:miter lim="800000"/>
              <a:headEnd/>
              <a:tailEnd/>
            </a:ln>
            <a:effectLst/>
          </p:spPr>
          <p:txBody>
            <a:bodyPr wrap="square">
              <a:spAutoFit/>
            </a:bodyPr>
            <a:lstStyle/>
            <a:p>
              <a:r>
                <a:rPr lang="en-US" dirty="0">
                  <a:solidFill>
                    <a:schemeClr val="tx1"/>
                  </a:solidFill>
                </a:rPr>
                <a:t>Direct mapped</a:t>
              </a:r>
            </a:p>
            <a:p>
              <a:r>
                <a:rPr lang="en-US" dirty="0">
                  <a:solidFill>
                    <a:schemeClr val="tx1"/>
                  </a:solidFill>
                </a:rPr>
                <a:t>(only </a:t>
              </a:r>
              <a:r>
                <a:rPr lang="en-US" dirty="0"/>
                <a:t>one way</a:t>
              </a:r>
              <a:r>
                <a:rPr lang="en-US" dirty="0">
                  <a:solidFill>
                    <a:schemeClr val="tx1"/>
                  </a:solidFill>
                </a:rPr>
                <a:t>)</a:t>
              </a:r>
            </a:p>
            <a:p>
              <a:r>
                <a:rPr lang="en-US" dirty="0">
                  <a:solidFill>
                    <a:schemeClr val="tx1"/>
                  </a:solidFill>
                </a:rPr>
                <a:t>Smaller </a:t>
              </a:r>
              <a:r>
                <a:rPr lang="en-US" dirty="0" smtClean="0">
                  <a:solidFill>
                    <a:schemeClr val="tx1"/>
                  </a:solidFill>
                </a:rPr>
                <a:t>tags, only a single comparator</a:t>
              </a:r>
              <a:endParaRPr lang="en-US" dirty="0">
                <a:solidFill>
                  <a:schemeClr val="tx1"/>
                </a:solidFill>
              </a:endParaRPr>
            </a:p>
          </p:txBody>
        </p:sp>
      </p:grpSp>
      <p:grpSp>
        <p:nvGrpSpPr>
          <p:cNvPr id="5" name="Group 24"/>
          <p:cNvGrpSpPr>
            <a:grpSpLocks/>
          </p:cNvGrpSpPr>
          <p:nvPr/>
        </p:nvGrpSpPr>
        <p:grpSpPr bwMode="auto">
          <a:xfrm>
            <a:off x="3859213" y="4038600"/>
            <a:ext cx="2914650" cy="457200"/>
            <a:chOff x="2544" y="2256"/>
            <a:chExt cx="1836" cy="288"/>
          </a:xfrm>
        </p:grpSpPr>
        <p:sp>
          <p:nvSpPr>
            <p:cNvPr id="1696793" name="Line 25"/>
            <p:cNvSpPr>
              <a:spLocks noChangeShapeType="1"/>
            </p:cNvSpPr>
            <p:nvPr/>
          </p:nvSpPr>
          <p:spPr bwMode="auto">
            <a:xfrm>
              <a:off x="2544" y="2400"/>
              <a:ext cx="240" cy="0"/>
            </a:xfrm>
            <a:prstGeom prst="line">
              <a:avLst/>
            </a:prstGeom>
            <a:noFill/>
            <a:ln w="12700">
              <a:solidFill>
                <a:schemeClr val="tx1"/>
              </a:solidFill>
              <a:round/>
              <a:headEnd/>
              <a:tailEnd type="triangle" w="med" len="med"/>
            </a:ln>
            <a:effectLst/>
          </p:spPr>
          <p:txBody>
            <a:bodyPr/>
            <a:lstStyle/>
            <a:p>
              <a:endParaRPr lang="en-US"/>
            </a:p>
          </p:txBody>
        </p:sp>
        <p:sp>
          <p:nvSpPr>
            <p:cNvPr id="1696794" name="Text Box 26"/>
            <p:cNvSpPr txBox="1">
              <a:spLocks noChangeArrowheads="1"/>
            </p:cNvSpPr>
            <p:nvPr/>
          </p:nvSpPr>
          <p:spPr bwMode="auto">
            <a:xfrm>
              <a:off x="2784" y="2304"/>
              <a:ext cx="1596" cy="231"/>
            </a:xfrm>
            <a:prstGeom prst="rect">
              <a:avLst/>
            </a:prstGeom>
            <a:noFill/>
            <a:ln w="12700">
              <a:noFill/>
              <a:miter lim="800000"/>
              <a:headEnd/>
              <a:tailEnd/>
            </a:ln>
            <a:effectLst/>
          </p:spPr>
          <p:txBody>
            <a:bodyPr wrap="none">
              <a:spAutoFit/>
            </a:bodyPr>
            <a:lstStyle/>
            <a:p>
              <a:r>
                <a:rPr lang="en-US">
                  <a:solidFill>
                    <a:schemeClr val="tx1"/>
                  </a:solidFill>
                </a:rPr>
                <a:t>Increasing associativity</a:t>
              </a:r>
            </a:p>
          </p:txBody>
        </p:sp>
        <p:sp>
          <p:nvSpPr>
            <p:cNvPr id="1696795" name="Line 27"/>
            <p:cNvSpPr>
              <a:spLocks noChangeShapeType="1"/>
            </p:cNvSpPr>
            <p:nvPr/>
          </p:nvSpPr>
          <p:spPr bwMode="auto">
            <a:xfrm>
              <a:off x="2544" y="2256"/>
              <a:ext cx="0" cy="288"/>
            </a:xfrm>
            <a:prstGeom prst="line">
              <a:avLst/>
            </a:prstGeom>
            <a:noFill/>
            <a:ln w="12700">
              <a:solidFill>
                <a:schemeClr val="tx1"/>
              </a:solidFill>
              <a:round/>
              <a:headEnd/>
              <a:tailEnd/>
            </a:ln>
            <a:effectLst/>
          </p:spPr>
          <p:txBody>
            <a:bodyPr/>
            <a:lstStyle/>
            <a:p>
              <a:endParaRPr lang="en-US"/>
            </a:p>
          </p:txBody>
        </p:sp>
      </p:grpSp>
      <p:grpSp>
        <p:nvGrpSpPr>
          <p:cNvPr id="6" name="Group 37"/>
          <p:cNvGrpSpPr>
            <a:grpSpLocks/>
          </p:cNvGrpSpPr>
          <p:nvPr/>
        </p:nvGrpSpPr>
        <p:grpSpPr bwMode="auto">
          <a:xfrm>
            <a:off x="4164013" y="2971800"/>
            <a:ext cx="1517650" cy="793750"/>
            <a:chOff x="2448" y="1968"/>
            <a:chExt cx="956" cy="500"/>
          </a:xfrm>
        </p:grpSpPr>
        <p:sp>
          <p:nvSpPr>
            <p:cNvPr id="1696797" name="Line 29"/>
            <p:cNvSpPr>
              <a:spLocks noChangeShapeType="1"/>
            </p:cNvSpPr>
            <p:nvPr/>
          </p:nvSpPr>
          <p:spPr bwMode="auto">
            <a:xfrm flipV="1">
              <a:off x="2880" y="2180"/>
              <a:ext cx="0" cy="288"/>
            </a:xfrm>
            <a:prstGeom prst="line">
              <a:avLst/>
            </a:prstGeom>
            <a:noFill/>
            <a:ln w="12700">
              <a:solidFill>
                <a:schemeClr val="tx1"/>
              </a:solidFill>
              <a:round/>
              <a:headEnd/>
              <a:tailEnd type="triangle" w="med" len="med"/>
            </a:ln>
            <a:effectLst/>
          </p:spPr>
          <p:txBody>
            <a:bodyPr/>
            <a:lstStyle/>
            <a:p>
              <a:endParaRPr lang="en-US"/>
            </a:p>
          </p:txBody>
        </p:sp>
        <p:sp>
          <p:nvSpPr>
            <p:cNvPr id="1696798" name="Text Box 30"/>
            <p:cNvSpPr txBox="1">
              <a:spLocks noChangeArrowheads="1"/>
            </p:cNvSpPr>
            <p:nvPr/>
          </p:nvSpPr>
          <p:spPr bwMode="auto">
            <a:xfrm>
              <a:off x="2448" y="1968"/>
              <a:ext cx="956" cy="212"/>
            </a:xfrm>
            <a:prstGeom prst="rect">
              <a:avLst/>
            </a:prstGeom>
            <a:noFill/>
            <a:ln w="12700">
              <a:noFill/>
              <a:miter lim="800000"/>
              <a:headEnd/>
              <a:tailEnd/>
            </a:ln>
            <a:effectLst/>
          </p:spPr>
          <p:txBody>
            <a:bodyPr wrap="none">
              <a:spAutoFit/>
            </a:bodyPr>
            <a:lstStyle/>
            <a:p>
              <a:r>
                <a:rPr lang="en-US" sz="1600">
                  <a:solidFill>
                    <a:schemeClr val="tx1"/>
                  </a:solidFill>
                </a:rPr>
                <a:t>Selects the set</a:t>
              </a:r>
            </a:p>
          </p:txBody>
        </p:sp>
      </p:grpSp>
      <p:grpSp>
        <p:nvGrpSpPr>
          <p:cNvPr id="7" name="Group 38"/>
          <p:cNvGrpSpPr>
            <a:grpSpLocks/>
          </p:cNvGrpSpPr>
          <p:nvPr/>
        </p:nvGrpSpPr>
        <p:grpSpPr bwMode="auto">
          <a:xfrm>
            <a:off x="1497013" y="2971800"/>
            <a:ext cx="2139950" cy="793750"/>
            <a:chOff x="960" y="1968"/>
            <a:chExt cx="1348" cy="500"/>
          </a:xfrm>
        </p:grpSpPr>
        <p:sp>
          <p:nvSpPr>
            <p:cNvPr id="1696799" name="Text Box 31"/>
            <p:cNvSpPr txBox="1">
              <a:spLocks noChangeArrowheads="1"/>
            </p:cNvSpPr>
            <p:nvPr/>
          </p:nvSpPr>
          <p:spPr bwMode="auto">
            <a:xfrm>
              <a:off x="960" y="1968"/>
              <a:ext cx="1348" cy="212"/>
            </a:xfrm>
            <a:prstGeom prst="rect">
              <a:avLst/>
            </a:prstGeom>
            <a:noFill/>
            <a:ln w="12700">
              <a:noFill/>
              <a:miter lim="800000"/>
              <a:headEnd/>
              <a:tailEnd/>
            </a:ln>
            <a:effectLst/>
          </p:spPr>
          <p:txBody>
            <a:bodyPr wrap="none">
              <a:spAutoFit/>
            </a:bodyPr>
            <a:lstStyle/>
            <a:p>
              <a:r>
                <a:rPr lang="en-US" sz="1600">
                  <a:solidFill>
                    <a:schemeClr val="tx1"/>
                  </a:solidFill>
                </a:rPr>
                <a:t>Used for tag compare</a:t>
              </a:r>
            </a:p>
          </p:txBody>
        </p:sp>
        <p:sp>
          <p:nvSpPr>
            <p:cNvPr id="1696800" name="Line 32"/>
            <p:cNvSpPr>
              <a:spLocks noChangeShapeType="1"/>
            </p:cNvSpPr>
            <p:nvPr/>
          </p:nvSpPr>
          <p:spPr bwMode="auto">
            <a:xfrm flipV="1">
              <a:off x="1584" y="2180"/>
              <a:ext cx="0" cy="288"/>
            </a:xfrm>
            <a:prstGeom prst="line">
              <a:avLst/>
            </a:prstGeom>
            <a:noFill/>
            <a:ln w="12700">
              <a:solidFill>
                <a:schemeClr val="tx1"/>
              </a:solidFill>
              <a:round/>
              <a:headEnd/>
              <a:tailEnd type="triangle" w="med" len="med"/>
            </a:ln>
            <a:effectLst/>
          </p:spPr>
          <p:txBody>
            <a:bodyPr/>
            <a:lstStyle/>
            <a:p>
              <a:endParaRPr lang="en-US"/>
            </a:p>
          </p:txBody>
        </p:sp>
      </p:grpSp>
      <p:grpSp>
        <p:nvGrpSpPr>
          <p:cNvPr id="8" name="Group 36"/>
          <p:cNvGrpSpPr>
            <a:grpSpLocks/>
          </p:cNvGrpSpPr>
          <p:nvPr/>
        </p:nvGrpSpPr>
        <p:grpSpPr bwMode="auto">
          <a:xfrm>
            <a:off x="5840413" y="2971800"/>
            <a:ext cx="2770187" cy="793750"/>
            <a:chOff x="3504" y="1968"/>
            <a:chExt cx="1745" cy="500"/>
          </a:xfrm>
        </p:grpSpPr>
        <p:sp>
          <p:nvSpPr>
            <p:cNvPr id="1696801" name="Line 33"/>
            <p:cNvSpPr>
              <a:spLocks noChangeShapeType="1"/>
            </p:cNvSpPr>
            <p:nvPr/>
          </p:nvSpPr>
          <p:spPr bwMode="auto">
            <a:xfrm flipV="1">
              <a:off x="3936" y="2180"/>
              <a:ext cx="0" cy="288"/>
            </a:xfrm>
            <a:prstGeom prst="line">
              <a:avLst/>
            </a:prstGeom>
            <a:noFill/>
            <a:ln w="12700">
              <a:solidFill>
                <a:schemeClr val="tx1"/>
              </a:solidFill>
              <a:round/>
              <a:headEnd/>
              <a:tailEnd type="triangle" w="med" len="med"/>
            </a:ln>
            <a:effectLst/>
          </p:spPr>
          <p:txBody>
            <a:bodyPr/>
            <a:lstStyle/>
            <a:p>
              <a:endParaRPr lang="en-US"/>
            </a:p>
          </p:txBody>
        </p:sp>
        <p:sp>
          <p:nvSpPr>
            <p:cNvPr id="1696802" name="Text Box 34"/>
            <p:cNvSpPr txBox="1">
              <a:spLocks noChangeArrowheads="1"/>
            </p:cNvSpPr>
            <p:nvPr/>
          </p:nvSpPr>
          <p:spPr bwMode="auto">
            <a:xfrm>
              <a:off x="3504" y="1968"/>
              <a:ext cx="1745" cy="212"/>
            </a:xfrm>
            <a:prstGeom prst="rect">
              <a:avLst/>
            </a:prstGeom>
            <a:noFill/>
            <a:ln w="12700">
              <a:noFill/>
              <a:miter lim="800000"/>
              <a:headEnd/>
              <a:tailEnd/>
            </a:ln>
            <a:effectLst/>
          </p:spPr>
          <p:txBody>
            <a:bodyPr wrap="none">
              <a:spAutoFit/>
            </a:bodyPr>
            <a:lstStyle/>
            <a:p>
              <a:r>
                <a:rPr lang="en-US" sz="1600">
                  <a:solidFill>
                    <a:schemeClr val="tx1"/>
                  </a:solidFill>
                </a:rPr>
                <a:t>Selects the word in the block</a:t>
              </a:r>
            </a:p>
          </p:txBody>
        </p:sp>
      </p:grpSp>
      <p:sp>
        <p:nvSpPr>
          <p:cNvPr id="37" name="Slide Number Placeholder 36"/>
          <p:cNvSpPr>
            <a:spLocks noGrp="1"/>
          </p:cNvSpPr>
          <p:nvPr>
            <p:ph type="sldNum" sz="quarter" idx="12"/>
          </p:nvPr>
        </p:nvSpPr>
        <p:spPr/>
        <p:txBody>
          <a:bodyPr/>
          <a:lstStyle/>
          <a:p>
            <a:pPr>
              <a:defRPr/>
            </a:pPr>
            <a:fld id="{9B3F316D-389F-4488-B560-5E2DB5DE07B1}" type="slidenum">
              <a:rPr lang="en-CA" smtClean="0"/>
              <a:pPr>
                <a:defRPr/>
              </a:pPr>
              <a:t>16</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right)">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right)">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2914" name="Rectangle 2"/>
          <p:cNvSpPr>
            <a:spLocks noGrp="1" noChangeArrowheads="1"/>
          </p:cNvSpPr>
          <p:nvPr>
            <p:ph type="title"/>
          </p:nvPr>
        </p:nvSpPr>
        <p:spPr>
          <a:xfrm>
            <a:off x="381000" y="0"/>
            <a:ext cx="8153400" cy="422275"/>
          </a:xfrm>
        </p:spPr>
        <p:txBody>
          <a:bodyPr/>
          <a:lstStyle/>
          <a:p>
            <a:r>
              <a:rPr lang="en-US" dirty="0"/>
              <a:t>Benefits of Set Associative Caches</a:t>
            </a:r>
          </a:p>
        </p:txBody>
      </p:sp>
      <p:sp>
        <p:nvSpPr>
          <p:cNvPr id="1702915" name="Rectangle 3"/>
          <p:cNvSpPr>
            <a:spLocks noGrp="1" noChangeArrowheads="1"/>
          </p:cNvSpPr>
          <p:nvPr>
            <p:ph type="body" sz="half" idx="1"/>
          </p:nvPr>
        </p:nvSpPr>
        <p:spPr>
          <a:xfrm>
            <a:off x="533400" y="609600"/>
            <a:ext cx="8153400" cy="781050"/>
          </a:xfrm>
        </p:spPr>
        <p:txBody>
          <a:bodyPr/>
          <a:lstStyle/>
          <a:p>
            <a:r>
              <a:rPr lang="en-US" dirty="0"/>
              <a:t>The choice of direct mapped or set associative depends on the cost of a miss versus the cost of implementation</a:t>
            </a:r>
          </a:p>
        </p:txBody>
      </p:sp>
      <p:graphicFrame>
        <p:nvGraphicFramePr>
          <p:cNvPr id="1702941" name="Object 29"/>
          <p:cNvGraphicFramePr>
            <a:graphicFrameLocks noChangeAspect="1"/>
          </p:cNvGraphicFramePr>
          <p:nvPr>
            <p:ph sz="half" idx="2"/>
          </p:nvPr>
        </p:nvGraphicFramePr>
        <p:xfrm>
          <a:off x="1600200" y="1524000"/>
          <a:ext cx="5867400" cy="4310063"/>
        </p:xfrm>
        <a:graphic>
          <a:graphicData uri="http://schemas.openxmlformats.org/presentationml/2006/ole">
            <p:oleObj spid="_x0000_s233474" name="Chart" r:id="rId4" imgW="6715170" imgH="4934040" progId="MSGraph.Chart.8">
              <p:embed followColorScheme="full"/>
            </p:oleObj>
          </a:graphicData>
        </a:graphic>
      </p:graphicFrame>
      <p:sp>
        <p:nvSpPr>
          <p:cNvPr id="1702943" name="Text Box 31"/>
          <p:cNvSpPr txBox="1">
            <a:spLocks noChangeArrowheads="1"/>
          </p:cNvSpPr>
          <p:nvPr/>
        </p:nvSpPr>
        <p:spPr bwMode="auto">
          <a:xfrm>
            <a:off x="6248400" y="4495800"/>
            <a:ext cx="2895600" cy="825500"/>
          </a:xfrm>
          <a:prstGeom prst="rect">
            <a:avLst/>
          </a:prstGeom>
          <a:noFill/>
          <a:ln w="12700">
            <a:noFill/>
            <a:miter lim="800000"/>
            <a:headEnd/>
            <a:tailEnd/>
          </a:ln>
          <a:effectLst/>
        </p:spPr>
        <p:txBody>
          <a:bodyPr>
            <a:spAutoFit/>
          </a:bodyPr>
          <a:lstStyle/>
          <a:p>
            <a:r>
              <a:rPr lang="en-US" sz="1600" dirty="0">
                <a:solidFill>
                  <a:schemeClr val="accent2"/>
                </a:solidFill>
              </a:rPr>
              <a:t>Data from Hennessy &amp; Patterson, </a:t>
            </a:r>
            <a:r>
              <a:rPr lang="en-US" sz="1600" i="1" dirty="0">
                <a:solidFill>
                  <a:schemeClr val="accent2"/>
                </a:solidFill>
              </a:rPr>
              <a:t>Computer Architecture</a:t>
            </a:r>
            <a:r>
              <a:rPr lang="en-US" sz="1600" dirty="0">
                <a:solidFill>
                  <a:schemeClr val="accent2"/>
                </a:solidFill>
              </a:rPr>
              <a:t>, 2003</a:t>
            </a:r>
          </a:p>
        </p:txBody>
      </p:sp>
      <p:sp>
        <p:nvSpPr>
          <p:cNvPr id="1702944" name="Rectangle 32"/>
          <p:cNvSpPr>
            <a:spLocks noChangeArrowheads="1"/>
          </p:cNvSpPr>
          <p:nvPr/>
        </p:nvSpPr>
        <p:spPr bwMode="auto">
          <a:xfrm>
            <a:off x="533400" y="5943600"/>
            <a:ext cx="8001000" cy="781050"/>
          </a:xfrm>
          <a:prstGeom prst="rect">
            <a:avLst/>
          </a:prstGeom>
          <a:noFill/>
          <a:ln w="12700">
            <a:noFill/>
            <a:miter lim="800000"/>
            <a:headEnd/>
            <a:tailEnd/>
          </a:ln>
          <a:effectLst/>
        </p:spPr>
        <p:txBody>
          <a:bodyPr lIns="63500" tIns="25400" rIns="63500" bIns="25400">
            <a:spAutoFit/>
          </a:bodyPr>
          <a:lstStyle/>
          <a:p>
            <a:pPr marL="287338" indent="-287338">
              <a:spcBef>
                <a:spcPct val="30000"/>
              </a:spcBef>
              <a:buClr>
                <a:schemeClr val="accent1"/>
              </a:buClr>
              <a:buSzPct val="75000"/>
              <a:buFont typeface="Wingdings" pitchFamily="2" charset="2"/>
              <a:buChar char="q"/>
            </a:pPr>
            <a:r>
              <a:rPr lang="en-US" sz="2400" dirty="0">
                <a:solidFill>
                  <a:schemeClr val="tx1"/>
                </a:solidFill>
              </a:rPr>
              <a:t>Largest gains are in going from direct mapped to 2-way (20%+ reduction in miss rate)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029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294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0866" name="Rectangle 2"/>
          <p:cNvSpPr>
            <a:spLocks noGrp="1" noChangeArrowheads="1"/>
          </p:cNvSpPr>
          <p:nvPr>
            <p:ph type="title"/>
          </p:nvPr>
        </p:nvSpPr>
        <p:spPr>
          <a:xfrm>
            <a:off x="381000" y="0"/>
            <a:ext cx="8153400" cy="422275"/>
          </a:xfrm>
        </p:spPr>
        <p:txBody>
          <a:bodyPr/>
          <a:lstStyle/>
          <a:p>
            <a:r>
              <a:rPr lang="en-US" dirty="0" smtClean="0"/>
              <a:t>Further Reducing </a:t>
            </a:r>
            <a:r>
              <a:rPr lang="en-US" dirty="0"/>
              <a:t>Cache Miss </a:t>
            </a:r>
            <a:r>
              <a:rPr lang="en-US" dirty="0" smtClean="0"/>
              <a:t>Rates</a:t>
            </a:r>
            <a:endParaRPr lang="en-US" dirty="0"/>
          </a:p>
        </p:txBody>
      </p:sp>
      <p:sp>
        <p:nvSpPr>
          <p:cNvPr id="1700867" name="Rectangle 3"/>
          <p:cNvSpPr>
            <a:spLocks noGrp="1" noChangeArrowheads="1"/>
          </p:cNvSpPr>
          <p:nvPr>
            <p:ph type="body" idx="1"/>
          </p:nvPr>
        </p:nvSpPr>
        <p:spPr>
          <a:xfrm>
            <a:off x="533400" y="609600"/>
            <a:ext cx="8153400" cy="5846729"/>
          </a:xfrm>
        </p:spPr>
        <p:txBody>
          <a:bodyPr/>
          <a:lstStyle/>
          <a:p>
            <a:pPr marL="457200" indent="-457200">
              <a:lnSpc>
                <a:spcPct val="100000"/>
              </a:lnSpc>
              <a:spcBef>
                <a:spcPts val="600"/>
              </a:spcBef>
              <a:buNone/>
            </a:pPr>
            <a:r>
              <a:rPr lang="en-US" b="1" dirty="0">
                <a:solidFill>
                  <a:srgbClr val="FF0000"/>
                </a:solidFill>
              </a:rPr>
              <a:t>Use multiple levels of caches</a:t>
            </a:r>
          </a:p>
          <a:p>
            <a:pPr marL="876300" lvl="1" indent="-381000">
              <a:lnSpc>
                <a:spcPct val="100000"/>
              </a:lnSpc>
              <a:spcBef>
                <a:spcPts val="600"/>
              </a:spcBef>
            </a:pPr>
            <a:endParaRPr lang="en-US" sz="400" dirty="0"/>
          </a:p>
          <a:p>
            <a:pPr marL="457200" indent="-457200">
              <a:lnSpc>
                <a:spcPct val="100000"/>
              </a:lnSpc>
              <a:spcBef>
                <a:spcPts val="600"/>
              </a:spcBef>
            </a:pPr>
            <a:r>
              <a:rPr lang="en-US" sz="2000" dirty="0"/>
              <a:t>With advancing technology have more than enough room on the die for bigger L1 caches </a:t>
            </a:r>
            <a:r>
              <a:rPr lang="en-US" sz="2000" i="1" dirty="0"/>
              <a:t>or</a:t>
            </a:r>
            <a:r>
              <a:rPr lang="en-US" sz="2000" dirty="0"/>
              <a:t> for a second level of caches – normally a </a:t>
            </a:r>
            <a:r>
              <a:rPr lang="en-US" sz="2000" dirty="0">
                <a:solidFill>
                  <a:schemeClr val="accent1"/>
                </a:solidFill>
              </a:rPr>
              <a:t>unified</a:t>
            </a:r>
            <a:r>
              <a:rPr lang="en-US" sz="2000" dirty="0"/>
              <a:t> L2 cache (i.e., it holds both instructions and data) and in some cases even a unified L3 cache</a:t>
            </a:r>
          </a:p>
          <a:p>
            <a:pPr marL="457200" indent="-457200">
              <a:lnSpc>
                <a:spcPct val="100000"/>
              </a:lnSpc>
              <a:spcBef>
                <a:spcPts val="600"/>
              </a:spcBef>
            </a:pPr>
            <a:endParaRPr lang="en-US" sz="400" dirty="0" smtClean="0"/>
          </a:p>
          <a:p>
            <a:pPr marL="457200" indent="-457200">
              <a:lnSpc>
                <a:spcPct val="100000"/>
              </a:lnSpc>
              <a:spcBef>
                <a:spcPts val="600"/>
              </a:spcBef>
            </a:pPr>
            <a:r>
              <a:rPr lang="en-US" sz="2200" dirty="0" smtClean="0"/>
              <a:t>New AMAT Calculation:</a:t>
            </a:r>
          </a:p>
          <a:p>
            <a:pPr marL="457200" indent="-457200">
              <a:lnSpc>
                <a:spcPct val="100000"/>
              </a:lnSpc>
              <a:spcBef>
                <a:spcPts val="600"/>
              </a:spcBef>
              <a:buNone/>
            </a:pPr>
            <a:r>
              <a:rPr lang="en-US" sz="2200" b="1" dirty="0" smtClean="0"/>
              <a:t>      </a:t>
            </a:r>
            <a:r>
              <a:rPr lang="en-US" sz="2000" b="1" dirty="0" smtClean="0"/>
              <a:t>AMAT </a:t>
            </a:r>
            <a:r>
              <a:rPr lang="en-US" sz="2000" dirty="0" smtClean="0"/>
              <a:t>= L1 Hit Time + L1 Miss Rate * </a:t>
            </a:r>
            <a:r>
              <a:rPr lang="en-US" sz="2000" b="1" dirty="0" smtClean="0">
                <a:solidFill>
                  <a:schemeClr val="accent1"/>
                </a:solidFill>
              </a:rPr>
              <a:t>L1 Miss Penalty,</a:t>
            </a:r>
            <a:r>
              <a:rPr lang="en-US" sz="2000" dirty="0" smtClean="0"/>
              <a:t/>
            </a:r>
            <a:br>
              <a:rPr lang="en-US" sz="2000" dirty="0" smtClean="0"/>
            </a:br>
            <a:r>
              <a:rPr lang="en-US" sz="2000" b="1" dirty="0" smtClean="0">
                <a:solidFill>
                  <a:schemeClr val="accent1"/>
                </a:solidFill>
              </a:rPr>
              <a:t>L1 Miss Penalty</a:t>
            </a:r>
            <a:r>
              <a:rPr lang="en-US" sz="2000" dirty="0" smtClean="0"/>
              <a:t> = L2 Hit Time + L2 Miss Rate * L2 Miss Penalty,</a:t>
            </a:r>
            <a:r>
              <a:rPr lang="en-US" sz="2200" dirty="0" smtClean="0"/>
              <a:t/>
            </a:r>
            <a:br>
              <a:rPr lang="en-US" sz="2200" dirty="0" smtClean="0"/>
            </a:br>
            <a:r>
              <a:rPr lang="en-US" sz="2000" dirty="0" smtClean="0"/>
              <a:t>and so forth (final miss penalty is Main Memory access time)</a:t>
            </a:r>
          </a:p>
          <a:p>
            <a:pPr>
              <a:lnSpc>
                <a:spcPct val="100000"/>
              </a:lnSpc>
            </a:pPr>
            <a:r>
              <a:rPr lang="en-US" sz="2000" b="1" dirty="0" smtClean="0"/>
              <a:t>Example</a:t>
            </a:r>
            <a:r>
              <a:rPr lang="en-US" sz="2000" dirty="0" smtClean="0"/>
              <a:t>: 1 cycle L1 hit time, 2% L1 miss rate,  5 cycle L2 hit time, 5% L2 miss rate,100 cycle main memory access time</a:t>
            </a:r>
          </a:p>
          <a:p>
            <a:pPr lvl="1"/>
            <a:r>
              <a:rPr lang="en-US" sz="1800" dirty="0" smtClean="0"/>
              <a:t>Without L2 cache:</a:t>
            </a:r>
            <a:br>
              <a:rPr lang="en-US" sz="1800" dirty="0" smtClean="0"/>
            </a:br>
            <a:r>
              <a:rPr lang="en-US" sz="1800" dirty="0" smtClean="0"/>
              <a:t>		AMAT = 1 + .02*100 = </a:t>
            </a:r>
            <a:r>
              <a:rPr lang="en-US" sz="1800" dirty="0" smtClean="0">
                <a:solidFill>
                  <a:srgbClr val="FF0000"/>
                </a:solidFill>
              </a:rPr>
              <a:t>3</a:t>
            </a:r>
          </a:p>
          <a:p>
            <a:pPr lvl="1"/>
            <a:r>
              <a:rPr lang="en-US" sz="1800" dirty="0" smtClean="0"/>
              <a:t>With L2 cache:</a:t>
            </a:r>
            <a:br>
              <a:rPr lang="en-US" sz="1800" dirty="0" smtClean="0"/>
            </a:br>
            <a:r>
              <a:rPr lang="en-US" sz="1800" dirty="0" smtClean="0"/>
              <a:t>		AMAT = 1 + .02*(5 + .05*100) = </a:t>
            </a:r>
            <a:r>
              <a:rPr lang="en-US" sz="1800" dirty="0" smtClean="0">
                <a:solidFill>
                  <a:srgbClr val="FF0000"/>
                </a:solidFill>
              </a:rPr>
              <a:t>1.2</a:t>
            </a:r>
          </a:p>
          <a:p>
            <a:pPr marL="457200" indent="-457200">
              <a:lnSpc>
                <a:spcPct val="100000"/>
              </a:lnSpc>
              <a:spcBef>
                <a:spcPts val="600"/>
              </a:spcBef>
            </a:pPr>
            <a:endParaRPr lang="en-US" sz="2200" dirty="0" smtClean="0"/>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18</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00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008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008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008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0086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0086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008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8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22" name="Rectangle 2"/>
          <p:cNvSpPr>
            <a:spLocks noGrp="1" noChangeArrowheads="1"/>
          </p:cNvSpPr>
          <p:nvPr>
            <p:ph type="title"/>
          </p:nvPr>
        </p:nvSpPr>
        <p:spPr>
          <a:xfrm>
            <a:off x="533400" y="304800"/>
            <a:ext cx="4916488" cy="368300"/>
          </a:xfrm>
          <a:noFill/>
          <a:ln/>
        </p:spPr>
        <p:txBody>
          <a:bodyPr wrap="none"/>
          <a:lstStyle/>
          <a:p>
            <a:r>
              <a:rPr lang="en-US" dirty="0"/>
              <a:t>How is the Hierarchy Managed?</a:t>
            </a:r>
          </a:p>
        </p:txBody>
      </p:sp>
      <p:sp>
        <p:nvSpPr>
          <p:cNvPr id="1515523" name="Rectangle 3"/>
          <p:cNvSpPr>
            <a:spLocks noGrp="1" noChangeArrowheads="1"/>
          </p:cNvSpPr>
          <p:nvPr>
            <p:ph type="body" idx="1"/>
          </p:nvPr>
        </p:nvSpPr>
        <p:spPr>
          <a:xfrm>
            <a:off x="838200" y="1219200"/>
            <a:ext cx="7886700" cy="4320157"/>
          </a:xfrm>
          <a:noFill/>
          <a:ln/>
        </p:spPr>
        <p:txBody>
          <a:bodyPr/>
          <a:lstStyle/>
          <a:p>
            <a:r>
              <a:rPr lang="en-US" sz="2800" dirty="0"/>
              <a:t>registers </a:t>
            </a:r>
            <a:r>
              <a:rPr lang="en-US" sz="2800" dirty="0">
                <a:sym typeface="Symbol" pitchFamily="18" charset="2"/>
              </a:rPr>
              <a:t></a:t>
            </a:r>
            <a:r>
              <a:rPr lang="en-US" sz="2800" dirty="0"/>
              <a:t> </a:t>
            </a:r>
            <a:r>
              <a:rPr lang="en-US" sz="2800" dirty="0" smtClean="0"/>
              <a:t>cache memory</a:t>
            </a:r>
            <a:endParaRPr lang="en-US" sz="2800" dirty="0"/>
          </a:p>
          <a:p>
            <a:pPr lvl="1"/>
            <a:r>
              <a:rPr lang="en-US" sz="2200" dirty="0"/>
              <a:t>by compiler (programmer?)</a:t>
            </a:r>
          </a:p>
          <a:p>
            <a:r>
              <a:rPr lang="en-US" sz="2800" dirty="0"/>
              <a:t>cache </a:t>
            </a:r>
            <a:r>
              <a:rPr lang="en-US" sz="2800" dirty="0">
                <a:sym typeface="Symbol" pitchFamily="18" charset="2"/>
              </a:rPr>
              <a:t></a:t>
            </a:r>
            <a:r>
              <a:rPr lang="en-US" sz="2800" dirty="0"/>
              <a:t> main memory</a:t>
            </a:r>
          </a:p>
          <a:p>
            <a:pPr lvl="1"/>
            <a:r>
              <a:rPr lang="en-US" sz="2200" dirty="0">
                <a:solidFill>
                  <a:schemeClr val="accent1"/>
                </a:solidFill>
              </a:rPr>
              <a:t>by the cache controller hardware</a:t>
            </a:r>
          </a:p>
          <a:p>
            <a:r>
              <a:rPr lang="en-US" sz="2800" dirty="0"/>
              <a:t>main memory </a:t>
            </a:r>
            <a:r>
              <a:rPr lang="en-US" sz="2800" dirty="0">
                <a:sym typeface="Symbol" pitchFamily="18" charset="2"/>
              </a:rPr>
              <a:t></a:t>
            </a:r>
            <a:r>
              <a:rPr lang="en-US" sz="2800" dirty="0"/>
              <a:t> disks</a:t>
            </a:r>
          </a:p>
          <a:p>
            <a:pPr lvl="1"/>
            <a:r>
              <a:rPr lang="en-US" sz="2200" dirty="0"/>
              <a:t>by the operating system (virtual memory)</a:t>
            </a:r>
          </a:p>
          <a:p>
            <a:pPr lvl="1"/>
            <a:r>
              <a:rPr lang="en-US" sz="2200" dirty="0"/>
              <a:t>virtual to physical address mapping assisted by the hardware (</a:t>
            </a:r>
            <a:r>
              <a:rPr lang="en-US" sz="2200" dirty="0">
                <a:solidFill>
                  <a:schemeClr val="accent1"/>
                </a:solidFill>
              </a:rPr>
              <a:t>TLB</a:t>
            </a:r>
            <a:r>
              <a:rPr lang="en-US" sz="2200" dirty="0"/>
              <a:t>)</a:t>
            </a:r>
          </a:p>
          <a:p>
            <a:pPr lvl="1"/>
            <a:r>
              <a:rPr lang="en-US" sz="2200" dirty="0"/>
              <a:t>by the programmer (files)</a:t>
            </a:r>
          </a:p>
        </p:txBody>
      </p:sp>
      <p:sp>
        <p:nvSpPr>
          <p:cNvPr id="4" name="Rectangle 4"/>
          <p:cNvSpPr>
            <a:spLocks noChangeArrowheads="1"/>
          </p:cNvSpPr>
          <p:nvPr/>
        </p:nvSpPr>
        <p:spPr bwMode="auto">
          <a:xfrm>
            <a:off x="762000" y="2286000"/>
            <a:ext cx="6019800" cy="914400"/>
          </a:xfrm>
          <a:prstGeom prst="rect">
            <a:avLst/>
          </a:prstGeom>
          <a:noFill/>
          <a:ln w="28575">
            <a:solidFill>
              <a:schemeClr val="accent2"/>
            </a:solidFill>
            <a:miter lim="800000"/>
            <a:headEnd/>
            <a:tailEnd/>
          </a:ln>
          <a:effectLst/>
        </p:spPr>
        <p:txBody>
          <a:bodyPr wrap="none" anchor="ctr"/>
          <a:lstStyle/>
          <a:p>
            <a:endParaRPr lang="en-US"/>
          </a:p>
        </p:txBody>
      </p:sp>
      <p:sp>
        <p:nvSpPr>
          <p:cNvPr id="5" name="Slide Number Placeholder 4"/>
          <p:cNvSpPr>
            <a:spLocks noGrp="1"/>
          </p:cNvSpPr>
          <p:nvPr>
            <p:ph type="sldNum" sz="quarter" idx="12"/>
          </p:nvPr>
        </p:nvSpPr>
        <p:spPr/>
        <p:txBody>
          <a:bodyPr/>
          <a:lstStyle/>
          <a:p>
            <a:pPr>
              <a:defRPr/>
            </a:pPr>
            <a:fld id="{9B3F316D-389F-4488-B560-5E2DB5DE07B1}" type="slidenum">
              <a:rPr lang="en-CA" smtClean="0"/>
              <a:pPr>
                <a:defRPr/>
              </a:pPr>
              <a:t>1</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155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1552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1552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155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1552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1552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1552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1552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23" grpId="0" build="p"/>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10" name="Rectangle 14"/>
          <p:cNvSpPr>
            <a:spLocks noGrp="1" noChangeArrowheads="1"/>
          </p:cNvSpPr>
          <p:nvPr>
            <p:ph type="title"/>
          </p:nvPr>
        </p:nvSpPr>
        <p:spPr/>
        <p:txBody>
          <a:bodyPr/>
          <a:lstStyle/>
          <a:p>
            <a:pPr eaLnBrk="1" hangingPunct="1">
              <a:defRPr/>
            </a:pPr>
            <a:r>
              <a:rPr lang="en-US" smtClean="0"/>
              <a:t>Intel Pentium Cache Hierarchy</a:t>
            </a:r>
          </a:p>
        </p:txBody>
      </p:sp>
      <p:grpSp>
        <p:nvGrpSpPr>
          <p:cNvPr id="2" name="Group 13"/>
          <p:cNvGrpSpPr/>
          <p:nvPr/>
        </p:nvGrpSpPr>
        <p:grpSpPr>
          <a:xfrm>
            <a:off x="685800" y="1371600"/>
            <a:ext cx="7848600" cy="3886200"/>
            <a:chOff x="1612900" y="1447800"/>
            <a:chExt cx="6591300" cy="3098800"/>
          </a:xfrm>
        </p:grpSpPr>
        <p:sp>
          <p:nvSpPr>
            <p:cNvPr id="157698" name="Rectangle 2"/>
            <p:cNvSpPr>
              <a:spLocks noChangeArrowheads="1"/>
            </p:cNvSpPr>
            <p:nvPr/>
          </p:nvSpPr>
          <p:spPr bwMode="auto">
            <a:xfrm>
              <a:off x="1612900" y="1447800"/>
              <a:ext cx="3187700" cy="3098800"/>
            </a:xfrm>
            <a:prstGeom prst="rect">
              <a:avLst/>
            </a:prstGeom>
            <a:solidFill>
              <a:schemeClr val="tx2">
                <a:lumMod val="10000"/>
                <a:lumOff val="90000"/>
              </a:schemeClr>
            </a:solidFill>
            <a:ln w="25400">
              <a:solidFill>
                <a:schemeClr val="tx1"/>
              </a:solidFill>
              <a:miter lim="800000"/>
              <a:headEnd/>
              <a:tailEnd/>
            </a:ln>
            <a:effectLst>
              <a:outerShdw dist="107763" dir="2700000" algn="ctr" rotWithShape="0">
                <a:schemeClr val="folHlink"/>
              </a:outerShdw>
            </a:effectLst>
          </p:spPr>
          <p:txBody>
            <a:bodyPr wrap="none" lIns="90487" tIns="44450" rIns="90487" bIns="44450" anchor="b"/>
            <a:lstStyle/>
            <a:p>
              <a:pPr algn="ctr">
                <a:lnSpc>
                  <a:spcPct val="100000"/>
                </a:lnSpc>
                <a:spcBef>
                  <a:spcPct val="0"/>
                </a:spcBef>
                <a:defRPr/>
              </a:pPr>
              <a:r>
                <a:rPr lang="en-US" sz="1600" dirty="0"/>
                <a:t>Processor Chip</a:t>
              </a:r>
            </a:p>
          </p:txBody>
        </p:sp>
        <p:sp>
          <p:nvSpPr>
            <p:cNvPr id="24580" name="Rectangle 4"/>
            <p:cNvSpPr>
              <a:spLocks noChangeArrowheads="1"/>
            </p:cNvSpPr>
            <p:nvPr/>
          </p:nvSpPr>
          <p:spPr bwMode="auto">
            <a:xfrm>
              <a:off x="2908300" y="1752600"/>
              <a:ext cx="1498600" cy="1270000"/>
            </a:xfrm>
            <a:prstGeom prst="rect">
              <a:avLst/>
            </a:prstGeom>
            <a:solidFill>
              <a:schemeClr val="bg1"/>
            </a:solidFill>
            <a:ln w="25400">
              <a:solidFill>
                <a:schemeClr val="tx1"/>
              </a:solidFill>
              <a:miter lim="800000"/>
              <a:headEnd/>
              <a:tailEnd/>
            </a:ln>
          </p:spPr>
          <p:txBody>
            <a:bodyPr wrap="none" lIns="90487" tIns="44450" rIns="90487" bIns="44450" anchor="ctr"/>
            <a:lstStyle/>
            <a:p>
              <a:pPr algn="ctr">
                <a:lnSpc>
                  <a:spcPct val="100000"/>
                </a:lnSpc>
                <a:spcBef>
                  <a:spcPct val="0"/>
                </a:spcBef>
              </a:pPr>
              <a:r>
                <a:rPr lang="en-US" sz="1600" dirty="0"/>
                <a:t>L1 Data</a:t>
              </a:r>
            </a:p>
            <a:p>
              <a:pPr algn="ctr">
                <a:lnSpc>
                  <a:spcPct val="100000"/>
                </a:lnSpc>
                <a:spcBef>
                  <a:spcPct val="0"/>
                </a:spcBef>
              </a:pPr>
              <a:r>
                <a:rPr lang="en-US" sz="1600" dirty="0"/>
                <a:t>1 cycle latency</a:t>
              </a:r>
            </a:p>
            <a:p>
              <a:pPr algn="ctr">
                <a:lnSpc>
                  <a:spcPct val="100000"/>
                </a:lnSpc>
                <a:spcBef>
                  <a:spcPct val="0"/>
                </a:spcBef>
              </a:pPr>
              <a:r>
                <a:rPr lang="en-US" sz="1600" dirty="0"/>
                <a:t>16 KB</a:t>
              </a:r>
            </a:p>
            <a:p>
              <a:pPr algn="ctr">
                <a:lnSpc>
                  <a:spcPct val="100000"/>
                </a:lnSpc>
                <a:spcBef>
                  <a:spcPct val="0"/>
                </a:spcBef>
              </a:pPr>
              <a:r>
                <a:rPr lang="en-US" sz="1600" dirty="0"/>
                <a:t>4-way assoc</a:t>
              </a:r>
            </a:p>
            <a:p>
              <a:pPr algn="ctr">
                <a:lnSpc>
                  <a:spcPct val="100000"/>
                </a:lnSpc>
                <a:spcBef>
                  <a:spcPct val="0"/>
                </a:spcBef>
              </a:pPr>
              <a:r>
                <a:rPr lang="en-US" sz="1600" dirty="0"/>
                <a:t>Write-through</a:t>
              </a:r>
            </a:p>
            <a:p>
              <a:pPr algn="ctr">
                <a:lnSpc>
                  <a:spcPct val="100000"/>
                </a:lnSpc>
                <a:spcBef>
                  <a:spcPct val="0"/>
                </a:spcBef>
              </a:pPr>
              <a:r>
                <a:rPr lang="en-US" sz="1600" dirty="0"/>
                <a:t>32B lines</a:t>
              </a:r>
            </a:p>
          </p:txBody>
        </p:sp>
        <p:sp>
          <p:nvSpPr>
            <p:cNvPr id="24581" name="Rectangle 5"/>
            <p:cNvSpPr>
              <a:spLocks noChangeArrowheads="1"/>
            </p:cNvSpPr>
            <p:nvPr/>
          </p:nvSpPr>
          <p:spPr bwMode="auto">
            <a:xfrm>
              <a:off x="2679700" y="3352800"/>
              <a:ext cx="1498600" cy="812800"/>
            </a:xfrm>
            <a:prstGeom prst="rect">
              <a:avLst/>
            </a:prstGeom>
            <a:solidFill>
              <a:schemeClr val="bg1"/>
            </a:solidFill>
            <a:ln w="25400">
              <a:solidFill>
                <a:schemeClr val="tx1"/>
              </a:solidFill>
              <a:miter lim="800000"/>
              <a:headEnd/>
              <a:tailEnd/>
            </a:ln>
          </p:spPr>
          <p:txBody>
            <a:bodyPr wrap="none" lIns="90487" tIns="44450" rIns="90487" bIns="44450" anchor="ctr"/>
            <a:lstStyle/>
            <a:p>
              <a:pPr algn="ctr">
                <a:lnSpc>
                  <a:spcPct val="100000"/>
                </a:lnSpc>
                <a:spcBef>
                  <a:spcPct val="0"/>
                </a:spcBef>
              </a:pPr>
              <a:r>
                <a:rPr lang="en-US" sz="1600" dirty="0"/>
                <a:t>L1 Instruction</a:t>
              </a:r>
            </a:p>
            <a:p>
              <a:pPr algn="ctr">
                <a:lnSpc>
                  <a:spcPct val="100000"/>
                </a:lnSpc>
                <a:spcBef>
                  <a:spcPct val="0"/>
                </a:spcBef>
              </a:pPr>
              <a:r>
                <a:rPr lang="en-US" sz="1600" dirty="0"/>
                <a:t>16 KB, 4-way</a:t>
              </a:r>
            </a:p>
            <a:p>
              <a:pPr algn="ctr">
                <a:lnSpc>
                  <a:spcPct val="100000"/>
                </a:lnSpc>
                <a:spcBef>
                  <a:spcPct val="0"/>
                </a:spcBef>
              </a:pPr>
              <a:r>
                <a:rPr lang="en-US" sz="1600" dirty="0"/>
                <a:t>32B lines</a:t>
              </a:r>
            </a:p>
          </p:txBody>
        </p:sp>
        <p:sp>
          <p:nvSpPr>
            <p:cNvPr id="24582" name="Rectangle 6"/>
            <p:cNvSpPr>
              <a:spLocks noChangeArrowheads="1"/>
            </p:cNvSpPr>
            <p:nvPr/>
          </p:nvSpPr>
          <p:spPr bwMode="auto">
            <a:xfrm>
              <a:off x="1765300" y="1981200"/>
              <a:ext cx="584200" cy="1270000"/>
            </a:xfrm>
            <a:prstGeom prst="rect">
              <a:avLst/>
            </a:prstGeom>
            <a:solidFill>
              <a:schemeClr val="bg1"/>
            </a:solidFill>
            <a:ln w="25400">
              <a:solidFill>
                <a:schemeClr val="tx1"/>
              </a:solidFill>
              <a:miter lim="800000"/>
              <a:headEnd/>
              <a:tailEnd/>
            </a:ln>
          </p:spPr>
          <p:txBody>
            <a:bodyPr wrap="none" lIns="90487" tIns="44450" rIns="90487" bIns="44450" anchor="ctr"/>
            <a:lstStyle/>
            <a:p>
              <a:pPr algn="ctr">
                <a:lnSpc>
                  <a:spcPct val="100000"/>
                </a:lnSpc>
                <a:spcBef>
                  <a:spcPct val="0"/>
                </a:spcBef>
              </a:pPr>
              <a:r>
                <a:rPr lang="en-US" sz="1600" dirty="0" err="1"/>
                <a:t>Regs</a:t>
              </a:r>
              <a:r>
                <a:rPr lang="en-US" sz="1600" dirty="0"/>
                <a:t>.</a:t>
              </a:r>
            </a:p>
          </p:txBody>
        </p:sp>
        <p:sp>
          <p:nvSpPr>
            <p:cNvPr id="24583" name="Line 7"/>
            <p:cNvSpPr>
              <a:spLocks noChangeShapeType="1"/>
            </p:cNvSpPr>
            <p:nvPr/>
          </p:nvSpPr>
          <p:spPr bwMode="auto">
            <a:xfrm>
              <a:off x="2374900" y="2197100"/>
              <a:ext cx="508000" cy="0"/>
            </a:xfrm>
            <a:prstGeom prst="line">
              <a:avLst/>
            </a:prstGeom>
            <a:noFill/>
            <a:ln w="25400">
              <a:solidFill>
                <a:schemeClr val="tx1"/>
              </a:solidFill>
              <a:round/>
              <a:headEnd type="triangle" w="med" len="med"/>
              <a:tailEnd type="triangle" w="med" len="med"/>
            </a:ln>
          </p:spPr>
          <p:txBody>
            <a:bodyPr wrap="none" anchor="ctr"/>
            <a:lstStyle/>
            <a:p>
              <a:endParaRPr lang="en-CA"/>
            </a:p>
          </p:txBody>
        </p:sp>
        <p:sp>
          <p:nvSpPr>
            <p:cNvPr id="24584" name="Line 8"/>
            <p:cNvSpPr>
              <a:spLocks noChangeShapeType="1"/>
            </p:cNvSpPr>
            <p:nvPr/>
          </p:nvSpPr>
          <p:spPr bwMode="auto">
            <a:xfrm>
              <a:off x="2374900" y="2654300"/>
              <a:ext cx="508000" cy="0"/>
            </a:xfrm>
            <a:prstGeom prst="line">
              <a:avLst/>
            </a:prstGeom>
            <a:noFill/>
            <a:ln w="25400">
              <a:solidFill>
                <a:schemeClr val="tx1"/>
              </a:solidFill>
              <a:round/>
              <a:headEnd type="triangle" w="med" len="med"/>
              <a:tailEnd type="triangle" w="med" len="med"/>
            </a:ln>
          </p:spPr>
          <p:txBody>
            <a:bodyPr wrap="none" anchor="ctr"/>
            <a:lstStyle/>
            <a:p>
              <a:endParaRPr lang="en-CA"/>
            </a:p>
          </p:txBody>
        </p:sp>
        <p:sp>
          <p:nvSpPr>
            <p:cNvPr id="157705" name="Rectangle 9"/>
            <p:cNvSpPr>
              <a:spLocks noChangeArrowheads="1"/>
            </p:cNvSpPr>
            <p:nvPr/>
          </p:nvSpPr>
          <p:spPr bwMode="auto">
            <a:xfrm>
              <a:off x="5029200" y="1905000"/>
              <a:ext cx="1270000" cy="2336800"/>
            </a:xfrm>
            <a:prstGeom prst="rect">
              <a:avLst/>
            </a:prstGeom>
            <a:solidFill>
              <a:schemeClr val="tx2">
                <a:lumMod val="10000"/>
                <a:lumOff val="90000"/>
              </a:schemeClr>
            </a:solidFill>
            <a:ln w="25400">
              <a:solidFill>
                <a:schemeClr val="tx1"/>
              </a:solidFill>
              <a:miter lim="800000"/>
              <a:headEnd/>
              <a:tailEnd/>
            </a:ln>
            <a:effectLst>
              <a:outerShdw dist="107763" dir="2700000" algn="ctr" rotWithShape="0">
                <a:schemeClr val="folHlink"/>
              </a:outerShdw>
            </a:effectLst>
          </p:spPr>
          <p:txBody>
            <a:bodyPr wrap="none" lIns="90487" tIns="44450" rIns="90487" bIns="44450" anchor="ctr"/>
            <a:lstStyle/>
            <a:p>
              <a:pPr algn="ctr">
                <a:lnSpc>
                  <a:spcPct val="100000"/>
                </a:lnSpc>
                <a:spcBef>
                  <a:spcPct val="0"/>
                </a:spcBef>
                <a:defRPr/>
              </a:pPr>
              <a:r>
                <a:rPr lang="en-US" sz="1600" dirty="0"/>
                <a:t>L2 Unified</a:t>
              </a:r>
            </a:p>
            <a:p>
              <a:pPr algn="ctr">
                <a:lnSpc>
                  <a:spcPct val="100000"/>
                </a:lnSpc>
                <a:spcBef>
                  <a:spcPct val="0"/>
                </a:spcBef>
                <a:defRPr/>
              </a:pPr>
              <a:r>
                <a:rPr lang="en-US" sz="1600" dirty="0"/>
                <a:t>128KB–2 MB</a:t>
              </a:r>
            </a:p>
            <a:p>
              <a:pPr algn="ctr">
                <a:lnSpc>
                  <a:spcPct val="100000"/>
                </a:lnSpc>
                <a:spcBef>
                  <a:spcPct val="0"/>
                </a:spcBef>
                <a:defRPr/>
              </a:pPr>
              <a:r>
                <a:rPr lang="en-US" sz="1600" dirty="0"/>
                <a:t>4-way assoc</a:t>
              </a:r>
            </a:p>
            <a:p>
              <a:pPr algn="ctr">
                <a:lnSpc>
                  <a:spcPct val="100000"/>
                </a:lnSpc>
                <a:spcBef>
                  <a:spcPct val="0"/>
                </a:spcBef>
                <a:defRPr/>
              </a:pPr>
              <a:r>
                <a:rPr lang="en-US" sz="1600" dirty="0"/>
                <a:t>Write-back</a:t>
              </a:r>
            </a:p>
            <a:p>
              <a:pPr algn="ctr">
                <a:lnSpc>
                  <a:spcPct val="100000"/>
                </a:lnSpc>
                <a:spcBef>
                  <a:spcPct val="0"/>
                </a:spcBef>
                <a:defRPr/>
              </a:pPr>
              <a:r>
                <a:rPr lang="en-US" sz="1600" dirty="0"/>
                <a:t>Write allocate</a:t>
              </a:r>
            </a:p>
            <a:p>
              <a:pPr algn="ctr">
                <a:lnSpc>
                  <a:spcPct val="100000"/>
                </a:lnSpc>
                <a:spcBef>
                  <a:spcPct val="0"/>
                </a:spcBef>
                <a:defRPr/>
              </a:pPr>
              <a:r>
                <a:rPr lang="en-US" sz="1600" dirty="0"/>
                <a:t>32B lines</a:t>
              </a:r>
            </a:p>
          </p:txBody>
        </p:sp>
        <p:sp>
          <p:nvSpPr>
            <p:cNvPr id="157706" name="Rectangle 10"/>
            <p:cNvSpPr>
              <a:spLocks noChangeArrowheads="1"/>
            </p:cNvSpPr>
            <p:nvPr/>
          </p:nvSpPr>
          <p:spPr bwMode="auto">
            <a:xfrm>
              <a:off x="6934200" y="1905000"/>
              <a:ext cx="1270000" cy="2336800"/>
            </a:xfrm>
            <a:prstGeom prst="rect">
              <a:avLst/>
            </a:prstGeom>
            <a:solidFill>
              <a:schemeClr val="tx2">
                <a:lumMod val="10000"/>
                <a:lumOff val="90000"/>
              </a:schemeClr>
            </a:solidFill>
            <a:ln w="25400">
              <a:solidFill>
                <a:schemeClr val="tx1"/>
              </a:solidFill>
              <a:miter lim="800000"/>
              <a:headEnd/>
              <a:tailEnd/>
            </a:ln>
            <a:effectLst>
              <a:outerShdw dist="107763" dir="2700000" algn="ctr" rotWithShape="0">
                <a:schemeClr val="folHlink"/>
              </a:outerShdw>
            </a:effectLst>
          </p:spPr>
          <p:txBody>
            <a:bodyPr wrap="none" lIns="90487" tIns="44450" rIns="90487" bIns="44450" anchor="ctr"/>
            <a:lstStyle/>
            <a:p>
              <a:pPr algn="ctr">
                <a:lnSpc>
                  <a:spcPct val="100000"/>
                </a:lnSpc>
                <a:spcBef>
                  <a:spcPct val="0"/>
                </a:spcBef>
                <a:defRPr/>
              </a:pPr>
              <a:r>
                <a:rPr lang="en-US" sz="1600" dirty="0"/>
                <a:t>Main</a:t>
              </a:r>
            </a:p>
            <a:p>
              <a:pPr algn="ctr">
                <a:lnSpc>
                  <a:spcPct val="100000"/>
                </a:lnSpc>
                <a:spcBef>
                  <a:spcPct val="0"/>
                </a:spcBef>
                <a:defRPr/>
              </a:pPr>
              <a:r>
                <a:rPr lang="en-US" sz="1600" dirty="0"/>
                <a:t>Memory</a:t>
              </a:r>
            </a:p>
            <a:p>
              <a:pPr algn="ctr">
                <a:lnSpc>
                  <a:spcPct val="100000"/>
                </a:lnSpc>
                <a:spcBef>
                  <a:spcPct val="0"/>
                </a:spcBef>
                <a:defRPr/>
              </a:pPr>
              <a:r>
                <a:rPr lang="en-US" sz="1600" dirty="0"/>
                <a:t>Up to 4GB</a:t>
              </a:r>
            </a:p>
          </p:txBody>
        </p:sp>
        <p:sp>
          <p:nvSpPr>
            <p:cNvPr id="24587" name="Line 11"/>
            <p:cNvSpPr>
              <a:spLocks noChangeShapeType="1"/>
            </p:cNvSpPr>
            <p:nvPr/>
          </p:nvSpPr>
          <p:spPr bwMode="auto">
            <a:xfrm>
              <a:off x="4432300" y="2501900"/>
              <a:ext cx="584200" cy="0"/>
            </a:xfrm>
            <a:prstGeom prst="line">
              <a:avLst/>
            </a:prstGeom>
            <a:noFill/>
            <a:ln w="25400">
              <a:solidFill>
                <a:schemeClr val="tx1"/>
              </a:solidFill>
              <a:round/>
              <a:headEnd type="triangle" w="med" len="med"/>
              <a:tailEnd type="triangle" w="med" len="med"/>
            </a:ln>
          </p:spPr>
          <p:txBody>
            <a:bodyPr wrap="none" anchor="ctr"/>
            <a:lstStyle/>
            <a:p>
              <a:endParaRPr lang="en-CA"/>
            </a:p>
          </p:txBody>
        </p:sp>
        <p:sp>
          <p:nvSpPr>
            <p:cNvPr id="24588" name="Line 12"/>
            <p:cNvSpPr>
              <a:spLocks noChangeShapeType="1"/>
            </p:cNvSpPr>
            <p:nvPr/>
          </p:nvSpPr>
          <p:spPr bwMode="auto">
            <a:xfrm>
              <a:off x="4203700" y="3797300"/>
              <a:ext cx="812800" cy="0"/>
            </a:xfrm>
            <a:prstGeom prst="line">
              <a:avLst/>
            </a:prstGeom>
            <a:noFill/>
            <a:ln w="25400">
              <a:solidFill>
                <a:schemeClr val="tx1"/>
              </a:solidFill>
              <a:round/>
              <a:headEnd type="triangle" w="med" len="med"/>
              <a:tailEnd/>
            </a:ln>
          </p:spPr>
          <p:txBody>
            <a:bodyPr wrap="none" anchor="ctr"/>
            <a:lstStyle/>
            <a:p>
              <a:endParaRPr lang="en-CA"/>
            </a:p>
          </p:txBody>
        </p:sp>
        <p:sp>
          <p:nvSpPr>
            <p:cNvPr id="24589" name="Line 13"/>
            <p:cNvSpPr>
              <a:spLocks noChangeShapeType="1"/>
            </p:cNvSpPr>
            <p:nvPr/>
          </p:nvSpPr>
          <p:spPr bwMode="auto">
            <a:xfrm>
              <a:off x="6324600" y="3035300"/>
              <a:ext cx="584200" cy="0"/>
            </a:xfrm>
            <a:prstGeom prst="line">
              <a:avLst/>
            </a:prstGeom>
            <a:noFill/>
            <a:ln w="25400">
              <a:solidFill>
                <a:schemeClr val="tx1"/>
              </a:solidFill>
              <a:round/>
              <a:headEnd type="triangle" w="med" len="med"/>
              <a:tailEnd type="triangle" w="med" len="med"/>
            </a:ln>
          </p:spPr>
          <p:txBody>
            <a:bodyPr wrap="none" anchor="ctr"/>
            <a:lstStyle/>
            <a:p>
              <a:endParaRPr lang="en-CA"/>
            </a:p>
          </p:txBody>
        </p:sp>
      </p:grpSp>
      <p:sp>
        <p:nvSpPr>
          <p:cNvPr id="15" name="Slide Number Placeholder 14"/>
          <p:cNvSpPr>
            <a:spLocks noGrp="1"/>
          </p:cNvSpPr>
          <p:nvPr>
            <p:ph type="sldNum" sz="quarter" idx="12"/>
          </p:nvPr>
        </p:nvSpPr>
        <p:spPr/>
        <p:txBody>
          <a:bodyPr/>
          <a:lstStyle/>
          <a:p>
            <a:pPr>
              <a:defRPr/>
            </a:pPr>
            <a:fld id="{BA8458B7-F867-483F-B0FC-B970C048D686}" type="slidenum">
              <a:rPr lang="en-CA" smtClean="0"/>
              <a:pPr>
                <a:defRPr/>
              </a:pPr>
              <a:t>19</a:t>
            </a:fld>
            <a:endParaRPr lang="en-CA"/>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5986" name="Rectangle 2"/>
          <p:cNvSpPr>
            <a:spLocks noGrp="1" noChangeArrowheads="1"/>
          </p:cNvSpPr>
          <p:nvPr>
            <p:ph type="title"/>
          </p:nvPr>
        </p:nvSpPr>
        <p:spPr>
          <a:xfrm>
            <a:off x="381000" y="0"/>
            <a:ext cx="8153400" cy="422275"/>
          </a:xfrm>
        </p:spPr>
        <p:txBody>
          <a:bodyPr/>
          <a:lstStyle/>
          <a:p>
            <a:r>
              <a:rPr lang="en-US" dirty="0"/>
              <a:t>Multilevel Cache Design Considerations</a:t>
            </a:r>
          </a:p>
        </p:txBody>
      </p:sp>
      <p:sp>
        <p:nvSpPr>
          <p:cNvPr id="1705987" name="Rectangle 3"/>
          <p:cNvSpPr>
            <a:spLocks noGrp="1" noChangeArrowheads="1"/>
          </p:cNvSpPr>
          <p:nvPr>
            <p:ph type="body" idx="1"/>
          </p:nvPr>
        </p:nvSpPr>
        <p:spPr>
          <a:xfrm>
            <a:off x="533400" y="762000"/>
            <a:ext cx="8153400" cy="5163465"/>
          </a:xfrm>
        </p:spPr>
        <p:txBody>
          <a:bodyPr/>
          <a:lstStyle/>
          <a:p>
            <a:r>
              <a:rPr lang="en-US" sz="2200" dirty="0"/>
              <a:t>Design considerations for L1 and L2 caches are very different</a:t>
            </a:r>
          </a:p>
          <a:p>
            <a:pPr lvl="1"/>
            <a:r>
              <a:rPr lang="en-US" dirty="0"/>
              <a:t>Primary cache should focus on </a:t>
            </a:r>
            <a:r>
              <a:rPr lang="en-US" dirty="0">
                <a:solidFill>
                  <a:schemeClr val="accent1"/>
                </a:solidFill>
              </a:rPr>
              <a:t>minimizing hit time</a:t>
            </a:r>
            <a:r>
              <a:rPr lang="en-US" dirty="0"/>
              <a:t> in support of a shorter clock cycle</a:t>
            </a:r>
          </a:p>
          <a:p>
            <a:pPr lvl="2"/>
            <a:r>
              <a:rPr lang="en-US" dirty="0"/>
              <a:t>Smaller with smaller block sizes</a:t>
            </a:r>
          </a:p>
          <a:p>
            <a:pPr lvl="1"/>
            <a:r>
              <a:rPr lang="en-US" dirty="0"/>
              <a:t>Secondary cache(s) should focus on </a:t>
            </a:r>
            <a:r>
              <a:rPr lang="en-US" dirty="0">
                <a:solidFill>
                  <a:schemeClr val="accent1"/>
                </a:solidFill>
              </a:rPr>
              <a:t>reducing miss rate</a:t>
            </a:r>
            <a:r>
              <a:rPr lang="en-US" dirty="0"/>
              <a:t> to reduce the penalty of long main memory access times</a:t>
            </a:r>
          </a:p>
          <a:p>
            <a:pPr lvl="2"/>
            <a:r>
              <a:rPr lang="en-US" dirty="0"/>
              <a:t>Larger with larger block </a:t>
            </a:r>
            <a:r>
              <a:rPr lang="en-US" dirty="0" smtClean="0"/>
              <a:t>sizes</a:t>
            </a:r>
          </a:p>
          <a:p>
            <a:pPr lvl="2"/>
            <a:r>
              <a:rPr lang="en-US" dirty="0" smtClean="0"/>
              <a:t>Higher levels of </a:t>
            </a:r>
            <a:r>
              <a:rPr lang="en-US" dirty="0" err="1" smtClean="0"/>
              <a:t>associativity</a:t>
            </a:r>
            <a:endParaRPr lang="en-US" dirty="0"/>
          </a:p>
          <a:p>
            <a:r>
              <a:rPr lang="en-US" sz="2200" dirty="0"/>
              <a:t>The miss penalty of the L1 cache is significantly reduced by the presence of an L2 cache – so it can be smaller (i.e., faster) but have a higher miss rate</a:t>
            </a:r>
          </a:p>
          <a:p>
            <a:r>
              <a:rPr lang="en-US" sz="2200" dirty="0"/>
              <a:t>For the L2 cache, hit time is less important than miss rate</a:t>
            </a:r>
          </a:p>
          <a:p>
            <a:pPr lvl="1"/>
            <a:r>
              <a:rPr lang="en-US" dirty="0"/>
              <a:t>The L2$ hit time determines L1$’s miss penalty</a:t>
            </a:r>
          </a:p>
          <a:p>
            <a:pPr lvl="1"/>
            <a:r>
              <a:rPr lang="en-US" dirty="0"/>
              <a:t>L2$ local miss rate &gt;&gt; than the global miss rate</a:t>
            </a: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20</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059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059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059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059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0598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0598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0598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0598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05987">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059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598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7010" name="Rectangle 2"/>
          <p:cNvSpPr>
            <a:spLocks noGrp="1" noChangeArrowheads="1"/>
          </p:cNvSpPr>
          <p:nvPr>
            <p:ph type="title"/>
          </p:nvPr>
        </p:nvSpPr>
        <p:spPr>
          <a:xfrm>
            <a:off x="304800" y="0"/>
            <a:ext cx="8153400" cy="422275"/>
          </a:xfrm>
        </p:spPr>
        <p:txBody>
          <a:bodyPr/>
          <a:lstStyle/>
          <a:p>
            <a:r>
              <a:rPr lang="en-US" dirty="0" smtClean="0"/>
              <a:t>What parameters do you not know by far? </a:t>
            </a:r>
            <a:endParaRPr lang="en-US" dirty="0"/>
          </a:p>
        </p:txBody>
      </p:sp>
      <p:graphicFrame>
        <p:nvGraphicFramePr>
          <p:cNvPr id="1707128" name="Group 120"/>
          <p:cNvGraphicFramePr>
            <a:graphicFrameLocks noGrp="1"/>
          </p:cNvGraphicFramePr>
          <p:nvPr/>
        </p:nvGraphicFramePr>
        <p:xfrm>
          <a:off x="152400" y="685799"/>
          <a:ext cx="8839200" cy="6135006"/>
        </p:xfrm>
        <a:graphic>
          <a:graphicData uri="http://schemas.openxmlformats.org/drawingml/2006/table">
            <a:tbl>
              <a:tblPr/>
              <a:tblGrid>
                <a:gridCol w="2234805"/>
                <a:gridCol w="3222049"/>
                <a:gridCol w="3382346"/>
              </a:tblGrid>
              <a:tr h="379916">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rPr>
                        <a:t>Intel Nehalem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rPr>
                        <a:t>AMD Barcelona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32466">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L1 cache organization &amp; size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defRPr/>
                      </a:pPr>
                      <a:r>
                        <a:rPr kumimoji="0" lang="en-US" sz="1800" b="0" i="0" u="none" strike="noStrike" cap="none" normalizeH="0" baseline="0" dirty="0" smtClean="0">
                          <a:ln>
                            <a:noFill/>
                          </a:ln>
                          <a:solidFill>
                            <a:schemeClr val="tx1"/>
                          </a:solidFill>
                          <a:effectLst/>
                          <a:latin typeface="Arial" charset="0"/>
                        </a:rPr>
                        <a:t>Split I$ and D$; 32KB for each per core; 64B blocks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defRPr/>
                      </a:pPr>
                      <a:r>
                        <a:rPr kumimoji="0" lang="en-US" sz="1800" b="0" i="0" u="none" strike="noStrike" cap="none" normalizeH="0" baseline="0" dirty="0" smtClean="0">
                          <a:ln>
                            <a:noFill/>
                          </a:ln>
                          <a:solidFill>
                            <a:schemeClr val="tx1"/>
                          </a:solidFill>
                          <a:effectLst/>
                          <a:latin typeface="Arial" charset="0"/>
                        </a:rPr>
                        <a:t>Split I$ and D$; 64KB for each per core; 64B blocks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2466">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L1 </a:t>
                      </a:r>
                      <a:r>
                        <a:rPr kumimoji="0" lang="en-US" sz="1800" b="0" i="0" u="none" strike="noStrike" cap="none" normalizeH="0" baseline="0" dirty="0" err="1" smtClean="0">
                          <a:ln>
                            <a:noFill/>
                          </a:ln>
                          <a:solidFill>
                            <a:schemeClr val="tx1"/>
                          </a:solidFill>
                          <a:effectLst/>
                          <a:latin typeface="Arial" charset="0"/>
                        </a:rPr>
                        <a:t>associativity</a:t>
                      </a: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4-way (I), 8-way (D) set assoc.; ~</a:t>
                      </a:r>
                      <a:r>
                        <a:rPr kumimoji="0" lang="en-US" sz="1800" b="0" i="0" u="none" strike="noStrike" cap="none" normalizeH="0" baseline="0" dirty="0" smtClean="0">
                          <a:ln>
                            <a:noFill/>
                          </a:ln>
                          <a:solidFill>
                            <a:srgbClr val="FF0000"/>
                          </a:solidFill>
                          <a:effectLst/>
                          <a:latin typeface="Arial" charset="0"/>
                        </a:rPr>
                        <a:t>LRU replacement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2-way set assoc.; LRU replacement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552">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L1 write policy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rgbClr val="FF0000"/>
                          </a:solidFill>
                          <a:effectLst/>
                          <a:latin typeface="Arial" charset="0"/>
                        </a:rPr>
                        <a:t>write-back, write-allocate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write-back, write-allocate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32466">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L2 cache organization &amp; size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Unified; 256MB (0.25MB) per core; 64B blocks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Unified; 512KB (0.5MB) per core; 64B blocks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552">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L2 </a:t>
                      </a:r>
                      <a:r>
                        <a:rPr kumimoji="0" lang="en-US" sz="1800" b="0" i="0" u="none" strike="noStrike" cap="none" normalizeH="0" baseline="0" dirty="0" err="1" smtClean="0">
                          <a:ln>
                            <a:noFill/>
                          </a:ln>
                          <a:solidFill>
                            <a:schemeClr val="tx1"/>
                          </a:solidFill>
                          <a:effectLst/>
                          <a:latin typeface="Arial" charset="0"/>
                        </a:rPr>
                        <a:t>associativity</a:t>
                      </a: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8-way set assoc.; ~LRU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16-way set assoc.; ~LRU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552">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L2 write policy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write-back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write-back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552">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L2 write policy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write-back, write-allocate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write-back, write-allocate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732466">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L3 cache organization &amp; size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Unified; 8192KB (8MB) shared by cores; 64B blocks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Unified; 2048KB (2MB) shared by cores; 64B blocks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2466">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L3 </a:t>
                      </a:r>
                      <a:r>
                        <a:rPr kumimoji="0" lang="en-US" sz="1800" b="0" i="0" u="none" strike="noStrike" cap="none" normalizeH="0" baseline="0" dirty="0" err="1" smtClean="0">
                          <a:ln>
                            <a:noFill/>
                          </a:ln>
                          <a:solidFill>
                            <a:schemeClr val="tx1"/>
                          </a:solidFill>
                          <a:effectLst/>
                          <a:latin typeface="Arial" charset="0"/>
                        </a:rPr>
                        <a:t>associativity</a:t>
                      </a: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16-way set assoc.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32-way set assoc.; evict block shared by fewest cores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552">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L3 write policy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write-back, write-allocate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write-back; write-allocate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21</a:t>
            </a:fld>
            <a:endParaRPr lang="en-CA"/>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682" name="Rectangle 2"/>
          <p:cNvSpPr>
            <a:spLocks noGrp="1" noChangeArrowheads="1"/>
          </p:cNvSpPr>
          <p:nvPr>
            <p:ph type="body" idx="1"/>
          </p:nvPr>
        </p:nvSpPr>
        <p:spPr>
          <a:xfrm>
            <a:off x="228600" y="762000"/>
            <a:ext cx="8686800" cy="5491247"/>
          </a:xfrm>
          <a:noFill/>
          <a:ln/>
        </p:spPr>
        <p:txBody>
          <a:bodyPr lIns="90488" tIns="44450" rIns="90488" bIns="44450"/>
          <a:lstStyle/>
          <a:p>
            <a:pPr marL="342900" indent="-342900">
              <a:lnSpc>
                <a:spcPct val="100000"/>
              </a:lnSpc>
              <a:spcBef>
                <a:spcPts val="600"/>
              </a:spcBef>
            </a:pPr>
            <a:r>
              <a:rPr lang="en-US" b="1" dirty="0"/>
              <a:t>Read hits </a:t>
            </a:r>
            <a:r>
              <a:rPr lang="en-US" dirty="0"/>
              <a:t>(I$ and D$)</a:t>
            </a:r>
          </a:p>
          <a:p>
            <a:pPr marL="742950" lvl="1" indent="-285750">
              <a:lnSpc>
                <a:spcPct val="100000"/>
              </a:lnSpc>
              <a:spcBef>
                <a:spcPts val="600"/>
              </a:spcBef>
            </a:pPr>
            <a:r>
              <a:rPr lang="en-US" dirty="0"/>
              <a:t>this is what we want!</a:t>
            </a:r>
          </a:p>
          <a:p>
            <a:pPr marL="1143000" lvl="2" indent="-228600">
              <a:lnSpc>
                <a:spcPct val="100000"/>
              </a:lnSpc>
              <a:spcBef>
                <a:spcPts val="600"/>
              </a:spcBef>
            </a:pPr>
            <a:endParaRPr lang="en-US" dirty="0"/>
          </a:p>
          <a:p>
            <a:pPr marL="342900" indent="-342900">
              <a:lnSpc>
                <a:spcPct val="100000"/>
              </a:lnSpc>
              <a:spcBef>
                <a:spcPts val="600"/>
              </a:spcBef>
            </a:pPr>
            <a:r>
              <a:rPr lang="en-US" b="1" dirty="0"/>
              <a:t>Write hits </a:t>
            </a:r>
            <a:r>
              <a:rPr lang="en-US" dirty="0"/>
              <a:t>(D$ only)</a:t>
            </a:r>
          </a:p>
          <a:p>
            <a:pPr marL="742950" lvl="1" indent="-285750">
              <a:lnSpc>
                <a:spcPct val="100000"/>
              </a:lnSpc>
              <a:spcBef>
                <a:spcPts val="600"/>
              </a:spcBef>
            </a:pPr>
            <a:r>
              <a:rPr lang="en-US" dirty="0" smtClean="0"/>
              <a:t>require the cache and memory to be </a:t>
            </a:r>
            <a:r>
              <a:rPr lang="en-US" dirty="0" smtClean="0">
                <a:solidFill>
                  <a:schemeClr val="accent1"/>
                </a:solidFill>
              </a:rPr>
              <a:t>consistent</a:t>
            </a:r>
          </a:p>
          <a:p>
            <a:pPr marL="1143000" lvl="2" indent="-228600">
              <a:lnSpc>
                <a:spcPct val="100000"/>
              </a:lnSpc>
              <a:spcBef>
                <a:spcPts val="600"/>
              </a:spcBef>
            </a:pPr>
            <a:r>
              <a:rPr lang="en-US" dirty="0" smtClean="0"/>
              <a:t>always write the data into both the cache block and the next level in the memory hierarchy (</a:t>
            </a:r>
            <a:r>
              <a:rPr lang="en-US" b="1" dirty="0" smtClean="0">
                <a:solidFill>
                  <a:schemeClr val="accent1"/>
                </a:solidFill>
              </a:rPr>
              <a:t>write-through</a:t>
            </a:r>
            <a:r>
              <a:rPr lang="en-US" dirty="0" smtClean="0"/>
              <a:t>)</a:t>
            </a:r>
          </a:p>
          <a:p>
            <a:pPr marL="1143000" lvl="2" indent="-228600">
              <a:lnSpc>
                <a:spcPct val="100000"/>
              </a:lnSpc>
              <a:spcBef>
                <a:spcPts val="600"/>
              </a:spcBef>
            </a:pPr>
            <a:r>
              <a:rPr lang="en-US" dirty="0" smtClean="0"/>
              <a:t>writes run at the speed of the next level in the memory hierarchy – so slow! – or can use a </a:t>
            </a:r>
            <a:r>
              <a:rPr lang="en-US" b="1" dirty="0" smtClean="0">
                <a:solidFill>
                  <a:schemeClr val="accent1"/>
                </a:solidFill>
              </a:rPr>
              <a:t>write buffer </a:t>
            </a:r>
            <a:r>
              <a:rPr lang="en-US" dirty="0" smtClean="0"/>
              <a:t>and stall only if the write buffer is full</a:t>
            </a:r>
          </a:p>
          <a:p>
            <a:pPr marL="742950" lvl="1" indent="-285750">
              <a:lnSpc>
                <a:spcPct val="100000"/>
              </a:lnSpc>
              <a:spcBef>
                <a:spcPts val="600"/>
              </a:spcBef>
            </a:pPr>
            <a:r>
              <a:rPr lang="en-US" dirty="0" smtClean="0"/>
              <a:t>allow </a:t>
            </a:r>
            <a:r>
              <a:rPr lang="en-US" dirty="0"/>
              <a:t>cache and memory to be </a:t>
            </a:r>
            <a:r>
              <a:rPr lang="en-US" dirty="0">
                <a:solidFill>
                  <a:schemeClr val="accent1"/>
                </a:solidFill>
              </a:rPr>
              <a:t>inconsistent</a:t>
            </a:r>
          </a:p>
          <a:p>
            <a:pPr marL="1143000" lvl="2" indent="-228600">
              <a:lnSpc>
                <a:spcPct val="100000"/>
              </a:lnSpc>
              <a:spcBef>
                <a:spcPts val="600"/>
              </a:spcBef>
            </a:pPr>
            <a:r>
              <a:rPr lang="en-US" dirty="0"/>
              <a:t>write the data only into the cache block (</a:t>
            </a:r>
            <a:r>
              <a:rPr lang="en-US" b="1" dirty="0">
                <a:solidFill>
                  <a:schemeClr val="accent1"/>
                </a:solidFill>
              </a:rPr>
              <a:t>write-back</a:t>
            </a:r>
            <a:r>
              <a:rPr lang="en-US" dirty="0"/>
              <a:t> the cache </a:t>
            </a:r>
            <a:r>
              <a:rPr lang="en-US" dirty="0" smtClean="0"/>
              <a:t>block to </a:t>
            </a:r>
            <a:r>
              <a:rPr lang="en-US" dirty="0"/>
              <a:t>the next level in the memory hierarchy when that cache block is “evicted”)</a:t>
            </a:r>
          </a:p>
          <a:p>
            <a:pPr marL="1143000" lvl="2" indent="-228600">
              <a:lnSpc>
                <a:spcPct val="100000"/>
              </a:lnSpc>
              <a:spcBef>
                <a:spcPts val="600"/>
              </a:spcBef>
            </a:pPr>
            <a:r>
              <a:rPr lang="en-US" dirty="0"/>
              <a:t>need a </a:t>
            </a:r>
            <a:r>
              <a:rPr lang="en-US" b="1" dirty="0">
                <a:solidFill>
                  <a:schemeClr val="accent1"/>
                </a:solidFill>
              </a:rPr>
              <a:t>dirty</a:t>
            </a:r>
            <a:r>
              <a:rPr lang="en-US" dirty="0"/>
              <a:t> bit for each data cache block to tell if it needs to be written back to memory when it is </a:t>
            </a:r>
            <a:r>
              <a:rPr lang="en-US" dirty="0" smtClean="0"/>
              <a:t>evicted – can use a </a:t>
            </a:r>
            <a:r>
              <a:rPr lang="en-US" b="1" dirty="0" smtClean="0">
                <a:solidFill>
                  <a:srgbClr val="FF0000"/>
                </a:solidFill>
              </a:rPr>
              <a:t>write buffer </a:t>
            </a:r>
            <a:r>
              <a:rPr lang="en-US" dirty="0" smtClean="0"/>
              <a:t>to help “buffer” write-backs of dirty blocks</a:t>
            </a:r>
            <a:endParaRPr lang="en-US" dirty="0"/>
          </a:p>
        </p:txBody>
      </p:sp>
      <p:sp>
        <p:nvSpPr>
          <p:cNvPr id="1607683" name="Rectangle 3"/>
          <p:cNvSpPr>
            <a:spLocks noGrp="1" noChangeArrowheads="1"/>
          </p:cNvSpPr>
          <p:nvPr>
            <p:ph type="title"/>
          </p:nvPr>
        </p:nvSpPr>
        <p:spPr>
          <a:xfrm>
            <a:off x="533400" y="0"/>
            <a:ext cx="8153400" cy="422275"/>
          </a:xfrm>
          <a:noFill/>
          <a:ln/>
        </p:spPr>
        <p:txBody>
          <a:bodyPr lIns="90488" tIns="44450" rIns="90488" bIns="44450" anchor="ctr"/>
          <a:lstStyle/>
          <a:p>
            <a:r>
              <a:rPr lang="en-US" dirty="0"/>
              <a:t>Handling Cache Hits</a:t>
            </a: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22</a:t>
            </a:fld>
            <a:endParaRPr lang="en-CA"/>
          </a:p>
        </p:txBody>
      </p:sp>
    </p:spTree>
  </p:cSld>
  <p:clrMapOvr>
    <a:masterClrMapping/>
  </p:clrMapOvr>
  <p:transition advTm="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16076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076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0768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0768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60768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60768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607682">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607682">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160768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682"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2562" name="Rectangle 2"/>
          <p:cNvSpPr>
            <a:spLocks noGrp="1" noChangeArrowheads="1"/>
          </p:cNvSpPr>
          <p:nvPr>
            <p:ph type="title"/>
          </p:nvPr>
        </p:nvSpPr>
        <p:spPr>
          <a:xfrm>
            <a:off x="457200" y="0"/>
            <a:ext cx="4422775" cy="422275"/>
          </a:xfrm>
          <a:noFill/>
          <a:ln/>
        </p:spPr>
        <p:txBody>
          <a:bodyPr wrap="none"/>
          <a:lstStyle/>
          <a:p>
            <a:r>
              <a:rPr lang="en-US" dirty="0"/>
              <a:t>Sources of Cache Misses</a:t>
            </a:r>
          </a:p>
        </p:txBody>
      </p:sp>
      <p:sp>
        <p:nvSpPr>
          <p:cNvPr id="1602563" name="Rectangle 3"/>
          <p:cNvSpPr>
            <a:spLocks noGrp="1" noChangeArrowheads="1"/>
          </p:cNvSpPr>
          <p:nvPr>
            <p:ph type="body" idx="1"/>
          </p:nvPr>
        </p:nvSpPr>
        <p:spPr>
          <a:xfrm>
            <a:off x="546100" y="762000"/>
            <a:ext cx="7988300" cy="5338897"/>
          </a:xfrm>
          <a:noFill/>
          <a:ln/>
        </p:spPr>
        <p:txBody>
          <a:bodyPr/>
          <a:lstStyle/>
          <a:p>
            <a:r>
              <a:rPr lang="en-US" b="1" dirty="0">
                <a:solidFill>
                  <a:schemeClr val="accent1"/>
                </a:solidFill>
              </a:rPr>
              <a:t>Compulsory</a:t>
            </a:r>
            <a:r>
              <a:rPr lang="en-US" dirty="0"/>
              <a:t> (</a:t>
            </a:r>
            <a:r>
              <a:rPr lang="en-US" b="1" dirty="0"/>
              <a:t>cold</a:t>
            </a:r>
            <a:r>
              <a:rPr lang="en-US" dirty="0"/>
              <a:t> start or process migration, first reference):</a:t>
            </a:r>
          </a:p>
          <a:p>
            <a:pPr lvl="1"/>
            <a:r>
              <a:rPr lang="en-US" dirty="0"/>
              <a:t>First access to a block, “cold” fact of life, not a whole lot you can do about </a:t>
            </a:r>
            <a:r>
              <a:rPr lang="en-US" dirty="0" smtClean="0"/>
              <a:t>it.  If </a:t>
            </a:r>
            <a:r>
              <a:rPr lang="en-US" dirty="0"/>
              <a:t>you are going to run “millions” of instruction, compulsory misses are </a:t>
            </a:r>
            <a:r>
              <a:rPr lang="en-US" dirty="0" smtClean="0"/>
              <a:t>insignificant</a:t>
            </a:r>
          </a:p>
          <a:p>
            <a:pPr lvl="1"/>
            <a:r>
              <a:rPr lang="en-US" dirty="0" smtClean="0"/>
              <a:t>Solution: increase block size (increases miss penalty; very large blocks could increase miss rate)</a:t>
            </a:r>
            <a:endParaRPr lang="en-US" dirty="0"/>
          </a:p>
          <a:p>
            <a:r>
              <a:rPr lang="en-US" b="1" dirty="0" smtClean="0">
                <a:solidFill>
                  <a:schemeClr val="accent1"/>
                </a:solidFill>
              </a:rPr>
              <a:t>Capacity</a:t>
            </a:r>
            <a:r>
              <a:rPr lang="en-US" dirty="0" smtClean="0"/>
              <a:t>:</a:t>
            </a:r>
          </a:p>
          <a:p>
            <a:pPr lvl="1"/>
            <a:r>
              <a:rPr lang="en-US" dirty="0" smtClean="0"/>
              <a:t>Cache cannot contain all blocks accessed by the program</a:t>
            </a:r>
          </a:p>
          <a:p>
            <a:pPr lvl="1"/>
            <a:r>
              <a:rPr lang="en-US" dirty="0" smtClean="0"/>
              <a:t>Solution: increase cache size (may increase access time)</a:t>
            </a:r>
          </a:p>
          <a:p>
            <a:r>
              <a:rPr lang="en-US" b="1" dirty="0" smtClean="0">
                <a:solidFill>
                  <a:schemeClr val="accent1"/>
                </a:solidFill>
              </a:rPr>
              <a:t>Conflict </a:t>
            </a:r>
            <a:r>
              <a:rPr lang="en-US" dirty="0"/>
              <a:t>(collision):</a:t>
            </a:r>
          </a:p>
          <a:p>
            <a:pPr lvl="1"/>
            <a:r>
              <a:rPr lang="en-US" dirty="0"/>
              <a:t>Multiple memory locations mapped to the same cache location</a:t>
            </a:r>
          </a:p>
          <a:p>
            <a:pPr lvl="1"/>
            <a:r>
              <a:rPr lang="en-US" dirty="0"/>
              <a:t>Solution 1: increase cache size</a:t>
            </a:r>
          </a:p>
          <a:p>
            <a:pPr lvl="1"/>
            <a:r>
              <a:rPr lang="en-US" dirty="0"/>
              <a:t>Solution 2: increase </a:t>
            </a:r>
            <a:r>
              <a:rPr lang="en-US" dirty="0" err="1"/>
              <a:t>associativity</a:t>
            </a:r>
            <a:r>
              <a:rPr lang="en-US" dirty="0"/>
              <a:t> </a:t>
            </a:r>
            <a:r>
              <a:rPr lang="en-US" dirty="0" smtClean="0"/>
              <a:t>(may increase access time)</a:t>
            </a:r>
            <a:endParaRPr lang="en-US" dirty="0"/>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23</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16025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6025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6025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0256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60256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60256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0256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60256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60256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6025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256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1778" name="Rectangle 2"/>
          <p:cNvSpPr>
            <a:spLocks noGrp="1" noChangeArrowheads="1"/>
          </p:cNvSpPr>
          <p:nvPr>
            <p:ph type="title"/>
          </p:nvPr>
        </p:nvSpPr>
        <p:spPr>
          <a:xfrm>
            <a:off x="457200" y="0"/>
            <a:ext cx="8153400" cy="422275"/>
          </a:xfrm>
        </p:spPr>
        <p:txBody>
          <a:bodyPr/>
          <a:lstStyle/>
          <a:p>
            <a:r>
              <a:rPr lang="en-US" dirty="0"/>
              <a:t>Handling Cache </a:t>
            </a:r>
            <a:r>
              <a:rPr lang="en-US" dirty="0" smtClean="0"/>
              <a:t>Misses (Single Word Blocks)</a:t>
            </a:r>
            <a:endParaRPr lang="en-US" dirty="0"/>
          </a:p>
        </p:txBody>
      </p:sp>
      <p:sp>
        <p:nvSpPr>
          <p:cNvPr id="1611779" name="Rectangle 3"/>
          <p:cNvSpPr>
            <a:spLocks noGrp="1" noChangeArrowheads="1"/>
          </p:cNvSpPr>
          <p:nvPr>
            <p:ph type="body" idx="1"/>
          </p:nvPr>
        </p:nvSpPr>
        <p:spPr>
          <a:xfrm>
            <a:off x="381000" y="609600"/>
            <a:ext cx="8458200" cy="6097617"/>
          </a:xfrm>
        </p:spPr>
        <p:txBody>
          <a:bodyPr/>
          <a:lstStyle/>
          <a:p>
            <a:pPr marL="457200" indent="-457200">
              <a:lnSpc>
                <a:spcPct val="100000"/>
              </a:lnSpc>
              <a:spcBef>
                <a:spcPts val="600"/>
              </a:spcBef>
            </a:pPr>
            <a:r>
              <a:rPr lang="en-US" b="1" dirty="0"/>
              <a:t>Read misses </a:t>
            </a:r>
            <a:r>
              <a:rPr lang="en-US" dirty="0"/>
              <a:t>(I$ and D$)</a:t>
            </a:r>
          </a:p>
          <a:p>
            <a:pPr marL="876300" lvl="1" indent="-381000">
              <a:lnSpc>
                <a:spcPct val="100000"/>
              </a:lnSpc>
              <a:spcBef>
                <a:spcPts val="600"/>
              </a:spcBef>
            </a:pPr>
            <a:r>
              <a:rPr lang="en-US" dirty="0">
                <a:solidFill>
                  <a:schemeClr val="accent2"/>
                </a:solidFill>
              </a:rPr>
              <a:t>stall</a:t>
            </a:r>
            <a:r>
              <a:rPr lang="en-US" dirty="0"/>
              <a:t> the </a:t>
            </a:r>
            <a:r>
              <a:rPr lang="en-US" dirty="0" smtClean="0"/>
              <a:t>pipeline</a:t>
            </a:r>
            <a:r>
              <a:rPr lang="en-US" dirty="0"/>
              <a:t>, fetch the block from the next level in the memory hierarchy, </a:t>
            </a:r>
            <a:r>
              <a:rPr lang="en-US" b="1" dirty="0"/>
              <a:t>install it in the cache </a:t>
            </a:r>
            <a:r>
              <a:rPr lang="en-US" dirty="0"/>
              <a:t>and send the requested word to the processor, then let the pipeline resume</a:t>
            </a:r>
          </a:p>
          <a:p>
            <a:pPr marL="457200" indent="-457200">
              <a:lnSpc>
                <a:spcPct val="100000"/>
              </a:lnSpc>
              <a:spcBef>
                <a:spcPts val="600"/>
              </a:spcBef>
            </a:pPr>
            <a:r>
              <a:rPr lang="en-US" b="1" dirty="0"/>
              <a:t>Write misses </a:t>
            </a:r>
            <a:r>
              <a:rPr lang="en-US" dirty="0"/>
              <a:t>(D$ only)</a:t>
            </a:r>
          </a:p>
          <a:p>
            <a:pPr marL="876300" lvl="1" indent="-381000">
              <a:lnSpc>
                <a:spcPct val="100000"/>
              </a:lnSpc>
              <a:spcBef>
                <a:spcPts val="600"/>
              </a:spcBef>
              <a:buFont typeface="Monotype Sorts" pitchFamily="2" charset="2"/>
              <a:buAutoNum type="arabicPeriod"/>
            </a:pPr>
            <a:r>
              <a:rPr lang="en-US" dirty="0">
                <a:solidFill>
                  <a:schemeClr val="accent2"/>
                </a:solidFill>
              </a:rPr>
              <a:t>stall</a:t>
            </a:r>
            <a:r>
              <a:rPr lang="en-US" dirty="0"/>
              <a:t> the pipeline, fetch the block from next level in the memory hierarchy, install it in the cache (which may involve having to evict a dirty block if using a write-back cache), write the word from the processor to the cache, then let the pipeline resume</a:t>
            </a:r>
          </a:p>
          <a:p>
            <a:pPr marL="876300" lvl="1" indent="-381000">
              <a:lnSpc>
                <a:spcPct val="100000"/>
              </a:lnSpc>
              <a:spcBef>
                <a:spcPts val="600"/>
              </a:spcBef>
              <a:buFont typeface="Monotype Sorts" pitchFamily="2" charset="2"/>
              <a:buNone/>
            </a:pPr>
            <a:r>
              <a:rPr lang="en-US" dirty="0" smtClean="0"/>
              <a:t>or</a:t>
            </a:r>
            <a:endParaRPr lang="en-US" dirty="0"/>
          </a:p>
          <a:p>
            <a:pPr marL="876300" lvl="1" indent="-381000">
              <a:lnSpc>
                <a:spcPct val="100000"/>
              </a:lnSpc>
              <a:spcBef>
                <a:spcPts val="600"/>
              </a:spcBef>
              <a:buFont typeface="Monotype Sorts" pitchFamily="2" charset="2"/>
              <a:buAutoNum type="arabicPeriod" startAt="2"/>
            </a:pPr>
            <a:r>
              <a:rPr lang="en-US" b="1" dirty="0">
                <a:solidFill>
                  <a:schemeClr val="accent1"/>
                </a:solidFill>
              </a:rPr>
              <a:t>Write allocate</a:t>
            </a:r>
            <a:r>
              <a:rPr lang="en-US" b="1" dirty="0"/>
              <a:t> </a:t>
            </a:r>
            <a:r>
              <a:rPr lang="en-US" dirty="0"/>
              <a:t>– </a:t>
            </a:r>
            <a:r>
              <a:rPr lang="en-US" dirty="0" smtClean="0"/>
              <a:t>just write the word into the cache updating both the tag and data, no need to check for cache hit, no need to stall</a:t>
            </a:r>
            <a:endParaRPr lang="en-US" dirty="0"/>
          </a:p>
          <a:p>
            <a:pPr marL="876300" lvl="1" indent="-381000">
              <a:lnSpc>
                <a:spcPct val="100000"/>
              </a:lnSpc>
              <a:spcBef>
                <a:spcPts val="600"/>
              </a:spcBef>
              <a:buFont typeface="Monotype Sorts" pitchFamily="2" charset="2"/>
              <a:buNone/>
            </a:pPr>
            <a:r>
              <a:rPr lang="en-US" dirty="0" smtClean="0"/>
              <a:t>or</a:t>
            </a:r>
            <a:endParaRPr lang="en-US" dirty="0"/>
          </a:p>
          <a:p>
            <a:pPr marL="876300" lvl="1" indent="-381000">
              <a:lnSpc>
                <a:spcPct val="100000"/>
              </a:lnSpc>
              <a:spcBef>
                <a:spcPts val="600"/>
              </a:spcBef>
              <a:buFont typeface="Monotype Sorts" pitchFamily="2" charset="2"/>
              <a:buAutoNum type="arabicPeriod" startAt="3"/>
            </a:pPr>
            <a:r>
              <a:rPr lang="en-US" b="1" dirty="0">
                <a:solidFill>
                  <a:schemeClr val="accent1"/>
                </a:solidFill>
              </a:rPr>
              <a:t>No-write allocate</a:t>
            </a:r>
            <a:r>
              <a:rPr lang="en-US" b="1" dirty="0"/>
              <a:t> </a:t>
            </a:r>
            <a:r>
              <a:rPr lang="en-US" dirty="0"/>
              <a:t>– skip the cache write </a:t>
            </a:r>
            <a:r>
              <a:rPr lang="en-US" dirty="0" smtClean="0"/>
              <a:t>(but must invalidate that cache block since it will now hold stale data) and </a:t>
            </a:r>
            <a:r>
              <a:rPr lang="en-US" dirty="0"/>
              <a:t>just write the word to the write buffer (and eventually to the next memory level), no need to stall if the write buffer isn’t </a:t>
            </a:r>
            <a:r>
              <a:rPr lang="en-US" dirty="0" smtClean="0"/>
              <a:t>full</a:t>
            </a:r>
            <a:endParaRPr lang="en-US" dirty="0"/>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24</a:t>
            </a:fld>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1611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117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117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117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117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6117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6117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6117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1779"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426142"/>
          </a:xfrm>
        </p:spPr>
        <p:txBody>
          <a:bodyPr/>
          <a:lstStyle/>
          <a:p>
            <a:r>
              <a:rPr lang="en-US" dirty="0" smtClean="0"/>
              <a:t>Handling Cache Misses (Multiword Blocks)</a:t>
            </a:r>
            <a:endParaRPr lang="en-US" dirty="0"/>
          </a:p>
        </p:txBody>
      </p:sp>
      <p:sp>
        <p:nvSpPr>
          <p:cNvPr id="4" name="Rectangle 3"/>
          <p:cNvSpPr>
            <a:spLocks noGrp="1" noChangeArrowheads="1"/>
          </p:cNvSpPr>
          <p:nvPr>
            <p:ph idx="1"/>
          </p:nvPr>
        </p:nvSpPr>
        <p:spPr>
          <a:xfrm>
            <a:off x="533400" y="762000"/>
            <a:ext cx="8305800" cy="5668218"/>
          </a:xfrm>
        </p:spPr>
        <p:txBody>
          <a:bodyPr/>
          <a:lstStyle/>
          <a:p>
            <a:pPr>
              <a:lnSpc>
                <a:spcPct val="100000"/>
              </a:lnSpc>
              <a:spcBef>
                <a:spcPts val="600"/>
              </a:spcBef>
            </a:pPr>
            <a:r>
              <a:rPr lang="en-US" dirty="0"/>
              <a:t>Read misses (I$ and D$)</a:t>
            </a:r>
          </a:p>
          <a:p>
            <a:pPr lvl="1">
              <a:lnSpc>
                <a:spcPct val="100000"/>
              </a:lnSpc>
              <a:spcBef>
                <a:spcPts val="600"/>
              </a:spcBef>
            </a:pPr>
            <a:r>
              <a:rPr lang="en-US" dirty="0"/>
              <a:t>Processed the same as for single word blocks – a miss returns the entire block from memory</a:t>
            </a:r>
          </a:p>
          <a:p>
            <a:pPr lvl="1">
              <a:lnSpc>
                <a:spcPct val="100000"/>
              </a:lnSpc>
              <a:spcBef>
                <a:spcPts val="600"/>
              </a:spcBef>
            </a:pPr>
            <a:r>
              <a:rPr lang="en-US" dirty="0"/>
              <a:t>Miss penalty grows as block size </a:t>
            </a:r>
            <a:r>
              <a:rPr lang="en-US" dirty="0" smtClean="0"/>
              <a:t>grows. To reduce miss penalty:</a:t>
            </a:r>
            <a:endParaRPr lang="en-US" dirty="0"/>
          </a:p>
          <a:p>
            <a:pPr lvl="2">
              <a:lnSpc>
                <a:spcPct val="100000"/>
              </a:lnSpc>
              <a:spcBef>
                <a:spcPts val="600"/>
              </a:spcBef>
            </a:pPr>
            <a:r>
              <a:rPr lang="en-US" b="1" dirty="0">
                <a:solidFill>
                  <a:schemeClr val="accent1"/>
                </a:solidFill>
              </a:rPr>
              <a:t>Early restart</a:t>
            </a:r>
            <a:r>
              <a:rPr lang="en-US" b="1" dirty="0"/>
              <a:t> </a:t>
            </a:r>
            <a:r>
              <a:rPr lang="en-US" dirty="0"/>
              <a:t>– </a:t>
            </a:r>
            <a:r>
              <a:rPr lang="en-US" dirty="0" smtClean="0"/>
              <a:t>processor resumes </a:t>
            </a:r>
            <a:r>
              <a:rPr lang="en-US" dirty="0"/>
              <a:t>execution as soon as the requested word of the block is returned</a:t>
            </a:r>
          </a:p>
          <a:p>
            <a:pPr lvl="2">
              <a:lnSpc>
                <a:spcPct val="100000"/>
              </a:lnSpc>
              <a:spcBef>
                <a:spcPts val="600"/>
              </a:spcBef>
            </a:pPr>
            <a:r>
              <a:rPr lang="en-US" b="1" dirty="0">
                <a:solidFill>
                  <a:schemeClr val="accent1"/>
                </a:solidFill>
              </a:rPr>
              <a:t>Requested word first</a:t>
            </a:r>
            <a:r>
              <a:rPr lang="en-US" b="1" dirty="0"/>
              <a:t> </a:t>
            </a:r>
            <a:r>
              <a:rPr lang="en-US" dirty="0"/>
              <a:t>– requested word is transferred from the memory to the cache (and </a:t>
            </a:r>
            <a:r>
              <a:rPr lang="en-US" dirty="0" smtClean="0"/>
              <a:t>processor) </a:t>
            </a:r>
            <a:r>
              <a:rPr lang="en-US" dirty="0"/>
              <a:t>first</a:t>
            </a:r>
          </a:p>
          <a:p>
            <a:pPr lvl="1">
              <a:lnSpc>
                <a:spcPct val="100000"/>
              </a:lnSpc>
              <a:spcBef>
                <a:spcPts val="600"/>
              </a:spcBef>
            </a:pPr>
            <a:r>
              <a:rPr lang="en-US" b="1" dirty="0" smtClean="0">
                <a:solidFill>
                  <a:schemeClr val="accent1"/>
                </a:solidFill>
              </a:rPr>
              <a:t>Non-blocking </a:t>
            </a:r>
            <a:r>
              <a:rPr lang="en-US" b="1" dirty="0">
                <a:solidFill>
                  <a:schemeClr val="accent1"/>
                </a:solidFill>
              </a:rPr>
              <a:t>cache</a:t>
            </a:r>
            <a:r>
              <a:rPr lang="en-US" b="1" dirty="0"/>
              <a:t> </a:t>
            </a:r>
            <a:r>
              <a:rPr lang="en-US" dirty="0"/>
              <a:t>– allows the </a:t>
            </a:r>
            <a:r>
              <a:rPr lang="en-US" dirty="0" smtClean="0"/>
              <a:t>processor to </a:t>
            </a:r>
            <a:r>
              <a:rPr lang="en-US" dirty="0"/>
              <a:t>continue to access the cache while the cache is handling an earlier miss</a:t>
            </a:r>
          </a:p>
          <a:p>
            <a:pPr>
              <a:lnSpc>
                <a:spcPct val="100000"/>
              </a:lnSpc>
              <a:spcBef>
                <a:spcPts val="600"/>
              </a:spcBef>
            </a:pPr>
            <a:endParaRPr lang="en-US" sz="500" dirty="0" smtClean="0"/>
          </a:p>
          <a:p>
            <a:pPr>
              <a:lnSpc>
                <a:spcPct val="100000"/>
              </a:lnSpc>
              <a:spcBef>
                <a:spcPts val="600"/>
              </a:spcBef>
            </a:pPr>
            <a:r>
              <a:rPr lang="en-US" dirty="0" smtClean="0"/>
              <a:t>Write </a:t>
            </a:r>
            <a:r>
              <a:rPr lang="en-US" dirty="0"/>
              <a:t>misses (D$)</a:t>
            </a:r>
          </a:p>
          <a:p>
            <a:pPr lvl="1">
              <a:lnSpc>
                <a:spcPct val="100000"/>
              </a:lnSpc>
              <a:spcBef>
                <a:spcPts val="600"/>
              </a:spcBef>
            </a:pPr>
            <a:r>
              <a:rPr lang="en-US" dirty="0" smtClean="0"/>
              <a:t>If using write allocate must </a:t>
            </a:r>
            <a:r>
              <a:rPr lang="en-US" i="1" dirty="0" smtClean="0"/>
              <a:t>first</a:t>
            </a:r>
            <a:r>
              <a:rPr lang="en-US" dirty="0" smtClean="0"/>
              <a:t> fetch the block from memory and then write the word to the block (or could end </a:t>
            </a:r>
            <a:r>
              <a:rPr lang="en-US" dirty="0"/>
              <a:t>up with a “garbled” block in the cache (e.g., for 4 word blocks, a new tag, one word of data from the new block, and three words of data from the old block</a:t>
            </a:r>
            <a:r>
              <a:rPr lang="en-US" dirty="0" smtClean="0"/>
              <a:t>)</a:t>
            </a:r>
            <a:endParaRPr lang="en-US" dirty="0"/>
          </a:p>
        </p:txBody>
      </p:sp>
      <p:sp>
        <p:nvSpPr>
          <p:cNvPr id="5" name="Slide Number Placeholder 4"/>
          <p:cNvSpPr>
            <a:spLocks noGrp="1"/>
          </p:cNvSpPr>
          <p:nvPr>
            <p:ph type="sldNum" sz="quarter" idx="12"/>
          </p:nvPr>
        </p:nvSpPr>
        <p:spPr/>
        <p:txBody>
          <a:bodyPr/>
          <a:lstStyle/>
          <a:p>
            <a:pPr>
              <a:defRPr/>
            </a:pPr>
            <a:fld id="{9B3F316D-389F-4488-B560-5E2DB5DE07B1}" type="slidenum">
              <a:rPr lang="en-CA" smtClean="0"/>
              <a:pPr>
                <a:defRPr/>
              </a:pPr>
              <a:t>25</a:t>
            </a:fld>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5746" name="Rectangle 2"/>
          <p:cNvSpPr>
            <a:spLocks noGrp="1" noChangeArrowheads="1"/>
          </p:cNvSpPr>
          <p:nvPr>
            <p:ph type="title"/>
          </p:nvPr>
        </p:nvSpPr>
        <p:spPr>
          <a:xfrm>
            <a:off x="228600" y="0"/>
            <a:ext cx="8153400" cy="422275"/>
          </a:xfrm>
        </p:spPr>
        <p:txBody>
          <a:bodyPr/>
          <a:lstStyle/>
          <a:p>
            <a:r>
              <a:rPr lang="en-US" dirty="0" smtClean="0"/>
              <a:t>Extra Costs of Set </a:t>
            </a:r>
            <a:r>
              <a:rPr lang="en-US" dirty="0"/>
              <a:t>Associative </a:t>
            </a:r>
            <a:r>
              <a:rPr lang="en-US" dirty="0" smtClean="0"/>
              <a:t>Caches</a:t>
            </a:r>
            <a:endParaRPr lang="en-US" dirty="0"/>
          </a:p>
        </p:txBody>
      </p:sp>
      <p:sp>
        <p:nvSpPr>
          <p:cNvPr id="1695747" name="Rectangle 3"/>
          <p:cNvSpPr>
            <a:spLocks noGrp="1" noChangeArrowheads="1"/>
          </p:cNvSpPr>
          <p:nvPr>
            <p:ph type="body" idx="1"/>
          </p:nvPr>
        </p:nvSpPr>
        <p:spPr>
          <a:xfrm>
            <a:off x="381000" y="762000"/>
            <a:ext cx="8458200" cy="5745163"/>
          </a:xfrm>
        </p:spPr>
        <p:txBody>
          <a:bodyPr/>
          <a:lstStyle/>
          <a:p>
            <a:pPr>
              <a:lnSpc>
                <a:spcPct val="100000"/>
              </a:lnSpc>
              <a:spcBef>
                <a:spcPts val="600"/>
              </a:spcBef>
            </a:pPr>
            <a:r>
              <a:rPr lang="en-US" dirty="0"/>
              <a:t>When a miss occurs, which way’s block do we pick for replacement?</a:t>
            </a:r>
          </a:p>
          <a:p>
            <a:pPr lvl="1">
              <a:lnSpc>
                <a:spcPct val="100000"/>
              </a:lnSpc>
              <a:spcBef>
                <a:spcPts val="600"/>
              </a:spcBef>
            </a:pPr>
            <a:r>
              <a:rPr lang="en-US" b="1" dirty="0">
                <a:solidFill>
                  <a:srgbClr val="FF0000"/>
                </a:solidFill>
              </a:rPr>
              <a:t>Least Recently Used (LRU): </a:t>
            </a:r>
            <a:r>
              <a:rPr lang="en-US" dirty="0"/>
              <a:t>the block replaced is the one that    has been unused for the longest time</a:t>
            </a:r>
          </a:p>
          <a:p>
            <a:pPr lvl="2">
              <a:lnSpc>
                <a:spcPct val="100000"/>
              </a:lnSpc>
              <a:spcBef>
                <a:spcPts val="600"/>
              </a:spcBef>
            </a:pPr>
            <a:r>
              <a:rPr lang="en-US" dirty="0"/>
              <a:t>Must have hardware to keep track of when each way’s block was   used relative to the other blocks in the set</a:t>
            </a:r>
          </a:p>
          <a:p>
            <a:pPr lvl="2">
              <a:lnSpc>
                <a:spcPct val="100000"/>
              </a:lnSpc>
              <a:spcBef>
                <a:spcPts val="600"/>
              </a:spcBef>
            </a:pPr>
            <a:r>
              <a:rPr lang="en-US" dirty="0"/>
              <a:t>For 2-way set associative, takes </a:t>
            </a:r>
            <a:r>
              <a:rPr lang="en-US" dirty="0">
                <a:solidFill>
                  <a:schemeClr val="accent1"/>
                </a:solidFill>
              </a:rPr>
              <a:t>one bit per set</a:t>
            </a:r>
            <a:r>
              <a:rPr lang="en-US" dirty="0"/>
              <a:t> </a:t>
            </a:r>
            <a:r>
              <a:rPr lang="en-US" dirty="0">
                <a:cs typeface="Arial" charset="0"/>
              </a:rPr>
              <a:t>→</a:t>
            </a:r>
            <a:r>
              <a:rPr lang="en-US" dirty="0"/>
              <a:t> set the bit when a block is referenced (and reset the other way’s bit)</a:t>
            </a:r>
          </a:p>
          <a:p>
            <a:pPr>
              <a:lnSpc>
                <a:spcPct val="100000"/>
              </a:lnSpc>
              <a:spcBef>
                <a:spcPts val="600"/>
              </a:spcBef>
            </a:pPr>
            <a:endParaRPr lang="en-US" sz="500" dirty="0" smtClean="0"/>
          </a:p>
          <a:p>
            <a:pPr>
              <a:lnSpc>
                <a:spcPct val="100000"/>
              </a:lnSpc>
              <a:spcBef>
                <a:spcPts val="600"/>
              </a:spcBef>
            </a:pPr>
            <a:r>
              <a:rPr lang="en-US" dirty="0" smtClean="0"/>
              <a:t>N-way </a:t>
            </a:r>
            <a:r>
              <a:rPr lang="en-US" dirty="0"/>
              <a:t>set associative cache costs</a:t>
            </a:r>
          </a:p>
          <a:p>
            <a:pPr lvl="1">
              <a:lnSpc>
                <a:spcPct val="100000"/>
              </a:lnSpc>
              <a:spcBef>
                <a:spcPts val="600"/>
              </a:spcBef>
            </a:pPr>
            <a:r>
              <a:rPr lang="en-US" dirty="0"/>
              <a:t>N comparators (delay and area)</a:t>
            </a:r>
          </a:p>
          <a:p>
            <a:pPr lvl="1">
              <a:lnSpc>
                <a:spcPct val="100000"/>
              </a:lnSpc>
              <a:spcBef>
                <a:spcPts val="600"/>
              </a:spcBef>
            </a:pPr>
            <a:r>
              <a:rPr lang="en-US" dirty="0"/>
              <a:t>MUX delay (set selection) before data is available</a:t>
            </a:r>
          </a:p>
          <a:p>
            <a:pPr lvl="1">
              <a:lnSpc>
                <a:spcPct val="100000"/>
              </a:lnSpc>
              <a:spcBef>
                <a:spcPts val="600"/>
              </a:spcBef>
            </a:pPr>
            <a:r>
              <a:rPr lang="en-US" dirty="0"/>
              <a:t>Data available </a:t>
            </a:r>
            <a:r>
              <a:rPr lang="en-US" dirty="0">
                <a:solidFill>
                  <a:schemeClr val="accent1"/>
                </a:solidFill>
              </a:rPr>
              <a:t>after</a:t>
            </a:r>
            <a:r>
              <a:rPr lang="en-US" dirty="0"/>
              <a:t> set selection (and Hit/Miss decision).   In a direct mapped cache, the cache block is available </a:t>
            </a:r>
            <a:r>
              <a:rPr lang="en-US" dirty="0">
                <a:solidFill>
                  <a:schemeClr val="accent1"/>
                </a:solidFill>
              </a:rPr>
              <a:t>before</a:t>
            </a:r>
            <a:r>
              <a:rPr lang="en-US" dirty="0"/>
              <a:t> the Hit/Miss decision</a:t>
            </a:r>
          </a:p>
          <a:p>
            <a:pPr lvl="2">
              <a:lnSpc>
                <a:spcPct val="100000"/>
              </a:lnSpc>
              <a:spcBef>
                <a:spcPts val="600"/>
              </a:spcBef>
            </a:pPr>
            <a:r>
              <a:rPr lang="en-US" dirty="0"/>
              <a:t>So its not possible to just assume a hit and continue and recover later if it was a miss</a:t>
            </a: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26</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957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957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9574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9574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9574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9574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95747">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95747">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957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574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690" name="Rectangle 2"/>
          <p:cNvSpPr>
            <a:spLocks noGrp="1" noChangeArrowheads="1"/>
          </p:cNvSpPr>
          <p:nvPr>
            <p:ph type="title"/>
          </p:nvPr>
        </p:nvSpPr>
        <p:spPr>
          <a:xfrm>
            <a:off x="228600" y="0"/>
            <a:ext cx="7296869" cy="426142"/>
          </a:xfrm>
          <a:noFill/>
          <a:ln/>
        </p:spPr>
        <p:txBody>
          <a:bodyPr wrap="none"/>
          <a:lstStyle/>
          <a:p>
            <a:r>
              <a:rPr lang="en-US" dirty="0" smtClean="0"/>
              <a:t>Summary:  Improving </a:t>
            </a:r>
            <a:r>
              <a:rPr lang="en-US" dirty="0"/>
              <a:t>Cache Performance</a:t>
            </a:r>
          </a:p>
        </p:txBody>
      </p:sp>
      <p:sp>
        <p:nvSpPr>
          <p:cNvPr id="1650691" name="Rectangle 3"/>
          <p:cNvSpPr>
            <a:spLocks noGrp="1" noChangeArrowheads="1"/>
          </p:cNvSpPr>
          <p:nvPr>
            <p:ph type="body" idx="1"/>
          </p:nvPr>
        </p:nvSpPr>
        <p:spPr>
          <a:xfrm>
            <a:off x="381000" y="762000"/>
            <a:ext cx="8305800" cy="5248275"/>
          </a:xfrm>
          <a:noFill/>
          <a:ln/>
        </p:spPr>
        <p:txBody>
          <a:bodyPr/>
          <a:lstStyle/>
          <a:p>
            <a:pPr>
              <a:lnSpc>
                <a:spcPct val="100000"/>
              </a:lnSpc>
              <a:spcBef>
                <a:spcPts val="600"/>
              </a:spcBef>
              <a:buFont typeface="Wingdings" pitchFamily="2" charset="2"/>
              <a:buNone/>
            </a:pPr>
            <a:r>
              <a:rPr lang="en-US" dirty="0"/>
              <a:t>0. </a:t>
            </a:r>
            <a:r>
              <a:rPr lang="en-US" b="1" dirty="0"/>
              <a:t>Reduce the time to hit in the cache</a:t>
            </a:r>
          </a:p>
          <a:p>
            <a:pPr lvl="1">
              <a:lnSpc>
                <a:spcPct val="100000"/>
              </a:lnSpc>
              <a:spcBef>
                <a:spcPts val="600"/>
              </a:spcBef>
            </a:pPr>
            <a:r>
              <a:rPr lang="en-US" dirty="0"/>
              <a:t>smaller cache</a:t>
            </a:r>
          </a:p>
          <a:p>
            <a:pPr lvl="1">
              <a:lnSpc>
                <a:spcPct val="100000"/>
              </a:lnSpc>
              <a:spcBef>
                <a:spcPts val="600"/>
              </a:spcBef>
            </a:pPr>
            <a:r>
              <a:rPr lang="en-US" dirty="0"/>
              <a:t>direct mapped cache</a:t>
            </a:r>
          </a:p>
          <a:p>
            <a:pPr lvl="1">
              <a:lnSpc>
                <a:spcPct val="100000"/>
              </a:lnSpc>
              <a:spcBef>
                <a:spcPts val="600"/>
              </a:spcBef>
            </a:pPr>
            <a:r>
              <a:rPr lang="en-US" dirty="0"/>
              <a:t>smaller blocks</a:t>
            </a:r>
          </a:p>
          <a:p>
            <a:pPr lvl="1">
              <a:lnSpc>
                <a:spcPct val="100000"/>
              </a:lnSpc>
              <a:spcBef>
                <a:spcPts val="600"/>
              </a:spcBef>
            </a:pPr>
            <a:r>
              <a:rPr lang="en-US" dirty="0"/>
              <a:t>for writes </a:t>
            </a:r>
          </a:p>
          <a:p>
            <a:pPr lvl="2">
              <a:lnSpc>
                <a:spcPct val="100000"/>
              </a:lnSpc>
              <a:spcBef>
                <a:spcPts val="600"/>
              </a:spcBef>
            </a:pPr>
            <a:r>
              <a:rPr lang="en-US" dirty="0"/>
              <a:t>no write allocate – no “hit” on cache, just write to write buffer</a:t>
            </a:r>
          </a:p>
          <a:p>
            <a:pPr lvl="2">
              <a:lnSpc>
                <a:spcPct val="100000"/>
              </a:lnSpc>
              <a:spcBef>
                <a:spcPts val="600"/>
              </a:spcBef>
            </a:pPr>
            <a:r>
              <a:rPr lang="en-US" dirty="0"/>
              <a:t>write allocate – to avoid two cycles (first check for hit, then write) pipeline writes via a delayed write buffer to cache</a:t>
            </a:r>
          </a:p>
          <a:p>
            <a:pPr lvl="2">
              <a:lnSpc>
                <a:spcPct val="100000"/>
              </a:lnSpc>
              <a:spcBef>
                <a:spcPts val="600"/>
              </a:spcBef>
            </a:pPr>
            <a:endParaRPr lang="en-US" dirty="0"/>
          </a:p>
          <a:p>
            <a:pPr>
              <a:lnSpc>
                <a:spcPct val="100000"/>
              </a:lnSpc>
              <a:spcBef>
                <a:spcPts val="600"/>
              </a:spcBef>
              <a:buFont typeface="Wingdings" pitchFamily="2" charset="2"/>
              <a:buNone/>
            </a:pPr>
            <a:r>
              <a:rPr lang="en-US" dirty="0"/>
              <a:t>1</a:t>
            </a:r>
            <a:r>
              <a:rPr lang="en-US" b="1" dirty="0"/>
              <a:t>. Reduce the miss rate</a:t>
            </a:r>
          </a:p>
          <a:p>
            <a:pPr lvl="1">
              <a:lnSpc>
                <a:spcPct val="100000"/>
              </a:lnSpc>
              <a:spcBef>
                <a:spcPts val="600"/>
              </a:spcBef>
            </a:pPr>
            <a:r>
              <a:rPr lang="en-US" dirty="0"/>
              <a:t>bigger cache</a:t>
            </a:r>
          </a:p>
          <a:p>
            <a:pPr lvl="1">
              <a:lnSpc>
                <a:spcPct val="100000"/>
              </a:lnSpc>
              <a:spcBef>
                <a:spcPts val="600"/>
              </a:spcBef>
            </a:pPr>
            <a:r>
              <a:rPr lang="en-US" dirty="0"/>
              <a:t>more flexible placement (increase </a:t>
            </a:r>
            <a:r>
              <a:rPr lang="en-US" dirty="0" err="1"/>
              <a:t>associativity</a:t>
            </a:r>
            <a:r>
              <a:rPr lang="en-US" dirty="0"/>
              <a:t>)</a:t>
            </a:r>
          </a:p>
          <a:p>
            <a:pPr lvl="1">
              <a:lnSpc>
                <a:spcPct val="100000"/>
              </a:lnSpc>
              <a:spcBef>
                <a:spcPts val="600"/>
              </a:spcBef>
            </a:pPr>
            <a:r>
              <a:rPr lang="en-US" dirty="0"/>
              <a:t>larger blocks (16 to 64 bytes typical)</a:t>
            </a:r>
          </a:p>
          <a:p>
            <a:pPr lvl="1">
              <a:lnSpc>
                <a:spcPct val="100000"/>
              </a:lnSpc>
              <a:spcBef>
                <a:spcPts val="600"/>
              </a:spcBef>
            </a:pPr>
            <a:r>
              <a:rPr lang="en-US" dirty="0"/>
              <a:t>victim cache – small buffer holding most recently discarded blocks </a:t>
            </a: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27</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506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506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506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5069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5069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5069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5069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50691">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50691">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50691">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50691">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5069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069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1714" name="Rectangle 2"/>
          <p:cNvSpPr>
            <a:spLocks noGrp="1" noChangeArrowheads="1"/>
          </p:cNvSpPr>
          <p:nvPr>
            <p:ph type="title"/>
          </p:nvPr>
        </p:nvSpPr>
        <p:spPr>
          <a:xfrm>
            <a:off x="228600" y="152400"/>
            <a:ext cx="7296869" cy="426142"/>
          </a:xfrm>
          <a:noFill/>
          <a:ln/>
        </p:spPr>
        <p:txBody>
          <a:bodyPr wrap="none"/>
          <a:lstStyle/>
          <a:p>
            <a:r>
              <a:rPr lang="en-US" dirty="0" smtClean="0"/>
              <a:t>Summary:  Improving </a:t>
            </a:r>
            <a:r>
              <a:rPr lang="en-US" dirty="0"/>
              <a:t>Cache Performance</a:t>
            </a:r>
          </a:p>
        </p:txBody>
      </p:sp>
      <p:sp>
        <p:nvSpPr>
          <p:cNvPr id="1651715" name="Rectangle 3"/>
          <p:cNvSpPr>
            <a:spLocks noGrp="1" noChangeArrowheads="1"/>
          </p:cNvSpPr>
          <p:nvPr>
            <p:ph type="body" idx="1"/>
          </p:nvPr>
        </p:nvSpPr>
        <p:spPr>
          <a:xfrm>
            <a:off x="381000" y="838200"/>
            <a:ext cx="8077200" cy="4498667"/>
          </a:xfrm>
          <a:noFill/>
          <a:ln/>
        </p:spPr>
        <p:txBody>
          <a:bodyPr/>
          <a:lstStyle/>
          <a:p>
            <a:pPr>
              <a:lnSpc>
                <a:spcPct val="100000"/>
              </a:lnSpc>
              <a:spcBef>
                <a:spcPts val="600"/>
              </a:spcBef>
              <a:buFont typeface="Wingdings" pitchFamily="2" charset="2"/>
              <a:buNone/>
            </a:pPr>
            <a:r>
              <a:rPr lang="en-US" dirty="0"/>
              <a:t>2. </a:t>
            </a:r>
            <a:r>
              <a:rPr lang="en-US" b="1" dirty="0"/>
              <a:t>Reduce the miss penalty</a:t>
            </a:r>
          </a:p>
          <a:p>
            <a:pPr lvl="1">
              <a:lnSpc>
                <a:spcPct val="100000"/>
              </a:lnSpc>
              <a:spcBef>
                <a:spcPts val="600"/>
              </a:spcBef>
            </a:pPr>
            <a:r>
              <a:rPr lang="en-US" dirty="0"/>
              <a:t>smaller blocks</a:t>
            </a:r>
          </a:p>
          <a:p>
            <a:pPr lvl="1">
              <a:lnSpc>
                <a:spcPct val="100000"/>
              </a:lnSpc>
              <a:spcBef>
                <a:spcPts val="600"/>
              </a:spcBef>
            </a:pPr>
            <a:r>
              <a:rPr lang="en-US" dirty="0"/>
              <a:t>use a write buffer to hold dirty blocks being replaced so don’t have to wait for the write to complete before reading </a:t>
            </a:r>
          </a:p>
          <a:p>
            <a:pPr lvl="1">
              <a:lnSpc>
                <a:spcPct val="100000"/>
              </a:lnSpc>
              <a:spcBef>
                <a:spcPts val="600"/>
              </a:spcBef>
            </a:pPr>
            <a:r>
              <a:rPr lang="en-US" dirty="0"/>
              <a:t>check write buffer (and/or victim cache) on read miss – may get lucky </a:t>
            </a:r>
          </a:p>
          <a:p>
            <a:pPr lvl="1">
              <a:lnSpc>
                <a:spcPct val="100000"/>
              </a:lnSpc>
              <a:spcBef>
                <a:spcPts val="600"/>
              </a:spcBef>
            </a:pPr>
            <a:r>
              <a:rPr lang="en-US" dirty="0"/>
              <a:t>for large blocks fetch critical word first</a:t>
            </a:r>
          </a:p>
          <a:p>
            <a:pPr lvl="1">
              <a:lnSpc>
                <a:spcPct val="100000"/>
              </a:lnSpc>
              <a:spcBef>
                <a:spcPts val="600"/>
              </a:spcBef>
            </a:pPr>
            <a:r>
              <a:rPr lang="en-US" dirty="0"/>
              <a:t>use multiple cache levels – L2 cache not tied to CPU clock rate</a:t>
            </a:r>
          </a:p>
          <a:p>
            <a:pPr lvl="1">
              <a:lnSpc>
                <a:spcPct val="100000"/>
              </a:lnSpc>
              <a:spcBef>
                <a:spcPts val="600"/>
              </a:spcBef>
            </a:pPr>
            <a:r>
              <a:rPr lang="en-US" dirty="0"/>
              <a:t>faster backing store/improved memory bandwidth</a:t>
            </a:r>
          </a:p>
          <a:p>
            <a:pPr lvl="2">
              <a:lnSpc>
                <a:spcPct val="100000"/>
              </a:lnSpc>
              <a:spcBef>
                <a:spcPts val="600"/>
              </a:spcBef>
            </a:pPr>
            <a:r>
              <a:rPr lang="en-US" dirty="0"/>
              <a:t>wider buses</a:t>
            </a:r>
          </a:p>
          <a:p>
            <a:pPr lvl="2">
              <a:lnSpc>
                <a:spcPct val="100000"/>
              </a:lnSpc>
              <a:spcBef>
                <a:spcPts val="600"/>
              </a:spcBef>
            </a:pPr>
            <a:r>
              <a:rPr lang="en-US" dirty="0"/>
              <a:t>memory interleaving, </a:t>
            </a:r>
            <a:r>
              <a:rPr lang="en-US" dirty="0" smtClean="0"/>
              <a:t>DDR SDRAMs</a:t>
            </a:r>
            <a:endParaRPr lang="en-US" dirty="0"/>
          </a:p>
          <a:p>
            <a:pPr>
              <a:lnSpc>
                <a:spcPct val="100000"/>
              </a:lnSpc>
              <a:spcBef>
                <a:spcPts val="600"/>
              </a:spcBef>
              <a:buFont typeface="Wingdings" pitchFamily="2" charset="2"/>
              <a:buNone/>
            </a:pPr>
            <a:endParaRPr lang="en-US" dirty="0"/>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28</a:t>
            </a:fld>
            <a:endParaRPr lang="en-CA"/>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2866" name="Rectangle 2"/>
          <p:cNvSpPr>
            <a:spLocks noGrp="1" noChangeArrowheads="1"/>
          </p:cNvSpPr>
          <p:nvPr>
            <p:ph type="title"/>
          </p:nvPr>
        </p:nvSpPr>
        <p:spPr>
          <a:xfrm>
            <a:off x="533400" y="304800"/>
            <a:ext cx="8153400" cy="479747"/>
          </a:xfrm>
        </p:spPr>
        <p:txBody>
          <a:bodyPr/>
          <a:lstStyle/>
          <a:p>
            <a:r>
              <a:rPr lang="en-US" sz="3200" dirty="0" smtClean="0"/>
              <a:t>Cache Design Questions</a:t>
            </a:r>
            <a:endParaRPr lang="en-US" sz="3200" dirty="0"/>
          </a:p>
        </p:txBody>
      </p:sp>
      <p:sp>
        <p:nvSpPr>
          <p:cNvPr id="2852867" name="Rectangle 3"/>
          <p:cNvSpPr>
            <a:spLocks noGrp="1" noChangeArrowheads="1"/>
          </p:cNvSpPr>
          <p:nvPr>
            <p:ph type="body" idx="1"/>
          </p:nvPr>
        </p:nvSpPr>
        <p:spPr>
          <a:xfrm>
            <a:off x="533400" y="1219200"/>
            <a:ext cx="8153400" cy="4648200"/>
          </a:xfrm>
        </p:spPr>
        <p:txBody>
          <a:bodyPr>
            <a:noAutofit/>
          </a:bodyPr>
          <a:lstStyle/>
          <a:p>
            <a:pPr marL="514350" indent="-514350">
              <a:buNone/>
            </a:pPr>
            <a:r>
              <a:rPr lang="en-US" b="1" dirty="0" smtClean="0"/>
              <a:t>Q1</a:t>
            </a:r>
            <a:r>
              <a:rPr lang="en-US" dirty="0" smtClean="0"/>
              <a:t>: How best to organize the memory blocks (lines) of the cache?</a:t>
            </a:r>
          </a:p>
          <a:p>
            <a:pPr marL="514350" indent="-514350">
              <a:buNone/>
            </a:pPr>
            <a:r>
              <a:rPr lang="en-US" b="1" dirty="0" smtClean="0"/>
              <a:t>Q2</a:t>
            </a:r>
            <a:r>
              <a:rPr lang="en-US" dirty="0" smtClean="0"/>
              <a:t>: To which block (line) of the cache does a given main memory address </a:t>
            </a:r>
            <a:r>
              <a:rPr lang="en-US" b="1" dirty="0" smtClean="0"/>
              <a:t>map</a:t>
            </a:r>
            <a:r>
              <a:rPr lang="en-US" dirty="0" smtClean="0"/>
              <a:t>?</a:t>
            </a:r>
          </a:p>
          <a:p>
            <a:pPr lvl="1">
              <a:buFont typeface="Arial"/>
              <a:buChar char="•"/>
            </a:pPr>
            <a:r>
              <a:rPr lang="en-US" sz="2400" dirty="0" smtClean="0"/>
              <a:t>Since the cache is a </a:t>
            </a:r>
            <a:r>
              <a:rPr lang="en-US" sz="2400" b="1" dirty="0" smtClean="0"/>
              <a:t>subset</a:t>
            </a:r>
            <a:r>
              <a:rPr lang="en-US" sz="2400" dirty="0" smtClean="0"/>
              <a:t> of memory, multiple memory addresses can map to the same cache location</a:t>
            </a:r>
          </a:p>
          <a:p>
            <a:pPr marL="514350" indent="-514350">
              <a:buNone/>
            </a:pPr>
            <a:r>
              <a:rPr lang="en-US" b="1" dirty="0" smtClean="0"/>
              <a:t>Q3</a:t>
            </a:r>
            <a:r>
              <a:rPr lang="en-US" dirty="0" smtClean="0"/>
              <a:t>: How do we know if a block of main memory currently has a copy in cache?</a:t>
            </a:r>
          </a:p>
          <a:p>
            <a:pPr marL="514350" indent="-514350">
              <a:buNone/>
            </a:pPr>
            <a:r>
              <a:rPr lang="en-US" b="1" dirty="0" smtClean="0"/>
              <a:t>Q4</a:t>
            </a:r>
            <a:r>
              <a:rPr lang="en-US" dirty="0" smtClean="0"/>
              <a:t>: How do we find this copy quickly?</a:t>
            </a:r>
            <a:endParaRPr lang="en-US" dirty="0"/>
          </a:p>
        </p:txBody>
      </p:sp>
      <p:sp>
        <p:nvSpPr>
          <p:cNvPr id="5" name="Slide Number Placeholder 4"/>
          <p:cNvSpPr>
            <a:spLocks noGrp="1"/>
          </p:cNvSpPr>
          <p:nvPr>
            <p:ph type="sldNum" sz="quarter" idx="12"/>
          </p:nvPr>
        </p:nvSpPr>
        <p:spPr/>
        <p:txBody>
          <a:bodyPr/>
          <a:lstStyle/>
          <a:p>
            <a:fld id="{3CC63E4C-4642-794D-A2FD-70F6B81535F5}" type="slidenum">
              <a:rPr lang="en-US" smtClean="0"/>
              <a:pPr/>
              <a:t>2</a:t>
            </a:fld>
            <a:endParaRPr lang="en-US"/>
          </a:p>
        </p:txBody>
      </p:sp>
    </p:spTree>
    <p:extLst>
      <p:ext uri="{BB962C8B-B14F-4D97-AF65-F5344CB8AC3E}">
        <p14:creationId xmlns="" xmlns:p14="http://schemas.microsoft.com/office/powerpoint/2010/main" val="2265104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4786" name="Rectangle 2"/>
          <p:cNvSpPr>
            <a:spLocks noGrp="1" noChangeArrowheads="1"/>
          </p:cNvSpPr>
          <p:nvPr>
            <p:ph type="title"/>
          </p:nvPr>
        </p:nvSpPr>
        <p:spPr>
          <a:xfrm>
            <a:off x="304800" y="152400"/>
            <a:ext cx="6200775" cy="422275"/>
          </a:xfrm>
          <a:noFill/>
          <a:ln/>
        </p:spPr>
        <p:txBody>
          <a:bodyPr wrap="none"/>
          <a:lstStyle/>
          <a:p>
            <a:r>
              <a:rPr lang="en-US" dirty="0"/>
              <a:t>Summary: The Cache Design Space</a:t>
            </a:r>
          </a:p>
        </p:txBody>
      </p:sp>
      <p:sp>
        <p:nvSpPr>
          <p:cNvPr id="1654787" name="Rectangle 3"/>
          <p:cNvSpPr>
            <a:spLocks noGrp="1" noChangeArrowheads="1"/>
          </p:cNvSpPr>
          <p:nvPr>
            <p:ph type="body" idx="1"/>
          </p:nvPr>
        </p:nvSpPr>
        <p:spPr>
          <a:xfrm>
            <a:off x="533400" y="838200"/>
            <a:ext cx="5410200" cy="5254625"/>
          </a:xfrm>
          <a:noFill/>
          <a:ln/>
        </p:spPr>
        <p:txBody>
          <a:bodyPr/>
          <a:lstStyle/>
          <a:p>
            <a:r>
              <a:rPr lang="en-US" dirty="0"/>
              <a:t>Several interacting dimensions</a:t>
            </a:r>
          </a:p>
          <a:p>
            <a:pPr lvl="1"/>
            <a:r>
              <a:rPr lang="en-US" dirty="0"/>
              <a:t>cache size</a:t>
            </a:r>
          </a:p>
          <a:p>
            <a:pPr lvl="1"/>
            <a:r>
              <a:rPr lang="en-US" dirty="0"/>
              <a:t>block size</a:t>
            </a:r>
          </a:p>
          <a:p>
            <a:pPr lvl="1"/>
            <a:r>
              <a:rPr lang="en-US" dirty="0" err="1"/>
              <a:t>associativity</a:t>
            </a:r>
            <a:endParaRPr lang="en-US" dirty="0"/>
          </a:p>
          <a:p>
            <a:pPr lvl="1"/>
            <a:r>
              <a:rPr lang="en-US" dirty="0"/>
              <a:t>replacement policy</a:t>
            </a:r>
          </a:p>
          <a:p>
            <a:pPr lvl="1"/>
            <a:r>
              <a:rPr lang="en-US" dirty="0"/>
              <a:t>write-through </a:t>
            </a:r>
            <a:r>
              <a:rPr lang="en-US" dirty="0" err="1"/>
              <a:t>vs</a:t>
            </a:r>
            <a:r>
              <a:rPr lang="en-US" dirty="0"/>
              <a:t> write-back</a:t>
            </a:r>
          </a:p>
          <a:p>
            <a:pPr lvl="1"/>
            <a:r>
              <a:rPr lang="en-US" dirty="0"/>
              <a:t>write allocation</a:t>
            </a:r>
          </a:p>
          <a:p>
            <a:r>
              <a:rPr lang="en-US" dirty="0"/>
              <a:t>The optimal choice is a compromise</a:t>
            </a:r>
          </a:p>
          <a:p>
            <a:pPr lvl="1"/>
            <a:r>
              <a:rPr lang="en-US" dirty="0"/>
              <a:t>depends on access characteristics</a:t>
            </a:r>
          </a:p>
          <a:p>
            <a:pPr lvl="2"/>
            <a:r>
              <a:rPr lang="en-US" dirty="0"/>
              <a:t>workload</a:t>
            </a:r>
          </a:p>
          <a:p>
            <a:pPr lvl="2"/>
            <a:r>
              <a:rPr lang="en-US" dirty="0"/>
              <a:t>use (I-cache, D-cache, TLB)</a:t>
            </a:r>
          </a:p>
          <a:p>
            <a:pPr lvl="1"/>
            <a:r>
              <a:rPr lang="en-US" dirty="0"/>
              <a:t>depends on technology / cost</a:t>
            </a:r>
          </a:p>
          <a:p>
            <a:r>
              <a:rPr lang="en-US" dirty="0"/>
              <a:t>Simplicity often wins</a:t>
            </a:r>
          </a:p>
        </p:txBody>
      </p:sp>
      <p:sp>
        <p:nvSpPr>
          <p:cNvPr id="1654788" name="Line 4"/>
          <p:cNvSpPr>
            <a:spLocks noChangeShapeType="1"/>
          </p:cNvSpPr>
          <p:nvPr/>
        </p:nvSpPr>
        <p:spPr bwMode="auto">
          <a:xfrm flipV="1">
            <a:off x="6477000" y="1441450"/>
            <a:ext cx="0" cy="130810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654789" name="Line 5"/>
          <p:cNvSpPr>
            <a:spLocks noChangeShapeType="1"/>
          </p:cNvSpPr>
          <p:nvPr/>
        </p:nvSpPr>
        <p:spPr bwMode="auto">
          <a:xfrm flipV="1">
            <a:off x="6483350" y="2203450"/>
            <a:ext cx="1282700" cy="54610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654790" name="Line 6"/>
          <p:cNvSpPr>
            <a:spLocks noChangeShapeType="1"/>
          </p:cNvSpPr>
          <p:nvPr/>
        </p:nvSpPr>
        <p:spPr bwMode="auto">
          <a:xfrm>
            <a:off x="6483350" y="2749550"/>
            <a:ext cx="749300" cy="52070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654791" name="Rectangle 7"/>
          <p:cNvSpPr>
            <a:spLocks noChangeArrowheads="1"/>
          </p:cNvSpPr>
          <p:nvPr/>
        </p:nvSpPr>
        <p:spPr bwMode="auto">
          <a:xfrm>
            <a:off x="7300913" y="1828800"/>
            <a:ext cx="1435100" cy="333375"/>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Associativity</a:t>
            </a:r>
          </a:p>
        </p:txBody>
      </p:sp>
      <p:sp>
        <p:nvSpPr>
          <p:cNvPr id="1654792" name="Rectangle 8"/>
          <p:cNvSpPr>
            <a:spLocks noChangeArrowheads="1"/>
          </p:cNvSpPr>
          <p:nvPr/>
        </p:nvSpPr>
        <p:spPr bwMode="auto">
          <a:xfrm>
            <a:off x="6005513" y="1066800"/>
            <a:ext cx="1252537" cy="333375"/>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Cache Size</a:t>
            </a:r>
          </a:p>
        </p:txBody>
      </p:sp>
      <p:sp>
        <p:nvSpPr>
          <p:cNvPr id="1654793" name="Rectangle 9"/>
          <p:cNvSpPr>
            <a:spLocks noChangeArrowheads="1"/>
          </p:cNvSpPr>
          <p:nvPr/>
        </p:nvSpPr>
        <p:spPr bwMode="auto">
          <a:xfrm>
            <a:off x="6919913" y="3276600"/>
            <a:ext cx="1196975" cy="333375"/>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Block Size</a:t>
            </a:r>
          </a:p>
        </p:txBody>
      </p:sp>
      <p:sp>
        <p:nvSpPr>
          <p:cNvPr id="1654794" name="Line 10"/>
          <p:cNvSpPr>
            <a:spLocks noChangeShapeType="1"/>
          </p:cNvSpPr>
          <p:nvPr/>
        </p:nvSpPr>
        <p:spPr bwMode="auto">
          <a:xfrm flipV="1">
            <a:off x="6200775" y="4460875"/>
            <a:ext cx="0" cy="1155700"/>
          </a:xfrm>
          <a:prstGeom prst="line">
            <a:avLst/>
          </a:prstGeom>
          <a:noFill/>
          <a:ln w="12700">
            <a:solidFill>
              <a:schemeClr val="tx1"/>
            </a:solidFill>
            <a:round/>
            <a:headEnd/>
            <a:tailEnd/>
          </a:ln>
          <a:effectLst/>
        </p:spPr>
        <p:txBody>
          <a:bodyPr wrap="none" anchor="ctr"/>
          <a:lstStyle/>
          <a:p>
            <a:endParaRPr lang="en-US"/>
          </a:p>
        </p:txBody>
      </p:sp>
      <p:sp>
        <p:nvSpPr>
          <p:cNvPr id="1654795" name="Rectangle 11"/>
          <p:cNvSpPr>
            <a:spLocks noChangeArrowheads="1"/>
          </p:cNvSpPr>
          <p:nvPr/>
        </p:nvSpPr>
        <p:spPr bwMode="auto">
          <a:xfrm>
            <a:off x="5653088" y="4467225"/>
            <a:ext cx="563562" cy="333375"/>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Bad</a:t>
            </a:r>
          </a:p>
        </p:txBody>
      </p:sp>
      <p:sp>
        <p:nvSpPr>
          <p:cNvPr id="1654796" name="Rectangle 12"/>
          <p:cNvSpPr>
            <a:spLocks noChangeArrowheads="1"/>
          </p:cNvSpPr>
          <p:nvPr/>
        </p:nvSpPr>
        <p:spPr bwMode="auto">
          <a:xfrm>
            <a:off x="5500688" y="5305425"/>
            <a:ext cx="711200" cy="333375"/>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Good</a:t>
            </a:r>
          </a:p>
        </p:txBody>
      </p:sp>
      <p:sp>
        <p:nvSpPr>
          <p:cNvPr id="1654797" name="Line 13"/>
          <p:cNvSpPr>
            <a:spLocks noChangeShapeType="1"/>
          </p:cNvSpPr>
          <p:nvPr/>
        </p:nvSpPr>
        <p:spPr bwMode="auto">
          <a:xfrm>
            <a:off x="6207125" y="5610225"/>
            <a:ext cx="1816100" cy="0"/>
          </a:xfrm>
          <a:prstGeom prst="line">
            <a:avLst/>
          </a:prstGeom>
          <a:noFill/>
          <a:ln w="12700">
            <a:solidFill>
              <a:schemeClr val="tx1"/>
            </a:solidFill>
            <a:round/>
            <a:headEnd/>
            <a:tailEnd/>
          </a:ln>
          <a:effectLst/>
        </p:spPr>
        <p:txBody>
          <a:bodyPr wrap="none" anchor="ctr"/>
          <a:lstStyle/>
          <a:p>
            <a:endParaRPr lang="en-US"/>
          </a:p>
        </p:txBody>
      </p:sp>
      <p:sp>
        <p:nvSpPr>
          <p:cNvPr id="1654798" name="Rectangle 14"/>
          <p:cNvSpPr>
            <a:spLocks noChangeArrowheads="1"/>
          </p:cNvSpPr>
          <p:nvPr/>
        </p:nvSpPr>
        <p:spPr bwMode="auto">
          <a:xfrm>
            <a:off x="6186488" y="5686425"/>
            <a:ext cx="642937" cy="333375"/>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Less</a:t>
            </a:r>
          </a:p>
        </p:txBody>
      </p:sp>
      <p:sp>
        <p:nvSpPr>
          <p:cNvPr id="1654799" name="Rectangle 15"/>
          <p:cNvSpPr>
            <a:spLocks noChangeArrowheads="1"/>
          </p:cNvSpPr>
          <p:nvPr/>
        </p:nvSpPr>
        <p:spPr bwMode="auto">
          <a:xfrm>
            <a:off x="7786688" y="5686425"/>
            <a:ext cx="666750" cy="333375"/>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More</a:t>
            </a:r>
          </a:p>
        </p:txBody>
      </p:sp>
      <p:sp>
        <p:nvSpPr>
          <p:cNvPr id="1654800" name="Arc 16"/>
          <p:cNvSpPr>
            <a:spLocks/>
          </p:cNvSpPr>
          <p:nvPr/>
        </p:nvSpPr>
        <p:spPr bwMode="auto">
          <a:xfrm>
            <a:off x="6361113" y="4543425"/>
            <a:ext cx="1593850" cy="984250"/>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a:tailEnd/>
          </a:ln>
          <a:effectLst/>
        </p:spPr>
        <p:txBody>
          <a:bodyPr wrap="none" anchor="ctr"/>
          <a:lstStyle/>
          <a:p>
            <a:endParaRPr lang="en-US"/>
          </a:p>
        </p:txBody>
      </p:sp>
      <p:sp>
        <p:nvSpPr>
          <p:cNvPr id="1654801" name="Arc 17"/>
          <p:cNvSpPr>
            <a:spLocks/>
          </p:cNvSpPr>
          <p:nvPr/>
        </p:nvSpPr>
        <p:spPr bwMode="auto">
          <a:xfrm>
            <a:off x="6505575" y="4619625"/>
            <a:ext cx="1365250" cy="90805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a:tailEnd/>
          </a:ln>
          <a:effectLst/>
        </p:spPr>
        <p:txBody>
          <a:bodyPr wrap="none" anchor="ctr"/>
          <a:lstStyle/>
          <a:p>
            <a:endParaRPr lang="en-US"/>
          </a:p>
        </p:txBody>
      </p:sp>
      <p:sp>
        <p:nvSpPr>
          <p:cNvPr id="1654802" name="Rectangle 18"/>
          <p:cNvSpPr>
            <a:spLocks noChangeArrowheads="1"/>
          </p:cNvSpPr>
          <p:nvPr/>
        </p:nvSpPr>
        <p:spPr bwMode="auto">
          <a:xfrm>
            <a:off x="6186488" y="5253038"/>
            <a:ext cx="900112" cy="301625"/>
          </a:xfrm>
          <a:prstGeom prst="rect">
            <a:avLst/>
          </a:prstGeom>
          <a:noFill/>
          <a:ln w="12700">
            <a:noFill/>
            <a:miter lim="800000"/>
            <a:headEnd/>
            <a:tailEnd/>
          </a:ln>
          <a:effectLst/>
        </p:spPr>
        <p:txBody>
          <a:bodyPr wrap="none" lIns="90488" tIns="44450" rIns="90488" bIns="44450">
            <a:spAutoFit/>
          </a:bodyPr>
          <a:lstStyle/>
          <a:p>
            <a:r>
              <a:rPr lang="en-US" sz="1400" b="1">
                <a:solidFill>
                  <a:schemeClr val="tx1"/>
                </a:solidFill>
              </a:rPr>
              <a:t>Factor A</a:t>
            </a:r>
          </a:p>
        </p:txBody>
      </p:sp>
      <p:sp>
        <p:nvSpPr>
          <p:cNvPr id="1654803" name="Rectangle 19"/>
          <p:cNvSpPr>
            <a:spLocks noChangeArrowheads="1"/>
          </p:cNvSpPr>
          <p:nvPr/>
        </p:nvSpPr>
        <p:spPr bwMode="auto">
          <a:xfrm>
            <a:off x="7634288" y="5253038"/>
            <a:ext cx="900112" cy="301625"/>
          </a:xfrm>
          <a:prstGeom prst="rect">
            <a:avLst/>
          </a:prstGeom>
          <a:noFill/>
          <a:ln w="12700">
            <a:noFill/>
            <a:miter lim="800000"/>
            <a:headEnd/>
            <a:tailEnd/>
          </a:ln>
          <a:effectLst/>
        </p:spPr>
        <p:txBody>
          <a:bodyPr wrap="none" lIns="90488" tIns="44450" rIns="90488" bIns="44450">
            <a:spAutoFit/>
          </a:bodyPr>
          <a:lstStyle/>
          <a:p>
            <a:r>
              <a:rPr lang="en-US" sz="1400" b="1">
                <a:solidFill>
                  <a:schemeClr val="tx1"/>
                </a:solidFill>
              </a:rPr>
              <a:t>Factor B</a:t>
            </a:r>
          </a:p>
        </p:txBody>
      </p:sp>
      <p:grpSp>
        <p:nvGrpSpPr>
          <p:cNvPr id="2" name="Group 20"/>
          <p:cNvGrpSpPr>
            <a:grpSpLocks/>
          </p:cNvGrpSpPr>
          <p:nvPr/>
        </p:nvGrpSpPr>
        <p:grpSpPr bwMode="auto">
          <a:xfrm>
            <a:off x="6443663" y="4467225"/>
            <a:ext cx="1420812" cy="749300"/>
            <a:chOff x="3945" y="2736"/>
            <a:chExt cx="895" cy="472"/>
          </a:xfrm>
        </p:grpSpPr>
        <p:sp>
          <p:nvSpPr>
            <p:cNvPr id="1654805" name="Arc 21"/>
            <p:cNvSpPr>
              <a:spLocks/>
            </p:cNvSpPr>
            <p:nvPr/>
          </p:nvSpPr>
          <p:spPr bwMode="auto">
            <a:xfrm>
              <a:off x="3945" y="2736"/>
              <a:ext cx="448" cy="472"/>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25400" cap="rnd">
              <a:solidFill>
                <a:schemeClr val="accent1"/>
              </a:solidFill>
              <a:round/>
              <a:headEnd/>
              <a:tailEnd/>
            </a:ln>
            <a:effectLst/>
          </p:spPr>
          <p:txBody>
            <a:bodyPr wrap="none" anchor="ctr"/>
            <a:lstStyle/>
            <a:p>
              <a:endParaRPr lang="en-US"/>
            </a:p>
          </p:txBody>
        </p:sp>
        <p:sp>
          <p:nvSpPr>
            <p:cNvPr id="1654806" name="Arc 22"/>
            <p:cNvSpPr>
              <a:spLocks/>
            </p:cNvSpPr>
            <p:nvPr/>
          </p:nvSpPr>
          <p:spPr bwMode="auto">
            <a:xfrm>
              <a:off x="4392" y="2736"/>
              <a:ext cx="448" cy="472"/>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accent1"/>
              </a:solidFill>
              <a:round/>
              <a:headEnd/>
              <a:tailEnd/>
            </a:ln>
            <a:effectLst/>
          </p:spPr>
          <p:txBody>
            <a:bodyPr wrap="none" anchor="ctr"/>
            <a:lstStyle/>
            <a:p>
              <a:endParaRPr lang="en-US"/>
            </a:p>
          </p:txBody>
        </p:sp>
      </p:grpSp>
      <p:sp>
        <p:nvSpPr>
          <p:cNvPr id="23" name="Slide Number Placeholder 22"/>
          <p:cNvSpPr>
            <a:spLocks noGrp="1"/>
          </p:cNvSpPr>
          <p:nvPr>
            <p:ph type="sldNum" sz="quarter" idx="12"/>
          </p:nvPr>
        </p:nvSpPr>
        <p:spPr/>
        <p:txBody>
          <a:bodyPr/>
          <a:lstStyle/>
          <a:p>
            <a:pPr>
              <a:defRPr/>
            </a:pPr>
            <a:fld id="{9B3F316D-389F-4488-B560-5E2DB5DE07B1}" type="slidenum">
              <a:rPr lang="en-CA" smtClean="0"/>
              <a:pPr>
                <a:defRPr/>
              </a:pPr>
              <a:t>29</a:t>
            </a:fld>
            <a:endParaRPr lang="en-CA"/>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6114" name="Rectangle 2"/>
          <p:cNvSpPr>
            <a:spLocks noGrp="1" noChangeArrowheads="1"/>
          </p:cNvSpPr>
          <p:nvPr>
            <p:ph type="title"/>
          </p:nvPr>
        </p:nvSpPr>
        <p:spPr>
          <a:xfrm>
            <a:off x="533400" y="152400"/>
            <a:ext cx="1829027" cy="426142"/>
          </a:xfrm>
          <a:noFill/>
          <a:ln/>
        </p:spPr>
        <p:txBody>
          <a:bodyPr wrap="none"/>
          <a:lstStyle/>
          <a:p>
            <a:r>
              <a:rPr lang="en-US" dirty="0" smtClean="0"/>
              <a:t>Takeaway</a:t>
            </a:r>
            <a:endParaRPr lang="en-US" dirty="0"/>
          </a:p>
        </p:txBody>
      </p:sp>
      <p:sp>
        <p:nvSpPr>
          <p:cNvPr id="1626115" name="Rectangle 3"/>
          <p:cNvSpPr>
            <a:spLocks noGrp="1" noChangeArrowheads="1"/>
          </p:cNvSpPr>
          <p:nvPr>
            <p:ph type="body" idx="1"/>
          </p:nvPr>
        </p:nvSpPr>
        <p:spPr>
          <a:xfrm>
            <a:off x="381000" y="781050"/>
            <a:ext cx="8382000" cy="5467350"/>
          </a:xfrm>
          <a:noFill/>
          <a:ln/>
        </p:spPr>
        <p:txBody>
          <a:bodyPr/>
          <a:lstStyle/>
          <a:p>
            <a:r>
              <a:rPr lang="en-US" dirty="0"/>
              <a:t>The Principle of Locality:</a:t>
            </a:r>
          </a:p>
          <a:p>
            <a:pPr lvl="1"/>
            <a:r>
              <a:rPr lang="en-US" dirty="0"/>
              <a:t>Program likely to access a relatively small portion of the address space at any instant of time</a:t>
            </a:r>
          </a:p>
          <a:p>
            <a:pPr lvl="2"/>
            <a:r>
              <a:rPr lang="en-US" dirty="0">
                <a:solidFill>
                  <a:schemeClr val="accent2"/>
                </a:solidFill>
              </a:rPr>
              <a:t>Temporal Locality</a:t>
            </a:r>
            <a:r>
              <a:rPr lang="en-US" dirty="0"/>
              <a:t>: Locality in Time</a:t>
            </a:r>
          </a:p>
          <a:p>
            <a:pPr lvl="2"/>
            <a:r>
              <a:rPr lang="en-US" dirty="0">
                <a:solidFill>
                  <a:schemeClr val="accent2"/>
                </a:solidFill>
              </a:rPr>
              <a:t>Spatial Locality</a:t>
            </a:r>
            <a:r>
              <a:rPr lang="en-US" dirty="0"/>
              <a:t>: Locality in Space</a:t>
            </a:r>
          </a:p>
          <a:p>
            <a:r>
              <a:rPr lang="en-US" dirty="0"/>
              <a:t>Three major categories of cache misses:</a:t>
            </a:r>
          </a:p>
          <a:p>
            <a:pPr lvl="1"/>
            <a:r>
              <a:rPr lang="en-US" dirty="0">
                <a:solidFill>
                  <a:schemeClr val="accent1"/>
                </a:solidFill>
              </a:rPr>
              <a:t>Compulsory misses</a:t>
            </a:r>
            <a:r>
              <a:rPr lang="en-US" dirty="0"/>
              <a:t>: sad facts of life.  Example: cold start misses</a:t>
            </a:r>
          </a:p>
          <a:p>
            <a:pPr lvl="1"/>
            <a:r>
              <a:rPr lang="en-US" dirty="0">
                <a:solidFill>
                  <a:schemeClr val="accent1"/>
                </a:solidFill>
              </a:rPr>
              <a:t>Conflict misses</a:t>
            </a:r>
            <a:r>
              <a:rPr lang="en-US" dirty="0"/>
              <a:t>:  increase cache size and/or </a:t>
            </a:r>
            <a:r>
              <a:rPr lang="en-US" dirty="0" err="1"/>
              <a:t>associativity</a:t>
            </a:r>
            <a:r>
              <a:rPr lang="en-US" dirty="0"/>
              <a:t> Nightmare Scenario: ping pong effect!</a:t>
            </a:r>
          </a:p>
          <a:p>
            <a:pPr lvl="1"/>
            <a:r>
              <a:rPr lang="en-US" dirty="0">
                <a:solidFill>
                  <a:schemeClr val="accent1"/>
                </a:solidFill>
              </a:rPr>
              <a:t>Capacity misses</a:t>
            </a:r>
            <a:r>
              <a:rPr lang="en-US" dirty="0"/>
              <a:t>: increase cache size</a:t>
            </a:r>
          </a:p>
          <a:p>
            <a:r>
              <a:rPr lang="en-US" dirty="0"/>
              <a:t>Cache design space</a:t>
            </a:r>
          </a:p>
          <a:p>
            <a:pPr lvl="1"/>
            <a:r>
              <a:rPr lang="en-US" dirty="0"/>
              <a:t>total size, block size, </a:t>
            </a:r>
            <a:r>
              <a:rPr lang="en-US" dirty="0" err="1"/>
              <a:t>associativity</a:t>
            </a:r>
            <a:r>
              <a:rPr lang="en-US" dirty="0"/>
              <a:t> (replacement policy)</a:t>
            </a:r>
          </a:p>
          <a:p>
            <a:pPr lvl="1"/>
            <a:r>
              <a:rPr lang="en-US" dirty="0"/>
              <a:t>write-hit policy (write-through, write-back)</a:t>
            </a:r>
          </a:p>
          <a:p>
            <a:pPr lvl="1"/>
            <a:r>
              <a:rPr lang="en-US" dirty="0"/>
              <a:t>write-miss policy (write allocate, write buffers)</a:t>
            </a: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30</a:t>
            </a:fld>
            <a:endParaRPr lang="en-CA"/>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02" name="Rectangle 2"/>
          <p:cNvSpPr>
            <a:spLocks noGrp="1" noChangeArrowheads="1"/>
          </p:cNvSpPr>
          <p:nvPr>
            <p:ph type="title"/>
          </p:nvPr>
        </p:nvSpPr>
        <p:spPr>
          <a:xfrm>
            <a:off x="685800" y="304800"/>
            <a:ext cx="8338821" cy="426142"/>
          </a:xfrm>
          <a:noFill/>
          <a:ln/>
        </p:spPr>
        <p:txBody>
          <a:bodyPr wrap="none"/>
          <a:lstStyle/>
          <a:p>
            <a:r>
              <a:rPr lang="en-US" dirty="0" smtClean="0"/>
              <a:t>Self-review </a:t>
            </a:r>
            <a:r>
              <a:rPr lang="en-US" dirty="0"/>
              <a:t>Questions for the Memory Hierarchy</a:t>
            </a:r>
          </a:p>
        </p:txBody>
      </p:sp>
      <p:sp>
        <p:nvSpPr>
          <p:cNvPr id="1638403" name="Rectangle 3"/>
          <p:cNvSpPr>
            <a:spLocks noGrp="1" noChangeArrowheads="1"/>
          </p:cNvSpPr>
          <p:nvPr>
            <p:ph type="body" idx="1"/>
          </p:nvPr>
        </p:nvSpPr>
        <p:spPr>
          <a:xfrm>
            <a:off x="685800" y="1143000"/>
            <a:ext cx="8001000" cy="4146263"/>
          </a:xfrm>
          <a:noFill/>
          <a:ln/>
        </p:spPr>
        <p:txBody>
          <a:bodyPr/>
          <a:lstStyle/>
          <a:p>
            <a:pPr>
              <a:buNone/>
            </a:pPr>
            <a:r>
              <a:rPr lang="en-US" b="1" dirty="0"/>
              <a:t>Q1</a:t>
            </a:r>
            <a:r>
              <a:rPr lang="en-US" dirty="0"/>
              <a:t>: Where can a </a:t>
            </a:r>
            <a:r>
              <a:rPr lang="en-US" dirty="0" smtClean="0"/>
              <a:t>entry be </a:t>
            </a:r>
            <a:r>
              <a:rPr lang="en-US" dirty="0"/>
              <a:t>placed in the upper level? </a:t>
            </a:r>
            <a:r>
              <a:rPr lang="en-US" dirty="0" smtClean="0">
                <a:solidFill>
                  <a:schemeClr val="accent2"/>
                </a:solidFill>
              </a:rPr>
              <a:t>(Entry placement</a:t>
            </a:r>
            <a:r>
              <a:rPr lang="en-US" dirty="0">
                <a:solidFill>
                  <a:schemeClr val="accent2"/>
                </a:solidFill>
              </a:rPr>
              <a:t>)</a:t>
            </a:r>
          </a:p>
          <a:p>
            <a:endParaRPr lang="en-US" sz="1000" dirty="0"/>
          </a:p>
          <a:p>
            <a:pPr>
              <a:buNone/>
            </a:pPr>
            <a:r>
              <a:rPr lang="en-US" b="1" dirty="0"/>
              <a:t>Q2</a:t>
            </a:r>
            <a:r>
              <a:rPr lang="en-US" dirty="0"/>
              <a:t>: How is a </a:t>
            </a:r>
            <a:r>
              <a:rPr lang="en-US" dirty="0" smtClean="0"/>
              <a:t>entry found </a:t>
            </a:r>
            <a:r>
              <a:rPr lang="en-US" dirty="0"/>
              <a:t>if it is in the upper level?</a:t>
            </a:r>
            <a:br>
              <a:rPr lang="en-US" dirty="0"/>
            </a:br>
            <a:r>
              <a:rPr lang="en-US" dirty="0" smtClean="0">
                <a:solidFill>
                  <a:schemeClr val="accent2"/>
                </a:solidFill>
              </a:rPr>
              <a:t>(Entry identification</a:t>
            </a:r>
            <a:r>
              <a:rPr lang="en-US" dirty="0">
                <a:solidFill>
                  <a:schemeClr val="accent2"/>
                </a:solidFill>
              </a:rPr>
              <a:t>)</a:t>
            </a:r>
          </a:p>
          <a:p>
            <a:endParaRPr lang="en-US" sz="1000" dirty="0"/>
          </a:p>
          <a:p>
            <a:pPr>
              <a:buNone/>
            </a:pPr>
            <a:r>
              <a:rPr lang="en-US" b="1" dirty="0"/>
              <a:t>Q3</a:t>
            </a:r>
            <a:r>
              <a:rPr lang="en-US" dirty="0"/>
              <a:t>: Which </a:t>
            </a:r>
            <a:r>
              <a:rPr lang="en-US" dirty="0" smtClean="0"/>
              <a:t>entry should </a:t>
            </a:r>
            <a:r>
              <a:rPr lang="en-US" dirty="0"/>
              <a:t>be replaced on a miss? </a:t>
            </a:r>
            <a:br>
              <a:rPr lang="en-US" dirty="0"/>
            </a:br>
            <a:r>
              <a:rPr lang="en-US" dirty="0" smtClean="0">
                <a:solidFill>
                  <a:schemeClr val="accent2"/>
                </a:solidFill>
              </a:rPr>
              <a:t>(Entry replacement</a:t>
            </a:r>
            <a:r>
              <a:rPr lang="en-US" dirty="0">
                <a:solidFill>
                  <a:schemeClr val="accent2"/>
                </a:solidFill>
              </a:rPr>
              <a:t>)</a:t>
            </a:r>
          </a:p>
          <a:p>
            <a:endParaRPr lang="en-US" sz="1000" dirty="0"/>
          </a:p>
          <a:p>
            <a:pPr>
              <a:buNone/>
            </a:pPr>
            <a:r>
              <a:rPr lang="en-US" b="1" dirty="0"/>
              <a:t>Q4</a:t>
            </a:r>
            <a:r>
              <a:rPr lang="en-US" dirty="0"/>
              <a:t>: What happens on a write? </a:t>
            </a:r>
            <a:br>
              <a:rPr lang="en-US" dirty="0"/>
            </a:br>
            <a:r>
              <a:rPr lang="en-US" dirty="0">
                <a:solidFill>
                  <a:schemeClr val="accent2"/>
                </a:solidFill>
              </a:rPr>
              <a:t>(Write strategy)</a:t>
            </a:r>
            <a:endParaRPr lang="en-US" dirty="0">
              <a:solidFill>
                <a:schemeClr val="hlink"/>
              </a:solidFill>
            </a:endParaRP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31</a:t>
            </a:fld>
            <a:endParaRPr lang="en-CA"/>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4178" name="Rectangle 2"/>
          <p:cNvSpPr>
            <a:spLocks noGrp="1" noChangeArrowheads="1"/>
          </p:cNvSpPr>
          <p:nvPr>
            <p:ph type="title"/>
          </p:nvPr>
        </p:nvSpPr>
        <p:spPr/>
        <p:txBody>
          <a:bodyPr/>
          <a:lstStyle/>
          <a:p>
            <a:r>
              <a:rPr lang="en-US" dirty="0"/>
              <a:t>Q1&amp;Q2: Where can </a:t>
            </a:r>
            <a:r>
              <a:rPr lang="en-US" dirty="0" smtClean="0"/>
              <a:t>an entry be </a:t>
            </a:r>
            <a:r>
              <a:rPr lang="en-US" dirty="0"/>
              <a:t>placed/found?</a:t>
            </a:r>
          </a:p>
        </p:txBody>
      </p:sp>
      <p:graphicFrame>
        <p:nvGraphicFramePr>
          <p:cNvPr id="1714240" name="Group 64"/>
          <p:cNvGraphicFramePr>
            <a:graphicFrameLocks noGrp="1"/>
          </p:cNvGraphicFramePr>
          <p:nvPr>
            <p:ph idx="1"/>
          </p:nvPr>
        </p:nvGraphicFramePr>
        <p:xfrm>
          <a:off x="685800" y="1219200"/>
          <a:ext cx="8001000" cy="1889760"/>
        </p:xfrm>
        <a:graphic>
          <a:graphicData uri="http://schemas.openxmlformats.org/drawingml/2006/table">
            <a:tbl>
              <a:tblPr/>
              <a:tblGrid>
                <a:gridCol w="2057400"/>
                <a:gridCol w="3225800"/>
                <a:gridCol w="2717800"/>
              </a:tblGrid>
              <a:tr h="180975">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 of sets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Entries per set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Direct mapped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 of entries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488">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Set associative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 of entries)/ </a:t>
                      </a:r>
                      <a:r>
                        <a:rPr kumimoji="0" lang="en-US" sz="2000" b="0" i="0" u="none" strike="noStrike" cap="none" normalizeH="0" baseline="0" dirty="0" err="1" smtClean="0">
                          <a:ln>
                            <a:noFill/>
                          </a:ln>
                          <a:solidFill>
                            <a:schemeClr val="tx1"/>
                          </a:solidFill>
                          <a:effectLst/>
                          <a:latin typeface="Arial" charset="0"/>
                        </a:rPr>
                        <a:t>associativity</a:t>
                      </a:r>
                      <a:endParaRPr kumimoji="0" lang="en-US" sz="20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Associativity (typically 2 to 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Fully associative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 of entries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14241" name="Group 65"/>
          <p:cNvGraphicFramePr>
            <a:graphicFrameLocks noGrp="1"/>
          </p:cNvGraphicFramePr>
          <p:nvPr/>
        </p:nvGraphicFramePr>
        <p:xfrm>
          <a:off x="685800" y="3657600"/>
          <a:ext cx="8001000" cy="2590800"/>
        </p:xfrm>
        <a:graphic>
          <a:graphicData uri="http://schemas.openxmlformats.org/drawingml/2006/table">
            <a:tbl>
              <a:tblPr/>
              <a:tblGrid>
                <a:gridCol w="2057400"/>
                <a:gridCol w="3225800"/>
                <a:gridCol w="2717800"/>
              </a:tblGrid>
              <a:tr h="180975">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Location method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 of comparisons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Direct mapped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488">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Set associative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Index the set; compare set’s tags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Degree of associativity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Fully associative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Compare all entries’ tags</a:t>
                      </a:r>
                    </a:p>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Separate lookup (page) 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 of entries</a:t>
                      </a:r>
                    </a:p>
                    <a:p>
                      <a:pPr marL="0" marR="0" lvl="0" indent="0" algn="l" defTabSz="914400" rtl="0" eaLnBrk="0" fontAlgn="base" latinLnBrk="0" hangingPunct="0">
                        <a:lnSpc>
                          <a:spcPct val="100000"/>
                        </a:lnSpc>
                        <a:spcBef>
                          <a:spcPct val="30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142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1474" name="Rectangle 2"/>
          <p:cNvSpPr>
            <a:spLocks noGrp="1" noChangeArrowheads="1"/>
          </p:cNvSpPr>
          <p:nvPr>
            <p:ph type="title"/>
          </p:nvPr>
        </p:nvSpPr>
        <p:spPr>
          <a:xfrm>
            <a:off x="533400" y="304800"/>
            <a:ext cx="8236229" cy="426142"/>
          </a:xfrm>
          <a:noFill/>
          <a:ln/>
        </p:spPr>
        <p:txBody>
          <a:bodyPr wrap="none"/>
          <a:lstStyle/>
          <a:p>
            <a:r>
              <a:rPr lang="en-US" dirty="0"/>
              <a:t>Q3: Which </a:t>
            </a:r>
            <a:r>
              <a:rPr lang="en-US" dirty="0" smtClean="0"/>
              <a:t>entry should </a:t>
            </a:r>
            <a:r>
              <a:rPr lang="en-US" dirty="0"/>
              <a:t>be replaced on a miss?</a:t>
            </a:r>
          </a:p>
        </p:txBody>
      </p:sp>
      <p:sp>
        <p:nvSpPr>
          <p:cNvPr id="1641475" name="Rectangle 3"/>
          <p:cNvSpPr>
            <a:spLocks noGrp="1" noChangeArrowheads="1"/>
          </p:cNvSpPr>
          <p:nvPr>
            <p:ph type="body" idx="1"/>
          </p:nvPr>
        </p:nvSpPr>
        <p:spPr>
          <a:xfrm>
            <a:off x="685800" y="990600"/>
            <a:ext cx="7848600" cy="4252446"/>
          </a:xfrm>
          <a:noFill/>
          <a:ln/>
        </p:spPr>
        <p:txBody>
          <a:bodyPr/>
          <a:lstStyle/>
          <a:p>
            <a:pPr marL="285750" indent="-285750">
              <a:tabLst>
                <a:tab pos="2000250" algn="r"/>
                <a:tab pos="3028950" algn="r"/>
                <a:tab pos="3886200" algn="r"/>
                <a:tab pos="4972050" algn="r"/>
                <a:tab pos="5943600" algn="r"/>
                <a:tab pos="7143750" algn="r"/>
              </a:tabLst>
            </a:pPr>
            <a:r>
              <a:rPr lang="en-US" dirty="0"/>
              <a:t>Easy for direct mapped – only one choice</a:t>
            </a:r>
          </a:p>
          <a:p>
            <a:pPr marL="285750" indent="-285750">
              <a:tabLst>
                <a:tab pos="2000250" algn="r"/>
                <a:tab pos="3028950" algn="r"/>
                <a:tab pos="3886200" algn="r"/>
                <a:tab pos="4972050" algn="r"/>
                <a:tab pos="5943600" algn="r"/>
                <a:tab pos="7143750" algn="r"/>
              </a:tabLst>
            </a:pPr>
            <a:r>
              <a:rPr lang="en-US" dirty="0"/>
              <a:t>Set associative or fully associative</a:t>
            </a:r>
          </a:p>
          <a:p>
            <a:pPr marL="685800" lvl="1" indent="-228600">
              <a:tabLst>
                <a:tab pos="2000250" algn="r"/>
                <a:tab pos="3028950" algn="r"/>
                <a:tab pos="3886200" algn="r"/>
                <a:tab pos="4972050" algn="r"/>
                <a:tab pos="5943600" algn="r"/>
                <a:tab pos="7143750" algn="r"/>
              </a:tabLst>
            </a:pPr>
            <a:r>
              <a:rPr lang="en-US" dirty="0"/>
              <a:t>Random</a:t>
            </a:r>
          </a:p>
          <a:p>
            <a:pPr marL="685800" lvl="1" indent="-228600">
              <a:tabLst>
                <a:tab pos="2000250" algn="r"/>
                <a:tab pos="3028950" algn="r"/>
                <a:tab pos="3886200" algn="r"/>
                <a:tab pos="4972050" algn="r"/>
                <a:tab pos="5943600" algn="r"/>
                <a:tab pos="7143750" algn="r"/>
              </a:tabLst>
            </a:pPr>
            <a:r>
              <a:rPr lang="en-US" dirty="0"/>
              <a:t>LRU (Least Recently Used)</a:t>
            </a:r>
          </a:p>
          <a:p>
            <a:pPr marL="685800" lvl="1" indent="-228600">
              <a:tabLst>
                <a:tab pos="2000250" algn="r"/>
                <a:tab pos="3028950" algn="r"/>
                <a:tab pos="3886200" algn="r"/>
                <a:tab pos="4972050" algn="r"/>
                <a:tab pos="5943600" algn="r"/>
                <a:tab pos="7143750" algn="r"/>
              </a:tabLst>
            </a:pPr>
            <a:endParaRPr lang="en-US" dirty="0"/>
          </a:p>
          <a:p>
            <a:pPr marL="285750" indent="-285750">
              <a:tabLst>
                <a:tab pos="2000250" algn="r"/>
                <a:tab pos="3028950" algn="r"/>
                <a:tab pos="3886200" algn="r"/>
                <a:tab pos="4972050" algn="r"/>
                <a:tab pos="5943600" algn="r"/>
                <a:tab pos="7143750" algn="r"/>
              </a:tabLst>
            </a:pPr>
            <a:r>
              <a:rPr lang="en-US" dirty="0"/>
              <a:t>For a 2-way set </a:t>
            </a:r>
            <a:r>
              <a:rPr lang="en-US" dirty="0" smtClean="0"/>
              <a:t>associative, </a:t>
            </a:r>
            <a:r>
              <a:rPr lang="en-US" dirty="0"/>
              <a:t>random replacement has a miss rate about 1.1 times higher than </a:t>
            </a:r>
            <a:r>
              <a:rPr lang="en-US" dirty="0" smtClean="0"/>
              <a:t>LRU</a:t>
            </a:r>
            <a:endParaRPr lang="en-US" dirty="0"/>
          </a:p>
          <a:p>
            <a:pPr marL="285750" indent="-285750">
              <a:tabLst>
                <a:tab pos="2000250" algn="r"/>
                <a:tab pos="3028950" algn="r"/>
                <a:tab pos="3886200" algn="r"/>
                <a:tab pos="4972050" algn="r"/>
                <a:tab pos="5943600" algn="r"/>
                <a:tab pos="7143750" algn="r"/>
              </a:tabLst>
            </a:pPr>
            <a:r>
              <a:rPr lang="en-US" dirty="0"/>
              <a:t>LRU is too costly to implement for high levels of </a:t>
            </a:r>
            <a:r>
              <a:rPr lang="en-US" dirty="0" err="1"/>
              <a:t>associativity</a:t>
            </a:r>
            <a:r>
              <a:rPr lang="en-US" dirty="0"/>
              <a:t> (&gt; 4-way) since tracking the usage information is costly</a:t>
            </a: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33</a:t>
            </a:fld>
            <a:endParaRPr lang="en-CA"/>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2498" name="Rectangle 2"/>
          <p:cNvSpPr>
            <a:spLocks noGrp="1" noChangeArrowheads="1"/>
          </p:cNvSpPr>
          <p:nvPr>
            <p:ph type="title"/>
          </p:nvPr>
        </p:nvSpPr>
        <p:spPr>
          <a:xfrm>
            <a:off x="609600" y="152400"/>
            <a:ext cx="5229225" cy="422275"/>
          </a:xfrm>
          <a:noFill/>
          <a:ln/>
        </p:spPr>
        <p:txBody>
          <a:bodyPr wrap="none"/>
          <a:lstStyle/>
          <a:p>
            <a:r>
              <a:rPr lang="en-US" dirty="0"/>
              <a:t>Q4: What happens on a write?</a:t>
            </a:r>
          </a:p>
        </p:txBody>
      </p:sp>
      <p:sp>
        <p:nvSpPr>
          <p:cNvPr id="1642499" name="Rectangle 3"/>
          <p:cNvSpPr>
            <a:spLocks noGrp="1" noChangeArrowheads="1"/>
          </p:cNvSpPr>
          <p:nvPr>
            <p:ph type="body" idx="1"/>
          </p:nvPr>
        </p:nvSpPr>
        <p:spPr>
          <a:xfrm>
            <a:off x="457200" y="760383"/>
            <a:ext cx="8305800" cy="5945217"/>
          </a:xfrm>
          <a:noFill/>
          <a:ln/>
        </p:spPr>
        <p:txBody>
          <a:bodyPr/>
          <a:lstStyle/>
          <a:p>
            <a:pPr>
              <a:lnSpc>
                <a:spcPct val="100000"/>
              </a:lnSpc>
              <a:spcBef>
                <a:spcPts val="600"/>
              </a:spcBef>
            </a:pPr>
            <a:r>
              <a:rPr lang="en-US" b="1" dirty="0">
                <a:solidFill>
                  <a:schemeClr val="accent1"/>
                </a:solidFill>
              </a:rPr>
              <a:t>Write-through</a:t>
            </a:r>
            <a:r>
              <a:rPr lang="en-US" dirty="0"/>
              <a:t> – The information is written to </a:t>
            </a:r>
            <a:r>
              <a:rPr lang="en-US" dirty="0" smtClean="0"/>
              <a:t>the entry in the current memory level </a:t>
            </a:r>
            <a:r>
              <a:rPr lang="en-US" i="1" dirty="0" smtClean="0"/>
              <a:t>and</a:t>
            </a:r>
            <a:r>
              <a:rPr lang="en-US" dirty="0" smtClean="0"/>
              <a:t> </a:t>
            </a:r>
            <a:r>
              <a:rPr lang="en-US" dirty="0"/>
              <a:t>to the </a:t>
            </a:r>
            <a:r>
              <a:rPr lang="en-US" dirty="0" smtClean="0"/>
              <a:t>entry in </a:t>
            </a:r>
            <a:r>
              <a:rPr lang="en-US" dirty="0"/>
              <a:t>the next </a:t>
            </a:r>
            <a:r>
              <a:rPr lang="en-US" dirty="0" smtClean="0"/>
              <a:t>level </a:t>
            </a:r>
            <a:r>
              <a:rPr lang="en-US" dirty="0"/>
              <a:t>of the memory hierarchy</a:t>
            </a:r>
          </a:p>
          <a:p>
            <a:pPr lvl="1">
              <a:lnSpc>
                <a:spcPct val="100000"/>
              </a:lnSpc>
              <a:spcBef>
                <a:spcPts val="600"/>
              </a:spcBef>
            </a:pPr>
            <a:r>
              <a:rPr lang="en-US" dirty="0" smtClean="0"/>
              <a:t>Always </a:t>
            </a:r>
            <a:r>
              <a:rPr lang="en-US" dirty="0"/>
              <a:t>combined with a write buffer so write waits to </a:t>
            </a:r>
            <a:r>
              <a:rPr lang="en-US" dirty="0" smtClean="0"/>
              <a:t>next level </a:t>
            </a:r>
            <a:r>
              <a:rPr lang="en-US" dirty="0"/>
              <a:t>memory can be eliminated (as long as the write buffer doesn’t fill)</a:t>
            </a:r>
          </a:p>
          <a:p>
            <a:pPr>
              <a:lnSpc>
                <a:spcPct val="100000"/>
              </a:lnSpc>
              <a:spcBef>
                <a:spcPts val="600"/>
              </a:spcBef>
            </a:pPr>
            <a:r>
              <a:rPr lang="en-US" b="1" dirty="0">
                <a:solidFill>
                  <a:schemeClr val="accent1"/>
                </a:solidFill>
              </a:rPr>
              <a:t>Write-back</a:t>
            </a:r>
            <a:r>
              <a:rPr lang="en-US" dirty="0"/>
              <a:t> – The information is written only to the </a:t>
            </a:r>
            <a:r>
              <a:rPr lang="en-US" dirty="0" smtClean="0"/>
              <a:t>entry in </a:t>
            </a:r>
            <a:r>
              <a:rPr lang="en-US" dirty="0"/>
              <a:t>the </a:t>
            </a:r>
            <a:r>
              <a:rPr lang="en-US" dirty="0" smtClean="0"/>
              <a:t>current memory level. </a:t>
            </a:r>
            <a:r>
              <a:rPr lang="en-US" dirty="0"/>
              <a:t>The modified </a:t>
            </a:r>
            <a:r>
              <a:rPr lang="en-US" dirty="0" smtClean="0"/>
              <a:t>entry is </a:t>
            </a:r>
            <a:r>
              <a:rPr lang="en-US" dirty="0"/>
              <a:t>written to </a:t>
            </a:r>
            <a:r>
              <a:rPr lang="en-US" dirty="0" smtClean="0"/>
              <a:t>next level of memory </a:t>
            </a:r>
            <a:r>
              <a:rPr lang="en-US" dirty="0"/>
              <a:t>only when it is replaced.</a:t>
            </a:r>
          </a:p>
          <a:p>
            <a:pPr lvl="1">
              <a:lnSpc>
                <a:spcPct val="100000"/>
              </a:lnSpc>
              <a:spcBef>
                <a:spcPts val="600"/>
              </a:spcBef>
            </a:pPr>
            <a:r>
              <a:rPr lang="en-US" dirty="0"/>
              <a:t>Need a </a:t>
            </a:r>
            <a:r>
              <a:rPr lang="en-US" b="1" dirty="0"/>
              <a:t>dirty bit </a:t>
            </a:r>
            <a:r>
              <a:rPr lang="en-US" dirty="0"/>
              <a:t>to keep track of whether the </a:t>
            </a:r>
            <a:r>
              <a:rPr lang="en-US" dirty="0" smtClean="0"/>
              <a:t>entry is </a:t>
            </a:r>
            <a:r>
              <a:rPr lang="en-US" dirty="0"/>
              <a:t>clean or </a:t>
            </a:r>
            <a:r>
              <a:rPr lang="en-US" dirty="0" smtClean="0"/>
              <a:t>dirty</a:t>
            </a:r>
          </a:p>
          <a:p>
            <a:pPr lvl="1">
              <a:lnSpc>
                <a:spcPct val="100000"/>
              </a:lnSpc>
              <a:spcBef>
                <a:spcPts val="600"/>
              </a:spcBef>
            </a:pPr>
            <a:r>
              <a:rPr lang="en-US" dirty="0" smtClean="0"/>
              <a:t>Virtual memory systems always use write-back of dirty pages to disk</a:t>
            </a:r>
            <a:endParaRPr lang="en-US" dirty="0"/>
          </a:p>
          <a:p>
            <a:pPr>
              <a:lnSpc>
                <a:spcPct val="100000"/>
              </a:lnSpc>
              <a:spcBef>
                <a:spcPts val="600"/>
              </a:spcBef>
            </a:pPr>
            <a:r>
              <a:rPr lang="en-US" dirty="0"/>
              <a:t>Pros and cons of each?</a:t>
            </a:r>
          </a:p>
          <a:p>
            <a:pPr lvl="1">
              <a:lnSpc>
                <a:spcPct val="100000"/>
              </a:lnSpc>
              <a:spcBef>
                <a:spcPts val="600"/>
              </a:spcBef>
            </a:pPr>
            <a:r>
              <a:rPr lang="en-US" dirty="0"/>
              <a:t>Write-through: read misses don’t result in writes (so are simpler and cheaper</a:t>
            </a:r>
            <a:r>
              <a:rPr lang="en-US" dirty="0" smtClean="0"/>
              <a:t>), easier to implement</a:t>
            </a:r>
            <a:endParaRPr lang="en-US" dirty="0"/>
          </a:p>
          <a:p>
            <a:pPr lvl="1">
              <a:lnSpc>
                <a:spcPct val="100000"/>
              </a:lnSpc>
              <a:spcBef>
                <a:spcPts val="600"/>
              </a:spcBef>
            </a:pPr>
            <a:r>
              <a:rPr lang="en-US" dirty="0"/>
              <a:t>Write-back: </a:t>
            </a:r>
            <a:r>
              <a:rPr lang="en-US" dirty="0" smtClean="0"/>
              <a:t>writes run at the speed of the cache; repeated </a:t>
            </a:r>
            <a:r>
              <a:rPr lang="en-US" dirty="0"/>
              <a:t>writes require only one write to lower level</a:t>
            </a: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34</a:t>
            </a:fld>
            <a:endParaRPr lang="en-CA"/>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1026"/>
          <p:cNvSpPr>
            <a:spLocks noGrp="1" noChangeArrowheads="1"/>
          </p:cNvSpPr>
          <p:nvPr>
            <p:ph type="title"/>
          </p:nvPr>
        </p:nvSpPr>
        <p:spPr>
          <a:xfrm>
            <a:off x="203200" y="0"/>
            <a:ext cx="8940800" cy="426142"/>
          </a:xfrm>
        </p:spPr>
        <p:txBody>
          <a:bodyPr/>
          <a:lstStyle/>
          <a:p>
            <a:pPr eaLnBrk="1" hangingPunct="1">
              <a:defRPr/>
            </a:pPr>
            <a:r>
              <a:rPr lang="en-US" dirty="0" smtClean="0"/>
              <a:t>General Organization of a Cache Memory</a:t>
            </a:r>
          </a:p>
        </p:txBody>
      </p:sp>
      <p:sp>
        <p:nvSpPr>
          <p:cNvPr id="12291" name="Rectangle 1027"/>
          <p:cNvSpPr>
            <a:spLocks noChangeArrowheads="1"/>
          </p:cNvSpPr>
          <p:nvPr/>
        </p:nvSpPr>
        <p:spPr bwMode="auto">
          <a:xfrm>
            <a:off x="3435350" y="1738313"/>
            <a:ext cx="4267200" cy="1208087"/>
          </a:xfrm>
          <a:prstGeom prst="rect">
            <a:avLst/>
          </a:prstGeom>
          <a:solidFill>
            <a:srgbClr val="00FFFF"/>
          </a:solidFill>
          <a:ln w="12700">
            <a:solidFill>
              <a:schemeClr val="tx1"/>
            </a:solidFill>
            <a:miter lim="800000"/>
            <a:headEnd/>
            <a:tailEnd/>
          </a:ln>
        </p:spPr>
        <p:txBody>
          <a:bodyPr wrap="none" anchor="ctr"/>
          <a:lstStyle/>
          <a:p>
            <a:pPr>
              <a:lnSpc>
                <a:spcPct val="100000"/>
              </a:lnSpc>
              <a:spcBef>
                <a:spcPct val="0"/>
              </a:spcBef>
            </a:pPr>
            <a:endParaRPr lang="en-US" sz="1600"/>
          </a:p>
        </p:txBody>
      </p:sp>
      <p:sp>
        <p:nvSpPr>
          <p:cNvPr id="12292" name="Rectangle 1028"/>
          <p:cNvSpPr>
            <a:spLocks noChangeArrowheads="1"/>
          </p:cNvSpPr>
          <p:nvPr/>
        </p:nvSpPr>
        <p:spPr bwMode="auto">
          <a:xfrm>
            <a:off x="6330950" y="1814513"/>
            <a:ext cx="6858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 • •</a:t>
            </a:r>
          </a:p>
        </p:txBody>
      </p:sp>
      <p:sp>
        <p:nvSpPr>
          <p:cNvPr id="12293" name="Rectangle 1029"/>
          <p:cNvSpPr>
            <a:spLocks noChangeArrowheads="1"/>
          </p:cNvSpPr>
          <p:nvPr/>
        </p:nvSpPr>
        <p:spPr bwMode="auto">
          <a:xfrm>
            <a:off x="7016750" y="18145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i="1">
                <a:solidFill>
                  <a:schemeClr val="tx2">
                    <a:lumMod val="90000"/>
                    <a:lumOff val="10000"/>
                  </a:schemeClr>
                </a:solidFill>
              </a:rPr>
              <a:t>B</a:t>
            </a:r>
            <a:r>
              <a:rPr lang="en-US" sz="1600" b="1">
                <a:solidFill>
                  <a:schemeClr val="tx2">
                    <a:lumMod val="90000"/>
                    <a:lumOff val="10000"/>
                  </a:schemeClr>
                </a:solidFill>
              </a:rPr>
              <a:t>–1</a:t>
            </a:r>
          </a:p>
        </p:txBody>
      </p:sp>
      <p:sp>
        <p:nvSpPr>
          <p:cNvPr id="12294" name="Rectangle 1030"/>
          <p:cNvSpPr>
            <a:spLocks noChangeArrowheads="1"/>
          </p:cNvSpPr>
          <p:nvPr/>
        </p:nvSpPr>
        <p:spPr bwMode="auto">
          <a:xfrm>
            <a:off x="5873750" y="18145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1</a:t>
            </a:r>
          </a:p>
        </p:txBody>
      </p:sp>
      <p:sp>
        <p:nvSpPr>
          <p:cNvPr id="12295" name="Rectangle 1031"/>
          <p:cNvSpPr>
            <a:spLocks noChangeArrowheads="1"/>
          </p:cNvSpPr>
          <p:nvPr/>
        </p:nvSpPr>
        <p:spPr bwMode="auto">
          <a:xfrm>
            <a:off x="5416550" y="18145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0</a:t>
            </a:r>
          </a:p>
        </p:txBody>
      </p:sp>
      <p:sp>
        <p:nvSpPr>
          <p:cNvPr id="12296" name="Rectangle 1032"/>
          <p:cNvSpPr>
            <a:spLocks noChangeArrowheads="1"/>
          </p:cNvSpPr>
          <p:nvPr/>
        </p:nvSpPr>
        <p:spPr bwMode="auto">
          <a:xfrm>
            <a:off x="6330950" y="2487613"/>
            <a:ext cx="6858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 • •</a:t>
            </a:r>
          </a:p>
        </p:txBody>
      </p:sp>
      <p:sp>
        <p:nvSpPr>
          <p:cNvPr id="12297" name="Rectangle 1033"/>
          <p:cNvSpPr>
            <a:spLocks noChangeArrowheads="1"/>
          </p:cNvSpPr>
          <p:nvPr/>
        </p:nvSpPr>
        <p:spPr bwMode="auto">
          <a:xfrm>
            <a:off x="7016750" y="24876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i="1">
                <a:solidFill>
                  <a:schemeClr val="tx2">
                    <a:lumMod val="90000"/>
                    <a:lumOff val="10000"/>
                  </a:schemeClr>
                </a:solidFill>
              </a:rPr>
              <a:t>B</a:t>
            </a:r>
            <a:r>
              <a:rPr lang="en-US" sz="1600" b="1">
                <a:solidFill>
                  <a:schemeClr val="tx2">
                    <a:lumMod val="90000"/>
                    <a:lumOff val="10000"/>
                  </a:schemeClr>
                </a:solidFill>
              </a:rPr>
              <a:t>–1</a:t>
            </a:r>
          </a:p>
        </p:txBody>
      </p:sp>
      <p:sp>
        <p:nvSpPr>
          <p:cNvPr id="12298" name="Rectangle 1034"/>
          <p:cNvSpPr>
            <a:spLocks noChangeArrowheads="1"/>
          </p:cNvSpPr>
          <p:nvPr/>
        </p:nvSpPr>
        <p:spPr bwMode="auto">
          <a:xfrm>
            <a:off x="5873750" y="24876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dirty="0">
                <a:solidFill>
                  <a:schemeClr val="tx2">
                    <a:lumMod val="90000"/>
                    <a:lumOff val="10000"/>
                  </a:schemeClr>
                </a:solidFill>
              </a:rPr>
              <a:t>1</a:t>
            </a:r>
          </a:p>
        </p:txBody>
      </p:sp>
      <p:sp>
        <p:nvSpPr>
          <p:cNvPr id="12299" name="Rectangle 1035"/>
          <p:cNvSpPr>
            <a:spLocks noChangeArrowheads="1"/>
          </p:cNvSpPr>
          <p:nvPr/>
        </p:nvSpPr>
        <p:spPr bwMode="auto">
          <a:xfrm>
            <a:off x="5416550" y="24876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0</a:t>
            </a:r>
          </a:p>
        </p:txBody>
      </p:sp>
      <p:sp>
        <p:nvSpPr>
          <p:cNvPr id="12300" name="Rectangle 1036"/>
          <p:cNvSpPr>
            <a:spLocks noChangeArrowheads="1"/>
          </p:cNvSpPr>
          <p:nvPr/>
        </p:nvSpPr>
        <p:spPr bwMode="auto">
          <a:xfrm>
            <a:off x="3663950" y="18145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valid</a:t>
            </a:r>
          </a:p>
        </p:txBody>
      </p:sp>
      <p:sp>
        <p:nvSpPr>
          <p:cNvPr id="12301" name="Rectangle 1037"/>
          <p:cNvSpPr>
            <a:spLocks noChangeArrowheads="1"/>
          </p:cNvSpPr>
          <p:nvPr/>
        </p:nvSpPr>
        <p:spPr bwMode="auto">
          <a:xfrm>
            <a:off x="3663950" y="24876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valid</a:t>
            </a:r>
          </a:p>
        </p:txBody>
      </p:sp>
      <p:sp>
        <p:nvSpPr>
          <p:cNvPr id="12302" name="Rectangle 1038"/>
          <p:cNvSpPr>
            <a:spLocks noChangeArrowheads="1"/>
          </p:cNvSpPr>
          <p:nvPr/>
        </p:nvSpPr>
        <p:spPr bwMode="auto">
          <a:xfrm>
            <a:off x="4349750" y="1814513"/>
            <a:ext cx="9144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tag</a:t>
            </a:r>
          </a:p>
        </p:txBody>
      </p:sp>
      <p:sp>
        <p:nvSpPr>
          <p:cNvPr id="12303" name="Rectangle 1039"/>
          <p:cNvSpPr>
            <a:spLocks noChangeArrowheads="1"/>
          </p:cNvSpPr>
          <p:nvPr/>
        </p:nvSpPr>
        <p:spPr bwMode="auto">
          <a:xfrm>
            <a:off x="4349750" y="2487613"/>
            <a:ext cx="9144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tag</a:t>
            </a:r>
          </a:p>
        </p:txBody>
      </p:sp>
      <p:sp>
        <p:nvSpPr>
          <p:cNvPr id="12304" name="Text Box 1040"/>
          <p:cNvSpPr txBox="1">
            <a:spLocks noChangeArrowheads="1"/>
          </p:cNvSpPr>
          <p:nvPr/>
        </p:nvSpPr>
        <p:spPr bwMode="auto">
          <a:xfrm>
            <a:off x="2752725" y="2208798"/>
            <a:ext cx="721672" cy="338554"/>
          </a:xfrm>
          <a:prstGeom prst="rect">
            <a:avLst/>
          </a:prstGeom>
          <a:noFill/>
          <a:ln w="12700">
            <a:noFill/>
            <a:miter lim="800000"/>
            <a:headEnd/>
            <a:tailEnd/>
          </a:ln>
        </p:spPr>
        <p:txBody>
          <a:bodyPr wrap="none" anchor="ctr">
            <a:spAutoFit/>
          </a:bodyPr>
          <a:lstStyle/>
          <a:p>
            <a:pPr>
              <a:lnSpc>
                <a:spcPct val="100000"/>
              </a:lnSpc>
              <a:spcBef>
                <a:spcPct val="0"/>
              </a:spcBef>
            </a:pPr>
            <a:r>
              <a:rPr lang="en-US" sz="1600" b="1" dirty="0">
                <a:solidFill>
                  <a:schemeClr val="tx2">
                    <a:lumMod val="90000"/>
                    <a:lumOff val="10000"/>
                  </a:schemeClr>
                </a:solidFill>
              </a:rPr>
              <a:t>set 0:</a:t>
            </a:r>
          </a:p>
        </p:txBody>
      </p:sp>
      <p:sp>
        <p:nvSpPr>
          <p:cNvPr id="12305" name="AutoShape 1041"/>
          <p:cNvSpPr>
            <a:spLocks/>
          </p:cNvSpPr>
          <p:nvPr/>
        </p:nvSpPr>
        <p:spPr bwMode="auto">
          <a:xfrm rot="-5400000">
            <a:off x="6330950" y="595313"/>
            <a:ext cx="152400" cy="1981200"/>
          </a:xfrm>
          <a:prstGeom prst="rightBrace">
            <a:avLst>
              <a:gd name="adj1" fmla="val 108333"/>
              <a:gd name="adj2" fmla="val 52319"/>
            </a:avLst>
          </a:prstGeom>
          <a:noFill/>
          <a:ln w="12700">
            <a:solidFill>
              <a:schemeClr val="tx1"/>
            </a:solidFill>
            <a:round/>
            <a:headEnd/>
            <a:tailEnd/>
          </a:ln>
        </p:spPr>
        <p:txBody>
          <a:bodyPr wrap="none" anchor="ctr"/>
          <a:lstStyle/>
          <a:p>
            <a:endParaRPr lang="en-CA"/>
          </a:p>
        </p:txBody>
      </p:sp>
      <p:sp>
        <p:nvSpPr>
          <p:cNvPr id="12306" name="Text Box 1042"/>
          <p:cNvSpPr txBox="1">
            <a:spLocks noChangeArrowheads="1"/>
          </p:cNvSpPr>
          <p:nvPr/>
        </p:nvSpPr>
        <p:spPr bwMode="auto">
          <a:xfrm>
            <a:off x="5670550" y="943660"/>
            <a:ext cx="1576072" cy="646331"/>
          </a:xfrm>
          <a:prstGeom prst="rect">
            <a:avLst/>
          </a:prstGeom>
          <a:noFill/>
          <a:ln w="12700">
            <a:noFill/>
            <a:miter lim="800000"/>
            <a:headEnd/>
            <a:tailEnd/>
          </a:ln>
        </p:spPr>
        <p:txBody>
          <a:bodyPr wrap="none" anchor="ctr">
            <a:spAutoFit/>
          </a:bodyPr>
          <a:lstStyle/>
          <a:p>
            <a:pPr>
              <a:lnSpc>
                <a:spcPct val="100000"/>
              </a:lnSpc>
              <a:spcBef>
                <a:spcPct val="0"/>
              </a:spcBef>
            </a:pPr>
            <a:r>
              <a:rPr lang="en-US" sz="2000" b="1" i="1" dirty="0"/>
              <a:t>B = 2</a:t>
            </a:r>
            <a:r>
              <a:rPr lang="en-US" sz="2000" b="1" i="1" baseline="30000" dirty="0"/>
              <a:t>b</a:t>
            </a:r>
            <a:r>
              <a:rPr lang="en-US" sz="2000" b="1" dirty="0"/>
              <a:t> </a:t>
            </a:r>
            <a:r>
              <a:rPr lang="en-US" sz="1600" b="1" dirty="0">
                <a:solidFill>
                  <a:schemeClr val="tx2">
                    <a:lumMod val="90000"/>
                    <a:lumOff val="10000"/>
                  </a:schemeClr>
                </a:solidFill>
              </a:rPr>
              <a:t>bytes</a:t>
            </a:r>
          </a:p>
          <a:p>
            <a:pPr>
              <a:lnSpc>
                <a:spcPct val="100000"/>
              </a:lnSpc>
              <a:spcBef>
                <a:spcPct val="0"/>
              </a:spcBef>
            </a:pPr>
            <a:r>
              <a:rPr lang="en-US" sz="1600" b="1" dirty="0">
                <a:solidFill>
                  <a:schemeClr val="tx2">
                    <a:lumMod val="90000"/>
                    <a:lumOff val="10000"/>
                  </a:schemeClr>
                </a:solidFill>
              </a:rPr>
              <a:t>per </a:t>
            </a:r>
            <a:r>
              <a:rPr lang="en-US" sz="1600" b="1" dirty="0" smtClean="0">
                <a:solidFill>
                  <a:schemeClr val="tx2">
                    <a:lumMod val="90000"/>
                    <a:lumOff val="10000"/>
                  </a:schemeClr>
                </a:solidFill>
              </a:rPr>
              <a:t>data </a:t>
            </a:r>
            <a:r>
              <a:rPr lang="en-US" sz="1600" b="1" dirty="0">
                <a:solidFill>
                  <a:schemeClr val="tx2">
                    <a:lumMod val="90000"/>
                    <a:lumOff val="10000"/>
                  </a:schemeClr>
                </a:solidFill>
              </a:rPr>
              <a:t>block</a:t>
            </a:r>
          </a:p>
        </p:txBody>
      </p:sp>
      <p:sp>
        <p:nvSpPr>
          <p:cNvPr id="12307" name="AutoShape 1043"/>
          <p:cNvSpPr>
            <a:spLocks/>
          </p:cNvSpPr>
          <p:nvPr/>
        </p:nvSpPr>
        <p:spPr bwMode="auto">
          <a:xfrm>
            <a:off x="7778750" y="1738313"/>
            <a:ext cx="152400" cy="1208087"/>
          </a:xfrm>
          <a:prstGeom prst="rightBrace">
            <a:avLst>
              <a:gd name="adj1" fmla="val 66059"/>
              <a:gd name="adj2" fmla="val 50000"/>
            </a:avLst>
          </a:prstGeom>
          <a:noFill/>
          <a:ln w="12700">
            <a:solidFill>
              <a:schemeClr val="tx1"/>
            </a:solidFill>
            <a:round/>
            <a:headEnd/>
            <a:tailEnd/>
          </a:ln>
        </p:spPr>
        <p:txBody>
          <a:bodyPr wrap="none" anchor="ctr"/>
          <a:lstStyle/>
          <a:p>
            <a:endParaRPr lang="en-CA"/>
          </a:p>
        </p:txBody>
      </p:sp>
      <p:sp>
        <p:nvSpPr>
          <p:cNvPr id="12308" name="Text Box 1044"/>
          <p:cNvSpPr txBox="1">
            <a:spLocks noChangeArrowheads="1"/>
          </p:cNvSpPr>
          <p:nvPr/>
        </p:nvSpPr>
        <p:spPr bwMode="auto">
          <a:xfrm>
            <a:off x="7904163" y="1854012"/>
            <a:ext cx="1239837" cy="892552"/>
          </a:xfrm>
          <a:prstGeom prst="rect">
            <a:avLst/>
          </a:prstGeom>
          <a:noFill/>
          <a:ln w="12700">
            <a:noFill/>
            <a:miter lim="800000"/>
            <a:headEnd/>
            <a:tailEnd/>
          </a:ln>
        </p:spPr>
        <p:txBody>
          <a:bodyPr wrap="square" anchor="ctr">
            <a:spAutoFit/>
          </a:bodyPr>
          <a:lstStyle/>
          <a:p>
            <a:pPr>
              <a:lnSpc>
                <a:spcPct val="100000"/>
              </a:lnSpc>
              <a:spcBef>
                <a:spcPct val="0"/>
              </a:spcBef>
            </a:pPr>
            <a:r>
              <a:rPr lang="en-US" sz="2000" b="1" i="1" dirty="0"/>
              <a:t>N</a:t>
            </a:r>
            <a:r>
              <a:rPr lang="en-US" sz="2000" b="1" dirty="0" smtClean="0"/>
              <a:t> </a:t>
            </a:r>
            <a:r>
              <a:rPr lang="en-US" sz="1600" b="1" dirty="0" smtClean="0">
                <a:solidFill>
                  <a:schemeClr val="tx2">
                    <a:lumMod val="90000"/>
                    <a:lumOff val="10000"/>
                  </a:schemeClr>
                </a:solidFill>
              </a:rPr>
              <a:t>lines </a:t>
            </a:r>
            <a:endParaRPr lang="en-US" sz="1600" b="1" dirty="0">
              <a:solidFill>
                <a:schemeClr val="tx2">
                  <a:lumMod val="90000"/>
                  <a:lumOff val="10000"/>
                </a:schemeClr>
              </a:solidFill>
            </a:endParaRPr>
          </a:p>
          <a:p>
            <a:pPr>
              <a:lnSpc>
                <a:spcPct val="100000"/>
              </a:lnSpc>
              <a:spcBef>
                <a:spcPct val="0"/>
              </a:spcBef>
            </a:pPr>
            <a:r>
              <a:rPr lang="en-US" sz="1600" b="1" dirty="0">
                <a:solidFill>
                  <a:schemeClr val="tx2">
                    <a:lumMod val="90000"/>
                    <a:lumOff val="10000"/>
                  </a:schemeClr>
                </a:solidFill>
              </a:rPr>
              <a:t>per </a:t>
            </a:r>
            <a:r>
              <a:rPr lang="en-US" sz="1600" b="1" dirty="0" smtClean="0">
                <a:solidFill>
                  <a:schemeClr val="tx2">
                    <a:lumMod val="90000"/>
                    <a:lumOff val="10000"/>
                  </a:schemeClr>
                </a:solidFill>
              </a:rPr>
              <a:t>set </a:t>
            </a:r>
            <a:br>
              <a:rPr lang="en-US" sz="1600" b="1" dirty="0" smtClean="0">
                <a:solidFill>
                  <a:schemeClr val="tx2">
                    <a:lumMod val="90000"/>
                    <a:lumOff val="10000"/>
                  </a:schemeClr>
                </a:solidFill>
              </a:rPr>
            </a:br>
            <a:r>
              <a:rPr lang="en-US" sz="1600" b="1" dirty="0" smtClean="0">
                <a:solidFill>
                  <a:schemeClr val="tx2">
                    <a:lumMod val="90000"/>
                    <a:lumOff val="10000"/>
                  </a:schemeClr>
                </a:solidFill>
              </a:rPr>
              <a:t>(</a:t>
            </a:r>
            <a:r>
              <a:rPr lang="en-US" sz="1600" b="1" i="1" dirty="0" smtClean="0">
                <a:solidFill>
                  <a:srgbClr val="51DC00"/>
                </a:solidFill>
              </a:rPr>
              <a:t>N</a:t>
            </a:r>
            <a:r>
              <a:rPr lang="en-US" sz="1600" b="1" dirty="0" smtClean="0">
                <a:solidFill>
                  <a:srgbClr val="51DC00"/>
                </a:solidFill>
              </a:rPr>
              <a:t>-way</a:t>
            </a:r>
            <a:r>
              <a:rPr lang="en-US" sz="1600" b="1" dirty="0" smtClean="0">
                <a:solidFill>
                  <a:schemeClr val="tx2">
                    <a:lumMod val="90000"/>
                    <a:lumOff val="10000"/>
                  </a:schemeClr>
                </a:solidFill>
              </a:rPr>
              <a:t>)</a:t>
            </a:r>
            <a:endParaRPr lang="en-US" sz="1600" b="1" dirty="0">
              <a:solidFill>
                <a:schemeClr val="tx2">
                  <a:lumMod val="90000"/>
                  <a:lumOff val="10000"/>
                </a:schemeClr>
              </a:solidFill>
            </a:endParaRPr>
          </a:p>
        </p:txBody>
      </p:sp>
      <p:sp>
        <p:nvSpPr>
          <p:cNvPr id="12309" name="AutoShape 1045"/>
          <p:cNvSpPr>
            <a:spLocks/>
          </p:cNvSpPr>
          <p:nvPr/>
        </p:nvSpPr>
        <p:spPr bwMode="auto">
          <a:xfrm>
            <a:off x="2444750" y="1814513"/>
            <a:ext cx="228600" cy="4281487"/>
          </a:xfrm>
          <a:prstGeom prst="leftBrace">
            <a:avLst>
              <a:gd name="adj1" fmla="val 156076"/>
              <a:gd name="adj2" fmla="val 50000"/>
            </a:avLst>
          </a:prstGeom>
          <a:noFill/>
          <a:ln w="12700">
            <a:solidFill>
              <a:schemeClr val="tx1"/>
            </a:solidFill>
            <a:round/>
            <a:headEnd/>
            <a:tailEnd/>
          </a:ln>
        </p:spPr>
        <p:txBody>
          <a:bodyPr wrap="none" anchor="ctr"/>
          <a:lstStyle/>
          <a:p>
            <a:endParaRPr lang="en-CA"/>
          </a:p>
        </p:txBody>
      </p:sp>
      <p:sp>
        <p:nvSpPr>
          <p:cNvPr id="12310" name="Text Box 1046"/>
          <p:cNvSpPr txBox="1">
            <a:spLocks noChangeArrowheads="1"/>
          </p:cNvSpPr>
          <p:nvPr/>
        </p:nvSpPr>
        <p:spPr bwMode="auto">
          <a:xfrm>
            <a:off x="1143000" y="3733800"/>
            <a:ext cx="1378904" cy="400110"/>
          </a:xfrm>
          <a:prstGeom prst="rect">
            <a:avLst/>
          </a:prstGeom>
          <a:noFill/>
          <a:ln w="12700">
            <a:noFill/>
            <a:miter lim="800000"/>
            <a:headEnd/>
            <a:tailEnd/>
          </a:ln>
        </p:spPr>
        <p:txBody>
          <a:bodyPr wrap="none" anchor="ctr">
            <a:spAutoFit/>
          </a:bodyPr>
          <a:lstStyle/>
          <a:p>
            <a:pPr>
              <a:lnSpc>
                <a:spcPct val="100000"/>
              </a:lnSpc>
              <a:spcBef>
                <a:spcPct val="0"/>
              </a:spcBef>
            </a:pPr>
            <a:r>
              <a:rPr lang="en-US" sz="2000" b="1" i="1" dirty="0"/>
              <a:t>R</a:t>
            </a:r>
            <a:r>
              <a:rPr lang="en-US" sz="2000" b="1" i="1" dirty="0" smtClean="0"/>
              <a:t> </a:t>
            </a:r>
            <a:r>
              <a:rPr lang="en-US" sz="2000" b="1" i="1" dirty="0"/>
              <a:t>= 2</a:t>
            </a:r>
            <a:r>
              <a:rPr lang="en-US" sz="2000" b="1" i="1" baseline="30000" dirty="0"/>
              <a:t>s</a:t>
            </a:r>
            <a:r>
              <a:rPr lang="en-US" sz="2000" b="1" dirty="0"/>
              <a:t> </a:t>
            </a:r>
            <a:r>
              <a:rPr lang="en-US" sz="1600" b="1" dirty="0">
                <a:solidFill>
                  <a:schemeClr val="tx2">
                    <a:lumMod val="90000"/>
                    <a:lumOff val="10000"/>
                  </a:schemeClr>
                </a:solidFill>
              </a:rPr>
              <a:t>sets</a:t>
            </a:r>
          </a:p>
        </p:txBody>
      </p:sp>
      <p:sp>
        <p:nvSpPr>
          <p:cNvPr id="12311" name="AutoShape 1047"/>
          <p:cNvSpPr>
            <a:spLocks/>
          </p:cNvSpPr>
          <p:nvPr/>
        </p:nvSpPr>
        <p:spPr bwMode="auto">
          <a:xfrm rot="-5400000">
            <a:off x="4691063" y="1128713"/>
            <a:ext cx="152400" cy="914400"/>
          </a:xfrm>
          <a:prstGeom prst="rightBrace">
            <a:avLst>
              <a:gd name="adj1" fmla="val 50000"/>
              <a:gd name="adj2" fmla="val 52319"/>
            </a:avLst>
          </a:prstGeom>
          <a:noFill/>
          <a:ln w="12700">
            <a:solidFill>
              <a:schemeClr val="tx1"/>
            </a:solidFill>
            <a:round/>
            <a:headEnd/>
            <a:tailEnd/>
          </a:ln>
        </p:spPr>
        <p:txBody>
          <a:bodyPr wrap="none" anchor="ctr"/>
          <a:lstStyle/>
          <a:p>
            <a:endParaRPr lang="en-CA"/>
          </a:p>
        </p:txBody>
      </p:sp>
      <p:sp>
        <p:nvSpPr>
          <p:cNvPr id="12312" name="Text Box 1048"/>
          <p:cNvSpPr txBox="1">
            <a:spLocks noChangeArrowheads="1"/>
          </p:cNvSpPr>
          <p:nvPr/>
        </p:nvSpPr>
        <p:spPr bwMode="auto">
          <a:xfrm>
            <a:off x="4300538" y="881747"/>
            <a:ext cx="1071127" cy="646331"/>
          </a:xfrm>
          <a:prstGeom prst="rect">
            <a:avLst/>
          </a:prstGeom>
          <a:noFill/>
          <a:ln w="12700">
            <a:noFill/>
            <a:miter lim="800000"/>
            <a:headEnd/>
            <a:tailEnd/>
          </a:ln>
        </p:spPr>
        <p:txBody>
          <a:bodyPr wrap="none" anchor="ctr">
            <a:spAutoFit/>
          </a:bodyPr>
          <a:lstStyle/>
          <a:p>
            <a:pPr>
              <a:lnSpc>
                <a:spcPct val="100000"/>
              </a:lnSpc>
              <a:spcBef>
                <a:spcPct val="0"/>
              </a:spcBef>
            </a:pPr>
            <a:r>
              <a:rPr lang="en-US" b="1" i="1" dirty="0">
                <a:solidFill>
                  <a:schemeClr val="tx2">
                    <a:lumMod val="90000"/>
                    <a:lumOff val="10000"/>
                  </a:schemeClr>
                </a:solidFill>
              </a:rPr>
              <a:t>t</a:t>
            </a:r>
            <a:r>
              <a:rPr lang="en-US" sz="2000" b="1" i="1" dirty="0">
                <a:solidFill>
                  <a:schemeClr val="tx2">
                    <a:lumMod val="90000"/>
                    <a:lumOff val="10000"/>
                  </a:schemeClr>
                </a:solidFill>
              </a:rPr>
              <a:t> </a:t>
            </a:r>
            <a:r>
              <a:rPr lang="en-US" sz="1600" b="1" dirty="0">
                <a:solidFill>
                  <a:schemeClr val="tx2">
                    <a:lumMod val="90000"/>
                    <a:lumOff val="10000"/>
                  </a:schemeClr>
                </a:solidFill>
              </a:rPr>
              <a:t>tag bits</a:t>
            </a:r>
          </a:p>
          <a:p>
            <a:pPr>
              <a:lnSpc>
                <a:spcPct val="100000"/>
              </a:lnSpc>
              <a:spcBef>
                <a:spcPct val="0"/>
              </a:spcBef>
            </a:pPr>
            <a:r>
              <a:rPr lang="en-US" sz="1600" b="1" dirty="0">
                <a:solidFill>
                  <a:schemeClr val="tx2">
                    <a:lumMod val="90000"/>
                    <a:lumOff val="10000"/>
                  </a:schemeClr>
                </a:solidFill>
              </a:rPr>
              <a:t>per line</a:t>
            </a:r>
          </a:p>
        </p:txBody>
      </p:sp>
      <p:sp>
        <p:nvSpPr>
          <p:cNvPr id="12313" name="AutoShape 1049"/>
          <p:cNvSpPr>
            <a:spLocks/>
          </p:cNvSpPr>
          <p:nvPr/>
        </p:nvSpPr>
        <p:spPr bwMode="auto">
          <a:xfrm rot="-5400000" flipH="1" flipV="1">
            <a:off x="3784600" y="1300163"/>
            <a:ext cx="190500" cy="533400"/>
          </a:xfrm>
          <a:prstGeom prst="leftBrace">
            <a:avLst>
              <a:gd name="adj1" fmla="val 23333"/>
              <a:gd name="adj2" fmla="val 50000"/>
            </a:avLst>
          </a:prstGeom>
          <a:noFill/>
          <a:ln w="12700">
            <a:solidFill>
              <a:schemeClr val="tx1"/>
            </a:solidFill>
            <a:round/>
            <a:headEnd/>
            <a:tailEnd/>
          </a:ln>
        </p:spPr>
        <p:txBody>
          <a:bodyPr wrap="none" anchor="ctr"/>
          <a:lstStyle/>
          <a:p>
            <a:endParaRPr lang="en-CA"/>
          </a:p>
        </p:txBody>
      </p:sp>
      <p:sp>
        <p:nvSpPr>
          <p:cNvPr id="12314" name="Text Box 1050"/>
          <p:cNvSpPr txBox="1">
            <a:spLocks noChangeArrowheads="1"/>
          </p:cNvSpPr>
          <p:nvPr/>
        </p:nvSpPr>
        <p:spPr bwMode="auto">
          <a:xfrm>
            <a:off x="3219450" y="911424"/>
            <a:ext cx="1148071" cy="615553"/>
          </a:xfrm>
          <a:prstGeom prst="rect">
            <a:avLst/>
          </a:prstGeom>
          <a:noFill/>
          <a:ln w="12700">
            <a:noFill/>
            <a:miter lim="800000"/>
            <a:headEnd/>
            <a:tailEnd/>
          </a:ln>
        </p:spPr>
        <p:txBody>
          <a:bodyPr wrap="none" anchor="ctr">
            <a:spAutoFit/>
          </a:bodyPr>
          <a:lstStyle/>
          <a:p>
            <a:pPr>
              <a:lnSpc>
                <a:spcPct val="100000"/>
              </a:lnSpc>
              <a:spcBef>
                <a:spcPct val="0"/>
              </a:spcBef>
            </a:pPr>
            <a:r>
              <a:rPr lang="en-US" b="1" dirty="0">
                <a:solidFill>
                  <a:schemeClr val="tx2">
                    <a:lumMod val="90000"/>
                    <a:lumOff val="10000"/>
                  </a:schemeClr>
                </a:solidFill>
              </a:rPr>
              <a:t>1</a:t>
            </a:r>
            <a:r>
              <a:rPr lang="en-US" sz="1600" b="1" dirty="0">
                <a:solidFill>
                  <a:schemeClr val="tx2">
                    <a:lumMod val="90000"/>
                    <a:lumOff val="10000"/>
                  </a:schemeClr>
                </a:solidFill>
              </a:rPr>
              <a:t> valid bit</a:t>
            </a:r>
          </a:p>
          <a:p>
            <a:pPr>
              <a:lnSpc>
                <a:spcPct val="100000"/>
              </a:lnSpc>
              <a:spcBef>
                <a:spcPct val="0"/>
              </a:spcBef>
            </a:pPr>
            <a:r>
              <a:rPr lang="en-US" sz="1600" b="1" dirty="0">
                <a:solidFill>
                  <a:schemeClr val="tx2">
                    <a:lumMod val="90000"/>
                    <a:lumOff val="10000"/>
                  </a:schemeClr>
                </a:solidFill>
              </a:rPr>
              <a:t>per line</a:t>
            </a:r>
          </a:p>
        </p:txBody>
      </p:sp>
      <p:sp>
        <p:nvSpPr>
          <p:cNvPr id="12315" name="Text Box 1051"/>
          <p:cNvSpPr txBox="1">
            <a:spLocks noChangeArrowheads="1"/>
          </p:cNvSpPr>
          <p:nvPr/>
        </p:nvSpPr>
        <p:spPr bwMode="auto">
          <a:xfrm>
            <a:off x="3794125" y="6184870"/>
            <a:ext cx="4115229" cy="400110"/>
          </a:xfrm>
          <a:prstGeom prst="rect">
            <a:avLst/>
          </a:prstGeom>
          <a:noFill/>
          <a:ln w="12700">
            <a:noFill/>
            <a:miter lim="800000"/>
            <a:headEnd/>
            <a:tailEnd/>
          </a:ln>
        </p:spPr>
        <p:txBody>
          <a:bodyPr wrap="none" anchor="ctr">
            <a:spAutoFit/>
          </a:bodyPr>
          <a:lstStyle/>
          <a:p>
            <a:pPr>
              <a:lnSpc>
                <a:spcPct val="100000"/>
              </a:lnSpc>
              <a:spcBef>
                <a:spcPct val="0"/>
              </a:spcBef>
            </a:pPr>
            <a:r>
              <a:rPr lang="en-US" sz="1600" b="1" dirty="0">
                <a:solidFill>
                  <a:schemeClr val="tx2">
                    <a:lumMod val="90000"/>
                    <a:lumOff val="10000"/>
                  </a:schemeClr>
                </a:solidFill>
              </a:rPr>
              <a:t>Cache size:  </a:t>
            </a:r>
            <a:r>
              <a:rPr lang="en-US" sz="2000" b="1" i="1" dirty="0"/>
              <a:t>C = B x </a:t>
            </a:r>
            <a:r>
              <a:rPr lang="en-US" sz="2000" b="1" i="1" dirty="0" smtClean="0"/>
              <a:t>N </a:t>
            </a:r>
            <a:r>
              <a:rPr lang="en-US" sz="2000" b="1" i="1" dirty="0"/>
              <a:t>x </a:t>
            </a:r>
            <a:r>
              <a:rPr lang="en-US" sz="2000" b="1" i="1" dirty="0" smtClean="0"/>
              <a:t>R </a:t>
            </a:r>
            <a:r>
              <a:rPr lang="en-US" sz="1600" b="1" dirty="0">
                <a:solidFill>
                  <a:srgbClr val="CC3399"/>
                </a:solidFill>
              </a:rPr>
              <a:t>data</a:t>
            </a:r>
            <a:r>
              <a:rPr lang="en-US" sz="1600" b="1" dirty="0">
                <a:solidFill>
                  <a:schemeClr val="tx2">
                    <a:lumMod val="90000"/>
                    <a:lumOff val="10000"/>
                  </a:schemeClr>
                </a:solidFill>
              </a:rPr>
              <a:t> bytes</a:t>
            </a:r>
            <a:endParaRPr lang="en-US" sz="1600" b="1" i="1" dirty="0">
              <a:solidFill>
                <a:schemeClr val="tx2">
                  <a:lumMod val="90000"/>
                  <a:lumOff val="10000"/>
                </a:schemeClr>
              </a:solidFill>
            </a:endParaRPr>
          </a:p>
        </p:txBody>
      </p:sp>
      <p:sp>
        <p:nvSpPr>
          <p:cNvPr id="12316" name="Rectangle 1052"/>
          <p:cNvSpPr>
            <a:spLocks noChangeArrowheads="1"/>
          </p:cNvSpPr>
          <p:nvPr/>
        </p:nvSpPr>
        <p:spPr bwMode="auto">
          <a:xfrm>
            <a:off x="5213350" y="2157413"/>
            <a:ext cx="685800" cy="304800"/>
          </a:xfrm>
          <a:prstGeom prst="rect">
            <a:avLst/>
          </a:prstGeom>
          <a:noFill/>
          <a:ln w="12700">
            <a:noFill/>
            <a:miter lim="800000"/>
            <a:headEnd/>
            <a:tailEnd/>
          </a:ln>
        </p:spPr>
        <p:txBody>
          <a:bodyPr wrap="none" anchor="ctr"/>
          <a:lstStyle/>
          <a:p>
            <a:pPr>
              <a:lnSpc>
                <a:spcPct val="100000"/>
              </a:lnSpc>
              <a:spcBef>
                <a:spcPct val="0"/>
              </a:spcBef>
            </a:pPr>
            <a:r>
              <a:rPr lang="en-US" sz="1600" b="1">
                <a:solidFill>
                  <a:schemeClr val="tx2">
                    <a:lumMod val="90000"/>
                    <a:lumOff val="10000"/>
                  </a:schemeClr>
                </a:solidFill>
              </a:rPr>
              <a:t>• • •</a:t>
            </a:r>
          </a:p>
        </p:txBody>
      </p:sp>
      <p:sp>
        <p:nvSpPr>
          <p:cNvPr id="12317" name="Rectangle 1053"/>
          <p:cNvSpPr>
            <a:spLocks noChangeArrowheads="1"/>
          </p:cNvSpPr>
          <p:nvPr/>
        </p:nvSpPr>
        <p:spPr bwMode="auto">
          <a:xfrm>
            <a:off x="3432175" y="3124200"/>
            <a:ext cx="4267200" cy="1208088"/>
          </a:xfrm>
          <a:prstGeom prst="rect">
            <a:avLst/>
          </a:prstGeom>
          <a:solidFill>
            <a:srgbClr val="00FFFF"/>
          </a:solidFill>
          <a:ln w="12700">
            <a:solidFill>
              <a:schemeClr val="tx1"/>
            </a:solidFill>
            <a:miter lim="800000"/>
            <a:headEnd/>
            <a:tailEnd/>
          </a:ln>
        </p:spPr>
        <p:txBody>
          <a:bodyPr wrap="none" anchor="ctr"/>
          <a:lstStyle/>
          <a:p>
            <a:pPr>
              <a:lnSpc>
                <a:spcPct val="100000"/>
              </a:lnSpc>
              <a:spcBef>
                <a:spcPct val="0"/>
              </a:spcBef>
            </a:pPr>
            <a:endParaRPr lang="en-US" sz="1600"/>
          </a:p>
        </p:txBody>
      </p:sp>
      <p:sp>
        <p:nvSpPr>
          <p:cNvPr id="12318" name="Rectangle 1054"/>
          <p:cNvSpPr>
            <a:spLocks noChangeArrowheads="1"/>
          </p:cNvSpPr>
          <p:nvPr/>
        </p:nvSpPr>
        <p:spPr bwMode="auto">
          <a:xfrm>
            <a:off x="6327775" y="3200400"/>
            <a:ext cx="6858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 • •</a:t>
            </a:r>
          </a:p>
        </p:txBody>
      </p:sp>
      <p:sp>
        <p:nvSpPr>
          <p:cNvPr id="12319" name="Rectangle 1055"/>
          <p:cNvSpPr>
            <a:spLocks noChangeArrowheads="1"/>
          </p:cNvSpPr>
          <p:nvPr/>
        </p:nvSpPr>
        <p:spPr bwMode="auto">
          <a:xfrm>
            <a:off x="7013575" y="3200400"/>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i="1">
                <a:solidFill>
                  <a:schemeClr val="tx2">
                    <a:lumMod val="90000"/>
                    <a:lumOff val="10000"/>
                  </a:schemeClr>
                </a:solidFill>
              </a:rPr>
              <a:t>B</a:t>
            </a:r>
            <a:r>
              <a:rPr lang="en-US" sz="1600" b="1">
                <a:solidFill>
                  <a:schemeClr val="tx2">
                    <a:lumMod val="90000"/>
                    <a:lumOff val="10000"/>
                  </a:schemeClr>
                </a:solidFill>
              </a:rPr>
              <a:t>–1</a:t>
            </a:r>
          </a:p>
        </p:txBody>
      </p:sp>
      <p:sp>
        <p:nvSpPr>
          <p:cNvPr id="12320" name="Rectangle 1056"/>
          <p:cNvSpPr>
            <a:spLocks noChangeArrowheads="1"/>
          </p:cNvSpPr>
          <p:nvPr/>
        </p:nvSpPr>
        <p:spPr bwMode="auto">
          <a:xfrm>
            <a:off x="5870575" y="3200400"/>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1</a:t>
            </a:r>
          </a:p>
        </p:txBody>
      </p:sp>
      <p:sp>
        <p:nvSpPr>
          <p:cNvPr id="12321" name="Rectangle 1057"/>
          <p:cNvSpPr>
            <a:spLocks noChangeArrowheads="1"/>
          </p:cNvSpPr>
          <p:nvPr/>
        </p:nvSpPr>
        <p:spPr bwMode="auto">
          <a:xfrm>
            <a:off x="5413375" y="3200400"/>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0</a:t>
            </a:r>
          </a:p>
        </p:txBody>
      </p:sp>
      <p:sp>
        <p:nvSpPr>
          <p:cNvPr id="12322" name="Rectangle 1058"/>
          <p:cNvSpPr>
            <a:spLocks noChangeArrowheads="1"/>
          </p:cNvSpPr>
          <p:nvPr/>
        </p:nvSpPr>
        <p:spPr bwMode="auto">
          <a:xfrm>
            <a:off x="6327775" y="3873500"/>
            <a:ext cx="6858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 • •</a:t>
            </a:r>
          </a:p>
        </p:txBody>
      </p:sp>
      <p:sp>
        <p:nvSpPr>
          <p:cNvPr id="12323" name="Rectangle 1059"/>
          <p:cNvSpPr>
            <a:spLocks noChangeArrowheads="1"/>
          </p:cNvSpPr>
          <p:nvPr/>
        </p:nvSpPr>
        <p:spPr bwMode="auto">
          <a:xfrm>
            <a:off x="7013575" y="3873500"/>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i="1">
                <a:solidFill>
                  <a:schemeClr val="tx2">
                    <a:lumMod val="90000"/>
                    <a:lumOff val="10000"/>
                  </a:schemeClr>
                </a:solidFill>
              </a:rPr>
              <a:t>B</a:t>
            </a:r>
            <a:r>
              <a:rPr lang="en-US" sz="1600" b="1">
                <a:solidFill>
                  <a:schemeClr val="tx2">
                    <a:lumMod val="90000"/>
                    <a:lumOff val="10000"/>
                  </a:schemeClr>
                </a:solidFill>
              </a:rPr>
              <a:t>–1</a:t>
            </a:r>
          </a:p>
        </p:txBody>
      </p:sp>
      <p:sp>
        <p:nvSpPr>
          <p:cNvPr id="12324" name="Rectangle 1060"/>
          <p:cNvSpPr>
            <a:spLocks noChangeArrowheads="1"/>
          </p:cNvSpPr>
          <p:nvPr/>
        </p:nvSpPr>
        <p:spPr bwMode="auto">
          <a:xfrm>
            <a:off x="5870575" y="3873500"/>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1</a:t>
            </a:r>
          </a:p>
        </p:txBody>
      </p:sp>
      <p:sp>
        <p:nvSpPr>
          <p:cNvPr id="12325" name="Rectangle 1061"/>
          <p:cNvSpPr>
            <a:spLocks noChangeArrowheads="1"/>
          </p:cNvSpPr>
          <p:nvPr/>
        </p:nvSpPr>
        <p:spPr bwMode="auto">
          <a:xfrm>
            <a:off x="5413375" y="3873500"/>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0</a:t>
            </a:r>
          </a:p>
        </p:txBody>
      </p:sp>
      <p:sp>
        <p:nvSpPr>
          <p:cNvPr id="12326" name="Rectangle 1062"/>
          <p:cNvSpPr>
            <a:spLocks noChangeArrowheads="1"/>
          </p:cNvSpPr>
          <p:nvPr/>
        </p:nvSpPr>
        <p:spPr bwMode="auto">
          <a:xfrm>
            <a:off x="3660775" y="3200400"/>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valid</a:t>
            </a:r>
          </a:p>
        </p:txBody>
      </p:sp>
      <p:sp>
        <p:nvSpPr>
          <p:cNvPr id="12327" name="Rectangle 1063"/>
          <p:cNvSpPr>
            <a:spLocks noChangeArrowheads="1"/>
          </p:cNvSpPr>
          <p:nvPr/>
        </p:nvSpPr>
        <p:spPr bwMode="auto">
          <a:xfrm>
            <a:off x="3660775" y="3873500"/>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valid</a:t>
            </a:r>
          </a:p>
        </p:txBody>
      </p:sp>
      <p:sp>
        <p:nvSpPr>
          <p:cNvPr id="12328" name="Rectangle 1064"/>
          <p:cNvSpPr>
            <a:spLocks noChangeArrowheads="1"/>
          </p:cNvSpPr>
          <p:nvPr/>
        </p:nvSpPr>
        <p:spPr bwMode="auto">
          <a:xfrm>
            <a:off x="4346575" y="3200400"/>
            <a:ext cx="9144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tag</a:t>
            </a:r>
          </a:p>
        </p:txBody>
      </p:sp>
      <p:sp>
        <p:nvSpPr>
          <p:cNvPr id="12329" name="Rectangle 1065"/>
          <p:cNvSpPr>
            <a:spLocks noChangeArrowheads="1"/>
          </p:cNvSpPr>
          <p:nvPr/>
        </p:nvSpPr>
        <p:spPr bwMode="auto">
          <a:xfrm>
            <a:off x="4346575" y="3873500"/>
            <a:ext cx="9144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tag</a:t>
            </a:r>
          </a:p>
        </p:txBody>
      </p:sp>
      <p:sp>
        <p:nvSpPr>
          <p:cNvPr id="12330" name="Text Box 1066"/>
          <p:cNvSpPr txBox="1">
            <a:spLocks noChangeArrowheads="1"/>
          </p:cNvSpPr>
          <p:nvPr/>
        </p:nvSpPr>
        <p:spPr bwMode="auto">
          <a:xfrm>
            <a:off x="2749550" y="3594686"/>
            <a:ext cx="721672" cy="338554"/>
          </a:xfrm>
          <a:prstGeom prst="rect">
            <a:avLst/>
          </a:prstGeom>
          <a:noFill/>
          <a:ln w="12700">
            <a:noFill/>
            <a:miter lim="800000"/>
            <a:headEnd/>
            <a:tailEnd/>
          </a:ln>
        </p:spPr>
        <p:txBody>
          <a:bodyPr wrap="none" anchor="ctr">
            <a:spAutoFit/>
          </a:bodyPr>
          <a:lstStyle/>
          <a:p>
            <a:pPr>
              <a:lnSpc>
                <a:spcPct val="100000"/>
              </a:lnSpc>
              <a:spcBef>
                <a:spcPct val="0"/>
              </a:spcBef>
            </a:pPr>
            <a:r>
              <a:rPr lang="en-US" sz="1600" b="1">
                <a:solidFill>
                  <a:schemeClr val="tx2">
                    <a:lumMod val="90000"/>
                    <a:lumOff val="10000"/>
                  </a:schemeClr>
                </a:solidFill>
              </a:rPr>
              <a:t>set 1:</a:t>
            </a:r>
          </a:p>
        </p:txBody>
      </p:sp>
      <p:sp>
        <p:nvSpPr>
          <p:cNvPr id="12331" name="Rectangle 1067"/>
          <p:cNvSpPr>
            <a:spLocks noChangeArrowheads="1"/>
          </p:cNvSpPr>
          <p:nvPr/>
        </p:nvSpPr>
        <p:spPr bwMode="auto">
          <a:xfrm>
            <a:off x="5210175" y="3543300"/>
            <a:ext cx="685800" cy="304800"/>
          </a:xfrm>
          <a:prstGeom prst="rect">
            <a:avLst/>
          </a:prstGeom>
          <a:noFill/>
          <a:ln w="12700">
            <a:noFill/>
            <a:miter lim="800000"/>
            <a:headEnd/>
            <a:tailEnd/>
          </a:ln>
        </p:spPr>
        <p:txBody>
          <a:bodyPr wrap="none" anchor="ctr"/>
          <a:lstStyle/>
          <a:p>
            <a:pPr>
              <a:lnSpc>
                <a:spcPct val="100000"/>
              </a:lnSpc>
              <a:spcBef>
                <a:spcPct val="0"/>
              </a:spcBef>
            </a:pPr>
            <a:r>
              <a:rPr lang="en-US" sz="1600" b="1">
                <a:solidFill>
                  <a:schemeClr val="tx2">
                    <a:lumMod val="90000"/>
                    <a:lumOff val="10000"/>
                  </a:schemeClr>
                </a:solidFill>
              </a:rPr>
              <a:t>• • •</a:t>
            </a:r>
          </a:p>
        </p:txBody>
      </p:sp>
      <p:sp>
        <p:nvSpPr>
          <p:cNvPr id="12332" name="Rectangle 1068"/>
          <p:cNvSpPr>
            <a:spLocks noChangeArrowheads="1"/>
          </p:cNvSpPr>
          <p:nvPr/>
        </p:nvSpPr>
        <p:spPr bwMode="auto">
          <a:xfrm>
            <a:off x="3432175" y="4887913"/>
            <a:ext cx="4267200" cy="1208087"/>
          </a:xfrm>
          <a:prstGeom prst="rect">
            <a:avLst/>
          </a:prstGeom>
          <a:solidFill>
            <a:srgbClr val="00FFFF"/>
          </a:solidFill>
          <a:ln w="12700">
            <a:solidFill>
              <a:schemeClr val="tx1"/>
            </a:solidFill>
            <a:miter lim="800000"/>
            <a:headEnd/>
            <a:tailEnd/>
          </a:ln>
        </p:spPr>
        <p:txBody>
          <a:bodyPr wrap="none" anchor="ctr"/>
          <a:lstStyle/>
          <a:p>
            <a:pPr>
              <a:lnSpc>
                <a:spcPct val="100000"/>
              </a:lnSpc>
              <a:spcBef>
                <a:spcPct val="0"/>
              </a:spcBef>
            </a:pPr>
            <a:endParaRPr lang="en-US" sz="1600"/>
          </a:p>
        </p:txBody>
      </p:sp>
      <p:sp>
        <p:nvSpPr>
          <p:cNvPr id="12333" name="Rectangle 1069"/>
          <p:cNvSpPr>
            <a:spLocks noChangeArrowheads="1"/>
          </p:cNvSpPr>
          <p:nvPr/>
        </p:nvSpPr>
        <p:spPr bwMode="auto">
          <a:xfrm>
            <a:off x="6327775" y="4964113"/>
            <a:ext cx="6858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 • •</a:t>
            </a:r>
          </a:p>
        </p:txBody>
      </p:sp>
      <p:sp>
        <p:nvSpPr>
          <p:cNvPr id="12334" name="Rectangle 1070"/>
          <p:cNvSpPr>
            <a:spLocks noChangeArrowheads="1"/>
          </p:cNvSpPr>
          <p:nvPr/>
        </p:nvSpPr>
        <p:spPr bwMode="auto">
          <a:xfrm>
            <a:off x="7013575" y="49641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i="1">
                <a:solidFill>
                  <a:schemeClr val="tx2">
                    <a:lumMod val="90000"/>
                    <a:lumOff val="10000"/>
                  </a:schemeClr>
                </a:solidFill>
              </a:rPr>
              <a:t>B</a:t>
            </a:r>
            <a:r>
              <a:rPr lang="en-US" sz="1600" b="1">
                <a:solidFill>
                  <a:schemeClr val="tx2">
                    <a:lumMod val="90000"/>
                    <a:lumOff val="10000"/>
                  </a:schemeClr>
                </a:solidFill>
              </a:rPr>
              <a:t>–1</a:t>
            </a:r>
          </a:p>
        </p:txBody>
      </p:sp>
      <p:sp>
        <p:nvSpPr>
          <p:cNvPr id="12335" name="Rectangle 1071"/>
          <p:cNvSpPr>
            <a:spLocks noChangeArrowheads="1"/>
          </p:cNvSpPr>
          <p:nvPr/>
        </p:nvSpPr>
        <p:spPr bwMode="auto">
          <a:xfrm>
            <a:off x="5870575" y="49641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1</a:t>
            </a:r>
          </a:p>
        </p:txBody>
      </p:sp>
      <p:sp>
        <p:nvSpPr>
          <p:cNvPr id="12336" name="Rectangle 1072"/>
          <p:cNvSpPr>
            <a:spLocks noChangeArrowheads="1"/>
          </p:cNvSpPr>
          <p:nvPr/>
        </p:nvSpPr>
        <p:spPr bwMode="auto">
          <a:xfrm>
            <a:off x="5413375" y="49641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0</a:t>
            </a:r>
          </a:p>
        </p:txBody>
      </p:sp>
      <p:sp>
        <p:nvSpPr>
          <p:cNvPr id="12337" name="Rectangle 1073"/>
          <p:cNvSpPr>
            <a:spLocks noChangeArrowheads="1"/>
          </p:cNvSpPr>
          <p:nvPr/>
        </p:nvSpPr>
        <p:spPr bwMode="auto">
          <a:xfrm>
            <a:off x="6327775" y="5637213"/>
            <a:ext cx="6858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 • •</a:t>
            </a:r>
          </a:p>
        </p:txBody>
      </p:sp>
      <p:sp>
        <p:nvSpPr>
          <p:cNvPr id="12338" name="Rectangle 1074"/>
          <p:cNvSpPr>
            <a:spLocks noChangeArrowheads="1"/>
          </p:cNvSpPr>
          <p:nvPr/>
        </p:nvSpPr>
        <p:spPr bwMode="auto">
          <a:xfrm>
            <a:off x="7013575" y="56372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i="1">
                <a:solidFill>
                  <a:schemeClr val="tx2">
                    <a:lumMod val="90000"/>
                    <a:lumOff val="10000"/>
                  </a:schemeClr>
                </a:solidFill>
              </a:rPr>
              <a:t>B</a:t>
            </a:r>
            <a:r>
              <a:rPr lang="en-US" sz="1600" b="1">
                <a:solidFill>
                  <a:schemeClr val="tx2">
                    <a:lumMod val="90000"/>
                    <a:lumOff val="10000"/>
                  </a:schemeClr>
                </a:solidFill>
              </a:rPr>
              <a:t>–1</a:t>
            </a:r>
          </a:p>
        </p:txBody>
      </p:sp>
      <p:sp>
        <p:nvSpPr>
          <p:cNvPr id="12339" name="Rectangle 1075"/>
          <p:cNvSpPr>
            <a:spLocks noChangeArrowheads="1"/>
          </p:cNvSpPr>
          <p:nvPr/>
        </p:nvSpPr>
        <p:spPr bwMode="auto">
          <a:xfrm>
            <a:off x="5870575" y="56372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1</a:t>
            </a:r>
          </a:p>
        </p:txBody>
      </p:sp>
      <p:sp>
        <p:nvSpPr>
          <p:cNvPr id="12340" name="Rectangle 1076"/>
          <p:cNvSpPr>
            <a:spLocks noChangeArrowheads="1"/>
          </p:cNvSpPr>
          <p:nvPr/>
        </p:nvSpPr>
        <p:spPr bwMode="auto">
          <a:xfrm>
            <a:off x="5413375" y="56372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0</a:t>
            </a:r>
          </a:p>
        </p:txBody>
      </p:sp>
      <p:sp>
        <p:nvSpPr>
          <p:cNvPr id="12341" name="Rectangle 1077"/>
          <p:cNvSpPr>
            <a:spLocks noChangeArrowheads="1"/>
          </p:cNvSpPr>
          <p:nvPr/>
        </p:nvSpPr>
        <p:spPr bwMode="auto">
          <a:xfrm>
            <a:off x="3660775" y="49641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valid</a:t>
            </a:r>
          </a:p>
        </p:txBody>
      </p:sp>
      <p:sp>
        <p:nvSpPr>
          <p:cNvPr id="12342" name="Rectangle 1078"/>
          <p:cNvSpPr>
            <a:spLocks noChangeArrowheads="1"/>
          </p:cNvSpPr>
          <p:nvPr/>
        </p:nvSpPr>
        <p:spPr bwMode="auto">
          <a:xfrm>
            <a:off x="3660775" y="5637213"/>
            <a:ext cx="4572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valid</a:t>
            </a:r>
          </a:p>
        </p:txBody>
      </p:sp>
      <p:sp>
        <p:nvSpPr>
          <p:cNvPr id="12343" name="Rectangle 1079"/>
          <p:cNvSpPr>
            <a:spLocks noChangeArrowheads="1"/>
          </p:cNvSpPr>
          <p:nvPr/>
        </p:nvSpPr>
        <p:spPr bwMode="auto">
          <a:xfrm>
            <a:off x="4346575" y="4964113"/>
            <a:ext cx="9144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tag</a:t>
            </a:r>
          </a:p>
        </p:txBody>
      </p:sp>
      <p:sp>
        <p:nvSpPr>
          <p:cNvPr id="12344" name="Rectangle 1080"/>
          <p:cNvSpPr>
            <a:spLocks noChangeArrowheads="1"/>
          </p:cNvSpPr>
          <p:nvPr/>
        </p:nvSpPr>
        <p:spPr bwMode="auto">
          <a:xfrm>
            <a:off x="4346575" y="5637213"/>
            <a:ext cx="914400" cy="304800"/>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600" b="1">
                <a:solidFill>
                  <a:schemeClr val="tx2">
                    <a:lumMod val="90000"/>
                    <a:lumOff val="10000"/>
                  </a:schemeClr>
                </a:solidFill>
              </a:rPr>
              <a:t>tag</a:t>
            </a:r>
          </a:p>
        </p:txBody>
      </p:sp>
      <p:sp>
        <p:nvSpPr>
          <p:cNvPr id="12345" name="Text Box 1081"/>
          <p:cNvSpPr txBox="1">
            <a:spLocks noChangeArrowheads="1"/>
          </p:cNvSpPr>
          <p:nvPr/>
        </p:nvSpPr>
        <p:spPr bwMode="auto">
          <a:xfrm>
            <a:off x="2549525" y="5358398"/>
            <a:ext cx="938077" cy="338554"/>
          </a:xfrm>
          <a:prstGeom prst="rect">
            <a:avLst/>
          </a:prstGeom>
          <a:noFill/>
          <a:ln w="12700">
            <a:noFill/>
            <a:miter lim="800000"/>
            <a:headEnd/>
            <a:tailEnd/>
          </a:ln>
        </p:spPr>
        <p:txBody>
          <a:bodyPr wrap="none" anchor="ctr">
            <a:spAutoFit/>
          </a:bodyPr>
          <a:lstStyle/>
          <a:p>
            <a:pPr>
              <a:lnSpc>
                <a:spcPct val="100000"/>
              </a:lnSpc>
              <a:spcBef>
                <a:spcPct val="0"/>
              </a:spcBef>
            </a:pPr>
            <a:r>
              <a:rPr lang="en-US" sz="1600" b="1" dirty="0">
                <a:solidFill>
                  <a:schemeClr val="tx2">
                    <a:lumMod val="90000"/>
                    <a:lumOff val="10000"/>
                  </a:schemeClr>
                </a:solidFill>
              </a:rPr>
              <a:t>set </a:t>
            </a:r>
            <a:r>
              <a:rPr lang="en-US" sz="1600" b="1" i="1" dirty="0">
                <a:solidFill>
                  <a:schemeClr val="tx2">
                    <a:lumMod val="90000"/>
                    <a:lumOff val="10000"/>
                  </a:schemeClr>
                </a:solidFill>
              </a:rPr>
              <a:t>R</a:t>
            </a:r>
            <a:r>
              <a:rPr lang="en-US" sz="1600" b="1" dirty="0" smtClean="0">
                <a:solidFill>
                  <a:schemeClr val="tx2">
                    <a:lumMod val="90000"/>
                    <a:lumOff val="10000"/>
                  </a:schemeClr>
                </a:solidFill>
              </a:rPr>
              <a:t>-1</a:t>
            </a:r>
            <a:r>
              <a:rPr lang="en-US" sz="1600" b="1" dirty="0">
                <a:solidFill>
                  <a:schemeClr val="tx2">
                    <a:lumMod val="90000"/>
                    <a:lumOff val="10000"/>
                  </a:schemeClr>
                </a:solidFill>
              </a:rPr>
              <a:t>:</a:t>
            </a:r>
          </a:p>
        </p:txBody>
      </p:sp>
      <p:sp>
        <p:nvSpPr>
          <p:cNvPr id="12346" name="Rectangle 1082"/>
          <p:cNvSpPr>
            <a:spLocks noChangeArrowheads="1"/>
          </p:cNvSpPr>
          <p:nvPr/>
        </p:nvSpPr>
        <p:spPr bwMode="auto">
          <a:xfrm>
            <a:off x="5210175" y="5307013"/>
            <a:ext cx="685800" cy="304800"/>
          </a:xfrm>
          <a:prstGeom prst="rect">
            <a:avLst/>
          </a:prstGeom>
          <a:noFill/>
          <a:ln w="12700">
            <a:noFill/>
            <a:miter lim="800000"/>
            <a:headEnd/>
            <a:tailEnd/>
          </a:ln>
        </p:spPr>
        <p:txBody>
          <a:bodyPr wrap="none" anchor="ctr"/>
          <a:lstStyle/>
          <a:p>
            <a:pPr>
              <a:lnSpc>
                <a:spcPct val="100000"/>
              </a:lnSpc>
              <a:spcBef>
                <a:spcPct val="0"/>
              </a:spcBef>
            </a:pPr>
            <a:r>
              <a:rPr lang="en-US" sz="1600" b="1">
                <a:solidFill>
                  <a:schemeClr val="tx2">
                    <a:lumMod val="90000"/>
                    <a:lumOff val="10000"/>
                  </a:schemeClr>
                </a:solidFill>
              </a:rPr>
              <a:t>• • •</a:t>
            </a:r>
          </a:p>
        </p:txBody>
      </p:sp>
      <p:sp>
        <p:nvSpPr>
          <p:cNvPr id="12347" name="Rectangle 1083"/>
          <p:cNvSpPr>
            <a:spLocks noChangeArrowheads="1"/>
          </p:cNvSpPr>
          <p:nvPr/>
        </p:nvSpPr>
        <p:spPr bwMode="auto">
          <a:xfrm>
            <a:off x="5264150" y="4495800"/>
            <a:ext cx="685800" cy="304800"/>
          </a:xfrm>
          <a:prstGeom prst="rect">
            <a:avLst/>
          </a:prstGeom>
          <a:noFill/>
          <a:ln w="12700">
            <a:noFill/>
            <a:miter lim="800000"/>
            <a:headEnd/>
            <a:tailEnd/>
          </a:ln>
        </p:spPr>
        <p:txBody>
          <a:bodyPr wrap="none" anchor="ctr"/>
          <a:lstStyle/>
          <a:p>
            <a:pPr>
              <a:lnSpc>
                <a:spcPct val="100000"/>
              </a:lnSpc>
              <a:spcBef>
                <a:spcPct val="0"/>
              </a:spcBef>
            </a:pPr>
            <a:r>
              <a:rPr lang="en-US" sz="1600" b="1">
                <a:solidFill>
                  <a:schemeClr val="tx2">
                    <a:lumMod val="90000"/>
                    <a:lumOff val="10000"/>
                  </a:schemeClr>
                </a:solidFill>
              </a:rPr>
              <a:t>• • •</a:t>
            </a:r>
          </a:p>
        </p:txBody>
      </p:sp>
      <p:sp>
        <p:nvSpPr>
          <p:cNvPr id="12348" name="Text Box 1084"/>
          <p:cNvSpPr txBox="1">
            <a:spLocks noChangeArrowheads="1"/>
          </p:cNvSpPr>
          <p:nvPr/>
        </p:nvSpPr>
        <p:spPr bwMode="auto">
          <a:xfrm>
            <a:off x="152400" y="685800"/>
            <a:ext cx="2133600" cy="2308324"/>
          </a:xfrm>
          <a:prstGeom prst="rect">
            <a:avLst/>
          </a:prstGeom>
          <a:noFill/>
          <a:ln w="25400">
            <a:solidFill>
              <a:schemeClr val="tx1"/>
            </a:solidFill>
            <a:miter lim="800000"/>
            <a:headEnd/>
            <a:tailEnd/>
          </a:ln>
        </p:spPr>
        <p:txBody>
          <a:bodyPr wrap="square">
            <a:spAutoFit/>
          </a:bodyPr>
          <a:lstStyle/>
          <a:p>
            <a:pPr>
              <a:lnSpc>
                <a:spcPct val="100000"/>
              </a:lnSpc>
              <a:spcBef>
                <a:spcPct val="0"/>
              </a:spcBef>
            </a:pPr>
            <a:r>
              <a:rPr lang="en-US" dirty="0">
                <a:solidFill>
                  <a:schemeClr val="tx2">
                    <a:lumMod val="90000"/>
                    <a:lumOff val="10000"/>
                  </a:schemeClr>
                </a:solidFill>
              </a:rPr>
              <a:t>Cache is an array</a:t>
            </a:r>
          </a:p>
          <a:p>
            <a:pPr>
              <a:lnSpc>
                <a:spcPct val="100000"/>
              </a:lnSpc>
              <a:spcBef>
                <a:spcPct val="0"/>
              </a:spcBef>
            </a:pPr>
            <a:r>
              <a:rPr lang="en-US" dirty="0">
                <a:solidFill>
                  <a:schemeClr val="tx2">
                    <a:lumMod val="90000"/>
                    <a:lumOff val="10000"/>
                  </a:schemeClr>
                </a:solidFill>
              </a:rPr>
              <a:t>of </a:t>
            </a:r>
            <a:r>
              <a:rPr lang="en-US" b="1" dirty="0">
                <a:solidFill>
                  <a:schemeClr val="tx2">
                    <a:lumMod val="90000"/>
                    <a:lumOff val="10000"/>
                  </a:schemeClr>
                </a:solidFill>
              </a:rPr>
              <a:t>sets</a:t>
            </a:r>
          </a:p>
          <a:p>
            <a:pPr>
              <a:lnSpc>
                <a:spcPct val="100000"/>
              </a:lnSpc>
              <a:spcBef>
                <a:spcPct val="0"/>
              </a:spcBef>
            </a:pPr>
            <a:endParaRPr lang="en-US" dirty="0">
              <a:solidFill>
                <a:schemeClr val="tx2">
                  <a:lumMod val="90000"/>
                  <a:lumOff val="10000"/>
                </a:schemeClr>
              </a:solidFill>
            </a:endParaRPr>
          </a:p>
          <a:p>
            <a:pPr>
              <a:lnSpc>
                <a:spcPct val="100000"/>
              </a:lnSpc>
              <a:spcBef>
                <a:spcPct val="0"/>
              </a:spcBef>
            </a:pPr>
            <a:r>
              <a:rPr lang="en-US" dirty="0">
                <a:solidFill>
                  <a:schemeClr val="tx2">
                    <a:lumMod val="90000"/>
                    <a:lumOff val="10000"/>
                  </a:schemeClr>
                </a:solidFill>
              </a:rPr>
              <a:t>Each set contains</a:t>
            </a:r>
          </a:p>
          <a:p>
            <a:pPr>
              <a:lnSpc>
                <a:spcPct val="100000"/>
              </a:lnSpc>
              <a:spcBef>
                <a:spcPct val="0"/>
              </a:spcBef>
            </a:pPr>
            <a:r>
              <a:rPr lang="en-US" dirty="0">
                <a:solidFill>
                  <a:schemeClr val="tx2">
                    <a:lumMod val="90000"/>
                    <a:lumOff val="10000"/>
                  </a:schemeClr>
                </a:solidFill>
              </a:rPr>
              <a:t>one or more </a:t>
            </a:r>
            <a:r>
              <a:rPr lang="en-US" b="1" dirty="0">
                <a:solidFill>
                  <a:schemeClr val="tx2">
                    <a:lumMod val="90000"/>
                    <a:lumOff val="10000"/>
                  </a:schemeClr>
                </a:solidFill>
              </a:rPr>
              <a:t>lines</a:t>
            </a:r>
          </a:p>
          <a:p>
            <a:pPr>
              <a:lnSpc>
                <a:spcPct val="100000"/>
              </a:lnSpc>
              <a:spcBef>
                <a:spcPct val="0"/>
              </a:spcBef>
            </a:pPr>
            <a:endParaRPr lang="en-US" dirty="0">
              <a:solidFill>
                <a:schemeClr val="tx2">
                  <a:lumMod val="90000"/>
                  <a:lumOff val="10000"/>
                </a:schemeClr>
              </a:solidFill>
            </a:endParaRPr>
          </a:p>
          <a:p>
            <a:pPr>
              <a:lnSpc>
                <a:spcPct val="100000"/>
              </a:lnSpc>
              <a:spcBef>
                <a:spcPct val="0"/>
              </a:spcBef>
            </a:pPr>
            <a:r>
              <a:rPr lang="en-US" dirty="0">
                <a:solidFill>
                  <a:schemeClr val="tx2">
                    <a:lumMod val="90000"/>
                    <a:lumOff val="10000"/>
                  </a:schemeClr>
                </a:solidFill>
              </a:rPr>
              <a:t>Each line holds a</a:t>
            </a:r>
          </a:p>
          <a:p>
            <a:pPr>
              <a:lnSpc>
                <a:spcPct val="100000"/>
              </a:lnSpc>
              <a:spcBef>
                <a:spcPct val="0"/>
              </a:spcBef>
            </a:pPr>
            <a:r>
              <a:rPr lang="en-US" b="1" dirty="0">
                <a:solidFill>
                  <a:schemeClr val="tx2">
                    <a:lumMod val="90000"/>
                    <a:lumOff val="10000"/>
                  </a:schemeClr>
                </a:solidFill>
              </a:rPr>
              <a:t>block of data</a:t>
            </a:r>
          </a:p>
        </p:txBody>
      </p:sp>
      <p:sp>
        <p:nvSpPr>
          <p:cNvPr id="12349" name="Text Box 1086"/>
          <p:cNvSpPr txBox="1">
            <a:spLocks noChangeArrowheads="1"/>
          </p:cNvSpPr>
          <p:nvPr/>
        </p:nvSpPr>
        <p:spPr bwMode="auto">
          <a:xfrm>
            <a:off x="152400" y="4495800"/>
            <a:ext cx="2330765" cy="1074653"/>
          </a:xfrm>
          <a:prstGeom prst="rect">
            <a:avLst/>
          </a:prstGeom>
          <a:noFill/>
          <a:ln w="12700">
            <a:noFill/>
            <a:miter lim="800000"/>
            <a:headEnd/>
            <a:tailEnd/>
          </a:ln>
        </p:spPr>
        <p:txBody>
          <a:bodyPr wrap="none" lIns="90487" tIns="44450" rIns="90487" bIns="44450">
            <a:spAutoFit/>
          </a:bodyPr>
          <a:lstStyle/>
          <a:p>
            <a:r>
              <a:rPr lang="en-US" b="1" dirty="0">
                <a:solidFill>
                  <a:srgbClr val="FF0000"/>
                </a:solidFill>
              </a:rPr>
              <a:t>Set # </a:t>
            </a:r>
            <a:r>
              <a:rPr lang="en-US" b="1" dirty="0" smtClean="0">
                <a:solidFill>
                  <a:srgbClr val="FF0000"/>
                </a:solidFill>
              </a:rPr>
              <a:t>  ≡  hash code</a:t>
            </a:r>
            <a:br>
              <a:rPr lang="en-US" b="1" dirty="0" smtClean="0">
                <a:solidFill>
                  <a:srgbClr val="FF0000"/>
                </a:solidFill>
              </a:rPr>
            </a:br>
            <a:r>
              <a:rPr lang="en-US" b="1" dirty="0" smtClean="0">
                <a:solidFill>
                  <a:srgbClr val="FF0000"/>
                </a:solidFill>
              </a:rPr>
              <a:t>(index)</a:t>
            </a:r>
            <a:endParaRPr lang="en-US" b="1" dirty="0">
              <a:solidFill>
                <a:srgbClr val="FF0000"/>
              </a:solidFill>
            </a:endParaRPr>
          </a:p>
          <a:p>
            <a:endParaRPr lang="en-US" sz="1000" b="1" dirty="0">
              <a:solidFill>
                <a:srgbClr val="FF0000"/>
              </a:solidFill>
            </a:endParaRPr>
          </a:p>
          <a:p>
            <a:r>
              <a:rPr lang="en-US" b="1" dirty="0">
                <a:solidFill>
                  <a:srgbClr val="FF0000"/>
                </a:solidFill>
              </a:rPr>
              <a:t>Tag   </a:t>
            </a:r>
            <a:r>
              <a:rPr lang="en-US" b="1" dirty="0" smtClean="0">
                <a:solidFill>
                  <a:srgbClr val="FF0000"/>
                </a:solidFill>
              </a:rPr>
              <a:t>  ≡  hash </a:t>
            </a:r>
            <a:r>
              <a:rPr lang="en-US" b="1" dirty="0">
                <a:solidFill>
                  <a:srgbClr val="FF0000"/>
                </a:solidFill>
              </a:rPr>
              <a:t>key</a:t>
            </a:r>
          </a:p>
        </p:txBody>
      </p:sp>
      <p:sp>
        <p:nvSpPr>
          <p:cNvPr id="62" name="Slide Number Placeholder 61"/>
          <p:cNvSpPr>
            <a:spLocks noGrp="1"/>
          </p:cNvSpPr>
          <p:nvPr>
            <p:ph type="sldNum" sz="quarter" idx="12"/>
          </p:nvPr>
        </p:nvSpPr>
        <p:spPr/>
        <p:txBody>
          <a:bodyPr/>
          <a:lstStyle/>
          <a:p>
            <a:pPr>
              <a:defRPr/>
            </a:pPr>
            <a:fld id="{9B3F316D-389F-4488-B560-5E2DB5DE07B1}" type="slidenum">
              <a:rPr lang="en-CA" smtClean="0"/>
              <a:pPr>
                <a:defRPr/>
              </a:pPr>
              <a:t>3</a:t>
            </a:fld>
            <a:endParaRPr lang="en-C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534" name="Rectangle 1094"/>
          <p:cNvSpPr>
            <a:spLocks noGrp="1" noChangeArrowheads="1"/>
          </p:cNvSpPr>
          <p:nvPr>
            <p:ph type="title"/>
          </p:nvPr>
        </p:nvSpPr>
        <p:spPr>
          <a:xfrm>
            <a:off x="381000" y="0"/>
            <a:ext cx="8153400" cy="422275"/>
          </a:xfrm>
        </p:spPr>
        <p:txBody>
          <a:bodyPr/>
          <a:lstStyle/>
          <a:p>
            <a:pPr eaLnBrk="1" hangingPunct="1">
              <a:defRPr/>
            </a:pPr>
            <a:r>
              <a:rPr lang="en-US" dirty="0" smtClean="0"/>
              <a:t>Addressing Caches (Memory-Cache Mapping)</a:t>
            </a:r>
          </a:p>
        </p:txBody>
      </p:sp>
      <p:sp>
        <p:nvSpPr>
          <p:cNvPr id="13315" name="Rectangle 1027"/>
          <p:cNvSpPr>
            <a:spLocks noChangeArrowheads="1"/>
          </p:cNvSpPr>
          <p:nvPr/>
        </p:nvSpPr>
        <p:spPr bwMode="auto">
          <a:xfrm>
            <a:off x="5324475" y="1331913"/>
            <a:ext cx="674864" cy="335989"/>
          </a:xfrm>
          <a:prstGeom prst="rect">
            <a:avLst/>
          </a:prstGeom>
          <a:noFill/>
          <a:ln w="12700">
            <a:noFill/>
            <a:miter lim="800000"/>
            <a:headEnd/>
            <a:tailEnd/>
          </a:ln>
        </p:spPr>
        <p:txBody>
          <a:bodyPr wrap="none" lIns="90487" tIns="44450" rIns="90487" bIns="44450">
            <a:spAutoFit/>
          </a:bodyPr>
          <a:lstStyle/>
          <a:p>
            <a:pPr>
              <a:lnSpc>
                <a:spcPct val="100000"/>
              </a:lnSpc>
              <a:spcBef>
                <a:spcPct val="0"/>
              </a:spcBef>
            </a:pPr>
            <a:r>
              <a:rPr lang="en-US" sz="1600" b="1">
                <a:solidFill>
                  <a:schemeClr val="tx2">
                    <a:lumMod val="90000"/>
                    <a:lumOff val="10000"/>
                  </a:schemeClr>
                </a:solidFill>
              </a:rPr>
              <a:t>t bits</a:t>
            </a:r>
          </a:p>
        </p:txBody>
      </p:sp>
      <p:sp>
        <p:nvSpPr>
          <p:cNvPr id="13316" name="Rectangle 1028"/>
          <p:cNvSpPr>
            <a:spLocks noChangeArrowheads="1"/>
          </p:cNvSpPr>
          <p:nvPr/>
        </p:nvSpPr>
        <p:spPr bwMode="auto">
          <a:xfrm>
            <a:off x="6423025" y="1331913"/>
            <a:ext cx="719748" cy="335989"/>
          </a:xfrm>
          <a:prstGeom prst="rect">
            <a:avLst/>
          </a:prstGeom>
          <a:noFill/>
          <a:ln w="12700">
            <a:noFill/>
            <a:miter lim="800000"/>
            <a:headEnd/>
            <a:tailEnd/>
          </a:ln>
        </p:spPr>
        <p:txBody>
          <a:bodyPr wrap="none" lIns="90487" tIns="44450" rIns="90487" bIns="44450">
            <a:spAutoFit/>
          </a:bodyPr>
          <a:lstStyle/>
          <a:p>
            <a:pPr>
              <a:lnSpc>
                <a:spcPct val="100000"/>
              </a:lnSpc>
              <a:spcBef>
                <a:spcPct val="0"/>
              </a:spcBef>
            </a:pPr>
            <a:r>
              <a:rPr lang="en-US" sz="1600" b="1">
                <a:solidFill>
                  <a:schemeClr val="tx2">
                    <a:lumMod val="90000"/>
                    <a:lumOff val="10000"/>
                  </a:schemeClr>
                </a:solidFill>
              </a:rPr>
              <a:t>s bits</a:t>
            </a:r>
          </a:p>
        </p:txBody>
      </p:sp>
      <p:sp>
        <p:nvSpPr>
          <p:cNvPr id="13317" name="Rectangle 1029"/>
          <p:cNvSpPr>
            <a:spLocks noChangeArrowheads="1"/>
          </p:cNvSpPr>
          <p:nvPr/>
        </p:nvSpPr>
        <p:spPr bwMode="auto">
          <a:xfrm>
            <a:off x="7307263" y="1711325"/>
            <a:ext cx="1143000" cy="231775"/>
          </a:xfrm>
          <a:prstGeom prst="rect">
            <a:avLst/>
          </a:prstGeom>
          <a:noFill/>
          <a:ln w="12700">
            <a:solidFill>
              <a:schemeClr val="tx1"/>
            </a:solidFill>
            <a:miter lim="800000"/>
            <a:headEnd/>
            <a:tailEnd/>
          </a:ln>
        </p:spPr>
        <p:txBody>
          <a:bodyPr wrap="none" anchor="ctr"/>
          <a:lstStyle/>
          <a:p>
            <a:pPr algn="ctr">
              <a:lnSpc>
                <a:spcPct val="100000"/>
              </a:lnSpc>
              <a:spcBef>
                <a:spcPct val="0"/>
              </a:spcBef>
            </a:pPr>
            <a:endParaRPr lang="en-US" sz="1600"/>
          </a:p>
        </p:txBody>
      </p:sp>
      <p:sp>
        <p:nvSpPr>
          <p:cNvPr id="13318" name="Rectangle 1030"/>
          <p:cNvSpPr>
            <a:spLocks noChangeArrowheads="1"/>
          </p:cNvSpPr>
          <p:nvPr/>
        </p:nvSpPr>
        <p:spPr bwMode="auto">
          <a:xfrm>
            <a:off x="6164263" y="1711325"/>
            <a:ext cx="1143000" cy="231775"/>
          </a:xfrm>
          <a:prstGeom prst="rect">
            <a:avLst/>
          </a:prstGeom>
          <a:noFill/>
          <a:ln w="12700">
            <a:solidFill>
              <a:schemeClr val="tx1"/>
            </a:solidFill>
            <a:miter lim="800000"/>
            <a:headEnd/>
            <a:tailEnd/>
          </a:ln>
        </p:spPr>
        <p:txBody>
          <a:bodyPr wrap="none" anchor="ctr"/>
          <a:lstStyle/>
          <a:p>
            <a:pPr algn="ctr">
              <a:lnSpc>
                <a:spcPct val="100000"/>
              </a:lnSpc>
              <a:spcBef>
                <a:spcPct val="0"/>
              </a:spcBef>
            </a:pPr>
            <a:endParaRPr lang="en-US" sz="1600"/>
          </a:p>
        </p:txBody>
      </p:sp>
      <p:sp>
        <p:nvSpPr>
          <p:cNvPr id="13319" name="Rectangle 1031"/>
          <p:cNvSpPr>
            <a:spLocks noChangeArrowheads="1"/>
          </p:cNvSpPr>
          <p:nvPr/>
        </p:nvSpPr>
        <p:spPr bwMode="auto">
          <a:xfrm>
            <a:off x="5021263" y="1711325"/>
            <a:ext cx="1143000" cy="231775"/>
          </a:xfrm>
          <a:prstGeom prst="rect">
            <a:avLst/>
          </a:prstGeom>
          <a:solidFill>
            <a:srgbClr val="FF99CC"/>
          </a:solidFill>
          <a:ln w="12700">
            <a:solidFill>
              <a:schemeClr val="tx1"/>
            </a:solidFill>
            <a:miter lim="800000"/>
            <a:headEnd/>
            <a:tailEnd/>
          </a:ln>
        </p:spPr>
        <p:txBody>
          <a:bodyPr wrap="none" anchor="ctr"/>
          <a:lstStyle/>
          <a:p>
            <a:pPr algn="ctr">
              <a:lnSpc>
                <a:spcPct val="100000"/>
              </a:lnSpc>
              <a:spcBef>
                <a:spcPct val="0"/>
              </a:spcBef>
            </a:pPr>
            <a:endParaRPr lang="en-US" sz="1600"/>
          </a:p>
        </p:txBody>
      </p:sp>
      <p:sp>
        <p:nvSpPr>
          <p:cNvPr id="13320" name="Rectangle 1032"/>
          <p:cNvSpPr>
            <a:spLocks noChangeArrowheads="1"/>
          </p:cNvSpPr>
          <p:nvPr/>
        </p:nvSpPr>
        <p:spPr bwMode="auto">
          <a:xfrm>
            <a:off x="7554913" y="1301750"/>
            <a:ext cx="730968" cy="335989"/>
          </a:xfrm>
          <a:prstGeom prst="rect">
            <a:avLst/>
          </a:prstGeom>
          <a:noFill/>
          <a:ln w="12700">
            <a:noFill/>
            <a:miter lim="800000"/>
            <a:headEnd/>
            <a:tailEnd/>
          </a:ln>
        </p:spPr>
        <p:txBody>
          <a:bodyPr wrap="none" lIns="90487" tIns="44450" rIns="90487" bIns="44450">
            <a:spAutoFit/>
          </a:bodyPr>
          <a:lstStyle/>
          <a:p>
            <a:pPr>
              <a:lnSpc>
                <a:spcPct val="100000"/>
              </a:lnSpc>
              <a:spcBef>
                <a:spcPct val="0"/>
              </a:spcBef>
            </a:pPr>
            <a:r>
              <a:rPr lang="en-US" sz="1600" b="1">
                <a:solidFill>
                  <a:schemeClr val="tx2">
                    <a:lumMod val="90000"/>
                    <a:lumOff val="10000"/>
                  </a:schemeClr>
                </a:solidFill>
              </a:rPr>
              <a:t>b bits</a:t>
            </a:r>
          </a:p>
        </p:txBody>
      </p:sp>
      <p:sp>
        <p:nvSpPr>
          <p:cNvPr id="13321" name="Text Box 1033"/>
          <p:cNvSpPr txBox="1">
            <a:spLocks noChangeArrowheads="1"/>
          </p:cNvSpPr>
          <p:nvPr/>
        </p:nvSpPr>
        <p:spPr bwMode="auto">
          <a:xfrm>
            <a:off x="8322664" y="1910477"/>
            <a:ext cx="255198" cy="246221"/>
          </a:xfrm>
          <a:prstGeom prst="rect">
            <a:avLst/>
          </a:prstGeom>
          <a:noFill/>
          <a:ln w="12700">
            <a:noFill/>
            <a:miter lim="800000"/>
            <a:headEnd/>
            <a:tailEnd/>
          </a:ln>
        </p:spPr>
        <p:txBody>
          <a:bodyPr wrap="none" anchor="ctr">
            <a:spAutoFit/>
          </a:bodyPr>
          <a:lstStyle/>
          <a:p>
            <a:pPr algn="ctr">
              <a:lnSpc>
                <a:spcPct val="100000"/>
              </a:lnSpc>
              <a:spcBef>
                <a:spcPct val="0"/>
              </a:spcBef>
            </a:pPr>
            <a:r>
              <a:rPr lang="en-US" sz="1000" b="1">
                <a:solidFill>
                  <a:schemeClr val="tx2">
                    <a:lumMod val="90000"/>
                    <a:lumOff val="10000"/>
                  </a:schemeClr>
                </a:solidFill>
              </a:rPr>
              <a:t>0</a:t>
            </a:r>
          </a:p>
        </p:txBody>
      </p:sp>
      <p:sp>
        <p:nvSpPr>
          <p:cNvPr id="13322" name="Text Box 1034"/>
          <p:cNvSpPr txBox="1">
            <a:spLocks noChangeArrowheads="1"/>
          </p:cNvSpPr>
          <p:nvPr/>
        </p:nvSpPr>
        <p:spPr bwMode="auto">
          <a:xfrm>
            <a:off x="4923067" y="1910477"/>
            <a:ext cx="412293" cy="246221"/>
          </a:xfrm>
          <a:prstGeom prst="rect">
            <a:avLst/>
          </a:prstGeom>
          <a:noFill/>
          <a:ln w="12700">
            <a:noFill/>
            <a:miter lim="800000"/>
            <a:headEnd/>
            <a:tailEnd/>
          </a:ln>
        </p:spPr>
        <p:txBody>
          <a:bodyPr wrap="none" anchor="ctr">
            <a:spAutoFit/>
          </a:bodyPr>
          <a:lstStyle/>
          <a:p>
            <a:pPr algn="ctr">
              <a:lnSpc>
                <a:spcPct val="100000"/>
              </a:lnSpc>
              <a:spcBef>
                <a:spcPct val="0"/>
              </a:spcBef>
            </a:pPr>
            <a:r>
              <a:rPr lang="en-US" sz="1000" b="1">
                <a:solidFill>
                  <a:schemeClr val="tx2">
                    <a:lumMod val="90000"/>
                    <a:lumOff val="10000"/>
                  </a:schemeClr>
                </a:solidFill>
              </a:rPr>
              <a:t>m-1</a:t>
            </a:r>
          </a:p>
        </p:txBody>
      </p:sp>
      <p:sp>
        <p:nvSpPr>
          <p:cNvPr id="13323" name="Rectangle 1035"/>
          <p:cNvSpPr>
            <a:spLocks noChangeArrowheads="1"/>
          </p:cNvSpPr>
          <p:nvPr/>
        </p:nvSpPr>
        <p:spPr bwMode="auto">
          <a:xfrm>
            <a:off x="5257800" y="2438400"/>
            <a:ext cx="730968" cy="335989"/>
          </a:xfrm>
          <a:prstGeom prst="rect">
            <a:avLst/>
          </a:prstGeom>
          <a:noFill/>
          <a:ln w="12700">
            <a:noFill/>
            <a:miter lim="800000"/>
            <a:headEnd/>
            <a:tailEnd/>
          </a:ln>
        </p:spPr>
        <p:txBody>
          <a:bodyPr wrap="none" lIns="90487" tIns="44450" rIns="90487" bIns="44450">
            <a:spAutoFit/>
          </a:bodyPr>
          <a:lstStyle/>
          <a:p>
            <a:pPr>
              <a:lnSpc>
                <a:spcPct val="100000"/>
              </a:lnSpc>
              <a:spcBef>
                <a:spcPct val="0"/>
              </a:spcBef>
            </a:pPr>
            <a:r>
              <a:rPr lang="en-US" sz="1600" b="1" i="1" dirty="0">
                <a:solidFill>
                  <a:schemeClr val="tx2">
                    <a:lumMod val="90000"/>
                    <a:lumOff val="10000"/>
                  </a:schemeClr>
                </a:solidFill>
              </a:rPr>
              <a:t>&lt;tag&gt;</a:t>
            </a:r>
          </a:p>
        </p:txBody>
      </p:sp>
      <p:sp>
        <p:nvSpPr>
          <p:cNvPr id="13324" name="Rectangle 1036"/>
          <p:cNvSpPr>
            <a:spLocks noChangeArrowheads="1"/>
          </p:cNvSpPr>
          <p:nvPr/>
        </p:nvSpPr>
        <p:spPr bwMode="auto">
          <a:xfrm>
            <a:off x="6096000" y="2438400"/>
            <a:ext cx="1312859" cy="335989"/>
          </a:xfrm>
          <a:prstGeom prst="rect">
            <a:avLst/>
          </a:prstGeom>
          <a:noFill/>
          <a:ln w="12700">
            <a:noFill/>
            <a:miter lim="800000"/>
            <a:headEnd/>
            <a:tailEnd/>
          </a:ln>
        </p:spPr>
        <p:txBody>
          <a:bodyPr wrap="none" lIns="90487" tIns="44450" rIns="90487" bIns="44450">
            <a:spAutoFit/>
          </a:bodyPr>
          <a:lstStyle/>
          <a:p>
            <a:pPr>
              <a:lnSpc>
                <a:spcPct val="100000"/>
              </a:lnSpc>
              <a:spcBef>
                <a:spcPct val="0"/>
              </a:spcBef>
            </a:pPr>
            <a:r>
              <a:rPr lang="en-US" sz="1600" b="1" i="1" dirty="0">
                <a:solidFill>
                  <a:schemeClr val="tx2">
                    <a:lumMod val="90000"/>
                    <a:lumOff val="10000"/>
                  </a:schemeClr>
                </a:solidFill>
              </a:rPr>
              <a:t>&lt;set index&gt;</a:t>
            </a:r>
          </a:p>
        </p:txBody>
      </p:sp>
      <p:sp>
        <p:nvSpPr>
          <p:cNvPr id="13325" name="Rectangle 1037"/>
          <p:cNvSpPr>
            <a:spLocks noChangeArrowheads="1"/>
          </p:cNvSpPr>
          <p:nvPr/>
        </p:nvSpPr>
        <p:spPr bwMode="auto">
          <a:xfrm>
            <a:off x="7391400" y="2438400"/>
            <a:ext cx="1572032" cy="335989"/>
          </a:xfrm>
          <a:prstGeom prst="rect">
            <a:avLst/>
          </a:prstGeom>
          <a:noFill/>
          <a:ln w="12700">
            <a:noFill/>
            <a:miter lim="800000"/>
            <a:headEnd/>
            <a:tailEnd/>
          </a:ln>
        </p:spPr>
        <p:txBody>
          <a:bodyPr wrap="none" lIns="90487" tIns="44450" rIns="90487" bIns="44450">
            <a:spAutoFit/>
          </a:bodyPr>
          <a:lstStyle/>
          <a:p>
            <a:pPr>
              <a:lnSpc>
                <a:spcPct val="100000"/>
              </a:lnSpc>
              <a:spcBef>
                <a:spcPct val="0"/>
              </a:spcBef>
            </a:pPr>
            <a:r>
              <a:rPr lang="en-US" sz="1600" b="1" i="1" dirty="0">
                <a:solidFill>
                  <a:schemeClr val="tx2">
                    <a:lumMod val="90000"/>
                    <a:lumOff val="10000"/>
                  </a:schemeClr>
                </a:solidFill>
              </a:rPr>
              <a:t>&lt;block offset&gt;</a:t>
            </a:r>
          </a:p>
        </p:txBody>
      </p:sp>
      <p:sp>
        <p:nvSpPr>
          <p:cNvPr id="13326" name="AutoShape 1038"/>
          <p:cNvSpPr>
            <a:spLocks/>
          </p:cNvSpPr>
          <p:nvPr/>
        </p:nvSpPr>
        <p:spPr bwMode="auto">
          <a:xfrm rot="5400000">
            <a:off x="5402263" y="1758950"/>
            <a:ext cx="304800" cy="1066800"/>
          </a:xfrm>
          <a:prstGeom prst="rightBrace">
            <a:avLst>
              <a:gd name="adj1" fmla="val 29167"/>
              <a:gd name="adj2" fmla="val 50000"/>
            </a:avLst>
          </a:prstGeom>
          <a:noFill/>
          <a:ln w="12700">
            <a:solidFill>
              <a:schemeClr val="tx1"/>
            </a:solidFill>
            <a:round/>
            <a:headEnd/>
            <a:tailEnd/>
          </a:ln>
        </p:spPr>
        <p:txBody>
          <a:bodyPr wrap="none" anchor="ctr"/>
          <a:lstStyle/>
          <a:p>
            <a:endParaRPr lang="en-CA"/>
          </a:p>
        </p:txBody>
      </p:sp>
      <p:sp>
        <p:nvSpPr>
          <p:cNvPr id="13327" name="AutoShape 1039"/>
          <p:cNvSpPr>
            <a:spLocks/>
          </p:cNvSpPr>
          <p:nvPr/>
        </p:nvSpPr>
        <p:spPr bwMode="auto">
          <a:xfrm rot="5400000">
            <a:off x="6545263" y="1758950"/>
            <a:ext cx="304800" cy="1066800"/>
          </a:xfrm>
          <a:prstGeom prst="rightBrace">
            <a:avLst>
              <a:gd name="adj1" fmla="val 29167"/>
              <a:gd name="adj2" fmla="val 50000"/>
            </a:avLst>
          </a:prstGeom>
          <a:noFill/>
          <a:ln w="12700">
            <a:solidFill>
              <a:schemeClr val="tx1"/>
            </a:solidFill>
            <a:round/>
            <a:headEnd/>
            <a:tailEnd/>
          </a:ln>
        </p:spPr>
        <p:txBody>
          <a:bodyPr wrap="none" anchor="ctr"/>
          <a:lstStyle/>
          <a:p>
            <a:endParaRPr lang="en-CA"/>
          </a:p>
        </p:txBody>
      </p:sp>
      <p:sp>
        <p:nvSpPr>
          <p:cNvPr id="13328" name="AutoShape 1040"/>
          <p:cNvSpPr>
            <a:spLocks/>
          </p:cNvSpPr>
          <p:nvPr/>
        </p:nvSpPr>
        <p:spPr bwMode="auto">
          <a:xfrm rot="5400000">
            <a:off x="7764463" y="1758950"/>
            <a:ext cx="304800" cy="1066800"/>
          </a:xfrm>
          <a:prstGeom prst="rightBrace">
            <a:avLst>
              <a:gd name="adj1" fmla="val 29167"/>
              <a:gd name="adj2" fmla="val 50000"/>
            </a:avLst>
          </a:prstGeom>
          <a:noFill/>
          <a:ln w="12700">
            <a:solidFill>
              <a:schemeClr val="tx1"/>
            </a:solidFill>
            <a:round/>
            <a:headEnd/>
            <a:tailEnd/>
          </a:ln>
        </p:spPr>
        <p:txBody>
          <a:bodyPr wrap="none" anchor="ctr"/>
          <a:lstStyle/>
          <a:p>
            <a:endParaRPr lang="en-CA"/>
          </a:p>
        </p:txBody>
      </p:sp>
      <p:sp>
        <p:nvSpPr>
          <p:cNvPr id="13329" name="Text Box 1041"/>
          <p:cNvSpPr txBox="1">
            <a:spLocks noChangeArrowheads="1"/>
          </p:cNvSpPr>
          <p:nvPr/>
        </p:nvSpPr>
        <p:spPr bwMode="auto">
          <a:xfrm>
            <a:off x="4876800" y="1066800"/>
            <a:ext cx="2064156" cy="338554"/>
          </a:xfrm>
          <a:prstGeom prst="rect">
            <a:avLst/>
          </a:prstGeom>
          <a:noFill/>
          <a:ln w="12700">
            <a:noFill/>
            <a:miter lim="800000"/>
            <a:headEnd/>
            <a:tailEnd/>
          </a:ln>
        </p:spPr>
        <p:txBody>
          <a:bodyPr wrap="none" anchor="ctr">
            <a:spAutoFit/>
          </a:bodyPr>
          <a:lstStyle/>
          <a:p>
            <a:pPr algn="ctr">
              <a:lnSpc>
                <a:spcPct val="100000"/>
              </a:lnSpc>
              <a:spcBef>
                <a:spcPct val="0"/>
              </a:spcBef>
            </a:pPr>
            <a:r>
              <a:rPr lang="en-US" sz="1600" b="1" dirty="0">
                <a:solidFill>
                  <a:srgbClr val="FF0000"/>
                </a:solidFill>
              </a:rPr>
              <a:t>Address </a:t>
            </a:r>
            <a:r>
              <a:rPr lang="en-US" sz="1600" b="1" dirty="0" smtClean="0">
                <a:solidFill>
                  <a:srgbClr val="FF0000"/>
                </a:solidFill>
              </a:rPr>
              <a:t>A (m bits):</a:t>
            </a:r>
            <a:endParaRPr lang="en-US" sz="1600" b="1" dirty="0">
              <a:solidFill>
                <a:srgbClr val="FF0000"/>
              </a:solidFill>
            </a:endParaRPr>
          </a:p>
        </p:txBody>
      </p:sp>
      <p:sp>
        <p:nvSpPr>
          <p:cNvPr id="13330" name="Line 1042"/>
          <p:cNvSpPr>
            <a:spLocks noChangeShapeType="1"/>
          </p:cNvSpPr>
          <p:nvPr/>
        </p:nvSpPr>
        <p:spPr bwMode="auto">
          <a:xfrm>
            <a:off x="6705600" y="2736850"/>
            <a:ext cx="0" cy="304800"/>
          </a:xfrm>
          <a:prstGeom prst="line">
            <a:avLst/>
          </a:prstGeom>
          <a:noFill/>
          <a:ln w="25400">
            <a:solidFill>
              <a:schemeClr val="tx1"/>
            </a:solidFill>
            <a:round/>
            <a:headEnd/>
            <a:tailEnd/>
          </a:ln>
        </p:spPr>
        <p:txBody>
          <a:bodyPr wrap="none" anchor="ctr"/>
          <a:lstStyle/>
          <a:p>
            <a:endParaRPr lang="en-CA"/>
          </a:p>
        </p:txBody>
      </p:sp>
      <p:sp>
        <p:nvSpPr>
          <p:cNvPr id="13331" name="Line 1043"/>
          <p:cNvSpPr>
            <a:spLocks noChangeShapeType="1"/>
          </p:cNvSpPr>
          <p:nvPr/>
        </p:nvSpPr>
        <p:spPr bwMode="auto">
          <a:xfrm>
            <a:off x="7924800" y="2743200"/>
            <a:ext cx="0" cy="609600"/>
          </a:xfrm>
          <a:prstGeom prst="line">
            <a:avLst/>
          </a:prstGeom>
          <a:noFill/>
          <a:ln w="25400">
            <a:solidFill>
              <a:schemeClr val="tx1"/>
            </a:solidFill>
            <a:round/>
            <a:headEnd/>
            <a:tailEnd/>
          </a:ln>
        </p:spPr>
        <p:txBody>
          <a:bodyPr wrap="none" anchor="ctr"/>
          <a:lstStyle/>
          <a:p>
            <a:endParaRPr lang="en-CA"/>
          </a:p>
        </p:txBody>
      </p:sp>
      <p:sp>
        <p:nvSpPr>
          <p:cNvPr id="13332" name="Rectangle 1044"/>
          <p:cNvSpPr>
            <a:spLocks noChangeAspect="1" noChangeArrowheads="1"/>
          </p:cNvSpPr>
          <p:nvPr/>
        </p:nvSpPr>
        <p:spPr bwMode="auto">
          <a:xfrm>
            <a:off x="798513" y="2001838"/>
            <a:ext cx="3087687" cy="874712"/>
          </a:xfrm>
          <a:prstGeom prst="rect">
            <a:avLst/>
          </a:prstGeom>
          <a:solidFill>
            <a:srgbClr val="00FFFF"/>
          </a:solidFill>
          <a:ln w="12700">
            <a:solidFill>
              <a:schemeClr val="tx1"/>
            </a:solidFill>
            <a:miter lim="800000"/>
            <a:headEnd/>
            <a:tailEnd/>
          </a:ln>
        </p:spPr>
        <p:txBody>
          <a:bodyPr wrap="none" anchor="ctr"/>
          <a:lstStyle/>
          <a:p>
            <a:pPr>
              <a:lnSpc>
                <a:spcPct val="100000"/>
              </a:lnSpc>
              <a:spcBef>
                <a:spcPct val="0"/>
              </a:spcBef>
            </a:pPr>
            <a:endParaRPr lang="en-US" sz="1400"/>
          </a:p>
        </p:txBody>
      </p:sp>
      <p:sp>
        <p:nvSpPr>
          <p:cNvPr id="13333" name="Rectangle 1045"/>
          <p:cNvSpPr>
            <a:spLocks noChangeAspect="1" noChangeArrowheads="1"/>
          </p:cNvSpPr>
          <p:nvPr/>
        </p:nvSpPr>
        <p:spPr bwMode="auto">
          <a:xfrm>
            <a:off x="2894013" y="2057400"/>
            <a:ext cx="4953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 • •</a:t>
            </a:r>
          </a:p>
        </p:txBody>
      </p:sp>
      <p:sp>
        <p:nvSpPr>
          <p:cNvPr id="13334" name="Rectangle 1046"/>
          <p:cNvSpPr>
            <a:spLocks noChangeAspect="1" noChangeArrowheads="1"/>
          </p:cNvSpPr>
          <p:nvPr/>
        </p:nvSpPr>
        <p:spPr bwMode="auto">
          <a:xfrm>
            <a:off x="3389313" y="2057400"/>
            <a:ext cx="331787"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i="1">
                <a:solidFill>
                  <a:schemeClr val="tx2">
                    <a:lumMod val="90000"/>
                    <a:lumOff val="10000"/>
                  </a:schemeClr>
                </a:solidFill>
              </a:rPr>
              <a:t>B</a:t>
            </a:r>
            <a:r>
              <a:rPr lang="en-US" sz="1400" b="1">
                <a:solidFill>
                  <a:schemeClr val="tx2">
                    <a:lumMod val="90000"/>
                    <a:lumOff val="10000"/>
                  </a:schemeClr>
                </a:solidFill>
              </a:rPr>
              <a:t>–1</a:t>
            </a:r>
          </a:p>
        </p:txBody>
      </p:sp>
      <p:sp>
        <p:nvSpPr>
          <p:cNvPr id="13335" name="Rectangle 1047"/>
          <p:cNvSpPr>
            <a:spLocks noChangeAspect="1" noChangeArrowheads="1"/>
          </p:cNvSpPr>
          <p:nvPr/>
        </p:nvSpPr>
        <p:spPr bwMode="auto">
          <a:xfrm>
            <a:off x="2562225" y="2057400"/>
            <a:ext cx="331788"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1</a:t>
            </a:r>
          </a:p>
        </p:txBody>
      </p:sp>
      <p:sp>
        <p:nvSpPr>
          <p:cNvPr id="13336" name="Rectangle 1048"/>
          <p:cNvSpPr>
            <a:spLocks noChangeAspect="1" noChangeArrowheads="1"/>
          </p:cNvSpPr>
          <p:nvPr/>
        </p:nvSpPr>
        <p:spPr bwMode="auto">
          <a:xfrm>
            <a:off x="2232025" y="2057400"/>
            <a:ext cx="3302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0</a:t>
            </a:r>
          </a:p>
        </p:txBody>
      </p:sp>
      <p:sp>
        <p:nvSpPr>
          <p:cNvPr id="13337" name="Rectangle 1049"/>
          <p:cNvSpPr>
            <a:spLocks noChangeAspect="1" noChangeArrowheads="1"/>
          </p:cNvSpPr>
          <p:nvPr/>
        </p:nvSpPr>
        <p:spPr bwMode="auto">
          <a:xfrm>
            <a:off x="2894013" y="2544763"/>
            <a:ext cx="4953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 • •</a:t>
            </a:r>
          </a:p>
        </p:txBody>
      </p:sp>
      <p:sp>
        <p:nvSpPr>
          <p:cNvPr id="13338" name="Rectangle 1050"/>
          <p:cNvSpPr>
            <a:spLocks noChangeAspect="1" noChangeArrowheads="1"/>
          </p:cNvSpPr>
          <p:nvPr/>
        </p:nvSpPr>
        <p:spPr bwMode="auto">
          <a:xfrm>
            <a:off x="3389313" y="2544763"/>
            <a:ext cx="331787"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i="1">
                <a:solidFill>
                  <a:schemeClr val="tx2">
                    <a:lumMod val="90000"/>
                    <a:lumOff val="10000"/>
                  </a:schemeClr>
                </a:solidFill>
              </a:rPr>
              <a:t>B</a:t>
            </a:r>
            <a:r>
              <a:rPr lang="en-US" sz="1400" b="1">
                <a:solidFill>
                  <a:schemeClr val="tx2">
                    <a:lumMod val="90000"/>
                    <a:lumOff val="10000"/>
                  </a:schemeClr>
                </a:solidFill>
              </a:rPr>
              <a:t>–1</a:t>
            </a:r>
          </a:p>
        </p:txBody>
      </p:sp>
      <p:sp>
        <p:nvSpPr>
          <p:cNvPr id="13339" name="Rectangle 1051"/>
          <p:cNvSpPr>
            <a:spLocks noChangeAspect="1" noChangeArrowheads="1"/>
          </p:cNvSpPr>
          <p:nvPr/>
        </p:nvSpPr>
        <p:spPr bwMode="auto">
          <a:xfrm>
            <a:off x="2562225" y="2544763"/>
            <a:ext cx="331788"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1</a:t>
            </a:r>
          </a:p>
        </p:txBody>
      </p:sp>
      <p:sp>
        <p:nvSpPr>
          <p:cNvPr id="13340" name="Rectangle 1052"/>
          <p:cNvSpPr>
            <a:spLocks noChangeAspect="1" noChangeArrowheads="1"/>
          </p:cNvSpPr>
          <p:nvPr/>
        </p:nvSpPr>
        <p:spPr bwMode="auto">
          <a:xfrm>
            <a:off x="2232025" y="2544763"/>
            <a:ext cx="3302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0</a:t>
            </a:r>
          </a:p>
        </p:txBody>
      </p:sp>
      <p:sp>
        <p:nvSpPr>
          <p:cNvPr id="13341" name="Rectangle 1053"/>
          <p:cNvSpPr>
            <a:spLocks noChangeAspect="1" noChangeArrowheads="1"/>
          </p:cNvSpPr>
          <p:nvPr/>
        </p:nvSpPr>
        <p:spPr bwMode="auto">
          <a:xfrm>
            <a:off x="963613" y="2057400"/>
            <a:ext cx="3302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v</a:t>
            </a:r>
          </a:p>
        </p:txBody>
      </p:sp>
      <p:sp>
        <p:nvSpPr>
          <p:cNvPr id="13342" name="Rectangle 1054"/>
          <p:cNvSpPr>
            <a:spLocks noChangeAspect="1" noChangeArrowheads="1"/>
          </p:cNvSpPr>
          <p:nvPr/>
        </p:nvSpPr>
        <p:spPr bwMode="auto">
          <a:xfrm>
            <a:off x="963613" y="2544763"/>
            <a:ext cx="3302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v</a:t>
            </a:r>
          </a:p>
        </p:txBody>
      </p:sp>
      <p:sp>
        <p:nvSpPr>
          <p:cNvPr id="13343" name="Rectangle 1055"/>
          <p:cNvSpPr>
            <a:spLocks noChangeAspect="1" noChangeArrowheads="1"/>
          </p:cNvSpPr>
          <p:nvPr/>
        </p:nvSpPr>
        <p:spPr bwMode="auto">
          <a:xfrm>
            <a:off x="1460500" y="2057400"/>
            <a:ext cx="6604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tag</a:t>
            </a:r>
          </a:p>
        </p:txBody>
      </p:sp>
      <p:sp>
        <p:nvSpPr>
          <p:cNvPr id="13344" name="Rectangle 1056"/>
          <p:cNvSpPr>
            <a:spLocks noChangeAspect="1" noChangeArrowheads="1"/>
          </p:cNvSpPr>
          <p:nvPr/>
        </p:nvSpPr>
        <p:spPr bwMode="auto">
          <a:xfrm>
            <a:off x="1460500" y="2544763"/>
            <a:ext cx="6604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tag</a:t>
            </a:r>
          </a:p>
        </p:txBody>
      </p:sp>
      <p:sp>
        <p:nvSpPr>
          <p:cNvPr id="13345" name="Text Box 1057"/>
          <p:cNvSpPr txBox="1">
            <a:spLocks noChangeAspect="1" noChangeArrowheads="1"/>
          </p:cNvSpPr>
          <p:nvPr/>
        </p:nvSpPr>
        <p:spPr bwMode="auto">
          <a:xfrm>
            <a:off x="71438" y="2309912"/>
            <a:ext cx="651140" cy="307777"/>
          </a:xfrm>
          <a:prstGeom prst="rect">
            <a:avLst/>
          </a:prstGeom>
          <a:noFill/>
          <a:ln w="12700">
            <a:noFill/>
            <a:miter lim="800000"/>
            <a:headEnd/>
            <a:tailEnd/>
          </a:ln>
        </p:spPr>
        <p:txBody>
          <a:bodyPr wrap="none" anchor="ctr">
            <a:spAutoFit/>
          </a:bodyPr>
          <a:lstStyle/>
          <a:p>
            <a:pPr>
              <a:lnSpc>
                <a:spcPct val="100000"/>
              </a:lnSpc>
              <a:spcBef>
                <a:spcPct val="0"/>
              </a:spcBef>
            </a:pPr>
            <a:r>
              <a:rPr lang="en-US" sz="1400" b="1">
                <a:solidFill>
                  <a:schemeClr val="tx2">
                    <a:lumMod val="90000"/>
                    <a:lumOff val="10000"/>
                  </a:schemeClr>
                </a:solidFill>
              </a:rPr>
              <a:t>set 0:</a:t>
            </a:r>
          </a:p>
        </p:txBody>
      </p:sp>
      <p:sp>
        <p:nvSpPr>
          <p:cNvPr id="13346" name="Rectangle 1058"/>
          <p:cNvSpPr>
            <a:spLocks noChangeAspect="1" noChangeArrowheads="1"/>
          </p:cNvSpPr>
          <p:nvPr/>
        </p:nvSpPr>
        <p:spPr bwMode="auto">
          <a:xfrm>
            <a:off x="2084388" y="2305050"/>
            <a:ext cx="496887" cy="220663"/>
          </a:xfrm>
          <a:prstGeom prst="rect">
            <a:avLst/>
          </a:prstGeom>
          <a:noFill/>
          <a:ln w="12700">
            <a:noFill/>
            <a:miter lim="800000"/>
            <a:headEnd/>
            <a:tailEnd/>
          </a:ln>
        </p:spPr>
        <p:txBody>
          <a:bodyPr wrap="none" anchor="ctr"/>
          <a:lstStyle/>
          <a:p>
            <a:pPr>
              <a:lnSpc>
                <a:spcPct val="100000"/>
              </a:lnSpc>
              <a:spcBef>
                <a:spcPct val="0"/>
              </a:spcBef>
            </a:pPr>
            <a:r>
              <a:rPr lang="en-US" sz="1400" b="1">
                <a:solidFill>
                  <a:schemeClr val="tx2">
                    <a:lumMod val="90000"/>
                    <a:lumOff val="10000"/>
                  </a:schemeClr>
                </a:solidFill>
              </a:rPr>
              <a:t>• • •</a:t>
            </a:r>
          </a:p>
        </p:txBody>
      </p:sp>
      <p:sp>
        <p:nvSpPr>
          <p:cNvPr id="13347" name="Rectangle 1059"/>
          <p:cNvSpPr>
            <a:spLocks noChangeAspect="1" noChangeArrowheads="1"/>
          </p:cNvSpPr>
          <p:nvPr/>
        </p:nvSpPr>
        <p:spPr bwMode="auto">
          <a:xfrm>
            <a:off x="787400" y="3022600"/>
            <a:ext cx="3089275" cy="874713"/>
          </a:xfrm>
          <a:prstGeom prst="rect">
            <a:avLst/>
          </a:prstGeom>
          <a:solidFill>
            <a:srgbClr val="00FFFF"/>
          </a:solidFill>
          <a:ln w="12700">
            <a:solidFill>
              <a:schemeClr val="tx1"/>
            </a:solidFill>
            <a:miter lim="800000"/>
            <a:headEnd/>
            <a:tailEnd/>
          </a:ln>
        </p:spPr>
        <p:txBody>
          <a:bodyPr wrap="none" anchor="ctr"/>
          <a:lstStyle/>
          <a:p>
            <a:pPr>
              <a:lnSpc>
                <a:spcPct val="100000"/>
              </a:lnSpc>
              <a:spcBef>
                <a:spcPct val="0"/>
              </a:spcBef>
            </a:pPr>
            <a:endParaRPr lang="en-US" sz="1400"/>
          </a:p>
        </p:txBody>
      </p:sp>
      <p:sp>
        <p:nvSpPr>
          <p:cNvPr id="13348" name="Rectangle 1060"/>
          <p:cNvSpPr>
            <a:spLocks noChangeAspect="1" noChangeArrowheads="1"/>
          </p:cNvSpPr>
          <p:nvPr/>
        </p:nvSpPr>
        <p:spPr bwMode="auto">
          <a:xfrm>
            <a:off x="2890838" y="3060700"/>
            <a:ext cx="496887"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 • •</a:t>
            </a:r>
          </a:p>
        </p:txBody>
      </p:sp>
      <p:sp>
        <p:nvSpPr>
          <p:cNvPr id="13349" name="Rectangle 1061"/>
          <p:cNvSpPr>
            <a:spLocks noChangeAspect="1" noChangeArrowheads="1"/>
          </p:cNvSpPr>
          <p:nvPr/>
        </p:nvSpPr>
        <p:spPr bwMode="auto">
          <a:xfrm>
            <a:off x="3387725" y="3060700"/>
            <a:ext cx="3302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i="1">
                <a:solidFill>
                  <a:schemeClr val="tx2">
                    <a:lumMod val="90000"/>
                    <a:lumOff val="10000"/>
                  </a:schemeClr>
                </a:solidFill>
              </a:rPr>
              <a:t>B</a:t>
            </a:r>
            <a:r>
              <a:rPr lang="en-US" sz="1400" b="1">
                <a:solidFill>
                  <a:schemeClr val="tx2">
                    <a:lumMod val="90000"/>
                    <a:lumOff val="10000"/>
                  </a:schemeClr>
                </a:solidFill>
              </a:rPr>
              <a:t>–1</a:t>
            </a:r>
          </a:p>
        </p:txBody>
      </p:sp>
      <p:sp>
        <p:nvSpPr>
          <p:cNvPr id="13350" name="Rectangle 1062"/>
          <p:cNvSpPr>
            <a:spLocks noChangeAspect="1" noChangeArrowheads="1"/>
          </p:cNvSpPr>
          <p:nvPr/>
        </p:nvSpPr>
        <p:spPr bwMode="auto">
          <a:xfrm>
            <a:off x="2560638" y="3060700"/>
            <a:ext cx="3302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1</a:t>
            </a:r>
          </a:p>
        </p:txBody>
      </p:sp>
      <p:sp>
        <p:nvSpPr>
          <p:cNvPr id="13351" name="Rectangle 1063"/>
          <p:cNvSpPr>
            <a:spLocks noChangeAspect="1" noChangeArrowheads="1"/>
          </p:cNvSpPr>
          <p:nvPr/>
        </p:nvSpPr>
        <p:spPr bwMode="auto">
          <a:xfrm>
            <a:off x="2228850" y="3060700"/>
            <a:ext cx="331788"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0</a:t>
            </a:r>
          </a:p>
        </p:txBody>
      </p:sp>
      <p:sp>
        <p:nvSpPr>
          <p:cNvPr id="13352" name="Rectangle 1064"/>
          <p:cNvSpPr>
            <a:spLocks noChangeAspect="1" noChangeArrowheads="1"/>
          </p:cNvSpPr>
          <p:nvPr/>
        </p:nvSpPr>
        <p:spPr bwMode="auto">
          <a:xfrm>
            <a:off x="2890838" y="3548063"/>
            <a:ext cx="496887"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 • •</a:t>
            </a:r>
          </a:p>
        </p:txBody>
      </p:sp>
      <p:sp>
        <p:nvSpPr>
          <p:cNvPr id="13353" name="Rectangle 1065"/>
          <p:cNvSpPr>
            <a:spLocks noChangeAspect="1" noChangeArrowheads="1"/>
          </p:cNvSpPr>
          <p:nvPr/>
        </p:nvSpPr>
        <p:spPr bwMode="auto">
          <a:xfrm>
            <a:off x="3387725" y="3548063"/>
            <a:ext cx="3302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i="1">
                <a:solidFill>
                  <a:schemeClr val="tx2">
                    <a:lumMod val="90000"/>
                    <a:lumOff val="10000"/>
                  </a:schemeClr>
                </a:solidFill>
              </a:rPr>
              <a:t>B</a:t>
            </a:r>
            <a:r>
              <a:rPr lang="en-US" sz="1400" b="1">
                <a:solidFill>
                  <a:schemeClr val="tx2">
                    <a:lumMod val="90000"/>
                    <a:lumOff val="10000"/>
                  </a:schemeClr>
                </a:solidFill>
              </a:rPr>
              <a:t>–1</a:t>
            </a:r>
          </a:p>
        </p:txBody>
      </p:sp>
      <p:sp>
        <p:nvSpPr>
          <p:cNvPr id="13354" name="Rectangle 1066"/>
          <p:cNvSpPr>
            <a:spLocks noChangeAspect="1" noChangeArrowheads="1"/>
          </p:cNvSpPr>
          <p:nvPr/>
        </p:nvSpPr>
        <p:spPr bwMode="auto">
          <a:xfrm>
            <a:off x="2560638" y="3548063"/>
            <a:ext cx="3302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1</a:t>
            </a:r>
          </a:p>
        </p:txBody>
      </p:sp>
      <p:sp>
        <p:nvSpPr>
          <p:cNvPr id="13355" name="Rectangle 1067"/>
          <p:cNvSpPr>
            <a:spLocks noChangeAspect="1" noChangeArrowheads="1"/>
          </p:cNvSpPr>
          <p:nvPr/>
        </p:nvSpPr>
        <p:spPr bwMode="auto">
          <a:xfrm>
            <a:off x="2228850" y="3548063"/>
            <a:ext cx="331788"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0</a:t>
            </a:r>
          </a:p>
        </p:txBody>
      </p:sp>
      <p:sp>
        <p:nvSpPr>
          <p:cNvPr id="13356" name="Rectangle 1068"/>
          <p:cNvSpPr>
            <a:spLocks noChangeAspect="1" noChangeArrowheads="1"/>
          </p:cNvSpPr>
          <p:nvPr/>
        </p:nvSpPr>
        <p:spPr bwMode="auto">
          <a:xfrm>
            <a:off x="962025" y="3060700"/>
            <a:ext cx="3302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v</a:t>
            </a:r>
          </a:p>
        </p:txBody>
      </p:sp>
      <p:sp>
        <p:nvSpPr>
          <p:cNvPr id="13357" name="Rectangle 1069"/>
          <p:cNvSpPr>
            <a:spLocks noChangeAspect="1" noChangeArrowheads="1"/>
          </p:cNvSpPr>
          <p:nvPr/>
        </p:nvSpPr>
        <p:spPr bwMode="auto">
          <a:xfrm>
            <a:off x="962025" y="3548063"/>
            <a:ext cx="3302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v</a:t>
            </a:r>
          </a:p>
        </p:txBody>
      </p:sp>
      <p:sp>
        <p:nvSpPr>
          <p:cNvPr id="13358" name="Rectangle 1070"/>
          <p:cNvSpPr>
            <a:spLocks noChangeAspect="1" noChangeArrowheads="1"/>
          </p:cNvSpPr>
          <p:nvPr/>
        </p:nvSpPr>
        <p:spPr bwMode="auto">
          <a:xfrm>
            <a:off x="1457325" y="3060700"/>
            <a:ext cx="661988"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tag</a:t>
            </a:r>
          </a:p>
        </p:txBody>
      </p:sp>
      <p:sp>
        <p:nvSpPr>
          <p:cNvPr id="13359" name="Rectangle 1071"/>
          <p:cNvSpPr>
            <a:spLocks noChangeAspect="1" noChangeArrowheads="1"/>
          </p:cNvSpPr>
          <p:nvPr/>
        </p:nvSpPr>
        <p:spPr bwMode="auto">
          <a:xfrm>
            <a:off x="1457325" y="3548063"/>
            <a:ext cx="661988" cy="220662"/>
          </a:xfrm>
          <a:prstGeom prst="rect">
            <a:avLst/>
          </a:prstGeom>
          <a:solidFill>
            <a:srgbClr val="FF99CC"/>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tag</a:t>
            </a:r>
          </a:p>
        </p:txBody>
      </p:sp>
      <p:sp>
        <p:nvSpPr>
          <p:cNvPr id="13360" name="Text Box 1072"/>
          <p:cNvSpPr txBox="1">
            <a:spLocks noChangeAspect="1" noChangeArrowheads="1"/>
          </p:cNvSpPr>
          <p:nvPr/>
        </p:nvSpPr>
        <p:spPr bwMode="auto">
          <a:xfrm>
            <a:off x="68263" y="3314800"/>
            <a:ext cx="651140" cy="307777"/>
          </a:xfrm>
          <a:prstGeom prst="rect">
            <a:avLst/>
          </a:prstGeom>
          <a:noFill/>
          <a:ln w="12700">
            <a:noFill/>
            <a:miter lim="800000"/>
            <a:headEnd/>
            <a:tailEnd/>
          </a:ln>
        </p:spPr>
        <p:txBody>
          <a:bodyPr wrap="none" anchor="ctr">
            <a:spAutoFit/>
          </a:bodyPr>
          <a:lstStyle/>
          <a:p>
            <a:pPr>
              <a:lnSpc>
                <a:spcPct val="100000"/>
              </a:lnSpc>
              <a:spcBef>
                <a:spcPct val="0"/>
              </a:spcBef>
            </a:pPr>
            <a:r>
              <a:rPr lang="en-US" sz="1400" b="1">
                <a:solidFill>
                  <a:schemeClr val="tx2">
                    <a:lumMod val="90000"/>
                    <a:lumOff val="10000"/>
                  </a:schemeClr>
                </a:solidFill>
              </a:rPr>
              <a:t>set 1:</a:t>
            </a:r>
          </a:p>
        </p:txBody>
      </p:sp>
      <p:sp>
        <p:nvSpPr>
          <p:cNvPr id="13361" name="Rectangle 1073"/>
          <p:cNvSpPr>
            <a:spLocks noChangeAspect="1" noChangeArrowheads="1"/>
          </p:cNvSpPr>
          <p:nvPr/>
        </p:nvSpPr>
        <p:spPr bwMode="auto">
          <a:xfrm>
            <a:off x="2082800" y="3308350"/>
            <a:ext cx="495300" cy="220663"/>
          </a:xfrm>
          <a:prstGeom prst="rect">
            <a:avLst/>
          </a:prstGeom>
          <a:noFill/>
          <a:ln w="12700">
            <a:noFill/>
            <a:miter lim="800000"/>
            <a:headEnd/>
            <a:tailEnd/>
          </a:ln>
        </p:spPr>
        <p:txBody>
          <a:bodyPr wrap="none" anchor="ctr"/>
          <a:lstStyle/>
          <a:p>
            <a:pPr>
              <a:lnSpc>
                <a:spcPct val="100000"/>
              </a:lnSpc>
              <a:spcBef>
                <a:spcPct val="0"/>
              </a:spcBef>
            </a:pPr>
            <a:r>
              <a:rPr lang="en-US" sz="1400" b="1">
                <a:solidFill>
                  <a:schemeClr val="tx2">
                    <a:lumMod val="90000"/>
                    <a:lumOff val="10000"/>
                  </a:schemeClr>
                </a:solidFill>
              </a:rPr>
              <a:t>• • •</a:t>
            </a:r>
          </a:p>
        </p:txBody>
      </p:sp>
      <p:sp>
        <p:nvSpPr>
          <p:cNvPr id="13362" name="Rectangle 1074"/>
          <p:cNvSpPr>
            <a:spLocks noChangeAspect="1" noChangeArrowheads="1"/>
          </p:cNvSpPr>
          <p:nvPr/>
        </p:nvSpPr>
        <p:spPr bwMode="auto">
          <a:xfrm>
            <a:off x="795338" y="4281488"/>
            <a:ext cx="3089275" cy="874712"/>
          </a:xfrm>
          <a:prstGeom prst="rect">
            <a:avLst/>
          </a:prstGeom>
          <a:solidFill>
            <a:srgbClr val="00FFFF"/>
          </a:solidFill>
          <a:ln w="12700">
            <a:solidFill>
              <a:schemeClr val="tx1"/>
            </a:solidFill>
            <a:miter lim="800000"/>
            <a:headEnd/>
            <a:tailEnd/>
          </a:ln>
        </p:spPr>
        <p:txBody>
          <a:bodyPr wrap="none" anchor="ctr"/>
          <a:lstStyle/>
          <a:p>
            <a:pPr>
              <a:lnSpc>
                <a:spcPct val="100000"/>
              </a:lnSpc>
              <a:spcBef>
                <a:spcPct val="0"/>
              </a:spcBef>
            </a:pPr>
            <a:endParaRPr lang="en-US" sz="1400"/>
          </a:p>
        </p:txBody>
      </p:sp>
      <p:sp>
        <p:nvSpPr>
          <p:cNvPr id="13363" name="Rectangle 1075"/>
          <p:cNvSpPr>
            <a:spLocks noChangeAspect="1" noChangeArrowheads="1"/>
          </p:cNvSpPr>
          <p:nvPr/>
        </p:nvSpPr>
        <p:spPr bwMode="auto">
          <a:xfrm>
            <a:off x="2890838" y="4337050"/>
            <a:ext cx="496887"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 • •</a:t>
            </a:r>
          </a:p>
        </p:txBody>
      </p:sp>
      <p:sp>
        <p:nvSpPr>
          <p:cNvPr id="13364" name="Rectangle 1076"/>
          <p:cNvSpPr>
            <a:spLocks noChangeAspect="1" noChangeArrowheads="1"/>
          </p:cNvSpPr>
          <p:nvPr/>
        </p:nvSpPr>
        <p:spPr bwMode="auto">
          <a:xfrm>
            <a:off x="3387725" y="4337050"/>
            <a:ext cx="3302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i="1">
                <a:solidFill>
                  <a:schemeClr val="tx2">
                    <a:lumMod val="90000"/>
                    <a:lumOff val="10000"/>
                  </a:schemeClr>
                </a:solidFill>
              </a:rPr>
              <a:t>B</a:t>
            </a:r>
            <a:r>
              <a:rPr lang="en-US" sz="1400" b="1">
                <a:solidFill>
                  <a:schemeClr val="tx2">
                    <a:lumMod val="90000"/>
                    <a:lumOff val="10000"/>
                  </a:schemeClr>
                </a:solidFill>
              </a:rPr>
              <a:t>–1</a:t>
            </a:r>
          </a:p>
        </p:txBody>
      </p:sp>
      <p:sp>
        <p:nvSpPr>
          <p:cNvPr id="13365" name="Rectangle 1077"/>
          <p:cNvSpPr>
            <a:spLocks noChangeAspect="1" noChangeArrowheads="1"/>
          </p:cNvSpPr>
          <p:nvPr/>
        </p:nvSpPr>
        <p:spPr bwMode="auto">
          <a:xfrm>
            <a:off x="2560638" y="4337050"/>
            <a:ext cx="3302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1</a:t>
            </a:r>
          </a:p>
        </p:txBody>
      </p:sp>
      <p:sp>
        <p:nvSpPr>
          <p:cNvPr id="13366" name="Rectangle 1078"/>
          <p:cNvSpPr>
            <a:spLocks noChangeAspect="1" noChangeArrowheads="1"/>
          </p:cNvSpPr>
          <p:nvPr/>
        </p:nvSpPr>
        <p:spPr bwMode="auto">
          <a:xfrm>
            <a:off x="2228850" y="4337050"/>
            <a:ext cx="331788"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0</a:t>
            </a:r>
          </a:p>
        </p:txBody>
      </p:sp>
      <p:sp>
        <p:nvSpPr>
          <p:cNvPr id="13367" name="Rectangle 1079"/>
          <p:cNvSpPr>
            <a:spLocks noChangeAspect="1" noChangeArrowheads="1"/>
          </p:cNvSpPr>
          <p:nvPr/>
        </p:nvSpPr>
        <p:spPr bwMode="auto">
          <a:xfrm>
            <a:off x="2890838" y="4824413"/>
            <a:ext cx="496887"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 • •</a:t>
            </a:r>
          </a:p>
        </p:txBody>
      </p:sp>
      <p:sp>
        <p:nvSpPr>
          <p:cNvPr id="13368" name="Rectangle 1080"/>
          <p:cNvSpPr>
            <a:spLocks noChangeAspect="1" noChangeArrowheads="1"/>
          </p:cNvSpPr>
          <p:nvPr/>
        </p:nvSpPr>
        <p:spPr bwMode="auto">
          <a:xfrm>
            <a:off x="3387725" y="4824413"/>
            <a:ext cx="3302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i="1">
                <a:solidFill>
                  <a:schemeClr val="tx2">
                    <a:lumMod val="90000"/>
                    <a:lumOff val="10000"/>
                  </a:schemeClr>
                </a:solidFill>
              </a:rPr>
              <a:t>B</a:t>
            </a:r>
            <a:r>
              <a:rPr lang="en-US" sz="1400" b="1">
                <a:solidFill>
                  <a:schemeClr val="tx2">
                    <a:lumMod val="90000"/>
                    <a:lumOff val="10000"/>
                  </a:schemeClr>
                </a:solidFill>
              </a:rPr>
              <a:t>–1</a:t>
            </a:r>
          </a:p>
        </p:txBody>
      </p:sp>
      <p:sp>
        <p:nvSpPr>
          <p:cNvPr id="13369" name="Rectangle 1081"/>
          <p:cNvSpPr>
            <a:spLocks noChangeAspect="1" noChangeArrowheads="1"/>
          </p:cNvSpPr>
          <p:nvPr/>
        </p:nvSpPr>
        <p:spPr bwMode="auto">
          <a:xfrm>
            <a:off x="2560638" y="4824413"/>
            <a:ext cx="3302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1</a:t>
            </a:r>
          </a:p>
        </p:txBody>
      </p:sp>
      <p:sp>
        <p:nvSpPr>
          <p:cNvPr id="13370" name="Rectangle 1082"/>
          <p:cNvSpPr>
            <a:spLocks noChangeAspect="1" noChangeArrowheads="1"/>
          </p:cNvSpPr>
          <p:nvPr/>
        </p:nvSpPr>
        <p:spPr bwMode="auto">
          <a:xfrm>
            <a:off x="2228850" y="4824413"/>
            <a:ext cx="331788"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0</a:t>
            </a:r>
          </a:p>
        </p:txBody>
      </p:sp>
      <p:sp>
        <p:nvSpPr>
          <p:cNvPr id="13371" name="Rectangle 1083"/>
          <p:cNvSpPr>
            <a:spLocks noChangeAspect="1" noChangeArrowheads="1"/>
          </p:cNvSpPr>
          <p:nvPr/>
        </p:nvSpPr>
        <p:spPr bwMode="auto">
          <a:xfrm>
            <a:off x="962025" y="4337050"/>
            <a:ext cx="330200"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v</a:t>
            </a:r>
          </a:p>
        </p:txBody>
      </p:sp>
      <p:sp>
        <p:nvSpPr>
          <p:cNvPr id="13372" name="Rectangle 1084"/>
          <p:cNvSpPr>
            <a:spLocks noChangeAspect="1" noChangeArrowheads="1"/>
          </p:cNvSpPr>
          <p:nvPr/>
        </p:nvSpPr>
        <p:spPr bwMode="auto">
          <a:xfrm>
            <a:off x="962025" y="4824413"/>
            <a:ext cx="330200"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v</a:t>
            </a:r>
          </a:p>
        </p:txBody>
      </p:sp>
      <p:sp>
        <p:nvSpPr>
          <p:cNvPr id="13373" name="Rectangle 1085"/>
          <p:cNvSpPr>
            <a:spLocks noChangeAspect="1" noChangeArrowheads="1"/>
          </p:cNvSpPr>
          <p:nvPr/>
        </p:nvSpPr>
        <p:spPr bwMode="auto">
          <a:xfrm>
            <a:off x="1457325" y="4337050"/>
            <a:ext cx="661988" cy="220663"/>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tag</a:t>
            </a:r>
          </a:p>
        </p:txBody>
      </p:sp>
      <p:sp>
        <p:nvSpPr>
          <p:cNvPr id="13374" name="Rectangle 1086"/>
          <p:cNvSpPr>
            <a:spLocks noChangeAspect="1" noChangeArrowheads="1"/>
          </p:cNvSpPr>
          <p:nvPr/>
        </p:nvSpPr>
        <p:spPr bwMode="auto">
          <a:xfrm>
            <a:off x="1457325" y="4824413"/>
            <a:ext cx="661988" cy="220662"/>
          </a:xfrm>
          <a:prstGeom prst="rect">
            <a:avLst/>
          </a:prstGeom>
          <a:solidFill>
            <a:schemeClr val="bg1"/>
          </a:solidFill>
          <a:ln w="12700">
            <a:solidFill>
              <a:schemeClr val="tx1"/>
            </a:solidFill>
            <a:miter lim="800000"/>
            <a:headEnd/>
            <a:tailEnd/>
          </a:ln>
        </p:spPr>
        <p:txBody>
          <a:bodyPr wrap="none" anchor="ctr"/>
          <a:lstStyle/>
          <a:p>
            <a:pPr algn="ctr">
              <a:lnSpc>
                <a:spcPct val="100000"/>
              </a:lnSpc>
              <a:spcBef>
                <a:spcPct val="0"/>
              </a:spcBef>
            </a:pPr>
            <a:r>
              <a:rPr lang="en-US" sz="1400" b="1">
                <a:solidFill>
                  <a:schemeClr val="tx2">
                    <a:lumMod val="90000"/>
                    <a:lumOff val="10000"/>
                  </a:schemeClr>
                </a:solidFill>
              </a:rPr>
              <a:t>tag</a:t>
            </a:r>
          </a:p>
        </p:txBody>
      </p:sp>
      <p:sp>
        <p:nvSpPr>
          <p:cNvPr id="13375" name="Text Box 1087"/>
          <p:cNvSpPr txBox="1">
            <a:spLocks noChangeAspect="1" noChangeArrowheads="1"/>
          </p:cNvSpPr>
          <p:nvPr/>
        </p:nvSpPr>
        <p:spPr bwMode="auto">
          <a:xfrm>
            <a:off x="0" y="4570512"/>
            <a:ext cx="840295" cy="307777"/>
          </a:xfrm>
          <a:prstGeom prst="rect">
            <a:avLst/>
          </a:prstGeom>
          <a:noFill/>
          <a:ln w="12700">
            <a:noFill/>
            <a:miter lim="800000"/>
            <a:headEnd/>
            <a:tailEnd/>
          </a:ln>
        </p:spPr>
        <p:txBody>
          <a:bodyPr wrap="none" anchor="ctr">
            <a:spAutoFit/>
          </a:bodyPr>
          <a:lstStyle/>
          <a:p>
            <a:pPr>
              <a:lnSpc>
                <a:spcPct val="100000"/>
              </a:lnSpc>
              <a:spcBef>
                <a:spcPct val="0"/>
              </a:spcBef>
            </a:pPr>
            <a:r>
              <a:rPr lang="en-US" sz="1400" b="1" dirty="0">
                <a:solidFill>
                  <a:schemeClr val="tx2">
                    <a:lumMod val="90000"/>
                    <a:lumOff val="10000"/>
                  </a:schemeClr>
                </a:solidFill>
              </a:rPr>
              <a:t>set </a:t>
            </a:r>
            <a:r>
              <a:rPr lang="en-US" sz="1400" b="1" i="1" dirty="0">
                <a:solidFill>
                  <a:schemeClr val="tx2">
                    <a:lumMod val="90000"/>
                    <a:lumOff val="10000"/>
                  </a:schemeClr>
                </a:solidFill>
              </a:rPr>
              <a:t>R</a:t>
            </a:r>
            <a:r>
              <a:rPr lang="en-US" sz="1400" b="1" dirty="0" smtClean="0">
                <a:solidFill>
                  <a:schemeClr val="tx2">
                    <a:lumMod val="90000"/>
                    <a:lumOff val="10000"/>
                  </a:schemeClr>
                </a:solidFill>
              </a:rPr>
              <a:t>-1</a:t>
            </a:r>
            <a:r>
              <a:rPr lang="en-US" sz="1400" b="1" dirty="0">
                <a:solidFill>
                  <a:schemeClr val="tx2">
                    <a:lumMod val="90000"/>
                    <a:lumOff val="10000"/>
                  </a:schemeClr>
                </a:solidFill>
              </a:rPr>
              <a:t>:</a:t>
            </a:r>
          </a:p>
        </p:txBody>
      </p:sp>
      <p:sp>
        <p:nvSpPr>
          <p:cNvPr id="13376" name="Rectangle 1088"/>
          <p:cNvSpPr>
            <a:spLocks noChangeAspect="1" noChangeArrowheads="1"/>
          </p:cNvSpPr>
          <p:nvPr/>
        </p:nvSpPr>
        <p:spPr bwMode="auto">
          <a:xfrm>
            <a:off x="2082800" y="4584700"/>
            <a:ext cx="495300" cy="220663"/>
          </a:xfrm>
          <a:prstGeom prst="rect">
            <a:avLst/>
          </a:prstGeom>
          <a:noFill/>
          <a:ln w="12700">
            <a:noFill/>
            <a:miter lim="800000"/>
            <a:headEnd/>
            <a:tailEnd/>
          </a:ln>
        </p:spPr>
        <p:txBody>
          <a:bodyPr wrap="none" anchor="ctr"/>
          <a:lstStyle/>
          <a:p>
            <a:pPr>
              <a:lnSpc>
                <a:spcPct val="100000"/>
              </a:lnSpc>
              <a:spcBef>
                <a:spcPct val="0"/>
              </a:spcBef>
            </a:pPr>
            <a:r>
              <a:rPr lang="en-US" sz="1400" b="1" dirty="0">
                <a:solidFill>
                  <a:schemeClr val="tx2">
                    <a:lumMod val="90000"/>
                    <a:lumOff val="10000"/>
                  </a:schemeClr>
                </a:solidFill>
              </a:rPr>
              <a:t>• • •</a:t>
            </a:r>
          </a:p>
        </p:txBody>
      </p:sp>
      <p:sp>
        <p:nvSpPr>
          <p:cNvPr id="13377" name="Rectangle 1089"/>
          <p:cNvSpPr>
            <a:spLocks noChangeAspect="1" noChangeArrowheads="1"/>
          </p:cNvSpPr>
          <p:nvPr/>
        </p:nvSpPr>
        <p:spPr bwMode="auto">
          <a:xfrm>
            <a:off x="2120900" y="3997325"/>
            <a:ext cx="496888" cy="220663"/>
          </a:xfrm>
          <a:prstGeom prst="rect">
            <a:avLst/>
          </a:prstGeom>
          <a:noFill/>
          <a:ln w="12700">
            <a:noFill/>
            <a:miter lim="800000"/>
            <a:headEnd/>
            <a:tailEnd/>
          </a:ln>
        </p:spPr>
        <p:txBody>
          <a:bodyPr wrap="none" anchor="ctr"/>
          <a:lstStyle/>
          <a:p>
            <a:pPr>
              <a:lnSpc>
                <a:spcPct val="100000"/>
              </a:lnSpc>
              <a:spcBef>
                <a:spcPct val="0"/>
              </a:spcBef>
            </a:pPr>
            <a:r>
              <a:rPr lang="en-US" sz="1400" b="1">
                <a:solidFill>
                  <a:schemeClr val="tx2">
                    <a:lumMod val="90000"/>
                    <a:lumOff val="10000"/>
                  </a:schemeClr>
                </a:solidFill>
              </a:rPr>
              <a:t>• • •</a:t>
            </a:r>
          </a:p>
        </p:txBody>
      </p:sp>
      <p:sp>
        <p:nvSpPr>
          <p:cNvPr id="13378" name="Line 1090"/>
          <p:cNvSpPr>
            <a:spLocks noChangeAspect="1" noChangeShapeType="1"/>
          </p:cNvSpPr>
          <p:nvPr/>
        </p:nvSpPr>
        <p:spPr bwMode="auto">
          <a:xfrm>
            <a:off x="3124200" y="3352800"/>
            <a:ext cx="0" cy="220662"/>
          </a:xfrm>
          <a:prstGeom prst="line">
            <a:avLst/>
          </a:prstGeom>
          <a:noFill/>
          <a:ln w="25400">
            <a:solidFill>
              <a:schemeClr val="tx1"/>
            </a:solidFill>
            <a:round/>
            <a:headEnd/>
            <a:tailEnd type="triangle" w="med" len="med"/>
          </a:ln>
        </p:spPr>
        <p:txBody>
          <a:bodyPr wrap="none" anchor="ctr"/>
          <a:lstStyle/>
          <a:p>
            <a:endParaRPr lang="en-CA"/>
          </a:p>
        </p:txBody>
      </p:sp>
      <p:sp>
        <p:nvSpPr>
          <p:cNvPr id="13379" name="Line 1091"/>
          <p:cNvSpPr>
            <a:spLocks noChangeShapeType="1"/>
          </p:cNvSpPr>
          <p:nvPr/>
        </p:nvSpPr>
        <p:spPr bwMode="auto">
          <a:xfrm flipH="1">
            <a:off x="3124200" y="3352800"/>
            <a:ext cx="4800600" cy="0"/>
          </a:xfrm>
          <a:prstGeom prst="line">
            <a:avLst/>
          </a:prstGeom>
          <a:noFill/>
          <a:ln w="25400">
            <a:solidFill>
              <a:schemeClr val="tx1"/>
            </a:solidFill>
            <a:round/>
            <a:headEnd/>
            <a:tailEnd/>
          </a:ln>
        </p:spPr>
        <p:txBody>
          <a:bodyPr wrap="none" anchor="ctr"/>
          <a:lstStyle/>
          <a:p>
            <a:endParaRPr lang="en-CA"/>
          </a:p>
        </p:txBody>
      </p:sp>
      <p:sp>
        <p:nvSpPr>
          <p:cNvPr id="13380" name="Line 1092"/>
          <p:cNvSpPr>
            <a:spLocks noChangeShapeType="1"/>
          </p:cNvSpPr>
          <p:nvPr/>
        </p:nvSpPr>
        <p:spPr bwMode="auto">
          <a:xfrm flipH="1" flipV="1">
            <a:off x="3886200" y="3022600"/>
            <a:ext cx="2832100" cy="0"/>
          </a:xfrm>
          <a:prstGeom prst="line">
            <a:avLst/>
          </a:prstGeom>
          <a:noFill/>
          <a:ln w="25400">
            <a:solidFill>
              <a:schemeClr val="tx1"/>
            </a:solidFill>
            <a:round/>
            <a:headEnd/>
            <a:tailEnd type="triangle" w="med" len="med"/>
          </a:ln>
        </p:spPr>
        <p:txBody>
          <a:bodyPr wrap="none" anchor="ctr"/>
          <a:lstStyle/>
          <a:p>
            <a:endParaRPr lang="en-CA"/>
          </a:p>
        </p:txBody>
      </p:sp>
      <p:sp>
        <p:nvSpPr>
          <p:cNvPr id="13381" name="Text Box 1093"/>
          <p:cNvSpPr txBox="1">
            <a:spLocks noChangeArrowheads="1"/>
          </p:cNvSpPr>
          <p:nvPr/>
        </p:nvSpPr>
        <p:spPr bwMode="auto">
          <a:xfrm>
            <a:off x="4419600" y="3581400"/>
            <a:ext cx="4573008" cy="3170099"/>
          </a:xfrm>
          <a:prstGeom prst="rect">
            <a:avLst/>
          </a:prstGeom>
          <a:noFill/>
          <a:ln w="25400">
            <a:solidFill>
              <a:schemeClr val="tx1"/>
            </a:solidFill>
            <a:miter lim="800000"/>
            <a:headEnd/>
            <a:tailEnd/>
          </a:ln>
        </p:spPr>
        <p:txBody>
          <a:bodyPr wrap="square">
            <a:spAutoFit/>
          </a:bodyPr>
          <a:lstStyle/>
          <a:p>
            <a:pPr>
              <a:lnSpc>
                <a:spcPct val="100000"/>
              </a:lnSpc>
              <a:spcBef>
                <a:spcPct val="0"/>
              </a:spcBef>
              <a:buFont typeface="Arial" pitchFamily="34" charset="0"/>
              <a:buChar char="•"/>
            </a:pPr>
            <a:r>
              <a:rPr lang="en-US" b="0" dirty="0" smtClean="0">
                <a:solidFill>
                  <a:schemeClr val="tx1"/>
                </a:solidFill>
              </a:rPr>
              <a:t> The data word </a:t>
            </a:r>
            <a:r>
              <a:rPr lang="en-US" b="0" dirty="0">
                <a:solidFill>
                  <a:schemeClr val="tx1"/>
                </a:solidFill>
              </a:rPr>
              <a:t>at </a:t>
            </a:r>
            <a:r>
              <a:rPr lang="en-US" b="1" dirty="0">
                <a:solidFill>
                  <a:schemeClr val="tx1"/>
                </a:solidFill>
              </a:rPr>
              <a:t>address A</a:t>
            </a:r>
            <a:r>
              <a:rPr lang="en-US" b="0" dirty="0">
                <a:solidFill>
                  <a:schemeClr val="tx1"/>
                </a:solidFill>
              </a:rPr>
              <a:t> is in the cache </a:t>
            </a:r>
            <a:r>
              <a:rPr lang="en-US" b="0" dirty="0" smtClean="0">
                <a:solidFill>
                  <a:schemeClr val="tx1"/>
                </a:solidFill>
              </a:rPr>
              <a:t>if the </a:t>
            </a:r>
            <a:r>
              <a:rPr lang="en-US" b="0" dirty="0">
                <a:solidFill>
                  <a:schemeClr val="tx1"/>
                </a:solidFill>
              </a:rPr>
              <a:t>tag bits in one of the &lt;valid&gt; lines in </a:t>
            </a:r>
            <a:r>
              <a:rPr lang="en-US" b="0" dirty="0" smtClean="0">
                <a:solidFill>
                  <a:schemeClr val="tx1"/>
                </a:solidFill>
              </a:rPr>
              <a:t>set </a:t>
            </a:r>
            <a:r>
              <a:rPr lang="en-US" b="0" dirty="0">
                <a:solidFill>
                  <a:schemeClr val="tx1"/>
                </a:solidFill>
              </a:rPr>
              <a:t>&lt;set index&gt; match &lt;tag&gt;</a:t>
            </a:r>
          </a:p>
          <a:p>
            <a:pPr>
              <a:lnSpc>
                <a:spcPct val="100000"/>
              </a:lnSpc>
              <a:spcBef>
                <a:spcPct val="0"/>
              </a:spcBef>
            </a:pPr>
            <a:endParaRPr lang="en-US" sz="1000" b="0" dirty="0">
              <a:solidFill>
                <a:schemeClr val="tx1"/>
              </a:solidFill>
            </a:endParaRPr>
          </a:p>
          <a:p>
            <a:pPr>
              <a:lnSpc>
                <a:spcPct val="100000"/>
              </a:lnSpc>
              <a:spcBef>
                <a:spcPct val="0"/>
              </a:spcBef>
              <a:buFont typeface="Arial" pitchFamily="34" charset="0"/>
              <a:buChar char="•"/>
            </a:pPr>
            <a:r>
              <a:rPr lang="en-US" b="0" dirty="0" smtClean="0">
                <a:solidFill>
                  <a:schemeClr val="tx1"/>
                </a:solidFill>
              </a:rPr>
              <a:t> The </a:t>
            </a:r>
            <a:r>
              <a:rPr lang="en-US" b="0" dirty="0">
                <a:solidFill>
                  <a:schemeClr val="tx1"/>
                </a:solidFill>
              </a:rPr>
              <a:t>word contents begin at offset </a:t>
            </a:r>
          </a:p>
          <a:p>
            <a:pPr>
              <a:lnSpc>
                <a:spcPct val="100000"/>
              </a:lnSpc>
              <a:spcBef>
                <a:spcPct val="0"/>
              </a:spcBef>
            </a:pPr>
            <a:r>
              <a:rPr lang="en-US" b="0" dirty="0">
                <a:solidFill>
                  <a:schemeClr val="tx1"/>
                </a:solidFill>
              </a:rPr>
              <a:t>&lt;block offset&gt; bytes from the beginning </a:t>
            </a:r>
          </a:p>
          <a:p>
            <a:pPr>
              <a:lnSpc>
                <a:spcPct val="100000"/>
              </a:lnSpc>
              <a:spcBef>
                <a:spcPct val="0"/>
              </a:spcBef>
            </a:pPr>
            <a:r>
              <a:rPr lang="en-US" b="0" dirty="0">
                <a:solidFill>
                  <a:schemeClr val="tx1"/>
                </a:solidFill>
              </a:rPr>
              <a:t>of the </a:t>
            </a:r>
            <a:r>
              <a:rPr lang="en-US" b="0" dirty="0" smtClean="0">
                <a:solidFill>
                  <a:schemeClr val="tx1"/>
                </a:solidFill>
              </a:rPr>
              <a:t>block</a:t>
            </a:r>
          </a:p>
          <a:p>
            <a:pPr>
              <a:lnSpc>
                <a:spcPct val="100000"/>
              </a:lnSpc>
              <a:spcBef>
                <a:spcPct val="0"/>
              </a:spcBef>
            </a:pPr>
            <a:endParaRPr lang="en-US" sz="1000" dirty="0" smtClean="0">
              <a:solidFill>
                <a:schemeClr val="tx1"/>
              </a:solidFill>
            </a:endParaRPr>
          </a:p>
          <a:p>
            <a:pPr>
              <a:lnSpc>
                <a:spcPct val="100000"/>
              </a:lnSpc>
              <a:spcBef>
                <a:spcPct val="0"/>
              </a:spcBef>
            </a:pPr>
            <a:r>
              <a:rPr lang="en-CA" b="1" dirty="0" smtClean="0"/>
              <a:t>Address mapping</a:t>
            </a:r>
            <a:r>
              <a:rPr lang="en-CA" dirty="0" smtClean="0"/>
              <a:t>: </a:t>
            </a:r>
          </a:p>
          <a:p>
            <a:pPr>
              <a:lnSpc>
                <a:spcPct val="100000"/>
              </a:lnSpc>
              <a:spcBef>
                <a:spcPct val="0"/>
              </a:spcBef>
            </a:pPr>
            <a:r>
              <a:rPr lang="en-CA" dirty="0" smtClean="0"/>
              <a:t>      set# = (block address) </a:t>
            </a:r>
            <a:r>
              <a:rPr lang="en-CA" b="1" dirty="0" smtClean="0"/>
              <a:t>modulo</a:t>
            </a:r>
            <a:r>
              <a:rPr lang="en-CA" dirty="0" smtClean="0"/>
              <a:t> (R)</a:t>
            </a:r>
          </a:p>
          <a:p>
            <a:pPr>
              <a:lnSpc>
                <a:spcPct val="100000"/>
              </a:lnSpc>
              <a:spcBef>
                <a:spcPct val="0"/>
              </a:spcBef>
            </a:pPr>
            <a:r>
              <a:rPr lang="en-CA" dirty="0" smtClean="0"/>
              <a:t>block address = </a:t>
            </a:r>
          </a:p>
          <a:p>
            <a:pPr>
              <a:lnSpc>
                <a:spcPct val="100000"/>
              </a:lnSpc>
              <a:spcBef>
                <a:spcPct val="0"/>
              </a:spcBef>
            </a:pPr>
            <a:r>
              <a:rPr lang="en-CA" dirty="0" smtClean="0"/>
              <a:t>      &lt;t bits&gt; concatenate &lt;s bits&gt; </a:t>
            </a:r>
            <a:endParaRPr lang="en-US" b="0" dirty="0">
              <a:solidFill>
                <a:schemeClr val="tx1"/>
              </a:solidFill>
            </a:endParaRPr>
          </a:p>
        </p:txBody>
      </p:sp>
      <p:sp>
        <p:nvSpPr>
          <p:cNvPr id="70" name="TextBox 69"/>
          <p:cNvSpPr txBox="1"/>
          <p:nvPr/>
        </p:nvSpPr>
        <p:spPr>
          <a:xfrm>
            <a:off x="381000" y="838200"/>
            <a:ext cx="4114800" cy="646331"/>
          </a:xfrm>
          <a:prstGeom prst="rect">
            <a:avLst/>
          </a:prstGeom>
          <a:noFill/>
          <a:ln>
            <a:solidFill>
              <a:schemeClr val="tx1"/>
            </a:solidFill>
          </a:ln>
        </p:spPr>
        <p:txBody>
          <a:bodyPr wrap="square" rtlCol="0">
            <a:spAutoFit/>
          </a:bodyPr>
          <a:lstStyle/>
          <a:p>
            <a:r>
              <a:rPr lang="en-US" dirty="0" smtClean="0">
                <a:solidFill>
                  <a:schemeClr val="tx1"/>
                </a:solidFill>
                <a:latin typeface="Courier New" pitchFamily="49" charset="0"/>
              </a:rPr>
              <a:t> </a:t>
            </a:r>
            <a:r>
              <a:rPr lang="en-US" dirty="0" err="1" smtClean="0">
                <a:solidFill>
                  <a:schemeClr val="tx1"/>
                </a:solidFill>
                <a:latin typeface="Courier New" pitchFamily="49" charset="0"/>
              </a:rPr>
              <a:t>lw</a:t>
            </a:r>
            <a:r>
              <a:rPr lang="en-US" dirty="0" smtClean="0">
                <a:solidFill>
                  <a:schemeClr val="tx1"/>
                </a:solidFill>
                <a:latin typeface="Courier New" pitchFamily="49" charset="0"/>
              </a:rPr>
              <a:t> $t0,</a:t>
            </a:r>
            <a:r>
              <a:rPr lang="en-US" b="1" dirty="0" smtClean="0">
                <a:solidFill>
                  <a:schemeClr val="tx1"/>
                </a:solidFill>
                <a:latin typeface="Courier New" pitchFamily="49" charset="0"/>
              </a:rPr>
              <a:t>0($s1) </a:t>
            </a:r>
            <a:r>
              <a:rPr lang="en-US" dirty="0" smtClean="0">
                <a:solidFill>
                  <a:schemeClr val="tx1"/>
                </a:solidFill>
                <a:latin typeface="Courier New" pitchFamily="49" charset="0"/>
              </a:rPr>
              <a:t>#$t0=</a:t>
            </a:r>
            <a:r>
              <a:rPr lang="en-US" dirty="0" err="1" smtClean="0">
                <a:solidFill>
                  <a:schemeClr val="tx1"/>
                </a:solidFill>
                <a:latin typeface="Courier New" pitchFamily="49" charset="0"/>
              </a:rPr>
              <a:t>Mem</a:t>
            </a:r>
            <a:r>
              <a:rPr lang="en-US" dirty="0" smtClean="0">
                <a:solidFill>
                  <a:schemeClr val="tx1"/>
                </a:solidFill>
                <a:latin typeface="Courier New" pitchFamily="49" charset="0"/>
              </a:rPr>
              <a:t>($s1) </a:t>
            </a:r>
            <a:br>
              <a:rPr lang="en-US" dirty="0" smtClean="0">
                <a:solidFill>
                  <a:schemeClr val="tx1"/>
                </a:solidFill>
                <a:latin typeface="Courier New" pitchFamily="49" charset="0"/>
              </a:rPr>
            </a:br>
            <a:r>
              <a:rPr lang="en-US" dirty="0" smtClean="0">
                <a:solidFill>
                  <a:schemeClr val="tx1"/>
                </a:solidFill>
                <a:latin typeface="Courier New" pitchFamily="49" charset="0"/>
              </a:rPr>
              <a:t> </a:t>
            </a:r>
            <a:r>
              <a:rPr lang="en-US" dirty="0" err="1" smtClean="0">
                <a:solidFill>
                  <a:schemeClr val="tx1"/>
                </a:solidFill>
                <a:latin typeface="Courier New" pitchFamily="49" charset="0"/>
              </a:rPr>
              <a:t>sw</a:t>
            </a:r>
            <a:r>
              <a:rPr lang="en-US" dirty="0" smtClean="0">
                <a:solidFill>
                  <a:schemeClr val="tx1"/>
                </a:solidFill>
                <a:latin typeface="Courier New" pitchFamily="49" charset="0"/>
              </a:rPr>
              <a:t> $t0,</a:t>
            </a:r>
            <a:r>
              <a:rPr lang="en-US" b="1" dirty="0" smtClean="0">
                <a:solidFill>
                  <a:schemeClr val="tx1"/>
                </a:solidFill>
                <a:latin typeface="Courier New" pitchFamily="49" charset="0"/>
              </a:rPr>
              <a:t>0($s1) </a:t>
            </a:r>
            <a:r>
              <a:rPr lang="en-US" dirty="0" smtClean="0">
                <a:solidFill>
                  <a:schemeClr val="tx1"/>
                </a:solidFill>
                <a:latin typeface="Courier New" pitchFamily="49" charset="0"/>
              </a:rPr>
              <a:t>#</a:t>
            </a:r>
            <a:r>
              <a:rPr lang="en-US" dirty="0" err="1" smtClean="0">
                <a:solidFill>
                  <a:schemeClr val="tx1"/>
                </a:solidFill>
                <a:latin typeface="Courier New" pitchFamily="49" charset="0"/>
              </a:rPr>
              <a:t>Mem</a:t>
            </a:r>
            <a:r>
              <a:rPr lang="en-US" dirty="0" smtClean="0">
                <a:solidFill>
                  <a:schemeClr val="tx1"/>
                </a:solidFill>
                <a:latin typeface="Courier New" pitchFamily="49" charset="0"/>
              </a:rPr>
              <a:t>($s1)=$t0</a:t>
            </a:r>
            <a:endParaRPr lang="en-CA" dirty="0"/>
          </a:p>
        </p:txBody>
      </p:sp>
      <p:sp>
        <p:nvSpPr>
          <p:cNvPr id="71" name="TextBox 70"/>
          <p:cNvSpPr txBox="1"/>
          <p:nvPr/>
        </p:nvSpPr>
        <p:spPr>
          <a:xfrm>
            <a:off x="990600" y="5334000"/>
            <a:ext cx="1676400" cy="1323439"/>
          </a:xfrm>
          <a:prstGeom prst="rect">
            <a:avLst/>
          </a:prstGeom>
          <a:noFill/>
          <a:ln w="12700">
            <a:solidFill>
              <a:schemeClr val="tx1"/>
            </a:solidFill>
          </a:ln>
        </p:spPr>
        <p:txBody>
          <a:bodyPr wrap="square" rtlCol="0">
            <a:spAutoFit/>
          </a:bodyPr>
          <a:lstStyle/>
          <a:p>
            <a:r>
              <a:rPr lang="en-CA" sz="2000" b="1" dirty="0" smtClean="0"/>
              <a:t> b = log</a:t>
            </a:r>
            <a:r>
              <a:rPr lang="en-CA" sz="2000" b="1" baseline="-25000" dirty="0" smtClean="0"/>
              <a:t>2</a:t>
            </a:r>
            <a:r>
              <a:rPr lang="en-CA" sz="2000" b="1" dirty="0" smtClean="0"/>
              <a:t>(B)</a:t>
            </a:r>
          </a:p>
          <a:p>
            <a:r>
              <a:rPr lang="en-CA" sz="2000" b="1" dirty="0" smtClean="0"/>
              <a:t> R = C/(B*N)</a:t>
            </a:r>
            <a:br>
              <a:rPr lang="en-CA" sz="2000" b="1" dirty="0" smtClean="0"/>
            </a:br>
            <a:r>
              <a:rPr lang="en-CA" sz="2000" b="1" dirty="0" smtClean="0"/>
              <a:t> s = log</a:t>
            </a:r>
            <a:r>
              <a:rPr lang="en-CA" sz="2000" b="1" baseline="-25000" dirty="0" smtClean="0"/>
              <a:t>2</a:t>
            </a:r>
            <a:r>
              <a:rPr lang="en-CA" sz="2000" b="1" dirty="0" smtClean="0"/>
              <a:t>(R)</a:t>
            </a:r>
            <a:br>
              <a:rPr lang="en-CA" sz="2000" b="1" dirty="0" smtClean="0"/>
            </a:br>
            <a:r>
              <a:rPr lang="en-CA" sz="2000" b="1" dirty="0" smtClean="0"/>
              <a:t> t  = m-s-b</a:t>
            </a:r>
            <a:endParaRPr lang="en-CA" sz="2000" b="1" dirty="0"/>
          </a:p>
        </p:txBody>
      </p:sp>
      <p:sp>
        <p:nvSpPr>
          <p:cNvPr id="72" name="AutoShape 1043"/>
          <p:cNvSpPr>
            <a:spLocks/>
          </p:cNvSpPr>
          <p:nvPr/>
        </p:nvSpPr>
        <p:spPr bwMode="auto">
          <a:xfrm>
            <a:off x="3886200" y="1981200"/>
            <a:ext cx="152400" cy="914399"/>
          </a:xfrm>
          <a:prstGeom prst="rightBrace">
            <a:avLst>
              <a:gd name="adj1" fmla="val 66059"/>
              <a:gd name="adj2" fmla="val 50000"/>
            </a:avLst>
          </a:prstGeom>
          <a:noFill/>
          <a:ln w="12700">
            <a:solidFill>
              <a:schemeClr val="tx1"/>
            </a:solidFill>
            <a:round/>
            <a:headEnd/>
            <a:tailEnd/>
          </a:ln>
        </p:spPr>
        <p:txBody>
          <a:bodyPr wrap="none" anchor="ctr"/>
          <a:lstStyle/>
          <a:p>
            <a:endParaRPr lang="en-CA"/>
          </a:p>
        </p:txBody>
      </p:sp>
      <p:sp>
        <p:nvSpPr>
          <p:cNvPr id="73" name="TextBox 72"/>
          <p:cNvSpPr txBox="1"/>
          <p:nvPr/>
        </p:nvSpPr>
        <p:spPr>
          <a:xfrm>
            <a:off x="3962400" y="2286000"/>
            <a:ext cx="838691" cy="369332"/>
          </a:xfrm>
          <a:prstGeom prst="rect">
            <a:avLst/>
          </a:prstGeom>
          <a:noFill/>
        </p:spPr>
        <p:txBody>
          <a:bodyPr wrap="none" rtlCol="0">
            <a:spAutoFit/>
          </a:bodyPr>
          <a:lstStyle/>
          <a:p>
            <a:r>
              <a:rPr lang="en-CA" i="1" dirty="0" smtClean="0"/>
              <a:t>N</a:t>
            </a:r>
            <a:r>
              <a:rPr lang="en-CA" dirty="0" smtClean="0"/>
              <a:t>-way</a:t>
            </a:r>
            <a:endParaRPr lang="en-CA" dirty="0"/>
          </a:p>
        </p:txBody>
      </p:sp>
      <p:sp>
        <p:nvSpPr>
          <p:cNvPr id="74" name="Slide Number Placeholder 73"/>
          <p:cNvSpPr>
            <a:spLocks noGrp="1"/>
          </p:cNvSpPr>
          <p:nvPr>
            <p:ph type="sldNum" sz="quarter" idx="12"/>
          </p:nvPr>
        </p:nvSpPr>
        <p:spPr/>
        <p:txBody>
          <a:bodyPr/>
          <a:lstStyle/>
          <a:p>
            <a:pPr>
              <a:defRPr/>
            </a:pPr>
            <a:fld id="{9B3F316D-389F-4488-B560-5E2DB5DE07B1}" type="slidenum">
              <a:rPr lang="en-CA" smtClean="0"/>
              <a:pPr>
                <a:defRPr/>
              </a:pPr>
              <a:t>4</a:t>
            </a:fld>
            <a:endParaRPr lang="en-C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153400" cy="422275"/>
          </a:xfrm>
        </p:spPr>
        <p:txBody>
          <a:bodyPr/>
          <a:lstStyle/>
          <a:p>
            <a:r>
              <a:rPr lang="en-CA" dirty="0" smtClean="0"/>
              <a:t>Types of Cache Organization</a:t>
            </a:r>
            <a:endParaRPr lang="en-CA" dirty="0"/>
          </a:p>
        </p:txBody>
      </p:sp>
      <p:sp>
        <p:nvSpPr>
          <p:cNvPr id="3" name="Content Placeholder 2"/>
          <p:cNvSpPr>
            <a:spLocks noGrp="1"/>
          </p:cNvSpPr>
          <p:nvPr>
            <p:ph idx="1"/>
          </p:nvPr>
        </p:nvSpPr>
        <p:spPr>
          <a:xfrm>
            <a:off x="381000" y="838200"/>
            <a:ext cx="8534400" cy="5175776"/>
          </a:xfrm>
        </p:spPr>
        <p:txBody>
          <a:bodyPr/>
          <a:lstStyle/>
          <a:p>
            <a:r>
              <a:rPr lang="en-CA" b="1" dirty="0" smtClean="0"/>
              <a:t>Direct-mapped</a:t>
            </a:r>
          </a:p>
          <a:p>
            <a:pPr lvl="1"/>
            <a:r>
              <a:rPr lang="en-CA" dirty="0" smtClean="0">
                <a:solidFill>
                  <a:srgbClr val="FF0000"/>
                </a:solidFill>
              </a:rPr>
              <a:t>N = 1 </a:t>
            </a:r>
          </a:p>
          <a:p>
            <a:pPr lvl="2"/>
            <a:r>
              <a:rPr lang="en-CA" dirty="0" smtClean="0"/>
              <a:t>one line per set </a:t>
            </a:r>
          </a:p>
          <a:p>
            <a:pPr lvl="2"/>
            <a:r>
              <a:rPr lang="en-US" dirty="0" smtClean="0"/>
              <a:t>each memory block is mapped to exactly one line in the cache)</a:t>
            </a:r>
          </a:p>
          <a:p>
            <a:pPr lvl="1"/>
            <a:r>
              <a:rPr lang="en-US" dirty="0" smtClean="0"/>
              <a:t> b</a:t>
            </a:r>
            <a:r>
              <a:rPr lang="en-CA" dirty="0" smtClean="0"/>
              <a:t> = log</a:t>
            </a:r>
            <a:r>
              <a:rPr lang="en-CA" baseline="-25000" dirty="0" smtClean="0"/>
              <a:t>2</a:t>
            </a:r>
            <a:r>
              <a:rPr lang="en-CA" dirty="0" smtClean="0"/>
              <a:t>(B),  </a:t>
            </a:r>
            <a:r>
              <a:rPr lang="en-CA" dirty="0" smtClean="0">
                <a:solidFill>
                  <a:srgbClr val="FF0000"/>
                </a:solidFill>
              </a:rPr>
              <a:t>R = C/B</a:t>
            </a:r>
            <a:r>
              <a:rPr lang="en-CA" dirty="0" smtClean="0"/>
              <a:t>,  s = log</a:t>
            </a:r>
            <a:r>
              <a:rPr lang="en-CA" baseline="-25000" dirty="0" smtClean="0"/>
              <a:t>2</a:t>
            </a:r>
            <a:r>
              <a:rPr lang="en-CA" dirty="0" smtClean="0"/>
              <a:t>(R),  t = m-s-b</a:t>
            </a:r>
          </a:p>
          <a:p>
            <a:r>
              <a:rPr lang="en-US" b="1" dirty="0" smtClean="0"/>
              <a:t>Fully associative</a:t>
            </a:r>
          </a:p>
          <a:p>
            <a:pPr lvl="1"/>
            <a:r>
              <a:rPr lang="en-US" dirty="0" smtClean="0"/>
              <a:t>R = 1 (allow a memory block to be mapped to </a:t>
            </a:r>
            <a:r>
              <a:rPr lang="en-US" b="1" dirty="0" smtClean="0"/>
              <a:t>any</a:t>
            </a:r>
            <a:r>
              <a:rPr lang="en-US" dirty="0" smtClean="0"/>
              <a:t> cache block)</a:t>
            </a:r>
          </a:p>
          <a:p>
            <a:pPr lvl="1"/>
            <a:r>
              <a:rPr lang="en-US" dirty="0" smtClean="0"/>
              <a:t>b</a:t>
            </a:r>
            <a:r>
              <a:rPr lang="en-CA" dirty="0" smtClean="0"/>
              <a:t> = log</a:t>
            </a:r>
            <a:r>
              <a:rPr lang="en-CA" baseline="-25000" dirty="0" smtClean="0"/>
              <a:t>2</a:t>
            </a:r>
            <a:r>
              <a:rPr lang="en-CA" dirty="0" smtClean="0"/>
              <a:t>(B),  </a:t>
            </a:r>
            <a:r>
              <a:rPr lang="en-CA" dirty="0" smtClean="0">
                <a:solidFill>
                  <a:srgbClr val="FF0000"/>
                </a:solidFill>
              </a:rPr>
              <a:t>N = C/B</a:t>
            </a:r>
            <a:r>
              <a:rPr lang="en-CA" dirty="0" smtClean="0"/>
              <a:t>,  s = 0,  t = m-b</a:t>
            </a:r>
            <a:endParaRPr lang="en-US" dirty="0" smtClean="0"/>
          </a:p>
          <a:p>
            <a:r>
              <a:rPr lang="en-US" b="1" dirty="0" smtClean="0"/>
              <a:t>n-way set associative</a:t>
            </a:r>
          </a:p>
          <a:p>
            <a:pPr lvl="1"/>
            <a:r>
              <a:rPr lang="en-US" dirty="0" smtClean="0">
                <a:solidFill>
                  <a:srgbClr val="FF0000"/>
                </a:solidFill>
              </a:rPr>
              <a:t>N = n (2, 4, 8, or 16)</a:t>
            </a:r>
          </a:p>
          <a:p>
            <a:pPr lvl="1"/>
            <a:r>
              <a:rPr lang="en-US" dirty="0" smtClean="0"/>
              <a:t>A memory block maps to a unique </a:t>
            </a:r>
            <a:r>
              <a:rPr lang="en-US" b="1" dirty="0" smtClean="0">
                <a:solidFill>
                  <a:srgbClr val="FF0000"/>
                </a:solidFill>
              </a:rPr>
              <a:t>set</a:t>
            </a:r>
            <a:r>
              <a:rPr lang="en-US" dirty="0" smtClean="0"/>
              <a:t> (specified by the index field) and can be placed in any </a:t>
            </a:r>
            <a:r>
              <a:rPr lang="en-US" b="1" dirty="0" smtClean="0">
                <a:solidFill>
                  <a:srgbClr val="FF0000"/>
                </a:solidFill>
              </a:rPr>
              <a:t>way</a:t>
            </a:r>
            <a:r>
              <a:rPr lang="en-US" dirty="0" smtClean="0"/>
              <a:t> of that set (so there are </a:t>
            </a:r>
            <a:r>
              <a:rPr lang="en-US" b="1" dirty="0" smtClean="0">
                <a:solidFill>
                  <a:srgbClr val="FF0000"/>
                </a:solidFill>
              </a:rPr>
              <a:t>n</a:t>
            </a:r>
            <a:r>
              <a:rPr lang="en-US" dirty="0" smtClean="0"/>
              <a:t> choices)</a:t>
            </a:r>
            <a:endParaRPr lang="en-US" b="1" dirty="0" smtClean="0"/>
          </a:p>
          <a:p>
            <a:pPr lvl="1"/>
            <a:r>
              <a:rPr lang="en-US" dirty="0" smtClean="0"/>
              <a:t>b</a:t>
            </a:r>
            <a:r>
              <a:rPr lang="en-CA" dirty="0" smtClean="0"/>
              <a:t> = log</a:t>
            </a:r>
            <a:r>
              <a:rPr lang="en-CA" baseline="-25000" dirty="0" smtClean="0"/>
              <a:t>2</a:t>
            </a:r>
            <a:r>
              <a:rPr lang="en-CA" dirty="0" smtClean="0"/>
              <a:t>(B),  R = C/(B*n),  s = log</a:t>
            </a:r>
            <a:r>
              <a:rPr lang="en-CA" baseline="-25000" dirty="0" smtClean="0"/>
              <a:t>2</a:t>
            </a:r>
            <a:r>
              <a:rPr lang="en-CA" dirty="0" smtClean="0"/>
              <a:t>(R),  t = m-s-b</a:t>
            </a:r>
          </a:p>
        </p:txBody>
      </p:sp>
      <p:sp>
        <p:nvSpPr>
          <p:cNvPr id="4" name="Slide Number Placeholder 3"/>
          <p:cNvSpPr>
            <a:spLocks noGrp="1"/>
          </p:cNvSpPr>
          <p:nvPr>
            <p:ph type="sldNum" sz="quarter" idx="12"/>
          </p:nvPr>
        </p:nvSpPr>
        <p:spPr/>
        <p:txBody>
          <a:bodyPr/>
          <a:lstStyle/>
          <a:p>
            <a:pPr>
              <a:defRPr/>
            </a:pPr>
            <a:fld id="{9B3F316D-389F-4488-B560-5E2DB5DE07B1}" type="slidenum">
              <a:rPr lang="en-CA" smtClean="0"/>
              <a:pPr>
                <a:defRPr/>
              </a:pPr>
              <a:t>5</a:t>
            </a:fld>
            <a:endParaRPr lang="en-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1205" name="Picture 4" descr="f05-14-P374493"/>
          <p:cNvPicPr>
            <a:picLocks noChangeAspect="1" noChangeArrowheads="1"/>
          </p:cNvPicPr>
          <p:nvPr/>
        </p:nvPicPr>
        <p:blipFill>
          <a:blip r:embed="rId3" cstate="print"/>
          <a:srcRect/>
          <a:stretch>
            <a:fillRect/>
          </a:stretch>
        </p:blipFill>
        <p:spPr bwMode="auto">
          <a:xfrm>
            <a:off x="533400" y="685800"/>
            <a:ext cx="8153400" cy="5105400"/>
          </a:xfrm>
          <a:prstGeom prst="rect">
            <a:avLst/>
          </a:prstGeom>
          <a:noFill/>
          <a:ln w="9525">
            <a:noFill/>
            <a:miter lim="800000"/>
            <a:headEnd/>
            <a:tailEnd/>
          </a:ln>
        </p:spPr>
      </p:pic>
      <p:sp>
        <p:nvSpPr>
          <p:cNvPr id="51206" name="Title 6"/>
          <p:cNvSpPr>
            <a:spLocks noGrp="1"/>
          </p:cNvSpPr>
          <p:nvPr>
            <p:ph type="title"/>
          </p:nvPr>
        </p:nvSpPr>
        <p:spPr>
          <a:xfrm>
            <a:off x="228600" y="0"/>
            <a:ext cx="8915400" cy="422275"/>
          </a:xfrm>
        </p:spPr>
        <p:txBody>
          <a:bodyPr>
            <a:normAutofit/>
          </a:bodyPr>
          <a:lstStyle/>
          <a:p>
            <a:pPr>
              <a:lnSpc>
                <a:spcPct val="85000"/>
              </a:lnSpc>
            </a:pPr>
            <a:r>
              <a:rPr lang="en-US" sz="2400" dirty="0" smtClean="0"/>
              <a:t>Example: Eight-Block Cache with Different Organizations</a:t>
            </a:r>
          </a:p>
        </p:txBody>
      </p:sp>
      <p:sp>
        <p:nvSpPr>
          <p:cNvPr id="8" name="TextBox 7"/>
          <p:cNvSpPr txBox="1"/>
          <p:nvPr/>
        </p:nvSpPr>
        <p:spPr>
          <a:xfrm>
            <a:off x="228600" y="6100870"/>
            <a:ext cx="8610600" cy="757130"/>
          </a:xfrm>
          <a:prstGeom prst="rect">
            <a:avLst/>
          </a:prstGeom>
          <a:noFill/>
        </p:spPr>
        <p:txBody>
          <a:bodyPr wrap="square">
            <a:spAutoFit/>
          </a:bodyPr>
          <a:lstStyle/>
          <a:p>
            <a:pPr>
              <a:lnSpc>
                <a:spcPct val="90000"/>
              </a:lnSpc>
              <a:defRPr/>
            </a:pPr>
            <a:r>
              <a:rPr lang="en-US" sz="1600" dirty="0">
                <a:solidFill>
                  <a:schemeClr val="tx1"/>
                </a:solidFill>
                <a:latin typeface="+mn-lt"/>
              </a:rPr>
              <a:t>Total size of $ in blocks is equal to </a:t>
            </a:r>
            <a:r>
              <a:rPr lang="en-US" sz="1600" dirty="0" smtClean="0">
                <a:solidFill>
                  <a:schemeClr val="tx1"/>
                </a:solidFill>
                <a:latin typeface="+mn-lt"/>
              </a:rPr>
              <a:t>&lt;</a:t>
            </a:r>
            <a:r>
              <a:rPr lang="en-US" sz="1600" i="1" dirty="0" smtClean="0">
                <a:solidFill>
                  <a:schemeClr val="tx1"/>
                </a:solidFill>
                <a:latin typeface="+mn-lt"/>
              </a:rPr>
              <a:t>number </a:t>
            </a:r>
            <a:r>
              <a:rPr lang="en-US" sz="1600" i="1" dirty="0">
                <a:solidFill>
                  <a:schemeClr val="tx1"/>
                </a:solidFill>
                <a:latin typeface="+mn-lt"/>
              </a:rPr>
              <a:t>of </a:t>
            </a:r>
            <a:r>
              <a:rPr lang="en-US" sz="1600" i="1" dirty="0" smtClean="0">
                <a:solidFill>
                  <a:schemeClr val="tx1"/>
                </a:solidFill>
                <a:latin typeface="+mn-lt"/>
              </a:rPr>
              <a:t>sets&gt;</a:t>
            </a:r>
            <a:r>
              <a:rPr lang="en-US" sz="1600" dirty="0" smtClean="0">
                <a:solidFill>
                  <a:schemeClr val="tx1"/>
                </a:solidFill>
                <a:latin typeface="+mn-lt"/>
              </a:rPr>
              <a:t>*&lt;</a:t>
            </a:r>
            <a:r>
              <a:rPr lang="en-US" sz="1600" i="1" dirty="0" err="1" smtClean="0">
                <a:solidFill>
                  <a:schemeClr val="tx1"/>
                </a:solidFill>
                <a:latin typeface="+mn-lt"/>
              </a:rPr>
              <a:t>associativity</a:t>
            </a:r>
            <a:r>
              <a:rPr lang="en-US" sz="1600" i="1" dirty="0" smtClean="0">
                <a:solidFill>
                  <a:schemeClr val="tx1"/>
                </a:solidFill>
                <a:latin typeface="+mn-lt"/>
              </a:rPr>
              <a:t>&gt;</a:t>
            </a:r>
            <a:r>
              <a:rPr lang="en-US" sz="1600" dirty="0" smtClean="0">
                <a:solidFill>
                  <a:schemeClr val="tx1"/>
                </a:solidFill>
                <a:latin typeface="+mn-lt"/>
              </a:rPr>
              <a:t>. </a:t>
            </a:r>
            <a:r>
              <a:rPr lang="en-US" sz="1600" dirty="0">
                <a:solidFill>
                  <a:schemeClr val="tx1"/>
                </a:solidFill>
                <a:latin typeface="+mn-lt"/>
              </a:rPr>
              <a:t>For fixed $ size, </a:t>
            </a:r>
            <a:r>
              <a:rPr lang="en-US" sz="1600" dirty="0" smtClean="0">
                <a:solidFill>
                  <a:schemeClr val="tx1"/>
                </a:solidFill>
                <a:latin typeface="+mn-lt"/>
              </a:rPr>
              <a:t>increasing </a:t>
            </a:r>
            <a:r>
              <a:rPr lang="en-US" sz="1600" dirty="0" err="1" smtClean="0">
                <a:solidFill>
                  <a:schemeClr val="tx1"/>
                </a:solidFill>
                <a:latin typeface="+mn-lt"/>
              </a:rPr>
              <a:t>associativity</a:t>
            </a:r>
            <a:r>
              <a:rPr lang="en-US" sz="1600" dirty="0" smtClean="0">
                <a:solidFill>
                  <a:schemeClr val="tx1"/>
                </a:solidFill>
                <a:latin typeface="+mn-lt"/>
              </a:rPr>
              <a:t> </a:t>
            </a:r>
            <a:r>
              <a:rPr lang="en-US" sz="1600" dirty="0">
                <a:solidFill>
                  <a:schemeClr val="tx1"/>
                </a:solidFill>
                <a:latin typeface="+mn-lt"/>
              </a:rPr>
              <a:t>decreases number of sets while increasing number of elements per set. With </a:t>
            </a:r>
            <a:r>
              <a:rPr lang="en-US" sz="1600" dirty="0" smtClean="0">
                <a:solidFill>
                  <a:schemeClr val="tx1"/>
                </a:solidFill>
                <a:latin typeface="+mn-lt"/>
              </a:rPr>
              <a:t>eight </a:t>
            </a:r>
            <a:r>
              <a:rPr lang="en-US" sz="1600" dirty="0">
                <a:solidFill>
                  <a:schemeClr val="tx1"/>
                </a:solidFill>
                <a:latin typeface="+mn-lt"/>
              </a:rPr>
              <a:t>blocks, an 8-way set-associative $ is same as a fully associative $. </a:t>
            </a:r>
          </a:p>
        </p:txBody>
      </p:sp>
      <p:sp>
        <p:nvSpPr>
          <p:cNvPr id="10" name="Slide Number Placeholder 9"/>
          <p:cNvSpPr>
            <a:spLocks noGrp="1"/>
          </p:cNvSpPr>
          <p:nvPr>
            <p:ph type="sldNum" sz="quarter" idx="12"/>
          </p:nvPr>
        </p:nvSpPr>
        <p:spPr/>
        <p:txBody>
          <a:bodyPr/>
          <a:lstStyle/>
          <a:p>
            <a:fld id="{3CC63E4C-4642-794D-A2FD-70F6B81535F5}" type="slidenum">
              <a:rPr lang="en-US" smtClean="0"/>
              <a:pPr/>
              <a:t>6</a:t>
            </a:fld>
            <a:endParaRPr lang="en-US" dirty="0"/>
          </a:p>
        </p:txBody>
      </p:sp>
      <p:cxnSp>
        <p:nvCxnSpPr>
          <p:cNvPr id="7" name="Straight Connector 6"/>
          <p:cNvCxnSpPr/>
          <p:nvPr/>
        </p:nvCxnSpPr>
        <p:spPr bwMode="auto">
          <a:xfrm>
            <a:off x="6096000" y="1993075"/>
            <a:ext cx="0" cy="1066800"/>
          </a:xfrm>
          <a:prstGeom prst="line">
            <a:avLst/>
          </a:prstGeom>
          <a:noFill/>
          <a:ln w="38100"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V="1">
            <a:off x="3810000" y="4126675"/>
            <a:ext cx="0" cy="533400"/>
          </a:xfrm>
          <a:prstGeom prst="line">
            <a:avLst/>
          </a:prstGeom>
          <a:noFill/>
          <a:ln w="38100"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V="1">
            <a:off x="5803075" y="4126675"/>
            <a:ext cx="0" cy="533400"/>
          </a:xfrm>
          <a:prstGeom prst="line">
            <a:avLst/>
          </a:prstGeom>
          <a:noFill/>
          <a:ln w="381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flipV="1">
            <a:off x="4812475" y="4126675"/>
            <a:ext cx="0" cy="533400"/>
          </a:xfrm>
          <a:prstGeom prst="line">
            <a:avLst/>
          </a:prstGeom>
          <a:noFill/>
          <a:ln w="38100"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flipV="1">
            <a:off x="1600200" y="5474525"/>
            <a:ext cx="0" cy="304800"/>
          </a:xfrm>
          <a:prstGeom prst="line">
            <a:avLst/>
          </a:prstGeom>
          <a:noFill/>
          <a:ln w="38100"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flipV="1">
            <a:off x="2590800" y="5474525"/>
            <a:ext cx="0" cy="304800"/>
          </a:xfrm>
          <a:prstGeom prst="line">
            <a:avLst/>
          </a:prstGeom>
          <a:noFill/>
          <a:ln w="38100"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flipV="1">
            <a:off x="3581400" y="5474525"/>
            <a:ext cx="0" cy="304800"/>
          </a:xfrm>
          <a:prstGeom prst="line">
            <a:avLst/>
          </a:prstGeom>
          <a:noFill/>
          <a:ln w="38100"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flipV="1">
            <a:off x="4583875" y="5474525"/>
            <a:ext cx="0" cy="304800"/>
          </a:xfrm>
          <a:prstGeom prst="line">
            <a:avLst/>
          </a:prstGeom>
          <a:noFill/>
          <a:ln w="38100"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flipV="1">
            <a:off x="5586350" y="5474525"/>
            <a:ext cx="0" cy="304800"/>
          </a:xfrm>
          <a:prstGeom prst="line">
            <a:avLst/>
          </a:prstGeom>
          <a:noFill/>
          <a:ln w="381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flipV="1">
            <a:off x="6565075" y="5474525"/>
            <a:ext cx="0" cy="304800"/>
          </a:xfrm>
          <a:prstGeom prst="line">
            <a:avLst/>
          </a:prstGeom>
          <a:noFill/>
          <a:ln w="38100"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flipV="1">
            <a:off x="7579425" y="5474525"/>
            <a:ext cx="0" cy="304800"/>
          </a:xfrm>
          <a:prstGeom prst="line">
            <a:avLst/>
          </a:prstGeom>
          <a:noFill/>
          <a:ln w="38100" cap="flat" cmpd="sng" algn="ctr">
            <a:solidFill>
              <a:schemeClr val="tx1"/>
            </a:solidFill>
            <a:prstDash val="solid"/>
            <a:round/>
            <a:headEnd type="none" w="med" len="med"/>
            <a:tailEnd type="none" w="med" len="med"/>
          </a:ln>
          <a:effectLst/>
        </p:spPr>
      </p:cxnSp>
    </p:spTree>
    <p:extLst>
      <p:ext uri="{BB962C8B-B14F-4D97-AF65-F5344CB8AC3E}">
        <p14:creationId xmlns="" xmlns:p14="http://schemas.microsoft.com/office/powerpoint/2010/main" val="343514032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6418" name="Rectangle 2"/>
          <p:cNvSpPr>
            <a:spLocks noGrp="1" noChangeArrowheads="1"/>
          </p:cNvSpPr>
          <p:nvPr>
            <p:ph type="title"/>
          </p:nvPr>
        </p:nvSpPr>
        <p:spPr>
          <a:xfrm>
            <a:off x="152400" y="0"/>
            <a:ext cx="8229600" cy="360362"/>
          </a:xfrm>
        </p:spPr>
        <p:txBody>
          <a:bodyPr>
            <a:noAutofit/>
          </a:bodyPr>
          <a:lstStyle/>
          <a:p>
            <a:r>
              <a:rPr lang="en-US" sz="2400" dirty="0"/>
              <a:t>Direct Mapped </a:t>
            </a:r>
            <a:r>
              <a:rPr lang="en-US" sz="2400" dirty="0" smtClean="0"/>
              <a:t>Cache Example (1 word data block)</a:t>
            </a:r>
            <a:endParaRPr lang="en-US" sz="2400" dirty="0"/>
          </a:p>
        </p:txBody>
      </p:sp>
      <p:sp>
        <p:nvSpPr>
          <p:cNvPr id="1596507" name="Rectangle 91"/>
          <p:cNvSpPr>
            <a:spLocks noGrp="1" noChangeArrowheads="1"/>
          </p:cNvSpPr>
          <p:nvPr>
            <p:ph type="body" idx="1"/>
          </p:nvPr>
        </p:nvSpPr>
        <p:spPr>
          <a:xfrm>
            <a:off x="609600" y="457200"/>
            <a:ext cx="8229600" cy="685800"/>
          </a:xfrm>
          <a:noFill/>
          <a:ln/>
        </p:spPr>
        <p:txBody>
          <a:bodyPr>
            <a:normAutofit fontScale="92500" lnSpcReduction="10000"/>
          </a:bodyPr>
          <a:lstStyle/>
          <a:p>
            <a:r>
              <a:rPr lang="en-US" sz="2200" dirty="0" smtClean="0"/>
              <a:t>Consider the sequence of memory address accesses</a:t>
            </a:r>
          </a:p>
          <a:p>
            <a:pPr lvl="1" algn="ctr">
              <a:buNone/>
            </a:pPr>
            <a:r>
              <a:rPr lang="en-US" dirty="0" smtClean="0"/>
              <a:t>                                            0,     1,       2 ,    3 ,     4,      3,       4 ,    15</a:t>
            </a:r>
          </a:p>
          <a:p>
            <a:pPr lvl="1" algn="ctr">
              <a:buFont typeface="Monotype Sorts" pitchFamily="2" charset="2"/>
              <a:buNone/>
            </a:pPr>
            <a:endParaRPr lang="en-US" dirty="0"/>
          </a:p>
        </p:txBody>
      </p:sp>
      <p:sp>
        <p:nvSpPr>
          <p:cNvPr id="1596538" name="Text Box 122"/>
          <p:cNvSpPr txBox="1">
            <a:spLocks noChangeArrowheads="1"/>
          </p:cNvSpPr>
          <p:nvPr/>
        </p:nvSpPr>
        <p:spPr bwMode="auto">
          <a:xfrm>
            <a:off x="0" y="990600"/>
            <a:ext cx="1600200" cy="1323439"/>
          </a:xfrm>
          <a:prstGeom prst="rect">
            <a:avLst/>
          </a:prstGeom>
          <a:noFill/>
          <a:ln w="12700">
            <a:noFill/>
            <a:miter lim="800000"/>
            <a:headEnd/>
            <a:tailEnd/>
          </a:ln>
          <a:effectLst/>
        </p:spPr>
        <p:txBody>
          <a:bodyPr wrap="square">
            <a:spAutoFit/>
          </a:bodyPr>
          <a:lstStyle/>
          <a:p>
            <a:r>
              <a:rPr lang="en-US" sz="1600" dirty="0">
                <a:solidFill>
                  <a:schemeClr val="tx1"/>
                </a:solidFill>
              </a:rPr>
              <a:t>Start with an empty cache </a:t>
            </a:r>
            <a:r>
              <a:rPr lang="en-US" sz="1600" dirty="0" smtClean="0">
                <a:solidFill>
                  <a:schemeClr val="tx1"/>
                </a:solidFill>
              </a:rPr>
              <a:t>– </a:t>
            </a:r>
          </a:p>
          <a:p>
            <a:r>
              <a:rPr lang="en-US" sz="1600" dirty="0" smtClean="0">
                <a:solidFill>
                  <a:schemeClr val="tx1"/>
                </a:solidFill>
              </a:rPr>
              <a:t>all blocks </a:t>
            </a:r>
            <a:r>
              <a:rPr lang="en-US" sz="1600" dirty="0">
                <a:solidFill>
                  <a:schemeClr val="tx1"/>
                </a:solidFill>
              </a:rPr>
              <a:t>initially </a:t>
            </a:r>
            <a:r>
              <a:rPr lang="en-US" sz="1600" dirty="0" smtClean="0">
                <a:solidFill>
                  <a:schemeClr val="tx1"/>
                </a:solidFill>
              </a:rPr>
              <a:t>marked as </a:t>
            </a:r>
            <a:r>
              <a:rPr lang="en-US" sz="1600" dirty="0">
                <a:solidFill>
                  <a:schemeClr val="tx1"/>
                </a:solidFill>
              </a:rPr>
              <a:t>not valid</a:t>
            </a:r>
          </a:p>
        </p:txBody>
      </p:sp>
      <p:sp>
        <p:nvSpPr>
          <p:cNvPr id="1596540" name="Rectangle 124"/>
          <p:cNvSpPr>
            <a:spLocks noChangeArrowheads="1"/>
          </p:cNvSpPr>
          <p:nvPr/>
        </p:nvSpPr>
        <p:spPr bwMode="auto">
          <a:xfrm>
            <a:off x="533400" y="6502400"/>
            <a:ext cx="8153400" cy="355600"/>
          </a:xfrm>
          <a:prstGeom prst="rect">
            <a:avLst/>
          </a:prstGeom>
          <a:noFill/>
          <a:ln w="12700">
            <a:noFill/>
            <a:miter lim="800000"/>
            <a:headEnd/>
            <a:tailEnd/>
          </a:ln>
          <a:effectLst/>
        </p:spPr>
        <p:txBody>
          <a:bodyPr lIns="63500" tIns="25400" rIns="63500" bIns="25400">
            <a:spAutoFit/>
          </a:bodyPr>
          <a:lstStyle/>
          <a:p>
            <a:pPr marL="741363" lvl="1" indent="-246063">
              <a:spcBef>
                <a:spcPct val="30000"/>
              </a:spcBef>
              <a:buSzPct val="75000"/>
              <a:buFont typeface="Arial"/>
              <a:buChar char="•"/>
            </a:pPr>
            <a:r>
              <a:rPr lang="en-US" sz="2000" dirty="0">
                <a:solidFill>
                  <a:srgbClr val="000000"/>
                </a:solidFill>
              </a:rPr>
              <a:t>8 requests, </a:t>
            </a:r>
            <a:r>
              <a:rPr lang="en-US" sz="2000" dirty="0" smtClean="0">
                <a:solidFill>
                  <a:srgbClr val="000000"/>
                </a:solidFill>
              </a:rPr>
              <a:t>2 hits, 6 misses = 25% hit rate</a:t>
            </a:r>
            <a:endParaRPr lang="en-US" sz="2000" dirty="0">
              <a:solidFill>
                <a:srgbClr val="000000"/>
              </a:solidFill>
            </a:endParaRPr>
          </a:p>
        </p:txBody>
      </p:sp>
      <p:sp>
        <p:nvSpPr>
          <p:cNvPr id="124" name="Slide Number Placeholder 123"/>
          <p:cNvSpPr>
            <a:spLocks noGrp="1"/>
          </p:cNvSpPr>
          <p:nvPr>
            <p:ph type="sldNum" sz="quarter" idx="12"/>
          </p:nvPr>
        </p:nvSpPr>
        <p:spPr/>
        <p:txBody>
          <a:bodyPr/>
          <a:lstStyle/>
          <a:p>
            <a:fld id="{3CC63E4C-4642-794D-A2FD-70F6B81535F5}" type="slidenum">
              <a:rPr lang="en-US" smtClean="0"/>
              <a:pPr/>
              <a:t>7</a:t>
            </a:fld>
            <a:endParaRPr lang="en-US"/>
          </a:p>
        </p:txBody>
      </p:sp>
      <p:sp>
        <p:nvSpPr>
          <p:cNvPr id="126" name="TextBox 125"/>
          <p:cNvSpPr txBox="1"/>
          <p:nvPr/>
        </p:nvSpPr>
        <p:spPr>
          <a:xfrm>
            <a:off x="3886200" y="1066800"/>
            <a:ext cx="5100435" cy="369332"/>
          </a:xfrm>
          <a:prstGeom prst="rect">
            <a:avLst/>
          </a:prstGeom>
          <a:noFill/>
        </p:spPr>
        <p:txBody>
          <a:bodyPr wrap="none" rtlCol="0">
            <a:spAutoFit/>
          </a:bodyPr>
          <a:lstStyle/>
          <a:p>
            <a:r>
              <a:rPr lang="en-US" dirty="0" smtClean="0">
                <a:solidFill>
                  <a:schemeClr val="tx2">
                    <a:lumMod val="90000"/>
                    <a:lumOff val="10000"/>
                  </a:schemeClr>
                </a:solidFill>
              </a:rPr>
              <a:t>00</a:t>
            </a:r>
            <a:r>
              <a:rPr lang="en-US" dirty="0" smtClean="0"/>
              <a:t>00, </a:t>
            </a:r>
            <a:r>
              <a:rPr lang="en-US" dirty="0" smtClean="0">
                <a:solidFill>
                  <a:schemeClr val="tx2">
                    <a:lumMod val="90000"/>
                    <a:lumOff val="10000"/>
                  </a:schemeClr>
                </a:solidFill>
              </a:rPr>
              <a:t>00</a:t>
            </a:r>
            <a:r>
              <a:rPr lang="en-US" dirty="0" smtClean="0"/>
              <a:t>01, </a:t>
            </a:r>
            <a:r>
              <a:rPr lang="en-US" dirty="0" smtClean="0">
                <a:solidFill>
                  <a:schemeClr val="tx2">
                    <a:lumMod val="90000"/>
                    <a:lumOff val="10000"/>
                  </a:schemeClr>
                </a:solidFill>
              </a:rPr>
              <a:t>00</a:t>
            </a:r>
            <a:r>
              <a:rPr lang="en-US" dirty="0" smtClean="0"/>
              <a:t>10, </a:t>
            </a:r>
            <a:r>
              <a:rPr lang="en-US" dirty="0" smtClean="0">
                <a:solidFill>
                  <a:schemeClr val="tx2">
                    <a:lumMod val="90000"/>
                    <a:lumOff val="10000"/>
                  </a:schemeClr>
                </a:solidFill>
              </a:rPr>
              <a:t>00</a:t>
            </a:r>
            <a:r>
              <a:rPr lang="en-US" dirty="0" smtClean="0"/>
              <a:t>11, </a:t>
            </a:r>
            <a:r>
              <a:rPr lang="en-US" dirty="0" smtClean="0">
                <a:solidFill>
                  <a:schemeClr val="tx2">
                    <a:lumMod val="90000"/>
                    <a:lumOff val="10000"/>
                  </a:schemeClr>
                </a:solidFill>
              </a:rPr>
              <a:t>01</a:t>
            </a:r>
            <a:r>
              <a:rPr lang="en-US" dirty="0" smtClean="0"/>
              <a:t>00, </a:t>
            </a:r>
            <a:r>
              <a:rPr lang="en-US" dirty="0" smtClean="0">
                <a:solidFill>
                  <a:schemeClr val="tx2">
                    <a:lumMod val="90000"/>
                    <a:lumOff val="10000"/>
                  </a:schemeClr>
                </a:solidFill>
              </a:rPr>
              <a:t>00</a:t>
            </a:r>
            <a:r>
              <a:rPr lang="en-US" dirty="0" smtClean="0"/>
              <a:t>11, </a:t>
            </a:r>
            <a:r>
              <a:rPr lang="en-US" dirty="0" smtClean="0">
                <a:solidFill>
                  <a:schemeClr val="tx2">
                    <a:lumMod val="90000"/>
                    <a:lumOff val="10000"/>
                  </a:schemeClr>
                </a:solidFill>
              </a:rPr>
              <a:t>01</a:t>
            </a:r>
            <a:r>
              <a:rPr lang="en-US" dirty="0" smtClean="0"/>
              <a:t>00, </a:t>
            </a:r>
            <a:r>
              <a:rPr lang="en-US" dirty="0" smtClean="0">
                <a:solidFill>
                  <a:schemeClr val="tx2">
                    <a:lumMod val="90000"/>
                    <a:lumOff val="10000"/>
                  </a:schemeClr>
                </a:solidFill>
              </a:rPr>
              <a:t>11</a:t>
            </a:r>
            <a:r>
              <a:rPr lang="en-US" dirty="0" smtClean="0"/>
              <a:t>11</a:t>
            </a:r>
            <a:endParaRPr lang="en-US" dirty="0"/>
          </a:p>
        </p:txBody>
      </p:sp>
      <p:grpSp>
        <p:nvGrpSpPr>
          <p:cNvPr id="2" name="Group 157"/>
          <p:cNvGrpSpPr/>
          <p:nvPr/>
        </p:nvGrpSpPr>
        <p:grpSpPr>
          <a:xfrm>
            <a:off x="0" y="2590800"/>
            <a:ext cx="8743950" cy="3752855"/>
            <a:chOff x="0" y="2362200"/>
            <a:chExt cx="8743950" cy="3752855"/>
          </a:xfrm>
        </p:grpSpPr>
        <p:sp>
          <p:nvSpPr>
            <p:cNvPr id="136" name="TextBox 135"/>
            <p:cNvSpPr txBox="1"/>
            <p:nvPr/>
          </p:nvSpPr>
          <p:spPr>
            <a:xfrm>
              <a:off x="0" y="2362200"/>
              <a:ext cx="620683" cy="369332"/>
            </a:xfrm>
            <a:prstGeom prst="rect">
              <a:avLst/>
            </a:prstGeom>
            <a:noFill/>
          </p:spPr>
          <p:txBody>
            <a:bodyPr wrap="none" rtlCol="0">
              <a:spAutoFit/>
            </a:bodyPr>
            <a:lstStyle/>
            <a:p>
              <a:r>
                <a:rPr lang="en-CA" dirty="0" smtClean="0">
                  <a:solidFill>
                    <a:schemeClr val="tx1"/>
                  </a:solidFill>
                </a:rPr>
                <a:t>  set</a:t>
              </a:r>
              <a:endParaRPr lang="en-CA" dirty="0">
                <a:solidFill>
                  <a:schemeClr val="tx1"/>
                </a:solidFill>
              </a:endParaRPr>
            </a:p>
          </p:txBody>
        </p:sp>
        <p:grpSp>
          <p:nvGrpSpPr>
            <p:cNvPr id="3" name="Group 156"/>
            <p:cNvGrpSpPr/>
            <p:nvPr/>
          </p:nvGrpSpPr>
          <p:grpSpPr>
            <a:xfrm>
              <a:off x="152400" y="2362200"/>
              <a:ext cx="8591550" cy="3752855"/>
              <a:chOff x="152400" y="2252125"/>
              <a:chExt cx="8591550" cy="3752855"/>
            </a:xfrm>
          </p:grpSpPr>
          <p:grpSp>
            <p:nvGrpSpPr>
              <p:cNvPr id="4" name="Group 3"/>
              <p:cNvGrpSpPr>
                <a:grpSpLocks/>
              </p:cNvGrpSpPr>
              <p:nvPr/>
            </p:nvGrpSpPr>
            <p:grpSpPr bwMode="auto">
              <a:xfrm>
                <a:off x="1295400" y="2672813"/>
                <a:ext cx="990600" cy="1219200"/>
                <a:chOff x="1344" y="1056"/>
                <a:chExt cx="624" cy="768"/>
              </a:xfrm>
            </p:grpSpPr>
            <p:sp>
              <p:nvSpPr>
                <p:cNvPr id="1596420" name="Rectangle 4"/>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21" name="Line 5"/>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22" name="Line 6"/>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23" name="Line 7"/>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5" name="Group 8"/>
              <p:cNvGrpSpPr>
                <a:grpSpLocks/>
              </p:cNvGrpSpPr>
              <p:nvPr/>
            </p:nvGrpSpPr>
            <p:grpSpPr bwMode="auto">
              <a:xfrm>
                <a:off x="3276600" y="2672813"/>
                <a:ext cx="990600" cy="1219200"/>
                <a:chOff x="1344" y="1056"/>
                <a:chExt cx="624" cy="768"/>
              </a:xfrm>
            </p:grpSpPr>
            <p:sp>
              <p:nvSpPr>
                <p:cNvPr id="1596425" name="Rectangle 9"/>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26" name="Line 10"/>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27" name="Line 11"/>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28" name="Line 12"/>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6" name="Group 13"/>
              <p:cNvGrpSpPr>
                <a:grpSpLocks/>
              </p:cNvGrpSpPr>
              <p:nvPr/>
            </p:nvGrpSpPr>
            <p:grpSpPr bwMode="auto">
              <a:xfrm>
                <a:off x="5334000" y="2672813"/>
                <a:ext cx="990600" cy="1219200"/>
                <a:chOff x="1344" y="1056"/>
                <a:chExt cx="624" cy="768"/>
              </a:xfrm>
            </p:grpSpPr>
            <p:sp>
              <p:nvSpPr>
                <p:cNvPr id="1596430" name="Rectangle 14"/>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31" name="Line 15"/>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32" name="Line 16"/>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33" name="Line 17"/>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7" name="Group 18"/>
              <p:cNvGrpSpPr>
                <a:grpSpLocks/>
              </p:cNvGrpSpPr>
              <p:nvPr/>
            </p:nvGrpSpPr>
            <p:grpSpPr bwMode="auto">
              <a:xfrm>
                <a:off x="7391400" y="2672813"/>
                <a:ext cx="990600" cy="1219200"/>
                <a:chOff x="1344" y="1056"/>
                <a:chExt cx="624" cy="768"/>
              </a:xfrm>
            </p:grpSpPr>
            <p:sp>
              <p:nvSpPr>
                <p:cNvPr id="1596435" name="Rectangle 19"/>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36" name="Line 20"/>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37" name="Line 21"/>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38" name="Line 22"/>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8" name="Group 23"/>
              <p:cNvGrpSpPr>
                <a:grpSpLocks/>
              </p:cNvGrpSpPr>
              <p:nvPr/>
            </p:nvGrpSpPr>
            <p:grpSpPr bwMode="auto">
              <a:xfrm>
                <a:off x="7391400" y="4501613"/>
                <a:ext cx="990600" cy="1219200"/>
                <a:chOff x="1344" y="1056"/>
                <a:chExt cx="624" cy="768"/>
              </a:xfrm>
            </p:grpSpPr>
            <p:sp>
              <p:nvSpPr>
                <p:cNvPr id="1596440" name="Rectangle 24"/>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41" name="Line 25"/>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42" name="Line 26"/>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43" name="Line 27"/>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9" name="Group 28"/>
              <p:cNvGrpSpPr>
                <a:grpSpLocks/>
              </p:cNvGrpSpPr>
              <p:nvPr/>
            </p:nvGrpSpPr>
            <p:grpSpPr bwMode="auto">
              <a:xfrm>
                <a:off x="5334000" y="4501613"/>
                <a:ext cx="990600" cy="1219200"/>
                <a:chOff x="1344" y="1056"/>
                <a:chExt cx="624" cy="768"/>
              </a:xfrm>
            </p:grpSpPr>
            <p:sp>
              <p:nvSpPr>
                <p:cNvPr id="1596445" name="Rectangle 29"/>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46" name="Line 30"/>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47" name="Line 31"/>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48" name="Line 32"/>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0" name="Group 33"/>
              <p:cNvGrpSpPr>
                <a:grpSpLocks/>
              </p:cNvGrpSpPr>
              <p:nvPr/>
            </p:nvGrpSpPr>
            <p:grpSpPr bwMode="auto">
              <a:xfrm>
                <a:off x="3352800" y="4501613"/>
                <a:ext cx="990600" cy="1219200"/>
                <a:chOff x="1344" y="1056"/>
                <a:chExt cx="624" cy="768"/>
              </a:xfrm>
            </p:grpSpPr>
            <p:sp>
              <p:nvSpPr>
                <p:cNvPr id="1596450" name="Rectangle 34"/>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51" name="Line 35"/>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52" name="Line 36"/>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53" name="Line 37"/>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1" name="Group 38"/>
              <p:cNvGrpSpPr>
                <a:grpSpLocks/>
              </p:cNvGrpSpPr>
              <p:nvPr/>
            </p:nvGrpSpPr>
            <p:grpSpPr bwMode="auto">
              <a:xfrm>
                <a:off x="1295400" y="4501613"/>
                <a:ext cx="990600" cy="1219200"/>
                <a:chOff x="1344" y="1056"/>
                <a:chExt cx="624" cy="768"/>
              </a:xfrm>
            </p:grpSpPr>
            <p:sp>
              <p:nvSpPr>
                <p:cNvPr id="1596455" name="Rectangle 39"/>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56" name="Line 40"/>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57" name="Line 41"/>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58" name="Line 42"/>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sp>
            <p:nvSpPr>
              <p:cNvPr id="1596459" name="Text Box 43"/>
              <p:cNvSpPr txBox="1">
                <a:spLocks noChangeArrowheads="1"/>
              </p:cNvSpPr>
              <p:nvPr/>
            </p:nvSpPr>
            <p:spPr bwMode="auto">
              <a:xfrm>
                <a:off x="1355725" y="2252125"/>
                <a:ext cx="311150" cy="366713"/>
              </a:xfrm>
              <a:prstGeom prst="rect">
                <a:avLst/>
              </a:prstGeom>
              <a:noFill/>
              <a:ln w="12700">
                <a:noFill/>
                <a:miter lim="800000"/>
                <a:headEnd/>
                <a:tailEnd/>
              </a:ln>
              <a:effectLst/>
            </p:spPr>
            <p:txBody>
              <a:bodyPr wrap="none">
                <a:spAutoFit/>
              </a:bodyPr>
              <a:lstStyle/>
              <a:p>
                <a:r>
                  <a:rPr lang="en-US" b="1" dirty="0">
                    <a:solidFill>
                      <a:schemeClr val="tx1"/>
                    </a:solidFill>
                  </a:rPr>
                  <a:t>0</a:t>
                </a:r>
              </a:p>
            </p:txBody>
          </p:sp>
          <p:sp>
            <p:nvSpPr>
              <p:cNvPr id="1596460" name="Text Box 44"/>
              <p:cNvSpPr txBox="1">
                <a:spLocks noChangeArrowheads="1"/>
              </p:cNvSpPr>
              <p:nvPr/>
            </p:nvSpPr>
            <p:spPr bwMode="auto">
              <a:xfrm>
                <a:off x="3260725" y="2252125"/>
                <a:ext cx="311150" cy="366713"/>
              </a:xfrm>
              <a:prstGeom prst="rect">
                <a:avLst/>
              </a:prstGeom>
              <a:noFill/>
              <a:ln w="12700">
                <a:noFill/>
                <a:miter lim="800000"/>
                <a:headEnd/>
                <a:tailEnd/>
              </a:ln>
              <a:effectLst/>
            </p:spPr>
            <p:txBody>
              <a:bodyPr wrap="none">
                <a:spAutoFit/>
              </a:bodyPr>
              <a:lstStyle/>
              <a:p>
                <a:r>
                  <a:rPr lang="en-US" b="1">
                    <a:solidFill>
                      <a:schemeClr val="tx1"/>
                    </a:solidFill>
                  </a:rPr>
                  <a:t>1</a:t>
                </a:r>
              </a:p>
            </p:txBody>
          </p:sp>
          <p:sp>
            <p:nvSpPr>
              <p:cNvPr id="1596461" name="Text Box 45"/>
              <p:cNvSpPr txBox="1">
                <a:spLocks noChangeArrowheads="1"/>
              </p:cNvSpPr>
              <p:nvPr/>
            </p:nvSpPr>
            <p:spPr bwMode="auto">
              <a:xfrm>
                <a:off x="5241925" y="2252125"/>
                <a:ext cx="311150" cy="366713"/>
              </a:xfrm>
              <a:prstGeom prst="rect">
                <a:avLst/>
              </a:prstGeom>
              <a:noFill/>
              <a:ln w="12700">
                <a:noFill/>
                <a:miter lim="800000"/>
                <a:headEnd/>
                <a:tailEnd/>
              </a:ln>
              <a:effectLst/>
            </p:spPr>
            <p:txBody>
              <a:bodyPr wrap="none">
                <a:spAutoFit/>
              </a:bodyPr>
              <a:lstStyle/>
              <a:p>
                <a:r>
                  <a:rPr lang="en-US" b="1">
                    <a:solidFill>
                      <a:schemeClr val="tx1"/>
                    </a:solidFill>
                  </a:rPr>
                  <a:t>2</a:t>
                </a:r>
              </a:p>
            </p:txBody>
          </p:sp>
          <p:sp>
            <p:nvSpPr>
              <p:cNvPr id="1596462" name="Text Box 46"/>
              <p:cNvSpPr txBox="1">
                <a:spLocks noChangeArrowheads="1"/>
              </p:cNvSpPr>
              <p:nvPr/>
            </p:nvSpPr>
            <p:spPr bwMode="auto">
              <a:xfrm>
                <a:off x="7375525" y="2252125"/>
                <a:ext cx="311150" cy="366713"/>
              </a:xfrm>
              <a:prstGeom prst="rect">
                <a:avLst/>
              </a:prstGeom>
              <a:noFill/>
              <a:ln w="12700">
                <a:noFill/>
                <a:miter lim="800000"/>
                <a:headEnd/>
                <a:tailEnd/>
              </a:ln>
              <a:effectLst/>
            </p:spPr>
            <p:txBody>
              <a:bodyPr wrap="none">
                <a:spAutoFit/>
              </a:bodyPr>
              <a:lstStyle/>
              <a:p>
                <a:r>
                  <a:rPr lang="en-US" b="1">
                    <a:solidFill>
                      <a:schemeClr val="tx1"/>
                    </a:solidFill>
                  </a:rPr>
                  <a:t>3</a:t>
                </a:r>
              </a:p>
            </p:txBody>
          </p:sp>
          <p:sp>
            <p:nvSpPr>
              <p:cNvPr id="1596463" name="Text Box 47"/>
              <p:cNvSpPr txBox="1">
                <a:spLocks noChangeArrowheads="1"/>
              </p:cNvSpPr>
              <p:nvPr/>
            </p:nvSpPr>
            <p:spPr bwMode="auto">
              <a:xfrm>
                <a:off x="1219200" y="4103680"/>
                <a:ext cx="311150" cy="366712"/>
              </a:xfrm>
              <a:prstGeom prst="rect">
                <a:avLst/>
              </a:prstGeom>
              <a:noFill/>
              <a:ln w="12700">
                <a:noFill/>
                <a:miter lim="800000"/>
                <a:headEnd/>
                <a:tailEnd/>
              </a:ln>
              <a:effectLst/>
            </p:spPr>
            <p:txBody>
              <a:bodyPr wrap="none">
                <a:spAutoFit/>
              </a:bodyPr>
              <a:lstStyle/>
              <a:p>
                <a:r>
                  <a:rPr lang="en-US" b="1" dirty="0">
                    <a:solidFill>
                      <a:schemeClr val="tx1"/>
                    </a:solidFill>
                  </a:rPr>
                  <a:t>4</a:t>
                </a:r>
              </a:p>
            </p:txBody>
          </p:sp>
          <p:sp>
            <p:nvSpPr>
              <p:cNvPr id="1596464" name="Text Box 48"/>
              <p:cNvSpPr txBox="1">
                <a:spLocks noChangeArrowheads="1"/>
              </p:cNvSpPr>
              <p:nvPr/>
            </p:nvSpPr>
            <p:spPr bwMode="auto">
              <a:xfrm>
                <a:off x="3260725" y="4080925"/>
                <a:ext cx="311150" cy="366713"/>
              </a:xfrm>
              <a:prstGeom prst="rect">
                <a:avLst/>
              </a:prstGeom>
              <a:noFill/>
              <a:ln w="12700">
                <a:noFill/>
                <a:miter lim="800000"/>
                <a:headEnd/>
                <a:tailEnd/>
              </a:ln>
              <a:effectLst/>
            </p:spPr>
            <p:txBody>
              <a:bodyPr wrap="none">
                <a:spAutoFit/>
              </a:bodyPr>
              <a:lstStyle/>
              <a:p>
                <a:r>
                  <a:rPr lang="en-US" b="1">
                    <a:solidFill>
                      <a:schemeClr val="tx1"/>
                    </a:solidFill>
                  </a:rPr>
                  <a:t>3</a:t>
                </a:r>
              </a:p>
            </p:txBody>
          </p:sp>
          <p:sp>
            <p:nvSpPr>
              <p:cNvPr id="1596465" name="Text Box 49"/>
              <p:cNvSpPr txBox="1">
                <a:spLocks noChangeArrowheads="1"/>
              </p:cNvSpPr>
              <p:nvPr/>
            </p:nvSpPr>
            <p:spPr bwMode="auto">
              <a:xfrm>
                <a:off x="5318125" y="4080925"/>
                <a:ext cx="311150" cy="366713"/>
              </a:xfrm>
              <a:prstGeom prst="rect">
                <a:avLst/>
              </a:prstGeom>
              <a:noFill/>
              <a:ln w="12700">
                <a:noFill/>
                <a:miter lim="800000"/>
                <a:headEnd/>
                <a:tailEnd/>
              </a:ln>
              <a:effectLst/>
            </p:spPr>
            <p:txBody>
              <a:bodyPr wrap="none">
                <a:spAutoFit/>
              </a:bodyPr>
              <a:lstStyle/>
              <a:p>
                <a:r>
                  <a:rPr lang="en-US" b="1">
                    <a:solidFill>
                      <a:schemeClr val="tx1"/>
                    </a:solidFill>
                  </a:rPr>
                  <a:t>4</a:t>
                </a:r>
              </a:p>
            </p:txBody>
          </p:sp>
          <p:sp>
            <p:nvSpPr>
              <p:cNvPr id="1596466" name="Text Box 50"/>
              <p:cNvSpPr txBox="1">
                <a:spLocks noChangeArrowheads="1"/>
              </p:cNvSpPr>
              <p:nvPr/>
            </p:nvSpPr>
            <p:spPr bwMode="auto">
              <a:xfrm>
                <a:off x="7299325" y="4080925"/>
                <a:ext cx="438150" cy="366713"/>
              </a:xfrm>
              <a:prstGeom prst="rect">
                <a:avLst/>
              </a:prstGeom>
              <a:noFill/>
              <a:ln w="12700">
                <a:noFill/>
                <a:miter lim="800000"/>
                <a:headEnd/>
                <a:tailEnd/>
              </a:ln>
              <a:effectLst/>
            </p:spPr>
            <p:txBody>
              <a:bodyPr wrap="none">
                <a:spAutoFit/>
              </a:bodyPr>
              <a:lstStyle/>
              <a:p>
                <a:r>
                  <a:rPr lang="en-US" b="1">
                    <a:solidFill>
                      <a:schemeClr val="tx1"/>
                    </a:solidFill>
                  </a:rPr>
                  <a:t>15</a:t>
                </a:r>
              </a:p>
            </p:txBody>
          </p:sp>
          <p:grpSp>
            <p:nvGrpSpPr>
              <p:cNvPr id="12" name="Group 51"/>
              <p:cNvGrpSpPr>
                <a:grpSpLocks/>
              </p:cNvGrpSpPr>
              <p:nvPr/>
            </p:nvGrpSpPr>
            <p:grpSpPr bwMode="auto">
              <a:xfrm>
                <a:off x="762000" y="2672813"/>
                <a:ext cx="533400" cy="1219200"/>
                <a:chOff x="1344" y="1056"/>
                <a:chExt cx="624" cy="768"/>
              </a:xfrm>
            </p:grpSpPr>
            <p:sp>
              <p:nvSpPr>
                <p:cNvPr id="1596468" name="Rectangle 52"/>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69" name="Line 53"/>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70" name="Line 54"/>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71" name="Line 55"/>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3" name="Group 56"/>
              <p:cNvGrpSpPr>
                <a:grpSpLocks/>
              </p:cNvGrpSpPr>
              <p:nvPr/>
            </p:nvGrpSpPr>
            <p:grpSpPr bwMode="auto">
              <a:xfrm>
                <a:off x="2743200" y="2672813"/>
                <a:ext cx="533400" cy="1219200"/>
                <a:chOff x="1344" y="1056"/>
                <a:chExt cx="624" cy="768"/>
              </a:xfrm>
            </p:grpSpPr>
            <p:sp>
              <p:nvSpPr>
                <p:cNvPr id="1596473" name="Rectangle 57"/>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74" name="Line 58"/>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75" name="Line 59"/>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76" name="Line 60"/>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4" name="Group 61"/>
              <p:cNvGrpSpPr>
                <a:grpSpLocks/>
              </p:cNvGrpSpPr>
              <p:nvPr/>
            </p:nvGrpSpPr>
            <p:grpSpPr bwMode="auto">
              <a:xfrm>
                <a:off x="4800600" y="2672813"/>
                <a:ext cx="533400" cy="1219200"/>
                <a:chOff x="1344" y="1056"/>
                <a:chExt cx="624" cy="768"/>
              </a:xfrm>
            </p:grpSpPr>
            <p:sp>
              <p:nvSpPr>
                <p:cNvPr id="1596478" name="Rectangle 62"/>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79" name="Line 63"/>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80" name="Line 64"/>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81" name="Line 65"/>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5" name="Group 66"/>
              <p:cNvGrpSpPr>
                <a:grpSpLocks/>
              </p:cNvGrpSpPr>
              <p:nvPr/>
            </p:nvGrpSpPr>
            <p:grpSpPr bwMode="auto">
              <a:xfrm>
                <a:off x="6858000" y="2672813"/>
                <a:ext cx="533400" cy="1219200"/>
                <a:chOff x="1344" y="1056"/>
                <a:chExt cx="624" cy="768"/>
              </a:xfrm>
            </p:grpSpPr>
            <p:sp>
              <p:nvSpPr>
                <p:cNvPr id="1596483" name="Rectangle 67"/>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84" name="Line 68"/>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85" name="Line 69"/>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86" name="Line 70"/>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6" name="Group 71"/>
              <p:cNvGrpSpPr>
                <a:grpSpLocks/>
              </p:cNvGrpSpPr>
              <p:nvPr/>
            </p:nvGrpSpPr>
            <p:grpSpPr bwMode="auto">
              <a:xfrm>
                <a:off x="762000" y="4501613"/>
                <a:ext cx="533400" cy="1219200"/>
                <a:chOff x="1344" y="1056"/>
                <a:chExt cx="624" cy="768"/>
              </a:xfrm>
            </p:grpSpPr>
            <p:sp>
              <p:nvSpPr>
                <p:cNvPr id="1596488" name="Rectangle 72"/>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89" name="Line 73"/>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90" name="Line 74"/>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91" name="Line 75"/>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7" name="Group 76"/>
              <p:cNvGrpSpPr>
                <a:grpSpLocks/>
              </p:cNvGrpSpPr>
              <p:nvPr/>
            </p:nvGrpSpPr>
            <p:grpSpPr bwMode="auto">
              <a:xfrm>
                <a:off x="2819400" y="4501613"/>
                <a:ext cx="533400" cy="1219200"/>
                <a:chOff x="1344" y="1056"/>
                <a:chExt cx="624" cy="768"/>
              </a:xfrm>
            </p:grpSpPr>
            <p:sp>
              <p:nvSpPr>
                <p:cNvPr id="1596493" name="Rectangle 77"/>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94" name="Line 78"/>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495" name="Line 79"/>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496" name="Line 80"/>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8" name="Group 81"/>
              <p:cNvGrpSpPr>
                <a:grpSpLocks/>
              </p:cNvGrpSpPr>
              <p:nvPr/>
            </p:nvGrpSpPr>
            <p:grpSpPr bwMode="auto">
              <a:xfrm>
                <a:off x="4800600" y="4501613"/>
                <a:ext cx="533400" cy="1219200"/>
                <a:chOff x="1344" y="1056"/>
                <a:chExt cx="624" cy="768"/>
              </a:xfrm>
            </p:grpSpPr>
            <p:sp>
              <p:nvSpPr>
                <p:cNvPr id="1596498" name="Rectangle 82"/>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499" name="Line 83"/>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500" name="Line 84"/>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501" name="Line 85"/>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19" name="Group 86"/>
              <p:cNvGrpSpPr>
                <a:grpSpLocks/>
              </p:cNvGrpSpPr>
              <p:nvPr/>
            </p:nvGrpSpPr>
            <p:grpSpPr bwMode="auto">
              <a:xfrm>
                <a:off x="6858000" y="4501613"/>
                <a:ext cx="533400" cy="1219200"/>
                <a:chOff x="1344" y="1056"/>
                <a:chExt cx="624" cy="768"/>
              </a:xfrm>
            </p:grpSpPr>
            <p:sp>
              <p:nvSpPr>
                <p:cNvPr id="1596503" name="Rectangle 87"/>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596504" name="Line 88"/>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596505" name="Line 89"/>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596506" name="Line 90"/>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sp>
            <p:nvSpPr>
              <p:cNvPr id="1596508" name="Text Box 92"/>
              <p:cNvSpPr txBox="1">
                <a:spLocks noChangeArrowheads="1"/>
              </p:cNvSpPr>
              <p:nvPr/>
            </p:nvSpPr>
            <p:spPr bwMode="auto">
              <a:xfrm>
                <a:off x="822325" y="2655879"/>
                <a:ext cx="1479550" cy="366712"/>
              </a:xfrm>
              <a:prstGeom prst="rect">
                <a:avLst/>
              </a:prstGeom>
              <a:noFill/>
              <a:ln w="12700">
                <a:noFill/>
                <a:miter lim="800000"/>
                <a:headEnd/>
                <a:tailEnd/>
              </a:ln>
              <a:effectLst/>
            </p:spPr>
            <p:txBody>
              <a:bodyPr wrap="none">
                <a:spAutoFit/>
              </a:bodyPr>
              <a:lstStyle/>
              <a:p>
                <a:r>
                  <a:rPr lang="en-US" dirty="0">
                    <a:solidFill>
                      <a:schemeClr val="tx2">
                        <a:lumMod val="90000"/>
                        <a:lumOff val="10000"/>
                      </a:schemeClr>
                    </a:solidFill>
                  </a:rPr>
                  <a:t>00</a:t>
                </a:r>
                <a:r>
                  <a:rPr lang="en-US" dirty="0">
                    <a:solidFill>
                      <a:schemeClr val="tx1"/>
                    </a:solidFill>
                  </a:rPr>
                  <a:t>    Mem(0)</a:t>
                </a:r>
              </a:p>
            </p:txBody>
          </p:sp>
          <p:sp>
            <p:nvSpPr>
              <p:cNvPr id="1596509" name="Text Box 93"/>
              <p:cNvSpPr txBox="1">
                <a:spLocks noChangeArrowheads="1"/>
              </p:cNvSpPr>
              <p:nvPr/>
            </p:nvSpPr>
            <p:spPr bwMode="auto">
              <a:xfrm>
                <a:off x="4860925" y="2599788"/>
                <a:ext cx="1479550" cy="723900"/>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00</a:t>
                </a:r>
                <a:r>
                  <a:rPr lang="en-US" dirty="0">
                    <a:solidFill>
                      <a:schemeClr val="tx1"/>
                    </a:solidFill>
                  </a:rPr>
                  <a:t>    Mem(0)</a:t>
                </a:r>
              </a:p>
              <a:p>
                <a:pPr>
                  <a:lnSpc>
                    <a:spcPct val="115000"/>
                  </a:lnSpc>
                </a:pPr>
                <a:r>
                  <a:rPr lang="en-US" dirty="0">
                    <a:solidFill>
                      <a:schemeClr val="tx2">
                        <a:lumMod val="90000"/>
                        <a:lumOff val="10000"/>
                      </a:schemeClr>
                    </a:solidFill>
                  </a:rPr>
                  <a:t>00</a:t>
                </a:r>
                <a:r>
                  <a:rPr lang="en-US" dirty="0">
                    <a:solidFill>
                      <a:schemeClr val="tx1"/>
                    </a:solidFill>
                  </a:rPr>
                  <a:t>    Mem(1)</a:t>
                </a:r>
              </a:p>
            </p:txBody>
          </p:sp>
          <p:sp>
            <p:nvSpPr>
              <p:cNvPr id="1596510" name="Text Box 94"/>
              <p:cNvSpPr txBox="1">
                <a:spLocks noChangeArrowheads="1"/>
              </p:cNvSpPr>
              <p:nvPr/>
            </p:nvSpPr>
            <p:spPr bwMode="auto">
              <a:xfrm>
                <a:off x="2786594" y="2633125"/>
                <a:ext cx="1479550" cy="407988"/>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00</a:t>
                </a:r>
                <a:r>
                  <a:rPr lang="en-US" dirty="0">
                    <a:solidFill>
                      <a:schemeClr val="tx1"/>
                    </a:solidFill>
                  </a:rPr>
                  <a:t>    Mem(0)</a:t>
                </a:r>
              </a:p>
            </p:txBody>
          </p:sp>
          <p:sp>
            <p:nvSpPr>
              <p:cNvPr id="1596511" name="Text Box 95"/>
              <p:cNvSpPr txBox="1">
                <a:spLocks noChangeArrowheads="1"/>
              </p:cNvSpPr>
              <p:nvPr/>
            </p:nvSpPr>
            <p:spPr bwMode="auto">
              <a:xfrm>
                <a:off x="6918325" y="2616191"/>
                <a:ext cx="1479550" cy="1039813"/>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00</a:t>
                </a:r>
                <a:r>
                  <a:rPr lang="en-US" dirty="0">
                    <a:solidFill>
                      <a:schemeClr val="tx1"/>
                    </a:solidFill>
                  </a:rPr>
                  <a:t>    Mem(0)</a:t>
                </a:r>
              </a:p>
              <a:p>
                <a:pPr>
                  <a:lnSpc>
                    <a:spcPct val="115000"/>
                  </a:lnSpc>
                </a:pPr>
                <a:r>
                  <a:rPr lang="en-US" dirty="0">
                    <a:solidFill>
                      <a:schemeClr val="tx2">
                        <a:lumMod val="90000"/>
                        <a:lumOff val="10000"/>
                      </a:schemeClr>
                    </a:solidFill>
                  </a:rPr>
                  <a:t>00</a:t>
                </a:r>
                <a:r>
                  <a:rPr lang="en-US" dirty="0">
                    <a:solidFill>
                      <a:schemeClr val="tx1"/>
                    </a:solidFill>
                  </a:rPr>
                  <a:t>    Mem(1)</a:t>
                </a:r>
              </a:p>
              <a:p>
                <a:pPr>
                  <a:lnSpc>
                    <a:spcPct val="115000"/>
                  </a:lnSpc>
                </a:pPr>
                <a:r>
                  <a:rPr lang="en-US" dirty="0">
                    <a:solidFill>
                      <a:schemeClr val="tx2">
                        <a:lumMod val="90000"/>
                        <a:lumOff val="10000"/>
                      </a:schemeClr>
                    </a:solidFill>
                  </a:rPr>
                  <a:t>00</a:t>
                </a:r>
                <a:r>
                  <a:rPr lang="en-US" dirty="0">
                    <a:solidFill>
                      <a:schemeClr val="tx1"/>
                    </a:solidFill>
                  </a:rPr>
                  <a:t>    Mem(2)</a:t>
                </a:r>
              </a:p>
            </p:txBody>
          </p:sp>
          <p:sp>
            <p:nvSpPr>
              <p:cNvPr id="1596512" name="Text Box 96"/>
              <p:cNvSpPr txBox="1">
                <a:spLocks noChangeArrowheads="1"/>
              </p:cNvSpPr>
              <p:nvPr/>
            </p:nvSpPr>
            <p:spPr bwMode="auto">
              <a:xfrm>
                <a:off x="1584325" y="2252125"/>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596513" name="Text Box 97"/>
              <p:cNvSpPr txBox="1">
                <a:spLocks noChangeArrowheads="1"/>
              </p:cNvSpPr>
              <p:nvPr/>
            </p:nvSpPr>
            <p:spPr bwMode="auto">
              <a:xfrm>
                <a:off x="3489325" y="2252125"/>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596514" name="Text Box 98"/>
              <p:cNvSpPr txBox="1">
                <a:spLocks noChangeArrowheads="1"/>
              </p:cNvSpPr>
              <p:nvPr/>
            </p:nvSpPr>
            <p:spPr bwMode="auto">
              <a:xfrm>
                <a:off x="5546725" y="2252125"/>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596515" name="Text Box 99"/>
              <p:cNvSpPr txBox="1">
                <a:spLocks noChangeArrowheads="1"/>
              </p:cNvSpPr>
              <p:nvPr/>
            </p:nvSpPr>
            <p:spPr bwMode="auto">
              <a:xfrm>
                <a:off x="7680325" y="2252125"/>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596516" name="Text Box 100"/>
              <p:cNvSpPr txBox="1">
                <a:spLocks noChangeArrowheads="1"/>
              </p:cNvSpPr>
              <p:nvPr/>
            </p:nvSpPr>
            <p:spPr bwMode="auto">
              <a:xfrm>
                <a:off x="1431925" y="4080925"/>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596517" name="Text Box 101"/>
              <p:cNvSpPr txBox="1">
                <a:spLocks noChangeArrowheads="1"/>
              </p:cNvSpPr>
              <p:nvPr/>
            </p:nvSpPr>
            <p:spPr bwMode="auto">
              <a:xfrm>
                <a:off x="7680325" y="4080925"/>
                <a:ext cx="607859" cy="369332"/>
              </a:xfrm>
              <a:prstGeom prst="rect">
                <a:avLst/>
              </a:prstGeom>
              <a:noFill/>
              <a:ln w="12700">
                <a:noFill/>
                <a:miter lim="800000"/>
                <a:headEnd/>
                <a:tailEnd/>
              </a:ln>
              <a:effectLst/>
            </p:spPr>
            <p:txBody>
              <a:bodyPr wrap="none">
                <a:spAutoFit/>
              </a:bodyPr>
              <a:lstStyle/>
              <a:p>
                <a:r>
                  <a:rPr lang="en-US" dirty="0">
                    <a:solidFill>
                      <a:srgbClr val="FF0000"/>
                    </a:solidFill>
                  </a:rPr>
                  <a:t>miss</a:t>
                </a:r>
              </a:p>
            </p:txBody>
          </p:sp>
          <p:sp>
            <p:nvSpPr>
              <p:cNvPr id="1596518" name="Text Box 102"/>
              <p:cNvSpPr txBox="1">
                <a:spLocks noChangeArrowheads="1"/>
              </p:cNvSpPr>
              <p:nvPr/>
            </p:nvSpPr>
            <p:spPr bwMode="auto">
              <a:xfrm>
                <a:off x="3489325" y="4080925"/>
                <a:ext cx="661772" cy="369332"/>
              </a:xfrm>
              <a:prstGeom prst="rect">
                <a:avLst/>
              </a:prstGeom>
              <a:noFill/>
              <a:ln w="12700">
                <a:noFill/>
                <a:miter lim="800000"/>
                <a:headEnd/>
                <a:tailEnd/>
              </a:ln>
              <a:effectLst/>
            </p:spPr>
            <p:txBody>
              <a:bodyPr wrap="none">
                <a:spAutoFit/>
              </a:bodyPr>
              <a:lstStyle/>
              <a:p>
                <a:r>
                  <a:rPr lang="en-US" dirty="0" smtClean="0">
                    <a:solidFill>
                      <a:srgbClr val="FF0000"/>
                    </a:solidFill>
                  </a:rPr>
                  <a:t>hit!!!</a:t>
                </a:r>
                <a:endParaRPr lang="en-US" dirty="0">
                  <a:solidFill>
                    <a:srgbClr val="FF0000"/>
                  </a:solidFill>
                </a:endParaRPr>
              </a:p>
            </p:txBody>
          </p:sp>
          <p:sp>
            <p:nvSpPr>
              <p:cNvPr id="1596519" name="Text Box 103"/>
              <p:cNvSpPr txBox="1">
                <a:spLocks noChangeArrowheads="1"/>
              </p:cNvSpPr>
              <p:nvPr/>
            </p:nvSpPr>
            <p:spPr bwMode="auto">
              <a:xfrm>
                <a:off x="5699125" y="4080925"/>
                <a:ext cx="661772" cy="369332"/>
              </a:xfrm>
              <a:prstGeom prst="rect">
                <a:avLst/>
              </a:prstGeom>
              <a:noFill/>
              <a:ln w="12700">
                <a:noFill/>
                <a:miter lim="800000"/>
                <a:headEnd/>
                <a:tailEnd/>
              </a:ln>
              <a:effectLst/>
            </p:spPr>
            <p:txBody>
              <a:bodyPr wrap="none">
                <a:spAutoFit/>
              </a:bodyPr>
              <a:lstStyle/>
              <a:p>
                <a:r>
                  <a:rPr lang="en-US" dirty="0" smtClean="0">
                    <a:solidFill>
                      <a:srgbClr val="FF0000"/>
                    </a:solidFill>
                  </a:rPr>
                  <a:t>hit!!!</a:t>
                </a:r>
                <a:endParaRPr lang="en-US" dirty="0">
                  <a:solidFill>
                    <a:srgbClr val="FF0000"/>
                  </a:solidFill>
                </a:endParaRPr>
              </a:p>
            </p:txBody>
          </p:sp>
          <p:sp>
            <p:nvSpPr>
              <p:cNvPr id="1596520" name="Text Box 104"/>
              <p:cNvSpPr txBox="1">
                <a:spLocks noChangeArrowheads="1"/>
              </p:cNvSpPr>
              <p:nvPr/>
            </p:nvSpPr>
            <p:spPr bwMode="auto">
              <a:xfrm>
                <a:off x="822325" y="4461925"/>
                <a:ext cx="1479550" cy="1355725"/>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(0)</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(1)</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(2)</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(3)</a:t>
                </a:r>
              </a:p>
            </p:txBody>
          </p:sp>
          <p:sp>
            <p:nvSpPr>
              <p:cNvPr id="1596521" name="Text Box 105"/>
              <p:cNvSpPr txBox="1">
                <a:spLocks noChangeArrowheads="1"/>
              </p:cNvSpPr>
              <p:nvPr/>
            </p:nvSpPr>
            <p:spPr bwMode="auto">
              <a:xfrm>
                <a:off x="2879725" y="4461925"/>
                <a:ext cx="1479550" cy="1355725"/>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01</a:t>
                </a:r>
                <a:r>
                  <a:rPr lang="en-US" dirty="0">
                    <a:solidFill>
                      <a:schemeClr val="tx1"/>
                    </a:solidFill>
                  </a:rPr>
                  <a:t>    </a:t>
                </a:r>
                <a:r>
                  <a:rPr lang="en-US" dirty="0" err="1">
                    <a:solidFill>
                      <a:schemeClr val="tx1"/>
                    </a:solidFill>
                  </a:rPr>
                  <a:t>Mem</a:t>
                </a:r>
                <a:r>
                  <a:rPr lang="en-US" dirty="0">
                    <a:solidFill>
                      <a:schemeClr val="tx1"/>
                    </a:solidFill>
                  </a:rPr>
                  <a:t>(4)</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(1)</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(2)</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(3)</a:t>
                </a:r>
              </a:p>
            </p:txBody>
          </p:sp>
          <p:sp>
            <p:nvSpPr>
              <p:cNvPr id="1596522" name="Text Box 106"/>
              <p:cNvSpPr txBox="1">
                <a:spLocks noChangeArrowheads="1"/>
              </p:cNvSpPr>
              <p:nvPr/>
            </p:nvSpPr>
            <p:spPr bwMode="auto">
              <a:xfrm>
                <a:off x="4860925" y="4461925"/>
                <a:ext cx="1479550" cy="1355725"/>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01</a:t>
                </a:r>
                <a:r>
                  <a:rPr lang="en-US" dirty="0">
                    <a:solidFill>
                      <a:schemeClr val="tx1"/>
                    </a:solidFill>
                  </a:rPr>
                  <a:t>    </a:t>
                </a:r>
                <a:r>
                  <a:rPr lang="en-US" dirty="0" err="1">
                    <a:solidFill>
                      <a:schemeClr val="tx1"/>
                    </a:solidFill>
                  </a:rPr>
                  <a:t>Mem</a:t>
                </a:r>
                <a:r>
                  <a:rPr lang="en-US" dirty="0">
                    <a:solidFill>
                      <a:schemeClr val="tx1"/>
                    </a:solidFill>
                  </a:rPr>
                  <a:t>(4)</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(1)</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(2)</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(3)</a:t>
                </a:r>
              </a:p>
            </p:txBody>
          </p:sp>
          <p:sp>
            <p:nvSpPr>
              <p:cNvPr id="1596523" name="Text Box 107"/>
              <p:cNvSpPr txBox="1">
                <a:spLocks noChangeArrowheads="1"/>
              </p:cNvSpPr>
              <p:nvPr/>
            </p:nvSpPr>
            <p:spPr bwMode="auto">
              <a:xfrm>
                <a:off x="6918325" y="4461925"/>
                <a:ext cx="1479550" cy="1355725"/>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01</a:t>
                </a:r>
                <a:r>
                  <a:rPr lang="en-US" dirty="0">
                    <a:solidFill>
                      <a:schemeClr val="tx1"/>
                    </a:solidFill>
                  </a:rPr>
                  <a:t>    </a:t>
                </a:r>
                <a:r>
                  <a:rPr lang="en-US" dirty="0" err="1">
                    <a:solidFill>
                      <a:schemeClr val="tx1"/>
                    </a:solidFill>
                  </a:rPr>
                  <a:t>Mem</a:t>
                </a:r>
                <a:r>
                  <a:rPr lang="en-US" dirty="0">
                    <a:solidFill>
                      <a:schemeClr val="tx1"/>
                    </a:solidFill>
                  </a:rPr>
                  <a:t>(4)</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(1)</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(2)</a:t>
                </a:r>
              </a:p>
              <a:p>
                <a:pPr>
                  <a:lnSpc>
                    <a:spcPct val="115000"/>
                  </a:lnSpc>
                </a:pPr>
                <a:r>
                  <a:rPr lang="en-US" dirty="0">
                    <a:solidFill>
                      <a:schemeClr val="tx2">
                        <a:lumMod val="90000"/>
                        <a:lumOff val="10000"/>
                      </a:schemeClr>
                    </a:solidFill>
                  </a:rPr>
                  <a:t>00</a:t>
                </a:r>
                <a:r>
                  <a:rPr lang="en-US" dirty="0">
                    <a:solidFill>
                      <a:schemeClr val="tx1"/>
                    </a:solidFill>
                  </a:rPr>
                  <a:t>    </a:t>
                </a:r>
                <a:r>
                  <a:rPr lang="en-US" dirty="0" err="1">
                    <a:solidFill>
                      <a:schemeClr val="tx1"/>
                    </a:solidFill>
                  </a:rPr>
                  <a:t>Mem</a:t>
                </a:r>
                <a:r>
                  <a:rPr lang="en-US" dirty="0">
                    <a:solidFill>
                      <a:schemeClr val="tx1"/>
                    </a:solidFill>
                  </a:rPr>
                  <a:t>(3)</a:t>
                </a:r>
              </a:p>
            </p:txBody>
          </p:sp>
          <p:grpSp>
            <p:nvGrpSpPr>
              <p:cNvPr id="20" name="Group 108"/>
              <p:cNvGrpSpPr>
                <a:grpSpLocks/>
              </p:cNvGrpSpPr>
              <p:nvPr/>
            </p:nvGrpSpPr>
            <p:grpSpPr bwMode="auto">
              <a:xfrm>
                <a:off x="441325" y="4309537"/>
                <a:ext cx="1835150" cy="500064"/>
                <a:chOff x="278" y="2567"/>
                <a:chExt cx="1156" cy="315"/>
              </a:xfrm>
            </p:grpSpPr>
            <p:sp>
              <p:nvSpPr>
                <p:cNvPr id="1596525" name="Line 109"/>
                <p:cNvSpPr>
                  <a:spLocks noChangeShapeType="1"/>
                </p:cNvSpPr>
                <p:nvPr/>
              </p:nvSpPr>
              <p:spPr bwMode="auto">
                <a:xfrm>
                  <a:off x="518" y="2711"/>
                  <a:ext cx="240" cy="144"/>
                </a:xfrm>
                <a:prstGeom prst="line">
                  <a:avLst/>
                </a:prstGeom>
                <a:noFill/>
                <a:ln w="28575">
                  <a:solidFill>
                    <a:schemeClr val="accent1"/>
                  </a:solidFill>
                  <a:round/>
                  <a:headEnd/>
                  <a:tailEnd/>
                </a:ln>
                <a:effectLst/>
              </p:spPr>
              <p:txBody>
                <a:bodyPr/>
                <a:lstStyle/>
                <a:p>
                  <a:endParaRPr lang="en-US"/>
                </a:p>
              </p:txBody>
            </p:sp>
            <p:sp>
              <p:nvSpPr>
                <p:cNvPr id="1596526" name="Line 110"/>
                <p:cNvSpPr>
                  <a:spLocks noChangeShapeType="1"/>
                </p:cNvSpPr>
                <p:nvPr/>
              </p:nvSpPr>
              <p:spPr bwMode="auto">
                <a:xfrm>
                  <a:off x="1190" y="2738"/>
                  <a:ext cx="240" cy="144"/>
                </a:xfrm>
                <a:prstGeom prst="line">
                  <a:avLst/>
                </a:prstGeom>
                <a:noFill/>
                <a:ln w="28575">
                  <a:solidFill>
                    <a:schemeClr val="accent1"/>
                  </a:solidFill>
                  <a:round/>
                  <a:headEnd/>
                  <a:tailEnd/>
                </a:ln>
                <a:effectLst/>
              </p:spPr>
              <p:txBody>
                <a:bodyPr/>
                <a:lstStyle/>
                <a:p>
                  <a:endParaRPr lang="en-US"/>
                </a:p>
              </p:txBody>
            </p:sp>
            <p:sp>
              <p:nvSpPr>
                <p:cNvPr id="1596527" name="Text Box 111"/>
                <p:cNvSpPr txBox="1">
                  <a:spLocks noChangeArrowheads="1"/>
                </p:cNvSpPr>
                <p:nvPr/>
              </p:nvSpPr>
              <p:spPr bwMode="auto">
                <a:xfrm>
                  <a:off x="278" y="2567"/>
                  <a:ext cx="276" cy="231"/>
                </a:xfrm>
                <a:prstGeom prst="rect">
                  <a:avLst/>
                </a:prstGeom>
                <a:noFill/>
                <a:ln w="12700">
                  <a:noFill/>
                  <a:miter lim="800000"/>
                  <a:headEnd/>
                  <a:tailEnd/>
                </a:ln>
                <a:effectLst/>
              </p:spPr>
              <p:txBody>
                <a:bodyPr wrap="none">
                  <a:spAutoFit/>
                </a:bodyPr>
                <a:lstStyle/>
                <a:p>
                  <a:r>
                    <a:rPr lang="en-US" dirty="0">
                      <a:solidFill>
                        <a:schemeClr val="tx2">
                          <a:lumMod val="90000"/>
                          <a:lumOff val="10000"/>
                        </a:schemeClr>
                      </a:solidFill>
                    </a:rPr>
                    <a:t>01</a:t>
                  </a:r>
                </a:p>
              </p:txBody>
            </p:sp>
            <p:sp>
              <p:nvSpPr>
                <p:cNvPr id="1596528" name="Text Box 112"/>
                <p:cNvSpPr txBox="1">
                  <a:spLocks noChangeArrowheads="1"/>
                </p:cNvSpPr>
                <p:nvPr/>
              </p:nvSpPr>
              <p:spPr bwMode="auto">
                <a:xfrm>
                  <a:off x="1238" y="2567"/>
                  <a:ext cx="196" cy="231"/>
                </a:xfrm>
                <a:prstGeom prst="rect">
                  <a:avLst/>
                </a:prstGeom>
                <a:noFill/>
                <a:ln w="12700">
                  <a:noFill/>
                  <a:miter lim="800000"/>
                  <a:headEnd/>
                  <a:tailEnd/>
                </a:ln>
                <a:effectLst/>
              </p:spPr>
              <p:txBody>
                <a:bodyPr wrap="none">
                  <a:spAutoFit/>
                </a:bodyPr>
                <a:lstStyle/>
                <a:p>
                  <a:r>
                    <a:rPr lang="en-US"/>
                    <a:t>4</a:t>
                  </a:r>
                </a:p>
              </p:txBody>
            </p:sp>
          </p:grpSp>
          <p:grpSp>
            <p:nvGrpSpPr>
              <p:cNvPr id="21" name="Group 113"/>
              <p:cNvGrpSpPr>
                <a:grpSpLocks/>
              </p:cNvGrpSpPr>
              <p:nvPr/>
            </p:nvGrpSpPr>
            <p:grpSpPr bwMode="auto">
              <a:xfrm>
                <a:off x="6705600" y="5506504"/>
                <a:ext cx="2038350" cy="498476"/>
                <a:chOff x="4262" y="3095"/>
                <a:chExt cx="1284" cy="314"/>
              </a:xfrm>
            </p:grpSpPr>
            <p:sp>
              <p:nvSpPr>
                <p:cNvPr id="1596530" name="Line 114"/>
                <p:cNvSpPr>
                  <a:spLocks noChangeShapeType="1"/>
                </p:cNvSpPr>
                <p:nvPr/>
              </p:nvSpPr>
              <p:spPr bwMode="auto">
                <a:xfrm>
                  <a:off x="4422" y="3095"/>
                  <a:ext cx="240" cy="144"/>
                </a:xfrm>
                <a:prstGeom prst="line">
                  <a:avLst/>
                </a:prstGeom>
                <a:noFill/>
                <a:ln w="28575">
                  <a:solidFill>
                    <a:schemeClr val="accent1"/>
                  </a:solidFill>
                  <a:round/>
                  <a:headEnd/>
                  <a:tailEnd/>
                </a:ln>
                <a:effectLst/>
              </p:spPr>
              <p:txBody>
                <a:bodyPr/>
                <a:lstStyle/>
                <a:p>
                  <a:endParaRPr lang="en-US"/>
                </a:p>
              </p:txBody>
            </p:sp>
            <p:sp>
              <p:nvSpPr>
                <p:cNvPr id="1596531" name="Line 115"/>
                <p:cNvSpPr>
                  <a:spLocks noChangeShapeType="1"/>
                </p:cNvSpPr>
                <p:nvPr/>
              </p:nvSpPr>
              <p:spPr bwMode="auto">
                <a:xfrm>
                  <a:off x="5030" y="3122"/>
                  <a:ext cx="240" cy="144"/>
                </a:xfrm>
                <a:prstGeom prst="line">
                  <a:avLst/>
                </a:prstGeom>
                <a:noFill/>
                <a:ln w="28575">
                  <a:solidFill>
                    <a:schemeClr val="accent1"/>
                  </a:solidFill>
                  <a:round/>
                  <a:headEnd/>
                  <a:tailEnd/>
                </a:ln>
                <a:effectLst/>
              </p:spPr>
              <p:txBody>
                <a:bodyPr/>
                <a:lstStyle/>
                <a:p>
                  <a:endParaRPr lang="en-US"/>
                </a:p>
              </p:txBody>
            </p:sp>
            <p:sp>
              <p:nvSpPr>
                <p:cNvPr id="1596532" name="Text Box 116"/>
                <p:cNvSpPr txBox="1">
                  <a:spLocks noChangeArrowheads="1"/>
                </p:cNvSpPr>
                <p:nvPr/>
              </p:nvSpPr>
              <p:spPr bwMode="auto">
                <a:xfrm>
                  <a:off x="4262" y="3178"/>
                  <a:ext cx="276" cy="231"/>
                </a:xfrm>
                <a:prstGeom prst="rect">
                  <a:avLst/>
                </a:prstGeom>
                <a:noFill/>
                <a:ln w="12700">
                  <a:noFill/>
                  <a:miter lim="800000"/>
                  <a:headEnd/>
                  <a:tailEnd/>
                </a:ln>
                <a:effectLst/>
              </p:spPr>
              <p:txBody>
                <a:bodyPr wrap="none">
                  <a:spAutoFit/>
                </a:bodyPr>
                <a:lstStyle/>
                <a:p>
                  <a:r>
                    <a:rPr lang="en-US" dirty="0">
                      <a:solidFill>
                        <a:schemeClr val="tx2">
                          <a:lumMod val="90000"/>
                          <a:lumOff val="10000"/>
                        </a:schemeClr>
                      </a:solidFill>
                    </a:rPr>
                    <a:t>11</a:t>
                  </a:r>
                </a:p>
              </p:txBody>
            </p:sp>
            <p:sp>
              <p:nvSpPr>
                <p:cNvPr id="1596533" name="Text Box 117"/>
                <p:cNvSpPr txBox="1">
                  <a:spLocks noChangeArrowheads="1"/>
                </p:cNvSpPr>
                <p:nvPr/>
              </p:nvSpPr>
              <p:spPr bwMode="auto">
                <a:xfrm>
                  <a:off x="5270" y="3143"/>
                  <a:ext cx="276" cy="231"/>
                </a:xfrm>
                <a:prstGeom prst="rect">
                  <a:avLst/>
                </a:prstGeom>
                <a:noFill/>
                <a:ln w="12700">
                  <a:noFill/>
                  <a:miter lim="800000"/>
                  <a:headEnd/>
                  <a:tailEnd/>
                </a:ln>
                <a:effectLst/>
              </p:spPr>
              <p:txBody>
                <a:bodyPr wrap="none">
                  <a:spAutoFit/>
                </a:bodyPr>
                <a:lstStyle/>
                <a:p>
                  <a:r>
                    <a:rPr lang="en-US"/>
                    <a:t>15</a:t>
                  </a:r>
                </a:p>
              </p:txBody>
            </p:sp>
          </p:grpSp>
          <p:sp>
            <p:nvSpPr>
              <p:cNvPr id="1596535" name="Text Box 119"/>
              <p:cNvSpPr txBox="1">
                <a:spLocks noChangeArrowheads="1"/>
              </p:cNvSpPr>
              <p:nvPr/>
            </p:nvSpPr>
            <p:spPr bwMode="auto">
              <a:xfrm>
                <a:off x="2794002" y="2926811"/>
                <a:ext cx="1479550" cy="407987"/>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00 </a:t>
                </a:r>
                <a:r>
                  <a:rPr lang="en-US" dirty="0">
                    <a:solidFill>
                      <a:schemeClr val="tx1"/>
                    </a:solidFill>
                  </a:rPr>
                  <a:t>   Mem(1)</a:t>
                </a:r>
              </a:p>
            </p:txBody>
          </p:sp>
          <p:sp>
            <p:nvSpPr>
              <p:cNvPr id="1596536" name="Text Box 120"/>
              <p:cNvSpPr txBox="1">
                <a:spLocks noChangeArrowheads="1"/>
              </p:cNvSpPr>
              <p:nvPr/>
            </p:nvSpPr>
            <p:spPr bwMode="auto">
              <a:xfrm>
                <a:off x="4860925" y="3246958"/>
                <a:ext cx="1479550" cy="407988"/>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00</a:t>
                </a:r>
                <a:r>
                  <a:rPr lang="en-US" dirty="0">
                    <a:solidFill>
                      <a:schemeClr val="tx1"/>
                    </a:solidFill>
                  </a:rPr>
                  <a:t>    Mem(2)</a:t>
                </a:r>
              </a:p>
            </p:txBody>
          </p:sp>
          <p:sp>
            <p:nvSpPr>
              <p:cNvPr id="1596537" name="Text Box 121"/>
              <p:cNvSpPr txBox="1">
                <a:spLocks noChangeArrowheads="1"/>
              </p:cNvSpPr>
              <p:nvPr/>
            </p:nvSpPr>
            <p:spPr bwMode="auto">
              <a:xfrm>
                <a:off x="6918325" y="3553345"/>
                <a:ext cx="1479550" cy="407987"/>
              </a:xfrm>
              <a:prstGeom prst="rect">
                <a:avLst/>
              </a:prstGeom>
              <a:noFill/>
              <a:ln w="12700">
                <a:noFill/>
                <a:miter lim="800000"/>
                <a:headEnd/>
                <a:tailEnd/>
              </a:ln>
              <a:effectLst/>
            </p:spPr>
            <p:txBody>
              <a:bodyPr wrap="none">
                <a:spAutoFit/>
              </a:bodyPr>
              <a:lstStyle/>
              <a:p>
                <a:pPr>
                  <a:lnSpc>
                    <a:spcPct val="115000"/>
                  </a:lnSpc>
                </a:pPr>
                <a:r>
                  <a:rPr lang="en-US" dirty="0">
                    <a:solidFill>
                      <a:schemeClr val="tx2">
                        <a:lumMod val="90000"/>
                        <a:lumOff val="10000"/>
                      </a:schemeClr>
                    </a:solidFill>
                  </a:rPr>
                  <a:t>00</a:t>
                </a:r>
                <a:r>
                  <a:rPr lang="en-US" dirty="0">
                    <a:solidFill>
                      <a:schemeClr val="tx1"/>
                    </a:solidFill>
                  </a:rPr>
                  <a:t>    Mem(3)</a:t>
                </a:r>
              </a:p>
            </p:txBody>
          </p:sp>
          <p:grpSp>
            <p:nvGrpSpPr>
              <p:cNvPr id="22" name="Group 129"/>
              <p:cNvGrpSpPr/>
              <p:nvPr/>
            </p:nvGrpSpPr>
            <p:grpSpPr>
              <a:xfrm>
                <a:off x="152400" y="2667000"/>
                <a:ext cx="441146" cy="1252954"/>
                <a:chOff x="304800" y="2667000"/>
                <a:chExt cx="441146" cy="1252954"/>
              </a:xfrm>
            </p:grpSpPr>
            <p:sp>
              <p:nvSpPr>
                <p:cNvPr id="125" name="TextBox 124"/>
                <p:cNvSpPr txBox="1"/>
                <p:nvPr/>
              </p:nvSpPr>
              <p:spPr>
                <a:xfrm>
                  <a:off x="304800" y="2667000"/>
                  <a:ext cx="441146" cy="338554"/>
                </a:xfrm>
                <a:prstGeom prst="rect">
                  <a:avLst/>
                </a:prstGeom>
                <a:noFill/>
              </p:spPr>
              <p:txBody>
                <a:bodyPr wrap="square" rtlCol="0">
                  <a:spAutoFit/>
                </a:bodyPr>
                <a:lstStyle/>
                <a:p>
                  <a:r>
                    <a:rPr lang="en-CA" sz="1600" dirty="0" smtClean="0"/>
                    <a:t>00</a:t>
                  </a:r>
                  <a:endParaRPr lang="en-CA" sz="1600" dirty="0"/>
                </a:p>
              </p:txBody>
            </p:sp>
            <p:sp>
              <p:nvSpPr>
                <p:cNvPr id="127" name="TextBox 126"/>
                <p:cNvSpPr txBox="1"/>
                <p:nvPr/>
              </p:nvSpPr>
              <p:spPr>
                <a:xfrm>
                  <a:off x="304800" y="2971800"/>
                  <a:ext cx="441146" cy="338554"/>
                </a:xfrm>
                <a:prstGeom prst="rect">
                  <a:avLst/>
                </a:prstGeom>
                <a:noFill/>
              </p:spPr>
              <p:txBody>
                <a:bodyPr wrap="square" rtlCol="0">
                  <a:spAutoFit/>
                </a:bodyPr>
                <a:lstStyle/>
                <a:p>
                  <a:r>
                    <a:rPr lang="en-CA" sz="1600" dirty="0" smtClean="0"/>
                    <a:t>01</a:t>
                  </a:r>
                  <a:endParaRPr lang="en-CA" sz="1600" dirty="0"/>
                </a:p>
              </p:txBody>
            </p:sp>
            <p:sp>
              <p:nvSpPr>
                <p:cNvPr id="128" name="TextBox 127"/>
                <p:cNvSpPr txBox="1"/>
                <p:nvPr/>
              </p:nvSpPr>
              <p:spPr>
                <a:xfrm>
                  <a:off x="304800" y="3276600"/>
                  <a:ext cx="441146" cy="338554"/>
                </a:xfrm>
                <a:prstGeom prst="rect">
                  <a:avLst/>
                </a:prstGeom>
                <a:noFill/>
              </p:spPr>
              <p:txBody>
                <a:bodyPr wrap="square" rtlCol="0">
                  <a:spAutoFit/>
                </a:bodyPr>
                <a:lstStyle/>
                <a:p>
                  <a:r>
                    <a:rPr lang="en-CA" sz="1600" dirty="0" smtClean="0"/>
                    <a:t>10</a:t>
                  </a:r>
                  <a:endParaRPr lang="en-CA" sz="1600" dirty="0"/>
                </a:p>
              </p:txBody>
            </p:sp>
            <p:sp>
              <p:nvSpPr>
                <p:cNvPr id="129" name="TextBox 128"/>
                <p:cNvSpPr txBox="1"/>
                <p:nvPr/>
              </p:nvSpPr>
              <p:spPr>
                <a:xfrm>
                  <a:off x="304800" y="3581400"/>
                  <a:ext cx="441146" cy="338554"/>
                </a:xfrm>
                <a:prstGeom prst="rect">
                  <a:avLst/>
                </a:prstGeom>
                <a:noFill/>
              </p:spPr>
              <p:txBody>
                <a:bodyPr wrap="square" rtlCol="0">
                  <a:spAutoFit/>
                </a:bodyPr>
                <a:lstStyle/>
                <a:p>
                  <a:r>
                    <a:rPr lang="en-CA" sz="1600" dirty="0" smtClean="0"/>
                    <a:t>11</a:t>
                  </a:r>
                  <a:endParaRPr lang="en-CA" sz="1600" dirty="0"/>
                </a:p>
              </p:txBody>
            </p:sp>
          </p:grpSp>
          <p:grpSp>
            <p:nvGrpSpPr>
              <p:cNvPr id="23" name="Group 130"/>
              <p:cNvGrpSpPr/>
              <p:nvPr/>
            </p:nvGrpSpPr>
            <p:grpSpPr>
              <a:xfrm>
                <a:off x="152400" y="4419600"/>
                <a:ext cx="441146" cy="1252954"/>
                <a:chOff x="304800" y="2667000"/>
                <a:chExt cx="441146" cy="1252954"/>
              </a:xfrm>
            </p:grpSpPr>
            <p:sp>
              <p:nvSpPr>
                <p:cNvPr id="132" name="TextBox 131"/>
                <p:cNvSpPr txBox="1"/>
                <p:nvPr/>
              </p:nvSpPr>
              <p:spPr>
                <a:xfrm>
                  <a:off x="304800" y="2667000"/>
                  <a:ext cx="441146" cy="338554"/>
                </a:xfrm>
                <a:prstGeom prst="rect">
                  <a:avLst/>
                </a:prstGeom>
                <a:noFill/>
              </p:spPr>
              <p:txBody>
                <a:bodyPr wrap="square" rtlCol="0">
                  <a:spAutoFit/>
                </a:bodyPr>
                <a:lstStyle/>
                <a:p>
                  <a:r>
                    <a:rPr lang="en-CA" sz="1600" dirty="0" smtClean="0"/>
                    <a:t>00</a:t>
                  </a:r>
                  <a:endParaRPr lang="en-CA" sz="1600" dirty="0"/>
                </a:p>
              </p:txBody>
            </p:sp>
            <p:sp>
              <p:nvSpPr>
                <p:cNvPr id="133" name="TextBox 132"/>
                <p:cNvSpPr txBox="1"/>
                <p:nvPr/>
              </p:nvSpPr>
              <p:spPr>
                <a:xfrm>
                  <a:off x="304800" y="2971800"/>
                  <a:ext cx="441146" cy="338554"/>
                </a:xfrm>
                <a:prstGeom prst="rect">
                  <a:avLst/>
                </a:prstGeom>
                <a:noFill/>
              </p:spPr>
              <p:txBody>
                <a:bodyPr wrap="square" rtlCol="0">
                  <a:spAutoFit/>
                </a:bodyPr>
                <a:lstStyle/>
                <a:p>
                  <a:r>
                    <a:rPr lang="en-CA" sz="1600" dirty="0" smtClean="0"/>
                    <a:t>01</a:t>
                  </a:r>
                  <a:endParaRPr lang="en-CA" sz="1600" dirty="0"/>
                </a:p>
              </p:txBody>
            </p:sp>
            <p:sp>
              <p:nvSpPr>
                <p:cNvPr id="134" name="TextBox 133"/>
                <p:cNvSpPr txBox="1"/>
                <p:nvPr/>
              </p:nvSpPr>
              <p:spPr>
                <a:xfrm>
                  <a:off x="304800" y="3276600"/>
                  <a:ext cx="441146" cy="338554"/>
                </a:xfrm>
                <a:prstGeom prst="rect">
                  <a:avLst/>
                </a:prstGeom>
                <a:noFill/>
              </p:spPr>
              <p:txBody>
                <a:bodyPr wrap="square" rtlCol="0">
                  <a:spAutoFit/>
                </a:bodyPr>
                <a:lstStyle/>
                <a:p>
                  <a:r>
                    <a:rPr lang="en-CA" sz="1600" dirty="0" smtClean="0"/>
                    <a:t>10</a:t>
                  </a:r>
                  <a:endParaRPr lang="en-CA" sz="1600" dirty="0"/>
                </a:p>
              </p:txBody>
            </p:sp>
            <p:sp>
              <p:nvSpPr>
                <p:cNvPr id="135" name="TextBox 134"/>
                <p:cNvSpPr txBox="1"/>
                <p:nvPr/>
              </p:nvSpPr>
              <p:spPr>
                <a:xfrm>
                  <a:off x="304800" y="3581400"/>
                  <a:ext cx="441146" cy="338554"/>
                </a:xfrm>
                <a:prstGeom prst="rect">
                  <a:avLst/>
                </a:prstGeom>
                <a:noFill/>
              </p:spPr>
              <p:txBody>
                <a:bodyPr wrap="square" rtlCol="0">
                  <a:spAutoFit/>
                </a:bodyPr>
                <a:lstStyle/>
                <a:p>
                  <a:r>
                    <a:rPr lang="en-CA" sz="1600" dirty="0" smtClean="0"/>
                    <a:t>11</a:t>
                  </a:r>
                  <a:endParaRPr lang="en-CA" sz="1600" dirty="0"/>
                </a:p>
              </p:txBody>
            </p:sp>
          </p:grpSp>
          <p:sp>
            <p:nvSpPr>
              <p:cNvPr id="137" name="TextBox 136"/>
              <p:cNvSpPr txBox="1"/>
              <p:nvPr/>
            </p:nvSpPr>
            <p:spPr>
              <a:xfrm>
                <a:off x="762000" y="2286000"/>
                <a:ext cx="505267" cy="369332"/>
              </a:xfrm>
              <a:prstGeom prst="rect">
                <a:avLst/>
              </a:prstGeom>
              <a:noFill/>
            </p:spPr>
            <p:txBody>
              <a:bodyPr wrap="none" rtlCol="0">
                <a:spAutoFit/>
              </a:bodyPr>
              <a:lstStyle/>
              <a:p>
                <a:r>
                  <a:rPr lang="en-CA" dirty="0" smtClean="0">
                    <a:solidFill>
                      <a:schemeClr val="tx2">
                        <a:lumMod val="90000"/>
                        <a:lumOff val="10000"/>
                      </a:schemeClr>
                    </a:solidFill>
                  </a:rPr>
                  <a:t>tag</a:t>
                </a:r>
                <a:endParaRPr lang="en-CA" dirty="0">
                  <a:solidFill>
                    <a:schemeClr val="tx2">
                      <a:lumMod val="90000"/>
                      <a:lumOff val="10000"/>
                    </a:schemeClr>
                  </a:solidFill>
                </a:endParaRPr>
              </a:p>
            </p:txBody>
          </p:sp>
        </p:grpSp>
      </p:grpSp>
      <p:grpSp>
        <p:nvGrpSpPr>
          <p:cNvPr id="24" name="Group 154"/>
          <p:cNvGrpSpPr/>
          <p:nvPr/>
        </p:nvGrpSpPr>
        <p:grpSpPr>
          <a:xfrm>
            <a:off x="2057400" y="1219200"/>
            <a:ext cx="1346202" cy="1143000"/>
            <a:chOff x="2311398" y="889002"/>
            <a:chExt cx="1524000" cy="1219200"/>
          </a:xfrm>
        </p:grpSpPr>
        <p:grpSp>
          <p:nvGrpSpPr>
            <p:cNvPr id="25" name="Group 8"/>
            <p:cNvGrpSpPr>
              <a:grpSpLocks/>
            </p:cNvGrpSpPr>
            <p:nvPr/>
          </p:nvGrpSpPr>
          <p:grpSpPr bwMode="auto">
            <a:xfrm>
              <a:off x="2844798" y="889002"/>
              <a:ext cx="990600" cy="1219200"/>
              <a:chOff x="1344" y="1056"/>
              <a:chExt cx="624" cy="768"/>
            </a:xfrm>
          </p:grpSpPr>
          <p:sp>
            <p:nvSpPr>
              <p:cNvPr id="139" name="Rectangle 9"/>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40" name="Line 10"/>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41" name="Line 11"/>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42" name="Line 12"/>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nvGrpSpPr>
            <p:cNvPr id="26" name="Group 56"/>
            <p:cNvGrpSpPr>
              <a:grpSpLocks/>
            </p:cNvGrpSpPr>
            <p:nvPr/>
          </p:nvGrpSpPr>
          <p:grpSpPr bwMode="auto">
            <a:xfrm>
              <a:off x="2311398" y="889002"/>
              <a:ext cx="533400" cy="1219200"/>
              <a:chOff x="1344" y="1056"/>
              <a:chExt cx="624" cy="768"/>
            </a:xfrm>
          </p:grpSpPr>
          <p:sp>
            <p:nvSpPr>
              <p:cNvPr id="144" name="Rectangle 57"/>
              <p:cNvSpPr>
                <a:spLocks noChangeArrowheads="1"/>
              </p:cNvSpPr>
              <p:nvPr/>
            </p:nvSpPr>
            <p:spPr bwMode="auto">
              <a:xfrm>
                <a:off x="1344" y="1056"/>
                <a:ext cx="624" cy="768"/>
              </a:xfrm>
              <a:prstGeom prst="rect">
                <a:avLst/>
              </a:prstGeom>
              <a:noFill/>
              <a:ln w="12700">
                <a:solidFill>
                  <a:schemeClr val="tx1"/>
                </a:solidFill>
                <a:miter lim="800000"/>
                <a:headEnd/>
                <a:tailEnd/>
              </a:ln>
              <a:effectLst/>
            </p:spPr>
            <p:txBody>
              <a:bodyPr wrap="none" anchor="ctr"/>
              <a:lstStyle/>
              <a:p>
                <a:endParaRPr lang="en-US"/>
              </a:p>
            </p:txBody>
          </p:sp>
          <p:sp>
            <p:nvSpPr>
              <p:cNvPr id="145" name="Line 58"/>
              <p:cNvSpPr>
                <a:spLocks noChangeShapeType="1"/>
              </p:cNvSpPr>
              <p:nvPr/>
            </p:nvSpPr>
            <p:spPr bwMode="auto">
              <a:xfrm>
                <a:off x="1344" y="1440"/>
                <a:ext cx="624" cy="0"/>
              </a:xfrm>
              <a:prstGeom prst="line">
                <a:avLst/>
              </a:prstGeom>
              <a:noFill/>
              <a:ln w="12700">
                <a:solidFill>
                  <a:schemeClr val="tx1"/>
                </a:solidFill>
                <a:round/>
                <a:headEnd/>
                <a:tailEnd/>
              </a:ln>
              <a:effectLst/>
            </p:spPr>
            <p:txBody>
              <a:bodyPr wrap="none" anchor="ctr"/>
              <a:lstStyle/>
              <a:p>
                <a:endParaRPr lang="en-US"/>
              </a:p>
            </p:txBody>
          </p:sp>
          <p:sp>
            <p:nvSpPr>
              <p:cNvPr id="146" name="Line 59"/>
              <p:cNvSpPr>
                <a:spLocks noChangeShapeType="1"/>
              </p:cNvSpPr>
              <p:nvPr/>
            </p:nvSpPr>
            <p:spPr bwMode="auto">
              <a:xfrm>
                <a:off x="1344" y="1248"/>
                <a:ext cx="624" cy="0"/>
              </a:xfrm>
              <a:prstGeom prst="line">
                <a:avLst/>
              </a:prstGeom>
              <a:noFill/>
              <a:ln w="12700">
                <a:solidFill>
                  <a:schemeClr val="tx1"/>
                </a:solidFill>
                <a:round/>
                <a:headEnd/>
                <a:tailEnd/>
              </a:ln>
              <a:effectLst/>
            </p:spPr>
            <p:txBody>
              <a:bodyPr wrap="none" anchor="ctr"/>
              <a:lstStyle/>
              <a:p>
                <a:endParaRPr lang="en-US"/>
              </a:p>
            </p:txBody>
          </p:sp>
          <p:sp>
            <p:nvSpPr>
              <p:cNvPr id="147" name="Line 60"/>
              <p:cNvSpPr>
                <a:spLocks noChangeShapeType="1"/>
              </p:cNvSpPr>
              <p:nvPr/>
            </p:nvSpPr>
            <p:spPr bwMode="auto">
              <a:xfrm>
                <a:off x="1344" y="1632"/>
                <a:ext cx="624" cy="0"/>
              </a:xfrm>
              <a:prstGeom prst="line">
                <a:avLst/>
              </a:prstGeom>
              <a:noFill/>
              <a:ln w="12700">
                <a:solidFill>
                  <a:schemeClr val="tx1"/>
                </a:solidFill>
                <a:round/>
                <a:headEnd/>
                <a:tailEnd/>
              </a:ln>
              <a:effectLst/>
            </p:spPr>
            <p:txBody>
              <a:bodyPr wrap="none" anchor="ctr"/>
              <a:lstStyle/>
              <a:p>
                <a:endParaRPr lang="en-US"/>
              </a:p>
            </p:txBody>
          </p:sp>
        </p:grpSp>
      </p:grpSp>
      <p:grpSp>
        <p:nvGrpSpPr>
          <p:cNvPr id="27" name="Group 149"/>
          <p:cNvGrpSpPr/>
          <p:nvPr/>
        </p:nvGrpSpPr>
        <p:grpSpPr>
          <a:xfrm>
            <a:off x="1600200" y="1143000"/>
            <a:ext cx="441146" cy="1222176"/>
            <a:chOff x="304800" y="2667001"/>
            <a:chExt cx="441146" cy="1222176"/>
          </a:xfrm>
        </p:grpSpPr>
        <p:sp>
          <p:nvSpPr>
            <p:cNvPr id="151" name="TextBox 150"/>
            <p:cNvSpPr txBox="1"/>
            <p:nvPr/>
          </p:nvSpPr>
          <p:spPr>
            <a:xfrm>
              <a:off x="304800" y="2667001"/>
              <a:ext cx="441146" cy="307777"/>
            </a:xfrm>
            <a:prstGeom prst="rect">
              <a:avLst/>
            </a:prstGeom>
            <a:noFill/>
          </p:spPr>
          <p:txBody>
            <a:bodyPr wrap="square" rtlCol="0">
              <a:spAutoFit/>
            </a:bodyPr>
            <a:lstStyle/>
            <a:p>
              <a:r>
                <a:rPr lang="en-CA" sz="1400" dirty="0" smtClean="0"/>
                <a:t>00</a:t>
              </a:r>
              <a:endParaRPr lang="en-CA" sz="1400" dirty="0"/>
            </a:p>
          </p:txBody>
        </p:sp>
        <p:sp>
          <p:nvSpPr>
            <p:cNvPr id="152" name="TextBox 151"/>
            <p:cNvSpPr txBox="1"/>
            <p:nvPr/>
          </p:nvSpPr>
          <p:spPr>
            <a:xfrm>
              <a:off x="304800" y="2971800"/>
              <a:ext cx="441146" cy="307777"/>
            </a:xfrm>
            <a:prstGeom prst="rect">
              <a:avLst/>
            </a:prstGeom>
            <a:noFill/>
          </p:spPr>
          <p:txBody>
            <a:bodyPr wrap="square" rtlCol="0">
              <a:spAutoFit/>
            </a:bodyPr>
            <a:lstStyle/>
            <a:p>
              <a:r>
                <a:rPr lang="en-CA" sz="1400" dirty="0" smtClean="0"/>
                <a:t>01</a:t>
              </a:r>
              <a:endParaRPr lang="en-CA" sz="1400" dirty="0"/>
            </a:p>
          </p:txBody>
        </p:sp>
        <p:sp>
          <p:nvSpPr>
            <p:cNvPr id="153" name="TextBox 152"/>
            <p:cNvSpPr txBox="1"/>
            <p:nvPr/>
          </p:nvSpPr>
          <p:spPr>
            <a:xfrm>
              <a:off x="304800" y="3276601"/>
              <a:ext cx="441146" cy="307777"/>
            </a:xfrm>
            <a:prstGeom prst="rect">
              <a:avLst/>
            </a:prstGeom>
            <a:noFill/>
          </p:spPr>
          <p:txBody>
            <a:bodyPr wrap="square" rtlCol="0">
              <a:spAutoFit/>
            </a:bodyPr>
            <a:lstStyle/>
            <a:p>
              <a:r>
                <a:rPr lang="en-CA" sz="1400" dirty="0" smtClean="0"/>
                <a:t>10</a:t>
              </a:r>
              <a:endParaRPr lang="en-CA" sz="1400" dirty="0"/>
            </a:p>
          </p:txBody>
        </p:sp>
        <p:sp>
          <p:nvSpPr>
            <p:cNvPr id="154" name="TextBox 153"/>
            <p:cNvSpPr txBox="1"/>
            <p:nvPr/>
          </p:nvSpPr>
          <p:spPr>
            <a:xfrm>
              <a:off x="304800" y="3581400"/>
              <a:ext cx="441146" cy="307777"/>
            </a:xfrm>
            <a:prstGeom prst="rect">
              <a:avLst/>
            </a:prstGeom>
            <a:noFill/>
          </p:spPr>
          <p:txBody>
            <a:bodyPr wrap="square" rtlCol="0">
              <a:spAutoFit/>
            </a:bodyPr>
            <a:lstStyle/>
            <a:p>
              <a:r>
                <a:rPr lang="en-CA" sz="1400" dirty="0" smtClean="0"/>
                <a:t>11</a:t>
              </a:r>
              <a:endParaRPr lang="en-CA" sz="1400" dirty="0"/>
            </a:p>
          </p:txBody>
        </p:sp>
      </p:grpSp>
      <p:sp>
        <p:nvSpPr>
          <p:cNvPr id="156" name="TextBox 155"/>
          <p:cNvSpPr txBox="1"/>
          <p:nvPr/>
        </p:nvSpPr>
        <p:spPr>
          <a:xfrm>
            <a:off x="3962400" y="1447800"/>
            <a:ext cx="4087466" cy="584775"/>
          </a:xfrm>
          <a:prstGeom prst="rect">
            <a:avLst/>
          </a:prstGeom>
          <a:noFill/>
        </p:spPr>
        <p:txBody>
          <a:bodyPr wrap="none" rtlCol="0">
            <a:spAutoFit/>
          </a:bodyPr>
          <a:lstStyle/>
          <a:p>
            <a:r>
              <a:rPr lang="en-US" sz="1600" dirty="0" smtClean="0">
                <a:solidFill>
                  <a:schemeClr val="tx1"/>
                </a:solidFill>
              </a:rPr>
              <a:t>2-bits of tag, 2-bit of set address (index), </a:t>
            </a:r>
            <a:br>
              <a:rPr lang="en-US" sz="1600" dirty="0" smtClean="0">
                <a:solidFill>
                  <a:schemeClr val="tx1"/>
                </a:solidFill>
              </a:rPr>
            </a:br>
            <a:r>
              <a:rPr lang="en-US" sz="1600" dirty="0" smtClean="0">
                <a:solidFill>
                  <a:schemeClr val="tx1"/>
                </a:solidFill>
              </a:rPr>
              <a:t>(2-bit of byte offset to data word is ignored)</a:t>
            </a:r>
            <a:endParaRPr lang="en-CA" sz="1600" dirty="0">
              <a:solidFill>
                <a:schemeClr val="tx1"/>
              </a:solidFill>
            </a:endParaRPr>
          </a:p>
        </p:txBody>
      </p:sp>
      <p:sp>
        <p:nvSpPr>
          <p:cNvPr id="159" name="TextBox 158"/>
          <p:cNvSpPr txBox="1"/>
          <p:nvPr/>
        </p:nvSpPr>
        <p:spPr>
          <a:xfrm>
            <a:off x="2057400" y="914400"/>
            <a:ext cx="433132" cy="307777"/>
          </a:xfrm>
          <a:prstGeom prst="rect">
            <a:avLst/>
          </a:prstGeom>
          <a:noFill/>
        </p:spPr>
        <p:txBody>
          <a:bodyPr wrap="none" rtlCol="0">
            <a:spAutoFit/>
          </a:bodyPr>
          <a:lstStyle/>
          <a:p>
            <a:r>
              <a:rPr lang="en-CA" sz="1400" dirty="0" smtClean="0"/>
              <a:t>tag</a:t>
            </a:r>
            <a:endParaRPr lang="en-CA" sz="1400" dirty="0"/>
          </a:p>
        </p:txBody>
      </p:sp>
      <p:sp>
        <p:nvSpPr>
          <p:cNvPr id="160" name="TextBox 159"/>
          <p:cNvSpPr txBox="1"/>
          <p:nvPr/>
        </p:nvSpPr>
        <p:spPr>
          <a:xfrm>
            <a:off x="2514600" y="762000"/>
            <a:ext cx="1050288" cy="523220"/>
          </a:xfrm>
          <a:prstGeom prst="rect">
            <a:avLst/>
          </a:prstGeom>
          <a:noFill/>
        </p:spPr>
        <p:txBody>
          <a:bodyPr wrap="none" rtlCol="0">
            <a:spAutoFit/>
          </a:bodyPr>
          <a:lstStyle/>
          <a:p>
            <a:r>
              <a:rPr lang="en-CA" sz="1400" dirty="0" smtClean="0"/>
              <a:t>data block </a:t>
            </a:r>
            <a:br>
              <a:rPr lang="en-CA" sz="1400" dirty="0" smtClean="0"/>
            </a:br>
            <a:r>
              <a:rPr lang="en-CA" sz="1400" dirty="0" smtClean="0"/>
              <a:t>(1 word)</a:t>
            </a:r>
            <a:endParaRPr lang="en-CA" sz="1400" dirty="0"/>
          </a:p>
        </p:txBody>
      </p:sp>
    </p:spTree>
    <p:extLst>
      <p:ext uri="{BB962C8B-B14F-4D97-AF65-F5344CB8AC3E}">
        <p14:creationId xmlns="" xmlns:p14="http://schemas.microsoft.com/office/powerpoint/2010/main" val="18318566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96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654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631" name="Rectangle 79"/>
          <p:cNvSpPr>
            <a:spLocks noGrp="1" noChangeArrowheads="1"/>
          </p:cNvSpPr>
          <p:nvPr>
            <p:ph type="title"/>
          </p:nvPr>
        </p:nvSpPr>
        <p:spPr>
          <a:xfrm>
            <a:off x="533400" y="0"/>
            <a:ext cx="8153400" cy="422275"/>
          </a:xfrm>
        </p:spPr>
        <p:txBody>
          <a:bodyPr/>
          <a:lstStyle/>
          <a:p>
            <a:r>
              <a:rPr lang="en-US" dirty="0"/>
              <a:t>Why Use Middle Bits as Index?</a:t>
            </a:r>
          </a:p>
        </p:txBody>
      </p:sp>
      <p:sp>
        <p:nvSpPr>
          <p:cNvPr id="151632" name="Rectangle 80"/>
          <p:cNvSpPr>
            <a:spLocks noGrp="1" noChangeArrowheads="1"/>
          </p:cNvSpPr>
          <p:nvPr>
            <p:ph type="body" idx="1"/>
          </p:nvPr>
        </p:nvSpPr>
        <p:spPr>
          <a:xfrm>
            <a:off x="157163" y="3155950"/>
            <a:ext cx="4383087" cy="3523016"/>
          </a:xfrm>
        </p:spPr>
        <p:txBody>
          <a:bodyPr/>
          <a:lstStyle/>
          <a:p>
            <a:pPr>
              <a:lnSpc>
                <a:spcPct val="85000"/>
              </a:lnSpc>
            </a:pPr>
            <a:r>
              <a:rPr lang="en-US" sz="2000" dirty="0"/>
              <a:t>High-Order Bit Indexing</a:t>
            </a:r>
          </a:p>
          <a:p>
            <a:pPr lvl="1">
              <a:lnSpc>
                <a:spcPct val="90000"/>
              </a:lnSpc>
            </a:pPr>
            <a:r>
              <a:rPr lang="en-US" sz="1800" dirty="0"/>
              <a:t>Adjacent memory lines would map to same cache entry</a:t>
            </a:r>
          </a:p>
          <a:p>
            <a:pPr lvl="1">
              <a:lnSpc>
                <a:spcPct val="90000"/>
              </a:lnSpc>
            </a:pPr>
            <a:r>
              <a:rPr lang="en-US" sz="1800" dirty="0"/>
              <a:t>Poor use of spatial locality</a:t>
            </a:r>
          </a:p>
          <a:p>
            <a:pPr>
              <a:lnSpc>
                <a:spcPct val="85000"/>
              </a:lnSpc>
            </a:pPr>
            <a:r>
              <a:rPr lang="en-US" sz="2000" dirty="0"/>
              <a:t>Middle-Order Bit Indexing</a:t>
            </a:r>
          </a:p>
          <a:p>
            <a:pPr lvl="1">
              <a:lnSpc>
                <a:spcPct val="90000"/>
              </a:lnSpc>
            </a:pPr>
            <a:r>
              <a:rPr lang="en-US" sz="1800" dirty="0"/>
              <a:t>Consecutive memory lines map to different cache lines</a:t>
            </a:r>
          </a:p>
          <a:p>
            <a:pPr lvl="1">
              <a:lnSpc>
                <a:spcPct val="90000"/>
              </a:lnSpc>
            </a:pPr>
            <a:r>
              <a:rPr lang="en-US" sz="1800" dirty="0"/>
              <a:t>Can hold C-byte region of address space in cache at one </a:t>
            </a:r>
            <a:r>
              <a:rPr lang="en-US" sz="1800" dirty="0" smtClean="0"/>
              <a:t>time</a:t>
            </a:r>
          </a:p>
          <a:p>
            <a:pPr lvl="1">
              <a:lnSpc>
                <a:spcPct val="90000"/>
              </a:lnSpc>
            </a:pPr>
            <a:endParaRPr lang="en-US" sz="1000" dirty="0" smtClean="0"/>
          </a:p>
          <a:p>
            <a:pPr lvl="1">
              <a:lnSpc>
                <a:spcPct val="90000"/>
              </a:lnSpc>
            </a:pPr>
            <a:r>
              <a:rPr lang="en-US" sz="1800" dirty="0" smtClean="0">
                <a:solidFill>
                  <a:srgbClr val="FF0000"/>
                </a:solidFill>
              </a:rPr>
              <a:t>What type of locality?</a:t>
            </a:r>
            <a:endParaRPr lang="en-US" sz="1600" dirty="0">
              <a:solidFill>
                <a:srgbClr val="FF0000"/>
              </a:solidFill>
            </a:endParaRPr>
          </a:p>
        </p:txBody>
      </p:sp>
      <p:sp>
        <p:nvSpPr>
          <p:cNvPr id="151556" name="Rectangle 4"/>
          <p:cNvSpPr>
            <a:spLocks noChangeArrowheads="1"/>
          </p:cNvSpPr>
          <p:nvPr/>
        </p:nvSpPr>
        <p:spPr bwMode="auto">
          <a:xfrm>
            <a:off x="1752600" y="15240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57" name="Rectangle 5"/>
          <p:cNvSpPr>
            <a:spLocks noChangeArrowheads="1"/>
          </p:cNvSpPr>
          <p:nvPr/>
        </p:nvSpPr>
        <p:spPr bwMode="auto">
          <a:xfrm>
            <a:off x="1752600" y="18288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58" name="Rectangle 6"/>
          <p:cNvSpPr>
            <a:spLocks noChangeArrowheads="1"/>
          </p:cNvSpPr>
          <p:nvPr/>
        </p:nvSpPr>
        <p:spPr bwMode="auto">
          <a:xfrm>
            <a:off x="1752600" y="21336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59" name="Rectangle 7"/>
          <p:cNvSpPr>
            <a:spLocks noChangeArrowheads="1"/>
          </p:cNvSpPr>
          <p:nvPr/>
        </p:nvSpPr>
        <p:spPr bwMode="auto">
          <a:xfrm>
            <a:off x="1752600" y="24384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60" name="Text Box 8"/>
          <p:cNvSpPr txBox="1">
            <a:spLocks noChangeArrowheads="1"/>
          </p:cNvSpPr>
          <p:nvPr/>
        </p:nvSpPr>
        <p:spPr bwMode="auto">
          <a:xfrm>
            <a:off x="1549400" y="1066800"/>
            <a:ext cx="1530350" cy="366713"/>
          </a:xfrm>
          <a:prstGeom prst="rect">
            <a:avLst/>
          </a:prstGeom>
          <a:noFill/>
          <a:ln w="25400">
            <a:noFill/>
            <a:miter lim="800000"/>
            <a:headEnd/>
            <a:tailEnd/>
          </a:ln>
          <a:effectLst/>
        </p:spPr>
        <p:txBody>
          <a:bodyPr wrap="none">
            <a:spAutoFit/>
          </a:bodyPr>
          <a:lstStyle/>
          <a:p>
            <a:pPr algn="ctr">
              <a:lnSpc>
                <a:spcPct val="100000"/>
              </a:lnSpc>
              <a:spcBef>
                <a:spcPct val="0"/>
              </a:spcBef>
            </a:pPr>
            <a:r>
              <a:rPr lang="en-US"/>
              <a:t>4-line Cache</a:t>
            </a:r>
          </a:p>
        </p:txBody>
      </p:sp>
      <p:sp>
        <p:nvSpPr>
          <p:cNvPr id="151561" name="Rectangle 9"/>
          <p:cNvSpPr>
            <a:spLocks noChangeArrowheads="1"/>
          </p:cNvSpPr>
          <p:nvPr/>
        </p:nvSpPr>
        <p:spPr bwMode="auto">
          <a:xfrm>
            <a:off x="5410200" y="16002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62" name="Rectangle 10"/>
          <p:cNvSpPr>
            <a:spLocks noChangeArrowheads="1"/>
          </p:cNvSpPr>
          <p:nvPr/>
        </p:nvSpPr>
        <p:spPr bwMode="auto">
          <a:xfrm>
            <a:off x="5410200" y="19050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63" name="Rectangle 11"/>
          <p:cNvSpPr>
            <a:spLocks noChangeArrowheads="1"/>
          </p:cNvSpPr>
          <p:nvPr/>
        </p:nvSpPr>
        <p:spPr bwMode="auto">
          <a:xfrm>
            <a:off x="5410200" y="22098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64" name="Rectangle 12"/>
          <p:cNvSpPr>
            <a:spLocks noChangeArrowheads="1"/>
          </p:cNvSpPr>
          <p:nvPr/>
        </p:nvSpPr>
        <p:spPr bwMode="auto">
          <a:xfrm>
            <a:off x="5410200" y="25146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65" name="Rectangle 13"/>
          <p:cNvSpPr>
            <a:spLocks noChangeArrowheads="1"/>
          </p:cNvSpPr>
          <p:nvPr/>
        </p:nvSpPr>
        <p:spPr bwMode="auto">
          <a:xfrm>
            <a:off x="5410200" y="28194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66" name="Rectangle 14"/>
          <p:cNvSpPr>
            <a:spLocks noChangeArrowheads="1"/>
          </p:cNvSpPr>
          <p:nvPr/>
        </p:nvSpPr>
        <p:spPr bwMode="auto">
          <a:xfrm>
            <a:off x="5410200" y="31242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67" name="Rectangle 15"/>
          <p:cNvSpPr>
            <a:spLocks noChangeArrowheads="1"/>
          </p:cNvSpPr>
          <p:nvPr/>
        </p:nvSpPr>
        <p:spPr bwMode="auto">
          <a:xfrm>
            <a:off x="5410200" y="34290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68" name="Rectangle 16"/>
          <p:cNvSpPr>
            <a:spLocks noChangeArrowheads="1"/>
          </p:cNvSpPr>
          <p:nvPr/>
        </p:nvSpPr>
        <p:spPr bwMode="auto">
          <a:xfrm>
            <a:off x="5410200" y="37338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69" name="Rectangle 17"/>
          <p:cNvSpPr>
            <a:spLocks noChangeArrowheads="1"/>
          </p:cNvSpPr>
          <p:nvPr/>
        </p:nvSpPr>
        <p:spPr bwMode="auto">
          <a:xfrm>
            <a:off x="5410200" y="40386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70" name="Rectangle 18"/>
          <p:cNvSpPr>
            <a:spLocks noChangeArrowheads="1"/>
          </p:cNvSpPr>
          <p:nvPr/>
        </p:nvSpPr>
        <p:spPr bwMode="auto">
          <a:xfrm>
            <a:off x="5410200" y="43434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71" name="Rectangle 19"/>
          <p:cNvSpPr>
            <a:spLocks noChangeArrowheads="1"/>
          </p:cNvSpPr>
          <p:nvPr/>
        </p:nvSpPr>
        <p:spPr bwMode="auto">
          <a:xfrm>
            <a:off x="5410200" y="46482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72" name="Rectangle 20"/>
          <p:cNvSpPr>
            <a:spLocks noChangeArrowheads="1"/>
          </p:cNvSpPr>
          <p:nvPr/>
        </p:nvSpPr>
        <p:spPr bwMode="auto">
          <a:xfrm>
            <a:off x="5410200" y="49530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73" name="Rectangle 21"/>
          <p:cNvSpPr>
            <a:spLocks noChangeArrowheads="1"/>
          </p:cNvSpPr>
          <p:nvPr/>
        </p:nvSpPr>
        <p:spPr bwMode="auto">
          <a:xfrm>
            <a:off x="5410200" y="52578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74" name="Rectangle 22"/>
          <p:cNvSpPr>
            <a:spLocks noChangeArrowheads="1"/>
          </p:cNvSpPr>
          <p:nvPr/>
        </p:nvSpPr>
        <p:spPr bwMode="auto">
          <a:xfrm>
            <a:off x="5410200" y="55626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75" name="Rectangle 23"/>
          <p:cNvSpPr>
            <a:spLocks noChangeArrowheads="1"/>
          </p:cNvSpPr>
          <p:nvPr/>
        </p:nvSpPr>
        <p:spPr bwMode="auto">
          <a:xfrm>
            <a:off x="5410200" y="58674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76" name="Rectangle 24"/>
          <p:cNvSpPr>
            <a:spLocks noChangeArrowheads="1"/>
          </p:cNvSpPr>
          <p:nvPr/>
        </p:nvSpPr>
        <p:spPr bwMode="auto">
          <a:xfrm>
            <a:off x="5410200" y="61722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77" name="Text Box 25"/>
          <p:cNvSpPr txBox="1">
            <a:spLocks noChangeArrowheads="1"/>
          </p:cNvSpPr>
          <p:nvPr/>
        </p:nvSpPr>
        <p:spPr bwMode="auto">
          <a:xfrm>
            <a:off x="5257800" y="990600"/>
            <a:ext cx="1492250" cy="641350"/>
          </a:xfrm>
          <a:prstGeom prst="rect">
            <a:avLst/>
          </a:prstGeom>
          <a:noFill/>
          <a:ln w="25400">
            <a:noFill/>
            <a:miter lim="800000"/>
            <a:headEnd/>
            <a:tailEnd/>
          </a:ln>
          <a:effectLst/>
        </p:spPr>
        <p:txBody>
          <a:bodyPr wrap="none">
            <a:spAutoFit/>
          </a:bodyPr>
          <a:lstStyle/>
          <a:p>
            <a:pPr algn="ctr">
              <a:lnSpc>
                <a:spcPct val="100000"/>
              </a:lnSpc>
              <a:spcBef>
                <a:spcPct val="0"/>
              </a:spcBef>
            </a:pPr>
            <a:r>
              <a:rPr lang="en-US"/>
              <a:t>High-Order</a:t>
            </a:r>
          </a:p>
          <a:p>
            <a:pPr algn="ctr">
              <a:lnSpc>
                <a:spcPct val="100000"/>
              </a:lnSpc>
              <a:spcBef>
                <a:spcPct val="0"/>
              </a:spcBef>
            </a:pPr>
            <a:r>
              <a:rPr lang="en-US"/>
              <a:t>Bit Indexing</a:t>
            </a:r>
          </a:p>
        </p:txBody>
      </p:sp>
      <p:sp>
        <p:nvSpPr>
          <p:cNvPr id="151578" name="Rectangle 26"/>
          <p:cNvSpPr>
            <a:spLocks noChangeArrowheads="1"/>
          </p:cNvSpPr>
          <p:nvPr/>
        </p:nvSpPr>
        <p:spPr bwMode="auto">
          <a:xfrm>
            <a:off x="7670800" y="16002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79" name="Rectangle 27"/>
          <p:cNvSpPr>
            <a:spLocks noChangeArrowheads="1"/>
          </p:cNvSpPr>
          <p:nvPr/>
        </p:nvSpPr>
        <p:spPr bwMode="auto">
          <a:xfrm>
            <a:off x="7670800" y="19050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80" name="Rectangle 28"/>
          <p:cNvSpPr>
            <a:spLocks noChangeArrowheads="1"/>
          </p:cNvSpPr>
          <p:nvPr/>
        </p:nvSpPr>
        <p:spPr bwMode="auto">
          <a:xfrm>
            <a:off x="7670800" y="22098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81" name="Rectangle 29"/>
          <p:cNvSpPr>
            <a:spLocks noChangeArrowheads="1"/>
          </p:cNvSpPr>
          <p:nvPr/>
        </p:nvSpPr>
        <p:spPr bwMode="auto">
          <a:xfrm>
            <a:off x="7670800" y="25146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82" name="Rectangle 30"/>
          <p:cNvSpPr>
            <a:spLocks noChangeArrowheads="1"/>
          </p:cNvSpPr>
          <p:nvPr/>
        </p:nvSpPr>
        <p:spPr bwMode="auto">
          <a:xfrm>
            <a:off x="7670800" y="28194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83" name="Rectangle 31"/>
          <p:cNvSpPr>
            <a:spLocks noChangeArrowheads="1"/>
          </p:cNvSpPr>
          <p:nvPr/>
        </p:nvSpPr>
        <p:spPr bwMode="auto">
          <a:xfrm>
            <a:off x="7670800" y="31242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84" name="Rectangle 32"/>
          <p:cNvSpPr>
            <a:spLocks noChangeArrowheads="1"/>
          </p:cNvSpPr>
          <p:nvPr/>
        </p:nvSpPr>
        <p:spPr bwMode="auto">
          <a:xfrm>
            <a:off x="7670800" y="34290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85" name="Rectangle 33"/>
          <p:cNvSpPr>
            <a:spLocks noChangeArrowheads="1"/>
          </p:cNvSpPr>
          <p:nvPr/>
        </p:nvSpPr>
        <p:spPr bwMode="auto">
          <a:xfrm>
            <a:off x="7670800" y="37338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86" name="Rectangle 34"/>
          <p:cNvSpPr>
            <a:spLocks noChangeArrowheads="1"/>
          </p:cNvSpPr>
          <p:nvPr/>
        </p:nvSpPr>
        <p:spPr bwMode="auto">
          <a:xfrm>
            <a:off x="7670800" y="40386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87" name="Rectangle 35"/>
          <p:cNvSpPr>
            <a:spLocks noChangeArrowheads="1"/>
          </p:cNvSpPr>
          <p:nvPr/>
        </p:nvSpPr>
        <p:spPr bwMode="auto">
          <a:xfrm>
            <a:off x="7670800" y="43434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88" name="Rectangle 36"/>
          <p:cNvSpPr>
            <a:spLocks noChangeArrowheads="1"/>
          </p:cNvSpPr>
          <p:nvPr/>
        </p:nvSpPr>
        <p:spPr bwMode="auto">
          <a:xfrm>
            <a:off x="7670800" y="46482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89" name="Rectangle 37"/>
          <p:cNvSpPr>
            <a:spLocks noChangeArrowheads="1"/>
          </p:cNvSpPr>
          <p:nvPr/>
        </p:nvSpPr>
        <p:spPr bwMode="auto">
          <a:xfrm>
            <a:off x="7670800" y="49530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90" name="Rectangle 38"/>
          <p:cNvSpPr>
            <a:spLocks noChangeArrowheads="1"/>
          </p:cNvSpPr>
          <p:nvPr/>
        </p:nvSpPr>
        <p:spPr bwMode="auto">
          <a:xfrm>
            <a:off x="7670800" y="5257800"/>
            <a:ext cx="1219200" cy="304800"/>
          </a:xfrm>
          <a:prstGeom prst="rect">
            <a:avLst/>
          </a:prstGeom>
          <a:solidFill>
            <a:srgbClr val="FF99CC"/>
          </a:solidFill>
          <a:ln w="25400">
            <a:solidFill>
              <a:schemeClr val="tx1"/>
            </a:solidFill>
            <a:miter lim="800000"/>
            <a:headEnd/>
            <a:tailEnd/>
          </a:ln>
          <a:effectLst/>
        </p:spPr>
        <p:txBody>
          <a:bodyPr wrap="none" anchor="ctr"/>
          <a:lstStyle/>
          <a:p>
            <a:endParaRPr lang="en-CA"/>
          </a:p>
        </p:txBody>
      </p:sp>
      <p:sp>
        <p:nvSpPr>
          <p:cNvPr id="151591" name="Rectangle 39"/>
          <p:cNvSpPr>
            <a:spLocks noChangeArrowheads="1"/>
          </p:cNvSpPr>
          <p:nvPr/>
        </p:nvSpPr>
        <p:spPr bwMode="auto">
          <a:xfrm>
            <a:off x="7670800" y="5562600"/>
            <a:ext cx="1219200" cy="304800"/>
          </a:xfrm>
          <a:prstGeom prst="rect">
            <a:avLst/>
          </a:prstGeom>
          <a:solidFill>
            <a:srgbClr val="FFFF99"/>
          </a:solidFill>
          <a:ln w="25400">
            <a:solidFill>
              <a:schemeClr val="tx1"/>
            </a:solidFill>
            <a:miter lim="800000"/>
            <a:headEnd/>
            <a:tailEnd/>
          </a:ln>
          <a:effectLst/>
        </p:spPr>
        <p:txBody>
          <a:bodyPr wrap="none" anchor="ctr"/>
          <a:lstStyle/>
          <a:p>
            <a:endParaRPr lang="en-CA"/>
          </a:p>
        </p:txBody>
      </p:sp>
      <p:sp>
        <p:nvSpPr>
          <p:cNvPr id="151592" name="Rectangle 40"/>
          <p:cNvSpPr>
            <a:spLocks noChangeArrowheads="1"/>
          </p:cNvSpPr>
          <p:nvPr/>
        </p:nvSpPr>
        <p:spPr bwMode="auto">
          <a:xfrm>
            <a:off x="7670800" y="5867400"/>
            <a:ext cx="1219200" cy="304800"/>
          </a:xfrm>
          <a:prstGeom prst="rect">
            <a:avLst/>
          </a:prstGeom>
          <a:solidFill>
            <a:srgbClr val="CCFFFF"/>
          </a:solidFill>
          <a:ln w="25400">
            <a:solidFill>
              <a:schemeClr val="tx1"/>
            </a:solidFill>
            <a:miter lim="800000"/>
            <a:headEnd/>
            <a:tailEnd/>
          </a:ln>
          <a:effectLst/>
        </p:spPr>
        <p:txBody>
          <a:bodyPr wrap="none" anchor="ctr"/>
          <a:lstStyle/>
          <a:p>
            <a:endParaRPr lang="en-CA"/>
          </a:p>
        </p:txBody>
      </p:sp>
      <p:sp>
        <p:nvSpPr>
          <p:cNvPr id="151593" name="Rectangle 41"/>
          <p:cNvSpPr>
            <a:spLocks noChangeArrowheads="1"/>
          </p:cNvSpPr>
          <p:nvPr/>
        </p:nvSpPr>
        <p:spPr bwMode="auto">
          <a:xfrm>
            <a:off x="7670800" y="6172200"/>
            <a:ext cx="1219200" cy="304800"/>
          </a:xfrm>
          <a:prstGeom prst="rect">
            <a:avLst/>
          </a:prstGeom>
          <a:solidFill>
            <a:srgbClr val="CC99FF"/>
          </a:solidFill>
          <a:ln w="25400">
            <a:solidFill>
              <a:schemeClr val="tx1"/>
            </a:solidFill>
            <a:miter lim="800000"/>
            <a:headEnd/>
            <a:tailEnd/>
          </a:ln>
          <a:effectLst/>
        </p:spPr>
        <p:txBody>
          <a:bodyPr wrap="none" anchor="ctr"/>
          <a:lstStyle/>
          <a:p>
            <a:endParaRPr lang="en-CA"/>
          </a:p>
        </p:txBody>
      </p:sp>
      <p:sp>
        <p:nvSpPr>
          <p:cNvPr id="151594" name="Text Box 42"/>
          <p:cNvSpPr txBox="1">
            <a:spLocks noChangeArrowheads="1"/>
          </p:cNvSpPr>
          <p:nvPr/>
        </p:nvSpPr>
        <p:spPr bwMode="auto">
          <a:xfrm>
            <a:off x="7461250" y="990600"/>
            <a:ext cx="1606550" cy="641350"/>
          </a:xfrm>
          <a:prstGeom prst="rect">
            <a:avLst/>
          </a:prstGeom>
          <a:noFill/>
          <a:ln w="25400">
            <a:noFill/>
            <a:miter lim="800000"/>
            <a:headEnd/>
            <a:tailEnd/>
          </a:ln>
          <a:effectLst/>
        </p:spPr>
        <p:txBody>
          <a:bodyPr wrap="none">
            <a:spAutoFit/>
          </a:bodyPr>
          <a:lstStyle/>
          <a:p>
            <a:pPr algn="ctr">
              <a:lnSpc>
                <a:spcPct val="100000"/>
              </a:lnSpc>
              <a:spcBef>
                <a:spcPct val="0"/>
              </a:spcBef>
            </a:pPr>
            <a:r>
              <a:rPr lang="en-US"/>
              <a:t>Middle-Order</a:t>
            </a:r>
          </a:p>
          <a:p>
            <a:pPr algn="ctr">
              <a:lnSpc>
                <a:spcPct val="100000"/>
              </a:lnSpc>
              <a:spcBef>
                <a:spcPct val="0"/>
              </a:spcBef>
            </a:pPr>
            <a:r>
              <a:rPr lang="en-US"/>
              <a:t>Bit Indexing</a:t>
            </a:r>
          </a:p>
        </p:txBody>
      </p:sp>
      <p:sp>
        <p:nvSpPr>
          <p:cNvPr id="151595" name="Rectangle 43"/>
          <p:cNvSpPr>
            <a:spLocks noChangeArrowheads="1"/>
          </p:cNvSpPr>
          <p:nvPr/>
        </p:nvSpPr>
        <p:spPr bwMode="auto">
          <a:xfrm>
            <a:off x="1219200" y="15240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00</a:t>
            </a:r>
            <a:r>
              <a:rPr lang="en-US" i="1">
                <a:latin typeface="Courier New" pitchFamily="49" charset="0"/>
              </a:rPr>
              <a:t>x</a:t>
            </a:r>
          </a:p>
        </p:txBody>
      </p:sp>
      <p:sp>
        <p:nvSpPr>
          <p:cNvPr id="151596" name="Rectangle 44"/>
          <p:cNvSpPr>
            <a:spLocks noChangeArrowheads="1"/>
          </p:cNvSpPr>
          <p:nvPr/>
        </p:nvSpPr>
        <p:spPr bwMode="auto">
          <a:xfrm>
            <a:off x="1219200" y="18288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01</a:t>
            </a:r>
            <a:r>
              <a:rPr lang="en-US" i="1">
                <a:latin typeface="Courier New" pitchFamily="49" charset="0"/>
              </a:rPr>
              <a:t>x</a:t>
            </a:r>
          </a:p>
        </p:txBody>
      </p:sp>
      <p:sp>
        <p:nvSpPr>
          <p:cNvPr id="151597" name="Rectangle 45"/>
          <p:cNvSpPr>
            <a:spLocks noChangeArrowheads="1"/>
          </p:cNvSpPr>
          <p:nvPr/>
        </p:nvSpPr>
        <p:spPr bwMode="auto">
          <a:xfrm>
            <a:off x="1219200" y="21336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10</a:t>
            </a:r>
            <a:r>
              <a:rPr lang="en-US" i="1">
                <a:latin typeface="Courier New" pitchFamily="49" charset="0"/>
              </a:rPr>
              <a:t>x</a:t>
            </a:r>
          </a:p>
        </p:txBody>
      </p:sp>
      <p:sp>
        <p:nvSpPr>
          <p:cNvPr id="151598" name="Rectangle 46"/>
          <p:cNvSpPr>
            <a:spLocks noChangeArrowheads="1"/>
          </p:cNvSpPr>
          <p:nvPr/>
        </p:nvSpPr>
        <p:spPr bwMode="auto">
          <a:xfrm>
            <a:off x="1219200" y="24384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11</a:t>
            </a:r>
            <a:r>
              <a:rPr lang="en-US" i="1">
                <a:latin typeface="Courier New" pitchFamily="49" charset="0"/>
              </a:rPr>
              <a:t>x</a:t>
            </a:r>
          </a:p>
        </p:txBody>
      </p:sp>
      <p:sp>
        <p:nvSpPr>
          <p:cNvPr id="151599" name="Rectangle 47"/>
          <p:cNvSpPr>
            <a:spLocks noChangeArrowheads="1"/>
          </p:cNvSpPr>
          <p:nvPr/>
        </p:nvSpPr>
        <p:spPr bwMode="auto">
          <a:xfrm>
            <a:off x="4876800" y="16002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00</a:t>
            </a:r>
            <a:r>
              <a:rPr lang="en-US">
                <a:latin typeface="Courier New" pitchFamily="49" charset="0"/>
              </a:rPr>
              <a:t>00</a:t>
            </a:r>
            <a:r>
              <a:rPr lang="en-US" i="1">
                <a:latin typeface="Courier New" pitchFamily="49" charset="0"/>
              </a:rPr>
              <a:t>x</a:t>
            </a:r>
          </a:p>
        </p:txBody>
      </p:sp>
      <p:sp>
        <p:nvSpPr>
          <p:cNvPr id="151600" name="Rectangle 48"/>
          <p:cNvSpPr>
            <a:spLocks noChangeArrowheads="1"/>
          </p:cNvSpPr>
          <p:nvPr/>
        </p:nvSpPr>
        <p:spPr bwMode="auto">
          <a:xfrm>
            <a:off x="4876800" y="19050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00</a:t>
            </a:r>
            <a:r>
              <a:rPr lang="en-US">
                <a:latin typeface="Courier New" pitchFamily="49" charset="0"/>
              </a:rPr>
              <a:t>01</a:t>
            </a:r>
            <a:r>
              <a:rPr lang="en-US" i="1">
                <a:latin typeface="Courier New" pitchFamily="49" charset="0"/>
              </a:rPr>
              <a:t>x</a:t>
            </a:r>
          </a:p>
        </p:txBody>
      </p:sp>
      <p:sp>
        <p:nvSpPr>
          <p:cNvPr id="151601" name="Rectangle 49"/>
          <p:cNvSpPr>
            <a:spLocks noChangeArrowheads="1"/>
          </p:cNvSpPr>
          <p:nvPr/>
        </p:nvSpPr>
        <p:spPr bwMode="auto">
          <a:xfrm>
            <a:off x="4876800" y="22098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00</a:t>
            </a:r>
            <a:r>
              <a:rPr lang="en-US">
                <a:latin typeface="Courier New" pitchFamily="49" charset="0"/>
              </a:rPr>
              <a:t>10</a:t>
            </a:r>
            <a:r>
              <a:rPr lang="en-US" i="1">
                <a:latin typeface="Courier New" pitchFamily="49" charset="0"/>
              </a:rPr>
              <a:t>x</a:t>
            </a:r>
          </a:p>
        </p:txBody>
      </p:sp>
      <p:sp>
        <p:nvSpPr>
          <p:cNvPr id="151602" name="Rectangle 50"/>
          <p:cNvSpPr>
            <a:spLocks noChangeArrowheads="1"/>
          </p:cNvSpPr>
          <p:nvPr/>
        </p:nvSpPr>
        <p:spPr bwMode="auto">
          <a:xfrm>
            <a:off x="4876800" y="25146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00</a:t>
            </a:r>
            <a:r>
              <a:rPr lang="en-US">
                <a:latin typeface="Courier New" pitchFamily="49" charset="0"/>
              </a:rPr>
              <a:t>11</a:t>
            </a:r>
            <a:r>
              <a:rPr lang="en-US" i="1">
                <a:latin typeface="Courier New" pitchFamily="49" charset="0"/>
              </a:rPr>
              <a:t>x</a:t>
            </a:r>
          </a:p>
        </p:txBody>
      </p:sp>
      <p:sp>
        <p:nvSpPr>
          <p:cNvPr id="151603" name="Rectangle 51"/>
          <p:cNvSpPr>
            <a:spLocks noChangeArrowheads="1"/>
          </p:cNvSpPr>
          <p:nvPr/>
        </p:nvSpPr>
        <p:spPr bwMode="auto">
          <a:xfrm>
            <a:off x="4876800" y="28194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01</a:t>
            </a:r>
            <a:r>
              <a:rPr lang="en-US">
                <a:latin typeface="Courier New" pitchFamily="49" charset="0"/>
              </a:rPr>
              <a:t>00</a:t>
            </a:r>
            <a:r>
              <a:rPr lang="en-US" i="1">
                <a:latin typeface="Courier New" pitchFamily="49" charset="0"/>
              </a:rPr>
              <a:t>x</a:t>
            </a:r>
          </a:p>
        </p:txBody>
      </p:sp>
      <p:sp>
        <p:nvSpPr>
          <p:cNvPr id="151604" name="Rectangle 52"/>
          <p:cNvSpPr>
            <a:spLocks noChangeArrowheads="1"/>
          </p:cNvSpPr>
          <p:nvPr/>
        </p:nvSpPr>
        <p:spPr bwMode="auto">
          <a:xfrm>
            <a:off x="4876800" y="31242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01</a:t>
            </a:r>
            <a:r>
              <a:rPr lang="en-US">
                <a:latin typeface="Courier New" pitchFamily="49" charset="0"/>
              </a:rPr>
              <a:t>01</a:t>
            </a:r>
            <a:r>
              <a:rPr lang="en-US" i="1">
                <a:latin typeface="Courier New" pitchFamily="49" charset="0"/>
              </a:rPr>
              <a:t>x</a:t>
            </a:r>
          </a:p>
        </p:txBody>
      </p:sp>
      <p:sp>
        <p:nvSpPr>
          <p:cNvPr id="151605" name="Rectangle 53"/>
          <p:cNvSpPr>
            <a:spLocks noChangeArrowheads="1"/>
          </p:cNvSpPr>
          <p:nvPr/>
        </p:nvSpPr>
        <p:spPr bwMode="auto">
          <a:xfrm>
            <a:off x="4876800" y="34290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01</a:t>
            </a:r>
            <a:r>
              <a:rPr lang="en-US">
                <a:latin typeface="Courier New" pitchFamily="49" charset="0"/>
              </a:rPr>
              <a:t>10</a:t>
            </a:r>
            <a:r>
              <a:rPr lang="en-US" i="1">
                <a:latin typeface="Courier New" pitchFamily="49" charset="0"/>
              </a:rPr>
              <a:t>x</a:t>
            </a:r>
          </a:p>
        </p:txBody>
      </p:sp>
      <p:sp>
        <p:nvSpPr>
          <p:cNvPr id="151606" name="Rectangle 54"/>
          <p:cNvSpPr>
            <a:spLocks noChangeArrowheads="1"/>
          </p:cNvSpPr>
          <p:nvPr/>
        </p:nvSpPr>
        <p:spPr bwMode="auto">
          <a:xfrm>
            <a:off x="4876800" y="37338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01</a:t>
            </a:r>
            <a:r>
              <a:rPr lang="en-US">
                <a:latin typeface="Courier New" pitchFamily="49" charset="0"/>
              </a:rPr>
              <a:t>11</a:t>
            </a:r>
            <a:r>
              <a:rPr lang="en-US" i="1">
                <a:latin typeface="Courier New" pitchFamily="49" charset="0"/>
              </a:rPr>
              <a:t>x</a:t>
            </a:r>
          </a:p>
        </p:txBody>
      </p:sp>
      <p:sp>
        <p:nvSpPr>
          <p:cNvPr id="151607" name="Rectangle 55"/>
          <p:cNvSpPr>
            <a:spLocks noChangeArrowheads="1"/>
          </p:cNvSpPr>
          <p:nvPr/>
        </p:nvSpPr>
        <p:spPr bwMode="auto">
          <a:xfrm>
            <a:off x="4876800" y="40386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10</a:t>
            </a:r>
            <a:r>
              <a:rPr lang="en-US">
                <a:latin typeface="Courier New" pitchFamily="49" charset="0"/>
              </a:rPr>
              <a:t>00</a:t>
            </a:r>
            <a:r>
              <a:rPr lang="en-US" i="1">
                <a:latin typeface="Courier New" pitchFamily="49" charset="0"/>
              </a:rPr>
              <a:t>x</a:t>
            </a:r>
          </a:p>
        </p:txBody>
      </p:sp>
      <p:sp>
        <p:nvSpPr>
          <p:cNvPr id="151608" name="Rectangle 56"/>
          <p:cNvSpPr>
            <a:spLocks noChangeArrowheads="1"/>
          </p:cNvSpPr>
          <p:nvPr/>
        </p:nvSpPr>
        <p:spPr bwMode="auto">
          <a:xfrm>
            <a:off x="4876800" y="43434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10</a:t>
            </a:r>
            <a:r>
              <a:rPr lang="en-US">
                <a:latin typeface="Courier New" pitchFamily="49" charset="0"/>
              </a:rPr>
              <a:t>01</a:t>
            </a:r>
            <a:r>
              <a:rPr lang="en-US" i="1">
                <a:latin typeface="Courier New" pitchFamily="49" charset="0"/>
              </a:rPr>
              <a:t>x</a:t>
            </a:r>
          </a:p>
        </p:txBody>
      </p:sp>
      <p:sp>
        <p:nvSpPr>
          <p:cNvPr id="151609" name="Rectangle 57"/>
          <p:cNvSpPr>
            <a:spLocks noChangeArrowheads="1"/>
          </p:cNvSpPr>
          <p:nvPr/>
        </p:nvSpPr>
        <p:spPr bwMode="auto">
          <a:xfrm>
            <a:off x="4876800" y="46482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10</a:t>
            </a:r>
            <a:r>
              <a:rPr lang="en-US">
                <a:latin typeface="Courier New" pitchFamily="49" charset="0"/>
              </a:rPr>
              <a:t>10</a:t>
            </a:r>
            <a:r>
              <a:rPr lang="en-US" i="1">
                <a:latin typeface="Courier New" pitchFamily="49" charset="0"/>
              </a:rPr>
              <a:t>x</a:t>
            </a:r>
          </a:p>
        </p:txBody>
      </p:sp>
      <p:sp>
        <p:nvSpPr>
          <p:cNvPr id="151610" name="Rectangle 58"/>
          <p:cNvSpPr>
            <a:spLocks noChangeArrowheads="1"/>
          </p:cNvSpPr>
          <p:nvPr/>
        </p:nvSpPr>
        <p:spPr bwMode="auto">
          <a:xfrm>
            <a:off x="4876800" y="49530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10</a:t>
            </a:r>
            <a:r>
              <a:rPr lang="en-US">
                <a:latin typeface="Courier New" pitchFamily="49" charset="0"/>
              </a:rPr>
              <a:t>11</a:t>
            </a:r>
            <a:r>
              <a:rPr lang="en-US" i="1">
                <a:latin typeface="Courier New" pitchFamily="49" charset="0"/>
              </a:rPr>
              <a:t>x</a:t>
            </a:r>
          </a:p>
        </p:txBody>
      </p:sp>
      <p:sp>
        <p:nvSpPr>
          <p:cNvPr id="151611" name="Rectangle 59"/>
          <p:cNvSpPr>
            <a:spLocks noChangeArrowheads="1"/>
          </p:cNvSpPr>
          <p:nvPr/>
        </p:nvSpPr>
        <p:spPr bwMode="auto">
          <a:xfrm>
            <a:off x="4876800" y="52578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11</a:t>
            </a:r>
            <a:r>
              <a:rPr lang="en-US">
                <a:latin typeface="Courier New" pitchFamily="49" charset="0"/>
              </a:rPr>
              <a:t>00</a:t>
            </a:r>
            <a:r>
              <a:rPr lang="en-US" i="1">
                <a:latin typeface="Courier New" pitchFamily="49" charset="0"/>
              </a:rPr>
              <a:t>x</a:t>
            </a:r>
          </a:p>
        </p:txBody>
      </p:sp>
      <p:sp>
        <p:nvSpPr>
          <p:cNvPr id="151612" name="Rectangle 60"/>
          <p:cNvSpPr>
            <a:spLocks noChangeArrowheads="1"/>
          </p:cNvSpPr>
          <p:nvPr/>
        </p:nvSpPr>
        <p:spPr bwMode="auto">
          <a:xfrm>
            <a:off x="4876800" y="55626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11</a:t>
            </a:r>
            <a:r>
              <a:rPr lang="en-US">
                <a:latin typeface="Courier New" pitchFamily="49" charset="0"/>
              </a:rPr>
              <a:t>01</a:t>
            </a:r>
            <a:r>
              <a:rPr lang="en-US" i="1">
                <a:latin typeface="Courier New" pitchFamily="49" charset="0"/>
              </a:rPr>
              <a:t>x</a:t>
            </a:r>
          </a:p>
        </p:txBody>
      </p:sp>
      <p:sp>
        <p:nvSpPr>
          <p:cNvPr id="151613" name="Rectangle 61"/>
          <p:cNvSpPr>
            <a:spLocks noChangeArrowheads="1"/>
          </p:cNvSpPr>
          <p:nvPr/>
        </p:nvSpPr>
        <p:spPr bwMode="auto">
          <a:xfrm>
            <a:off x="4876800" y="58674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11</a:t>
            </a:r>
            <a:r>
              <a:rPr lang="en-US">
                <a:latin typeface="Courier New" pitchFamily="49" charset="0"/>
              </a:rPr>
              <a:t>10</a:t>
            </a:r>
            <a:r>
              <a:rPr lang="en-US" i="1">
                <a:latin typeface="Courier New" pitchFamily="49" charset="0"/>
              </a:rPr>
              <a:t>x</a:t>
            </a:r>
          </a:p>
        </p:txBody>
      </p:sp>
      <p:sp>
        <p:nvSpPr>
          <p:cNvPr id="151614" name="Rectangle 62"/>
          <p:cNvSpPr>
            <a:spLocks noChangeArrowheads="1"/>
          </p:cNvSpPr>
          <p:nvPr/>
        </p:nvSpPr>
        <p:spPr bwMode="auto">
          <a:xfrm>
            <a:off x="4876800" y="61722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u="sng">
                <a:latin typeface="Courier New" pitchFamily="49" charset="0"/>
              </a:rPr>
              <a:t>11</a:t>
            </a:r>
            <a:r>
              <a:rPr lang="en-US">
                <a:latin typeface="Courier New" pitchFamily="49" charset="0"/>
              </a:rPr>
              <a:t>11</a:t>
            </a:r>
            <a:r>
              <a:rPr lang="en-US" i="1">
                <a:latin typeface="Courier New" pitchFamily="49" charset="0"/>
              </a:rPr>
              <a:t>x</a:t>
            </a:r>
          </a:p>
        </p:txBody>
      </p:sp>
      <p:sp>
        <p:nvSpPr>
          <p:cNvPr id="151615" name="Rectangle 63"/>
          <p:cNvSpPr>
            <a:spLocks noChangeArrowheads="1"/>
          </p:cNvSpPr>
          <p:nvPr/>
        </p:nvSpPr>
        <p:spPr bwMode="auto">
          <a:xfrm>
            <a:off x="7156450" y="16002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00</a:t>
            </a:r>
            <a:r>
              <a:rPr lang="en-US" u="sng">
                <a:latin typeface="Courier New" pitchFamily="49" charset="0"/>
              </a:rPr>
              <a:t>00</a:t>
            </a:r>
            <a:r>
              <a:rPr lang="en-US" i="1">
                <a:latin typeface="Courier New" pitchFamily="49" charset="0"/>
              </a:rPr>
              <a:t>x</a:t>
            </a:r>
          </a:p>
        </p:txBody>
      </p:sp>
      <p:sp>
        <p:nvSpPr>
          <p:cNvPr id="151616" name="Rectangle 64"/>
          <p:cNvSpPr>
            <a:spLocks noChangeArrowheads="1"/>
          </p:cNvSpPr>
          <p:nvPr/>
        </p:nvSpPr>
        <p:spPr bwMode="auto">
          <a:xfrm>
            <a:off x="7156450" y="19050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00</a:t>
            </a:r>
            <a:r>
              <a:rPr lang="en-US" u="sng">
                <a:latin typeface="Courier New" pitchFamily="49" charset="0"/>
              </a:rPr>
              <a:t>01</a:t>
            </a:r>
            <a:r>
              <a:rPr lang="en-US" i="1">
                <a:latin typeface="Courier New" pitchFamily="49" charset="0"/>
              </a:rPr>
              <a:t>x</a:t>
            </a:r>
          </a:p>
        </p:txBody>
      </p:sp>
      <p:sp>
        <p:nvSpPr>
          <p:cNvPr id="151617" name="Rectangle 65"/>
          <p:cNvSpPr>
            <a:spLocks noChangeArrowheads="1"/>
          </p:cNvSpPr>
          <p:nvPr/>
        </p:nvSpPr>
        <p:spPr bwMode="auto">
          <a:xfrm>
            <a:off x="7156450" y="22098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00</a:t>
            </a:r>
            <a:r>
              <a:rPr lang="en-US" u="sng">
                <a:latin typeface="Courier New" pitchFamily="49" charset="0"/>
              </a:rPr>
              <a:t>10</a:t>
            </a:r>
            <a:r>
              <a:rPr lang="en-US" i="1">
                <a:latin typeface="Courier New" pitchFamily="49" charset="0"/>
              </a:rPr>
              <a:t>x</a:t>
            </a:r>
          </a:p>
        </p:txBody>
      </p:sp>
      <p:sp>
        <p:nvSpPr>
          <p:cNvPr id="151618" name="Rectangle 66"/>
          <p:cNvSpPr>
            <a:spLocks noChangeArrowheads="1"/>
          </p:cNvSpPr>
          <p:nvPr/>
        </p:nvSpPr>
        <p:spPr bwMode="auto">
          <a:xfrm>
            <a:off x="7156450" y="25146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00</a:t>
            </a:r>
            <a:r>
              <a:rPr lang="en-US" u="sng">
                <a:latin typeface="Courier New" pitchFamily="49" charset="0"/>
              </a:rPr>
              <a:t>11</a:t>
            </a:r>
            <a:r>
              <a:rPr lang="en-US" i="1">
                <a:latin typeface="Courier New" pitchFamily="49" charset="0"/>
              </a:rPr>
              <a:t>x</a:t>
            </a:r>
          </a:p>
        </p:txBody>
      </p:sp>
      <p:sp>
        <p:nvSpPr>
          <p:cNvPr id="151619" name="Rectangle 67"/>
          <p:cNvSpPr>
            <a:spLocks noChangeArrowheads="1"/>
          </p:cNvSpPr>
          <p:nvPr/>
        </p:nvSpPr>
        <p:spPr bwMode="auto">
          <a:xfrm>
            <a:off x="7156450" y="28194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01</a:t>
            </a:r>
            <a:r>
              <a:rPr lang="en-US" u="sng">
                <a:latin typeface="Courier New" pitchFamily="49" charset="0"/>
              </a:rPr>
              <a:t>00</a:t>
            </a:r>
            <a:r>
              <a:rPr lang="en-US" i="1">
                <a:latin typeface="Courier New" pitchFamily="49" charset="0"/>
              </a:rPr>
              <a:t>x</a:t>
            </a:r>
          </a:p>
        </p:txBody>
      </p:sp>
      <p:sp>
        <p:nvSpPr>
          <p:cNvPr id="151620" name="Rectangle 68"/>
          <p:cNvSpPr>
            <a:spLocks noChangeArrowheads="1"/>
          </p:cNvSpPr>
          <p:nvPr/>
        </p:nvSpPr>
        <p:spPr bwMode="auto">
          <a:xfrm>
            <a:off x="7156450" y="31242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01</a:t>
            </a:r>
            <a:r>
              <a:rPr lang="en-US" u="sng">
                <a:latin typeface="Courier New" pitchFamily="49" charset="0"/>
              </a:rPr>
              <a:t>01</a:t>
            </a:r>
            <a:r>
              <a:rPr lang="en-US" i="1">
                <a:latin typeface="Courier New" pitchFamily="49" charset="0"/>
              </a:rPr>
              <a:t>x</a:t>
            </a:r>
          </a:p>
        </p:txBody>
      </p:sp>
      <p:sp>
        <p:nvSpPr>
          <p:cNvPr id="151621" name="Rectangle 69"/>
          <p:cNvSpPr>
            <a:spLocks noChangeArrowheads="1"/>
          </p:cNvSpPr>
          <p:nvPr/>
        </p:nvSpPr>
        <p:spPr bwMode="auto">
          <a:xfrm>
            <a:off x="7156450" y="34290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01</a:t>
            </a:r>
            <a:r>
              <a:rPr lang="en-US" u="sng">
                <a:latin typeface="Courier New" pitchFamily="49" charset="0"/>
              </a:rPr>
              <a:t>10</a:t>
            </a:r>
            <a:r>
              <a:rPr lang="en-US" i="1">
                <a:latin typeface="Courier New" pitchFamily="49" charset="0"/>
              </a:rPr>
              <a:t>x</a:t>
            </a:r>
          </a:p>
        </p:txBody>
      </p:sp>
      <p:sp>
        <p:nvSpPr>
          <p:cNvPr id="151622" name="Rectangle 70"/>
          <p:cNvSpPr>
            <a:spLocks noChangeArrowheads="1"/>
          </p:cNvSpPr>
          <p:nvPr/>
        </p:nvSpPr>
        <p:spPr bwMode="auto">
          <a:xfrm>
            <a:off x="7156450" y="37338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01</a:t>
            </a:r>
            <a:r>
              <a:rPr lang="en-US" u="sng">
                <a:latin typeface="Courier New" pitchFamily="49" charset="0"/>
              </a:rPr>
              <a:t>11</a:t>
            </a:r>
            <a:r>
              <a:rPr lang="en-US" i="1">
                <a:latin typeface="Courier New" pitchFamily="49" charset="0"/>
              </a:rPr>
              <a:t>x</a:t>
            </a:r>
          </a:p>
        </p:txBody>
      </p:sp>
      <p:sp>
        <p:nvSpPr>
          <p:cNvPr id="151623" name="Rectangle 71"/>
          <p:cNvSpPr>
            <a:spLocks noChangeArrowheads="1"/>
          </p:cNvSpPr>
          <p:nvPr/>
        </p:nvSpPr>
        <p:spPr bwMode="auto">
          <a:xfrm>
            <a:off x="7156450" y="40386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10</a:t>
            </a:r>
            <a:r>
              <a:rPr lang="en-US" u="sng">
                <a:latin typeface="Courier New" pitchFamily="49" charset="0"/>
              </a:rPr>
              <a:t>00</a:t>
            </a:r>
            <a:r>
              <a:rPr lang="en-US" i="1">
                <a:latin typeface="Courier New" pitchFamily="49" charset="0"/>
              </a:rPr>
              <a:t>x</a:t>
            </a:r>
          </a:p>
        </p:txBody>
      </p:sp>
      <p:sp>
        <p:nvSpPr>
          <p:cNvPr id="151624" name="Rectangle 72"/>
          <p:cNvSpPr>
            <a:spLocks noChangeArrowheads="1"/>
          </p:cNvSpPr>
          <p:nvPr/>
        </p:nvSpPr>
        <p:spPr bwMode="auto">
          <a:xfrm>
            <a:off x="7156450" y="43434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10</a:t>
            </a:r>
            <a:r>
              <a:rPr lang="en-US" u="sng">
                <a:latin typeface="Courier New" pitchFamily="49" charset="0"/>
              </a:rPr>
              <a:t>01</a:t>
            </a:r>
            <a:r>
              <a:rPr lang="en-US" i="1">
                <a:latin typeface="Courier New" pitchFamily="49" charset="0"/>
              </a:rPr>
              <a:t>x</a:t>
            </a:r>
          </a:p>
        </p:txBody>
      </p:sp>
      <p:sp>
        <p:nvSpPr>
          <p:cNvPr id="151625" name="Rectangle 73"/>
          <p:cNvSpPr>
            <a:spLocks noChangeArrowheads="1"/>
          </p:cNvSpPr>
          <p:nvPr/>
        </p:nvSpPr>
        <p:spPr bwMode="auto">
          <a:xfrm>
            <a:off x="7156450" y="46482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10</a:t>
            </a:r>
            <a:r>
              <a:rPr lang="en-US" u="sng">
                <a:latin typeface="Courier New" pitchFamily="49" charset="0"/>
              </a:rPr>
              <a:t>10</a:t>
            </a:r>
            <a:r>
              <a:rPr lang="en-US" i="1">
                <a:latin typeface="Courier New" pitchFamily="49" charset="0"/>
              </a:rPr>
              <a:t>x</a:t>
            </a:r>
          </a:p>
        </p:txBody>
      </p:sp>
      <p:sp>
        <p:nvSpPr>
          <p:cNvPr id="151626" name="Rectangle 74"/>
          <p:cNvSpPr>
            <a:spLocks noChangeArrowheads="1"/>
          </p:cNvSpPr>
          <p:nvPr/>
        </p:nvSpPr>
        <p:spPr bwMode="auto">
          <a:xfrm>
            <a:off x="7156450" y="49530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10</a:t>
            </a:r>
            <a:r>
              <a:rPr lang="en-US" u="sng">
                <a:latin typeface="Courier New" pitchFamily="49" charset="0"/>
              </a:rPr>
              <a:t>11</a:t>
            </a:r>
            <a:r>
              <a:rPr lang="en-US" i="1">
                <a:latin typeface="Courier New" pitchFamily="49" charset="0"/>
              </a:rPr>
              <a:t>x</a:t>
            </a:r>
          </a:p>
        </p:txBody>
      </p:sp>
      <p:sp>
        <p:nvSpPr>
          <p:cNvPr id="151627" name="Rectangle 75"/>
          <p:cNvSpPr>
            <a:spLocks noChangeArrowheads="1"/>
          </p:cNvSpPr>
          <p:nvPr/>
        </p:nvSpPr>
        <p:spPr bwMode="auto">
          <a:xfrm>
            <a:off x="7156450" y="52578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11</a:t>
            </a:r>
            <a:r>
              <a:rPr lang="en-US" u="sng">
                <a:latin typeface="Courier New" pitchFamily="49" charset="0"/>
              </a:rPr>
              <a:t>00</a:t>
            </a:r>
            <a:r>
              <a:rPr lang="en-US" i="1">
                <a:latin typeface="Courier New" pitchFamily="49" charset="0"/>
              </a:rPr>
              <a:t>x</a:t>
            </a:r>
          </a:p>
        </p:txBody>
      </p:sp>
      <p:sp>
        <p:nvSpPr>
          <p:cNvPr id="151628" name="Rectangle 76"/>
          <p:cNvSpPr>
            <a:spLocks noChangeArrowheads="1"/>
          </p:cNvSpPr>
          <p:nvPr/>
        </p:nvSpPr>
        <p:spPr bwMode="auto">
          <a:xfrm>
            <a:off x="7156450" y="55626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11</a:t>
            </a:r>
            <a:r>
              <a:rPr lang="en-US" u="sng">
                <a:latin typeface="Courier New" pitchFamily="49" charset="0"/>
              </a:rPr>
              <a:t>01</a:t>
            </a:r>
            <a:r>
              <a:rPr lang="en-US" i="1">
                <a:latin typeface="Courier New" pitchFamily="49" charset="0"/>
              </a:rPr>
              <a:t>x</a:t>
            </a:r>
          </a:p>
        </p:txBody>
      </p:sp>
      <p:sp>
        <p:nvSpPr>
          <p:cNvPr id="151629" name="Rectangle 77"/>
          <p:cNvSpPr>
            <a:spLocks noChangeArrowheads="1"/>
          </p:cNvSpPr>
          <p:nvPr/>
        </p:nvSpPr>
        <p:spPr bwMode="auto">
          <a:xfrm>
            <a:off x="7156450" y="58674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11</a:t>
            </a:r>
            <a:r>
              <a:rPr lang="en-US" u="sng">
                <a:latin typeface="Courier New" pitchFamily="49" charset="0"/>
              </a:rPr>
              <a:t>10</a:t>
            </a:r>
            <a:r>
              <a:rPr lang="en-US" i="1">
                <a:latin typeface="Courier New" pitchFamily="49" charset="0"/>
              </a:rPr>
              <a:t>x</a:t>
            </a:r>
          </a:p>
        </p:txBody>
      </p:sp>
      <p:sp>
        <p:nvSpPr>
          <p:cNvPr id="151630" name="Rectangle 78"/>
          <p:cNvSpPr>
            <a:spLocks noChangeArrowheads="1"/>
          </p:cNvSpPr>
          <p:nvPr/>
        </p:nvSpPr>
        <p:spPr bwMode="auto">
          <a:xfrm>
            <a:off x="7156450" y="6172200"/>
            <a:ext cx="457200" cy="304800"/>
          </a:xfrm>
          <a:prstGeom prst="rect">
            <a:avLst/>
          </a:prstGeom>
          <a:solidFill>
            <a:schemeClr val="bg1"/>
          </a:solidFill>
          <a:ln w="25400">
            <a:noFill/>
            <a:miter lim="800000"/>
            <a:headEnd/>
            <a:tailEnd/>
          </a:ln>
          <a:effectLst/>
        </p:spPr>
        <p:txBody>
          <a:bodyPr wrap="none" anchor="ctr"/>
          <a:lstStyle/>
          <a:p>
            <a:pPr algn="r">
              <a:lnSpc>
                <a:spcPct val="100000"/>
              </a:lnSpc>
              <a:spcBef>
                <a:spcPct val="0"/>
              </a:spcBef>
            </a:pPr>
            <a:r>
              <a:rPr lang="en-US">
                <a:latin typeface="Courier New" pitchFamily="49" charset="0"/>
              </a:rPr>
              <a:t>11</a:t>
            </a:r>
            <a:r>
              <a:rPr lang="en-US" u="sng">
                <a:latin typeface="Courier New" pitchFamily="49" charset="0"/>
              </a:rPr>
              <a:t>11</a:t>
            </a:r>
            <a:r>
              <a:rPr lang="en-US" i="1">
                <a:latin typeface="Courier New" pitchFamily="49" charset="0"/>
              </a:rPr>
              <a:t>x</a:t>
            </a:r>
            <a:endParaRPr lang="en-US" i="1" u="sng">
              <a:latin typeface="Courier New" pitchFamily="49" charset="0"/>
            </a:endParaRPr>
          </a:p>
        </p:txBody>
      </p:sp>
      <p:sp>
        <p:nvSpPr>
          <p:cNvPr id="79" name="Slide Number Placeholder 78"/>
          <p:cNvSpPr>
            <a:spLocks noGrp="1"/>
          </p:cNvSpPr>
          <p:nvPr>
            <p:ph type="sldNum" sz="quarter" idx="12"/>
          </p:nvPr>
        </p:nvSpPr>
        <p:spPr/>
        <p:txBody>
          <a:bodyPr/>
          <a:lstStyle/>
          <a:p>
            <a:pPr>
              <a:defRPr/>
            </a:pPr>
            <a:fld id="{9B3F316D-389F-4488-B560-5E2DB5DE07B1}" type="slidenum">
              <a:rPr lang="en-CA" smtClean="0"/>
              <a:pPr>
                <a:defRPr/>
              </a:pPr>
              <a:t>8</a:t>
            </a:fld>
            <a:endParaRPr lang="en-CA"/>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jicse431">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mjicse43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Arial"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Arial" charset="0"/>
          </a:defRPr>
        </a:defPPr>
      </a:lstStyle>
    </a:lnDef>
  </a:objectDefaults>
  <a:extraClrSchemeLst>
    <a:extraClrScheme>
      <a:clrScheme name="mjicse43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jicse43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jicse43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jicse43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jicse43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jicse43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jicse43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2358</TotalTime>
  <Pages>47</Pages>
  <Words>6330</Words>
  <Application>Microsoft Office PowerPoint</Application>
  <PresentationFormat>Letter Paper (8.5x11 in)</PresentationFormat>
  <Paragraphs>959</Paragraphs>
  <Slides>35</Slides>
  <Notes>25</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mjicse431</vt:lpstr>
      <vt:lpstr>Chart</vt:lpstr>
      <vt:lpstr>CS3350B  Computer Architecture  Winter 2015  Lecture 3.2: Exploiting Memory Hierarchy: How?</vt:lpstr>
      <vt:lpstr>How is the Hierarchy Managed?</vt:lpstr>
      <vt:lpstr>Cache Design Questions</vt:lpstr>
      <vt:lpstr>General Organization of a Cache Memory</vt:lpstr>
      <vt:lpstr>Addressing Caches (Memory-Cache Mapping)</vt:lpstr>
      <vt:lpstr>Types of Cache Organization</vt:lpstr>
      <vt:lpstr>Example: Eight-Block Cache with Different Organizations</vt:lpstr>
      <vt:lpstr>Direct Mapped Cache Example (1 word data block)</vt:lpstr>
      <vt:lpstr>Why Use Middle Bits as Index?</vt:lpstr>
      <vt:lpstr>Direct Mapped Cache Example</vt:lpstr>
      <vt:lpstr>Taking Advantage of Spatial Locality </vt:lpstr>
      <vt:lpstr>Multiword Block Direct Mapped Cache</vt:lpstr>
      <vt:lpstr>Miss Rate vs Block Size vs Cache Size</vt:lpstr>
      <vt:lpstr>Exp: 4 Word Direct-Mapped $ for a Worst-Case Reference String</vt:lpstr>
      <vt:lpstr>Exp: 4-Word 2-Way SA $ for the Same Reference String</vt:lpstr>
      <vt:lpstr>Four-Way Set Associative Cache</vt:lpstr>
      <vt:lpstr>Range of Set Associative Caches</vt:lpstr>
      <vt:lpstr>Benefits of Set Associative Caches</vt:lpstr>
      <vt:lpstr>Further Reducing Cache Miss Rates</vt:lpstr>
      <vt:lpstr>Intel Pentium Cache Hierarchy</vt:lpstr>
      <vt:lpstr>Multilevel Cache Design Considerations</vt:lpstr>
      <vt:lpstr>What parameters do you not know by far? </vt:lpstr>
      <vt:lpstr>Handling Cache Hits</vt:lpstr>
      <vt:lpstr>Sources of Cache Misses</vt:lpstr>
      <vt:lpstr>Handling Cache Misses (Single Word Blocks)</vt:lpstr>
      <vt:lpstr>Handling Cache Misses (Multiword Blocks)</vt:lpstr>
      <vt:lpstr>Extra Costs of Set Associative Caches</vt:lpstr>
      <vt:lpstr>Summary:  Improving Cache Performance</vt:lpstr>
      <vt:lpstr>Summary:  Improving Cache Performance</vt:lpstr>
      <vt:lpstr>Summary: The Cache Design Space</vt:lpstr>
      <vt:lpstr>Takeaway</vt:lpstr>
      <vt:lpstr>Self-review Questions for the Memory Hierarchy</vt:lpstr>
      <vt:lpstr>Q1&amp;Q2: Where can an entry be placed/found?</vt:lpstr>
      <vt:lpstr>Q3: Which entry should be replaced on a miss?</vt:lpstr>
      <vt:lpstr>Q4: What happens on a write?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431. Computer Architecture</dc:title>
  <dc:subject>Lecture 04</dc:subject>
  <dc:creator>Janie Irwin</dc:creator>
  <cp:lastModifiedBy>yxie</cp:lastModifiedBy>
  <cp:revision>615</cp:revision>
  <cp:lastPrinted>1997-08-27T08:28:34Z</cp:lastPrinted>
  <dcterms:created xsi:type="dcterms:W3CDTF">1997-08-19T16:58:46Z</dcterms:created>
  <dcterms:modified xsi:type="dcterms:W3CDTF">2015-01-05T03:27:45Z</dcterms:modified>
</cp:coreProperties>
</file>