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25"/>
  </p:notesMasterIdLst>
  <p:handoutMasterIdLst>
    <p:handoutMasterId r:id="rId26"/>
  </p:handoutMasterIdLst>
  <p:sldIdLst>
    <p:sldId id="329" r:id="rId4"/>
    <p:sldId id="281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316" r:id="rId15"/>
    <p:sldId id="317" r:id="rId16"/>
    <p:sldId id="318" r:id="rId17"/>
    <p:sldId id="319" r:id="rId18"/>
    <p:sldId id="320" r:id="rId19"/>
    <p:sldId id="325" r:id="rId20"/>
    <p:sldId id="321" r:id="rId21"/>
    <p:sldId id="322" r:id="rId22"/>
    <p:sldId id="306" r:id="rId23"/>
    <p:sldId id="324" r:id="rId2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ECEF74"/>
    <a:srgbClr val="800080"/>
    <a:srgbClr val="66FF33"/>
    <a:srgbClr val="FF0000"/>
    <a:srgbClr val="3333CC"/>
    <a:srgbClr val="FF8DA0"/>
    <a:srgbClr val="008000"/>
    <a:srgbClr val="810A52"/>
    <a:srgbClr val="00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6143" autoAdjust="0"/>
  </p:normalViewPr>
  <p:slideViewPr>
    <p:cSldViewPr>
      <p:cViewPr varScale="1">
        <p:scale>
          <a:sx n="79" d="100"/>
          <a:sy n="7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16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201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0636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7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59" y="4420207"/>
            <a:ext cx="6052546" cy="4190711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92339" tIns="45360" rIns="92339" bIns="4536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59" y="4420207"/>
            <a:ext cx="6052546" cy="4190711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92339" tIns="45360" rIns="92339" bIns="4536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595665-BC63-354D-8E82-23AEC4682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7048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EBE24-9346-194C-8125-66630130E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2731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F99B3A-6F01-F049-A011-FD7C7BAEE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1903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472706-E263-2140-ABAD-30B390281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589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7290C9-9357-4D46-88DC-27CACAA8B5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0108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C73D7-8EA6-2847-B6EC-49B2FF3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6500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FC459E-65B6-5446-B7D5-6B6EB83B0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426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C50386-D0FC-4B4E-BB95-7D202A605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012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06B00F-4DB7-D342-9012-98404CB24B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4755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B21C57-796C-CD4F-B1C7-E824A9157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62195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89A4CF-25B2-6841-ADC5-94B15875C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8395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9105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A37C0-2366-4AA9-AC80-8208654E103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52165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92A5-6729-4287-8A0C-08B024FBBE0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A37C0-2366-4AA9-AC80-8208654E103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18 VAG Rounded Black   09390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18 VAG Rounded Thin   55390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41D3-C487-4465-922E-A87C2EE265B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psu.edu/~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1024" y="740549"/>
            <a:ext cx="5321970" cy="2728952"/>
          </a:xfrm>
        </p:spPr>
        <p:txBody>
          <a:bodyPr wrap="none"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CS3350B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Computer Architecture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Winter 2015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Lecture 5.1: Introduction to 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Synchronous Digital Systems: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Switches, Transistors, Gates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933825"/>
            <a:ext cx="7162800" cy="2135188"/>
          </a:xfrm>
        </p:spPr>
        <p:txBody>
          <a:bodyPr/>
          <a:lstStyle/>
          <a:p>
            <a:pPr marL="203200" indent="-203200" algn="ctr"/>
            <a:r>
              <a:rPr lang="en-US" sz="2000" dirty="0" smtClean="0"/>
              <a:t>Marc Moreno </a:t>
            </a:r>
            <a:r>
              <a:rPr lang="en-US" sz="2000" dirty="0" err="1" smtClean="0"/>
              <a:t>Maza</a:t>
            </a:r>
            <a:endParaRPr lang="en-US" sz="2000" dirty="0" smtClean="0"/>
          </a:p>
          <a:p>
            <a:pPr marL="203200" indent="-203200" algn="ctr"/>
            <a:r>
              <a:rPr lang="en-US" sz="1800" dirty="0" smtClean="0">
                <a:solidFill>
                  <a:srgbClr val="CCFFFF"/>
                </a:solidFill>
                <a:hlinkClick r:id="rId3"/>
              </a:rPr>
              <a:t>www.csd.uwo.ca/Courses/CS3350b </a:t>
            </a:r>
            <a:endParaRPr lang="en-US" sz="1800" dirty="0" smtClean="0">
              <a:solidFill>
                <a:srgbClr val="CCFFFF"/>
              </a:solidFill>
            </a:endParaRPr>
          </a:p>
          <a:p>
            <a:pPr marL="203200" indent="-203200" algn="ctr"/>
            <a:endParaRPr lang="en-US" sz="2400" dirty="0" smtClean="0"/>
          </a:p>
          <a:p>
            <a:pPr marL="203200" indent="-203200" algn="ctr">
              <a:spcBef>
                <a:spcPct val="30000"/>
              </a:spcBef>
            </a:pPr>
            <a:r>
              <a:rPr lang="en-US" sz="1600" dirty="0" smtClean="0"/>
              <a:t>[Adapted from lectures on </a:t>
            </a:r>
          </a:p>
          <a:p>
            <a:pPr marL="203200" indent="-203200" algn="ctr">
              <a:spcBef>
                <a:spcPct val="30000"/>
              </a:spcBef>
            </a:pPr>
            <a:r>
              <a:rPr lang="en-US" sz="1600" i="1" dirty="0" smtClean="0"/>
              <a:t>Computer Organization and Design</a:t>
            </a:r>
            <a:r>
              <a:rPr lang="en-US" sz="1600" dirty="0" smtClean="0"/>
              <a:t>, </a:t>
            </a:r>
          </a:p>
          <a:p>
            <a:pPr marL="203200" indent="-203200" algn="ctr">
              <a:spcBef>
                <a:spcPct val="30000"/>
              </a:spcBef>
            </a:pPr>
            <a:r>
              <a:rPr lang="en-US" sz="1600" dirty="0" smtClean="0"/>
              <a:t>Patterson &amp; Hennessy,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edition, 2013]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0"/>
          <p:cNvSpPr>
            <a:spLocks noChangeArrowheads="1"/>
          </p:cNvSpPr>
          <p:nvPr/>
        </p:nvSpPr>
        <p:spPr bwMode="auto">
          <a:xfrm>
            <a:off x="863600" y="4713289"/>
            <a:ext cx="34718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n-channel</a:t>
            </a:r>
            <a:b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opens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when voltage at G is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low,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closes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when voltage at G is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high</a:t>
            </a:r>
            <a:endParaRPr lang="en-US" sz="18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Rectangle 31"/>
          <p:cNvSpPr>
            <a:spLocks noChangeArrowheads="1"/>
          </p:cNvSpPr>
          <p:nvPr/>
        </p:nvSpPr>
        <p:spPr bwMode="auto">
          <a:xfrm>
            <a:off x="4808538" y="4713289"/>
            <a:ext cx="34718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p-channel</a:t>
            </a:r>
            <a:b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closes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when voltage at G is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low,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opens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when voltage at G is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high</a:t>
            </a:r>
            <a:endParaRPr lang="en-US" sz="18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1" name="Rectangle 73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808038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latin typeface="Calibri" charset="0"/>
                <a:ea typeface="ＭＳ Ｐゴシック" charset="0"/>
                <a:cs typeface="ＭＳ Ｐゴシック" charset="0"/>
              </a:rPr>
              <a:t>MOS Transistors</a:t>
            </a:r>
          </a:p>
        </p:txBody>
      </p:sp>
      <p:sp>
        <p:nvSpPr>
          <p:cNvPr id="34822" name="Rectangle 7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1828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Three terminals: drain, gate, and source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Switch action:</a:t>
            </a:r>
            <a:br>
              <a:rPr lang="en-US" sz="2400" dirty="0">
                <a:latin typeface="Calibri" charset="0"/>
                <a:ea typeface="ＭＳ Ｐゴシック" charset="0"/>
              </a:rPr>
            </a:br>
            <a:r>
              <a:rPr lang="en-US" sz="2400" dirty="0">
                <a:latin typeface="Calibri" charset="0"/>
                <a:ea typeface="ＭＳ Ｐゴシック" charset="0"/>
              </a:rPr>
              <a:t>if voltage on gate terminal is (some amount) higher/lower than source terminal then conducting path established between drain and source terminals</a:t>
            </a:r>
          </a:p>
        </p:txBody>
      </p:sp>
      <p:sp>
        <p:nvSpPr>
          <p:cNvPr id="34823" name="Rectangle 16"/>
          <p:cNvSpPr>
            <a:spLocks noChangeArrowheads="1"/>
          </p:cNvSpPr>
          <p:nvPr/>
        </p:nvSpPr>
        <p:spPr bwMode="auto">
          <a:xfrm>
            <a:off x="6227763" y="3505200"/>
            <a:ext cx="627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5562600" y="4221163"/>
            <a:ext cx="325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34825" name="Rectangle 18"/>
          <p:cNvSpPr>
            <a:spLocks noChangeArrowheads="1"/>
          </p:cNvSpPr>
          <p:nvPr/>
        </p:nvSpPr>
        <p:spPr bwMode="auto">
          <a:xfrm>
            <a:off x="7270750" y="4221163"/>
            <a:ext cx="280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34826" name="Rectangle 61"/>
          <p:cNvSpPr>
            <a:spLocks noChangeArrowheads="1"/>
          </p:cNvSpPr>
          <p:nvPr/>
        </p:nvSpPr>
        <p:spPr bwMode="auto">
          <a:xfrm>
            <a:off x="2265363" y="3475038"/>
            <a:ext cx="627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34827" name="Rectangle 62"/>
          <p:cNvSpPr>
            <a:spLocks noChangeArrowheads="1"/>
          </p:cNvSpPr>
          <p:nvPr/>
        </p:nvSpPr>
        <p:spPr bwMode="auto">
          <a:xfrm>
            <a:off x="1600200" y="41910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34828" name="Rectangle 63"/>
          <p:cNvSpPr>
            <a:spLocks noChangeArrowheads="1"/>
          </p:cNvSpPr>
          <p:nvPr/>
        </p:nvSpPr>
        <p:spPr bwMode="auto">
          <a:xfrm>
            <a:off x="3308350" y="4191000"/>
            <a:ext cx="280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grpSp>
        <p:nvGrpSpPr>
          <p:cNvPr id="34829" name="Group 72"/>
          <p:cNvGrpSpPr>
            <a:grpSpLocks/>
          </p:cNvGrpSpPr>
          <p:nvPr/>
        </p:nvGrpSpPr>
        <p:grpSpPr bwMode="auto">
          <a:xfrm>
            <a:off x="1912938" y="3810000"/>
            <a:ext cx="1371600" cy="533400"/>
            <a:chOff x="1205" y="2400"/>
            <a:chExt cx="864" cy="336"/>
          </a:xfrm>
        </p:grpSpPr>
        <p:sp>
          <p:nvSpPr>
            <p:cNvPr id="34841" name="Line 64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2" name="Line 65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3" name="Line 66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4" name="Line 67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5" name="Line 68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6" name="Line 69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7" name="Line 70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4830" name="Group 71"/>
          <p:cNvGrpSpPr>
            <a:grpSpLocks/>
          </p:cNvGrpSpPr>
          <p:nvPr/>
        </p:nvGrpSpPr>
        <p:grpSpPr bwMode="auto">
          <a:xfrm>
            <a:off x="5875338" y="3840163"/>
            <a:ext cx="1371600" cy="533400"/>
            <a:chOff x="3701" y="2419"/>
            <a:chExt cx="864" cy="336"/>
          </a:xfrm>
        </p:grpSpPr>
        <p:sp>
          <p:nvSpPr>
            <p:cNvPr id="34833" name="Line 37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4" name="Line 38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5" name="Line 39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6" name="Line 40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7" name="Line 41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8" name="Line 42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9" name="Line 58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0" name="Oval 55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2286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u="sng" dirty="0">
                <a:solidFill>
                  <a:srgbClr val="00B0F0"/>
                </a:solidFill>
                <a:latin typeface="Courier"/>
                <a:cs typeface="Courier"/>
              </a:rPr>
              <a:t>http://</a:t>
            </a:r>
            <a:r>
              <a:rPr lang="en-US" sz="2800" b="1" u="sng" dirty="0" err="1">
                <a:solidFill>
                  <a:srgbClr val="00B0F0"/>
                </a:solidFill>
                <a:latin typeface="Courier"/>
                <a:cs typeface="Courier"/>
              </a:rPr>
              <a:t>youtu.be</a:t>
            </a:r>
            <a:r>
              <a:rPr lang="en-US" sz="2800" b="1" u="sng" dirty="0">
                <a:solidFill>
                  <a:srgbClr val="00B0F0"/>
                </a:solidFill>
                <a:latin typeface="Courier"/>
                <a:cs typeface="Courier"/>
              </a:rPr>
              <a:t>/</a:t>
            </a:r>
            <a:r>
              <a:rPr lang="en-US" sz="2800" b="1" u="sng" dirty="0" err="1">
                <a:solidFill>
                  <a:srgbClr val="00B0F0"/>
                </a:solidFill>
                <a:latin typeface="Courier"/>
                <a:cs typeface="Courier"/>
              </a:rPr>
              <a:t>ZaBLiciesOU</a:t>
            </a:r>
            <a:endParaRPr lang="en-US" sz="2800" b="1" u="sng" dirty="0">
              <a:solidFill>
                <a:srgbClr val="00B0F0"/>
              </a:solidFill>
              <a:latin typeface="Courier"/>
              <a:cs typeface="Courier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Line 17"/>
          <p:cNvSpPr>
            <a:spLocks noChangeShapeType="1"/>
          </p:cNvSpPr>
          <p:nvPr/>
        </p:nvSpPr>
        <p:spPr bwMode="auto">
          <a:xfrm flipH="1">
            <a:off x="4589462" y="3200400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Rectangle 18"/>
          <p:cNvSpPr>
            <a:spLocks noChangeArrowheads="1"/>
          </p:cNvSpPr>
          <p:nvPr/>
        </p:nvSpPr>
        <p:spPr bwMode="auto">
          <a:xfrm>
            <a:off x="2776537" y="3048000"/>
            <a:ext cx="3651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3v</a:t>
            </a:r>
          </a:p>
        </p:txBody>
      </p:sp>
      <p:sp>
        <p:nvSpPr>
          <p:cNvPr id="36869" name="Line 19"/>
          <p:cNvSpPr>
            <a:spLocks noChangeShapeType="1"/>
          </p:cNvSpPr>
          <p:nvPr/>
        </p:nvSpPr>
        <p:spPr bwMode="auto">
          <a:xfrm>
            <a:off x="4589462" y="3808413"/>
            <a:ext cx="4572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3770312" y="213360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122862" y="3657600"/>
            <a:ext cx="363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Y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 flipH="1" flipV="1">
            <a:off x="3903662" y="25146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226175" y="374491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 volts</a:t>
            </a:r>
          </a:p>
        </p:txBody>
      </p:sp>
      <p:sp>
        <p:nvSpPr>
          <p:cNvPr id="36874" name="Line 24"/>
          <p:cNvSpPr>
            <a:spLocks noChangeShapeType="1"/>
          </p:cNvSpPr>
          <p:nvPr/>
        </p:nvSpPr>
        <p:spPr bwMode="auto">
          <a:xfrm>
            <a:off x="6175375" y="3570288"/>
            <a:ext cx="19669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5" name="Line 25"/>
          <p:cNvSpPr>
            <a:spLocks noChangeShapeType="1"/>
          </p:cNvSpPr>
          <p:nvPr/>
        </p:nvSpPr>
        <p:spPr bwMode="auto">
          <a:xfrm>
            <a:off x="7178675" y="3155950"/>
            <a:ext cx="0" cy="15922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6" name="Rectangle 26"/>
          <p:cNvSpPr>
            <a:spLocks noChangeArrowheads="1"/>
          </p:cNvSpPr>
          <p:nvPr/>
        </p:nvSpPr>
        <p:spPr bwMode="auto">
          <a:xfrm>
            <a:off x="6565900" y="313055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6877" name="Rectangle 27"/>
          <p:cNvSpPr>
            <a:spLocks noChangeArrowheads="1"/>
          </p:cNvSpPr>
          <p:nvPr/>
        </p:nvSpPr>
        <p:spPr bwMode="auto">
          <a:xfrm>
            <a:off x="7493000" y="313055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y</a:t>
            </a:r>
          </a:p>
        </p:txBody>
      </p:sp>
      <p:sp>
        <p:nvSpPr>
          <p:cNvPr id="36878" name="Rectangle 28"/>
          <p:cNvSpPr>
            <a:spLocks noChangeArrowheads="1"/>
          </p:cNvSpPr>
          <p:nvPr/>
        </p:nvSpPr>
        <p:spPr bwMode="auto">
          <a:xfrm>
            <a:off x="6238875" y="422116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volts</a:t>
            </a:r>
          </a:p>
        </p:txBody>
      </p:sp>
      <p:sp>
        <p:nvSpPr>
          <p:cNvPr id="36879" name="Rectangle 29"/>
          <p:cNvSpPr>
            <a:spLocks noChangeArrowheads="1"/>
          </p:cNvSpPr>
          <p:nvPr/>
        </p:nvSpPr>
        <p:spPr bwMode="auto">
          <a:xfrm>
            <a:off x="2803525" y="4256088"/>
            <a:ext cx="3381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0v</a:t>
            </a:r>
          </a:p>
        </p:txBody>
      </p:sp>
      <p:sp>
        <p:nvSpPr>
          <p:cNvPr id="36880" name="Rectangle 30"/>
          <p:cNvSpPr>
            <a:spLocks noChangeArrowheads="1"/>
          </p:cNvSpPr>
          <p:nvPr/>
        </p:nvSpPr>
        <p:spPr bwMode="auto">
          <a:xfrm>
            <a:off x="6200775" y="2065338"/>
            <a:ext cx="21050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what  is the 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relationship 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between x and y?</a:t>
            </a:r>
          </a:p>
        </p:txBody>
      </p:sp>
      <p:sp>
        <p:nvSpPr>
          <p:cNvPr id="36881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>
                <a:latin typeface="Calibri" charset="0"/>
                <a:ea typeface="ＭＳ Ｐゴシック" charset="0"/>
                <a:cs typeface="ＭＳ Ｐゴシック" charset="0"/>
              </a:rPr>
              <a:t>MOS Networks</a:t>
            </a:r>
          </a:p>
        </p:txBody>
      </p:sp>
      <p:grpSp>
        <p:nvGrpSpPr>
          <p:cNvPr id="36882" name="Group 35"/>
          <p:cNvGrpSpPr>
            <a:grpSpLocks/>
          </p:cNvGrpSpPr>
          <p:nvPr/>
        </p:nvGrpSpPr>
        <p:grpSpPr bwMode="auto">
          <a:xfrm>
            <a:off x="3217862" y="3886200"/>
            <a:ext cx="1371600" cy="533400"/>
            <a:chOff x="1205" y="2400"/>
            <a:chExt cx="864" cy="336"/>
          </a:xfrm>
        </p:grpSpPr>
        <p:sp>
          <p:nvSpPr>
            <p:cNvPr id="36895" name="Line 36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6" name="Line 37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7" name="Line 38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8" name="Line 39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9" name="Line 40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0" name="Line 41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1" name="Line 42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883" name="Group 43"/>
          <p:cNvGrpSpPr>
            <a:grpSpLocks/>
          </p:cNvGrpSpPr>
          <p:nvPr/>
        </p:nvGrpSpPr>
        <p:grpSpPr bwMode="auto">
          <a:xfrm>
            <a:off x="3217862" y="2667000"/>
            <a:ext cx="1371600" cy="533400"/>
            <a:chOff x="3701" y="2419"/>
            <a:chExt cx="864" cy="336"/>
          </a:xfrm>
        </p:grpSpPr>
        <p:sp>
          <p:nvSpPr>
            <p:cNvPr id="36887" name="Line 44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8" name="Line 45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9" name="Line 46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0" name="Line 47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1" name="Line 48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2" name="Line 49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3" name="Line 50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4" name="Oval 51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6884" name="Oval 52"/>
          <p:cNvSpPr>
            <a:spLocks noChangeArrowheads="1"/>
          </p:cNvSpPr>
          <p:nvPr/>
        </p:nvSpPr>
        <p:spPr bwMode="auto">
          <a:xfrm>
            <a:off x="4513262" y="3733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914400" y="4572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1143000" y="2362200"/>
            <a:ext cx="1561345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</a:t>
            </a: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(voltage</a:t>
            </a:r>
            <a:br>
              <a:rPr lang="en-US" sz="2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source</a:t>
            </a:r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67300" cy="479747"/>
          </a:xfrm>
        </p:spPr>
        <p:txBody>
          <a:bodyPr/>
          <a:lstStyle/>
          <a:p>
            <a:r>
              <a:rPr lang="en-US" dirty="0"/>
              <a:t>Transistor Circuit Rep. vs. Block diagram</a:t>
            </a:r>
          </a:p>
        </p:txBody>
      </p:sp>
      <p:pic>
        <p:nvPicPr>
          <p:cNvPr id="2407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207" r="1802"/>
          <a:stretch>
            <a:fillRect/>
          </a:stretch>
        </p:blipFill>
        <p:spPr>
          <a:xfrm>
            <a:off x="1143000" y="2378075"/>
            <a:ext cx="5334000" cy="2924175"/>
          </a:xfrm>
        </p:spPr>
      </p:pic>
      <p:sp>
        <p:nvSpPr>
          <p:cNvPr id="2407428" name="Rectangle 4"/>
          <p:cNvSpPr>
            <a:spLocks noChangeArrowheads="1"/>
          </p:cNvSpPr>
          <p:nvPr/>
        </p:nvSpPr>
        <p:spPr bwMode="auto">
          <a:xfrm>
            <a:off x="381000" y="838200"/>
            <a:ext cx="8153400" cy="5381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Chips </a:t>
            </a:r>
            <a:r>
              <a:rPr lang="en-US" sz="2400" b="1" dirty="0" smtClean="0">
                <a:solidFill>
                  <a:srgbClr val="000000"/>
                </a:solidFill>
              </a:rPr>
              <a:t>are composed </a:t>
            </a:r>
            <a:r>
              <a:rPr lang="en-US" sz="2400" b="1" dirty="0">
                <a:solidFill>
                  <a:srgbClr val="000000"/>
                </a:solidFill>
              </a:rPr>
              <a:t>of nothing but transistors </a:t>
            </a:r>
            <a:r>
              <a:rPr lang="en-US" sz="2400" b="1" dirty="0" smtClean="0">
                <a:solidFill>
                  <a:srgbClr val="000000"/>
                </a:solidFill>
              </a:rPr>
              <a:t>and wires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Small groups of transistors form useful building blocks.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Block are organized in a hierarchy to build higher-level blocks: ex: adders.</a:t>
            </a:r>
          </a:p>
        </p:txBody>
      </p:sp>
      <p:grpSp>
        <p:nvGrpSpPr>
          <p:cNvPr id="2407429" name="Group 5"/>
          <p:cNvGrpSpPr>
            <a:grpSpLocks/>
          </p:cNvGrpSpPr>
          <p:nvPr/>
        </p:nvGrpSpPr>
        <p:grpSpPr bwMode="auto">
          <a:xfrm>
            <a:off x="6553200" y="2514600"/>
            <a:ext cx="2005013" cy="2505075"/>
            <a:chOff x="2640" y="1696"/>
            <a:chExt cx="1865" cy="2330"/>
          </a:xfrm>
        </p:grpSpPr>
        <p:sp>
          <p:nvSpPr>
            <p:cNvPr id="2407430" name="Line 6"/>
            <p:cNvSpPr>
              <a:spLocks noChangeShapeType="1"/>
            </p:cNvSpPr>
            <p:nvPr/>
          </p:nvSpPr>
          <p:spPr bwMode="auto">
            <a:xfrm>
              <a:off x="2640" y="1696"/>
              <a:ext cx="1849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31" name="Line 7"/>
            <p:cNvSpPr>
              <a:spLocks noChangeShapeType="1"/>
            </p:cNvSpPr>
            <p:nvPr/>
          </p:nvSpPr>
          <p:spPr bwMode="auto">
            <a:xfrm>
              <a:off x="2640" y="1696"/>
              <a:ext cx="1" cy="2312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32" name="Rectangle 8"/>
            <p:cNvSpPr>
              <a:spLocks noChangeArrowheads="1"/>
            </p:cNvSpPr>
            <p:nvPr/>
          </p:nvSpPr>
          <p:spPr bwMode="auto">
            <a:xfrm>
              <a:off x="2739" y="1720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a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3" name="Rectangle 9"/>
            <p:cNvSpPr>
              <a:spLocks noChangeArrowheads="1"/>
            </p:cNvSpPr>
            <p:nvPr/>
          </p:nvSpPr>
          <p:spPr bwMode="auto">
            <a:xfrm>
              <a:off x="3211" y="1720"/>
              <a:ext cx="23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b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4" name="Rectangle 10"/>
            <p:cNvSpPr>
              <a:spLocks noChangeArrowheads="1"/>
            </p:cNvSpPr>
            <p:nvPr/>
          </p:nvSpPr>
          <p:spPr bwMode="auto">
            <a:xfrm>
              <a:off x="3900" y="1720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c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5" name="Rectangle 11"/>
            <p:cNvSpPr>
              <a:spLocks noChangeArrowheads="1"/>
            </p:cNvSpPr>
            <p:nvPr/>
          </p:nvSpPr>
          <p:spPr bwMode="auto">
            <a:xfrm>
              <a:off x="2768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6" name="Rectangle 12"/>
            <p:cNvSpPr>
              <a:spLocks noChangeArrowheads="1"/>
            </p:cNvSpPr>
            <p:nvPr/>
          </p:nvSpPr>
          <p:spPr bwMode="auto">
            <a:xfrm>
              <a:off x="3242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7" name="Rectangle 13"/>
            <p:cNvSpPr>
              <a:spLocks noChangeArrowheads="1"/>
            </p:cNvSpPr>
            <p:nvPr/>
          </p:nvSpPr>
          <p:spPr bwMode="auto">
            <a:xfrm>
              <a:off x="3931" y="2195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8" name="Rectangle 14"/>
            <p:cNvSpPr>
              <a:spLocks noChangeArrowheads="1"/>
            </p:cNvSpPr>
            <p:nvPr/>
          </p:nvSpPr>
          <p:spPr bwMode="auto">
            <a:xfrm>
              <a:off x="2768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9" name="Rectangle 15"/>
            <p:cNvSpPr>
              <a:spLocks noChangeArrowheads="1"/>
            </p:cNvSpPr>
            <p:nvPr/>
          </p:nvSpPr>
          <p:spPr bwMode="auto">
            <a:xfrm>
              <a:off x="3242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0" name="Rectangle 16"/>
            <p:cNvSpPr>
              <a:spLocks noChangeArrowheads="1"/>
            </p:cNvSpPr>
            <p:nvPr/>
          </p:nvSpPr>
          <p:spPr bwMode="auto">
            <a:xfrm>
              <a:off x="3931" y="2654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1" name="Rectangle 17"/>
            <p:cNvSpPr>
              <a:spLocks noChangeArrowheads="1"/>
            </p:cNvSpPr>
            <p:nvPr/>
          </p:nvSpPr>
          <p:spPr bwMode="auto">
            <a:xfrm>
              <a:off x="2768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2" name="Rectangle 18"/>
            <p:cNvSpPr>
              <a:spLocks noChangeArrowheads="1"/>
            </p:cNvSpPr>
            <p:nvPr/>
          </p:nvSpPr>
          <p:spPr bwMode="auto">
            <a:xfrm>
              <a:off x="3242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3" name="Rectangle 19"/>
            <p:cNvSpPr>
              <a:spLocks noChangeArrowheads="1"/>
            </p:cNvSpPr>
            <p:nvPr/>
          </p:nvSpPr>
          <p:spPr bwMode="auto">
            <a:xfrm>
              <a:off x="3931" y="3114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4" name="Rectangle 20"/>
            <p:cNvSpPr>
              <a:spLocks noChangeArrowheads="1"/>
            </p:cNvSpPr>
            <p:nvPr/>
          </p:nvSpPr>
          <p:spPr bwMode="auto">
            <a:xfrm>
              <a:off x="2768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5" name="Rectangle 21"/>
            <p:cNvSpPr>
              <a:spLocks noChangeArrowheads="1"/>
            </p:cNvSpPr>
            <p:nvPr/>
          </p:nvSpPr>
          <p:spPr bwMode="auto">
            <a:xfrm>
              <a:off x="3242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6" name="Rectangle 22"/>
            <p:cNvSpPr>
              <a:spLocks noChangeArrowheads="1"/>
            </p:cNvSpPr>
            <p:nvPr/>
          </p:nvSpPr>
          <p:spPr bwMode="auto">
            <a:xfrm>
              <a:off x="3931" y="3573"/>
              <a:ext cx="4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7" name="Line 23"/>
            <p:cNvSpPr>
              <a:spLocks noChangeShapeType="1"/>
            </p:cNvSpPr>
            <p:nvPr/>
          </p:nvSpPr>
          <p:spPr bwMode="auto">
            <a:xfrm>
              <a:off x="2640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48" name="Line 24"/>
            <p:cNvSpPr>
              <a:spLocks noChangeShapeType="1"/>
            </p:cNvSpPr>
            <p:nvPr/>
          </p:nvSpPr>
          <p:spPr bwMode="auto">
            <a:xfrm>
              <a:off x="3114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49" name="Rectangle 25"/>
            <p:cNvSpPr>
              <a:spLocks noChangeArrowheads="1"/>
            </p:cNvSpPr>
            <p:nvPr/>
          </p:nvSpPr>
          <p:spPr bwMode="auto">
            <a:xfrm>
              <a:off x="2640" y="2155"/>
              <a:ext cx="932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0" name="Rectangle 26"/>
            <p:cNvSpPr>
              <a:spLocks noChangeArrowheads="1"/>
            </p:cNvSpPr>
            <p:nvPr/>
          </p:nvSpPr>
          <p:spPr bwMode="auto">
            <a:xfrm>
              <a:off x="3618" y="2155"/>
              <a:ext cx="886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1" name="Line 27"/>
            <p:cNvSpPr>
              <a:spLocks noChangeShapeType="1"/>
            </p:cNvSpPr>
            <p:nvPr/>
          </p:nvSpPr>
          <p:spPr bwMode="auto">
            <a:xfrm>
              <a:off x="4489" y="1696"/>
              <a:ext cx="1" cy="443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2" name="Line 28"/>
            <p:cNvSpPr>
              <a:spLocks noChangeShapeType="1"/>
            </p:cNvSpPr>
            <p:nvPr/>
          </p:nvSpPr>
          <p:spPr bwMode="auto">
            <a:xfrm>
              <a:off x="2640" y="263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3" name="Line 29"/>
            <p:cNvSpPr>
              <a:spLocks noChangeShapeType="1"/>
            </p:cNvSpPr>
            <p:nvPr/>
          </p:nvSpPr>
          <p:spPr bwMode="auto">
            <a:xfrm>
              <a:off x="2640" y="309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4" name="Line 30"/>
            <p:cNvSpPr>
              <a:spLocks noChangeShapeType="1"/>
            </p:cNvSpPr>
            <p:nvPr/>
          </p:nvSpPr>
          <p:spPr bwMode="auto">
            <a:xfrm>
              <a:off x="2640" y="3549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5" name="Rectangle 31"/>
            <p:cNvSpPr>
              <a:spLocks noChangeArrowheads="1"/>
            </p:cNvSpPr>
            <p:nvPr/>
          </p:nvSpPr>
          <p:spPr bwMode="auto">
            <a:xfrm>
              <a:off x="3572" y="1696"/>
              <a:ext cx="46" cy="23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6" name="Line 32"/>
            <p:cNvSpPr>
              <a:spLocks noChangeShapeType="1"/>
            </p:cNvSpPr>
            <p:nvPr/>
          </p:nvSpPr>
          <p:spPr bwMode="auto">
            <a:xfrm>
              <a:off x="2640" y="4008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7" name="Line 33"/>
            <p:cNvSpPr>
              <a:spLocks noChangeShapeType="1"/>
            </p:cNvSpPr>
            <p:nvPr/>
          </p:nvSpPr>
          <p:spPr bwMode="auto">
            <a:xfrm>
              <a:off x="2640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8" name="Line 34"/>
            <p:cNvSpPr>
              <a:spLocks noChangeShapeType="1"/>
            </p:cNvSpPr>
            <p:nvPr/>
          </p:nvSpPr>
          <p:spPr bwMode="auto">
            <a:xfrm>
              <a:off x="3114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9" name="Line 35"/>
            <p:cNvSpPr>
              <a:spLocks noChangeShapeType="1"/>
            </p:cNvSpPr>
            <p:nvPr/>
          </p:nvSpPr>
          <p:spPr bwMode="auto">
            <a:xfrm>
              <a:off x="3587" y="4024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0" name="Line 36"/>
            <p:cNvSpPr>
              <a:spLocks noChangeShapeType="1"/>
            </p:cNvSpPr>
            <p:nvPr/>
          </p:nvSpPr>
          <p:spPr bwMode="auto">
            <a:xfrm>
              <a:off x="4489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1" name="Line 37"/>
            <p:cNvSpPr>
              <a:spLocks noChangeShapeType="1"/>
            </p:cNvSpPr>
            <p:nvPr/>
          </p:nvSpPr>
          <p:spPr bwMode="auto">
            <a:xfrm>
              <a:off x="3618" y="1696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2" name="Line 38"/>
            <p:cNvSpPr>
              <a:spLocks noChangeShapeType="1"/>
            </p:cNvSpPr>
            <p:nvPr/>
          </p:nvSpPr>
          <p:spPr bwMode="auto">
            <a:xfrm>
              <a:off x="4504" y="2171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3" name="Line 39"/>
            <p:cNvSpPr>
              <a:spLocks noChangeShapeType="1"/>
            </p:cNvSpPr>
            <p:nvPr/>
          </p:nvSpPr>
          <p:spPr bwMode="auto">
            <a:xfrm>
              <a:off x="3618" y="263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4" name="Line 40"/>
            <p:cNvSpPr>
              <a:spLocks noChangeShapeType="1"/>
            </p:cNvSpPr>
            <p:nvPr/>
          </p:nvSpPr>
          <p:spPr bwMode="auto">
            <a:xfrm>
              <a:off x="3618" y="309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5" name="Line 41"/>
            <p:cNvSpPr>
              <a:spLocks noChangeShapeType="1"/>
            </p:cNvSpPr>
            <p:nvPr/>
          </p:nvSpPr>
          <p:spPr bwMode="auto">
            <a:xfrm>
              <a:off x="3618" y="3549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6" name="Line 42"/>
            <p:cNvSpPr>
              <a:spLocks noChangeShapeType="1"/>
            </p:cNvSpPr>
            <p:nvPr/>
          </p:nvSpPr>
          <p:spPr bwMode="auto">
            <a:xfrm>
              <a:off x="3618" y="4008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</p:grpSp>
      <p:sp>
        <p:nvSpPr>
          <p:cNvPr id="2407467" name="Rectangle 43"/>
          <p:cNvSpPr>
            <a:spLocks noChangeArrowheads="1"/>
          </p:cNvSpPr>
          <p:nvPr/>
        </p:nvSpPr>
        <p:spPr bwMode="auto">
          <a:xfrm>
            <a:off x="2209800" y="2209800"/>
            <a:ext cx="35829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(voltage source)</a:t>
            </a:r>
          </a:p>
        </p:txBody>
      </p:sp>
      <p:sp>
        <p:nvSpPr>
          <p:cNvPr id="2407468" name="Rectangle 44"/>
          <p:cNvSpPr>
            <a:spLocks noChangeArrowheads="1"/>
          </p:cNvSpPr>
          <p:nvPr/>
        </p:nvSpPr>
        <p:spPr bwMode="auto">
          <a:xfrm>
            <a:off x="2286000" y="4953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60960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+mn-lt"/>
                <a:cs typeface="Courier"/>
              </a:rPr>
              <a:t>(You can build AND, OR, NOT out of NAND!)</a:t>
            </a:r>
            <a:endParaRPr lang="en-US" sz="2400" b="1" dirty="0">
              <a:latin typeface="+mn-lt"/>
              <a:cs typeface="Courier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92850" cy="474663"/>
          </a:xfrm>
        </p:spPr>
        <p:txBody>
          <a:bodyPr/>
          <a:lstStyle/>
          <a:p>
            <a:r>
              <a:rPr lang="en-US"/>
              <a:t>Signals and Waveforms: Clocks</a:t>
            </a:r>
          </a:p>
        </p:txBody>
      </p:sp>
      <p:pic>
        <p:nvPicPr>
          <p:cNvPr id="2268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3" t="13617" r="6250" b="5759"/>
          <a:stretch>
            <a:fillRect/>
          </a:stretch>
        </p:blipFill>
        <p:spPr>
          <a:xfrm>
            <a:off x="152400" y="1143000"/>
            <a:ext cx="8991600" cy="2420938"/>
          </a:xfrm>
        </p:spPr>
      </p:pic>
      <p:sp>
        <p:nvSpPr>
          <p:cNvPr id="2268164" name="Rectangle 4"/>
          <p:cNvSpPr>
            <a:spLocks noChangeArrowheads="1"/>
          </p:cNvSpPr>
          <p:nvPr/>
        </p:nvSpPr>
        <p:spPr bwMode="auto">
          <a:xfrm>
            <a:off x="685800" y="3505200"/>
            <a:ext cx="7848600" cy="29542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rgbClr val="22A700"/>
                </a:solidFill>
              </a:rPr>
              <a:t>Signals</a:t>
            </a:r>
            <a:endParaRPr lang="en-US" sz="3200" b="1" dirty="0">
              <a:solidFill>
                <a:srgbClr val="000000"/>
              </a:solidFill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When </a:t>
            </a:r>
            <a:r>
              <a:rPr lang="en-US" sz="2800" b="1" dirty="0">
                <a:solidFill>
                  <a:srgbClr val="800080"/>
                </a:solidFill>
                <a:ea typeface="ＭＳ Ｐゴシック" charset="-128"/>
              </a:rPr>
              <a:t>digital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-128"/>
              </a:rPr>
              <a:t> is </a:t>
            </a: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only treated as 1 or 0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Is transmitted over wires continuously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Transmission is effectively instant</a:t>
            </a:r>
          </a:p>
          <a:p>
            <a:pPr marL="1257300" lvl="2" indent="-3429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rgbClr val="000000"/>
                </a:solidFill>
                <a:ea typeface="ＭＳ Ｐゴシック" charset="-128"/>
              </a:rPr>
              <a:t>Implies that any wire only contains 1 value at a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11700" cy="474663"/>
          </a:xfrm>
        </p:spPr>
        <p:txBody>
          <a:bodyPr/>
          <a:lstStyle/>
          <a:p>
            <a:r>
              <a:rPr lang="en-US"/>
              <a:t>Signals and Waveforms</a:t>
            </a:r>
          </a:p>
        </p:txBody>
      </p:sp>
      <p:pic>
        <p:nvPicPr>
          <p:cNvPr id="2411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4587" b="5209"/>
          <a:stretch>
            <a:fillRect/>
          </a:stretch>
        </p:blipFill>
        <p:spPr>
          <a:xfrm>
            <a:off x="381000" y="822325"/>
            <a:ext cx="8305800" cy="5730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8150" cy="474663"/>
          </a:xfrm>
        </p:spPr>
        <p:txBody>
          <a:bodyPr/>
          <a:lstStyle/>
          <a:p>
            <a:r>
              <a:rPr lang="en-US"/>
              <a:t>Signals and Waveforms: Grouping</a:t>
            </a:r>
          </a:p>
        </p:txBody>
      </p:sp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152400" y="846138"/>
            <a:ext cx="8839200" cy="53260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43788" cy="474663"/>
          </a:xfrm>
        </p:spPr>
        <p:txBody>
          <a:bodyPr/>
          <a:lstStyle/>
          <a:p>
            <a:r>
              <a:rPr lang="en-US"/>
              <a:t>Signals and Waveforms: Circuit 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84863" cy="474663"/>
          </a:xfrm>
        </p:spPr>
        <p:txBody>
          <a:bodyPr/>
          <a:lstStyle/>
          <a:p>
            <a:r>
              <a:rPr lang="en-US"/>
              <a:t>Sample Debugging Waveform</a:t>
            </a:r>
          </a:p>
        </p:txBody>
      </p:sp>
      <p:pic>
        <p:nvPicPr>
          <p:cNvPr id="2349060" name="Picture 4" descr="model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848600" cy="57023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198813" cy="474663"/>
          </a:xfrm>
        </p:spPr>
        <p:txBody>
          <a:bodyPr/>
          <a:lstStyle/>
          <a:p>
            <a:r>
              <a:rPr lang="en-US"/>
              <a:t>Type of Circuits</a:t>
            </a:r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207000"/>
          </a:xfrm>
        </p:spPr>
        <p:txBody>
          <a:bodyPr/>
          <a:lstStyle/>
          <a:p>
            <a:r>
              <a:rPr lang="en-US"/>
              <a:t>Synchronous Digital Systems are made up of two basic types of circuits:</a:t>
            </a:r>
          </a:p>
          <a:p>
            <a:r>
              <a:rPr lang="en-US" u="sng">
                <a:solidFill>
                  <a:schemeClr val="accent2"/>
                </a:solidFill>
              </a:rPr>
              <a:t>Combinational Logic (CL) circuits</a:t>
            </a:r>
            <a:endParaRPr lang="en-US"/>
          </a:p>
          <a:p>
            <a:pPr lvl="1"/>
            <a:r>
              <a:rPr lang="en-US"/>
              <a:t>Our previous adder circuit is an example.</a:t>
            </a:r>
          </a:p>
          <a:p>
            <a:pPr lvl="1"/>
            <a:r>
              <a:rPr lang="en-US">
                <a:solidFill>
                  <a:srgbClr val="800080"/>
                </a:solidFill>
              </a:rPr>
              <a:t>Output is a function of the inputs only.</a:t>
            </a:r>
            <a:endParaRPr lang="en-US"/>
          </a:p>
          <a:p>
            <a:pPr lvl="1"/>
            <a:r>
              <a:rPr lang="en-US"/>
              <a:t>Similar to a pure function in mathematics, y = f(x). (No way to store information from one invocation to the next.  No side effects) </a:t>
            </a:r>
          </a:p>
          <a:p>
            <a:r>
              <a:rPr lang="en-US" u="sng">
                <a:solidFill>
                  <a:schemeClr val="accent2"/>
                </a:solidFill>
              </a:rPr>
              <a:t>State Elements</a:t>
            </a:r>
            <a:r>
              <a:rPr lang="en-US"/>
              <a:t>: circuits that store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10375" cy="474663"/>
          </a:xfrm>
        </p:spPr>
        <p:txBody>
          <a:bodyPr/>
          <a:lstStyle/>
          <a:p>
            <a:r>
              <a:rPr lang="en-US"/>
              <a:t>Circuits with STATE (e.g., register)</a:t>
            </a:r>
          </a:p>
        </p:txBody>
      </p:sp>
      <p:pic>
        <p:nvPicPr>
          <p:cNvPr id="2419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4876800" cy="2613025"/>
          </a:xfrm>
          <a:prstGeom prst="rect">
            <a:avLst/>
          </a:prstGeom>
          <a:noFill/>
        </p:spPr>
      </p:pic>
      <p:pic>
        <p:nvPicPr>
          <p:cNvPr id="24197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3657600"/>
            <a:ext cx="5105400" cy="24717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214563"/>
            <a:ext cx="10239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952500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New-School Machine Structures</a:t>
            </a:r>
            <a:b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(It</a:t>
            </a:r>
            <a:r>
              <a:rPr lang="ja-JP" altLang="en-US" sz="2800" b="1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 a bit more complicated!)</a:t>
            </a:r>
          </a:p>
        </p:txBody>
      </p:sp>
      <p:sp>
        <p:nvSpPr>
          <p:cNvPr id="18437" name="Content Placeholder 42"/>
          <p:cNvSpPr>
            <a:spLocks noGrp="1"/>
          </p:cNvSpPr>
          <p:nvPr>
            <p:ph sz="half" idx="1"/>
          </p:nvPr>
        </p:nvSpPr>
        <p:spPr>
          <a:xfrm>
            <a:off x="0" y="1387475"/>
            <a:ext cx="34226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Requests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Assigned to computer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Search </a:t>
            </a:r>
            <a:r>
              <a:rPr lang="ja-JP" altLang="en-US" sz="1800">
                <a:latin typeface="Calibri" charset="0"/>
                <a:ea typeface="ＭＳ Ｐゴシック" charset="0"/>
              </a:rPr>
              <a:t>“</a:t>
            </a:r>
            <a:r>
              <a:rPr lang="en-US" sz="1800">
                <a:latin typeface="Calibri" charset="0"/>
                <a:ea typeface="ＭＳ Ｐゴシック" charset="0"/>
              </a:rPr>
              <a:t>Garcia</a:t>
            </a:r>
            <a:r>
              <a:rPr lang="ja-JP" altLang="en-US" sz="1800">
                <a:latin typeface="Calibri" charset="0"/>
                <a:ea typeface="ＭＳ Ｐゴシック" charset="0"/>
              </a:rPr>
              <a:t>”</a:t>
            </a:r>
            <a:endParaRPr lang="en-US" sz="18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Threads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Assigned to core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Instructions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&gt;1 instruction @ one time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Data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&gt;1 data item @ one time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Hardware descriptions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All gates @ one time</a:t>
            </a:r>
          </a:p>
        </p:txBody>
      </p:sp>
      <p:sp>
        <p:nvSpPr>
          <p:cNvPr id="18441" name="TextBox 96"/>
          <p:cNvSpPr txBox="1">
            <a:spLocks noChangeArrowheads="1"/>
          </p:cNvSpPr>
          <p:nvPr/>
        </p:nvSpPr>
        <p:spPr bwMode="auto">
          <a:xfrm>
            <a:off x="8170863" y="1665288"/>
            <a:ext cx="787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lnSpc>
                <a:spcPct val="80000"/>
              </a:lnSpc>
            </a:pPr>
            <a:r>
              <a:rPr lang="en-US" sz="1800" smtClean="0">
                <a:solidFill>
                  <a:prstClr val="black"/>
                </a:solidFill>
              </a:rPr>
              <a:t>Smart</a:t>
            </a:r>
            <a:br>
              <a:rPr lang="en-US" sz="1800" smtClean="0">
                <a:solidFill>
                  <a:prstClr val="black"/>
                </a:solidFill>
              </a:rPr>
            </a:br>
            <a:r>
              <a:rPr lang="en-US" sz="1800" smtClean="0">
                <a:solidFill>
                  <a:prstClr val="black"/>
                </a:solidFill>
              </a:rPr>
              <a:t>Phone</a:t>
            </a:r>
          </a:p>
        </p:txBody>
      </p:sp>
      <p:sp>
        <p:nvSpPr>
          <p:cNvPr id="18442" name="TextBox 117"/>
          <p:cNvSpPr txBox="1">
            <a:spLocks noChangeArrowheads="1"/>
          </p:cNvSpPr>
          <p:nvPr/>
        </p:nvSpPr>
        <p:spPr bwMode="auto">
          <a:xfrm>
            <a:off x="3916363" y="1665288"/>
            <a:ext cx="13049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lnSpc>
                <a:spcPct val="80000"/>
              </a:lnSpc>
            </a:pPr>
            <a:r>
              <a:rPr lang="en-US" sz="1800" smtClean="0">
                <a:solidFill>
                  <a:prstClr val="black"/>
                </a:solidFill>
              </a:rPr>
              <a:t>Warehouse Scale Computer</a:t>
            </a:r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600" y="3833813"/>
            <a:ext cx="5249863" cy="1587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4" name="TextBox 168"/>
          <p:cNvSpPr txBox="1">
            <a:spLocks noChangeArrowheads="1"/>
          </p:cNvSpPr>
          <p:nvPr/>
        </p:nvSpPr>
        <p:spPr bwMode="auto">
          <a:xfrm>
            <a:off x="1870075" y="1063625"/>
            <a:ext cx="3176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i="1" smtClean="0">
                <a:solidFill>
                  <a:prstClr val="black"/>
                </a:solidFill>
              </a:rPr>
              <a:t>Software        Hardware</a:t>
            </a:r>
          </a:p>
        </p:txBody>
      </p:sp>
      <p:sp>
        <p:nvSpPr>
          <p:cNvPr id="18445" name="TextBox 170"/>
          <p:cNvSpPr txBox="1">
            <a:spLocks noChangeArrowheads="1"/>
          </p:cNvSpPr>
          <p:nvPr/>
        </p:nvSpPr>
        <p:spPr bwMode="auto">
          <a:xfrm>
            <a:off x="2560638" y="2274888"/>
            <a:ext cx="161925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</a:pPr>
            <a:r>
              <a:rPr lang="en-US" sz="2000" i="1" smtClean="0">
                <a:solidFill>
                  <a:prstClr val="black"/>
                </a:solidFill>
              </a:rPr>
              <a:t>Harness</a:t>
            </a:r>
            <a:br>
              <a:rPr lang="en-US" sz="2000" i="1" smtClean="0">
                <a:solidFill>
                  <a:prstClr val="black"/>
                </a:solidFill>
              </a:rPr>
            </a:br>
            <a:r>
              <a:rPr lang="en-US" sz="2000" i="1" smtClean="0">
                <a:solidFill>
                  <a:prstClr val="black"/>
                </a:solidFill>
              </a:rPr>
              <a:t>Parallelism &amp;</a:t>
            </a:r>
          </a:p>
          <a:p>
            <a:pPr algn="ctr" defTabSz="457200" eaLnBrk="1" hangingPunct="1">
              <a:lnSpc>
                <a:spcPct val="90000"/>
              </a:lnSpc>
            </a:pPr>
            <a:r>
              <a:rPr lang="en-US" sz="2000" i="1" smtClean="0">
                <a:solidFill>
                  <a:prstClr val="black"/>
                </a:solidFill>
              </a:rPr>
              <a:t>Achieve High</a:t>
            </a:r>
            <a:br>
              <a:rPr lang="en-US" sz="2000" i="1" smtClean="0">
                <a:solidFill>
                  <a:prstClr val="black"/>
                </a:solidFill>
              </a:rPr>
            </a:br>
            <a:r>
              <a:rPr lang="en-US" sz="2000" i="1" smtClean="0">
                <a:solidFill>
                  <a:prstClr val="black"/>
                </a:solidFill>
              </a:rPr>
              <a:t>Performance</a:t>
            </a:r>
          </a:p>
        </p:txBody>
      </p:sp>
      <p:grpSp>
        <p:nvGrpSpPr>
          <p:cNvPr id="18446" name="Group 50"/>
          <p:cNvGrpSpPr>
            <a:grpSpLocks/>
          </p:cNvGrpSpPr>
          <p:nvPr/>
        </p:nvGrpSpPr>
        <p:grpSpPr bwMode="auto">
          <a:xfrm>
            <a:off x="5830889" y="5537200"/>
            <a:ext cx="3190823" cy="1289050"/>
            <a:chOff x="5831288" y="5537200"/>
            <a:chExt cx="3190182" cy="1289820"/>
          </a:xfrm>
        </p:grpSpPr>
        <p:sp>
          <p:nvSpPr>
            <p:cNvPr id="18490" name="TextBox 165"/>
            <p:cNvSpPr txBox="1">
              <a:spLocks noChangeArrowheads="1"/>
            </p:cNvSpPr>
            <p:nvPr/>
          </p:nvSpPr>
          <p:spPr bwMode="auto">
            <a:xfrm>
              <a:off x="7772410" y="5985754"/>
              <a:ext cx="1249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800" dirty="0" smtClean="0">
                  <a:solidFill>
                    <a:prstClr val="black"/>
                  </a:solidFill>
                </a:rPr>
                <a:t>Logic Gates</a:t>
              </a:r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018" y="5537200"/>
              <a:ext cx="55551" cy="581372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932" y="5537200"/>
              <a:ext cx="955483" cy="581372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93" name="Group 177"/>
            <p:cNvGrpSpPr>
              <a:grpSpLocks/>
            </p:cNvGrpSpPr>
            <p:nvPr/>
          </p:nvGrpSpPr>
          <p:grpSpPr bwMode="auto"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4349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552"/>
                <a:ext cx="2088730" cy="708448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</a:t>
                </a:r>
              </a:p>
            </p:txBody>
          </p:sp>
        </p:grpSp>
      </p:grpSp>
      <p:pic>
        <p:nvPicPr>
          <p:cNvPr id="18447" name="Picture 116" descr="cern-rack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335088"/>
            <a:ext cx="28590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8" name="Group 55"/>
          <p:cNvGrpSpPr>
            <a:grpSpLocks/>
          </p:cNvGrpSpPr>
          <p:nvPr/>
        </p:nvGrpSpPr>
        <p:grpSpPr bwMode="auto">
          <a:xfrm>
            <a:off x="3441700" y="2979738"/>
            <a:ext cx="5143500" cy="1625600"/>
            <a:chOff x="3442017" y="2980266"/>
            <a:chExt cx="5143176" cy="1625601"/>
          </a:xfrm>
        </p:grpSpPr>
        <p:grpSp>
          <p:nvGrpSpPr>
            <p:cNvPr id="18478" name="Group 53"/>
            <p:cNvGrpSpPr>
              <a:grpSpLocks/>
            </p:cNvGrpSpPr>
            <p:nvPr/>
          </p:nvGrpSpPr>
          <p:grpSpPr bwMode="auto"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18480" name="Picture 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617" y="2980266"/>
                <a:ext cx="1730266" cy="38893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0999" y="2980266"/>
                <a:ext cx="1084194" cy="38893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83" name="Group 144"/>
              <p:cNvGrpSpPr>
                <a:grpSpLocks/>
              </p:cNvGrpSpPr>
              <p:nvPr/>
            </p:nvGrpSpPr>
            <p:grpSpPr bwMode="auto"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8833" y="3369203"/>
                  <a:ext cx="4690767" cy="1236664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defRPr/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7956" y="3453341"/>
                  <a:ext cx="1185787" cy="31591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Core</a:t>
                  </a: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89829" y="3453341"/>
                  <a:ext cx="1185787" cy="31591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Core</a:t>
                  </a:r>
                </a:p>
              </p:txBody>
            </p:sp>
            <p:sp>
              <p:nvSpPr>
                <p:cNvPr id="18487" name="Rectangle 137"/>
                <p:cNvSpPr>
                  <a:spLocks noChangeArrowheads="1"/>
                </p:cNvSpPr>
                <p:nvPr/>
              </p:nvSpPr>
              <p:spPr bwMode="auto">
                <a:xfrm>
                  <a:off x="6242320" y="3413668"/>
                  <a:ext cx="3440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…</a:t>
                  </a:r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3323" y="3808941"/>
                  <a:ext cx="3303380" cy="357187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srgbClr val="000000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     Memory               (Cache)</a:t>
                  </a: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152" y="4199467"/>
                  <a:ext cx="330338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srgbClr val="000000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Input/Output</a:t>
                  </a:r>
                </a:p>
              </p:txBody>
            </p:sp>
          </p:grpSp>
        </p:grpSp>
        <p:sp>
          <p:nvSpPr>
            <p:cNvPr id="18479" name="TextBox 54"/>
            <p:cNvSpPr txBox="1">
              <a:spLocks noChangeArrowheads="1"/>
            </p:cNvSpPr>
            <p:nvPr/>
          </p:nvSpPr>
          <p:spPr bwMode="auto">
            <a:xfrm>
              <a:off x="6760107" y="3049938"/>
              <a:ext cx="112659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457200" eaLnBrk="1" hangingPunct="1">
                <a:lnSpc>
                  <a:spcPct val="80000"/>
                </a:lnSpc>
              </a:pPr>
              <a:r>
                <a:rPr lang="en-US" sz="1800" smtClean="0">
                  <a:solidFill>
                    <a:prstClr val="black"/>
                  </a:solidFill>
                </a:rPr>
                <a:t>Computer</a:t>
              </a:r>
            </a:p>
          </p:txBody>
        </p:sp>
      </p:grpSp>
      <p:grpSp>
        <p:nvGrpSpPr>
          <p:cNvPr id="18449" name="Group 90"/>
          <p:cNvGrpSpPr>
            <a:grpSpLocks/>
          </p:cNvGrpSpPr>
          <p:nvPr/>
        </p:nvGrpSpPr>
        <p:grpSpPr bwMode="auto">
          <a:xfrm>
            <a:off x="3365500" y="3454400"/>
            <a:ext cx="5626100" cy="2622550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0661" y="5624515"/>
              <a:ext cx="3627204" cy="342899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/>
              <a:r>
                <a: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Main Memory</a:t>
              </a:r>
            </a:p>
          </p:txBody>
        </p:sp>
        <p:grpSp>
          <p:nvGrpSpPr>
            <p:cNvPr id="18456" name="Group 89"/>
            <p:cNvGrpSpPr>
              <a:grpSpLocks/>
            </p:cNvGrpSpPr>
            <p:nvPr/>
          </p:nvGrpSpPr>
          <p:grpSpPr bwMode="auto"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18471" name="Group 48"/>
              <p:cNvGrpSpPr>
                <a:grpSpLocks/>
              </p:cNvGrpSpPr>
              <p:nvPr/>
            </p:nvGrpSpPr>
            <p:grpSpPr bwMode="auto"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4534"/>
                  <a:ext cx="5454288" cy="153065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defRPr/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204" y="3454411"/>
                  <a:ext cx="2253126" cy="1320123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918" y="3454411"/>
                  <a:ext cx="640232" cy="1320123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72" name="TextBox 161"/>
              <p:cNvSpPr txBox="1">
                <a:spLocks noChangeArrowheads="1"/>
              </p:cNvSpPr>
              <p:nvPr/>
            </p:nvSpPr>
            <p:spPr bwMode="auto">
              <a:xfrm>
                <a:off x="7515253" y="4306692"/>
                <a:ext cx="6413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 eaLnBrk="1" hangingPunct="1"/>
                <a:r>
                  <a:rPr lang="en-US" sz="1800" smtClean="0">
                    <a:solidFill>
                      <a:prstClr val="black"/>
                    </a:solidFill>
                  </a:rPr>
                  <a:t>Core</a:t>
                </a:r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764" y="4718056"/>
                <a:ext cx="2704926" cy="850896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     Instruction Unit(s)</a:t>
                </a:r>
              </a:p>
              <a:p>
                <a:pPr algn="ctr" defTabSz="457200" eaLnBrk="1" hangingPunct="1">
                  <a:lnSpc>
                    <a:spcPct val="90000"/>
                  </a:lnSpc>
                </a:pPr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ctr" defTabSz="457200" eaLnBrk="1" hangingPunct="1">
                  <a:lnSpc>
                    <a:spcPct val="90000"/>
                  </a:lnSpc>
                </a:pPr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9064" y="4686306"/>
                <a:ext cx="2362048" cy="488948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   Functional</a:t>
                </a:r>
              </a:p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Unit(s)</a:t>
                </a:r>
              </a:p>
            </p:txBody>
          </p:sp>
        </p:grpSp>
        <p:pic>
          <p:nvPicPr>
            <p:cNvPr id="18457" name="Picture 56" descr="600px-Pipeline_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262" y="4921249"/>
              <a:ext cx="908064" cy="65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8" name="Group 88"/>
            <p:cNvGrpSpPr>
              <a:grpSpLocks/>
            </p:cNvGrpSpPr>
            <p:nvPr/>
          </p:nvGrpSpPr>
          <p:grpSpPr bwMode="auto"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8459" name="Group 68"/>
              <p:cNvGrpSpPr>
                <a:grpSpLocks/>
              </p:cNvGrpSpPr>
              <p:nvPr/>
            </p:nvGrpSpPr>
            <p:grpSpPr bwMode="auto"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9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3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3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44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0" name="Group 79"/>
              <p:cNvGrpSpPr>
                <a:grpSpLocks/>
              </p:cNvGrpSpPr>
              <p:nvPr/>
            </p:nvGrpSpPr>
            <p:grpSpPr bwMode="auto"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7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2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2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47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1" name="Group 82"/>
              <p:cNvGrpSpPr>
                <a:grpSpLocks/>
              </p:cNvGrpSpPr>
              <p:nvPr/>
            </p:nvGrpSpPr>
            <p:grpSpPr bwMode="auto"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5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1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1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0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2" name="Group 85"/>
              <p:cNvGrpSpPr>
                <a:grpSpLocks/>
              </p:cNvGrpSpPr>
              <p:nvPr/>
            </p:nvGrpSpPr>
            <p:grpSpPr bwMode="auto"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3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0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0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3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23090" y="5440199"/>
            <a:ext cx="9120910" cy="1417799"/>
            <a:chOff x="23090" y="4620486"/>
            <a:chExt cx="9120909" cy="1417786"/>
          </a:xfrm>
        </p:grpSpPr>
        <p:grpSp>
          <p:nvGrpSpPr>
            <p:cNvPr id="18451" name="Group 62"/>
            <p:cNvGrpSpPr>
              <a:grpSpLocks/>
            </p:cNvGrpSpPr>
            <p:nvPr/>
          </p:nvGrpSpPr>
          <p:grpSpPr bwMode="auto">
            <a:xfrm>
              <a:off x="23090" y="4620486"/>
              <a:ext cx="9120909" cy="1417786"/>
              <a:chOff x="23090" y="4620486"/>
              <a:chExt cx="9120909" cy="141778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327774" y="5138168"/>
                <a:ext cx="2816225" cy="900104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3813" y="4620648"/>
                <a:ext cx="3284537" cy="758818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452" name="TextBox 63"/>
            <p:cNvSpPr txBox="1">
              <a:spLocks noChangeArrowheads="1"/>
            </p:cNvSpPr>
            <p:nvPr/>
          </p:nvSpPr>
          <p:spPr bwMode="auto">
            <a:xfrm>
              <a:off x="3810000" y="5352479"/>
              <a:ext cx="16237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800" dirty="0" smtClean="0">
                  <a:solidFill>
                    <a:srgbClr val="FF0000"/>
                  </a:solidFill>
                </a:rPr>
                <a:t>Today</a:t>
              </a:r>
              <a:r>
                <a:rPr lang="ja-JP" altLang="en-US" sz="1800" dirty="0" smtClean="0">
                  <a:solidFill>
                    <a:srgbClr val="FF0000"/>
                  </a:solidFill>
                </a:rPr>
                <a:t>’</a:t>
              </a:r>
              <a:r>
                <a:rPr lang="en-US" sz="1800" dirty="0" smtClean="0">
                  <a:solidFill>
                    <a:srgbClr val="FF0000"/>
                  </a:solidFill>
                </a:rPr>
                <a:t>s Lecture</a:t>
              </a:r>
            </a:p>
          </p:txBody>
        </p:sp>
      </p:grp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706-E263-2140-ABAD-30B390281E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Design 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77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51600" y="3640138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056063" cy="474663"/>
          </a:xfrm>
        </p:spPr>
        <p:txBody>
          <a:bodyPr/>
          <a:lstStyle/>
          <a:p>
            <a:r>
              <a:rPr lang="en-US"/>
              <a:t>And in conclusion…</a:t>
            </a:r>
          </a:p>
        </p:txBody>
      </p:sp>
      <p:sp>
        <p:nvSpPr>
          <p:cNvPr id="242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751388"/>
          </a:xfrm>
        </p:spPr>
        <p:txBody>
          <a:bodyPr/>
          <a:lstStyle/>
          <a:p>
            <a:r>
              <a:rPr lang="en-US"/>
              <a:t>ISA is very important abstraction layer</a:t>
            </a:r>
          </a:p>
          <a:p>
            <a:pPr lvl="1"/>
            <a:r>
              <a:rPr lang="en-US"/>
              <a:t>Contract between HW and SW</a:t>
            </a:r>
            <a:endParaRPr lang="en-US" i="1">
              <a:solidFill>
                <a:schemeClr val="accent2"/>
              </a:solidFill>
            </a:endParaRPr>
          </a:p>
          <a:p>
            <a:r>
              <a:rPr lang="en-US"/>
              <a:t>Clocks control pulse of our circuits</a:t>
            </a:r>
          </a:p>
          <a:p>
            <a:r>
              <a:rPr lang="en-US"/>
              <a:t>Voltages are analog, quantized to 0/1</a:t>
            </a:r>
          </a:p>
          <a:p>
            <a:r>
              <a:rPr lang="en-US"/>
              <a:t>Circuit delays are fact of life</a:t>
            </a:r>
          </a:p>
          <a:p>
            <a:r>
              <a:rPr lang="en-US"/>
              <a:t>Two types of circuits:</a:t>
            </a:r>
          </a:p>
          <a:p>
            <a:pPr lvl="1"/>
            <a:r>
              <a:rPr lang="en-US"/>
              <a:t>Stateless Combinational Logic (&amp;,|,~)</a:t>
            </a:r>
          </a:p>
          <a:p>
            <a:pPr lvl="1"/>
            <a:r>
              <a:rPr lang="en-US"/>
              <a:t>State circuits (e.g., registers)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641D3-C487-4465-922E-A87C2EE265BB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84238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latin typeface="Calibri" charset="0"/>
                <a:ea typeface="ＭＳ Ｐゴシック" charset="0"/>
                <a:cs typeface="ＭＳ Ｐゴシック" charset="0"/>
              </a:rPr>
              <a:t>What is Machine Structures?</a:t>
            </a:r>
          </a:p>
        </p:txBody>
      </p:sp>
      <p:sp>
        <p:nvSpPr>
          <p:cNvPr id="8" name="Oval 3" descr="5%"/>
          <p:cNvSpPr>
            <a:spLocks noChangeArrowheads="1"/>
          </p:cNvSpPr>
          <p:nvPr/>
        </p:nvSpPr>
        <p:spPr bwMode="auto">
          <a:xfrm>
            <a:off x="152400" y="2270313"/>
            <a:ext cx="8305800" cy="1801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63600" y="5214938"/>
            <a:ext cx="7281863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>
            <a:lvl1pPr marL="203200" indent="-203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dirty="0" smtClean="0">
                <a:solidFill>
                  <a:prstClr val="black"/>
                </a:solidFill>
                <a:latin typeface="Calibri" charset="0"/>
              </a:rPr>
              <a:t>Coordination of many </a:t>
            </a:r>
            <a:r>
              <a:rPr lang="en-US" sz="3200" i="1" dirty="0" smtClean="0">
                <a:solidFill>
                  <a:prstClr val="black"/>
                </a:solidFill>
                <a:latin typeface="Calibri" charset="0"/>
              </a:rPr>
              <a:t>levels of abstraction</a:t>
            </a:r>
            <a:endParaRPr lang="en-US" sz="3200" dirty="0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4572000" y="3157538"/>
            <a:ext cx="1282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I/O system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2908300" y="4536621"/>
            <a:ext cx="25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2362200" y="3157538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Processor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2286000" y="3151188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4572000" y="31575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2743200" y="2243138"/>
            <a:ext cx="1117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Compiler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2743200" y="2624138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4267200" y="1938338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Operating</a:t>
            </a:r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4279900" y="2243138"/>
            <a:ext cx="127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algn="ctr"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(MacOS X)</a:t>
            </a:r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 flipV="1">
            <a:off x="3505200" y="19383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6" name="Line 17"/>
          <p:cNvSpPr>
            <a:spLocks noChangeShapeType="1"/>
          </p:cNvSpPr>
          <p:nvPr/>
        </p:nvSpPr>
        <p:spPr bwMode="auto">
          <a:xfrm>
            <a:off x="3511550" y="1938338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>
            <a:off x="5715000" y="1938338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2667000" y="1582738"/>
            <a:ext cx="2168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Application (Chrome)</a:t>
            </a:r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 flipV="1">
            <a:off x="2438400" y="148113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0" name="Line 21"/>
          <p:cNvSpPr>
            <a:spLocks noChangeShapeType="1"/>
          </p:cNvSpPr>
          <p:nvPr/>
        </p:nvSpPr>
        <p:spPr bwMode="auto">
          <a:xfrm>
            <a:off x="5257800" y="1487488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3187700" y="4015921"/>
            <a:ext cx="165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Digital Design</a:t>
            </a:r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2724150" y="3984171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3124200" y="4308021"/>
            <a:ext cx="167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Circuit Design</a:t>
            </a:r>
          </a:p>
        </p:txBody>
      </p:sp>
      <p:sp>
        <p:nvSpPr>
          <p:cNvPr id="22554" name="Rectangle 25"/>
          <p:cNvSpPr>
            <a:spLocks noChangeArrowheads="1"/>
          </p:cNvSpPr>
          <p:nvPr/>
        </p:nvSpPr>
        <p:spPr bwMode="auto">
          <a:xfrm>
            <a:off x="2895600" y="4333421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5" name="Rectangle 26" descr="50%"/>
          <p:cNvSpPr>
            <a:spLocks noChangeArrowheads="1"/>
          </p:cNvSpPr>
          <p:nvPr/>
        </p:nvSpPr>
        <p:spPr bwMode="auto">
          <a:xfrm>
            <a:off x="838200" y="2963863"/>
            <a:ext cx="5372100" cy="19208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6" name="Rectangle 27"/>
          <p:cNvSpPr>
            <a:spLocks noChangeArrowheads="1"/>
          </p:cNvSpPr>
          <p:nvPr/>
        </p:nvSpPr>
        <p:spPr bwMode="auto">
          <a:xfrm>
            <a:off x="6238875" y="2827338"/>
            <a:ext cx="15255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Instruction Set</a:t>
            </a:r>
          </a:p>
          <a:p>
            <a:pPr algn="ctr" defTabSz="457200" eaLnBrk="1" hangingPunct="1">
              <a:lnSpc>
                <a:spcPct val="85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Architecture</a:t>
            </a:r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>
            <a:off x="2444750" y="1481138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8" name="Rectangle 29"/>
          <p:cNvSpPr>
            <a:spLocks noChangeArrowheads="1"/>
          </p:cNvSpPr>
          <p:nvPr/>
        </p:nvSpPr>
        <p:spPr bwMode="auto">
          <a:xfrm>
            <a:off x="2881313" y="3592513"/>
            <a:ext cx="2327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457200" eaLnBrk="1" hangingPunct="1"/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Datapath &amp; Control </a:t>
            </a:r>
          </a:p>
        </p:txBody>
      </p:sp>
      <p:sp>
        <p:nvSpPr>
          <p:cNvPr id="22559" name="Rectangle 30"/>
          <p:cNvSpPr>
            <a:spLocks noChangeArrowheads="1"/>
          </p:cNvSpPr>
          <p:nvPr/>
        </p:nvSpPr>
        <p:spPr bwMode="auto">
          <a:xfrm>
            <a:off x="2597150" y="3544888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3276600" y="4609646"/>
            <a:ext cx="1295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457200" eaLnBrk="1" hangingPunct="1"/>
            <a:r>
              <a:rPr lang="en-US" sz="16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transistors</a:t>
            </a:r>
          </a:p>
        </p:txBody>
      </p:sp>
      <p:sp>
        <p:nvSpPr>
          <p:cNvPr id="22561" name="Rectangle 32"/>
          <p:cNvSpPr>
            <a:spLocks noChangeArrowheads="1"/>
          </p:cNvSpPr>
          <p:nvPr/>
        </p:nvSpPr>
        <p:spPr bwMode="auto">
          <a:xfrm>
            <a:off x="2978150" y="4644571"/>
            <a:ext cx="2044700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2" name="Line 33"/>
          <p:cNvSpPr>
            <a:spLocks noChangeShapeType="1"/>
          </p:cNvSpPr>
          <p:nvPr/>
        </p:nvSpPr>
        <p:spPr bwMode="auto">
          <a:xfrm>
            <a:off x="3581400" y="31575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3" name="Rectangle 34"/>
          <p:cNvSpPr>
            <a:spLocks noChangeArrowheads="1"/>
          </p:cNvSpPr>
          <p:nvPr/>
        </p:nvSpPr>
        <p:spPr bwMode="auto">
          <a:xfrm>
            <a:off x="3568700" y="3157538"/>
            <a:ext cx="1003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Memory</a:t>
            </a:r>
          </a:p>
        </p:txBody>
      </p:sp>
      <p:sp>
        <p:nvSpPr>
          <p:cNvPr id="22564" name="Text Box 35"/>
          <p:cNvSpPr txBox="1">
            <a:spLocks noChangeArrowheads="1"/>
          </p:cNvSpPr>
          <p:nvPr/>
        </p:nvSpPr>
        <p:spPr bwMode="auto">
          <a:xfrm>
            <a:off x="762000" y="3081338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b="1" smtClean="0">
                <a:solidFill>
                  <a:prstClr val="black"/>
                </a:solidFill>
                <a:latin typeface="Calibri" charset="0"/>
              </a:rPr>
              <a:t>Hardware</a:t>
            </a:r>
          </a:p>
        </p:txBody>
      </p:sp>
      <p:sp>
        <p:nvSpPr>
          <p:cNvPr id="22565" name="Text Box 36"/>
          <p:cNvSpPr txBox="1">
            <a:spLocks noChangeArrowheads="1"/>
          </p:cNvSpPr>
          <p:nvPr/>
        </p:nvSpPr>
        <p:spPr bwMode="auto">
          <a:xfrm>
            <a:off x="762000" y="2598738"/>
            <a:ext cx="125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b="1" smtClean="0">
                <a:solidFill>
                  <a:prstClr val="black"/>
                </a:solidFill>
                <a:latin typeface="Calibri" charset="0"/>
              </a:rPr>
              <a:t>Software</a:t>
            </a:r>
          </a:p>
        </p:txBody>
      </p:sp>
      <p:sp>
        <p:nvSpPr>
          <p:cNvPr id="22566" name="Line 37"/>
          <p:cNvSpPr>
            <a:spLocks noChangeShapeType="1"/>
          </p:cNvSpPr>
          <p:nvPr/>
        </p:nvSpPr>
        <p:spPr bwMode="auto">
          <a:xfrm flipV="1">
            <a:off x="2133600" y="1973263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7" name="Line 38"/>
          <p:cNvSpPr>
            <a:spLocks noChangeShapeType="1"/>
          </p:cNvSpPr>
          <p:nvPr/>
        </p:nvSpPr>
        <p:spPr bwMode="auto">
          <a:xfrm>
            <a:off x="2133600" y="3167063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8" name="Rectangle 39"/>
          <p:cNvSpPr>
            <a:spLocks noChangeArrowheads="1"/>
          </p:cNvSpPr>
          <p:nvPr/>
        </p:nvSpPr>
        <p:spPr bwMode="auto">
          <a:xfrm>
            <a:off x="2755900" y="2243138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2743200" y="2624138"/>
            <a:ext cx="1371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Assembler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04800" y="2616200"/>
            <a:ext cx="8610600" cy="3833813"/>
            <a:chOff x="192" y="1648"/>
            <a:chExt cx="5424" cy="2415"/>
          </a:xfrm>
        </p:grpSpPr>
        <p:sp>
          <p:nvSpPr>
            <p:cNvPr id="22571" name="Rectangle 42"/>
            <p:cNvSpPr>
              <a:spLocks noChangeArrowheads="1"/>
            </p:cNvSpPr>
            <p:nvPr/>
          </p:nvSpPr>
          <p:spPr bwMode="auto">
            <a:xfrm>
              <a:off x="192" y="3552"/>
              <a:ext cx="5424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marL="203200" indent="-203200" algn="ctr" defTabSz="457200" eaLnBrk="1" hangingPunct="1">
                <a:lnSpc>
                  <a:spcPct val="75000"/>
                </a:lnSpc>
                <a:spcBef>
                  <a:spcPct val="65000"/>
                </a:spcBef>
                <a:buSzPct val="100000"/>
              </a:pPr>
              <a: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ISA is an important abstraction level:</a:t>
              </a:r>
              <a:b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</a:br>
              <a: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contract between HW &amp; SW</a:t>
              </a:r>
            </a:p>
          </p:txBody>
        </p:sp>
        <p:sp>
          <p:nvSpPr>
            <p:cNvPr id="22572" name="Oval 43"/>
            <p:cNvSpPr>
              <a:spLocks noChangeArrowheads="1"/>
            </p:cNvSpPr>
            <p:nvPr/>
          </p:nvSpPr>
          <p:spPr bwMode="auto">
            <a:xfrm>
              <a:off x="3877" y="1648"/>
              <a:ext cx="1093" cy="5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4000" b="1" dirty="0">
                <a:latin typeface="Calibri" charset="0"/>
                <a:ea typeface="ＭＳ Ｐゴシック" charset="0"/>
                <a:cs typeface="ＭＳ Ｐゴシック" charset="0"/>
              </a:rPr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8" y="2201863"/>
            <a:ext cx="3848100" cy="8969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lw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lw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sw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sw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$t0, 4($2)</a:t>
            </a: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p:oleObj spid="_x0000_s19469" name="Image" r:id="rId4" imgW="3492063" imgH="2400000" progId="">
              <p:embed/>
            </p:oleObj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857250" y="1435100"/>
            <a:ext cx="259080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Level Language</a:t>
            </a:r>
            <a:b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Program (e.g., C)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857250" y="2381250"/>
            <a:ext cx="280035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Assembly  Language Program (e.g., MIPS)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908050" y="32956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Machine  Language Program (MIPS)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04800" y="46672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8000"/>
              </a:lnSpc>
              <a:spcBef>
                <a:spcPct val="43000"/>
              </a:spcBef>
            </a:pPr>
            <a: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Architecture Description</a:t>
            </a:r>
            <a:b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(e.g., block diagrams)</a:t>
            </a:r>
            <a:r>
              <a:rPr lang="en-US" sz="180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2197100" y="2076450"/>
            <a:ext cx="1308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Compiler</a:t>
            </a: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2222500" y="29908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Assembler</a:t>
            </a:r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2108200" y="381635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Rectangle 16"/>
          <p:cNvSpPr>
            <a:spLocks noChangeArrowheads="1"/>
          </p:cNvSpPr>
          <p:nvPr/>
        </p:nvSpPr>
        <p:spPr bwMode="auto">
          <a:xfrm>
            <a:off x="381000" y="405765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Machine Interpretation</a:t>
            </a: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4624388" y="1336675"/>
            <a:ext cx="30861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temp = v[k];</a:t>
            </a:r>
          </a:p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v[k] = v[k+1];</a:t>
            </a:r>
          </a:p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v[k+1] = temp;</a:t>
            </a:r>
            <a:endParaRPr lang="en-US" sz="12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4624388" y="3125788"/>
            <a:ext cx="43846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0000 1001 1100 0110 1010 1111 0101 1000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1010 1111 0101 1000 0000 1001 1100 0110 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1100 0110 1010 1111 0101 1000 0000 1001 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0101 1000 0000 1001 1100 0110 1010 1111 </a:t>
            </a:r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844550" y="381635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0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1" name="Rectangle 24"/>
          <p:cNvSpPr>
            <a:spLocks noChangeArrowheads="1"/>
          </p:cNvSpPr>
          <p:nvPr/>
        </p:nvSpPr>
        <p:spPr bwMode="auto">
          <a:xfrm>
            <a:off x="609600" y="60706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8000"/>
              </a:lnSpc>
              <a:spcBef>
                <a:spcPct val="43000"/>
              </a:spcBef>
            </a:pPr>
            <a: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  <a:t>Logic Circuit Description</a:t>
            </a:r>
            <a:b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  <a:t>(Circuit Schematic Diagrams)</a:t>
            </a:r>
          </a:p>
        </p:txBody>
      </p:sp>
      <p:sp>
        <p:nvSpPr>
          <p:cNvPr id="23572" name="Line 26"/>
          <p:cNvSpPr>
            <a:spLocks noChangeShapeType="1"/>
          </p:cNvSpPr>
          <p:nvPr/>
        </p:nvSpPr>
        <p:spPr bwMode="auto">
          <a:xfrm>
            <a:off x="2286000" y="522446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3" name="Rectangle 27"/>
          <p:cNvSpPr>
            <a:spLocks noChangeArrowheads="1"/>
          </p:cNvSpPr>
          <p:nvPr/>
        </p:nvSpPr>
        <p:spPr bwMode="auto">
          <a:xfrm>
            <a:off x="381000" y="53689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Architecture Implementation</a:t>
            </a:r>
          </a:p>
        </p:txBody>
      </p:sp>
      <p:pic>
        <p:nvPicPr>
          <p:cNvPr id="23574" name="Picture 35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178300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36"/>
          <p:cNvSpPr>
            <a:spLocks noChangeArrowheads="1"/>
          </p:cNvSpPr>
          <p:nvPr/>
        </p:nvSpPr>
        <p:spPr bwMode="auto">
          <a:xfrm>
            <a:off x="6008688" y="5291138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6" name="TextBox 24"/>
          <p:cNvSpPr txBox="1">
            <a:spLocks noChangeArrowheads="1"/>
          </p:cNvSpPr>
          <p:nvPr/>
        </p:nvSpPr>
        <p:spPr bwMode="auto">
          <a:xfrm>
            <a:off x="6367463" y="2184400"/>
            <a:ext cx="258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Anything can be represented</a:t>
            </a:r>
            <a:br>
              <a:rPr lang="en-US" sz="1600" smtClean="0">
                <a:solidFill>
                  <a:prstClr val="black"/>
                </a:solidFill>
                <a:latin typeface="Calibri" charset="0"/>
              </a:rPr>
            </a:b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as a </a:t>
            </a:r>
            <a:r>
              <a:rPr lang="en-US" sz="1600" i="1" smtClean="0">
                <a:solidFill>
                  <a:prstClr val="black"/>
                </a:solidFill>
                <a:latin typeface="Calibri" charset="0"/>
              </a:rPr>
              <a:t>number</a:t>
            </a: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, </a:t>
            </a:r>
            <a:br>
              <a:rPr lang="en-US" sz="1600" smtClean="0">
                <a:solidFill>
                  <a:prstClr val="black"/>
                </a:solidFill>
                <a:latin typeface="Calibri" charset="0"/>
              </a:rPr>
            </a:b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i.e., data or instructions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8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3D7-8EA6-2847-B6EC-49B2FF37B2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pPr algn="l"/>
            <a:r>
              <a:rPr lang="en-US" sz="4000" b="1" dirty="0" smtClean="0"/>
              <a:t>Synchronous Digital Systems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None/>
            </a:pPr>
            <a:r>
              <a:rPr lang="en-US" i="1" dirty="0" smtClean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Hardware </a:t>
            </a:r>
            <a:r>
              <a:rPr lang="en-US" i="1" dirty="0">
                <a:solidFill>
                  <a:schemeClr val="accent1"/>
                </a:solidFill>
                <a:latin typeface="Calibri" charset="0"/>
              </a:rPr>
              <a:t>of a processor, such as the MIPS, 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is an </a:t>
            </a:r>
            <a:r>
              <a:rPr lang="en-US" i="1" dirty="0">
                <a:solidFill>
                  <a:schemeClr val="accent1"/>
                </a:solidFill>
                <a:latin typeface="Calibri" charset="0"/>
              </a:rPr>
              <a:t>example of a Synchronous Digital 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System</a:t>
            </a:r>
            <a:endParaRPr lang="en-US" i="1" dirty="0">
              <a:solidFill>
                <a:schemeClr val="accent1"/>
              </a:solidFill>
              <a:latin typeface="Calibri" charset="0"/>
            </a:endParaRP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i="1" dirty="0" smtClean="0">
                <a:solidFill>
                  <a:prstClr val="black"/>
                </a:solidFill>
                <a:latin typeface="Calibri" charset="0"/>
              </a:rPr>
              <a:t>Synchronous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All operations coordinated by a central clock</a:t>
            </a:r>
          </a:p>
          <a:p>
            <a:pPr lvl="2">
              <a:lnSpc>
                <a:spcPct val="85000"/>
              </a:lnSpc>
              <a:spcBef>
                <a:spcPct val="40000"/>
              </a:spcBef>
              <a:buSzPct val="100000"/>
              <a:buFont typeface="Wingdings" charset="0"/>
              <a:buChar char="§"/>
            </a:pPr>
            <a:r>
              <a:rPr lang="ja-JP" alt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Heartbeat</a:t>
            </a:r>
            <a:r>
              <a:rPr lang="ja-JP" alt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of the system!</a:t>
            </a: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i="1" dirty="0">
                <a:solidFill>
                  <a:prstClr val="black"/>
                </a:solidFill>
                <a:latin typeface="Calibri" charset="0"/>
              </a:rPr>
              <a:t>Digital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All values represented by discrete values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Electrical signals are treated as 1s and 0s;</a:t>
            </a:r>
            <a:b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</a:b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grouped together to form 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words</a:t>
            </a:r>
            <a:endParaRPr lang="en-US" dirty="0">
              <a:solidFill>
                <a:prstClr val="black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algn="l"/>
            <a:r>
              <a:rPr lang="en-US" sz="4000" b="1" dirty="0" smtClean="0"/>
              <a:t>Logic Design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410200"/>
          </a:xfrm>
        </p:spPr>
        <p:txBody>
          <a:bodyPr/>
          <a:lstStyle/>
          <a:p>
            <a:r>
              <a:rPr lang="en-US" sz="2000" b="0" dirty="0" smtClean="0"/>
              <a:t>Next several weeks: we will study how a modern processor is built; starting with basic elements as building blocks</a:t>
            </a:r>
          </a:p>
          <a:p>
            <a:r>
              <a:rPr lang="en-US" sz="2400" dirty="0" smtClean="0"/>
              <a:t>Why study hardware design?</a:t>
            </a:r>
          </a:p>
          <a:p>
            <a:pPr lvl="1"/>
            <a:r>
              <a:rPr lang="en-US" sz="2000" dirty="0" smtClean="0"/>
              <a:t>Understand capabilities and limitations of </a:t>
            </a:r>
            <a:r>
              <a:rPr lang="en-US" sz="2000" dirty="0" err="1" smtClean="0"/>
              <a:t>hw</a:t>
            </a:r>
            <a:r>
              <a:rPr lang="en-US" sz="2000" dirty="0" smtClean="0"/>
              <a:t> in general and processors in particular</a:t>
            </a:r>
          </a:p>
          <a:p>
            <a:pPr lvl="1"/>
            <a:r>
              <a:rPr lang="en-US" sz="2000" dirty="0" smtClean="0"/>
              <a:t>What processors can do fast and what they can</a:t>
            </a:r>
            <a:r>
              <a:rPr lang="ja-JP" altLang="en-US" sz="2000" dirty="0" smtClean="0"/>
              <a:t>’</a:t>
            </a:r>
            <a:r>
              <a:rPr lang="en-US" sz="2000" dirty="0" smtClean="0"/>
              <a:t>t do fast </a:t>
            </a:r>
            <a:br>
              <a:rPr lang="en-US" sz="2000" dirty="0" smtClean="0"/>
            </a:br>
            <a:r>
              <a:rPr lang="en-US" sz="2000" dirty="0" smtClean="0"/>
              <a:t>(avoid slow things if you want your code to run fast!)</a:t>
            </a:r>
          </a:p>
          <a:p>
            <a:pPr lvl="1"/>
            <a:r>
              <a:rPr lang="en-US" sz="2000" dirty="0" smtClean="0"/>
              <a:t>Background for more in depth hw studies for your interest</a:t>
            </a:r>
          </a:p>
          <a:p>
            <a:pPr lvl="1"/>
            <a:r>
              <a:rPr lang="en-US" sz="2000" dirty="0" smtClean="0"/>
              <a:t>There is just so much you can do with standard processors: you may need to design own custom hw for extra performance</a:t>
            </a:r>
          </a:p>
          <a:p>
            <a:r>
              <a:rPr lang="en-US" sz="2400" dirty="0" err="1" smtClean="0"/>
              <a:t>Logism</a:t>
            </a:r>
            <a:r>
              <a:rPr lang="en-US" sz="2400" dirty="0" smtClean="0"/>
              <a:t>, </a:t>
            </a:r>
            <a:r>
              <a:rPr lang="en-US" sz="2000" b="0" dirty="0" smtClean="0"/>
              <a:t>a</a:t>
            </a:r>
            <a:r>
              <a:rPr lang="en-CA" sz="2000" b="0" dirty="0" smtClean="0"/>
              <a:t>n educational tool for designing and simulating digital logic circuits</a:t>
            </a:r>
          </a:p>
          <a:p>
            <a:pPr lvl="1"/>
            <a:r>
              <a:rPr lang="en-US" sz="1600" dirty="0" smtClean="0"/>
              <a:t>http://www.cburch.com/logisim/</a:t>
            </a:r>
            <a:endParaRPr lang="en-US" sz="16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2"/>
          <p:cNvSpPr>
            <a:spLocks noChangeArrowheads="1"/>
          </p:cNvSpPr>
          <p:nvPr/>
        </p:nvSpPr>
        <p:spPr bwMode="auto">
          <a:xfrm>
            <a:off x="4692650" y="2968625"/>
            <a:ext cx="4070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Close switch (if A is 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or asserted)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turn on light bulb (Z)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18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Rectangle 33"/>
          <p:cNvSpPr>
            <a:spLocks noChangeArrowheads="1"/>
          </p:cNvSpPr>
          <p:nvPr/>
        </p:nvSpPr>
        <p:spPr bwMode="auto">
          <a:xfrm>
            <a:off x="2192338" y="25812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677" name="Rectangle 34"/>
          <p:cNvSpPr>
            <a:spLocks noChangeArrowheads="1"/>
          </p:cNvSpPr>
          <p:nvPr/>
        </p:nvSpPr>
        <p:spPr bwMode="auto">
          <a:xfrm>
            <a:off x="3792538" y="25812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</a:t>
            </a:r>
          </a:p>
        </p:txBody>
      </p:sp>
      <p:sp>
        <p:nvSpPr>
          <p:cNvPr id="28678" name="Line 36"/>
          <p:cNvSpPr>
            <a:spLocks noChangeShapeType="1"/>
          </p:cNvSpPr>
          <p:nvPr/>
        </p:nvSpPr>
        <p:spPr bwMode="auto">
          <a:xfrm>
            <a:off x="2057400" y="26289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9" name="Rectangle 60"/>
          <p:cNvSpPr>
            <a:spLocks noChangeArrowheads="1"/>
          </p:cNvSpPr>
          <p:nvPr/>
        </p:nvSpPr>
        <p:spPr bwMode="auto">
          <a:xfrm>
            <a:off x="4692650" y="4649788"/>
            <a:ext cx="4070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Open switch (if A is 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or unasserted)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turn off light bulb (Z)</a:t>
            </a:r>
          </a:p>
        </p:txBody>
      </p:sp>
      <p:sp>
        <p:nvSpPr>
          <p:cNvPr id="20612" name="Rectangle 13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a typeface="+mj-ea"/>
                <a:cs typeface="+mj-cs"/>
              </a:rPr>
              <a:t>Switches: Basic Element of Physical Implementations</a:t>
            </a:r>
          </a:p>
        </p:txBody>
      </p:sp>
      <p:sp>
        <p:nvSpPr>
          <p:cNvPr id="28681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Implementing a simple circuit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arrow shows action if wire changes to 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):</a:t>
            </a:r>
          </a:p>
        </p:txBody>
      </p:sp>
      <p:sp>
        <p:nvSpPr>
          <p:cNvPr id="28682" name="Rectangle 74"/>
          <p:cNvSpPr>
            <a:spLocks noChangeArrowheads="1"/>
          </p:cNvSpPr>
          <p:nvPr/>
        </p:nvSpPr>
        <p:spPr bwMode="auto">
          <a:xfrm>
            <a:off x="3935413" y="5829300"/>
            <a:ext cx="1582509" cy="46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 </a:t>
            </a:r>
            <a:r>
              <a:rPr lang="en-US" sz="3600" b="1" dirty="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3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</a:t>
            </a:r>
          </a:p>
        </p:txBody>
      </p:sp>
      <p:sp>
        <p:nvSpPr>
          <p:cNvPr id="28683" name="Line 76"/>
          <p:cNvSpPr>
            <a:spLocks noChangeShapeType="1"/>
          </p:cNvSpPr>
          <p:nvPr/>
        </p:nvSpPr>
        <p:spPr bwMode="auto">
          <a:xfrm>
            <a:off x="2286000" y="32385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4" name="Line 77"/>
          <p:cNvSpPr>
            <a:spLocks noChangeShapeType="1"/>
          </p:cNvSpPr>
          <p:nvPr/>
        </p:nvSpPr>
        <p:spPr bwMode="auto">
          <a:xfrm>
            <a:off x="3886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5" name="Line 78"/>
          <p:cNvSpPr>
            <a:spLocks noChangeShapeType="1"/>
          </p:cNvSpPr>
          <p:nvPr/>
        </p:nvSpPr>
        <p:spPr bwMode="auto">
          <a:xfrm flipH="1">
            <a:off x="2895600" y="36957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6" name="Line 79"/>
          <p:cNvSpPr>
            <a:spLocks noChangeShapeType="1"/>
          </p:cNvSpPr>
          <p:nvPr/>
        </p:nvSpPr>
        <p:spPr bwMode="auto">
          <a:xfrm flipH="1">
            <a:off x="1219200" y="36957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7" name="Line 80"/>
          <p:cNvSpPr>
            <a:spLocks noChangeShapeType="1"/>
          </p:cNvSpPr>
          <p:nvPr/>
        </p:nvSpPr>
        <p:spPr bwMode="auto">
          <a:xfrm flipV="1">
            <a:off x="1219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8" name="Line 81"/>
          <p:cNvSpPr>
            <a:spLocks noChangeShapeType="1"/>
          </p:cNvSpPr>
          <p:nvPr/>
        </p:nvSpPr>
        <p:spPr bwMode="auto">
          <a:xfrm>
            <a:off x="1219200" y="32385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89" name="Group 85"/>
          <p:cNvGrpSpPr>
            <a:grpSpLocks/>
          </p:cNvGrpSpPr>
          <p:nvPr/>
        </p:nvGrpSpPr>
        <p:grpSpPr bwMode="auto">
          <a:xfrm>
            <a:off x="3124200" y="2687638"/>
            <a:ext cx="762000" cy="550862"/>
            <a:chOff x="1872" y="1440"/>
            <a:chExt cx="480" cy="347"/>
          </a:xfrm>
        </p:grpSpPr>
        <p:sp>
          <p:nvSpPr>
            <p:cNvPr id="28736" name="Oval 9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7" name="Oval 11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8" name="Oval 12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9" name="Oval 13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0" name="Oval 14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1" name="Line 15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2" name="Line 16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3" name="Line 17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4" name="Line 18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5" name="Oval 35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6" name="Line 82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7" name="Line 83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90" name="Group 97"/>
          <p:cNvGrpSpPr>
            <a:grpSpLocks/>
          </p:cNvGrpSpPr>
          <p:nvPr/>
        </p:nvGrpSpPr>
        <p:grpSpPr bwMode="auto">
          <a:xfrm>
            <a:off x="1752600" y="3009900"/>
            <a:ext cx="609600" cy="304800"/>
            <a:chOff x="1104" y="1728"/>
            <a:chExt cx="384" cy="192"/>
          </a:xfrm>
        </p:grpSpPr>
        <p:sp>
          <p:nvSpPr>
            <p:cNvPr id="28733" name="Line 21"/>
            <p:cNvSpPr>
              <a:spLocks noChangeShapeType="1"/>
            </p:cNvSpPr>
            <p:nvPr/>
          </p:nvSpPr>
          <p:spPr bwMode="auto">
            <a:xfrm flipH="1" flipV="1">
              <a:off x="1200" y="1728"/>
              <a:ext cx="24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4" name="Oval 86"/>
            <p:cNvSpPr>
              <a:spLocks noChangeArrowheads="1"/>
            </p:cNvSpPr>
            <p:nvPr/>
          </p:nvSpPr>
          <p:spPr bwMode="auto">
            <a:xfrm>
              <a:off x="1392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5" name="Oval 87"/>
            <p:cNvSpPr>
              <a:spLocks noChangeArrowheads="1"/>
            </p:cNvSpPr>
            <p:nvPr/>
          </p:nvSpPr>
          <p:spPr bwMode="auto">
            <a:xfrm>
              <a:off x="1104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91" name="Group 96"/>
          <p:cNvGrpSpPr>
            <a:grpSpLocks/>
          </p:cNvGrpSpPr>
          <p:nvPr/>
        </p:nvGrpSpPr>
        <p:grpSpPr bwMode="auto">
          <a:xfrm>
            <a:off x="2514600" y="3467100"/>
            <a:ext cx="381000" cy="457200"/>
            <a:chOff x="1584" y="2016"/>
            <a:chExt cx="240" cy="288"/>
          </a:xfrm>
        </p:grpSpPr>
        <p:sp>
          <p:nvSpPr>
            <p:cNvPr id="28727" name="Line 88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8" name="Line 89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9" name="Line 90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0" name="Line 91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1" name="Line 92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2" name="Line 93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692" name="Rectangle 98"/>
          <p:cNvSpPr>
            <a:spLocks noChangeArrowheads="1"/>
          </p:cNvSpPr>
          <p:nvPr/>
        </p:nvSpPr>
        <p:spPr bwMode="auto">
          <a:xfrm>
            <a:off x="2192338" y="4387850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693" name="Line 99"/>
          <p:cNvSpPr>
            <a:spLocks noChangeShapeType="1"/>
          </p:cNvSpPr>
          <p:nvPr/>
        </p:nvSpPr>
        <p:spPr bwMode="auto">
          <a:xfrm>
            <a:off x="2057400" y="4435475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4" name="Line 100"/>
          <p:cNvSpPr>
            <a:spLocks noChangeShapeType="1"/>
          </p:cNvSpPr>
          <p:nvPr/>
        </p:nvSpPr>
        <p:spPr bwMode="auto">
          <a:xfrm>
            <a:off x="2286000" y="49149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5" name="Line 101"/>
          <p:cNvSpPr>
            <a:spLocks noChangeShapeType="1"/>
          </p:cNvSpPr>
          <p:nvPr/>
        </p:nvSpPr>
        <p:spPr bwMode="auto">
          <a:xfrm>
            <a:off x="3886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6" name="Line 102"/>
          <p:cNvSpPr>
            <a:spLocks noChangeShapeType="1"/>
          </p:cNvSpPr>
          <p:nvPr/>
        </p:nvSpPr>
        <p:spPr bwMode="auto">
          <a:xfrm flipH="1">
            <a:off x="2895600" y="53721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7" name="Line 103"/>
          <p:cNvSpPr>
            <a:spLocks noChangeShapeType="1"/>
          </p:cNvSpPr>
          <p:nvPr/>
        </p:nvSpPr>
        <p:spPr bwMode="auto">
          <a:xfrm flipH="1">
            <a:off x="1219200" y="53721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8" name="Line 104"/>
          <p:cNvSpPr>
            <a:spLocks noChangeShapeType="1"/>
          </p:cNvSpPr>
          <p:nvPr/>
        </p:nvSpPr>
        <p:spPr bwMode="auto">
          <a:xfrm flipV="1">
            <a:off x="1219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9" name="Line 105"/>
          <p:cNvSpPr>
            <a:spLocks noChangeShapeType="1"/>
          </p:cNvSpPr>
          <p:nvPr/>
        </p:nvSpPr>
        <p:spPr bwMode="auto">
          <a:xfrm>
            <a:off x="1219200" y="49149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700" name="Group 106"/>
          <p:cNvGrpSpPr>
            <a:grpSpLocks/>
          </p:cNvGrpSpPr>
          <p:nvPr/>
        </p:nvGrpSpPr>
        <p:grpSpPr bwMode="auto">
          <a:xfrm>
            <a:off x="3124200" y="4364038"/>
            <a:ext cx="762000" cy="550862"/>
            <a:chOff x="1872" y="1440"/>
            <a:chExt cx="480" cy="347"/>
          </a:xfrm>
        </p:grpSpPr>
        <p:sp>
          <p:nvSpPr>
            <p:cNvPr id="28715" name="Oval 107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6" name="Oval 108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7" name="Oval 109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8" name="Oval 110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9" name="Oval 111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0" name="Line 112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1" name="Line 113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2" name="Line 114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3" name="Line 115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4" name="Oval 116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5" name="Line 117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6" name="Line 118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701" name="Group 130"/>
          <p:cNvGrpSpPr>
            <a:grpSpLocks/>
          </p:cNvGrpSpPr>
          <p:nvPr/>
        </p:nvGrpSpPr>
        <p:grpSpPr bwMode="auto">
          <a:xfrm>
            <a:off x="1752600" y="4838700"/>
            <a:ext cx="609600" cy="152400"/>
            <a:chOff x="1104" y="3168"/>
            <a:chExt cx="384" cy="96"/>
          </a:xfrm>
        </p:grpSpPr>
        <p:sp>
          <p:nvSpPr>
            <p:cNvPr id="28712" name="Line 120"/>
            <p:cNvSpPr>
              <a:spLocks noChangeShapeType="1"/>
            </p:cNvSpPr>
            <p:nvPr/>
          </p:nvSpPr>
          <p:spPr bwMode="auto">
            <a:xfrm flipH="1" flipV="1">
              <a:off x="1152" y="321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3" name="Oval 121"/>
            <p:cNvSpPr>
              <a:spLocks noChangeArrowheads="1"/>
            </p:cNvSpPr>
            <p:nvPr/>
          </p:nvSpPr>
          <p:spPr bwMode="auto">
            <a:xfrm>
              <a:off x="1392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4" name="Oval 122"/>
            <p:cNvSpPr>
              <a:spLocks noChangeArrowheads="1"/>
            </p:cNvSpPr>
            <p:nvPr/>
          </p:nvSpPr>
          <p:spPr bwMode="auto">
            <a:xfrm>
              <a:off x="1104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702" name="Group 123"/>
          <p:cNvGrpSpPr>
            <a:grpSpLocks/>
          </p:cNvGrpSpPr>
          <p:nvPr/>
        </p:nvGrpSpPr>
        <p:grpSpPr bwMode="auto">
          <a:xfrm>
            <a:off x="2514600" y="5143500"/>
            <a:ext cx="381000" cy="457200"/>
            <a:chOff x="1584" y="2016"/>
            <a:chExt cx="240" cy="288"/>
          </a:xfrm>
        </p:grpSpPr>
        <p:sp>
          <p:nvSpPr>
            <p:cNvPr id="28706" name="Line 124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7" name="Line 125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8" name="Line 126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9" name="Line 127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0" name="Line 128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1" name="Line 129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703" name="Rectangle 131"/>
          <p:cNvSpPr>
            <a:spLocks noChangeArrowheads="1"/>
          </p:cNvSpPr>
          <p:nvPr/>
        </p:nvSpPr>
        <p:spPr bwMode="auto">
          <a:xfrm>
            <a:off x="3810000" y="422910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</a:t>
            </a: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2209800" y="3017837"/>
            <a:ext cx="901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2260600" y="4873625"/>
            <a:ext cx="7508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pSp>
        <p:nvGrpSpPr>
          <p:cNvPr id="30725" name="Group 16"/>
          <p:cNvGrpSpPr>
            <a:grpSpLocks/>
          </p:cNvGrpSpPr>
          <p:nvPr/>
        </p:nvGrpSpPr>
        <p:grpSpPr bwMode="auto">
          <a:xfrm>
            <a:off x="3005138" y="3006725"/>
            <a:ext cx="2017712" cy="219075"/>
            <a:chOff x="2316" y="1492"/>
            <a:chExt cx="1288" cy="140"/>
          </a:xfrm>
        </p:grpSpPr>
        <p:sp>
          <p:nvSpPr>
            <p:cNvPr id="30758" name="Line 11"/>
            <p:cNvSpPr>
              <a:spLocks noChangeShapeType="1"/>
            </p:cNvSpPr>
            <p:nvPr/>
          </p:nvSpPr>
          <p:spPr bwMode="auto">
            <a:xfrm>
              <a:off x="2316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59" name="Line 12"/>
            <p:cNvSpPr>
              <a:spLocks noChangeShapeType="1"/>
            </p:cNvSpPr>
            <p:nvPr/>
          </p:nvSpPr>
          <p:spPr bwMode="auto">
            <a:xfrm>
              <a:off x="2604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0" name="Line 13"/>
            <p:cNvSpPr>
              <a:spLocks noChangeShapeType="1"/>
            </p:cNvSpPr>
            <p:nvPr/>
          </p:nvSpPr>
          <p:spPr bwMode="auto">
            <a:xfrm>
              <a:off x="2820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1" name="Line 14"/>
            <p:cNvSpPr>
              <a:spLocks noChangeShapeType="1"/>
            </p:cNvSpPr>
            <p:nvPr/>
          </p:nvSpPr>
          <p:spPr bwMode="auto">
            <a:xfrm>
              <a:off x="3108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2" name="Line 15"/>
            <p:cNvSpPr>
              <a:spLocks noChangeShapeType="1"/>
            </p:cNvSpPr>
            <p:nvPr/>
          </p:nvSpPr>
          <p:spPr bwMode="auto">
            <a:xfrm>
              <a:off x="3324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726" name="Line 17"/>
          <p:cNvSpPr>
            <a:spLocks noChangeShapeType="1"/>
          </p:cNvSpPr>
          <p:nvPr/>
        </p:nvSpPr>
        <p:spPr bwMode="auto">
          <a:xfrm>
            <a:off x="3130550" y="5068888"/>
            <a:ext cx="552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7" name="Line 18"/>
          <p:cNvSpPr>
            <a:spLocks noChangeShapeType="1"/>
          </p:cNvSpPr>
          <p:nvPr/>
        </p:nvSpPr>
        <p:spPr bwMode="auto">
          <a:xfrm>
            <a:off x="3689350" y="4849813"/>
            <a:ext cx="0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8" name="Line 19"/>
          <p:cNvSpPr>
            <a:spLocks noChangeShapeType="1"/>
          </p:cNvSpPr>
          <p:nvPr/>
        </p:nvSpPr>
        <p:spPr bwMode="auto">
          <a:xfrm>
            <a:off x="3695700" y="5295900"/>
            <a:ext cx="211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>
            <a:off x="3919538" y="5300663"/>
            <a:ext cx="325437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0" name="Line 21"/>
          <p:cNvSpPr>
            <a:spLocks noChangeShapeType="1"/>
          </p:cNvSpPr>
          <p:nvPr/>
        </p:nvSpPr>
        <p:spPr bwMode="auto">
          <a:xfrm>
            <a:off x="4257675" y="5295900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V="1">
            <a:off x="4478338" y="4837113"/>
            <a:ext cx="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 flipH="1">
            <a:off x="4244975" y="4843463"/>
            <a:ext cx="239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3" name="Line 24"/>
          <p:cNvSpPr>
            <a:spLocks noChangeShapeType="1"/>
          </p:cNvSpPr>
          <p:nvPr/>
        </p:nvSpPr>
        <p:spPr bwMode="auto">
          <a:xfrm flipH="1" flipV="1">
            <a:off x="3906838" y="4611688"/>
            <a:ext cx="350837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 flipH="1">
            <a:off x="3683000" y="4843463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4484688" y="5068888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6" name="Line 27"/>
          <p:cNvSpPr>
            <a:spLocks noChangeShapeType="1"/>
          </p:cNvSpPr>
          <p:nvPr/>
        </p:nvSpPr>
        <p:spPr bwMode="auto">
          <a:xfrm>
            <a:off x="3600450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7" name="Line 28"/>
          <p:cNvSpPr>
            <a:spLocks noChangeShapeType="1"/>
          </p:cNvSpPr>
          <p:nvPr/>
        </p:nvSpPr>
        <p:spPr bwMode="auto">
          <a:xfrm>
            <a:off x="4389438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4064000" y="4360863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9" name="Line 30"/>
          <p:cNvSpPr>
            <a:spLocks noChangeShapeType="1"/>
          </p:cNvSpPr>
          <p:nvPr/>
        </p:nvSpPr>
        <p:spPr bwMode="auto">
          <a:xfrm>
            <a:off x="4064000" y="5489575"/>
            <a:ext cx="0" cy="325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0" name="Oval 31"/>
          <p:cNvSpPr>
            <a:spLocks noChangeArrowheads="1"/>
          </p:cNvSpPr>
          <p:nvPr/>
        </p:nvSpPr>
        <p:spPr bwMode="auto">
          <a:xfrm>
            <a:off x="3406775" y="3181350"/>
            <a:ext cx="112713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1" name="Oval 32"/>
          <p:cNvSpPr>
            <a:spLocks noChangeArrowheads="1"/>
          </p:cNvSpPr>
          <p:nvPr/>
        </p:nvSpPr>
        <p:spPr bwMode="auto">
          <a:xfrm>
            <a:off x="373062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2" name="Oval 33"/>
          <p:cNvSpPr>
            <a:spLocks noChangeArrowheads="1"/>
          </p:cNvSpPr>
          <p:nvPr/>
        </p:nvSpPr>
        <p:spPr bwMode="auto">
          <a:xfrm>
            <a:off x="419417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3" name="Oval 34"/>
          <p:cNvSpPr>
            <a:spLocks noChangeArrowheads="1"/>
          </p:cNvSpPr>
          <p:nvPr/>
        </p:nvSpPr>
        <p:spPr bwMode="auto">
          <a:xfrm>
            <a:off x="4521200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4" name="Oval 35"/>
          <p:cNvSpPr>
            <a:spLocks noChangeArrowheads="1"/>
          </p:cNvSpPr>
          <p:nvPr/>
        </p:nvSpPr>
        <p:spPr bwMode="auto">
          <a:xfrm>
            <a:off x="3870325" y="4800600"/>
            <a:ext cx="112713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5" name="Oval 36"/>
          <p:cNvSpPr>
            <a:spLocks noChangeArrowheads="1"/>
          </p:cNvSpPr>
          <p:nvPr/>
        </p:nvSpPr>
        <p:spPr bwMode="auto">
          <a:xfrm>
            <a:off x="3870325" y="5251450"/>
            <a:ext cx="112713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6" name="Oval 37"/>
          <p:cNvSpPr>
            <a:spLocks noChangeArrowheads="1"/>
          </p:cNvSpPr>
          <p:nvPr/>
        </p:nvSpPr>
        <p:spPr bwMode="auto">
          <a:xfrm>
            <a:off x="4194175" y="5238750"/>
            <a:ext cx="114300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7" name="Oval 38"/>
          <p:cNvSpPr>
            <a:spLocks noChangeArrowheads="1"/>
          </p:cNvSpPr>
          <p:nvPr/>
        </p:nvSpPr>
        <p:spPr bwMode="auto">
          <a:xfrm>
            <a:off x="4194175" y="4800600"/>
            <a:ext cx="114300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8" name="Rectangle 39"/>
          <p:cNvSpPr>
            <a:spLocks noChangeArrowheads="1"/>
          </p:cNvSpPr>
          <p:nvPr/>
        </p:nvSpPr>
        <p:spPr bwMode="auto">
          <a:xfrm>
            <a:off x="5965825" y="3048000"/>
            <a:ext cx="15779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2800" dirty="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 </a:t>
            </a:r>
            <a:r>
              <a:rPr lang="en-US" sz="2800" u="sng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</a:t>
            </a:r>
          </a:p>
        </p:txBody>
      </p:sp>
      <p:sp>
        <p:nvSpPr>
          <p:cNvPr id="30749" name="Rectangle 40"/>
          <p:cNvSpPr>
            <a:spLocks noChangeArrowheads="1"/>
          </p:cNvSpPr>
          <p:nvPr/>
        </p:nvSpPr>
        <p:spPr bwMode="auto">
          <a:xfrm>
            <a:off x="6013450" y="4800600"/>
            <a:ext cx="1454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2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 </a:t>
            </a:r>
            <a:r>
              <a:rPr lang="en-US" sz="2800" u="sng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 </a:t>
            </a:r>
          </a:p>
        </p:txBody>
      </p:sp>
      <p:sp>
        <p:nvSpPr>
          <p:cNvPr id="30750" name="Rectangle 41"/>
          <p:cNvSpPr>
            <a:spLocks noChangeArrowheads="1"/>
          </p:cNvSpPr>
          <p:nvPr/>
        </p:nvSpPr>
        <p:spPr bwMode="auto">
          <a:xfrm>
            <a:off x="3638550" y="2549525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30751" name="Rectangle 42"/>
          <p:cNvSpPr>
            <a:spLocks noChangeArrowheads="1"/>
          </p:cNvSpPr>
          <p:nvPr/>
        </p:nvSpPr>
        <p:spPr bwMode="auto">
          <a:xfrm>
            <a:off x="4427538" y="2524125"/>
            <a:ext cx="5508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30752" name="Rectangle 43"/>
          <p:cNvSpPr>
            <a:spLocks noChangeArrowheads="1"/>
          </p:cNvSpPr>
          <p:nvPr/>
        </p:nvSpPr>
        <p:spPr bwMode="auto">
          <a:xfrm>
            <a:off x="4114800" y="4116388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30753" name="Rectangle 44"/>
          <p:cNvSpPr>
            <a:spLocks noChangeArrowheads="1"/>
          </p:cNvSpPr>
          <p:nvPr/>
        </p:nvSpPr>
        <p:spPr bwMode="auto">
          <a:xfrm>
            <a:off x="3787775" y="568325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30754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Switches (cont</a:t>
            </a:r>
            <a:r>
              <a:rPr lang="ja-JP" altLang="en-US" b="1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30755" name="Rectangle 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Compose switches into more complex ones (Boolean functions):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>
                <a:latin typeface="Calibri" charset="0"/>
                <a:ea typeface="ＭＳ Ｐゴシック" charset="0"/>
                <a:cs typeface="ＭＳ Ｐゴシック" charset="0"/>
              </a:rPr>
              <a:t>Transistor Networks</a:t>
            </a:r>
          </a:p>
        </p:txBody>
      </p:sp>
      <p:sp>
        <p:nvSpPr>
          <p:cNvPr id="3277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Modern digital systems designed in CMOS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MOS: Metal-Oxide on Semiconductor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C for complementary: normally-open and normally-closed switches</a:t>
            </a:r>
          </a:p>
          <a:p>
            <a:pPr lvl="1" eaLnBrk="1" hangingPunct="1"/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MOS transistors act as voltage-controlled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switches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BE24-9346-194C-8125-66630130E8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32482</TotalTime>
  <Pages>47</Pages>
  <Words>775</Words>
  <Application>Microsoft Office PowerPoint</Application>
  <PresentationFormat>Letter Paper (8.5x11 in)</PresentationFormat>
  <Paragraphs>252</Paragraphs>
  <Slides>21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Microsoft Office 98</vt:lpstr>
      <vt:lpstr>Office Theme</vt:lpstr>
      <vt:lpstr>1_Microsoft Office 98</vt:lpstr>
      <vt:lpstr>Image</vt:lpstr>
      <vt:lpstr>CS3350B  Computer Architecture  Winter 2015  Lecture 5.1: Introduction to  Synchronous Digital Systems: Switches, Transistors, Gates</vt:lpstr>
      <vt:lpstr>New-School Machine Structures (It’s a bit more complicated!)</vt:lpstr>
      <vt:lpstr>What is Machine Structures?</vt:lpstr>
      <vt:lpstr>Levels of Representation/Interpretation</vt:lpstr>
      <vt:lpstr>Synchronous Digital Systems</vt:lpstr>
      <vt:lpstr>Logic Design</vt:lpstr>
      <vt:lpstr>Switches: Basic Element of Physical Implementations</vt:lpstr>
      <vt:lpstr>Switches (cont’d)</vt:lpstr>
      <vt:lpstr>Transistor Networks</vt:lpstr>
      <vt:lpstr>MOS Transistors</vt:lpstr>
      <vt:lpstr>MOS Networks</vt:lpstr>
      <vt:lpstr>Transistor Circuit Rep. vs. Block diagram</vt:lpstr>
      <vt:lpstr>Signals and Waveforms: Clocks</vt:lpstr>
      <vt:lpstr>Signals and Waveforms</vt:lpstr>
      <vt:lpstr>Signals and Waveforms: Grouping</vt:lpstr>
      <vt:lpstr>Signals and Waveforms: Circuit Delay</vt:lpstr>
      <vt:lpstr>Sample Debugging Waveform</vt:lpstr>
      <vt:lpstr>Type of Circuits</vt:lpstr>
      <vt:lpstr>Circuits with STATE (e.g., register)</vt:lpstr>
      <vt:lpstr>Design Hierarchy</vt:lpstr>
      <vt:lpstr>And in conclusion…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yxie</cp:lastModifiedBy>
  <cp:revision>1622</cp:revision>
  <cp:lastPrinted>2014-03-16T06:49:53Z</cp:lastPrinted>
  <dcterms:created xsi:type="dcterms:W3CDTF">2014-03-16T06:00:40Z</dcterms:created>
  <dcterms:modified xsi:type="dcterms:W3CDTF">2015-02-05T04:32:03Z</dcterms:modified>
</cp:coreProperties>
</file>