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0" r:id="rId13"/>
    <p:sldId id="268" r:id="rId14"/>
    <p:sldId id="269" r:id="rId15"/>
    <p:sldId id="279" r:id="rId16"/>
    <p:sldId id="270" r:id="rId17"/>
    <p:sldId id="271" r:id="rId18"/>
    <p:sldId id="272" r:id="rId19"/>
    <p:sldId id="273" r:id="rId20"/>
    <p:sldId id="274" r:id="rId21"/>
    <p:sldId id="282" r:id="rId22"/>
    <p:sldId id="277" r:id="rId23"/>
  </p:sldIdLst>
  <p:sldSz cx="9144000" cy="6858000" type="screen4x3"/>
  <p:notesSz cx="6983413" cy="9280525"/>
  <p:defaultTextStyle>
    <a:defPPr>
      <a:defRPr lang="en-GB"/>
    </a:defPPr>
    <a:lvl1pPr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714" autoAdjust="0"/>
  </p:normalViewPr>
  <p:slideViewPr>
    <p:cSldViewPr>
      <p:cViewPr varScale="1">
        <p:scale>
          <a:sx n="63" d="100"/>
          <a:sy n="63" d="100"/>
        </p:scale>
        <p:origin x="-178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58DC7-B3B5-EA4A-A2AD-0705E2E6627D}" type="datetimeFigureOut">
              <a:rPr lang="en-US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15A0-47B6-4442-B647-3DA8041AB626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66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000" rIns="91800" bIns="45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651" y="4410783"/>
            <a:ext cx="6015774" cy="4173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90625" y="709613"/>
            <a:ext cx="4605338" cy="345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0563" cy="461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461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6513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143000"/>
            <a:ext cx="3848100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6113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7013" cy="362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536F-A27B-4C59-A8EF-86F814CFC70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2pPr>
      <a:lvl3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3pPr>
      <a:lvl4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4pPr>
      <a:lvl5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5pPr>
      <a:lvl6pPr marL="4572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6pPr>
      <a:lvl7pPr marL="9144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7pPr>
      <a:lvl8pPr marL="13716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8pPr>
      <a:lvl9pPr marL="18288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9pPr>
    </p:titleStyle>
    <p:bodyStyle>
      <a:lvl1pPr marL="201613" indent="-201613" algn="l" defTabSz="457200" rtl="0" eaLnBrk="0" fontAlgn="base" hangingPunct="0">
        <a:lnSpc>
          <a:spcPct val="78000"/>
        </a:lnSpc>
        <a:spcBef>
          <a:spcPts val="2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190500" algn="l" defTabSz="457200" rtl="0" eaLnBrk="0" fontAlgn="base" hangingPunct="0">
        <a:lnSpc>
          <a:spcPct val="89000"/>
        </a:lnSpc>
        <a:spcBef>
          <a:spcPts val="14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2pPr>
      <a:lvl3pPr marL="1255713" indent="-341313" algn="l" defTabSz="457200" rtl="0" eaLnBrk="0" fontAlgn="base" hangingPunct="0">
        <a:lnSpc>
          <a:spcPct val="89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"/>
        <a:defRPr sz="2400" b="1">
          <a:solidFill>
            <a:srgbClr val="000000"/>
          </a:solidFill>
          <a:latin typeface="+mn-lt"/>
          <a:ea typeface="+mn-ea"/>
          <a:cs typeface="+mn-cs"/>
        </a:defRPr>
      </a:lvl3pPr>
      <a:lvl4pPr marL="1712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701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273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845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417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98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psu.edu/~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292" y="927972"/>
            <a:ext cx="8877431" cy="2354106"/>
          </a:xfrm>
        </p:spPr>
        <p:txBody>
          <a:bodyPr wrap="none"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CS3350B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Computer Architecture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Winter 2015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Lecture 5.2: State Circuits: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Circuits that Remember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933825"/>
            <a:ext cx="7162800" cy="2135188"/>
          </a:xfrm>
        </p:spPr>
        <p:txBody>
          <a:bodyPr/>
          <a:lstStyle/>
          <a:p>
            <a:pPr marL="203200" indent="-203200" algn="ctr"/>
            <a:r>
              <a:rPr lang="en-US" sz="2000" dirty="0" smtClean="0"/>
              <a:t>Marc Moreno </a:t>
            </a:r>
            <a:r>
              <a:rPr lang="en-US" sz="2000" dirty="0" err="1" smtClean="0"/>
              <a:t>Maza</a:t>
            </a:r>
            <a:endParaRPr lang="en-US" sz="2000" dirty="0" smtClean="0"/>
          </a:p>
          <a:p>
            <a:pPr marL="203200" indent="-203200" algn="ctr"/>
            <a:r>
              <a:rPr lang="en-US" sz="1800" dirty="0" smtClean="0">
                <a:solidFill>
                  <a:srgbClr val="CCFFFF"/>
                </a:solidFill>
                <a:hlinkClick r:id="rId3"/>
              </a:rPr>
              <a:t>www.csd.uwo.ca/Courses/CS3350b </a:t>
            </a:r>
            <a:endParaRPr lang="en-US" sz="1800" dirty="0" smtClean="0">
              <a:solidFill>
                <a:srgbClr val="CCFFFF"/>
              </a:solidFill>
            </a:endParaRPr>
          </a:p>
          <a:p>
            <a:pPr marL="203200" indent="-203200" algn="ctr"/>
            <a:endParaRPr lang="en-US" sz="2400" dirty="0" smtClean="0"/>
          </a:p>
          <a:p>
            <a:pPr marL="203200" indent="-203200" algn="ctr">
              <a:spcBef>
                <a:spcPct val="30000"/>
              </a:spcBef>
            </a:pPr>
            <a:r>
              <a:rPr lang="en-US" sz="2000" dirty="0" smtClean="0"/>
              <a:t>[Adapted from lectures on </a:t>
            </a:r>
          </a:p>
          <a:p>
            <a:pPr marL="203200" indent="-203200" algn="ctr">
              <a:spcBef>
                <a:spcPct val="30000"/>
              </a:spcBef>
            </a:pPr>
            <a:r>
              <a:rPr lang="en-US" sz="2000" i="1" dirty="0" smtClean="0"/>
              <a:t>Computer Organization and Design</a:t>
            </a:r>
            <a:r>
              <a:rPr lang="en-US" sz="2000" dirty="0" smtClean="0"/>
              <a:t>, </a:t>
            </a:r>
          </a:p>
          <a:p>
            <a:pPr marL="203200" indent="-203200" algn="ctr">
              <a:spcBef>
                <a:spcPct val="30000"/>
              </a:spcBef>
            </a:pPr>
            <a:r>
              <a:rPr lang="en-US" sz="2000" dirty="0" smtClean="0"/>
              <a:t>Patterson &amp; Hennessy,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edition, 2013]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1/2)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680" t="3607" r="3093" b="9798"/>
          <a:stretch>
            <a:fillRect/>
          </a:stretch>
        </p:blipFill>
        <p:spPr bwMode="auto">
          <a:xfrm>
            <a:off x="228600" y="3933825"/>
            <a:ext cx="87630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914400"/>
            <a:ext cx="3429000" cy="326390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input to register is used to force it to all zeros (takes priority over D input).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i-1</a:t>
            </a:r>
            <a:r>
              <a:rPr lang="en-GB" sz="2000"/>
              <a:t> holds the result of the i</a:t>
            </a:r>
            <a:r>
              <a:rPr lang="en-GB" sz="2000" baseline="30000"/>
              <a:t>th</a:t>
            </a:r>
            <a:r>
              <a:rPr lang="en-GB" sz="2000"/>
              <a:t>-1 iteration.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Analyze circuit timing starting at the output of the register.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93937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156569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036663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47450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2/2)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1416" t="6276" r="9512" b="8902"/>
          <a:stretch>
            <a:fillRect/>
          </a:stretch>
        </p:blipFill>
        <p:spPr bwMode="auto">
          <a:xfrm>
            <a:off x="609600" y="3810000"/>
            <a:ext cx="6400800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991350" y="4105275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838200"/>
            <a:ext cx="3429000" cy="376555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signal shown.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Also, in practice X might not arrive to the adder at the same time as S</a:t>
            </a:r>
            <a:r>
              <a:rPr lang="en-GB" sz="2000" baseline="-25000"/>
              <a:t>i-1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</a:t>
            </a:r>
            <a:r>
              <a:rPr lang="en-GB" sz="2000"/>
              <a:t> temporarily is wrong, but register always captures correct value.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In good circuits, instability never happens around rising edge of clk.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840176" y="5520134"/>
            <a:ext cx="221853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710347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90441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389563" cy="474663"/>
          </a:xfrm>
        </p:spPr>
        <p:txBody>
          <a:bodyPr/>
          <a:lstStyle/>
          <a:p>
            <a:r>
              <a:rPr lang="en-US"/>
              <a:t>Maximum Clock Frequency</a:t>
            </a:r>
          </a:p>
        </p:txBody>
      </p:sp>
      <p:sp>
        <p:nvSpPr>
          <p:cNvPr id="238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71950"/>
            <a:ext cx="7848600" cy="1316038"/>
          </a:xfrm>
        </p:spPr>
        <p:txBody>
          <a:bodyPr/>
          <a:lstStyle/>
          <a:p>
            <a:r>
              <a:rPr lang="en-US"/>
              <a:t>What is the maximum frequency of this circuit?</a:t>
            </a:r>
          </a:p>
          <a:p>
            <a:pPr lvl="1"/>
            <a:endParaRPr lang="en-US"/>
          </a:p>
        </p:txBody>
      </p:sp>
      <p:pic>
        <p:nvPicPr>
          <p:cNvPr id="2388996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3886200" cy="3022600"/>
          </a:xfrm>
          <a:prstGeom prst="rect">
            <a:avLst/>
          </a:prstGeom>
          <a:noFill/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029200"/>
            <a:ext cx="8661345" cy="1095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Max Delay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	</a:t>
            </a:r>
            <a:r>
              <a:rPr lang="en-US" sz="3200" b="1" dirty="0" smtClean="0">
                <a:solidFill>
                  <a:srgbClr val="22A700"/>
                </a:solidFill>
                <a:latin typeface="+mj-lt"/>
              </a:rPr>
              <a:t>Setup </a:t>
            </a:r>
            <a:r>
              <a:rPr lang="en-US" sz="3200" b="1" dirty="0">
                <a:solidFill>
                  <a:srgbClr val="22A700"/>
                </a:solidFill>
                <a:latin typeface="+mj-lt"/>
              </a:rPr>
              <a:t>Time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3200" b="1" dirty="0">
                <a:solidFill>
                  <a:srgbClr val="800080"/>
                </a:solidFill>
                <a:latin typeface="+mj-lt"/>
              </a:rPr>
              <a:t>CLK-to-Q 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		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			 +	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CL </a:t>
            </a:r>
            <a:r>
              <a:rPr lang="en-US" sz="3200" b="1" dirty="0">
                <a:solidFill>
                  <a:schemeClr val="accent2"/>
                </a:solidFill>
                <a:latin typeface="+mj-lt"/>
              </a:rPr>
              <a:t>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3733800" y="18288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4572000" y="2743200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4572000" y="32004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5791200" y="2916088"/>
            <a:ext cx="3306314" cy="844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Helvetica"/>
                <a:cs typeface="Helvetica"/>
              </a:rPr>
              <a:t>Hint…</a:t>
            </a:r>
          </a:p>
          <a:p>
            <a:r>
              <a:rPr lang="en-US" sz="2400" b="1">
                <a:solidFill>
                  <a:schemeClr val="tx1"/>
                </a:solidFill>
                <a:latin typeface="Helvetica"/>
                <a:cs typeface="Helvetica"/>
              </a:rPr>
              <a:t>Frequency = 1/Period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(1/2)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81000" y="1219200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505200" y="2438400"/>
            <a:ext cx="5410200" cy="33972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0" y="1905000"/>
            <a:ext cx="1698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78643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Extra Register are often added to help speed up the clock rate.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19800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6754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Clock period limited by propagation delay of adder/shifter.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(2/2)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70725" y="1554163"/>
            <a:ext cx="19192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52400" y="914400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2105025"/>
            <a:ext cx="5410200" cy="44640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33800" y="838200"/>
            <a:ext cx="5181600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Insertion of register allows higher clock frequency.</a:t>
            </a:r>
          </a:p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More outputs per second.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621213" cy="474663"/>
          </a:xfrm>
        </p:spPr>
        <p:txBody>
          <a:bodyPr/>
          <a:lstStyle/>
          <a:p>
            <a:r>
              <a:rPr lang="en-US"/>
              <a:t>Recap of Timing Terms</a:t>
            </a:r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7848600" cy="56086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Clock (CLK) </a:t>
            </a:r>
            <a:r>
              <a:rPr lang="en-US" sz="2400" dirty="0"/>
              <a:t>- steady square wave that synchronizes system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Setup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before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Hold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after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“CLK-to-Q”</a:t>
            </a:r>
            <a:r>
              <a:rPr lang="en-US" sz="2400" dirty="0"/>
              <a:t> Delay - how long it takes the output to change, measured from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Flip-flop</a:t>
            </a:r>
            <a:r>
              <a:rPr lang="en-US" sz="2400" dirty="0"/>
              <a:t> - one bit of state that samples every rising edge of the CLK (positive edge-triggered)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Register</a:t>
            </a:r>
            <a:r>
              <a:rPr lang="en-US" sz="2400" dirty="0"/>
              <a:t> - several bits of state that samples on rising edge of CLK or on LOAD (positive edge-triggered)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735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Machines (FSM) Introduction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5203" t="5785" r="18512" b="8987"/>
          <a:stretch>
            <a:fillRect/>
          </a:stretch>
        </p:blipFill>
        <p:spPr bwMode="auto">
          <a:xfrm>
            <a:off x="4495800" y="2362200"/>
            <a:ext cx="4191000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143000"/>
            <a:ext cx="3848100" cy="4832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You have seen FSMs in other classes.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Same basic idea.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The function can be represented with a “state transition diagram”.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With combinational logic and registers, any FSM can be implemented in hardware.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 Example: 3 ones…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152400" y="1347788"/>
            <a:ext cx="8763000" cy="116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2667000"/>
            <a:ext cx="3276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Draw the FSM…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0292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604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FSM to detect the occurrence of 3 consecutive 1’s in the input.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638800"/>
            <a:ext cx="7331075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Assume state transitions are controlled by the clock:</a:t>
            </a:r>
          </a:p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on each clock cycle the machine checks the inputs and moves to a new state and produces a new output…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1600200" y="1524000"/>
            <a:ext cx="2362200" cy="206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r="11658" b="6317"/>
          <a:stretch>
            <a:fillRect/>
          </a:stretch>
        </p:blipFill>
        <p:spPr bwMode="auto">
          <a:xfrm>
            <a:off x="5181600" y="1295400"/>
            <a:ext cx="25146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19600" y="1981200"/>
            <a:ext cx="6254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00550" y="4468813"/>
            <a:ext cx="6254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86400" y="4343400"/>
            <a:ext cx="7397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 t="5823" r="9393" b="3827"/>
          <a:stretch>
            <a:fillRect/>
          </a:stretch>
        </p:blipFill>
        <p:spPr bwMode="auto">
          <a:xfrm>
            <a:off x="5257800" y="3489325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82296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… Therefore a register is needed to hold the a representation of which state the machine is in.  Use a 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47800" y="5314950"/>
            <a:ext cx="3581400" cy="1314450"/>
          </a:xfrm>
          <a:prstGeom prst="rect">
            <a:avLst/>
          </a:prstGeom>
          <a:noFill/>
          <a:ln w="126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present state and input</a:t>
            </a: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 to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state and output.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for FSM: Combinational Logic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181600" y="3322638"/>
            <a:ext cx="3046413" cy="2463800"/>
            <a:chOff x="3264" y="2093"/>
            <a:chExt cx="1919" cy="155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5105400" y="2667000"/>
            <a:ext cx="26876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Truth table…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33400" y="869950"/>
            <a:ext cx="8001000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lecture we will discuss the detailed implementation, but for now can look at its functional specification, </a:t>
            </a:r>
            <a:b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>
                <a:solidFill>
                  <a:srgbClr val="008000"/>
                </a:solidFill>
                <a:latin typeface="Helvetica" charset="0"/>
                <a:ea typeface="DejaVu Sans" charset="0"/>
                <a:cs typeface="DejaVu Sans" charset="0"/>
              </a:rPr>
              <a:t>truth table form</a:t>
            </a: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.</a:t>
            </a:r>
          </a:p>
        </p:txBody>
      </p:sp>
      <p:pic>
        <p:nvPicPr>
          <p:cNvPr id="20526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990600" y="274320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6553200" y="33528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3048000" cy="533611"/>
          </a:xfrm>
          <a:ln/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/>
              <a:t>Review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1965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ISA is very important abstraction layer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Contract between HW and SW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Clocks control pulse of our circuits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Voltages are </a:t>
            </a:r>
            <a:r>
              <a:rPr lang="en-GB" sz="2800" dirty="0" err="1"/>
              <a:t>analog</a:t>
            </a:r>
            <a:r>
              <a:rPr lang="en-GB" sz="2800" dirty="0"/>
              <a:t>, quantized to 0/1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Circuit delays are fact of life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Two types of circuits: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Stateless Combinational Logic (&amp;,|,~)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State circuits (e.g., registers)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General Model for Synchronous Systems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696200" cy="327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" y="4267200"/>
            <a:ext cx="7848600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Collection of CL blocks separated by registers.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Registers may be back-to-back and CL blocks may be back-to-back.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Feedback is optional.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Clock signal(s) connects only to clock input of registers.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system</a:t>
            </a:r>
          </a:p>
        </p:txBody>
      </p:sp>
      <p:sp>
        <p:nvSpPr>
          <p:cNvPr id="64516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datapath</a:t>
            </a:r>
          </a:p>
        </p:txBody>
      </p:sp>
      <p:sp>
        <p:nvSpPr>
          <p:cNvPr id="64517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control</a:t>
            </a:r>
          </a:p>
        </p:txBody>
      </p:sp>
      <p:sp>
        <p:nvSpPr>
          <p:cNvPr id="64518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state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registers</a:t>
            </a:r>
          </a:p>
        </p:txBody>
      </p:sp>
      <p:sp>
        <p:nvSpPr>
          <p:cNvPr id="64519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combinational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logic</a:t>
            </a:r>
          </a:p>
        </p:txBody>
      </p:sp>
      <p:sp>
        <p:nvSpPr>
          <p:cNvPr id="64520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multiplexer</a:t>
            </a:r>
          </a:p>
        </p:txBody>
      </p:sp>
      <p:sp>
        <p:nvSpPr>
          <p:cNvPr id="64521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comparator</a:t>
            </a:r>
          </a:p>
        </p:txBody>
      </p:sp>
      <p:sp>
        <p:nvSpPr>
          <p:cNvPr id="64522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code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registers</a:t>
            </a:r>
          </a:p>
        </p:txBody>
      </p:sp>
      <p:sp>
        <p:nvSpPr>
          <p:cNvPr id="64523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</a:t>
            </a:r>
          </a:p>
        </p:txBody>
      </p:sp>
      <p:sp>
        <p:nvSpPr>
          <p:cNvPr id="64524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logic</a:t>
            </a:r>
          </a:p>
        </p:txBody>
      </p:sp>
      <p:sp>
        <p:nvSpPr>
          <p:cNvPr id="64525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6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7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8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9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0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1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2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3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4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5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6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7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switching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networks</a:t>
            </a:r>
          </a:p>
        </p:txBody>
      </p:sp>
      <p:sp>
        <p:nvSpPr>
          <p:cNvPr id="64538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9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40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Design Hierarchy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57738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4" name="Rectangle 33"/>
          <p:cNvSpPr/>
          <p:nvPr/>
        </p:nvSpPr>
        <p:spPr>
          <a:xfrm>
            <a:off x="3995738" y="5762625"/>
            <a:ext cx="1371600" cy="6048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>
          <a:xfrm>
            <a:off x="6484938" y="3640138"/>
            <a:ext cx="1592262" cy="542925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6" name="Rectangle 35"/>
          <p:cNvSpPr/>
          <p:nvPr/>
        </p:nvSpPr>
        <p:spPr>
          <a:xfrm>
            <a:off x="5537200" y="2540000"/>
            <a:ext cx="1592263" cy="5413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7" name="Rectangle 36"/>
          <p:cNvSpPr/>
          <p:nvPr/>
        </p:nvSpPr>
        <p:spPr>
          <a:xfrm>
            <a:off x="4808538" y="3640138"/>
            <a:ext cx="1592262" cy="542925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>
          <a:xfrm>
            <a:off x="3317875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“And In conclusion…”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35188"/>
            <a:ext cx="7848600" cy="4564650"/>
          </a:xfrm>
          <a:ln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State elements are used to: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Build memories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Control the flow of information between other state elements and combinational logic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D-flip-flops used to build registers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Clocks tell us when D-flip-flops change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Setup and Hold times important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We pipeline long-delay CL for faster clock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Finite State Machines extremely </a:t>
            </a:r>
            <a:r>
              <a:rPr lang="en-GB" sz="2400" dirty="0" smtClean="0"/>
              <a:t>useful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277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Uses for State Elements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51363"/>
          </a:xfrm>
          <a:ln/>
        </p:spPr>
        <p:txBody>
          <a:bodyPr>
            <a:spAutoFit/>
          </a:bodyPr>
          <a:lstStyle/>
          <a:p>
            <a:pPr marL="608013" indent="-608013">
              <a:lnSpc>
                <a:spcPct val="75000"/>
              </a:lnSpc>
              <a:buFont typeface="Times New Roman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sz="2800" dirty="0" smtClean="0"/>
              <a:t>As a place to store values for some     indeterminate amount of time: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 smtClean="0"/>
              <a:t>Register files (like $1-$31 on the MIPS)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 smtClean="0"/>
              <a:t>Memory (caches, and main memory)</a:t>
            </a:r>
          </a:p>
          <a:p>
            <a:pPr marL="608013" indent="-608013">
              <a:lnSpc>
                <a:spcPct val="75000"/>
              </a:lnSpc>
              <a:buFont typeface="Helvetica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sz="2800" dirty="0" smtClean="0"/>
              <a:t>Help </a:t>
            </a:r>
            <a:r>
              <a:rPr lang="en-GB" sz="2800" dirty="0"/>
              <a:t>control the flow of information between combinational logic blocks.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State elements are used to hold up the movement of information at the inputs to combinational logic blocks and allow for orderly passage.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39578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5991" t="10698" r="15904" b="18050"/>
          <a:stretch>
            <a:fillRect/>
          </a:stretch>
        </p:blipFill>
        <p:spPr bwMode="auto">
          <a:xfrm>
            <a:off x="1981200" y="1447800"/>
            <a:ext cx="5562600" cy="176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2971800"/>
            <a:ext cx="609203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Want: 	</a:t>
            </a: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S=0; 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       for (i=0;i&lt;n;i++)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		  S = S + X</a:t>
            </a:r>
            <a:r>
              <a:rPr lang="en-GB" sz="3200" b="1" baseline="-2500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178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38200" y="4495800"/>
            <a:ext cx="8001000" cy="186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Each X value is applied in succession, 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 one per cycle.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After n cycles the sum is present on 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try…Does this work?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1600200" y="1219200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4038600"/>
            <a:ext cx="8071137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Nope!</a:t>
            </a: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#1… What is there to control the</a:t>
            </a:r>
            <a:b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next iteration of the ‘</a:t>
            </a: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for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 loop?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#2… How do we say: ‘</a:t>
            </a: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S=0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962400" y="2867025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Feedback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943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Second try…How about this?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266" t="8461" r="5836" b="8012"/>
          <a:stretch>
            <a:fillRect/>
          </a:stretch>
        </p:blipFill>
        <p:spPr bwMode="auto">
          <a:xfrm>
            <a:off x="2133600" y="762000"/>
            <a:ext cx="5410200" cy="2516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1273" t="8598" r="5956" b="10965"/>
          <a:stretch>
            <a:fillRect/>
          </a:stretch>
        </p:blipFill>
        <p:spPr bwMode="auto">
          <a:xfrm>
            <a:off x="1905000" y="3657600"/>
            <a:ext cx="6629400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4191000"/>
            <a:ext cx="1601788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Rough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14425" y="6096000"/>
            <a:ext cx="7724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Register is used to hold up the transfer of data to adder.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2600" y="5715000"/>
            <a:ext cx="897601" cy="4678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Time</a:t>
            </a: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2650201" y="5867402"/>
            <a:ext cx="5807999" cy="815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4722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Details…What’s inside?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1430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8077200" cy="2516188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n instances of a </a:t>
            </a:r>
            <a:r>
              <a:rPr lang="en-GB" sz="2800">
                <a:solidFill>
                  <a:srgbClr val="800080"/>
                </a:solidFill>
              </a:rPr>
              <a:t>“Flip-Flop”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800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800080"/>
                </a:solidFill>
              </a:rPr>
              <a:t>Flip-flop </a:t>
            </a:r>
            <a:r>
              <a:rPr lang="en-GB" sz="2800"/>
              <a:t>name because the output flips and flops between and 0,1 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D is “data”, Q is “output”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Also called “d-type Flip-Flop”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(1/2)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152400" y="33528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381000" y="50371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633538" y="5070475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36863" y="5087937"/>
            <a:ext cx="2776538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89400" y="50879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473201" y="5451474"/>
            <a:ext cx="931862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743994" y="5028406"/>
            <a:ext cx="930275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944937" y="5468938"/>
            <a:ext cx="931863" cy="37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199063" y="5486400"/>
            <a:ext cx="930275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(2/2)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 (more detail):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159" t="4839" r="5054" b="754"/>
          <a:stretch>
            <a:fillRect/>
          </a:stretch>
        </p:blipFill>
        <p:spPr bwMode="auto">
          <a:xfrm>
            <a:off x="304800" y="3657600"/>
            <a:ext cx="62484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72557" t="20433" r="7019" b="39752"/>
          <a:stretch>
            <a:fillRect/>
          </a:stretch>
        </p:blipFill>
        <p:spPr bwMode="auto">
          <a:xfrm>
            <a:off x="6934200" y="3886200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00138" y="5046663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536F-A27B-4C59-A8EF-86F814CFC70A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"/>
        <a:ea typeface="DejaVu Sans"/>
        <a:cs typeface="DejaVu Sans"/>
      </a:majorFont>
      <a:minorFont>
        <a:latin typeface="Helvetic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985</Words>
  <Application>Microsoft Office PowerPoint</Application>
  <PresentationFormat>On-screen Show (4:3)</PresentationFormat>
  <Paragraphs>179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CS3350B  Computer Architecture  Winter 2015  Lecture 5.2: State Circuits:  Circuits that Remember </vt:lpstr>
      <vt:lpstr>Review</vt:lpstr>
      <vt:lpstr>Uses for State Elements</vt:lpstr>
      <vt:lpstr>Accumulator Example</vt:lpstr>
      <vt:lpstr>First try…Does this work?</vt:lpstr>
      <vt:lpstr>Second try…How about this?</vt:lpstr>
      <vt:lpstr>Register Details…What’s inside?</vt:lpstr>
      <vt:lpstr>What’s the timing of a Flip-flop? (1/2)</vt:lpstr>
      <vt:lpstr>What’s the timing of a Flip-flop? (2/2)</vt:lpstr>
      <vt:lpstr>Accumulator Revisited (proper timing 1/2)</vt:lpstr>
      <vt:lpstr>Accumulator Revisited (proper timing 2/2)</vt:lpstr>
      <vt:lpstr>Maximum Clock Frequency</vt:lpstr>
      <vt:lpstr>Pipelining to improve performance (1/2)</vt:lpstr>
      <vt:lpstr>Pipelining to improve performance (2/2)</vt:lpstr>
      <vt:lpstr>Recap of Timing Terms</vt:lpstr>
      <vt:lpstr>Finite State Machines (FSM) Introduction</vt:lpstr>
      <vt:lpstr>Finite State Machine Example: 3 ones…</vt:lpstr>
      <vt:lpstr>Hardware Implementation of FSM</vt:lpstr>
      <vt:lpstr>Hardware for FSM: Combinational Logic</vt:lpstr>
      <vt:lpstr>General Model for Synchronous Systems</vt:lpstr>
      <vt:lpstr>Design Hierarchy</vt:lpstr>
      <vt:lpstr>“And In conclusion…”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creator>John Wawrzynek</dc:creator>
  <cp:lastModifiedBy>yxie</cp:lastModifiedBy>
  <cp:revision>60</cp:revision>
  <cp:lastPrinted>2014-03-16T06:56:02Z</cp:lastPrinted>
  <dcterms:created xsi:type="dcterms:W3CDTF">2014-03-16T06:53:53Z</dcterms:created>
  <dcterms:modified xsi:type="dcterms:W3CDTF">2015-02-02T02:56:12Z</dcterms:modified>
</cp:coreProperties>
</file>