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48" r:id="rId1"/>
  </p:sldMasterIdLst>
  <p:notesMasterIdLst>
    <p:notesMasterId r:id="rId33"/>
  </p:notesMasterIdLst>
  <p:handoutMasterIdLst>
    <p:handoutMasterId r:id="rId34"/>
  </p:handoutMasterIdLst>
  <p:sldIdLst>
    <p:sldId id="470" r:id="rId2"/>
    <p:sldId id="603" r:id="rId3"/>
    <p:sldId id="551" r:id="rId4"/>
    <p:sldId id="552" r:id="rId5"/>
    <p:sldId id="536" r:id="rId6"/>
    <p:sldId id="537" r:id="rId7"/>
    <p:sldId id="538" r:id="rId8"/>
    <p:sldId id="539" r:id="rId9"/>
    <p:sldId id="604" r:id="rId10"/>
    <p:sldId id="540" r:id="rId11"/>
    <p:sldId id="541" r:id="rId12"/>
    <p:sldId id="612" r:id="rId13"/>
    <p:sldId id="542" r:id="rId14"/>
    <p:sldId id="605" r:id="rId15"/>
    <p:sldId id="543" r:id="rId16"/>
    <p:sldId id="545" r:id="rId17"/>
    <p:sldId id="544" r:id="rId18"/>
    <p:sldId id="553" r:id="rId19"/>
    <p:sldId id="602" r:id="rId20"/>
    <p:sldId id="547" r:id="rId21"/>
    <p:sldId id="548" r:id="rId22"/>
    <p:sldId id="554" r:id="rId23"/>
    <p:sldId id="555" r:id="rId24"/>
    <p:sldId id="606" r:id="rId25"/>
    <p:sldId id="607" r:id="rId26"/>
    <p:sldId id="608" r:id="rId27"/>
    <p:sldId id="609" r:id="rId28"/>
    <p:sldId id="556" r:id="rId29"/>
    <p:sldId id="563" r:id="rId30"/>
    <p:sldId id="610" r:id="rId31"/>
    <p:sldId id="611" r:id="rId32"/>
  </p:sldIdLst>
  <p:sldSz cx="9144000" cy="6858000" type="letter"/>
  <p:notesSz cx="7315200" cy="96012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kern="1200">
        <a:solidFill>
          <a:schemeClr val="accent1"/>
        </a:solidFill>
        <a:latin typeface="Arial" charset="0"/>
        <a:ea typeface="+mn-ea"/>
        <a:cs typeface="+mn-cs"/>
      </a:defRPr>
    </a:lvl1pPr>
    <a:lvl2pPr marL="457200" algn="l" rtl="0" eaLnBrk="0" fontAlgn="base" hangingPunct="0">
      <a:spcBef>
        <a:spcPct val="0"/>
      </a:spcBef>
      <a:spcAft>
        <a:spcPct val="0"/>
      </a:spcAft>
      <a:defRPr kern="1200">
        <a:solidFill>
          <a:schemeClr val="accent1"/>
        </a:solidFill>
        <a:latin typeface="Arial" charset="0"/>
        <a:ea typeface="+mn-ea"/>
        <a:cs typeface="+mn-cs"/>
      </a:defRPr>
    </a:lvl2pPr>
    <a:lvl3pPr marL="914400" algn="l" rtl="0" eaLnBrk="0" fontAlgn="base" hangingPunct="0">
      <a:spcBef>
        <a:spcPct val="0"/>
      </a:spcBef>
      <a:spcAft>
        <a:spcPct val="0"/>
      </a:spcAft>
      <a:defRPr kern="1200">
        <a:solidFill>
          <a:schemeClr val="accent1"/>
        </a:solidFill>
        <a:latin typeface="Arial" charset="0"/>
        <a:ea typeface="+mn-ea"/>
        <a:cs typeface="+mn-cs"/>
      </a:defRPr>
    </a:lvl3pPr>
    <a:lvl4pPr marL="1371600" algn="l" rtl="0" eaLnBrk="0" fontAlgn="base" hangingPunct="0">
      <a:spcBef>
        <a:spcPct val="0"/>
      </a:spcBef>
      <a:spcAft>
        <a:spcPct val="0"/>
      </a:spcAft>
      <a:defRPr kern="1200">
        <a:solidFill>
          <a:schemeClr val="accent1"/>
        </a:solidFill>
        <a:latin typeface="Arial" charset="0"/>
        <a:ea typeface="+mn-ea"/>
        <a:cs typeface="+mn-cs"/>
      </a:defRPr>
    </a:lvl4pPr>
    <a:lvl5pPr marL="1828800" algn="l" rtl="0" eaLnBrk="0" fontAlgn="base" hangingPunct="0">
      <a:spcBef>
        <a:spcPct val="0"/>
      </a:spcBef>
      <a:spcAft>
        <a:spcPct val="0"/>
      </a:spcAft>
      <a:defRPr kern="1200">
        <a:solidFill>
          <a:schemeClr val="accent1"/>
        </a:solidFill>
        <a:latin typeface="Arial" charset="0"/>
        <a:ea typeface="+mn-ea"/>
        <a:cs typeface="+mn-cs"/>
      </a:defRPr>
    </a:lvl5pPr>
    <a:lvl6pPr marL="2286000" algn="l" defTabSz="914400" rtl="0" eaLnBrk="1" latinLnBrk="0" hangingPunct="1">
      <a:defRPr kern="1200">
        <a:solidFill>
          <a:schemeClr val="accent1"/>
        </a:solidFill>
        <a:latin typeface="Arial" charset="0"/>
        <a:ea typeface="+mn-ea"/>
        <a:cs typeface="+mn-cs"/>
      </a:defRPr>
    </a:lvl6pPr>
    <a:lvl7pPr marL="2743200" algn="l" defTabSz="914400" rtl="0" eaLnBrk="1" latinLnBrk="0" hangingPunct="1">
      <a:defRPr kern="1200">
        <a:solidFill>
          <a:schemeClr val="accent1"/>
        </a:solidFill>
        <a:latin typeface="Arial" charset="0"/>
        <a:ea typeface="+mn-ea"/>
        <a:cs typeface="+mn-cs"/>
      </a:defRPr>
    </a:lvl7pPr>
    <a:lvl8pPr marL="3200400" algn="l" defTabSz="914400" rtl="0" eaLnBrk="1" latinLnBrk="0" hangingPunct="1">
      <a:defRPr kern="1200">
        <a:solidFill>
          <a:schemeClr val="accent1"/>
        </a:solidFill>
        <a:latin typeface="Arial" charset="0"/>
        <a:ea typeface="+mn-ea"/>
        <a:cs typeface="+mn-cs"/>
      </a:defRPr>
    </a:lvl8pPr>
    <a:lvl9pPr marL="3657600" algn="l" defTabSz="914400" rtl="0" eaLnBrk="1" latinLnBrk="0" hangingPunct="1">
      <a:defRPr kern="1200">
        <a:solidFill>
          <a:schemeClr val="accent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CC3399"/>
    <a:srgbClr val="5A11FD"/>
    <a:srgbClr val="51DC00"/>
    <a:srgbClr val="009900"/>
    <a:srgbClr val="8901F3"/>
    <a:srgbClr val="00A091"/>
    <a:srgbClr val="000000"/>
    <a:srgbClr val="00827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88369" autoAdjust="0"/>
  </p:normalViewPr>
  <p:slideViewPr>
    <p:cSldViewPr>
      <p:cViewPr varScale="1">
        <p:scale>
          <a:sx n="82" d="100"/>
          <a:sy n="82" d="100"/>
        </p:scale>
        <p:origin x="-1212" y="-78"/>
      </p:cViewPr>
      <p:guideLst>
        <p:guide orient="horz" pos="2160"/>
        <p:guide pos="1584"/>
      </p:guideLst>
    </p:cSldViewPr>
  </p:slideViewPr>
  <p:outlineViewPr>
    <p:cViewPr>
      <p:scale>
        <a:sx n="33" d="100"/>
        <a:sy n="33" d="100"/>
      </p:scale>
      <p:origin x="0" y="2208"/>
    </p:cViewPr>
  </p:outlineViewPr>
  <p:notesTextViewPr>
    <p:cViewPr>
      <p:scale>
        <a:sx n="100" d="100"/>
        <a:sy n="100" d="100"/>
      </p:scale>
      <p:origin x="0" y="0"/>
    </p:cViewPr>
  </p:notesTextViewPr>
  <p:sorterViewPr>
    <p:cViewPr>
      <p:scale>
        <a:sx n="66" d="100"/>
        <a:sy n="66" d="100"/>
      </p:scale>
      <p:origin x="0" y="444"/>
    </p:cViewPr>
  </p:sorterViewPr>
  <p:notesViewPr>
    <p:cSldViewPr>
      <p:cViewPr varScale="1">
        <p:scale>
          <a:sx n="84" d="100"/>
          <a:sy n="84" d="100"/>
        </p:scale>
        <p:origin x="-1932" y="-84"/>
      </p:cViewPr>
      <p:guideLst>
        <p:guide orient="horz" pos="3023"/>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idx="2"/>
          </p:nvPr>
        </p:nvSpPr>
        <p:spPr bwMode="auto">
          <a:xfrm>
            <a:off x="1277938" y="619125"/>
            <a:ext cx="4779962" cy="3584575"/>
          </a:xfrm>
          <a:prstGeom prst="rect">
            <a:avLst/>
          </a:prstGeom>
          <a:noFill/>
          <a:ln w="12700">
            <a:noFill/>
            <a:miter lim="800000"/>
            <a:headEnd/>
            <a:tailEnd/>
          </a:ln>
        </p:spPr>
      </p:sp>
      <p:sp>
        <p:nvSpPr>
          <p:cNvPr id="2051" name="Rectangle 3"/>
          <p:cNvSpPr>
            <a:spLocks noGrp="1" noChangeArrowheads="1"/>
          </p:cNvSpPr>
          <p:nvPr>
            <p:ph type="body" sz="quarter" idx="3"/>
          </p:nvPr>
        </p:nvSpPr>
        <p:spPr bwMode="auto">
          <a:xfrm>
            <a:off x="550863" y="4559300"/>
            <a:ext cx="6303962" cy="4319588"/>
          </a:xfrm>
          <a:prstGeom prst="rect">
            <a:avLst/>
          </a:prstGeom>
          <a:noFill/>
          <a:ln w="12700">
            <a:solidFill>
              <a:schemeClr val="tx1"/>
            </a:solidFill>
            <a:miter lim="800000"/>
            <a:headEnd/>
            <a:tailEnd/>
          </a:ln>
          <a:effectLst/>
        </p:spPr>
        <p:txBody>
          <a:bodyPr vert="horz" wrap="square" lIns="97239" tIns="47766" rIns="97239" bIns="47766" numCol="1" anchor="t" anchorCtr="0" compatLnSpc="1">
            <a:prstTxWarp prst="textNoShape">
              <a:avLst/>
            </a:prstTxWarp>
          </a:bodyPr>
          <a:lstStyle/>
          <a:p>
            <a:pPr lvl="0"/>
            <a:r>
              <a:rPr lang="en-US" noProof="0" smtClean="0"/>
              <a:t>we want this to be in font 11 and justify.</a:t>
            </a:r>
          </a:p>
        </p:txBody>
      </p:sp>
    </p:spTree>
  </p:cSld>
  <p:clrMap bg1="lt1" tx1="dk1" bg2="lt2" tx2="dk2" accent1="accent1" accent2="accent2" accent3="accent3" accent4="accent4" accent5="accent5" accent6="accent6" hlink="hlink" folHlink="folHlink"/>
  <p:notesStyle>
    <a:lvl1pPr algn="just" rtl="0" eaLnBrk="0" fontAlgn="base" hangingPunct="0">
      <a:lnSpc>
        <a:spcPct val="90000"/>
      </a:lnSpc>
      <a:spcBef>
        <a:spcPct val="40000"/>
      </a:spcBef>
      <a:spcAft>
        <a:spcPct val="0"/>
      </a:spcAft>
      <a:defRPr sz="1100" kern="1200">
        <a:solidFill>
          <a:schemeClr val="tx1"/>
        </a:solidFill>
        <a:latin typeface="Arial"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body" idx="1"/>
          </p:nvPr>
        </p:nvSpPr>
        <p:spPr>
          <a:noFill/>
          <a:ln w="9525">
            <a:noFill/>
          </a:ln>
        </p:spPr>
        <p:txBody>
          <a:bodyPr/>
          <a:lstStyle/>
          <a:p>
            <a:endParaRPr lang="en-US" smtClean="0"/>
          </a:p>
        </p:txBody>
      </p:sp>
      <p:sp>
        <p:nvSpPr>
          <p:cNvPr id="51203" name="Rectangle 3"/>
          <p:cNvSpPr>
            <a:spLocks noGrp="1" noRot="1" noChangeAspect="1" noChangeArrowheads="1" noTextEdit="1"/>
          </p:cNvSpPr>
          <p:nvPr>
            <p:ph type="sldImg"/>
          </p:nvPr>
        </p:nvSpPr>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7330" name="Rectangle 2"/>
          <p:cNvSpPr>
            <a:spLocks noGrp="1" noChangeArrowheads="1"/>
          </p:cNvSpPr>
          <p:nvPr>
            <p:ph type="body" idx="1"/>
          </p:nvPr>
        </p:nvSpPr>
        <p:spPr bwMode="auto">
          <a:xfrm>
            <a:off x="552279" y="4564827"/>
            <a:ext cx="6298282" cy="4315956"/>
          </a:xfrm>
          <a:prstGeom prst="rect">
            <a:avLst/>
          </a:prstGeom>
          <a:noFill/>
          <a:ln w="12700">
            <a:miter lim="800000"/>
            <a:headEnd/>
            <a:tailEnd/>
          </a:ln>
        </p:spPr>
        <p:txBody>
          <a:bodyPr lIns="95649" tIns="46985" rIns="95649" bIns="46985">
            <a:prstTxWarp prst="textNoShape">
              <a:avLst/>
            </a:prstTxWarp>
          </a:bodyPr>
          <a:lstStyle/>
          <a:p>
            <a:pPr marL="0" marR="0" indent="0" algn="just" defTabSz="914400" rtl="0" eaLnBrk="0" fontAlgn="base" latinLnBrk="0" hangingPunct="0">
              <a:lnSpc>
                <a:spcPct val="90000"/>
              </a:lnSpc>
              <a:spcBef>
                <a:spcPct val="40000"/>
              </a:spcBef>
              <a:spcAft>
                <a:spcPct val="0"/>
              </a:spcAft>
              <a:buClrTx/>
              <a:buSzTx/>
              <a:buFontTx/>
              <a:buNone/>
              <a:tabLst/>
              <a:defRPr/>
            </a:pPr>
            <a:r>
              <a:rPr lang="en-US" dirty="0" smtClean="0"/>
              <a:t>Notice that for now we are showing the forwarded data coming out of the ALU.  After looking at the problem more closely we will see that it really is supplied by the pipeline register EX/MEM and will depict it as such.</a:t>
            </a:r>
          </a:p>
          <a:p>
            <a:endParaRPr lang="en-US" dirty="0"/>
          </a:p>
        </p:txBody>
      </p:sp>
      <p:sp>
        <p:nvSpPr>
          <p:cNvPr id="2787331" name="Rectangle 3"/>
          <p:cNvSpPr>
            <a:spLocks noGrp="1" noRot="1" noChangeAspect="1" noChangeArrowheads="1" noTextEdit="1"/>
          </p:cNvSpPr>
          <p:nvPr>
            <p:ph type="sldImg"/>
          </p:nvPr>
        </p:nvSpPr>
        <p:spPr bwMode="auto">
          <a:xfrm>
            <a:off x="1277938" y="614363"/>
            <a:ext cx="4783137" cy="3587750"/>
          </a:xfrm>
          <a:prstGeom prst="rect">
            <a:avLst/>
          </a:prstGeom>
          <a:noFill/>
          <a:ln w="12700">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3314" name="Rectangle 2"/>
          <p:cNvSpPr>
            <a:spLocks noGrp="1" noChangeArrowheads="1"/>
          </p:cNvSpPr>
          <p:nvPr>
            <p:ph type="body" idx="1"/>
          </p:nvPr>
        </p:nvSpPr>
        <p:spPr>
          <a:xfrm>
            <a:off x="550863" y="4562475"/>
            <a:ext cx="6303962" cy="4319588"/>
          </a:xfrm>
          <a:noFill/>
          <a:ln>
            <a:noFill/>
          </a:ln>
        </p:spPr>
        <p:txBody>
          <a:bodyPr lIns="98215" tIns="48246" rIns="98215" bIns="48246"/>
          <a:lstStyle/>
          <a:p>
            <a:r>
              <a:rPr lang="en-US"/>
              <a:t>For lecture</a:t>
            </a:r>
          </a:p>
        </p:txBody>
      </p:sp>
      <p:sp>
        <p:nvSpPr>
          <p:cNvPr id="1293315" name="Rectangle 3"/>
          <p:cNvSpPr>
            <a:spLocks noGrp="1" noRot="1" noChangeAspect="1" noChangeArrowheads="1" noTextEdit="1"/>
          </p:cNvSpPr>
          <p:nvPr>
            <p:ph type="sldImg"/>
          </p:nvPr>
        </p:nvSpPr>
        <p:spPr>
          <a:xfrm>
            <a:off x="1273175" y="614363"/>
            <a:ext cx="4786313" cy="3589337"/>
          </a:xfr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9378" name="Rectangle 2"/>
          <p:cNvSpPr>
            <a:spLocks noGrp="1" noChangeArrowheads="1"/>
          </p:cNvSpPr>
          <p:nvPr>
            <p:ph type="body" idx="1"/>
          </p:nvPr>
        </p:nvSpPr>
        <p:spPr bwMode="auto">
          <a:xfrm>
            <a:off x="552279" y="4564827"/>
            <a:ext cx="6298282" cy="4315956"/>
          </a:xfrm>
          <a:prstGeom prst="rect">
            <a:avLst/>
          </a:prstGeom>
          <a:noFill/>
          <a:ln w="12700">
            <a:miter lim="800000"/>
            <a:headEnd/>
            <a:tailEnd/>
          </a:ln>
        </p:spPr>
        <p:txBody>
          <a:bodyPr lIns="95649" tIns="46985" rIns="95649" bIns="46985">
            <a:prstTxWarp prst="textNoShape">
              <a:avLst/>
            </a:prstTxWarp>
          </a:bodyPr>
          <a:lstStyle/>
          <a:p>
            <a:endParaRPr lang="en-US"/>
          </a:p>
        </p:txBody>
      </p:sp>
      <p:sp>
        <p:nvSpPr>
          <p:cNvPr id="2789379" name="Rectangle 3"/>
          <p:cNvSpPr>
            <a:spLocks noGrp="1" noRot="1" noChangeAspect="1" noChangeArrowheads="1" noTextEdit="1"/>
          </p:cNvSpPr>
          <p:nvPr>
            <p:ph type="sldImg"/>
          </p:nvPr>
        </p:nvSpPr>
        <p:spPr bwMode="auto">
          <a:xfrm>
            <a:off x="1277938" y="614363"/>
            <a:ext cx="4783137" cy="3587750"/>
          </a:xfrm>
          <a:prstGeom prst="rect">
            <a:avLst/>
          </a:prstGeom>
          <a:noFill/>
          <a:ln w="12700">
            <a:miter lim="800000"/>
            <a:headEnd/>
            <a:tailEnd/>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9378" name="Rectangle 2"/>
          <p:cNvSpPr>
            <a:spLocks noGrp="1" noChangeArrowheads="1"/>
          </p:cNvSpPr>
          <p:nvPr>
            <p:ph type="body" idx="1"/>
          </p:nvPr>
        </p:nvSpPr>
        <p:spPr bwMode="auto">
          <a:xfrm>
            <a:off x="552279" y="4564827"/>
            <a:ext cx="6298282" cy="4315956"/>
          </a:xfrm>
          <a:prstGeom prst="rect">
            <a:avLst/>
          </a:prstGeom>
          <a:noFill/>
          <a:ln w="12700">
            <a:miter lim="800000"/>
            <a:headEnd/>
            <a:tailEnd/>
          </a:ln>
        </p:spPr>
        <p:txBody>
          <a:bodyPr lIns="95649" tIns="46985" rIns="95649" bIns="46985">
            <a:prstTxWarp prst="textNoShape">
              <a:avLst/>
            </a:prstTxWarp>
          </a:bodyPr>
          <a:lstStyle/>
          <a:p>
            <a:pPr marL="0" marR="0" indent="0" algn="just" defTabSz="914400" rtl="0" eaLnBrk="0" fontAlgn="base" latinLnBrk="0" hangingPunct="0">
              <a:lnSpc>
                <a:spcPct val="90000"/>
              </a:lnSpc>
              <a:spcBef>
                <a:spcPct val="40000"/>
              </a:spcBef>
              <a:spcAft>
                <a:spcPct val="0"/>
              </a:spcAft>
              <a:buClrTx/>
              <a:buSzTx/>
              <a:buFontTx/>
              <a:buNone/>
              <a:tabLst/>
              <a:defRPr/>
            </a:pPr>
            <a:r>
              <a:rPr lang="en-US" dirty="0" smtClean="0"/>
              <a:t>The one case where forwarding cannot save the day is when an instruction tries to read a register following a load instruction that writes the same register.</a:t>
            </a:r>
          </a:p>
          <a:p>
            <a:endParaRPr lang="en-US" dirty="0"/>
          </a:p>
        </p:txBody>
      </p:sp>
      <p:sp>
        <p:nvSpPr>
          <p:cNvPr id="2789379" name="Rectangle 3"/>
          <p:cNvSpPr>
            <a:spLocks noGrp="1" noRot="1" noChangeAspect="1" noChangeArrowheads="1" noTextEdit="1"/>
          </p:cNvSpPr>
          <p:nvPr>
            <p:ph type="sldImg"/>
          </p:nvPr>
        </p:nvSpPr>
        <p:spPr bwMode="auto">
          <a:xfrm>
            <a:off x="1277938" y="614363"/>
            <a:ext cx="4783137" cy="3587750"/>
          </a:xfrm>
          <a:prstGeom prst="rect">
            <a:avLst/>
          </a:prstGeom>
          <a:noFill/>
          <a:ln w="12700">
            <a:miter lim="800000"/>
            <a:headEnd/>
            <a:tailEnd/>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1426" name="Rectangle 2"/>
          <p:cNvSpPr>
            <a:spLocks noGrp="1" noRot="1" noChangeAspect="1" noChangeArrowheads="1"/>
          </p:cNvSpPr>
          <p:nvPr>
            <p:ph type="sldImg"/>
          </p:nvPr>
        </p:nvSpPr>
        <p:spPr bwMode="auto">
          <a:xfrm>
            <a:off x="1277938" y="614363"/>
            <a:ext cx="4783137" cy="3587750"/>
          </a:xfrm>
          <a:prstGeom prst="rect">
            <a:avLst/>
          </a:prstGeom>
          <a:solidFill>
            <a:srgbClr val="FFFFFF"/>
          </a:solidFill>
          <a:ln>
            <a:solidFill>
              <a:srgbClr val="000000"/>
            </a:solidFill>
            <a:miter lim="800000"/>
            <a:headEnd/>
            <a:tailEnd/>
          </a:ln>
        </p:spPr>
      </p:sp>
      <p:sp>
        <p:nvSpPr>
          <p:cNvPr id="2791427" name="Rectangle 3"/>
          <p:cNvSpPr>
            <a:spLocks noGrp="1" noChangeArrowheads="1"/>
          </p:cNvSpPr>
          <p:nvPr>
            <p:ph type="body" idx="1"/>
          </p:nvPr>
        </p:nvSpPr>
        <p:spPr bwMode="auto">
          <a:xfrm>
            <a:off x="550626" y="4563191"/>
            <a:ext cx="6301588" cy="4317593"/>
          </a:xfrm>
          <a:prstGeom prst="rect">
            <a:avLst/>
          </a:prstGeom>
          <a:solidFill>
            <a:srgbClr val="FFFFFF"/>
          </a:solidFill>
          <a:ln>
            <a:solidFill>
              <a:srgbClr val="000000"/>
            </a:solidFill>
            <a:miter lim="800000"/>
            <a:headEnd/>
            <a:tailEnd/>
          </a:ln>
        </p:spPr>
        <p:txBody>
          <a:bodyPr lIns="95071" tIns="47536" rIns="95071" bIns="47536">
            <a:prstTxWarp prst="textNoShape">
              <a:avLst/>
            </a:prstTxWarp>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22" name="Rectangle 2"/>
          <p:cNvSpPr>
            <a:spLocks noGrp="1" noRot="1" noChangeAspect="1" noChangeArrowheads="1"/>
          </p:cNvSpPr>
          <p:nvPr>
            <p:ph type="sldImg"/>
          </p:nvPr>
        </p:nvSpPr>
        <p:spPr bwMode="auto">
          <a:xfrm>
            <a:off x="1277938" y="614363"/>
            <a:ext cx="4783137" cy="3587750"/>
          </a:xfrm>
          <a:prstGeom prst="rect">
            <a:avLst/>
          </a:prstGeom>
          <a:solidFill>
            <a:srgbClr val="FFFFFF"/>
          </a:solidFill>
          <a:ln>
            <a:solidFill>
              <a:srgbClr val="000000"/>
            </a:solidFill>
            <a:miter lim="800000"/>
            <a:headEnd/>
            <a:tailEnd/>
          </a:ln>
        </p:spPr>
      </p:sp>
      <p:sp>
        <p:nvSpPr>
          <p:cNvPr id="2795523" name="Rectangle 3"/>
          <p:cNvSpPr>
            <a:spLocks noGrp="1" noChangeArrowheads="1"/>
          </p:cNvSpPr>
          <p:nvPr>
            <p:ph type="body" idx="1"/>
          </p:nvPr>
        </p:nvSpPr>
        <p:spPr bwMode="auto">
          <a:xfrm>
            <a:off x="550626" y="4563191"/>
            <a:ext cx="6301588" cy="4317593"/>
          </a:xfrm>
          <a:prstGeom prst="rect">
            <a:avLst/>
          </a:prstGeom>
          <a:solidFill>
            <a:srgbClr val="FFFFFF"/>
          </a:solidFill>
          <a:ln>
            <a:solidFill>
              <a:srgbClr val="000000"/>
            </a:solidFill>
            <a:miter lim="800000"/>
            <a:headEnd/>
            <a:tailEnd/>
          </a:ln>
        </p:spPr>
        <p:txBody>
          <a:bodyPr lIns="95071" tIns="47536" rIns="95071" bIns="47536">
            <a:prstTxWarp prst="textNoShape">
              <a:avLst/>
            </a:prstTxWarp>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3474" name="Rectangle 2"/>
          <p:cNvSpPr>
            <a:spLocks noGrp="1" noRot="1" noChangeAspect="1" noChangeArrowheads="1"/>
          </p:cNvSpPr>
          <p:nvPr>
            <p:ph type="sldImg"/>
          </p:nvPr>
        </p:nvSpPr>
        <p:spPr bwMode="auto">
          <a:xfrm>
            <a:off x="1277938" y="614363"/>
            <a:ext cx="4783137" cy="3587750"/>
          </a:xfrm>
          <a:prstGeom prst="rect">
            <a:avLst/>
          </a:prstGeom>
          <a:solidFill>
            <a:srgbClr val="FFFFFF"/>
          </a:solidFill>
          <a:ln>
            <a:solidFill>
              <a:srgbClr val="000000"/>
            </a:solidFill>
            <a:miter lim="800000"/>
            <a:headEnd/>
            <a:tailEnd/>
          </a:ln>
        </p:spPr>
      </p:sp>
      <p:sp>
        <p:nvSpPr>
          <p:cNvPr id="2793475" name="Rectangle 3"/>
          <p:cNvSpPr>
            <a:spLocks noGrp="1" noChangeArrowheads="1"/>
          </p:cNvSpPr>
          <p:nvPr>
            <p:ph type="body" idx="1"/>
          </p:nvPr>
        </p:nvSpPr>
        <p:spPr bwMode="auto">
          <a:xfrm>
            <a:off x="550626" y="4563191"/>
            <a:ext cx="6301588" cy="4317593"/>
          </a:xfrm>
          <a:prstGeom prst="rect">
            <a:avLst/>
          </a:prstGeom>
          <a:solidFill>
            <a:srgbClr val="FFFFFF"/>
          </a:solidFill>
          <a:ln>
            <a:solidFill>
              <a:srgbClr val="000000"/>
            </a:solidFill>
            <a:miter lim="800000"/>
            <a:headEnd/>
            <a:tailEnd/>
          </a:ln>
        </p:spPr>
        <p:txBody>
          <a:bodyPr lIns="95071" tIns="47536" rIns="95071" bIns="47536">
            <a:prstTxWarp prst="textNoShape">
              <a:avLst/>
            </a:prstTxWarp>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0" y="0"/>
            <a:ext cx="3169920" cy="480060"/>
          </a:xfrm>
          <a:prstGeom prst="rect">
            <a:avLst/>
          </a:prstGeom>
          <a:ln/>
        </p:spPr>
        <p:txBody>
          <a:bodyPr lIns="96661" tIns="48331" rIns="96661" bIns="48331"/>
          <a:lstStyle/>
          <a:p>
            <a:r>
              <a:rPr lang="en-AU"/>
              <a:t>Morgan Kaufmann Publishers</a:t>
            </a:r>
          </a:p>
        </p:txBody>
      </p:sp>
      <p:sp>
        <p:nvSpPr>
          <p:cNvPr id="5" name="Rectangle 3"/>
          <p:cNvSpPr>
            <a:spLocks noGrp="1" noChangeArrowheads="1"/>
          </p:cNvSpPr>
          <p:nvPr>
            <p:ph type="dt" idx="1"/>
          </p:nvPr>
        </p:nvSpPr>
        <p:spPr>
          <a:xfrm>
            <a:off x="4143587" y="0"/>
            <a:ext cx="3169920" cy="480060"/>
          </a:xfrm>
          <a:prstGeom prst="rect">
            <a:avLst/>
          </a:prstGeom>
          <a:ln/>
        </p:spPr>
        <p:txBody>
          <a:bodyPr lIns="96661" tIns="48331" rIns="96661" bIns="48331"/>
          <a:lstStyle/>
          <a:p>
            <a:fld id="{A758677E-E141-C64A-A4D0-65BB99340159}" type="datetime3">
              <a:rPr lang="en-AU"/>
              <a:pPr/>
              <a:t>1 March, 2015</a:t>
            </a:fld>
            <a:endParaRPr lang="en-AU"/>
          </a:p>
        </p:txBody>
      </p:sp>
      <p:sp>
        <p:nvSpPr>
          <p:cNvPr id="6" name="Rectangle 6"/>
          <p:cNvSpPr>
            <a:spLocks noGrp="1" noChangeArrowheads="1"/>
          </p:cNvSpPr>
          <p:nvPr>
            <p:ph type="ftr" sz="quarter" idx="4"/>
          </p:nvPr>
        </p:nvSpPr>
        <p:spPr>
          <a:xfrm>
            <a:off x="0" y="9119474"/>
            <a:ext cx="3169920" cy="480060"/>
          </a:xfrm>
          <a:prstGeom prst="rect">
            <a:avLst/>
          </a:prstGeom>
          <a:ln/>
        </p:spPr>
        <p:txBody>
          <a:bodyPr lIns="96661" tIns="48331" rIns="96661" bIns="48331"/>
          <a:lstStyle/>
          <a:p>
            <a:r>
              <a:rPr lang="en-AU"/>
              <a:t>Chapter 4 — The Processor</a:t>
            </a:r>
          </a:p>
        </p:txBody>
      </p:sp>
      <p:sp>
        <p:nvSpPr>
          <p:cNvPr id="7" name="Rectangle 7"/>
          <p:cNvSpPr>
            <a:spLocks noGrp="1" noChangeArrowheads="1"/>
          </p:cNvSpPr>
          <p:nvPr>
            <p:ph type="sldNum" sz="quarter" idx="5"/>
          </p:nvPr>
        </p:nvSpPr>
        <p:spPr>
          <a:xfrm>
            <a:off x="4143587" y="9119474"/>
            <a:ext cx="3169920" cy="480060"/>
          </a:xfrm>
          <a:prstGeom prst="rect">
            <a:avLst/>
          </a:prstGeom>
          <a:ln/>
        </p:spPr>
        <p:txBody>
          <a:bodyPr lIns="96661" tIns="48331" rIns="96661" bIns="48331"/>
          <a:lstStyle/>
          <a:p>
            <a:fld id="{1064DF24-4FCB-9148-9F9E-F7987219468E}" type="slidenum">
              <a:rPr lang="en-AU"/>
              <a:pPr/>
              <a:t>17</a:t>
            </a:fld>
            <a:endParaRPr lang="en-AU"/>
          </a:p>
        </p:txBody>
      </p:sp>
      <p:sp>
        <p:nvSpPr>
          <p:cNvPr id="347138" name="Rectangle 2"/>
          <p:cNvSpPr>
            <a:spLocks noGrp="1" noRot="1" noChangeAspect="1" noChangeArrowheads="1" noTextEdit="1"/>
          </p:cNvSpPr>
          <p:nvPr>
            <p:ph type="sldImg"/>
          </p:nvPr>
        </p:nvSpPr>
        <p:spPr>
          <a:ln/>
        </p:spPr>
      </p:sp>
      <p:sp>
        <p:nvSpPr>
          <p:cNvPr id="347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5906" name="Rectangle 2"/>
          <p:cNvSpPr>
            <a:spLocks noGrp="1" noChangeArrowheads="1"/>
          </p:cNvSpPr>
          <p:nvPr>
            <p:ph type="body" idx="1"/>
          </p:nvPr>
        </p:nvSpPr>
        <p:spPr>
          <a:xfrm>
            <a:off x="550863" y="4562475"/>
            <a:ext cx="6303962" cy="4319588"/>
          </a:xfrm>
          <a:noFill/>
          <a:ln>
            <a:noFill/>
          </a:ln>
        </p:spPr>
        <p:txBody>
          <a:bodyPr lIns="98215" tIns="48246" rIns="98215" bIns="48246"/>
          <a:lstStyle/>
          <a:p>
            <a:r>
              <a:rPr lang="en-US"/>
              <a:t>What if lw was replaced with add $1,  - is forwarding still needed?  From where, to where?</a:t>
            </a:r>
          </a:p>
          <a:p>
            <a:r>
              <a:rPr lang="en-US"/>
              <a:t>What if $1 was used to compute the effective address (it would be a load-use data hazard and would require a stall insertion between the lw and sw)</a:t>
            </a:r>
          </a:p>
        </p:txBody>
      </p:sp>
      <p:sp>
        <p:nvSpPr>
          <p:cNvPr id="1275907" name="Rectangle 3"/>
          <p:cNvSpPr>
            <a:spLocks noGrp="1" noRot="1" noChangeAspect="1" noChangeArrowheads="1" noTextEdit="1"/>
          </p:cNvSpPr>
          <p:nvPr>
            <p:ph type="sldImg"/>
          </p:nvPr>
        </p:nvSpPr>
        <p:spPr>
          <a:xfrm>
            <a:off x="1273175" y="614363"/>
            <a:ext cx="4786313" cy="3589337"/>
          </a:xfr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0" y="0"/>
            <a:ext cx="3169920" cy="480060"/>
          </a:xfrm>
          <a:prstGeom prst="rect">
            <a:avLst/>
          </a:prstGeom>
          <a:ln/>
        </p:spPr>
        <p:txBody>
          <a:bodyPr lIns="96661" tIns="48331" rIns="96661" bIns="48331"/>
          <a:lstStyle/>
          <a:p>
            <a:r>
              <a:rPr lang="en-AU"/>
              <a:t>Morgan Kaufmann Publishers</a:t>
            </a:r>
          </a:p>
        </p:txBody>
      </p:sp>
      <p:sp>
        <p:nvSpPr>
          <p:cNvPr id="5" name="Rectangle 3"/>
          <p:cNvSpPr>
            <a:spLocks noGrp="1" noChangeArrowheads="1"/>
          </p:cNvSpPr>
          <p:nvPr>
            <p:ph type="dt" idx="1"/>
          </p:nvPr>
        </p:nvSpPr>
        <p:spPr>
          <a:xfrm>
            <a:off x="4143587" y="0"/>
            <a:ext cx="3169920" cy="480060"/>
          </a:xfrm>
          <a:prstGeom prst="rect">
            <a:avLst/>
          </a:prstGeom>
          <a:ln/>
        </p:spPr>
        <p:txBody>
          <a:bodyPr lIns="96661" tIns="48331" rIns="96661" bIns="48331"/>
          <a:lstStyle/>
          <a:p>
            <a:fld id="{CB6C02BC-3A8D-9F48-A6C5-B2621AC755C3}" type="datetime3">
              <a:rPr lang="en-AU"/>
              <a:pPr/>
              <a:t>1 March, 2015</a:t>
            </a:fld>
            <a:endParaRPr lang="en-AU"/>
          </a:p>
        </p:txBody>
      </p:sp>
      <p:sp>
        <p:nvSpPr>
          <p:cNvPr id="6" name="Rectangle 6"/>
          <p:cNvSpPr>
            <a:spLocks noGrp="1" noChangeArrowheads="1"/>
          </p:cNvSpPr>
          <p:nvPr>
            <p:ph type="ftr" sz="quarter" idx="4"/>
          </p:nvPr>
        </p:nvSpPr>
        <p:spPr>
          <a:xfrm>
            <a:off x="0" y="9119474"/>
            <a:ext cx="3169920" cy="480060"/>
          </a:xfrm>
          <a:prstGeom prst="rect">
            <a:avLst/>
          </a:prstGeom>
          <a:ln/>
        </p:spPr>
        <p:txBody>
          <a:bodyPr lIns="96661" tIns="48331" rIns="96661" bIns="48331"/>
          <a:lstStyle/>
          <a:p>
            <a:r>
              <a:rPr lang="en-AU"/>
              <a:t>Chapter 4 — The Processor</a:t>
            </a:r>
          </a:p>
        </p:txBody>
      </p:sp>
      <p:sp>
        <p:nvSpPr>
          <p:cNvPr id="7" name="Rectangle 7"/>
          <p:cNvSpPr>
            <a:spLocks noGrp="1" noChangeArrowheads="1"/>
          </p:cNvSpPr>
          <p:nvPr>
            <p:ph type="sldNum" sz="quarter" idx="5"/>
          </p:nvPr>
        </p:nvSpPr>
        <p:spPr>
          <a:xfrm>
            <a:off x="4143587" y="9119474"/>
            <a:ext cx="3169920" cy="480060"/>
          </a:xfrm>
          <a:prstGeom prst="rect">
            <a:avLst/>
          </a:prstGeom>
          <a:ln/>
        </p:spPr>
        <p:txBody>
          <a:bodyPr lIns="96661" tIns="48331" rIns="96661" bIns="48331"/>
          <a:lstStyle/>
          <a:p>
            <a:fld id="{951A3701-F82B-BB49-A793-6738827A0BD5}" type="slidenum">
              <a:rPr lang="en-AU"/>
              <a:pPr/>
              <a:t>19</a:t>
            </a:fld>
            <a:endParaRPr lang="en-AU"/>
          </a:p>
        </p:txBody>
      </p:sp>
      <p:sp>
        <p:nvSpPr>
          <p:cNvPr id="349186" name="Rectangle 2"/>
          <p:cNvSpPr>
            <a:spLocks noGrp="1" noRot="1" noChangeAspect="1" noChangeArrowheads="1" noTextEdit="1"/>
          </p:cNvSpPr>
          <p:nvPr>
            <p:ph type="sldImg"/>
          </p:nvPr>
        </p:nvSpPr>
        <p:spPr>
          <a:ln/>
        </p:spPr>
      </p:sp>
      <p:sp>
        <p:nvSpPr>
          <p:cNvPr id="349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0370" name="Rectangle 2"/>
          <p:cNvSpPr>
            <a:spLocks noGrp="1" noChangeArrowheads="1"/>
          </p:cNvSpPr>
          <p:nvPr>
            <p:ph type="body" idx="1"/>
          </p:nvPr>
        </p:nvSpPr>
        <p:spPr>
          <a:xfrm>
            <a:off x="550863" y="4562475"/>
            <a:ext cx="6303962" cy="4319588"/>
          </a:xfrm>
          <a:noFill/>
          <a:ln>
            <a:noFill/>
          </a:ln>
        </p:spPr>
        <p:txBody>
          <a:bodyPr lIns="98224" tIns="48250" rIns="98224" bIns="48250"/>
          <a:lstStyle/>
          <a:p>
            <a:r>
              <a:rPr lang="en-US"/>
              <a:t>Note that data hazards can come from R-type instructions or lw instructions</a:t>
            </a:r>
          </a:p>
        </p:txBody>
      </p:sp>
      <p:sp>
        <p:nvSpPr>
          <p:cNvPr id="1210371" name="Rectangle 3"/>
          <p:cNvSpPr>
            <a:spLocks noGrp="1" noRot="1" noChangeAspect="1" noChangeArrowheads="1" noTextEdit="1"/>
          </p:cNvSpPr>
          <p:nvPr>
            <p:ph type="sldImg"/>
          </p:nvPr>
        </p:nvSpPr>
        <p:spPr>
          <a:xfrm>
            <a:off x="1271588" y="614363"/>
            <a:ext cx="4786312" cy="3589337"/>
          </a:xfr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2754" name="Rectangle 2"/>
          <p:cNvSpPr>
            <a:spLocks noGrp="1" noChangeArrowheads="1"/>
          </p:cNvSpPr>
          <p:nvPr>
            <p:ph type="body" idx="1"/>
          </p:nvPr>
        </p:nvSpPr>
        <p:spPr bwMode="auto">
          <a:xfrm>
            <a:off x="550626" y="4559918"/>
            <a:ext cx="6303242" cy="4320867"/>
          </a:xfrm>
          <a:prstGeom prst="rect">
            <a:avLst/>
          </a:prstGeom>
          <a:noFill/>
          <a:ln w="12700">
            <a:miter lim="800000"/>
            <a:headEnd/>
            <a:tailEnd/>
          </a:ln>
        </p:spPr>
        <p:txBody>
          <a:bodyPr lIns="95624" tIns="46972" rIns="95624" bIns="46972">
            <a:prstTxWarp prst="textNoShape">
              <a:avLst/>
            </a:prstTxWarp>
          </a:bodyPr>
          <a:lstStyle/>
          <a:p>
            <a:endParaRPr lang="en-US"/>
          </a:p>
        </p:txBody>
      </p:sp>
      <p:sp>
        <p:nvSpPr>
          <p:cNvPr id="2762755" name="Rectangle 3"/>
          <p:cNvSpPr>
            <a:spLocks noGrp="1" noRot="1" noChangeAspect="1" noChangeArrowheads="1"/>
          </p:cNvSpPr>
          <p:nvPr>
            <p:ph type="sldImg"/>
          </p:nvPr>
        </p:nvSpPr>
        <p:spPr bwMode="auto">
          <a:xfrm>
            <a:off x="1276350" y="619125"/>
            <a:ext cx="4778375" cy="3582988"/>
          </a:xfrm>
          <a:prstGeom prst="rect">
            <a:avLst/>
          </a:prstGeom>
          <a:noFill/>
          <a:ln w="12700">
            <a:miter lim="800000"/>
            <a:headEnd/>
            <a:tailEnd/>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8898" name="Rectangle 2"/>
          <p:cNvSpPr>
            <a:spLocks noGrp="1" noRot="1" noChangeAspect="1" noChangeArrowheads="1"/>
          </p:cNvSpPr>
          <p:nvPr>
            <p:ph type="sldImg"/>
          </p:nvPr>
        </p:nvSpPr>
        <p:spPr bwMode="auto">
          <a:xfrm>
            <a:off x="1277938" y="614363"/>
            <a:ext cx="4783137" cy="3587750"/>
          </a:xfrm>
          <a:prstGeom prst="rect">
            <a:avLst/>
          </a:prstGeom>
          <a:solidFill>
            <a:srgbClr val="FFFFFF"/>
          </a:solidFill>
          <a:ln>
            <a:solidFill>
              <a:srgbClr val="000000"/>
            </a:solidFill>
            <a:miter lim="800000"/>
            <a:headEnd/>
            <a:tailEnd/>
          </a:ln>
        </p:spPr>
      </p:sp>
      <p:sp>
        <p:nvSpPr>
          <p:cNvPr id="2768899" name="Rectangle 3"/>
          <p:cNvSpPr>
            <a:spLocks noGrp="1" noChangeArrowheads="1"/>
          </p:cNvSpPr>
          <p:nvPr>
            <p:ph type="body" idx="1"/>
          </p:nvPr>
        </p:nvSpPr>
        <p:spPr bwMode="auto">
          <a:xfrm>
            <a:off x="550628" y="4563193"/>
            <a:ext cx="6301588" cy="4317593"/>
          </a:xfrm>
          <a:prstGeom prst="rect">
            <a:avLst/>
          </a:prstGeom>
          <a:solidFill>
            <a:srgbClr val="FFFFFF"/>
          </a:solidFill>
          <a:ln>
            <a:solidFill>
              <a:srgbClr val="000000"/>
            </a:solidFill>
            <a:miter lim="800000"/>
            <a:headEnd/>
            <a:tailEnd/>
          </a:ln>
        </p:spPr>
        <p:txBody>
          <a:bodyPr lIns="95071" tIns="47536" rIns="95071" bIns="47536">
            <a:prstTxWarp prst="textNoShape">
              <a:avLst/>
            </a:prstTxWarp>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0946" name="Rectangle 2"/>
          <p:cNvSpPr>
            <a:spLocks noGrp="1" noChangeArrowheads="1"/>
          </p:cNvSpPr>
          <p:nvPr>
            <p:ph type="body" idx="1"/>
          </p:nvPr>
        </p:nvSpPr>
        <p:spPr bwMode="auto">
          <a:xfrm>
            <a:off x="550626" y="4559918"/>
            <a:ext cx="6303242" cy="4320867"/>
          </a:xfrm>
          <a:prstGeom prst="rect">
            <a:avLst/>
          </a:prstGeom>
          <a:noFill/>
          <a:ln w="12700">
            <a:miter lim="800000"/>
            <a:headEnd/>
            <a:tailEnd/>
          </a:ln>
        </p:spPr>
        <p:txBody>
          <a:bodyPr lIns="95624" tIns="46972" rIns="95624" bIns="46972">
            <a:prstTxWarp prst="textNoShape">
              <a:avLst/>
            </a:prstTxWarp>
          </a:bodyPr>
          <a:lstStyle/>
          <a:p>
            <a:endParaRPr lang="en-US"/>
          </a:p>
        </p:txBody>
      </p:sp>
      <p:sp>
        <p:nvSpPr>
          <p:cNvPr id="2770947" name="Rectangle 3"/>
          <p:cNvSpPr>
            <a:spLocks noGrp="1" noRot="1" noChangeAspect="1" noChangeArrowheads="1"/>
          </p:cNvSpPr>
          <p:nvPr>
            <p:ph type="sldImg"/>
          </p:nvPr>
        </p:nvSpPr>
        <p:spPr bwMode="auto">
          <a:xfrm>
            <a:off x="1276350" y="619125"/>
            <a:ext cx="4778375" cy="3582988"/>
          </a:xfrm>
          <a:prstGeom prst="rect">
            <a:avLst/>
          </a:prstGeom>
          <a:noFill/>
          <a:ln w="12700">
            <a:miter lim="800000"/>
            <a:headEnd/>
            <a:tailEnd/>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7090" name="Rectangle 2"/>
          <p:cNvSpPr>
            <a:spLocks noGrp="1" noRot="1" noChangeAspect="1" noChangeArrowheads="1"/>
          </p:cNvSpPr>
          <p:nvPr>
            <p:ph type="sldImg"/>
          </p:nvPr>
        </p:nvSpPr>
        <p:spPr bwMode="auto">
          <a:xfrm>
            <a:off x="1277938" y="614363"/>
            <a:ext cx="4783137" cy="3587750"/>
          </a:xfrm>
          <a:prstGeom prst="rect">
            <a:avLst/>
          </a:prstGeom>
          <a:solidFill>
            <a:srgbClr val="FFFFFF"/>
          </a:solidFill>
          <a:ln>
            <a:solidFill>
              <a:srgbClr val="000000"/>
            </a:solidFill>
            <a:miter lim="800000"/>
            <a:headEnd/>
            <a:tailEnd/>
          </a:ln>
        </p:spPr>
      </p:sp>
      <p:sp>
        <p:nvSpPr>
          <p:cNvPr id="2777091" name="Rectangle 3"/>
          <p:cNvSpPr>
            <a:spLocks noGrp="1" noChangeArrowheads="1"/>
          </p:cNvSpPr>
          <p:nvPr>
            <p:ph type="body" idx="1"/>
          </p:nvPr>
        </p:nvSpPr>
        <p:spPr bwMode="auto">
          <a:xfrm>
            <a:off x="550629" y="4563195"/>
            <a:ext cx="6301588" cy="4317593"/>
          </a:xfrm>
          <a:prstGeom prst="rect">
            <a:avLst/>
          </a:prstGeom>
          <a:solidFill>
            <a:srgbClr val="FFFFFF"/>
          </a:solidFill>
          <a:ln>
            <a:solidFill>
              <a:srgbClr val="000000"/>
            </a:solidFill>
            <a:miter lim="800000"/>
            <a:headEnd/>
            <a:tailEnd/>
          </a:ln>
        </p:spPr>
        <p:txBody>
          <a:bodyPr lIns="95071" tIns="47536" rIns="95071" bIns="47536">
            <a:prstTxWarp prst="textNoShape">
              <a:avLst/>
            </a:prstTxWarp>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1186" name="Rectangle 2"/>
          <p:cNvSpPr>
            <a:spLocks noGrp="1" noChangeArrowheads="1"/>
          </p:cNvSpPr>
          <p:nvPr>
            <p:ph type="body" idx="1"/>
          </p:nvPr>
        </p:nvSpPr>
        <p:spPr bwMode="auto">
          <a:xfrm>
            <a:off x="550626" y="4559918"/>
            <a:ext cx="6303242" cy="4320867"/>
          </a:xfrm>
          <a:prstGeom prst="rect">
            <a:avLst/>
          </a:prstGeom>
          <a:noFill/>
          <a:ln w="12700">
            <a:miter lim="800000"/>
            <a:headEnd/>
            <a:tailEnd/>
          </a:ln>
        </p:spPr>
        <p:txBody>
          <a:bodyPr lIns="95624" tIns="46972" rIns="95624" bIns="46972">
            <a:prstTxWarp prst="textNoShape">
              <a:avLst/>
            </a:prstTxWarp>
          </a:bodyPr>
          <a:lstStyle/>
          <a:p>
            <a:endParaRPr lang="en-US"/>
          </a:p>
        </p:txBody>
      </p:sp>
      <p:sp>
        <p:nvSpPr>
          <p:cNvPr id="2781187" name="Rectangle 3"/>
          <p:cNvSpPr>
            <a:spLocks noGrp="1" noRot="1" noChangeAspect="1" noChangeArrowheads="1"/>
          </p:cNvSpPr>
          <p:nvPr>
            <p:ph type="sldImg"/>
          </p:nvPr>
        </p:nvSpPr>
        <p:spPr bwMode="auto">
          <a:xfrm>
            <a:off x="1276350" y="619125"/>
            <a:ext cx="4778375" cy="3582988"/>
          </a:xfrm>
          <a:prstGeom prst="rect">
            <a:avLst/>
          </a:prstGeom>
          <a:noFill/>
          <a:ln w="12700">
            <a:miter lim="800000"/>
            <a:headEnd/>
            <a:tailEnd/>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9138" name="Rectangle 2"/>
          <p:cNvSpPr>
            <a:spLocks noGrp="1" noRot="1" noChangeAspect="1" noChangeArrowheads="1"/>
          </p:cNvSpPr>
          <p:nvPr>
            <p:ph type="sldImg"/>
          </p:nvPr>
        </p:nvSpPr>
        <p:spPr bwMode="auto">
          <a:xfrm>
            <a:off x="1277938" y="614363"/>
            <a:ext cx="4783137" cy="3587750"/>
          </a:xfrm>
          <a:prstGeom prst="rect">
            <a:avLst/>
          </a:prstGeom>
          <a:solidFill>
            <a:srgbClr val="FFFFFF"/>
          </a:solidFill>
          <a:ln>
            <a:solidFill>
              <a:srgbClr val="000000"/>
            </a:solidFill>
            <a:miter lim="800000"/>
            <a:headEnd/>
            <a:tailEnd/>
          </a:ln>
        </p:spPr>
      </p:sp>
      <p:sp>
        <p:nvSpPr>
          <p:cNvPr id="2779139" name="Rectangle 3"/>
          <p:cNvSpPr>
            <a:spLocks noGrp="1" noChangeArrowheads="1"/>
          </p:cNvSpPr>
          <p:nvPr>
            <p:ph type="body" idx="1"/>
          </p:nvPr>
        </p:nvSpPr>
        <p:spPr bwMode="auto">
          <a:xfrm>
            <a:off x="550629" y="4563195"/>
            <a:ext cx="6301588" cy="4317593"/>
          </a:xfrm>
          <a:prstGeom prst="rect">
            <a:avLst/>
          </a:prstGeom>
          <a:solidFill>
            <a:srgbClr val="FFFFFF"/>
          </a:solidFill>
          <a:ln>
            <a:solidFill>
              <a:srgbClr val="000000"/>
            </a:solidFill>
            <a:miter lim="800000"/>
            <a:headEnd/>
            <a:tailEnd/>
          </a:ln>
        </p:spPr>
        <p:txBody>
          <a:bodyPr lIns="95071" tIns="47536" rIns="95071" bIns="47536">
            <a:prstTxWarp prst="textNoShape">
              <a:avLst/>
            </a:prstTxWarp>
          </a:bodyPr>
          <a:lstStyle/>
          <a:p>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4143587" y="9119474"/>
            <a:ext cx="3169920" cy="480060"/>
          </a:xfrm>
          <a:prstGeom prst="rect">
            <a:avLst/>
          </a:prstGeom>
        </p:spPr>
        <p:txBody>
          <a:bodyPr lIns="96661" tIns="48331" rIns="96661" bIns="48331"/>
          <a:lstStyle/>
          <a:p>
            <a:fld id="{EF97FDFF-7B9F-7D4D-BFC0-AAD1F3D3D3CB}" type="slidenum">
              <a:rPr lang="en-US" smtClean="0"/>
              <a:pPr/>
              <a:t>27</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just" defTabSz="914400" rtl="0" eaLnBrk="0" fontAlgn="base" latinLnBrk="0" hangingPunct="0">
              <a:lnSpc>
                <a:spcPct val="90000"/>
              </a:lnSpc>
              <a:spcBef>
                <a:spcPct val="40000"/>
              </a:spcBef>
              <a:spcAft>
                <a:spcPct val="0"/>
              </a:spcAft>
              <a:buClrTx/>
              <a:buSzTx/>
              <a:buFontTx/>
              <a:buNone/>
              <a:tabLst/>
              <a:defRPr/>
            </a:pPr>
            <a:r>
              <a:rPr lang="en-CA" dirty="0" smtClean="0"/>
              <a:t>Note:  for the final exam, you will be expected to examine sequences of instructions and answer questions about the effect on performance:  when data forwarding is sufficient, when a stall is required, how many cycles are lost, whether a branch is correctly predicted.  You will not be asked about the details of how forwarding, stalling, branch prediction is implemented in MIPS.</a:t>
            </a:r>
            <a:endParaRPr lang="en-US" dirty="0" smtClean="0"/>
          </a:p>
          <a:p>
            <a:endParaRPr lang="en-C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2418" name="Rectangle 2"/>
          <p:cNvSpPr>
            <a:spLocks noGrp="1" noChangeArrowheads="1"/>
          </p:cNvSpPr>
          <p:nvPr>
            <p:ph type="body" idx="1"/>
          </p:nvPr>
        </p:nvSpPr>
        <p:spPr>
          <a:xfrm>
            <a:off x="550863" y="4562475"/>
            <a:ext cx="6303962" cy="4319588"/>
          </a:xfrm>
          <a:ln>
            <a:noFill/>
          </a:ln>
        </p:spPr>
        <p:txBody>
          <a:bodyPr lIns="98224" tIns="48250" rIns="98224" bIns="48250"/>
          <a:lstStyle/>
          <a:p>
            <a:r>
              <a:rPr lang="en-US" dirty="0" smtClean="0"/>
              <a:t>Pipeline diagram to show the flow of instructions execution and</a:t>
            </a:r>
            <a:r>
              <a:rPr lang="en-US" baseline="0" dirty="0" smtClean="0"/>
              <a:t> their use of resources in order to analyze their dependencies.</a:t>
            </a:r>
          </a:p>
          <a:p>
            <a:endParaRPr lang="en-US" dirty="0"/>
          </a:p>
        </p:txBody>
      </p:sp>
      <p:sp>
        <p:nvSpPr>
          <p:cNvPr id="1212419" name="Rectangle 3"/>
          <p:cNvSpPr>
            <a:spLocks noGrp="1" noRot="1" noChangeAspect="1" noChangeArrowheads="1" noTextEdit="1"/>
          </p:cNvSpPr>
          <p:nvPr>
            <p:ph type="sldImg"/>
          </p:nvPr>
        </p:nvSpPr>
        <p:spPr>
          <a:xfrm>
            <a:off x="1271588" y="614363"/>
            <a:ext cx="4786312" cy="3589337"/>
          </a:xfr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22" name="Rectangle 2"/>
          <p:cNvSpPr>
            <a:spLocks noGrp="1" noChangeArrowheads="1"/>
          </p:cNvSpPr>
          <p:nvPr>
            <p:ph type="body" idx="1"/>
          </p:nvPr>
        </p:nvSpPr>
        <p:spPr bwMode="auto">
          <a:xfrm>
            <a:off x="550626" y="4559915"/>
            <a:ext cx="6303242" cy="4320868"/>
          </a:xfrm>
          <a:prstGeom prst="rect">
            <a:avLst/>
          </a:prstGeom>
          <a:noFill/>
          <a:ln w="12700">
            <a:miter lim="800000"/>
            <a:headEnd/>
            <a:tailEnd/>
          </a:ln>
        </p:spPr>
        <p:txBody>
          <a:bodyPr lIns="97605" tIns="47946" rIns="97605" bIns="47946">
            <a:prstTxWarp prst="textNoShape">
              <a:avLst/>
            </a:prstTxWarp>
          </a:bodyPr>
          <a:lstStyle/>
          <a:p>
            <a:endParaRPr lang="en-US"/>
          </a:p>
        </p:txBody>
      </p:sp>
      <p:sp>
        <p:nvSpPr>
          <p:cNvPr id="2744323" name="Rectangle 3"/>
          <p:cNvSpPr>
            <a:spLocks noGrp="1" noRot="1" noChangeAspect="1" noChangeArrowheads="1"/>
          </p:cNvSpPr>
          <p:nvPr>
            <p:ph type="sldImg"/>
          </p:nvPr>
        </p:nvSpPr>
        <p:spPr bwMode="auto">
          <a:xfrm>
            <a:off x="1276350" y="619125"/>
            <a:ext cx="4778375" cy="3582988"/>
          </a:xfrm>
          <a:prstGeom prst="rect">
            <a:avLst/>
          </a:prstGeom>
          <a:noFill/>
          <a:ln w="12700">
            <a:miter lim="800000"/>
            <a:headEnd/>
            <a:tailEn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8418" name="Rectangle 2"/>
          <p:cNvSpPr>
            <a:spLocks noGrp="1" noRot="1" noChangeAspect="1" noChangeArrowheads="1"/>
          </p:cNvSpPr>
          <p:nvPr>
            <p:ph type="sldImg"/>
          </p:nvPr>
        </p:nvSpPr>
        <p:spPr bwMode="auto">
          <a:xfrm>
            <a:off x="1277938" y="614363"/>
            <a:ext cx="4783137" cy="3587750"/>
          </a:xfrm>
          <a:prstGeom prst="rect">
            <a:avLst/>
          </a:prstGeom>
          <a:solidFill>
            <a:srgbClr val="FFFFFF"/>
          </a:solidFill>
          <a:ln>
            <a:solidFill>
              <a:srgbClr val="000000"/>
            </a:solidFill>
            <a:miter lim="800000"/>
            <a:headEnd/>
            <a:tailEnd/>
          </a:ln>
        </p:spPr>
      </p:sp>
      <p:sp>
        <p:nvSpPr>
          <p:cNvPr id="2748419" name="Rectangle 3"/>
          <p:cNvSpPr>
            <a:spLocks noGrp="1" noChangeArrowheads="1"/>
          </p:cNvSpPr>
          <p:nvPr>
            <p:ph type="body" idx="1"/>
          </p:nvPr>
        </p:nvSpPr>
        <p:spPr bwMode="auto">
          <a:xfrm>
            <a:off x="550630" y="4563197"/>
            <a:ext cx="6301588" cy="4317593"/>
          </a:xfrm>
          <a:prstGeom prst="rect">
            <a:avLst/>
          </a:prstGeom>
          <a:solidFill>
            <a:srgbClr val="FFFFFF"/>
          </a:solidFill>
          <a:ln>
            <a:solidFill>
              <a:srgbClr val="000000"/>
            </a:solidFill>
            <a:miter lim="800000"/>
            <a:headEnd/>
            <a:tailEnd/>
          </a:ln>
        </p:spPr>
        <p:txBody>
          <a:bodyPr lIns="97042" tIns="48521" rIns="97042" bIns="48521">
            <a:prstTxWarp prst="textNoShape">
              <a:avLst/>
            </a:prstTxWarp>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0466" name="Rectangle 2"/>
          <p:cNvSpPr>
            <a:spLocks noGrp="1" noRot="1" noChangeAspect="1" noChangeArrowheads="1"/>
          </p:cNvSpPr>
          <p:nvPr>
            <p:ph type="sldImg"/>
          </p:nvPr>
        </p:nvSpPr>
        <p:spPr bwMode="auto">
          <a:xfrm>
            <a:off x="1277938" y="614363"/>
            <a:ext cx="4783137" cy="3587750"/>
          </a:xfrm>
          <a:prstGeom prst="rect">
            <a:avLst/>
          </a:prstGeom>
          <a:solidFill>
            <a:srgbClr val="FFFFFF"/>
          </a:solidFill>
          <a:ln>
            <a:solidFill>
              <a:srgbClr val="000000"/>
            </a:solidFill>
            <a:miter lim="800000"/>
            <a:headEnd/>
            <a:tailEnd/>
          </a:ln>
        </p:spPr>
      </p:sp>
      <p:sp>
        <p:nvSpPr>
          <p:cNvPr id="2750467" name="Rectangle 3"/>
          <p:cNvSpPr>
            <a:spLocks noGrp="1" noChangeArrowheads="1"/>
          </p:cNvSpPr>
          <p:nvPr>
            <p:ph type="body" idx="1"/>
          </p:nvPr>
        </p:nvSpPr>
        <p:spPr bwMode="auto">
          <a:xfrm>
            <a:off x="550630" y="4563197"/>
            <a:ext cx="6301588" cy="4317593"/>
          </a:xfrm>
          <a:prstGeom prst="rect">
            <a:avLst/>
          </a:prstGeom>
          <a:solidFill>
            <a:srgbClr val="FFFFFF"/>
          </a:solidFill>
          <a:ln>
            <a:solidFill>
              <a:srgbClr val="000000"/>
            </a:solidFill>
            <a:miter lim="800000"/>
            <a:headEnd/>
            <a:tailEnd/>
          </a:ln>
        </p:spPr>
        <p:txBody>
          <a:bodyPr lIns="97042" tIns="48521" rIns="97042" bIns="48521">
            <a:prstTxWarp prst="textNoShape">
              <a:avLst/>
            </a:prstTxWarp>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3234" name="Rectangle 2"/>
          <p:cNvSpPr>
            <a:spLocks noGrp="1" noChangeArrowheads="1"/>
          </p:cNvSpPr>
          <p:nvPr>
            <p:ph type="body" idx="1"/>
          </p:nvPr>
        </p:nvSpPr>
        <p:spPr bwMode="auto">
          <a:xfrm>
            <a:off x="552279" y="4564827"/>
            <a:ext cx="6298282" cy="4315956"/>
          </a:xfrm>
          <a:prstGeom prst="rect">
            <a:avLst/>
          </a:prstGeom>
          <a:noFill/>
          <a:ln w="12700">
            <a:miter lim="800000"/>
            <a:headEnd/>
            <a:tailEnd/>
          </a:ln>
        </p:spPr>
        <p:txBody>
          <a:bodyPr lIns="95649" tIns="46985" rIns="95649" bIns="46985">
            <a:prstTxWarp prst="textNoShape">
              <a:avLst/>
            </a:prstTxWarp>
          </a:bodyPr>
          <a:lstStyle/>
          <a:p>
            <a:endParaRPr lang="en-US"/>
          </a:p>
        </p:txBody>
      </p:sp>
      <p:sp>
        <p:nvSpPr>
          <p:cNvPr id="2783235" name="Rectangle 3"/>
          <p:cNvSpPr>
            <a:spLocks noGrp="1" noRot="1" noChangeAspect="1" noChangeArrowheads="1" noTextEdit="1"/>
          </p:cNvSpPr>
          <p:nvPr>
            <p:ph type="sldImg"/>
          </p:nvPr>
        </p:nvSpPr>
        <p:spPr bwMode="auto">
          <a:xfrm>
            <a:off x="1277938" y="614363"/>
            <a:ext cx="4783137" cy="3587750"/>
          </a:xfrm>
          <a:prstGeom prst="rect">
            <a:avLst/>
          </a:prstGeom>
          <a:noFill/>
          <a:ln w="12700">
            <a:miter lim="800000"/>
            <a:headEnd/>
            <a:tailEnd/>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282" name="Rectangle 2"/>
          <p:cNvSpPr>
            <a:spLocks noGrp="1" noChangeArrowheads="1"/>
          </p:cNvSpPr>
          <p:nvPr>
            <p:ph type="body" idx="1"/>
          </p:nvPr>
        </p:nvSpPr>
        <p:spPr bwMode="auto">
          <a:xfrm>
            <a:off x="552279" y="4564827"/>
            <a:ext cx="6298282" cy="4315956"/>
          </a:xfrm>
          <a:prstGeom prst="rect">
            <a:avLst/>
          </a:prstGeom>
          <a:noFill/>
          <a:ln w="12700">
            <a:miter lim="800000"/>
            <a:headEnd/>
            <a:tailEnd/>
          </a:ln>
        </p:spPr>
        <p:txBody>
          <a:bodyPr lIns="95649" tIns="46985" rIns="95649" bIns="46985">
            <a:prstTxWarp prst="textNoShape">
              <a:avLst/>
            </a:prstTxWarp>
          </a:bodyPr>
          <a:lstStyle/>
          <a:p>
            <a:r>
              <a:rPr lang="en-US" dirty="0" smtClean="0"/>
              <a:t>Why do we call them</a:t>
            </a:r>
            <a:r>
              <a:rPr lang="en-US" baseline="0" dirty="0" smtClean="0"/>
              <a:t> hazards? So serious!</a:t>
            </a:r>
            <a:endParaRPr lang="en-US" dirty="0"/>
          </a:p>
        </p:txBody>
      </p:sp>
      <p:sp>
        <p:nvSpPr>
          <p:cNvPr id="2785283" name="Rectangle 3"/>
          <p:cNvSpPr>
            <a:spLocks noGrp="1" noRot="1" noChangeAspect="1" noChangeArrowheads="1" noTextEdit="1"/>
          </p:cNvSpPr>
          <p:nvPr>
            <p:ph type="sldImg"/>
          </p:nvPr>
        </p:nvSpPr>
        <p:spPr bwMode="auto">
          <a:xfrm>
            <a:off x="1277938" y="614363"/>
            <a:ext cx="4783137" cy="3587750"/>
          </a:xfrm>
          <a:prstGeom prst="rect">
            <a:avLst/>
          </a:prstGeom>
          <a:noFill/>
          <a:ln w="12700">
            <a:miter lim="800000"/>
            <a:headEnd/>
            <a:tailEnd/>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282" name="Rectangle 2"/>
          <p:cNvSpPr>
            <a:spLocks noGrp="1" noChangeArrowheads="1"/>
          </p:cNvSpPr>
          <p:nvPr>
            <p:ph type="body" idx="1"/>
          </p:nvPr>
        </p:nvSpPr>
        <p:spPr bwMode="auto">
          <a:xfrm>
            <a:off x="552279" y="4564827"/>
            <a:ext cx="6298282" cy="4315956"/>
          </a:xfrm>
          <a:prstGeom prst="rect">
            <a:avLst/>
          </a:prstGeom>
          <a:noFill/>
          <a:ln w="12700">
            <a:miter lim="800000"/>
            <a:headEnd/>
            <a:tailEnd/>
          </a:ln>
        </p:spPr>
        <p:txBody>
          <a:bodyPr lIns="95649" tIns="46985" rIns="95649" bIns="46985">
            <a:prstTxWarp prst="textNoShape">
              <a:avLst/>
            </a:prstTxWarp>
          </a:bodyPr>
          <a:lstStyle/>
          <a:p>
            <a:endParaRPr lang="en-US"/>
          </a:p>
        </p:txBody>
      </p:sp>
      <p:sp>
        <p:nvSpPr>
          <p:cNvPr id="2785283" name="Rectangle 3"/>
          <p:cNvSpPr>
            <a:spLocks noGrp="1" noRot="1" noChangeAspect="1" noChangeArrowheads="1" noTextEdit="1"/>
          </p:cNvSpPr>
          <p:nvPr>
            <p:ph type="sldImg"/>
          </p:nvPr>
        </p:nvSpPr>
        <p:spPr bwMode="auto">
          <a:xfrm>
            <a:off x="1277938" y="614363"/>
            <a:ext cx="4783137" cy="3587750"/>
          </a:xfrm>
          <a:prstGeom prst="rect">
            <a:avLst/>
          </a:prstGeom>
          <a:noFill/>
          <a:ln w="12700">
            <a:miter lim="800000"/>
            <a:headEnd/>
            <a:tailEn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Slide Number Placeholder 6"/>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1B89B9-A634-43DB-BA68-EB47C349C293}" type="slidenum">
              <a:rPr lang="en-CA" smtClean="0"/>
              <a:pPr/>
              <a:t>‹#›</a:t>
            </a:fld>
            <a:endParaRPr lang="en-CA"/>
          </a:p>
        </p:txBody>
      </p:sp>
      <p:sp>
        <p:nvSpPr>
          <p:cNvPr id="5" name="Footer Placeholder 7"/>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Date Placeholder 8"/>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7EF56C-CA82-4F68-B857-01B96C7949FB}" type="datetime1">
              <a:rPr lang="en-CA" smtClean="0"/>
              <a:pPr/>
              <a:t>01/03/2015</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6"/>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1B89B9-A634-43DB-BA68-EB47C349C293}" type="slidenum">
              <a:rPr lang="en-CA" smtClean="0"/>
              <a:pPr/>
              <a:t>‹#›</a:t>
            </a:fld>
            <a:endParaRPr lang="en-CA"/>
          </a:p>
        </p:txBody>
      </p:sp>
      <p:sp>
        <p:nvSpPr>
          <p:cNvPr id="5" name="Footer Placeholder 7"/>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Date Placeholder 8"/>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E48D37-7714-43A2-BE3C-8FFE2EF6215C}" type="datetime1">
              <a:rPr lang="en-CA" smtClean="0"/>
              <a:pPr/>
              <a:t>01/03/2015</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304800"/>
            <a:ext cx="2038350" cy="30035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533400" y="304800"/>
            <a:ext cx="5962650" cy="3003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6"/>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1B89B9-A634-43DB-BA68-EB47C349C293}" type="slidenum">
              <a:rPr lang="en-CA" smtClean="0"/>
              <a:pPr/>
              <a:t>‹#›</a:t>
            </a:fld>
            <a:endParaRPr lang="en-CA"/>
          </a:p>
        </p:txBody>
      </p:sp>
      <p:sp>
        <p:nvSpPr>
          <p:cNvPr id="5" name="Footer Placeholder 7"/>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Date Placeholder 8"/>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F61F13-AB37-4CFB-A7A1-0983462E399B}" type="datetime1">
              <a:rPr lang="en-CA" smtClean="0"/>
              <a:pPr/>
              <a:t>01/03/2015</a:t>
            </a:fld>
            <a:endParaRPr lang="en-C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422275"/>
          </a:xfrm>
        </p:spPr>
        <p:txBody>
          <a:bodyPr/>
          <a:lstStyle/>
          <a:p>
            <a:r>
              <a:rPr lang="en-US" smtClean="0"/>
              <a:t>Click to edit Master title style</a:t>
            </a:r>
            <a:endParaRPr lang="en-CA"/>
          </a:p>
        </p:txBody>
      </p:sp>
      <p:sp>
        <p:nvSpPr>
          <p:cNvPr id="3" name="Table Placeholder 2"/>
          <p:cNvSpPr>
            <a:spLocks noGrp="1"/>
          </p:cNvSpPr>
          <p:nvPr>
            <p:ph type="tbl" idx="1"/>
          </p:nvPr>
        </p:nvSpPr>
        <p:spPr>
          <a:xfrm>
            <a:off x="533400" y="914400"/>
            <a:ext cx="8153400" cy="2393950"/>
          </a:xfrm>
        </p:spPr>
        <p:txBody>
          <a:bodyPr/>
          <a:lstStyle/>
          <a:p>
            <a:pPr lvl="0"/>
            <a:endParaRPr lang="en-CA" noProof="0" smtClean="0"/>
          </a:p>
        </p:txBody>
      </p:sp>
      <p:sp>
        <p:nvSpPr>
          <p:cNvPr id="4" name="Slide Number Placeholder 6"/>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1B89B9-A634-43DB-BA68-EB47C349C293}" type="slidenum">
              <a:rPr lang="en-CA" smtClean="0"/>
              <a:pPr/>
              <a:t>‹#›</a:t>
            </a:fld>
            <a:endParaRPr lang="en-CA"/>
          </a:p>
        </p:txBody>
      </p:sp>
      <p:sp>
        <p:nvSpPr>
          <p:cNvPr id="5" name="Footer Placeholder 7"/>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Date Placeholder 8"/>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8BBFD5-1D82-4384-B58E-31626EE1BFA0}" type="datetime1">
              <a:rPr lang="en-CA" smtClean="0"/>
              <a:pPr/>
              <a:t>01/03/2015</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6"/>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1B89B9-A634-43DB-BA68-EB47C349C293}" type="slidenum">
              <a:rPr lang="en-CA" smtClean="0"/>
              <a:pPr/>
              <a:t>‹#›</a:t>
            </a:fld>
            <a:endParaRPr lang="en-CA"/>
          </a:p>
        </p:txBody>
      </p:sp>
      <p:sp>
        <p:nvSpPr>
          <p:cNvPr id="5" name="Footer Placeholder 7"/>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Date Placeholder 8"/>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AF08D7-FA90-45A2-A9AC-F54401CC22D8}" type="datetime1">
              <a:rPr lang="en-CA" smtClean="0"/>
              <a:pPr/>
              <a:t>01/03/2015</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6"/>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1B89B9-A634-43DB-BA68-EB47C349C293}" type="slidenum">
              <a:rPr lang="en-CA" smtClean="0"/>
              <a:pPr/>
              <a:t>‹#›</a:t>
            </a:fld>
            <a:endParaRPr lang="en-CA"/>
          </a:p>
        </p:txBody>
      </p:sp>
      <p:sp>
        <p:nvSpPr>
          <p:cNvPr id="5" name="Footer Placeholder 7"/>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Date Placeholder 8"/>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D944EE-8073-4528-9B38-D808FB4230C4}" type="datetime1">
              <a:rPr lang="en-CA" smtClean="0"/>
              <a:pPr/>
              <a:t>01/03/2015</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533400" y="914400"/>
            <a:ext cx="4000500" cy="2393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86300" y="914400"/>
            <a:ext cx="4000500" cy="2393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6"/>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1B89B9-A634-43DB-BA68-EB47C349C293}" type="slidenum">
              <a:rPr lang="en-CA" smtClean="0"/>
              <a:pPr/>
              <a:t>‹#›</a:t>
            </a:fld>
            <a:endParaRPr lang="en-CA"/>
          </a:p>
        </p:txBody>
      </p:sp>
      <p:sp>
        <p:nvSpPr>
          <p:cNvPr id="6" name="Footer Placeholder 7"/>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7" name="Date Placeholder 8"/>
          <p:cNvSpPr>
            <a:spLocks noGrp="1"/>
          </p:cNvSpPr>
          <p:nvPr>
            <p:ph type="dt" sz="half" idx="10"/>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AAD77D-EA0D-4925-AF06-A4911D09A2EC}" type="datetime1">
              <a:rPr lang="en-CA" smtClean="0"/>
              <a:pPr/>
              <a:t>01/03/2015</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Slide Number Placeholder 6"/>
          <p:cNvSpPr>
            <a:spLocks noGrp="1"/>
          </p:cNvSpPr>
          <p:nvPr>
            <p:ph type="sldNum" sz="quarter" idx="10"/>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1B89B9-A634-43DB-BA68-EB47C349C293}" type="slidenum">
              <a:rPr lang="en-CA" smtClean="0"/>
              <a:pPr/>
              <a:t>‹#›</a:t>
            </a:fld>
            <a:endParaRPr lang="en-CA"/>
          </a:p>
        </p:txBody>
      </p:sp>
      <p:sp>
        <p:nvSpPr>
          <p:cNvPr id="8" name="Footer Placeholder 7"/>
          <p:cNvSpPr>
            <a:spLocks noGrp="1"/>
          </p:cNvSpPr>
          <p:nvPr>
            <p:ph type="ftr" sz="quarter" idx="11"/>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9" name="Date Placeholder 8"/>
          <p:cNvSpPr>
            <a:spLocks noGrp="1"/>
          </p:cNvSpPr>
          <p:nvPr>
            <p:ph type="dt" sz="half" idx="1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FD84A1-E421-4B88-AAA0-5B939969BDB7}" type="datetime1">
              <a:rPr lang="en-CA" smtClean="0"/>
              <a:pPr/>
              <a:t>01/03/2015</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Slide Number Placeholder 6"/>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1B89B9-A634-43DB-BA68-EB47C349C293}" type="slidenum">
              <a:rPr lang="en-CA" smtClean="0"/>
              <a:pPr/>
              <a:t>‹#›</a:t>
            </a:fld>
            <a:endParaRPr lang="en-CA"/>
          </a:p>
        </p:txBody>
      </p:sp>
      <p:sp>
        <p:nvSpPr>
          <p:cNvPr id="4" name="Footer Placeholder 7"/>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5" name="Date Placeholder 8"/>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93B290-0C40-48A8-9AD8-0C4238C48FB0}" type="datetime1">
              <a:rPr lang="en-CA" smtClean="0"/>
              <a:pPr/>
              <a:t>01/03/2015</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1B89B9-A634-43DB-BA68-EB47C349C293}" type="slidenum">
              <a:rPr lang="en-CA" smtClean="0"/>
              <a:pPr/>
              <a:t>‹#›</a:t>
            </a:fld>
            <a:endParaRPr lang="en-CA"/>
          </a:p>
        </p:txBody>
      </p:sp>
      <p:sp>
        <p:nvSpPr>
          <p:cNvPr id="3" name="Footer Placeholder 7"/>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4" name="Date Placeholder 8"/>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41F121-B5C9-4B5E-9700-AC96EBD876BE}" type="datetime1">
              <a:rPr lang="en-CA" smtClean="0"/>
              <a:pPr/>
              <a:t>01/03/2015</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6"/>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1B89B9-A634-43DB-BA68-EB47C349C293}" type="slidenum">
              <a:rPr lang="en-CA" smtClean="0"/>
              <a:pPr/>
              <a:t>‹#›</a:t>
            </a:fld>
            <a:endParaRPr lang="en-CA"/>
          </a:p>
        </p:txBody>
      </p:sp>
      <p:sp>
        <p:nvSpPr>
          <p:cNvPr id="6" name="Footer Placeholder 7"/>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7" name="Date Placeholder 8"/>
          <p:cNvSpPr>
            <a:spLocks noGrp="1"/>
          </p:cNvSpPr>
          <p:nvPr>
            <p:ph type="dt" sz="half" idx="10"/>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A68B79-1817-4E2E-9839-0AD6C0D8D54B}" type="datetime1">
              <a:rPr lang="en-CA" smtClean="0"/>
              <a:pPr/>
              <a:t>01/03/2015</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6"/>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1B89B9-A634-43DB-BA68-EB47C349C293}" type="slidenum">
              <a:rPr lang="en-CA" smtClean="0"/>
              <a:pPr/>
              <a:t>‹#›</a:t>
            </a:fld>
            <a:endParaRPr lang="en-CA"/>
          </a:p>
        </p:txBody>
      </p:sp>
      <p:sp>
        <p:nvSpPr>
          <p:cNvPr id="6" name="Footer Placeholder 7"/>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7" name="Date Placeholder 8"/>
          <p:cNvSpPr>
            <a:spLocks noGrp="1"/>
          </p:cNvSpPr>
          <p:nvPr>
            <p:ph type="dt" sz="half" idx="10"/>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CDF228-2FF5-4B89-A6AF-95AAF7366422}" type="datetime1">
              <a:rPr lang="en-CA" smtClean="0"/>
              <a:pPr/>
              <a:t>01/03/2015</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3400" y="304800"/>
            <a:ext cx="8153400" cy="422275"/>
          </a:xfrm>
          <a:prstGeom prst="rect">
            <a:avLst/>
          </a:prstGeom>
          <a:noFill/>
          <a:ln w="12700">
            <a:noFill/>
            <a:miter lim="800000"/>
            <a:headEnd/>
            <a:tailEnd/>
          </a:ln>
        </p:spPr>
        <p:txBody>
          <a:bodyPr vert="horz" wrap="square" lIns="63500" tIns="25400" rIns="63500" bIns="25400" numCol="1" anchor="t" anchorCtr="0" compatLnSpc="1">
            <a:prstTxWarp prst="textNoShape">
              <a:avLst/>
            </a:prstTxWarp>
            <a:spAutoFit/>
          </a:bodyPr>
          <a:lstStyle/>
          <a:p>
            <a:pPr lvl="0"/>
            <a:r>
              <a:rPr lang="en-US" smtClean="0"/>
              <a:t>Title goes here</a:t>
            </a:r>
          </a:p>
        </p:txBody>
      </p:sp>
      <p:sp>
        <p:nvSpPr>
          <p:cNvPr id="1029" name="Rectangle 5"/>
          <p:cNvSpPr>
            <a:spLocks noGrp="1" noChangeArrowheads="1"/>
          </p:cNvSpPr>
          <p:nvPr>
            <p:ph type="body" idx="1"/>
          </p:nvPr>
        </p:nvSpPr>
        <p:spPr bwMode="auto">
          <a:xfrm>
            <a:off x="533400" y="914400"/>
            <a:ext cx="8153400" cy="2393950"/>
          </a:xfrm>
          <a:prstGeom prst="rect">
            <a:avLst/>
          </a:prstGeom>
          <a:noFill/>
          <a:ln w="12700">
            <a:noFill/>
            <a:miter lim="800000"/>
            <a:headEnd/>
            <a:tailEnd/>
          </a:ln>
        </p:spPr>
        <p:txBody>
          <a:bodyPr vert="horz" wrap="square" lIns="63500" tIns="25400" rIns="63500" bIns="25400" numCol="1" anchor="t" anchorCtr="0" compatLnSpc="1">
            <a:prstTxWarp prst="textNoShape">
              <a:avLst/>
            </a:prstTxWarp>
            <a:spAutoFit/>
          </a:bodyPr>
          <a:lstStyle/>
          <a:p>
            <a:pPr lvl="0"/>
            <a:r>
              <a:rPr lang="en-US" smtClean="0"/>
              <a:t>This is our 1st Level Bullet</a:t>
            </a:r>
          </a:p>
          <a:p>
            <a:pPr lvl="1"/>
            <a:r>
              <a:rPr lang="en-US" smtClean="0"/>
              <a:t>this is our 2nd level bullet</a:t>
            </a:r>
          </a:p>
          <a:p>
            <a:pPr lvl="2"/>
            <a:r>
              <a:rPr lang="en-US" smtClean="0"/>
              <a:t>this is our 3rd level bullet</a:t>
            </a:r>
          </a:p>
          <a:p>
            <a:pPr lvl="0"/>
            <a:r>
              <a:rPr lang="en-US" smtClean="0"/>
              <a:t>This is our next 1st Level Bullet</a:t>
            </a:r>
          </a:p>
          <a:p>
            <a:pPr lvl="1"/>
            <a:r>
              <a:rPr lang="en-US" smtClean="0"/>
              <a:t>this is our 2nd level bullet</a:t>
            </a:r>
          </a:p>
          <a:p>
            <a:pPr lvl="2"/>
            <a:r>
              <a:rPr lang="en-US" smtClean="0"/>
              <a:t>this is our 3rd level bullet</a:t>
            </a:r>
          </a:p>
        </p:txBody>
      </p:sp>
      <p:sp>
        <p:nvSpPr>
          <p:cNvPr id="7" name="Slide Number Placeholder 6"/>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1B89B9-A634-43DB-BA68-EB47C349C293}" type="slidenum">
              <a:rPr lang="en-CA" smtClean="0"/>
              <a:pPr/>
              <a:t>‹#›</a:t>
            </a:fld>
            <a:endParaRPr lang="en-CA"/>
          </a:p>
        </p:txBody>
      </p:sp>
      <p:sp>
        <p:nvSpPr>
          <p:cNvPr id="8" name="Footer Placeholder 7"/>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9" name="Date Placeholder 8"/>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3CEF91-F4AD-4151-8268-9A04E6C3885E}" type="datetime1">
              <a:rPr lang="en-CA" smtClean="0"/>
              <a:pPr/>
              <a:t>01/03/2015</a:t>
            </a:fld>
            <a:endParaRPr lang="en-CA"/>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Lst>
  <p:hf hdr="0" ftr="0" dt="0"/>
  <p:txStyles>
    <p:titleStyle>
      <a:lvl1pPr algn="l" rtl="0" eaLnBrk="0" fontAlgn="base" hangingPunct="0">
        <a:lnSpc>
          <a:spcPct val="87000"/>
        </a:lnSpc>
        <a:spcBef>
          <a:spcPct val="0"/>
        </a:spcBef>
        <a:spcAft>
          <a:spcPct val="0"/>
        </a:spcAft>
        <a:defRPr sz="2800" b="1">
          <a:solidFill>
            <a:schemeClr val="accent2"/>
          </a:solidFill>
          <a:latin typeface="+mj-lt"/>
          <a:ea typeface="+mj-ea"/>
          <a:cs typeface="+mj-cs"/>
        </a:defRPr>
      </a:lvl1pPr>
      <a:lvl2pPr algn="l" rtl="0" eaLnBrk="0" fontAlgn="base" hangingPunct="0">
        <a:lnSpc>
          <a:spcPct val="87000"/>
        </a:lnSpc>
        <a:spcBef>
          <a:spcPct val="0"/>
        </a:spcBef>
        <a:spcAft>
          <a:spcPct val="0"/>
        </a:spcAft>
        <a:defRPr sz="2800" b="1">
          <a:solidFill>
            <a:schemeClr val="accent2"/>
          </a:solidFill>
          <a:latin typeface="Arial" charset="0"/>
        </a:defRPr>
      </a:lvl2pPr>
      <a:lvl3pPr algn="l" rtl="0" eaLnBrk="0" fontAlgn="base" hangingPunct="0">
        <a:lnSpc>
          <a:spcPct val="87000"/>
        </a:lnSpc>
        <a:spcBef>
          <a:spcPct val="0"/>
        </a:spcBef>
        <a:spcAft>
          <a:spcPct val="0"/>
        </a:spcAft>
        <a:defRPr sz="2800" b="1">
          <a:solidFill>
            <a:schemeClr val="accent2"/>
          </a:solidFill>
          <a:latin typeface="Arial" charset="0"/>
        </a:defRPr>
      </a:lvl3pPr>
      <a:lvl4pPr algn="l" rtl="0" eaLnBrk="0" fontAlgn="base" hangingPunct="0">
        <a:lnSpc>
          <a:spcPct val="87000"/>
        </a:lnSpc>
        <a:spcBef>
          <a:spcPct val="0"/>
        </a:spcBef>
        <a:spcAft>
          <a:spcPct val="0"/>
        </a:spcAft>
        <a:defRPr sz="2800" b="1">
          <a:solidFill>
            <a:schemeClr val="accent2"/>
          </a:solidFill>
          <a:latin typeface="Arial" charset="0"/>
        </a:defRPr>
      </a:lvl4pPr>
      <a:lvl5pPr algn="l" rtl="0" eaLnBrk="0" fontAlgn="base" hangingPunct="0">
        <a:lnSpc>
          <a:spcPct val="87000"/>
        </a:lnSpc>
        <a:spcBef>
          <a:spcPct val="0"/>
        </a:spcBef>
        <a:spcAft>
          <a:spcPct val="0"/>
        </a:spcAft>
        <a:defRPr sz="2800" b="1">
          <a:solidFill>
            <a:schemeClr val="accent2"/>
          </a:solidFill>
          <a:latin typeface="Arial" charset="0"/>
        </a:defRPr>
      </a:lvl5pPr>
      <a:lvl6pPr marL="457200" algn="l" rtl="0" eaLnBrk="0" fontAlgn="base" hangingPunct="0">
        <a:lnSpc>
          <a:spcPct val="87000"/>
        </a:lnSpc>
        <a:spcBef>
          <a:spcPct val="0"/>
        </a:spcBef>
        <a:spcAft>
          <a:spcPct val="0"/>
        </a:spcAft>
        <a:defRPr sz="2800" b="1">
          <a:solidFill>
            <a:schemeClr val="accent2"/>
          </a:solidFill>
          <a:latin typeface="Arial" charset="0"/>
        </a:defRPr>
      </a:lvl6pPr>
      <a:lvl7pPr marL="914400" algn="l" rtl="0" eaLnBrk="0" fontAlgn="base" hangingPunct="0">
        <a:lnSpc>
          <a:spcPct val="87000"/>
        </a:lnSpc>
        <a:spcBef>
          <a:spcPct val="0"/>
        </a:spcBef>
        <a:spcAft>
          <a:spcPct val="0"/>
        </a:spcAft>
        <a:defRPr sz="2800" b="1">
          <a:solidFill>
            <a:schemeClr val="accent2"/>
          </a:solidFill>
          <a:latin typeface="Arial" charset="0"/>
        </a:defRPr>
      </a:lvl7pPr>
      <a:lvl8pPr marL="1371600" algn="l" rtl="0" eaLnBrk="0" fontAlgn="base" hangingPunct="0">
        <a:lnSpc>
          <a:spcPct val="87000"/>
        </a:lnSpc>
        <a:spcBef>
          <a:spcPct val="0"/>
        </a:spcBef>
        <a:spcAft>
          <a:spcPct val="0"/>
        </a:spcAft>
        <a:defRPr sz="2800" b="1">
          <a:solidFill>
            <a:schemeClr val="accent2"/>
          </a:solidFill>
          <a:latin typeface="Arial" charset="0"/>
        </a:defRPr>
      </a:lvl8pPr>
      <a:lvl9pPr marL="1828800" algn="l" rtl="0" eaLnBrk="0" fontAlgn="base" hangingPunct="0">
        <a:lnSpc>
          <a:spcPct val="87000"/>
        </a:lnSpc>
        <a:spcBef>
          <a:spcPct val="0"/>
        </a:spcBef>
        <a:spcAft>
          <a:spcPct val="0"/>
        </a:spcAft>
        <a:defRPr sz="2800" b="1">
          <a:solidFill>
            <a:schemeClr val="accent2"/>
          </a:solidFill>
          <a:latin typeface="Arial" charset="0"/>
        </a:defRPr>
      </a:lvl9pPr>
    </p:titleStyle>
    <p:bodyStyle>
      <a:lvl1pPr marL="287338" indent="-287338" algn="l" rtl="0" eaLnBrk="0" fontAlgn="base" hangingPunct="0">
        <a:lnSpc>
          <a:spcPct val="90000"/>
        </a:lnSpc>
        <a:spcBef>
          <a:spcPct val="65000"/>
        </a:spcBef>
        <a:spcAft>
          <a:spcPct val="0"/>
        </a:spcAft>
        <a:buClr>
          <a:schemeClr val="accent1"/>
        </a:buClr>
        <a:buSzPct val="75000"/>
        <a:buFont typeface="Wingdings" pitchFamily="2" charset="2"/>
        <a:buChar char="q"/>
        <a:defRPr sz="2400">
          <a:solidFill>
            <a:schemeClr val="tx1"/>
          </a:solidFill>
          <a:latin typeface="+mn-lt"/>
          <a:ea typeface="+mn-ea"/>
          <a:cs typeface="+mn-cs"/>
        </a:defRPr>
      </a:lvl1pPr>
      <a:lvl2pPr marL="741363" indent="-246063" algn="l" rtl="0" eaLnBrk="0" fontAlgn="base" hangingPunct="0">
        <a:lnSpc>
          <a:spcPct val="85000"/>
        </a:lnSpc>
        <a:spcBef>
          <a:spcPct val="40000"/>
        </a:spcBef>
        <a:spcAft>
          <a:spcPct val="0"/>
        </a:spcAft>
        <a:buClr>
          <a:schemeClr val="accent1"/>
        </a:buClr>
        <a:buSzPct val="75000"/>
        <a:buFont typeface="Monotype Sorts" pitchFamily="2" charset="2"/>
        <a:buChar char="l"/>
        <a:defRPr sz="2000">
          <a:solidFill>
            <a:schemeClr val="tx1"/>
          </a:solidFill>
          <a:latin typeface="+mn-lt"/>
        </a:defRPr>
      </a:lvl2pPr>
      <a:lvl3pPr marL="1146175" indent="-176213" algn="l" rtl="0" eaLnBrk="0" fontAlgn="base" hangingPunct="0">
        <a:lnSpc>
          <a:spcPct val="85000"/>
        </a:lnSpc>
        <a:spcBef>
          <a:spcPct val="40000"/>
        </a:spcBef>
        <a:spcAft>
          <a:spcPct val="0"/>
        </a:spcAft>
        <a:buClr>
          <a:schemeClr val="accent1"/>
        </a:buClr>
        <a:buSzPct val="100000"/>
        <a:buChar char="-"/>
        <a:defRPr>
          <a:solidFill>
            <a:schemeClr val="tx1"/>
          </a:solidFill>
          <a:latin typeface="+mn-lt"/>
        </a:defRPr>
      </a:lvl3pPr>
      <a:lvl4pPr marL="1714500" indent="-342900" algn="l" rtl="0" eaLnBrk="0" fontAlgn="base" hangingPunct="0">
        <a:spcBef>
          <a:spcPct val="20000"/>
        </a:spcBef>
        <a:spcAft>
          <a:spcPct val="0"/>
        </a:spcAft>
        <a:buChar char="–"/>
        <a:defRPr sz="2000">
          <a:solidFill>
            <a:schemeClr val="tx1"/>
          </a:solidFill>
          <a:latin typeface="Times New Roman" pitchFamily="18" charset="0"/>
        </a:defRPr>
      </a:lvl4pPr>
      <a:lvl5pPr marL="2171700" indent="-342900" algn="l" rtl="0" eaLnBrk="0" fontAlgn="base" hangingPunct="0">
        <a:spcBef>
          <a:spcPct val="20000"/>
        </a:spcBef>
        <a:spcAft>
          <a:spcPct val="0"/>
        </a:spcAft>
        <a:buChar char="»"/>
        <a:defRPr sz="2000">
          <a:solidFill>
            <a:schemeClr val="tx1"/>
          </a:solidFill>
          <a:latin typeface="Times New Roman" pitchFamily="18" charset="0"/>
        </a:defRPr>
      </a:lvl5pPr>
      <a:lvl6pPr marL="2628900" indent="-342900" algn="l" rtl="0" eaLnBrk="0" fontAlgn="base" hangingPunct="0">
        <a:spcBef>
          <a:spcPct val="20000"/>
        </a:spcBef>
        <a:spcAft>
          <a:spcPct val="0"/>
        </a:spcAft>
        <a:buChar char="»"/>
        <a:defRPr sz="2000">
          <a:solidFill>
            <a:schemeClr val="tx1"/>
          </a:solidFill>
          <a:latin typeface="Times New Roman" pitchFamily="18" charset="0"/>
        </a:defRPr>
      </a:lvl6pPr>
      <a:lvl7pPr marL="3086100" indent="-342900" algn="l" rtl="0" eaLnBrk="0" fontAlgn="base" hangingPunct="0">
        <a:spcBef>
          <a:spcPct val="20000"/>
        </a:spcBef>
        <a:spcAft>
          <a:spcPct val="0"/>
        </a:spcAft>
        <a:buChar char="»"/>
        <a:defRPr sz="2000">
          <a:solidFill>
            <a:schemeClr val="tx1"/>
          </a:solidFill>
          <a:latin typeface="Times New Roman" pitchFamily="18" charset="0"/>
        </a:defRPr>
      </a:lvl7pPr>
      <a:lvl8pPr marL="3543300" indent="-342900" algn="l" rtl="0" eaLnBrk="0" fontAlgn="base" hangingPunct="0">
        <a:spcBef>
          <a:spcPct val="20000"/>
        </a:spcBef>
        <a:spcAft>
          <a:spcPct val="0"/>
        </a:spcAft>
        <a:buChar char="»"/>
        <a:defRPr sz="2000">
          <a:solidFill>
            <a:schemeClr val="tx1"/>
          </a:solidFill>
          <a:latin typeface="Times New Roman" pitchFamily="18" charset="0"/>
        </a:defRPr>
      </a:lvl8pPr>
      <a:lvl9pPr marL="4000500" indent="-3429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se.psu.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323672" y="624337"/>
            <a:ext cx="8574463" cy="2461315"/>
          </a:xfrm>
          <a:noFill/>
        </p:spPr>
        <p:txBody>
          <a:bodyPr wrap="none" anchor="ctr"/>
          <a:lstStyle/>
          <a:p>
            <a:pPr algn="ctr"/>
            <a:r>
              <a:rPr lang="en-US" sz="3200" dirty="0" smtClean="0">
                <a:solidFill>
                  <a:schemeClr val="tx1"/>
                </a:solidFill>
              </a:rPr>
              <a:t>CS3350B</a:t>
            </a:r>
            <a:br>
              <a:rPr lang="en-US" sz="3200" dirty="0" smtClean="0">
                <a:solidFill>
                  <a:schemeClr val="tx1"/>
                </a:solidFill>
              </a:rPr>
            </a:br>
            <a:r>
              <a:rPr lang="en-US" sz="3200" dirty="0" smtClean="0">
                <a:solidFill>
                  <a:schemeClr val="tx1"/>
                </a:solidFill>
              </a:rPr>
              <a:t> Computer Architecture </a:t>
            </a:r>
            <a:br>
              <a:rPr lang="en-US" sz="3200" dirty="0" smtClean="0">
                <a:solidFill>
                  <a:schemeClr val="tx1"/>
                </a:solidFill>
              </a:rPr>
            </a:br>
            <a:r>
              <a:rPr lang="en-US" sz="2000" dirty="0" smtClean="0">
                <a:solidFill>
                  <a:schemeClr val="tx1"/>
                </a:solidFill>
              </a:rPr>
              <a:t>Winter </a:t>
            </a:r>
            <a:r>
              <a:rPr lang="en-US" sz="2000" dirty="0" smtClean="0">
                <a:solidFill>
                  <a:schemeClr val="tx1"/>
                </a:solidFill>
              </a:rPr>
              <a:t>2015</a:t>
            </a:r>
            <a:r>
              <a:rPr lang="en-US" sz="3200" dirty="0" smtClean="0"/>
              <a:t/>
            </a:r>
            <a:br>
              <a:rPr lang="en-US" sz="3200" dirty="0" smtClean="0"/>
            </a:br>
            <a:r>
              <a:rPr lang="en-US" sz="3200" dirty="0" smtClean="0"/>
              <a:t/>
            </a:r>
            <a:br>
              <a:rPr lang="en-US" sz="3200" dirty="0" smtClean="0"/>
            </a:br>
            <a:r>
              <a:rPr lang="en-US" sz="3200" dirty="0" smtClean="0"/>
              <a:t>Lecture </a:t>
            </a:r>
            <a:r>
              <a:rPr lang="en-US" sz="3200" dirty="0" smtClean="0"/>
              <a:t>6.2</a:t>
            </a:r>
            <a:r>
              <a:rPr lang="en-US" sz="3200" dirty="0" smtClean="0"/>
              <a:t>: Instructional Level Parallelism:</a:t>
            </a:r>
            <a:br>
              <a:rPr lang="en-US" sz="3200" dirty="0" smtClean="0"/>
            </a:br>
            <a:r>
              <a:rPr lang="en-US" sz="3200" dirty="0" smtClean="0"/>
              <a:t>Hazards and Resolutions</a:t>
            </a:r>
          </a:p>
        </p:txBody>
      </p:sp>
      <p:sp>
        <p:nvSpPr>
          <p:cNvPr id="14339" name="Rectangle 3"/>
          <p:cNvSpPr>
            <a:spLocks noGrp="1" noChangeArrowheads="1"/>
          </p:cNvSpPr>
          <p:nvPr>
            <p:ph type="subTitle" idx="1"/>
          </p:nvPr>
        </p:nvSpPr>
        <p:spPr>
          <a:xfrm>
            <a:off x="1371600" y="3733800"/>
            <a:ext cx="7162800" cy="2193421"/>
          </a:xfrm>
          <a:noFill/>
        </p:spPr>
        <p:txBody>
          <a:bodyPr/>
          <a:lstStyle/>
          <a:p>
            <a:pPr marL="203200" indent="-203200"/>
            <a:r>
              <a:rPr lang="en-US" dirty="0" smtClean="0"/>
              <a:t>Marc Moreno </a:t>
            </a:r>
            <a:r>
              <a:rPr lang="en-US" dirty="0" err="1" smtClean="0"/>
              <a:t>Maza</a:t>
            </a:r>
            <a:endParaRPr lang="en-US" dirty="0" smtClean="0"/>
          </a:p>
          <a:p>
            <a:pPr marL="203200" indent="-203200"/>
            <a:r>
              <a:rPr lang="en-US" dirty="0" smtClean="0">
                <a:hlinkClick r:id="rId3"/>
              </a:rPr>
              <a:t>www.csd.uwo.ca/Courses/CS3350b </a:t>
            </a:r>
            <a:endParaRPr lang="en-US" dirty="0" smtClean="0"/>
          </a:p>
          <a:p>
            <a:pPr marL="203200" indent="-203200"/>
            <a:endParaRPr lang="en-US" dirty="0" smtClean="0"/>
          </a:p>
          <a:p>
            <a:pPr marL="203200" indent="-203200">
              <a:spcBef>
                <a:spcPct val="30000"/>
              </a:spcBef>
            </a:pPr>
            <a:r>
              <a:rPr lang="en-US" sz="1800" dirty="0" smtClean="0"/>
              <a:t>[Adapted from lectures on </a:t>
            </a:r>
            <a:r>
              <a:rPr lang="en-US" sz="1800" i="1" dirty="0" smtClean="0"/>
              <a:t>Computer Organization and Design</a:t>
            </a:r>
            <a:r>
              <a:rPr lang="en-US" sz="1800" dirty="0" smtClean="0"/>
              <a:t>, </a:t>
            </a:r>
          </a:p>
          <a:p>
            <a:pPr marL="203200" indent="-203200">
              <a:spcBef>
                <a:spcPct val="30000"/>
              </a:spcBef>
            </a:pPr>
            <a:r>
              <a:rPr lang="en-US" sz="1800" dirty="0" smtClean="0"/>
              <a:t>Patterson &amp; Hennessy, </a:t>
            </a:r>
            <a:r>
              <a:rPr lang="en-US" sz="1800" dirty="0" smtClean="0"/>
              <a:t>5</a:t>
            </a:r>
            <a:r>
              <a:rPr lang="en-US" sz="1800" baseline="30000" dirty="0" smtClean="0"/>
              <a:t>th</a:t>
            </a:r>
            <a:r>
              <a:rPr lang="en-US" sz="1800" dirty="0" smtClean="0"/>
              <a:t> </a:t>
            </a:r>
            <a:r>
              <a:rPr lang="en-US" sz="1800" dirty="0" smtClean="0"/>
              <a:t>edition, 2011]</a:t>
            </a:r>
          </a:p>
        </p:txBody>
      </p:sp>
      <p:sp>
        <p:nvSpPr>
          <p:cNvPr id="4" name="Slide Number Placeholder 3"/>
          <p:cNvSpPr>
            <a:spLocks noGrp="1"/>
          </p:cNvSpPr>
          <p:nvPr>
            <p:ph type="sldNum" sz="quarter" idx="4"/>
          </p:nvPr>
        </p:nvSpPr>
        <p:spPr/>
        <p:txBody>
          <a:bodyPr/>
          <a:lstStyle/>
          <a:p>
            <a:fld id="{101B89B9-A634-43DB-BA68-EB47C349C293}" type="slidenum">
              <a:rPr lang="en-CA" smtClean="0"/>
              <a:pPr/>
              <a:t>0</a:t>
            </a:fld>
            <a:endParaRPr lang="en-CA"/>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4259" name="Rectangle 3"/>
          <p:cNvSpPr>
            <a:spLocks noGrp="1" noChangeArrowheads="1"/>
          </p:cNvSpPr>
          <p:nvPr>
            <p:ph type="title"/>
          </p:nvPr>
        </p:nvSpPr>
        <p:spPr>
          <a:xfrm>
            <a:off x="533400" y="152400"/>
            <a:ext cx="8153400" cy="422275"/>
          </a:xfrm>
        </p:spPr>
        <p:txBody>
          <a:bodyPr/>
          <a:lstStyle/>
          <a:p>
            <a:r>
              <a:rPr lang="en-US" dirty="0" smtClean="0"/>
              <a:t>Data Hazard Solution 1: Stall (Waiting)</a:t>
            </a:r>
            <a:endParaRPr lang="en-US" dirty="0"/>
          </a:p>
        </p:txBody>
      </p:sp>
      <p:sp>
        <p:nvSpPr>
          <p:cNvPr id="170" name="Content Placeholder 169"/>
          <p:cNvSpPr>
            <a:spLocks noGrp="1"/>
          </p:cNvSpPr>
          <p:nvPr>
            <p:ph idx="1"/>
          </p:nvPr>
        </p:nvSpPr>
        <p:spPr>
          <a:xfrm>
            <a:off x="533400" y="685800"/>
            <a:ext cx="8229600" cy="383695"/>
          </a:xfrm>
        </p:spPr>
        <p:txBody>
          <a:bodyPr/>
          <a:lstStyle/>
          <a:p>
            <a:r>
              <a:rPr lang="en-US" dirty="0" smtClean="0"/>
              <a:t>Stall, or bubble, or </a:t>
            </a:r>
            <a:r>
              <a:rPr lang="en-US" dirty="0" err="1" smtClean="0"/>
              <a:t>nop</a:t>
            </a:r>
            <a:r>
              <a:rPr lang="en-US" dirty="0" smtClean="0"/>
              <a:t>; no backward data flow anymore</a:t>
            </a:r>
          </a:p>
        </p:txBody>
      </p:sp>
      <p:sp>
        <p:nvSpPr>
          <p:cNvPr id="167" name="Slide Number Placeholder 166"/>
          <p:cNvSpPr>
            <a:spLocks noGrp="1"/>
          </p:cNvSpPr>
          <p:nvPr>
            <p:ph type="sldNum" sz="quarter" idx="4"/>
          </p:nvPr>
        </p:nvSpPr>
        <p:spPr/>
        <p:txBody>
          <a:bodyPr/>
          <a:lstStyle/>
          <a:p>
            <a:fld id="{101B89B9-A634-43DB-BA68-EB47C349C293}" type="slidenum">
              <a:rPr lang="en-CA" smtClean="0"/>
              <a:pPr/>
              <a:t>9</a:t>
            </a:fld>
            <a:endParaRPr lang="en-CA"/>
          </a:p>
        </p:txBody>
      </p:sp>
      <p:sp>
        <p:nvSpPr>
          <p:cNvPr id="2784352" name="Rectangle 96"/>
          <p:cNvSpPr>
            <a:spLocks noChangeArrowheads="1"/>
          </p:cNvSpPr>
          <p:nvPr/>
        </p:nvSpPr>
        <p:spPr bwMode="auto">
          <a:xfrm>
            <a:off x="609600" y="5486400"/>
            <a:ext cx="1881139" cy="344722"/>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000" b="1" dirty="0" err="1">
                <a:solidFill>
                  <a:schemeClr val="tx1"/>
                </a:solidFill>
                <a:latin typeface="Arial" pitchFamily="-65" charset="0"/>
              </a:rPr>
              <a:t>xor</a:t>
            </a:r>
            <a:r>
              <a:rPr lang="en-US" sz="2000" b="1" dirty="0">
                <a:solidFill>
                  <a:schemeClr val="tx1"/>
                </a:solidFill>
                <a:latin typeface="Arial" pitchFamily="-65" charset="0"/>
              </a:rPr>
              <a:t> $t9,</a:t>
            </a:r>
            <a:r>
              <a:rPr lang="en-US" sz="2000" b="1" u="sng" dirty="0">
                <a:solidFill>
                  <a:srgbClr val="00FF00"/>
                </a:solidFill>
                <a:latin typeface="Arial" pitchFamily="-65" charset="0"/>
              </a:rPr>
              <a:t>$t0</a:t>
            </a:r>
            <a:r>
              <a:rPr lang="en-US" sz="2000" b="1" dirty="0">
                <a:solidFill>
                  <a:schemeClr val="tx1"/>
                </a:solidFill>
                <a:latin typeface="Arial" pitchFamily="-65" charset="0"/>
              </a:rPr>
              <a:t>,$t10</a:t>
            </a:r>
          </a:p>
        </p:txBody>
      </p:sp>
      <p:grpSp>
        <p:nvGrpSpPr>
          <p:cNvPr id="17" name="Group 97"/>
          <p:cNvGrpSpPr>
            <a:grpSpLocks/>
          </p:cNvGrpSpPr>
          <p:nvPr/>
        </p:nvGrpSpPr>
        <p:grpSpPr bwMode="auto">
          <a:xfrm>
            <a:off x="6156900" y="5334000"/>
            <a:ext cx="2987100" cy="609600"/>
            <a:chOff x="3643" y="3045"/>
            <a:chExt cx="2077" cy="481"/>
          </a:xfrm>
        </p:grpSpPr>
        <p:grpSp>
          <p:nvGrpSpPr>
            <p:cNvPr id="18" name="Group 98"/>
            <p:cNvGrpSpPr>
              <a:grpSpLocks/>
            </p:cNvGrpSpPr>
            <p:nvPr/>
          </p:nvGrpSpPr>
          <p:grpSpPr bwMode="auto">
            <a:xfrm>
              <a:off x="4559" y="3045"/>
              <a:ext cx="223" cy="481"/>
              <a:chOff x="4559" y="3045"/>
              <a:chExt cx="223" cy="481"/>
            </a:xfrm>
          </p:grpSpPr>
          <p:sp>
            <p:nvSpPr>
              <p:cNvPr id="2784355" name="Freeform 99"/>
              <p:cNvSpPr>
                <a:spLocks/>
              </p:cNvSpPr>
              <p:nvPr/>
            </p:nvSpPr>
            <p:spPr bwMode="auto">
              <a:xfrm>
                <a:off x="4569" y="3045"/>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56" name="Rectangle 100"/>
              <p:cNvSpPr>
                <a:spLocks noChangeArrowheads="1"/>
              </p:cNvSpPr>
              <p:nvPr/>
            </p:nvSpPr>
            <p:spPr bwMode="auto">
              <a:xfrm rot="5400000">
                <a:off x="4472" y="3168"/>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grpSp>
          <p:nvGrpSpPr>
            <p:cNvPr id="19" name="Group 101"/>
            <p:cNvGrpSpPr>
              <a:grpSpLocks/>
            </p:cNvGrpSpPr>
            <p:nvPr/>
          </p:nvGrpSpPr>
          <p:grpSpPr bwMode="auto">
            <a:xfrm>
              <a:off x="3643" y="3141"/>
              <a:ext cx="340" cy="289"/>
              <a:chOff x="3643" y="3141"/>
              <a:chExt cx="340" cy="289"/>
            </a:xfrm>
          </p:grpSpPr>
          <p:sp>
            <p:nvSpPr>
              <p:cNvPr id="2784358" name="Rectangle 102"/>
              <p:cNvSpPr>
                <a:spLocks noChangeArrowheads="1"/>
              </p:cNvSpPr>
              <p:nvPr/>
            </p:nvSpPr>
            <p:spPr bwMode="auto">
              <a:xfrm>
                <a:off x="3649" y="3143"/>
                <a:ext cx="228" cy="210"/>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r>
                  <a:rPr lang="en-US" sz="1600" b="1">
                    <a:solidFill>
                      <a:schemeClr val="tx1"/>
                    </a:solidFill>
                    <a:latin typeface="Times" pitchFamily="-65" charset="0"/>
                  </a:rPr>
                  <a:t>I$</a:t>
                </a:r>
              </a:p>
            </p:txBody>
          </p:sp>
          <p:grpSp>
            <p:nvGrpSpPr>
              <p:cNvPr id="20" name="Group 103"/>
              <p:cNvGrpSpPr>
                <a:grpSpLocks/>
              </p:cNvGrpSpPr>
              <p:nvPr/>
            </p:nvGrpSpPr>
            <p:grpSpPr bwMode="auto">
              <a:xfrm>
                <a:off x="3643" y="3141"/>
                <a:ext cx="340" cy="289"/>
                <a:chOff x="3643" y="3141"/>
                <a:chExt cx="340" cy="289"/>
              </a:xfrm>
            </p:grpSpPr>
            <p:sp>
              <p:nvSpPr>
                <p:cNvPr id="2784360" name="Freeform 104"/>
                <p:cNvSpPr>
                  <a:spLocks/>
                </p:cNvSpPr>
                <p:nvPr/>
              </p:nvSpPr>
              <p:spPr bwMode="auto">
                <a:xfrm>
                  <a:off x="3643" y="3141"/>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61" name="Freeform 105"/>
                <p:cNvSpPr>
                  <a:spLocks/>
                </p:cNvSpPr>
                <p:nvPr/>
              </p:nvSpPr>
              <p:spPr bwMode="auto">
                <a:xfrm>
                  <a:off x="3812" y="3141"/>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84362" name="Rectangle 106"/>
            <p:cNvSpPr>
              <a:spLocks noChangeArrowheads="1"/>
            </p:cNvSpPr>
            <p:nvPr/>
          </p:nvSpPr>
          <p:spPr bwMode="auto">
            <a:xfrm>
              <a:off x="4084" y="3148"/>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1" name="Group 107"/>
            <p:cNvGrpSpPr>
              <a:grpSpLocks/>
            </p:cNvGrpSpPr>
            <p:nvPr/>
          </p:nvGrpSpPr>
          <p:grpSpPr bwMode="auto">
            <a:xfrm>
              <a:off x="4103" y="3141"/>
              <a:ext cx="296" cy="289"/>
              <a:chOff x="4103" y="3141"/>
              <a:chExt cx="296" cy="289"/>
            </a:xfrm>
          </p:grpSpPr>
          <p:sp>
            <p:nvSpPr>
              <p:cNvPr id="2784364" name="Freeform 108"/>
              <p:cNvSpPr>
                <a:spLocks/>
              </p:cNvSpPr>
              <p:nvPr/>
            </p:nvSpPr>
            <p:spPr bwMode="auto">
              <a:xfrm>
                <a:off x="4103" y="3141"/>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65" name="Freeform 109"/>
              <p:cNvSpPr>
                <a:spLocks/>
              </p:cNvSpPr>
              <p:nvPr/>
            </p:nvSpPr>
            <p:spPr bwMode="auto">
              <a:xfrm>
                <a:off x="4251" y="3141"/>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4366" name="Line 110"/>
            <p:cNvSpPr>
              <a:spLocks noChangeShapeType="1"/>
            </p:cNvSpPr>
            <p:nvPr/>
          </p:nvSpPr>
          <p:spPr bwMode="auto">
            <a:xfrm>
              <a:off x="3988" y="3285"/>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67" name="Freeform 111"/>
            <p:cNvSpPr>
              <a:spLocks/>
            </p:cNvSpPr>
            <p:nvPr/>
          </p:nvSpPr>
          <p:spPr bwMode="auto">
            <a:xfrm>
              <a:off x="4050" y="3189"/>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68" name="Line 112"/>
            <p:cNvSpPr>
              <a:spLocks noChangeShapeType="1"/>
            </p:cNvSpPr>
            <p:nvPr/>
          </p:nvSpPr>
          <p:spPr bwMode="auto">
            <a:xfrm>
              <a:off x="4404" y="3189"/>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69" name="Rectangle 113"/>
            <p:cNvSpPr>
              <a:spLocks noChangeArrowheads="1"/>
            </p:cNvSpPr>
            <p:nvPr/>
          </p:nvSpPr>
          <p:spPr bwMode="auto">
            <a:xfrm>
              <a:off x="4901" y="3143"/>
              <a:ext cx="30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22" name="Group 114"/>
            <p:cNvGrpSpPr>
              <a:grpSpLocks/>
            </p:cNvGrpSpPr>
            <p:nvPr/>
          </p:nvGrpSpPr>
          <p:grpSpPr bwMode="auto">
            <a:xfrm>
              <a:off x="4952" y="3141"/>
              <a:ext cx="325" cy="289"/>
              <a:chOff x="4952" y="3141"/>
              <a:chExt cx="325" cy="289"/>
            </a:xfrm>
          </p:grpSpPr>
          <p:sp>
            <p:nvSpPr>
              <p:cNvPr id="2784371" name="Freeform 115"/>
              <p:cNvSpPr>
                <a:spLocks/>
              </p:cNvSpPr>
              <p:nvPr/>
            </p:nvSpPr>
            <p:spPr bwMode="auto">
              <a:xfrm>
                <a:off x="4952" y="3141"/>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72" name="Freeform 116"/>
              <p:cNvSpPr>
                <a:spLocks/>
              </p:cNvSpPr>
              <p:nvPr/>
            </p:nvSpPr>
            <p:spPr bwMode="auto">
              <a:xfrm>
                <a:off x="5113" y="3141"/>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4373" name="Rectangle 117"/>
            <p:cNvSpPr>
              <a:spLocks noChangeArrowheads="1"/>
            </p:cNvSpPr>
            <p:nvPr/>
          </p:nvSpPr>
          <p:spPr bwMode="auto">
            <a:xfrm>
              <a:off x="5393" y="3143"/>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3" name="Group 118"/>
            <p:cNvGrpSpPr>
              <a:grpSpLocks/>
            </p:cNvGrpSpPr>
            <p:nvPr/>
          </p:nvGrpSpPr>
          <p:grpSpPr bwMode="auto">
            <a:xfrm>
              <a:off x="5420" y="3141"/>
              <a:ext cx="284" cy="289"/>
              <a:chOff x="5420" y="3141"/>
              <a:chExt cx="284" cy="289"/>
            </a:xfrm>
          </p:grpSpPr>
          <p:sp>
            <p:nvSpPr>
              <p:cNvPr id="2784375" name="Freeform 119"/>
              <p:cNvSpPr>
                <a:spLocks/>
              </p:cNvSpPr>
              <p:nvPr/>
            </p:nvSpPr>
            <p:spPr bwMode="auto">
              <a:xfrm>
                <a:off x="5420" y="3141"/>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76" name="Freeform 120"/>
              <p:cNvSpPr>
                <a:spLocks/>
              </p:cNvSpPr>
              <p:nvPr/>
            </p:nvSpPr>
            <p:spPr bwMode="auto">
              <a:xfrm>
                <a:off x="5561" y="3141"/>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4377" name="Line 121"/>
            <p:cNvSpPr>
              <a:spLocks noChangeShapeType="1"/>
            </p:cNvSpPr>
            <p:nvPr/>
          </p:nvSpPr>
          <p:spPr bwMode="auto">
            <a:xfrm>
              <a:off x="5273" y="3285"/>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78" name="Line 122"/>
            <p:cNvSpPr>
              <a:spLocks noChangeShapeType="1"/>
            </p:cNvSpPr>
            <p:nvPr/>
          </p:nvSpPr>
          <p:spPr bwMode="auto">
            <a:xfrm>
              <a:off x="4789" y="3285"/>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80" name="Line 124"/>
            <p:cNvSpPr>
              <a:spLocks noChangeShapeType="1"/>
            </p:cNvSpPr>
            <p:nvPr/>
          </p:nvSpPr>
          <p:spPr bwMode="auto">
            <a:xfrm>
              <a:off x="4404" y="3381"/>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sp>
        <p:nvSpPr>
          <p:cNvPr id="2784384" name="Line 128"/>
          <p:cNvSpPr>
            <a:spLocks noChangeShapeType="1"/>
          </p:cNvSpPr>
          <p:nvPr/>
        </p:nvSpPr>
        <p:spPr bwMode="auto">
          <a:xfrm>
            <a:off x="5334000" y="2057400"/>
            <a:ext cx="1600200" cy="3352800"/>
          </a:xfrm>
          <a:prstGeom prst="line">
            <a:avLst/>
          </a:prstGeom>
          <a:noFill/>
          <a:ln w="50800">
            <a:solidFill>
              <a:srgbClr val="00FF00"/>
            </a:solidFill>
            <a:round/>
            <a:headEnd/>
            <a:tailEnd type="triangle" w="med" len="med"/>
          </a:ln>
          <a:effectLst/>
        </p:spPr>
        <p:txBody>
          <a:bodyPr wrap="none" anchor="ctr">
            <a:prstTxWarp prst="textNoShape">
              <a:avLst/>
            </a:prstTxWarp>
          </a:bodyPr>
          <a:lstStyle/>
          <a:p>
            <a:endParaRPr lang="en-US"/>
          </a:p>
        </p:txBody>
      </p:sp>
      <p:grpSp>
        <p:nvGrpSpPr>
          <p:cNvPr id="209" name="Group 208"/>
          <p:cNvGrpSpPr/>
          <p:nvPr/>
        </p:nvGrpSpPr>
        <p:grpSpPr>
          <a:xfrm>
            <a:off x="0" y="1219200"/>
            <a:ext cx="8534400" cy="4724038"/>
            <a:chOff x="228600" y="1219200"/>
            <a:chExt cx="8915400" cy="4802549"/>
          </a:xfrm>
        </p:grpSpPr>
        <p:grpSp>
          <p:nvGrpSpPr>
            <p:cNvPr id="2" name="Group 4"/>
            <p:cNvGrpSpPr>
              <a:grpSpLocks/>
            </p:cNvGrpSpPr>
            <p:nvPr/>
          </p:nvGrpSpPr>
          <p:grpSpPr bwMode="auto">
            <a:xfrm>
              <a:off x="3353008" y="1219200"/>
              <a:ext cx="4517645" cy="4649364"/>
              <a:chOff x="2241" y="1216"/>
              <a:chExt cx="3048" cy="3369"/>
            </a:xfrm>
          </p:grpSpPr>
          <p:sp>
            <p:nvSpPr>
              <p:cNvPr id="2784261" name="Line 5"/>
              <p:cNvSpPr>
                <a:spLocks noChangeShapeType="1"/>
              </p:cNvSpPr>
              <p:nvPr/>
            </p:nvSpPr>
            <p:spPr bwMode="auto">
              <a:xfrm flipH="1">
                <a:off x="2241" y="1216"/>
                <a:ext cx="4" cy="3368"/>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4262" name="Line 6"/>
              <p:cNvSpPr>
                <a:spLocks noChangeShapeType="1"/>
              </p:cNvSpPr>
              <p:nvPr/>
            </p:nvSpPr>
            <p:spPr bwMode="auto">
              <a:xfrm flipH="1">
                <a:off x="2652" y="1216"/>
                <a:ext cx="25" cy="3368"/>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4263" name="Line 7"/>
              <p:cNvSpPr>
                <a:spLocks noChangeShapeType="1"/>
              </p:cNvSpPr>
              <p:nvPr/>
            </p:nvSpPr>
            <p:spPr bwMode="auto">
              <a:xfrm>
                <a:off x="3109" y="1216"/>
                <a:ext cx="6" cy="3313"/>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4264" name="Line 8"/>
              <p:cNvSpPr>
                <a:spLocks noChangeShapeType="1"/>
              </p:cNvSpPr>
              <p:nvPr/>
            </p:nvSpPr>
            <p:spPr bwMode="auto">
              <a:xfrm flipH="1">
                <a:off x="3526" y="1216"/>
                <a:ext cx="15" cy="3313"/>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4265" name="Line 9"/>
              <p:cNvSpPr>
                <a:spLocks noChangeShapeType="1"/>
              </p:cNvSpPr>
              <p:nvPr/>
            </p:nvSpPr>
            <p:spPr bwMode="auto">
              <a:xfrm>
                <a:off x="3946" y="1216"/>
                <a:ext cx="16" cy="3313"/>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4266" name="Line 10"/>
              <p:cNvSpPr>
                <a:spLocks noChangeShapeType="1"/>
              </p:cNvSpPr>
              <p:nvPr/>
            </p:nvSpPr>
            <p:spPr bwMode="auto">
              <a:xfrm flipH="1">
                <a:off x="4400" y="1216"/>
                <a:ext cx="5" cy="3313"/>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4267" name="Line 11"/>
              <p:cNvSpPr>
                <a:spLocks noChangeShapeType="1"/>
              </p:cNvSpPr>
              <p:nvPr/>
            </p:nvSpPr>
            <p:spPr bwMode="auto">
              <a:xfrm flipH="1">
                <a:off x="4811" y="1216"/>
                <a:ext cx="26" cy="3313"/>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4268" name="Line 12"/>
              <p:cNvSpPr>
                <a:spLocks noChangeShapeType="1"/>
              </p:cNvSpPr>
              <p:nvPr/>
            </p:nvSpPr>
            <p:spPr bwMode="auto">
              <a:xfrm>
                <a:off x="5289" y="1272"/>
                <a:ext cx="0" cy="3313"/>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grpSp>
        <p:sp>
          <p:nvSpPr>
            <p:cNvPr id="2784270" name="Freeform 14" descr="25%"/>
            <p:cNvSpPr>
              <a:spLocks/>
            </p:cNvSpPr>
            <p:nvPr/>
          </p:nvSpPr>
          <p:spPr bwMode="auto">
            <a:xfrm>
              <a:off x="5638800" y="3581400"/>
              <a:ext cx="219361" cy="398832"/>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pattFill prst="pct25">
              <a:fgClr>
                <a:schemeClr val="accent1"/>
              </a:fgClr>
              <a:bgClr>
                <a:srgbClr val="FFFFFF"/>
              </a:bgClr>
            </a:patt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271" name="Rectangle 15"/>
            <p:cNvSpPr>
              <a:spLocks noChangeArrowheads="1"/>
            </p:cNvSpPr>
            <p:nvPr/>
          </p:nvSpPr>
          <p:spPr bwMode="auto">
            <a:xfrm>
              <a:off x="838200" y="3703926"/>
              <a:ext cx="1857155" cy="375372"/>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000" b="1" dirty="0">
                  <a:solidFill>
                    <a:schemeClr val="tx1"/>
                  </a:solidFill>
                  <a:latin typeface="Arial" pitchFamily="-65" charset="0"/>
                </a:rPr>
                <a:t>sub $t4,</a:t>
              </a:r>
              <a:r>
                <a:rPr lang="en-US" sz="2000" b="1" u="sng" dirty="0">
                  <a:solidFill>
                    <a:schemeClr val="accent2"/>
                  </a:solidFill>
                  <a:latin typeface="Arial" pitchFamily="-65" charset="0"/>
                </a:rPr>
                <a:t>$t0</a:t>
              </a:r>
              <a:r>
                <a:rPr lang="en-US" sz="2000" b="1" dirty="0">
                  <a:solidFill>
                    <a:schemeClr val="tx1"/>
                  </a:solidFill>
                  <a:latin typeface="Arial" pitchFamily="-65" charset="0"/>
                </a:rPr>
                <a:t>,$t3</a:t>
              </a:r>
            </a:p>
          </p:txBody>
        </p:sp>
        <p:grpSp>
          <p:nvGrpSpPr>
            <p:cNvPr id="4" name="Group 16"/>
            <p:cNvGrpSpPr>
              <a:grpSpLocks/>
            </p:cNvGrpSpPr>
            <p:nvPr/>
          </p:nvGrpSpPr>
          <p:grpSpPr bwMode="auto">
            <a:xfrm>
              <a:off x="6096000" y="3429000"/>
              <a:ext cx="315701" cy="663801"/>
              <a:chOff x="3288" y="1701"/>
              <a:chExt cx="213" cy="481"/>
            </a:xfrm>
          </p:grpSpPr>
          <p:sp>
            <p:nvSpPr>
              <p:cNvPr id="2784273" name="Freeform 17"/>
              <p:cNvSpPr>
                <a:spLocks/>
              </p:cNvSpPr>
              <p:nvPr/>
            </p:nvSpPr>
            <p:spPr bwMode="auto">
              <a:xfrm>
                <a:off x="3288" y="1701"/>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274" name="Rectangle 18"/>
              <p:cNvSpPr>
                <a:spLocks noChangeArrowheads="1"/>
              </p:cNvSpPr>
              <p:nvPr/>
            </p:nvSpPr>
            <p:spPr bwMode="auto">
              <a:xfrm rot="5400000">
                <a:off x="3201" y="1796"/>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dirty="0">
                    <a:solidFill>
                      <a:schemeClr val="tx1"/>
                    </a:solidFill>
                    <a:latin typeface="Times" pitchFamily="-65" charset="0"/>
                  </a:rPr>
                  <a:t>ALU</a:t>
                </a:r>
              </a:p>
            </p:txBody>
          </p:sp>
        </p:grpSp>
        <p:grpSp>
          <p:nvGrpSpPr>
            <p:cNvPr id="5" name="Group 19"/>
            <p:cNvGrpSpPr>
              <a:grpSpLocks/>
            </p:cNvGrpSpPr>
            <p:nvPr/>
          </p:nvGrpSpPr>
          <p:grpSpPr bwMode="auto">
            <a:xfrm>
              <a:off x="4737643" y="3581400"/>
              <a:ext cx="503937" cy="398832"/>
              <a:chOff x="2362" y="1797"/>
              <a:chExt cx="340" cy="289"/>
            </a:xfrm>
          </p:grpSpPr>
          <p:sp>
            <p:nvSpPr>
              <p:cNvPr id="2784276" name="Rectangle 20"/>
              <p:cNvSpPr>
                <a:spLocks noChangeArrowheads="1"/>
              </p:cNvSpPr>
              <p:nvPr/>
            </p:nvSpPr>
            <p:spPr bwMode="auto">
              <a:xfrm>
                <a:off x="2368" y="1799"/>
                <a:ext cx="228" cy="210"/>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r>
                  <a:rPr lang="en-US" sz="1600" b="1" dirty="0">
                    <a:solidFill>
                      <a:schemeClr val="tx1"/>
                    </a:solidFill>
                    <a:latin typeface="Times" pitchFamily="-65" charset="0"/>
                  </a:rPr>
                  <a:t>I$</a:t>
                </a:r>
              </a:p>
            </p:txBody>
          </p:sp>
          <p:grpSp>
            <p:nvGrpSpPr>
              <p:cNvPr id="6" name="Group 21"/>
              <p:cNvGrpSpPr>
                <a:grpSpLocks/>
              </p:cNvGrpSpPr>
              <p:nvPr/>
            </p:nvGrpSpPr>
            <p:grpSpPr bwMode="auto">
              <a:xfrm>
                <a:off x="2362" y="1797"/>
                <a:ext cx="340" cy="289"/>
                <a:chOff x="2362" y="1797"/>
                <a:chExt cx="340" cy="289"/>
              </a:xfrm>
            </p:grpSpPr>
            <p:sp>
              <p:nvSpPr>
                <p:cNvPr id="2784278" name="Freeform 22"/>
                <p:cNvSpPr>
                  <a:spLocks/>
                </p:cNvSpPr>
                <p:nvPr/>
              </p:nvSpPr>
              <p:spPr bwMode="auto">
                <a:xfrm>
                  <a:off x="2362" y="1797"/>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279" name="Freeform 23"/>
                <p:cNvSpPr>
                  <a:spLocks/>
                </p:cNvSpPr>
                <p:nvPr/>
              </p:nvSpPr>
              <p:spPr bwMode="auto">
                <a:xfrm>
                  <a:off x="2531" y="1797"/>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84280" name="Rectangle 24"/>
            <p:cNvSpPr>
              <a:spLocks noChangeArrowheads="1"/>
            </p:cNvSpPr>
            <p:nvPr/>
          </p:nvSpPr>
          <p:spPr bwMode="auto">
            <a:xfrm>
              <a:off x="5391278" y="3591060"/>
              <a:ext cx="484669" cy="289809"/>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84281" name="Freeform 25"/>
            <p:cNvSpPr>
              <a:spLocks/>
            </p:cNvSpPr>
            <p:nvPr/>
          </p:nvSpPr>
          <p:spPr bwMode="auto">
            <a:xfrm>
              <a:off x="5419439" y="3581400"/>
              <a:ext cx="220843" cy="398832"/>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282" name="Line 26"/>
            <p:cNvSpPr>
              <a:spLocks noChangeShapeType="1"/>
            </p:cNvSpPr>
            <p:nvPr/>
          </p:nvSpPr>
          <p:spPr bwMode="auto">
            <a:xfrm>
              <a:off x="5248990" y="3780126"/>
              <a:ext cx="142288"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283" name="Freeform 27"/>
            <p:cNvSpPr>
              <a:spLocks/>
            </p:cNvSpPr>
            <p:nvPr/>
          </p:nvSpPr>
          <p:spPr bwMode="auto">
            <a:xfrm>
              <a:off x="5340885" y="3647642"/>
              <a:ext cx="71144" cy="133864"/>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284" name="Line 28"/>
            <p:cNvSpPr>
              <a:spLocks noChangeShapeType="1"/>
            </p:cNvSpPr>
            <p:nvPr/>
          </p:nvSpPr>
          <p:spPr bwMode="auto">
            <a:xfrm>
              <a:off x="5865572" y="3647642"/>
              <a:ext cx="232700"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285" name="Rectangle 29"/>
            <p:cNvSpPr>
              <a:spLocks noChangeArrowheads="1"/>
            </p:cNvSpPr>
            <p:nvPr/>
          </p:nvSpPr>
          <p:spPr bwMode="auto">
            <a:xfrm>
              <a:off x="6602208" y="3584160"/>
              <a:ext cx="447614" cy="289809"/>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7" name="Group 30"/>
            <p:cNvGrpSpPr>
              <a:grpSpLocks/>
            </p:cNvGrpSpPr>
            <p:nvPr/>
          </p:nvGrpSpPr>
          <p:grpSpPr bwMode="auto">
            <a:xfrm>
              <a:off x="6677799" y="3581400"/>
              <a:ext cx="481704" cy="398832"/>
              <a:chOff x="3671" y="1797"/>
              <a:chExt cx="325" cy="289"/>
            </a:xfrm>
          </p:grpSpPr>
          <p:sp>
            <p:nvSpPr>
              <p:cNvPr id="2784287" name="Freeform 31"/>
              <p:cNvSpPr>
                <a:spLocks/>
              </p:cNvSpPr>
              <p:nvPr/>
            </p:nvSpPr>
            <p:spPr bwMode="auto">
              <a:xfrm>
                <a:off x="3671" y="1797"/>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288" name="Freeform 32"/>
              <p:cNvSpPr>
                <a:spLocks/>
              </p:cNvSpPr>
              <p:nvPr/>
            </p:nvSpPr>
            <p:spPr bwMode="auto">
              <a:xfrm>
                <a:off x="3832" y="1797"/>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4289" name="Rectangle 33"/>
            <p:cNvSpPr>
              <a:spLocks noChangeArrowheads="1"/>
            </p:cNvSpPr>
            <p:nvPr/>
          </p:nvSpPr>
          <p:spPr bwMode="auto">
            <a:xfrm>
              <a:off x="7331435" y="3584160"/>
              <a:ext cx="484669" cy="289809"/>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dirty="0" err="1">
                  <a:solidFill>
                    <a:schemeClr val="tx1"/>
                  </a:solidFill>
                  <a:latin typeface="Times" pitchFamily="-65" charset="0"/>
                </a:rPr>
                <a:t>Reg</a:t>
              </a:r>
              <a:endParaRPr lang="en-US" sz="1600" b="1" dirty="0">
                <a:solidFill>
                  <a:schemeClr val="tx1"/>
                </a:solidFill>
                <a:latin typeface="Times" pitchFamily="-65" charset="0"/>
              </a:endParaRPr>
            </a:p>
          </p:txBody>
        </p:sp>
        <p:grpSp>
          <p:nvGrpSpPr>
            <p:cNvPr id="8" name="Group 34"/>
            <p:cNvGrpSpPr>
              <a:grpSpLocks/>
            </p:cNvGrpSpPr>
            <p:nvPr/>
          </p:nvGrpSpPr>
          <p:grpSpPr bwMode="auto">
            <a:xfrm>
              <a:off x="7371453" y="3581400"/>
              <a:ext cx="420935" cy="398832"/>
              <a:chOff x="4139" y="1797"/>
              <a:chExt cx="284" cy="289"/>
            </a:xfrm>
          </p:grpSpPr>
          <p:sp>
            <p:nvSpPr>
              <p:cNvPr id="2784291" name="Freeform 35"/>
              <p:cNvSpPr>
                <a:spLocks/>
              </p:cNvSpPr>
              <p:nvPr/>
            </p:nvSpPr>
            <p:spPr bwMode="auto">
              <a:xfrm>
                <a:off x="4139" y="1797"/>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292" name="Freeform 36"/>
              <p:cNvSpPr>
                <a:spLocks/>
              </p:cNvSpPr>
              <p:nvPr/>
            </p:nvSpPr>
            <p:spPr bwMode="auto">
              <a:xfrm>
                <a:off x="4280" y="1797"/>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4293" name="Line 37"/>
            <p:cNvSpPr>
              <a:spLocks noChangeShapeType="1"/>
            </p:cNvSpPr>
            <p:nvPr/>
          </p:nvSpPr>
          <p:spPr bwMode="auto">
            <a:xfrm>
              <a:off x="7153575" y="3780126"/>
              <a:ext cx="206021"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294" name="Line 38"/>
            <p:cNvSpPr>
              <a:spLocks noChangeShapeType="1"/>
            </p:cNvSpPr>
            <p:nvPr/>
          </p:nvSpPr>
          <p:spPr bwMode="auto">
            <a:xfrm>
              <a:off x="6436206" y="3780126"/>
              <a:ext cx="22973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296" name="Line 40"/>
            <p:cNvSpPr>
              <a:spLocks noChangeShapeType="1"/>
            </p:cNvSpPr>
            <p:nvPr/>
          </p:nvSpPr>
          <p:spPr bwMode="auto">
            <a:xfrm>
              <a:off x="5865572" y="3912610"/>
              <a:ext cx="232700"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299" name="Line 43"/>
            <p:cNvSpPr>
              <a:spLocks noChangeShapeType="1"/>
            </p:cNvSpPr>
            <p:nvPr/>
          </p:nvSpPr>
          <p:spPr bwMode="auto">
            <a:xfrm>
              <a:off x="6495118" y="4333442"/>
              <a:ext cx="25641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00" name="Freeform 44" descr="25%"/>
            <p:cNvSpPr>
              <a:spLocks/>
            </p:cNvSpPr>
            <p:nvPr/>
          </p:nvSpPr>
          <p:spPr bwMode="auto">
            <a:xfrm>
              <a:off x="6268347" y="4267200"/>
              <a:ext cx="219361" cy="398832"/>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pattFill prst="pct25">
              <a:fgClr>
                <a:schemeClr val="accent1"/>
              </a:fgClr>
              <a:bgClr>
                <a:srgbClr val="FFFFFF"/>
              </a:bgClr>
            </a:patt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01" name="Rectangle 45"/>
            <p:cNvSpPr>
              <a:spLocks noChangeArrowheads="1"/>
            </p:cNvSpPr>
            <p:nvPr/>
          </p:nvSpPr>
          <p:spPr bwMode="auto">
            <a:xfrm>
              <a:off x="838200" y="4313526"/>
              <a:ext cx="1857155" cy="375372"/>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000" b="1" dirty="0">
                  <a:solidFill>
                    <a:schemeClr val="tx1"/>
                  </a:solidFill>
                  <a:latin typeface="Arial" pitchFamily="-65" charset="0"/>
                </a:rPr>
                <a:t>and $t5,</a:t>
              </a:r>
              <a:r>
                <a:rPr lang="en-US" sz="2000" b="1" u="sng" dirty="0">
                  <a:solidFill>
                    <a:schemeClr val="accent2"/>
                  </a:solidFill>
                  <a:latin typeface="Arial" pitchFamily="-65" charset="0"/>
                </a:rPr>
                <a:t>$t0</a:t>
              </a:r>
              <a:r>
                <a:rPr lang="en-US" sz="2000" b="1" dirty="0">
                  <a:solidFill>
                    <a:schemeClr val="tx1"/>
                  </a:solidFill>
                  <a:latin typeface="Arial" pitchFamily="-65" charset="0"/>
                </a:rPr>
                <a:t>,$t6</a:t>
              </a:r>
            </a:p>
          </p:txBody>
        </p:sp>
        <p:grpSp>
          <p:nvGrpSpPr>
            <p:cNvPr id="10" name="Group 47"/>
            <p:cNvGrpSpPr>
              <a:grpSpLocks/>
            </p:cNvGrpSpPr>
            <p:nvPr/>
          </p:nvGrpSpPr>
          <p:grpSpPr bwMode="auto">
            <a:xfrm>
              <a:off x="6704863" y="4084926"/>
              <a:ext cx="323112" cy="663801"/>
              <a:chOff x="3710" y="2149"/>
              <a:chExt cx="218" cy="481"/>
            </a:xfrm>
          </p:grpSpPr>
          <p:sp>
            <p:nvSpPr>
              <p:cNvPr id="2784304" name="Freeform 48"/>
              <p:cNvSpPr>
                <a:spLocks/>
              </p:cNvSpPr>
              <p:nvPr/>
            </p:nvSpPr>
            <p:spPr bwMode="auto">
              <a:xfrm>
                <a:off x="3715" y="2149"/>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05" name="Rectangle 49"/>
              <p:cNvSpPr>
                <a:spLocks noChangeArrowheads="1"/>
              </p:cNvSpPr>
              <p:nvPr/>
            </p:nvSpPr>
            <p:spPr bwMode="auto">
              <a:xfrm rot="5400000">
                <a:off x="3623" y="2258"/>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dirty="0">
                    <a:solidFill>
                      <a:schemeClr val="tx1"/>
                    </a:solidFill>
                    <a:latin typeface="Times" pitchFamily="-65" charset="0"/>
                  </a:rPr>
                  <a:t>ALU</a:t>
                </a:r>
              </a:p>
            </p:txBody>
          </p:sp>
        </p:grpSp>
        <p:grpSp>
          <p:nvGrpSpPr>
            <p:cNvPr id="11" name="Group 50"/>
            <p:cNvGrpSpPr>
              <a:grpSpLocks/>
            </p:cNvGrpSpPr>
            <p:nvPr/>
          </p:nvGrpSpPr>
          <p:grpSpPr bwMode="auto">
            <a:xfrm>
              <a:off x="5367189" y="4267200"/>
              <a:ext cx="503937" cy="398832"/>
              <a:chOff x="2789" y="2245"/>
              <a:chExt cx="340" cy="289"/>
            </a:xfrm>
          </p:grpSpPr>
          <p:sp>
            <p:nvSpPr>
              <p:cNvPr id="2784307" name="Rectangle 51"/>
              <p:cNvSpPr>
                <a:spLocks noChangeArrowheads="1"/>
              </p:cNvSpPr>
              <p:nvPr/>
            </p:nvSpPr>
            <p:spPr bwMode="auto">
              <a:xfrm>
                <a:off x="2795" y="2247"/>
                <a:ext cx="228" cy="210"/>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r>
                  <a:rPr lang="en-US" sz="1600" b="1">
                    <a:solidFill>
                      <a:schemeClr val="tx1"/>
                    </a:solidFill>
                    <a:latin typeface="Times" pitchFamily="-65" charset="0"/>
                  </a:rPr>
                  <a:t>I$</a:t>
                </a:r>
              </a:p>
            </p:txBody>
          </p:sp>
          <p:grpSp>
            <p:nvGrpSpPr>
              <p:cNvPr id="12" name="Group 52"/>
              <p:cNvGrpSpPr>
                <a:grpSpLocks/>
              </p:cNvGrpSpPr>
              <p:nvPr/>
            </p:nvGrpSpPr>
            <p:grpSpPr bwMode="auto">
              <a:xfrm>
                <a:off x="2789" y="2245"/>
                <a:ext cx="340" cy="289"/>
                <a:chOff x="2789" y="2245"/>
                <a:chExt cx="340" cy="289"/>
              </a:xfrm>
            </p:grpSpPr>
            <p:sp>
              <p:nvSpPr>
                <p:cNvPr id="2784309" name="Freeform 53"/>
                <p:cNvSpPr>
                  <a:spLocks/>
                </p:cNvSpPr>
                <p:nvPr/>
              </p:nvSpPr>
              <p:spPr bwMode="auto">
                <a:xfrm>
                  <a:off x="2789" y="2245"/>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10" name="Freeform 54"/>
                <p:cNvSpPr>
                  <a:spLocks/>
                </p:cNvSpPr>
                <p:nvPr/>
              </p:nvSpPr>
              <p:spPr bwMode="auto">
                <a:xfrm>
                  <a:off x="2958" y="2245"/>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84311" name="Rectangle 55"/>
            <p:cNvSpPr>
              <a:spLocks noChangeArrowheads="1"/>
            </p:cNvSpPr>
            <p:nvPr/>
          </p:nvSpPr>
          <p:spPr bwMode="auto">
            <a:xfrm>
              <a:off x="6020825" y="4276860"/>
              <a:ext cx="484669" cy="289809"/>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84312" name="Freeform 56"/>
            <p:cNvSpPr>
              <a:spLocks/>
            </p:cNvSpPr>
            <p:nvPr/>
          </p:nvSpPr>
          <p:spPr bwMode="auto">
            <a:xfrm>
              <a:off x="6048986" y="4267200"/>
              <a:ext cx="220843" cy="398832"/>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13" name="Line 57"/>
            <p:cNvSpPr>
              <a:spLocks noChangeShapeType="1"/>
            </p:cNvSpPr>
            <p:nvPr/>
          </p:nvSpPr>
          <p:spPr bwMode="auto">
            <a:xfrm>
              <a:off x="5878537" y="4465926"/>
              <a:ext cx="142288"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14" name="Freeform 58"/>
            <p:cNvSpPr>
              <a:spLocks/>
            </p:cNvSpPr>
            <p:nvPr/>
          </p:nvSpPr>
          <p:spPr bwMode="auto">
            <a:xfrm>
              <a:off x="5970431" y="4333442"/>
              <a:ext cx="71144" cy="133864"/>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15" name="Rectangle 59"/>
            <p:cNvSpPr>
              <a:spLocks noChangeArrowheads="1"/>
            </p:cNvSpPr>
            <p:nvPr/>
          </p:nvSpPr>
          <p:spPr bwMode="auto">
            <a:xfrm>
              <a:off x="7231755" y="4269960"/>
              <a:ext cx="447614" cy="289809"/>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13" name="Group 60"/>
            <p:cNvGrpSpPr>
              <a:grpSpLocks/>
            </p:cNvGrpSpPr>
            <p:nvPr/>
          </p:nvGrpSpPr>
          <p:grpSpPr bwMode="auto">
            <a:xfrm>
              <a:off x="7307346" y="4267200"/>
              <a:ext cx="481704" cy="398832"/>
              <a:chOff x="4098" y="2245"/>
              <a:chExt cx="325" cy="289"/>
            </a:xfrm>
          </p:grpSpPr>
          <p:sp>
            <p:nvSpPr>
              <p:cNvPr id="2784317" name="Freeform 61"/>
              <p:cNvSpPr>
                <a:spLocks/>
              </p:cNvSpPr>
              <p:nvPr/>
            </p:nvSpPr>
            <p:spPr bwMode="auto">
              <a:xfrm>
                <a:off x="4098" y="2245"/>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18" name="Freeform 62"/>
              <p:cNvSpPr>
                <a:spLocks/>
              </p:cNvSpPr>
              <p:nvPr/>
            </p:nvSpPr>
            <p:spPr bwMode="auto">
              <a:xfrm>
                <a:off x="4259" y="2245"/>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4319" name="Rectangle 63"/>
            <p:cNvSpPr>
              <a:spLocks noChangeArrowheads="1"/>
            </p:cNvSpPr>
            <p:nvPr/>
          </p:nvSpPr>
          <p:spPr bwMode="auto">
            <a:xfrm>
              <a:off x="7960981" y="4269960"/>
              <a:ext cx="484669" cy="289809"/>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14" name="Group 64"/>
            <p:cNvGrpSpPr>
              <a:grpSpLocks/>
            </p:cNvGrpSpPr>
            <p:nvPr/>
          </p:nvGrpSpPr>
          <p:grpSpPr bwMode="auto">
            <a:xfrm>
              <a:off x="8001000" y="4267200"/>
              <a:ext cx="420935" cy="398832"/>
              <a:chOff x="4566" y="2245"/>
              <a:chExt cx="284" cy="289"/>
            </a:xfrm>
          </p:grpSpPr>
          <p:sp>
            <p:nvSpPr>
              <p:cNvPr id="2784321" name="Freeform 65"/>
              <p:cNvSpPr>
                <a:spLocks/>
              </p:cNvSpPr>
              <p:nvPr/>
            </p:nvSpPr>
            <p:spPr bwMode="auto">
              <a:xfrm>
                <a:off x="4566" y="2245"/>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22" name="Freeform 66"/>
              <p:cNvSpPr>
                <a:spLocks/>
              </p:cNvSpPr>
              <p:nvPr/>
            </p:nvSpPr>
            <p:spPr bwMode="auto">
              <a:xfrm>
                <a:off x="4707" y="2245"/>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4323" name="Line 67"/>
            <p:cNvSpPr>
              <a:spLocks noChangeShapeType="1"/>
            </p:cNvSpPr>
            <p:nvPr/>
          </p:nvSpPr>
          <p:spPr bwMode="auto">
            <a:xfrm>
              <a:off x="7783121" y="4465926"/>
              <a:ext cx="206021"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24" name="Line 68"/>
            <p:cNvSpPr>
              <a:spLocks noChangeShapeType="1"/>
            </p:cNvSpPr>
            <p:nvPr/>
          </p:nvSpPr>
          <p:spPr bwMode="auto">
            <a:xfrm>
              <a:off x="7065753" y="4465926"/>
              <a:ext cx="22973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25" name="Line 69"/>
            <p:cNvSpPr>
              <a:spLocks noChangeShapeType="1"/>
            </p:cNvSpPr>
            <p:nvPr/>
          </p:nvSpPr>
          <p:spPr bwMode="auto">
            <a:xfrm>
              <a:off x="6495118" y="4598410"/>
              <a:ext cx="232700"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28" name="Line 72"/>
            <p:cNvSpPr>
              <a:spLocks noChangeShapeType="1"/>
            </p:cNvSpPr>
            <p:nvPr/>
          </p:nvSpPr>
          <p:spPr bwMode="auto">
            <a:xfrm>
              <a:off x="7193469" y="4943042"/>
              <a:ext cx="232700"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29" name="Freeform 73" descr="25%"/>
            <p:cNvSpPr>
              <a:spLocks/>
            </p:cNvSpPr>
            <p:nvPr/>
          </p:nvSpPr>
          <p:spPr bwMode="auto">
            <a:xfrm>
              <a:off x="6966697" y="4876800"/>
              <a:ext cx="219361" cy="398832"/>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pattFill prst="pct25">
              <a:fgClr>
                <a:schemeClr val="accent1"/>
              </a:fgClr>
              <a:bgClr>
                <a:srgbClr val="FFFFFF"/>
              </a:bgClr>
            </a:patt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30" name="Rectangle 74"/>
            <p:cNvSpPr>
              <a:spLocks noChangeArrowheads="1"/>
            </p:cNvSpPr>
            <p:nvPr/>
          </p:nvSpPr>
          <p:spPr bwMode="auto">
            <a:xfrm>
              <a:off x="838200" y="4846926"/>
              <a:ext cx="1869012" cy="375372"/>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000" b="1" dirty="0">
                  <a:solidFill>
                    <a:schemeClr val="tx1"/>
                  </a:solidFill>
                  <a:latin typeface="Arial" pitchFamily="-65" charset="0"/>
                </a:rPr>
                <a:t>or   </a:t>
              </a:r>
              <a:r>
                <a:rPr lang="en-US" sz="2000" b="1" dirty="0" smtClean="0">
                  <a:solidFill>
                    <a:schemeClr val="tx1"/>
                  </a:solidFill>
                  <a:latin typeface="Arial" pitchFamily="-65" charset="0"/>
                </a:rPr>
                <a:t> $</a:t>
              </a:r>
              <a:r>
                <a:rPr lang="en-US" sz="2000" b="1" dirty="0">
                  <a:solidFill>
                    <a:schemeClr val="tx1"/>
                  </a:solidFill>
                  <a:latin typeface="Arial" pitchFamily="-65" charset="0"/>
                </a:rPr>
                <a:t>t7,</a:t>
              </a:r>
              <a:r>
                <a:rPr lang="en-US" sz="2000" b="1" u="sng" dirty="0">
                  <a:solidFill>
                    <a:schemeClr val="accent2"/>
                  </a:solidFill>
                  <a:latin typeface="Arial" pitchFamily="-65" charset="0"/>
                </a:rPr>
                <a:t>$t0</a:t>
              </a:r>
              <a:r>
                <a:rPr lang="en-US" sz="2000" b="1" dirty="0">
                  <a:solidFill>
                    <a:schemeClr val="tx1"/>
                  </a:solidFill>
                  <a:latin typeface="Arial" pitchFamily="-65" charset="0"/>
                </a:rPr>
                <a:t>,$t8</a:t>
              </a:r>
            </a:p>
          </p:txBody>
        </p:sp>
        <p:sp>
          <p:nvSpPr>
            <p:cNvPr id="2784331" name="Freeform 75"/>
            <p:cNvSpPr>
              <a:spLocks/>
            </p:cNvSpPr>
            <p:nvPr/>
          </p:nvSpPr>
          <p:spPr bwMode="auto">
            <a:xfrm>
              <a:off x="7438026" y="4694526"/>
              <a:ext cx="315702" cy="66380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33" name="Freeform 77"/>
            <p:cNvSpPr>
              <a:spLocks/>
            </p:cNvSpPr>
            <p:nvPr/>
          </p:nvSpPr>
          <p:spPr bwMode="auto">
            <a:xfrm>
              <a:off x="6065540" y="4876800"/>
              <a:ext cx="251968" cy="398832"/>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34" name="Freeform 78"/>
            <p:cNvSpPr>
              <a:spLocks/>
            </p:cNvSpPr>
            <p:nvPr/>
          </p:nvSpPr>
          <p:spPr bwMode="auto">
            <a:xfrm>
              <a:off x="6316026" y="4876800"/>
              <a:ext cx="253451" cy="398832"/>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35" name="Rectangle 79"/>
            <p:cNvSpPr>
              <a:spLocks noChangeArrowheads="1"/>
            </p:cNvSpPr>
            <p:nvPr/>
          </p:nvSpPr>
          <p:spPr bwMode="auto">
            <a:xfrm>
              <a:off x="6037379" y="4879560"/>
              <a:ext cx="337934" cy="289809"/>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I$</a:t>
              </a:r>
            </a:p>
          </p:txBody>
        </p:sp>
        <p:sp>
          <p:nvSpPr>
            <p:cNvPr id="2784336" name="Rectangle 80"/>
            <p:cNvSpPr>
              <a:spLocks noChangeArrowheads="1"/>
            </p:cNvSpPr>
            <p:nvPr/>
          </p:nvSpPr>
          <p:spPr bwMode="auto">
            <a:xfrm rot="5400000">
              <a:off x="7313864" y="4853548"/>
              <a:ext cx="529936" cy="31125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dirty="0">
                  <a:solidFill>
                    <a:schemeClr val="tx1"/>
                  </a:solidFill>
                  <a:latin typeface="Times" pitchFamily="-65" charset="0"/>
                </a:rPr>
                <a:t>ALU</a:t>
              </a:r>
            </a:p>
          </p:txBody>
        </p:sp>
        <p:sp>
          <p:nvSpPr>
            <p:cNvPr id="2784337" name="Rectangle 81"/>
            <p:cNvSpPr>
              <a:spLocks noChangeArrowheads="1"/>
            </p:cNvSpPr>
            <p:nvPr/>
          </p:nvSpPr>
          <p:spPr bwMode="auto">
            <a:xfrm>
              <a:off x="6719175" y="4886460"/>
              <a:ext cx="484669" cy="289809"/>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84338" name="Freeform 82"/>
            <p:cNvSpPr>
              <a:spLocks/>
            </p:cNvSpPr>
            <p:nvPr/>
          </p:nvSpPr>
          <p:spPr bwMode="auto">
            <a:xfrm>
              <a:off x="6747336" y="4876800"/>
              <a:ext cx="220843" cy="398832"/>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39" name="Line 83"/>
            <p:cNvSpPr>
              <a:spLocks noChangeShapeType="1"/>
            </p:cNvSpPr>
            <p:nvPr/>
          </p:nvSpPr>
          <p:spPr bwMode="auto">
            <a:xfrm>
              <a:off x="6576887" y="5075526"/>
              <a:ext cx="142288"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40" name="Freeform 84"/>
            <p:cNvSpPr>
              <a:spLocks/>
            </p:cNvSpPr>
            <p:nvPr/>
          </p:nvSpPr>
          <p:spPr bwMode="auto">
            <a:xfrm>
              <a:off x="6668782" y="4943042"/>
              <a:ext cx="71144" cy="133864"/>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41" name="Rectangle 85"/>
            <p:cNvSpPr>
              <a:spLocks noChangeArrowheads="1"/>
            </p:cNvSpPr>
            <p:nvPr/>
          </p:nvSpPr>
          <p:spPr bwMode="auto">
            <a:xfrm>
              <a:off x="7930105" y="4879560"/>
              <a:ext cx="447614" cy="289809"/>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sp>
          <p:nvSpPr>
            <p:cNvPr id="2784342" name="Freeform 86"/>
            <p:cNvSpPr>
              <a:spLocks/>
            </p:cNvSpPr>
            <p:nvPr/>
          </p:nvSpPr>
          <p:spPr bwMode="auto">
            <a:xfrm>
              <a:off x="8005696" y="4876800"/>
              <a:ext cx="240111" cy="398832"/>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43" name="Freeform 87"/>
            <p:cNvSpPr>
              <a:spLocks/>
            </p:cNvSpPr>
            <p:nvPr/>
          </p:nvSpPr>
          <p:spPr bwMode="auto">
            <a:xfrm>
              <a:off x="8244325" y="4876800"/>
              <a:ext cx="243075" cy="398832"/>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44" name="Rectangle 88"/>
            <p:cNvSpPr>
              <a:spLocks noChangeArrowheads="1"/>
            </p:cNvSpPr>
            <p:nvPr/>
          </p:nvSpPr>
          <p:spPr bwMode="auto">
            <a:xfrm>
              <a:off x="8659331" y="4879560"/>
              <a:ext cx="484669" cy="289809"/>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84345" name="Freeform 89"/>
            <p:cNvSpPr>
              <a:spLocks/>
            </p:cNvSpPr>
            <p:nvPr/>
          </p:nvSpPr>
          <p:spPr bwMode="auto">
            <a:xfrm>
              <a:off x="8699350" y="4876800"/>
              <a:ext cx="210468" cy="398832"/>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46" name="Freeform 90"/>
            <p:cNvSpPr>
              <a:spLocks/>
            </p:cNvSpPr>
            <p:nvPr/>
          </p:nvSpPr>
          <p:spPr bwMode="auto">
            <a:xfrm>
              <a:off x="8908335" y="4876800"/>
              <a:ext cx="211950" cy="398832"/>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47" name="Line 91"/>
            <p:cNvSpPr>
              <a:spLocks noChangeShapeType="1"/>
            </p:cNvSpPr>
            <p:nvPr/>
          </p:nvSpPr>
          <p:spPr bwMode="auto">
            <a:xfrm>
              <a:off x="8481471" y="5075526"/>
              <a:ext cx="206021"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48" name="Line 92"/>
            <p:cNvSpPr>
              <a:spLocks noChangeShapeType="1"/>
            </p:cNvSpPr>
            <p:nvPr/>
          </p:nvSpPr>
          <p:spPr bwMode="auto">
            <a:xfrm>
              <a:off x="7764103" y="5075526"/>
              <a:ext cx="22973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49" name="Line 93"/>
            <p:cNvSpPr>
              <a:spLocks noChangeShapeType="1"/>
            </p:cNvSpPr>
            <p:nvPr/>
          </p:nvSpPr>
          <p:spPr bwMode="auto">
            <a:xfrm>
              <a:off x="7193469" y="5208010"/>
              <a:ext cx="232700"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82" name="Line 126"/>
            <p:cNvSpPr>
              <a:spLocks noChangeShapeType="1"/>
            </p:cNvSpPr>
            <p:nvPr/>
          </p:nvSpPr>
          <p:spPr bwMode="auto">
            <a:xfrm>
              <a:off x="5721123" y="2226263"/>
              <a:ext cx="477610" cy="2091593"/>
            </a:xfrm>
            <a:prstGeom prst="line">
              <a:avLst/>
            </a:prstGeom>
            <a:noFill/>
            <a:ln w="57150">
              <a:solidFill>
                <a:srgbClr val="51DC00"/>
              </a:solidFill>
              <a:round/>
              <a:headEnd/>
              <a:tailEnd type="triangle" w="med" len="med"/>
            </a:ln>
            <a:effectLst/>
          </p:spPr>
          <p:txBody>
            <a:bodyPr wrap="none" anchor="ctr">
              <a:prstTxWarp prst="textNoShape">
                <a:avLst/>
              </a:prstTxWarp>
            </a:bodyPr>
            <a:lstStyle/>
            <a:p>
              <a:endParaRPr lang="en-US"/>
            </a:p>
          </p:txBody>
        </p:sp>
        <p:sp>
          <p:nvSpPr>
            <p:cNvPr id="2784383" name="Line 127"/>
            <p:cNvSpPr>
              <a:spLocks noChangeShapeType="1"/>
            </p:cNvSpPr>
            <p:nvPr/>
          </p:nvSpPr>
          <p:spPr bwMode="auto">
            <a:xfrm flipH="1">
              <a:off x="5561920" y="2071330"/>
              <a:ext cx="77122" cy="1626794"/>
            </a:xfrm>
            <a:prstGeom prst="line">
              <a:avLst/>
            </a:prstGeom>
            <a:noFill/>
            <a:ln w="57150">
              <a:solidFill>
                <a:srgbClr val="51DC00"/>
              </a:solidFill>
              <a:round/>
              <a:headEnd/>
              <a:tailEnd type="triangle" w="med" len="med"/>
            </a:ln>
            <a:effectLst/>
          </p:spPr>
          <p:txBody>
            <a:bodyPr wrap="none" anchor="ctr">
              <a:prstTxWarp prst="textNoShape">
                <a:avLst/>
              </a:prstTxWarp>
            </a:bodyPr>
            <a:lstStyle/>
            <a:p>
              <a:endParaRPr lang="en-US"/>
            </a:p>
          </p:txBody>
        </p:sp>
        <p:grpSp>
          <p:nvGrpSpPr>
            <p:cNvPr id="24" name="Group 129"/>
            <p:cNvGrpSpPr>
              <a:grpSpLocks/>
            </p:cNvGrpSpPr>
            <p:nvPr/>
          </p:nvGrpSpPr>
          <p:grpSpPr bwMode="auto">
            <a:xfrm>
              <a:off x="686590" y="1550411"/>
              <a:ext cx="5200923" cy="873568"/>
              <a:chOff x="453" y="1296"/>
              <a:chExt cx="3509" cy="633"/>
            </a:xfrm>
          </p:grpSpPr>
          <p:sp>
            <p:nvSpPr>
              <p:cNvPr id="2784386" name="Freeform 130" descr="25%"/>
              <p:cNvSpPr>
                <a:spLocks/>
              </p:cNvSpPr>
              <p:nvPr/>
            </p:nvSpPr>
            <p:spPr bwMode="auto">
              <a:xfrm>
                <a:off x="3637" y="1544"/>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pattFill prst="pct25">
                <a:fgClr>
                  <a:schemeClr val="accent1"/>
                </a:fgClr>
                <a:bgClr>
                  <a:srgbClr val="FFFFFF"/>
                </a:bgClr>
              </a:patt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87" name="Rectangle 131"/>
              <p:cNvSpPr>
                <a:spLocks noChangeArrowheads="1"/>
              </p:cNvSpPr>
              <p:nvPr/>
            </p:nvSpPr>
            <p:spPr bwMode="auto">
              <a:xfrm>
                <a:off x="453" y="1537"/>
                <a:ext cx="1253" cy="272"/>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000" b="1" dirty="0">
                    <a:solidFill>
                      <a:schemeClr val="tx1"/>
                    </a:solidFill>
                    <a:latin typeface="Arial" pitchFamily="-65" charset="0"/>
                  </a:rPr>
                  <a:t>add </a:t>
                </a:r>
                <a:r>
                  <a:rPr lang="en-US" sz="2000" b="1" u="sng" dirty="0">
                    <a:solidFill>
                      <a:schemeClr val="accent2"/>
                    </a:solidFill>
                    <a:latin typeface="Arial" pitchFamily="-65" charset="0"/>
                  </a:rPr>
                  <a:t>$t0</a:t>
                </a:r>
                <a:r>
                  <a:rPr lang="en-US" sz="2000" b="1" dirty="0">
                    <a:solidFill>
                      <a:schemeClr val="tx1"/>
                    </a:solidFill>
                    <a:latin typeface="Arial" pitchFamily="-65" charset="0"/>
                  </a:rPr>
                  <a:t>,$t1,$t2</a:t>
                </a:r>
              </a:p>
            </p:txBody>
          </p:sp>
          <p:sp>
            <p:nvSpPr>
              <p:cNvPr id="2784388" name="Rectangle 132"/>
              <p:cNvSpPr>
                <a:spLocks noChangeArrowheads="1"/>
              </p:cNvSpPr>
              <p:nvPr/>
            </p:nvSpPr>
            <p:spPr bwMode="auto">
              <a:xfrm>
                <a:off x="1920" y="1296"/>
                <a:ext cx="250" cy="225"/>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400" b="1" dirty="0">
                    <a:solidFill>
                      <a:schemeClr val="tx1"/>
                    </a:solidFill>
                    <a:latin typeface="Arial" pitchFamily="-65" charset="0"/>
                  </a:rPr>
                  <a:t>IF</a:t>
                </a:r>
              </a:p>
            </p:txBody>
          </p:sp>
          <p:sp>
            <p:nvSpPr>
              <p:cNvPr id="2784389" name="Rectangle 133"/>
              <p:cNvSpPr>
                <a:spLocks noChangeArrowheads="1"/>
              </p:cNvSpPr>
              <p:nvPr/>
            </p:nvSpPr>
            <p:spPr bwMode="auto">
              <a:xfrm>
                <a:off x="2208" y="1296"/>
                <a:ext cx="498" cy="225"/>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400" b="1" dirty="0">
                    <a:solidFill>
                      <a:schemeClr val="tx1"/>
                    </a:solidFill>
                    <a:latin typeface="Arial" pitchFamily="-65" charset="0"/>
                  </a:rPr>
                  <a:t>ID/RF</a:t>
                </a:r>
              </a:p>
            </p:txBody>
          </p:sp>
          <p:sp>
            <p:nvSpPr>
              <p:cNvPr id="2784390" name="Rectangle 134"/>
              <p:cNvSpPr>
                <a:spLocks noChangeArrowheads="1"/>
              </p:cNvSpPr>
              <p:nvPr/>
            </p:nvSpPr>
            <p:spPr bwMode="auto">
              <a:xfrm>
                <a:off x="2736" y="1296"/>
                <a:ext cx="314" cy="225"/>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400" b="1" dirty="0">
                    <a:solidFill>
                      <a:schemeClr val="tx1"/>
                    </a:solidFill>
                    <a:latin typeface="Arial" pitchFamily="-65" charset="0"/>
                  </a:rPr>
                  <a:t>EX</a:t>
                </a:r>
              </a:p>
            </p:txBody>
          </p:sp>
          <p:sp>
            <p:nvSpPr>
              <p:cNvPr id="2784391" name="Rectangle 135"/>
              <p:cNvSpPr>
                <a:spLocks noChangeArrowheads="1"/>
              </p:cNvSpPr>
              <p:nvPr/>
            </p:nvSpPr>
            <p:spPr bwMode="auto">
              <a:xfrm>
                <a:off x="3120" y="1296"/>
                <a:ext cx="458" cy="225"/>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400" b="1" dirty="0">
                    <a:solidFill>
                      <a:schemeClr val="tx1"/>
                    </a:solidFill>
                    <a:latin typeface="Arial" pitchFamily="-65" charset="0"/>
                  </a:rPr>
                  <a:t>MEM</a:t>
                </a:r>
              </a:p>
            </p:txBody>
          </p:sp>
          <p:sp>
            <p:nvSpPr>
              <p:cNvPr id="2784392" name="Rectangle 136"/>
              <p:cNvSpPr>
                <a:spLocks noChangeArrowheads="1"/>
              </p:cNvSpPr>
              <p:nvPr/>
            </p:nvSpPr>
            <p:spPr bwMode="auto">
              <a:xfrm>
                <a:off x="3600" y="1296"/>
                <a:ext cx="362" cy="229"/>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400" b="1" dirty="0">
                    <a:solidFill>
                      <a:schemeClr val="tx1"/>
                    </a:solidFill>
                    <a:latin typeface="Arial" pitchFamily="-65" charset="0"/>
                  </a:rPr>
                  <a:t>WB</a:t>
                </a:r>
              </a:p>
            </p:txBody>
          </p:sp>
          <p:sp>
            <p:nvSpPr>
              <p:cNvPr id="2784393" name="Freeform 137"/>
              <p:cNvSpPr>
                <a:spLocks/>
              </p:cNvSpPr>
              <p:nvPr/>
            </p:nvSpPr>
            <p:spPr bwMode="auto">
              <a:xfrm>
                <a:off x="3169" y="1544"/>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94" name="Freeform 138"/>
              <p:cNvSpPr>
                <a:spLocks/>
              </p:cNvSpPr>
              <p:nvPr/>
            </p:nvSpPr>
            <p:spPr bwMode="auto">
              <a:xfrm>
                <a:off x="3330" y="1544"/>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95" name="Freeform 139"/>
              <p:cNvSpPr>
                <a:spLocks/>
              </p:cNvSpPr>
              <p:nvPr/>
            </p:nvSpPr>
            <p:spPr bwMode="auto">
              <a:xfrm>
                <a:off x="2786" y="1448"/>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96" name="Rectangle 140"/>
              <p:cNvSpPr>
                <a:spLocks noChangeArrowheads="1"/>
              </p:cNvSpPr>
              <p:nvPr/>
            </p:nvSpPr>
            <p:spPr bwMode="auto">
              <a:xfrm rot="5400000">
                <a:off x="2689" y="1571"/>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dirty="0">
                    <a:solidFill>
                      <a:schemeClr val="tx1"/>
                    </a:solidFill>
                    <a:latin typeface="Times" pitchFamily="-65" charset="0"/>
                  </a:rPr>
                  <a:t>ALU</a:t>
                </a:r>
              </a:p>
            </p:txBody>
          </p:sp>
          <p:sp>
            <p:nvSpPr>
              <p:cNvPr id="2784397" name="Rectangle 141"/>
              <p:cNvSpPr>
                <a:spLocks noChangeArrowheads="1"/>
              </p:cNvSpPr>
              <p:nvPr/>
            </p:nvSpPr>
            <p:spPr bwMode="auto">
              <a:xfrm>
                <a:off x="1920" y="1578"/>
                <a:ext cx="228" cy="210"/>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r>
                  <a:rPr lang="en-US" sz="1600" b="1" dirty="0">
                    <a:solidFill>
                      <a:schemeClr val="tx1"/>
                    </a:solidFill>
                    <a:latin typeface="Times" pitchFamily="-65" charset="0"/>
                  </a:rPr>
                  <a:t>I$</a:t>
                </a:r>
              </a:p>
            </p:txBody>
          </p:sp>
          <p:grpSp>
            <p:nvGrpSpPr>
              <p:cNvPr id="25" name="Group 142"/>
              <p:cNvGrpSpPr>
                <a:grpSpLocks/>
              </p:cNvGrpSpPr>
              <p:nvPr/>
            </p:nvGrpSpPr>
            <p:grpSpPr bwMode="auto">
              <a:xfrm>
                <a:off x="1860" y="1544"/>
                <a:ext cx="340" cy="289"/>
                <a:chOff x="1935" y="1349"/>
                <a:chExt cx="340" cy="289"/>
              </a:xfrm>
            </p:grpSpPr>
            <p:sp>
              <p:nvSpPr>
                <p:cNvPr id="2784399" name="Freeform 143"/>
                <p:cNvSpPr>
                  <a:spLocks/>
                </p:cNvSpPr>
                <p:nvPr/>
              </p:nvSpPr>
              <p:spPr bwMode="auto">
                <a:xfrm>
                  <a:off x="1935" y="1349"/>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400" name="Freeform 144"/>
                <p:cNvSpPr>
                  <a:spLocks/>
                </p:cNvSpPr>
                <p:nvPr/>
              </p:nvSpPr>
              <p:spPr bwMode="auto">
                <a:xfrm>
                  <a:off x="2104" y="1349"/>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4401" name="Rectangle 145"/>
              <p:cNvSpPr>
                <a:spLocks noChangeArrowheads="1"/>
              </p:cNvSpPr>
              <p:nvPr/>
            </p:nvSpPr>
            <p:spPr bwMode="auto">
              <a:xfrm>
                <a:off x="2301" y="1551"/>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84402" name="Freeform 146"/>
              <p:cNvSpPr>
                <a:spLocks/>
              </p:cNvSpPr>
              <p:nvPr/>
            </p:nvSpPr>
            <p:spPr bwMode="auto">
              <a:xfrm>
                <a:off x="2320" y="1544"/>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403" name="Freeform 147"/>
              <p:cNvSpPr>
                <a:spLocks/>
              </p:cNvSpPr>
              <p:nvPr/>
            </p:nvSpPr>
            <p:spPr bwMode="auto">
              <a:xfrm>
                <a:off x="2468" y="1544"/>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404" name="Line 148"/>
              <p:cNvSpPr>
                <a:spLocks noChangeShapeType="1"/>
              </p:cNvSpPr>
              <p:nvPr/>
            </p:nvSpPr>
            <p:spPr bwMode="auto">
              <a:xfrm>
                <a:off x="2205" y="1688"/>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405" name="Freeform 149"/>
              <p:cNvSpPr>
                <a:spLocks/>
              </p:cNvSpPr>
              <p:nvPr/>
            </p:nvSpPr>
            <p:spPr bwMode="auto">
              <a:xfrm>
                <a:off x="2267" y="1592"/>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406" name="Line 150"/>
              <p:cNvSpPr>
                <a:spLocks noChangeShapeType="1"/>
              </p:cNvSpPr>
              <p:nvPr/>
            </p:nvSpPr>
            <p:spPr bwMode="auto">
              <a:xfrm>
                <a:off x="2621" y="1592"/>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407" name="Rectangle 151"/>
              <p:cNvSpPr>
                <a:spLocks noChangeArrowheads="1"/>
              </p:cNvSpPr>
              <p:nvPr/>
            </p:nvSpPr>
            <p:spPr bwMode="auto">
              <a:xfrm>
                <a:off x="3150" y="1588"/>
                <a:ext cx="30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sp>
            <p:nvSpPr>
              <p:cNvPr id="2784408" name="Rectangle 152"/>
              <p:cNvSpPr>
                <a:spLocks noChangeArrowheads="1"/>
              </p:cNvSpPr>
              <p:nvPr/>
            </p:nvSpPr>
            <p:spPr bwMode="auto">
              <a:xfrm>
                <a:off x="3610" y="1546"/>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dirty="0" err="1">
                    <a:solidFill>
                      <a:schemeClr val="tx1"/>
                    </a:solidFill>
                    <a:latin typeface="Times" pitchFamily="-65" charset="0"/>
                  </a:rPr>
                  <a:t>Reg</a:t>
                </a:r>
                <a:endParaRPr lang="en-US" sz="1600" b="1" dirty="0">
                  <a:solidFill>
                    <a:schemeClr val="tx1"/>
                  </a:solidFill>
                  <a:latin typeface="Times" pitchFamily="-65" charset="0"/>
                </a:endParaRPr>
              </a:p>
            </p:txBody>
          </p:sp>
          <p:sp>
            <p:nvSpPr>
              <p:cNvPr id="2784409" name="Freeform 153"/>
              <p:cNvSpPr>
                <a:spLocks/>
              </p:cNvSpPr>
              <p:nvPr/>
            </p:nvSpPr>
            <p:spPr bwMode="auto">
              <a:xfrm>
                <a:off x="3778" y="1544"/>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410" name="Line 154"/>
              <p:cNvSpPr>
                <a:spLocks noChangeShapeType="1"/>
              </p:cNvSpPr>
              <p:nvPr/>
            </p:nvSpPr>
            <p:spPr bwMode="auto">
              <a:xfrm>
                <a:off x="3490" y="1688"/>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411" name="Line 155"/>
              <p:cNvSpPr>
                <a:spLocks noChangeShapeType="1"/>
              </p:cNvSpPr>
              <p:nvPr/>
            </p:nvSpPr>
            <p:spPr bwMode="auto">
              <a:xfrm>
                <a:off x="3006" y="1688"/>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413" name="Line 157"/>
              <p:cNvSpPr>
                <a:spLocks noChangeShapeType="1"/>
              </p:cNvSpPr>
              <p:nvPr/>
            </p:nvSpPr>
            <p:spPr bwMode="auto">
              <a:xfrm>
                <a:off x="2621" y="1784"/>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grpSp>
          <p:nvGrpSpPr>
            <p:cNvPr id="26" name="Group 160"/>
            <p:cNvGrpSpPr>
              <a:grpSpLocks/>
            </p:cNvGrpSpPr>
            <p:nvPr/>
          </p:nvGrpSpPr>
          <p:grpSpPr bwMode="auto">
            <a:xfrm>
              <a:off x="228600" y="1616652"/>
              <a:ext cx="478741" cy="4405097"/>
              <a:chOff x="144" y="1344"/>
              <a:chExt cx="323" cy="3192"/>
            </a:xfrm>
          </p:grpSpPr>
          <p:sp>
            <p:nvSpPr>
              <p:cNvPr id="2784417" name="Line 161"/>
              <p:cNvSpPr>
                <a:spLocks noChangeShapeType="1"/>
              </p:cNvSpPr>
              <p:nvPr/>
            </p:nvSpPr>
            <p:spPr bwMode="auto">
              <a:xfrm>
                <a:off x="413" y="1393"/>
                <a:ext cx="54" cy="3143"/>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a:p>
            </p:txBody>
          </p:sp>
          <p:sp>
            <p:nvSpPr>
              <p:cNvPr id="2784418" name="Rectangle 162"/>
              <p:cNvSpPr>
                <a:spLocks noChangeArrowheads="1"/>
              </p:cNvSpPr>
              <p:nvPr/>
            </p:nvSpPr>
            <p:spPr bwMode="auto">
              <a:xfrm>
                <a:off x="144" y="1344"/>
                <a:ext cx="228" cy="1976"/>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r>
                  <a:rPr lang="en-US" b="1" dirty="0">
                    <a:solidFill>
                      <a:schemeClr val="tx1"/>
                    </a:solidFill>
                    <a:latin typeface="Arial" pitchFamily="-65" charset="0"/>
                  </a:rPr>
                  <a:t>I</a:t>
                </a:r>
              </a:p>
              <a:p>
                <a:pPr algn="ctr"/>
                <a:r>
                  <a:rPr lang="en-US" b="1" dirty="0">
                    <a:solidFill>
                      <a:schemeClr val="tx1"/>
                    </a:solidFill>
                    <a:latin typeface="Arial" pitchFamily="-65" charset="0"/>
                  </a:rPr>
                  <a:t>n</a:t>
                </a:r>
              </a:p>
              <a:p>
                <a:pPr algn="ctr"/>
                <a:r>
                  <a:rPr lang="en-US" b="1" dirty="0">
                    <a:solidFill>
                      <a:schemeClr val="tx1"/>
                    </a:solidFill>
                    <a:latin typeface="Arial" pitchFamily="-65" charset="0"/>
                  </a:rPr>
                  <a:t>s</a:t>
                </a:r>
              </a:p>
              <a:p>
                <a:pPr algn="ctr"/>
                <a:r>
                  <a:rPr lang="en-US" b="1" dirty="0">
                    <a:solidFill>
                      <a:schemeClr val="tx1"/>
                    </a:solidFill>
                    <a:latin typeface="Arial" pitchFamily="-65" charset="0"/>
                  </a:rPr>
                  <a:t>t</a:t>
                </a:r>
              </a:p>
              <a:p>
                <a:pPr algn="ctr"/>
                <a:r>
                  <a:rPr lang="en-US" b="1" dirty="0">
                    <a:solidFill>
                      <a:schemeClr val="tx1"/>
                    </a:solidFill>
                    <a:latin typeface="Arial" pitchFamily="-65" charset="0"/>
                  </a:rPr>
                  <a:t>r.</a:t>
                </a:r>
              </a:p>
              <a:p>
                <a:pPr algn="ctr"/>
                <a:endParaRPr lang="en-US" b="1" dirty="0">
                  <a:solidFill>
                    <a:schemeClr val="tx1"/>
                  </a:solidFill>
                  <a:latin typeface="Arial" pitchFamily="-65" charset="0"/>
                </a:endParaRPr>
              </a:p>
              <a:p>
                <a:pPr algn="ctr"/>
                <a:r>
                  <a:rPr lang="en-US" b="1" dirty="0">
                    <a:solidFill>
                      <a:schemeClr val="tx1"/>
                    </a:solidFill>
                    <a:latin typeface="Arial" pitchFamily="-65" charset="0"/>
                  </a:rPr>
                  <a:t>O</a:t>
                </a:r>
              </a:p>
              <a:p>
                <a:pPr algn="ctr"/>
                <a:r>
                  <a:rPr lang="en-US" b="1" dirty="0">
                    <a:solidFill>
                      <a:schemeClr val="tx1"/>
                    </a:solidFill>
                    <a:latin typeface="Arial" pitchFamily="-65" charset="0"/>
                  </a:rPr>
                  <a:t>r</a:t>
                </a:r>
              </a:p>
              <a:p>
                <a:pPr algn="ctr"/>
                <a:r>
                  <a:rPr lang="en-US" b="1" dirty="0">
                    <a:solidFill>
                      <a:schemeClr val="tx1"/>
                    </a:solidFill>
                    <a:latin typeface="Arial" pitchFamily="-65" charset="0"/>
                  </a:rPr>
                  <a:t>d</a:t>
                </a:r>
              </a:p>
              <a:p>
                <a:pPr algn="ctr"/>
                <a:r>
                  <a:rPr lang="en-US" b="1" dirty="0">
                    <a:solidFill>
                      <a:schemeClr val="tx1"/>
                    </a:solidFill>
                    <a:latin typeface="Arial" pitchFamily="-65" charset="0"/>
                  </a:rPr>
                  <a:t>e</a:t>
                </a:r>
              </a:p>
              <a:p>
                <a:pPr algn="ctr"/>
                <a:r>
                  <a:rPr lang="en-US" b="1" dirty="0">
                    <a:solidFill>
                      <a:schemeClr val="tx1"/>
                    </a:solidFill>
                    <a:latin typeface="Arial" pitchFamily="-65" charset="0"/>
                  </a:rPr>
                  <a:t>r</a:t>
                </a:r>
              </a:p>
            </p:txBody>
          </p:sp>
        </p:grpSp>
        <p:sp>
          <p:nvSpPr>
            <p:cNvPr id="2784422" name="Line 166"/>
            <p:cNvSpPr>
              <a:spLocks noChangeShapeType="1"/>
            </p:cNvSpPr>
            <p:nvPr/>
          </p:nvSpPr>
          <p:spPr bwMode="auto">
            <a:xfrm>
              <a:off x="5800725" y="2226263"/>
              <a:ext cx="1114424" cy="2633857"/>
            </a:xfrm>
            <a:prstGeom prst="line">
              <a:avLst/>
            </a:prstGeom>
            <a:noFill/>
            <a:ln w="57150">
              <a:solidFill>
                <a:srgbClr val="51DC00"/>
              </a:solidFill>
              <a:round/>
              <a:headEnd/>
              <a:tailEnd type="triangle" w="med" len="med"/>
            </a:ln>
            <a:effectLst/>
          </p:spPr>
          <p:txBody>
            <a:bodyPr wrap="none" anchor="ctr">
              <a:prstTxWarp prst="textNoShape">
                <a:avLst/>
              </a:prstTxWarp>
            </a:bodyPr>
            <a:lstStyle/>
            <a:p>
              <a:endParaRPr lang="en-US"/>
            </a:p>
          </p:txBody>
        </p:sp>
        <p:grpSp>
          <p:nvGrpSpPr>
            <p:cNvPr id="168" name="Group 167"/>
            <p:cNvGrpSpPr/>
            <p:nvPr/>
          </p:nvGrpSpPr>
          <p:grpSpPr>
            <a:xfrm>
              <a:off x="2718640" y="1285442"/>
              <a:ext cx="3805521" cy="375470"/>
              <a:chOff x="2895600" y="1447799"/>
              <a:chExt cx="4075969" cy="431913"/>
            </a:xfrm>
          </p:grpSpPr>
          <p:sp>
            <p:nvSpPr>
              <p:cNvPr id="169" name="TextBox 168"/>
              <p:cNvSpPr txBox="1"/>
              <p:nvPr/>
            </p:nvSpPr>
            <p:spPr>
              <a:xfrm>
                <a:off x="2895600" y="1447800"/>
                <a:ext cx="646331" cy="369332"/>
              </a:xfrm>
              <a:prstGeom prst="rect">
                <a:avLst/>
              </a:prstGeom>
              <a:noFill/>
            </p:spPr>
            <p:txBody>
              <a:bodyPr wrap="none" rtlCol="0">
                <a:spAutoFit/>
              </a:bodyPr>
              <a:lstStyle/>
              <a:p>
                <a:r>
                  <a:rPr lang="en-CA" dirty="0" smtClean="0">
                    <a:solidFill>
                      <a:schemeClr val="tx1"/>
                    </a:solidFill>
                  </a:rPr>
                  <a:t>CC1</a:t>
                </a:r>
                <a:endParaRPr lang="en-CA" dirty="0">
                  <a:solidFill>
                    <a:schemeClr val="tx1"/>
                  </a:solidFill>
                </a:endParaRPr>
              </a:p>
            </p:txBody>
          </p:sp>
          <p:sp>
            <p:nvSpPr>
              <p:cNvPr id="171" name="TextBox 170"/>
              <p:cNvSpPr txBox="1"/>
              <p:nvPr/>
            </p:nvSpPr>
            <p:spPr>
              <a:xfrm>
                <a:off x="3505200" y="1447800"/>
                <a:ext cx="646331" cy="369332"/>
              </a:xfrm>
              <a:prstGeom prst="rect">
                <a:avLst/>
              </a:prstGeom>
              <a:noFill/>
            </p:spPr>
            <p:txBody>
              <a:bodyPr wrap="none" rtlCol="0">
                <a:spAutoFit/>
              </a:bodyPr>
              <a:lstStyle/>
              <a:p>
                <a:r>
                  <a:rPr lang="en-CA" dirty="0" smtClean="0">
                    <a:solidFill>
                      <a:schemeClr val="tx1"/>
                    </a:solidFill>
                  </a:rPr>
                  <a:t>CC2</a:t>
                </a:r>
                <a:endParaRPr lang="en-CA" dirty="0">
                  <a:solidFill>
                    <a:schemeClr val="tx1"/>
                  </a:solidFill>
                </a:endParaRPr>
              </a:p>
            </p:txBody>
          </p:sp>
          <p:sp>
            <p:nvSpPr>
              <p:cNvPr id="172" name="TextBox 171"/>
              <p:cNvSpPr txBox="1"/>
              <p:nvPr/>
            </p:nvSpPr>
            <p:spPr>
              <a:xfrm>
                <a:off x="4191000" y="1447800"/>
                <a:ext cx="646331" cy="369332"/>
              </a:xfrm>
              <a:prstGeom prst="rect">
                <a:avLst/>
              </a:prstGeom>
              <a:noFill/>
            </p:spPr>
            <p:txBody>
              <a:bodyPr wrap="none" rtlCol="0">
                <a:spAutoFit/>
              </a:bodyPr>
              <a:lstStyle/>
              <a:p>
                <a:r>
                  <a:rPr lang="en-CA" dirty="0" smtClean="0">
                    <a:solidFill>
                      <a:schemeClr val="tx1"/>
                    </a:solidFill>
                  </a:rPr>
                  <a:t>CC3</a:t>
                </a:r>
                <a:endParaRPr lang="en-CA" dirty="0">
                  <a:solidFill>
                    <a:schemeClr val="tx1"/>
                  </a:solidFill>
                </a:endParaRPr>
              </a:p>
            </p:txBody>
          </p:sp>
          <p:sp>
            <p:nvSpPr>
              <p:cNvPr id="173" name="TextBox 172"/>
              <p:cNvSpPr txBox="1"/>
              <p:nvPr/>
            </p:nvSpPr>
            <p:spPr>
              <a:xfrm>
                <a:off x="4876800" y="1447800"/>
                <a:ext cx="646331" cy="369332"/>
              </a:xfrm>
              <a:prstGeom prst="rect">
                <a:avLst/>
              </a:prstGeom>
              <a:noFill/>
            </p:spPr>
            <p:txBody>
              <a:bodyPr wrap="none" rtlCol="0">
                <a:spAutoFit/>
              </a:bodyPr>
              <a:lstStyle/>
              <a:p>
                <a:r>
                  <a:rPr lang="en-CA" dirty="0" smtClean="0">
                    <a:solidFill>
                      <a:schemeClr val="tx1"/>
                    </a:solidFill>
                  </a:rPr>
                  <a:t>CC4</a:t>
                </a:r>
                <a:endParaRPr lang="en-CA" dirty="0">
                  <a:solidFill>
                    <a:schemeClr val="tx1"/>
                  </a:solidFill>
                </a:endParaRPr>
              </a:p>
            </p:txBody>
          </p:sp>
          <p:sp>
            <p:nvSpPr>
              <p:cNvPr id="174" name="TextBox 173"/>
              <p:cNvSpPr txBox="1"/>
              <p:nvPr/>
            </p:nvSpPr>
            <p:spPr>
              <a:xfrm>
                <a:off x="5562600" y="1447800"/>
                <a:ext cx="646331" cy="369332"/>
              </a:xfrm>
              <a:prstGeom prst="rect">
                <a:avLst/>
              </a:prstGeom>
              <a:noFill/>
            </p:spPr>
            <p:txBody>
              <a:bodyPr wrap="none" rtlCol="0">
                <a:spAutoFit/>
              </a:bodyPr>
              <a:lstStyle/>
              <a:p>
                <a:r>
                  <a:rPr lang="en-CA" dirty="0" smtClean="0">
                    <a:solidFill>
                      <a:schemeClr val="tx1"/>
                    </a:solidFill>
                  </a:rPr>
                  <a:t>CC5</a:t>
                </a:r>
                <a:endParaRPr lang="en-CA" dirty="0">
                  <a:solidFill>
                    <a:schemeClr val="tx1"/>
                  </a:solidFill>
                </a:endParaRPr>
              </a:p>
            </p:txBody>
          </p:sp>
          <p:sp>
            <p:nvSpPr>
              <p:cNvPr id="175" name="TextBox 174"/>
              <p:cNvSpPr txBox="1"/>
              <p:nvPr/>
            </p:nvSpPr>
            <p:spPr>
              <a:xfrm>
                <a:off x="6248400" y="1447799"/>
                <a:ext cx="723169" cy="431913"/>
              </a:xfrm>
              <a:prstGeom prst="rect">
                <a:avLst/>
              </a:prstGeom>
              <a:noFill/>
            </p:spPr>
            <p:txBody>
              <a:bodyPr wrap="none" rtlCol="0">
                <a:spAutoFit/>
              </a:bodyPr>
              <a:lstStyle/>
              <a:p>
                <a:r>
                  <a:rPr lang="en-CA" dirty="0" smtClean="0">
                    <a:solidFill>
                      <a:schemeClr val="tx1"/>
                    </a:solidFill>
                  </a:rPr>
                  <a:t>CC6</a:t>
                </a:r>
                <a:endParaRPr lang="en-CA" dirty="0">
                  <a:solidFill>
                    <a:schemeClr val="tx1"/>
                  </a:solidFill>
                </a:endParaRPr>
              </a:p>
            </p:txBody>
          </p:sp>
        </p:grpSp>
        <p:grpSp>
          <p:nvGrpSpPr>
            <p:cNvPr id="177" name="Group 62"/>
            <p:cNvGrpSpPr>
              <a:grpSpLocks/>
            </p:cNvGrpSpPr>
            <p:nvPr/>
          </p:nvGrpSpPr>
          <p:grpSpPr bwMode="auto">
            <a:xfrm>
              <a:off x="3352800" y="2514600"/>
              <a:ext cx="3276600" cy="387350"/>
              <a:chOff x="3202" y="2544"/>
              <a:chExt cx="2222" cy="432"/>
            </a:xfrm>
          </p:grpSpPr>
          <p:grpSp>
            <p:nvGrpSpPr>
              <p:cNvPr id="178" name="Group 63"/>
              <p:cNvGrpSpPr>
                <a:grpSpLocks/>
              </p:cNvGrpSpPr>
              <p:nvPr/>
            </p:nvGrpSpPr>
            <p:grpSpPr bwMode="auto">
              <a:xfrm>
                <a:off x="3202" y="2559"/>
                <a:ext cx="497" cy="417"/>
                <a:chOff x="2115" y="2560"/>
                <a:chExt cx="497" cy="417"/>
              </a:xfrm>
            </p:grpSpPr>
            <p:sp>
              <p:nvSpPr>
                <p:cNvPr id="191" name="AutoShape 64"/>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192" name="Text Box 65"/>
                <p:cNvSpPr txBox="1">
                  <a:spLocks noChangeArrowheads="1"/>
                </p:cNvSpPr>
                <p:nvPr/>
              </p:nvSpPr>
              <p:spPr bwMode="auto">
                <a:xfrm>
                  <a:off x="2177" y="2573"/>
                  <a:ext cx="435" cy="279"/>
                </a:xfrm>
                <a:prstGeom prst="rect">
                  <a:avLst/>
                </a:prstGeom>
                <a:noFill/>
                <a:ln w="12700">
                  <a:noFill/>
                  <a:miter lim="800000"/>
                  <a:headEnd/>
                  <a:tailEnd/>
                </a:ln>
                <a:effectLst/>
              </p:spPr>
              <p:txBody>
                <a:bodyPr>
                  <a:prstTxWarp prst="textNoShape">
                    <a:avLst/>
                  </a:prstTxWarp>
                  <a:spAutoFit/>
                </a:bodyPr>
                <a:lstStyle/>
                <a:p>
                  <a:r>
                    <a:rPr lang="en-US" sz="1000" b="1" dirty="0">
                      <a:solidFill>
                        <a:schemeClr val="tx1"/>
                      </a:solidFill>
                      <a:latin typeface="Arial" pitchFamily="-65" charset="0"/>
                    </a:rPr>
                    <a:t>bubble</a:t>
                  </a:r>
                </a:p>
              </p:txBody>
            </p:sp>
          </p:grpSp>
          <p:grpSp>
            <p:nvGrpSpPr>
              <p:cNvPr id="179" name="Group 66"/>
              <p:cNvGrpSpPr>
                <a:grpSpLocks/>
              </p:cNvGrpSpPr>
              <p:nvPr/>
            </p:nvGrpSpPr>
            <p:grpSpPr bwMode="auto">
              <a:xfrm>
                <a:off x="3600" y="2544"/>
                <a:ext cx="497" cy="417"/>
                <a:chOff x="2115" y="2560"/>
                <a:chExt cx="497" cy="417"/>
              </a:xfrm>
            </p:grpSpPr>
            <p:sp>
              <p:nvSpPr>
                <p:cNvPr id="189" name="AutoShape 67"/>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190" name="Text Box 68"/>
                <p:cNvSpPr txBox="1">
                  <a:spLocks noChangeArrowheads="1"/>
                </p:cNvSpPr>
                <p:nvPr/>
              </p:nvSpPr>
              <p:spPr bwMode="auto">
                <a:xfrm>
                  <a:off x="2177" y="2573"/>
                  <a:ext cx="435" cy="314"/>
                </a:xfrm>
                <a:prstGeom prst="rect">
                  <a:avLst/>
                </a:prstGeom>
                <a:noFill/>
                <a:ln w="12700">
                  <a:noFill/>
                  <a:miter lim="800000"/>
                  <a:headEnd/>
                  <a:tailEnd/>
                </a:ln>
                <a:effectLst/>
              </p:spPr>
              <p:txBody>
                <a:bodyPr>
                  <a:prstTxWarp prst="textNoShape">
                    <a:avLst/>
                  </a:prstTxWarp>
                  <a:spAutoFit/>
                </a:bodyPr>
                <a:lstStyle/>
                <a:p>
                  <a:r>
                    <a:rPr lang="en-US" sz="1000" b="1" dirty="0">
                      <a:solidFill>
                        <a:schemeClr val="tx1"/>
                      </a:solidFill>
                      <a:latin typeface="Arial" pitchFamily="-65" charset="0"/>
                    </a:rPr>
                    <a:t>bubbl</a:t>
                  </a:r>
                  <a:r>
                    <a:rPr lang="en-US" sz="1200" b="1" dirty="0">
                      <a:solidFill>
                        <a:schemeClr val="tx1"/>
                      </a:solidFill>
                      <a:latin typeface="Arial" pitchFamily="-65" charset="0"/>
                    </a:rPr>
                    <a:t>e</a:t>
                  </a:r>
                </a:p>
              </p:txBody>
            </p:sp>
          </p:grpSp>
          <p:grpSp>
            <p:nvGrpSpPr>
              <p:cNvPr id="180" name="Group 69"/>
              <p:cNvGrpSpPr>
                <a:grpSpLocks/>
              </p:cNvGrpSpPr>
              <p:nvPr/>
            </p:nvGrpSpPr>
            <p:grpSpPr bwMode="auto">
              <a:xfrm>
                <a:off x="4032" y="2544"/>
                <a:ext cx="497" cy="417"/>
                <a:chOff x="2115" y="2560"/>
                <a:chExt cx="497" cy="417"/>
              </a:xfrm>
            </p:grpSpPr>
            <p:sp>
              <p:nvSpPr>
                <p:cNvPr id="187" name="AutoShape 70"/>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188" name="Text Box 71"/>
                <p:cNvSpPr txBox="1">
                  <a:spLocks noChangeArrowheads="1"/>
                </p:cNvSpPr>
                <p:nvPr/>
              </p:nvSpPr>
              <p:spPr bwMode="auto">
                <a:xfrm>
                  <a:off x="2177" y="2573"/>
                  <a:ext cx="435" cy="314"/>
                </a:xfrm>
                <a:prstGeom prst="rect">
                  <a:avLst/>
                </a:prstGeom>
                <a:noFill/>
                <a:ln w="12700">
                  <a:noFill/>
                  <a:miter lim="800000"/>
                  <a:headEnd/>
                  <a:tailEnd/>
                </a:ln>
                <a:effectLst/>
              </p:spPr>
              <p:txBody>
                <a:bodyPr>
                  <a:prstTxWarp prst="textNoShape">
                    <a:avLst/>
                  </a:prstTxWarp>
                  <a:spAutoFit/>
                </a:bodyPr>
                <a:lstStyle/>
                <a:p>
                  <a:r>
                    <a:rPr lang="en-US" sz="1000" b="1" dirty="0">
                      <a:solidFill>
                        <a:schemeClr val="tx1"/>
                      </a:solidFill>
                      <a:latin typeface="Arial" pitchFamily="-65" charset="0"/>
                    </a:rPr>
                    <a:t>bubbl</a:t>
                  </a:r>
                  <a:r>
                    <a:rPr lang="en-US" sz="1200" b="1" dirty="0">
                      <a:solidFill>
                        <a:schemeClr val="tx1"/>
                      </a:solidFill>
                      <a:latin typeface="Arial" pitchFamily="-65" charset="0"/>
                    </a:rPr>
                    <a:t>e</a:t>
                  </a:r>
                </a:p>
              </p:txBody>
            </p:sp>
          </p:grpSp>
          <p:grpSp>
            <p:nvGrpSpPr>
              <p:cNvPr id="181" name="Group 72"/>
              <p:cNvGrpSpPr>
                <a:grpSpLocks/>
              </p:cNvGrpSpPr>
              <p:nvPr/>
            </p:nvGrpSpPr>
            <p:grpSpPr bwMode="auto">
              <a:xfrm>
                <a:off x="4495" y="2544"/>
                <a:ext cx="497" cy="417"/>
                <a:chOff x="2115" y="2560"/>
                <a:chExt cx="497" cy="417"/>
              </a:xfrm>
            </p:grpSpPr>
            <p:sp>
              <p:nvSpPr>
                <p:cNvPr id="185" name="AutoShape 73"/>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186" name="Text Box 74"/>
                <p:cNvSpPr txBox="1">
                  <a:spLocks noChangeArrowheads="1"/>
                </p:cNvSpPr>
                <p:nvPr/>
              </p:nvSpPr>
              <p:spPr bwMode="auto">
                <a:xfrm>
                  <a:off x="2177" y="2573"/>
                  <a:ext cx="435" cy="314"/>
                </a:xfrm>
                <a:prstGeom prst="rect">
                  <a:avLst/>
                </a:prstGeom>
                <a:noFill/>
                <a:ln w="12700">
                  <a:noFill/>
                  <a:miter lim="800000"/>
                  <a:headEnd/>
                  <a:tailEnd/>
                </a:ln>
                <a:effectLst/>
              </p:spPr>
              <p:txBody>
                <a:bodyPr>
                  <a:prstTxWarp prst="textNoShape">
                    <a:avLst/>
                  </a:prstTxWarp>
                  <a:spAutoFit/>
                </a:bodyPr>
                <a:lstStyle/>
                <a:p>
                  <a:r>
                    <a:rPr lang="en-US" sz="1000" b="1" dirty="0">
                      <a:solidFill>
                        <a:schemeClr val="tx1"/>
                      </a:solidFill>
                      <a:latin typeface="Arial" pitchFamily="-65" charset="0"/>
                    </a:rPr>
                    <a:t>bubbl</a:t>
                  </a:r>
                  <a:r>
                    <a:rPr lang="en-US" sz="1200" b="1" dirty="0">
                      <a:solidFill>
                        <a:schemeClr val="tx1"/>
                      </a:solidFill>
                      <a:latin typeface="Arial" pitchFamily="-65" charset="0"/>
                    </a:rPr>
                    <a:t>e</a:t>
                  </a:r>
                </a:p>
              </p:txBody>
            </p:sp>
          </p:grpSp>
          <p:grpSp>
            <p:nvGrpSpPr>
              <p:cNvPr id="182" name="Group 75"/>
              <p:cNvGrpSpPr>
                <a:grpSpLocks/>
              </p:cNvGrpSpPr>
              <p:nvPr/>
            </p:nvGrpSpPr>
            <p:grpSpPr bwMode="auto">
              <a:xfrm>
                <a:off x="4927" y="2544"/>
                <a:ext cx="497" cy="417"/>
                <a:chOff x="2115" y="2560"/>
                <a:chExt cx="497" cy="417"/>
              </a:xfrm>
            </p:grpSpPr>
            <p:sp>
              <p:nvSpPr>
                <p:cNvPr id="183" name="AutoShape 76"/>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184" name="Text Box 77"/>
                <p:cNvSpPr txBox="1">
                  <a:spLocks noChangeArrowheads="1"/>
                </p:cNvSpPr>
                <p:nvPr/>
              </p:nvSpPr>
              <p:spPr bwMode="auto">
                <a:xfrm>
                  <a:off x="2177" y="2573"/>
                  <a:ext cx="435" cy="314"/>
                </a:xfrm>
                <a:prstGeom prst="rect">
                  <a:avLst/>
                </a:prstGeom>
                <a:noFill/>
                <a:ln w="12700">
                  <a:noFill/>
                  <a:miter lim="800000"/>
                  <a:headEnd/>
                  <a:tailEnd/>
                </a:ln>
                <a:effectLst/>
              </p:spPr>
              <p:txBody>
                <a:bodyPr>
                  <a:prstTxWarp prst="textNoShape">
                    <a:avLst/>
                  </a:prstTxWarp>
                  <a:spAutoFit/>
                </a:bodyPr>
                <a:lstStyle/>
                <a:p>
                  <a:r>
                    <a:rPr lang="en-US" sz="1000" b="1" dirty="0">
                      <a:solidFill>
                        <a:schemeClr val="tx1"/>
                      </a:solidFill>
                      <a:latin typeface="Arial" pitchFamily="-65" charset="0"/>
                    </a:rPr>
                    <a:t>bubbl</a:t>
                  </a:r>
                  <a:r>
                    <a:rPr lang="en-US" sz="1200" b="1" dirty="0">
                      <a:solidFill>
                        <a:schemeClr val="tx1"/>
                      </a:solidFill>
                      <a:latin typeface="Arial" pitchFamily="-65" charset="0"/>
                    </a:rPr>
                    <a:t>e</a:t>
                  </a:r>
                </a:p>
              </p:txBody>
            </p:sp>
          </p:grpSp>
        </p:grpSp>
        <p:grpSp>
          <p:nvGrpSpPr>
            <p:cNvPr id="193" name="Group 62"/>
            <p:cNvGrpSpPr>
              <a:grpSpLocks/>
            </p:cNvGrpSpPr>
            <p:nvPr/>
          </p:nvGrpSpPr>
          <p:grpSpPr bwMode="auto">
            <a:xfrm>
              <a:off x="3962400" y="2971800"/>
              <a:ext cx="3276600" cy="387350"/>
              <a:chOff x="3202" y="2544"/>
              <a:chExt cx="2222" cy="432"/>
            </a:xfrm>
          </p:grpSpPr>
          <p:grpSp>
            <p:nvGrpSpPr>
              <p:cNvPr id="194" name="Group 63"/>
              <p:cNvGrpSpPr>
                <a:grpSpLocks/>
              </p:cNvGrpSpPr>
              <p:nvPr/>
            </p:nvGrpSpPr>
            <p:grpSpPr bwMode="auto">
              <a:xfrm>
                <a:off x="3202" y="2559"/>
                <a:ext cx="497" cy="417"/>
                <a:chOff x="2115" y="2560"/>
                <a:chExt cx="497" cy="417"/>
              </a:xfrm>
            </p:grpSpPr>
            <p:sp>
              <p:nvSpPr>
                <p:cNvPr id="207" name="AutoShape 64"/>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208" name="Text Box 65"/>
                <p:cNvSpPr txBox="1">
                  <a:spLocks noChangeArrowheads="1"/>
                </p:cNvSpPr>
                <p:nvPr/>
              </p:nvSpPr>
              <p:spPr bwMode="auto">
                <a:xfrm>
                  <a:off x="2177" y="2573"/>
                  <a:ext cx="435" cy="314"/>
                </a:xfrm>
                <a:prstGeom prst="rect">
                  <a:avLst/>
                </a:prstGeom>
                <a:noFill/>
                <a:ln w="12700">
                  <a:noFill/>
                  <a:miter lim="800000"/>
                  <a:headEnd/>
                  <a:tailEnd/>
                </a:ln>
                <a:effectLst/>
              </p:spPr>
              <p:txBody>
                <a:bodyPr>
                  <a:prstTxWarp prst="textNoShape">
                    <a:avLst/>
                  </a:prstTxWarp>
                  <a:spAutoFit/>
                </a:bodyPr>
                <a:lstStyle/>
                <a:p>
                  <a:r>
                    <a:rPr lang="en-US" sz="1000" b="1" dirty="0">
                      <a:solidFill>
                        <a:schemeClr val="tx1"/>
                      </a:solidFill>
                      <a:latin typeface="Arial" pitchFamily="-65" charset="0"/>
                    </a:rPr>
                    <a:t>bubbl</a:t>
                  </a:r>
                  <a:r>
                    <a:rPr lang="en-US" sz="1200" b="1" dirty="0">
                      <a:solidFill>
                        <a:schemeClr val="tx1"/>
                      </a:solidFill>
                      <a:latin typeface="Arial" pitchFamily="-65" charset="0"/>
                    </a:rPr>
                    <a:t>e</a:t>
                  </a:r>
                </a:p>
              </p:txBody>
            </p:sp>
          </p:grpSp>
          <p:grpSp>
            <p:nvGrpSpPr>
              <p:cNvPr id="195" name="Group 66"/>
              <p:cNvGrpSpPr>
                <a:grpSpLocks/>
              </p:cNvGrpSpPr>
              <p:nvPr/>
            </p:nvGrpSpPr>
            <p:grpSpPr bwMode="auto">
              <a:xfrm>
                <a:off x="3600" y="2544"/>
                <a:ext cx="497" cy="417"/>
                <a:chOff x="2115" y="2560"/>
                <a:chExt cx="497" cy="417"/>
              </a:xfrm>
            </p:grpSpPr>
            <p:sp>
              <p:nvSpPr>
                <p:cNvPr id="205" name="AutoShape 67"/>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206" name="Text Box 68"/>
                <p:cNvSpPr txBox="1">
                  <a:spLocks noChangeArrowheads="1"/>
                </p:cNvSpPr>
                <p:nvPr/>
              </p:nvSpPr>
              <p:spPr bwMode="auto">
                <a:xfrm>
                  <a:off x="2177" y="2573"/>
                  <a:ext cx="435" cy="314"/>
                </a:xfrm>
                <a:prstGeom prst="rect">
                  <a:avLst/>
                </a:prstGeom>
                <a:noFill/>
                <a:ln w="12700">
                  <a:noFill/>
                  <a:miter lim="800000"/>
                  <a:headEnd/>
                  <a:tailEnd/>
                </a:ln>
                <a:effectLst/>
              </p:spPr>
              <p:txBody>
                <a:bodyPr>
                  <a:prstTxWarp prst="textNoShape">
                    <a:avLst/>
                  </a:prstTxWarp>
                  <a:spAutoFit/>
                </a:bodyPr>
                <a:lstStyle/>
                <a:p>
                  <a:r>
                    <a:rPr lang="en-US" sz="1000" b="1" dirty="0">
                      <a:solidFill>
                        <a:schemeClr val="tx1"/>
                      </a:solidFill>
                      <a:latin typeface="Arial" pitchFamily="-65" charset="0"/>
                    </a:rPr>
                    <a:t>bubbl</a:t>
                  </a:r>
                  <a:r>
                    <a:rPr lang="en-US" sz="1200" b="1" dirty="0">
                      <a:solidFill>
                        <a:schemeClr val="tx1"/>
                      </a:solidFill>
                      <a:latin typeface="Arial" pitchFamily="-65" charset="0"/>
                    </a:rPr>
                    <a:t>e</a:t>
                  </a:r>
                </a:p>
              </p:txBody>
            </p:sp>
          </p:grpSp>
          <p:grpSp>
            <p:nvGrpSpPr>
              <p:cNvPr id="196" name="Group 69"/>
              <p:cNvGrpSpPr>
                <a:grpSpLocks/>
              </p:cNvGrpSpPr>
              <p:nvPr/>
            </p:nvGrpSpPr>
            <p:grpSpPr bwMode="auto">
              <a:xfrm>
                <a:off x="4032" y="2544"/>
                <a:ext cx="497" cy="417"/>
                <a:chOff x="2115" y="2560"/>
                <a:chExt cx="497" cy="417"/>
              </a:xfrm>
            </p:grpSpPr>
            <p:sp>
              <p:nvSpPr>
                <p:cNvPr id="203" name="AutoShape 70"/>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204" name="Text Box 71"/>
                <p:cNvSpPr txBox="1">
                  <a:spLocks noChangeArrowheads="1"/>
                </p:cNvSpPr>
                <p:nvPr/>
              </p:nvSpPr>
              <p:spPr bwMode="auto">
                <a:xfrm>
                  <a:off x="2177" y="2573"/>
                  <a:ext cx="435" cy="314"/>
                </a:xfrm>
                <a:prstGeom prst="rect">
                  <a:avLst/>
                </a:prstGeom>
                <a:noFill/>
                <a:ln w="12700">
                  <a:noFill/>
                  <a:miter lim="800000"/>
                  <a:headEnd/>
                  <a:tailEnd/>
                </a:ln>
                <a:effectLst/>
              </p:spPr>
              <p:txBody>
                <a:bodyPr>
                  <a:prstTxWarp prst="textNoShape">
                    <a:avLst/>
                  </a:prstTxWarp>
                  <a:spAutoFit/>
                </a:bodyPr>
                <a:lstStyle/>
                <a:p>
                  <a:r>
                    <a:rPr lang="en-US" sz="1000" b="1" dirty="0">
                      <a:solidFill>
                        <a:schemeClr val="tx1"/>
                      </a:solidFill>
                      <a:latin typeface="Arial" pitchFamily="-65" charset="0"/>
                    </a:rPr>
                    <a:t>bubbl</a:t>
                  </a:r>
                  <a:r>
                    <a:rPr lang="en-US" sz="1200" b="1" dirty="0">
                      <a:solidFill>
                        <a:schemeClr val="tx1"/>
                      </a:solidFill>
                      <a:latin typeface="Arial" pitchFamily="-65" charset="0"/>
                    </a:rPr>
                    <a:t>e</a:t>
                  </a:r>
                </a:p>
              </p:txBody>
            </p:sp>
          </p:grpSp>
          <p:grpSp>
            <p:nvGrpSpPr>
              <p:cNvPr id="197" name="Group 72"/>
              <p:cNvGrpSpPr>
                <a:grpSpLocks/>
              </p:cNvGrpSpPr>
              <p:nvPr/>
            </p:nvGrpSpPr>
            <p:grpSpPr bwMode="auto">
              <a:xfrm>
                <a:off x="4495" y="2544"/>
                <a:ext cx="497" cy="417"/>
                <a:chOff x="2115" y="2560"/>
                <a:chExt cx="497" cy="417"/>
              </a:xfrm>
            </p:grpSpPr>
            <p:sp>
              <p:nvSpPr>
                <p:cNvPr id="201" name="AutoShape 73"/>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202" name="Text Box 74"/>
                <p:cNvSpPr txBox="1">
                  <a:spLocks noChangeArrowheads="1"/>
                </p:cNvSpPr>
                <p:nvPr/>
              </p:nvSpPr>
              <p:spPr bwMode="auto">
                <a:xfrm>
                  <a:off x="2177" y="2573"/>
                  <a:ext cx="435" cy="314"/>
                </a:xfrm>
                <a:prstGeom prst="rect">
                  <a:avLst/>
                </a:prstGeom>
                <a:noFill/>
                <a:ln w="12700">
                  <a:noFill/>
                  <a:miter lim="800000"/>
                  <a:headEnd/>
                  <a:tailEnd/>
                </a:ln>
                <a:effectLst/>
              </p:spPr>
              <p:txBody>
                <a:bodyPr>
                  <a:prstTxWarp prst="textNoShape">
                    <a:avLst/>
                  </a:prstTxWarp>
                  <a:spAutoFit/>
                </a:bodyPr>
                <a:lstStyle/>
                <a:p>
                  <a:r>
                    <a:rPr lang="en-US" sz="1000" b="1" dirty="0">
                      <a:solidFill>
                        <a:schemeClr val="tx1"/>
                      </a:solidFill>
                      <a:latin typeface="Arial" pitchFamily="-65" charset="0"/>
                    </a:rPr>
                    <a:t>bubbl</a:t>
                  </a:r>
                  <a:r>
                    <a:rPr lang="en-US" sz="1200" b="1" dirty="0">
                      <a:solidFill>
                        <a:schemeClr val="tx1"/>
                      </a:solidFill>
                      <a:latin typeface="Arial" pitchFamily="-65" charset="0"/>
                    </a:rPr>
                    <a:t>e</a:t>
                  </a:r>
                </a:p>
              </p:txBody>
            </p:sp>
          </p:grpSp>
          <p:grpSp>
            <p:nvGrpSpPr>
              <p:cNvPr id="198" name="Group 75"/>
              <p:cNvGrpSpPr>
                <a:grpSpLocks/>
              </p:cNvGrpSpPr>
              <p:nvPr/>
            </p:nvGrpSpPr>
            <p:grpSpPr bwMode="auto">
              <a:xfrm>
                <a:off x="4927" y="2544"/>
                <a:ext cx="497" cy="417"/>
                <a:chOff x="2115" y="2560"/>
                <a:chExt cx="497" cy="417"/>
              </a:xfrm>
            </p:grpSpPr>
            <p:sp>
              <p:nvSpPr>
                <p:cNvPr id="199" name="AutoShape 76"/>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200" name="Text Box 77"/>
                <p:cNvSpPr txBox="1">
                  <a:spLocks noChangeArrowheads="1"/>
                </p:cNvSpPr>
                <p:nvPr/>
              </p:nvSpPr>
              <p:spPr bwMode="auto">
                <a:xfrm>
                  <a:off x="2177" y="2573"/>
                  <a:ext cx="435" cy="279"/>
                </a:xfrm>
                <a:prstGeom prst="rect">
                  <a:avLst/>
                </a:prstGeom>
                <a:noFill/>
                <a:ln w="12700">
                  <a:noFill/>
                  <a:miter lim="800000"/>
                  <a:headEnd/>
                  <a:tailEnd/>
                </a:ln>
                <a:effectLst/>
              </p:spPr>
              <p:txBody>
                <a:bodyPr>
                  <a:prstTxWarp prst="textNoShape">
                    <a:avLst/>
                  </a:prstTxWarp>
                  <a:spAutoFit/>
                </a:bodyPr>
                <a:lstStyle/>
                <a:p>
                  <a:r>
                    <a:rPr lang="en-US" sz="1000" b="1" dirty="0">
                      <a:solidFill>
                        <a:schemeClr val="tx1"/>
                      </a:solidFill>
                      <a:latin typeface="Arial" pitchFamily="-65" charset="0"/>
                    </a:rPr>
                    <a:t>bubble</a:t>
                  </a:r>
                </a:p>
              </p:txBody>
            </p:sp>
          </p:grpSp>
        </p:grpSp>
      </p:grpSp>
      <p:sp>
        <p:nvSpPr>
          <p:cNvPr id="210" name="Rectangle 131"/>
          <p:cNvSpPr>
            <a:spLocks noChangeArrowheads="1"/>
          </p:cNvSpPr>
          <p:nvPr/>
        </p:nvSpPr>
        <p:spPr bwMode="auto">
          <a:xfrm>
            <a:off x="1066800" y="2514600"/>
            <a:ext cx="694100"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000" b="1" dirty="0" smtClean="0">
                <a:solidFill>
                  <a:srgbClr val="FF0000"/>
                </a:solidFill>
                <a:latin typeface="Arial" pitchFamily="-65" charset="0"/>
              </a:rPr>
              <a:t>stall</a:t>
            </a:r>
            <a:endParaRPr lang="en-US" sz="2000" b="1" dirty="0">
              <a:solidFill>
                <a:srgbClr val="FF0000"/>
              </a:solidFill>
              <a:latin typeface="Arial" pitchFamily="-65" charset="0"/>
            </a:endParaRPr>
          </a:p>
        </p:txBody>
      </p:sp>
      <p:sp>
        <p:nvSpPr>
          <p:cNvPr id="211" name="Rectangle 131"/>
          <p:cNvSpPr>
            <a:spLocks noChangeArrowheads="1"/>
          </p:cNvSpPr>
          <p:nvPr/>
        </p:nvSpPr>
        <p:spPr bwMode="auto">
          <a:xfrm>
            <a:off x="1066800" y="2971800"/>
            <a:ext cx="694100"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000" b="1" dirty="0" smtClean="0">
                <a:solidFill>
                  <a:srgbClr val="FF0000"/>
                </a:solidFill>
                <a:latin typeface="Arial" pitchFamily="-65" charset="0"/>
              </a:rPr>
              <a:t>stall</a:t>
            </a:r>
            <a:endParaRPr lang="en-US" sz="2000" b="1" dirty="0">
              <a:solidFill>
                <a:srgbClr val="FF0000"/>
              </a:solidFill>
              <a:latin typeface="Arial" pitchFamily="-65" charset="0"/>
            </a:endParaRPr>
          </a:p>
        </p:txBody>
      </p:sp>
      <p:sp>
        <p:nvSpPr>
          <p:cNvPr id="212" name="Content Placeholder 169"/>
          <p:cNvSpPr txBox="1">
            <a:spLocks/>
          </p:cNvSpPr>
          <p:nvPr/>
        </p:nvSpPr>
        <p:spPr bwMode="auto">
          <a:xfrm>
            <a:off x="533400" y="6248400"/>
            <a:ext cx="8229600" cy="383695"/>
          </a:xfrm>
          <a:prstGeom prst="rect">
            <a:avLst/>
          </a:prstGeom>
          <a:noFill/>
          <a:ln w="12700">
            <a:noFill/>
            <a:miter lim="800000"/>
            <a:headEnd/>
            <a:tailEnd/>
          </a:ln>
        </p:spPr>
        <p:txBody>
          <a:bodyPr vert="horz" wrap="square" lIns="63500" tIns="25400" rIns="63500" bIns="25400" numCol="1" anchor="t" anchorCtr="0" compatLnSpc="1">
            <a:prstTxWarp prst="textNoShape">
              <a:avLst/>
            </a:prstTxWarp>
            <a:spAutoFit/>
          </a:bodyPr>
          <a:lstStyle/>
          <a:p>
            <a:pPr marL="287338" marR="0" lvl="0" indent="-287338" algn="l" defTabSz="914400" rtl="0" eaLnBrk="0" fontAlgn="base" latinLnBrk="0" hangingPunct="0">
              <a:lnSpc>
                <a:spcPct val="90000"/>
              </a:lnSpc>
              <a:spcBef>
                <a:spcPct val="65000"/>
              </a:spcBef>
              <a:spcAft>
                <a:spcPct val="0"/>
              </a:spcAft>
              <a:buClr>
                <a:schemeClr val="accent1"/>
              </a:buClr>
              <a:buSzPct val="75000"/>
              <a:tabLst/>
              <a:defRPr/>
            </a:pPr>
            <a:r>
              <a:rPr lang="en-US" sz="2400" b="1" kern="0" dirty="0" smtClean="0">
                <a:solidFill>
                  <a:srgbClr val="FF0000"/>
                </a:solidFill>
                <a:latin typeface="+mn-lt"/>
              </a:rPr>
              <a:t>How many cycles? What’s the CPI now? 11/5 </a:t>
            </a:r>
            <a:endParaRPr kumimoji="0" lang="en-US" sz="2400" b="1" i="0" u="none" strike="noStrike" kern="0" cap="none" spc="0" normalizeH="0" baseline="0" noProof="0" dirty="0">
              <a:ln>
                <a:noFill/>
              </a:ln>
              <a:solidFill>
                <a:srgbClr val="FF0000"/>
              </a:solidFill>
              <a:effectLst/>
              <a:uLnTx/>
              <a:uFillTx/>
              <a:latin typeface="+mn-lt"/>
              <a:ea typeface="+mn-ea"/>
              <a:cs typeface="+mn-cs"/>
            </a:endParaRPr>
          </a:p>
        </p:txBody>
      </p:sp>
      <p:sp>
        <p:nvSpPr>
          <p:cNvPr id="215" name="Line 12"/>
          <p:cNvSpPr>
            <a:spLocks noChangeShapeType="1"/>
          </p:cNvSpPr>
          <p:nvPr/>
        </p:nvSpPr>
        <p:spPr bwMode="auto">
          <a:xfrm>
            <a:off x="8001000" y="1295400"/>
            <a:ext cx="0" cy="4497338"/>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16" name="Line 12"/>
          <p:cNvSpPr>
            <a:spLocks noChangeShapeType="1"/>
          </p:cNvSpPr>
          <p:nvPr/>
        </p:nvSpPr>
        <p:spPr bwMode="auto">
          <a:xfrm>
            <a:off x="8610600" y="1295400"/>
            <a:ext cx="0" cy="4497338"/>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17" name="TextBox 216"/>
          <p:cNvSpPr txBox="1"/>
          <p:nvPr/>
        </p:nvSpPr>
        <p:spPr>
          <a:xfrm>
            <a:off x="6019800" y="1295400"/>
            <a:ext cx="646331" cy="369332"/>
          </a:xfrm>
          <a:prstGeom prst="rect">
            <a:avLst/>
          </a:prstGeom>
          <a:noFill/>
        </p:spPr>
        <p:txBody>
          <a:bodyPr wrap="none" rtlCol="0">
            <a:spAutoFit/>
          </a:bodyPr>
          <a:lstStyle/>
          <a:p>
            <a:r>
              <a:rPr lang="en-CA" dirty="0" smtClean="0">
                <a:solidFill>
                  <a:schemeClr val="tx1"/>
                </a:solidFill>
              </a:rPr>
              <a:t>CC7</a:t>
            </a:r>
            <a:endParaRPr lang="en-CA" dirty="0">
              <a:solidFill>
                <a:schemeClr val="tx1"/>
              </a:solidFill>
            </a:endParaRPr>
          </a:p>
        </p:txBody>
      </p:sp>
      <p:sp>
        <p:nvSpPr>
          <p:cNvPr id="218" name="TextBox 217"/>
          <p:cNvSpPr txBox="1"/>
          <p:nvPr/>
        </p:nvSpPr>
        <p:spPr>
          <a:xfrm>
            <a:off x="6705600" y="1295400"/>
            <a:ext cx="646331" cy="369332"/>
          </a:xfrm>
          <a:prstGeom prst="rect">
            <a:avLst/>
          </a:prstGeom>
          <a:noFill/>
        </p:spPr>
        <p:txBody>
          <a:bodyPr wrap="none" rtlCol="0">
            <a:spAutoFit/>
          </a:bodyPr>
          <a:lstStyle/>
          <a:p>
            <a:r>
              <a:rPr lang="en-CA" dirty="0" smtClean="0">
                <a:solidFill>
                  <a:schemeClr val="tx1"/>
                </a:solidFill>
              </a:rPr>
              <a:t>CC8</a:t>
            </a:r>
            <a:endParaRPr lang="en-CA" dirty="0">
              <a:solidFill>
                <a:schemeClr val="tx1"/>
              </a:solidFill>
            </a:endParaRPr>
          </a:p>
        </p:txBody>
      </p:sp>
      <p:sp>
        <p:nvSpPr>
          <p:cNvPr id="219" name="TextBox 218"/>
          <p:cNvSpPr txBox="1"/>
          <p:nvPr/>
        </p:nvSpPr>
        <p:spPr>
          <a:xfrm>
            <a:off x="7391400" y="1295400"/>
            <a:ext cx="646331" cy="369332"/>
          </a:xfrm>
          <a:prstGeom prst="rect">
            <a:avLst/>
          </a:prstGeom>
          <a:noFill/>
        </p:spPr>
        <p:txBody>
          <a:bodyPr wrap="none" rtlCol="0">
            <a:spAutoFit/>
          </a:bodyPr>
          <a:lstStyle/>
          <a:p>
            <a:r>
              <a:rPr lang="en-CA" dirty="0" smtClean="0">
                <a:solidFill>
                  <a:schemeClr val="tx1"/>
                </a:solidFill>
              </a:rPr>
              <a:t>CC9</a:t>
            </a:r>
            <a:endParaRPr lang="en-CA" dirty="0">
              <a:solidFill>
                <a:schemeClr val="tx1"/>
              </a:solidFill>
            </a:endParaRPr>
          </a:p>
        </p:txBody>
      </p:sp>
      <p:sp>
        <p:nvSpPr>
          <p:cNvPr id="220" name="TextBox 219"/>
          <p:cNvSpPr txBox="1"/>
          <p:nvPr/>
        </p:nvSpPr>
        <p:spPr>
          <a:xfrm>
            <a:off x="8001000" y="1295400"/>
            <a:ext cx="707245" cy="338554"/>
          </a:xfrm>
          <a:prstGeom prst="rect">
            <a:avLst/>
          </a:prstGeom>
          <a:noFill/>
        </p:spPr>
        <p:txBody>
          <a:bodyPr wrap="none" rtlCol="0">
            <a:spAutoFit/>
          </a:bodyPr>
          <a:lstStyle/>
          <a:p>
            <a:r>
              <a:rPr lang="en-CA" sz="1600" dirty="0" smtClean="0">
                <a:solidFill>
                  <a:schemeClr val="tx1"/>
                </a:solidFill>
              </a:rPr>
              <a:t>CC10</a:t>
            </a:r>
            <a:endParaRPr lang="en-CA" sz="1600" dirty="0">
              <a:solidFill>
                <a:schemeClr val="tx1"/>
              </a:solidFill>
            </a:endParaRPr>
          </a:p>
        </p:txBody>
      </p:sp>
      <p:sp>
        <p:nvSpPr>
          <p:cNvPr id="221" name="TextBox 220"/>
          <p:cNvSpPr txBox="1"/>
          <p:nvPr/>
        </p:nvSpPr>
        <p:spPr>
          <a:xfrm>
            <a:off x="8566342" y="1295400"/>
            <a:ext cx="629788" cy="307777"/>
          </a:xfrm>
          <a:prstGeom prst="rect">
            <a:avLst/>
          </a:prstGeom>
          <a:noFill/>
        </p:spPr>
        <p:txBody>
          <a:bodyPr wrap="none" rtlCol="0">
            <a:spAutoFit/>
          </a:bodyPr>
          <a:lstStyle/>
          <a:p>
            <a:r>
              <a:rPr lang="en-CA" sz="1400" dirty="0" smtClean="0">
                <a:solidFill>
                  <a:schemeClr val="tx1"/>
                </a:solidFill>
              </a:rPr>
              <a:t>CC11</a:t>
            </a:r>
            <a:endParaRPr lang="en-CA" sz="1400" dirty="0">
              <a:solidFill>
                <a:schemeClr val="tx1"/>
              </a:solidFill>
            </a:endParaRPr>
          </a:p>
        </p:txBody>
      </p:sp>
    </p:spTree>
    <p:extLst>
      <p:ext uri="{BB962C8B-B14F-4D97-AF65-F5344CB8AC3E}">
        <p14:creationId xmlns="" xmlns:p14="http://schemas.microsoft.com/office/powerpoint/2010/main" val="251484857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6307" name="Rectangle 3"/>
          <p:cNvSpPr>
            <a:spLocks noGrp="1" noChangeArrowheads="1"/>
          </p:cNvSpPr>
          <p:nvPr>
            <p:ph type="title"/>
          </p:nvPr>
        </p:nvSpPr>
        <p:spPr>
          <a:xfrm>
            <a:off x="457200" y="228600"/>
            <a:ext cx="8153400" cy="372603"/>
          </a:xfrm>
        </p:spPr>
        <p:txBody>
          <a:bodyPr/>
          <a:lstStyle/>
          <a:p>
            <a:r>
              <a:rPr lang="en-US" sz="2400" dirty="0" smtClean="0"/>
              <a:t>Data Hazard Solution 2: Forwarding (aka Bypassing)</a:t>
            </a:r>
            <a:endParaRPr lang="en-US" sz="2400" dirty="0"/>
          </a:p>
        </p:txBody>
      </p:sp>
      <p:sp>
        <p:nvSpPr>
          <p:cNvPr id="164" name="Content Placeholder 163"/>
          <p:cNvSpPr>
            <a:spLocks noGrp="1"/>
          </p:cNvSpPr>
          <p:nvPr>
            <p:ph idx="1"/>
          </p:nvPr>
        </p:nvSpPr>
        <p:spPr>
          <a:xfrm>
            <a:off x="381000" y="609600"/>
            <a:ext cx="8458200" cy="1560940"/>
          </a:xfrm>
        </p:spPr>
        <p:txBody>
          <a:bodyPr/>
          <a:lstStyle/>
          <a:p>
            <a:r>
              <a:rPr lang="en-US" sz="2200" dirty="0" smtClean="0"/>
              <a:t> </a:t>
            </a:r>
            <a:r>
              <a:rPr lang="en-US" sz="2000" dirty="0" smtClean="0"/>
              <a:t>Hardware forwards result to the stage needed as soon as it is available (bypassing the register) </a:t>
            </a:r>
            <a:r>
              <a:rPr lang="en-US" sz="2200" dirty="0" smtClean="0"/>
              <a:t/>
            </a:r>
            <a:br>
              <a:rPr lang="en-US" sz="2200" dirty="0" smtClean="0"/>
            </a:br>
            <a:r>
              <a:rPr lang="en-US" sz="1800" dirty="0" smtClean="0"/>
              <a:t>- </a:t>
            </a:r>
            <a:r>
              <a:rPr lang="en-US" sz="1800" b="1" dirty="0" smtClean="0"/>
              <a:t>ALU-ALU forwarding </a:t>
            </a:r>
            <a:r>
              <a:rPr lang="en-US" sz="1800" dirty="0" smtClean="0"/>
              <a:t>in this case</a:t>
            </a:r>
            <a:br>
              <a:rPr lang="en-US" sz="1800" dirty="0" smtClean="0"/>
            </a:br>
            <a:r>
              <a:rPr lang="en-US" sz="1800" dirty="0" smtClean="0"/>
              <a:t>- Hardware: hazard detection unit; forward unit</a:t>
            </a:r>
          </a:p>
          <a:p>
            <a:r>
              <a:rPr lang="en-US" sz="1800" b="1" dirty="0" smtClean="0"/>
              <a:t>“</a:t>
            </a:r>
            <a:r>
              <a:rPr lang="en-US" sz="1800" b="1" dirty="0" smtClean="0">
                <a:latin typeface="Courier New" pitchFamily="-65" charset="0"/>
              </a:rPr>
              <a:t>or</a:t>
            </a:r>
            <a:r>
              <a:rPr lang="en-US" sz="1800" b="1" dirty="0" smtClean="0"/>
              <a:t>” </a:t>
            </a:r>
            <a:r>
              <a:rPr lang="en-US" sz="1800" dirty="0" smtClean="0"/>
              <a:t>hazard solved by register hardware</a:t>
            </a:r>
            <a:endParaRPr lang="en-US" sz="1800" dirty="0" smtClean="0">
              <a:latin typeface="Times" pitchFamily="-65" charset="0"/>
            </a:endParaRPr>
          </a:p>
        </p:txBody>
      </p:sp>
      <p:sp>
        <p:nvSpPr>
          <p:cNvPr id="163" name="Slide Number Placeholder 162"/>
          <p:cNvSpPr>
            <a:spLocks noGrp="1"/>
          </p:cNvSpPr>
          <p:nvPr>
            <p:ph type="sldNum" sz="quarter" idx="4"/>
          </p:nvPr>
        </p:nvSpPr>
        <p:spPr/>
        <p:txBody>
          <a:bodyPr/>
          <a:lstStyle/>
          <a:p>
            <a:fld id="{101B89B9-A634-43DB-BA68-EB47C349C293}" type="slidenum">
              <a:rPr lang="en-CA" smtClean="0"/>
              <a:pPr/>
              <a:t>10</a:t>
            </a:fld>
            <a:endParaRPr lang="en-CA"/>
          </a:p>
        </p:txBody>
      </p:sp>
      <p:grpSp>
        <p:nvGrpSpPr>
          <p:cNvPr id="172" name="Group 171"/>
          <p:cNvGrpSpPr/>
          <p:nvPr/>
        </p:nvGrpSpPr>
        <p:grpSpPr>
          <a:xfrm>
            <a:off x="533400" y="2286000"/>
            <a:ext cx="8199438" cy="3962400"/>
            <a:chOff x="639762" y="1447800"/>
            <a:chExt cx="8275638" cy="4386263"/>
          </a:xfrm>
        </p:grpSpPr>
        <p:grpSp>
          <p:nvGrpSpPr>
            <p:cNvPr id="2" name="Group 4"/>
            <p:cNvGrpSpPr>
              <a:grpSpLocks/>
            </p:cNvGrpSpPr>
            <p:nvPr/>
          </p:nvGrpSpPr>
          <p:grpSpPr bwMode="auto">
            <a:xfrm>
              <a:off x="3505200" y="1524000"/>
              <a:ext cx="4800600" cy="4310063"/>
              <a:chOff x="2149" y="960"/>
              <a:chExt cx="3024" cy="2715"/>
            </a:xfrm>
          </p:grpSpPr>
          <p:sp>
            <p:nvSpPr>
              <p:cNvPr id="2786309" name="Line 5"/>
              <p:cNvSpPr>
                <a:spLocks noChangeShapeType="1"/>
              </p:cNvSpPr>
              <p:nvPr/>
            </p:nvSpPr>
            <p:spPr bwMode="auto">
              <a:xfrm>
                <a:off x="2149" y="960"/>
                <a:ext cx="0" cy="2667"/>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6310" name="Line 6"/>
              <p:cNvSpPr>
                <a:spLocks noChangeShapeType="1"/>
              </p:cNvSpPr>
              <p:nvPr/>
            </p:nvSpPr>
            <p:spPr bwMode="auto">
              <a:xfrm>
                <a:off x="2581" y="960"/>
                <a:ext cx="0" cy="2619"/>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6311" name="Line 7"/>
              <p:cNvSpPr>
                <a:spLocks noChangeShapeType="1"/>
              </p:cNvSpPr>
              <p:nvPr/>
            </p:nvSpPr>
            <p:spPr bwMode="auto">
              <a:xfrm>
                <a:off x="3013" y="960"/>
                <a:ext cx="0" cy="2619"/>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6312" name="Line 8"/>
              <p:cNvSpPr>
                <a:spLocks noChangeShapeType="1"/>
              </p:cNvSpPr>
              <p:nvPr/>
            </p:nvSpPr>
            <p:spPr bwMode="auto">
              <a:xfrm>
                <a:off x="3445" y="960"/>
                <a:ext cx="0" cy="2619"/>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6313" name="Line 9"/>
              <p:cNvSpPr>
                <a:spLocks noChangeShapeType="1"/>
              </p:cNvSpPr>
              <p:nvPr/>
            </p:nvSpPr>
            <p:spPr bwMode="auto">
              <a:xfrm>
                <a:off x="3877" y="960"/>
                <a:ext cx="0" cy="2667"/>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6314" name="Line 10"/>
              <p:cNvSpPr>
                <a:spLocks noChangeShapeType="1"/>
              </p:cNvSpPr>
              <p:nvPr/>
            </p:nvSpPr>
            <p:spPr bwMode="auto">
              <a:xfrm>
                <a:off x="4309" y="960"/>
                <a:ext cx="0" cy="2667"/>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6315" name="Line 11"/>
              <p:cNvSpPr>
                <a:spLocks noChangeShapeType="1"/>
              </p:cNvSpPr>
              <p:nvPr/>
            </p:nvSpPr>
            <p:spPr bwMode="auto">
              <a:xfrm flipH="1">
                <a:off x="4725" y="960"/>
                <a:ext cx="16" cy="2715"/>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6316" name="Line 12"/>
              <p:cNvSpPr>
                <a:spLocks noChangeShapeType="1"/>
              </p:cNvSpPr>
              <p:nvPr/>
            </p:nvSpPr>
            <p:spPr bwMode="auto">
              <a:xfrm flipH="1">
                <a:off x="5157" y="960"/>
                <a:ext cx="16" cy="2667"/>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grpSp>
        <p:grpSp>
          <p:nvGrpSpPr>
            <p:cNvPr id="3" name="Group 13"/>
            <p:cNvGrpSpPr>
              <a:grpSpLocks/>
            </p:cNvGrpSpPr>
            <p:nvPr/>
          </p:nvGrpSpPr>
          <p:grpSpPr bwMode="auto">
            <a:xfrm>
              <a:off x="690562" y="2697162"/>
              <a:ext cx="6191250" cy="763588"/>
              <a:chOff x="368" y="1640"/>
              <a:chExt cx="3900" cy="481"/>
            </a:xfrm>
          </p:grpSpPr>
          <p:sp>
            <p:nvSpPr>
              <p:cNvPr id="2786318" name="Freeform 14" descr="25%"/>
              <p:cNvSpPr>
                <a:spLocks/>
              </p:cNvSpPr>
              <p:nvPr/>
            </p:nvSpPr>
            <p:spPr bwMode="auto">
              <a:xfrm>
                <a:off x="2799" y="1736"/>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pattFill prst="pct25">
                <a:fgClr>
                  <a:schemeClr val="accent1"/>
                </a:fgClr>
                <a:bgClr>
                  <a:srgbClr val="FFFFFF"/>
                </a:bgClr>
              </a:patt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319" name="Rectangle 15"/>
              <p:cNvSpPr>
                <a:spLocks noChangeArrowheads="1"/>
              </p:cNvSpPr>
              <p:nvPr/>
            </p:nvSpPr>
            <p:spPr bwMode="auto">
              <a:xfrm>
                <a:off x="368" y="1737"/>
                <a:ext cx="1366" cy="324"/>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200" b="1" dirty="0">
                    <a:solidFill>
                      <a:schemeClr val="tx1"/>
                    </a:solidFill>
                    <a:latin typeface="Arial" pitchFamily="-65" charset="0"/>
                  </a:rPr>
                  <a:t>sub $t4,</a:t>
                </a:r>
                <a:r>
                  <a:rPr lang="en-US" sz="2200" b="1" u="sng" dirty="0">
                    <a:solidFill>
                      <a:srgbClr val="00FF00"/>
                    </a:solidFill>
                    <a:latin typeface="Arial" pitchFamily="-65" charset="0"/>
                  </a:rPr>
                  <a:t>$t0</a:t>
                </a:r>
                <a:r>
                  <a:rPr lang="en-US" sz="2200" b="1" dirty="0">
                    <a:solidFill>
                      <a:schemeClr val="tx1"/>
                    </a:solidFill>
                    <a:latin typeface="Arial" pitchFamily="-65" charset="0"/>
                  </a:rPr>
                  <a:t>,$t3</a:t>
                </a:r>
              </a:p>
            </p:txBody>
          </p:sp>
          <p:grpSp>
            <p:nvGrpSpPr>
              <p:cNvPr id="4" name="Group 16"/>
              <p:cNvGrpSpPr>
                <a:grpSpLocks/>
              </p:cNvGrpSpPr>
              <p:nvPr/>
            </p:nvGrpSpPr>
            <p:grpSpPr bwMode="auto">
              <a:xfrm>
                <a:off x="3107" y="1640"/>
                <a:ext cx="223" cy="481"/>
                <a:chOff x="3278" y="1701"/>
                <a:chExt cx="223" cy="481"/>
              </a:xfrm>
            </p:grpSpPr>
            <p:sp>
              <p:nvSpPr>
                <p:cNvPr id="2786321" name="Freeform 17"/>
                <p:cNvSpPr>
                  <a:spLocks/>
                </p:cNvSpPr>
                <p:nvPr/>
              </p:nvSpPr>
              <p:spPr bwMode="auto">
                <a:xfrm>
                  <a:off x="3288" y="1701"/>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322" name="Rectangle 18"/>
                <p:cNvSpPr>
                  <a:spLocks noChangeArrowheads="1"/>
                </p:cNvSpPr>
                <p:nvPr/>
              </p:nvSpPr>
              <p:spPr bwMode="auto">
                <a:xfrm rot="5400000">
                  <a:off x="3191" y="1824"/>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grpSp>
            <p:nvGrpSpPr>
              <p:cNvPr id="5" name="Group 19"/>
              <p:cNvGrpSpPr>
                <a:grpSpLocks/>
              </p:cNvGrpSpPr>
              <p:nvPr/>
            </p:nvGrpSpPr>
            <p:grpSpPr bwMode="auto">
              <a:xfrm>
                <a:off x="2191" y="1736"/>
                <a:ext cx="340" cy="289"/>
                <a:chOff x="2362" y="1797"/>
                <a:chExt cx="340" cy="289"/>
              </a:xfrm>
            </p:grpSpPr>
            <p:sp>
              <p:nvSpPr>
                <p:cNvPr id="2786324" name="Rectangle 20"/>
                <p:cNvSpPr>
                  <a:spLocks noChangeArrowheads="1"/>
                </p:cNvSpPr>
                <p:nvPr/>
              </p:nvSpPr>
              <p:spPr bwMode="auto">
                <a:xfrm>
                  <a:off x="2368" y="1799"/>
                  <a:ext cx="228" cy="210"/>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r>
                    <a:rPr lang="en-US" sz="1600" b="1">
                      <a:solidFill>
                        <a:schemeClr val="tx1"/>
                      </a:solidFill>
                      <a:latin typeface="Times" pitchFamily="-65" charset="0"/>
                    </a:rPr>
                    <a:t>I$</a:t>
                  </a:r>
                </a:p>
              </p:txBody>
            </p:sp>
            <p:grpSp>
              <p:nvGrpSpPr>
                <p:cNvPr id="6" name="Group 21"/>
                <p:cNvGrpSpPr>
                  <a:grpSpLocks/>
                </p:cNvGrpSpPr>
                <p:nvPr/>
              </p:nvGrpSpPr>
              <p:grpSpPr bwMode="auto">
                <a:xfrm>
                  <a:off x="2362" y="1797"/>
                  <a:ext cx="340" cy="289"/>
                  <a:chOff x="2362" y="1797"/>
                  <a:chExt cx="340" cy="289"/>
                </a:xfrm>
              </p:grpSpPr>
              <p:sp>
                <p:nvSpPr>
                  <p:cNvPr id="2786326" name="Freeform 22"/>
                  <p:cNvSpPr>
                    <a:spLocks/>
                  </p:cNvSpPr>
                  <p:nvPr/>
                </p:nvSpPr>
                <p:spPr bwMode="auto">
                  <a:xfrm>
                    <a:off x="2362" y="1797"/>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327" name="Freeform 23"/>
                  <p:cNvSpPr>
                    <a:spLocks/>
                  </p:cNvSpPr>
                  <p:nvPr/>
                </p:nvSpPr>
                <p:spPr bwMode="auto">
                  <a:xfrm>
                    <a:off x="2531" y="1797"/>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86328" name="Rectangle 24"/>
              <p:cNvSpPr>
                <a:spLocks noChangeArrowheads="1"/>
              </p:cNvSpPr>
              <p:nvPr/>
            </p:nvSpPr>
            <p:spPr bwMode="auto">
              <a:xfrm>
                <a:off x="2632" y="1743"/>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86329" name="Freeform 25"/>
              <p:cNvSpPr>
                <a:spLocks/>
              </p:cNvSpPr>
              <p:nvPr/>
            </p:nvSpPr>
            <p:spPr bwMode="auto">
              <a:xfrm>
                <a:off x="2651" y="1736"/>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330" name="Line 26"/>
              <p:cNvSpPr>
                <a:spLocks noChangeShapeType="1"/>
              </p:cNvSpPr>
              <p:nvPr/>
            </p:nvSpPr>
            <p:spPr bwMode="auto">
              <a:xfrm>
                <a:off x="2536" y="1880"/>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6331" name="Freeform 27"/>
              <p:cNvSpPr>
                <a:spLocks/>
              </p:cNvSpPr>
              <p:nvPr/>
            </p:nvSpPr>
            <p:spPr bwMode="auto">
              <a:xfrm>
                <a:off x="2598" y="1784"/>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332" name="Line 28"/>
              <p:cNvSpPr>
                <a:spLocks noChangeShapeType="1"/>
              </p:cNvSpPr>
              <p:nvPr/>
            </p:nvSpPr>
            <p:spPr bwMode="auto">
              <a:xfrm>
                <a:off x="2952" y="1784"/>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6333" name="Rectangle 29"/>
              <p:cNvSpPr>
                <a:spLocks noChangeArrowheads="1"/>
              </p:cNvSpPr>
              <p:nvPr/>
            </p:nvSpPr>
            <p:spPr bwMode="auto">
              <a:xfrm>
                <a:off x="3449" y="1738"/>
                <a:ext cx="30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7" name="Group 30"/>
              <p:cNvGrpSpPr>
                <a:grpSpLocks/>
              </p:cNvGrpSpPr>
              <p:nvPr/>
            </p:nvGrpSpPr>
            <p:grpSpPr bwMode="auto">
              <a:xfrm>
                <a:off x="3500" y="1736"/>
                <a:ext cx="325" cy="289"/>
                <a:chOff x="3671" y="1797"/>
                <a:chExt cx="325" cy="289"/>
              </a:xfrm>
            </p:grpSpPr>
            <p:sp>
              <p:nvSpPr>
                <p:cNvPr id="2786335" name="Freeform 31"/>
                <p:cNvSpPr>
                  <a:spLocks/>
                </p:cNvSpPr>
                <p:nvPr/>
              </p:nvSpPr>
              <p:spPr bwMode="auto">
                <a:xfrm>
                  <a:off x="3671" y="1797"/>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336" name="Freeform 32"/>
                <p:cNvSpPr>
                  <a:spLocks/>
                </p:cNvSpPr>
                <p:nvPr/>
              </p:nvSpPr>
              <p:spPr bwMode="auto">
                <a:xfrm>
                  <a:off x="3832" y="1797"/>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6337" name="Rectangle 33"/>
              <p:cNvSpPr>
                <a:spLocks noChangeArrowheads="1"/>
              </p:cNvSpPr>
              <p:nvPr/>
            </p:nvSpPr>
            <p:spPr bwMode="auto">
              <a:xfrm>
                <a:off x="3941" y="1738"/>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8" name="Group 34"/>
              <p:cNvGrpSpPr>
                <a:grpSpLocks/>
              </p:cNvGrpSpPr>
              <p:nvPr/>
            </p:nvGrpSpPr>
            <p:grpSpPr bwMode="auto">
              <a:xfrm>
                <a:off x="3968" y="1736"/>
                <a:ext cx="284" cy="289"/>
                <a:chOff x="4139" y="1797"/>
                <a:chExt cx="284" cy="289"/>
              </a:xfrm>
            </p:grpSpPr>
            <p:sp>
              <p:nvSpPr>
                <p:cNvPr id="2786339" name="Freeform 35"/>
                <p:cNvSpPr>
                  <a:spLocks/>
                </p:cNvSpPr>
                <p:nvPr/>
              </p:nvSpPr>
              <p:spPr bwMode="auto">
                <a:xfrm>
                  <a:off x="4139" y="1797"/>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340" name="Freeform 36"/>
                <p:cNvSpPr>
                  <a:spLocks/>
                </p:cNvSpPr>
                <p:nvPr/>
              </p:nvSpPr>
              <p:spPr bwMode="auto">
                <a:xfrm>
                  <a:off x="4280" y="1797"/>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6341" name="Line 37"/>
              <p:cNvSpPr>
                <a:spLocks noChangeShapeType="1"/>
              </p:cNvSpPr>
              <p:nvPr/>
            </p:nvSpPr>
            <p:spPr bwMode="auto">
              <a:xfrm>
                <a:off x="3821" y="1880"/>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6342" name="Line 38"/>
              <p:cNvSpPr>
                <a:spLocks noChangeShapeType="1"/>
              </p:cNvSpPr>
              <p:nvPr/>
            </p:nvSpPr>
            <p:spPr bwMode="auto">
              <a:xfrm>
                <a:off x="3337" y="1880"/>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6344" name="Line 40"/>
              <p:cNvSpPr>
                <a:spLocks noChangeShapeType="1"/>
              </p:cNvSpPr>
              <p:nvPr/>
            </p:nvSpPr>
            <p:spPr bwMode="auto">
              <a:xfrm>
                <a:off x="2952" y="1976"/>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grpSp>
          <p:nvGrpSpPr>
            <p:cNvPr id="9" name="Group 42"/>
            <p:cNvGrpSpPr>
              <a:grpSpLocks/>
            </p:cNvGrpSpPr>
            <p:nvPr/>
          </p:nvGrpSpPr>
          <p:grpSpPr bwMode="auto">
            <a:xfrm>
              <a:off x="665162" y="3408362"/>
              <a:ext cx="6894513" cy="763588"/>
              <a:chOff x="352" y="2088"/>
              <a:chExt cx="4343" cy="481"/>
            </a:xfrm>
          </p:grpSpPr>
          <p:sp>
            <p:nvSpPr>
              <p:cNvPr id="2786347" name="Freeform 43" descr="25%"/>
              <p:cNvSpPr>
                <a:spLocks/>
              </p:cNvSpPr>
              <p:nvPr/>
            </p:nvSpPr>
            <p:spPr bwMode="auto">
              <a:xfrm>
                <a:off x="3226" y="2184"/>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pattFill prst="pct25">
                <a:fgClr>
                  <a:schemeClr val="accent1"/>
                </a:fgClr>
                <a:bgClr>
                  <a:srgbClr val="FFFFFF"/>
                </a:bgClr>
              </a:patt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348" name="Rectangle 44"/>
              <p:cNvSpPr>
                <a:spLocks noChangeArrowheads="1"/>
              </p:cNvSpPr>
              <p:nvPr/>
            </p:nvSpPr>
            <p:spPr bwMode="auto">
              <a:xfrm>
                <a:off x="352" y="2193"/>
                <a:ext cx="1366" cy="324"/>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200" b="1" dirty="0">
                    <a:solidFill>
                      <a:schemeClr val="tx1"/>
                    </a:solidFill>
                    <a:latin typeface="Arial" pitchFamily="-65" charset="0"/>
                  </a:rPr>
                  <a:t>and $t5,</a:t>
                </a:r>
                <a:r>
                  <a:rPr lang="en-US" sz="2200" b="1" u="sng" dirty="0">
                    <a:solidFill>
                      <a:srgbClr val="00FF00"/>
                    </a:solidFill>
                    <a:latin typeface="Arial" pitchFamily="-65" charset="0"/>
                  </a:rPr>
                  <a:t>$t0</a:t>
                </a:r>
                <a:r>
                  <a:rPr lang="en-US" sz="2200" b="1" dirty="0">
                    <a:solidFill>
                      <a:schemeClr val="tx1"/>
                    </a:solidFill>
                    <a:latin typeface="Arial" pitchFamily="-65" charset="0"/>
                  </a:rPr>
                  <a:t>,$t6</a:t>
                </a:r>
              </a:p>
            </p:txBody>
          </p:sp>
          <p:grpSp>
            <p:nvGrpSpPr>
              <p:cNvPr id="10" name="Group 46"/>
              <p:cNvGrpSpPr>
                <a:grpSpLocks/>
              </p:cNvGrpSpPr>
              <p:nvPr/>
            </p:nvGrpSpPr>
            <p:grpSpPr bwMode="auto">
              <a:xfrm>
                <a:off x="3534" y="2088"/>
                <a:ext cx="223" cy="481"/>
                <a:chOff x="3705" y="2149"/>
                <a:chExt cx="223" cy="481"/>
              </a:xfrm>
            </p:grpSpPr>
            <p:sp>
              <p:nvSpPr>
                <p:cNvPr id="2786351" name="Freeform 47"/>
                <p:cNvSpPr>
                  <a:spLocks/>
                </p:cNvSpPr>
                <p:nvPr/>
              </p:nvSpPr>
              <p:spPr bwMode="auto">
                <a:xfrm>
                  <a:off x="3715" y="2149"/>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352" name="Rectangle 48"/>
                <p:cNvSpPr>
                  <a:spLocks noChangeArrowheads="1"/>
                </p:cNvSpPr>
                <p:nvPr/>
              </p:nvSpPr>
              <p:spPr bwMode="auto">
                <a:xfrm rot="5400000">
                  <a:off x="3618" y="2272"/>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grpSp>
            <p:nvGrpSpPr>
              <p:cNvPr id="11" name="Group 49"/>
              <p:cNvGrpSpPr>
                <a:grpSpLocks/>
              </p:cNvGrpSpPr>
              <p:nvPr/>
            </p:nvGrpSpPr>
            <p:grpSpPr bwMode="auto">
              <a:xfrm>
                <a:off x="2618" y="2184"/>
                <a:ext cx="340" cy="289"/>
                <a:chOff x="2789" y="2245"/>
                <a:chExt cx="340" cy="289"/>
              </a:xfrm>
            </p:grpSpPr>
            <p:sp>
              <p:nvSpPr>
                <p:cNvPr id="2786354" name="Rectangle 50"/>
                <p:cNvSpPr>
                  <a:spLocks noChangeArrowheads="1"/>
                </p:cNvSpPr>
                <p:nvPr/>
              </p:nvSpPr>
              <p:spPr bwMode="auto">
                <a:xfrm>
                  <a:off x="2795" y="2247"/>
                  <a:ext cx="228" cy="210"/>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r>
                    <a:rPr lang="en-US" sz="1600" b="1">
                      <a:solidFill>
                        <a:schemeClr val="tx1"/>
                      </a:solidFill>
                      <a:latin typeface="Times" pitchFamily="-65" charset="0"/>
                    </a:rPr>
                    <a:t>I$</a:t>
                  </a:r>
                </a:p>
              </p:txBody>
            </p:sp>
            <p:grpSp>
              <p:nvGrpSpPr>
                <p:cNvPr id="12" name="Group 51"/>
                <p:cNvGrpSpPr>
                  <a:grpSpLocks/>
                </p:cNvGrpSpPr>
                <p:nvPr/>
              </p:nvGrpSpPr>
              <p:grpSpPr bwMode="auto">
                <a:xfrm>
                  <a:off x="2789" y="2245"/>
                  <a:ext cx="340" cy="289"/>
                  <a:chOff x="2789" y="2245"/>
                  <a:chExt cx="340" cy="289"/>
                </a:xfrm>
              </p:grpSpPr>
              <p:sp>
                <p:nvSpPr>
                  <p:cNvPr id="2786356" name="Freeform 52"/>
                  <p:cNvSpPr>
                    <a:spLocks/>
                  </p:cNvSpPr>
                  <p:nvPr/>
                </p:nvSpPr>
                <p:spPr bwMode="auto">
                  <a:xfrm>
                    <a:off x="2789" y="2245"/>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357" name="Freeform 53"/>
                  <p:cNvSpPr>
                    <a:spLocks/>
                  </p:cNvSpPr>
                  <p:nvPr/>
                </p:nvSpPr>
                <p:spPr bwMode="auto">
                  <a:xfrm>
                    <a:off x="2958" y="2245"/>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86358" name="Rectangle 54"/>
              <p:cNvSpPr>
                <a:spLocks noChangeArrowheads="1"/>
              </p:cNvSpPr>
              <p:nvPr/>
            </p:nvSpPr>
            <p:spPr bwMode="auto">
              <a:xfrm>
                <a:off x="3059" y="2191"/>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86359" name="Freeform 55"/>
              <p:cNvSpPr>
                <a:spLocks/>
              </p:cNvSpPr>
              <p:nvPr/>
            </p:nvSpPr>
            <p:spPr bwMode="auto">
              <a:xfrm>
                <a:off x="3078" y="2184"/>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360" name="Line 56"/>
              <p:cNvSpPr>
                <a:spLocks noChangeShapeType="1"/>
              </p:cNvSpPr>
              <p:nvPr/>
            </p:nvSpPr>
            <p:spPr bwMode="auto">
              <a:xfrm>
                <a:off x="2963" y="2328"/>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6361" name="Freeform 57"/>
              <p:cNvSpPr>
                <a:spLocks/>
              </p:cNvSpPr>
              <p:nvPr/>
            </p:nvSpPr>
            <p:spPr bwMode="auto">
              <a:xfrm>
                <a:off x="3025" y="2232"/>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362" name="Line 58"/>
              <p:cNvSpPr>
                <a:spLocks noChangeShapeType="1"/>
              </p:cNvSpPr>
              <p:nvPr/>
            </p:nvSpPr>
            <p:spPr bwMode="auto">
              <a:xfrm>
                <a:off x="3379" y="2232"/>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6363" name="Rectangle 59"/>
              <p:cNvSpPr>
                <a:spLocks noChangeArrowheads="1"/>
              </p:cNvSpPr>
              <p:nvPr/>
            </p:nvSpPr>
            <p:spPr bwMode="auto">
              <a:xfrm>
                <a:off x="3876" y="2186"/>
                <a:ext cx="30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13" name="Group 60"/>
              <p:cNvGrpSpPr>
                <a:grpSpLocks/>
              </p:cNvGrpSpPr>
              <p:nvPr/>
            </p:nvGrpSpPr>
            <p:grpSpPr bwMode="auto">
              <a:xfrm>
                <a:off x="3927" y="2184"/>
                <a:ext cx="325" cy="289"/>
                <a:chOff x="4098" y="2245"/>
                <a:chExt cx="325" cy="289"/>
              </a:xfrm>
            </p:grpSpPr>
            <p:sp>
              <p:nvSpPr>
                <p:cNvPr id="2786365" name="Freeform 61"/>
                <p:cNvSpPr>
                  <a:spLocks/>
                </p:cNvSpPr>
                <p:nvPr/>
              </p:nvSpPr>
              <p:spPr bwMode="auto">
                <a:xfrm>
                  <a:off x="4098" y="2245"/>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366" name="Freeform 62"/>
                <p:cNvSpPr>
                  <a:spLocks/>
                </p:cNvSpPr>
                <p:nvPr/>
              </p:nvSpPr>
              <p:spPr bwMode="auto">
                <a:xfrm>
                  <a:off x="4259" y="2245"/>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6367" name="Rectangle 63"/>
              <p:cNvSpPr>
                <a:spLocks noChangeArrowheads="1"/>
              </p:cNvSpPr>
              <p:nvPr/>
            </p:nvSpPr>
            <p:spPr bwMode="auto">
              <a:xfrm>
                <a:off x="4368" y="2186"/>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14" name="Group 64"/>
              <p:cNvGrpSpPr>
                <a:grpSpLocks/>
              </p:cNvGrpSpPr>
              <p:nvPr/>
            </p:nvGrpSpPr>
            <p:grpSpPr bwMode="auto">
              <a:xfrm>
                <a:off x="4395" y="2184"/>
                <a:ext cx="284" cy="289"/>
                <a:chOff x="4566" y="2245"/>
                <a:chExt cx="284" cy="289"/>
              </a:xfrm>
            </p:grpSpPr>
            <p:sp>
              <p:nvSpPr>
                <p:cNvPr id="2786369" name="Freeform 65"/>
                <p:cNvSpPr>
                  <a:spLocks/>
                </p:cNvSpPr>
                <p:nvPr/>
              </p:nvSpPr>
              <p:spPr bwMode="auto">
                <a:xfrm>
                  <a:off x="4566" y="2245"/>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370" name="Freeform 66"/>
                <p:cNvSpPr>
                  <a:spLocks/>
                </p:cNvSpPr>
                <p:nvPr/>
              </p:nvSpPr>
              <p:spPr bwMode="auto">
                <a:xfrm>
                  <a:off x="4707" y="2245"/>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6371" name="Line 67"/>
              <p:cNvSpPr>
                <a:spLocks noChangeShapeType="1"/>
              </p:cNvSpPr>
              <p:nvPr/>
            </p:nvSpPr>
            <p:spPr bwMode="auto">
              <a:xfrm>
                <a:off x="4248" y="2328"/>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6372" name="Line 68"/>
              <p:cNvSpPr>
                <a:spLocks noChangeShapeType="1"/>
              </p:cNvSpPr>
              <p:nvPr/>
            </p:nvSpPr>
            <p:spPr bwMode="auto">
              <a:xfrm>
                <a:off x="3764" y="2328"/>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6373" name="Line 69"/>
              <p:cNvSpPr>
                <a:spLocks noChangeShapeType="1"/>
              </p:cNvSpPr>
              <p:nvPr/>
            </p:nvSpPr>
            <p:spPr bwMode="auto">
              <a:xfrm>
                <a:off x="3379" y="2424"/>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grpSp>
          <p:nvGrpSpPr>
            <p:cNvPr id="15" name="Group 71"/>
            <p:cNvGrpSpPr>
              <a:grpSpLocks/>
            </p:cNvGrpSpPr>
            <p:nvPr/>
          </p:nvGrpSpPr>
          <p:grpSpPr bwMode="auto">
            <a:xfrm>
              <a:off x="639762" y="4119562"/>
              <a:ext cx="7597775" cy="763588"/>
              <a:chOff x="336" y="2536"/>
              <a:chExt cx="4786" cy="481"/>
            </a:xfrm>
          </p:grpSpPr>
          <p:sp>
            <p:nvSpPr>
              <p:cNvPr id="2786376" name="Freeform 72"/>
              <p:cNvSpPr>
                <a:spLocks/>
              </p:cNvSpPr>
              <p:nvPr/>
            </p:nvSpPr>
            <p:spPr bwMode="auto">
              <a:xfrm>
                <a:off x="3971" y="2536"/>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377" name="Freeform 73" descr="25%"/>
              <p:cNvSpPr>
                <a:spLocks/>
              </p:cNvSpPr>
              <p:nvPr/>
            </p:nvSpPr>
            <p:spPr bwMode="auto">
              <a:xfrm>
                <a:off x="3653" y="2632"/>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pattFill prst="pct25">
                <a:fgClr>
                  <a:schemeClr val="accent1"/>
                </a:fgClr>
                <a:bgClr>
                  <a:srgbClr val="FFFFFF"/>
                </a:bgClr>
              </a:patt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378" name="Rectangle 74"/>
              <p:cNvSpPr>
                <a:spLocks noChangeArrowheads="1"/>
              </p:cNvSpPr>
              <p:nvPr/>
            </p:nvSpPr>
            <p:spPr bwMode="auto">
              <a:xfrm>
                <a:off x="336" y="2649"/>
                <a:ext cx="1375" cy="324"/>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200" b="1" dirty="0">
                    <a:solidFill>
                      <a:schemeClr val="tx1"/>
                    </a:solidFill>
                    <a:latin typeface="Arial" pitchFamily="-65" charset="0"/>
                  </a:rPr>
                  <a:t>or   </a:t>
                </a:r>
                <a:r>
                  <a:rPr lang="en-US" sz="2200" b="1" dirty="0" smtClean="0">
                    <a:solidFill>
                      <a:schemeClr val="tx1"/>
                    </a:solidFill>
                    <a:latin typeface="Arial" pitchFamily="-65" charset="0"/>
                  </a:rPr>
                  <a:t> $</a:t>
                </a:r>
                <a:r>
                  <a:rPr lang="en-US" sz="2200" b="1" dirty="0">
                    <a:solidFill>
                      <a:schemeClr val="tx1"/>
                    </a:solidFill>
                    <a:latin typeface="Arial" pitchFamily="-65" charset="0"/>
                  </a:rPr>
                  <a:t>t7,</a:t>
                </a:r>
                <a:r>
                  <a:rPr lang="en-US" sz="2200" b="1" u="sng" dirty="0">
                    <a:solidFill>
                      <a:srgbClr val="00FF00"/>
                    </a:solidFill>
                    <a:latin typeface="Arial" pitchFamily="-65" charset="0"/>
                  </a:rPr>
                  <a:t>$t0</a:t>
                </a:r>
                <a:r>
                  <a:rPr lang="en-US" sz="2200" b="1" dirty="0">
                    <a:solidFill>
                      <a:schemeClr val="tx1"/>
                    </a:solidFill>
                    <a:latin typeface="Arial" pitchFamily="-65" charset="0"/>
                  </a:rPr>
                  <a:t>,$t8</a:t>
                </a:r>
              </a:p>
            </p:txBody>
          </p:sp>
          <p:sp>
            <p:nvSpPr>
              <p:cNvPr id="2786380" name="Freeform 76"/>
              <p:cNvSpPr>
                <a:spLocks/>
              </p:cNvSpPr>
              <p:nvPr/>
            </p:nvSpPr>
            <p:spPr bwMode="auto">
              <a:xfrm>
                <a:off x="3045" y="2632"/>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381" name="Freeform 77"/>
              <p:cNvSpPr>
                <a:spLocks/>
              </p:cNvSpPr>
              <p:nvPr/>
            </p:nvSpPr>
            <p:spPr bwMode="auto">
              <a:xfrm>
                <a:off x="3214" y="2632"/>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382" name="Rectangle 78"/>
              <p:cNvSpPr>
                <a:spLocks noChangeArrowheads="1"/>
              </p:cNvSpPr>
              <p:nvPr/>
            </p:nvSpPr>
            <p:spPr bwMode="auto">
              <a:xfrm>
                <a:off x="3026" y="2634"/>
                <a:ext cx="228"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I$</a:t>
                </a:r>
              </a:p>
            </p:txBody>
          </p:sp>
          <p:sp>
            <p:nvSpPr>
              <p:cNvPr id="2786383" name="Rectangle 79"/>
              <p:cNvSpPr>
                <a:spLocks noChangeArrowheads="1"/>
              </p:cNvSpPr>
              <p:nvPr/>
            </p:nvSpPr>
            <p:spPr bwMode="auto">
              <a:xfrm rot="5400000">
                <a:off x="3874" y="2659"/>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sp>
            <p:nvSpPr>
              <p:cNvPr id="2786384" name="Rectangle 80"/>
              <p:cNvSpPr>
                <a:spLocks noChangeArrowheads="1"/>
              </p:cNvSpPr>
              <p:nvPr/>
            </p:nvSpPr>
            <p:spPr bwMode="auto">
              <a:xfrm>
                <a:off x="3486" y="2639"/>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86385" name="Freeform 81"/>
              <p:cNvSpPr>
                <a:spLocks/>
              </p:cNvSpPr>
              <p:nvPr/>
            </p:nvSpPr>
            <p:spPr bwMode="auto">
              <a:xfrm>
                <a:off x="3505" y="2632"/>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386" name="Line 82"/>
              <p:cNvSpPr>
                <a:spLocks noChangeShapeType="1"/>
              </p:cNvSpPr>
              <p:nvPr/>
            </p:nvSpPr>
            <p:spPr bwMode="auto">
              <a:xfrm>
                <a:off x="3390" y="2776"/>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6387" name="Freeform 83"/>
              <p:cNvSpPr>
                <a:spLocks/>
              </p:cNvSpPr>
              <p:nvPr/>
            </p:nvSpPr>
            <p:spPr bwMode="auto">
              <a:xfrm>
                <a:off x="3452" y="2680"/>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388" name="Line 84"/>
              <p:cNvSpPr>
                <a:spLocks noChangeShapeType="1"/>
              </p:cNvSpPr>
              <p:nvPr/>
            </p:nvSpPr>
            <p:spPr bwMode="auto">
              <a:xfrm>
                <a:off x="3806" y="2680"/>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6389" name="Rectangle 85"/>
              <p:cNvSpPr>
                <a:spLocks noChangeArrowheads="1"/>
              </p:cNvSpPr>
              <p:nvPr/>
            </p:nvSpPr>
            <p:spPr bwMode="auto">
              <a:xfrm>
                <a:off x="4303" y="2634"/>
                <a:ext cx="30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sp>
            <p:nvSpPr>
              <p:cNvPr id="2786390" name="Freeform 86"/>
              <p:cNvSpPr>
                <a:spLocks/>
              </p:cNvSpPr>
              <p:nvPr/>
            </p:nvSpPr>
            <p:spPr bwMode="auto">
              <a:xfrm>
                <a:off x="4354" y="2632"/>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391" name="Freeform 87"/>
              <p:cNvSpPr>
                <a:spLocks/>
              </p:cNvSpPr>
              <p:nvPr/>
            </p:nvSpPr>
            <p:spPr bwMode="auto">
              <a:xfrm>
                <a:off x="4515" y="2632"/>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392" name="Rectangle 88"/>
              <p:cNvSpPr>
                <a:spLocks noChangeArrowheads="1"/>
              </p:cNvSpPr>
              <p:nvPr/>
            </p:nvSpPr>
            <p:spPr bwMode="auto">
              <a:xfrm>
                <a:off x="4795" y="2634"/>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86393" name="Freeform 89"/>
              <p:cNvSpPr>
                <a:spLocks/>
              </p:cNvSpPr>
              <p:nvPr/>
            </p:nvSpPr>
            <p:spPr bwMode="auto">
              <a:xfrm>
                <a:off x="4822" y="2632"/>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394" name="Freeform 90"/>
              <p:cNvSpPr>
                <a:spLocks/>
              </p:cNvSpPr>
              <p:nvPr/>
            </p:nvSpPr>
            <p:spPr bwMode="auto">
              <a:xfrm>
                <a:off x="4963" y="2632"/>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395" name="Line 91"/>
              <p:cNvSpPr>
                <a:spLocks noChangeShapeType="1"/>
              </p:cNvSpPr>
              <p:nvPr/>
            </p:nvSpPr>
            <p:spPr bwMode="auto">
              <a:xfrm>
                <a:off x="4675" y="2776"/>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6396" name="Line 92"/>
              <p:cNvSpPr>
                <a:spLocks noChangeShapeType="1"/>
              </p:cNvSpPr>
              <p:nvPr/>
            </p:nvSpPr>
            <p:spPr bwMode="auto">
              <a:xfrm>
                <a:off x="4191" y="2776"/>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6397" name="Line 93"/>
              <p:cNvSpPr>
                <a:spLocks noChangeShapeType="1"/>
              </p:cNvSpPr>
              <p:nvPr/>
            </p:nvSpPr>
            <p:spPr bwMode="auto">
              <a:xfrm>
                <a:off x="3806" y="2872"/>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grpSp>
          <p:nvGrpSpPr>
            <p:cNvPr id="16" name="Group 95"/>
            <p:cNvGrpSpPr>
              <a:grpSpLocks/>
            </p:cNvGrpSpPr>
            <p:nvPr/>
          </p:nvGrpSpPr>
          <p:grpSpPr bwMode="auto">
            <a:xfrm>
              <a:off x="665162" y="4830762"/>
              <a:ext cx="8250238" cy="763588"/>
              <a:chOff x="352" y="2984"/>
              <a:chExt cx="5197" cy="481"/>
            </a:xfrm>
          </p:grpSpPr>
          <p:sp>
            <p:nvSpPr>
              <p:cNvPr id="2786400" name="Rectangle 96"/>
              <p:cNvSpPr>
                <a:spLocks noChangeArrowheads="1"/>
              </p:cNvSpPr>
              <p:nvPr/>
            </p:nvSpPr>
            <p:spPr bwMode="auto">
              <a:xfrm>
                <a:off x="352" y="3105"/>
                <a:ext cx="1425" cy="324"/>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200" b="1" dirty="0" err="1">
                    <a:solidFill>
                      <a:schemeClr val="tx1"/>
                    </a:solidFill>
                    <a:latin typeface="Arial" pitchFamily="-65" charset="0"/>
                  </a:rPr>
                  <a:t>xor</a:t>
                </a:r>
                <a:r>
                  <a:rPr lang="en-US" sz="2200" b="1" dirty="0">
                    <a:solidFill>
                      <a:schemeClr val="tx1"/>
                    </a:solidFill>
                    <a:latin typeface="Arial" pitchFamily="-65" charset="0"/>
                  </a:rPr>
                  <a:t> $t9,</a:t>
                </a:r>
                <a:r>
                  <a:rPr lang="en-US" sz="2200" b="1" u="sng" dirty="0">
                    <a:solidFill>
                      <a:srgbClr val="00FF00"/>
                    </a:solidFill>
                    <a:latin typeface="Arial" pitchFamily="-65" charset="0"/>
                  </a:rPr>
                  <a:t>$t0</a:t>
                </a:r>
                <a:r>
                  <a:rPr lang="en-US" sz="2200" b="1" dirty="0">
                    <a:solidFill>
                      <a:schemeClr val="tx1"/>
                    </a:solidFill>
                    <a:latin typeface="Arial" pitchFamily="-65" charset="0"/>
                  </a:rPr>
                  <a:t>,$t10</a:t>
                </a:r>
              </a:p>
            </p:txBody>
          </p:sp>
          <p:grpSp>
            <p:nvGrpSpPr>
              <p:cNvPr id="17" name="Group 97"/>
              <p:cNvGrpSpPr>
                <a:grpSpLocks/>
              </p:cNvGrpSpPr>
              <p:nvPr/>
            </p:nvGrpSpPr>
            <p:grpSpPr bwMode="auto">
              <a:xfrm>
                <a:off x="3472" y="2984"/>
                <a:ext cx="2077" cy="481"/>
                <a:chOff x="3643" y="3045"/>
                <a:chExt cx="2077" cy="481"/>
              </a:xfrm>
            </p:grpSpPr>
            <p:grpSp>
              <p:nvGrpSpPr>
                <p:cNvPr id="18" name="Group 98"/>
                <p:cNvGrpSpPr>
                  <a:grpSpLocks/>
                </p:cNvGrpSpPr>
                <p:nvPr/>
              </p:nvGrpSpPr>
              <p:grpSpPr bwMode="auto">
                <a:xfrm>
                  <a:off x="4559" y="3045"/>
                  <a:ext cx="223" cy="481"/>
                  <a:chOff x="4559" y="3045"/>
                  <a:chExt cx="223" cy="481"/>
                </a:xfrm>
              </p:grpSpPr>
              <p:sp>
                <p:nvSpPr>
                  <p:cNvPr id="2786403" name="Freeform 99"/>
                  <p:cNvSpPr>
                    <a:spLocks/>
                  </p:cNvSpPr>
                  <p:nvPr/>
                </p:nvSpPr>
                <p:spPr bwMode="auto">
                  <a:xfrm>
                    <a:off x="4569" y="3045"/>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404" name="Rectangle 100"/>
                  <p:cNvSpPr>
                    <a:spLocks noChangeArrowheads="1"/>
                  </p:cNvSpPr>
                  <p:nvPr/>
                </p:nvSpPr>
                <p:spPr bwMode="auto">
                  <a:xfrm rot="5400000">
                    <a:off x="4472" y="3168"/>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grpSp>
              <p:nvGrpSpPr>
                <p:cNvPr id="19" name="Group 101"/>
                <p:cNvGrpSpPr>
                  <a:grpSpLocks/>
                </p:cNvGrpSpPr>
                <p:nvPr/>
              </p:nvGrpSpPr>
              <p:grpSpPr bwMode="auto">
                <a:xfrm>
                  <a:off x="3643" y="3141"/>
                  <a:ext cx="340" cy="289"/>
                  <a:chOff x="3643" y="3141"/>
                  <a:chExt cx="340" cy="289"/>
                </a:xfrm>
              </p:grpSpPr>
              <p:sp>
                <p:nvSpPr>
                  <p:cNvPr id="2786406" name="Rectangle 102"/>
                  <p:cNvSpPr>
                    <a:spLocks noChangeArrowheads="1"/>
                  </p:cNvSpPr>
                  <p:nvPr/>
                </p:nvSpPr>
                <p:spPr bwMode="auto">
                  <a:xfrm>
                    <a:off x="3649" y="3143"/>
                    <a:ext cx="228" cy="210"/>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r>
                      <a:rPr lang="en-US" sz="1600" b="1">
                        <a:solidFill>
                          <a:schemeClr val="tx1"/>
                        </a:solidFill>
                        <a:latin typeface="Times" pitchFamily="-65" charset="0"/>
                      </a:rPr>
                      <a:t>I$</a:t>
                    </a:r>
                  </a:p>
                </p:txBody>
              </p:sp>
              <p:grpSp>
                <p:nvGrpSpPr>
                  <p:cNvPr id="20" name="Group 103"/>
                  <p:cNvGrpSpPr>
                    <a:grpSpLocks/>
                  </p:cNvGrpSpPr>
                  <p:nvPr/>
                </p:nvGrpSpPr>
                <p:grpSpPr bwMode="auto">
                  <a:xfrm>
                    <a:off x="3643" y="3141"/>
                    <a:ext cx="340" cy="289"/>
                    <a:chOff x="3643" y="3141"/>
                    <a:chExt cx="340" cy="289"/>
                  </a:xfrm>
                </p:grpSpPr>
                <p:sp>
                  <p:nvSpPr>
                    <p:cNvPr id="2786408" name="Freeform 104"/>
                    <p:cNvSpPr>
                      <a:spLocks/>
                    </p:cNvSpPr>
                    <p:nvPr/>
                  </p:nvSpPr>
                  <p:spPr bwMode="auto">
                    <a:xfrm>
                      <a:off x="3643" y="3141"/>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409" name="Freeform 105"/>
                    <p:cNvSpPr>
                      <a:spLocks/>
                    </p:cNvSpPr>
                    <p:nvPr/>
                  </p:nvSpPr>
                  <p:spPr bwMode="auto">
                    <a:xfrm>
                      <a:off x="3812" y="3141"/>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86410" name="Rectangle 106"/>
                <p:cNvSpPr>
                  <a:spLocks noChangeArrowheads="1"/>
                </p:cNvSpPr>
                <p:nvPr/>
              </p:nvSpPr>
              <p:spPr bwMode="auto">
                <a:xfrm>
                  <a:off x="4084" y="3148"/>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1" name="Group 107"/>
                <p:cNvGrpSpPr>
                  <a:grpSpLocks/>
                </p:cNvGrpSpPr>
                <p:nvPr/>
              </p:nvGrpSpPr>
              <p:grpSpPr bwMode="auto">
                <a:xfrm>
                  <a:off x="4103" y="3141"/>
                  <a:ext cx="296" cy="289"/>
                  <a:chOff x="4103" y="3141"/>
                  <a:chExt cx="296" cy="289"/>
                </a:xfrm>
              </p:grpSpPr>
              <p:sp>
                <p:nvSpPr>
                  <p:cNvPr id="2786412" name="Freeform 108"/>
                  <p:cNvSpPr>
                    <a:spLocks/>
                  </p:cNvSpPr>
                  <p:nvPr/>
                </p:nvSpPr>
                <p:spPr bwMode="auto">
                  <a:xfrm>
                    <a:off x="4103" y="3141"/>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413" name="Freeform 109"/>
                  <p:cNvSpPr>
                    <a:spLocks/>
                  </p:cNvSpPr>
                  <p:nvPr/>
                </p:nvSpPr>
                <p:spPr bwMode="auto">
                  <a:xfrm>
                    <a:off x="4251" y="3141"/>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6414" name="Line 110"/>
                <p:cNvSpPr>
                  <a:spLocks noChangeShapeType="1"/>
                </p:cNvSpPr>
                <p:nvPr/>
              </p:nvSpPr>
              <p:spPr bwMode="auto">
                <a:xfrm>
                  <a:off x="3988" y="3285"/>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6415" name="Freeform 111"/>
                <p:cNvSpPr>
                  <a:spLocks/>
                </p:cNvSpPr>
                <p:nvPr/>
              </p:nvSpPr>
              <p:spPr bwMode="auto">
                <a:xfrm>
                  <a:off x="4050" y="3189"/>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416" name="Line 112"/>
                <p:cNvSpPr>
                  <a:spLocks noChangeShapeType="1"/>
                </p:cNvSpPr>
                <p:nvPr/>
              </p:nvSpPr>
              <p:spPr bwMode="auto">
                <a:xfrm>
                  <a:off x="4404" y="3189"/>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6417" name="Rectangle 113"/>
                <p:cNvSpPr>
                  <a:spLocks noChangeArrowheads="1"/>
                </p:cNvSpPr>
                <p:nvPr/>
              </p:nvSpPr>
              <p:spPr bwMode="auto">
                <a:xfrm>
                  <a:off x="4901" y="3143"/>
                  <a:ext cx="30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22" name="Group 114"/>
                <p:cNvGrpSpPr>
                  <a:grpSpLocks/>
                </p:cNvGrpSpPr>
                <p:nvPr/>
              </p:nvGrpSpPr>
              <p:grpSpPr bwMode="auto">
                <a:xfrm>
                  <a:off x="4952" y="3141"/>
                  <a:ext cx="325" cy="289"/>
                  <a:chOff x="4952" y="3141"/>
                  <a:chExt cx="325" cy="289"/>
                </a:xfrm>
              </p:grpSpPr>
              <p:sp>
                <p:nvSpPr>
                  <p:cNvPr id="2786419" name="Freeform 115"/>
                  <p:cNvSpPr>
                    <a:spLocks/>
                  </p:cNvSpPr>
                  <p:nvPr/>
                </p:nvSpPr>
                <p:spPr bwMode="auto">
                  <a:xfrm>
                    <a:off x="4952" y="3141"/>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420" name="Freeform 116"/>
                  <p:cNvSpPr>
                    <a:spLocks/>
                  </p:cNvSpPr>
                  <p:nvPr/>
                </p:nvSpPr>
                <p:spPr bwMode="auto">
                  <a:xfrm>
                    <a:off x="5113" y="3141"/>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6421" name="Rectangle 117"/>
                <p:cNvSpPr>
                  <a:spLocks noChangeArrowheads="1"/>
                </p:cNvSpPr>
                <p:nvPr/>
              </p:nvSpPr>
              <p:spPr bwMode="auto">
                <a:xfrm>
                  <a:off x="5393" y="3143"/>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3" name="Group 118"/>
                <p:cNvGrpSpPr>
                  <a:grpSpLocks/>
                </p:cNvGrpSpPr>
                <p:nvPr/>
              </p:nvGrpSpPr>
              <p:grpSpPr bwMode="auto">
                <a:xfrm>
                  <a:off x="5420" y="3141"/>
                  <a:ext cx="284" cy="289"/>
                  <a:chOff x="5420" y="3141"/>
                  <a:chExt cx="284" cy="289"/>
                </a:xfrm>
              </p:grpSpPr>
              <p:sp>
                <p:nvSpPr>
                  <p:cNvPr id="2786423" name="Freeform 119"/>
                  <p:cNvSpPr>
                    <a:spLocks/>
                  </p:cNvSpPr>
                  <p:nvPr/>
                </p:nvSpPr>
                <p:spPr bwMode="auto">
                  <a:xfrm>
                    <a:off x="5420" y="3141"/>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424" name="Freeform 120"/>
                  <p:cNvSpPr>
                    <a:spLocks/>
                  </p:cNvSpPr>
                  <p:nvPr/>
                </p:nvSpPr>
                <p:spPr bwMode="auto">
                  <a:xfrm>
                    <a:off x="5561" y="3141"/>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6425" name="Line 121"/>
                <p:cNvSpPr>
                  <a:spLocks noChangeShapeType="1"/>
                </p:cNvSpPr>
                <p:nvPr/>
              </p:nvSpPr>
              <p:spPr bwMode="auto">
                <a:xfrm>
                  <a:off x="5273" y="3285"/>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6426" name="Line 122"/>
                <p:cNvSpPr>
                  <a:spLocks noChangeShapeType="1"/>
                </p:cNvSpPr>
                <p:nvPr/>
              </p:nvSpPr>
              <p:spPr bwMode="auto">
                <a:xfrm>
                  <a:off x="4789" y="3285"/>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6428" name="Line 124"/>
                <p:cNvSpPr>
                  <a:spLocks noChangeShapeType="1"/>
                </p:cNvSpPr>
                <p:nvPr/>
              </p:nvSpPr>
              <p:spPr bwMode="auto">
                <a:xfrm>
                  <a:off x="4404" y="3381"/>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grpSp>
        <p:sp>
          <p:nvSpPr>
            <p:cNvPr id="2786430" name="Line 126"/>
            <p:cNvSpPr>
              <a:spLocks noChangeShapeType="1"/>
            </p:cNvSpPr>
            <p:nvPr/>
          </p:nvSpPr>
          <p:spPr bwMode="auto">
            <a:xfrm>
              <a:off x="5930900" y="2384425"/>
              <a:ext cx="601662" cy="2674937"/>
            </a:xfrm>
            <a:prstGeom prst="line">
              <a:avLst/>
            </a:prstGeom>
            <a:noFill/>
            <a:ln w="50800">
              <a:solidFill>
                <a:srgbClr val="00FF00"/>
              </a:solidFill>
              <a:round/>
              <a:headEnd/>
              <a:tailEnd type="triangle" w="med" len="med"/>
            </a:ln>
            <a:effectLst/>
          </p:spPr>
          <p:txBody>
            <a:bodyPr wrap="none" anchor="ctr">
              <a:prstTxWarp prst="textNoShape">
                <a:avLst/>
              </a:prstTxWarp>
            </a:bodyPr>
            <a:lstStyle/>
            <a:p>
              <a:endParaRPr lang="en-US"/>
            </a:p>
          </p:txBody>
        </p:sp>
        <p:sp>
          <p:nvSpPr>
            <p:cNvPr id="2786431" name="Line 127"/>
            <p:cNvSpPr>
              <a:spLocks noChangeShapeType="1"/>
            </p:cNvSpPr>
            <p:nvPr/>
          </p:nvSpPr>
          <p:spPr bwMode="auto">
            <a:xfrm>
              <a:off x="4813300" y="2384425"/>
              <a:ext cx="101600" cy="558800"/>
            </a:xfrm>
            <a:prstGeom prst="line">
              <a:avLst/>
            </a:prstGeom>
            <a:noFill/>
            <a:ln w="50800">
              <a:solidFill>
                <a:srgbClr val="5A11FD"/>
              </a:solidFill>
              <a:round/>
              <a:headEnd/>
              <a:tailEnd type="triangle" w="med" len="med"/>
            </a:ln>
            <a:effectLst/>
          </p:spPr>
          <p:txBody>
            <a:bodyPr wrap="none" anchor="ctr">
              <a:prstTxWarp prst="textNoShape">
                <a:avLst/>
              </a:prstTxWarp>
            </a:bodyPr>
            <a:lstStyle/>
            <a:p>
              <a:endParaRPr lang="en-US"/>
            </a:p>
          </p:txBody>
        </p:sp>
        <p:sp>
          <p:nvSpPr>
            <p:cNvPr id="2786432" name="Line 128"/>
            <p:cNvSpPr>
              <a:spLocks noChangeShapeType="1"/>
            </p:cNvSpPr>
            <p:nvPr/>
          </p:nvSpPr>
          <p:spPr bwMode="auto">
            <a:xfrm>
              <a:off x="4813300" y="2384425"/>
              <a:ext cx="787400" cy="1244600"/>
            </a:xfrm>
            <a:prstGeom prst="line">
              <a:avLst/>
            </a:prstGeom>
            <a:noFill/>
            <a:ln w="50800">
              <a:solidFill>
                <a:srgbClr val="5A11FD"/>
              </a:solidFill>
              <a:round/>
              <a:headEnd/>
              <a:tailEnd type="triangle" w="med" len="med"/>
            </a:ln>
            <a:effectLst/>
          </p:spPr>
          <p:txBody>
            <a:bodyPr wrap="none" anchor="ctr">
              <a:prstTxWarp prst="textNoShape">
                <a:avLst/>
              </a:prstTxWarp>
            </a:bodyPr>
            <a:lstStyle/>
            <a:p>
              <a:endParaRPr lang="en-US"/>
            </a:p>
          </p:txBody>
        </p:sp>
        <p:grpSp>
          <p:nvGrpSpPr>
            <p:cNvPr id="24" name="Group 129"/>
            <p:cNvGrpSpPr>
              <a:grpSpLocks/>
            </p:cNvGrpSpPr>
            <p:nvPr/>
          </p:nvGrpSpPr>
          <p:grpSpPr bwMode="auto">
            <a:xfrm>
              <a:off x="673100" y="1811337"/>
              <a:ext cx="5570537" cy="938213"/>
              <a:chOff x="357" y="1082"/>
              <a:chExt cx="3509" cy="591"/>
            </a:xfrm>
          </p:grpSpPr>
          <p:sp>
            <p:nvSpPr>
              <p:cNvPr id="2786435" name="Freeform 131" descr="25%"/>
              <p:cNvSpPr>
                <a:spLocks/>
              </p:cNvSpPr>
              <p:nvPr/>
            </p:nvSpPr>
            <p:spPr bwMode="auto">
              <a:xfrm>
                <a:off x="3541" y="1288"/>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pattFill prst="pct25">
                <a:fgClr>
                  <a:schemeClr val="accent1"/>
                </a:fgClr>
                <a:bgClr>
                  <a:srgbClr val="FFFFFF"/>
                </a:bgClr>
              </a:patt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436" name="Rectangle 132"/>
              <p:cNvSpPr>
                <a:spLocks noChangeArrowheads="1"/>
              </p:cNvSpPr>
              <p:nvPr/>
            </p:nvSpPr>
            <p:spPr bwMode="auto">
              <a:xfrm>
                <a:off x="357" y="1281"/>
                <a:ext cx="1366" cy="324"/>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200" b="1" dirty="0">
                    <a:solidFill>
                      <a:schemeClr val="tx1"/>
                    </a:solidFill>
                    <a:latin typeface="Arial" pitchFamily="-65" charset="0"/>
                  </a:rPr>
                  <a:t>add </a:t>
                </a:r>
                <a:r>
                  <a:rPr lang="en-US" sz="2200" b="1" u="sng" dirty="0">
                    <a:solidFill>
                      <a:schemeClr val="accent2"/>
                    </a:solidFill>
                    <a:latin typeface="Arial" pitchFamily="-65" charset="0"/>
                  </a:rPr>
                  <a:t>$t0</a:t>
                </a:r>
                <a:r>
                  <a:rPr lang="en-US" sz="2200" b="1" dirty="0">
                    <a:solidFill>
                      <a:schemeClr val="tx1"/>
                    </a:solidFill>
                    <a:latin typeface="Arial" pitchFamily="-65" charset="0"/>
                  </a:rPr>
                  <a:t>,$t1,$t2</a:t>
                </a:r>
              </a:p>
            </p:txBody>
          </p:sp>
          <p:sp>
            <p:nvSpPr>
              <p:cNvPr id="2786437" name="Rectangle 133"/>
              <p:cNvSpPr>
                <a:spLocks noChangeArrowheads="1"/>
              </p:cNvSpPr>
              <p:nvPr/>
            </p:nvSpPr>
            <p:spPr bwMode="auto">
              <a:xfrm>
                <a:off x="1800" y="1082"/>
                <a:ext cx="250" cy="229"/>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800" b="1">
                    <a:solidFill>
                      <a:schemeClr val="tx1"/>
                    </a:solidFill>
                    <a:latin typeface="Arial" pitchFamily="-65" charset="0"/>
                  </a:rPr>
                  <a:t>IF</a:t>
                </a:r>
              </a:p>
            </p:txBody>
          </p:sp>
          <p:sp>
            <p:nvSpPr>
              <p:cNvPr id="2786438" name="Rectangle 134"/>
              <p:cNvSpPr>
                <a:spLocks noChangeArrowheads="1"/>
              </p:cNvSpPr>
              <p:nvPr/>
            </p:nvSpPr>
            <p:spPr bwMode="auto">
              <a:xfrm>
                <a:off x="2112" y="1082"/>
                <a:ext cx="498" cy="229"/>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800" b="1">
                    <a:solidFill>
                      <a:schemeClr val="tx1"/>
                    </a:solidFill>
                    <a:latin typeface="Arial" pitchFamily="-65" charset="0"/>
                  </a:rPr>
                  <a:t>ID/RF</a:t>
                </a:r>
              </a:p>
            </p:txBody>
          </p:sp>
          <p:sp>
            <p:nvSpPr>
              <p:cNvPr id="2786439" name="Rectangle 135"/>
              <p:cNvSpPr>
                <a:spLocks noChangeArrowheads="1"/>
              </p:cNvSpPr>
              <p:nvPr/>
            </p:nvSpPr>
            <p:spPr bwMode="auto">
              <a:xfrm>
                <a:off x="2710" y="1082"/>
                <a:ext cx="314" cy="229"/>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800" b="1">
                    <a:solidFill>
                      <a:schemeClr val="tx1"/>
                    </a:solidFill>
                    <a:latin typeface="Arial" pitchFamily="-65" charset="0"/>
                  </a:rPr>
                  <a:t>EX</a:t>
                </a:r>
              </a:p>
            </p:txBody>
          </p:sp>
          <p:sp>
            <p:nvSpPr>
              <p:cNvPr id="2786440" name="Rectangle 136"/>
              <p:cNvSpPr>
                <a:spLocks noChangeArrowheads="1"/>
              </p:cNvSpPr>
              <p:nvPr/>
            </p:nvSpPr>
            <p:spPr bwMode="auto">
              <a:xfrm>
                <a:off x="3024" y="1082"/>
                <a:ext cx="458" cy="229"/>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800" b="1">
                    <a:solidFill>
                      <a:schemeClr val="tx1"/>
                    </a:solidFill>
                    <a:latin typeface="Arial" pitchFamily="-65" charset="0"/>
                  </a:rPr>
                  <a:t>MEM</a:t>
                </a:r>
              </a:p>
            </p:txBody>
          </p:sp>
          <p:sp>
            <p:nvSpPr>
              <p:cNvPr id="2786441" name="Rectangle 137"/>
              <p:cNvSpPr>
                <a:spLocks noChangeArrowheads="1"/>
              </p:cNvSpPr>
              <p:nvPr/>
            </p:nvSpPr>
            <p:spPr bwMode="auto">
              <a:xfrm>
                <a:off x="3504" y="1082"/>
                <a:ext cx="362" cy="229"/>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800" b="1">
                    <a:solidFill>
                      <a:schemeClr val="tx1"/>
                    </a:solidFill>
                    <a:latin typeface="Arial" pitchFamily="-65" charset="0"/>
                  </a:rPr>
                  <a:t>WB</a:t>
                </a:r>
              </a:p>
            </p:txBody>
          </p:sp>
          <p:sp>
            <p:nvSpPr>
              <p:cNvPr id="2786442" name="Freeform 138"/>
              <p:cNvSpPr>
                <a:spLocks/>
              </p:cNvSpPr>
              <p:nvPr/>
            </p:nvSpPr>
            <p:spPr bwMode="auto">
              <a:xfrm>
                <a:off x="3073" y="1288"/>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443" name="Freeform 139"/>
              <p:cNvSpPr>
                <a:spLocks/>
              </p:cNvSpPr>
              <p:nvPr/>
            </p:nvSpPr>
            <p:spPr bwMode="auto">
              <a:xfrm>
                <a:off x="3234" y="1288"/>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444" name="Freeform 140"/>
              <p:cNvSpPr>
                <a:spLocks/>
              </p:cNvSpPr>
              <p:nvPr/>
            </p:nvSpPr>
            <p:spPr bwMode="auto">
              <a:xfrm>
                <a:off x="2690" y="1192"/>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445" name="Rectangle 141"/>
              <p:cNvSpPr>
                <a:spLocks noChangeArrowheads="1"/>
              </p:cNvSpPr>
              <p:nvPr/>
            </p:nvSpPr>
            <p:spPr bwMode="auto">
              <a:xfrm rot="5400000">
                <a:off x="2593" y="1315"/>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sp>
            <p:nvSpPr>
              <p:cNvPr id="2786446" name="Rectangle 142"/>
              <p:cNvSpPr>
                <a:spLocks noChangeArrowheads="1"/>
              </p:cNvSpPr>
              <p:nvPr/>
            </p:nvSpPr>
            <p:spPr bwMode="auto">
              <a:xfrm>
                <a:off x="1824" y="1322"/>
                <a:ext cx="228" cy="210"/>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r>
                  <a:rPr lang="en-US" sz="1600" b="1">
                    <a:solidFill>
                      <a:schemeClr val="tx1"/>
                    </a:solidFill>
                    <a:latin typeface="Times" pitchFamily="-65" charset="0"/>
                  </a:rPr>
                  <a:t>I$</a:t>
                </a:r>
              </a:p>
            </p:txBody>
          </p:sp>
          <p:grpSp>
            <p:nvGrpSpPr>
              <p:cNvPr id="25" name="Group 143"/>
              <p:cNvGrpSpPr>
                <a:grpSpLocks/>
              </p:cNvGrpSpPr>
              <p:nvPr/>
            </p:nvGrpSpPr>
            <p:grpSpPr bwMode="auto">
              <a:xfrm>
                <a:off x="1764" y="1288"/>
                <a:ext cx="340" cy="289"/>
                <a:chOff x="1935" y="1349"/>
                <a:chExt cx="340" cy="289"/>
              </a:xfrm>
            </p:grpSpPr>
            <p:sp>
              <p:nvSpPr>
                <p:cNvPr id="2786448" name="Freeform 144"/>
                <p:cNvSpPr>
                  <a:spLocks/>
                </p:cNvSpPr>
                <p:nvPr/>
              </p:nvSpPr>
              <p:spPr bwMode="auto">
                <a:xfrm>
                  <a:off x="1935" y="1349"/>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449" name="Freeform 145"/>
                <p:cNvSpPr>
                  <a:spLocks/>
                </p:cNvSpPr>
                <p:nvPr/>
              </p:nvSpPr>
              <p:spPr bwMode="auto">
                <a:xfrm>
                  <a:off x="2104" y="1349"/>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6450" name="Rectangle 146"/>
              <p:cNvSpPr>
                <a:spLocks noChangeArrowheads="1"/>
              </p:cNvSpPr>
              <p:nvPr/>
            </p:nvSpPr>
            <p:spPr bwMode="auto">
              <a:xfrm>
                <a:off x="2205" y="1295"/>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86451" name="Freeform 147"/>
              <p:cNvSpPr>
                <a:spLocks/>
              </p:cNvSpPr>
              <p:nvPr/>
            </p:nvSpPr>
            <p:spPr bwMode="auto">
              <a:xfrm>
                <a:off x="2224" y="1288"/>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452" name="Freeform 148"/>
              <p:cNvSpPr>
                <a:spLocks/>
              </p:cNvSpPr>
              <p:nvPr/>
            </p:nvSpPr>
            <p:spPr bwMode="auto">
              <a:xfrm>
                <a:off x="2372" y="1288"/>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453" name="Line 149"/>
              <p:cNvSpPr>
                <a:spLocks noChangeShapeType="1"/>
              </p:cNvSpPr>
              <p:nvPr/>
            </p:nvSpPr>
            <p:spPr bwMode="auto">
              <a:xfrm>
                <a:off x="2109" y="1432"/>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6454" name="Freeform 150"/>
              <p:cNvSpPr>
                <a:spLocks/>
              </p:cNvSpPr>
              <p:nvPr/>
            </p:nvSpPr>
            <p:spPr bwMode="auto">
              <a:xfrm>
                <a:off x="2171" y="1336"/>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455" name="Line 151"/>
              <p:cNvSpPr>
                <a:spLocks noChangeShapeType="1"/>
              </p:cNvSpPr>
              <p:nvPr/>
            </p:nvSpPr>
            <p:spPr bwMode="auto">
              <a:xfrm>
                <a:off x="2525" y="1336"/>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6456" name="Rectangle 152"/>
              <p:cNvSpPr>
                <a:spLocks noChangeArrowheads="1"/>
              </p:cNvSpPr>
              <p:nvPr/>
            </p:nvSpPr>
            <p:spPr bwMode="auto">
              <a:xfrm>
                <a:off x="3054" y="1332"/>
                <a:ext cx="30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sp>
            <p:nvSpPr>
              <p:cNvPr id="2786457" name="Rectangle 153"/>
              <p:cNvSpPr>
                <a:spLocks noChangeArrowheads="1"/>
              </p:cNvSpPr>
              <p:nvPr/>
            </p:nvSpPr>
            <p:spPr bwMode="auto">
              <a:xfrm>
                <a:off x="3514" y="1290"/>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86458" name="Freeform 154"/>
              <p:cNvSpPr>
                <a:spLocks/>
              </p:cNvSpPr>
              <p:nvPr/>
            </p:nvSpPr>
            <p:spPr bwMode="auto">
              <a:xfrm>
                <a:off x="3682" y="1288"/>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6459" name="Line 155"/>
              <p:cNvSpPr>
                <a:spLocks noChangeShapeType="1"/>
              </p:cNvSpPr>
              <p:nvPr/>
            </p:nvSpPr>
            <p:spPr bwMode="auto">
              <a:xfrm>
                <a:off x="3394" y="1432"/>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6460" name="Line 156"/>
              <p:cNvSpPr>
                <a:spLocks noChangeShapeType="1"/>
              </p:cNvSpPr>
              <p:nvPr/>
            </p:nvSpPr>
            <p:spPr bwMode="auto">
              <a:xfrm>
                <a:off x="2910" y="1432"/>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6462" name="Line 158"/>
              <p:cNvSpPr>
                <a:spLocks noChangeShapeType="1"/>
              </p:cNvSpPr>
              <p:nvPr/>
            </p:nvSpPr>
            <p:spPr bwMode="auto">
              <a:xfrm>
                <a:off x="2525" y="1528"/>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sp>
          <p:nvSpPr>
            <p:cNvPr id="2786463" name="Oval 159"/>
            <p:cNvSpPr>
              <a:spLocks noChangeArrowheads="1"/>
            </p:cNvSpPr>
            <p:nvPr/>
          </p:nvSpPr>
          <p:spPr bwMode="auto">
            <a:xfrm>
              <a:off x="4757737" y="2338387"/>
              <a:ext cx="93663" cy="93663"/>
            </a:xfrm>
            <a:prstGeom prst="ellipse">
              <a:avLst/>
            </a:prstGeom>
            <a:solidFill>
              <a:srgbClr val="5A11FD"/>
            </a:solidFill>
            <a:ln w="25400">
              <a:solidFill>
                <a:schemeClr val="tx1"/>
              </a:solidFill>
              <a:round/>
              <a:headEnd/>
              <a:tailEnd/>
            </a:ln>
            <a:effectLst/>
          </p:spPr>
          <p:txBody>
            <a:bodyPr wrap="none" anchor="ctr">
              <a:prstTxWarp prst="textNoShape">
                <a:avLst/>
              </a:prstTxWarp>
            </a:bodyPr>
            <a:lstStyle/>
            <a:p>
              <a:endParaRPr lang="en-US"/>
            </a:p>
          </p:txBody>
        </p:sp>
        <p:sp>
          <p:nvSpPr>
            <p:cNvPr id="2786464" name="Oval 160"/>
            <p:cNvSpPr>
              <a:spLocks noChangeArrowheads="1"/>
            </p:cNvSpPr>
            <p:nvPr/>
          </p:nvSpPr>
          <p:spPr bwMode="auto">
            <a:xfrm>
              <a:off x="5900737" y="2338387"/>
              <a:ext cx="93663" cy="93663"/>
            </a:xfrm>
            <a:prstGeom prst="ellipse">
              <a:avLst/>
            </a:prstGeom>
            <a:solidFill>
              <a:srgbClr val="00FF00"/>
            </a:solidFill>
            <a:ln w="25400">
              <a:solidFill>
                <a:schemeClr val="tx1"/>
              </a:solidFill>
              <a:round/>
              <a:headEnd/>
              <a:tailEnd/>
            </a:ln>
            <a:effectLst/>
          </p:spPr>
          <p:txBody>
            <a:bodyPr wrap="none" anchor="ctr">
              <a:prstTxWarp prst="textNoShape">
                <a:avLst/>
              </a:prstTxWarp>
            </a:bodyPr>
            <a:lstStyle/>
            <a:p>
              <a:endParaRPr lang="en-US"/>
            </a:p>
          </p:txBody>
        </p:sp>
        <p:sp>
          <p:nvSpPr>
            <p:cNvPr id="2786466" name="Line 162"/>
            <p:cNvSpPr>
              <a:spLocks noChangeShapeType="1"/>
            </p:cNvSpPr>
            <p:nvPr/>
          </p:nvSpPr>
          <p:spPr bwMode="auto">
            <a:xfrm>
              <a:off x="5930900" y="2384425"/>
              <a:ext cx="0" cy="2159000"/>
            </a:xfrm>
            <a:prstGeom prst="line">
              <a:avLst/>
            </a:prstGeom>
            <a:noFill/>
            <a:ln w="50800">
              <a:solidFill>
                <a:srgbClr val="5A11FD"/>
              </a:solidFill>
              <a:round/>
              <a:headEnd/>
              <a:tailEnd type="triangle" w="med" len="med"/>
            </a:ln>
            <a:effectLst/>
          </p:spPr>
          <p:txBody>
            <a:bodyPr wrap="none" anchor="ctr">
              <a:prstTxWarp prst="textNoShape">
                <a:avLst/>
              </a:prstTxWarp>
            </a:bodyPr>
            <a:lstStyle/>
            <a:p>
              <a:endParaRPr lang="en-US"/>
            </a:p>
          </p:txBody>
        </p:sp>
        <p:grpSp>
          <p:nvGrpSpPr>
            <p:cNvPr id="171" name="Group 170"/>
            <p:cNvGrpSpPr/>
            <p:nvPr/>
          </p:nvGrpSpPr>
          <p:grpSpPr>
            <a:xfrm>
              <a:off x="2895600" y="1447800"/>
              <a:ext cx="3999131" cy="369332"/>
              <a:chOff x="2895600" y="1447800"/>
              <a:chExt cx="3999131" cy="369332"/>
            </a:xfrm>
          </p:grpSpPr>
          <p:sp>
            <p:nvSpPr>
              <p:cNvPr id="165" name="TextBox 164"/>
              <p:cNvSpPr txBox="1"/>
              <p:nvPr/>
            </p:nvSpPr>
            <p:spPr>
              <a:xfrm>
                <a:off x="2895600" y="1447800"/>
                <a:ext cx="646331" cy="369332"/>
              </a:xfrm>
              <a:prstGeom prst="rect">
                <a:avLst/>
              </a:prstGeom>
              <a:noFill/>
            </p:spPr>
            <p:txBody>
              <a:bodyPr wrap="none" rtlCol="0">
                <a:spAutoFit/>
              </a:bodyPr>
              <a:lstStyle/>
              <a:p>
                <a:r>
                  <a:rPr lang="en-CA" dirty="0" smtClean="0">
                    <a:solidFill>
                      <a:schemeClr val="tx1"/>
                    </a:solidFill>
                  </a:rPr>
                  <a:t>CC1</a:t>
                </a:r>
                <a:endParaRPr lang="en-CA" dirty="0">
                  <a:solidFill>
                    <a:schemeClr val="tx1"/>
                  </a:solidFill>
                </a:endParaRPr>
              </a:p>
            </p:txBody>
          </p:sp>
          <p:sp>
            <p:nvSpPr>
              <p:cNvPr id="166" name="TextBox 165"/>
              <p:cNvSpPr txBox="1"/>
              <p:nvPr/>
            </p:nvSpPr>
            <p:spPr>
              <a:xfrm>
                <a:off x="3505200" y="1447800"/>
                <a:ext cx="646331" cy="369332"/>
              </a:xfrm>
              <a:prstGeom prst="rect">
                <a:avLst/>
              </a:prstGeom>
              <a:noFill/>
            </p:spPr>
            <p:txBody>
              <a:bodyPr wrap="none" rtlCol="0">
                <a:spAutoFit/>
              </a:bodyPr>
              <a:lstStyle/>
              <a:p>
                <a:r>
                  <a:rPr lang="en-CA" dirty="0" smtClean="0">
                    <a:solidFill>
                      <a:schemeClr val="tx1"/>
                    </a:solidFill>
                  </a:rPr>
                  <a:t>CC2</a:t>
                </a:r>
                <a:endParaRPr lang="en-CA" dirty="0">
                  <a:solidFill>
                    <a:schemeClr val="tx1"/>
                  </a:solidFill>
                </a:endParaRPr>
              </a:p>
            </p:txBody>
          </p:sp>
          <p:sp>
            <p:nvSpPr>
              <p:cNvPr id="167" name="TextBox 166"/>
              <p:cNvSpPr txBox="1"/>
              <p:nvPr/>
            </p:nvSpPr>
            <p:spPr>
              <a:xfrm>
                <a:off x="4191000" y="1447800"/>
                <a:ext cx="646331" cy="369332"/>
              </a:xfrm>
              <a:prstGeom prst="rect">
                <a:avLst/>
              </a:prstGeom>
              <a:noFill/>
            </p:spPr>
            <p:txBody>
              <a:bodyPr wrap="none" rtlCol="0">
                <a:spAutoFit/>
              </a:bodyPr>
              <a:lstStyle/>
              <a:p>
                <a:r>
                  <a:rPr lang="en-CA" dirty="0" smtClean="0">
                    <a:solidFill>
                      <a:schemeClr val="tx1"/>
                    </a:solidFill>
                  </a:rPr>
                  <a:t>CC3</a:t>
                </a:r>
                <a:endParaRPr lang="en-CA" dirty="0">
                  <a:solidFill>
                    <a:schemeClr val="tx1"/>
                  </a:solidFill>
                </a:endParaRPr>
              </a:p>
            </p:txBody>
          </p:sp>
          <p:sp>
            <p:nvSpPr>
              <p:cNvPr id="168" name="TextBox 167"/>
              <p:cNvSpPr txBox="1"/>
              <p:nvPr/>
            </p:nvSpPr>
            <p:spPr>
              <a:xfrm>
                <a:off x="4876800" y="1447800"/>
                <a:ext cx="646331" cy="369332"/>
              </a:xfrm>
              <a:prstGeom prst="rect">
                <a:avLst/>
              </a:prstGeom>
              <a:noFill/>
            </p:spPr>
            <p:txBody>
              <a:bodyPr wrap="none" rtlCol="0">
                <a:spAutoFit/>
              </a:bodyPr>
              <a:lstStyle/>
              <a:p>
                <a:r>
                  <a:rPr lang="en-CA" dirty="0" smtClean="0">
                    <a:solidFill>
                      <a:schemeClr val="tx1"/>
                    </a:solidFill>
                  </a:rPr>
                  <a:t>CC4</a:t>
                </a:r>
                <a:endParaRPr lang="en-CA" dirty="0">
                  <a:solidFill>
                    <a:schemeClr val="tx1"/>
                  </a:solidFill>
                </a:endParaRPr>
              </a:p>
            </p:txBody>
          </p:sp>
          <p:sp>
            <p:nvSpPr>
              <p:cNvPr id="169" name="TextBox 168"/>
              <p:cNvSpPr txBox="1"/>
              <p:nvPr/>
            </p:nvSpPr>
            <p:spPr>
              <a:xfrm>
                <a:off x="5562600" y="1447800"/>
                <a:ext cx="646331" cy="369332"/>
              </a:xfrm>
              <a:prstGeom prst="rect">
                <a:avLst/>
              </a:prstGeom>
              <a:noFill/>
            </p:spPr>
            <p:txBody>
              <a:bodyPr wrap="none" rtlCol="0">
                <a:spAutoFit/>
              </a:bodyPr>
              <a:lstStyle/>
              <a:p>
                <a:r>
                  <a:rPr lang="en-CA" dirty="0" smtClean="0">
                    <a:solidFill>
                      <a:schemeClr val="tx1"/>
                    </a:solidFill>
                  </a:rPr>
                  <a:t>CC5</a:t>
                </a:r>
                <a:endParaRPr lang="en-CA" dirty="0">
                  <a:solidFill>
                    <a:schemeClr val="tx1"/>
                  </a:solidFill>
                </a:endParaRPr>
              </a:p>
            </p:txBody>
          </p:sp>
          <p:sp>
            <p:nvSpPr>
              <p:cNvPr id="170" name="TextBox 169"/>
              <p:cNvSpPr txBox="1"/>
              <p:nvPr/>
            </p:nvSpPr>
            <p:spPr>
              <a:xfrm>
                <a:off x="6248400" y="1447800"/>
                <a:ext cx="646331" cy="369332"/>
              </a:xfrm>
              <a:prstGeom prst="rect">
                <a:avLst/>
              </a:prstGeom>
              <a:noFill/>
            </p:spPr>
            <p:txBody>
              <a:bodyPr wrap="none" rtlCol="0">
                <a:spAutoFit/>
              </a:bodyPr>
              <a:lstStyle/>
              <a:p>
                <a:r>
                  <a:rPr lang="en-CA" dirty="0" smtClean="0">
                    <a:solidFill>
                      <a:schemeClr val="tx1"/>
                    </a:solidFill>
                  </a:rPr>
                  <a:t>CC6</a:t>
                </a:r>
                <a:endParaRPr lang="en-CA" dirty="0">
                  <a:solidFill>
                    <a:schemeClr val="tx1"/>
                  </a:solidFill>
                </a:endParaRPr>
              </a:p>
            </p:txBody>
          </p:sp>
        </p:grpSp>
      </p:grpSp>
      <p:sp>
        <p:nvSpPr>
          <p:cNvPr id="173" name="TextBox 172"/>
          <p:cNvSpPr txBox="1"/>
          <p:nvPr/>
        </p:nvSpPr>
        <p:spPr>
          <a:xfrm>
            <a:off x="381000" y="6396335"/>
            <a:ext cx="6745757" cy="461665"/>
          </a:xfrm>
          <a:prstGeom prst="rect">
            <a:avLst/>
          </a:prstGeom>
          <a:noFill/>
        </p:spPr>
        <p:txBody>
          <a:bodyPr wrap="none" rtlCol="0">
            <a:spAutoFit/>
          </a:bodyPr>
          <a:lstStyle/>
          <a:p>
            <a:r>
              <a:rPr lang="en-CA" sz="2400" b="1" dirty="0" smtClean="0"/>
              <a:t>How many cycles? What is the CPI now?  9/5</a:t>
            </a:r>
            <a:endParaRPr lang="en-CA" sz="2400" b="1" dirty="0"/>
          </a:p>
        </p:txBody>
      </p:sp>
      <p:sp>
        <p:nvSpPr>
          <p:cNvPr id="174" name="TextBox 173"/>
          <p:cNvSpPr txBox="1"/>
          <p:nvPr/>
        </p:nvSpPr>
        <p:spPr>
          <a:xfrm>
            <a:off x="6781800" y="2286000"/>
            <a:ext cx="646331" cy="369332"/>
          </a:xfrm>
          <a:prstGeom prst="rect">
            <a:avLst/>
          </a:prstGeom>
          <a:noFill/>
        </p:spPr>
        <p:txBody>
          <a:bodyPr wrap="none" rtlCol="0">
            <a:spAutoFit/>
          </a:bodyPr>
          <a:lstStyle/>
          <a:p>
            <a:r>
              <a:rPr lang="en-CA" dirty="0" smtClean="0">
                <a:solidFill>
                  <a:schemeClr val="tx1"/>
                </a:solidFill>
              </a:rPr>
              <a:t>CC7</a:t>
            </a:r>
            <a:endParaRPr lang="en-CA" dirty="0">
              <a:solidFill>
                <a:schemeClr val="tx1"/>
              </a:solidFill>
            </a:endParaRPr>
          </a:p>
        </p:txBody>
      </p:sp>
      <p:sp>
        <p:nvSpPr>
          <p:cNvPr id="175" name="TextBox 174"/>
          <p:cNvSpPr txBox="1"/>
          <p:nvPr/>
        </p:nvSpPr>
        <p:spPr>
          <a:xfrm>
            <a:off x="7467600" y="2286000"/>
            <a:ext cx="646331" cy="369332"/>
          </a:xfrm>
          <a:prstGeom prst="rect">
            <a:avLst/>
          </a:prstGeom>
          <a:noFill/>
        </p:spPr>
        <p:txBody>
          <a:bodyPr wrap="none" rtlCol="0">
            <a:spAutoFit/>
          </a:bodyPr>
          <a:lstStyle/>
          <a:p>
            <a:r>
              <a:rPr lang="en-CA" dirty="0" smtClean="0">
                <a:solidFill>
                  <a:schemeClr val="tx1"/>
                </a:solidFill>
              </a:rPr>
              <a:t>CC8</a:t>
            </a:r>
            <a:endParaRPr lang="en-CA" dirty="0">
              <a:solidFill>
                <a:schemeClr val="tx1"/>
              </a:solidFill>
            </a:endParaRPr>
          </a:p>
        </p:txBody>
      </p:sp>
      <p:sp>
        <p:nvSpPr>
          <p:cNvPr id="176" name="TextBox 175"/>
          <p:cNvSpPr txBox="1"/>
          <p:nvPr/>
        </p:nvSpPr>
        <p:spPr>
          <a:xfrm>
            <a:off x="8077200" y="2286000"/>
            <a:ext cx="646331" cy="369332"/>
          </a:xfrm>
          <a:prstGeom prst="rect">
            <a:avLst/>
          </a:prstGeom>
          <a:noFill/>
        </p:spPr>
        <p:txBody>
          <a:bodyPr wrap="none" rtlCol="0">
            <a:spAutoFit/>
          </a:bodyPr>
          <a:lstStyle/>
          <a:p>
            <a:r>
              <a:rPr lang="en-CA" dirty="0" smtClean="0">
                <a:solidFill>
                  <a:schemeClr val="tx1"/>
                </a:solidFill>
              </a:rPr>
              <a:t>CC9</a:t>
            </a:r>
            <a:endParaRPr lang="en-CA" dirty="0">
              <a:solidFill>
                <a:schemeClr val="tx1"/>
              </a:solidFill>
            </a:endParaRPr>
          </a:p>
        </p:txBody>
      </p:sp>
      <p:sp>
        <p:nvSpPr>
          <p:cNvPr id="177" name="Line 12"/>
          <p:cNvSpPr>
            <a:spLocks noChangeShapeType="1"/>
          </p:cNvSpPr>
          <p:nvPr/>
        </p:nvSpPr>
        <p:spPr bwMode="auto">
          <a:xfrm flipH="1">
            <a:off x="8686800" y="2362200"/>
            <a:ext cx="25166" cy="3824728"/>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Tree>
    <p:extLst>
      <p:ext uri="{BB962C8B-B14F-4D97-AF65-F5344CB8AC3E}">
        <p14:creationId xmlns="" xmlns:p14="http://schemas.microsoft.com/office/powerpoint/2010/main" val="305151448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2302" name="Rectangle 14"/>
          <p:cNvSpPr>
            <a:spLocks noGrp="1" noChangeArrowheads="1"/>
          </p:cNvSpPr>
          <p:nvPr>
            <p:ph type="title"/>
          </p:nvPr>
        </p:nvSpPr>
        <p:spPr>
          <a:xfrm>
            <a:off x="652463" y="304800"/>
            <a:ext cx="4616450" cy="422275"/>
          </a:xfrm>
          <a:noFill/>
          <a:ln/>
        </p:spPr>
        <p:txBody>
          <a:bodyPr wrap="none"/>
          <a:lstStyle/>
          <a:p>
            <a:r>
              <a:rPr lang="en-US"/>
              <a:t>Yet Another Complication!</a:t>
            </a:r>
          </a:p>
        </p:txBody>
      </p:sp>
      <p:sp>
        <p:nvSpPr>
          <p:cNvPr id="1292303" name="Rectangle 15"/>
          <p:cNvSpPr>
            <a:spLocks noChangeArrowheads="1"/>
          </p:cNvSpPr>
          <p:nvPr/>
        </p:nvSpPr>
        <p:spPr bwMode="auto">
          <a:xfrm>
            <a:off x="328613" y="3119438"/>
            <a:ext cx="358775" cy="3109912"/>
          </a:xfrm>
          <a:prstGeom prst="rect">
            <a:avLst/>
          </a:prstGeom>
          <a:noFill/>
          <a:ln w="12700">
            <a:noFill/>
            <a:miter lim="800000"/>
            <a:headEnd/>
            <a:tailEnd/>
          </a:ln>
          <a:effectLst/>
        </p:spPr>
        <p:txBody>
          <a:bodyPr wrap="none" lIns="90488" tIns="44450" rIns="90488" bIns="44450">
            <a:spAutoFit/>
          </a:bodyPr>
          <a:lstStyle/>
          <a:p>
            <a:pPr algn="ctr"/>
            <a:r>
              <a:rPr lang="en-US" i="1">
                <a:solidFill>
                  <a:schemeClr val="tx1"/>
                </a:solidFill>
              </a:rPr>
              <a:t>I</a:t>
            </a:r>
          </a:p>
          <a:p>
            <a:pPr algn="ctr"/>
            <a:r>
              <a:rPr lang="en-US" i="1">
                <a:solidFill>
                  <a:schemeClr val="tx1"/>
                </a:solidFill>
              </a:rPr>
              <a:t>n</a:t>
            </a:r>
          </a:p>
          <a:p>
            <a:pPr algn="ctr"/>
            <a:r>
              <a:rPr lang="en-US" i="1">
                <a:solidFill>
                  <a:schemeClr val="tx1"/>
                </a:solidFill>
              </a:rPr>
              <a:t>s</a:t>
            </a:r>
          </a:p>
          <a:p>
            <a:pPr algn="ctr"/>
            <a:r>
              <a:rPr lang="en-US" i="1">
                <a:solidFill>
                  <a:schemeClr val="tx1"/>
                </a:solidFill>
              </a:rPr>
              <a:t>t</a:t>
            </a:r>
          </a:p>
          <a:p>
            <a:pPr algn="ctr"/>
            <a:r>
              <a:rPr lang="en-US" i="1">
                <a:solidFill>
                  <a:schemeClr val="tx1"/>
                </a:solidFill>
              </a:rPr>
              <a:t>r.</a:t>
            </a:r>
          </a:p>
          <a:p>
            <a:pPr algn="ctr"/>
            <a:endParaRPr lang="en-US" i="1">
              <a:solidFill>
                <a:schemeClr val="tx1"/>
              </a:solidFill>
            </a:endParaRPr>
          </a:p>
          <a:p>
            <a:pPr algn="ctr"/>
            <a:r>
              <a:rPr lang="en-US" i="1">
                <a:solidFill>
                  <a:schemeClr val="tx1"/>
                </a:solidFill>
              </a:rPr>
              <a:t>O</a:t>
            </a:r>
          </a:p>
          <a:p>
            <a:pPr algn="ctr"/>
            <a:r>
              <a:rPr lang="en-US" i="1">
                <a:solidFill>
                  <a:schemeClr val="tx1"/>
                </a:solidFill>
              </a:rPr>
              <a:t>r</a:t>
            </a:r>
          </a:p>
          <a:p>
            <a:pPr algn="ctr"/>
            <a:r>
              <a:rPr lang="en-US" i="1">
                <a:solidFill>
                  <a:schemeClr val="tx1"/>
                </a:solidFill>
              </a:rPr>
              <a:t>d</a:t>
            </a:r>
          </a:p>
          <a:p>
            <a:pPr algn="ctr"/>
            <a:r>
              <a:rPr lang="en-US" i="1">
                <a:solidFill>
                  <a:schemeClr val="tx1"/>
                </a:solidFill>
              </a:rPr>
              <a:t>e</a:t>
            </a:r>
          </a:p>
          <a:p>
            <a:pPr algn="ctr"/>
            <a:r>
              <a:rPr lang="en-US" i="1">
                <a:solidFill>
                  <a:schemeClr val="tx1"/>
                </a:solidFill>
              </a:rPr>
              <a:t>r</a:t>
            </a:r>
          </a:p>
        </p:txBody>
      </p:sp>
      <p:sp>
        <p:nvSpPr>
          <p:cNvPr id="1292305" name="Rectangle 17"/>
          <p:cNvSpPr>
            <a:spLocks noChangeArrowheads="1"/>
          </p:cNvSpPr>
          <p:nvPr/>
        </p:nvSpPr>
        <p:spPr bwMode="auto">
          <a:xfrm>
            <a:off x="762000" y="3195638"/>
            <a:ext cx="2371725" cy="454025"/>
          </a:xfrm>
          <a:prstGeom prst="rect">
            <a:avLst/>
          </a:prstGeom>
          <a:noFill/>
          <a:ln w="12700">
            <a:noFill/>
            <a:miter lim="800000"/>
            <a:headEnd/>
            <a:tailEnd/>
          </a:ln>
          <a:effectLst/>
        </p:spPr>
        <p:txBody>
          <a:bodyPr wrap="none" lIns="90488" tIns="44450" rIns="90488" bIns="44450">
            <a:spAutoFit/>
          </a:bodyPr>
          <a:lstStyle/>
          <a:p>
            <a:r>
              <a:rPr lang="en-US" sz="2400" b="1">
                <a:solidFill>
                  <a:schemeClr val="tx1"/>
                </a:solidFill>
                <a:latin typeface="Courier New" pitchFamily="49" charset="0"/>
              </a:rPr>
              <a:t>add </a:t>
            </a:r>
            <a:r>
              <a:rPr lang="en-US" sz="2400" b="1">
                <a:latin typeface="Courier New" pitchFamily="49" charset="0"/>
              </a:rPr>
              <a:t>$1</a:t>
            </a:r>
            <a:r>
              <a:rPr lang="en-US" sz="2400" b="1">
                <a:solidFill>
                  <a:schemeClr val="tx1"/>
                </a:solidFill>
                <a:latin typeface="Courier New" pitchFamily="49" charset="0"/>
              </a:rPr>
              <a:t>,$1,$2</a:t>
            </a:r>
          </a:p>
        </p:txBody>
      </p:sp>
      <p:grpSp>
        <p:nvGrpSpPr>
          <p:cNvPr id="2" name="Group 18"/>
          <p:cNvGrpSpPr>
            <a:grpSpLocks/>
          </p:cNvGrpSpPr>
          <p:nvPr/>
        </p:nvGrpSpPr>
        <p:grpSpPr bwMode="auto">
          <a:xfrm>
            <a:off x="3708400" y="2870200"/>
            <a:ext cx="4800600" cy="3449638"/>
            <a:chOff x="2088" y="659"/>
            <a:chExt cx="3024" cy="2816"/>
          </a:xfrm>
        </p:grpSpPr>
        <p:sp>
          <p:nvSpPr>
            <p:cNvPr id="1292307" name="Line 19"/>
            <p:cNvSpPr>
              <a:spLocks noChangeShapeType="1"/>
            </p:cNvSpPr>
            <p:nvPr/>
          </p:nvSpPr>
          <p:spPr bwMode="auto">
            <a:xfrm>
              <a:off x="2088" y="659"/>
              <a:ext cx="0" cy="2816"/>
            </a:xfrm>
            <a:prstGeom prst="line">
              <a:avLst/>
            </a:prstGeom>
            <a:noFill/>
            <a:ln w="25400">
              <a:solidFill>
                <a:schemeClr val="tx1"/>
              </a:solidFill>
              <a:prstDash val="sysDot"/>
              <a:round/>
              <a:headEnd/>
              <a:tailEnd/>
            </a:ln>
            <a:effectLst/>
          </p:spPr>
          <p:txBody>
            <a:bodyPr wrap="none" anchor="ctr"/>
            <a:lstStyle/>
            <a:p>
              <a:endParaRPr lang="en-CA"/>
            </a:p>
          </p:txBody>
        </p:sp>
        <p:sp>
          <p:nvSpPr>
            <p:cNvPr id="1292308" name="Line 20"/>
            <p:cNvSpPr>
              <a:spLocks noChangeShapeType="1"/>
            </p:cNvSpPr>
            <p:nvPr/>
          </p:nvSpPr>
          <p:spPr bwMode="auto">
            <a:xfrm>
              <a:off x="2520" y="659"/>
              <a:ext cx="0" cy="2816"/>
            </a:xfrm>
            <a:prstGeom prst="line">
              <a:avLst/>
            </a:prstGeom>
            <a:noFill/>
            <a:ln w="25400">
              <a:solidFill>
                <a:schemeClr val="tx1"/>
              </a:solidFill>
              <a:prstDash val="sysDot"/>
              <a:round/>
              <a:headEnd/>
              <a:tailEnd/>
            </a:ln>
            <a:effectLst/>
          </p:spPr>
          <p:txBody>
            <a:bodyPr wrap="none" anchor="ctr"/>
            <a:lstStyle/>
            <a:p>
              <a:endParaRPr lang="en-CA"/>
            </a:p>
          </p:txBody>
        </p:sp>
        <p:sp>
          <p:nvSpPr>
            <p:cNvPr id="1292309" name="Line 21"/>
            <p:cNvSpPr>
              <a:spLocks noChangeShapeType="1"/>
            </p:cNvSpPr>
            <p:nvPr/>
          </p:nvSpPr>
          <p:spPr bwMode="auto">
            <a:xfrm>
              <a:off x="2952" y="659"/>
              <a:ext cx="0" cy="2816"/>
            </a:xfrm>
            <a:prstGeom prst="line">
              <a:avLst/>
            </a:prstGeom>
            <a:noFill/>
            <a:ln w="25400">
              <a:solidFill>
                <a:schemeClr val="tx1"/>
              </a:solidFill>
              <a:prstDash val="sysDot"/>
              <a:round/>
              <a:headEnd/>
              <a:tailEnd/>
            </a:ln>
            <a:effectLst/>
          </p:spPr>
          <p:txBody>
            <a:bodyPr wrap="none" anchor="ctr"/>
            <a:lstStyle/>
            <a:p>
              <a:endParaRPr lang="en-CA"/>
            </a:p>
          </p:txBody>
        </p:sp>
        <p:sp>
          <p:nvSpPr>
            <p:cNvPr id="1292310" name="Line 22"/>
            <p:cNvSpPr>
              <a:spLocks noChangeShapeType="1"/>
            </p:cNvSpPr>
            <p:nvPr/>
          </p:nvSpPr>
          <p:spPr bwMode="auto">
            <a:xfrm>
              <a:off x="3384" y="659"/>
              <a:ext cx="0" cy="2816"/>
            </a:xfrm>
            <a:prstGeom prst="line">
              <a:avLst/>
            </a:prstGeom>
            <a:noFill/>
            <a:ln w="25400">
              <a:solidFill>
                <a:schemeClr val="tx1"/>
              </a:solidFill>
              <a:prstDash val="sysDot"/>
              <a:round/>
              <a:headEnd/>
              <a:tailEnd/>
            </a:ln>
            <a:effectLst/>
          </p:spPr>
          <p:txBody>
            <a:bodyPr wrap="none" anchor="ctr"/>
            <a:lstStyle/>
            <a:p>
              <a:endParaRPr lang="en-CA"/>
            </a:p>
          </p:txBody>
        </p:sp>
        <p:sp>
          <p:nvSpPr>
            <p:cNvPr id="1292311" name="Line 23"/>
            <p:cNvSpPr>
              <a:spLocks noChangeShapeType="1"/>
            </p:cNvSpPr>
            <p:nvPr/>
          </p:nvSpPr>
          <p:spPr bwMode="auto">
            <a:xfrm>
              <a:off x="3816" y="659"/>
              <a:ext cx="0" cy="2816"/>
            </a:xfrm>
            <a:prstGeom prst="line">
              <a:avLst/>
            </a:prstGeom>
            <a:noFill/>
            <a:ln w="25400">
              <a:solidFill>
                <a:schemeClr val="tx1"/>
              </a:solidFill>
              <a:prstDash val="sysDot"/>
              <a:round/>
              <a:headEnd/>
              <a:tailEnd/>
            </a:ln>
            <a:effectLst/>
          </p:spPr>
          <p:txBody>
            <a:bodyPr wrap="none" anchor="ctr"/>
            <a:lstStyle/>
            <a:p>
              <a:endParaRPr lang="en-CA"/>
            </a:p>
          </p:txBody>
        </p:sp>
        <p:sp>
          <p:nvSpPr>
            <p:cNvPr id="1292312" name="Line 24"/>
            <p:cNvSpPr>
              <a:spLocks noChangeShapeType="1"/>
            </p:cNvSpPr>
            <p:nvPr/>
          </p:nvSpPr>
          <p:spPr bwMode="auto">
            <a:xfrm>
              <a:off x="4248" y="659"/>
              <a:ext cx="0" cy="2816"/>
            </a:xfrm>
            <a:prstGeom prst="line">
              <a:avLst/>
            </a:prstGeom>
            <a:noFill/>
            <a:ln w="25400">
              <a:solidFill>
                <a:schemeClr val="tx1"/>
              </a:solidFill>
              <a:prstDash val="sysDot"/>
              <a:round/>
              <a:headEnd/>
              <a:tailEnd/>
            </a:ln>
            <a:effectLst/>
          </p:spPr>
          <p:txBody>
            <a:bodyPr wrap="none" anchor="ctr"/>
            <a:lstStyle/>
            <a:p>
              <a:endParaRPr lang="en-CA"/>
            </a:p>
          </p:txBody>
        </p:sp>
        <p:sp>
          <p:nvSpPr>
            <p:cNvPr id="1292313" name="Line 25"/>
            <p:cNvSpPr>
              <a:spLocks noChangeShapeType="1"/>
            </p:cNvSpPr>
            <p:nvPr/>
          </p:nvSpPr>
          <p:spPr bwMode="auto">
            <a:xfrm>
              <a:off x="4680" y="659"/>
              <a:ext cx="0" cy="2816"/>
            </a:xfrm>
            <a:prstGeom prst="line">
              <a:avLst/>
            </a:prstGeom>
            <a:noFill/>
            <a:ln w="25400">
              <a:solidFill>
                <a:schemeClr val="tx1"/>
              </a:solidFill>
              <a:prstDash val="sysDot"/>
              <a:round/>
              <a:headEnd/>
              <a:tailEnd/>
            </a:ln>
            <a:effectLst/>
          </p:spPr>
          <p:txBody>
            <a:bodyPr wrap="none" anchor="ctr"/>
            <a:lstStyle/>
            <a:p>
              <a:endParaRPr lang="en-CA"/>
            </a:p>
          </p:txBody>
        </p:sp>
        <p:sp>
          <p:nvSpPr>
            <p:cNvPr id="1292314" name="Line 26"/>
            <p:cNvSpPr>
              <a:spLocks noChangeShapeType="1"/>
            </p:cNvSpPr>
            <p:nvPr/>
          </p:nvSpPr>
          <p:spPr bwMode="auto">
            <a:xfrm>
              <a:off x="5112" y="659"/>
              <a:ext cx="0" cy="2816"/>
            </a:xfrm>
            <a:prstGeom prst="line">
              <a:avLst/>
            </a:prstGeom>
            <a:noFill/>
            <a:ln w="25400">
              <a:solidFill>
                <a:schemeClr val="tx1"/>
              </a:solidFill>
              <a:prstDash val="sysDot"/>
              <a:round/>
              <a:headEnd/>
              <a:tailEnd/>
            </a:ln>
            <a:effectLst/>
          </p:spPr>
          <p:txBody>
            <a:bodyPr wrap="none" anchor="ctr"/>
            <a:lstStyle/>
            <a:p>
              <a:endParaRPr lang="en-CA"/>
            </a:p>
          </p:txBody>
        </p:sp>
      </p:grpSp>
      <p:sp>
        <p:nvSpPr>
          <p:cNvPr id="1292315" name="Line 27"/>
          <p:cNvSpPr>
            <a:spLocks noChangeShapeType="1"/>
          </p:cNvSpPr>
          <p:nvPr/>
        </p:nvSpPr>
        <p:spPr bwMode="auto">
          <a:xfrm>
            <a:off x="685800" y="3271838"/>
            <a:ext cx="0" cy="2514600"/>
          </a:xfrm>
          <a:prstGeom prst="line">
            <a:avLst/>
          </a:prstGeom>
          <a:noFill/>
          <a:ln w="28575">
            <a:solidFill>
              <a:schemeClr val="tx1"/>
            </a:solidFill>
            <a:round/>
            <a:headEnd/>
            <a:tailEnd type="triangle" w="med" len="med"/>
          </a:ln>
          <a:effectLst/>
        </p:spPr>
        <p:txBody>
          <a:bodyPr/>
          <a:lstStyle/>
          <a:p>
            <a:endParaRPr lang="en-CA"/>
          </a:p>
        </p:txBody>
      </p:sp>
      <p:grpSp>
        <p:nvGrpSpPr>
          <p:cNvPr id="3" name="Group 28"/>
          <p:cNvGrpSpPr>
            <a:grpSpLocks/>
          </p:cNvGrpSpPr>
          <p:nvPr/>
        </p:nvGrpSpPr>
        <p:grpSpPr bwMode="auto">
          <a:xfrm>
            <a:off x="3136900" y="3119438"/>
            <a:ext cx="3355975" cy="838200"/>
            <a:chOff x="1562" y="1152"/>
            <a:chExt cx="2114" cy="528"/>
          </a:xfrm>
        </p:grpSpPr>
        <p:grpSp>
          <p:nvGrpSpPr>
            <p:cNvPr id="4" name="Group 29"/>
            <p:cNvGrpSpPr>
              <a:grpSpLocks/>
            </p:cNvGrpSpPr>
            <p:nvPr/>
          </p:nvGrpSpPr>
          <p:grpSpPr bwMode="auto">
            <a:xfrm>
              <a:off x="2487" y="1152"/>
              <a:ext cx="223" cy="481"/>
              <a:chOff x="2207" y="1413"/>
              <a:chExt cx="223" cy="481"/>
            </a:xfrm>
          </p:grpSpPr>
          <p:sp>
            <p:nvSpPr>
              <p:cNvPr id="1292318" name="Freeform 30"/>
              <p:cNvSpPr>
                <a:spLocks/>
              </p:cNvSpPr>
              <p:nvPr/>
            </p:nvSpPr>
            <p:spPr bwMode="auto">
              <a:xfrm>
                <a:off x="2217" y="1413"/>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92319" name="Rectangle 31"/>
              <p:cNvSpPr>
                <a:spLocks noChangeArrowheads="1"/>
              </p:cNvSpPr>
              <p:nvPr/>
            </p:nvSpPr>
            <p:spPr bwMode="auto">
              <a:xfrm rot="5400000">
                <a:off x="2124" y="1532"/>
                <a:ext cx="376"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ALU</a:t>
                </a:r>
              </a:p>
            </p:txBody>
          </p:sp>
        </p:grpSp>
        <p:grpSp>
          <p:nvGrpSpPr>
            <p:cNvPr id="5" name="Group 32"/>
            <p:cNvGrpSpPr>
              <a:grpSpLocks/>
            </p:cNvGrpSpPr>
            <p:nvPr/>
          </p:nvGrpSpPr>
          <p:grpSpPr bwMode="auto">
            <a:xfrm>
              <a:off x="1562" y="1248"/>
              <a:ext cx="349" cy="289"/>
              <a:chOff x="1282" y="1509"/>
              <a:chExt cx="349" cy="289"/>
            </a:xfrm>
          </p:grpSpPr>
          <p:sp>
            <p:nvSpPr>
              <p:cNvPr id="1292321" name="Rectangle 33"/>
              <p:cNvSpPr>
                <a:spLocks noChangeArrowheads="1"/>
              </p:cNvSpPr>
              <p:nvPr/>
            </p:nvSpPr>
            <p:spPr bwMode="auto">
              <a:xfrm>
                <a:off x="1282" y="1511"/>
                <a:ext cx="257" cy="210"/>
              </a:xfrm>
              <a:prstGeom prst="rect">
                <a:avLst/>
              </a:prstGeom>
              <a:noFill/>
              <a:ln w="12700">
                <a:noFill/>
                <a:miter lim="800000"/>
                <a:headEnd/>
                <a:tailEnd/>
              </a:ln>
              <a:effectLst/>
            </p:spPr>
            <p:txBody>
              <a:bodyPr wrap="none" lIns="90488" tIns="44450" rIns="90488" bIns="44450">
                <a:spAutoFit/>
              </a:bodyPr>
              <a:lstStyle/>
              <a:p>
                <a:pPr algn="ctr"/>
                <a:r>
                  <a:rPr lang="en-US" sz="1600" b="1">
                    <a:solidFill>
                      <a:schemeClr val="tx1"/>
                    </a:solidFill>
                  </a:rPr>
                  <a:t>IM</a:t>
                </a:r>
              </a:p>
            </p:txBody>
          </p:sp>
          <p:grpSp>
            <p:nvGrpSpPr>
              <p:cNvPr id="6" name="Group 34"/>
              <p:cNvGrpSpPr>
                <a:grpSpLocks/>
              </p:cNvGrpSpPr>
              <p:nvPr/>
            </p:nvGrpSpPr>
            <p:grpSpPr bwMode="auto">
              <a:xfrm>
                <a:off x="1291" y="1509"/>
                <a:ext cx="340" cy="289"/>
                <a:chOff x="1291" y="1509"/>
                <a:chExt cx="340" cy="289"/>
              </a:xfrm>
            </p:grpSpPr>
            <p:sp>
              <p:nvSpPr>
                <p:cNvPr id="1292323" name="Freeform 35"/>
                <p:cNvSpPr>
                  <a:spLocks/>
                </p:cNvSpPr>
                <p:nvPr/>
              </p:nvSpPr>
              <p:spPr bwMode="auto">
                <a:xfrm>
                  <a:off x="1291" y="1509"/>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92324" name="Freeform 36"/>
                <p:cNvSpPr>
                  <a:spLocks/>
                </p:cNvSpPr>
                <p:nvPr/>
              </p:nvSpPr>
              <p:spPr bwMode="auto">
                <a:xfrm>
                  <a:off x="1460" y="1509"/>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grpSp>
        <p:sp>
          <p:nvSpPr>
            <p:cNvPr id="1292325" name="Rectangle 37"/>
            <p:cNvSpPr>
              <a:spLocks noChangeArrowheads="1"/>
            </p:cNvSpPr>
            <p:nvPr/>
          </p:nvSpPr>
          <p:spPr bwMode="auto">
            <a:xfrm>
              <a:off x="2012" y="1255"/>
              <a:ext cx="355"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Reg</a:t>
              </a:r>
            </a:p>
          </p:txBody>
        </p:sp>
        <p:grpSp>
          <p:nvGrpSpPr>
            <p:cNvPr id="7" name="Group 38"/>
            <p:cNvGrpSpPr>
              <a:grpSpLocks/>
            </p:cNvGrpSpPr>
            <p:nvPr/>
          </p:nvGrpSpPr>
          <p:grpSpPr bwMode="auto">
            <a:xfrm>
              <a:off x="2031" y="1248"/>
              <a:ext cx="296" cy="289"/>
              <a:chOff x="1751" y="1509"/>
              <a:chExt cx="296" cy="289"/>
            </a:xfrm>
          </p:grpSpPr>
          <p:sp>
            <p:nvSpPr>
              <p:cNvPr id="1292327" name="Freeform 39"/>
              <p:cNvSpPr>
                <a:spLocks/>
              </p:cNvSpPr>
              <p:nvPr/>
            </p:nvSpPr>
            <p:spPr bwMode="auto">
              <a:xfrm>
                <a:off x="1751" y="1509"/>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92328" name="Freeform 40"/>
              <p:cNvSpPr>
                <a:spLocks/>
              </p:cNvSpPr>
              <p:nvPr/>
            </p:nvSpPr>
            <p:spPr bwMode="auto">
              <a:xfrm>
                <a:off x="1899" y="1509"/>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92329" name="Line 41"/>
            <p:cNvSpPr>
              <a:spLocks noChangeShapeType="1"/>
            </p:cNvSpPr>
            <p:nvPr/>
          </p:nvSpPr>
          <p:spPr bwMode="auto">
            <a:xfrm>
              <a:off x="1916" y="1392"/>
              <a:ext cx="116" cy="0"/>
            </a:xfrm>
            <a:prstGeom prst="line">
              <a:avLst/>
            </a:prstGeom>
            <a:noFill/>
            <a:ln w="25400">
              <a:solidFill>
                <a:schemeClr val="tx1"/>
              </a:solidFill>
              <a:round/>
              <a:headEnd/>
              <a:tailEnd/>
            </a:ln>
            <a:effectLst/>
          </p:spPr>
          <p:txBody>
            <a:bodyPr wrap="none" anchor="ctr"/>
            <a:lstStyle/>
            <a:p>
              <a:endParaRPr lang="en-CA"/>
            </a:p>
          </p:txBody>
        </p:sp>
        <p:sp>
          <p:nvSpPr>
            <p:cNvPr id="1292330" name="Freeform 42"/>
            <p:cNvSpPr>
              <a:spLocks/>
            </p:cNvSpPr>
            <p:nvPr/>
          </p:nvSpPr>
          <p:spPr bwMode="auto">
            <a:xfrm>
              <a:off x="1984" y="1296"/>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92331" name="Line 43"/>
            <p:cNvSpPr>
              <a:spLocks noChangeShapeType="1"/>
            </p:cNvSpPr>
            <p:nvPr/>
          </p:nvSpPr>
          <p:spPr bwMode="auto">
            <a:xfrm>
              <a:off x="2332" y="1296"/>
              <a:ext cx="157" cy="0"/>
            </a:xfrm>
            <a:prstGeom prst="line">
              <a:avLst/>
            </a:prstGeom>
            <a:noFill/>
            <a:ln w="25400">
              <a:solidFill>
                <a:schemeClr val="tx1"/>
              </a:solidFill>
              <a:round/>
              <a:headEnd/>
              <a:tailEnd/>
            </a:ln>
            <a:effectLst/>
          </p:spPr>
          <p:txBody>
            <a:bodyPr wrap="none" anchor="ctr"/>
            <a:lstStyle/>
            <a:p>
              <a:endParaRPr lang="en-CA"/>
            </a:p>
          </p:txBody>
        </p:sp>
        <p:sp>
          <p:nvSpPr>
            <p:cNvPr id="1292332" name="Rectangle 44"/>
            <p:cNvSpPr>
              <a:spLocks noChangeArrowheads="1"/>
            </p:cNvSpPr>
            <p:nvPr/>
          </p:nvSpPr>
          <p:spPr bwMode="auto">
            <a:xfrm>
              <a:off x="2829" y="1250"/>
              <a:ext cx="313"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DM</a:t>
              </a:r>
            </a:p>
          </p:txBody>
        </p:sp>
        <p:grpSp>
          <p:nvGrpSpPr>
            <p:cNvPr id="8" name="Group 45"/>
            <p:cNvGrpSpPr>
              <a:grpSpLocks/>
            </p:cNvGrpSpPr>
            <p:nvPr/>
          </p:nvGrpSpPr>
          <p:grpSpPr bwMode="auto">
            <a:xfrm>
              <a:off x="2880" y="1248"/>
              <a:ext cx="325" cy="289"/>
              <a:chOff x="2600" y="1509"/>
              <a:chExt cx="325" cy="289"/>
            </a:xfrm>
          </p:grpSpPr>
          <p:sp>
            <p:nvSpPr>
              <p:cNvPr id="1292334" name="Freeform 46"/>
              <p:cNvSpPr>
                <a:spLocks/>
              </p:cNvSpPr>
              <p:nvPr/>
            </p:nvSpPr>
            <p:spPr bwMode="auto">
              <a:xfrm>
                <a:off x="2600" y="1509"/>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92335" name="Freeform 47"/>
              <p:cNvSpPr>
                <a:spLocks/>
              </p:cNvSpPr>
              <p:nvPr/>
            </p:nvSpPr>
            <p:spPr bwMode="auto">
              <a:xfrm>
                <a:off x="2761" y="1509"/>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92336" name="Rectangle 48"/>
            <p:cNvSpPr>
              <a:spLocks noChangeArrowheads="1"/>
            </p:cNvSpPr>
            <p:nvPr/>
          </p:nvSpPr>
          <p:spPr bwMode="auto">
            <a:xfrm>
              <a:off x="3321" y="1250"/>
              <a:ext cx="355"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Reg</a:t>
              </a:r>
            </a:p>
          </p:txBody>
        </p:sp>
        <p:grpSp>
          <p:nvGrpSpPr>
            <p:cNvPr id="9" name="Group 49"/>
            <p:cNvGrpSpPr>
              <a:grpSpLocks/>
            </p:cNvGrpSpPr>
            <p:nvPr/>
          </p:nvGrpSpPr>
          <p:grpSpPr bwMode="auto">
            <a:xfrm>
              <a:off x="3348" y="1248"/>
              <a:ext cx="284" cy="289"/>
              <a:chOff x="3068" y="1509"/>
              <a:chExt cx="284" cy="289"/>
            </a:xfrm>
          </p:grpSpPr>
          <p:sp>
            <p:nvSpPr>
              <p:cNvPr id="1292338" name="Freeform 50"/>
              <p:cNvSpPr>
                <a:spLocks/>
              </p:cNvSpPr>
              <p:nvPr/>
            </p:nvSpPr>
            <p:spPr bwMode="auto">
              <a:xfrm>
                <a:off x="3068" y="1509"/>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92339" name="Freeform 51"/>
              <p:cNvSpPr>
                <a:spLocks/>
              </p:cNvSpPr>
              <p:nvPr/>
            </p:nvSpPr>
            <p:spPr bwMode="auto">
              <a:xfrm>
                <a:off x="3209" y="1509"/>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92340" name="Line 52"/>
            <p:cNvSpPr>
              <a:spLocks noChangeShapeType="1"/>
            </p:cNvSpPr>
            <p:nvPr/>
          </p:nvSpPr>
          <p:spPr bwMode="auto">
            <a:xfrm>
              <a:off x="3201" y="1392"/>
              <a:ext cx="139" cy="0"/>
            </a:xfrm>
            <a:prstGeom prst="line">
              <a:avLst/>
            </a:prstGeom>
            <a:noFill/>
            <a:ln w="25400">
              <a:solidFill>
                <a:schemeClr val="tx1"/>
              </a:solidFill>
              <a:round/>
              <a:headEnd/>
              <a:tailEnd/>
            </a:ln>
            <a:effectLst/>
          </p:spPr>
          <p:txBody>
            <a:bodyPr wrap="none" anchor="ctr"/>
            <a:lstStyle/>
            <a:p>
              <a:endParaRPr lang="en-CA"/>
            </a:p>
          </p:txBody>
        </p:sp>
        <p:sp>
          <p:nvSpPr>
            <p:cNvPr id="1292341" name="Line 53"/>
            <p:cNvSpPr>
              <a:spLocks noChangeShapeType="1"/>
            </p:cNvSpPr>
            <p:nvPr/>
          </p:nvSpPr>
          <p:spPr bwMode="auto">
            <a:xfrm>
              <a:off x="2717" y="1392"/>
              <a:ext cx="155" cy="0"/>
            </a:xfrm>
            <a:prstGeom prst="line">
              <a:avLst/>
            </a:prstGeom>
            <a:noFill/>
            <a:ln w="25400">
              <a:solidFill>
                <a:schemeClr val="tx1"/>
              </a:solidFill>
              <a:round/>
              <a:headEnd/>
              <a:tailEnd/>
            </a:ln>
            <a:effectLst/>
          </p:spPr>
          <p:txBody>
            <a:bodyPr wrap="none" anchor="ctr"/>
            <a:lstStyle/>
            <a:p>
              <a:endParaRPr lang="en-CA"/>
            </a:p>
          </p:txBody>
        </p:sp>
        <p:sp>
          <p:nvSpPr>
            <p:cNvPr id="1292342" name="Line 54"/>
            <p:cNvSpPr>
              <a:spLocks noChangeShapeType="1"/>
            </p:cNvSpPr>
            <p:nvPr/>
          </p:nvSpPr>
          <p:spPr bwMode="auto">
            <a:xfrm>
              <a:off x="2332" y="1488"/>
              <a:ext cx="157" cy="0"/>
            </a:xfrm>
            <a:prstGeom prst="line">
              <a:avLst/>
            </a:prstGeom>
            <a:noFill/>
            <a:ln w="25400">
              <a:solidFill>
                <a:schemeClr val="tx1"/>
              </a:solidFill>
              <a:round/>
              <a:headEnd/>
              <a:tailEnd/>
            </a:ln>
            <a:effectLst/>
          </p:spPr>
          <p:txBody>
            <a:bodyPr wrap="none" anchor="ctr"/>
            <a:lstStyle/>
            <a:p>
              <a:endParaRPr lang="en-CA"/>
            </a:p>
          </p:txBody>
        </p:sp>
        <p:sp>
          <p:nvSpPr>
            <p:cNvPr id="1292343" name="Line 55"/>
            <p:cNvSpPr>
              <a:spLocks noChangeShapeType="1"/>
            </p:cNvSpPr>
            <p:nvPr/>
          </p:nvSpPr>
          <p:spPr bwMode="auto">
            <a:xfrm>
              <a:off x="2416" y="1488"/>
              <a:ext cx="0" cy="192"/>
            </a:xfrm>
            <a:prstGeom prst="line">
              <a:avLst/>
            </a:prstGeom>
            <a:noFill/>
            <a:ln w="28575">
              <a:solidFill>
                <a:schemeClr val="tx1"/>
              </a:solidFill>
              <a:round/>
              <a:headEnd/>
              <a:tailEnd/>
            </a:ln>
            <a:effectLst/>
          </p:spPr>
          <p:txBody>
            <a:bodyPr/>
            <a:lstStyle/>
            <a:p>
              <a:endParaRPr lang="en-CA"/>
            </a:p>
          </p:txBody>
        </p:sp>
        <p:sp>
          <p:nvSpPr>
            <p:cNvPr id="1292344" name="Line 56"/>
            <p:cNvSpPr>
              <a:spLocks noChangeShapeType="1"/>
            </p:cNvSpPr>
            <p:nvPr/>
          </p:nvSpPr>
          <p:spPr bwMode="auto">
            <a:xfrm>
              <a:off x="2416" y="1680"/>
              <a:ext cx="336" cy="0"/>
            </a:xfrm>
            <a:prstGeom prst="line">
              <a:avLst/>
            </a:prstGeom>
            <a:noFill/>
            <a:ln w="28575">
              <a:solidFill>
                <a:schemeClr val="tx1"/>
              </a:solidFill>
              <a:round/>
              <a:headEnd/>
              <a:tailEnd/>
            </a:ln>
            <a:effectLst/>
          </p:spPr>
          <p:txBody>
            <a:bodyPr/>
            <a:lstStyle/>
            <a:p>
              <a:endParaRPr lang="en-CA"/>
            </a:p>
          </p:txBody>
        </p:sp>
        <p:sp>
          <p:nvSpPr>
            <p:cNvPr id="1292345" name="Line 57"/>
            <p:cNvSpPr>
              <a:spLocks noChangeShapeType="1"/>
            </p:cNvSpPr>
            <p:nvPr/>
          </p:nvSpPr>
          <p:spPr bwMode="auto">
            <a:xfrm>
              <a:off x="2752" y="1392"/>
              <a:ext cx="0" cy="288"/>
            </a:xfrm>
            <a:prstGeom prst="line">
              <a:avLst/>
            </a:prstGeom>
            <a:noFill/>
            <a:ln w="28575">
              <a:solidFill>
                <a:schemeClr val="tx1"/>
              </a:solidFill>
              <a:round/>
              <a:headEnd/>
              <a:tailEnd/>
            </a:ln>
            <a:effectLst/>
          </p:spPr>
          <p:txBody>
            <a:bodyPr/>
            <a:lstStyle/>
            <a:p>
              <a:endParaRPr lang="en-CA"/>
            </a:p>
          </p:txBody>
        </p:sp>
        <p:sp>
          <p:nvSpPr>
            <p:cNvPr id="1292346" name="Line 58"/>
            <p:cNvSpPr>
              <a:spLocks noChangeShapeType="1"/>
            </p:cNvSpPr>
            <p:nvPr/>
          </p:nvSpPr>
          <p:spPr bwMode="auto">
            <a:xfrm flipH="1">
              <a:off x="2832" y="1392"/>
              <a:ext cx="0" cy="240"/>
            </a:xfrm>
            <a:prstGeom prst="line">
              <a:avLst/>
            </a:prstGeom>
            <a:noFill/>
            <a:ln w="28575">
              <a:solidFill>
                <a:schemeClr val="tx1"/>
              </a:solidFill>
              <a:round/>
              <a:headEnd/>
              <a:tailEnd/>
            </a:ln>
            <a:effectLst/>
          </p:spPr>
          <p:txBody>
            <a:bodyPr/>
            <a:lstStyle/>
            <a:p>
              <a:endParaRPr lang="en-CA"/>
            </a:p>
          </p:txBody>
        </p:sp>
        <p:sp>
          <p:nvSpPr>
            <p:cNvPr id="1292347" name="Line 59"/>
            <p:cNvSpPr>
              <a:spLocks noChangeShapeType="1"/>
            </p:cNvSpPr>
            <p:nvPr/>
          </p:nvSpPr>
          <p:spPr bwMode="auto">
            <a:xfrm>
              <a:off x="2832" y="1632"/>
              <a:ext cx="432" cy="0"/>
            </a:xfrm>
            <a:prstGeom prst="line">
              <a:avLst/>
            </a:prstGeom>
            <a:noFill/>
            <a:ln w="28575">
              <a:solidFill>
                <a:schemeClr val="tx1"/>
              </a:solidFill>
              <a:round/>
              <a:headEnd/>
              <a:tailEnd/>
            </a:ln>
            <a:effectLst/>
          </p:spPr>
          <p:txBody>
            <a:bodyPr/>
            <a:lstStyle/>
            <a:p>
              <a:endParaRPr lang="en-CA"/>
            </a:p>
          </p:txBody>
        </p:sp>
        <p:sp>
          <p:nvSpPr>
            <p:cNvPr id="1292348" name="Line 60"/>
            <p:cNvSpPr>
              <a:spLocks noChangeShapeType="1"/>
            </p:cNvSpPr>
            <p:nvPr/>
          </p:nvSpPr>
          <p:spPr bwMode="auto">
            <a:xfrm>
              <a:off x="3264" y="1392"/>
              <a:ext cx="0" cy="240"/>
            </a:xfrm>
            <a:prstGeom prst="line">
              <a:avLst/>
            </a:prstGeom>
            <a:noFill/>
            <a:ln w="28575">
              <a:solidFill>
                <a:schemeClr val="tx1"/>
              </a:solidFill>
              <a:round/>
              <a:headEnd/>
              <a:tailEnd/>
            </a:ln>
            <a:effectLst/>
          </p:spPr>
          <p:txBody>
            <a:bodyPr/>
            <a:lstStyle/>
            <a:p>
              <a:endParaRPr lang="en-CA"/>
            </a:p>
          </p:txBody>
        </p:sp>
      </p:grpSp>
      <p:sp>
        <p:nvSpPr>
          <p:cNvPr id="1292349" name="Rectangle 61"/>
          <p:cNvSpPr>
            <a:spLocks noChangeArrowheads="1"/>
          </p:cNvSpPr>
          <p:nvPr/>
        </p:nvSpPr>
        <p:spPr bwMode="auto">
          <a:xfrm>
            <a:off x="762000" y="4186238"/>
            <a:ext cx="2371725" cy="454025"/>
          </a:xfrm>
          <a:prstGeom prst="rect">
            <a:avLst/>
          </a:prstGeom>
          <a:noFill/>
          <a:ln w="12700">
            <a:noFill/>
            <a:miter lim="800000"/>
            <a:headEnd/>
            <a:tailEnd/>
          </a:ln>
          <a:effectLst/>
        </p:spPr>
        <p:txBody>
          <a:bodyPr wrap="none" lIns="90488" tIns="44450" rIns="90488" bIns="44450">
            <a:spAutoFit/>
          </a:bodyPr>
          <a:lstStyle/>
          <a:p>
            <a:r>
              <a:rPr lang="en-US" sz="2400" b="1">
                <a:solidFill>
                  <a:schemeClr val="tx1"/>
                </a:solidFill>
                <a:latin typeface="Courier New" pitchFamily="49" charset="0"/>
              </a:rPr>
              <a:t>add </a:t>
            </a:r>
            <a:r>
              <a:rPr lang="en-US" sz="2400" b="1">
                <a:latin typeface="Courier New" pitchFamily="49" charset="0"/>
              </a:rPr>
              <a:t>$1</a:t>
            </a:r>
            <a:r>
              <a:rPr lang="en-US" sz="2400" b="1">
                <a:solidFill>
                  <a:schemeClr val="tx1"/>
                </a:solidFill>
                <a:latin typeface="Courier New" pitchFamily="49" charset="0"/>
              </a:rPr>
              <a:t>,</a:t>
            </a:r>
            <a:r>
              <a:rPr lang="en-US" sz="2400" b="1">
                <a:solidFill>
                  <a:srgbClr val="009900"/>
                </a:solidFill>
                <a:latin typeface="Courier New" pitchFamily="49" charset="0"/>
              </a:rPr>
              <a:t>$1</a:t>
            </a:r>
            <a:r>
              <a:rPr lang="en-US" sz="2400" b="1">
                <a:solidFill>
                  <a:schemeClr val="tx1"/>
                </a:solidFill>
                <a:latin typeface="Courier New" pitchFamily="49" charset="0"/>
              </a:rPr>
              <a:t>,$3</a:t>
            </a:r>
          </a:p>
        </p:txBody>
      </p:sp>
      <p:sp>
        <p:nvSpPr>
          <p:cNvPr id="1292350" name="Rectangle 62"/>
          <p:cNvSpPr>
            <a:spLocks noChangeArrowheads="1"/>
          </p:cNvSpPr>
          <p:nvPr/>
        </p:nvSpPr>
        <p:spPr bwMode="auto">
          <a:xfrm>
            <a:off x="762000" y="5253038"/>
            <a:ext cx="2371725" cy="454025"/>
          </a:xfrm>
          <a:prstGeom prst="rect">
            <a:avLst/>
          </a:prstGeom>
          <a:noFill/>
          <a:ln w="12700">
            <a:noFill/>
            <a:miter lim="800000"/>
            <a:headEnd/>
            <a:tailEnd/>
          </a:ln>
          <a:effectLst/>
        </p:spPr>
        <p:txBody>
          <a:bodyPr wrap="none" lIns="90488" tIns="44450" rIns="90488" bIns="44450">
            <a:spAutoFit/>
          </a:bodyPr>
          <a:lstStyle/>
          <a:p>
            <a:r>
              <a:rPr lang="en-US" sz="2400" b="1">
                <a:solidFill>
                  <a:schemeClr val="tx1"/>
                </a:solidFill>
                <a:latin typeface="Courier New" pitchFamily="49" charset="0"/>
              </a:rPr>
              <a:t>add $1,</a:t>
            </a:r>
            <a:r>
              <a:rPr lang="en-US" sz="2400" b="1">
                <a:solidFill>
                  <a:srgbClr val="009900"/>
                </a:solidFill>
                <a:latin typeface="Courier New" pitchFamily="49" charset="0"/>
              </a:rPr>
              <a:t>$1</a:t>
            </a:r>
            <a:r>
              <a:rPr lang="en-US" sz="2400" b="1">
                <a:solidFill>
                  <a:schemeClr val="tx1"/>
                </a:solidFill>
                <a:latin typeface="Courier New" pitchFamily="49" charset="0"/>
              </a:rPr>
              <a:t>,$4</a:t>
            </a:r>
          </a:p>
        </p:txBody>
      </p:sp>
      <p:grpSp>
        <p:nvGrpSpPr>
          <p:cNvPr id="10" name="Group 63"/>
          <p:cNvGrpSpPr>
            <a:grpSpLocks/>
          </p:cNvGrpSpPr>
          <p:nvPr/>
        </p:nvGrpSpPr>
        <p:grpSpPr bwMode="auto">
          <a:xfrm>
            <a:off x="3822700" y="4186238"/>
            <a:ext cx="3355975" cy="838200"/>
            <a:chOff x="1562" y="1152"/>
            <a:chExt cx="2114" cy="528"/>
          </a:xfrm>
        </p:grpSpPr>
        <p:grpSp>
          <p:nvGrpSpPr>
            <p:cNvPr id="11" name="Group 64"/>
            <p:cNvGrpSpPr>
              <a:grpSpLocks/>
            </p:cNvGrpSpPr>
            <p:nvPr/>
          </p:nvGrpSpPr>
          <p:grpSpPr bwMode="auto">
            <a:xfrm>
              <a:off x="2487" y="1152"/>
              <a:ext cx="223" cy="481"/>
              <a:chOff x="2207" y="1413"/>
              <a:chExt cx="223" cy="481"/>
            </a:xfrm>
          </p:grpSpPr>
          <p:sp>
            <p:nvSpPr>
              <p:cNvPr id="1292353" name="Freeform 65"/>
              <p:cNvSpPr>
                <a:spLocks/>
              </p:cNvSpPr>
              <p:nvPr/>
            </p:nvSpPr>
            <p:spPr bwMode="auto">
              <a:xfrm>
                <a:off x="2217" y="1413"/>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92354" name="Rectangle 66"/>
              <p:cNvSpPr>
                <a:spLocks noChangeArrowheads="1"/>
              </p:cNvSpPr>
              <p:nvPr/>
            </p:nvSpPr>
            <p:spPr bwMode="auto">
              <a:xfrm rot="5400000">
                <a:off x="2124" y="1532"/>
                <a:ext cx="376"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ALU</a:t>
                </a:r>
              </a:p>
            </p:txBody>
          </p:sp>
        </p:grpSp>
        <p:grpSp>
          <p:nvGrpSpPr>
            <p:cNvPr id="12" name="Group 67"/>
            <p:cNvGrpSpPr>
              <a:grpSpLocks/>
            </p:cNvGrpSpPr>
            <p:nvPr/>
          </p:nvGrpSpPr>
          <p:grpSpPr bwMode="auto">
            <a:xfrm>
              <a:off x="1562" y="1248"/>
              <a:ext cx="349" cy="289"/>
              <a:chOff x="1282" y="1509"/>
              <a:chExt cx="349" cy="289"/>
            </a:xfrm>
          </p:grpSpPr>
          <p:sp>
            <p:nvSpPr>
              <p:cNvPr id="1292356" name="Rectangle 68"/>
              <p:cNvSpPr>
                <a:spLocks noChangeArrowheads="1"/>
              </p:cNvSpPr>
              <p:nvPr/>
            </p:nvSpPr>
            <p:spPr bwMode="auto">
              <a:xfrm>
                <a:off x="1282" y="1511"/>
                <a:ext cx="257" cy="210"/>
              </a:xfrm>
              <a:prstGeom prst="rect">
                <a:avLst/>
              </a:prstGeom>
              <a:noFill/>
              <a:ln w="12700">
                <a:noFill/>
                <a:miter lim="800000"/>
                <a:headEnd/>
                <a:tailEnd/>
              </a:ln>
              <a:effectLst/>
            </p:spPr>
            <p:txBody>
              <a:bodyPr wrap="none" lIns="90488" tIns="44450" rIns="90488" bIns="44450">
                <a:spAutoFit/>
              </a:bodyPr>
              <a:lstStyle/>
              <a:p>
                <a:pPr algn="ctr"/>
                <a:r>
                  <a:rPr lang="en-US" sz="1600" b="1">
                    <a:solidFill>
                      <a:schemeClr val="tx1"/>
                    </a:solidFill>
                  </a:rPr>
                  <a:t>IM</a:t>
                </a:r>
              </a:p>
            </p:txBody>
          </p:sp>
          <p:grpSp>
            <p:nvGrpSpPr>
              <p:cNvPr id="13" name="Group 69"/>
              <p:cNvGrpSpPr>
                <a:grpSpLocks/>
              </p:cNvGrpSpPr>
              <p:nvPr/>
            </p:nvGrpSpPr>
            <p:grpSpPr bwMode="auto">
              <a:xfrm>
                <a:off x="1291" y="1509"/>
                <a:ext cx="340" cy="289"/>
                <a:chOff x="1291" y="1509"/>
                <a:chExt cx="340" cy="289"/>
              </a:xfrm>
            </p:grpSpPr>
            <p:sp>
              <p:nvSpPr>
                <p:cNvPr id="1292358" name="Freeform 70"/>
                <p:cNvSpPr>
                  <a:spLocks/>
                </p:cNvSpPr>
                <p:nvPr/>
              </p:nvSpPr>
              <p:spPr bwMode="auto">
                <a:xfrm>
                  <a:off x="1291" y="1509"/>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92359" name="Freeform 71"/>
                <p:cNvSpPr>
                  <a:spLocks/>
                </p:cNvSpPr>
                <p:nvPr/>
              </p:nvSpPr>
              <p:spPr bwMode="auto">
                <a:xfrm>
                  <a:off x="1460" y="1509"/>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grpSp>
        <p:sp>
          <p:nvSpPr>
            <p:cNvPr id="1292360" name="Rectangle 72"/>
            <p:cNvSpPr>
              <a:spLocks noChangeArrowheads="1"/>
            </p:cNvSpPr>
            <p:nvPr/>
          </p:nvSpPr>
          <p:spPr bwMode="auto">
            <a:xfrm>
              <a:off x="2012" y="1255"/>
              <a:ext cx="355"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Reg</a:t>
              </a:r>
            </a:p>
          </p:txBody>
        </p:sp>
        <p:grpSp>
          <p:nvGrpSpPr>
            <p:cNvPr id="14" name="Group 73"/>
            <p:cNvGrpSpPr>
              <a:grpSpLocks/>
            </p:cNvGrpSpPr>
            <p:nvPr/>
          </p:nvGrpSpPr>
          <p:grpSpPr bwMode="auto">
            <a:xfrm>
              <a:off x="2031" y="1248"/>
              <a:ext cx="296" cy="289"/>
              <a:chOff x="1751" y="1509"/>
              <a:chExt cx="296" cy="289"/>
            </a:xfrm>
          </p:grpSpPr>
          <p:sp>
            <p:nvSpPr>
              <p:cNvPr id="1292362" name="Freeform 74"/>
              <p:cNvSpPr>
                <a:spLocks/>
              </p:cNvSpPr>
              <p:nvPr/>
            </p:nvSpPr>
            <p:spPr bwMode="auto">
              <a:xfrm>
                <a:off x="1751" y="1509"/>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92363" name="Freeform 75"/>
              <p:cNvSpPr>
                <a:spLocks/>
              </p:cNvSpPr>
              <p:nvPr/>
            </p:nvSpPr>
            <p:spPr bwMode="auto">
              <a:xfrm>
                <a:off x="1899" y="1509"/>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92364" name="Line 76"/>
            <p:cNvSpPr>
              <a:spLocks noChangeShapeType="1"/>
            </p:cNvSpPr>
            <p:nvPr/>
          </p:nvSpPr>
          <p:spPr bwMode="auto">
            <a:xfrm>
              <a:off x="1916" y="1392"/>
              <a:ext cx="116" cy="0"/>
            </a:xfrm>
            <a:prstGeom prst="line">
              <a:avLst/>
            </a:prstGeom>
            <a:noFill/>
            <a:ln w="25400">
              <a:solidFill>
                <a:schemeClr val="tx1"/>
              </a:solidFill>
              <a:round/>
              <a:headEnd/>
              <a:tailEnd/>
            </a:ln>
            <a:effectLst/>
          </p:spPr>
          <p:txBody>
            <a:bodyPr wrap="none" anchor="ctr"/>
            <a:lstStyle/>
            <a:p>
              <a:endParaRPr lang="en-CA"/>
            </a:p>
          </p:txBody>
        </p:sp>
        <p:sp>
          <p:nvSpPr>
            <p:cNvPr id="1292365" name="Freeform 77"/>
            <p:cNvSpPr>
              <a:spLocks/>
            </p:cNvSpPr>
            <p:nvPr/>
          </p:nvSpPr>
          <p:spPr bwMode="auto">
            <a:xfrm>
              <a:off x="1984" y="1296"/>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92366" name="Line 78"/>
            <p:cNvSpPr>
              <a:spLocks noChangeShapeType="1"/>
            </p:cNvSpPr>
            <p:nvPr/>
          </p:nvSpPr>
          <p:spPr bwMode="auto">
            <a:xfrm>
              <a:off x="2332" y="1296"/>
              <a:ext cx="157" cy="0"/>
            </a:xfrm>
            <a:prstGeom prst="line">
              <a:avLst/>
            </a:prstGeom>
            <a:noFill/>
            <a:ln w="25400">
              <a:solidFill>
                <a:schemeClr val="tx1"/>
              </a:solidFill>
              <a:round/>
              <a:headEnd/>
              <a:tailEnd/>
            </a:ln>
            <a:effectLst/>
          </p:spPr>
          <p:txBody>
            <a:bodyPr wrap="none" anchor="ctr"/>
            <a:lstStyle/>
            <a:p>
              <a:endParaRPr lang="en-CA"/>
            </a:p>
          </p:txBody>
        </p:sp>
        <p:sp>
          <p:nvSpPr>
            <p:cNvPr id="1292367" name="Rectangle 79"/>
            <p:cNvSpPr>
              <a:spLocks noChangeArrowheads="1"/>
            </p:cNvSpPr>
            <p:nvPr/>
          </p:nvSpPr>
          <p:spPr bwMode="auto">
            <a:xfrm>
              <a:off x="2829" y="1250"/>
              <a:ext cx="313"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DM</a:t>
              </a:r>
            </a:p>
          </p:txBody>
        </p:sp>
        <p:grpSp>
          <p:nvGrpSpPr>
            <p:cNvPr id="15" name="Group 80"/>
            <p:cNvGrpSpPr>
              <a:grpSpLocks/>
            </p:cNvGrpSpPr>
            <p:nvPr/>
          </p:nvGrpSpPr>
          <p:grpSpPr bwMode="auto">
            <a:xfrm>
              <a:off x="2880" y="1248"/>
              <a:ext cx="325" cy="289"/>
              <a:chOff x="2600" y="1509"/>
              <a:chExt cx="325" cy="289"/>
            </a:xfrm>
          </p:grpSpPr>
          <p:sp>
            <p:nvSpPr>
              <p:cNvPr id="1292369" name="Freeform 81"/>
              <p:cNvSpPr>
                <a:spLocks/>
              </p:cNvSpPr>
              <p:nvPr/>
            </p:nvSpPr>
            <p:spPr bwMode="auto">
              <a:xfrm>
                <a:off x="2600" y="1509"/>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92370" name="Freeform 82"/>
              <p:cNvSpPr>
                <a:spLocks/>
              </p:cNvSpPr>
              <p:nvPr/>
            </p:nvSpPr>
            <p:spPr bwMode="auto">
              <a:xfrm>
                <a:off x="2761" y="1509"/>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92371" name="Rectangle 83"/>
            <p:cNvSpPr>
              <a:spLocks noChangeArrowheads="1"/>
            </p:cNvSpPr>
            <p:nvPr/>
          </p:nvSpPr>
          <p:spPr bwMode="auto">
            <a:xfrm>
              <a:off x="3321" y="1250"/>
              <a:ext cx="355"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Reg</a:t>
              </a:r>
            </a:p>
          </p:txBody>
        </p:sp>
        <p:grpSp>
          <p:nvGrpSpPr>
            <p:cNvPr id="16" name="Group 84"/>
            <p:cNvGrpSpPr>
              <a:grpSpLocks/>
            </p:cNvGrpSpPr>
            <p:nvPr/>
          </p:nvGrpSpPr>
          <p:grpSpPr bwMode="auto">
            <a:xfrm>
              <a:off x="3348" y="1248"/>
              <a:ext cx="284" cy="289"/>
              <a:chOff x="3068" y="1509"/>
              <a:chExt cx="284" cy="289"/>
            </a:xfrm>
          </p:grpSpPr>
          <p:sp>
            <p:nvSpPr>
              <p:cNvPr id="1292373" name="Freeform 85"/>
              <p:cNvSpPr>
                <a:spLocks/>
              </p:cNvSpPr>
              <p:nvPr/>
            </p:nvSpPr>
            <p:spPr bwMode="auto">
              <a:xfrm>
                <a:off x="3068" y="1509"/>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92374" name="Freeform 86"/>
              <p:cNvSpPr>
                <a:spLocks/>
              </p:cNvSpPr>
              <p:nvPr/>
            </p:nvSpPr>
            <p:spPr bwMode="auto">
              <a:xfrm>
                <a:off x="3209" y="1509"/>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92375" name="Line 87"/>
            <p:cNvSpPr>
              <a:spLocks noChangeShapeType="1"/>
            </p:cNvSpPr>
            <p:nvPr/>
          </p:nvSpPr>
          <p:spPr bwMode="auto">
            <a:xfrm>
              <a:off x="3201" y="1392"/>
              <a:ext cx="139" cy="0"/>
            </a:xfrm>
            <a:prstGeom prst="line">
              <a:avLst/>
            </a:prstGeom>
            <a:noFill/>
            <a:ln w="25400">
              <a:solidFill>
                <a:schemeClr val="tx1"/>
              </a:solidFill>
              <a:round/>
              <a:headEnd/>
              <a:tailEnd/>
            </a:ln>
            <a:effectLst/>
          </p:spPr>
          <p:txBody>
            <a:bodyPr wrap="none" anchor="ctr"/>
            <a:lstStyle/>
            <a:p>
              <a:endParaRPr lang="en-CA"/>
            </a:p>
          </p:txBody>
        </p:sp>
        <p:sp>
          <p:nvSpPr>
            <p:cNvPr id="1292376" name="Line 88"/>
            <p:cNvSpPr>
              <a:spLocks noChangeShapeType="1"/>
            </p:cNvSpPr>
            <p:nvPr/>
          </p:nvSpPr>
          <p:spPr bwMode="auto">
            <a:xfrm>
              <a:off x="2717" y="1392"/>
              <a:ext cx="155" cy="0"/>
            </a:xfrm>
            <a:prstGeom prst="line">
              <a:avLst/>
            </a:prstGeom>
            <a:noFill/>
            <a:ln w="25400">
              <a:solidFill>
                <a:schemeClr val="tx1"/>
              </a:solidFill>
              <a:round/>
              <a:headEnd/>
              <a:tailEnd/>
            </a:ln>
            <a:effectLst/>
          </p:spPr>
          <p:txBody>
            <a:bodyPr wrap="none" anchor="ctr"/>
            <a:lstStyle/>
            <a:p>
              <a:endParaRPr lang="en-CA"/>
            </a:p>
          </p:txBody>
        </p:sp>
        <p:sp>
          <p:nvSpPr>
            <p:cNvPr id="1292377" name="Line 89"/>
            <p:cNvSpPr>
              <a:spLocks noChangeShapeType="1"/>
            </p:cNvSpPr>
            <p:nvPr/>
          </p:nvSpPr>
          <p:spPr bwMode="auto">
            <a:xfrm>
              <a:off x="2332" y="1488"/>
              <a:ext cx="157" cy="0"/>
            </a:xfrm>
            <a:prstGeom prst="line">
              <a:avLst/>
            </a:prstGeom>
            <a:noFill/>
            <a:ln w="25400">
              <a:solidFill>
                <a:schemeClr val="tx1"/>
              </a:solidFill>
              <a:round/>
              <a:headEnd/>
              <a:tailEnd/>
            </a:ln>
            <a:effectLst/>
          </p:spPr>
          <p:txBody>
            <a:bodyPr wrap="none" anchor="ctr"/>
            <a:lstStyle/>
            <a:p>
              <a:endParaRPr lang="en-CA"/>
            </a:p>
          </p:txBody>
        </p:sp>
        <p:sp>
          <p:nvSpPr>
            <p:cNvPr id="1292378" name="Line 90"/>
            <p:cNvSpPr>
              <a:spLocks noChangeShapeType="1"/>
            </p:cNvSpPr>
            <p:nvPr/>
          </p:nvSpPr>
          <p:spPr bwMode="auto">
            <a:xfrm>
              <a:off x="2416" y="1488"/>
              <a:ext cx="0" cy="192"/>
            </a:xfrm>
            <a:prstGeom prst="line">
              <a:avLst/>
            </a:prstGeom>
            <a:noFill/>
            <a:ln w="28575">
              <a:solidFill>
                <a:schemeClr val="tx1"/>
              </a:solidFill>
              <a:round/>
              <a:headEnd/>
              <a:tailEnd/>
            </a:ln>
            <a:effectLst/>
          </p:spPr>
          <p:txBody>
            <a:bodyPr/>
            <a:lstStyle/>
            <a:p>
              <a:endParaRPr lang="en-CA"/>
            </a:p>
          </p:txBody>
        </p:sp>
        <p:sp>
          <p:nvSpPr>
            <p:cNvPr id="1292379" name="Line 91"/>
            <p:cNvSpPr>
              <a:spLocks noChangeShapeType="1"/>
            </p:cNvSpPr>
            <p:nvPr/>
          </p:nvSpPr>
          <p:spPr bwMode="auto">
            <a:xfrm>
              <a:off x="2416" y="1680"/>
              <a:ext cx="336" cy="0"/>
            </a:xfrm>
            <a:prstGeom prst="line">
              <a:avLst/>
            </a:prstGeom>
            <a:noFill/>
            <a:ln w="28575">
              <a:solidFill>
                <a:schemeClr val="tx1"/>
              </a:solidFill>
              <a:round/>
              <a:headEnd/>
              <a:tailEnd/>
            </a:ln>
            <a:effectLst/>
          </p:spPr>
          <p:txBody>
            <a:bodyPr/>
            <a:lstStyle/>
            <a:p>
              <a:endParaRPr lang="en-CA"/>
            </a:p>
          </p:txBody>
        </p:sp>
        <p:sp>
          <p:nvSpPr>
            <p:cNvPr id="1292380" name="Line 92"/>
            <p:cNvSpPr>
              <a:spLocks noChangeShapeType="1"/>
            </p:cNvSpPr>
            <p:nvPr/>
          </p:nvSpPr>
          <p:spPr bwMode="auto">
            <a:xfrm>
              <a:off x="2752" y="1392"/>
              <a:ext cx="0" cy="288"/>
            </a:xfrm>
            <a:prstGeom prst="line">
              <a:avLst/>
            </a:prstGeom>
            <a:noFill/>
            <a:ln w="28575">
              <a:solidFill>
                <a:schemeClr val="tx1"/>
              </a:solidFill>
              <a:round/>
              <a:headEnd/>
              <a:tailEnd/>
            </a:ln>
            <a:effectLst/>
          </p:spPr>
          <p:txBody>
            <a:bodyPr/>
            <a:lstStyle/>
            <a:p>
              <a:endParaRPr lang="en-CA"/>
            </a:p>
          </p:txBody>
        </p:sp>
        <p:sp>
          <p:nvSpPr>
            <p:cNvPr id="1292381" name="Line 93"/>
            <p:cNvSpPr>
              <a:spLocks noChangeShapeType="1"/>
            </p:cNvSpPr>
            <p:nvPr/>
          </p:nvSpPr>
          <p:spPr bwMode="auto">
            <a:xfrm flipH="1">
              <a:off x="2832" y="1392"/>
              <a:ext cx="0" cy="240"/>
            </a:xfrm>
            <a:prstGeom prst="line">
              <a:avLst/>
            </a:prstGeom>
            <a:noFill/>
            <a:ln w="28575">
              <a:solidFill>
                <a:schemeClr val="tx1"/>
              </a:solidFill>
              <a:round/>
              <a:headEnd/>
              <a:tailEnd/>
            </a:ln>
            <a:effectLst/>
          </p:spPr>
          <p:txBody>
            <a:bodyPr/>
            <a:lstStyle/>
            <a:p>
              <a:endParaRPr lang="en-CA"/>
            </a:p>
          </p:txBody>
        </p:sp>
        <p:sp>
          <p:nvSpPr>
            <p:cNvPr id="1292382" name="Line 94"/>
            <p:cNvSpPr>
              <a:spLocks noChangeShapeType="1"/>
            </p:cNvSpPr>
            <p:nvPr/>
          </p:nvSpPr>
          <p:spPr bwMode="auto">
            <a:xfrm>
              <a:off x="2832" y="1632"/>
              <a:ext cx="432" cy="0"/>
            </a:xfrm>
            <a:prstGeom prst="line">
              <a:avLst/>
            </a:prstGeom>
            <a:noFill/>
            <a:ln w="28575">
              <a:solidFill>
                <a:schemeClr val="tx1"/>
              </a:solidFill>
              <a:round/>
              <a:headEnd/>
              <a:tailEnd/>
            </a:ln>
            <a:effectLst/>
          </p:spPr>
          <p:txBody>
            <a:bodyPr/>
            <a:lstStyle/>
            <a:p>
              <a:endParaRPr lang="en-CA"/>
            </a:p>
          </p:txBody>
        </p:sp>
        <p:sp>
          <p:nvSpPr>
            <p:cNvPr id="1292383" name="Line 95"/>
            <p:cNvSpPr>
              <a:spLocks noChangeShapeType="1"/>
            </p:cNvSpPr>
            <p:nvPr/>
          </p:nvSpPr>
          <p:spPr bwMode="auto">
            <a:xfrm>
              <a:off x="3264" y="1392"/>
              <a:ext cx="0" cy="240"/>
            </a:xfrm>
            <a:prstGeom prst="line">
              <a:avLst/>
            </a:prstGeom>
            <a:noFill/>
            <a:ln w="28575">
              <a:solidFill>
                <a:schemeClr val="tx1"/>
              </a:solidFill>
              <a:round/>
              <a:headEnd/>
              <a:tailEnd/>
            </a:ln>
            <a:effectLst/>
          </p:spPr>
          <p:txBody>
            <a:bodyPr/>
            <a:lstStyle/>
            <a:p>
              <a:endParaRPr lang="en-CA"/>
            </a:p>
          </p:txBody>
        </p:sp>
      </p:grpSp>
      <p:grpSp>
        <p:nvGrpSpPr>
          <p:cNvPr id="17" name="Group 96"/>
          <p:cNvGrpSpPr>
            <a:grpSpLocks/>
          </p:cNvGrpSpPr>
          <p:nvPr/>
        </p:nvGrpSpPr>
        <p:grpSpPr bwMode="auto">
          <a:xfrm>
            <a:off x="4508500" y="5176838"/>
            <a:ext cx="3355975" cy="838200"/>
            <a:chOff x="1562" y="1152"/>
            <a:chExt cx="2114" cy="528"/>
          </a:xfrm>
        </p:grpSpPr>
        <p:grpSp>
          <p:nvGrpSpPr>
            <p:cNvPr id="18" name="Group 97"/>
            <p:cNvGrpSpPr>
              <a:grpSpLocks/>
            </p:cNvGrpSpPr>
            <p:nvPr/>
          </p:nvGrpSpPr>
          <p:grpSpPr bwMode="auto">
            <a:xfrm>
              <a:off x="2487" y="1152"/>
              <a:ext cx="223" cy="481"/>
              <a:chOff x="2207" y="1413"/>
              <a:chExt cx="223" cy="481"/>
            </a:xfrm>
          </p:grpSpPr>
          <p:sp>
            <p:nvSpPr>
              <p:cNvPr id="1292386" name="Freeform 98"/>
              <p:cNvSpPr>
                <a:spLocks/>
              </p:cNvSpPr>
              <p:nvPr/>
            </p:nvSpPr>
            <p:spPr bwMode="auto">
              <a:xfrm>
                <a:off x="2217" y="1413"/>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92387" name="Rectangle 99"/>
              <p:cNvSpPr>
                <a:spLocks noChangeArrowheads="1"/>
              </p:cNvSpPr>
              <p:nvPr/>
            </p:nvSpPr>
            <p:spPr bwMode="auto">
              <a:xfrm rot="5400000">
                <a:off x="2124" y="1532"/>
                <a:ext cx="376"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ALU</a:t>
                </a:r>
              </a:p>
            </p:txBody>
          </p:sp>
        </p:grpSp>
        <p:grpSp>
          <p:nvGrpSpPr>
            <p:cNvPr id="19" name="Group 100"/>
            <p:cNvGrpSpPr>
              <a:grpSpLocks/>
            </p:cNvGrpSpPr>
            <p:nvPr/>
          </p:nvGrpSpPr>
          <p:grpSpPr bwMode="auto">
            <a:xfrm>
              <a:off x="1562" y="1248"/>
              <a:ext cx="349" cy="289"/>
              <a:chOff x="1282" y="1509"/>
              <a:chExt cx="349" cy="289"/>
            </a:xfrm>
          </p:grpSpPr>
          <p:sp>
            <p:nvSpPr>
              <p:cNvPr id="1292389" name="Rectangle 101"/>
              <p:cNvSpPr>
                <a:spLocks noChangeArrowheads="1"/>
              </p:cNvSpPr>
              <p:nvPr/>
            </p:nvSpPr>
            <p:spPr bwMode="auto">
              <a:xfrm>
                <a:off x="1282" y="1511"/>
                <a:ext cx="257" cy="210"/>
              </a:xfrm>
              <a:prstGeom prst="rect">
                <a:avLst/>
              </a:prstGeom>
              <a:noFill/>
              <a:ln w="12700">
                <a:noFill/>
                <a:miter lim="800000"/>
                <a:headEnd/>
                <a:tailEnd/>
              </a:ln>
              <a:effectLst/>
            </p:spPr>
            <p:txBody>
              <a:bodyPr wrap="none" lIns="90488" tIns="44450" rIns="90488" bIns="44450">
                <a:spAutoFit/>
              </a:bodyPr>
              <a:lstStyle/>
              <a:p>
                <a:pPr algn="ctr"/>
                <a:r>
                  <a:rPr lang="en-US" sz="1600" b="1">
                    <a:solidFill>
                      <a:schemeClr val="tx1"/>
                    </a:solidFill>
                  </a:rPr>
                  <a:t>IM</a:t>
                </a:r>
              </a:p>
            </p:txBody>
          </p:sp>
          <p:grpSp>
            <p:nvGrpSpPr>
              <p:cNvPr id="20" name="Group 102"/>
              <p:cNvGrpSpPr>
                <a:grpSpLocks/>
              </p:cNvGrpSpPr>
              <p:nvPr/>
            </p:nvGrpSpPr>
            <p:grpSpPr bwMode="auto">
              <a:xfrm>
                <a:off x="1291" y="1509"/>
                <a:ext cx="340" cy="289"/>
                <a:chOff x="1291" y="1509"/>
                <a:chExt cx="340" cy="289"/>
              </a:xfrm>
            </p:grpSpPr>
            <p:sp>
              <p:nvSpPr>
                <p:cNvPr id="1292391" name="Freeform 103"/>
                <p:cNvSpPr>
                  <a:spLocks/>
                </p:cNvSpPr>
                <p:nvPr/>
              </p:nvSpPr>
              <p:spPr bwMode="auto">
                <a:xfrm>
                  <a:off x="1291" y="1509"/>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92392" name="Freeform 104"/>
                <p:cNvSpPr>
                  <a:spLocks/>
                </p:cNvSpPr>
                <p:nvPr/>
              </p:nvSpPr>
              <p:spPr bwMode="auto">
                <a:xfrm>
                  <a:off x="1460" y="1509"/>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grpSp>
        <p:sp>
          <p:nvSpPr>
            <p:cNvPr id="1292393" name="Rectangle 105"/>
            <p:cNvSpPr>
              <a:spLocks noChangeArrowheads="1"/>
            </p:cNvSpPr>
            <p:nvPr/>
          </p:nvSpPr>
          <p:spPr bwMode="auto">
            <a:xfrm>
              <a:off x="2012" y="1255"/>
              <a:ext cx="355"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Reg</a:t>
              </a:r>
            </a:p>
          </p:txBody>
        </p:sp>
        <p:grpSp>
          <p:nvGrpSpPr>
            <p:cNvPr id="21" name="Group 106"/>
            <p:cNvGrpSpPr>
              <a:grpSpLocks/>
            </p:cNvGrpSpPr>
            <p:nvPr/>
          </p:nvGrpSpPr>
          <p:grpSpPr bwMode="auto">
            <a:xfrm>
              <a:off x="2031" y="1248"/>
              <a:ext cx="296" cy="289"/>
              <a:chOff x="1751" y="1509"/>
              <a:chExt cx="296" cy="289"/>
            </a:xfrm>
          </p:grpSpPr>
          <p:sp>
            <p:nvSpPr>
              <p:cNvPr id="1292395" name="Freeform 107"/>
              <p:cNvSpPr>
                <a:spLocks/>
              </p:cNvSpPr>
              <p:nvPr/>
            </p:nvSpPr>
            <p:spPr bwMode="auto">
              <a:xfrm>
                <a:off x="1751" y="1509"/>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92396" name="Freeform 108"/>
              <p:cNvSpPr>
                <a:spLocks/>
              </p:cNvSpPr>
              <p:nvPr/>
            </p:nvSpPr>
            <p:spPr bwMode="auto">
              <a:xfrm>
                <a:off x="1899" y="1509"/>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92397" name="Line 109"/>
            <p:cNvSpPr>
              <a:spLocks noChangeShapeType="1"/>
            </p:cNvSpPr>
            <p:nvPr/>
          </p:nvSpPr>
          <p:spPr bwMode="auto">
            <a:xfrm>
              <a:off x="1916" y="1392"/>
              <a:ext cx="116" cy="0"/>
            </a:xfrm>
            <a:prstGeom prst="line">
              <a:avLst/>
            </a:prstGeom>
            <a:noFill/>
            <a:ln w="25400">
              <a:solidFill>
                <a:schemeClr val="tx1"/>
              </a:solidFill>
              <a:round/>
              <a:headEnd/>
              <a:tailEnd/>
            </a:ln>
            <a:effectLst/>
          </p:spPr>
          <p:txBody>
            <a:bodyPr wrap="none" anchor="ctr"/>
            <a:lstStyle/>
            <a:p>
              <a:endParaRPr lang="en-CA"/>
            </a:p>
          </p:txBody>
        </p:sp>
        <p:sp>
          <p:nvSpPr>
            <p:cNvPr id="1292398" name="Freeform 110"/>
            <p:cNvSpPr>
              <a:spLocks/>
            </p:cNvSpPr>
            <p:nvPr/>
          </p:nvSpPr>
          <p:spPr bwMode="auto">
            <a:xfrm>
              <a:off x="1984" y="1296"/>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92399" name="Line 111"/>
            <p:cNvSpPr>
              <a:spLocks noChangeShapeType="1"/>
            </p:cNvSpPr>
            <p:nvPr/>
          </p:nvSpPr>
          <p:spPr bwMode="auto">
            <a:xfrm>
              <a:off x="2332" y="1296"/>
              <a:ext cx="157" cy="0"/>
            </a:xfrm>
            <a:prstGeom prst="line">
              <a:avLst/>
            </a:prstGeom>
            <a:noFill/>
            <a:ln w="25400">
              <a:solidFill>
                <a:schemeClr val="tx1"/>
              </a:solidFill>
              <a:round/>
              <a:headEnd/>
              <a:tailEnd/>
            </a:ln>
            <a:effectLst/>
          </p:spPr>
          <p:txBody>
            <a:bodyPr wrap="none" anchor="ctr"/>
            <a:lstStyle/>
            <a:p>
              <a:endParaRPr lang="en-CA"/>
            </a:p>
          </p:txBody>
        </p:sp>
        <p:sp>
          <p:nvSpPr>
            <p:cNvPr id="1292400" name="Rectangle 112"/>
            <p:cNvSpPr>
              <a:spLocks noChangeArrowheads="1"/>
            </p:cNvSpPr>
            <p:nvPr/>
          </p:nvSpPr>
          <p:spPr bwMode="auto">
            <a:xfrm>
              <a:off x="2829" y="1250"/>
              <a:ext cx="313"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DM</a:t>
              </a:r>
            </a:p>
          </p:txBody>
        </p:sp>
        <p:grpSp>
          <p:nvGrpSpPr>
            <p:cNvPr id="22" name="Group 113"/>
            <p:cNvGrpSpPr>
              <a:grpSpLocks/>
            </p:cNvGrpSpPr>
            <p:nvPr/>
          </p:nvGrpSpPr>
          <p:grpSpPr bwMode="auto">
            <a:xfrm>
              <a:off x="2880" y="1248"/>
              <a:ext cx="325" cy="289"/>
              <a:chOff x="2600" y="1509"/>
              <a:chExt cx="325" cy="289"/>
            </a:xfrm>
          </p:grpSpPr>
          <p:sp>
            <p:nvSpPr>
              <p:cNvPr id="1292402" name="Freeform 114"/>
              <p:cNvSpPr>
                <a:spLocks/>
              </p:cNvSpPr>
              <p:nvPr/>
            </p:nvSpPr>
            <p:spPr bwMode="auto">
              <a:xfrm>
                <a:off x="2600" y="1509"/>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92403" name="Freeform 115"/>
              <p:cNvSpPr>
                <a:spLocks/>
              </p:cNvSpPr>
              <p:nvPr/>
            </p:nvSpPr>
            <p:spPr bwMode="auto">
              <a:xfrm>
                <a:off x="2761" y="1509"/>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92404" name="Rectangle 116"/>
            <p:cNvSpPr>
              <a:spLocks noChangeArrowheads="1"/>
            </p:cNvSpPr>
            <p:nvPr/>
          </p:nvSpPr>
          <p:spPr bwMode="auto">
            <a:xfrm>
              <a:off x="3321" y="1250"/>
              <a:ext cx="355"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Reg</a:t>
              </a:r>
            </a:p>
          </p:txBody>
        </p:sp>
        <p:grpSp>
          <p:nvGrpSpPr>
            <p:cNvPr id="23" name="Group 117"/>
            <p:cNvGrpSpPr>
              <a:grpSpLocks/>
            </p:cNvGrpSpPr>
            <p:nvPr/>
          </p:nvGrpSpPr>
          <p:grpSpPr bwMode="auto">
            <a:xfrm>
              <a:off x="3348" y="1248"/>
              <a:ext cx="284" cy="289"/>
              <a:chOff x="3068" y="1509"/>
              <a:chExt cx="284" cy="289"/>
            </a:xfrm>
          </p:grpSpPr>
          <p:sp>
            <p:nvSpPr>
              <p:cNvPr id="1292406" name="Freeform 118"/>
              <p:cNvSpPr>
                <a:spLocks/>
              </p:cNvSpPr>
              <p:nvPr/>
            </p:nvSpPr>
            <p:spPr bwMode="auto">
              <a:xfrm>
                <a:off x="3068" y="1509"/>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92407" name="Freeform 119"/>
              <p:cNvSpPr>
                <a:spLocks/>
              </p:cNvSpPr>
              <p:nvPr/>
            </p:nvSpPr>
            <p:spPr bwMode="auto">
              <a:xfrm>
                <a:off x="3209" y="1509"/>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92408" name="Line 120"/>
            <p:cNvSpPr>
              <a:spLocks noChangeShapeType="1"/>
            </p:cNvSpPr>
            <p:nvPr/>
          </p:nvSpPr>
          <p:spPr bwMode="auto">
            <a:xfrm>
              <a:off x="3201" y="1392"/>
              <a:ext cx="139" cy="0"/>
            </a:xfrm>
            <a:prstGeom prst="line">
              <a:avLst/>
            </a:prstGeom>
            <a:noFill/>
            <a:ln w="25400">
              <a:solidFill>
                <a:schemeClr val="tx1"/>
              </a:solidFill>
              <a:round/>
              <a:headEnd/>
              <a:tailEnd/>
            </a:ln>
            <a:effectLst/>
          </p:spPr>
          <p:txBody>
            <a:bodyPr wrap="none" anchor="ctr"/>
            <a:lstStyle/>
            <a:p>
              <a:endParaRPr lang="en-CA"/>
            </a:p>
          </p:txBody>
        </p:sp>
        <p:sp>
          <p:nvSpPr>
            <p:cNvPr id="1292409" name="Line 121"/>
            <p:cNvSpPr>
              <a:spLocks noChangeShapeType="1"/>
            </p:cNvSpPr>
            <p:nvPr/>
          </p:nvSpPr>
          <p:spPr bwMode="auto">
            <a:xfrm>
              <a:off x="2717" y="1392"/>
              <a:ext cx="155" cy="0"/>
            </a:xfrm>
            <a:prstGeom prst="line">
              <a:avLst/>
            </a:prstGeom>
            <a:noFill/>
            <a:ln w="25400">
              <a:solidFill>
                <a:schemeClr val="tx1"/>
              </a:solidFill>
              <a:round/>
              <a:headEnd/>
              <a:tailEnd/>
            </a:ln>
            <a:effectLst/>
          </p:spPr>
          <p:txBody>
            <a:bodyPr wrap="none" anchor="ctr"/>
            <a:lstStyle/>
            <a:p>
              <a:endParaRPr lang="en-CA"/>
            </a:p>
          </p:txBody>
        </p:sp>
        <p:sp>
          <p:nvSpPr>
            <p:cNvPr id="1292410" name="Line 122"/>
            <p:cNvSpPr>
              <a:spLocks noChangeShapeType="1"/>
            </p:cNvSpPr>
            <p:nvPr/>
          </p:nvSpPr>
          <p:spPr bwMode="auto">
            <a:xfrm>
              <a:off x="2332" y="1488"/>
              <a:ext cx="157" cy="0"/>
            </a:xfrm>
            <a:prstGeom prst="line">
              <a:avLst/>
            </a:prstGeom>
            <a:noFill/>
            <a:ln w="25400">
              <a:solidFill>
                <a:schemeClr val="tx1"/>
              </a:solidFill>
              <a:round/>
              <a:headEnd/>
              <a:tailEnd/>
            </a:ln>
            <a:effectLst/>
          </p:spPr>
          <p:txBody>
            <a:bodyPr wrap="none" anchor="ctr"/>
            <a:lstStyle/>
            <a:p>
              <a:endParaRPr lang="en-CA"/>
            </a:p>
          </p:txBody>
        </p:sp>
        <p:sp>
          <p:nvSpPr>
            <p:cNvPr id="1292411" name="Line 123"/>
            <p:cNvSpPr>
              <a:spLocks noChangeShapeType="1"/>
            </p:cNvSpPr>
            <p:nvPr/>
          </p:nvSpPr>
          <p:spPr bwMode="auto">
            <a:xfrm>
              <a:off x="2416" y="1488"/>
              <a:ext cx="0" cy="192"/>
            </a:xfrm>
            <a:prstGeom prst="line">
              <a:avLst/>
            </a:prstGeom>
            <a:noFill/>
            <a:ln w="28575">
              <a:solidFill>
                <a:schemeClr val="tx1"/>
              </a:solidFill>
              <a:round/>
              <a:headEnd/>
              <a:tailEnd/>
            </a:ln>
            <a:effectLst/>
          </p:spPr>
          <p:txBody>
            <a:bodyPr/>
            <a:lstStyle/>
            <a:p>
              <a:endParaRPr lang="en-CA"/>
            </a:p>
          </p:txBody>
        </p:sp>
        <p:sp>
          <p:nvSpPr>
            <p:cNvPr id="1292412" name="Line 124"/>
            <p:cNvSpPr>
              <a:spLocks noChangeShapeType="1"/>
            </p:cNvSpPr>
            <p:nvPr/>
          </p:nvSpPr>
          <p:spPr bwMode="auto">
            <a:xfrm>
              <a:off x="2416" y="1680"/>
              <a:ext cx="336" cy="0"/>
            </a:xfrm>
            <a:prstGeom prst="line">
              <a:avLst/>
            </a:prstGeom>
            <a:noFill/>
            <a:ln w="28575">
              <a:solidFill>
                <a:schemeClr val="tx1"/>
              </a:solidFill>
              <a:round/>
              <a:headEnd/>
              <a:tailEnd/>
            </a:ln>
            <a:effectLst/>
          </p:spPr>
          <p:txBody>
            <a:bodyPr/>
            <a:lstStyle/>
            <a:p>
              <a:endParaRPr lang="en-CA"/>
            </a:p>
          </p:txBody>
        </p:sp>
        <p:sp>
          <p:nvSpPr>
            <p:cNvPr id="1292413" name="Line 125"/>
            <p:cNvSpPr>
              <a:spLocks noChangeShapeType="1"/>
            </p:cNvSpPr>
            <p:nvPr/>
          </p:nvSpPr>
          <p:spPr bwMode="auto">
            <a:xfrm>
              <a:off x="2752" y="1392"/>
              <a:ext cx="0" cy="288"/>
            </a:xfrm>
            <a:prstGeom prst="line">
              <a:avLst/>
            </a:prstGeom>
            <a:noFill/>
            <a:ln w="28575">
              <a:solidFill>
                <a:schemeClr val="tx1"/>
              </a:solidFill>
              <a:round/>
              <a:headEnd/>
              <a:tailEnd/>
            </a:ln>
            <a:effectLst/>
          </p:spPr>
          <p:txBody>
            <a:bodyPr/>
            <a:lstStyle/>
            <a:p>
              <a:endParaRPr lang="en-CA"/>
            </a:p>
          </p:txBody>
        </p:sp>
        <p:sp>
          <p:nvSpPr>
            <p:cNvPr id="1292414" name="Line 126"/>
            <p:cNvSpPr>
              <a:spLocks noChangeShapeType="1"/>
            </p:cNvSpPr>
            <p:nvPr/>
          </p:nvSpPr>
          <p:spPr bwMode="auto">
            <a:xfrm flipH="1">
              <a:off x="2832" y="1392"/>
              <a:ext cx="0" cy="240"/>
            </a:xfrm>
            <a:prstGeom prst="line">
              <a:avLst/>
            </a:prstGeom>
            <a:noFill/>
            <a:ln w="28575">
              <a:solidFill>
                <a:schemeClr val="tx1"/>
              </a:solidFill>
              <a:round/>
              <a:headEnd/>
              <a:tailEnd/>
            </a:ln>
            <a:effectLst/>
          </p:spPr>
          <p:txBody>
            <a:bodyPr/>
            <a:lstStyle/>
            <a:p>
              <a:endParaRPr lang="en-CA"/>
            </a:p>
          </p:txBody>
        </p:sp>
        <p:sp>
          <p:nvSpPr>
            <p:cNvPr id="1292415" name="Line 127"/>
            <p:cNvSpPr>
              <a:spLocks noChangeShapeType="1"/>
            </p:cNvSpPr>
            <p:nvPr/>
          </p:nvSpPr>
          <p:spPr bwMode="auto">
            <a:xfrm>
              <a:off x="2832" y="1632"/>
              <a:ext cx="432" cy="0"/>
            </a:xfrm>
            <a:prstGeom prst="line">
              <a:avLst/>
            </a:prstGeom>
            <a:noFill/>
            <a:ln w="28575">
              <a:solidFill>
                <a:schemeClr val="tx1"/>
              </a:solidFill>
              <a:round/>
              <a:headEnd/>
              <a:tailEnd/>
            </a:ln>
            <a:effectLst/>
          </p:spPr>
          <p:txBody>
            <a:bodyPr/>
            <a:lstStyle/>
            <a:p>
              <a:endParaRPr lang="en-CA"/>
            </a:p>
          </p:txBody>
        </p:sp>
        <p:sp>
          <p:nvSpPr>
            <p:cNvPr id="1292416" name="Line 128"/>
            <p:cNvSpPr>
              <a:spLocks noChangeShapeType="1"/>
            </p:cNvSpPr>
            <p:nvPr/>
          </p:nvSpPr>
          <p:spPr bwMode="auto">
            <a:xfrm>
              <a:off x="3264" y="1392"/>
              <a:ext cx="0" cy="240"/>
            </a:xfrm>
            <a:prstGeom prst="line">
              <a:avLst/>
            </a:prstGeom>
            <a:noFill/>
            <a:ln w="28575">
              <a:solidFill>
                <a:schemeClr val="tx1"/>
              </a:solidFill>
              <a:round/>
              <a:headEnd/>
              <a:tailEnd/>
            </a:ln>
            <a:effectLst/>
          </p:spPr>
          <p:txBody>
            <a:bodyPr/>
            <a:lstStyle/>
            <a:p>
              <a:endParaRPr lang="en-CA"/>
            </a:p>
          </p:txBody>
        </p:sp>
      </p:grpSp>
      <p:sp>
        <p:nvSpPr>
          <p:cNvPr id="1292417" name="Rectangle 129"/>
          <p:cNvSpPr>
            <a:spLocks noGrp="1" noChangeArrowheads="1"/>
          </p:cNvSpPr>
          <p:nvPr>
            <p:ph type="body" idx="1"/>
          </p:nvPr>
        </p:nvSpPr>
        <p:spPr>
          <a:xfrm>
            <a:off x="381000" y="838200"/>
            <a:ext cx="8305800" cy="1511300"/>
          </a:xfrm>
          <a:noFill/>
          <a:ln/>
        </p:spPr>
        <p:txBody>
          <a:bodyPr/>
          <a:lstStyle/>
          <a:p>
            <a:pPr marL="342900" indent="-342900">
              <a:lnSpc>
                <a:spcPct val="100000"/>
              </a:lnSpc>
              <a:spcBef>
                <a:spcPct val="30000"/>
              </a:spcBef>
            </a:pPr>
            <a:r>
              <a:rPr lang="en-US" dirty="0"/>
              <a:t>Another potential data hazard can occur when there is a conflict between the result of the WB stage instruction and the MEM stage instruction – which should be forwarded?</a:t>
            </a:r>
          </a:p>
        </p:txBody>
      </p:sp>
      <p:sp>
        <p:nvSpPr>
          <p:cNvPr id="130" name="Line 128"/>
          <p:cNvSpPr>
            <a:spLocks noChangeShapeType="1"/>
          </p:cNvSpPr>
          <p:nvPr/>
        </p:nvSpPr>
        <p:spPr bwMode="auto">
          <a:xfrm>
            <a:off x="5105401" y="3505200"/>
            <a:ext cx="76200" cy="914400"/>
          </a:xfrm>
          <a:prstGeom prst="line">
            <a:avLst/>
          </a:prstGeom>
          <a:noFill/>
          <a:ln w="50800">
            <a:solidFill>
              <a:srgbClr val="5A11FD"/>
            </a:solidFill>
            <a:round/>
            <a:headEnd/>
            <a:tailEnd type="triangle" w="med" len="med"/>
          </a:ln>
          <a:effectLst/>
        </p:spPr>
        <p:txBody>
          <a:bodyPr wrap="none" anchor="ctr">
            <a:prstTxWarp prst="textNoShape">
              <a:avLst/>
            </a:prstTxWarp>
          </a:bodyPr>
          <a:lstStyle/>
          <a:p>
            <a:endParaRPr lang="en-US"/>
          </a:p>
        </p:txBody>
      </p:sp>
      <p:sp>
        <p:nvSpPr>
          <p:cNvPr id="131" name="Line 128"/>
          <p:cNvSpPr>
            <a:spLocks noChangeShapeType="1"/>
          </p:cNvSpPr>
          <p:nvPr/>
        </p:nvSpPr>
        <p:spPr bwMode="auto">
          <a:xfrm>
            <a:off x="5791200" y="4572000"/>
            <a:ext cx="76200" cy="914400"/>
          </a:xfrm>
          <a:prstGeom prst="line">
            <a:avLst/>
          </a:prstGeom>
          <a:noFill/>
          <a:ln w="50800">
            <a:solidFill>
              <a:srgbClr val="5A11FD"/>
            </a:solidFill>
            <a:round/>
            <a:headEnd/>
            <a:tailEnd type="triangle" w="med" len="med"/>
          </a:ln>
          <a:effectLst/>
        </p:spPr>
        <p:txBody>
          <a:bodyPr wrap="none" anchor="ctr">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8355" name="Rectangle 3"/>
          <p:cNvSpPr>
            <a:spLocks noGrp="1" noChangeArrowheads="1"/>
          </p:cNvSpPr>
          <p:nvPr>
            <p:ph type="title"/>
          </p:nvPr>
        </p:nvSpPr>
        <p:spPr>
          <a:xfrm>
            <a:off x="533400" y="381000"/>
            <a:ext cx="8153400" cy="422275"/>
          </a:xfrm>
        </p:spPr>
        <p:txBody>
          <a:bodyPr/>
          <a:lstStyle/>
          <a:p>
            <a:r>
              <a:rPr lang="en-US" dirty="0" smtClean="0"/>
              <a:t>Data Hazard Type 2: Load/Use (1/2)</a:t>
            </a:r>
            <a:endParaRPr lang="en-US" dirty="0"/>
          </a:p>
        </p:txBody>
      </p:sp>
      <p:sp>
        <p:nvSpPr>
          <p:cNvPr id="76" name="Content Placeholder 75"/>
          <p:cNvSpPr>
            <a:spLocks noGrp="1"/>
          </p:cNvSpPr>
          <p:nvPr>
            <p:ph idx="1"/>
          </p:nvPr>
        </p:nvSpPr>
        <p:spPr>
          <a:xfrm>
            <a:off x="533400" y="1219200"/>
            <a:ext cx="8153400" cy="3587649"/>
          </a:xfrm>
        </p:spPr>
        <p:txBody>
          <a:bodyPr/>
          <a:lstStyle/>
          <a:p>
            <a:r>
              <a:rPr lang="en-US" sz="2800" dirty="0" smtClean="0"/>
              <a:t>Dataflow backwards in time are hazards</a:t>
            </a:r>
          </a:p>
          <a:p>
            <a:endParaRPr lang="en-US" sz="1000" dirty="0" smtClean="0"/>
          </a:p>
          <a:p>
            <a:endParaRPr lang="en-US" sz="1000" dirty="0" smtClean="0"/>
          </a:p>
          <a:p>
            <a:endParaRPr lang="en-US" sz="2800" dirty="0" smtClean="0"/>
          </a:p>
          <a:p>
            <a:endParaRPr lang="en-US" sz="2800" dirty="0" smtClean="0"/>
          </a:p>
          <a:p>
            <a:endParaRPr lang="en-US" sz="2800" dirty="0" smtClean="0"/>
          </a:p>
          <a:p>
            <a:pPr>
              <a:buNone/>
            </a:pPr>
            <a:endParaRPr lang="en-US" sz="2800" dirty="0" smtClean="0"/>
          </a:p>
        </p:txBody>
      </p:sp>
      <p:grpSp>
        <p:nvGrpSpPr>
          <p:cNvPr id="2" name="Group 4"/>
          <p:cNvGrpSpPr>
            <a:grpSpLocks/>
          </p:cNvGrpSpPr>
          <p:nvPr/>
        </p:nvGrpSpPr>
        <p:grpSpPr bwMode="auto">
          <a:xfrm>
            <a:off x="3683000" y="2108200"/>
            <a:ext cx="4800600" cy="2481263"/>
            <a:chOff x="2320" y="1021"/>
            <a:chExt cx="3024" cy="1563"/>
          </a:xfrm>
        </p:grpSpPr>
        <p:sp>
          <p:nvSpPr>
            <p:cNvPr id="2788357" name="Line 5"/>
            <p:cNvSpPr>
              <a:spLocks noChangeShapeType="1"/>
            </p:cNvSpPr>
            <p:nvPr/>
          </p:nvSpPr>
          <p:spPr bwMode="auto">
            <a:xfrm>
              <a:off x="2320" y="1021"/>
              <a:ext cx="0" cy="1563"/>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8358" name="Line 6"/>
            <p:cNvSpPr>
              <a:spLocks noChangeShapeType="1"/>
            </p:cNvSpPr>
            <p:nvPr/>
          </p:nvSpPr>
          <p:spPr bwMode="auto">
            <a:xfrm>
              <a:off x="2752" y="1021"/>
              <a:ext cx="0" cy="1563"/>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8359" name="Line 7"/>
            <p:cNvSpPr>
              <a:spLocks noChangeShapeType="1"/>
            </p:cNvSpPr>
            <p:nvPr/>
          </p:nvSpPr>
          <p:spPr bwMode="auto">
            <a:xfrm>
              <a:off x="3184" y="1021"/>
              <a:ext cx="0" cy="1563"/>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8360" name="Line 8"/>
            <p:cNvSpPr>
              <a:spLocks noChangeShapeType="1"/>
            </p:cNvSpPr>
            <p:nvPr/>
          </p:nvSpPr>
          <p:spPr bwMode="auto">
            <a:xfrm>
              <a:off x="3616" y="1021"/>
              <a:ext cx="0" cy="1563"/>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8361" name="Line 9"/>
            <p:cNvSpPr>
              <a:spLocks noChangeShapeType="1"/>
            </p:cNvSpPr>
            <p:nvPr/>
          </p:nvSpPr>
          <p:spPr bwMode="auto">
            <a:xfrm>
              <a:off x="4048" y="1021"/>
              <a:ext cx="0" cy="1563"/>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8362" name="Line 10"/>
            <p:cNvSpPr>
              <a:spLocks noChangeShapeType="1"/>
            </p:cNvSpPr>
            <p:nvPr/>
          </p:nvSpPr>
          <p:spPr bwMode="auto">
            <a:xfrm>
              <a:off x="4480" y="1021"/>
              <a:ext cx="0" cy="1563"/>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8363" name="Line 11"/>
            <p:cNvSpPr>
              <a:spLocks noChangeShapeType="1"/>
            </p:cNvSpPr>
            <p:nvPr/>
          </p:nvSpPr>
          <p:spPr bwMode="auto">
            <a:xfrm>
              <a:off x="4912" y="1021"/>
              <a:ext cx="0" cy="1563"/>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8364" name="Line 12"/>
            <p:cNvSpPr>
              <a:spLocks noChangeShapeType="1"/>
            </p:cNvSpPr>
            <p:nvPr/>
          </p:nvSpPr>
          <p:spPr bwMode="auto">
            <a:xfrm>
              <a:off x="5344" y="1021"/>
              <a:ext cx="0" cy="1563"/>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grpSp>
      <p:grpSp>
        <p:nvGrpSpPr>
          <p:cNvPr id="3" name="Group 13"/>
          <p:cNvGrpSpPr>
            <a:grpSpLocks/>
          </p:cNvGrpSpPr>
          <p:nvPr/>
        </p:nvGrpSpPr>
        <p:grpSpPr bwMode="auto">
          <a:xfrm>
            <a:off x="855663" y="3187700"/>
            <a:ext cx="6191250" cy="763588"/>
            <a:chOff x="539" y="2008"/>
            <a:chExt cx="3900" cy="481"/>
          </a:xfrm>
        </p:grpSpPr>
        <p:sp>
          <p:nvSpPr>
            <p:cNvPr id="2788366" name="Freeform 14" descr="25%"/>
            <p:cNvSpPr>
              <a:spLocks/>
            </p:cNvSpPr>
            <p:nvPr/>
          </p:nvSpPr>
          <p:spPr bwMode="auto">
            <a:xfrm>
              <a:off x="2970" y="2104"/>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pattFill prst="pct25">
              <a:fgClr>
                <a:schemeClr val="accent1"/>
              </a:fgClr>
              <a:bgClr>
                <a:srgbClr val="FFFFFF"/>
              </a:bgClr>
            </a:patt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367" name="Rectangle 15"/>
            <p:cNvSpPr>
              <a:spLocks noChangeArrowheads="1"/>
            </p:cNvSpPr>
            <p:nvPr/>
          </p:nvSpPr>
          <p:spPr bwMode="auto">
            <a:xfrm>
              <a:off x="539" y="2105"/>
              <a:ext cx="1462" cy="289"/>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400" b="1" dirty="0">
                  <a:solidFill>
                    <a:schemeClr val="tx1"/>
                  </a:solidFill>
                  <a:latin typeface="Arial" pitchFamily="-65" charset="0"/>
                </a:rPr>
                <a:t>sub $t3,</a:t>
              </a:r>
              <a:r>
                <a:rPr lang="en-US" sz="2400" b="1" u="sng" dirty="0">
                  <a:solidFill>
                    <a:schemeClr val="accent2"/>
                  </a:solidFill>
                  <a:latin typeface="Arial" pitchFamily="-65" charset="0"/>
                </a:rPr>
                <a:t>$t0</a:t>
              </a:r>
              <a:r>
                <a:rPr lang="en-US" sz="2400" b="1" dirty="0">
                  <a:solidFill>
                    <a:schemeClr val="tx1"/>
                  </a:solidFill>
                  <a:latin typeface="Arial" pitchFamily="-65" charset="0"/>
                </a:rPr>
                <a:t>,$t2</a:t>
              </a:r>
            </a:p>
          </p:txBody>
        </p:sp>
        <p:grpSp>
          <p:nvGrpSpPr>
            <p:cNvPr id="4" name="Group 16"/>
            <p:cNvGrpSpPr>
              <a:grpSpLocks/>
            </p:cNvGrpSpPr>
            <p:nvPr/>
          </p:nvGrpSpPr>
          <p:grpSpPr bwMode="auto">
            <a:xfrm>
              <a:off x="3278" y="2008"/>
              <a:ext cx="223" cy="481"/>
              <a:chOff x="3278" y="1701"/>
              <a:chExt cx="223" cy="481"/>
            </a:xfrm>
          </p:grpSpPr>
          <p:sp>
            <p:nvSpPr>
              <p:cNvPr id="2788369" name="Freeform 17"/>
              <p:cNvSpPr>
                <a:spLocks/>
              </p:cNvSpPr>
              <p:nvPr/>
            </p:nvSpPr>
            <p:spPr bwMode="auto">
              <a:xfrm>
                <a:off x="3288" y="1701"/>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370" name="Rectangle 18"/>
              <p:cNvSpPr>
                <a:spLocks noChangeArrowheads="1"/>
              </p:cNvSpPr>
              <p:nvPr/>
            </p:nvSpPr>
            <p:spPr bwMode="auto">
              <a:xfrm rot="5400000">
                <a:off x="3191" y="1824"/>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grpSp>
          <p:nvGrpSpPr>
            <p:cNvPr id="5" name="Group 19"/>
            <p:cNvGrpSpPr>
              <a:grpSpLocks/>
            </p:cNvGrpSpPr>
            <p:nvPr/>
          </p:nvGrpSpPr>
          <p:grpSpPr bwMode="auto">
            <a:xfrm>
              <a:off x="2362" y="2104"/>
              <a:ext cx="340" cy="289"/>
              <a:chOff x="2362" y="1797"/>
              <a:chExt cx="340" cy="289"/>
            </a:xfrm>
          </p:grpSpPr>
          <p:sp>
            <p:nvSpPr>
              <p:cNvPr id="2788372" name="Rectangle 20"/>
              <p:cNvSpPr>
                <a:spLocks noChangeArrowheads="1"/>
              </p:cNvSpPr>
              <p:nvPr/>
            </p:nvSpPr>
            <p:spPr bwMode="auto">
              <a:xfrm>
                <a:off x="2368" y="1799"/>
                <a:ext cx="228" cy="210"/>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r>
                  <a:rPr lang="en-US" sz="1600" b="1">
                    <a:solidFill>
                      <a:schemeClr val="tx1"/>
                    </a:solidFill>
                    <a:latin typeface="Times" pitchFamily="-65" charset="0"/>
                  </a:rPr>
                  <a:t>I$</a:t>
                </a:r>
              </a:p>
            </p:txBody>
          </p:sp>
          <p:grpSp>
            <p:nvGrpSpPr>
              <p:cNvPr id="6" name="Group 21"/>
              <p:cNvGrpSpPr>
                <a:grpSpLocks/>
              </p:cNvGrpSpPr>
              <p:nvPr/>
            </p:nvGrpSpPr>
            <p:grpSpPr bwMode="auto">
              <a:xfrm>
                <a:off x="2362" y="1797"/>
                <a:ext cx="340" cy="289"/>
                <a:chOff x="2362" y="1797"/>
                <a:chExt cx="340" cy="289"/>
              </a:xfrm>
            </p:grpSpPr>
            <p:sp>
              <p:nvSpPr>
                <p:cNvPr id="2788374" name="Freeform 22"/>
                <p:cNvSpPr>
                  <a:spLocks/>
                </p:cNvSpPr>
                <p:nvPr/>
              </p:nvSpPr>
              <p:spPr bwMode="auto">
                <a:xfrm>
                  <a:off x="2362" y="1797"/>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375" name="Freeform 23"/>
                <p:cNvSpPr>
                  <a:spLocks/>
                </p:cNvSpPr>
                <p:nvPr/>
              </p:nvSpPr>
              <p:spPr bwMode="auto">
                <a:xfrm>
                  <a:off x="2531" y="1797"/>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88376" name="Rectangle 24"/>
            <p:cNvSpPr>
              <a:spLocks noChangeArrowheads="1"/>
            </p:cNvSpPr>
            <p:nvPr/>
          </p:nvSpPr>
          <p:spPr bwMode="auto">
            <a:xfrm>
              <a:off x="2803" y="2111"/>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88377" name="Freeform 25"/>
            <p:cNvSpPr>
              <a:spLocks/>
            </p:cNvSpPr>
            <p:nvPr/>
          </p:nvSpPr>
          <p:spPr bwMode="auto">
            <a:xfrm>
              <a:off x="2822" y="2104"/>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378" name="Line 26"/>
            <p:cNvSpPr>
              <a:spLocks noChangeShapeType="1"/>
            </p:cNvSpPr>
            <p:nvPr/>
          </p:nvSpPr>
          <p:spPr bwMode="auto">
            <a:xfrm>
              <a:off x="2707" y="2248"/>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8379" name="Freeform 27"/>
            <p:cNvSpPr>
              <a:spLocks/>
            </p:cNvSpPr>
            <p:nvPr/>
          </p:nvSpPr>
          <p:spPr bwMode="auto">
            <a:xfrm>
              <a:off x="2769" y="2152"/>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380" name="Line 28"/>
            <p:cNvSpPr>
              <a:spLocks noChangeShapeType="1"/>
            </p:cNvSpPr>
            <p:nvPr/>
          </p:nvSpPr>
          <p:spPr bwMode="auto">
            <a:xfrm>
              <a:off x="3123" y="2152"/>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8381" name="Rectangle 29"/>
            <p:cNvSpPr>
              <a:spLocks noChangeArrowheads="1"/>
            </p:cNvSpPr>
            <p:nvPr/>
          </p:nvSpPr>
          <p:spPr bwMode="auto">
            <a:xfrm>
              <a:off x="3620" y="2106"/>
              <a:ext cx="30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7" name="Group 30"/>
            <p:cNvGrpSpPr>
              <a:grpSpLocks/>
            </p:cNvGrpSpPr>
            <p:nvPr/>
          </p:nvGrpSpPr>
          <p:grpSpPr bwMode="auto">
            <a:xfrm>
              <a:off x="3671" y="2104"/>
              <a:ext cx="325" cy="289"/>
              <a:chOff x="3671" y="1797"/>
              <a:chExt cx="325" cy="289"/>
            </a:xfrm>
          </p:grpSpPr>
          <p:sp>
            <p:nvSpPr>
              <p:cNvPr id="2788383" name="Freeform 31"/>
              <p:cNvSpPr>
                <a:spLocks/>
              </p:cNvSpPr>
              <p:nvPr/>
            </p:nvSpPr>
            <p:spPr bwMode="auto">
              <a:xfrm>
                <a:off x="3671" y="1797"/>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384" name="Freeform 32"/>
              <p:cNvSpPr>
                <a:spLocks/>
              </p:cNvSpPr>
              <p:nvPr/>
            </p:nvSpPr>
            <p:spPr bwMode="auto">
              <a:xfrm>
                <a:off x="3832" y="1797"/>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8385" name="Rectangle 33"/>
            <p:cNvSpPr>
              <a:spLocks noChangeArrowheads="1"/>
            </p:cNvSpPr>
            <p:nvPr/>
          </p:nvSpPr>
          <p:spPr bwMode="auto">
            <a:xfrm>
              <a:off x="4112" y="2106"/>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8" name="Group 34"/>
            <p:cNvGrpSpPr>
              <a:grpSpLocks/>
            </p:cNvGrpSpPr>
            <p:nvPr/>
          </p:nvGrpSpPr>
          <p:grpSpPr bwMode="auto">
            <a:xfrm>
              <a:off x="4139" y="2104"/>
              <a:ext cx="284" cy="289"/>
              <a:chOff x="4139" y="1797"/>
              <a:chExt cx="284" cy="289"/>
            </a:xfrm>
          </p:grpSpPr>
          <p:sp>
            <p:nvSpPr>
              <p:cNvPr id="2788387" name="Freeform 35"/>
              <p:cNvSpPr>
                <a:spLocks/>
              </p:cNvSpPr>
              <p:nvPr/>
            </p:nvSpPr>
            <p:spPr bwMode="auto">
              <a:xfrm>
                <a:off x="4139" y="1797"/>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388" name="Freeform 36"/>
              <p:cNvSpPr>
                <a:spLocks/>
              </p:cNvSpPr>
              <p:nvPr/>
            </p:nvSpPr>
            <p:spPr bwMode="auto">
              <a:xfrm>
                <a:off x="4280" y="1797"/>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8389" name="Line 37"/>
            <p:cNvSpPr>
              <a:spLocks noChangeShapeType="1"/>
            </p:cNvSpPr>
            <p:nvPr/>
          </p:nvSpPr>
          <p:spPr bwMode="auto">
            <a:xfrm>
              <a:off x="3992" y="2248"/>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8390" name="Line 38"/>
            <p:cNvSpPr>
              <a:spLocks noChangeShapeType="1"/>
            </p:cNvSpPr>
            <p:nvPr/>
          </p:nvSpPr>
          <p:spPr bwMode="auto">
            <a:xfrm>
              <a:off x="3508" y="2248"/>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8392" name="Line 40"/>
            <p:cNvSpPr>
              <a:spLocks noChangeShapeType="1"/>
            </p:cNvSpPr>
            <p:nvPr/>
          </p:nvSpPr>
          <p:spPr bwMode="auto">
            <a:xfrm>
              <a:off x="3123" y="2344"/>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sp>
        <p:nvSpPr>
          <p:cNvPr id="2788395" name="Oval 43"/>
          <p:cNvSpPr>
            <a:spLocks noChangeArrowheads="1"/>
          </p:cNvSpPr>
          <p:nvPr/>
        </p:nvSpPr>
        <p:spPr bwMode="auto">
          <a:xfrm>
            <a:off x="6324600" y="2819400"/>
            <a:ext cx="93662" cy="93663"/>
          </a:xfrm>
          <a:prstGeom prst="ellipse">
            <a:avLst/>
          </a:prstGeom>
          <a:solidFill>
            <a:schemeClr val="accent1"/>
          </a:solidFill>
          <a:ln w="25400">
            <a:solidFill>
              <a:schemeClr val="tx1"/>
            </a:solidFill>
            <a:round/>
            <a:headEnd/>
            <a:tailEnd/>
          </a:ln>
          <a:effectLst/>
        </p:spPr>
        <p:txBody>
          <a:bodyPr wrap="none" anchor="ctr">
            <a:prstTxWarp prst="textNoShape">
              <a:avLst/>
            </a:prstTxWarp>
          </a:bodyPr>
          <a:lstStyle/>
          <a:p>
            <a:endParaRPr lang="en-US"/>
          </a:p>
        </p:txBody>
      </p:sp>
      <p:sp>
        <p:nvSpPr>
          <p:cNvPr id="2788396" name="Freeform 44" descr="25%"/>
          <p:cNvSpPr>
            <a:spLocks/>
          </p:cNvSpPr>
          <p:nvPr/>
        </p:nvSpPr>
        <p:spPr bwMode="auto">
          <a:xfrm>
            <a:off x="5892800" y="2628900"/>
            <a:ext cx="225425" cy="458788"/>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pattFill prst="pct25">
            <a:fgClr>
              <a:schemeClr val="accent1"/>
            </a:fgClr>
            <a:bgClr>
              <a:srgbClr val="FFFFFF"/>
            </a:bgClr>
          </a:patt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397" name="Rectangle 45"/>
          <p:cNvSpPr>
            <a:spLocks noChangeArrowheads="1"/>
          </p:cNvSpPr>
          <p:nvPr/>
        </p:nvSpPr>
        <p:spPr bwMode="auto">
          <a:xfrm>
            <a:off x="881063" y="2617788"/>
            <a:ext cx="1944442" cy="45910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400" b="1" dirty="0" err="1">
                <a:solidFill>
                  <a:schemeClr val="tx1"/>
                </a:solidFill>
                <a:latin typeface="Arial" pitchFamily="-65" charset="0"/>
              </a:rPr>
              <a:t>lw</a:t>
            </a:r>
            <a:r>
              <a:rPr lang="en-US" sz="2400" b="1" dirty="0">
                <a:solidFill>
                  <a:schemeClr val="tx1"/>
                </a:solidFill>
                <a:latin typeface="Arial" pitchFamily="-65" charset="0"/>
              </a:rPr>
              <a:t> </a:t>
            </a:r>
            <a:r>
              <a:rPr lang="en-US" sz="2400" b="1" u="sng" dirty="0">
                <a:solidFill>
                  <a:schemeClr val="accent2"/>
                </a:solidFill>
                <a:latin typeface="Arial" pitchFamily="-65" charset="0"/>
              </a:rPr>
              <a:t>$t0</a:t>
            </a:r>
            <a:r>
              <a:rPr lang="en-US" sz="2400" b="1" dirty="0">
                <a:solidFill>
                  <a:schemeClr val="tx1"/>
                </a:solidFill>
                <a:latin typeface="Arial" pitchFamily="-65" charset="0"/>
              </a:rPr>
              <a:t>,0($t1)</a:t>
            </a:r>
          </a:p>
        </p:txBody>
      </p:sp>
      <p:sp>
        <p:nvSpPr>
          <p:cNvPr id="2788398" name="Rectangle 46"/>
          <p:cNvSpPr>
            <a:spLocks noChangeArrowheads="1"/>
          </p:cNvSpPr>
          <p:nvPr/>
        </p:nvSpPr>
        <p:spPr bwMode="auto">
          <a:xfrm>
            <a:off x="3128963" y="2301875"/>
            <a:ext cx="396875" cy="363538"/>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800" b="1">
                <a:solidFill>
                  <a:schemeClr val="tx1"/>
                </a:solidFill>
                <a:latin typeface="Arial" pitchFamily="-65" charset="0"/>
              </a:rPr>
              <a:t>IF</a:t>
            </a:r>
          </a:p>
        </p:txBody>
      </p:sp>
      <p:sp>
        <p:nvSpPr>
          <p:cNvPr id="2788399" name="Rectangle 47"/>
          <p:cNvSpPr>
            <a:spLocks noChangeArrowheads="1"/>
          </p:cNvSpPr>
          <p:nvPr/>
        </p:nvSpPr>
        <p:spPr bwMode="auto">
          <a:xfrm>
            <a:off x="3738563" y="2301875"/>
            <a:ext cx="790575" cy="363538"/>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800" b="1">
                <a:solidFill>
                  <a:schemeClr val="tx1"/>
                </a:solidFill>
                <a:latin typeface="Arial" pitchFamily="-65" charset="0"/>
              </a:rPr>
              <a:t>ID/RF</a:t>
            </a:r>
          </a:p>
        </p:txBody>
      </p:sp>
      <p:sp>
        <p:nvSpPr>
          <p:cNvPr id="2788400" name="Rectangle 48"/>
          <p:cNvSpPr>
            <a:spLocks noChangeArrowheads="1"/>
          </p:cNvSpPr>
          <p:nvPr/>
        </p:nvSpPr>
        <p:spPr bwMode="auto">
          <a:xfrm>
            <a:off x="4576763" y="2301875"/>
            <a:ext cx="498475" cy="363538"/>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800" b="1">
                <a:solidFill>
                  <a:schemeClr val="tx1"/>
                </a:solidFill>
                <a:latin typeface="Arial" pitchFamily="-65" charset="0"/>
              </a:rPr>
              <a:t>EX</a:t>
            </a:r>
          </a:p>
        </p:txBody>
      </p:sp>
      <p:sp>
        <p:nvSpPr>
          <p:cNvPr id="2788401" name="Rectangle 49"/>
          <p:cNvSpPr>
            <a:spLocks noChangeArrowheads="1"/>
          </p:cNvSpPr>
          <p:nvPr/>
        </p:nvSpPr>
        <p:spPr bwMode="auto">
          <a:xfrm>
            <a:off x="5249863" y="2301875"/>
            <a:ext cx="727075" cy="363538"/>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800" b="1">
                <a:solidFill>
                  <a:schemeClr val="tx1"/>
                </a:solidFill>
                <a:latin typeface="Arial" pitchFamily="-65" charset="0"/>
              </a:rPr>
              <a:t>MEM</a:t>
            </a:r>
          </a:p>
        </p:txBody>
      </p:sp>
      <p:sp>
        <p:nvSpPr>
          <p:cNvPr id="2788402" name="Rectangle 50"/>
          <p:cNvSpPr>
            <a:spLocks noChangeArrowheads="1"/>
          </p:cNvSpPr>
          <p:nvPr/>
        </p:nvSpPr>
        <p:spPr bwMode="auto">
          <a:xfrm>
            <a:off x="6024563" y="2301875"/>
            <a:ext cx="574675" cy="363538"/>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800" b="1">
                <a:solidFill>
                  <a:schemeClr val="tx1"/>
                </a:solidFill>
                <a:latin typeface="Arial" pitchFamily="-65" charset="0"/>
              </a:rPr>
              <a:t>WB</a:t>
            </a:r>
          </a:p>
        </p:txBody>
      </p:sp>
      <p:sp>
        <p:nvSpPr>
          <p:cNvPr id="2788403" name="Freeform 51"/>
          <p:cNvSpPr>
            <a:spLocks/>
          </p:cNvSpPr>
          <p:nvPr/>
        </p:nvSpPr>
        <p:spPr bwMode="auto">
          <a:xfrm>
            <a:off x="4541838" y="2476500"/>
            <a:ext cx="338137" cy="763588"/>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404" name="Rectangle 52"/>
          <p:cNvSpPr>
            <a:spLocks noChangeArrowheads="1"/>
          </p:cNvSpPr>
          <p:nvPr/>
        </p:nvSpPr>
        <p:spPr bwMode="auto">
          <a:xfrm rot="5400000">
            <a:off x="4387851" y="2671762"/>
            <a:ext cx="609600" cy="33337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sp>
        <p:nvSpPr>
          <p:cNvPr id="2788405" name="Rectangle 53"/>
          <p:cNvSpPr>
            <a:spLocks noChangeArrowheads="1"/>
          </p:cNvSpPr>
          <p:nvPr/>
        </p:nvSpPr>
        <p:spPr bwMode="auto">
          <a:xfrm>
            <a:off x="3167063" y="2682875"/>
            <a:ext cx="361950" cy="33337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r>
              <a:rPr lang="en-US" sz="1600" b="1">
                <a:solidFill>
                  <a:schemeClr val="tx1"/>
                </a:solidFill>
                <a:latin typeface="Times" pitchFamily="-65" charset="0"/>
              </a:rPr>
              <a:t>I$</a:t>
            </a:r>
          </a:p>
        </p:txBody>
      </p:sp>
      <p:grpSp>
        <p:nvGrpSpPr>
          <p:cNvPr id="9" name="Group 54"/>
          <p:cNvGrpSpPr>
            <a:grpSpLocks/>
          </p:cNvGrpSpPr>
          <p:nvPr/>
        </p:nvGrpSpPr>
        <p:grpSpPr bwMode="auto">
          <a:xfrm>
            <a:off x="3071813" y="2628900"/>
            <a:ext cx="539750" cy="458788"/>
            <a:chOff x="1935" y="1349"/>
            <a:chExt cx="340" cy="289"/>
          </a:xfrm>
        </p:grpSpPr>
        <p:sp>
          <p:nvSpPr>
            <p:cNvPr id="2788407" name="Freeform 55"/>
            <p:cNvSpPr>
              <a:spLocks/>
            </p:cNvSpPr>
            <p:nvPr/>
          </p:nvSpPr>
          <p:spPr bwMode="auto">
            <a:xfrm>
              <a:off x="1935" y="1349"/>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408" name="Freeform 56"/>
            <p:cNvSpPr>
              <a:spLocks/>
            </p:cNvSpPr>
            <p:nvPr/>
          </p:nvSpPr>
          <p:spPr bwMode="auto">
            <a:xfrm>
              <a:off x="2104" y="1349"/>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8409" name="Rectangle 57"/>
          <p:cNvSpPr>
            <a:spLocks noChangeArrowheads="1"/>
          </p:cNvSpPr>
          <p:nvPr/>
        </p:nvSpPr>
        <p:spPr bwMode="auto">
          <a:xfrm>
            <a:off x="3771900" y="2640013"/>
            <a:ext cx="519113" cy="33337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88410" name="Freeform 58"/>
          <p:cNvSpPr>
            <a:spLocks/>
          </p:cNvSpPr>
          <p:nvPr/>
        </p:nvSpPr>
        <p:spPr bwMode="auto">
          <a:xfrm>
            <a:off x="3802063" y="2628900"/>
            <a:ext cx="236537" cy="458788"/>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411" name="Freeform 59"/>
          <p:cNvSpPr>
            <a:spLocks/>
          </p:cNvSpPr>
          <p:nvPr/>
        </p:nvSpPr>
        <p:spPr bwMode="auto">
          <a:xfrm>
            <a:off x="4037013" y="2628900"/>
            <a:ext cx="234950" cy="458788"/>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412" name="Line 60"/>
          <p:cNvSpPr>
            <a:spLocks noChangeShapeType="1"/>
          </p:cNvSpPr>
          <p:nvPr/>
        </p:nvSpPr>
        <p:spPr bwMode="auto">
          <a:xfrm>
            <a:off x="3619500" y="2857500"/>
            <a:ext cx="152400"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8413" name="Freeform 61"/>
          <p:cNvSpPr>
            <a:spLocks/>
          </p:cNvSpPr>
          <p:nvPr/>
        </p:nvSpPr>
        <p:spPr bwMode="auto">
          <a:xfrm>
            <a:off x="3717925" y="2705100"/>
            <a:ext cx="76200" cy="153988"/>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414" name="Line 62"/>
          <p:cNvSpPr>
            <a:spLocks noChangeShapeType="1"/>
          </p:cNvSpPr>
          <p:nvPr/>
        </p:nvSpPr>
        <p:spPr bwMode="auto">
          <a:xfrm>
            <a:off x="4279900" y="2705100"/>
            <a:ext cx="249238"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8415" name="Rectangle 63"/>
          <p:cNvSpPr>
            <a:spLocks noChangeArrowheads="1"/>
          </p:cNvSpPr>
          <p:nvPr/>
        </p:nvSpPr>
        <p:spPr bwMode="auto">
          <a:xfrm>
            <a:off x="5119688" y="2698750"/>
            <a:ext cx="479425" cy="33337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sp>
        <p:nvSpPr>
          <p:cNvPr id="2788416" name="Rectangle 64"/>
          <p:cNvSpPr>
            <a:spLocks noChangeArrowheads="1"/>
          </p:cNvSpPr>
          <p:nvPr/>
        </p:nvSpPr>
        <p:spPr bwMode="auto">
          <a:xfrm>
            <a:off x="5849938" y="2632075"/>
            <a:ext cx="519112" cy="33337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88417" name="Freeform 65"/>
          <p:cNvSpPr>
            <a:spLocks/>
          </p:cNvSpPr>
          <p:nvPr/>
        </p:nvSpPr>
        <p:spPr bwMode="auto">
          <a:xfrm>
            <a:off x="6116638" y="2628900"/>
            <a:ext cx="227012" cy="458788"/>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418" name="Line 66"/>
          <p:cNvSpPr>
            <a:spLocks noChangeShapeType="1"/>
          </p:cNvSpPr>
          <p:nvPr/>
        </p:nvSpPr>
        <p:spPr bwMode="auto">
          <a:xfrm>
            <a:off x="5638800" y="2895600"/>
            <a:ext cx="220662"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8419" name="Line 67"/>
          <p:cNvSpPr>
            <a:spLocks noChangeShapeType="1"/>
          </p:cNvSpPr>
          <p:nvPr/>
        </p:nvSpPr>
        <p:spPr bwMode="auto">
          <a:xfrm>
            <a:off x="4891088" y="2857500"/>
            <a:ext cx="246062"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8421" name="Line 69"/>
          <p:cNvSpPr>
            <a:spLocks noChangeShapeType="1"/>
          </p:cNvSpPr>
          <p:nvPr/>
        </p:nvSpPr>
        <p:spPr bwMode="auto">
          <a:xfrm>
            <a:off x="4279900" y="3009900"/>
            <a:ext cx="249238"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nvGrpSpPr>
          <p:cNvPr id="10" name="Group 71"/>
          <p:cNvGrpSpPr>
            <a:grpSpLocks/>
          </p:cNvGrpSpPr>
          <p:nvPr/>
        </p:nvGrpSpPr>
        <p:grpSpPr bwMode="auto">
          <a:xfrm>
            <a:off x="5122863" y="2665413"/>
            <a:ext cx="515937" cy="458787"/>
            <a:chOff x="3671" y="1797"/>
            <a:chExt cx="325" cy="289"/>
          </a:xfrm>
        </p:grpSpPr>
        <p:sp>
          <p:nvSpPr>
            <p:cNvPr id="2788424" name="Freeform 72"/>
            <p:cNvSpPr>
              <a:spLocks/>
            </p:cNvSpPr>
            <p:nvPr/>
          </p:nvSpPr>
          <p:spPr bwMode="auto">
            <a:xfrm>
              <a:off x="3671" y="1797"/>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425" name="Freeform 73"/>
            <p:cNvSpPr>
              <a:spLocks/>
            </p:cNvSpPr>
            <p:nvPr/>
          </p:nvSpPr>
          <p:spPr bwMode="auto">
            <a:xfrm>
              <a:off x="3832" y="1797"/>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8394" name="Line 42"/>
          <p:cNvSpPr>
            <a:spLocks noChangeShapeType="1"/>
          </p:cNvSpPr>
          <p:nvPr/>
        </p:nvSpPr>
        <p:spPr bwMode="auto">
          <a:xfrm flipH="1">
            <a:off x="4876800" y="2895601"/>
            <a:ext cx="1447800" cy="533400"/>
          </a:xfrm>
          <a:prstGeom prst="line">
            <a:avLst/>
          </a:prstGeom>
          <a:noFill/>
          <a:ln w="50800">
            <a:solidFill>
              <a:schemeClr val="accent1"/>
            </a:solidFill>
            <a:round/>
            <a:headEnd/>
            <a:tailEnd type="triangle" w="med" len="med"/>
          </a:ln>
          <a:effectLst/>
        </p:spPr>
        <p:txBody>
          <a:bodyPr wrap="none" anchor="ctr">
            <a:prstTxWarp prst="textNoShape">
              <a:avLst/>
            </a:prstTxWarp>
          </a:bodyPr>
          <a:lstStyle/>
          <a:p>
            <a:endParaRPr lang="en-US"/>
          </a:p>
        </p:txBody>
      </p:sp>
      <p:sp>
        <p:nvSpPr>
          <p:cNvPr id="74" name="Slide Number Placeholder 73"/>
          <p:cNvSpPr>
            <a:spLocks noGrp="1"/>
          </p:cNvSpPr>
          <p:nvPr>
            <p:ph type="sldNum" sz="quarter" idx="4"/>
          </p:nvPr>
        </p:nvSpPr>
        <p:spPr/>
        <p:txBody>
          <a:bodyPr/>
          <a:lstStyle/>
          <a:p>
            <a:fld id="{101B89B9-A634-43DB-BA68-EB47C349C293}" type="slidenum">
              <a:rPr lang="en-CA" smtClean="0"/>
              <a:pPr/>
              <a:t>12</a:t>
            </a:fld>
            <a:endParaRPr lang="en-CA"/>
          </a:p>
        </p:txBody>
      </p:sp>
      <p:sp>
        <p:nvSpPr>
          <p:cNvPr id="75" name="TextBox 74"/>
          <p:cNvSpPr txBox="1"/>
          <p:nvPr/>
        </p:nvSpPr>
        <p:spPr>
          <a:xfrm>
            <a:off x="3066242" y="1905000"/>
            <a:ext cx="640380" cy="333642"/>
          </a:xfrm>
          <a:prstGeom prst="rect">
            <a:avLst/>
          </a:prstGeom>
          <a:noFill/>
        </p:spPr>
        <p:txBody>
          <a:bodyPr wrap="none" rtlCol="0">
            <a:spAutoFit/>
          </a:bodyPr>
          <a:lstStyle/>
          <a:p>
            <a:r>
              <a:rPr lang="en-CA" dirty="0" smtClean="0">
                <a:solidFill>
                  <a:schemeClr val="tx1"/>
                </a:solidFill>
              </a:rPr>
              <a:t>CC1</a:t>
            </a:r>
            <a:endParaRPr lang="en-CA" dirty="0">
              <a:solidFill>
                <a:schemeClr val="tx1"/>
              </a:solidFill>
            </a:endParaRPr>
          </a:p>
        </p:txBody>
      </p:sp>
      <p:sp>
        <p:nvSpPr>
          <p:cNvPr id="77" name="TextBox 76"/>
          <p:cNvSpPr txBox="1"/>
          <p:nvPr/>
        </p:nvSpPr>
        <p:spPr>
          <a:xfrm>
            <a:off x="3670229" y="1905000"/>
            <a:ext cx="640380" cy="333642"/>
          </a:xfrm>
          <a:prstGeom prst="rect">
            <a:avLst/>
          </a:prstGeom>
          <a:noFill/>
        </p:spPr>
        <p:txBody>
          <a:bodyPr wrap="none" rtlCol="0">
            <a:spAutoFit/>
          </a:bodyPr>
          <a:lstStyle/>
          <a:p>
            <a:r>
              <a:rPr lang="en-CA" dirty="0" smtClean="0">
                <a:solidFill>
                  <a:schemeClr val="tx1"/>
                </a:solidFill>
              </a:rPr>
              <a:t>CC2</a:t>
            </a:r>
            <a:endParaRPr lang="en-CA" dirty="0">
              <a:solidFill>
                <a:schemeClr val="tx1"/>
              </a:solidFill>
            </a:endParaRPr>
          </a:p>
        </p:txBody>
      </p:sp>
      <p:sp>
        <p:nvSpPr>
          <p:cNvPr id="78" name="TextBox 77"/>
          <p:cNvSpPr txBox="1"/>
          <p:nvPr/>
        </p:nvSpPr>
        <p:spPr>
          <a:xfrm>
            <a:off x="4349714" y="1905000"/>
            <a:ext cx="640380" cy="333642"/>
          </a:xfrm>
          <a:prstGeom prst="rect">
            <a:avLst/>
          </a:prstGeom>
          <a:noFill/>
        </p:spPr>
        <p:txBody>
          <a:bodyPr wrap="none" rtlCol="0">
            <a:spAutoFit/>
          </a:bodyPr>
          <a:lstStyle/>
          <a:p>
            <a:r>
              <a:rPr lang="en-CA" dirty="0" smtClean="0">
                <a:solidFill>
                  <a:schemeClr val="tx1"/>
                </a:solidFill>
              </a:rPr>
              <a:t>CC3</a:t>
            </a:r>
            <a:endParaRPr lang="en-CA" dirty="0">
              <a:solidFill>
                <a:schemeClr val="tx1"/>
              </a:solidFill>
            </a:endParaRPr>
          </a:p>
        </p:txBody>
      </p:sp>
      <p:sp>
        <p:nvSpPr>
          <p:cNvPr id="79" name="TextBox 78"/>
          <p:cNvSpPr txBox="1"/>
          <p:nvPr/>
        </p:nvSpPr>
        <p:spPr>
          <a:xfrm>
            <a:off x="5029200" y="1905000"/>
            <a:ext cx="640380" cy="333642"/>
          </a:xfrm>
          <a:prstGeom prst="rect">
            <a:avLst/>
          </a:prstGeom>
          <a:noFill/>
        </p:spPr>
        <p:txBody>
          <a:bodyPr wrap="none" rtlCol="0">
            <a:spAutoFit/>
          </a:bodyPr>
          <a:lstStyle/>
          <a:p>
            <a:r>
              <a:rPr lang="en-CA" dirty="0" smtClean="0">
                <a:solidFill>
                  <a:schemeClr val="tx1"/>
                </a:solidFill>
              </a:rPr>
              <a:t>CC4</a:t>
            </a:r>
            <a:endParaRPr lang="en-CA" dirty="0">
              <a:solidFill>
                <a:schemeClr val="tx1"/>
              </a:solidFill>
            </a:endParaRPr>
          </a:p>
        </p:txBody>
      </p:sp>
      <p:sp>
        <p:nvSpPr>
          <p:cNvPr id="80" name="TextBox 79"/>
          <p:cNvSpPr txBox="1"/>
          <p:nvPr/>
        </p:nvSpPr>
        <p:spPr>
          <a:xfrm>
            <a:off x="5708685" y="1905000"/>
            <a:ext cx="640380" cy="333642"/>
          </a:xfrm>
          <a:prstGeom prst="rect">
            <a:avLst/>
          </a:prstGeom>
          <a:noFill/>
        </p:spPr>
        <p:txBody>
          <a:bodyPr wrap="none" rtlCol="0">
            <a:spAutoFit/>
          </a:bodyPr>
          <a:lstStyle/>
          <a:p>
            <a:r>
              <a:rPr lang="en-CA" dirty="0" smtClean="0">
                <a:solidFill>
                  <a:schemeClr val="tx1"/>
                </a:solidFill>
              </a:rPr>
              <a:t>CC5</a:t>
            </a:r>
            <a:endParaRPr lang="en-CA" dirty="0">
              <a:solidFill>
                <a:schemeClr val="tx1"/>
              </a:solidFill>
            </a:endParaRPr>
          </a:p>
        </p:txBody>
      </p:sp>
      <p:sp>
        <p:nvSpPr>
          <p:cNvPr id="81" name="TextBox 80"/>
          <p:cNvSpPr txBox="1"/>
          <p:nvPr/>
        </p:nvSpPr>
        <p:spPr>
          <a:xfrm>
            <a:off x="6388170" y="1905000"/>
            <a:ext cx="640380" cy="333642"/>
          </a:xfrm>
          <a:prstGeom prst="rect">
            <a:avLst/>
          </a:prstGeom>
          <a:noFill/>
        </p:spPr>
        <p:txBody>
          <a:bodyPr wrap="none" rtlCol="0">
            <a:spAutoFit/>
          </a:bodyPr>
          <a:lstStyle/>
          <a:p>
            <a:r>
              <a:rPr lang="en-CA" dirty="0" smtClean="0">
                <a:solidFill>
                  <a:schemeClr val="tx1"/>
                </a:solidFill>
              </a:rPr>
              <a:t>CC6</a:t>
            </a:r>
            <a:endParaRPr lang="en-CA" dirty="0">
              <a:solidFill>
                <a:schemeClr val="tx1"/>
              </a:solidFill>
            </a:endParaRPr>
          </a:p>
        </p:txBody>
      </p:sp>
      <p:sp>
        <p:nvSpPr>
          <p:cNvPr id="82" name="TextBox 81"/>
          <p:cNvSpPr txBox="1"/>
          <p:nvPr/>
        </p:nvSpPr>
        <p:spPr>
          <a:xfrm>
            <a:off x="7162800" y="1905000"/>
            <a:ext cx="646331" cy="369332"/>
          </a:xfrm>
          <a:prstGeom prst="rect">
            <a:avLst/>
          </a:prstGeom>
          <a:noFill/>
        </p:spPr>
        <p:txBody>
          <a:bodyPr wrap="none" rtlCol="0">
            <a:spAutoFit/>
          </a:bodyPr>
          <a:lstStyle/>
          <a:p>
            <a:r>
              <a:rPr lang="en-CA" dirty="0" smtClean="0">
                <a:solidFill>
                  <a:schemeClr val="tx1"/>
                </a:solidFill>
              </a:rPr>
              <a:t>CC7</a:t>
            </a:r>
            <a:endParaRPr lang="en-CA" dirty="0">
              <a:solidFill>
                <a:schemeClr val="tx1"/>
              </a:solidFill>
            </a:endParaRPr>
          </a:p>
        </p:txBody>
      </p:sp>
    </p:spTree>
    <p:extLst>
      <p:ext uri="{BB962C8B-B14F-4D97-AF65-F5344CB8AC3E}">
        <p14:creationId xmlns="" xmlns:p14="http://schemas.microsoft.com/office/powerpoint/2010/main" val="143447656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8355" name="Rectangle 3"/>
          <p:cNvSpPr>
            <a:spLocks noGrp="1" noChangeArrowheads="1"/>
          </p:cNvSpPr>
          <p:nvPr>
            <p:ph type="title"/>
          </p:nvPr>
        </p:nvSpPr>
        <p:spPr>
          <a:xfrm>
            <a:off x="533400" y="304800"/>
            <a:ext cx="8153400" cy="422275"/>
          </a:xfrm>
        </p:spPr>
        <p:txBody>
          <a:bodyPr/>
          <a:lstStyle/>
          <a:p>
            <a:r>
              <a:rPr lang="en-US" dirty="0" smtClean="0"/>
              <a:t>Data Hazard Type 2: Load/Use (2/2)</a:t>
            </a:r>
            <a:endParaRPr lang="en-US" dirty="0"/>
          </a:p>
        </p:txBody>
      </p:sp>
      <p:sp>
        <p:nvSpPr>
          <p:cNvPr id="76" name="Content Placeholder 75"/>
          <p:cNvSpPr>
            <a:spLocks noGrp="1"/>
          </p:cNvSpPr>
          <p:nvPr>
            <p:ph idx="1"/>
          </p:nvPr>
        </p:nvSpPr>
        <p:spPr>
          <a:xfrm>
            <a:off x="457200" y="1020505"/>
            <a:ext cx="8458200" cy="5237331"/>
          </a:xfrm>
        </p:spPr>
        <p:txBody>
          <a:bodyPr/>
          <a:lstStyle/>
          <a:p>
            <a:r>
              <a:rPr lang="en-US" sz="2200" dirty="0" smtClean="0"/>
              <a:t>Is it feasible to fix it by just forwarding? i.e. when the data is loaded from D$ before writing to the register, forward it to ALU for sub.</a:t>
            </a:r>
          </a:p>
          <a:p>
            <a:endParaRPr lang="en-US" sz="1000" dirty="0" smtClean="0"/>
          </a:p>
          <a:p>
            <a:endParaRPr lang="en-US" sz="1000" dirty="0" smtClean="0"/>
          </a:p>
          <a:p>
            <a:endParaRPr lang="en-US" sz="2800" dirty="0" smtClean="0"/>
          </a:p>
          <a:p>
            <a:endParaRPr lang="en-US" sz="2800" dirty="0" smtClean="0"/>
          </a:p>
          <a:p>
            <a:endParaRPr lang="en-US" sz="2800" dirty="0" smtClean="0"/>
          </a:p>
          <a:p>
            <a:endParaRPr lang="en-US" dirty="0" smtClean="0"/>
          </a:p>
          <a:p>
            <a:r>
              <a:rPr lang="en-US" dirty="0" smtClean="0"/>
              <a:t>Oops! Still a backward data flow! Can we go back in time? </a:t>
            </a:r>
          </a:p>
          <a:p>
            <a:pPr lvl="1"/>
            <a:r>
              <a:rPr lang="en-US" dirty="0" smtClean="0"/>
              <a:t>Must stall instruction dependent on load, then forward (more hardware)</a:t>
            </a:r>
            <a:endParaRPr lang="en-US" dirty="0"/>
          </a:p>
        </p:txBody>
      </p:sp>
      <p:sp>
        <p:nvSpPr>
          <p:cNvPr id="74" name="Slide Number Placeholder 73"/>
          <p:cNvSpPr>
            <a:spLocks noGrp="1"/>
          </p:cNvSpPr>
          <p:nvPr>
            <p:ph type="sldNum" sz="quarter" idx="4"/>
          </p:nvPr>
        </p:nvSpPr>
        <p:spPr/>
        <p:txBody>
          <a:bodyPr/>
          <a:lstStyle/>
          <a:p>
            <a:fld id="{101B89B9-A634-43DB-BA68-EB47C349C293}" type="slidenum">
              <a:rPr lang="en-CA" smtClean="0"/>
              <a:pPr/>
              <a:t>13</a:t>
            </a:fld>
            <a:endParaRPr lang="en-CA"/>
          </a:p>
        </p:txBody>
      </p:sp>
      <p:grpSp>
        <p:nvGrpSpPr>
          <p:cNvPr id="83" name="Group 82"/>
          <p:cNvGrpSpPr/>
          <p:nvPr/>
        </p:nvGrpSpPr>
        <p:grpSpPr>
          <a:xfrm>
            <a:off x="762000" y="2057401"/>
            <a:ext cx="7924800" cy="2666999"/>
            <a:chOff x="855663" y="1905000"/>
            <a:chExt cx="7627937" cy="2684463"/>
          </a:xfrm>
        </p:grpSpPr>
        <p:grpSp>
          <p:nvGrpSpPr>
            <p:cNvPr id="2" name="Group 4"/>
            <p:cNvGrpSpPr>
              <a:grpSpLocks/>
            </p:cNvGrpSpPr>
            <p:nvPr/>
          </p:nvGrpSpPr>
          <p:grpSpPr bwMode="auto">
            <a:xfrm>
              <a:off x="3683000" y="2108200"/>
              <a:ext cx="4800600" cy="2481263"/>
              <a:chOff x="2320" y="1021"/>
              <a:chExt cx="3024" cy="1563"/>
            </a:xfrm>
          </p:grpSpPr>
          <p:sp>
            <p:nvSpPr>
              <p:cNvPr id="2788357" name="Line 5"/>
              <p:cNvSpPr>
                <a:spLocks noChangeShapeType="1"/>
              </p:cNvSpPr>
              <p:nvPr/>
            </p:nvSpPr>
            <p:spPr bwMode="auto">
              <a:xfrm>
                <a:off x="2320" y="1021"/>
                <a:ext cx="0" cy="1563"/>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8358" name="Line 6"/>
              <p:cNvSpPr>
                <a:spLocks noChangeShapeType="1"/>
              </p:cNvSpPr>
              <p:nvPr/>
            </p:nvSpPr>
            <p:spPr bwMode="auto">
              <a:xfrm>
                <a:off x="2752" y="1021"/>
                <a:ext cx="0" cy="1563"/>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8359" name="Line 7"/>
              <p:cNvSpPr>
                <a:spLocks noChangeShapeType="1"/>
              </p:cNvSpPr>
              <p:nvPr/>
            </p:nvSpPr>
            <p:spPr bwMode="auto">
              <a:xfrm>
                <a:off x="3184" y="1021"/>
                <a:ext cx="0" cy="1563"/>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8360" name="Line 8"/>
              <p:cNvSpPr>
                <a:spLocks noChangeShapeType="1"/>
              </p:cNvSpPr>
              <p:nvPr/>
            </p:nvSpPr>
            <p:spPr bwMode="auto">
              <a:xfrm>
                <a:off x="3616" y="1021"/>
                <a:ext cx="0" cy="1563"/>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8361" name="Line 9"/>
              <p:cNvSpPr>
                <a:spLocks noChangeShapeType="1"/>
              </p:cNvSpPr>
              <p:nvPr/>
            </p:nvSpPr>
            <p:spPr bwMode="auto">
              <a:xfrm>
                <a:off x="4048" y="1021"/>
                <a:ext cx="0" cy="1563"/>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8362" name="Line 10"/>
              <p:cNvSpPr>
                <a:spLocks noChangeShapeType="1"/>
              </p:cNvSpPr>
              <p:nvPr/>
            </p:nvSpPr>
            <p:spPr bwMode="auto">
              <a:xfrm>
                <a:off x="4480" y="1021"/>
                <a:ext cx="0" cy="1563"/>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8363" name="Line 11"/>
              <p:cNvSpPr>
                <a:spLocks noChangeShapeType="1"/>
              </p:cNvSpPr>
              <p:nvPr/>
            </p:nvSpPr>
            <p:spPr bwMode="auto">
              <a:xfrm>
                <a:off x="4912" y="1021"/>
                <a:ext cx="0" cy="1563"/>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8364" name="Line 12"/>
              <p:cNvSpPr>
                <a:spLocks noChangeShapeType="1"/>
              </p:cNvSpPr>
              <p:nvPr/>
            </p:nvSpPr>
            <p:spPr bwMode="auto">
              <a:xfrm>
                <a:off x="5344" y="1021"/>
                <a:ext cx="0" cy="1563"/>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grpSp>
        <p:grpSp>
          <p:nvGrpSpPr>
            <p:cNvPr id="3" name="Group 13"/>
            <p:cNvGrpSpPr>
              <a:grpSpLocks/>
            </p:cNvGrpSpPr>
            <p:nvPr/>
          </p:nvGrpSpPr>
          <p:grpSpPr bwMode="auto">
            <a:xfrm>
              <a:off x="855663" y="3187700"/>
              <a:ext cx="6191250" cy="763588"/>
              <a:chOff x="539" y="2008"/>
              <a:chExt cx="3900" cy="481"/>
            </a:xfrm>
          </p:grpSpPr>
          <p:sp>
            <p:nvSpPr>
              <p:cNvPr id="2788366" name="Freeform 14" descr="25%"/>
              <p:cNvSpPr>
                <a:spLocks/>
              </p:cNvSpPr>
              <p:nvPr/>
            </p:nvSpPr>
            <p:spPr bwMode="auto">
              <a:xfrm>
                <a:off x="2970" y="2104"/>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pattFill prst="pct25">
                <a:fgClr>
                  <a:schemeClr val="accent1"/>
                </a:fgClr>
                <a:bgClr>
                  <a:srgbClr val="FFFFFF"/>
                </a:bgClr>
              </a:patt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367" name="Rectangle 15"/>
              <p:cNvSpPr>
                <a:spLocks noChangeArrowheads="1"/>
              </p:cNvSpPr>
              <p:nvPr/>
            </p:nvSpPr>
            <p:spPr bwMode="auto">
              <a:xfrm>
                <a:off x="539" y="2105"/>
                <a:ext cx="1462" cy="289"/>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400" b="1" dirty="0">
                    <a:solidFill>
                      <a:schemeClr val="tx1"/>
                    </a:solidFill>
                    <a:latin typeface="Arial" pitchFamily="-65" charset="0"/>
                  </a:rPr>
                  <a:t>sub $t3,</a:t>
                </a:r>
                <a:r>
                  <a:rPr lang="en-US" sz="2400" b="1" u="sng" dirty="0">
                    <a:solidFill>
                      <a:schemeClr val="accent2"/>
                    </a:solidFill>
                    <a:latin typeface="Arial" pitchFamily="-65" charset="0"/>
                  </a:rPr>
                  <a:t>$t0</a:t>
                </a:r>
                <a:r>
                  <a:rPr lang="en-US" sz="2400" b="1" dirty="0">
                    <a:solidFill>
                      <a:schemeClr val="tx1"/>
                    </a:solidFill>
                    <a:latin typeface="Arial" pitchFamily="-65" charset="0"/>
                  </a:rPr>
                  <a:t>,$t2</a:t>
                </a:r>
              </a:p>
            </p:txBody>
          </p:sp>
          <p:grpSp>
            <p:nvGrpSpPr>
              <p:cNvPr id="4" name="Group 16"/>
              <p:cNvGrpSpPr>
                <a:grpSpLocks/>
              </p:cNvGrpSpPr>
              <p:nvPr/>
            </p:nvGrpSpPr>
            <p:grpSpPr bwMode="auto">
              <a:xfrm>
                <a:off x="3278" y="2008"/>
                <a:ext cx="223" cy="481"/>
                <a:chOff x="3278" y="1701"/>
                <a:chExt cx="223" cy="481"/>
              </a:xfrm>
            </p:grpSpPr>
            <p:sp>
              <p:nvSpPr>
                <p:cNvPr id="2788369" name="Freeform 17"/>
                <p:cNvSpPr>
                  <a:spLocks/>
                </p:cNvSpPr>
                <p:nvPr/>
              </p:nvSpPr>
              <p:spPr bwMode="auto">
                <a:xfrm>
                  <a:off x="3288" y="1701"/>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370" name="Rectangle 18"/>
                <p:cNvSpPr>
                  <a:spLocks noChangeArrowheads="1"/>
                </p:cNvSpPr>
                <p:nvPr/>
              </p:nvSpPr>
              <p:spPr bwMode="auto">
                <a:xfrm rot="5400000">
                  <a:off x="3191" y="1824"/>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grpSp>
            <p:nvGrpSpPr>
              <p:cNvPr id="5" name="Group 19"/>
              <p:cNvGrpSpPr>
                <a:grpSpLocks/>
              </p:cNvGrpSpPr>
              <p:nvPr/>
            </p:nvGrpSpPr>
            <p:grpSpPr bwMode="auto">
              <a:xfrm>
                <a:off x="2362" y="2104"/>
                <a:ext cx="340" cy="289"/>
                <a:chOff x="2362" y="1797"/>
                <a:chExt cx="340" cy="289"/>
              </a:xfrm>
            </p:grpSpPr>
            <p:sp>
              <p:nvSpPr>
                <p:cNvPr id="2788372" name="Rectangle 20"/>
                <p:cNvSpPr>
                  <a:spLocks noChangeArrowheads="1"/>
                </p:cNvSpPr>
                <p:nvPr/>
              </p:nvSpPr>
              <p:spPr bwMode="auto">
                <a:xfrm>
                  <a:off x="2368" y="1799"/>
                  <a:ext cx="228" cy="210"/>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r>
                    <a:rPr lang="en-US" sz="1600" b="1">
                      <a:solidFill>
                        <a:schemeClr val="tx1"/>
                      </a:solidFill>
                      <a:latin typeface="Times" pitchFamily="-65" charset="0"/>
                    </a:rPr>
                    <a:t>I$</a:t>
                  </a:r>
                </a:p>
              </p:txBody>
            </p:sp>
            <p:grpSp>
              <p:nvGrpSpPr>
                <p:cNvPr id="6" name="Group 21"/>
                <p:cNvGrpSpPr>
                  <a:grpSpLocks/>
                </p:cNvGrpSpPr>
                <p:nvPr/>
              </p:nvGrpSpPr>
              <p:grpSpPr bwMode="auto">
                <a:xfrm>
                  <a:off x="2362" y="1797"/>
                  <a:ext cx="340" cy="289"/>
                  <a:chOff x="2362" y="1797"/>
                  <a:chExt cx="340" cy="289"/>
                </a:xfrm>
              </p:grpSpPr>
              <p:sp>
                <p:nvSpPr>
                  <p:cNvPr id="2788374" name="Freeform 22"/>
                  <p:cNvSpPr>
                    <a:spLocks/>
                  </p:cNvSpPr>
                  <p:nvPr/>
                </p:nvSpPr>
                <p:spPr bwMode="auto">
                  <a:xfrm>
                    <a:off x="2362" y="1797"/>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375" name="Freeform 23"/>
                  <p:cNvSpPr>
                    <a:spLocks/>
                  </p:cNvSpPr>
                  <p:nvPr/>
                </p:nvSpPr>
                <p:spPr bwMode="auto">
                  <a:xfrm>
                    <a:off x="2531" y="1797"/>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88376" name="Rectangle 24"/>
              <p:cNvSpPr>
                <a:spLocks noChangeArrowheads="1"/>
              </p:cNvSpPr>
              <p:nvPr/>
            </p:nvSpPr>
            <p:spPr bwMode="auto">
              <a:xfrm>
                <a:off x="2803" y="2111"/>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88377" name="Freeform 25"/>
              <p:cNvSpPr>
                <a:spLocks/>
              </p:cNvSpPr>
              <p:nvPr/>
            </p:nvSpPr>
            <p:spPr bwMode="auto">
              <a:xfrm>
                <a:off x="2822" y="2104"/>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378" name="Line 26"/>
              <p:cNvSpPr>
                <a:spLocks noChangeShapeType="1"/>
              </p:cNvSpPr>
              <p:nvPr/>
            </p:nvSpPr>
            <p:spPr bwMode="auto">
              <a:xfrm>
                <a:off x="2707" y="2248"/>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8379" name="Freeform 27"/>
              <p:cNvSpPr>
                <a:spLocks/>
              </p:cNvSpPr>
              <p:nvPr/>
            </p:nvSpPr>
            <p:spPr bwMode="auto">
              <a:xfrm>
                <a:off x="2769" y="2152"/>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380" name="Line 28"/>
              <p:cNvSpPr>
                <a:spLocks noChangeShapeType="1"/>
              </p:cNvSpPr>
              <p:nvPr/>
            </p:nvSpPr>
            <p:spPr bwMode="auto">
              <a:xfrm>
                <a:off x="3123" y="2152"/>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8381" name="Rectangle 29"/>
              <p:cNvSpPr>
                <a:spLocks noChangeArrowheads="1"/>
              </p:cNvSpPr>
              <p:nvPr/>
            </p:nvSpPr>
            <p:spPr bwMode="auto">
              <a:xfrm>
                <a:off x="3620" y="2106"/>
                <a:ext cx="30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7" name="Group 30"/>
              <p:cNvGrpSpPr>
                <a:grpSpLocks/>
              </p:cNvGrpSpPr>
              <p:nvPr/>
            </p:nvGrpSpPr>
            <p:grpSpPr bwMode="auto">
              <a:xfrm>
                <a:off x="3671" y="2104"/>
                <a:ext cx="325" cy="289"/>
                <a:chOff x="3671" y="1797"/>
                <a:chExt cx="325" cy="289"/>
              </a:xfrm>
            </p:grpSpPr>
            <p:sp>
              <p:nvSpPr>
                <p:cNvPr id="2788383" name="Freeform 31"/>
                <p:cNvSpPr>
                  <a:spLocks/>
                </p:cNvSpPr>
                <p:nvPr/>
              </p:nvSpPr>
              <p:spPr bwMode="auto">
                <a:xfrm>
                  <a:off x="3671" y="1797"/>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384" name="Freeform 32"/>
                <p:cNvSpPr>
                  <a:spLocks/>
                </p:cNvSpPr>
                <p:nvPr/>
              </p:nvSpPr>
              <p:spPr bwMode="auto">
                <a:xfrm>
                  <a:off x="3832" y="1797"/>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8385" name="Rectangle 33"/>
              <p:cNvSpPr>
                <a:spLocks noChangeArrowheads="1"/>
              </p:cNvSpPr>
              <p:nvPr/>
            </p:nvSpPr>
            <p:spPr bwMode="auto">
              <a:xfrm>
                <a:off x="4112" y="2106"/>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dirty="0" err="1">
                    <a:solidFill>
                      <a:schemeClr val="tx1"/>
                    </a:solidFill>
                    <a:latin typeface="Times" pitchFamily="-65" charset="0"/>
                  </a:rPr>
                  <a:t>Reg</a:t>
                </a:r>
                <a:endParaRPr lang="en-US" sz="1600" b="1" dirty="0">
                  <a:solidFill>
                    <a:schemeClr val="tx1"/>
                  </a:solidFill>
                  <a:latin typeface="Times" pitchFamily="-65" charset="0"/>
                </a:endParaRPr>
              </a:p>
            </p:txBody>
          </p:sp>
          <p:grpSp>
            <p:nvGrpSpPr>
              <p:cNvPr id="8" name="Group 34"/>
              <p:cNvGrpSpPr>
                <a:grpSpLocks/>
              </p:cNvGrpSpPr>
              <p:nvPr/>
            </p:nvGrpSpPr>
            <p:grpSpPr bwMode="auto">
              <a:xfrm>
                <a:off x="4139" y="2104"/>
                <a:ext cx="284" cy="289"/>
                <a:chOff x="4139" y="1797"/>
                <a:chExt cx="284" cy="289"/>
              </a:xfrm>
            </p:grpSpPr>
            <p:sp>
              <p:nvSpPr>
                <p:cNvPr id="2788387" name="Freeform 35"/>
                <p:cNvSpPr>
                  <a:spLocks/>
                </p:cNvSpPr>
                <p:nvPr/>
              </p:nvSpPr>
              <p:spPr bwMode="auto">
                <a:xfrm>
                  <a:off x="4139" y="1797"/>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388" name="Freeform 36"/>
                <p:cNvSpPr>
                  <a:spLocks/>
                </p:cNvSpPr>
                <p:nvPr/>
              </p:nvSpPr>
              <p:spPr bwMode="auto">
                <a:xfrm>
                  <a:off x="4280" y="1797"/>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8389" name="Line 37"/>
              <p:cNvSpPr>
                <a:spLocks noChangeShapeType="1"/>
              </p:cNvSpPr>
              <p:nvPr/>
            </p:nvSpPr>
            <p:spPr bwMode="auto">
              <a:xfrm>
                <a:off x="3992" y="2248"/>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8390" name="Line 38"/>
              <p:cNvSpPr>
                <a:spLocks noChangeShapeType="1"/>
              </p:cNvSpPr>
              <p:nvPr/>
            </p:nvSpPr>
            <p:spPr bwMode="auto">
              <a:xfrm>
                <a:off x="3508" y="2248"/>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8392" name="Line 40"/>
              <p:cNvSpPr>
                <a:spLocks noChangeShapeType="1"/>
              </p:cNvSpPr>
              <p:nvPr/>
            </p:nvSpPr>
            <p:spPr bwMode="auto">
              <a:xfrm>
                <a:off x="3123" y="2344"/>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sp>
          <p:nvSpPr>
            <p:cNvPr id="2788395" name="Oval 43"/>
            <p:cNvSpPr>
              <a:spLocks noChangeArrowheads="1"/>
            </p:cNvSpPr>
            <p:nvPr/>
          </p:nvSpPr>
          <p:spPr bwMode="auto">
            <a:xfrm>
              <a:off x="6324600" y="2819400"/>
              <a:ext cx="93662" cy="93663"/>
            </a:xfrm>
            <a:prstGeom prst="ellipse">
              <a:avLst/>
            </a:prstGeom>
            <a:solidFill>
              <a:schemeClr val="accent1"/>
            </a:solidFill>
            <a:ln w="25400">
              <a:solidFill>
                <a:schemeClr val="tx1"/>
              </a:solidFill>
              <a:round/>
              <a:headEnd/>
              <a:tailEnd/>
            </a:ln>
            <a:effectLst/>
          </p:spPr>
          <p:txBody>
            <a:bodyPr wrap="none" anchor="ctr">
              <a:prstTxWarp prst="textNoShape">
                <a:avLst/>
              </a:prstTxWarp>
            </a:bodyPr>
            <a:lstStyle/>
            <a:p>
              <a:endParaRPr lang="en-US"/>
            </a:p>
          </p:txBody>
        </p:sp>
        <p:sp>
          <p:nvSpPr>
            <p:cNvPr id="2788396" name="Freeform 44" descr="25%"/>
            <p:cNvSpPr>
              <a:spLocks/>
            </p:cNvSpPr>
            <p:nvPr/>
          </p:nvSpPr>
          <p:spPr bwMode="auto">
            <a:xfrm>
              <a:off x="5892800" y="2628900"/>
              <a:ext cx="225425" cy="458788"/>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pattFill prst="pct25">
              <a:fgClr>
                <a:schemeClr val="accent1"/>
              </a:fgClr>
              <a:bgClr>
                <a:srgbClr val="FFFFFF"/>
              </a:bgClr>
            </a:patt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397" name="Rectangle 45"/>
            <p:cNvSpPr>
              <a:spLocks noChangeArrowheads="1"/>
            </p:cNvSpPr>
            <p:nvPr/>
          </p:nvSpPr>
          <p:spPr bwMode="auto">
            <a:xfrm>
              <a:off x="881063" y="2617788"/>
              <a:ext cx="1944442" cy="45910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400" b="1" dirty="0" err="1">
                  <a:solidFill>
                    <a:schemeClr val="tx1"/>
                  </a:solidFill>
                  <a:latin typeface="Arial" pitchFamily="-65" charset="0"/>
                </a:rPr>
                <a:t>lw</a:t>
              </a:r>
              <a:r>
                <a:rPr lang="en-US" sz="2400" b="1" dirty="0">
                  <a:solidFill>
                    <a:schemeClr val="tx1"/>
                  </a:solidFill>
                  <a:latin typeface="Arial" pitchFamily="-65" charset="0"/>
                </a:rPr>
                <a:t> </a:t>
              </a:r>
              <a:r>
                <a:rPr lang="en-US" sz="2400" b="1" u="sng" dirty="0">
                  <a:solidFill>
                    <a:schemeClr val="accent2"/>
                  </a:solidFill>
                  <a:latin typeface="Arial" pitchFamily="-65" charset="0"/>
                </a:rPr>
                <a:t>$t0</a:t>
              </a:r>
              <a:r>
                <a:rPr lang="en-US" sz="2400" b="1" dirty="0">
                  <a:solidFill>
                    <a:schemeClr val="tx1"/>
                  </a:solidFill>
                  <a:latin typeface="Arial" pitchFamily="-65" charset="0"/>
                </a:rPr>
                <a:t>,0($t1)</a:t>
              </a:r>
            </a:p>
          </p:txBody>
        </p:sp>
        <p:sp>
          <p:nvSpPr>
            <p:cNvPr id="2788398" name="Rectangle 46"/>
            <p:cNvSpPr>
              <a:spLocks noChangeArrowheads="1"/>
            </p:cNvSpPr>
            <p:nvPr/>
          </p:nvSpPr>
          <p:spPr bwMode="auto">
            <a:xfrm>
              <a:off x="3128963" y="2301875"/>
              <a:ext cx="396875" cy="363538"/>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800" b="1" dirty="0">
                  <a:solidFill>
                    <a:schemeClr val="tx1"/>
                  </a:solidFill>
                  <a:latin typeface="Arial" pitchFamily="-65" charset="0"/>
                </a:rPr>
                <a:t>IF</a:t>
              </a:r>
            </a:p>
          </p:txBody>
        </p:sp>
        <p:sp>
          <p:nvSpPr>
            <p:cNvPr id="2788399" name="Rectangle 47"/>
            <p:cNvSpPr>
              <a:spLocks noChangeArrowheads="1"/>
            </p:cNvSpPr>
            <p:nvPr/>
          </p:nvSpPr>
          <p:spPr bwMode="auto">
            <a:xfrm>
              <a:off x="3657600" y="2286000"/>
              <a:ext cx="790575" cy="363538"/>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800" b="1" dirty="0">
                  <a:solidFill>
                    <a:schemeClr val="tx1"/>
                  </a:solidFill>
                  <a:latin typeface="Arial" pitchFamily="-65" charset="0"/>
                </a:rPr>
                <a:t>ID/RF</a:t>
              </a:r>
            </a:p>
          </p:txBody>
        </p:sp>
        <p:sp>
          <p:nvSpPr>
            <p:cNvPr id="2788400" name="Rectangle 48"/>
            <p:cNvSpPr>
              <a:spLocks noChangeArrowheads="1"/>
            </p:cNvSpPr>
            <p:nvPr/>
          </p:nvSpPr>
          <p:spPr bwMode="auto">
            <a:xfrm>
              <a:off x="4576763" y="2301875"/>
              <a:ext cx="498475" cy="363538"/>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800" b="1" dirty="0">
                  <a:solidFill>
                    <a:schemeClr val="tx1"/>
                  </a:solidFill>
                  <a:latin typeface="Arial" pitchFamily="-65" charset="0"/>
                </a:rPr>
                <a:t>EX</a:t>
              </a:r>
            </a:p>
          </p:txBody>
        </p:sp>
        <p:sp>
          <p:nvSpPr>
            <p:cNvPr id="2788401" name="Rectangle 49"/>
            <p:cNvSpPr>
              <a:spLocks noChangeArrowheads="1"/>
            </p:cNvSpPr>
            <p:nvPr/>
          </p:nvSpPr>
          <p:spPr bwMode="auto">
            <a:xfrm>
              <a:off x="5029200" y="2286000"/>
              <a:ext cx="727075" cy="363538"/>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800" b="1" dirty="0">
                  <a:solidFill>
                    <a:schemeClr val="tx1"/>
                  </a:solidFill>
                  <a:latin typeface="Arial" pitchFamily="-65" charset="0"/>
                </a:rPr>
                <a:t>MEM</a:t>
              </a:r>
            </a:p>
          </p:txBody>
        </p:sp>
        <p:sp>
          <p:nvSpPr>
            <p:cNvPr id="2788402" name="Rectangle 50"/>
            <p:cNvSpPr>
              <a:spLocks noChangeArrowheads="1"/>
            </p:cNvSpPr>
            <p:nvPr/>
          </p:nvSpPr>
          <p:spPr bwMode="auto">
            <a:xfrm>
              <a:off x="5867400" y="2286000"/>
              <a:ext cx="574675" cy="363538"/>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800" b="1" dirty="0">
                  <a:solidFill>
                    <a:schemeClr val="tx1"/>
                  </a:solidFill>
                  <a:latin typeface="Arial" pitchFamily="-65" charset="0"/>
                </a:rPr>
                <a:t>WB</a:t>
              </a:r>
            </a:p>
          </p:txBody>
        </p:sp>
        <p:sp>
          <p:nvSpPr>
            <p:cNvPr id="2788403" name="Freeform 51"/>
            <p:cNvSpPr>
              <a:spLocks/>
            </p:cNvSpPr>
            <p:nvPr/>
          </p:nvSpPr>
          <p:spPr bwMode="auto">
            <a:xfrm>
              <a:off x="4541838" y="2476500"/>
              <a:ext cx="338137" cy="763588"/>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404" name="Rectangle 52"/>
            <p:cNvSpPr>
              <a:spLocks noChangeArrowheads="1"/>
            </p:cNvSpPr>
            <p:nvPr/>
          </p:nvSpPr>
          <p:spPr bwMode="auto">
            <a:xfrm rot="5400000">
              <a:off x="4387851" y="2671762"/>
              <a:ext cx="609600" cy="33337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sp>
          <p:nvSpPr>
            <p:cNvPr id="2788405" name="Rectangle 53"/>
            <p:cNvSpPr>
              <a:spLocks noChangeArrowheads="1"/>
            </p:cNvSpPr>
            <p:nvPr/>
          </p:nvSpPr>
          <p:spPr bwMode="auto">
            <a:xfrm>
              <a:off x="3167063" y="2682875"/>
              <a:ext cx="361950" cy="33337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r>
                <a:rPr lang="en-US" sz="1600" b="1">
                  <a:solidFill>
                    <a:schemeClr val="tx1"/>
                  </a:solidFill>
                  <a:latin typeface="Times" pitchFamily="-65" charset="0"/>
                </a:rPr>
                <a:t>I$</a:t>
              </a:r>
            </a:p>
          </p:txBody>
        </p:sp>
        <p:grpSp>
          <p:nvGrpSpPr>
            <p:cNvPr id="9" name="Group 54"/>
            <p:cNvGrpSpPr>
              <a:grpSpLocks/>
            </p:cNvGrpSpPr>
            <p:nvPr/>
          </p:nvGrpSpPr>
          <p:grpSpPr bwMode="auto">
            <a:xfrm>
              <a:off x="3071813" y="2628900"/>
              <a:ext cx="539750" cy="458788"/>
              <a:chOff x="1935" y="1349"/>
              <a:chExt cx="340" cy="289"/>
            </a:xfrm>
          </p:grpSpPr>
          <p:sp>
            <p:nvSpPr>
              <p:cNvPr id="2788407" name="Freeform 55"/>
              <p:cNvSpPr>
                <a:spLocks/>
              </p:cNvSpPr>
              <p:nvPr/>
            </p:nvSpPr>
            <p:spPr bwMode="auto">
              <a:xfrm>
                <a:off x="1935" y="1349"/>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408" name="Freeform 56"/>
              <p:cNvSpPr>
                <a:spLocks/>
              </p:cNvSpPr>
              <p:nvPr/>
            </p:nvSpPr>
            <p:spPr bwMode="auto">
              <a:xfrm>
                <a:off x="2104" y="1349"/>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8409" name="Rectangle 57"/>
            <p:cNvSpPr>
              <a:spLocks noChangeArrowheads="1"/>
            </p:cNvSpPr>
            <p:nvPr/>
          </p:nvSpPr>
          <p:spPr bwMode="auto">
            <a:xfrm>
              <a:off x="3771900" y="2640013"/>
              <a:ext cx="519113" cy="33337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88410" name="Freeform 58"/>
            <p:cNvSpPr>
              <a:spLocks/>
            </p:cNvSpPr>
            <p:nvPr/>
          </p:nvSpPr>
          <p:spPr bwMode="auto">
            <a:xfrm>
              <a:off x="3802063" y="2628900"/>
              <a:ext cx="236537" cy="458788"/>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411" name="Freeform 59"/>
            <p:cNvSpPr>
              <a:spLocks/>
            </p:cNvSpPr>
            <p:nvPr/>
          </p:nvSpPr>
          <p:spPr bwMode="auto">
            <a:xfrm>
              <a:off x="4037013" y="2628900"/>
              <a:ext cx="234950" cy="458788"/>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412" name="Line 60"/>
            <p:cNvSpPr>
              <a:spLocks noChangeShapeType="1"/>
            </p:cNvSpPr>
            <p:nvPr/>
          </p:nvSpPr>
          <p:spPr bwMode="auto">
            <a:xfrm>
              <a:off x="3619500" y="2857500"/>
              <a:ext cx="152400"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8413" name="Freeform 61"/>
            <p:cNvSpPr>
              <a:spLocks/>
            </p:cNvSpPr>
            <p:nvPr/>
          </p:nvSpPr>
          <p:spPr bwMode="auto">
            <a:xfrm>
              <a:off x="3717925" y="2705100"/>
              <a:ext cx="76200" cy="153988"/>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414" name="Line 62"/>
            <p:cNvSpPr>
              <a:spLocks noChangeShapeType="1"/>
            </p:cNvSpPr>
            <p:nvPr/>
          </p:nvSpPr>
          <p:spPr bwMode="auto">
            <a:xfrm>
              <a:off x="4279900" y="2705100"/>
              <a:ext cx="249238"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8415" name="Rectangle 63"/>
            <p:cNvSpPr>
              <a:spLocks noChangeArrowheads="1"/>
            </p:cNvSpPr>
            <p:nvPr/>
          </p:nvSpPr>
          <p:spPr bwMode="auto">
            <a:xfrm>
              <a:off x="5119688" y="2698750"/>
              <a:ext cx="479425" cy="33337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dirty="0">
                  <a:solidFill>
                    <a:schemeClr val="tx1"/>
                  </a:solidFill>
                  <a:latin typeface="Times" pitchFamily="-65" charset="0"/>
                </a:rPr>
                <a:t> D$</a:t>
              </a:r>
            </a:p>
          </p:txBody>
        </p:sp>
        <p:sp>
          <p:nvSpPr>
            <p:cNvPr id="2788416" name="Rectangle 64"/>
            <p:cNvSpPr>
              <a:spLocks noChangeArrowheads="1"/>
            </p:cNvSpPr>
            <p:nvPr/>
          </p:nvSpPr>
          <p:spPr bwMode="auto">
            <a:xfrm>
              <a:off x="5849938" y="2632075"/>
              <a:ext cx="519112" cy="33337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88417" name="Freeform 65"/>
            <p:cNvSpPr>
              <a:spLocks/>
            </p:cNvSpPr>
            <p:nvPr/>
          </p:nvSpPr>
          <p:spPr bwMode="auto">
            <a:xfrm>
              <a:off x="6116638" y="2628900"/>
              <a:ext cx="227012" cy="458788"/>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418" name="Line 66"/>
            <p:cNvSpPr>
              <a:spLocks noChangeShapeType="1"/>
            </p:cNvSpPr>
            <p:nvPr/>
          </p:nvSpPr>
          <p:spPr bwMode="auto">
            <a:xfrm>
              <a:off x="5638800" y="2895600"/>
              <a:ext cx="220662"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8419" name="Line 67"/>
            <p:cNvSpPr>
              <a:spLocks noChangeShapeType="1"/>
            </p:cNvSpPr>
            <p:nvPr/>
          </p:nvSpPr>
          <p:spPr bwMode="auto">
            <a:xfrm>
              <a:off x="4891088" y="2857500"/>
              <a:ext cx="246062"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8421" name="Line 69"/>
            <p:cNvSpPr>
              <a:spLocks noChangeShapeType="1"/>
            </p:cNvSpPr>
            <p:nvPr/>
          </p:nvSpPr>
          <p:spPr bwMode="auto">
            <a:xfrm>
              <a:off x="4279900" y="3009900"/>
              <a:ext cx="249238"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nvGrpSpPr>
            <p:cNvPr id="10" name="Group 71"/>
            <p:cNvGrpSpPr>
              <a:grpSpLocks/>
            </p:cNvGrpSpPr>
            <p:nvPr/>
          </p:nvGrpSpPr>
          <p:grpSpPr bwMode="auto">
            <a:xfrm>
              <a:off x="5122863" y="2665413"/>
              <a:ext cx="515937" cy="458787"/>
              <a:chOff x="3671" y="1797"/>
              <a:chExt cx="325" cy="289"/>
            </a:xfrm>
          </p:grpSpPr>
          <p:sp>
            <p:nvSpPr>
              <p:cNvPr id="2788424" name="Freeform 72"/>
              <p:cNvSpPr>
                <a:spLocks/>
              </p:cNvSpPr>
              <p:nvPr/>
            </p:nvSpPr>
            <p:spPr bwMode="auto">
              <a:xfrm>
                <a:off x="3671" y="1797"/>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8425" name="Freeform 73"/>
              <p:cNvSpPr>
                <a:spLocks/>
              </p:cNvSpPr>
              <p:nvPr/>
            </p:nvSpPr>
            <p:spPr bwMode="auto">
              <a:xfrm>
                <a:off x="3832" y="1797"/>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8394" name="Line 42"/>
            <p:cNvSpPr>
              <a:spLocks noChangeShapeType="1"/>
            </p:cNvSpPr>
            <p:nvPr/>
          </p:nvSpPr>
          <p:spPr bwMode="auto">
            <a:xfrm flipH="1">
              <a:off x="5105400" y="2895600"/>
              <a:ext cx="609600" cy="533400"/>
            </a:xfrm>
            <a:prstGeom prst="line">
              <a:avLst/>
            </a:prstGeom>
            <a:noFill/>
            <a:ln w="50800">
              <a:solidFill>
                <a:schemeClr val="accent1"/>
              </a:solidFill>
              <a:round/>
              <a:headEnd/>
              <a:tailEnd type="triangle" w="med" len="med"/>
            </a:ln>
            <a:effectLst/>
          </p:spPr>
          <p:txBody>
            <a:bodyPr wrap="none" anchor="ctr">
              <a:prstTxWarp prst="textNoShape">
                <a:avLst/>
              </a:prstTxWarp>
            </a:bodyPr>
            <a:lstStyle/>
            <a:p>
              <a:endParaRPr lang="en-US"/>
            </a:p>
          </p:txBody>
        </p:sp>
        <p:sp>
          <p:nvSpPr>
            <p:cNvPr id="75" name="TextBox 74"/>
            <p:cNvSpPr txBox="1"/>
            <p:nvPr/>
          </p:nvSpPr>
          <p:spPr>
            <a:xfrm>
              <a:off x="3066242" y="1905000"/>
              <a:ext cx="640380" cy="333642"/>
            </a:xfrm>
            <a:prstGeom prst="rect">
              <a:avLst/>
            </a:prstGeom>
            <a:noFill/>
          </p:spPr>
          <p:txBody>
            <a:bodyPr wrap="none" rtlCol="0">
              <a:spAutoFit/>
            </a:bodyPr>
            <a:lstStyle/>
            <a:p>
              <a:r>
                <a:rPr lang="en-CA" dirty="0" smtClean="0">
                  <a:solidFill>
                    <a:schemeClr val="tx1"/>
                  </a:solidFill>
                </a:rPr>
                <a:t>CC1</a:t>
              </a:r>
              <a:endParaRPr lang="en-CA" dirty="0">
                <a:solidFill>
                  <a:schemeClr val="tx1"/>
                </a:solidFill>
              </a:endParaRPr>
            </a:p>
          </p:txBody>
        </p:sp>
        <p:sp>
          <p:nvSpPr>
            <p:cNvPr id="77" name="TextBox 76"/>
            <p:cNvSpPr txBox="1"/>
            <p:nvPr/>
          </p:nvSpPr>
          <p:spPr>
            <a:xfrm>
              <a:off x="3670229" y="1905000"/>
              <a:ext cx="640380" cy="333642"/>
            </a:xfrm>
            <a:prstGeom prst="rect">
              <a:avLst/>
            </a:prstGeom>
            <a:noFill/>
          </p:spPr>
          <p:txBody>
            <a:bodyPr wrap="none" rtlCol="0">
              <a:spAutoFit/>
            </a:bodyPr>
            <a:lstStyle/>
            <a:p>
              <a:r>
                <a:rPr lang="en-CA" dirty="0" smtClean="0">
                  <a:solidFill>
                    <a:schemeClr val="tx1"/>
                  </a:solidFill>
                </a:rPr>
                <a:t>CC2</a:t>
              </a:r>
              <a:endParaRPr lang="en-CA" dirty="0">
                <a:solidFill>
                  <a:schemeClr val="tx1"/>
                </a:solidFill>
              </a:endParaRPr>
            </a:p>
          </p:txBody>
        </p:sp>
        <p:sp>
          <p:nvSpPr>
            <p:cNvPr id="78" name="TextBox 77"/>
            <p:cNvSpPr txBox="1"/>
            <p:nvPr/>
          </p:nvSpPr>
          <p:spPr>
            <a:xfrm>
              <a:off x="4349714" y="1905000"/>
              <a:ext cx="640380" cy="333642"/>
            </a:xfrm>
            <a:prstGeom prst="rect">
              <a:avLst/>
            </a:prstGeom>
            <a:noFill/>
          </p:spPr>
          <p:txBody>
            <a:bodyPr wrap="none" rtlCol="0">
              <a:spAutoFit/>
            </a:bodyPr>
            <a:lstStyle/>
            <a:p>
              <a:r>
                <a:rPr lang="en-CA" dirty="0" smtClean="0">
                  <a:solidFill>
                    <a:schemeClr val="tx1"/>
                  </a:solidFill>
                </a:rPr>
                <a:t>CC3</a:t>
              </a:r>
              <a:endParaRPr lang="en-CA" dirty="0">
                <a:solidFill>
                  <a:schemeClr val="tx1"/>
                </a:solidFill>
              </a:endParaRPr>
            </a:p>
          </p:txBody>
        </p:sp>
        <p:sp>
          <p:nvSpPr>
            <p:cNvPr id="79" name="TextBox 78"/>
            <p:cNvSpPr txBox="1"/>
            <p:nvPr/>
          </p:nvSpPr>
          <p:spPr>
            <a:xfrm>
              <a:off x="5029200" y="1905000"/>
              <a:ext cx="640380" cy="333642"/>
            </a:xfrm>
            <a:prstGeom prst="rect">
              <a:avLst/>
            </a:prstGeom>
            <a:noFill/>
          </p:spPr>
          <p:txBody>
            <a:bodyPr wrap="none" rtlCol="0">
              <a:spAutoFit/>
            </a:bodyPr>
            <a:lstStyle/>
            <a:p>
              <a:r>
                <a:rPr lang="en-CA" dirty="0" smtClean="0">
                  <a:solidFill>
                    <a:schemeClr val="tx1"/>
                  </a:solidFill>
                </a:rPr>
                <a:t>CC4</a:t>
              </a:r>
              <a:endParaRPr lang="en-CA" dirty="0">
                <a:solidFill>
                  <a:schemeClr val="tx1"/>
                </a:solidFill>
              </a:endParaRPr>
            </a:p>
          </p:txBody>
        </p:sp>
        <p:sp>
          <p:nvSpPr>
            <p:cNvPr id="80" name="TextBox 79"/>
            <p:cNvSpPr txBox="1"/>
            <p:nvPr/>
          </p:nvSpPr>
          <p:spPr>
            <a:xfrm>
              <a:off x="5708685" y="1905000"/>
              <a:ext cx="640380" cy="333642"/>
            </a:xfrm>
            <a:prstGeom prst="rect">
              <a:avLst/>
            </a:prstGeom>
            <a:noFill/>
          </p:spPr>
          <p:txBody>
            <a:bodyPr wrap="none" rtlCol="0">
              <a:spAutoFit/>
            </a:bodyPr>
            <a:lstStyle/>
            <a:p>
              <a:r>
                <a:rPr lang="en-CA" dirty="0" smtClean="0">
                  <a:solidFill>
                    <a:schemeClr val="tx1"/>
                  </a:solidFill>
                </a:rPr>
                <a:t>CC5</a:t>
              </a:r>
              <a:endParaRPr lang="en-CA" dirty="0">
                <a:solidFill>
                  <a:schemeClr val="tx1"/>
                </a:solidFill>
              </a:endParaRPr>
            </a:p>
          </p:txBody>
        </p:sp>
        <p:sp>
          <p:nvSpPr>
            <p:cNvPr id="81" name="TextBox 80"/>
            <p:cNvSpPr txBox="1"/>
            <p:nvPr/>
          </p:nvSpPr>
          <p:spPr>
            <a:xfrm>
              <a:off x="6388170" y="1905000"/>
              <a:ext cx="640380" cy="333642"/>
            </a:xfrm>
            <a:prstGeom prst="rect">
              <a:avLst/>
            </a:prstGeom>
            <a:noFill/>
          </p:spPr>
          <p:txBody>
            <a:bodyPr wrap="none" rtlCol="0">
              <a:spAutoFit/>
            </a:bodyPr>
            <a:lstStyle/>
            <a:p>
              <a:r>
                <a:rPr lang="en-CA" dirty="0" smtClean="0">
                  <a:solidFill>
                    <a:schemeClr val="tx1"/>
                  </a:solidFill>
                </a:rPr>
                <a:t>CC6</a:t>
              </a:r>
              <a:endParaRPr lang="en-CA" dirty="0">
                <a:solidFill>
                  <a:schemeClr val="tx1"/>
                </a:solidFill>
              </a:endParaRPr>
            </a:p>
          </p:txBody>
        </p:sp>
        <p:sp>
          <p:nvSpPr>
            <p:cNvPr id="82" name="TextBox 81"/>
            <p:cNvSpPr txBox="1"/>
            <p:nvPr/>
          </p:nvSpPr>
          <p:spPr>
            <a:xfrm>
              <a:off x="7162800" y="1905000"/>
              <a:ext cx="646331" cy="369332"/>
            </a:xfrm>
            <a:prstGeom prst="rect">
              <a:avLst/>
            </a:prstGeom>
            <a:noFill/>
          </p:spPr>
          <p:txBody>
            <a:bodyPr wrap="none" rtlCol="0">
              <a:spAutoFit/>
            </a:bodyPr>
            <a:lstStyle/>
            <a:p>
              <a:r>
                <a:rPr lang="en-CA" dirty="0" smtClean="0">
                  <a:solidFill>
                    <a:schemeClr val="tx1"/>
                  </a:solidFill>
                </a:rPr>
                <a:t>CC7</a:t>
              </a:r>
              <a:endParaRPr lang="en-CA" dirty="0">
                <a:solidFill>
                  <a:schemeClr val="tx1"/>
                </a:solidFill>
              </a:endParaRPr>
            </a:p>
          </p:txBody>
        </p:sp>
      </p:grpSp>
    </p:spTree>
    <p:extLst>
      <p:ext uri="{BB962C8B-B14F-4D97-AF65-F5344CB8AC3E}">
        <p14:creationId xmlns="" xmlns:p14="http://schemas.microsoft.com/office/powerpoint/2010/main" val="143447656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0403" name="Rectangle 3"/>
          <p:cNvSpPr>
            <a:spLocks noGrp="1" noChangeArrowheads="1"/>
          </p:cNvSpPr>
          <p:nvPr>
            <p:ph type="title"/>
          </p:nvPr>
        </p:nvSpPr>
        <p:spPr>
          <a:xfrm>
            <a:off x="381000" y="228600"/>
            <a:ext cx="8153400" cy="422275"/>
          </a:xfrm>
        </p:spPr>
        <p:txBody>
          <a:bodyPr/>
          <a:lstStyle/>
          <a:p>
            <a:r>
              <a:rPr lang="en-US" dirty="0" smtClean="0"/>
              <a:t>Load/Use Data Hazard: Solution Option 1</a:t>
            </a:r>
            <a:endParaRPr lang="en-US" dirty="0"/>
          </a:p>
        </p:txBody>
      </p:sp>
      <p:sp>
        <p:nvSpPr>
          <p:cNvPr id="135" name="Content Placeholder 134"/>
          <p:cNvSpPr>
            <a:spLocks noGrp="1"/>
          </p:cNvSpPr>
          <p:nvPr>
            <p:ph idx="1"/>
          </p:nvPr>
        </p:nvSpPr>
        <p:spPr>
          <a:xfrm>
            <a:off x="355600" y="762000"/>
            <a:ext cx="8788400" cy="688394"/>
          </a:xfrm>
        </p:spPr>
        <p:txBody>
          <a:bodyPr/>
          <a:lstStyle/>
          <a:p>
            <a:pPr marL="0" indent="0">
              <a:buNone/>
            </a:pPr>
            <a:r>
              <a:rPr lang="en-US" sz="2200" b="1" dirty="0" smtClean="0"/>
              <a:t>Hardware</a:t>
            </a:r>
            <a:r>
              <a:rPr lang="en-US" sz="2200" dirty="0" smtClean="0">
                <a:solidFill>
                  <a:srgbClr val="FFFF00"/>
                </a:solidFill>
              </a:rPr>
              <a:t> </a:t>
            </a:r>
            <a:r>
              <a:rPr lang="en-US" sz="2200" dirty="0" smtClean="0"/>
              <a:t>detects hazard, stalls pipeline  (Called “</a:t>
            </a:r>
            <a:r>
              <a:rPr lang="en-US" sz="2200" u="sng" dirty="0" smtClean="0"/>
              <a:t>interlock</a:t>
            </a:r>
            <a:r>
              <a:rPr lang="en-US" sz="2200" dirty="0" smtClean="0"/>
              <a:t>”),  and forward (</a:t>
            </a:r>
            <a:r>
              <a:rPr lang="en-US" sz="2200" b="1" dirty="0" smtClean="0"/>
              <a:t>MEM-ALU forwarding</a:t>
            </a:r>
            <a:r>
              <a:rPr lang="en-US" sz="2200" dirty="0" smtClean="0"/>
              <a:t>). </a:t>
            </a:r>
            <a:r>
              <a:rPr lang="en-US" sz="2400" dirty="0" smtClean="0">
                <a:solidFill>
                  <a:srgbClr val="FF0000"/>
                </a:solidFill>
              </a:rPr>
              <a:t>CPI = ? 9/4</a:t>
            </a:r>
            <a:endParaRPr lang="en-US" dirty="0">
              <a:solidFill>
                <a:srgbClr val="FF0000"/>
              </a:solidFill>
            </a:endParaRPr>
          </a:p>
        </p:txBody>
      </p:sp>
      <p:grpSp>
        <p:nvGrpSpPr>
          <p:cNvPr id="137" name="Group 136"/>
          <p:cNvGrpSpPr/>
          <p:nvPr/>
        </p:nvGrpSpPr>
        <p:grpSpPr>
          <a:xfrm>
            <a:off x="304800" y="1752600"/>
            <a:ext cx="8153399" cy="4192543"/>
            <a:chOff x="611187" y="1684337"/>
            <a:chExt cx="8316913" cy="4311651"/>
          </a:xfrm>
        </p:grpSpPr>
        <p:grpSp>
          <p:nvGrpSpPr>
            <p:cNvPr id="2" name="Group 4"/>
            <p:cNvGrpSpPr>
              <a:grpSpLocks/>
            </p:cNvGrpSpPr>
            <p:nvPr/>
          </p:nvGrpSpPr>
          <p:grpSpPr bwMode="auto">
            <a:xfrm>
              <a:off x="3300412" y="1684337"/>
              <a:ext cx="4797425" cy="4311651"/>
              <a:chOff x="1934" y="1056"/>
              <a:chExt cx="3022" cy="2716"/>
            </a:xfrm>
          </p:grpSpPr>
          <p:sp>
            <p:nvSpPr>
              <p:cNvPr id="2790405" name="Line 5"/>
              <p:cNvSpPr>
                <a:spLocks noChangeShapeType="1"/>
              </p:cNvSpPr>
              <p:nvPr/>
            </p:nvSpPr>
            <p:spPr bwMode="auto">
              <a:xfrm>
                <a:off x="1934" y="1056"/>
                <a:ext cx="0" cy="2667"/>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90406" name="Line 6"/>
              <p:cNvSpPr>
                <a:spLocks noChangeShapeType="1"/>
              </p:cNvSpPr>
              <p:nvPr/>
            </p:nvSpPr>
            <p:spPr bwMode="auto">
              <a:xfrm>
                <a:off x="2366" y="1056"/>
                <a:ext cx="0" cy="2619"/>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90407" name="Line 7"/>
              <p:cNvSpPr>
                <a:spLocks noChangeShapeType="1"/>
              </p:cNvSpPr>
              <p:nvPr/>
            </p:nvSpPr>
            <p:spPr bwMode="auto">
              <a:xfrm>
                <a:off x="2798" y="1056"/>
                <a:ext cx="0" cy="2619"/>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90408" name="Line 8"/>
              <p:cNvSpPr>
                <a:spLocks noChangeShapeType="1"/>
              </p:cNvSpPr>
              <p:nvPr/>
            </p:nvSpPr>
            <p:spPr bwMode="auto">
              <a:xfrm>
                <a:off x="3230" y="1056"/>
                <a:ext cx="0" cy="2619"/>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90409" name="Line 9"/>
              <p:cNvSpPr>
                <a:spLocks noChangeShapeType="1"/>
              </p:cNvSpPr>
              <p:nvPr/>
            </p:nvSpPr>
            <p:spPr bwMode="auto">
              <a:xfrm>
                <a:off x="3662" y="1056"/>
                <a:ext cx="0" cy="2667"/>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90410" name="Line 10"/>
              <p:cNvSpPr>
                <a:spLocks noChangeShapeType="1"/>
              </p:cNvSpPr>
              <p:nvPr/>
            </p:nvSpPr>
            <p:spPr bwMode="auto">
              <a:xfrm>
                <a:off x="4094" y="1056"/>
                <a:ext cx="0" cy="2667"/>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90411" name="Line 11"/>
              <p:cNvSpPr>
                <a:spLocks noChangeShapeType="1"/>
              </p:cNvSpPr>
              <p:nvPr/>
            </p:nvSpPr>
            <p:spPr bwMode="auto">
              <a:xfrm flipH="1">
                <a:off x="4510" y="1056"/>
                <a:ext cx="16" cy="2715"/>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90412" name="Line 12"/>
              <p:cNvSpPr>
                <a:spLocks noChangeShapeType="1"/>
              </p:cNvSpPr>
              <p:nvPr/>
            </p:nvSpPr>
            <p:spPr bwMode="auto">
              <a:xfrm flipH="1">
                <a:off x="4940" y="1105"/>
                <a:ext cx="16" cy="2667"/>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grpSp>
        <p:grpSp>
          <p:nvGrpSpPr>
            <p:cNvPr id="3" name="Group 13"/>
            <p:cNvGrpSpPr>
              <a:grpSpLocks/>
            </p:cNvGrpSpPr>
            <p:nvPr/>
          </p:nvGrpSpPr>
          <p:grpSpPr bwMode="auto">
            <a:xfrm>
              <a:off x="620712" y="3019427"/>
              <a:ext cx="7458075" cy="992188"/>
              <a:chOff x="246" y="1897"/>
              <a:chExt cx="4698" cy="625"/>
            </a:xfrm>
            <a:noFill/>
          </p:grpSpPr>
          <p:sp>
            <p:nvSpPr>
              <p:cNvPr id="2790414" name="Rectangle 14"/>
              <p:cNvSpPr>
                <a:spLocks noChangeArrowheads="1"/>
              </p:cNvSpPr>
              <p:nvPr/>
            </p:nvSpPr>
            <p:spPr bwMode="auto">
              <a:xfrm>
                <a:off x="246" y="1961"/>
                <a:ext cx="1462" cy="561"/>
              </a:xfrm>
              <a:prstGeom prst="rect">
                <a:avLst/>
              </a:prstGeom>
              <a:grpFill/>
              <a:ln w="12700">
                <a:noFill/>
                <a:miter lim="800000"/>
                <a:headEnd/>
                <a:tailEnd/>
              </a:ln>
              <a:effectLst/>
            </p:spPr>
            <p:txBody>
              <a:bodyPr wrap="none" lIns="90487" tIns="44450" rIns="90487" bIns="44450">
                <a:prstTxWarp prst="textNoShape">
                  <a:avLst/>
                </a:prstTxWarp>
                <a:spAutoFit/>
              </a:bodyPr>
              <a:lstStyle/>
              <a:p>
                <a:r>
                  <a:rPr lang="en-US" sz="2400" b="1" dirty="0">
                    <a:solidFill>
                      <a:schemeClr val="tx1"/>
                    </a:solidFill>
                    <a:latin typeface="Arial" pitchFamily="-65" charset="0"/>
                  </a:rPr>
                  <a:t>sub $t3,</a:t>
                </a:r>
                <a:r>
                  <a:rPr lang="en-US" sz="2400" b="1" dirty="0">
                    <a:latin typeface="Arial" pitchFamily="-65" charset="0"/>
                  </a:rPr>
                  <a:t>$t0</a:t>
                </a:r>
                <a:r>
                  <a:rPr lang="en-US" sz="2400" b="1" dirty="0">
                    <a:solidFill>
                      <a:schemeClr val="tx1"/>
                    </a:solidFill>
                    <a:latin typeface="Arial" pitchFamily="-65" charset="0"/>
                  </a:rPr>
                  <a:t>,$t2</a:t>
                </a:r>
              </a:p>
              <a:p>
                <a:endParaRPr lang="en-US" sz="2800" b="1" dirty="0">
                  <a:solidFill>
                    <a:schemeClr val="tx1"/>
                  </a:solidFill>
                  <a:latin typeface="Arial" pitchFamily="-65" charset="0"/>
                </a:endParaRPr>
              </a:p>
            </p:txBody>
          </p:sp>
          <p:sp>
            <p:nvSpPr>
              <p:cNvPr id="2790415" name="Freeform 15" descr="25%"/>
              <p:cNvSpPr>
                <a:spLocks/>
              </p:cNvSpPr>
              <p:nvPr/>
            </p:nvSpPr>
            <p:spPr bwMode="auto">
              <a:xfrm>
                <a:off x="2995" y="1999"/>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nvGrpSpPr>
              <p:cNvPr id="4" name="Group 16"/>
              <p:cNvGrpSpPr>
                <a:grpSpLocks/>
              </p:cNvGrpSpPr>
              <p:nvPr/>
            </p:nvGrpSpPr>
            <p:grpSpPr bwMode="auto">
              <a:xfrm>
                <a:off x="3782" y="1897"/>
                <a:ext cx="225" cy="481"/>
                <a:chOff x="3276" y="1701"/>
                <a:chExt cx="225" cy="481"/>
              </a:xfrm>
              <a:grpFill/>
            </p:grpSpPr>
            <p:sp>
              <p:nvSpPr>
                <p:cNvPr id="2790417" name="Freeform 17"/>
                <p:cNvSpPr>
                  <a:spLocks/>
                </p:cNvSpPr>
                <p:nvPr/>
              </p:nvSpPr>
              <p:spPr bwMode="auto">
                <a:xfrm>
                  <a:off x="3288" y="1701"/>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418" name="Rectangle 18"/>
                <p:cNvSpPr>
                  <a:spLocks noChangeArrowheads="1"/>
                </p:cNvSpPr>
                <p:nvPr/>
              </p:nvSpPr>
              <p:spPr bwMode="auto">
                <a:xfrm rot="5400000">
                  <a:off x="3189" y="1823"/>
                  <a:ext cx="384" cy="210"/>
                </a:xfrm>
                <a:prstGeom prst="rect">
                  <a:avLst/>
                </a:prstGeom>
                <a:grp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grpSp>
            <p:nvGrpSpPr>
              <p:cNvPr id="5" name="Group 19"/>
              <p:cNvGrpSpPr>
                <a:grpSpLocks/>
              </p:cNvGrpSpPr>
              <p:nvPr/>
            </p:nvGrpSpPr>
            <p:grpSpPr bwMode="auto">
              <a:xfrm>
                <a:off x="2387" y="1999"/>
                <a:ext cx="340" cy="289"/>
                <a:chOff x="2362" y="1797"/>
                <a:chExt cx="340" cy="289"/>
              </a:xfrm>
              <a:grpFill/>
            </p:grpSpPr>
            <p:sp>
              <p:nvSpPr>
                <p:cNvPr id="2790420" name="Rectangle 20"/>
                <p:cNvSpPr>
                  <a:spLocks noChangeArrowheads="1"/>
                </p:cNvSpPr>
                <p:nvPr/>
              </p:nvSpPr>
              <p:spPr bwMode="auto">
                <a:xfrm>
                  <a:off x="2368" y="1799"/>
                  <a:ext cx="228" cy="210"/>
                </a:xfrm>
                <a:prstGeom prst="rect">
                  <a:avLst/>
                </a:prstGeom>
                <a:grpFill/>
                <a:ln w="12700">
                  <a:noFill/>
                  <a:miter lim="800000"/>
                  <a:headEnd/>
                  <a:tailEnd/>
                </a:ln>
                <a:effectLst/>
              </p:spPr>
              <p:txBody>
                <a:bodyPr wrap="none" lIns="90487" tIns="44450" rIns="90487" bIns="44450">
                  <a:prstTxWarp prst="textNoShape">
                    <a:avLst/>
                  </a:prstTxWarp>
                  <a:spAutoFit/>
                </a:bodyPr>
                <a:lstStyle/>
                <a:p>
                  <a:pPr algn="ctr"/>
                  <a:r>
                    <a:rPr lang="en-US" sz="1600" b="1">
                      <a:solidFill>
                        <a:schemeClr val="tx1"/>
                      </a:solidFill>
                      <a:latin typeface="Times" pitchFamily="-65" charset="0"/>
                    </a:rPr>
                    <a:t>I$</a:t>
                  </a:r>
                </a:p>
              </p:txBody>
            </p:sp>
            <p:grpSp>
              <p:nvGrpSpPr>
                <p:cNvPr id="6" name="Group 21"/>
                <p:cNvGrpSpPr>
                  <a:grpSpLocks/>
                </p:cNvGrpSpPr>
                <p:nvPr/>
              </p:nvGrpSpPr>
              <p:grpSpPr bwMode="auto">
                <a:xfrm>
                  <a:off x="2362" y="1797"/>
                  <a:ext cx="340" cy="289"/>
                  <a:chOff x="2362" y="1797"/>
                  <a:chExt cx="340" cy="289"/>
                </a:xfrm>
                <a:grpFill/>
              </p:grpSpPr>
              <p:sp>
                <p:nvSpPr>
                  <p:cNvPr id="2790422" name="Freeform 22"/>
                  <p:cNvSpPr>
                    <a:spLocks/>
                  </p:cNvSpPr>
                  <p:nvPr/>
                </p:nvSpPr>
                <p:spPr bwMode="auto">
                  <a:xfrm>
                    <a:off x="2362" y="1797"/>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423" name="Freeform 23"/>
                  <p:cNvSpPr>
                    <a:spLocks/>
                  </p:cNvSpPr>
                  <p:nvPr/>
                </p:nvSpPr>
                <p:spPr bwMode="auto">
                  <a:xfrm>
                    <a:off x="2531" y="1797"/>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90424" name="Rectangle 24"/>
              <p:cNvSpPr>
                <a:spLocks noChangeArrowheads="1"/>
              </p:cNvSpPr>
              <p:nvPr/>
            </p:nvSpPr>
            <p:spPr bwMode="auto">
              <a:xfrm>
                <a:off x="2828" y="2006"/>
                <a:ext cx="327" cy="210"/>
              </a:xfrm>
              <a:prstGeom prst="rect">
                <a:avLst/>
              </a:prstGeom>
              <a:grp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90425" name="Freeform 25"/>
              <p:cNvSpPr>
                <a:spLocks/>
              </p:cNvSpPr>
              <p:nvPr/>
            </p:nvSpPr>
            <p:spPr bwMode="auto">
              <a:xfrm>
                <a:off x="2847" y="1999"/>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426" name="Line 26"/>
              <p:cNvSpPr>
                <a:spLocks noChangeShapeType="1"/>
              </p:cNvSpPr>
              <p:nvPr/>
            </p:nvSpPr>
            <p:spPr bwMode="auto">
              <a:xfrm>
                <a:off x="2732" y="2143"/>
                <a:ext cx="96" cy="0"/>
              </a:xfrm>
              <a:prstGeom prst="line">
                <a:avLst/>
              </a:prstGeom>
              <a:grpFill/>
              <a:ln w="25400">
                <a:solidFill>
                  <a:schemeClr val="tx1"/>
                </a:solidFill>
                <a:round/>
                <a:headEnd/>
                <a:tailEnd/>
              </a:ln>
              <a:effectLst/>
            </p:spPr>
            <p:txBody>
              <a:bodyPr wrap="none" anchor="ctr">
                <a:prstTxWarp prst="textNoShape">
                  <a:avLst/>
                </a:prstTxWarp>
              </a:bodyPr>
              <a:lstStyle/>
              <a:p>
                <a:endParaRPr lang="en-US"/>
              </a:p>
            </p:txBody>
          </p:sp>
          <p:sp>
            <p:nvSpPr>
              <p:cNvPr id="2790427" name="Freeform 27"/>
              <p:cNvSpPr>
                <a:spLocks/>
              </p:cNvSpPr>
              <p:nvPr/>
            </p:nvSpPr>
            <p:spPr bwMode="auto">
              <a:xfrm>
                <a:off x="2794" y="2047"/>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428" name="Line 28"/>
              <p:cNvSpPr>
                <a:spLocks noChangeShapeType="1"/>
              </p:cNvSpPr>
              <p:nvPr/>
            </p:nvSpPr>
            <p:spPr bwMode="auto">
              <a:xfrm>
                <a:off x="3628" y="2047"/>
                <a:ext cx="157" cy="0"/>
              </a:xfrm>
              <a:prstGeom prst="line">
                <a:avLst/>
              </a:prstGeom>
              <a:grpFill/>
              <a:ln w="25400">
                <a:solidFill>
                  <a:schemeClr val="tx1"/>
                </a:solidFill>
                <a:round/>
                <a:headEnd/>
                <a:tailEnd/>
              </a:ln>
              <a:effectLst/>
            </p:spPr>
            <p:txBody>
              <a:bodyPr wrap="none" anchor="ctr">
                <a:prstTxWarp prst="textNoShape">
                  <a:avLst/>
                </a:prstTxWarp>
              </a:bodyPr>
              <a:lstStyle/>
              <a:p>
                <a:endParaRPr lang="en-US"/>
              </a:p>
            </p:txBody>
          </p:sp>
          <p:sp>
            <p:nvSpPr>
              <p:cNvPr id="2790429" name="Rectangle 29"/>
              <p:cNvSpPr>
                <a:spLocks noChangeArrowheads="1"/>
              </p:cNvSpPr>
              <p:nvPr/>
            </p:nvSpPr>
            <p:spPr bwMode="auto">
              <a:xfrm>
                <a:off x="4125" y="2001"/>
                <a:ext cx="302" cy="210"/>
              </a:xfrm>
              <a:prstGeom prst="rect">
                <a:avLst/>
              </a:prstGeom>
              <a:grp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7" name="Group 30"/>
              <p:cNvGrpSpPr>
                <a:grpSpLocks/>
              </p:cNvGrpSpPr>
              <p:nvPr/>
            </p:nvGrpSpPr>
            <p:grpSpPr bwMode="auto">
              <a:xfrm>
                <a:off x="4176" y="1999"/>
                <a:ext cx="325" cy="289"/>
                <a:chOff x="3671" y="1797"/>
                <a:chExt cx="325" cy="289"/>
              </a:xfrm>
              <a:grpFill/>
            </p:grpSpPr>
            <p:sp>
              <p:nvSpPr>
                <p:cNvPr id="2790431" name="Freeform 31"/>
                <p:cNvSpPr>
                  <a:spLocks/>
                </p:cNvSpPr>
                <p:nvPr/>
              </p:nvSpPr>
              <p:spPr bwMode="auto">
                <a:xfrm>
                  <a:off x="3671" y="1797"/>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432" name="Freeform 32"/>
                <p:cNvSpPr>
                  <a:spLocks/>
                </p:cNvSpPr>
                <p:nvPr/>
              </p:nvSpPr>
              <p:spPr bwMode="auto">
                <a:xfrm>
                  <a:off x="3832" y="1797"/>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90433" name="Rectangle 33"/>
              <p:cNvSpPr>
                <a:spLocks noChangeArrowheads="1"/>
              </p:cNvSpPr>
              <p:nvPr/>
            </p:nvSpPr>
            <p:spPr bwMode="auto">
              <a:xfrm>
                <a:off x="4617" y="2001"/>
                <a:ext cx="327" cy="210"/>
              </a:xfrm>
              <a:prstGeom prst="rect">
                <a:avLst/>
              </a:prstGeom>
              <a:grp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8" name="Group 34"/>
              <p:cNvGrpSpPr>
                <a:grpSpLocks/>
              </p:cNvGrpSpPr>
              <p:nvPr/>
            </p:nvGrpSpPr>
            <p:grpSpPr bwMode="auto">
              <a:xfrm>
                <a:off x="4644" y="1999"/>
                <a:ext cx="284" cy="289"/>
                <a:chOff x="4139" y="1797"/>
                <a:chExt cx="284" cy="289"/>
              </a:xfrm>
              <a:grpFill/>
            </p:grpSpPr>
            <p:sp>
              <p:nvSpPr>
                <p:cNvPr id="2790435" name="Freeform 35"/>
                <p:cNvSpPr>
                  <a:spLocks/>
                </p:cNvSpPr>
                <p:nvPr/>
              </p:nvSpPr>
              <p:spPr bwMode="auto">
                <a:xfrm>
                  <a:off x="4139" y="1797"/>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436" name="Freeform 36"/>
                <p:cNvSpPr>
                  <a:spLocks/>
                </p:cNvSpPr>
                <p:nvPr/>
              </p:nvSpPr>
              <p:spPr bwMode="auto">
                <a:xfrm>
                  <a:off x="4280" y="1797"/>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90437" name="Line 37"/>
              <p:cNvSpPr>
                <a:spLocks noChangeShapeType="1"/>
              </p:cNvSpPr>
              <p:nvPr/>
            </p:nvSpPr>
            <p:spPr bwMode="auto">
              <a:xfrm>
                <a:off x="4497" y="2143"/>
                <a:ext cx="139" cy="0"/>
              </a:xfrm>
              <a:prstGeom prst="line">
                <a:avLst/>
              </a:prstGeom>
              <a:grpFill/>
              <a:ln w="25400">
                <a:solidFill>
                  <a:schemeClr val="tx1"/>
                </a:solidFill>
                <a:round/>
                <a:headEnd/>
                <a:tailEnd/>
              </a:ln>
              <a:effectLst/>
            </p:spPr>
            <p:txBody>
              <a:bodyPr wrap="none" anchor="ctr">
                <a:prstTxWarp prst="textNoShape">
                  <a:avLst/>
                </a:prstTxWarp>
              </a:bodyPr>
              <a:lstStyle/>
              <a:p>
                <a:endParaRPr lang="en-US"/>
              </a:p>
            </p:txBody>
          </p:sp>
          <p:sp>
            <p:nvSpPr>
              <p:cNvPr id="2790438" name="Line 38"/>
              <p:cNvSpPr>
                <a:spLocks noChangeShapeType="1"/>
              </p:cNvSpPr>
              <p:nvPr/>
            </p:nvSpPr>
            <p:spPr bwMode="auto">
              <a:xfrm>
                <a:off x="4013" y="2143"/>
                <a:ext cx="155" cy="0"/>
              </a:xfrm>
              <a:prstGeom prst="line">
                <a:avLst/>
              </a:prstGeom>
              <a:grpFill/>
              <a:ln w="25400">
                <a:solidFill>
                  <a:schemeClr val="tx1"/>
                </a:solidFill>
                <a:round/>
                <a:headEnd/>
                <a:tailEnd/>
              </a:ln>
              <a:effectLst/>
            </p:spPr>
            <p:txBody>
              <a:bodyPr wrap="none" anchor="ctr">
                <a:prstTxWarp prst="textNoShape">
                  <a:avLst/>
                </a:prstTxWarp>
              </a:bodyPr>
              <a:lstStyle/>
              <a:p>
                <a:endParaRPr lang="en-US"/>
              </a:p>
            </p:txBody>
          </p:sp>
          <p:sp>
            <p:nvSpPr>
              <p:cNvPr id="2790440" name="Line 40"/>
              <p:cNvSpPr>
                <a:spLocks noChangeShapeType="1"/>
              </p:cNvSpPr>
              <p:nvPr/>
            </p:nvSpPr>
            <p:spPr bwMode="auto">
              <a:xfrm>
                <a:off x="3628" y="2239"/>
                <a:ext cx="157" cy="0"/>
              </a:xfrm>
              <a:prstGeom prst="line">
                <a:avLst/>
              </a:prstGeom>
              <a:grpFill/>
              <a:ln w="25400">
                <a:solidFill>
                  <a:schemeClr val="tx1"/>
                </a:solidFill>
                <a:round/>
                <a:headEnd/>
                <a:tailEnd/>
              </a:ln>
              <a:effectLst/>
            </p:spPr>
            <p:txBody>
              <a:bodyPr wrap="none" anchor="ctr">
                <a:prstTxWarp prst="textNoShape">
                  <a:avLst/>
                </a:prstTxWarp>
              </a:bodyPr>
              <a:lstStyle/>
              <a:p>
                <a:endParaRPr lang="en-US"/>
              </a:p>
            </p:txBody>
          </p:sp>
          <p:grpSp>
            <p:nvGrpSpPr>
              <p:cNvPr id="9" name="Group 42"/>
              <p:cNvGrpSpPr>
                <a:grpSpLocks/>
              </p:cNvGrpSpPr>
              <p:nvPr/>
            </p:nvGrpSpPr>
            <p:grpSpPr bwMode="auto">
              <a:xfrm>
                <a:off x="3155" y="1899"/>
                <a:ext cx="497" cy="417"/>
                <a:chOff x="2115" y="2560"/>
                <a:chExt cx="497" cy="417"/>
              </a:xfrm>
              <a:grpFill/>
            </p:grpSpPr>
            <p:sp>
              <p:nvSpPr>
                <p:cNvPr id="2790443" name="AutoShape 43"/>
                <p:cNvSpPr>
                  <a:spLocks noChangeArrowheads="1"/>
                </p:cNvSpPr>
                <p:nvPr/>
              </p:nvSpPr>
              <p:spPr bwMode="auto">
                <a:xfrm>
                  <a:off x="2115" y="2560"/>
                  <a:ext cx="490" cy="417"/>
                </a:xfrm>
                <a:prstGeom prst="cloudCallout">
                  <a:avLst>
                    <a:gd name="adj1" fmla="val -28569"/>
                    <a:gd name="adj2" fmla="val 42088"/>
                  </a:avLst>
                </a:prstGeom>
                <a:grp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2790444" name="Text Box 44"/>
                <p:cNvSpPr txBox="1">
                  <a:spLocks noChangeArrowheads="1"/>
                </p:cNvSpPr>
                <p:nvPr/>
              </p:nvSpPr>
              <p:spPr bwMode="auto">
                <a:xfrm>
                  <a:off x="2177" y="2573"/>
                  <a:ext cx="435" cy="404"/>
                </a:xfrm>
                <a:prstGeom prst="rect">
                  <a:avLst/>
                </a:prstGeom>
                <a:grpFill/>
                <a:ln w="12700">
                  <a:noFill/>
                  <a:miter lim="800000"/>
                  <a:headEnd/>
                  <a:tailEnd/>
                </a:ln>
                <a:effectLst/>
              </p:spPr>
              <p:txBody>
                <a:bodyPr>
                  <a:prstTxWarp prst="textNoShape">
                    <a:avLst/>
                  </a:prstTxWarp>
                  <a:spAutoFit/>
                </a:bodyPr>
                <a:lstStyle/>
                <a:p>
                  <a:r>
                    <a:rPr lang="en-US" sz="1800" b="1">
                      <a:solidFill>
                        <a:schemeClr val="tx1"/>
                      </a:solidFill>
                      <a:latin typeface="Arial" pitchFamily="-65" charset="0"/>
                    </a:rPr>
                    <a:t>bubble</a:t>
                  </a:r>
                </a:p>
              </p:txBody>
            </p:sp>
          </p:grpSp>
        </p:grpSp>
        <p:grpSp>
          <p:nvGrpSpPr>
            <p:cNvPr id="10" name="Group 45"/>
            <p:cNvGrpSpPr>
              <a:grpSpLocks/>
            </p:cNvGrpSpPr>
            <p:nvPr/>
          </p:nvGrpSpPr>
          <p:grpSpPr bwMode="auto">
            <a:xfrm>
              <a:off x="611187" y="3881437"/>
              <a:ext cx="8104188" cy="763588"/>
              <a:chOff x="240" y="2440"/>
              <a:chExt cx="5105" cy="481"/>
            </a:xfrm>
            <a:noFill/>
          </p:grpSpPr>
          <p:sp>
            <p:nvSpPr>
              <p:cNvPr id="2790446" name="Rectangle 46"/>
              <p:cNvSpPr>
                <a:spLocks noChangeArrowheads="1"/>
              </p:cNvSpPr>
              <p:nvPr/>
            </p:nvSpPr>
            <p:spPr bwMode="auto">
              <a:xfrm>
                <a:off x="240" y="2549"/>
                <a:ext cx="1462" cy="289"/>
              </a:xfrm>
              <a:prstGeom prst="rect">
                <a:avLst/>
              </a:prstGeom>
              <a:grpFill/>
              <a:ln w="12700">
                <a:noFill/>
                <a:miter lim="800000"/>
                <a:headEnd/>
                <a:tailEnd/>
              </a:ln>
              <a:effectLst/>
            </p:spPr>
            <p:txBody>
              <a:bodyPr wrap="none" lIns="90487" tIns="44450" rIns="90487" bIns="44450">
                <a:prstTxWarp prst="textNoShape">
                  <a:avLst/>
                </a:prstTxWarp>
                <a:spAutoFit/>
              </a:bodyPr>
              <a:lstStyle/>
              <a:p>
                <a:r>
                  <a:rPr lang="en-US" sz="2400" b="1" dirty="0">
                    <a:solidFill>
                      <a:schemeClr val="tx1"/>
                    </a:solidFill>
                    <a:latin typeface="Arial" pitchFamily="-65" charset="0"/>
                  </a:rPr>
                  <a:t>and $t5,</a:t>
                </a:r>
                <a:r>
                  <a:rPr lang="en-US" sz="2400" b="1" dirty="0">
                    <a:latin typeface="Arial" pitchFamily="-65" charset="0"/>
                  </a:rPr>
                  <a:t>$t0</a:t>
                </a:r>
                <a:r>
                  <a:rPr lang="en-US" sz="2400" b="1" dirty="0">
                    <a:solidFill>
                      <a:schemeClr val="tx1"/>
                    </a:solidFill>
                    <a:latin typeface="Arial" pitchFamily="-65" charset="0"/>
                  </a:rPr>
                  <a:t>,$t4</a:t>
                </a:r>
              </a:p>
            </p:txBody>
          </p:sp>
          <p:sp>
            <p:nvSpPr>
              <p:cNvPr id="2790447" name="Freeform 47" descr="25%"/>
              <p:cNvSpPr>
                <a:spLocks/>
              </p:cNvSpPr>
              <p:nvPr/>
            </p:nvSpPr>
            <p:spPr bwMode="auto">
              <a:xfrm>
                <a:off x="3876" y="2536"/>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nvGrpSpPr>
              <p:cNvPr id="11" name="Group 49"/>
              <p:cNvGrpSpPr>
                <a:grpSpLocks/>
              </p:cNvGrpSpPr>
              <p:nvPr/>
            </p:nvGrpSpPr>
            <p:grpSpPr bwMode="auto">
              <a:xfrm>
                <a:off x="4182" y="2440"/>
                <a:ext cx="225" cy="481"/>
                <a:chOff x="3703" y="2149"/>
                <a:chExt cx="225" cy="481"/>
              </a:xfrm>
              <a:grpFill/>
            </p:grpSpPr>
            <p:sp>
              <p:nvSpPr>
                <p:cNvPr id="2790450" name="Freeform 50"/>
                <p:cNvSpPr>
                  <a:spLocks/>
                </p:cNvSpPr>
                <p:nvPr/>
              </p:nvSpPr>
              <p:spPr bwMode="auto">
                <a:xfrm>
                  <a:off x="3715" y="2149"/>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451" name="Rectangle 51"/>
                <p:cNvSpPr>
                  <a:spLocks noChangeArrowheads="1"/>
                </p:cNvSpPr>
                <p:nvPr/>
              </p:nvSpPr>
              <p:spPr bwMode="auto">
                <a:xfrm rot="5400000">
                  <a:off x="3616" y="2271"/>
                  <a:ext cx="384" cy="210"/>
                </a:xfrm>
                <a:prstGeom prst="rect">
                  <a:avLst/>
                </a:prstGeom>
                <a:grp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grpSp>
            <p:nvGrpSpPr>
              <p:cNvPr id="12" name="Group 52"/>
              <p:cNvGrpSpPr>
                <a:grpSpLocks/>
              </p:cNvGrpSpPr>
              <p:nvPr/>
            </p:nvGrpSpPr>
            <p:grpSpPr bwMode="auto">
              <a:xfrm>
                <a:off x="2863" y="2536"/>
                <a:ext cx="340" cy="289"/>
                <a:chOff x="2789" y="2245"/>
                <a:chExt cx="340" cy="289"/>
              </a:xfrm>
              <a:grpFill/>
            </p:grpSpPr>
            <p:sp>
              <p:nvSpPr>
                <p:cNvPr id="2790453" name="Rectangle 53"/>
                <p:cNvSpPr>
                  <a:spLocks noChangeArrowheads="1"/>
                </p:cNvSpPr>
                <p:nvPr/>
              </p:nvSpPr>
              <p:spPr bwMode="auto">
                <a:xfrm>
                  <a:off x="2795" y="2247"/>
                  <a:ext cx="228" cy="210"/>
                </a:xfrm>
                <a:prstGeom prst="rect">
                  <a:avLst/>
                </a:prstGeom>
                <a:grpFill/>
                <a:ln w="12700">
                  <a:noFill/>
                  <a:miter lim="800000"/>
                  <a:headEnd/>
                  <a:tailEnd/>
                </a:ln>
                <a:effectLst/>
              </p:spPr>
              <p:txBody>
                <a:bodyPr wrap="none" lIns="90487" tIns="44450" rIns="90487" bIns="44450">
                  <a:prstTxWarp prst="textNoShape">
                    <a:avLst/>
                  </a:prstTxWarp>
                  <a:spAutoFit/>
                </a:bodyPr>
                <a:lstStyle/>
                <a:p>
                  <a:pPr algn="ctr"/>
                  <a:r>
                    <a:rPr lang="en-US" sz="1600" b="1">
                      <a:solidFill>
                        <a:schemeClr val="tx1"/>
                      </a:solidFill>
                      <a:latin typeface="Times" pitchFamily="-65" charset="0"/>
                    </a:rPr>
                    <a:t>I$</a:t>
                  </a:r>
                </a:p>
              </p:txBody>
            </p:sp>
            <p:grpSp>
              <p:nvGrpSpPr>
                <p:cNvPr id="13" name="Group 54"/>
                <p:cNvGrpSpPr>
                  <a:grpSpLocks/>
                </p:cNvGrpSpPr>
                <p:nvPr/>
              </p:nvGrpSpPr>
              <p:grpSpPr bwMode="auto">
                <a:xfrm>
                  <a:off x="2789" y="2245"/>
                  <a:ext cx="340" cy="289"/>
                  <a:chOff x="2789" y="2245"/>
                  <a:chExt cx="340" cy="289"/>
                </a:xfrm>
                <a:grpFill/>
              </p:grpSpPr>
              <p:sp>
                <p:nvSpPr>
                  <p:cNvPr id="2790455" name="Freeform 55"/>
                  <p:cNvSpPr>
                    <a:spLocks/>
                  </p:cNvSpPr>
                  <p:nvPr/>
                </p:nvSpPr>
                <p:spPr bwMode="auto">
                  <a:xfrm>
                    <a:off x="2789" y="2245"/>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456" name="Freeform 56"/>
                  <p:cNvSpPr>
                    <a:spLocks/>
                  </p:cNvSpPr>
                  <p:nvPr/>
                </p:nvSpPr>
                <p:spPr bwMode="auto">
                  <a:xfrm>
                    <a:off x="2958" y="2245"/>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90457" name="Rectangle 57"/>
              <p:cNvSpPr>
                <a:spLocks noChangeArrowheads="1"/>
              </p:cNvSpPr>
              <p:nvPr/>
            </p:nvSpPr>
            <p:spPr bwMode="auto">
              <a:xfrm>
                <a:off x="3709" y="2543"/>
                <a:ext cx="327" cy="210"/>
              </a:xfrm>
              <a:prstGeom prst="rect">
                <a:avLst/>
              </a:prstGeom>
              <a:grp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90458" name="Freeform 58"/>
              <p:cNvSpPr>
                <a:spLocks/>
              </p:cNvSpPr>
              <p:nvPr/>
            </p:nvSpPr>
            <p:spPr bwMode="auto">
              <a:xfrm>
                <a:off x="3728" y="2536"/>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459" name="Line 59"/>
              <p:cNvSpPr>
                <a:spLocks noChangeShapeType="1"/>
              </p:cNvSpPr>
              <p:nvPr/>
            </p:nvSpPr>
            <p:spPr bwMode="auto">
              <a:xfrm>
                <a:off x="3613" y="2680"/>
                <a:ext cx="96" cy="0"/>
              </a:xfrm>
              <a:prstGeom prst="line">
                <a:avLst/>
              </a:prstGeom>
              <a:grpFill/>
              <a:ln w="25400">
                <a:solidFill>
                  <a:schemeClr val="tx1"/>
                </a:solidFill>
                <a:round/>
                <a:headEnd/>
                <a:tailEnd/>
              </a:ln>
              <a:effectLst/>
            </p:spPr>
            <p:txBody>
              <a:bodyPr wrap="none" anchor="ctr">
                <a:prstTxWarp prst="textNoShape">
                  <a:avLst/>
                </a:prstTxWarp>
              </a:bodyPr>
              <a:lstStyle/>
              <a:p>
                <a:endParaRPr lang="en-US"/>
              </a:p>
            </p:txBody>
          </p:sp>
          <p:sp>
            <p:nvSpPr>
              <p:cNvPr id="2790460" name="Freeform 60"/>
              <p:cNvSpPr>
                <a:spLocks/>
              </p:cNvSpPr>
              <p:nvPr/>
            </p:nvSpPr>
            <p:spPr bwMode="auto">
              <a:xfrm>
                <a:off x="3675" y="2584"/>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461" name="Line 61"/>
              <p:cNvSpPr>
                <a:spLocks noChangeShapeType="1"/>
              </p:cNvSpPr>
              <p:nvPr/>
            </p:nvSpPr>
            <p:spPr bwMode="auto">
              <a:xfrm>
                <a:off x="4029" y="2584"/>
                <a:ext cx="157" cy="0"/>
              </a:xfrm>
              <a:prstGeom prst="line">
                <a:avLst/>
              </a:prstGeom>
              <a:grpFill/>
              <a:ln w="25400">
                <a:solidFill>
                  <a:schemeClr val="tx1"/>
                </a:solidFill>
                <a:round/>
                <a:headEnd/>
                <a:tailEnd/>
              </a:ln>
              <a:effectLst/>
            </p:spPr>
            <p:txBody>
              <a:bodyPr wrap="none" anchor="ctr">
                <a:prstTxWarp prst="textNoShape">
                  <a:avLst/>
                </a:prstTxWarp>
              </a:bodyPr>
              <a:lstStyle/>
              <a:p>
                <a:endParaRPr lang="en-US"/>
              </a:p>
            </p:txBody>
          </p:sp>
          <p:sp>
            <p:nvSpPr>
              <p:cNvPr id="2790462" name="Rectangle 62"/>
              <p:cNvSpPr>
                <a:spLocks noChangeArrowheads="1"/>
              </p:cNvSpPr>
              <p:nvPr/>
            </p:nvSpPr>
            <p:spPr bwMode="auto">
              <a:xfrm>
                <a:off x="4526" y="2538"/>
                <a:ext cx="302" cy="210"/>
              </a:xfrm>
              <a:prstGeom prst="rect">
                <a:avLst/>
              </a:prstGeom>
              <a:grp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14" name="Group 63"/>
              <p:cNvGrpSpPr>
                <a:grpSpLocks/>
              </p:cNvGrpSpPr>
              <p:nvPr/>
            </p:nvGrpSpPr>
            <p:grpSpPr bwMode="auto">
              <a:xfrm>
                <a:off x="4577" y="2536"/>
                <a:ext cx="325" cy="289"/>
                <a:chOff x="4098" y="2245"/>
                <a:chExt cx="325" cy="289"/>
              </a:xfrm>
              <a:grpFill/>
            </p:grpSpPr>
            <p:sp>
              <p:nvSpPr>
                <p:cNvPr id="2790464" name="Freeform 64"/>
                <p:cNvSpPr>
                  <a:spLocks/>
                </p:cNvSpPr>
                <p:nvPr/>
              </p:nvSpPr>
              <p:spPr bwMode="auto">
                <a:xfrm>
                  <a:off x="4098" y="2245"/>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465" name="Freeform 65"/>
                <p:cNvSpPr>
                  <a:spLocks/>
                </p:cNvSpPr>
                <p:nvPr/>
              </p:nvSpPr>
              <p:spPr bwMode="auto">
                <a:xfrm>
                  <a:off x="4259" y="2245"/>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90466" name="Rectangle 66"/>
              <p:cNvSpPr>
                <a:spLocks noChangeArrowheads="1"/>
              </p:cNvSpPr>
              <p:nvPr/>
            </p:nvSpPr>
            <p:spPr bwMode="auto">
              <a:xfrm>
                <a:off x="5018" y="2538"/>
                <a:ext cx="327" cy="210"/>
              </a:xfrm>
              <a:prstGeom prst="rect">
                <a:avLst/>
              </a:prstGeom>
              <a:grpFill/>
              <a:ln w="12700">
                <a:noFill/>
                <a:miter lim="800000"/>
                <a:headEnd/>
                <a:tailEnd/>
              </a:ln>
              <a:effectLst/>
            </p:spPr>
            <p:txBody>
              <a:bodyPr wrap="none" lIns="90487" tIns="44450" rIns="90487" bIns="44450">
                <a:prstTxWarp prst="textNoShape">
                  <a:avLst/>
                </a:prstTxWarp>
                <a:spAutoFit/>
              </a:bodyPr>
              <a:lstStyle/>
              <a:p>
                <a:r>
                  <a:rPr lang="en-US" sz="1600" b="1" dirty="0" err="1">
                    <a:solidFill>
                      <a:schemeClr val="tx1"/>
                    </a:solidFill>
                    <a:latin typeface="Times" pitchFamily="-65" charset="0"/>
                  </a:rPr>
                  <a:t>Reg</a:t>
                </a:r>
                <a:endParaRPr lang="en-US" sz="1600" b="1" dirty="0">
                  <a:solidFill>
                    <a:schemeClr val="tx1"/>
                  </a:solidFill>
                  <a:latin typeface="Times" pitchFamily="-65" charset="0"/>
                </a:endParaRPr>
              </a:p>
            </p:txBody>
          </p:sp>
          <p:grpSp>
            <p:nvGrpSpPr>
              <p:cNvPr id="15" name="Group 67"/>
              <p:cNvGrpSpPr>
                <a:grpSpLocks/>
              </p:cNvGrpSpPr>
              <p:nvPr/>
            </p:nvGrpSpPr>
            <p:grpSpPr bwMode="auto">
              <a:xfrm>
                <a:off x="5045" y="2536"/>
                <a:ext cx="284" cy="289"/>
                <a:chOff x="4566" y="2245"/>
                <a:chExt cx="284" cy="289"/>
              </a:xfrm>
              <a:grpFill/>
            </p:grpSpPr>
            <p:sp>
              <p:nvSpPr>
                <p:cNvPr id="2790468" name="Freeform 68"/>
                <p:cNvSpPr>
                  <a:spLocks/>
                </p:cNvSpPr>
                <p:nvPr/>
              </p:nvSpPr>
              <p:spPr bwMode="auto">
                <a:xfrm>
                  <a:off x="4566" y="2245"/>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469" name="Freeform 69"/>
                <p:cNvSpPr>
                  <a:spLocks/>
                </p:cNvSpPr>
                <p:nvPr/>
              </p:nvSpPr>
              <p:spPr bwMode="auto">
                <a:xfrm>
                  <a:off x="4707" y="2245"/>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90470" name="Line 70"/>
              <p:cNvSpPr>
                <a:spLocks noChangeShapeType="1"/>
              </p:cNvSpPr>
              <p:nvPr/>
            </p:nvSpPr>
            <p:spPr bwMode="auto">
              <a:xfrm>
                <a:off x="4898" y="2680"/>
                <a:ext cx="139" cy="0"/>
              </a:xfrm>
              <a:prstGeom prst="line">
                <a:avLst/>
              </a:prstGeom>
              <a:grpFill/>
              <a:ln w="25400">
                <a:solidFill>
                  <a:schemeClr val="tx1"/>
                </a:solidFill>
                <a:round/>
                <a:headEnd/>
                <a:tailEnd/>
              </a:ln>
              <a:effectLst/>
            </p:spPr>
            <p:txBody>
              <a:bodyPr wrap="none" anchor="ctr">
                <a:prstTxWarp prst="textNoShape">
                  <a:avLst/>
                </a:prstTxWarp>
              </a:bodyPr>
              <a:lstStyle/>
              <a:p>
                <a:endParaRPr lang="en-US"/>
              </a:p>
            </p:txBody>
          </p:sp>
          <p:sp>
            <p:nvSpPr>
              <p:cNvPr id="2790471" name="Line 71"/>
              <p:cNvSpPr>
                <a:spLocks noChangeShapeType="1"/>
              </p:cNvSpPr>
              <p:nvPr/>
            </p:nvSpPr>
            <p:spPr bwMode="auto">
              <a:xfrm>
                <a:off x="4414" y="2680"/>
                <a:ext cx="155" cy="0"/>
              </a:xfrm>
              <a:prstGeom prst="line">
                <a:avLst/>
              </a:prstGeom>
              <a:grpFill/>
              <a:ln w="25400">
                <a:solidFill>
                  <a:schemeClr val="tx1"/>
                </a:solidFill>
                <a:round/>
                <a:headEnd/>
                <a:tailEnd/>
              </a:ln>
              <a:effectLst/>
            </p:spPr>
            <p:txBody>
              <a:bodyPr wrap="none" anchor="ctr">
                <a:prstTxWarp prst="textNoShape">
                  <a:avLst/>
                </a:prstTxWarp>
              </a:bodyPr>
              <a:lstStyle/>
              <a:p>
                <a:endParaRPr lang="en-US"/>
              </a:p>
            </p:txBody>
          </p:sp>
          <p:sp>
            <p:nvSpPr>
              <p:cNvPr id="2790472" name="Line 72"/>
              <p:cNvSpPr>
                <a:spLocks noChangeShapeType="1"/>
              </p:cNvSpPr>
              <p:nvPr/>
            </p:nvSpPr>
            <p:spPr bwMode="auto">
              <a:xfrm>
                <a:off x="4029" y="2776"/>
                <a:ext cx="157" cy="0"/>
              </a:xfrm>
              <a:prstGeom prst="line">
                <a:avLst/>
              </a:prstGeom>
              <a:grpFill/>
              <a:ln w="25400">
                <a:solidFill>
                  <a:schemeClr val="tx1"/>
                </a:solidFill>
                <a:round/>
                <a:headEnd/>
                <a:tailEnd/>
              </a:ln>
              <a:effectLst/>
            </p:spPr>
            <p:txBody>
              <a:bodyPr wrap="none" anchor="ctr">
                <a:prstTxWarp prst="textNoShape">
                  <a:avLst/>
                </a:prstTxWarp>
              </a:bodyPr>
              <a:lstStyle/>
              <a:p>
                <a:endParaRPr lang="en-US"/>
              </a:p>
            </p:txBody>
          </p:sp>
          <p:grpSp>
            <p:nvGrpSpPr>
              <p:cNvPr id="16" name="Group 74"/>
              <p:cNvGrpSpPr>
                <a:grpSpLocks/>
              </p:cNvGrpSpPr>
              <p:nvPr/>
            </p:nvGrpSpPr>
            <p:grpSpPr bwMode="auto">
              <a:xfrm>
                <a:off x="3202" y="2476"/>
                <a:ext cx="497" cy="417"/>
                <a:chOff x="2115" y="2560"/>
                <a:chExt cx="497" cy="417"/>
              </a:xfrm>
              <a:grpFill/>
            </p:grpSpPr>
            <p:sp>
              <p:nvSpPr>
                <p:cNvPr id="2790475" name="AutoShape 75"/>
                <p:cNvSpPr>
                  <a:spLocks noChangeArrowheads="1"/>
                </p:cNvSpPr>
                <p:nvPr/>
              </p:nvSpPr>
              <p:spPr bwMode="auto">
                <a:xfrm>
                  <a:off x="2115" y="2560"/>
                  <a:ext cx="490" cy="417"/>
                </a:xfrm>
                <a:prstGeom prst="cloudCallout">
                  <a:avLst>
                    <a:gd name="adj1" fmla="val -28569"/>
                    <a:gd name="adj2" fmla="val 42088"/>
                  </a:avLst>
                </a:prstGeom>
                <a:grp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2790476" name="Text Box 76"/>
                <p:cNvSpPr txBox="1">
                  <a:spLocks noChangeArrowheads="1"/>
                </p:cNvSpPr>
                <p:nvPr/>
              </p:nvSpPr>
              <p:spPr bwMode="auto">
                <a:xfrm>
                  <a:off x="2177" y="2573"/>
                  <a:ext cx="435" cy="404"/>
                </a:xfrm>
                <a:prstGeom prst="rect">
                  <a:avLst/>
                </a:prstGeom>
                <a:grpFill/>
                <a:ln w="12700">
                  <a:noFill/>
                  <a:miter lim="800000"/>
                  <a:headEnd/>
                  <a:tailEnd/>
                </a:ln>
                <a:effectLst/>
              </p:spPr>
              <p:txBody>
                <a:bodyPr>
                  <a:prstTxWarp prst="textNoShape">
                    <a:avLst/>
                  </a:prstTxWarp>
                  <a:spAutoFit/>
                </a:bodyPr>
                <a:lstStyle/>
                <a:p>
                  <a:r>
                    <a:rPr lang="en-US" sz="1800" b="1">
                      <a:solidFill>
                        <a:schemeClr val="tx1"/>
                      </a:solidFill>
                      <a:latin typeface="Arial" pitchFamily="-65" charset="0"/>
                    </a:rPr>
                    <a:t>bubble</a:t>
                  </a:r>
                </a:p>
              </p:txBody>
            </p:sp>
          </p:grpSp>
        </p:grpSp>
        <p:grpSp>
          <p:nvGrpSpPr>
            <p:cNvPr id="17" name="Group 77"/>
            <p:cNvGrpSpPr>
              <a:grpSpLocks/>
            </p:cNvGrpSpPr>
            <p:nvPr/>
          </p:nvGrpSpPr>
          <p:grpSpPr bwMode="auto">
            <a:xfrm>
              <a:off x="611187" y="4873625"/>
              <a:ext cx="8316913" cy="763587"/>
              <a:chOff x="240" y="3065"/>
              <a:chExt cx="5239" cy="481"/>
            </a:xfrm>
            <a:noFill/>
          </p:grpSpPr>
          <p:sp>
            <p:nvSpPr>
              <p:cNvPr id="2790478" name="Rectangle 78"/>
              <p:cNvSpPr>
                <a:spLocks noChangeArrowheads="1"/>
              </p:cNvSpPr>
              <p:nvPr/>
            </p:nvSpPr>
            <p:spPr bwMode="auto">
              <a:xfrm>
                <a:off x="240" y="3125"/>
                <a:ext cx="1419" cy="289"/>
              </a:xfrm>
              <a:prstGeom prst="rect">
                <a:avLst/>
              </a:prstGeom>
              <a:grpFill/>
              <a:ln w="12700">
                <a:noFill/>
                <a:miter lim="800000"/>
                <a:headEnd/>
                <a:tailEnd/>
              </a:ln>
              <a:effectLst/>
            </p:spPr>
            <p:txBody>
              <a:bodyPr wrap="none" lIns="90487" tIns="44450" rIns="90487" bIns="44450">
                <a:prstTxWarp prst="textNoShape">
                  <a:avLst/>
                </a:prstTxWarp>
                <a:spAutoFit/>
              </a:bodyPr>
              <a:lstStyle/>
              <a:p>
                <a:r>
                  <a:rPr lang="en-US" sz="2400" b="1" dirty="0">
                    <a:solidFill>
                      <a:schemeClr val="tx1"/>
                    </a:solidFill>
                    <a:latin typeface="Arial" pitchFamily="-65" charset="0"/>
                  </a:rPr>
                  <a:t>or   $t7,</a:t>
                </a:r>
                <a:r>
                  <a:rPr lang="en-US" sz="2400" b="1" dirty="0">
                    <a:latin typeface="Arial" pitchFamily="-65" charset="0"/>
                  </a:rPr>
                  <a:t>$t0</a:t>
                </a:r>
                <a:r>
                  <a:rPr lang="en-US" sz="2400" b="1" dirty="0">
                    <a:solidFill>
                      <a:schemeClr val="tx1"/>
                    </a:solidFill>
                    <a:latin typeface="Arial" pitchFamily="-65" charset="0"/>
                  </a:rPr>
                  <a:t>,$t6</a:t>
                </a:r>
              </a:p>
            </p:txBody>
          </p:sp>
          <p:sp>
            <p:nvSpPr>
              <p:cNvPr id="2790479" name="Freeform 79" descr="25%"/>
              <p:cNvSpPr>
                <a:spLocks/>
              </p:cNvSpPr>
              <p:nvPr/>
            </p:nvSpPr>
            <p:spPr bwMode="auto">
              <a:xfrm>
                <a:off x="4318" y="3161"/>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480" name="Freeform 80"/>
              <p:cNvSpPr>
                <a:spLocks/>
              </p:cNvSpPr>
              <p:nvPr/>
            </p:nvSpPr>
            <p:spPr bwMode="auto">
              <a:xfrm>
                <a:off x="4636" y="3065"/>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482" name="Freeform 82"/>
              <p:cNvSpPr>
                <a:spLocks/>
              </p:cNvSpPr>
              <p:nvPr/>
            </p:nvSpPr>
            <p:spPr bwMode="auto">
              <a:xfrm>
                <a:off x="3716" y="3179"/>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483" name="Freeform 83"/>
              <p:cNvSpPr>
                <a:spLocks/>
              </p:cNvSpPr>
              <p:nvPr/>
            </p:nvSpPr>
            <p:spPr bwMode="auto">
              <a:xfrm>
                <a:off x="3863" y="3179"/>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484" name="Rectangle 84"/>
              <p:cNvSpPr>
                <a:spLocks noChangeArrowheads="1"/>
              </p:cNvSpPr>
              <p:nvPr/>
            </p:nvSpPr>
            <p:spPr bwMode="auto">
              <a:xfrm>
                <a:off x="3691" y="3163"/>
                <a:ext cx="319" cy="218"/>
              </a:xfrm>
              <a:prstGeom prst="rect">
                <a:avLst/>
              </a:prstGeom>
              <a:grpFill/>
              <a:ln w="12700">
                <a:noFill/>
                <a:miter lim="800000"/>
                <a:headEnd/>
                <a:tailEnd/>
              </a:ln>
              <a:effectLst/>
            </p:spPr>
            <p:txBody>
              <a:bodyPr wrap="square" lIns="90487" tIns="44450" rIns="90487" bIns="44450">
                <a:prstTxWarp prst="textNoShape">
                  <a:avLst/>
                </a:prstTxWarp>
                <a:spAutoFit/>
              </a:bodyPr>
              <a:lstStyle/>
              <a:p>
                <a:r>
                  <a:rPr lang="en-US" sz="1600" b="1" dirty="0">
                    <a:solidFill>
                      <a:schemeClr val="tx1"/>
                    </a:solidFill>
                    <a:latin typeface="Times" pitchFamily="-65" charset="0"/>
                  </a:rPr>
                  <a:t>I$</a:t>
                </a:r>
              </a:p>
            </p:txBody>
          </p:sp>
          <p:sp>
            <p:nvSpPr>
              <p:cNvPr id="2790485" name="Rectangle 85"/>
              <p:cNvSpPr>
                <a:spLocks noChangeArrowheads="1"/>
              </p:cNvSpPr>
              <p:nvPr/>
            </p:nvSpPr>
            <p:spPr bwMode="auto">
              <a:xfrm rot="5400000">
                <a:off x="4537" y="3187"/>
                <a:ext cx="384" cy="210"/>
              </a:xfrm>
              <a:prstGeom prst="rect">
                <a:avLst/>
              </a:prstGeom>
              <a:grp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sp>
            <p:nvSpPr>
              <p:cNvPr id="2790486" name="Rectangle 86"/>
              <p:cNvSpPr>
                <a:spLocks noChangeArrowheads="1"/>
              </p:cNvSpPr>
              <p:nvPr/>
            </p:nvSpPr>
            <p:spPr bwMode="auto">
              <a:xfrm>
                <a:off x="4151" y="3168"/>
                <a:ext cx="327" cy="210"/>
              </a:xfrm>
              <a:prstGeom prst="rect">
                <a:avLst/>
              </a:prstGeom>
              <a:grp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90487" name="Freeform 87"/>
              <p:cNvSpPr>
                <a:spLocks/>
              </p:cNvSpPr>
              <p:nvPr/>
            </p:nvSpPr>
            <p:spPr bwMode="auto">
              <a:xfrm>
                <a:off x="4170" y="3161"/>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488" name="Line 88"/>
              <p:cNvSpPr>
                <a:spLocks noChangeShapeType="1"/>
              </p:cNvSpPr>
              <p:nvPr/>
            </p:nvSpPr>
            <p:spPr bwMode="auto">
              <a:xfrm>
                <a:off x="4055" y="3305"/>
                <a:ext cx="96" cy="0"/>
              </a:xfrm>
              <a:prstGeom prst="line">
                <a:avLst/>
              </a:prstGeom>
              <a:grpFill/>
              <a:ln w="25400">
                <a:solidFill>
                  <a:schemeClr val="tx1"/>
                </a:solidFill>
                <a:round/>
                <a:headEnd/>
                <a:tailEnd/>
              </a:ln>
              <a:effectLst/>
            </p:spPr>
            <p:txBody>
              <a:bodyPr wrap="none" anchor="ctr">
                <a:prstTxWarp prst="textNoShape">
                  <a:avLst/>
                </a:prstTxWarp>
              </a:bodyPr>
              <a:lstStyle/>
              <a:p>
                <a:endParaRPr lang="en-US"/>
              </a:p>
            </p:txBody>
          </p:sp>
          <p:sp>
            <p:nvSpPr>
              <p:cNvPr id="2790489" name="Freeform 89"/>
              <p:cNvSpPr>
                <a:spLocks/>
              </p:cNvSpPr>
              <p:nvPr/>
            </p:nvSpPr>
            <p:spPr bwMode="auto">
              <a:xfrm>
                <a:off x="4117" y="3209"/>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490" name="Line 90"/>
              <p:cNvSpPr>
                <a:spLocks noChangeShapeType="1"/>
              </p:cNvSpPr>
              <p:nvPr/>
            </p:nvSpPr>
            <p:spPr bwMode="auto">
              <a:xfrm>
                <a:off x="4471" y="3209"/>
                <a:ext cx="157" cy="0"/>
              </a:xfrm>
              <a:prstGeom prst="line">
                <a:avLst/>
              </a:prstGeom>
              <a:grpFill/>
              <a:ln w="25400">
                <a:solidFill>
                  <a:schemeClr val="tx1"/>
                </a:solidFill>
                <a:round/>
                <a:headEnd/>
                <a:tailEnd/>
              </a:ln>
              <a:effectLst/>
            </p:spPr>
            <p:txBody>
              <a:bodyPr wrap="none" anchor="ctr">
                <a:prstTxWarp prst="textNoShape">
                  <a:avLst/>
                </a:prstTxWarp>
              </a:bodyPr>
              <a:lstStyle/>
              <a:p>
                <a:endParaRPr lang="en-US"/>
              </a:p>
            </p:txBody>
          </p:sp>
          <p:sp>
            <p:nvSpPr>
              <p:cNvPr id="2790491" name="Rectangle 91"/>
              <p:cNvSpPr>
                <a:spLocks noChangeArrowheads="1"/>
              </p:cNvSpPr>
              <p:nvPr/>
            </p:nvSpPr>
            <p:spPr bwMode="auto">
              <a:xfrm>
                <a:off x="4968" y="3163"/>
                <a:ext cx="302" cy="210"/>
              </a:xfrm>
              <a:prstGeom prst="rect">
                <a:avLst/>
              </a:prstGeom>
              <a:grp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sp>
            <p:nvSpPr>
              <p:cNvPr id="2790492" name="Freeform 92"/>
              <p:cNvSpPr>
                <a:spLocks/>
              </p:cNvSpPr>
              <p:nvPr/>
            </p:nvSpPr>
            <p:spPr bwMode="auto">
              <a:xfrm>
                <a:off x="5019" y="3161"/>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493" name="Freeform 93"/>
              <p:cNvSpPr>
                <a:spLocks/>
              </p:cNvSpPr>
              <p:nvPr/>
            </p:nvSpPr>
            <p:spPr bwMode="auto">
              <a:xfrm>
                <a:off x="5180" y="3161"/>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494" name="Line 94"/>
              <p:cNvSpPr>
                <a:spLocks noChangeShapeType="1"/>
              </p:cNvSpPr>
              <p:nvPr/>
            </p:nvSpPr>
            <p:spPr bwMode="auto">
              <a:xfrm>
                <a:off x="5340" y="3305"/>
                <a:ext cx="139" cy="0"/>
              </a:xfrm>
              <a:prstGeom prst="line">
                <a:avLst/>
              </a:prstGeom>
              <a:grpFill/>
              <a:ln w="25400">
                <a:solidFill>
                  <a:schemeClr val="tx1"/>
                </a:solidFill>
                <a:round/>
                <a:headEnd/>
                <a:tailEnd/>
              </a:ln>
              <a:effectLst/>
            </p:spPr>
            <p:txBody>
              <a:bodyPr wrap="none" anchor="ctr">
                <a:prstTxWarp prst="textNoShape">
                  <a:avLst/>
                </a:prstTxWarp>
              </a:bodyPr>
              <a:lstStyle/>
              <a:p>
                <a:endParaRPr lang="en-US"/>
              </a:p>
            </p:txBody>
          </p:sp>
          <p:sp>
            <p:nvSpPr>
              <p:cNvPr id="2790495" name="Line 95"/>
              <p:cNvSpPr>
                <a:spLocks noChangeShapeType="1"/>
              </p:cNvSpPr>
              <p:nvPr/>
            </p:nvSpPr>
            <p:spPr bwMode="auto">
              <a:xfrm>
                <a:off x="4856" y="3305"/>
                <a:ext cx="155" cy="0"/>
              </a:xfrm>
              <a:prstGeom prst="line">
                <a:avLst/>
              </a:prstGeom>
              <a:grpFill/>
              <a:ln w="25400">
                <a:solidFill>
                  <a:schemeClr val="tx1"/>
                </a:solidFill>
                <a:round/>
                <a:headEnd/>
                <a:tailEnd/>
              </a:ln>
              <a:effectLst/>
            </p:spPr>
            <p:txBody>
              <a:bodyPr wrap="none" anchor="ctr">
                <a:prstTxWarp prst="textNoShape">
                  <a:avLst/>
                </a:prstTxWarp>
              </a:bodyPr>
              <a:lstStyle/>
              <a:p>
                <a:endParaRPr lang="en-US"/>
              </a:p>
            </p:txBody>
          </p:sp>
          <p:sp>
            <p:nvSpPr>
              <p:cNvPr id="2790496" name="Line 96"/>
              <p:cNvSpPr>
                <a:spLocks noChangeShapeType="1"/>
              </p:cNvSpPr>
              <p:nvPr/>
            </p:nvSpPr>
            <p:spPr bwMode="auto">
              <a:xfrm>
                <a:off x="4471" y="3401"/>
                <a:ext cx="157" cy="0"/>
              </a:xfrm>
              <a:prstGeom prst="line">
                <a:avLst/>
              </a:prstGeom>
              <a:grpFill/>
              <a:ln w="25400">
                <a:solidFill>
                  <a:schemeClr val="tx1"/>
                </a:solidFill>
                <a:round/>
                <a:headEnd/>
                <a:tailEnd/>
              </a:ln>
              <a:effectLst/>
            </p:spPr>
            <p:txBody>
              <a:bodyPr wrap="none" anchor="ctr">
                <a:prstTxWarp prst="textNoShape">
                  <a:avLst/>
                </a:prstTxWarp>
              </a:bodyPr>
              <a:lstStyle/>
              <a:p>
                <a:endParaRPr lang="en-US"/>
              </a:p>
            </p:txBody>
          </p:sp>
          <p:grpSp>
            <p:nvGrpSpPr>
              <p:cNvPr id="18" name="Group 98"/>
              <p:cNvGrpSpPr>
                <a:grpSpLocks/>
              </p:cNvGrpSpPr>
              <p:nvPr/>
            </p:nvGrpSpPr>
            <p:grpSpPr bwMode="auto">
              <a:xfrm>
                <a:off x="3202" y="3065"/>
                <a:ext cx="497" cy="417"/>
                <a:chOff x="2115" y="2560"/>
                <a:chExt cx="497" cy="417"/>
              </a:xfrm>
              <a:grpFill/>
            </p:grpSpPr>
            <p:sp>
              <p:nvSpPr>
                <p:cNvPr id="2790499" name="AutoShape 99"/>
                <p:cNvSpPr>
                  <a:spLocks noChangeArrowheads="1"/>
                </p:cNvSpPr>
                <p:nvPr/>
              </p:nvSpPr>
              <p:spPr bwMode="auto">
                <a:xfrm>
                  <a:off x="2115" y="2560"/>
                  <a:ext cx="490" cy="417"/>
                </a:xfrm>
                <a:prstGeom prst="cloudCallout">
                  <a:avLst>
                    <a:gd name="adj1" fmla="val -28569"/>
                    <a:gd name="adj2" fmla="val 42088"/>
                  </a:avLst>
                </a:prstGeom>
                <a:grp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2790500" name="Text Box 100"/>
                <p:cNvSpPr txBox="1">
                  <a:spLocks noChangeArrowheads="1"/>
                </p:cNvSpPr>
                <p:nvPr/>
              </p:nvSpPr>
              <p:spPr bwMode="auto">
                <a:xfrm>
                  <a:off x="2177" y="2573"/>
                  <a:ext cx="435" cy="404"/>
                </a:xfrm>
                <a:prstGeom prst="rect">
                  <a:avLst/>
                </a:prstGeom>
                <a:grpFill/>
                <a:ln w="12700">
                  <a:noFill/>
                  <a:miter lim="800000"/>
                  <a:headEnd/>
                  <a:tailEnd/>
                </a:ln>
                <a:effectLst/>
              </p:spPr>
              <p:txBody>
                <a:bodyPr>
                  <a:prstTxWarp prst="textNoShape">
                    <a:avLst/>
                  </a:prstTxWarp>
                  <a:spAutoFit/>
                </a:bodyPr>
                <a:lstStyle/>
                <a:p>
                  <a:r>
                    <a:rPr lang="en-US" sz="1800" b="1">
                      <a:solidFill>
                        <a:schemeClr val="tx1"/>
                      </a:solidFill>
                      <a:latin typeface="Arial" pitchFamily="-65" charset="0"/>
                    </a:rPr>
                    <a:t>bubble</a:t>
                  </a:r>
                </a:p>
              </p:txBody>
            </p:sp>
          </p:grpSp>
        </p:grpSp>
        <p:sp>
          <p:nvSpPr>
            <p:cNvPr id="2790501" name="Line 101"/>
            <p:cNvSpPr>
              <a:spLocks noChangeShapeType="1"/>
            </p:cNvSpPr>
            <p:nvPr/>
          </p:nvSpPr>
          <p:spPr bwMode="auto">
            <a:xfrm>
              <a:off x="6043612" y="2541587"/>
              <a:ext cx="168275" cy="715963"/>
            </a:xfrm>
            <a:prstGeom prst="line">
              <a:avLst/>
            </a:prstGeom>
            <a:noFill/>
            <a:ln w="57150">
              <a:solidFill>
                <a:schemeClr val="accent2"/>
              </a:solidFill>
              <a:round/>
              <a:headEnd/>
              <a:tailEnd type="triangle" w="med" len="med"/>
            </a:ln>
            <a:effectLst/>
          </p:spPr>
          <p:txBody>
            <a:bodyPr wrap="none" anchor="ctr">
              <a:prstTxWarp prst="textNoShape">
                <a:avLst/>
              </a:prstTxWarp>
            </a:bodyPr>
            <a:lstStyle/>
            <a:p>
              <a:endParaRPr lang="en-US"/>
            </a:p>
          </p:txBody>
        </p:sp>
        <p:grpSp>
          <p:nvGrpSpPr>
            <p:cNvPr id="19" name="Group 102"/>
            <p:cNvGrpSpPr>
              <a:grpSpLocks/>
            </p:cNvGrpSpPr>
            <p:nvPr/>
          </p:nvGrpSpPr>
          <p:grpSpPr bwMode="auto">
            <a:xfrm>
              <a:off x="763587" y="1993901"/>
              <a:ext cx="5940425" cy="1027113"/>
              <a:chOff x="336" y="1251"/>
              <a:chExt cx="3742" cy="647"/>
            </a:xfrm>
            <a:noFill/>
          </p:grpSpPr>
          <p:sp>
            <p:nvSpPr>
              <p:cNvPr id="2790503" name="Rectangle 103"/>
              <p:cNvSpPr>
                <a:spLocks noChangeArrowheads="1"/>
              </p:cNvSpPr>
              <p:nvPr/>
            </p:nvSpPr>
            <p:spPr bwMode="auto">
              <a:xfrm>
                <a:off x="336" y="1337"/>
                <a:ext cx="1278" cy="561"/>
              </a:xfrm>
              <a:prstGeom prst="rect">
                <a:avLst/>
              </a:prstGeom>
              <a:grpFill/>
              <a:ln w="12700">
                <a:noFill/>
                <a:miter lim="800000"/>
                <a:headEnd/>
                <a:tailEnd/>
              </a:ln>
              <a:effectLst/>
            </p:spPr>
            <p:txBody>
              <a:bodyPr wrap="none" lIns="90487" tIns="44450" rIns="90487" bIns="44450">
                <a:prstTxWarp prst="textNoShape">
                  <a:avLst/>
                </a:prstTxWarp>
                <a:spAutoFit/>
              </a:bodyPr>
              <a:lstStyle/>
              <a:p>
                <a:r>
                  <a:rPr lang="en-US" sz="2400" b="1" dirty="0" err="1">
                    <a:solidFill>
                      <a:schemeClr val="tx1"/>
                    </a:solidFill>
                    <a:latin typeface="Arial" pitchFamily="-65" charset="0"/>
                  </a:rPr>
                  <a:t>lw</a:t>
                </a:r>
                <a:r>
                  <a:rPr lang="en-US" sz="2400" b="1" dirty="0">
                    <a:solidFill>
                      <a:schemeClr val="tx1"/>
                    </a:solidFill>
                    <a:latin typeface="Arial" pitchFamily="-65" charset="0"/>
                  </a:rPr>
                  <a:t> </a:t>
                </a:r>
                <a:r>
                  <a:rPr lang="en-US" sz="2400" b="1" dirty="0">
                    <a:solidFill>
                      <a:schemeClr val="accent2"/>
                    </a:solidFill>
                    <a:latin typeface="Arial" pitchFamily="-65" charset="0"/>
                  </a:rPr>
                  <a:t>$t0</a:t>
                </a:r>
                <a:r>
                  <a:rPr lang="en-US" sz="2400" b="1" dirty="0">
                    <a:solidFill>
                      <a:schemeClr val="tx1"/>
                    </a:solidFill>
                    <a:latin typeface="Arial" pitchFamily="-65" charset="0"/>
                  </a:rPr>
                  <a:t>, 0($t1)</a:t>
                </a:r>
              </a:p>
              <a:p>
                <a:endParaRPr lang="en-US" sz="2800" b="1" dirty="0">
                  <a:solidFill>
                    <a:schemeClr val="tx1"/>
                  </a:solidFill>
                  <a:latin typeface="Arial" pitchFamily="-65" charset="0"/>
                </a:endParaRPr>
              </a:p>
            </p:txBody>
          </p:sp>
          <p:sp>
            <p:nvSpPr>
              <p:cNvPr id="2790504" name="Freeform 104" descr="25%"/>
              <p:cNvSpPr>
                <a:spLocks/>
              </p:cNvSpPr>
              <p:nvPr/>
            </p:nvSpPr>
            <p:spPr bwMode="auto">
              <a:xfrm>
                <a:off x="3742" y="1457"/>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505" name="Rectangle 105"/>
              <p:cNvSpPr>
                <a:spLocks noChangeArrowheads="1"/>
              </p:cNvSpPr>
              <p:nvPr/>
            </p:nvSpPr>
            <p:spPr bwMode="auto">
              <a:xfrm>
                <a:off x="2001" y="1251"/>
                <a:ext cx="250" cy="198"/>
              </a:xfrm>
              <a:prstGeom prst="rect">
                <a:avLst/>
              </a:prstGeom>
              <a:grpFill/>
              <a:ln w="12700">
                <a:noFill/>
                <a:miter lim="800000"/>
                <a:headEnd/>
                <a:tailEnd/>
              </a:ln>
              <a:effectLst/>
            </p:spPr>
            <p:txBody>
              <a:bodyPr lIns="90487" tIns="44450" rIns="90487" bIns="44450">
                <a:prstTxWarp prst="textNoShape">
                  <a:avLst/>
                </a:prstTxWarp>
                <a:spAutoFit/>
              </a:bodyPr>
              <a:lstStyle/>
              <a:p>
                <a:r>
                  <a:rPr lang="en-US" sz="1400" b="1" dirty="0">
                    <a:solidFill>
                      <a:schemeClr val="tx1"/>
                    </a:solidFill>
                    <a:latin typeface="Arial" pitchFamily="-65" charset="0"/>
                  </a:rPr>
                  <a:t>IF</a:t>
                </a:r>
              </a:p>
            </p:txBody>
          </p:sp>
          <p:sp>
            <p:nvSpPr>
              <p:cNvPr id="2790506" name="Rectangle 106"/>
              <p:cNvSpPr>
                <a:spLocks noChangeArrowheads="1"/>
              </p:cNvSpPr>
              <p:nvPr/>
            </p:nvSpPr>
            <p:spPr bwMode="auto">
              <a:xfrm>
                <a:off x="2385" y="1251"/>
                <a:ext cx="498" cy="198"/>
              </a:xfrm>
              <a:prstGeom prst="rect">
                <a:avLst/>
              </a:prstGeom>
              <a:grpFill/>
              <a:ln w="12700">
                <a:noFill/>
                <a:miter lim="800000"/>
                <a:headEnd/>
                <a:tailEnd/>
              </a:ln>
              <a:effectLst/>
            </p:spPr>
            <p:txBody>
              <a:bodyPr lIns="90487" tIns="44450" rIns="90487" bIns="44450">
                <a:prstTxWarp prst="textNoShape">
                  <a:avLst/>
                </a:prstTxWarp>
                <a:spAutoFit/>
              </a:bodyPr>
              <a:lstStyle/>
              <a:p>
                <a:r>
                  <a:rPr lang="en-US" sz="1400" b="1" dirty="0">
                    <a:solidFill>
                      <a:schemeClr val="tx1"/>
                    </a:solidFill>
                    <a:latin typeface="Arial" pitchFamily="-65" charset="0"/>
                  </a:rPr>
                  <a:t>ID/RF</a:t>
                </a:r>
              </a:p>
            </p:txBody>
          </p:sp>
          <p:sp>
            <p:nvSpPr>
              <p:cNvPr id="2790507" name="Rectangle 107"/>
              <p:cNvSpPr>
                <a:spLocks noChangeArrowheads="1"/>
              </p:cNvSpPr>
              <p:nvPr/>
            </p:nvSpPr>
            <p:spPr bwMode="auto">
              <a:xfrm>
                <a:off x="2913" y="1251"/>
                <a:ext cx="314" cy="198"/>
              </a:xfrm>
              <a:prstGeom prst="rect">
                <a:avLst/>
              </a:prstGeom>
              <a:grpFill/>
              <a:ln w="12700">
                <a:noFill/>
                <a:miter lim="800000"/>
                <a:headEnd/>
                <a:tailEnd/>
              </a:ln>
              <a:effectLst/>
            </p:spPr>
            <p:txBody>
              <a:bodyPr lIns="90487" tIns="44450" rIns="90487" bIns="44450">
                <a:prstTxWarp prst="textNoShape">
                  <a:avLst/>
                </a:prstTxWarp>
                <a:spAutoFit/>
              </a:bodyPr>
              <a:lstStyle/>
              <a:p>
                <a:r>
                  <a:rPr lang="en-US" sz="1400" b="1" dirty="0">
                    <a:solidFill>
                      <a:schemeClr val="tx1"/>
                    </a:solidFill>
                    <a:latin typeface="Arial" pitchFamily="-65" charset="0"/>
                  </a:rPr>
                  <a:t>EX</a:t>
                </a:r>
              </a:p>
            </p:txBody>
          </p:sp>
          <p:sp>
            <p:nvSpPr>
              <p:cNvPr id="2790508" name="Rectangle 108"/>
              <p:cNvSpPr>
                <a:spLocks noChangeArrowheads="1"/>
              </p:cNvSpPr>
              <p:nvPr/>
            </p:nvSpPr>
            <p:spPr bwMode="auto">
              <a:xfrm>
                <a:off x="3276" y="1253"/>
                <a:ext cx="458" cy="198"/>
              </a:xfrm>
              <a:prstGeom prst="rect">
                <a:avLst/>
              </a:prstGeom>
              <a:grpFill/>
              <a:ln w="12700">
                <a:noFill/>
                <a:miter lim="800000"/>
                <a:headEnd/>
                <a:tailEnd/>
              </a:ln>
              <a:effectLst/>
            </p:spPr>
            <p:txBody>
              <a:bodyPr lIns="90487" tIns="44450" rIns="90487" bIns="44450">
                <a:prstTxWarp prst="textNoShape">
                  <a:avLst/>
                </a:prstTxWarp>
                <a:spAutoFit/>
              </a:bodyPr>
              <a:lstStyle/>
              <a:p>
                <a:r>
                  <a:rPr lang="en-US" sz="1400" b="1" dirty="0">
                    <a:solidFill>
                      <a:schemeClr val="tx1"/>
                    </a:solidFill>
                    <a:latin typeface="Arial" pitchFamily="-65" charset="0"/>
                  </a:rPr>
                  <a:t>MEM</a:t>
                </a:r>
              </a:p>
            </p:txBody>
          </p:sp>
          <p:sp>
            <p:nvSpPr>
              <p:cNvPr id="2790509" name="Rectangle 109"/>
              <p:cNvSpPr>
                <a:spLocks noChangeArrowheads="1"/>
              </p:cNvSpPr>
              <p:nvPr/>
            </p:nvSpPr>
            <p:spPr bwMode="auto">
              <a:xfrm>
                <a:off x="3716" y="1253"/>
                <a:ext cx="362" cy="198"/>
              </a:xfrm>
              <a:prstGeom prst="rect">
                <a:avLst/>
              </a:prstGeom>
              <a:grpFill/>
              <a:ln w="12700">
                <a:noFill/>
                <a:miter lim="800000"/>
                <a:headEnd/>
                <a:tailEnd/>
              </a:ln>
              <a:effectLst/>
            </p:spPr>
            <p:txBody>
              <a:bodyPr lIns="90487" tIns="44450" rIns="90487" bIns="44450">
                <a:prstTxWarp prst="textNoShape">
                  <a:avLst/>
                </a:prstTxWarp>
                <a:spAutoFit/>
              </a:bodyPr>
              <a:lstStyle/>
              <a:p>
                <a:r>
                  <a:rPr lang="en-US" sz="1400" b="1" dirty="0">
                    <a:solidFill>
                      <a:schemeClr val="tx1"/>
                    </a:solidFill>
                    <a:latin typeface="Arial" pitchFamily="-65" charset="0"/>
                  </a:rPr>
                  <a:t>WB</a:t>
                </a:r>
              </a:p>
            </p:txBody>
          </p:sp>
          <p:sp>
            <p:nvSpPr>
              <p:cNvPr id="2790510" name="Freeform 110"/>
              <p:cNvSpPr>
                <a:spLocks/>
              </p:cNvSpPr>
              <p:nvPr/>
            </p:nvSpPr>
            <p:spPr bwMode="auto">
              <a:xfrm>
                <a:off x="2891" y="1361"/>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511" name="Rectangle 111"/>
              <p:cNvSpPr>
                <a:spLocks noChangeArrowheads="1"/>
              </p:cNvSpPr>
              <p:nvPr/>
            </p:nvSpPr>
            <p:spPr bwMode="auto">
              <a:xfrm rot="5400000">
                <a:off x="2792" y="1483"/>
                <a:ext cx="384" cy="210"/>
              </a:xfrm>
              <a:prstGeom prst="rect">
                <a:avLst/>
              </a:prstGeom>
              <a:grp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sp>
            <p:nvSpPr>
              <p:cNvPr id="2790512" name="Rectangle 112"/>
              <p:cNvSpPr>
                <a:spLocks noChangeArrowheads="1"/>
              </p:cNvSpPr>
              <p:nvPr/>
            </p:nvSpPr>
            <p:spPr bwMode="auto">
              <a:xfrm>
                <a:off x="2025" y="1491"/>
                <a:ext cx="228" cy="210"/>
              </a:xfrm>
              <a:prstGeom prst="rect">
                <a:avLst/>
              </a:prstGeom>
              <a:grpFill/>
              <a:ln w="12700">
                <a:noFill/>
                <a:miter lim="800000"/>
                <a:headEnd/>
                <a:tailEnd/>
              </a:ln>
              <a:effectLst/>
            </p:spPr>
            <p:txBody>
              <a:bodyPr wrap="none" lIns="90487" tIns="44450" rIns="90487" bIns="44450">
                <a:prstTxWarp prst="textNoShape">
                  <a:avLst/>
                </a:prstTxWarp>
                <a:spAutoFit/>
              </a:bodyPr>
              <a:lstStyle/>
              <a:p>
                <a:pPr algn="ctr"/>
                <a:r>
                  <a:rPr lang="en-US" sz="1600" b="1" dirty="0">
                    <a:solidFill>
                      <a:schemeClr val="tx1"/>
                    </a:solidFill>
                    <a:latin typeface="Times" pitchFamily="-65" charset="0"/>
                  </a:rPr>
                  <a:t>I$</a:t>
                </a:r>
              </a:p>
            </p:txBody>
          </p:sp>
          <p:grpSp>
            <p:nvGrpSpPr>
              <p:cNvPr id="20" name="Group 113"/>
              <p:cNvGrpSpPr>
                <a:grpSpLocks/>
              </p:cNvGrpSpPr>
              <p:nvPr/>
            </p:nvGrpSpPr>
            <p:grpSpPr bwMode="auto">
              <a:xfrm>
                <a:off x="1965" y="1457"/>
                <a:ext cx="340" cy="289"/>
                <a:chOff x="1935" y="1349"/>
                <a:chExt cx="340" cy="289"/>
              </a:xfrm>
              <a:grpFill/>
            </p:grpSpPr>
            <p:sp>
              <p:nvSpPr>
                <p:cNvPr id="2790514" name="Freeform 114"/>
                <p:cNvSpPr>
                  <a:spLocks/>
                </p:cNvSpPr>
                <p:nvPr/>
              </p:nvSpPr>
              <p:spPr bwMode="auto">
                <a:xfrm>
                  <a:off x="1935" y="1349"/>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515" name="Freeform 115"/>
                <p:cNvSpPr>
                  <a:spLocks/>
                </p:cNvSpPr>
                <p:nvPr/>
              </p:nvSpPr>
              <p:spPr bwMode="auto">
                <a:xfrm>
                  <a:off x="2104" y="1349"/>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90516" name="Rectangle 116"/>
              <p:cNvSpPr>
                <a:spLocks noChangeArrowheads="1"/>
              </p:cNvSpPr>
              <p:nvPr/>
            </p:nvSpPr>
            <p:spPr bwMode="auto">
              <a:xfrm>
                <a:off x="2406" y="1464"/>
                <a:ext cx="327" cy="210"/>
              </a:xfrm>
              <a:prstGeom prst="rect">
                <a:avLst/>
              </a:prstGeom>
              <a:grp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90517" name="Freeform 117"/>
              <p:cNvSpPr>
                <a:spLocks/>
              </p:cNvSpPr>
              <p:nvPr/>
            </p:nvSpPr>
            <p:spPr bwMode="auto">
              <a:xfrm>
                <a:off x="2425" y="1457"/>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518" name="Freeform 118"/>
              <p:cNvSpPr>
                <a:spLocks/>
              </p:cNvSpPr>
              <p:nvPr/>
            </p:nvSpPr>
            <p:spPr bwMode="auto">
              <a:xfrm>
                <a:off x="2573" y="1457"/>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519" name="Line 119"/>
              <p:cNvSpPr>
                <a:spLocks noChangeShapeType="1"/>
              </p:cNvSpPr>
              <p:nvPr/>
            </p:nvSpPr>
            <p:spPr bwMode="auto">
              <a:xfrm>
                <a:off x="2310" y="1601"/>
                <a:ext cx="96" cy="0"/>
              </a:xfrm>
              <a:prstGeom prst="line">
                <a:avLst/>
              </a:prstGeom>
              <a:grpFill/>
              <a:ln w="25400">
                <a:solidFill>
                  <a:schemeClr val="tx1"/>
                </a:solidFill>
                <a:round/>
                <a:headEnd/>
                <a:tailEnd/>
              </a:ln>
              <a:effectLst/>
            </p:spPr>
            <p:txBody>
              <a:bodyPr wrap="none" anchor="ctr">
                <a:prstTxWarp prst="textNoShape">
                  <a:avLst/>
                </a:prstTxWarp>
              </a:bodyPr>
              <a:lstStyle/>
              <a:p>
                <a:endParaRPr lang="en-US"/>
              </a:p>
            </p:txBody>
          </p:sp>
          <p:sp>
            <p:nvSpPr>
              <p:cNvPr id="2790520" name="Freeform 120"/>
              <p:cNvSpPr>
                <a:spLocks/>
              </p:cNvSpPr>
              <p:nvPr/>
            </p:nvSpPr>
            <p:spPr bwMode="auto">
              <a:xfrm>
                <a:off x="2372" y="1505"/>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521" name="Line 121"/>
              <p:cNvSpPr>
                <a:spLocks noChangeShapeType="1"/>
              </p:cNvSpPr>
              <p:nvPr/>
            </p:nvSpPr>
            <p:spPr bwMode="auto">
              <a:xfrm>
                <a:off x="2726" y="1505"/>
                <a:ext cx="157" cy="0"/>
              </a:xfrm>
              <a:prstGeom prst="line">
                <a:avLst/>
              </a:prstGeom>
              <a:grpFill/>
              <a:ln w="25400">
                <a:solidFill>
                  <a:schemeClr val="tx1"/>
                </a:solidFill>
                <a:round/>
                <a:headEnd/>
                <a:tailEnd/>
              </a:ln>
              <a:effectLst/>
            </p:spPr>
            <p:txBody>
              <a:bodyPr wrap="none" anchor="ctr">
                <a:prstTxWarp prst="textNoShape">
                  <a:avLst/>
                </a:prstTxWarp>
              </a:bodyPr>
              <a:lstStyle/>
              <a:p>
                <a:endParaRPr lang="en-US"/>
              </a:p>
            </p:txBody>
          </p:sp>
          <p:sp>
            <p:nvSpPr>
              <p:cNvPr id="2790522" name="Rectangle 122"/>
              <p:cNvSpPr>
                <a:spLocks noChangeArrowheads="1"/>
              </p:cNvSpPr>
              <p:nvPr/>
            </p:nvSpPr>
            <p:spPr bwMode="auto">
              <a:xfrm>
                <a:off x="3255" y="1501"/>
                <a:ext cx="302" cy="210"/>
              </a:xfrm>
              <a:prstGeom prst="rect">
                <a:avLst/>
              </a:prstGeom>
              <a:grp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sp>
            <p:nvSpPr>
              <p:cNvPr id="2790523" name="Rectangle 123"/>
              <p:cNvSpPr>
                <a:spLocks noChangeArrowheads="1"/>
              </p:cNvSpPr>
              <p:nvPr/>
            </p:nvSpPr>
            <p:spPr bwMode="auto">
              <a:xfrm>
                <a:off x="3715" y="1459"/>
                <a:ext cx="327" cy="210"/>
              </a:xfrm>
              <a:prstGeom prst="rect">
                <a:avLst/>
              </a:prstGeom>
              <a:grp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90524" name="Freeform 124"/>
              <p:cNvSpPr>
                <a:spLocks/>
              </p:cNvSpPr>
              <p:nvPr/>
            </p:nvSpPr>
            <p:spPr bwMode="auto">
              <a:xfrm>
                <a:off x="3883" y="1457"/>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525" name="Line 125"/>
              <p:cNvSpPr>
                <a:spLocks noChangeShapeType="1"/>
              </p:cNvSpPr>
              <p:nvPr/>
            </p:nvSpPr>
            <p:spPr bwMode="auto">
              <a:xfrm>
                <a:off x="3595" y="1601"/>
                <a:ext cx="139" cy="0"/>
              </a:xfrm>
              <a:prstGeom prst="line">
                <a:avLst/>
              </a:prstGeom>
              <a:grpFill/>
              <a:ln w="25400">
                <a:solidFill>
                  <a:schemeClr val="tx1"/>
                </a:solidFill>
                <a:round/>
                <a:headEnd/>
                <a:tailEnd/>
              </a:ln>
              <a:effectLst/>
            </p:spPr>
            <p:txBody>
              <a:bodyPr wrap="none" anchor="ctr">
                <a:prstTxWarp prst="textNoShape">
                  <a:avLst/>
                </a:prstTxWarp>
              </a:bodyPr>
              <a:lstStyle/>
              <a:p>
                <a:endParaRPr lang="en-US"/>
              </a:p>
            </p:txBody>
          </p:sp>
          <p:sp>
            <p:nvSpPr>
              <p:cNvPr id="2790526" name="Line 126"/>
              <p:cNvSpPr>
                <a:spLocks noChangeShapeType="1"/>
              </p:cNvSpPr>
              <p:nvPr/>
            </p:nvSpPr>
            <p:spPr bwMode="auto">
              <a:xfrm>
                <a:off x="3111" y="1601"/>
                <a:ext cx="155" cy="0"/>
              </a:xfrm>
              <a:prstGeom prst="line">
                <a:avLst/>
              </a:prstGeom>
              <a:grpFill/>
              <a:ln w="25400">
                <a:solidFill>
                  <a:schemeClr val="tx1"/>
                </a:solidFill>
                <a:round/>
                <a:headEnd/>
                <a:tailEnd/>
              </a:ln>
              <a:effectLst/>
            </p:spPr>
            <p:txBody>
              <a:bodyPr wrap="none" anchor="ctr">
                <a:prstTxWarp prst="textNoShape">
                  <a:avLst/>
                </a:prstTxWarp>
              </a:bodyPr>
              <a:lstStyle/>
              <a:p>
                <a:endParaRPr lang="en-US"/>
              </a:p>
            </p:txBody>
          </p:sp>
          <p:sp>
            <p:nvSpPr>
              <p:cNvPr id="2790528" name="Line 128"/>
              <p:cNvSpPr>
                <a:spLocks noChangeShapeType="1"/>
              </p:cNvSpPr>
              <p:nvPr/>
            </p:nvSpPr>
            <p:spPr bwMode="auto">
              <a:xfrm>
                <a:off x="2726" y="1697"/>
                <a:ext cx="157" cy="0"/>
              </a:xfrm>
              <a:prstGeom prst="line">
                <a:avLst/>
              </a:prstGeom>
              <a:grpFill/>
              <a:ln w="25400">
                <a:solidFill>
                  <a:schemeClr val="tx1"/>
                </a:solidFill>
                <a:round/>
                <a:headEnd/>
                <a:tailEnd/>
              </a:ln>
              <a:effectLst/>
            </p:spPr>
            <p:txBody>
              <a:bodyPr wrap="none" anchor="ctr">
                <a:prstTxWarp prst="textNoShape">
                  <a:avLst/>
                </a:prstTxWarp>
              </a:bodyPr>
              <a:lstStyle/>
              <a:p>
                <a:endParaRPr lang="en-US"/>
              </a:p>
            </p:txBody>
          </p:sp>
          <p:grpSp>
            <p:nvGrpSpPr>
              <p:cNvPr id="21" name="Group 130"/>
              <p:cNvGrpSpPr>
                <a:grpSpLocks/>
              </p:cNvGrpSpPr>
              <p:nvPr/>
            </p:nvGrpSpPr>
            <p:grpSpPr bwMode="auto">
              <a:xfrm>
                <a:off x="3265" y="1435"/>
                <a:ext cx="325" cy="289"/>
                <a:chOff x="3671" y="1797"/>
                <a:chExt cx="325" cy="289"/>
              </a:xfrm>
              <a:grpFill/>
            </p:grpSpPr>
            <p:sp>
              <p:nvSpPr>
                <p:cNvPr id="2790531" name="Freeform 131"/>
                <p:cNvSpPr>
                  <a:spLocks/>
                </p:cNvSpPr>
                <p:nvPr/>
              </p:nvSpPr>
              <p:spPr bwMode="auto">
                <a:xfrm>
                  <a:off x="3671" y="1797"/>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0532" name="Freeform 132"/>
                <p:cNvSpPr>
                  <a:spLocks/>
                </p:cNvSpPr>
                <p:nvPr/>
              </p:nvSpPr>
              <p:spPr bwMode="auto">
                <a:xfrm>
                  <a:off x="3832" y="1797"/>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90533" name="Oval 133"/>
            <p:cNvSpPr>
              <a:spLocks noChangeArrowheads="1"/>
            </p:cNvSpPr>
            <p:nvPr/>
          </p:nvSpPr>
          <p:spPr bwMode="auto">
            <a:xfrm>
              <a:off x="5259387" y="2903537"/>
              <a:ext cx="884238" cy="2859088"/>
            </a:xfrm>
            <a:prstGeom prst="ellipse">
              <a:avLst/>
            </a:prstGeom>
            <a:noFill/>
            <a:ln w="38100">
              <a:solidFill>
                <a:schemeClr val="accent1"/>
              </a:solidFill>
              <a:round/>
              <a:headEnd/>
              <a:tailEnd/>
            </a:ln>
            <a:effectLst/>
          </p:spPr>
          <p:txBody>
            <a:bodyPr wrap="none" anchor="ctr">
              <a:prstTxWarp prst="textNoShape">
                <a:avLst/>
              </a:prstTxWarp>
            </a:bodyPr>
            <a:lstStyle/>
            <a:p>
              <a:endParaRPr lang="en-US"/>
            </a:p>
          </p:txBody>
        </p:sp>
      </p:grpSp>
      <p:sp>
        <p:nvSpPr>
          <p:cNvPr id="22" name="TextBox 21"/>
          <p:cNvSpPr txBox="1"/>
          <p:nvPr/>
        </p:nvSpPr>
        <p:spPr>
          <a:xfrm>
            <a:off x="127000" y="6324600"/>
            <a:ext cx="8602060" cy="400110"/>
          </a:xfrm>
          <a:prstGeom prst="rect">
            <a:avLst/>
          </a:prstGeom>
          <a:noFill/>
        </p:spPr>
        <p:txBody>
          <a:bodyPr wrap="none" rtlCol="0">
            <a:spAutoFit/>
          </a:bodyPr>
          <a:lstStyle/>
          <a:p>
            <a:r>
              <a:rPr lang="en-US" sz="2000" dirty="0" smtClean="0"/>
              <a:t>Not in MIPS: (MIPS = Microprocessor without Interlocked Pipeline Stages)</a:t>
            </a:r>
            <a:endParaRPr lang="en-US" sz="2000" dirty="0"/>
          </a:p>
        </p:txBody>
      </p:sp>
      <p:sp>
        <p:nvSpPr>
          <p:cNvPr id="136" name="Slide Number Placeholder 135"/>
          <p:cNvSpPr>
            <a:spLocks noGrp="1"/>
          </p:cNvSpPr>
          <p:nvPr>
            <p:ph type="sldNum" sz="quarter" idx="4"/>
          </p:nvPr>
        </p:nvSpPr>
        <p:spPr/>
        <p:txBody>
          <a:bodyPr/>
          <a:lstStyle/>
          <a:p>
            <a:fld id="{101B89B9-A634-43DB-BA68-EB47C349C293}" type="slidenum">
              <a:rPr lang="en-CA" smtClean="0"/>
              <a:pPr/>
              <a:t>14</a:t>
            </a:fld>
            <a:endParaRPr lang="en-CA"/>
          </a:p>
        </p:txBody>
      </p:sp>
      <p:sp>
        <p:nvSpPr>
          <p:cNvPr id="138" name="Line 12"/>
          <p:cNvSpPr>
            <a:spLocks noChangeShapeType="1"/>
          </p:cNvSpPr>
          <p:nvPr/>
        </p:nvSpPr>
        <p:spPr bwMode="auto">
          <a:xfrm flipH="1">
            <a:off x="8305800" y="1752600"/>
            <a:ext cx="24901" cy="4116904"/>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139" name="Line 12"/>
          <p:cNvSpPr>
            <a:spLocks noChangeShapeType="1"/>
          </p:cNvSpPr>
          <p:nvPr/>
        </p:nvSpPr>
        <p:spPr bwMode="auto">
          <a:xfrm flipH="1">
            <a:off x="8915400" y="1752600"/>
            <a:ext cx="24901" cy="4116904"/>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140" name="Rectangle 139"/>
          <p:cNvSpPr/>
          <p:nvPr/>
        </p:nvSpPr>
        <p:spPr bwMode="auto">
          <a:xfrm>
            <a:off x="8458200" y="5029200"/>
            <a:ext cx="457200" cy="4572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CA" sz="1800" b="0" i="0" u="none" strike="noStrike" cap="none" normalizeH="0" baseline="0" smtClean="0">
              <a:ln>
                <a:noFill/>
              </a:ln>
              <a:solidFill>
                <a:schemeClr val="accent1"/>
              </a:solidFill>
              <a:effectLst/>
              <a:latin typeface="Arial" charset="0"/>
            </a:endParaRPr>
          </a:p>
        </p:txBody>
      </p:sp>
      <p:sp>
        <p:nvSpPr>
          <p:cNvPr id="141" name="Rectangle 66"/>
          <p:cNvSpPr>
            <a:spLocks noChangeArrowheads="1"/>
          </p:cNvSpPr>
          <p:nvPr/>
        </p:nvSpPr>
        <p:spPr bwMode="auto">
          <a:xfrm>
            <a:off x="8382000" y="5105400"/>
            <a:ext cx="508907" cy="324166"/>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dirty="0" err="1">
                <a:solidFill>
                  <a:schemeClr val="tx1"/>
                </a:solidFill>
                <a:latin typeface="Times" pitchFamily="-65" charset="0"/>
              </a:rPr>
              <a:t>Reg</a:t>
            </a:r>
            <a:endParaRPr lang="en-US" sz="1600" b="1" dirty="0">
              <a:solidFill>
                <a:schemeClr val="tx1"/>
              </a:solidFill>
              <a:latin typeface="Times" pitchFamily="-65" charset="0"/>
            </a:endParaRPr>
          </a:p>
        </p:txBody>
      </p:sp>
      <p:sp>
        <p:nvSpPr>
          <p:cNvPr id="142" name="TextBox 141"/>
          <p:cNvSpPr txBox="1"/>
          <p:nvPr/>
        </p:nvSpPr>
        <p:spPr>
          <a:xfrm>
            <a:off x="8305800" y="1676400"/>
            <a:ext cx="646331" cy="369332"/>
          </a:xfrm>
          <a:prstGeom prst="rect">
            <a:avLst/>
          </a:prstGeom>
          <a:noFill/>
        </p:spPr>
        <p:txBody>
          <a:bodyPr wrap="none" rtlCol="0">
            <a:spAutoFit/>
          </a:bodyPr>
          <a:lstStyle/>
          <a:p>
            <a:r>
              <a:rPr lang="en-CA" dirty="0" smtClean="0">
                <a:solidFill>
                  <a:schemeClr val="tx1"/>
                </a:solidFill>
              </a:rPr>
              <a:t>CC9</a:t>
            </a:r>
            <a:endParaRPr lang="en-CA" dirty="0">
              <a:solidFill>
                <a:schemeClr val="tx1"/>
              </a:solidFill>
            </a:endParaRPr>
          </a:p>
        </p:txBody>
      </p:sp>
    </p:spTree>
    <p:extLst>
      <p:ext uri="{BB962C8B-B14F-4D97-AF65-F5344CB8AC3E}">
        <p14:creationId xmlns="" xmlns:p14="http://schemas.microsoft.com/office/powerpoint/2010/main" val="198641984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4498" name="Rectangle 2"/>
          <p:cNvSpPr>
            <a:spLocks noGrp="1" noChangeArrowheads="1"/>
          </p:cNvSpPr>
          <p:nvPr>
            <p:ph type="title"/>
          </p:nvPr>
        </p:nvSpPr>
        <p:spPr>
          <a:xfrm>
            <a:off x="421574" y="215261"/>
            <a:ext cx="8229600" cy="426142"/>
          </a:xfrm>
        </p:spPr>
        <p:txBody>
          <a:bodyPr/>
          <a:lstStyle/>
          <a:p>
            <a:r>
              <a:rPr lang="en-US" dirty="0" smtClean="0"/>
              <a:t>Load/Use Data Hazard Solution Option 2</a:t>
            </a:r>
            <a:endParaRPr lang="en-US" dirty="0"/>
          </a:p>
        </p:txBody>
      </p:sp>
      <p:sp>
        <p:nvSpPr>
          <p:cNvPr id="2794499" name="Rectangle 3"/>
          <p:cNvSpPr>
            <a:spLocks noGrp="1" noChangeArrowheads="1"/>
          </p:cNvSpPr>
          <p:nvPr>
            <p:ph type="body" idx="1"/>
          </p:nvPr>
        </p:nvSpPr>
        <p:spPr>
          <a:xfrm>
            <a:off x="457200" y="914401"/>
            <a:ext cx="8229600" cy="383695"/>
          </a:xfrm>
        </p:spPr>
        <p:txBody>
          <a:bodyPr/>
          <a:lstStyle/>
          <a:p>
            <a:r>
              <a:rPr lang="en-US" dirty="0" smtClean="0"/>
              <a:t>Insert </a:t>
            </a:r>
            <a:r>
              <a:rPr lang="en-US" dirty="0" err="1" smtClean="0">
                <a:latin typeface="Courier New" pitchFamily="49" charset="0"/>
                <a:cs typeface="Courier New" pitchFamily="49" charset="0"/>
              </a:rPr>
              <a:t>nop</a:t>
            </a:r>
            <a:r>
              <a:rPr lang="en-US" dirty="0" smtClean="0"/>
              <a:t> (equivalent to stall) and forward</a:t>
            </a:r>
            <a:endParaRPr lang="en-US" dirty="0"/>
          </a:p>
        </p:txBody>
      </p:sp>
      <p:grpSp>
        <p:nvGrpSpPr>
          <p:cNvPr id="2" name="Group 4"/>
          <p:cNvGrpSpPr>
            <a:grpSpLocks/>
          </p:cNvGrpSpPr>
          <p:nvPr/>
        </p:nvGrpSpPr>
        <p:grpSpPr bwMode="auto">
          <a:xfrm>
            <a:off x="3048000" y="1822450"/>
            <a:ext cx="4800600" cy="4310063"/>
            <a:chOff x="1934" y="1056"/>
            <a:chExt cx="3024" cy="2715"/>
          </a:xfrm>
        </p:grpSpPr>
        <p:sp>
          <p:nvSpPr>
            <p:cNvPr id="2794501" name="Line 5"/>
            <p:cNvSpPr>
              <a:spLocks noChangeShapeType="1"/>
            </p:cNvSpPr>
            <p:nvPr/>
          </p:nvSpPr>
          <p:spPr bwMode="auto">
            <a:xfrm>
              <a:off x="1934" y="1056"/>
              <a:ext cx="0" cy="2667"/>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94502" name="Line 6"/>
            <p:cNvSpPr>
              <a:spLocks noChangeShapeType="1"/>
            </p:cNvSpPr>
            <p:nvPr/>
          </p:nvSpPr>
          <p:spPr bwMode="auto">
            <a:xfrm>
              <a:off x="2366" y="1056"/>
              <a:ext cx="0" cy="2619"/>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94503" name="Line 7"/>
            <p:cNvSpPr>
              <a:spLocks noChangeShapeType="1"/>
            </p:cNvSpPr>
            <p:nvPr/>
          </p:nvSpPr>
          <p:spPr bwMode="auto">
            <a:xfrm>
              <a:off x="2798" y="1056"/>
              <a:ext cx="0" cy="2619"/>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94504" name="Line 8"/>
            <p:cNvSpPr>
              <a:spLocks noChangeShapeType="1"/>
            </p:cNvSpPr>
            <p:nvPr/>
          </p:nvSpPr>
          <p:spPr bwMode="auto">
            <a:xfrm>
              <a:off x="3230" y="1056"/>
              <a:ext cx="0" cy="2619"/>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94505" name="Line 9"/>
            <p:cNvSpPr>
              <a:spLocks noChangeShapeType="1"/>
            </p:cNvSpPr>
            <p:nvPr/>
          </p:nvSpPr>
          <p:spPr bwMode="auto">
            <a:xfrm>
              <a:off x="3662" y="1056"/>
              <a:ext cx="0" cy="2667"/>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94506" name="Line 10"/>
            <p:cNvSpPr>
              <a:spLocks noChangeShapeType="1"/>
            </p:cNvSpPr>
            <p:nvPr/>
          </p:nvSpPr>
          <p:spPr bwMode="auto">
            <a:xfrm>
              <a:off x="4094" y="1056"/>
              <a:ext cx="0" cy="2667"/>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94507" name="Line 11"/>
            <p:cNvSpPr>
              <a:spLocks noChangeShapeType="1"/>
            </p:cNvSpPr>
            <p:nvPr/>
          </p:nvSpPr>
          <p:spPr bwMode="auto">
            <a:xfrm flipH="1">
              <a:off x="4510" y="1056"/>
              <a:ext cx="16" cy="2715"/>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94508" name="Line 12"/>
            <p:cNvSpPr>
              <a:spLocks noChangeShapeType="1"/>
            </p:cNvSpPr>
            <p:nvPr/>
          </p:nvSpPr>
          <p:spPr bwMode="auto">
            <a:xfrm flipH="1">
              <a:off x="4942" y="1056"/>
              <a:ext cx="16" cy="2667"/>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grpSp>
      <p:sp>
        <p:nvSpPr>
          <p:cNvPr id="2794509" name="Rectangle 13"/>
          <p:cNvSpPr>
            <a:spLocks noChangeArrowheads="1"/>
          </p:cNvSpPr>
          <p:nvPr/>
        </p:nvSpPr>
        <p:spPr bwMode="auto">
          <a:xfrm>
            <a:off x="390525" y="3851275"/>
            <a:ext cx="2657475" cy="459100"/>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2400" b="1" dirty="0">
                <a:solidFill>
                  <a:schemeClr val="tx1"/>
                </a:solidFill>
                <a:latin typeface="Arial" pitchFamily="-65" charset="0"/>
              </a:rPr>
              <a:t>sub $t3,</a:t>
            </a:r>
            <a:r>
              <a:rPr lang="en-US" sz="2400" b="1" dirty="0">
                <a:solidFill>
                  <a:schemeClr val="accent2"/>
                </a:solidFill>
                <a:latin typeface="Arial" pitchFamily="-65" charset="0"/>
              </a:rPr>
              <a:t>$t0</a:t>
            </a:r>
            <a:r>
              <a:rPr lang="en-US" sz="2400" b="1" dirty="0">
                <a:solidFill>
                  <a:schemeClr val="tx1"/>
                </a:solidFill>
                <a:latin typeface="Arial" pitchFamily="-65" charset="0"/>
              </a:rPr>
              <a:t>,$</a:t>
            </a:r>
            <a:r>
              <a:rPr lang="en-US" sz="2400" b="1" dirty="0" smtClean="0">
                <a:solidFill>
                  <a:schemeClr val="tx1"/>
                </a:solidFill>
                <a:latin typeface="Arial" pitchFamily="-65" charset="0"/>
              </a:rPr>
              <a:t>t2</a:t>
            </a:r>
            <a:endParaRPr lang="en-US" sz="2800" b="1" dirty="0">
              <a:solidFill>
                <a:schemeClr val="tx1"/>
              </a:solidFill>
              <a:latin typeface="Arial" pitchFamily="-65" charset="0"/>
            </a:endParaRPr>
          </a:p>
        </p:txBody>
      </p:sp>
      <p:sp>
        <p:nvSpPr>
          <p:cNvPr id="2794510" name="Rectangle 14"/>
          <p:cNvSpPr>
            <a:spLocks noChangeArrowheads="1"/>
          </p:cNvSpPr>
          <p:nvPr/>
        </p:nvSpPr>
        <p:spPr bwMode="auto">
          <a:xfrm>
            <a:off x="381000" y="4565650"/>
            <a:ext cx="2321147" cy="45910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400" b="1" dirty="0">
                <a:solidFill>
                  <a:schemeClr val="tx1"/>
                </a:solidFill>
                <a:latin typeface="Arial" pitchFamily="-65" charset="0"/>
              </a:rPr>
              <a:t>and $t5,</a:t>
            </a:r>
            <a:r>
              <a:rPr lang="en-US" sz="2400" b="1" dirty="0">
                <a:latin typeface="Arial" pitchFamily="-65" charset="0"/>
              </a:rPr>
              <a:t>$t0</a:t>
            </a:r>
            <a:r>
              <a:rPr lang="en-US" sz="2400" b="1" dirty="0">
                <a:solidFill>
                  <a:schemeClr val="tx1"/>
                </a:solidFill>
                <a:latin typeface="Arial" pitchFamily="-65" charset="0"/>
              </a:rPr>
              <a:t>,$t4</a:t>
            </a:r>
          </a:p>
        </p:txBody>
      </p:sp>
      <p:grpSp>
        <p:nvGrpSpPr>
          <p:cNvPr id="3" name="Group 15"/>
          <p:cNvGrpSpPr>
            <a:grpSpLocks/>
          </p:cNvGrpSpPr>
          <p:nvPr/>
        </p:nvGrpSpPr>
        <p:grpSpPr bwMode="auto">
          <a:xfrm>
            <a:off x="381000" y="5275263"/>
            <a:ext cx="8316913" cy="763587"/>
            <a:chOff x="240" y="2991"/>
            <a:chExt cx="5239" cy="481"/>
          </a:xfrm>
          <a:noFill/>
        </p:grpSpPr>
        <p:sp>
          <p:nvSpPr>
            <p:cNvPr id="2794512" name="Rectangle 16"/>
            <p:cNvSpPr>
              <a:spLocks noChangeArrowheads="1"/>
            </p:cNvSpPr>
            <p:nvPr/>
          </p:nvSpPr>
          <p:spPr bwMode="auto">
            <a:xfrm>
              <a:off x="240" y="3051"/>
              <a:ext cx="1419" cy="289"/>
            </a:xfrm>
            <a:prstGeom prst="rect">
              <a:avLst/>
            </a:prstGeom>
            <a:grpFill/>
            <a:ln w="12700">
              <a:noFill/>
              <a:miter lim="800000"/>
              <a:headEnd/>
              <a:tailEnd/>
            </a:ln>
            <a:effectLst/>
          </p:spPr>
          <p:txBody>
            <a:bodyPr wrap="none" lIns="90487" tIns="44450" rIns="90487" bIns="44450">
              <a:prstTxWarp prst="textNoShape">
                <a:avLst/>
              </a:prstTxWarp>
              <a:spAutoFit/>
            </a:bodyPr>
            <a:lstStyle/>
            <a:p>
              <a:r>
                <a:rPr lang="en-US" sz="2400" b="1" dirty="0">
                  <a:solidFill>
                    <a:schemeClr val="tx1"/>
                  </a:solidFill>
                  <a:latin typeface="Arial" pitchFamily="-65" charset="0"/>
                </a:rPr>
                <a:t>or   $t7,</a:t>
              </a:r>
              <a:r>
                <a:rPr lang="en-US" sz="2400" b="1" dirty="0">
                  <a:latin typeface="Arial" pitchFamily="-65" charset="0"/>
                </a:rPr>
                <a:t>$t0</a:t>
              </a:r>
              <a:r>
                <a:rPr lang="en-US" sz="2400" b="1" dirty="0">
                  <a:solidFill>
                    <a:schemeClr val="tx1"/>
                  </a:solidFill>
                  <a:latin typeface="Arial" pitchFamily="-65" charset="0"/>
                </a:rPr>
                <a:t>,$t6</a:t>
              </a:r>
            </a:p>
          </p:txBody>
        </p:sp>
        <p:sp>
          <p:nvSpPr>
            <p:cNvPr id="2794513" name="Freeform 17" descr="25%"/>
            <p:cNvSpPr>
              <a:spLocks/>
            </p:cNvSpPr>
            <p:nvPr/>
          </p:nvSpPr>
          <p:spPr bwMode="auto">
            <a:xfrm>
              <a:off x="4318" y="3087"/>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514" name="Freeform 18"/>
            <p:cNvSpPr>
              <a:spLocks/>
            </p:cNvSpPr>
            <p:nvPr/>
          </p:nvSpPr>
          <p:spPr bwMode="auto">
            <a:xfrm>
              <a:off x="4636" y="2991"/>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516" name="Freeform 20"/>
            <p:cNvSpPr>
              <a:spLocks/>
            </p:cNvSpPr>
            <p:nvPr/>
          </p:nvSpPr>
          <p:spPr bwMode="auto">
            <a:xfrm>
              <a:off x="3710" y="3087"/>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517" name="Freeform 21"/>
            <p:cNvSpPr>
              <a:spLocks/>
            </p:cNvSpPr>
            <p:nvPr/>
          </p:nvSpPr>
          <p:spPr bwMode="auto">
            <a:xfrm>
              <a:off x="3868" y="3081"/>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518" name="Rectangle 22"/>
            <p:cNvSpPr>
              <a:spLocks noChangeArrowheads="1"/>
            </p:cNvSpPr>
            <p:nvPr/>
          </p:nvSpPr>
          <p:spPr bwMode="auto">
            <a:xfrm>
              <a:off x="3691" y="3089"/>
              <a:ext cx="228" cy="210"/>
            </a:xfrm>
            <a:prstGeom prst="rect">
              <a:avLst/>
            </a:prstGeom>
            <a:grp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I$</a:t>
              </a:r>
            </a:p>
          </p:txBody>
        </p:sp>
        <p:sp>
          <p:nvSpPr>
            <p:cNvPr id="2794519" name="Rectangle 23"/>
            <p:cNvSpPr>
              <a:spLocks noChangeArrowheads="1"/>
            </p:cNvSpPr>
            <p:nvPr/>
          </p:nvSpPr>
          <p:spPr bwMode="auto">
            <a:xfrm rot="5400000">
              <a:off x="4537" y="3114"/>
              <a:ext cx="384" cy="210"/>
            </a:xfrm>
            <a:prstGeom prst="rect">
              <a:avLst/>
            </a:prstGeom>
            <a:grp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sp>
          <p:nvSpPr>
            <p:cNvPr id="2794520" name="Rectangle 24"/>
            <p:cNvSpPr>
              <a:spLocks noChangeArrowheads="1"/>
            </p:cNvSpPr>
            <p:nvPr/>
          </p:nvSpPr>
          <p:spPr bwMode="auto">
            <a:xfrm>
              <a:off x="4151" y="3094"/>
              <a:ext cx="327" cy="210"/>
            </a:xfrm>
            <a:prstGeom prst="rect">
              <a:avLst/>
            </a:prstGeom>
            <a:grp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94521" name="Freeform 25"/>
            <p:cNvSpPr>
              <a:spLocks/>
            </p:cNvSpPr>
            <p:nvPr/>
          </p:nvSpPr>
          <p:spPr bwMode="auto">
            <a:xfrm>
              <a:off x="4170" y="3087"/>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522" name="Line 26"/>
            <p:cNvSpPr>
              <a:spLocks noChangeShapeType="1"/>
            </p:cNvSpPr>
            <p:nvPr/>
          </p:nvSpPr>
          <p:spPr bwMode="auto">
            <a:xfrm>
              <a:off x="4055" y="3231"/>
              <a:ext cx="96" cy="0"/>
            </a:xfrm>
            <a:prstGeom prst="line">
              <a:avLst/>
            </a:prstGeom>
            <a:grpFill/>
            <a:ln w="25400">
              <a:solidFill>
                <a:schemeClr val="tx1"/>
              </a:solidFill>
              <a:round/>
              <a:headEnd/>
              <a:tailEnd/>
            </a:ln>
            <a:effectLst/>
          </p:spPr>
          <p:txBody>
            <a:bodyPr wrap="none" anchor="ctr">
              <a:prstTxWarp prst="textNoShape">
                <a:avLst/>
              </a:prstTxWarp>
            </a:bodyPr>
            <a:lstStyle/>
            <a:p>
              <a:endParaRPr lang="en-US"/>
            </a:p>
          </p:txBody>
        </p:sp>
        <p:sp>
          <p:nvSpPr>
            <p:cNvPr id="2794523" name="Freeform 27"/>
            <p:cNvSpPr>
              <a:spLocks/>
            </p:cNvSpPr>
            <p:nvPr/>
          </p:nvSpPr>
          <p:spPr bwMode="auto">
            <a:xfrm>
              <a:off x="4117" y="3135"/>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524" name="Line 28"/>
            <p:cNvSpPr>
              <a:spLocks noChangeShapeType="1"/>
            </p:cNvSpPr>
            <p:nvPr/>
          </p:nvSpPr>
          <p:spPr bwMode="auto">
            <a:xfrm>
              <a:off x="4471" y="3135"/>
              <a:ext cx="157" cy="0"/>
            </a:xfrm>
            <a:prstGeom prst="line">
              <a:avLst/>
            </a:prstGeom>
            <a:grpFill/>
            <a:ln w="25400">
              <a:solidFill>
                <a:schemeClr val="tx1"/>
              </a:solidFill>
              <a:round/>
              <a:headEnd/>
              <a:tailEnd/>
            </a:ln>
            <a:effectLst/>
          </p:spPr>
          <p:txBody>
            <a:bodyPr wrap="none" anchor="ctr">
              <a:prstTxWarp prst="textNoShape">
                <a:avLst/>
              </a:prstTxWarp>
            </a:bodyPr>
            <a:lstStyle/>
            <a:p>
              <a:endParaRPr lang="en-US"/>
            </a:p>
          </p:txBody>
        </p:sp>
        <p:sp>
          <p:nvSpPr>
            <p:cNvPr id="2794525" name="Rectangle 29"/>
            <p:cNvSpPr>
              <a:spLocks noChangeArrowheads="1"/>
            </p:cNvSpPr>
            <p:nvPr/>
          </p:nvSpPr>
          <p:spPr bwMode="auto">
            <a:xfrm>
              <a:off x="4968" y="3089"/>
              <a:ext cx="302" cy="210"/>
            </a:xfrm>
            <a:prstGeom prst="rect">
              <a:avLst/>
            </a:prstGeom>
            <a:grp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sp>
          <p:nvSpPr>
            <p:cNvPr id="2794526" name="Freeform 30"/>
            <p:cNvSpPr>
              <a:spLocks/>
            </p:cNvSpPr>
            <p:nvPr/>
          </p:nvSpPr>
          <p:spPr bwMode="auto">
            <a:xfrm>
              <a:off x="5019" y="3087"/>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527" name="Freeform 31"/>
            <p:cNvSpPr>
              <a:spLocks/>
            </p:cNvSpPr>
            <p:nvPr/>
          </p:nvSpPr>
          <p:spPr bwMode="auto">
            <a:xfrm>
              <a:off x="5180" y="3087"/>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grp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528" name="Line 32"/>
            <p:cNvSpPr>
              <a:spLocks noChangeShapeType="1"/>
            </p:cNvSpPr>
            <p:nvPr/>
          </p:nvSpPr>
          <p:spPr bwMode="auto">
            <a:xfrm>
              <a:off x="5340" y="3231"/>
              <a:ext cx="139" cy="0"/>
            </a:xfrm>
            <a:prstGeom prst="line">
              <a:avLst/>
            </a:prstGeom>
            <a:grpFill/>
            <a:ln w="25400">
              <a:solidFill>
                <a:schemeClr val="tx1"/>
              </a:solidFill>
              <a:round/>
              <a:headEnd/>
              <a:tailEnd/>
            </a:ln>
            <a:effectLst/>
          </p:spPr>
          <p:txBody>
            <a:bodyPr wrap="none" anchor="ctr">
              <a:prstTxWarp prst="textNoShape">
                <a:avLst/>
              </a:prstTxWarp>
            </a:bodyPr>
            <a:lstStyle/>
            <a:p>
              <a:endParaRPr lang="en-US"/>
            </a:p>
          </p:txBody>
        </p:sp>
        <p:sp>
          <p:nvSpPr>
            <p:cNvPr id="2794529" name="Line 33"/>
            <p:cNvSpPr>
              <a:spLocks noChangeShapeType="1"/>
            </p:cNvSpPr>
            <p:nvPr/>
          </p:nvSpPr>
          <p:spPr bwMode="auto">
            <a:xfrm>
              <a:off x="4856" y="3231"/>
              <a:ext cx="155" cy="0"/>
            </a:xfrm>
            <a:prstGeom prst="line">
              <a:avLst/>
            </a:prstGeom>
            <a:grpFill/>
            <a:ln w="25400">
              <a:solidFill>
                <a:schemeClr val="tx1"/>
              </a:solidFill>
              <a:round/>
              <a:headEnd/>
              <a:tailEnd/>
            </a:ln>
            <a:effectLst/>
          </p:spPr>
          <p:txBody>
            <a:bodyPr wrap="none" anchor="ctr">
              <a:prstTxWarp prst="textNoShape">
                <a:avLst/>
              </a:prstTxWarp>
            </a:bodyPr>
            <a:lstStyle/>
            <a:p>
              <a:endParaRPr lang="en-US"/>
            </a:p>
          </p:txBody>
        </p:sp>
        <p:sp>
          <p:nvSpPr>
            <p:cNvPr id="2794530" name="Line 34"/>
            <p:cNvSpPr>
              <a:spLocks noChangeShapeType="1"/>
            </p:cNvSpPr>
            <p:nvPr/>
          </p:nvSpPr>
          <p:spPr bwMode="auto">
            <a:xfrm>
              <a:off x="4471" y="3327"/>
              <a:ext cx="157" cy="0"/>
            </a:xfrm>
            <a:prstGeom prst="line">
              <a:avLst/>
            </a:prstGeom>
            <a:grpFill/>
            <a:ln w="25400">
              <a:solidFill>
                <a:schemeClr val="tx1"/>
              </a:solidFill>
              <a:round/>
              <a:headEnd/>
              <a:tailEnd/>
            </a:ln>
            <a:effectLst/>
          </p:spPr>
          <p:txBody>
            <a:bodyPr wrap="none" anchor="ctr">
              <a:prstTxWarp prst="textNoShape">
                <a:avLst/>
              </a:prstTxWarp>
            </a:bodyPr>
            <a:lstStyle/>
            <a:p>
              <a:endParaRPr lang="en-US"/>
            </a:p>
          </p:txBody>
        </p:sp>
      </p:grpSp>
      <p:sp>
        <p:nvSpPr>
          <p:cNvPr id="2794532" name="Rectangle 36"/>
          <p:cNvSpPr>
            <a:spLocks noChangeArrowheads="1"/>
          </p:cNvSpPr>
          <p:nvPr/>
        </p:nvSpPr>
        <p:spPr bwMode="auto">
          <a:xfrm>
            <a:off x="457200" y="1981200"/>
            <a:ext cx="2029401" cy="459100"/>
          </a:xfrm>
          <a:prstGeom prst="rect">
            <a:avLst/>
          </a:prstGeom>
          <a:noFill/>
          <a:ln w="12700">
            <a:noFill/>
            <a:miter lim="800000"/>
            <a:headEnd/>
            <a:tailEnd/>
          </a:ln>
          <a:effectLst/>
        </p:spPr>
        <p:txBody>
          <a:bodyPr wrap="square" lIns="90487" tIns="44450" rIns="90487" bIns="44450">
            <a:prstTxWarp prst="textNoShape">
              <a:avLst/>
            </a:prstTxWarp>
            <a:spAutoFit/>
          </a:bodyPr>
          <a:lstStyle/>
          <a:p>
            <a:r>
              <a:rPr lang="en-US" sz="2400" b="1" dirty="0" err="1">
                <a:solidFill>
                  <a:schemeClr val="tx1"/>
                </a:solidFill>
                <a:latin typeface="Arial" pitchFamily="-65" charset="0"/>
              </a:rPr>
              <a:t>lw</a:t>
            </a:r>
            <a:r>
              <a:rPr lang="en-US" sz="2400" b="1" dirty="0">
                <a:solidFill>
                  <a:schemeClr val="tx1"/>
                </a:solidFill>
                <a:latin typeface="Arial" pitchFamily="-65" charset="0"/>
              </a:rPr>
              <a:t> </a:t>
            </a:r>
            <a:r>
              <a:rPr lang="en-US" sz="2400" b="1" dirty="0">
                <a:solidFill>
                  <a:schemeClr val="accent2"/>
                </a:solidFill>
                <a:latin typeface="Arial" pitchFamily="-65" charset="0"/>
              </a:rPr>
              <a:t>$t0</a:t>
            </a:r>
            <a:r>
              <a:rPr lang="en-US" sz="2400" b="1" dirty="0">
                <a:solidFill>
                  <a:schemeClr val="tx1"/>
                </a:solidFill>
                <a:latin typeface="Arial" pitchFamily="-65" charset="0"/>
              </a:rPr>
              <a:t>, 0($t1</a:t>
            </a:r>
            <a:r>
              <a:rPr lang="en-US" sz="2400" b="1" dirty="0" smtClean="0">
                <a:solidFill>
                  <a:schemeClr val="tx1"/>
                </a:solidFill>
                <a:latin typeface="Arial" pitchFamily="-65" charset="0"/>
              </a:rPr>
              <a:t>)</a:t>
            </a:r>
            <a:endParaRPr lang="en-US" sz="2800" b="1" dirty="0">
              <a:solidFill>
                <a:schemeClr val="tx1"/>
              </a:solidFill>
              <a:latin typeface="Arial" pitchFamily="-65" charset="0"/>
            </a:endParaRPr>
          </a:p>
        </p:txBody>
      </p:sp>
      <p:grpSp>
        <p:nvGrpSpPr>
          <p:cNvPr id="4" name="Group 37"/>
          <p:cNvGrpSpPr>
            <a:grpSpLocks/>
          </p:cNvGrpSpPr>
          <p:nvPr/>
        </p:nvGrpSpPr>
        <p:grpSpPr bwMode="auto">
          <a:xfrm>
            <a:off x="3119438" y="1925638"/>
            <a:ext cx="3297237" cy="763587"/>
            <a:chOff x="1965" y="881"/>
            <a:chExt cx="2077" cy="481"/>
          </a:xfrm>
        </p:grpSpPr>
        <p:sp>
          <p:nvSpPr>
            <p:cNvPr id="2794534" name="Freeform 38" descr="25%"/>
            <p:cNvSpPr>
              <a:spLocks/>
            </p:cNvSpPr>
            <p:nvPr/>
          </p:nvSpPr>
          <p:spPr bwMode="auto">
            <a:xfrm>
              <a:off x="3742" y="977"/>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pattFill prst="pct25">
              <a:fgClr>
                <a:schemeClr val="accent1"/>
              </a:fgClr>
              <a:bgClr>
                <a:srgbClr val="FFFFFF"/>
              </a:bgClr>
            </a:patt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535" name="Freeform 39"/>
            <p:cNvSpPr>
              <a:spLocks/>
            </p:cNvSpPr>
            <p:nvPr/>
          </p:nvSpPr>
          <p:spPr bwMode="auto">
            <a:xfrm>
              <a:off x="2891" y="881"/>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536" name="Rectangle 40"/>
            <p:cNvSpPr>
              <a:spLocks noChangeArrowheads="1"/>
            </p:cNvSpPr>
            <p:nvPr/>
          </p:nvSpPr>
          <p:spPr bwMode="auto">
            <a:xfrm rot="5400000">
              <a:off x="2792" y="1004"/>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sp>
          <p:nvSpPr>
            <p:cNvPr id="2794537" name="Rectangle 41"/>
            <p:cNvSpPr>
              <a:spLocks noChangeArrowheads="1"/>
            </p:cNvSpPr>
            <p:nvPr/>
          </p:nvSpPr>
          <p:spPr bwMode="auto">
            <a:xfrm>
              <a:off x="2025" y="1011"/>
              <a:ext cx="228" cy="210"/>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r>
                <a:rPr lang="en-US" sz="1600" b="1">
                  <a:solidFill>
                    <a:schemeClr val="tx1"/>
                  </a:solidFill>
                  <a:latin typeface="Times" pitchFamily="-65" charset="0"/>
                </a:rPr>
                <a:t>I$</a:t>
              </a:r>
            </a:p>
          </p:txBody>
        </p:sp>
        <p:grpSp>
          <p:nvGrpSpPr>
            <p:cNvPr id="5" name="Group 42"/>
            <p:cNvGrpSpPr>
              <a:grpSpLocks/>
            </p:cNvGrpSpPr>
            <p:nvPr/>
          </p:nvGrpSpPr>
          <p:grpSpPr bwMode="auto">
            <a:xfrm>
              <a:off x="1965" y="977"/>
              <a:ext cx="340" cy="289"/>
              <a:chOff x="1935" y="1349"/>
              <a:chExt cx="340" cy="289"/>
            </a:xfrm>
          </p:grpSpPr>
          <p:sp>
            <p:nvSpPr>
              <p:cNvPr id="2794539" name="Freeform 43"/>
              <p:cNvSpPr>
                <a:spLocks/>
              </p:cNvSpPr>
              <p:nvPr/>
            </p:nvSpPr>
            <p:spPr bwMode="auto">
              <a:xfrm>
                <a:off x="1935" y="1349"/>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540" name="Freeform 44"/>
              <p:cNvSpPr>
                <a:spLocks/>
              </p:cNvSpPr>
              <p:nvPr/>
            </p:nvSpPr>
            <p:spPr bwMode="auto">
              <a:xfrm>
                <a:off x="2104" y="1349"/>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94541" name="Rectangle 45"/>
            <p:cNvSpPr>
              <a:spLocks noChangeArrowheads="1"/>
            </p:cNvSpPr>
            <p:nvPr/>
          </p:nvSpPr>
          <p:spPr bwMode="auto">
            <a:xfrm>
              <a:off x="2406" y="984"/>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94542" name="Freeform 46"/>
            <p:cNvSpPr>
              <a:spLocks/>
            </p:cNvSpPr>
            <p:nvPr/>
          </p:nvSpPr>
          <p:spPr bwMode="auto">
            <a:xfrm>
              <a:off x="2425" y="977"/>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543" name="Freeform 47"/>
            <p:cNvSpPr>
              <a:spLocks/>
            </p:cNvSpPr>
            <p:nvPr/>
          </p:nvSpPr>
          <p:spPr bwMode="auto">
            <a:xfrm>
              <a:off x="2573" y="977"/>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544" name="Line 48"/>
            <p:cNvSpPr>
              <a:spLocks noChangeShapeType="1"/>
            </p:cNvSpPr>
            <p:nvPr/>
          </p:nvSpPr>
          <p:spPr bwMode="auto">
            <a:xfrm>
              <a:off x="2310" y="1121"/>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94545" name="Freeform 49"/>
            <p:cNvSpPr>
              <a:spLocks/>
            </p:cNvSpPr>
            <p:nvPr/>
          </p:nvSpPr>
          <p:spPr bwMode="auto">
            <a:xfrm>
              <a:off x="2372" y="1025"/>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546" name="Line 50"/>
            <p:cNvSpPr>
              <a:spLocks noChangeShapeType="1"/>
            </p:cNvSpPr>
            <p:nvPr/>
          </p:nvSpPr>
          <p:spPr bwMode="auto">
            <a:xfrm>
              <a:off x="2726" y="1025"/>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94547" name="Rectangle 51"/>
            <p:cNvSpPr>
              <a:spLocks noChangeArrowheads="1"/>
            </p:cNvSpPr>
            <p:nvPr/>
          </p:nvSpPr>
          <p:spPr bwMode="auto">
            <a:xfrm>
              <a:off x="3255" y="1021"/>
              <a:ext cx="30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sp>
          <p:nvSpPr>
            <p:cNvPr id="2794548" name="Rectangle 52"/>
            <p:cNvSpPr>
              <a:spLocks noChangeArrowheads="1"/>
            </p:cNvSpPr>
            <p:nvPr/>
          </p:nvSpPr>
          <p:spPr bwMode="auto">
            <a:xfrm>
              <a:off x="3715" y="979"/>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94549" name="Freeform 53"/>
            <p:cNvSpPr>
              <a:spLocks/>
            </p:cNvSpPr>
            <p:nvPr/>
          </p:nvSpPr>
          <p:spPr bwMode="auto">
            <a:xfrm>
              <a:off x="3883" y="977"/>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550" name="Line 54"/>
            <p:cNvSpPr>
              <a:spLocks noChangeShapeType="1"/>
            </p:cNvSpPr>
            <p:nvPr/>
          </p:nvSpPr>
          <p:spPr bwMode="auto">
            <a:xfrm>
              <a:off x="3595" y="1121"/>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94551" name="Line 55"/>
            <p:cNvSpPr>
              <a:spLocks noChangeShapeType="1"/>
            </p:cNvSpPr>
            <p:nvPr/>
          </p:nvSpPr>
          <p:spPr bwMode="auto">
            <a:xfrm>
              <a:off x="3111" y="1121"/>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94553" name="Line 57"/>
            <p:cNvSpPr>
              <a:spLocks noChangeShapeType="1"/>
            </p:cNvSpPr>
            <p:nvPr/>
          </p:nvSpPr>
          <p:spPr bwMode="auto">
            <a:xfrm>
              <a:off x="2726" y="1217"/>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nvGrpSpPr>
            <p:cNvPr id="6" name="Group 59"/>
            <p:cNvGrpSpPr>
              <a:grpSpLocks/>
            </p:cNvGrpSpPr>
            <p:nvPr/>
          </p:nvGrpSpPr>
          <p:grpSpPr bwMode="auto">
            <a:xfrm>
              <a:off x="3265" y="955"/>
              <a:ext cx="325" cy="289"/>
              <a:chOff x="3671" y="1797"/>
              <a:chExt cx="325" cy="289"/>
            </a:xfrm>
          </p:grpSpPr>
          <p:sp>
            <p:nvSpPr>
              <p:cNvPr id="2794556" name="Freeform 60"/>
              <p:cNvSpPr>
                <a:spLocks/>
              </p:cNvSpPr>
              <p:nvPr/>
            </p:nvSpPr>
            <p:spPr bwMode="auto">
              <a:xfrm>
                <a:off x="3671" y="1797"/>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557" name="Freeform 61"/>
              <p:cNvSpPr>
                <a:spLocks/>
              </p:cNvSpPr>
              <p:nvPr/>
            </p:nvSpPr>
            <p:spPr bwMode="auto">
              <a:xfrm>
                <a:off x="3832" y="1797"/>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grpSp>
        <p:nvGrpSpPr>
          <p:cNvPr id="7" name="Group 62"/>
          <p:cNvGrpSpPr>
            <a:grpSpLocks/>
          </p:cNvGrpSpPr>
          <p:nvPr/>
        </p:nvGrpSpPr>
        <p:grpSpPr bwMode="auto">
          <a:xfrm>
            <a:off x="3657600" y="2813050"/>
            <a:ext cx="3527425" cy="685800"/>
            <a:chOff x="3202" y="2544"/>
            <a:chExt cx="2222" cy="432"/>
          </a:xfrm>
        </p:grpSpPr>
        <p:grpSp>
          <p:nvGrpSpPr>
            <p:cNvPr id="8" name="Group 63"/>
            <p:cNvGrpSpPr>
              <a:grpSpLocks/>
            </p:cNvGrpSpPr>
            <p:nvPr/>
          </p:nvGrpSpPr>
          <p:grpSpPr bwMode="auto">
            <a:xfrm>
              <a:off x="3202" y="2559"/>
              <a:ext cx="497" cy="417"/>
              <a:chOff x="2115" y="2560"/>
              <a:chExt cx="497" cy="417"/>
            </a:xfrm>
          </p:grpSpPr>
          <p:sp>
            <p:nvSpPr>
              <p:cNvPr id="2794560" name="AutoShape 64"/>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2794561" name="Text Box 65"/>
              <p:cNvSpPr txBox="1">
                <a:spLocks noChangeArrowheads="1"/>
              </p:cNvSpPr>
              <p:nvPr/>
            </p:nvSpPr>
            <p:spPr bwMode="auto">
              <a:xfrm>
                <a:off x="2177" y="2573"/>
                <a:ext cx="435" cy="404"/>
              </a:xfrm>
              <a:prstGeom prst="rect">
                <a:avLst/>
              </a:prstGeom>
              <a:noFill/>
              <a:ln w="12700">
                <a:noFill/>
                <a:miter lim="800000"/>
                <a:headEnd/>
                <a:tailEnd/>
              </a:ln>
              <a:effectLst/>
            </p:spPr>
            <p:txBody>
              <a:bodyPr>
                <a:prstTxWarp prst="textNoShape">
                  <a:avLst/>
                </a:prstTxWarp>
                <a:spAutoFit/>
              </a:bodyPr>
              <a:lstStyle/>
              <a:p>
                <a:r>
                  <a:rPr lang="en-US" sz="1800" b="1">
                    <a:solidFill>
                      <a:schemeClr val="tx1"/>
                    </a:solidFill>
                    <a:latin typeface="Arial" pitchFamily="-65" charset="0"/>
                  </a:rPr>
                  <a:t>bubble</a:t>
                </a:r>
              </a:p>
            </p:txBody>
          </p:sp>
        </p:grpSp>
        <p:grpSp>
          <p:nvGrpSpPr>
            <p:cNvPr id="9" name="Group 66"/>
            <p:cNvGrpSpPr>
              <a:grpSpLocks/>
            </p:cNvGrpSpPr>
            <p:nvPr/>
          </p:nvGrpSpPr>
          <p:grpSpPr bwMode="auto">
            <a:xfrm>
              <a:off x="3600" y="2544"/>
              <a:ext cx="497" cy="417"/>
              <a:chOff x="2115" y="2560"/>
              <a:chExt cx="497" cy="417"/>
            </a:xfrm>
          </p:grpSpPr>
          <p:sp>
            <p:nvSpPr>
              <p:cNvPr id="2794563" name="AutoShape 67"/>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2794564" name="Text Box 68"/>
              <p:cNvSpPr txBox="1">
                <a:spLocks noChangeArrowheads="1"/>
              </p:cNvSpPr>
              <p:nvPr/>
            </p:nvSpPr>
            <p:spPr bwMode="auto">
              <a:xfrm>
                <a:off x="2177" y="2573"/>
                <a:ext cx="435" cy="404"/>
              </a:xfrm>
              <a:prstGeom prst="rect">
                <a:avLst/>
              </a:prstGeom>
              <a:noFill/>
              <a:ln w="12700">
                <a:noFill/>
                <a:miter lim="800000"/>
                <a:headEnd/>
                <a:tailEnd/>
              </a:ln>
              <a:effectLst/>
            </p:spPr>
            <p:txBody>
              <a:bodyPr>
                <a:prstTxWarp prst="textNoShape">
                  <a:avLst/>
                </a:prstTxWarp>
                <a:spAutoFit/>
              </a:bodyPr>
              <a:lstStyle/>
              <a:p>
                <a:r>
                  <a:rPr lang="en-US" sz="1800" b="1">
                    <a:solidFill>
                      <a:schemeClr val="tx1"/>
                    </a:solidFill>
                    <a:latin typeface="Arial" pitchFamily="-65" charset="0"/>
                  </a:rPr>
                  <a:t>bubble</a:t>
                </a:r>
              </a:p>
            </p:txBody>
          </p:sp>
        </p:grpSp>
        <p:grpSp>
          <p:nvGrpSpPr>
            <p:cNvPr id="10" name="Group 69"/>
            <p:cNvGrpSpPr>
              <a:grpSpLocks/>
            </p:cNvGrpSpPr>
            <p:nvPr/>
          </p:nvGrpSpPr>
          <p:grpSpPr bwMode="auto">
            <a:xfrm>
              <a:off x="4032" y="2544"/>
              <a:ext cx="497" cy="417"/>
              <a:chOff x="2115" y="2560"/>
              <a:chExt cx="497" cy="417"/>
            </a:xfrm>
          </p:grpSpPr>
          <p:sp>
            <p:nvSpPr>
              <p:cNvPr id="2794566" name="AutoShape 70"/>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2794567" name="Text Box 71"/>
              <p:cNvSpPr txBox="1">
                <a:spLocks noChangeArrowheads="1"/>
              </p:cNvSpPr>
              <p:nvPr/>
            </p:nvSpPr>
            <p:spPr bwMode="auto">
              <a:xfrm>
                <a:off x="2177" y="2573"/>
                <a:ext cx="435" cy="404"/>
              </a:xfrm>
              <a:prstGeom prst="rect">
                <a:avLst/>
              </a:prstGeom>
              <a:noFill/>
              <a:ln w="12700">
                <a:noFill/>
                <a:miter lim="800000"/>
                <a:headEnd/>
                <a:tailEnd/>
              </a:ln>
              <a:effectLst/>
            </p:spPr>
            <p:txBody>
              <a:bodyPr>
                <a:prstTxWarp prst="textNoShape">
                  <a:avLst/>
                </a:prstTxWarp>
                <a:spAutoFit/>
              </a:bodyPr>
              <a:lstStyle/>
              <a:p>
                <a:r>
                  <a:rPr lang="en-US" sz="1800" b="1">
                    <a:solidFill>
                      <a:schemeClr val="tx1"/>
                    </a:solidFill>
                    <a:latin typeface="Arial" pitchFamily="-65" charset="0"/>
                  </a:rPr>
                  <a:t>bubble</a:t>
                </a:r>
              </a:p>
            </p:txBody>
          </p:sp>
        </p:grpSp>
        <p:grpSp>
          <p:nvGrpSpPr>
            <p:cNvPr id="11" name="Group 72"/>
            <p:cNvGrpSpPr>
              <a:grpSpLocks/>
            </p:cNvGrpSpPr>
            <p:nvPr/>
          </p:nvGrpSpPr>
          <p:grpSpPr bwMode="auto">
            <a:xfrm>
              <a:off x="4495" y="2544"/>
              <a:ext cx="497" cy="417"/>
              <a:chOff x="2115" y="2560"/>
              <a:chExt cx="497" cy="417"/>
            </a:xfrm>
          </p:grpSpPr>
          <p:sp>
            <p:nvSpPr>
              <p:cNvPr id="2794569" name="AutoShape 73"/>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2794570" name="Text Box 74"/>
              <p:cNvSpPr txBox="1">
                <a:spLocks noChangeArrowheads="1"/>
              </p:cNvSpPr>
              <p:nvPr/>
            </p:nvSpPr>
            <p:spPr bwMode="auto">
              <a:xfrm>
                <a:off x="2177" y="2573"/>
                <a:ext cx="435" cy="404"/>
              </a:xfrm>
              <a:prstGeom prst="rect">
                <a:avLst/>
              </a:prstGeom>
              <a:noFill/>
              <a:ln w="12700">
                <a:noFill/>
                <a:miter lim="800000"/>
                <a:headEnd/>
                <a:tailEnd/>
              </a:ln>
              <a:effectLst/>
            </p:spPr>
            <p:txBody>
              <a:bodyPr>
                <a:prstTxWarp prst="textNoShape">
                  <a:avLst/>
                </a:prstTxWarp>
                <a:spAutoFit/>
              </a:bodyPr>
              <a:lstStyle/>
              <a:p>
                <a:r>
                  <a:rPr lang="en-US" sz="1800" b="1" dirty="0">
                    <a:solidFill>
                      <a:schemeClr val="tx1"/>
                    </a:solidFill>
                    <a:latin typeface="Arial" pitchFamily="-65" charset="0"/>
                  </a:rPr>
                  <a:t>bubble</a:t>
                </a:r>
              </a:p>
            </p:txBody>
          </p:sp>
        </p:grpSp>
        <p:grpSp>
          <p:nvGrpSpPr>
            <p:cNvPr id="12" name="Group 75"/>
            <p:cNvGrpSpPr>
              <a:grpSpLocks/>
            </p:cNvGrpSpPr>
            <p:nvPr/>
          </p:nvGrpSpPr>
          <p:grpSpPr bwMode="auto">
            <a:xfrm>
              <a:off x="4927" y="2544"/>
              <a:ext cx="497" cy="417"/>
              <a:chOff x="2115" y="2560"/>
              <a:chExt cx="497" cy="417"/>
            </a:xfrm>
          </p:grpSpPr>
          <p:sp>
            <p:nvSpPr>
              <p:cNvPr id="2794572" name="AutoShape 76"/>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2794573" name="Text Box 77"/>
              <p:cNvSpPr txBox="1">
                <a:spLocks noChangeArrowheads="1"/>
              </p:cNvSpPr>
              <p:nvPr/>
            </p:nvSpPr>
            <p:spPr bwMode="auto">
              <a:xfrm>
                <a:off x="2177" y="2573"/>
                <a:ext cx="435" cy="404"/>
              </a:xfrm>
              <a:prstGeom prst="rect">
                <a:avLst/>
              </a:prstGeom>
              <a:noFill/>
              <a:ln w="12700">
                <a:noFill/>
                <a:miter lim="800000"/>
                <a:headEnd/>
                <a:tailEnd/>
              </a:ln>
              <a:effectLst/>
            </p:spPr>
            <p:txBody>
              <a:bodyPr>
                <a:prstTxWarp prst="textNoShape">
                  <a:avLst/>
                </a:prstTxWarp>
                <a:spAutoFit/>
              </a:bodyPr>
              <a:lstStyle/>
              <a:p>
                <a:r>
                  <a:rPr lang="en-US" sz="1800" b="1" dirty="0">
                    <a:solidFill>
                      <a:schemeClr val="tx1"/>
                    </a:solidFill>
                    <a:latin typeface="Arial" pitchFamily="-65" charset="0"/>
                  </a:rPr>
                  <a:t>bubble</a:t>
                </a:r>
              </a:p>
            </p:txBody>
          </p:sp>
        </p:grpSp>
      </p:grpSp>
      <p:sp>
        <p:nvSpPr>
          <p:cNvPr id="2794574" name="Freeform 78"/>
          <p:cNvSpPr>
            <a:spLocks/>
          </p:cNvSpPr>
          <p:nvPr/>
        </p:nvSpPr>
        <p:spPr bwMode="auto">
          <a:xfrm>
            <a:off x="2909888" y="1851025"/>
            <a:ext cx="3733800" cy="4321175"/>
          </a:xfrm>
          <a:custGeom>
            <a:avLst/>
            <a:gdLst/>
            <a:ahLst/>
            <a:cxnLst>
              <a:cxn ang="0">
                <a:pos x="11" y="255"/>
              </a:cxn>
              <a:cxn ang="0">
                <a:pos x="182" y="625"/>
              </a:cxn>
              <a:cxn ang="0">
                <a:pos x="315" y="818"/>
              </a:cxn>
              <a:cxn ang="0">
                <a:pos x="382" y="907"/>
              </a:cxn>
              <a:cxn ang="0">
                <a:pos x="515" y="1033"/>
              </a:cxn>
              <a:cxn ang="0">
                <a:pos x="589" y="1107"/>
              </a:cxn>
              <a:cxn ang="0">
                <a:pos x="722" y="1255"/>
              </a:cxn>
              <a:cxn ang="0">
                <a:pos x="774" y="1314"/>
              </a:cxn>
              <a:cxn ang="0">
                <a:pos x="863" y="1411"/>
              </a:cxn>
              <a:cxn ang="0">
                <a:pos x="885" y="1455"/>
              </a:cxn>
              <a:cxn ang="0">
                <a:pos x="989" y="1611"/>
              </a:cxn>
              <a:cxn ang="0">
                <a:pos x="1122" y="1788"/>
              </a:cxn>
              <a:cxn ang="0">
                <a:pos x="1337" y="2018"/>
              </a:cxn>
              <a:cxn ang="0">
                <a:pos x="1544" y="2225"/>
              </a:cxn>
              <a:cxn ang="0">
                <a:pos x="1641" y="2337"/>
              </a:cxn>
              <a:cxn ang="0">
                <a:pos x="1707" y="2396"/>
              </a:cxn>
              <a:cxn ang="0">
                <a:pos x="1767" y="2448"/>
              </a:cxn>
              <a:cxn ang="0">
                <a:pos x="1856" y="2551"/>
              </a:cxn>
              <a:cxn ang="0">
                <a:pos x="1981" y="2640"/>
              </a:cxn>
              <a:cxn ang="0">
                <a:pos x="2226" y="2714"/>
              </a:cxn>
              <a:cxn ang="0">
                <a:pos x="2330" y="2670"/>
              </a:cxn>
              <a:cxn ang="0">
                <a:pos x="2315" y="2351"/>
              </a:cxn>
              <a:cxn ang="0">
                <a:pos x="2233" y="2255"/>
              </a:cxn>
              <a:cxn ang="0">
                <a:pos x="2026" y="2077"/>
              </a:cxn>
              <a:cxn ang="0">
                <a:pos x="1804" y="1848"/>
              </a:cxn>
              <a:cxn ang="0">
                <a:pos x="1567" y="1603"/>
              </a:cxn>
              <a:cxn ang="0">
                <a:pos x="1485" y="1485"/>
              </a:cxn>
              <a:cxn ang="0">
                <a:pos x="1396" y="1351"/>
              </a:cxn>
              <a:cxn ang="0">
                <a:pos x="1300" y="1188"/>
              </a:cxn>
              <a:cxn ang="0">
                <a:pos x="1263" y="1144"/>
              </a:cxn>
              <a:cxn ang="0">
                <a:pos x="1011" y="855"/>
              </a:cxn>
              <a:cxn ang="0">
                <a:pos x="945" y="788"/>
              </a:cxn>
              <a:cxn ang="0">
                <a:pos x="604" y="485"/>
              </a:cxn>
              <a:cxn ang="0">
                <a:pos x="463" y="240"/>
              </a:cxn>
              <a:cxn ang="0">
                <a:pos x="315" y="62"/>
              </a:cxn>
              <a:cxn ang="0">
                <a:pos x="167" y="3"/>
              </a:cxn>
              <a:cxn ang="0">
                <a:pos x="34" y="159"/>
              </a:cxn>
            </a:cxnLst>
            <a:rect l="0" t="0" r="r" b="b"/>
            <a:pathLst>
              <a:path w="2352" h="2722">
                <a:moveTo>
                  <a:pt x="34" y="159"/>
                </a:moveTo>
                <a:cubicBezTo>
                  <a:pt x="22" y="193"/>
                  <a:pt x="17" y="218"/>
                  <a:pt x="11" y="255"/>
                </a:cubicBezTo>
                <a:cubicBezTo>
                  <a:pt x="19" y="384"/>
                  <a:pt x="13" y="432"/>
                  <a:pt x="100" y="522"/>
                </a:cubicBezTo>
                <a:cubicBezTo>
                  <a:pt x="115" y="562"/>
                  <a:pt x="146" y="603"/>
                  <a:pt x="182" y="625"/>
                </a:cubicBezTo>
                <a:cubicBezTo>
                  <a:pt x="213" y="675"/>
                  <a:pt x="233" y="740"/>
                  <a:pt x="285" y="773"/>
                </a:cubicBezTo>
                <a:cubicBezTo>
                  <a:pt x="295" y="788"/>
                  <a:pt x="302" y="805"/>
                  <a:pt x="315" y="818"/>
                </a:cubicBezTo>
                <a:cubicBezTo>
                  <a:pt x="322" y="825"/>
                  <a:pt x="331" y="832"/>
                  <a:pt x="337" y="840"/>
                </a:cubicBezTo>
                <a:cubicBezTo>
                  <a:pt x="353" y="861"/>
                  <a:pt x="361" y="891"/>
                  <a:pt x="382" y="907"/>
                </a:cubicBezTo>
                <a:cubicBezTo>
                  <a:pt x="402" y="922"/>
                  <a:pt x="417" y="931"/>
                  <a:pt x="433" y="951"/>
                </a:cubicBezTo>
                <a:cubicBezTo>
                  <a:pt x="458" y="982"/>
                  <a:pt x="482" y="1010"/>
                  <a:pt x="515" y="1033"/>
                </a:cubicBezTo>
                <a:cubicBezTo>
                  <a:pt x="561" y="1100"/>
                  <a:pt x="499" y="1019"/>
                  <a:pt x="552" y="1062"/>
                </a:cubicBezTo>
                <a:cubicBezTo>
                  <a:pt x="567" y="1074"/>
                  <a:pt x="577" y="1092"/>
                  <a:pt x="589" y="1107"/>
                </a:cubicBezTo>
                <a:cubicBezTo>
                  <a:pt x="602" y="1122"/>
                  <a:pt x="648" y="1190"/>
                  <a:pt x="656" y="1196"/>
                </a:cubicBezTo>
                <a:cubicBezTo>
                  <a:pt x="695" y="1223"/>
                  <a:pt x="672" y="1205"/>
                  <a:pt x="722" y="1255"/>
                </a:cubicBezTo>
                <a:cubicBezTo>
                  <a:pt x="771" y="1304"/>
                  <a:pt x="700" y="1252"/>
                  <a:pt x="759" y="1292"/>
                </a:cubicBezTo>
                <a:cubicBezTo>
                  <a:pt x="764" y="1299"/>
                  <a:pt x="768" y="1308"/>
                  <a:pt x="774" y="1314"/>
                </a:cubicBezTo>
                <a:cubicBezTo>
                  <a:pt x="780" y="1320"/>
                  <a:pt x="790" y="1322"/>
                  <a:pt x="796" y="1329"/>
                </a:cubicBezTo>
                <a:cubicBezTo>
                  <a:pt x="825" y="1362"/>
                  <a:pt x="829" y="1388"/>
                  <a:pt x="863" y="1411"/>
                </a:cubicBezTo>
                <a:cubicBezTo>
                  <a:pt x="868" y="1418"/>
                  <a:pt x="874" y="1425"/>
                  <a:pt x="878" y="1433"/>
                </a:cubicBezTo>
                <a:cubicBezTo>
                  <a:pt x="881" y="1440"/>
                  <a:pt x="881" y="1448"/>
                  <a:pt x="885" y="1455"/>
                </a:cubicBezTo>
                <a:cubicBezTo>
                  <a:pt x="894" y="1470"/>
                  <a:pt x="915" y="1499"/>
                  <a:pt x="915" y="1499"/>
                </a:cubicBezTo>
                <a:cubicBezTo>
                  <a:pt x="924" y="1529"/>
                  <a:pt x="968" y="1584"/>
                  <a:pt x="989" y="1611"/>
                </a:cubicBezTo>
                <a:cubicBezTo>
                  <a:pt x="1020" y="1651"/>
                  <a:pt x="1042" y="1708"/>
                  <a:pt x="1078" y="1744"/>
                </a:cubicBezTo>
                <a:cubicBezTo>
                  <a:pt x="1093" y="1759"/>
                  <a:pt x="1111" y="1771"/>
                  <a:pt x="1122" y="1788"/>
                </a:cubicBezTo>
                <a:cubicBezTo>
                  <a:pt x="1145" y="1823"/>
                  <a:pt x="1184" y="1869"/>
                  <a:pt x="1219" y="1892"/>
                </a:cubicBezTo>
                <a:cubicBezTo>
                  <a:pt x="1252" y="1943"/>
                  <a:pt x="1293" y="1974"/>
                  <a:pt x="1337" y="2018"/>
                </a:cubicBezTo>
                <a:cubicBezTo>
                  <a:pt x="1350" y="2031"/>
                  <a:pt x="1352" y="2052"/>
                  <a:pt x="1367" y="2062"/>
                </a:cubicBezTo>
                <a:cubicBezTo>
                  <a:pt x="1433" y="2107"/>
                  <a:pt x="1476" y="2182"/>
                  <a:pt x="1544" y="2225"/>
                </a:cubicBezTo>
                <a:cubicBezTo>
                  <a:pt x="1566" y="2259"/>
                  <a:pt x="1597" y="2285"/>
                  <a:pt x="1626" y="2314"/>
                </a:cubicBezTo>
                <a:cubicBezTo>
                  <a:pt x="1632" y="2320"/>
                  <a:pt x="1635" y="2331"/>
                  <a:pt x="1641" y="2337"/>
                </a:cubicBezTo>
                <a:cubicBezTo>
                  <a:pt x="1647" y="2343"/>
                  <a:pt x="1657" y="2345"/>
                  <a:pt x="1663" y="2351"/>
                </a:cubicBezTo>
                <a:lnTo>
                  <a:pt x="1707" y="2396"/>
                </a:lnTo>
                <a:cubicBezTo>
                  <a:pt x="1707" y="2396"/>
                  <a:pt x="1707" y="2396"/>
                  <a:pt x="1707" y="2396"/>
                </a:cubicBezTo>
                <a:cubicBezTo>
                  <a:pt x="1722" y="2418"/>
                  <a:pt x="1767" y="2448"/>
                  <a:pt x="1767" y="2448"/>
                </a:cubicBezTo>
                <a:cubicBezTo>
                  <a:pt x="1787" y="2478"/>
                  <a:pt x="1811" y="2509"/>
                  <a:pt x="1841" y="2529"/>
                </a:cubicBezTo>
                <a:cubicBezTo>
                  <a:pt x="1846" y="2536"/>
                  <a:pt x="1849" y="2545"/>
                  <a:pt x="1856" y="2551"/>
                </a:cubicBezTo>
                <a:cubicBezTo>
                  <a:pt x="1869" y="2563"/>
                  <a:pt x="1900" y="2581"/>
                  <a:pt x="1900" y="2581"/>
                </a:cubicBezTo>
                <a:cubicBezTo>
                  <a:pt x="1920" y="2611"/>
                  <a:pt x="1950" y="2619"/>
                  <a:pt x="1981" y="2640"/>
                </a:cubicBezTo>
                <a:cubicBezTo>
                  <a:pt x="2034" y="2675"/>
                  <a:pt x="2075" y="2711"/>
                  <a:pt x="2137" y="2722"/>
                </a:cubicBezTo>
                <a:cubicBezTo>
                  <a:pt x="2167" y="2719"/>
                  <a:pt x="2197" y="2718"/>
                  <a:pt x="2226" y="2714"/>
                </a:cubicBezTo>
                <a:cubicBezTo>
                  <a:pt x="2246" y="2711"/>
                  <a:pt x="2285" y="2700"/>
                  <a:pt x="2285" y="2700"/>
                </a:cubicBezTo>
                <a:cubicBezTo>
                  <a:pt x="2300" y="2690"/>
                  <a:pt x="2325" y="2687"/>
                  <a:pt x="2330" y="2670"/>
                </a:cubicBezTo>
                <a:cubicBezTo>
                  <a:pt x="2347" y="2615"/>
                  <a:pt x="2340" y="2640"/>
                  <a:pt x="2352" y="2596"/>
                </a:cubicBezTo>
                <a:cubicBezTo>
                  <a:pt x="2346" y="2506"/>
                  <a:pt x="2343" y="2434"/>
                  <a:pt x="2315" y="2351"/>
                </a:cubicBezTo>
                <a:cubicBezTo>
                  <a:pt x="2308" y="2330"/>
                  <a:pt x="2296" y="2297"/>
                  <a:pt x="2278" y="2285"/>
                </a:cubicBezTo>
                <a:cubicBezTo>
                  <a:pt x="2263" y="2275"/>
                  <a:pt x="2233" y="2255"/>
                  <a:pt x="2233" y="2255"/>
                </a:cubicBezTo>
                <a:cubicBezTo>
                  <a:pt x="2198" y="2200"/>
                  <a:pt x="2138" y="2158"/>
                  <a:pt x="2085" y="2122"/>
                </a:cubicBezTo>
                <a:cubicBezTo>
                  <a:pt x="2068" y="2097"/>
                  <a:pt x="2055" y="2087"/>
                  <a:pt x="2026" y="2077"/>
                </a:cubicBezTo>
                <a:cubicBezTo>
                  <a:pt x="1978" y="2029"/>
                  <a:pt x="1935" y="1974"/>
                  <a:pt x="1885" y="1929"/>
                </a:cubicBezTo>
                <a:cubicBezTo>
                  <a:pt x="1857" y="1904"/>
                  <a:pt x="1835" y="1868"/>
                  <a:pt x="1804" y="1848"/>
                </a:cubicBezTo>
                <a:cubicBezTo>
                  <a:pt x="1773" y="1800"/>
                  <a:pt x="1721" y="1772"/>
                  <a:pt x="1685" y="1729"/>
                </a:cubicBezTo>
                <a:cubicBezTo>
                  <a:pt x="1651" y="1689"/>
                  <a:pt x="1611" y="1633"/>
                  <a:pt x="1567" y="1603"/>
                </a:cubicBezTo>
                <a:cubicBezTo>
                  <a:pt x="1546" y="1573"/>
                  <a:pt x="1528" y="1537"/>
                  <a:pt x="1507" y="1507"/>
                </a:cubicBezTo>
                <a:cubicBezTo>
                  <a:pt x="1501" y="1499"/>
                  <a:pt x="1492" y="1493"/>
                  <a:pt x="1485" y="1485"/>
                </a:cubicBezTo>
                <a:cubicBezTo>
                  <a:pt x="1479" y="1478"/>
                  <a:pt x="1475" y="1470"/>
                  <a:pt x="1470" y="1462"/>
                </a:cubicBezTo>
                <a:cubicBezTo>
                  <a:pt x="1455" y="1416"/>
                  <a:pt x="1424" y="1387"/>
                  <a:pt x="1396" y="1351"/>
                </a:cubicBezTo>
                <a:cubicBezTo>
                  <a:pt x="1372" y="1320"/>
                  <a:pt x="1365" y="1293"/>
                  <a:pt x="1345" y="1262"/>
                </a:cubicBezTo>
                <a:cubicBezTo>
                  <a:pt x="1329" y="1238"/>
                  <a:pt x="1317" y="1212"/>
                  <a:pt x="1300" y="1188"/>
                </a:cubicBezTo>
                <a:cubicBezTo>
                  <a:pt x="1294" y="1180"/>
                  <a:pt x="1285" y="1174"/>
                  <a:pt x="1278" y="1166"/>
                </a:cubicBezTo>
                <a:cubicBezTo>
                  <a:pt x="1272" y="1159"/>
                  <a:pt x="1268" y="1151"/>
                  <a:pt x="1263" y="1144"/>
                </a:cubicBezTo>
                <a:cubicBezTo>
                  <a:pt x="1250" y="1103"/>
                  <a:pt x="1216" y="1046"/>
                  <a:pt x="1174" y="1033"/>
                </a:cubicBezTo>
                <a:cubicBezTo>
                  <a:pt x="1136" y="979"/>
                  <a:pt x="1066" y="893"/>
                  <a:pt x="1011" y="855"/>
                </a:cubicBezTo>
                <a:cubicBezTo>
                  <a:pt x="995" y="832"/>
                  <a:pt x="961" y="795"/>
                  <a:pt x="937" y="781"/>
                </a:cubicBezTo>
                <a:cubicBezTo>
                  <a:pt x="934" y="779"/>
                  <a:pt x="948" y="791"/>
                  <a:pt x="945" y="788"/>
                </a:cubicBezTo>
                <a:cubicBezTo>
                  <a:pt x="887" y="730"/>
                  <a:pt x="798" y="703"/>
                  <a:pt x="745" y="640"/>
                </a:cubicBezTo>
                <a:cubicBezTo>
                  <a:pt x="700" y="587"/>
                  <a:pt x="647" y="540"/>
                  <a:pt x="604" y="485"/>
                </a:cubicBezTo>
                <a:cubicBezTo>
                  <a:pt x="561" y="429"/>
                  <a:pt x="531" y="365"/>
                  <a:pt x="493" y="307"/>
                </a:cubicBezTo>
                <a:cubicBezTo>
                  <a:pt x="479" y="286"/>
                  <a:pt x="478" y="262"/>
                  <a:pt x="463" y="240"/>
                </a:cubicBezTo>
                <a:cubicBezTo>
                  <a:pt x="445" y="185"/>
                  <a:pt x="401" y="125"/>
                  <a:pt x="352" y="92"/>
                </a:cubicBezTo>
                <a:cubicBezTo>
                  <a:pt x="325" y="53"/>
                  <a:pt x="352" y="83"/>
                  <a:pt x="315" y="62"/>
                </a:cubicBezTo>
                <a:cubicBezTo>
                  <a:pt x="300" y="53"/>
                  <a:pt x="288" y="39"/>
                  <a:pt x="271" y="33"/>
                </a:cubicBezTo>
                <a:cubicBezTo>
                  <a:pt x="236" y="21"/>
                  <a:pt x="202" y="14"/>
                  <a:pt x="167" y="3"/>
                </a:cubicBezTo>
                <a:cubicBezTo>
                  <a:pt x="87" y="9"/>
                  <a:pt x="61" y="0"/>
                  <a:pt x="19" y="62"/>
                </a:cubicBezTo>
                <a:cubicBezTo>
                  <a:pt x="26" y="170"/>
                  <a:pt x="0" y="189"/>
                  <a:pt x="34" y="159"/>
                </a:cubicBezTo>
                <a:close/>
              </a:path>
            </a:pathLst>
          </a:custGeom>
          <a:noFill/>
          <a:ln w="28575" cap="flat" cmpd="sng">
            <a:solidFill>
              <a:schemeClr val="accent1"/>
            </a:solidFill>
            <a:prstDash val="solid"/>
            <a:round/>
            <a:headEnd/>
            <a:tailEnd/>
          </a:ln>
          <a:effectLst/>
        </p:spPr>
        <p:txBody>
          <a:bodyPr wrap="none" anchor="ctr">
            <a:prstTxWarp prst="textNoShape">
              <a:avLst/>
            </a:prstTxWarp>
          </a:bodyPr>
          <a:lstStyle/>
          <a:p>
            <a:endParaRPr lang="en-US"/>
          </a:p>
        </p:txBody>
      </p:sp>
      <p:grpSp>
        <p:nvGrpSpPr>
          <p:cNvPr id="13" name="Group 79"/>
          <p:cNvGrpSpPr>
            <a:grpSpLocks/>
          </p:cNvGrpSpPr>
          <p:nvPr/>
        </p:nvGrpSpPr>
        <p:grpSpPr bwMode="auto">
          <a:xfrm>
            <a:off x="4495800" y="3657600"/>
            <a:ext cx="3297238" cy="763588"/>
            <a:chOff x="1965" y="881"/>
            <a:chExt cx="2077" cy="481"/>
          </a:xfrm>
        </p:grpSpPr>
        <p:sp>
          <p:nvSpPr>
            <p:cNvPr id="2794576" name="Freeform 80" descr="25%"/>
            <p:cNvSpPr>
              <a:spLocks/>
            </p:cNvSpPr>
            <p:nvPr/>
          </p:nvSpPr>
          <p:spPr bwMode="auto">
            <a:xfrm>
              <a:off x="3742" y="977"/>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pattFill prst="pct25">
              <a:fgClr>
                <a:schemeClr val="accent1"/>
              </a:fgClr>
              <a:bgClr>
                <a:srgbClr val="FFFFFF"/>
              </a:bgClr>
            </a:patt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577" name="Freeform 81"/>
            <p:cNvSpPr>
              <a:spLocks/>
            </p:cNvSpPr>
            <p:nvPr/>
          </p:nvSpPr>
          <p:spPr bwMode="auto">
            <a:xfrm>
              <a:off x="2891" y="881"/>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578" name="Rectangle 82"/>
            <p:cNvSpPr>
              <a:spLocks noChangeArrowheads="1"/>
            </p:cNvSpPr>
            <p:nvPr/>
          </p:nvSpPr>
          <p:spPr bwMode="auto">
            <a:xfrm rot="5400000">
              <a:off x="2792" y="1004"/>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sp>
          <p:nvSpPr>
            <p:cNvPr id="2794579" name="Rectangle 83"/>
            <p:cNvSpPr>
              <a:spLocks noChangeArrowheads="1"/>
            </p:cNvSpPr>
            <p:nvPr/>
          </p:nvSpPr>
          <p:spPr bwMode="auto">
            <a:xfrm>
              <a:off x="2025" y="1011"/>
              <a:ext cx="228" cy="210"/>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r>
                <a:rPr lang="en-US" sz="1600" b="1">
                  <a:solidFill>
                    <a:schemeClr val="tx1"/>
                  </a:solidFill>
                  <a:latin typeface="Times" pitchFamily="-65" charset="0"/>
                </a:rPr>
                <a:t>I$</a:t>
              </a:r>
            </a:p>
          </p:txBody>
        </p:sp>
        <p:grpSp>
          <p:nvGrpSpPr>
            <p:cNvPr id="14" name="Group 84"/>
            <p:cNvGrpSpPr>
              <a:grpSpLocks/>
            </p:cNvGrpSpPr>
            <p:nvPr/>
          </p:nvGrpSpPr>
          <p:grpSpPr bwMode="auto">
            <a:xfrm>
              <a:off x="1965" y="977"/>
              <a:ext cx="340" cy="289"/>
              <a:chOff x="1935" y="1349"/>
              <a:chExt cx="340" cy="289"/>
            </a:xfrm>
          </p:grpSpPr>
          <p:sp>
            <p:nvSpPr>
              <p:cNvPr id="2794581" name="Freeform 85"/>
              <p:cNvSpPr>
                <a:spLocks/>
              </p:cNvSpPr>
              <p:nvPr/>
            </p:nvSpPr>
            <p:spPr bwMode="auto">
              <a:xfrm>
                <a:off x="1935" y="1349"/>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582" name="Freeform 86"/>
              <p:cNvSpPr>
                <a:spLocks/>
              </p:cNvSpPr>
              <p:nvPr/>
            </p:nvSpPr>
            <p:spPr bwMode="auto">
              <a:xfrm>
                <a:off x="2104" y="1349"/>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94583" name="Rectangle 87"/>
            <p:cNvSpPr>
              <a:spLocks noChangeArrowheads="1"/>
            </p:cNvSpPr>
            <p:nvPr/>
          </p:nvSpPr>
          <p:spPr bwMode="auto">
            <a:xfrm>
              <a:off x="2406" y="984"/>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94584" name="Freeform 88"/>
            <p:cNvSpPr>
              <a:spLocks/>
            </p:cNvSpPr>
            <p:nvPr/>
          </p:nvSpPr>
          <p:spPr bwMode="auto">
            <a:xfrm>
              <a:off x="2425" y="977"/>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585" name="Freeform 89"/>
            <p:cNvSpPr>
              <a:spLocks/>
            </p:cNvSpPr>
            <p:nvPr/>
          </p:nvSpPr>
          <p:spPr bwMode="auto">
            <a:xfrm>
              <a:off x="2573" y="977"/>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586" name="Line 90"/>
            <p:cNvSpPr>
              <a:spLocks noChangeShapeType="1"/>
            </p:cNvSpPr>
            <p:nvPr/>
          </p:nvSpPr>
          <p:spPr bwMode="auto">
            <a:xfrm>
              <a:off x="2310" y="1121"/>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94587" name="Freeform 91"/>
            <p:cNvSpPr>
              <a:spLocks/>
            </p:cNvSpPr>
            <p:nvPr/>
          </p:nvSpPr>
          <p:spPr bwMode="auto">
            <a:xfrm>
              <a:off x="2372" y="1025"/>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588" name="Line 92"/>
            <p:cNvSpPr>
              <a:spLocks noChangeShapeType="1"/>
            </p:cNvSpPr>
            <p:nvPr/>
          </p:nvSpPr>
          <p:spPr bwMode="auto">
            <a:xfrm>
              <a:off x="2726" y="1025"/>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94589" name="Rectangle 93"/>
            <p:cNvSpPr>
              <a:spLocks noChangeArrowheads="1"/>
            </p:cNvSpPr>
            <p:nvPr/>
          </p:nvSpPr>
          <p:spPr bwMode="auto">
            <a:xfrm>
              <a:off x="3255" y="1021"/>
              <a:ext cx="30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sp>
          <p:nvSpPr>
            <p:cNvPr id="2794590" name="Rectangle 94"/>
            <p:cNvSpPr>
              <a:spLocks noChangeArrowheads="1"/>
            </p:cNvSpPr>
            <p:nvPr/>
          </p:nvSpPr>
          <p:spPr bwMode="auto">
            <a:xfrm>
              <a:off x="3715" y="979"/>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94591" name="Freeform 95"/>
            <p:cNvSpPr>
              <a:spLocks/>
            </p:cNvSpPr>
            <p:nvPr/>
          </p:nvSpPr>
          <p:spPr bwMode="auto">
            <a:xfrm>
              <a:off x="3883" y="977"/>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592" name="Line 96"/>
            <p:cNvSpPr>
              <a:spLocks noChangeShapeType="1"/>
            </p:cNvSpPr>
            <p:nvPr/>
          </p:nvSpPr>
          <p:spPr bwMode="auto">
            <a:xfrm>
              <a:off x="3595" y="1121"/>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94593" name="Line 97"/>
            <p:cNvSpPr>
              <a:spLocks noChangeShapeType="1"/>
            </p:cNvSpPr>
            <p:nvPr/>
          </p:nvSpPr>
          <p:spPr bwMode="auto">
            <a:xfrm>
              <a:off x="3111" y="1121"/>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94595" name="Line 99"/>
            <p:cNvSpPr>
              <a:spLocks noChangeShapeType="1"/>
            </p:cNvSpPr>
            <p:nvPr/>
          </p:nvSpPr>
          <p:spPr bwMode="auto">
            <a:xfrm>
              <a:off x="2726" y="1217"/>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nvGrpSpPr>
            <p:cNvPr id="15" name="Group 101"/>
            <p:cNvGrpSpPr>
              <a:grpSpLocks/>
            </p:cNvGrpSpPr>
            <p:nvPr/>
          </p:nvGrpSpPr>
          <p:grpSpPr bwMode="auto">
            <a:xfrm>
              <a:off x="3265" y="955"/>
              <a:ext cx="325" cy="289"/>
              <a:chOff x="3671" y="1797"/>
              <a:chExt cx="325" cy="289"/>
            </a:xfrm>
          </p:grpSpPr>
          <p:sp>
            <p:nvSpPr>
              <p:cNvPr id="2794598" name="Freeform 102"/>
              <p:cNvSpPr>
                <a:spLocks/>
              </p:cNvSpPr>
              <p:nvPr/>
            </p:nvSpPr>
            <p:spPr bwMode="auto">
              <a:xfrm>
                <a:off x="3671" y="1797"/>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599" name="Freeform 103"/>
              <p:cNvSpPr>
                <a:spLocks/>
              </p:cNvSpPr>
              <p:nvPr/>
            </p:nvSpPr>
            <p:spPr bwMode="auto">
              <a:xfrm>
                <a:off x="3832" y="1797"/>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grpSp>
        <p:nvGrpSpPr>
          <p:cNvPr id="16" name="Group 104"/>
          <p:cNvGrpSpPr>
            <a:grpSpLocks/>
          </p:cNvGrpSpPr>
          <p:nvPr/>
        </p:nvGrpSpPr>
        <p:grpSpPr bwMode="auto">
          <a:xfrm>
            <a:off x="5181600" y="4489450"/>
            <a:ext cx="3297238" cy="763588"/>
            <a:chOff x="1965" y="881"/>
            <a:chExt cx="2077" cy="481"/>
          </a:xfrm>
        </p:grpSpPr>
        <p:sp>
          <p:nvSpPr>
            <p:cNvPr id="2794601" name="Freeform 105" descr="25%"/>
            <p:cNvSpPr>
              <a:spLocks/>
            </p:cNvSpPr>
            <p:nvPr/>
          </p:nvSpPr>
          <p:spPr bwMode="auto">
            <a:xfrm>
              <a:off x="3742" y="977"/>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pattFill prst="pct25">
              <a:fgClr>
                <a:schemeClr val="accent1"/>
              </a:fgClr>
              <a:bgClr>
                <a:srgbClr val="FFFFFF"/>
              </a:bgClr>
            </a:patt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602" name="Freeform 106"/>
            <p:cNvSpPr>
              <a:spLocks/>
            </p:cNvSpPr>
            <p:nvPr/>
          </p:nvSpPr>
          <p:spPr bwMode="auto">
            <a:xfrm>
              <a:off x="2891" y="881"/>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603" name="Rectangle 107"/>
            <p:cNvSpPr>
              <a:spLocks noChangeArrowheads="1"/>
            </p:cNvSpPr>
            <p:nvPr/>
          </p:nvSpPr>
          <p:spPr bwMode="auto">
            <a:xfrm rot="5400000">
              <a:off x="2792" y="1004"/>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sp>
          <p:nvSpPr>
            <p:cNvPr id="2794604" name="Rectangle 108"/>
            <p:cNvSpPr>
              <a:spLocks noChangeArrowheads="1"/>
            </p:cNvSpPr>
            <p:nvPr/>
          </p:nvSpPr>
          <p:spPr bwMode="auto">
            <a:xfrm>
              <a:off x="2025" y="1011"/>
              <a:ext cx="228" cy="210"/>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r>
                <a:rPr lang="en-US" sz="1600" b="1">
                  <a:solidFill>
                    <a:schemeClr val="tx1"/>
                  </a:solidFill>
                  <a:latin typeface="Times" pitchFamily="-65" charset="0"/>
                </a:rPr>
                <a:t>I$</a:t>
              </a:r>
            </a:p>
          </p:txBody>
        </p:sp>
        <p:grpSp>
          <p:nvGrpSpPr>
            <p:cNvPr id="17" name="Group 109"/>
            <p:cNvGrpSpPr>
              <a:grpSpLocks/>
            </p:cNvGrpSpPr>
            <p:nvPr/>
          </p:nvGrpSpPr>
          <p:grpSpPr bwMode="auto">
            <a:xfrm>
              <a:off x="1965" y="977"/>
              <a:ext cx="340" cy="289"/>
              <a:chOff x="1935" y="1349"/>
              <a:chExt cx="340" cy="289"/>
            </a:xfrm>
          </p:grpSpPr>
          <p:sp>
            <p:nvSpPr>
              <p:cNvPr id="2794606" name="Freeform 110"/>
              <p:cNvSpPr>
                <a:spLocks/>
              </p:cNvSpPr>
              <p:nvPr/>
            </p:nvSpPr>
            <p:spPr bwMode="auto">
              <a:xfrm>
                <a:off x="1935" y="1349"/>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607" name="Freeform 111"/>
              <p:cNvSpPr>
                <a:spLocks/>
              </p:cNvSpPr>
              <p:nvPr/>
            </p:nvSpPr>
            <p:spPr bwMode="auto">
              <a:xfrm>
                <a:off x="2104" y="1349"/>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94608" name="Rectangle 112"/>
            <p:cNvSpPr>
              <a:spLocks noChangeArrowheads="1"/>
            </p:cNvSpPr>
            <p:nvPr/>
          </p:nvSpPr>
          <p:spPr bwMode="auto">
            <a:xfrm>
              <a:off x="2406" y="984"/>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94609" name="Freeform 113"/>
            <p:cNvSpPr>
              <a:spLocks/>
            </p:cNvSpPr>
            <p:nvPr/>
          </p:nvSpPr>
          <p:spPr bwMode="auto">
            <a:xfrm>
              <a:off x="2425" y="977"/>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610" name="Freeform 114"/>
            <p:cNvSpPr>
              <a:spLocks/>
            </p:cNvSpPr>
            <p:nvPr/>
          </p:nvSpPr>
          <p:spPr bwMode="auto">
            <a:xfrm>
              <a:off x="2573" y="977"/>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611" name="Line 115"/>
            <p:cNvSpPr>
              <a:spLocks noChangeShapeType="1"/>
            </p:cNvSpPr>
            <p:nvPr/>
          </p:nvSpPr>
          <p:spPr bwMode="auto">
            <a:xfrm>
              <a:off x="2310" y="1121"/>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94612" name="Freeform 116"/>
            <p:cNvSpPr>
              <a:spLocks/>
            </p:cNvSpPr>
            <p:nvPr/>
          </p:nvSpPr>
          <p:spPr bwMode="auto">
            <a:xfrm>
              <a:off x="2372" y="1025"/>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613" name="Line 117"/>
            <p:cNvSpPr>
              <a:spLocks noChangeShapeType="1"/>
            </p:cNvSpPr>
            <p:nvPr/>
          </p:nvSpPr>
          <p:spPr bwMode="auto">
            <a:xfrm>
              <a:off x="2726" y="1025"/>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94614" name="Rectangle 118"/>
            <p:cNvSpPr>
              <a:spLocks noChangeArrowheads="1"/>
            </p:cNvSpPr>
            <p:nvPr/>
          </p:nvSpPr>
          <p:spPr bwMode="auto">
            <a:xfrm>
              <a:off x="3255" y="1021"/>
              <a:ext cx="30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sp>
          <p:nvSpPr>
            <p:cNvPr id="2794615" name="Rectangle 119"/>
            <p:cNvSpPr>
              <a:spLocks noChangeArrowheads="1"/>
            </p:cNvSpPr>
            <p:nvPr/>
          </p:nvSpPr>
          <p:spPr bwMode="auto">
            <a:xfrm>
              <a:off x="3715" y="979"/>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94616" name="Freeform 120"/>
            <p:cNvSpPr>
              <a:spLocks/>
            </p:cNvSpPr>
            <p:nvPr/>
          </p:nvSpPr>
          <p:spPr bwMode="auto">
            <a:xfrm>
              <a:off x="3883" y="977"/>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617" name="Line 121"/>
            <p:cNvSpPr>
              <a:spLocks noChangeShapeType="1"/>
            </p:cNvSpPr>
            <p:nvPr/>
          </p:nvSpPr>
          <p:spPr bwMode="auto">
            <a:xfrm>
              <a:off x="3595" y="1121"/>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94618" name="Line 122"/>
            <p:cNvSpPr>
              <a:spLocks noChangeShapeType="1"/>
            </p:cNvSpPr>
            <p:nvPr/>
          </p:nvSpPr>
          <p:spPr bwMode="auto">
            <a:xfrm>
              <a:off x="3111" y="1121"/>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94620" name="Line 124"/>
            <p:cNvSpPr>
              <a:spLocks noChangeShapeType="1"/>
            </p:cNvSpPr>
            <p:nvPr/>
          </p:nvSpPr>
          <p:spPr bwMode="auto">
            <a:xfrm>
              <a:off x="2726" y="1217"/>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nvGrpSpPr>
            <p:cNvPr id="18" name="Group 126"/>
            <p:cNvGrpSpPr>
              <a:grpSpLocks/>
            </p:cNvGrpSpPr>
            <p:nvPr/>
          </p:nvGrpSpPr>
          <p:grpSpPr bwMode="auto">
            <a:xfrm>
              <a:off x="3265" y="955"/>
              <a:ext cx="325" cy="289"/>
              <a:chOff x="3671" y="1797"/>
              <a:chExt cx="325" cy="289"/>
            </a:xfrm>
          </p:grpSpPr>
          <p:sp>
            <p:nvSpPr>
              <p:cNvPr id="2794623" name="Freeform 127"/>
              <p:cNvSpPr>
                <a:spLocks/>
              </p:cNvSpPr>
              <p:nvPr/>
            </p:nvSpPr>
            <p:spPr bwMode="auto">
              <a:xfrm>
                <a:off x="3671" y="1797"/>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94624" name="Freeform 128"/>
              <p:cNvSpPr>
                <a:spLocks/>
              </p:cNvSpPr>
              <p:nvPr/>
            </p:nvSpPr>
            <p:spPr bwMode="auto">
              <a:xfrm>
                <a:off x="3832" y="1797"/>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94625" name="Rectangle 129"/>
          <p:cNvSpPr>
            <a:spLocks noChangeArrowheads="1"/>
          </p:cNvSpPr>
          <p:nvPr/>
        </p:nvSpPr>
        <p:spPr bwMode="auto">
          <a:xfrm>
            <a:off x="457200" y="2889250"/>
            <a:ext cx="745396" cy="45910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400" b="1" dirty="0" err="1">
                <a:solidFill>
                  <a:schemeClr val="tx1"/>
                </a:solidFill>
                <a:latin typeface="Arial" pitchFamily="-65" charset="0"/>
              </a:rPr>
              <a:t>nop</a:t>
            </a:r>
            <a:endParaRPr lang="en-US" sz="2400" b="1" dirty="0">
              <a:solidFill>
                <a:schemeClr val="tx1"/>
              </a:solidFill>
              <a:latin typeface="Arial" pitchFamily="-65" charset="0"/>
            </a:endParaRPr>
          </a:p>
        </p:txBody>
      </p:sp>
      <p:sp>
        <p:nvSpPr>
          <p:cNvPr id="130" name="Line 101"/>
          <p:cNvSpPr>
            <a:spLocks noChangeShapeType="1"/>
          </p:cNvSpPr>
          <p:nvPr/>
        </p:nvSpPr>
        <p:spPr bwMode="auto">
          <a:xfrm>
            <a:off x="5791201" y="2286000"/>
            <a:ext cx="76200" cy="1600200"/>
          </a:xfrm>
          <a:prstGeom prst="line">
            <a:avLst/>
          </a:prstGeom>
          <a:noFill/>
          <a:ln w="57150">
            <a:solidFill>
              <a:srgbClr val="5A11FD"/>
            </a:solidFill>
            <a:round/>
            <a:headEnd/>
            <a:tailEnd type="triangle" w="med" len="med"/>
          </a:ln>
          <a:effectLst/>
        </p:spPr>
        <p:txBody>
          <a:bodyPr wrap="none" anchor="ctr">
            <a:prstTxWarp prst="textNoShape">
              <a:avLst/>
            </a:prstTxWarp>
          </a:bodyPr>
          <a:lstStyle/>
          <a:p>
            <a:endParaRPr lang="en-US"/>
          </a:p>
        </p:txBody>
      </p:sp>
      <p:sp>
        <p:nvSpPr>
          <p:cNvPr id="131" name="Slide Number Placeholder 130"/>
          <p:cNvSpPr>
            <a:spLocks noGrp="1"/>
          </p:cNvSpPr>
          <p:nvPr>
            <p:ph type="sldNum" sz="quarter" idx="4"/>
          </p:nvPr>
        </p:nvSpPr>
        <p:spPr/>
        <p:txBody>
          <a:bodyPr/>
          <a:lstStyle/>
          <a:p>
            <a:fld id="{101B89B9-A634-43DB-BA68-EB47C349C293}" type="slidenum">
              <a:rPr lang="en-CA" smtClean="0"/>
              <a:pPr/>
              <a:t>15</a:t>
            </a:fld>
            <a:endParaRPr lang="en-CA"/>
          </a:p>
        </p:txBody>
      </p:sp>
    </p:spTree>
    <p:extLst>
      <p:ext uri="{BB962C8B-B14F-4D97-AF65-F5344CB8AC3E}">
        <p14:creationId xmlns="" xmlns:p14="http://schemas.microsoft.com/office/powerpoint/2010/main" val="2289118291"/>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2450" name="Rectangle 2"/>
          <p:cNvSpPr>
            <a:spLocks noGrp="1" noChangeArrowheads="1"/>
          </p:cNvSpPr>
          <p:nvPr>
            <p:ph type="title"/>
          </p:nvPr>
        </p:nvSpPr>
        <p:spPr>
          <a:xfrm>
            <a:off x="457200" y="301093"/>
            <a:ext cx="7772400" cy="464614"/>
          </a:xfrm>
          <a:solidFill>
            <a:schemeClr val="bg1"/>
          </a:solidFill>
          <a:ln/>
        </p:spPr>
        <p:txBody>
          <a:bodyPr wrap="square" lIns="90487" tIns="44450" rIns="90487" bIns="44450" anchor="ctr"/>
          <a:lstStyle/>
          <a:p>
            <a:r>
              <a:rPr lang="en-US" dirty="0" smtClean="0"/>
              <a:t>Remarks on Load/Use Data Hazard</a:t>
            </a:r>
            <a:endParaRPr lang="en-US" dirty="0"/>
          </a:p>
        </p:txBody>
      </p:sp>
      <p:sp>
        <p:nvSpPr>
          <p:cNvPr id="2792451" name="Rectangle 3"/>
          <p:cNvSpPr>
            <a:spLocks noGrp="1" noChangeArrowheads="1"/>
          </p:cNvSpPr>
          <p:nvPr>
            <p:ph type="body" idx="1"/>
          </p:nvPr>
        </p:nvSpPr>
        <p:spPr>
          <a:xfrm>
            <a:off x="457200" y="1143000"/>
            <a:ext cx="8534400" cy="3430683"/>
          </a:xfrm>
        </p:spPr>
        <p:txBody>
          <a:bodyPr/>
          <a:lstStyle/>
          <a:p>
            <a:r>
              <a:rPr lang="en-US" dirty="0"/>
              <a:t>Instruction slot after a load is called “</a:t>
            </a:r>
            <a:r>
              <a:rPr lang="en-US" u="sng" dirty="0">
                <a:solidFill>
                  <a:schemeClr val="accent1"/>
                </a:solidFill>
              </a:rPr>
              <a:t>load delay slot</a:t>
            </a:r>
            <a:r>
              <a:rPr lang="en-US" dirty="0"/>
              <a:t>”</a:t>
            </a:r>
          </a:p>
          <a:p>
            <a:r>
              <a:rPr lang="en-US" dirty="0"/>
              <a:t>If that instruction uses the result of the load, then the hardware </a:t>
            </a:r>
            <a:r>
              <a:rPr lang="en-US" b="1" dirty="0"/>
              <a:t>interlock</a:t>
            </a:r>
            <a:r>
              <a:rPr lang="en-US" dirty="0"/>
              <a:t> will stall it for one cycle.</a:t>
            </a:r>
          </a:p>
          <a:p>
            <a:r>
              <a:rPr lang="en-US" b="1" dirty="0" smtClean="0"/>
              <a:t>Alternative</a:t>
            </a:r>
            <a:r>
              <a:rPr lang="en-US" dirty="0" smtClean="0"/>
              <a:t>: If </a:t>
            </a:r>
            <a:r>
              <a:rPr lang="en-US" dirty="0"/>
              <a:t>the compiler puts an unrelated instruction in that slot, then no stall</a:t>
            </a:r>
          </a:p>
          <a:p>
            <a:r>
              <a:rPr lang="en-US" dirty="0"/>
              <a:t>Letting the hardware stall the instruction in the delay slot is equivalent to putting a </a:t>
            </a:r>
            <a:r>
              <a:rPr lang="en-US" b="1" dirty="0" err="1">
                <a:solidFill>
                  <a:schemeClr val="accent1"/>
                </a:solidFill>
              </a:rPr>
              <a:t>nop</a:t>
            </a:r>
            <a:r>
              <a:rPr lang="en-US" dirty="0"/>
              <a:t> in the slot  (except the latter uses more code space)</a:t>
            </a:r>
          </a:p>
        </p:txBody>
      </p:sp>
      <p:sp>
        <p:nvSpPr>
          <p:cNvPr id="4" name="Slide Number Placeholder 3"/>
          <p:cNvSpPr>
            <a:spLocks noGrp="1"/>
          </p:cNvSpPr>
          <p:nvPr>
            <p:ph type="sldNum" sz="quarter" idx="4"/>
          </p:nvPr>
        </p:nvSpPr>
        <p:spPr/>
        <p:txBody>
          <a:bodyPr/>
          <a:lstStyle/>
          <a:p>
            <a:fld id="{101B89B9-A634-43DB-BA68-EB47C349C293}" type="slidenum">
              <a:rPr lang="en-CA" smtClean="0"/>
              <a:pPr/>
              <a:t>16</a:t>
            </a:fld>
            <a:endParaRPr lang="en-CA"/>
          </a:p>
        </p:txBody>
      </p:sp>
    </p:spTree>
    <p:extLst>
      <p:ext uri="{BB962C8B-B14F-4D97-AF65-F5344CB8AC3E}">
        <p14:creationId xmlns="" xmlns:p14="http://schemas.microsoft.com/office/powerpoint/2010/main" val="105454675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924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924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924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924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92451"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a:xfrm>
            <a:off x="457200" y="228600"/>
            <a:ext cx="8686800" cy="533400"/>
          </a:xfrm>
        </p:spPr>
        <p:txBody>
          <a:bodyPr/>
          <a:lstStyle/>
          <a:p>
            <a:r>
              <a:rPr lang="en-US" sz="2400" dirty="0" smtClean="0"/>
              <a:t>Load/Use Data Hazards:  Code </a:t>
            </a:r>
            <a:r>
              <a:rPr lang="en-US" sz="2400" dirty="0"/>
              <a:t>Scheduling to Avoid Stalls</a:t>
            </a:r>
            <a:endParaRPr lang="en-AU" sz="2400" dirty="0"/>
          </a:p>
        </p:txBody>
      </p:sp>
      <p:sp>
        <p:nvSpPr>
          <p:cNvPr id="346115" name="Rectangle 3"/>
          <p:cNvSpPr>
            <a:spLocks noGrp="1" noChangeArrowheads="1"/>
          </p:cNvSpPr>
          <p:nvPr>
            <p:ph type="body" idx="1"/>
          </p:nvPr>
        </p:nvSpPr>
        <p:spPr>
          <a:xfrm>
            <a:off x="533400" y="990600"/>
            <a:ext cx="8270875" cy="1620957"/>
          </a:xfrm>
        </p:spPr>
        <p:txBody>
          <a:bodyPr/>
          <a:lstStyle/>
          <a:p>
            <a:r>
              <a:rPr lang="en-US" b="1" dirty="0"/>
              <a:t>Reorder code </a:t>
            </a:r>
            <a:r>
              <a:rPr lang="en-US" dirty="0"/>
              <a:t>to avoid use of load result in the next </a:t>
            </a:r>
            <a:r>
              <a:rPr lang="en-US" dirty="0" smtClean="0"/>
              <a:t>instruction (load delay slot)</a:t>
            </a:r>
            <a:endParaRPr lang="en-US" dirty="0"/>
          </a:p>
          <a:p>
            <a:r>
              <a:rPr lang="en-US" dirty="0"/>
              <a:t>C code for </a:t>
            </a:r>
            <a:r>
              <a:rPr lang="en-US" dirty="0">
                <a:latin typeface="Lucida Console" charset="0"/>
              </a:rPr>
              <a:t>A = </a:t>
            </a:r>
            <a:r>
              <a:rPr lang="en-US" dirty="0" smtClean="0">
                <a:latin typeface="Lucida Console" charset="0"/>
              </a:rPr>
              <a:t>B </a:t>
            </a:r>
            <a:r>
              <a:rPr lang="en-US" dirty="0">
                <a:latin typeface="Lucida Console" charset="0"/>
              </a:rPr>
              <a:t>+ </a:t>
            </a:r>
            <a:r>
              <a:rPr lang="en-US" dirty="0" smtClean="0">
                <a:latin typeface="Lucida Console" charset="0"/>
              </a:rPr>
              <a:t>E;  /* $t3 = $t1 + $t2 */  </a:t>
            </a:r>
            <a:br>
              <a:rPr lang="en-US" dirty="0" smtClean="0">
                <a:latin typeface="Lucida Console" charset="0"/>
              </a:rPr>
            </a:br>
            <a:r>
              <a:rPr lang="en-US" dirty="0" smtClean="0">
                <a:latin typeface="Lucida Console" charset="0"/>
              </a:rPr>
              <a:t>        C </a:t>
            </a:r>
            <a:r>
              <a:rPr lang="en-US" dirty="0">
                <a:latin typeface="Lucida Console" charset="0"/>
              </a:rPr>
              <a:t>= </a:t>
            </a:r>
            <a:r>
              <a:rPr lang="en-US" dirty="0" smtClean="0">
                <a:latin typeface="Lucida Console" charset="0"/>
              </a:rPr>
              <a:t>B </a:t>
            </a:r>
            <a:r>
              <a:rPr lang="en-US" dirty="0">
                <a:latin typeface="Lucida Console" charset="0"/>
              </a:rPr>
              <a:t>+ </a:t>
            </a:r>
            <a:r>
              <a:rPr lang="en-US" dirty="0" smtClean="0">
                <a:latin typeface="Lucida Console" charset="0"/>
              </a:rPr>
              <a:t>F;  /* $t5 = $t1 + $t4 */</a:t>
            </a:r>
            <a:endParaRPr lang="en-AU" dirty="0">
              <a:latin typeface="Lucida Console" charset="0"/>
            </a:endParaRPr>
          </a:p>
        </p:txBody>
      </p:sp>
      <p:grpSp>
        <p:nvGrpSpPr>
          <p:cNvPr id="28" name="Group 27"/>
          <p:cNvGrpSpPr/>
          <p:nvPr/>
        </p:nvGrpSpPr>
        <p:grpSpPr>
          <a:xfrm>
            <a:off x="838200" y="2971800"/>
            <a:ext cx="7528528" cy="3045857"/>
            <a:chOff x="777875" y="3200400"/>
            <a:chExt cx="7528528" cy="3045857"/>
          </a:xfrm>
        </p:grpSpPr>
        <p:sp>
          <p:nvSpPr>
            <p:cNvPr id="346116" name="Text Box 4"/>
            <p:cNvSpPr txBox="1">
              <a:spLocks noChangeArrowheads="1"/>
            </p:cNvSpPr>
            <p:nvPr/>
          </p:nvSpPr>
          <p:spPr bwMode="auto">
            <a:xfrm>
              <a:off x="2146300" y="3225800"/>
              <a:ext cx="2820003" cy="2616101"/>
            </a:xfrm>
            <a:prstGeom prst="rect">
              <a:avLst/>
            </a:prstGeom>
            <a:solidFill>
              <a:srgbClr val="F2F2F2"/>
            </a:solidFill>
            <a:ln w="9525">
              <a:noFill/>
              <a:miter lim="800000"/>
              <a:headEnd/>
              <a:tailEnd/>
            </a:ln>
            <a:effectLst/>
          </p:spPr>
          <p:txBody>
            <a:bodyPr wrap="none">
              <a:prstTxWarp prst="textNoShape">
                <a:avLst/>
              </a:prstTxWarp>
              <a:spAutoFit/>
            </a:bodyPr>
            <a:lstStyle/>
            <a:p>
              <a:pPr algn="l" defTabSz="628650">
                <a:spcBef>
                  <a:spcPct val="20000"/>
                </a:spcBef>
              </a:pPr>
              <a:r>
                <a:rPr lang="en-US" sz="2000" dirty="0" err="1">
                  <a:solidFill>
                    <a:schemeClr val="tx1"/>
                  </a:solidFill>
                  <a:latin typeface="Lucida Console" charset="0"/>
                </a:rPr>
                <a:t>lw</a:t>
              </a:r>
              <a:r>
                <a:rPr lang="en-US" sz="2000" dirty="0">
                  <a:solidFill>
                    <a:schemeClr val="tx1"/>
                  </a:solidFill>
                  <a:latin typeface="Lucida Console" charset="0"/>
                </a:rPr>
                <a:t>	$t1, 0($t0)</a:t>
              </a:r>
            </a:p>
            <a:p>
              <a:pPr algn="l" defTabSz="628650">
                <a:spcBef>
                  <a:spcPct val="20000"/>
                </a:spcBef>
              </a:pPr>
              <a:r>
                <a:rPr lang="en-US" sz="2000" dirty="0" err="1">
                  <a:solidFill>
                    <a:schemeClr val="tx1"/>
                  </a:solidFill>
                  <a:latin typeface="Lucida Console" charset="0"/>
                </a:rPr>
                <a:t>lw</a:t>
              </a:r>
              <a:r>
                <a:rPr lang="en-US" sz="2000" dirty="0">
                  <a:solidFill>
                    <a:schemeClr val="tx1"/>
                  </a:solidFill>
                  <a:latin typeface="Lucida Console" charset="0"/>
                </a:rPr>
                <a:t>	</a:t>
              </a:r>
              <a:r>
                <a:rPr lang="en-US" sz="2000" dirty="0">
                  <a:latin typeface="Lucida Console" charset="0"/>
                </a:rPr>
                <a:t>$t2</a:t>
              </a:r>
              <a:r>
                <a:rPr lang="en-US" sz="2000" dirty="0">
                  <a:solidFill>
                    <a:schemeClr val="tx1"/>
                  </a:solidFill>
                  <a:latin typeface="Lucida Console" charset="0"/>
                </a:rPr>
                <a:t>, 4($t0)</a:t>
              </a:r>
            </a:p>
            <a:p>
              <a:pPr algn="l" defTabSz="628650">
                <a:spcBef>
                  <a:spcPct val="20000"/>
                </a:spcBef>
              </a:pPr>
              <a:r>
                <a:rPr lang="en-US" sz="2000" dirty="0">
                  <a:solidFill>
                    <a:schemeClr val="tx1"/>
                  </a:solidFill>
                  <a:latin typeface="Lucida Console" charset="0"/>
                </a:rPr>
                <a:t>add	$t3, $t1, </a:t>
              </a:r>
              <a:r>
                <a:rPr lang="en-US" sz="2000" dirty="0">
                  <a:latin typeface="Lucida Console" charset="0"/>
                </a:rPr>
                <a:t>$t2</a:t>
              </a:r>
            </a:p>
            <a:p>
              <a:pPr algn="l" defTabSz="628650">
                <a:spcBef>
                  <a:spcPct val="20000"/>
                </a:spcBef>
              </a:pPr>
              <a:r>
                <a:rPr lang="en-US" sz="2000" dirty="0" err="1">
                  <a:solidFill>
                    <a:schemeClr val="tx1"/>
                  </a:solidFill>
                  <a:latin typeface="Lucida Console" charset="0"/>
                </a:rPr>
                <a:t>sw</a:t>
              </a:r>
              <a:r>
                <a:rPr lang="en-US" sz="2000" dirty="0">
                  <a:solidFill>
                    <a:schemeClr val="tx1"/>
                  </a:solidFill>
                  <a:latin typeface="Lucida Console" charset="0"/>
                </a:rPr>
                <a:t>	$t3, 12($t0)</a:t>
              </a:r>
            </a:p>
            <a:p>
              <a:pPr algn="l" defTabSz="628650">
                <a:spcBef>
                  <a:spcPct val="20000"/>
                </a:spcBef>
              </a:pPr>
              <a:r>
                <a:rPr lang="en-US" sz="2000" dirty="0" err="1">
                  <a:solidFill>
                    <a:schemeClr val="tx1"/>
                  </a:solidFill>
                  <a:latin typeface="Lucida Console" charset="0"/>
                </a:rPr>
                <a:t>lw</a:t>
              </a:r>
              <a:r>
                <a:rPr lang="en-US" sz="2000" dirty="0">
                  <a:solidFill>
                    <a:schemeClr val="tx1"/>
                  </a:solidFill>
                  <a:latin typeface="Lucida Console" charset="0"/>
                </a:rPr>
                <a:t>	</a:t>
              </a:r>
              <a:r>
                <a:rPr lang="en-US" sz="2000" dirty="0">
                  <a:latin typeface="Lucida Console" charset="0"/>
                </a:rPr>
                <a:t>$t4</a:t>
              </a:r>
              <a:r>
                <a:rPr lang="en-US" sz="2000" dirty="0">
                  <a:solidFill>
                    <a:schemeClr val="tx1"/>
                  </a:solidFill>
                  <a:latin typeface="Lucida Console" charset="0"/>
                </a:rPr>
                <a:t>, 8($t0)</a:t>
              </a:r>
            </a:p>
            <a:p>
              <a:pPr algn="l" defTabSz="628650">
                <a:spcBef>
                  <a:spcPct val="20000"/>
                </a:spcBef>
              </a:pPr>
              <a:r>
                <a:rPr lang="en-US" sz="2000" dirty="0">
                  <a:solidFill>
                    <a:schemeClr val="tx1"/>
                  </a:solidFill>
                  <a:latin typeface="Lucida Console" charset="0"/>
                </a:rPr>
                <a:t>add	$t5, $t1, </a:t>
              </a:r>
              <a:r>
                <a:rPr lang="en-US" sz="2000" dirty="0">
                  <a:latin typeface="Lucida Console" charset="0"/>
                </a:rPr>
                <a:t>$t4</a:t>
              </a:r>
            </a:p>
            <a:p>
              <a:pPr algn="l" defTabSz="628650">
                <a:spcBef>
                  <a:spcPct val="20000"/>
                </a:spcBef>
              </a:pPr>
              <a:r>
                <a:rPr lang="en-US" sz="2000" dirty="0" err="1">
                  <a:solidFill>
                    <a:schemeClr val="tx1"/>
                  </a:solidFill>
                  <a:latin typeface="Lucida Console" charset="0"/>
                </a:rPr>
                <a:t>sw</a:t>
              </a:r>
              <a:r>
                <a:rPr lang="en-US" sz="2000" dirty="0">
                  <a:solidFill>
                    <a:schemeClr val="tx1"/>
                  </a:solidFill>
                  <a:latin typeface="Lucida Console" charset="0"/>
                </a:rPr>
                <a:t>	$t5, 16($t0)</a:t>
              </a:r>
              <a:endParaRPr lang="en-AU" sz="2000" dirty="0">
                <a:solidFill>
                  <a:schemeClr val="tx1"/>
                </a:solidFill>
                <a:latin typeface="Lucida Console" charset="0"/>
              </a:endParaRPr>
            </a:p>
          </p:txBody>
        </p:sp>
        <p:sp>
          <p:nvSpPr>
            <p:cNvPr id="346117" name="AutoShape 5"/>
            <p:cNvSpPr>
              <a:spLocks/>
            </p:cNvSpPr>
            <p:nvPr/>
          </p:nvSpPr>
          <p:spPr bwMode="auto">
            <a:xfrm>
              <a:off x="777875" y="4078288"/>
              <a:ext cx="914400" cy="401637"/>
            </a:xfrm>
            <a:prstGeom prst="borderCallout1">
              <a:avLst>
                <a:gd name="adj1" fmla="val 28458"/>
                <a:gd name="adj2" fmla="val 108333"/>
                <a:gd name="adj3" fmla="val 25296"/>
                <a:gd name="adj4" fmla="val 147917"/>
              </a:avLst>
            </a:prstGeom>
            <a:solidFill>
              <a:schemeClr val="tx2">
                <a:lumMod val="10000"/>
                <a:lumOff val="90000"/>
              </a:schemeClr>
            </a:solidFill>
            <a:ln w="9525">
              <a:solidFill>
                <a:schemeClr val="tx1"/>
              </a:solidFill>
              <a:miter lim="800000"/>
              <a:headEnd/>
              <a:tailEnd type="triangle" w="med" len="med"/>
            </a:ln>
            <a:effectLst/>
          </p:spPr>
          <p:txBody>
            <a:bodyPr>
              <a:prstTxWarp prst="textNoShape">
                <a:avLst/>
              </a:prstTxWarp>
            </a:bodyPr>
            <a:lstStyle/>
            <a:p>
              <a:r>
                <a:rPr lang="en-US" sz="1800" b="1" dirty="0" smtClean="0"/>
                <a:t>  stall</a:t>
              </a:r>
              <a:endParaRPr lang="en-AU" sz="1800" b="1" dirty="0"/>
            </a:p>
          </p:txBody>
        </p:sp>
        <p:sp>
          <p:nvSpPr>
            <p:cNvPr id="346118" name="AutoShape 6"/>
            <p:cNvSpPr>
              <a:spLocks/>
            </p:cNvSpPr>
            <p:nvPr/>
          </p:nvSpPr>
          <p:spPr bwMode="auto">
            <a:xfrm>
              <a:off x="777875" y="5157788"/>
              <a:ext cx="914400" cy="401637"/>
            </a:xfrm>
            <a:prstGeom prst="borderCallout1">
              <a:avLst>
                <a:gd name="adj1" fmla="val 28458"/>
                <a:gd name="adj2" fmla="val 108333"/>
                <a:gd name="adj3" fmla="val 25296"/>
                <a:gd name="adj4" fmla="val 147917"/>
              </a:avLst>
            </a:prstGeom>
            <a:solidFill>
              <a:schemeClr val="tx2">
                <a:lumMod val="10000"/>
                <a:lumOff val="90000"/>
              </a:schemeClr>
            </a:solidFill>
            <a:ln w="9525">
              <a:solidFill>
                <a:schemeClr val="tx1"/>
              </a:solidFill>
              <a:miter lim="800000"/>
              <a:headEnd/>
              <a:tailEnd type="triangle" w="med" len="med"/>
            </a:ln>
            <a:effectLst/>
          </p:spPr>
          <p:txBody>
            <a:bodyPr>
              <a:prstTxWarp prst="textNoShape">
                <a:avLst/>
              </a:prstTxWarp>
            </a:bodyPr>
            <a:lstStyle/>
            <a:p>
              <a:r>
                <a:rPr lang="en-US" sz="1800" b="1" dirty="0" smtClean="0">
                  <a:solidFill>
                    <a:schemeClr val="tx1"/>
                  </a:solidFill>
                </a:rPr>
                <a:t>  </a:t>
              </a:r>
              <a:r>
                <a:rPr lang="en-US" sz="1800" b="1" dirty="0" smtClean="0"/>
                <a:t>stall</a:t>
              </a:r>
              <a:endParaRPr lang="en-AU" sz="1800" b="1" dirty="0"/>
            </a:p>
          </p:txBody>
        </p:sp>
        <p:sp>
          <p:nvSpPr>
            <p:cNvPr id="346121" name="Oval 9"/>
            <p:cNvSpPr>
              <a:spLocks noChangeArrowheads="1"/>
            </p:cNvSpPr>
            <p:nvPr/>
          </p:nvSpPr>
          <p:spPr bwMode="auto">
            <a:xfrm>
              <a:off x="2771775" y="3573463"/>
              <a:ext cx="647700" cy="431800"/>
            </a:xfrm>
            <a:prstGeom prst="ellipse">
              <a:avLst/>
            </a:prstGeom>
            <a:noFill/>
            <a:ln w="19050">
              <a:solidFill>
                <a:srgbClr val="FF0000"/>
              </a:solidFill>
              <a:round/>
              <a:headEnd/>
              <a:tailEnd/>
            </a:ln>
            <a:effectLst/>
          </p:spPr>
          <p:txBody>
            <a:bodyPr wrap="none" anchor="ctr">
              <a:prstTxWarp prst="textNoShape">
                <a:avLst/>
              </a:prstTxWarp>
            </a:bodyPr>
            <a:lstStyle/>
            <a:p>
              <a:endParaRPr lang="en-US"/>
            </a:p>
          </p:txBody>
        </p:sp>
        <p:sp>
          <p:nvSpPr>
            <p:cNvPr id="346122" name="Oval 10"/>
            <p:cNvSpPr>
              <a:spLocks noChangeArrowheads="1"/>
            </p:cNvSpPr>
            <p:nvPr/>
          </p:nvSpPr>
          <p:spPr bwMode="auto">
            <a:xfrm>
              <a:off x="4284663" y="3933825"/>
              <a:ext cx="647700" cy="431800"/>
            </a:xfrm>
            <a:prstGeom prst="ellipse">
              <a:avLst/>
            </a:prstGeom>
            <a:noFill/>
            <a:ln w="19050">
              <a:solidFill>
                <a:srgbClr val="FF0000"/>
              </a:solidFill>
              <a:round/>
              <a:headEnd/>
              <a:tailEnd/>
            </a:ln>
            <a:effectLst/>
          </p:spPr>
          <p:txBody>
            <a:bodyPr wrap="none" anchor="ctr">
              <a:prstTxWarp prst="textNoShape">
                <a:avLst/>
              </a:prstTxWarp>
            </a:bodyPr>
            <a:lstStyle/>
            <a:p>
              <a:endParaRPr lang="en-US"/>
            </a:p>
          </p:txBody>
        </p:sp>
        <p:sp>
          <p:nvSpPr>
            <p:cNvPr id="346123" name="Oval 11"/>
            <p:cNvSpPr>
              <a:spLocks noChangeArrowheads="1"/>
            </p:cNvSpPr>
            <p:nvPr/>
          </p:nvSpPr>
          <p:spPr bwMode="auto">
            <a:xfrm>
              <a:off x="2771775" y="4652963"/>
              <a:ext cx="647700" cy="431800"/>
            </a:xfrm>
            <a:prstGeom prst="ellipse">
              <a:avLst/>
            </a:prstGeom>
            <a:noFill/>
            <a:ln w="19050">
              <a:solidFill>
                <a:srgbClr val="FF0000"/>
              </a:solidFill>
              <a:round/>
              <a:headEnd/>
              <a:tailEnd/>
            </a:ln>
            <a:effectLst/>
          </p:spPr>
          <p:txBody>
            <a:bodyPr wrap="none" anchor="ctr">
              <a:prstTxWarp prst="textNoShape">
                <a:avLst/>
              </a:prstTxWarp>
            </a:bodyPr>
            <a:lstStyle/>
            <a:p>
              <a:endParaRPr lang="en-US"/>
            </a:p>
          </p:txBody>
        </p:sp>
        <p:sp>
          <p:nvSpPr>
            <p:cNvPr id="346124" name="Oval 12"/>
            <p:cNvSpPr>
              <a:spLocks noChangeArrowheads="1"/>
            </p:cNvSpPr>
            <p:nvPr/>
          </p:nvSpPr>
          <p:spPr bwMode="auto">
            <a:xfrm>
              <a:off x="4284663" y="5013325"/>
              <a:ext cx="647700" cy="431800"/>
            </a:xfrm>
            <a:prstGeom prst="ellipse">
              <a:avLst/>
            </a:prstGeom>
            <a:noFill/>
            <a:ln w="19050">
              <a:solidFill>
                <a:srgbClr val="FF0000"/>
              </a:solidFill>
              <a:round/>
              <a:headEnd/>
              <a:tailEnd/>
            </a:ln>
            <a:effectLst/>
          </p:spPr>
          <p:txBody>
            <a:bodyPr wrap="none" anchor="ctr">
              <a:prstTxWarp prst="textNoShape">
                <a:avLst/>
              </a:prstTxWarp>
            </a:bodyPr>
            <a:lstStyle/>
            <a:p>
              <a:endParaRPr lang="en-US"/>
            </a:p>
          </p:txBody>
        </p:sp>
        <p:sp>
          <p:nvSpPr>
            <p:cNvPr id="346129" name="Line 17"/>
            <p:cNvSpPr>
              <a:spLocks noChangeShapeType="1"/>
            </p:cNvSpPr>
            <p:nvPr/>
          </p:nvSpPr>
          <p:spPr bwMode="auto">
            <a:xfrm>
              <a:off x="3409950" y="3819525"/>
              <a:ext cx="879475" cy="292100"/>
            </a:xfrm>
            <a:prstGeom prst="line">
              <a:avLst/>
            </a:prstGeom>
            <a:noFill/>
            <a:ln w="19050">
              <a:solidFill>
                <a:srgbClr val="FF0000"/>
              </a:solidFill>
              <a:round/>
              <a:headEnd/>
              <a:tailEnd/>
            </a:ln>
            <a:effectLst/>
          </p:spPr>
          <p:txBody>
            <a:bodyPr>
              <a:prstTxWarp prst="textNoShape">
                <a:avLst/>
              </a:prstTxWarp>
            </a:bodyPr>
            <a:lstStyle/>
            <a:p>
              <a:endParaRPr lang="en-US"/>
            </a:p>
          </p:txBody>
        </p:sp>
        <p:sp>
          <p:nvSpPr>
            <p:cNvPr id="346130" name="Line 18"/>
            <p:cNvSpPr>
              <a:spLocks noChangeShapeType="1"/>
            </p:cNvSpPr>
            <p:nvPr/>
          </p:nvSpPr>
          <p:spPr bwMode="auto">
            <a:xfrm>
              <a:off x="3400425" y="4918075"/>
              <a:ext cx="903288" cy="215900"/>
            </a:xfrm>
            <a:prstGeom prst="line">
              <a:avLst/>
            </a:prstGeom>
            <a:noFill/>
            <a:ln w="19050">
              <a:solidFill>
                <a:srgbClr val="FF0000"/>
              </a:solidFill>
              <a:round/>
              <a:headEnd/>
              <a:tailEnd/>
            </a:ln>
            <a:effectLst/>
          </p:spPr>
          <p:txBody>
            <a:bodyPr>
              <a:prstTxWarp prst="textNoShape">
                <a:avLst/>
              </a:prstTxWarp>
            </a:bodyPr>
            <a:lstStyle/>
            <a:p>
              <a:endParaRPr lang="en-US"/>
            </a:p>
          </p:txBody>
        </p:sp>
        <p:grpSp>
          <p:nvGrpSpPr>
            <p:cNvPr id="2" name="Group 3"/>
            <p:cNvGrpSpPr/>
            <p:nvPr/>
          </p:nvGrpSpPr>
          <p:grpSpPr>
            <a:xfrm>
              <a:off x="4495800" y="3200400"/>
              <a:ext cx="3810603" cy="3045857"/>
              <a:chOff x="4495800" y="3200400"/>
              <a:chExt cx="3810603" cy="3045857"/>
            </a:xfrm>
          </p:grpSpPr>
          <p:grpSp>
            <p:nvGrpSpPr>
              <p:cNvPr id="3" name="Group 2"/>
              <p:cNvGrpSpPr/>
              <p:nvPr/>
            </p:nvGrpSpPr>
            <p:grpSpPr>
              <a:xfrm>
                <a:off x="5486400" y="3200400"/>
                <a:ext cx="2820003" cy="3045857"/>
                <a:chOff x="5486400" y="3200400"/>
                <a:chExt cx="2820003" cy="3045857"/>
              </a:xfrm>
            </p:grpSpPr>
            <p:sp>
              <p:nvSpPr>
                <p:cNvPr id="346119" name="Text Box 7"/>
                <p:cNvSpPr txBox="1">
                  <a:spLocks noChangeArrowheads="1"/>
                </p:cNvSpPr>
                <p:nvPr/>
              </p:nvSpPr>
              <p:spPr bwMode="auto">
                <a:xfrm>
                  <a:off x="5486400" y="3200400"/>
                  <a:ext cx="2820003" cy="2616101"/>
                </a:xfrm>
                <a:prstGeom prst="rect">
                  <a:avLst/>
                </a:prstGeom>
                <a:solidFill>
                  <a:schemeClr val="bg1">
                    <a:lumMod val="95000"/>
                  </a:schemeClr>
                </a:solidFill>
                <a:ln w="9525">
                  <a:noFill/>
                  <a:miter lim="800000"/>
                  <a:headEnd/>
                  <a:tailEnd/>
                </a:ln>
                <a:effectLst/>
              </p:spPr>
              <p:txBody>
                <a:bodyPr wrap="none">
                  <a:prstTxWarp prst="textNoShape">
                    <a:avLst/>
                  </a:prstTxWarp>
                  <a:spAutoFit/>
                </a:bodyPr>
                <a:lstStyle/>
                <a:p>
                  <a:pPr algn="l" defTabSz="628650">
                    <a:spcBef>
                      <a:spcPct val="20000"/>
                    </a:spcBef>
                  </a:pPr>
                  <a:r>
                    <a:rPr lang="en-US" sz="2000" dirty="0" err="1">
                      <a:solidFill>
                        <a:schemeClr val="tx1"/>
                      </a:solidFill>
                      <a:latin typeface="Lucida Console" charset="0"/>
                    </a:rPr>
                    <a:t>lw</a:t>
                  </a:r>
                  <a:r>
                    <a:rPr lang="en-US" sz="2000" dirty="0">
                      <a:solidFill>
                        <a:schemeClr val="tx1"/>
                      </a:solidFill>
                      <a:latin typeface="Lucida Console" charset="0"/>
                    </a:rPr>
                    <a:t>	$t1, 0($t0)</a:t>
                  </a:r>
                </a:p>
                <a:p>
                  <a:pPr algn="l" defTabSz="628650">
                    <a:spcBef>
                      <a:spcPct val="20000"/>
                    </a:spcBef>
                  </a:pPr>
                  <a:r>
                    <a:rPr lang="en-US" sz="2000" dirty="0" err="1">
                      <a:solidFill>
                        <a:schemeClr val="tx1"/>
                      </a:solidFill>
                      <a:latin typeface="Lucida Console" charset="0"/>
                    </a:rPr>
                    <a:t>lw</a:t>
                  </a:r>
                  <a:r>
                    <a:rPr lang="en-US" sz="2000" dirty="0">
                      <a:solidFill>
                        <a:schemeClr val="tx1"/>
                      </a:solidFill>
                      <a:latin typeface="Lucida Console" charset="0"/>
                    </a:rPr>
                    <a:t>	</a:t>
                  </a:r>
                  <a:r>
                    <a:rPr lang="en-US" sz="2000" dirty="0">
                      <a:latin typeface="Lucida Console" charset="0"/>
                    </a:rPr>
                    <a:t>$t2</a:t>
                  </a:r>
                  <a:r>
                    <a:rPr lang="en-US" sz="2000" dirty="0">
                      <a:solidFill>
                        <a:schemeClr val="tx1"/>
                      </a:solidFill>
                      <a:latin typeface="Lucida Console" charset="0"/>
                    </a:rPr>
                    <a:t>, 4($t0)</a:t>
                  </a:r>
                </a:p>
                <a:p>
                  <a:pPr algn="l" defTabSz="628650">
                    <a:spcBef>
                      <a:spcPct val="20000"/>
                    </a:spcBef>
                  </a:pPr>
                  <a:r>
                    <a:rPr lang="en-US" sz="2000" dirty="0" err="1">
                      <a:solidFill>
                        <a:schemeClr val="tx1"/>
                      </a:solidFill>
                      <a:latin typeface="Lucida Console" charset="0"/>
                    </a:rPr>
                    <a:t>lw</a:t>
                  </a:r>
                  <a:r>
                    <a:rPr lang="en-US" sz="2000" dirty="0">
                      <a:solidFill>
                        <a:schemeClr val="tx1"/>
                      </a:solidFill>
                      <a:latin typeface="Lucida Console" charset="0"/>
                    </a:rPr>
                    <a:t>	</a:t>
                  </a:r>
                  <a:r>
                    <a:rPr lang="en-US" sz="2000" dirty="0">
                      <a:latin typeface="Lucida Console" charset="0"/>
                    </a:rPr>
                    <a:t>$t4</a:t>
                  </a:r>
                  <a:r>
                    <a:rPr lang="en-US" sz="2000" dirty="0">
                      <a:solidFill>
                        <a:schemeClr val="tx1"/>
                      </a:solidFill>
                      <a:latin typeface="Lucida Console" charset="0"/>
                    </a:rPr>
                    <a:t>, 8($t0)</a:t>
                  </a:r>
                </a:p>
                <a:p>
                  <a:pPr algn="l" defTabSz="628650">
                    <a:spcBef>
                      <a:spcPct val="20000"/>
                    </a:spcBef>
                  </a:pPr>
                  <a:r>
                    <a:rPr lang="en-US" sz="2000" dirty="0">
                      <a:solidFill>
                        <a:schemeClr val="tx1"/>
                      </a:solidFill>
                      <a:latin typeface="Lucida Console" charset="0"/>
                    </a:rPr>
                    <a:t>add	$t3, $t1, </a:t>
                  </a:r>
                  <a:r>
                    <a:rPr lang="en-US" sz="2000" dirty="0">
                      <a:latin typeface="Lucida Console" charset="0"/>
                    </a:rPr>
                    <a:t>$t2</a:t>
                  </a:r>
                </a:p>
                <a:p>
                  <a:pPr algn="l" defTabSz="628650">
                    <a:spcBef>
                      <a:spcPct val="20000"/>
                    </a:spcBef>
                  </a:pPr>
                  <a:r>
                    <a:rPr lang="en-US" sz="2000" dirty="0" err="1">
                      <a:solidFill>
                        <a:schemeClr val="tx1"/>
                      </a:solidFill>
                      <a:latin typeface="Lucida Console" charset="0"/>
                    </a:rPr>
                    <a:t>sw</a:t>
                  </a:r>
                  <a:r>
                    <a:rPr lang="en-US" sz="2000" dirty="0">
                      <a:solidFill>
                        <a:schemeClr val="tx1"/>
                      </a:solidFill>
                      <a:latin typeface="Lucida Console" charset="0"/>
                    </a:rPr>
                    <a:t>	$t3, 12($t0)</a:t>
                  </a:r>
                </a:p>
                <a:p>
                  <a:pPr algn="l" defTabSz="628650">
                    <a:spcBef>
                      <a:spcPct val="20000"/>
                    </a:spcBef>
                  </a:pPr>
                  <a:r>
                    <a:rPr lang="en-US" sz="2000" dirty="0">
                      <a:solidFill>
                        <a:schemeClr val="tx1"/>
                      </a:solidFill>
                      <a:latin typeface="Lucida Console" charset="0"/>
                    </a:rPr>
                    <a:t>add	$t5, $t1, </a:t>
                  </a:r>
                  <a:r>
                    <a:rPr lang="en-US" sz="2000" dirty="0">
                      <a:latin typeface="Lucida Console" charset="0"/>
                    </a:rPr>
                    <a:t>$t4</a:t>
                  </a:r>
                </a:p>
                <a:p>
                  <a:pPr algn="l" defTabSz="628650">
                    <a:spcBef>
                      <a:spcPct val="20000"/>
                    </a:spcBef>
                  </a:pPr>
                  <a:r>
                    <a:rPr lang="en-US" sz="2000" dirty="0" err="1">
                      <a:solidFill>
                        <a:schemeClr val="tx1"/>
                      </a:solidFill>
                      <a:latin typeface="Lucida Console" charset="0"/>
                    </a:rPr>
                    <a:t>sw</a:t>
                  </a:r>
                  <a:r>
                    <a:rPr lang="en-US" sz="2000" dirty="0">
                      <a:solidFill>
                        <a:schemeClr val="tx1"/>
                      </a:solidFill>
                      <a:latin typeface="Lucida Console" charset="0"/>
                    </a:rPr>
                    <a:t>	$t5, 16($t0)</a:t>
                  </a:r>
                  <a:endParaRPr lang="en-AU" sz="2000" dirty="0">
                    <a:solidFill>
                      <a:schemeClr val="tx1"/>
                    </a:solidFill>
                    <a:latin typeface="Lucida Console" charset="0"/>
                  </a:endParaRPr>
                </a:p>
              </p:txBody>
            </p:sp>
            <p:sp>
              <p:nvSpPr>
                <p:cNvPr id="346125" name="Oval 13"/>
                <p:cNvSpPr>
                  <a:spLocks noChangeArrowheads="1"/>
                </p:cNvSpPr>
                <p:nvPr/>
              </p:nvSpPr>
              <p:spPr bwMode="auto">
                <a:xfrm>
                  <a:off x="6084888" y="3573463"/>
                  <a:ext cx="647700" cy="431800"/>
                </a:xfrm>
                <a:prstGeom prst="ellipse">
                  <a:avLst/>
                </a:prstGeom>
                <a:noFill/>
                <a:ln w="19050">
                  <a:solidFill>
                    <a:srgbClr val="FF0000"/>
                  </a:solidFill>
                  <a:round/>
                  <a:headEnd/>
                  <a:tailEnd/>
                </a:ln>
                <a:effectLst/>
              </p:spPr>
              <p:txBody>
                <a:bodyPr wrap="none" anchor="ctr">
                  <a:prstTxWarp prst="textNoShape">
                    <a:avLst/>
                  </a:prstTxWarp>
                </a:bodyPr>
                <a:lstStyle/>
                <a:p>
                  <a:endParaRPr lang="en-US"/>
                </a:p>
              </p:txBody>
            </p:sp>
            <p:sp>
              <p:nvSpPr>
                <p:cNvPr id="346126" name="Oval 14"/>
                <p:cNvSpPr>
                  <a:spLocks noChangeArrowheads="1"/>
                </p:cNvSpPr>
                <p:nvPr/>
              </p:nvSpPr>
              <p:spPr bwMode="auto">
                <a:xfrm>
                  <a:off x="7596188" y="4292600"/>
                  <a:ext cx="647700" cy="431800"/>
                </a:xfrm>
                <a:prstGeom prst="ellipse">
                  <a:avLst/>
                </a:prstGeom>
                <a:noFill/>
                <a:ln w="19050">
                  <a:solidFill>
                    <a:srgbClr val="FF0000"/>
                  </a:solidFill>
                  <a:round/>
                  <a:headEnd/>
                  <a:tailEnd/>
                </a:ln>
                <a:effectLst/>
              </p:spPr>
              <p:txBody>
                <a:bodyPr wrap="none" anchor="ctr">
                  <a:prstTxWarp prst="textNoShape">
                    <a:avLst/>
                  </a:prstTxWarp>
                </a:bodyPr>
                <a:lstStyle/>
                <a:p>
                  <a:endParaRPr lang="en-US"/>
                </a:p>
              </p:txBody>
            </p:sp>
            <p:sp>
              <p:nvSpPr>
                <p:cNvPr id="346127" name="Oval 15"/>
                <p:cNvSpPr>
                  <a:spLocks noChangeArrowheads="1"/>
                </p:cNvSpPr>
                <p:nvPr/>
              </p:nvSpPr>
              <p:spPr bwMode="auto">
                <a:xfrm>
                  <a:off x="7596188" y="5013325"/>
                  <a:ext cx="647700" cy="431800"/>
                </a:xfrm>
                <a:prstGeom prst="ellipse">
                  <a:avLst/>
                </a:prstGeom>
                <a:noFill/>
                <a:ln w="19050">
                  <a:solidFill>
                    <a:srgbClr val="FF0000"/>
                  </a:solidFill>
                  <a:round/>
                  <a:headEnd/>
                  <a:tailEnd/>
                </a:ln>
                <a:effectLst/>
              </p:spPr>
              <p:txBody>
                <a:bodyPr wrap="none" anchor="ctr">
                  <a:prstTxWarp prst="textNoShape">
                    <a:avLst/>
                  </a:prstTxWarp>
                </a:bodyPr>
                <a:lstStyle/>
                <a:p>
                  <a:endParaRPr lang="en-US"/>
                </a:p>
              </p:txBody>
            </p:sp>
            <p:sp>
              <p:nvSpPr>
                <p:cNvPr id="346128" name="Oval 16"/>
                <p:cNvSpPr>
                  <a:spLocks noChangeArrowheads="1"/>
                </p:cNvSpPr>
                <p:nvPr/>
              </p:nvSpPr>
              <p:spPr bwMode="auto">
                <a:xfrm>
                  <a:off x="6084888" y="3933825"/>
                  <a:ext cx="647700" cy="431800"/>
                </a:xfrm>
                <a:prstGeom prst="ellipse">
                  <a:avLst/>
                </a:prstGeom>
                <a:noFill/>
                <a:ln w="19050">
                  <a:solidFill>
                    <a:srgbClr val="FF0000"/>
                  </a:solidFill>
                  <a:round/>
                  <a:headEnd/>
                  <a:tailEnd/>
                </a:ln>
                <a:effectLst/>
              </p:spPr>
              <p:txBody>
                <a:bodyPr wrap="none" anchor="ctr">
                  <a:prstTxWarp prst="textNoShape">
                    <a:avLst/>
                  </a:prstTxWarp>
                </a:bodyPr>
                <a:lstStyle/>
                <a:p>
                  <a:endParaRPr lang="en-US"/>
                </a:p>
              </p:txBody>
            </p:sp>
            <p:sp>
              <p:nvSpPr>
                <p:cNvPr id="346131" name="Line 19"/>
                <p:cNvSpPr>
                  <a:spLocks noChangeShapeType="1"/>
                </p:cNvSpPr>
                <p:nvPr/>
              </p:nvSpPr>
              <p:spPr bwMode="auto">
                <a:xfrm>
                  <a:off x="6726238" y="3829050"/>
                  <a:ext cx="895350" cy="608013"/>
                </a:xfrm>
                <a:prstGeom prst="line">
                  <a:avLst/>
                </a:prstGeom>
                <a:noFill/>
                <a:ln w="19050">
                  <a:solidFill>
                    <a:srgbClr val="FF0000"/>
                  </a:solidFill>
                  <a:round/>
                  <a:headEnd/>
                  <a:tailEnd/>
                </a:ln>
                <a:effectLst/>
              </p:spPr>
              <p:txBody>
                <a:bodyPr>
                  <a:prstTxWarp prst="textNoShape">
                    <a:avLst/>
                  </a:prstTxWarp>
                </a:bodyPr>
                <a:lstStyle/>
                <a:p>
                  <a:endParaRPr lang="en-US"/>
                </a:p>
              </p:txBody>
            </p:sp>
            <p:sp>
              <p:nvSpPr>
                <p:cNvPr id="346132" name="Line 20"/>
                <p:cNvSpPr>
                  <a:spLocks noChangeShapeType="1"/>
                </p:cNvSpPr>
                <p:nvPr/>
              </p:nvSpPr>
              <p:spPr bwMode="auto">
                <a:xfrm>
                  <a:off x="6654800" y="4287838"/>
                  <a:ext cx="966788" cy="846137"/>
                </a:xfrm>
                <a:prstGeom prst="line">
                  <a:avLst/>
                </a:prstGeom>
                <a:noFill/>
                <a:ln w="19050">
                  <a:solidFill>
                    <a:srgbClr val="FF0000"/>
                  </a:solidFill>
                  <a:round/>
                  <a:headEnd/>
                  <a:tailEnd/>
                </a:ln>
                <a:effectLst/>
              </p:spPr>
              <p:txBody>
                <a:bodyPr>
                  <a:prstTxWarp prst="textNoShape">
                    <a:avLst/>
                  </a:prstTxWarp>
                </a:bodyPr>
                <a:lstStyle/>
                <a:p>
                  <a:endParaRPr lang="en-US"/>
                </a:p>
              </p:txBody>
            </p:sp>
            <p:sp>
              <p:nvSpPr>
                <p:cNvPr id="346133" name="Text Box 21"/>
                <p:cNvSpPr txBox="1">
                  <a:spLocks noChangeArrowheads="1"/>
                </p:cNvSpPr>
                <p:nvPr/>
              </p:nvSpPr>
              <p:spPr bwMode="auto">
                <a:xfrm>
                  <a:off x="6300788" y="5876925"/>
                  <a:ext cx="1197828" cy="369332"/>
                </a:xfrm>
                <a:prstGeom prst="rect">
                  <a:avLst/>
                </a:prstGeom>
                <a:solidFill>
                  <a:schemeClr val="tx2">
                    <a:lumMod val="10000"/>
                    <a:lumOff val="90000"/>
                  </a:schemeClr>
                </a:solidFill>
                <a:ln w="9525">
                  <a:solidFill>
                    <a:schemeClr val="tx1"/>
                  </a:solidFill>
                  <a:miter lim="800000"/>
                  <a:headEnd/>
                  <a:tailEnd/>
                </a:ln>
                <a:effectLst/>
              </p:spPr>
              <p:txBody>
                <a:bodyPr wrap="none">
                  <a:prstTxWarp prst="textNoShape">
                    <a:avLst/>
                  </a:prstTxWarp>
                  <a:spAutoFit/>
                </a:bodyPr>
                <a:lstStyle/>
                <a:p>
                  <a:pPr algn="l"/>
                  <a:r>
                    <a:rPr lang="en-US" sz="1800" b="1" dirty="0"/>
                    <a:t>11 cycles</a:t>
                  </a:r>
                  <a:endParaRPr lang="en-AU" sz="1800" b="1" dirty="0"/>
                </a:p>
              </p:txBody>
            </p:sp>
          </p:grpSp>
          <p:sp>
            <p:nvSpPr>
              <p:cNvPr id="346120" name="Line 8"/>
              <p:cNvSpPr>
                <a:spLocks noChangeShapeType="1"/>
              </p:cNvSpPr>
              <p:nvPr/>
            </p:nvSpPr>
            <p:spPr bwMode="auto">
              <a:xfrm flipV="1">
                <a:off x="4495800" y="4114800"/>
                <a:ext cx="1143000" cy="754062"/>
              </a:xfrm>
              <a:prstGeom prst="line">
                <a:avLst/>
              </a:prstGeom>
              <a:noFill/>
              <a:ln w="50800">
                <a:solidFill>
                  <a:srgbClr val="CC3399"/>
                </a:solidFill>
                <a:round/>
                <a:headEnd/>
                <a:tailEnd type="triangle" w="med" len="med"/>
              </a:ln>
              <a:effectLst/>
            </p:spPr>
            <p:txBody>
              <a:bodyPr>
                <a:prstTxWarp prst="textNoShape">
                  <a:avLst/>
                </a:prstTxWarp>
              </a:bodyPr>
              <a:lstStyle/>
              <a:p>
                <a:endParaRPr lang="en-US"/>
              </a:p>
            </p:txBody>
          </p:sp>
        </p:grpSp>
        <p:sp>
          <p:nvSpPr>
            <p:cNvPr id="346134" name="Text Box 22"/>
            <p:cNvSpPr txBox="1">
              <a:spLocks noChangeArrowheads="1"/>
            </p:cNvSpPr>
            <p:nvPr/>
          </p:nvSpPr>
          <p:spPr bwMode="auto">
            <a:xfrm>
              <a:off x="2987675" y="5876925"/>
              <a:ext cx="1210588" cy="369332"/>
            </a:xfrm>
            <a:prstGeom prst="rect">
              <a:avLst/>
            </a:prstGeom>
            <a:solidFill>
              <a:schemeClr val="tx2">
                <a:lumMod val="10000"/>
                <a:lumOff val="90000"/>
              </a:schemeClr>
            </a:solidFill>
            <a:ln w="9525">
              <a:solidFill>
                <a:schemeClr val="tx1"/>
              </a:solidFill>
              <a:miter lim="800000"/>
              <a:headEnd/>
              <a:tailEnd/>
            </a:ln>
            <a:effectLst/>
          </p:spPr>
          <p:txBody>
            <a:bodyPr wrap="none">
              <a:prstTxWarp prst="textNoShape">
                <a:avLst/>
              </a:prstTxWarp>
              <a:spAutoFit/>
            </a:bodyPr>
            <a:lstStyle/>
            <a:p>
              <a:pPr algn="l"/>
              <a:r>
                <a:rPr lang="en-US" sz="1800" b="1" dirty="0"/>
                <a:t>13 cycles</a:t>
              </a:r>
              <a:endParaRPr lang="en-AU" sz="1800" b="1" dirty="0"/>
            </a:p>
          </p:txBody>
        </p:sp>
      </p:grpSp>
      <p:sp>
        <p:nvSpPr>
          <p:cNvPr id="26" name="Slide Number Placeholder 25"/>
          <p:cNvSpPr>
            <a:spLocks noGrp="1"/>
          </p:cNvSpPr>
          <p:nvPr>
            <p:ph type="sldNum" sz="quarter" idx="4"/>
          </p:nvPr>
        </p:nvSpPr>
        <p:spPr/>
        <p:txBody>
          <a:bodyPr/>
          <a:lstStyle/>
          <a:p>
            <a:fld id="{101B89B9-A634-43DB-BA68-EB47C349C293}" type="slidenum">
              <a:rPr lang="en-CA" smtClean="0"/>
              <a:pPr/>
              <a:t>17</a:t>
            </a:fld>
            <a:endParaRPr lang="en-CA"/>
          </a:p>
        </p:txBody>
      </p:sp>
    </p:spTree>
    <p:extLst>
      <p:ext uri="{BB962C8B-B14F-4D97-AF65-F5344CB8AC3E}">
        <p14:creationId xmlns:p14="http://schemas.microsoft.com/office/powerpoint/2010/main" xmlns="" val="427265467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a:grpSpLocks/>
          </p:cNvGrpSpPr>
          <p:nvPr/>
        </p:nvGrpSpPr>
        <p:grpSpPr bwMode="auto">
          <a:xfrm>
            <a:off x="5651500" y="3892550"/>
            <a:ext cx="381000" cy="1524000"/>
            <a:chOff x="2880" y="1824"/>
            <a:chExt cx="240" cy="960"/>
          </a:xfrm>
        </p:grpSpPr>
        <p:sp>
          <p:nvSpPr>
            <p:cNvPr id="1274891" name="Rectangle 11"/>
            <p:cNvSpPr>
              <a:spLocks noChangeArrowheads="1"/>
            </p:cNvSpPr>
            <p:nvPr/>
          </p:nvSpPr>
          <p:spPr bwMode="auto">
            <a:xfrm>
              <a:off x="3024" y="2496"/>
              <a:ext cx="96" cy="288"/>
            </a:xfrm>
            <a:prstGeom prst="rect">
              <a:avLst/>
            </a:prstGeom>
            <a:solidFill>
              <a:srgbClr val="009900"/>
            </a:solidFill>
            <a:ln w="12700">
              <a:solidFill>
                <a:schemeClr val="tx1"/>
              </a:solidFill>
              <a:miter lim="800000"/>
              <a:headEnd/>
              <a:tailEnd/>
            </a:ln>
            <a:effectLst/>
          </p:spPr>
          <p:txBody>
            <a:bodyPr wrap="none" anchor="ctr"/>
            <a:lstStyle/>
            <a:p>
              <a:endParaRPr lang="en-CA"/>
            </a:p>
          </p:txBody>
        </p:sp>
        <p:sp>
          <p:nvSpPr>
            <p:cNvPr id="1274892" name="Rectangle 12"/>
            <p:cNvSpPr>
              <a:spLocks noChangeArrowheads="1"/>
            </p:cNvSpPr>
            <p:nvPr/>
          </p:nvSpPr>
          <p:spPr bwMode="auto">
            <a:xfrm>
              <a:off x="2880" y="1824"/>
              <a:ext cx="96" cy="288"/>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1274893" name="Line 13"/>
            <p:cNvSpPr>
              <a:spLocks noChangeShapeType="1"/>
            </p:cNvSpPr>
            <p:nvPr/>
          </p:nvSpPr>
          <p:spPr bwMode="auto">
            <a:xfrm>
              <a:off x="2928" y="2112"/>
              <a:ext cx="96" cy="384"/>
            </a:xfrm>
            <a:prstGeom prst="line">
              <a:avLst/>
            </a:prstGeom>
            <a:noFill/>
            <a:ln w="28575">
              <a:solidFill>
                <a:srgbClr val="009900"/>
              </a:solidFill>
              <a:round/>
              <a:headEnd/>
              <a:tailEnd type="triangle" w="med" len="med"/>
            </a:ln>
            <a:effectLst/>
          </p:spPr>
          <p:txBody>
            <a:bodyPr/>
            <a:lstStyle/>
            <a:p>
              <a:endParaRPr lang="en-CA"/>
            </a:p>
          </p:txBody>
        </p:sp>
      </p:grpSp>
      <p:sp>
        <p:nvSpPr>
          <p:cNvPr id="1274894" name="Rectangle 14"/>
          <p:cNvSpPr>
            <a:spLocks noGrp="1" noChangeArrowheads="1"/>
          </p:cNvSpPr>
          <p:nvPr>
            <p:ph type="title"/>
          </p:nvPr>
        </p:nvSpPr>
        <p:spPr>
          <a:xfrm>
            <a:off x="652463" y="304800"/>
            <a:ext cx="4718050" cy="422275"/>
          </a:xfrm>
          <a:noFill/>
          <a:ln/>
        </p:spPr>
        <p:txBody>
          <a:bodyPr wrap="none"/>
          <a:lstStyle/>
          <a:p>
            <a:r>
              <a:rPr lang="en-US"/>
              <a:t>Memory-to-Memory Copies</a:t>
            </a:r>
          </a:p>
        </p:txBody>
      </p:sp>
      <p:sp>
        <p:nvSpPr>
          <p:cNvPr id="1274895" name="Rectangle 15"/>
          <p:cNvSpPr>
            <a:spLocks noChangeArrowheads="1"/>
          </p:cNvSpPr>
          <p:nvPr/>
        </p:nvSpPr>
        <p:spPr bwMode="auto">
          <a:xfrm>
            <a:off x="304800" y="3511550"/>
            <a:ext cx="358775" cy="2813050"/>
          </a:xfrm>
          <a:prstGeom prst="rect">
            <a:avLst/>
          </a:prstGeom>
          <a:noFill/>
          <a:ln w="12700">
            <a:noFill/>
            <a:miter lim="800000"/>
            <a:headEnd/>
            <a:tailEnd/>
          </a:ln>
          <a:effectLst/>
        </p:spPr>
        <p:txBody>
          <a:bodyPr wrap="none" lIns="90488" tIns="44450" rIns="90488" bIns="44450">
            <a:spAutoFit/>
          </a:bodyPr>
          <a:lstStyle/>
          <a:p>
            <a:pPr algn="ctr">
              <a:lnSpc>
                <a:spcPct val="90000"/>
              </a:lnSpc>
            </a:pPr>
            <a:r>
              <a:rPr lang="en-US" i="1">
                <a:solidFill>
                  <a:schemeClr val="tx1"/>
                </a:solidFill>
              </a:rPr>
              <a:t>I</a:t>
            </a:r>
          </a:p>
          <a:p>
            <a:pPr algn="ctr">
              <a:lnSpc>
                <a:spcPct val="90000"/>
              </a:lnSpc>
            </a:pPr>
            <a:r>
              <a:rPr lang="en-US" i="1">
                <a:solidFill>
                  <a:schemeClr val="tx1"/>
                </a:solidFill>
              </a:rPr>
              <a:t>n</a:t>
            </a:r>
          </a:p>
          <a:p>
            <a:pPr algn="ctr">
              <a:lnSpc>
                <a:spcPct val="90000"/>
              </a:lnSpc>
            </a:pPr>
            <a:r>
              <a:rPr lang="en-US" i="1">
                <a:solidFill>
                  <a:schemeClr val="tx1"/>
                </a:solidFill>
              </a:rPr>
              <a:t>s</a:t>
            </a:r>
          </a:p>
          <a:p>
            <a:pPr algn="ctr">
              <a:lnSpc>
                <a:spcPct val="90000"/>
              </a:lnSpc>
            </a:pPr>
            <a:r>
              <a:rPr lang="en-US" i="1">
                <a:solidFill>
                  <a:schemeClr val="tx1"/>
                </a:solidFill>
              </a:rPr>
              <a:t>t</a:t>
            </a:r>
          </a:p>
          <a:p>
            <a:pPr algn="ctr">
              <a:lnSpc>
                <a:spcPct val="90000"/>
              </a:lnSpc>
            </a:pPr>
            <a:r>
              <a:rPr lang="en-US" i="1">
                <a:solidFill>
                  <a:schemeClr val="tx1"/>
                </a:solidFill>
              </a:rPr>
              <a:t>r.</a:t>
            </a:r>
          </a:p>
          <a:p>
            <a:pPr algn="ctr">
              <a:lnSpc>
                <a:spcPct val="90000"/>
              </a:lnSpc>
            </a:pPr>
            <a:endParaRPr lang="en-US" i="1">
              <a:solidFill>
                <a:schemeClr val="tx1"/>
              </a:solidFill>
            </a:endParaRPr>
          </a:p>
          <a:p>
            <a:pPr algn="ctr">
              <a:lnSpc>
                <a:spcPct val="90000"/>
              </a:lnSpc>
            </a:pPr>
            <a:r>
              <a:rPr lang="en-US" i="1">
                <a:solidFill>
                  <a:schemeClr val="tx1"/>
                </a:solidFill>
              </a:rPr>
              <a:t>O</a:t>
            </a:r>
          </a:p>
          <a:p>
            <a:pPr algn="ctr">
              <a:lnSpc>
                <a:spcPct val="90000"/>
              </a:lnSpc>
            </a:pPr>
            <a:r>
              <a:rPr lang="en-US" i="1">
                <a:solidFill>
                  <a:schemeClr val="tx1"/>
                </a:solidFill>
              </a:rPr>
              <a:t>r</a:t>
            </a:r>
          </a:p>
          <a:p>
            <a:pPr algn="ctr">
              <a:lnSpc>
                <a:spcPct val="90000"/>
              </a:lnSpc>
            </a:pPr>
            <a:r>
              <a:rPr lang="en-US" i="1">
                <a:solidFill>
                  <a:schemeClr val="tx1"/>
                </a:solidFill>
              </a:rPr>
              <a:t>d</a:t>
            </a:r>
          </a:p>
          <a:p>
            <a:pPr algn="ctr">
              <a:lnSpc>
                <a:spcPct val="90000"/>
              </a:lnSpc>
            </a:pPr>
            <a:r>
              <a:rPr lang="en-US" i="1">
                <a:solidFill>
                  <a:schemeClr val="tx1"/>
                </a:solidFill>
              </a:rPr>
              <a:t>e</a:t>
            </a:r>
          </a:p>
          <a:p>
            <a:pPr algn="ctr">
              <a:lnSpc>
                <a:spcPct val="90000"/>
              </a:lnSpc>
            </a:pPr>
            <a:r>
              <a:rPr lang="en-US" i="1">
                <a:solidFill>
                  <a:schemeClr val="tx1"/>
                </a:solidFill>
              </a:rPr>
              <a:t>r</a:t>
            </a:r>
          </a:p>
        </p:txBody>
      </p:sp>
      <p:sp>
        <p:nvSpPr>
          <p:cNvPr id="1274896" name="Line 16"/>
          <p:cNvSpPr>
            <a:spLocks noChangeShapeType="1"/>
          </p:cNvSpPr>
          <p:nvPr/>
        </p:nvSpPr>
        <p:spPr bwMode="auto">
          <a:xfrm>
            <a:off x="2527300" y="3363913"/>
            <a:ext cx="6311900" cy="0"/>
          </a:xfrm>
          <a:prstGeom prst="line">
            <a:avLst/>
          </a:prstGeom>
          <a:noFill/>
          <a:ln w="25400">
            <a:solidFill>
              <a:schemeClr val="tx1"/>
            </a:solidFill>
            <a:round/>
            <a:headEnd/>
            <a:tailEnd type="triangle" w="med" len="med"/>
          </a:ln>
          <a:effectLst/>
        </p:spPr>
        <p:txBody>
          <a:bodyPr wrap="none" anchor="ctr"/>
          <a:lstStyle/>
          <a:p>
            <a:endParaRPr lang="en-CA"/>
          </a:p>
        </p:txBody>
      </p:sp>
      <p:sp>
        <p:nvSpPr>
          <p:cNvPr id="1274897" name="Rectangle 17"/>
          <p:cNvSpPr>
            <a:spLocks noChangeArrowheads="1"/>
          </p:cNvSpPr>
          <p:nvPr/>
        </p:nvSpPr>
        <p:spPr bwMode="auto">
          <a:xfrm>
            <a:off x="762000" y="3816350"/>
            <a:ext cx="2189163" cy="454025"/>
          </a:xfrm>
          <a:prstGeom prst="rect">
            <a:avLst/>
          </a:prstGeom>
          <a:noFill/>
          <a:ln w="12700">
            <a:noFill/>
            <a:miter lim="800000"/>
            <a:headEnd/>
            <a:tailEnd/>
          </a:ln>
          <a:effectLst/>
        </p:spPr>
        <p:txBody>
          <a:bodyPr wrap="none" lIns="90488" tIns="44450" rIns="90488" bIns="44450">
            <a:spAutoFit/>
          </a:bodyPr>
          <a:lstStyle/>
          <a:p>
            <a:r>
              <a:rPr lang="en-US" sz="2400" b="1">
                <a:solidFill>
                  <a:schemeClr val="tx1"/>
                </a:solidFill>
                <a:latin typeface="Courier New" pitchFamily="49" charset="0"/>
              </a:rPr>
              <a:t>lw </a:t>
            </a:r>
            <a:r>
              <a:rPr lang="en-US" sz="2400" b="1">
                <a:latin typeface="Courier New" pitchFamily="49" charset="0"/>
              </a:rPr>
              <a:t>$1</a:t>
            </a:r>
            <a:r>
              <a:rPr lang="en-US" sz="2400" b="1">
                <a:solidFill>
                  <a:schemeClr val="tx1"/>
                </a:solidFill>
                <a:latin typeface="Courier New" pitchFamily="49" charset="0"/>
              </a:rPr>
              <a:t>,4($2)</a:t>
            </a:r>
          </a:p>
        </p:txBody>
      </p:sp>
      <p:grpSp>
        <p:nvGrpSpPr>
          <p:cNvPr id="3" name="Group 18"/>
          <p:cNvGrpSpPr>
            <a:grpSpLocks/>
          </p:cNvGrpSpPr>
          <p:nvPr/>
        </p:nvGrpSpPr>
        <p:grpSpPr bwMode="auto">
          <a:xfrm>
            <a:off x="3708400" y="3490913"/>
            <a:ext cx="4800600" cy="2382837"/>
            <a:chOff x="2088" y="659"/>
            <a:chExt cx="3024" cy="2816"/>
          </a:xfrm>
        </p:grpSpPr>
        <p:sp>
          <p:nvSpPr>
            <p:cNvPr id="1274899" name="Line 19"/>
            <p:cNvSpPr>
              <a:spLocks noChangeShapeType="1"/>
            </p:cNvSpPr>
            <p:nvPr/>
          </p:nvSpPr>
          <p:spPr bwMode="auto">
            <a:xfrm>
              <a:off x="2088" y="659"/>
              <a:ext cx="0" cy="2816"/>
            </a:xfrm>
            <a:prstGeom prst="line">
              <a:avLst/>
            </a:prstGeom>
            <a:noFill/>
            <a:ln w="25400">
              <a:solidFill>
                <a:schemeClr val="tx1"/>
              </a:solidFill>
              <a:prstDash val="sysDot"/>
              <a:round/>
              <a:headEnd/>
              <a:tailEnd/>
            </a:ln>
            <a:effectLst/>
          </p:spPr>
          <p:txBody>
            <a:bodyPr wrap="none" anchor="ctr"/>
            <a:lstStyle/>
            <a:p>
              <a:endParaRPr lang="en-CA"/>
            </a:p>
          </p:txBody>
        </p:sp>
        <p:sp>
          <p:nvSpPr>
            <p:cNvPr id="1274900" name="Line 20"/>
            <p:cNvSpPr>
              <a:spLocks noChangeShapeType="1"/>
            </p:cNvSpPr>
            <p:nvPr/>
          </p:nvSpPr>
          <p:spPr bwMode="auto">
            <a:xfrm>
              <a:off x="2520" y="659"/>
              <a:ext cx="0" cy="2816"/>
            </a:xfrm>
            <a:prstGeom prst="line">
              <a:avLst/>
            </a:prstGeom>
            <a:noFill/>
            <a:ln w="25400">
              <a:solidFill>
                <a:schemeClr val="tx1"/>
              </a:solidFill>
              <a:prstDash val="sysDot"/>
              <a:round/>
              <a:headEnd/>
              <a:tailEnd/>
            </a:ln>
            <a:effectLst/>
          </p:spPr>
          <p:txBody>
            <a:bodyPr wrap="none" anchor="ctr"/>
            <a:lstStyle/>
            <a:p>
              <a:endParaRPr lang="en-CA"/>
            </a:p>
          </p:txBody>
        </p:sp>
        <p:sp>
          <p:nvSpPr>
            <p:cNvPr id="1274901" name="Line 21"/>
            <p:cNvSpPr>
              <a:spLocks noChangeShapeType="1"/>
            </p:cNvSpPr>
            <p:nvPr/>
          </p:nvSpPr>
          <p:spPr bwMode="auto">
            <a:xfrm>
              <a:off x="2952" y="659"/>
              <a:ext cx="0" cy="2816"/>
            </a:xfrm>
            <a:prstGeom prst="line">
              <a:avLst/>
            </a:prstGeom>
            <a:noFill/>
            <a:ln w="25400">
              <a:solidFill>
                <a:schemeClr val="tx1"/>
              </a:solidFill>
              <a:prstDash val="sysDot"/>
              <a:round/>
              <a:headEnd/>
              <a:tailEnd/>
            </a:ln>
            <a:effectLst/>
          </p:spPr>
          <p:txBody>
            <a:bodyPr wrap="none" anchor="ctr"/>
            <a:lstStyle/>
            <a:p>
              <a:endParaRPr lang="en-CA"/>
            </a:p>
          </p:txBody>
        </p:sp>
        <p:sp>
          <p:nvSpPr>
            <p:cNvPr id="1274902" name="Line 22"/>
            <p:cNvSpPr>
              <a:spLocks noChangeShapeType="1"/>
            </p:cNvSpPr>
            <p:nvPr/>
          </p:nvSpPr>
          <p:spPr bwMode="auto">
            <a:xfrm>
              <a:off x="3384" y="659"/>
              <a:ext cx="0" cy="2816"/>
            </a:xfrm>
            <a:prstGeom prst="line">
              <a:avLst/>
            </a:prstGeom>
            <a:noFill/>
            <a:ln w="25400">
              <a:solidFill>
                <a:schemeClr val="tx1"/>
              </a:solidFill>
              <a:prstDash val="sysDot"/>
              <a:round/>
              <a:headEnd/>
              <a:tailEnd/>
            </a:ln>
            <a:effectLst/>
          </p:spPr>
          <p:txBody>
            <a:bodyPr wrap="none" anchor="ctr"/>
            <a:lstStyle/>
            <a:p>
              <a:endParaRPr lang="en-CA"/>
            </a:p>
          </p:txBody>
        </p:sp>
        <p:sp>
          <p:nvSpPr>
            <p:cNvPr id="1274903" name="Line 23"/>
            <p:cNvSpPr>
              <a:spLocks noChangeShapeType="1"/>
            </p:cNvSpPr>
            <p:nvPr/>
          </p:nvSpPr>
          <p:spPr bwMode="auto">
            <a:xfrm>
              <a:off x="3816" y="659"/>
              <a:ext cx="0" cy="2816"/>
            </a:xfrm>
            <a:prstGeom prst="line">
              <a:avLst/>
            </a:prstGeom>
            <a:noFill/>
            <a:ln w="25400">
              <a:solidFill>
                <a:schemeClr val="tx1"/>
              </a:solidFill>
              <a:prstDash val="sysDot"/>
              <a:round/>
              <a:headEnd/>
              <a:tailEnd/>
            </a:ln>
            <a:effectLst/>
          </p:spPr>
          <p:txBody>
            <a:bodyPr wrap="none" anchor="ctr"/>
            <a:lstStyle/>
            <a:p>
              <a:endParaRPr lang="en-CA"/>
            </a:p>
          </p:txBody>
        </p:sp>
        <p:sp>
          <p:nvSpPr>
            <p:cNvPr id="1274904" name="Line 24"/>
            <p:cNvSpPr>
              <a:spLocks noChangeShapeType="1"/>
            </p:cNvSpPr>
            <p:nvPr/>
          </p:nvSpPr>
          <p:spPr bwMode="auto">
            <a:xfrm>
              <a:off x="4248" y="659"/>
              <a:ext cx="0" cy="2816"/>
            </a:xfrm>
            <a:prstGeom prst="line">
              <a:avLst/>
            </a:prstGeom>
            <a:noFill/>
            <a:ln w="25400">
              <a:solidFill>
                <a:schemeClr val="tx1"/>
              </a:solidFill>
              <a:prstDash val="sysDot"/>
              <a:round/>
              <a:headEnd/>
              <a:tailEnd/>
            </a:ln>
            <a:effectLst/>
          </p:spPr>
          <p:txBody>
            <a:bodyPr wrap="none" anchor="ctr"/>
            <a:lstStyle/>
            <a:p>
              <a:endParaRPr lang="en-CA"/>
            </a:p>
          </p:txBody>
        </p:sp>
        <p:sp>
          <p:nvSpPr>
            <p:cNvPr id="1274905" name="Line 25"/>
            <p:cNvSpPr>
              <a:spLocks noChangeShapeType="1"/>
            </p:cNvSpPr>
            <p:nvPr/>
          </p:nvSpPr>
          <p:spPr bwMode="auto">
            <a:xfrm>
              <a:off x="4680" y="659"/>
              <a:ext cx="0" cy="2816"/>
            </a:xfrm>
            <a:prstGeom prst="line">
              <a:avLst/>
            </a:prstGeom>
            <a:noFill/>
            <a:ln w="25400">
              <a:solidFill>
                <a:schemeClr val="tx1"/>
              </a:solidFill>
              <a:prstDash val="sysDot"/>
              <a:round/>
              <a:headEnd/>
              <a:tailEnd/>
            </a:ln>
            <a:effectLst/>
          </p:spPr>
          <p:txBody>
            <a:bodyPr wrap="none" anchor="ctr"/>
            <a:lstStyle/>
            <a:p>
              <a:endParaRPr lang="en-CA"/>
            </a:p>
          </p:txBody>
        </p:sp>
        <p:sp>
          <p:nvSpPr>
            <p:cNvPr id="1274906" name="Line 26"/>
            <p:cNvSpPr>
              <a:spLocks noChangeShapeType="1"/>
            </p:cNvSpPr>
            <p:nvPr/>
          </p:nvSpPr>
          <p:spPr bwMode="auto">
            <a:xfrm>
              <a:off x="5112" y="659"/>
              <a:ext cx="0" cy="2816"/>
            </a:xfrm>
            <a:prstGeom prst="line">
              <a:avLst/>
            </a:prstGeom>
            <a:noFill/>
            <a:ln w="25400">
              <a:solidFill>
                <a:schemeClr val="tx1"/>
              </a:solidFill>
              <a:prstDash val="sysDot"/>
              <a:round/>
              <a:headEnd/>
              <a:tailEnd/>
            </a:ln>
            <a:effectLst/>
          </p:spPr>
          <p:txBody>
            <a:bodyPr wrap="none" anchor="ctr"/>
            <a:lstStyle/>
            <a:p>
              <a:endParaRPr lang="en-CA"/>
            </a:p>
          </p:txBody>
        </p:sp>
      </p:grpSp>
      <p:sp>
        <p:nvSpPr>
          <p:cNvPr id="1274907" name="Line 27"/>
          <p:cNvSpPr>
            <a:spLocks noChangeShapeType="1"/>
          </p:cNvSpPr>
          <p:nvPr/>
        </p:nvSpPr>
        <p:spPr bwMode="auto">
          <a:xfrm>
            <a:off x="685800" y="3511550"/>
            <a:ext cx="0" cy="2514600"/>
          </a:xfrm>
          <a:prstGeom prst="line">
            <a:avLst/>
          </a:prstGeom>
          <a:noFill/>
          <a:ln w="28575">
            <a:solidFill>
              <a:schemeClr val="tx1"/>
            </a:solidFill>
            <a:round/>
            <a:headEnd/>
            <a:tailEnd type="triangle" w="med" len="med"/>
          </a:ln>
          <a:effectLst/>
        </p:spPr>
        <p:txBody>
          <a:bodyPr/>
          <a:lstStyle/>
          <a:p>
            <a:endParaRPr lang="en-CA"/>
          </a:p>
        </p:txBody>
      </p:sp>
      <p:grpSp>
        <p:nvGrpSpPr>
          <p:cNvPr id="4" name="Group 28"/>
          <p:cNvGrpSpPr>
            <a:grpSpLocks/>
          </p:cNvGrpSpPr>
          <p:nvPr/>
        </p:nvGrpSpPr>
        <p:grpSpPr bwMode="auto">
          <a:xfrm>
            <a:off x="3151188" y="3740151"/>
            <a:ext cx="3341688" cy="763588"/>
            <a:chOff x="1571" y="1152"/>
            <a:chExt cx="2105" cy="481"/>
          </a:xfrm>
        </p:grpSpPr>
        <p:grpSp>
          <p:nvGrpSpPr>
            <p:cNvPr id="5" name="Group 29"/>
            <p:cNvGrpSpPr>
              <a:grpSpLocks/>
            </p:cNvGrpSpPr>
            <p:nvPr/>
          </p:nvGrpSpPr>
          <p:grpSpPr bwMode="auto">
            <a:xfrm>
              <a:off x="2487" y="1152"/>
              <a:ext cx="223" cy="481"/>
              <a:chOff x="2207" y="1413"/>
              <a:chExt cx="223" cy="481"/>
            </a:xfrm>
          </p:grpSpPr>
          <p:sp>
            <p:nvSpPr>
              <p:cNvPr id="1274910" name="Freeform 30"/>
              <p:cNvSpPr>
                <a:spLocks/>
              </p:cNvSpPr>
              <p:nvPr/>
            </p:nvSpPr>
            <p:spPr bwMode="auto">
              <a:xfrm>
                <a:off x="2217" y="1413"/>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74911" name="Rectangle 31"/>
              <p:cNvSpPr>
                <a:spLocks noChangeArrowheads="1"/>
              </p:cNvSpPr>
              <p:nvPr/>
            </p:nvSpPr>
            <p:spPr bwMode="auto">
              <a:xfrm rot="5400000">
                <a:off x="2124" y="1532"/>
                <a:ext cx="376"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ALU</a:t>
                </a:r>
              </a:p>
            </p:txBody>
          </p:sp>
        </p:grpSp>
        <p:grpSp>
          <p:nvGrpSpPr>
            <p:cNvPr id="6" name="Group 32"/>
            <p:cNvGrpSpPr>
              <a:grpSpLocks/>
            </p:cNvGrpSpPr>
            <p:nvPr/>
          </p:nvGrpSpPr>
          <p:grpSpPr bwMode="auto">
            <a:xfrm>
              <a:off x="1571" y="1248"/>
              <a:ext cx="340" cy="289"/>
              <a:chOff x="1291" y="1509"/>
              <a:chExt cx="340" cy="289"/>
            </a:xfrm>
          </p:grpSpPr>
          <p:sp>
            <p:nvSpPr>
              <p:cNvPr id="1274913" name="Rectangle 33"/>
              <p:cNvSpPr>
                <a:spLocks noChangeArrowheads="1"/>
              </p:cNvSpPr>
              <p:nvPr/>
            </p:nvSpPr>
            <p:spPr bwMode="auto">
              <a:xfrm>
                <a:off x="1299" y="1511"/>
                <a:ext cx="223" cy="212"/>
              </a:xfrm>
              <a:prstGeom prst="rect">
                <a:avLst/>
              </a:prstGeom>
              <a:noFill/>
              <a:ln w="12700">
                <a:noFill/>
                <a:miter lim="800000"/>
                <a:headEnd/>
                <a:tailEnd/>
              </a:ln>
              <a:effectLst/>
            </p:spPr>
            <p:txBody>
              <a:bodyPr wrap="none" lIns="90488" tIns="44450" rIns="90488" bIns="44450">
                <a:spAutoFit/>
              </a:bodyPr>
              <a:lstStyle/>
              <a:p>
                <a:pPr algn="ctr"/>
                <a:r>
                  <a:rPr lang="en-US" sz="1600" b="1" dirty="0" smtClean="0">
                    <a:solidFill>
                      <a:schemeClr val="tx1"/>
                    </a:solidFill>
                  </a:rPr>
                  <a:t>I$</a:t>
                </a:r>
                <a:endParaRPr lang="en-US" sz="1600" b="1" dirty="0">
                  <a:solidFill>
                    <a:schemeClr val="tx1"/>
                  </a:solidFill>
                </a:endParaRPr>
              </a:p>
            </p:txBody>
          </p:sp>
          <p:grpSp>
            <p:nvGrpSpPr>
              <p:cNvPr id="7" name="Group 34"/>
              <p:cNvGrpSpPr>
                <a:grpSpLocks/>
              </p:cNvGrpSpPr>
              <p:nvPr/>
            </p:nvGrpSpPr>
            <p:grpSpPr bwMode="auto">
              <a:xfrm>
                <a:off x="1291" y="1509"/>
                <a:ext cx="340" cy="289"/>
                <a:chOff x="1291" y="1509"/>
                <a:chExt cx="340" cy="289"/>
              </a:xfrm>
            </p:grpSpPr>
            <p:sp>
              <p:nvSpPr>
                <p:cNvPr id="1274915" name="Freeform 35"/>
                <p:cNvSpPr>
                  <a:spLocks/>
                </p:cNvSpPr>
                <p:nvPr/>
              </p:nvSpPr>
              <p:spPr bwMode="auto">
                <a:xfrm>
                  <a:off x="1291" y="1509"/>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74916" name="Freeform 36"/>
                <p:cNvSpPr>
                  <a:spLocks/>
                </p:cNvSpPr>
                <p:nvPr/>
              </p:nvSpPr>
              <p:spPr bwMode="auto">
                <a:xfrm>
                  <a:off x="1460" y="1509"/>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grpSp>
        <p:sp>
          <p:nvSpPr>
            <p:cNvPr id="1274917" name="Rectangle 37"/>
            <p:cNvSpPr>
              <a:spLocks noChangeArrowheads="1"/>
            </p:cNvSpPr>
            <p:nvPr/>
          </p:nvSpPr>
          <p:spPr bwMode="auto">
            <a:xfrm>
              <a:off x="2012" y="1255"/>
              <a:ext cx="355"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Reg</a:t>
              </a:r>
            </a:p>
          </p:txBody>
        </p:sp>
        <p:grpSp>
          <p:nvGrpSpPr>
            <p:cNvPr id="8" name="Group 38"/>
            <p:cNvGrpSpPr>
              <a:grpSpLocks/>
            </p:cNvGrpSpPr>
            <p:nvPr/>
          </p:nvGrpSpPr>
          <p:grpSpPr bwMode="auto">
            <a:xfrm>
              <a:off x="2031" y="1248"/>
              <a:ext cx="296" cy="289"/>
              <a:chOff x="1751" y="1509"/>
              <a:chExt cx="296" cy="289"/>
            </a:xfrm>
          </p:grpSpPr>
          <p:sp>
            <p:nvSpPr>
              <p:cNvPr id="1274919" name="Freeform 39"/>
              <p:cNvSpPr>
                <a:spLocks/>
              </p:cNvSpPr>
              <p:nvPr/>
            </p:nvSpPr>
            <p:spPr bwMode="auto">
              <a:xfrm>
                <a:off x="1751" y="1509"/>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74920" name="Freeform 40"/>
              <p:cNvSpPr>
                <a:spLocks/>
              </p:cNvSpPr>
              <p:nvPr/>
            </p:nvSpPr>
            <p:spPr bwMode="auto">
              <a:xfrm>
                <a:off x="1899" y="1509"/>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74921" name="Line 41"/>
            <p:cNvSpPr>
              <a:spLocks noChangeShapeType="1"/>
            </p:cNvSpPr>
            <p:nvPr/>
          </p:nvSpPr>
          <p:spPr bwMode="auto">
            <a:xfrm>
              <a:off x="1916" y="1392"/>
              <a:ext cx="116" cy="0"/>
            </a:xfrm>
            <a:prstGeom prst="line">
              <a:avLst/>
            </a:prstGeom>
            <a:noFill/>
            <a:ln w="25400">
              <a:solidFill>
                <a:schemeClr val="tx1"/>
              </a:solidFill>
              <a:round/>
              <a:headEnd/>
              <a:tailEnd/>
            </a:ln>
            <a:effectLst/>
          </p:spPr>
          <p:txBody>
            <a:bodyPr wrap="none" anchor="ctr"/>
            <a:lstStyle/>
            <a:p>
              <a:endParaRPr lang="en-CA"/>
            </a:p>
          </p:txBody>
        </p:sp>
        <p:sp>
          <p:nvSpPr>
            <p:cNvPr id="1274922" name="Freeform 42"/>
            <p:cNvSpPr>
              <a:spLocks/>
            </p:cNvSpPr>
            <p:nvPr/>
          </p:nvSpPr>
          <p:spPr bwMode="auto">
            <a:xfrm>
              <a:off x="1984" y="1296"/>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74923" name="Line 43"/>
            <p:cNvSpPr>
              <a:spLocks noChangeShapeType="1"/>
            </p:cNvSpPr>
            <p:nvPr/>
          </p:nvSpPr>
          <p:spPr bwMode="auto">
            <a:xfrm>
              <a:off x="2332" y="1296"/>
              <a:ext cx="157" cy="0"/>
            </a:xfrm>
            <a:prstGeom prst="line">
              <a:avLst/>
            </a:prstGeom>
            <a:noFill/>
            <a:ln w="25400">
              <a:solidFill>
                <a:schemeClr val="tx1"/>
              </a:solidFill>
              <a:round/>
              <a:headEnd/>
              <a:tailEnd/>
            </a:ln>
            <a:effectLst/>
          </p:spPr>
          <p:txBody>
            <a:bodyPr wrap="none" anchor="ctr"/>
            <a:lstStyle/>
            <a:p>
              <a:endParaRPr lang="en-CA"/>
            </a:p>
          </p:txBody>
        </p:sp>
        <p:sp>
          <p:nvSpPr>
            <p:cNvPr id="1274924" name="Rectangle 44"/>
            <p:cNvSpPr>
              <a:spLocks noChangeArrowheads="1"/>
            </p:cNvSpPr>
            <p:nvPr/>
          </p:nvSpPr>
          <p:spPr bwMode="auto">
            <a:xfrm>
              <a:off x="2829" y="1250"/>
              <a:ext cx="280" cy="212"/>
            </a:xfrm>
            <a:prstGeom prst="rect">
              <a:avLst/>
            </a:prstGeom>
            <a:noFill/>
            <a:ln w="12700">
              <a:noFill/>
              <a:miter lim="800000"/>
              <a:headEnd/>
              <a:tailEnd/>
            </a:ln>
            <a:effectLst/>
          </p:spPr>
          <p:txBody>
            <a:bodyPr wrap="none" lIns="90488" tIns="44450" rIns="90488" bIns="44450">
              <a:spAutoFit/>
            </a:bodyPr>
            <a:lstStyle/>
            <a:p>
              <a:r>
                <a:rPr lang="en-US" sz="1600" b="1" dirty="0" smtClean="0">
                  <a:solidFill>
                    <a:schemeClr val="tx1"/>
                  </a:solidFill>
                </a:rPr>
                <a:t>D$</a:t>
              </a:r>
              <a:endParaRPr lang="en-US" sz="1600" b="1" dirty="0">
                <a:solidFill>
                  <a:schemeClr val="tx1"/>
                </a:solidFill>
              </a:endParaRPr>
            </a:p>
          </p:txBody>
        </p:sp>
        <p:grpSp>
          <p:nvGrpSpPr>
            <p:cNvPr id="9" name="Group 45"/>
            <p:cNvGrpSpPr>
              <a:grpSpLocks/>
            </p:cNvGrpSpPr>
            <p:nvPr/>
          </p:nvGrpSpPr>
          <p:grpSpPr bwMode="auto">
            <a:xfrm>
              <a:off x="2880" y="1248"/>
              <a:ext cx="325" cy="289"/>
              <a:chOff x="2600" y="1509"/>
              <a:chExt cx="325" cy="289"/>
            </a:xfrm>
          </p:grpSpPr>
          <p:sp>
            <p:nvSpPr>
              <p:cNvPr id="1274926" name="Freeform 46"/>
              <p:cNvSpPr>
                <a:spLocks/>
              </p:cNvSpPr>
              <p:nvPr/>
            </p:nvSpPr>
            <p:spPr bwMode="auto">
              <a:xfrm>
                <a:off x="2600" y="1509"/>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74927" name="Freeform 47"/>
              <p:cNvSpPr>
                <a:spLocks/>
              </p:cNvSpPr>
              <p:nvPr/>
            </p:nvSpPr>
            <p:spPr bwMode="auto">
              <a:xfrm>
                <a:off x="2761" y="1509"/>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74928" name="Rectangle 48"/>
            <p:cNvSpPr>
              <a:spLocks noChangeArrowheads="1"/>
            </p:cNvSpPr>
            <p:nvPr/>
          </p:nvSpPr>
          <p:spPr bwMode="auto">
            <a:xfrm>
              <a:off x="3321" y="1250"/>
              <a:ext cx="355"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Reg</a:t>
              </a:r>
            </a:p>
          </p:txBody>
        </p:sp>
        <p:grpSp>
          <p:nvGrpSpPr>
            <p:cNvPr id="10" name="Group 49"/>
            <p:cNvGrpSpPr>
              <a:grpSpLocks/>
            </p:cNvGrpSpPr>
            <p:nvPr/>
          </p:nvGrpSpPr>
          <p:grpSpPr bwMode="auto">
            <a:xfrm>
              <a:off x="3348" y="1248"/>
              <a:ext cx="284" cy="289"/>
              <a:chOff x="3068" y="1509"/>
              <a:chExt cx="284" cy="289"/>
            </a:xfrm>
          </p:grpSpPr>
          <p:sp>
            <p:nvSpPr>
              <p:cNvPr id="1274930" name="Freeform 50"/>
              <p:cNvSpPr>
                <a:spLocks/>
              </p:cNvSpPr>
              <p:nvPr/>
            </p:nvSpPr>
            <p:spPr bwMode="auto">
              <a:xfrm>
                <a:off x="3068" y="1509"/>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74931" name="Freeform 51"/>
              <p:cNvSpPr>
                <a:spLocks/>
              </p:cNvSpPr>
              <p:nvPr/>
            </p:nvSpPr>
            <p:spPr bwMode="auto">
              <a:xfrm>
                <a:off x="3209" y="1509"/>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74932" name="Line 52"/>
            <p:cNvSpPr>
              <a:spLocks noChangeShapeType="1"/>
            </p:cNvSpPr>
            <p:nvPr/>
          </p:nvSpPr>
          <p:spPr bwMode="auto">
            <a:xfrm>
              <a:off x="3201" y="1392"/>
              <a:ext cx="139" cy="0"/>
            </a:xfrm>
            <a:prstGeom prst="line">
              <a:avLst/>
            </a:prstGeom>
            <a:noFill/>
            <a:ln w="25400">
              <a:solidFill>
                <a:schemeClr val="tx1"/>
              </a:solidFill>
              <a:round/>
              <a:headEnd/>
              <a:tailEnd/>
            </a:ln>
            <a:effectLst/>
          </p:spPr>
          <p:txBody>
            <a:bodyPr wrap="none" anchor="ctr"/>
            <a:lstStyle/>
            <a:p>
              <a:endParaRPr lang="en-CA"/>
            </a:p>
          </p:txBody>
        </p:sp>
        <p:sp>
          <p:nvSpPr>
            <p:cNvPr id="1274933" name="Line 53"/>
            <p:cNvSpPr>
              <a:spLocks noChangeShapeType="1"/>
            </p:cNvSpPr>
            <p:nvPr/>
          </p:nvSpPr>
          <p:spPr bwMode="auto">
            <a:xfrm>
              <a:off x="2717" y="1392"/>
              <a:ext cx="155" cy="0"/>
            </a:xfrm>
            <a:prstGeom prst="line">
              <a:avLst/>
            </a:prstGeom>
            <a:noFill/>
            <a:ln w="25400">
              <a:solidFill>
                <a:schemeClr val="tx1"/>
              </a:solidFill>
              <a:round/>
              <a:headEnd/>
              <a:tailEnd/>
            </a:ln>
            <a:effectLst/>
          </p:spPr>
          <p:txBody>
            <a:bodyPr wrap="none" anchor="ctr"/>
            <a:lstStyle/>
            <a:p>
              <a:endParaRPr lang="en-CA"/>
            </a:p>
          </p:txBody>
        </p:sp>
        <p:sp>
          <p:nvSpPr>
            <p:cNvPr id="1274934" name="Line 54"/>
            <p:cNvSpPr>
              <a:spLocks noChangeShapeType="1"/>
            </p:cNvSpPr>
            <p:nvPr/>
          </p:nvSpPr>
          <p:spPr bwMode="auto">
            <a:xfrm>
              <a:off x="2332" y="1488"/>
              <a:ext cx="157" cy="0"/>
            </a:xfrm>
            <a:prstGeom prst="line">
              <a:avLst/>
            </a:prstGeom>
            <a:noFill/>
            <a:ln w="25400">
              <a:solidFill>
                <a:schemeClr val="tx1"/>
              </a:solidFill>
              <a:round/>
              <a:headEnd/>
              <a:tailEnd/>
            </a:ln>
            <a:effectLst/>
          </p:spPr>
          <p:txBody>
            <a:bodyPr wrap="none" anchor="ctr"/>
            <a:lstStyle/>
            <a:p>
              <a:endParaRPr lang="en-CA"/>
            </a:p>
          </p:txBody>
        </p:sp>
      </p:grpSp>
      <p:sp>
        <p:nvSpPr>
          <p:cNvPr id="1274941" name="Rectangle 61"/>
          <p:cNvSpPr>
            <a:spLocks noChangeArrowheads="1"/>
          </p:cNvSpPr>
          <p:nvPr/>
        </p:nvSpPr>
        <p:spPr bwMode="auto">
          <a:xfrm>
            <a:off x="762000" y="4959350"/>
            <a:ext cx="2189163" cy="454025"/>
          </a:xfrm>
          <a:prstGeom prst="rect">
            <a:avLst/>
          </a:prstGeom>
          <a:noFill/>
          <a:ln w="12700">
            <a:noFill/>
            <a:miter lim="800000"/>
            <a:headEnd/>
            <a:tailEnd/>
          </a:ln>
          <a:effectLst/>
        </p:spPr>
        <p:txBody>
          <a:bodyPr wrap="none" lIns="90488" tIns="44450" rIns="90488" bIns="44450">
            <a:spAutoFit/>
          </a:bodyPr>
          <a:lstStyle/>
          <a:p>
            <a:r>
              <a:rPr lang="en-US" sz="2400" b="1">
                <a:solidFill>
                  <a:schemeClr val="tx1"/>
                </a:solidFill>
                <a:latin typeface="Courier New" pitchFamily="49" charset="0"/>
              </a:rPr>
              <a:t>sw </a:t>
            </a:r>
            <a:r>
              <a:rPr lang="en-US" sz="2400" b="1">
                <a:latin typeface="Courier New" pitchFamily="49" charset="0"/>
              </a:rPr>
              <a:t>$1</a:t>
            </a:r>
            <a:r>
              <a:rPr lang="en-US" sz="2400" b="1">
                <a:solidFill>
                  <a:schemeClr val="tx1"/>
                </a:solidFill>
                <a:latin typeface="Courier New" pitchFamily="49" charset="0"/>
              </a:rPr>
              <a:t>,4($3)</a:t>
            </a:r>
          </a:p>
        </p:txBody>
      </p:sp>
      <p:grpSp>
        <p:nvGrpSpPr>
          <p:cNvPr id="11" name="Group 63"/>
          <p:cNvGrpSpPr>
            <a:grpSpLocks/>
          </p:cNvGrpSpPr>
          <p:nvPr/>
        </p:nvGrpSpPr>
        <p:grpSpPr bwMode="auto">
          <a:xfrm>
            <a:off x="3836988" y="4806951"/>
            <a:ext cx="3341688" cy="763588"/>
            <a:chOff x="1571" y="1152"/>
            <a:chExt cx="2105" cy="481"/>
          </a:xfrm>
        </p:grpSpPr>
        <p:grpSp>
          <p:nvGrpSpPr>
            <p:cNvPr id="12" name="Group 64"/>
            <p:cNvGrpSpPr>
              <a:grpSpLocks/>
            </p:cNvGrpSpPr>
            <p:nvPr/>
          </p:nvGrpSpPr>
          <p:grpSpPr bwMode="auto">
            <a:xfrm>
              <a:off x="2487" y="1152"/>
              <a:ext cx="223" cy="481"/>
              <a:chOff x="2207" y="1413"/>
              <a:chExt cx="223" cy="481"/>
            </a:xfrm>
          </p:grpSpPr>
          <p:sp>
            <p:nvSpPr>
              <p:cNvPr id="1274945" name="Freeform 65"/>
              <p:cNvSpPr>
                <a:spLocks/>
              </p:cNvSpPr>
              <p:nvPr/>
            </p:nvSpPr>
            <p:spPr bwMode="auto">
              <a:xfrm>
                <a:off x="2217" y="1413"/>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74946" name="Rectangle 66"/>
              <p:cNvSpPr>
                <a:spLocks noChangeArrowheads="1"/>
              </p:cNvSpPr>
              <p:nvPr/>
            </p:nvSpPr>
            <p:spPr bwMode="auto">
              <a:xfrm rot="5400000">
                <a:off x="2124" y="1532"/>
                <a:ext cx="376"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ALU</a:t>
                </a:r>
              </a:p>
            </p:txBody>
          </p:sp>
        </p:grpSp>
        <p:grpSp>
          <p:nvGrpSpPr>
            <p:cNvPr id="13" name="Group 67"/>
            <p:cNvGrpSpPr>
              <a:grpSpLocks/>
            </p:cNvGrpSpPr>
            <p:nvPr/>
          </p:nvGrpSpPr>
          <p:grpSpPr bwMode="auto">
            <a:xfrm>
              <a:off x="1571" y="1248"/>
              <a:ext cx="340" cy="289"/>
              <a:chOff x="1291" y="1509"/>
              <a:chExt cx="340" cy="289"/>
            </a:xfrm>
          </p:grpSpPr>
          <p:sp>
            <p:nvSpPr>
              <p:cNvPr id="1274948" name="Rectangle 68"/>
              <p:cNvSpPr>
                <a:spLocks noChangeArrowheads="1"/>
              </p:cNvSpPr>
              <p:nvPr/>
            </p:nvSpPr>
            <p:spPr bwMode="auto">
              <a:xfrm>
                <a:off x="1299" y="1511"/>
                <a:ext cx="223" cy="212"/>
              </a:xfrm>
              <a:prstGeom prst="rect">
                <a:avLst/>
              </a:prstGeom>
              <a:noFill/>
              <a:ln w="12700">
                <a:noFill/>
                <a:miter lim="800000"/>
                <a:headEnd/>
                <a:tailEnd/>
              </a:ln>
              <a:effectLst/>
            </p:spPr>
            <p:txBody>
              <a:bodyPr wrap="none" lIns="90488" tIns="44450" rIns="90488" bIns="44450">
                <a:spAutoFit/>
              </a:bodyPr>
              <a:lstStyle/>
              <a:p>
                <a:pPr algn="ctr"/>
                <a:r>
                  <a:rPr lang="en-US" sz="1600" b="1" dirty="0" smtClean="0">
                    <a:solidFill>
                      <a:schemeClr val="tx1"/>
                    </a:solidFill>
                  </a:rPr>
                  <a:t>I$</a:t>
                </a:r>
                <a:endParaRPr lang="en-US" sz="1600" b="1" dirty="0">
                  <a:solidFill>
                    <a:schemeClr val="tx1"/>
                  </a:solidFill>
                </a:endParaRPr>
              </a:p>
            </p:txBody>
          </p:sp>
          <p:grpSp>
            <p:nvGrpSpPr>
              <p:cNvPr id="14" name="Group 69"/>
              <p:cNvGrpSpPr>
                <a:grpSpLocks/>
              </p:cNvGrpSpPr>
              <p:nvPr/>
            </p:nvGrpSpPr>
            <p:grpSpPr bwMode="auto">
              <a:xfrm>
                <a:off x="1291" y="1509"/>
                <a:ext cx="340" cy="289"/>
                <a:chOff x="1291" y="1509"/>
                <a:chExt cx="340" cy="289"/>
              </a:xfrm>
            </p:grpSpPr>
            <p:sp>
              <p:nvSpPr>
                <p:cNvPr id="1274950" name="Freeform 70"/>
                <p:cNvSpPr>
                  <a:spLocks/>
                </p:cNvSpPr>
                <p:nvPr/>
              </p:nvSpPr>
              <p:spPr bwMode="auto">
                <a:xfrm>
                  <a:off x="1291" y="1509"/>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74951" name="Freeform 71"/>
                <p:cNvSpPr>
                  <a:spLocks/>
                </p:cNvSpPr>
                <p:nvPr/>
              </p:nvSpPr>
              <p:spPr bwMode="auto">
                <a:xfrm>
                  <a:off x="1460" y="1509"/>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grpSp>
        <p:sp>
          <p:nvSpPr>
            <p:cNvPr id="1274952" name="Rectangle 72"/>
            <p:cNvSpPr>
              <a:spLocks noChangeArrowheads="1"/>
            </p:cNvSpPr>
            <p:nvPr/>
          </p:nvSpPr>
          <p:spPr bwMode="auto">
            <a:xfrm>
              <a:off x="2012" y="1255"/>
              <a:ext cx="355"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Reg</a:t>
              </a:r>
            </a:p>
          </p:txBody>
        </p:sp>
        <p:grpSp>
          <p:nvGrpSpPr>
            <p:cNvPr id="15" name="Group 73"/>
            <p:cNvGrpSpPr>
              <a:grpSpLocks/>
            </p:cNvGrpSpPr>
            <p:nvPr/>
          </p:nvGrpSpPr>
          <p:grpSpPr bwMode="auto">
            <a:xfrm>
              <a:off x="2031" y="1248"/>
              <a:ext cx="296" cy="289"/>
              <a:chOff x="1751" y="1509"/>
              <a:chExt cx="296" cy="289"/>
            </a:xfrm>
          </p:grpSpPr>
          <p:sp>
            <p:nvSpPr>
              <p:cNvPr id="1274954" name="Freeform 74"/>
              <p:cNvSpPr>
                <a:spLocks/>
              </p:cNvSpPr>
              <p:nvPr/>
            </p:nvSpPr>
            <p:spPr bwMode="auto">
              <a:xfrm>
                <a:off x="1751" y="1509"/>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74955" name="Freeform 75"/>
              <p:cNvSpPr>
                <a:spLocks/>
              </p:cNvSpPr>
              <p:nvPr/>
            </p:nvSpPr>
            <p:spPr bwMode="auto">
              <a:xfrm>
                <a:off x="1899" y="1509"/>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74956" name="Line 76"/>
            <p:cNvSpPr>
              <a:spLocks noChangeShapeType="1"/>
            </p:cNvSpPr>
            <p:nvPr/>
          </p:nvSpPr>
          <p:spPr bwMode="auto">
            <a:xfrm>
              <a:off x="1916" y="1392"/>
              <a:ext cx="116" cy="0"/>
            </a:xfrm>
            <a:prstGeom prst="line">
              <a:avLst/>
            </a:prstGeom>
            <a:noFill/>
            <a:ln w="25400">
              <a:solidFill>
                <a:schemeClr val="tx1"/>
              </a:solidFill>
              <a:round/>
              <a:headEnd/>
              <a:tailEnd/>
            </a:ln>
            <a:effectLst/>
          </p:spPr>
          <p:txBody>
            <a:bodyPr wrap="none" anchor="ctr"/>
            <a:lstStyle/>
            <a:p>
              <a:endParaRPr lang="en-CA"/>
            </a:p>
          </p:txBody>
        </p:sp>
        <p:sp>
          <p:nvSpPr>
            <p:cNvPr id="1274957" name="Freeform 77"/>
            <p:cNvSpPr>
              <a:spLocks/>
            </p:cNvSpPr>
            <p:nvPr/>
          </p:nvSpPr>
          <p:spPr bwMode="auto">
            <a:xfrm>
              <a:off x="1984" y="1296"/>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74958" name="Line 78"/>
            <p:cNvSpPr>
              <a:spLocks noChangeShapeType="1"/>
            </p:cNvSpPr>
            <p:nvPr/>
          </p:nvSpPr>
          <p:spPr bwMode="auto">
            <a:xfrm>
              <a:off x="2332" y="1296"/>
              <a:ext cx="157" cy="0"/>
            </a:xfrm>
            <a:prstGeom prst="line">
              <a:avLst/>
            </a:prstGeom>
            <a:noFill/>
            <a:ln w="25400">
              <a:solidFill>
                <a:schemeClr val="tx1"/>
              </a:solidFill>
              <a:round/>
              <a:headEnd/>
              <a:tailEnd/>
            </a:ln>
            <a:effectLst/>
          </p:spPr>
          <p:txBody>
            <a:bodyPr wrap="none" anchor="ctr"/>
            <a:lstStyle/>
            <a:p>
              <a:endParaRPr lang="en-CA"/>
            </a:p>
          </p:txBody>
        </p:sp>
        <p:sp>
          <p:nvSpPr>
            <p:cNvPr id="1274959" name="Rectangle 79"/>
            <p:cNvSpPr>
              <a:spLocks noChangeArrowheads="1"/>
            </p:cNvSpPr>
            <p:nvPr/>
          </p:nvSpPr>
          <p:spPr bwMode="auto">
            <a:xfrm>
              <a:off x="2829" y="1250"/>
              <a:ext cx="280" cy="212"/>
            </a:xfrm>
            <a:prstGeom prst="rect">
              <a:avLst/>
            </a:prstGeom>
            <a:noFill/>
            <a:ln w="12700">
              <a:noFill/>
              <a:miter lim="800000"/>
              <a:headEnd/>
              <a:tailEnd/>
            </a:ln>
            <a:effectLst/>
          </p:spPr>
          <p:txBody>
            <a:bodyPr wrap="none" lIns="90488" tIns="44450" rIns="90488" bIns="44450">
              <a:spAutoFit/>
            </a:bodyPr>
            <a:lstStyle/>
            <a:p>
              <a:r>
                <a:rPr lang="en-US" sz="1600" b="1" dirty="0" smtClean="0">
                  <a:solidFill>
                    <a:schemeClr val="tx1"/>
                  </a:solidFill>
                </a:rPr>
                <a:t>D$</a:t>
              </a:r>
              <a:endParaRPr lang="en-US" sz="1600" b="1" dirty="0">
                <a:solidFill>
                  <a:schemeClr val="tx1"/>
                </a:solidFill>
              </a:endParaRPr>
            </a:p>
          </p:txBody>
        </p:sp>
        <p:grpSp>
          <p:nvGrpSpPr>
            <p:cNvPr id="16" name="Group 80"/>
            <p:cNvGrpSpPr>
              <a:grpSpLocks/>
            </p:cNvGrpSpPr>
            <p:nvPr/>
          </p:nvGrpSpPr>
          <p:grpSpPr bwMode="auto">
            <a:xfrm>
              <a:off x="2880" y="1248"/>
              <a:ext cx="325" cy="289"/>
              <a:chOff x="2600" y="1509"/>
              <a:chExt cx="325" cy="289"/>
            </a:xfrm>
          </p:grpSpPr>
          <p:sp>
            <p:nvSpPr>
              <p:cNvPr id="1274961" name="Freeform 81"/>
              <p:cNvSpPr>
                <a:spLocks/>
              </p:cNvSpPr>
              <p:nvPr/>
            </p:nvSpPr>
            <p:spPr bwMode="auto">
              <a:xfrm>
                <a:off x="2600" y="1509"/>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74962" name="Freeform 82"/>
              <p:cNvSpPr>
                <a:spLocks/>
              </p:cNvSpPr>
              <p:nvPr/>
            </p:nvSpPr>
            <p:spPr bwMode="auto">
              <a:xfrm>
                <a:off x="2761" y="1509"/>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74963" name="Rectangle 83"/>
            <p:cNvSpPr>
              <a:spLocks noChangeArrowheads="1"/>
            </p:cNvSpPr>
            <p:nvPr/>
          </p:nvSpPr>
          <p:spPr bwMode="auto">
            <a:xfrm>
              <a:off x="3321" y="1250"/>
              <a:ext cx="355"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Reg</a:t>
              </a:r>
            </a:p>
          </p:txBody>
        </p:sp>
        <p:grpSp>
          <p:nvGrpSpPr>
            <p:cNvPr id="17" name="Group 84"/>
            <p:cNvGrpSpPr>
              <a:grpSpLocks/>
            </p:cNvGrpSpPr>
            <p:nvPr/>
          </p:nvGrpSpPr>
          <p:grpSpPr bwMode="auto">
            <a:xfrm>
              <a:off x="3348" y="1248"/>
              <a:ext cx="284" cy="289"/>
              <a:chOff x="3068" y="1509"/>
              <a:chExt cx="284" cy="289"/>
            </a:xfrm>
          </p:grpSpPr>
          <p:sp>
            <p:nvSpPr>
              <p:cNvPr id="1274965" name="Freeform 85"/>
              <p:cNvSpPr>
                <a:spLocks/>
              </p:cNvSpPr>
              <p:nvPr/>
            </p:nvSpPr>
            <p:spPr bwMode="auto">
              <a:xfrm>
                <a:off x="3068" y="1509"/>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74966" name="Freeform 86"/>
              <p:cNvSpPr>
                <a:spLocks/>
              </p:cNvSpPr>
              <p:nvPr/>
            </p:nvSpPr>
            <p:spPr bwMode="auto">
              <a:xfrm>
                <a:off x="3209" y="1509"/>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74967" name="Line 87"/>
            <p:cNvSpPr>
              <a:spLocks noChangeShapeType="1"/>
            </p:cNvSpPr>
            <p:nvPr/>
          </p:nvSpPr>
          <p:spPr bwMode="auto">
            <a:xfrm>
              <a:off x="3201" y="1392"/>
              <a:ext cx="139" cy="0"/>
            </a:xfrm>
            <a:prstGeom prst="line">
              <a:avLst/>
            </a:prstGeom>
            <a:noFill/>
            <a:ln w="25400">
              <a:solidFill>
                <a:schemeClr val="tx1"/>
              </a:solidFill>
              <a:round/>
              <a:headEnd/>
              <a:tailEnd/>
            </a:ln>
            <a:effectLst/>
          </p:spPr>
          <p:txBody>
            <a:bodyPr wrap="none" anchor="ctr"/>
            <a:lstStyle/>
            <a:p>
              <a:endParaRPr lang="en-CA"/>
            </a:p>
          </p:txBody>
        </p:sp>
        <p:sp>
          <p:nvSpPr>
            <p:cNvPr id="1274968" name="Line 88"/>
            <p:cNvSpPr>
              <a:spLocks noChangeShapeType="1"/>
            </p:cNvSpPr>
            <p:nvPr/>
          </p:nvSpPr>
          <p:spPr bwMode="auto">
            <a:xfrm>
              <a:off x="2717" y="1392"/>
              <a:ext cx="155" cy="0"/>
            </a:xfrm>
            <a:prstGeom prst="line">
              <a:avLst/>
            </a:prstGeom>
            <a:noFill/>
            <a:ln w="25400">
              <a:solidFill>
                <a:schemeClr val="tx1"/>
              </a:solidFill>
              <a:round/>
              <a:headEnd/>
              <a:tailEnd/>
            </a:ln>
            <a:effectLst/>
          </p:spPr>
          <p:txBody>
            <a:bodyPr wrap="none" anchor="ctr"/>
            <a:lstStyle/>
            <a:p>
              <a:endParaRPr lang="en-CA"/>
            </a:p>
          </p:txBody>
        </p:sp>
        <p:sp>
          <p:nvSpPr>
            <p:cNvPr id="1274969" name="Line 89"/>
            <p:cNvSpPr>
              <a:spLocks noChangeShapeType="1"/>
            </p:cNvSpPr>
            <p:nvPr/>
          </p:nvSpPr>
          <p:spPr bwMode="auto">
            <a:xfrm>
              <a:off x="2332" y="1488"/>
              <a:ext cx="157" cy="0"/>
            </a:xfrm>
            <a:prstGeom prst="line">
              <a:avLst/>
            </a:prstGeom>
            <a:noFill/>
            <a:ln w="25400">
              <a:solidFill>
                <a:schemeClr val="tx1"/>
              </a:solidFill>
              <a:round/>
              <a:headEnd/>
              <a:tailEnd/>
            </a:ln>
            <a:effectLst/>
          </p:spPr>
          <p:txBody>
            <a:bodyPr wrap="none" anchor="ctr"/>
            <a:lstStyle/>
            <a:p>
              <a:endParaRPr lang="en-CA"/>
            </a:p>
          </p:txBody>
        </p:sp>
      </p:grpSp>
      <p:sp>
        <p:nvSpPr>
          <p:cNvPr id="1275009" name="Rectangle 129"/>
          <p:cNvSpPr>
            <a:spLocks noGrp="1" noChangeArrowheads="1"/>
          </p:cNvSpPr>
          <p:nvPr>
            <p:ph type="body" idx="1"/>
          </p:nvPr>
        </p:nvSpPr>
        <p:spPr>
          <a:xfrm>
            <a:off x="381000" y="838200"/>
            <a:ext cx="8153400" cy="2113399"/>
          </a:xfrm>
          <a:noFill/>
          <a:ln/>
        </p:spPr>
        <p:txBody>
          <a:bodyPr/>
          <a:lstStyle/>
          <a:p>
            <a:pPr marL="342900" indent="-342900">
              <a:lnSpc>
                <a:spcPct val="100000"/>
              </a:lnSpc>
              <a:spcBef>
                <a:spcPct val="30000"/>
              </a:spcBef>
            </a:pPr>
            <a:r>
              <a:rPr lang="en-US" sz="2200" dirty="0"/>
              <a:t>For </a:t>
            </a:r>
            <a:r>
              <a:rPr lang="en-US" sz="2200" b="1" dirty="0"/>
              <a:t>loads</a:t>
            </a:r>
            <a:r>
              <a:rPr lang="en-US" sz="2200" dirty="0"/>
              <a:t> immediately followed by </a:t>
            </a:r>
            <a:r>
              <a:rPr lang="en-US" sz="2200" b="1" dirty="0"/>
              <a:t>stores</a:t>
            </a:r>
            <a:r>
              <a:rPr lang="en-US" sz="2200" dirty="0"/>
              <a:t> (memory-to-memory copies) can avoid a stall by adding forwarding hardware from the MEM/WB register to the data memory </a:t>
            </a:r>
            <a:r>
              <a:rPr lang="en-US" sz="2200" dirty="0" smtClean="0"/>
              <a:t>input (</a:t>
            </a:r>
            <a:r>
              <a:rPr lang="en-US" sz="2000" b="1" dirty="0" smtClean="0"/>
              <a:t>MEM-MEM forwarding)</a:t>
            </a:r>
            <a:endParaRPr lang="en-US" sz="2000" b="1" dirty="0"/>
          </a:p>
          <a:p>
            <a:pPr marL="742950" lvl="1" indent="-285750">
              <a:lnSpc>
                <a:spcPct val="100000"/>
              </a:lnSpc>
              <a:spcBef>
                <a:spcPct val="30000"/>
              </a:spcBef>
            </a:pPr>
            <a:r>
              <a:rPr lang="en-US" dirty="0"/>
              <a:t>Would need to add a Forward Unit and a </a:t>
            </a:r>
            <a:r>
              <a:rPr lang="en-US" dirty="0" err="1"/>
              <a:t>mux</a:t>
            </a:r>
            <a:r>
              <a:rPr lang="en-US" dirty="0"/>
              <a:t> to the memory access stage</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2114" name="Rectangle 2"/>
          <p:cNvSpPr>
            <a:spLocks noGrp="1" noChangeArrowheads="1"/>
          </p:cNvSpPr>
          <p:nvPr>
            <p:ph type="title"/>
          </p:nvPr>
        </p:nvSpPr>
        <p:spPr>
          <a:xfrm>
            <a:off x="685800" y="228600"/>
            <a:ext cx="6019277" cy="426142"/>
          </a:xfrm>
          <a:noFill/>
          <a:ln/>
        </p:spPr>
        <p:txBody>
          <a:bodyPr wrap="none"/>
          <a:lstStyle/>
          <a:p>
            <a:r>
              <a:rPr lang="en-US" dirty="0" smtClean="0"/>
              <a:t>Recap: Pipelining for Performance</a:t>
            </a:r>
            <a:endParaRPr lang="en-US" dirty="0"/>
          </a:p>
        </p:txBody>
      </p:sp>
      <p:sp>
        <p:nvSpPr>
          <p:cNvPr id="1242115" name="Rectangle 3"/>
          <p:cNvSpPr>
            <a:spLocks noGrp="1" noChangeArrowheads="1"/>
          </p:cNvSpPr>
          <p:nvPr>
            <p:ph type="body" idx="1"/>
          </p:nvPr>
        </p:nvSpPr>
        <p:spPr>
          <a:xfrm>
            <a:off x="685800" y="838200"/>
            <a:ext cx="7696200" cy="5477397"/>
          </a:xfrm>
          <a:noFill/>
          <a:ln/>
        </p:spPr>
        <p:txBody>
          <a:bodyPr/>
          <a:lstStyle/>
          <a:p>
            <a:pPr>
              <a:lnSpc>
                <a:spcPct val="100000"/>
              </a:lnSpc>
              <a:spcBef>
                <a:spcPct val="35000"/>
              </a:spcBef>
            </a:pPr>
            <a:r>
              <a:rPr lang="en-US" dirty="0"/>
              <a:t>All modern day processors use pipelining</a:t>
            </a:r>
          </a:p>
          <a:p>
            <a:pPr>
              <a:lnSpc>
                <a:spcPct val="100000"/>
              </a:lnSpc>
              <a:spcBef>
                <a:spcPct val="35000"/>
              </a:spcBef>
            </a:pPr>
            <a:r>
              <a:rPr lang="en-US" dirty="0"/>
              <a:t>Pipelining doesn’t help </a:t>
            </a:r>
            <a:r>
              <a:rPr lang="en-US" dirty="0">
                <a:solidFill>
                  <a:schemeClr val="accent1"/>
                </a:solidFill>
              </a:rPr>
              <a:t>latency</a:t>
            </a:r>
            <a:r>
              <a:rPr lang="en-US" dirty="0"/>
              <a:t> of single task, it helps </a:t>
            </a:r>
            <a:r>
              <a:rPr lang="en-US" dirty="0">
                <a:solidFill>
                  <a:schemeClr val="accent1"/>
                </a:solidFill>
              </a:rPr>
              <a:t>throughput</a:t>
            </a:r>
            <a:r>
              <a:rPr lang="en-US" dirty="0"/>
              <a:t> of entire workload</a:t>
            </a:r>
          </a:p>
          <a:p>
            <a:pPr>
              <a:lnSpc>
                <a:spcPct val="100000"/>
              </a:lnSpc>
              <a:spcBef>
                <a:spcPct val="35000"/>
              </a:spcBef>
            </a:pPr>
            <a:r>
              <a:rPr lang="en-US" dirty="0"/>
              <a:t>Potential speedup:  </a:t>
            </a:r>
            <a:r>
              <a:rPr lang="en-US" b="1" dirty="0" smtClean="0">
                <a:solidFill>
                  <a:schemeClr val="accent1"/>
                </a:solidFill>
              </a:rPr>
              <a:t>CPI</a:t>
            </a:r>
            <a:r>
              <a:rPr lang="en-US" dirty="0" smtClean="0">
                <a:solidFill>
                  <a:schemeClr val="accent1"/>
                </a:solidFill>
              </a:rPr>
              <a:t>=?</a:t>
            </a:r>
            <a:r>
              <a:rPr lang="en-US" dirty="0" smtClean="0"/>
              <a:t>,</a:t>
            </a:r>
            <a:r>
              <a:rPr lang="en-US" dirty="0" smtClean="0">
                <a:solidFill>
                  <a:schemeClr val="accent1"/>
                </a:solidFill>
              </a:rPr>
              <a:t> </a:t>
            </a:r>
            <a:r>
              <a:rPr lang="en-US" dirty="0"/>
              <a:t>and </a:t>
            </a:r>
            <a:r>
              <a:rPr lang="en-US" dirty="0" smtClean="0"/>
              <a:t>a faster </a:t>
            </a:r>
            <a:r>
              <a:rPr lang="en-US" b="1" dirty="0" smtClean="0"/>
              <a:t>CC</a:t>
            </a:r>
          </a:p>
          <a:p>
            <a:pPr lvl="1">
              <a:lnSpc>
                <a:spcPct val="100000"/>
              </a:lnSpc>
              <a:spcBef>
                <a:spcPct val="35000"/>
              </a:spcBef>
            </a:pPr>
            <a:r>
              <a:rPr lang="en-US" dirty="0" smtClean="0"/>
              <a:t>Recall CPU time = CPI * CC * IC</a:t>
            </a:r>
            <a:endParaRPr lang="en-US" dirty="0"/>
          </a:p>
          <a:p>
            <a:pPr>
              <a:lnSpc>
                <a:spcPct val="100000"/>
              </a:lnSpc>
              <a:spcBef>
                <a:spcPct val="35000"/>
              </a:spcBef>
            </a:pPr>
            <a:r>
              <a:rPr lang="en-US" dirty="0"/>
              <a:t>Pipeline rate limited by </a:t>
            </a:r>
            <a:r>
              <a:rPr lang="en-US" dirty="0">
                <a:solidFill>
                  <a:schemeClr val="accent1"/>
                </a:solidFill>
              </a:rPr>
              <a:t>slowest</a:t>
            </a:r>
            <a:r>
              <a:rPr lang="en-US" dirty="0"/>
              <a:t> pipeline stage</a:t>
            </a:r>
          </a:p>
          <a:p>
            <a:pPr lvl="1">
              <a:lnSpc>
                <a:spcPct val="100000"/>
              </a:lnSpc>
              <a:spcBef>
                <a:spcPct val="35000"/>
              </a:spcBef>
            </a:pPr>
            <a:r>
              <a:rPr lang="en-US" dirty="0"/>
              <a:t>Unbalanced pipe stages </a:t>
            </a:r>
            <a:r>
              <a:rPr lang="en-US" dirty="0" smtClean="0"/>
              <a:t>make </a:t>
            </a:r>
            <a:r>
              <a:rPr lang="en-US" dirty="0"/>
              <a:t>for inefficiencies</a:t>
            </a:r>
          </a:p>
          <a:p>
            <a:pPr lvl="1">
              <a:lnSpc>
                <a:spcPct val="100000"/>
              </a:lnSpc>
              <a:spcBef>
                <a:spcPct val="35000"/>
              </a:spcBef>
            </a:pPr>
            <a:r>
              <a:rPr lang="en-US" dirty="0"/>
              <a:t>The time to “</a:t>
            </a:r>
            <a:r>
              <a:rPr lang="en-US" dirty="0">
                <a:solidFill>
                  <a:schemeClr val="accent1"/>
                </a:solidFill>
              </a:rPr>
              <a:t>fill</a:t>
            </a:r>
            <a:r>
              <a:rPr lang="en-US" dirty="0"/>
              <a:t>” pipeline and time to “</a:t>
            </a:r>
            <a:r>
              <a:rPr lang="en-US" dirty="0">
                <a:solidFill>
                  <a:schemeClr val="accent1"/>
                </a:solidFill>
              </a:rPr>
              <a:t>drain</a:t>
            </a:r>
            <a:r>
              <a:rPr lang="en-US" dirty="0"/>
              <a:t>” it can impact speedup for deep pipelines and short code runs</a:t>
            </a:r>
          </a:p>
          <a:p>
            <a:pPr>
              <a:lnSpc>
                <a:spcPct val="100000"/>
              </a:lnSpc>
              <a:spcBef>
                <a:spcPct val="35000"/>
              </a:spcBef>
            </a:pPr>
            <a:r>
              <a:rPr lang="en-US" dirty="0"/>
              <a:t>Must detect and resolve hazards</a:t>
            </a:r>
          </a:p>
          <a:p>
            <a:pPr lvl="1">
              <a:lnSpc>
                <a:spcPct val="100000"/>
              </a:lnSpc>
              <a:spcBef>
                <a:spcPct val="35000"/>
              </a:spcBef>
            </a:pPr>
            <a:r>
              <a:rPr lang="en-US" dirty="0" smtClean="0"/>
              <a:t>Can always resolve hazards by waiting (</a:t>
            </a:r>
            <a:r>
              <a:rPr lang="en-US" dirty="0" smtClean="0">
                <a:solidFill>
                  <a:schemeClr val="accent1"/>
                </a:solidFill>
              </a:rPr>
              <a:t>Stalling</a:t>
            </a:r>
            <a:r>
              <a:rPr lang="en-US" dirty="0" smtClean="0"/>
              <a:t>)</a:t>
            </a:r>
          </a:p>
          <a:p>
            <a:pPr lvl="1">
              <a:lnSpc>
                <a:spcPct val="100000"/>
              </a:lnSpc>
              <a:spcBef>
                <a:spcPct val="35000"/>
              </a:spcBef>
            </a:pPr>
            <a:r>
              <a:rPr lang="en-US" dirty="0" smtClean="0"/>
              <a:t>Stalling </a:t>
            </a:r>
            <a:r>
              <a:rPr lang="en-US" dirty="0"/>
              <a:t>negatively affects CPI (makes CPI </a:t>
            </a:r>
            <a:r>
              <a:rPr lang="en-US" dirty="0" smtClean="0"/>
              <a:t>more </a:t>
            </a:r>
            <a:r>
              <a:rPr lang="en-US" dirty="0"/>
              <a:t>than the ideal of 1</a:t>
            </a:r>
            <a:r>
              <a:rPr lang="en-US" dirty="0" smtClean="0"/>
              <a:t>)</a:t>
            </a:r>
          </a:p>
        </p:txBody>
      </p:sp>
      <p:sp>
        <p:nvSpPr>
          <p:cNvPr id="4" name="Slide Number Placeholder 3"/>
          <p:cNvSpPr>
            <a:spLocks noGrp="1"/>
          </p:cNvSpPr>
          <p:nvPr>
            <p:ph type="sldNum" sz="quarter" idx="4"/>
          </p:nvPr>
        </p:nvSpPr>
        <p:spPr/>
        <p:txBody>
          <a:bodyPr/>
          <a:lstStyle/>
          <a:p>
            <a:fld id="{101B89B9-A634-43DB-BA68-EB47C349C293}" type="slidenum">
              <a:rPr lang="en-CA" smtClean="0"/>
              <a:pPr/>
              <a:t>1</a:t>
            </a:fld>
            <a:endParaRPr lang="en-CA"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lstStyle/>
          <a:p>
            <a:r>
              <a:rPr lang="en-US" dirty="0" smtClean="0"/>
              <a:t>Control </a:t>
            </a:r>
            <a:r>
              <a:rPr lang="en-US" dirty="0"/>
              <a:t>Hazards</a:t>
            </a:r>
            <a:endParaRPr lang="en-AU" dirty="0"/>
          </a:p>
        </p:txBody>
      </p:sp>
      <p:sp>
        <p:nvSpPr>
          <p:cNvPr id="348163" name="Rectangle 3"/>
          <p:cNvSpPr>
            <a:spLocks noGrp="1" noChangeArrowheads="1"/>
          </p:cNvSpPr>
          <p:nvPr>
            <p:ph type="body" idx="1"/>
          </p:nvPr>
        </p:nvSpPr>
        <p:spPr>
          <a:xfrm>
            <a:off x="457200" y="1066800"/>
            <a:ext cx="8229600" cy="4817533"/>
          </a:xfrm>
        </p:spPr>
        <p:txBody>
          <a:bodyPr>
            <a:normAutofit/>
          </a:bodyPr>
          <a:lstStyle/>
          <a:p>
            <a:pPr>
              <a:lnSpc>
                <a:spcPct val="90000"/>
              </a:lnSpc>
            </a:pPr>
            <a:r>
              <a:rPr lang="en-US" dirty="0"/>
              <a:t>Branch determines flow of control</a:t>
            </a:r>
          </a:p>
          <a:p>
            <a:pPr lvl="1">
              <a:lnSpc>
                <a:spcPct val="90000"/>
              </a:lnSpc>
            </a:pPr>
            <a:r>
              <a:rPr lang="en-US" dirty="0"/>
              <a:t>Fetching next instruction depends on branch </a:t>
            </a:r>
            <a:r>
              <a:rPr lang="en-US" dirty="0" smtClean="0"/>
              <a:t>outcome</a:t>
            </a:r>
          </a:p>
          <a:p>
            <a:pPr lvl="1"/>
            <a:r>
              <a:rPr lang="en-CA" dirty="0" smtClean="0"/>
              <a:t>The delay in determining the proper instruction to fetch is called a </a:t>
            </a:r>
            <a:r>
              <a:rPr lang="en-CA" b="1" dirty="0" smtClean="0"/>
              <a:t>control hazard </a:t>
            </a:r>
            <a:r>
              <a:rPr lang="en-CA" dirty="0" smtClean="0"/>
              <a:t>or</a:t>
            </a:r>
            <a:r>
              <a:rPr lang="en-CA" i="1" dirty="0" smtClean="0"/>
              <a:t> </a:t>
            </a:r>
            <a:r>
              <a:rPr lang="en-CA" b="1" dirty="0" smtClean="0"/>
              <a:t>branch hazard.</a:t>
            </a:r>
            <a:endParaRPr lang="en-US" b="1" dirty="0"/>
          </a:p>
          <a:p>
            <a:pPr lvl="1">
              <a:lnSpc>
                <a:spcPct val="90000"/>
              </a:lnSpc>
            </a:pPr>
            <a:r>
              <a:rPr lang="en-US" dirty="0"/>
              <a:t>Pipeline can’t always fetch correct instruction</a:t>
            </a:r>
          </a:p>
          <a:p>
            <a:pPr lvl="2">
              <a:lnSpc>
                <a:spcPct val="90000"/>
              </a:lnSpc>
            </a:pPr>
            <a:r>
              <a:rPr lang="en-US" dirty="0"/>
              <a:t>Still working on ID stage of branch</a:t>
            </a:r>
            <a:endParaRPr lang="en-US" dirty="0" smtClean="0"/>
          </a:p>
          <a:p>
            <a:pPr>
              <a:lnSpc>
                <a:spcPct val="90000"/>
              </a:lnSpc>
            </a:pPr>
            <a:r>
              <a:rPr lang="en-US" b="1" dirty="0" err="1" smtClean="0"/>
              <a:t>beq</a:t>
            </a:r>
            <a:r>
              <a:rPr lang="en-US" dirty="0" smtClean="0"/>
              <a:t>, </a:t>
            </a:r>
            <a:r>
              <a:rPr lang="en-US" b="1" dirty="0" err="1" smtClean="0"/>
              <a:t>bne</a:t>
            </a:r>
            <a:r>
              <a:rPr lang="en-US" dirty="0" smtClean="0"/>
              <a:t> in MIPS pipeline </a:t>
            </a:r>
          </a:p>
          <a:p>
            <a:pPr>
              <a:lnSpc>
                <a:spcPct val="90000"/>
              </a:lnSpc>
              <a:buNone/>
            </a:pPr>
            <a:endParaRPr lang="en-US" dirty="0" smtClean="0"/>
          </a:p>
        </p:txBody>
      </p:sp>
      <p:sp>
        <p:nvSpPr>
          <p:cNvPr id="4" name="Slide Number Placeholder 3"/>
          <p:cNvSpPr>
            <a:spLocks noGrp="1"/>
          </p:cNvSpPr>
          <p:nvPr>
            <p:ph type="sldNum" sz="quarter" idx="4"/>
          </p:nvPr>
        </p:nvSpPr>
        <p:spPr/>
        <p:txBody>
          <a:bodyPr/>
          <a:lstStyle/>
          <a:p>
            <a:fld id="{101B89B9-A634-43DB-BA68-EB47C349C293}" type="slidenum">
              <a:rPr lang="en-CA" smtClean="0"/>
              <a:pPr/>
              <a:t>19</a:t>
            </a:fld>
            <a:endParaRPr lang="en-CA"/>
          </a:p>
        </p:txBody>
      </p:sp>
    </p:spTree>
    <p:extLst>
      <p:ext uri="{BB962C8B-B14F-4D97-AF65-F5344CB8AC3E}">
        <p14:creationId xmlns="" xmlns:p14="http://schemas.microsoft.com/office/powerpoint/2010/main" val="17321435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1730" name="Rectangle 2"/>
          <p:cNvSpPr>
            <a:spLocks noGrp="1" noChangeArrowheads="1"/>
          </p:cNvSpPr>
          <p:nvPr>
            <p:ph type="title"/>
          </p:nvPr>
        </p:nvSpPr>
        <p:spPr>
          <a:xfrm>
            <a:off x="457200" y="304800"/>
            <a:ext cx="8153400" cy="372603"/>
          </a:xfrm>
        </p:spPr>
        <p:txBody>
          <a:bodyPr/>
          <a:lstStyle/>
          <a:p>
            <a:r>
              <a:rPr lang="en-US" sz="2400" dirty="0" smtClean="0"/>
              <a:t>Control Hazards Simple Solution Option 1: two Stalls</a:t>
            </a:r>
            <a:endParaRPr lang="en-US" sz="2400" dirty="0"/>
          </a:p>
        </p:txBody>
      </p:sp>
      <p:sp>
        <p:nvSpPr>
          <p:cNvPr id="2761731" name="Rectangle 3"/>
          <p:cNvSpPr>
            <a:spLocks noChangeArrowheads="1"/>
          </p:cNvSpPr>
          <p:nvPr/>
        </p:nvSpPr>
        <p:spPr bwMode="auto">
          <a:xfrm>
            <a:off x="914400" y="6172200"/>
            <a:ext cx="7223130" cy="459100"/>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r>
              <a:rPr lang="en-US" sz="2400" b="1" dirty="0">
                <a:latin typeface="18 VAG Rounded Bold   07390"/>
              </a:rPr>
              <a:t>Where do we do the compare for the branch?</a:t>
            </a:r>
          </a:p>
        </p:txBody>
      </p:sp>
      <p:sp>
        <p:nvSpPr>
          <p:cNvPr id="165" name="Slide Number Placeholder 164"/>
          <p:cNvSpPr>
            <a:spLocks noGrp="1"/>
          </p:cNvSpPr>
          <p:nvPr>
            <p:ph type="sldNum" sz="quarter" idx="4"/>
          </p:nvPr>
        </p:nvSpPr>
        <p:spPr/>
        <p:txBody>
          <a:bodyPr/>
          <a:lstStyle/>
          <a:p>
            <a:fld id="{101B89B9-A634-43DB-BA68-EB47C349C293}" type="slidenum">
              <a:rPr lang="en-CA" smtClean="0"/>
              <a:pPr/>
              <a:t>20</a:t>
            </a:fld>
            <a:endParaRPr lang="en-CA"/>
          </a:p>
        </p:txBody>
      </p:sp>
      <p:grpSp>
        <p:nvGrpSpPr>
          <p:cNvPr id="199" name="Group 198"/>
          <p:cNvGrpSpPr/>
          <p:nvPr/>
        </p:nvGrpSpPr>
        <p:grpSpPr>
          <a:xfrm>
            <a:off x="533400" y="1676400"/>
            <a:ext cx="8208962" cy="4343400"/>
            <a:chOff x="554038" y="990600"/>
            <a:chExt cx="7780338" cy="5056188"/>
          </a:xfrm>
        </p:grpSpPr>
        <p:grpSp>
          <p:nvGrpSpPr>
            <p:cNvPr id="2" name="Group 4"/>
            <p:cNvGrpSpPr>
              <a:grpSpLocks/>
            </p:cNvGrpSpPr>
            <p:nvPr/>
          </p:nvGrpSpPr>
          <p:grpSpPr bwMode="auto">
            <a:xfrm>
              <a:off x="554038" y="990600"/>
              <a:ext cx="7780338" cy="5056188"/>
              <a:chOff x="227" y="551"/>
              <a:chExt cx="4901" cy="3185"/>
            </a:xfrm>
          </p:grpSpPr>
          <p:grpSp>
            <p:nvGrpSpPr>
              <p:cNvPr id="3" name="Group 5"/>
              <p:cNvGrpSpPr>
                <a:grpSpLocks/>
              </p:cNvGrpSpPr>
              <p:nvPr/>
            </p:nvGrpSpPr>
            <p:grpSpPr bwMode="auto">
              <a:xfrm>
                <a:off x="2624" y="1200"/>
                <a:ext cx="340" cy="289"/>
                <a:chOff x="2624" y="1200"/>
                <a:chExt cx="340" cy="289"/>
              </a:xfrm>
            </p:grpSpPr>
            <p:sp>
              <p:nvSpPr>
                <p:cNvPr id="2761734" name="Freeform 6"/>
                <p:cNvSpPr>
                  <a:spLocks/>
                </p:cNvSpPr>
                <p:nvPr/>
              </p:nvSpPr>
              <p:spPr bwMode="auto">
                <a:xfrm>
                  <a:off x="2624" y="1200"/>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61735" name="Freeform 7"/>
                <p:cNvSpPr>
                  <a:spLocks/>
                </p:cNvSpPr>
                <p:nvPr/>
              </p:nvSpPr>
              <p:spPr bwMode="auto">
                <a:xfrm>
                  <a:off x="2793" y="1200"/>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nvGrpSpPr>
              <p:cNvPr id="4" name="Group 8"/>
              <p:cNvGrpSpPr>
                <a:grpSpLocks/>
              </p:cNvGrpSpPr>
              <p:nvPr/>
            </p:nvGrpSpPr>
            <p:grpSpPr bwMode="auto">
              <a:xfrm>
                <a:off x="2624" y="2592"/>
                <a:ext cx="340" cy="289"/>
                <a:chOff x="2624" y="2592"/>
                <a:chExt cx="340" cy="289"/>
              </a:xfrm>
            </p:grpSpPr>
            <p:sp>
              <p:nvSpPr>
                <p:cNvPr id="2761737" name="Freeform 9"/>
                <p:cNvSpPr>
                  <a:spLocks/>
                </p:cNvSpPr>
                <p:nvPr/>
              </p:nvSpPr>
              <p:spPr bwMode="auto">
                <a:xfrm>
                  <a:off x="2624" y="2592"/>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61738" name="Freeform 10"/>
                <p:cNvSpPr>
                  <a:spLocks/>
                </p:cNvSpPr>
                <p:nvPr/>
              </p:nvSpPr>
              <p:spPr bwMode="auto">
                <a:xfrm>
                  <a:off x="2793" y="2592"/>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61739" name="Rectangle 11"/>
              <p:cNvSpPr>
                <a:spLocks noChangeArrowheads="1"/>
              </p:cNvSpPr>
              <p:nvPr/>
            </p:nvSpPr>
            <p:spPr bwMode="auto">
              <a:xfrm>
                <a:off x="2605" y="2594"/>
                <a:ext cx="29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dirty="0">
                    <a:solidFill>
                      <a:schemeClr val="tx1"/>
                    </a:solidFill>
                    <a:latin typeface="Times" pitchFamily="-65" charset="0"/>
                  </a:rPr>
                  <a:t>  I$</a:t>
                </a:r>
              </a:p>
            </p:txBody>
          </p:sp>
          <p:sp>
            <p:nvSpPr>
              <p:cNvPr id="2761740" name="Line 12"/>
              <p:cNvSpPr>
                <a:spLocks noChangeShapeType="1"/>
              </p:cNvSpPr>
              <p:nvPr/>
            </p:nvSpPr>
            <p:spPr bwMode="auto">
              <a:xfrm>
                <a:off x="584" y="1224"/>
                <a:ext cx="0" cy="2032"/>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2761741" name="Line 13"/>
              <p:cNvSpPr>
                <a:spLocks noChangeShapeType="1"/>
              </p:cNvSpPr>
              <p:nvPr/>
            </p:nvSpPr>
            <p:spPr bwMode="auto">
              <a:xfrm>
                <a:off x="984" y="840"/>
                <a:ext cx="3976" cy="0"/>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2761742" name="Rectangle 14"/>
              <p:cNvSpPr>
                <a:spLocks noChangeArrowheads="1"/>
              </p:cNvSpPr>
              <p:nvPr/>
            </p:nvSpPr>
            <p:spPr bwMode="auto">
              <a:xfrm>
                <a:off x="579" y="1302"/>
                <a:ext cx="517" cy="32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a:solidFill>
                      <a:schemeClr val="tx1"/>
                    </a:solidFill>
                    <a:latin typeface="Courier" pitchFamily="-65" charset="0"/>
                  </a:rPr>
                  <a:t>beq</a:t>
                </a:r>
                <a:endParaRPr lang="en-US" sz="2800" b="1">
                  <a:solidFill>
                    <a:schemeClr val="tx1"/>
                  </a:solidFill>
                  <a:latin typeface="Arial" pitchFamily="-65" charset="0"/>
                </a:endParaRPr>
              </a:p>
            </p:txBody>
          </p:sp>
          <p:sp>
            <p:nvSpPr>
              <p:cNvPr id="2761743" name="Rectangle 15"/>
              <p:cNvSpPr>
                <a:spLocks noChangeArrowheads="1"/>
              </p:cNvSpPr>
              <p:nvPr/>
            </p:nvSpPr>
            <p:spPr bwMode="auto">
              <a:xfrm>
                <a:off x="563" y="1718"/>
                <a:ext cx="530" cy="328"/>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dirty="0" err="1" smtClean="0">
                    <a:latin typeface="Arial" pitchFamily="-65" charset="0"/>
                  </a:rPr>
                  <a:t>nop</a:t>
                </a:r>
                <a:endParaRPr lang="en-US" sz="2800" b="1" dirty="0">
                  <a:latin typeface="Arial" pitchFamily="-65" charset="0"/>
                </a:endParaRPr>
              </a:p>
            </p:txBody>
          </p:sp>
          <p:sp>
            <p:nvSpPr>
              <p:cNvPr id="2761744" name="Rectangle 16"/>
              <p:cNvSpPr>
                <a:spLocks noChangeArrowheads="1"/>
              </p:cNvSpPr>
              <p:nvPr/>
            </p:nvSpPr>
            <p:spPr bwMode="auto">
              <a:xfrm>
                <a:off x="579" y="2116"/>
                <a:ext cx="530" cy="328"/>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dirty="0" err="1" smtClean="0">
                    <a:latin typeface="Arial" pitchFamily="-65" charset="0"/>
                  </a:rPr>
                  <a:t>nop</a:t>
                </a:r>
                <a:endParaRPr lang="en-US" sz="2800" b="1" dirty="0">
                  <a:latin typeface="Arial" pitchFamily="-65" charset="0"/>
                </a:endParaRPr>
              </a:p>
            </p:txBody>
          </p:sp>
          <p:sp>
            <p:nvSpPr>
              <p:cNvPr id="2761745" name="Rectangle 17"/>
              <p:cNvSpPr>
                <a:spLocks noChangeArrowheads="1"/>
              </p:cNvSpPr>
              <p:nvPr/>
            </p:nvSpPr>
            <p:spPr bwMode="auto">
              <a:xfrm>
                <a:off x="579" y="2563"/>
                <a:ext cx="606" cy="328"/>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dirty="0" err="1" smtClean="0">
                    <a:solidFill>
                      <a:schemeClr val="tx1"/>
                    </a:solidFill>
                    <a:latin typeface="Arial" pitchFamily="-65" charset="0"/>
                  </a:rPr>
                  <a:t>Instr</a:t>
                </a:r>
                <a:endParaRPr lang="en-US" sz="2800" b="1" dirty="0">
                  <a:solidFill>
                    <a:schemeClr val="tx1"/>
                  </a:solidFill>
                  <a:latin typeface="Arial" pitchFamily="-65" charset="0"/>
                </a:endParaRPr>
              </a:p>
            </p:txBody>
          </p:sp>
          <p:sp>
            <p:nvSpPr>
              <p:cNvPr id="2761746" name="Rectangle 18"/>
              <p:cNvSpPr>
                <a:spLocks noChangeArrowheads="1"/>
              </p:cNvSpPr>
              <p:nvPr/>
            </p:nvSpPr>
            <p:spPr bwMode="auto">
              <a:xfrm>
                <a:off x="550" y="2999"/>
                <a:ext cx="634" cy="382"/>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dirty="0" smtClean="0">
                    <a:solidFill>
                      <a:schemeClr val="tx1"/>
                    </a:solidFill>
                    <a:latin typeface="Arial" pitchFamily="-65" charset="0"/>
                  </a:rPr>
                  <a:t> </a:t>
                </a:r>
                <a:r>
                  <a:rPr lang="en-US" sz="2800" b="1" dirty="0" err="1" smtClean="0">
                    <a:solidFill>
                      <a:schemeClr val="tx1"/>
                    </a:solidFill>
                    <a:latin typeface="Arial" pitchFamily="-65" charset="0"/>
                  </a:rPr>
                  <a:t>Instr</a:t>
                </a:r>
                <a:endParaRPr lang="en-US" sz="2800" b="1" dirty="0">
                  <a:solidFill>
                    <a:schemeClr val="tx1"/>
                  </a:solidFill>
                  <a:latin typeface="Arial" pitchFamily="-65" charset="0"/>
                </a:endParaRPr>
              </a:p>
            </p:txBody>
          </p:sp>
          <p:sp>
            <p:nvSpPr>
              <p:cNvPr id="2761747" name="Line 19"/>
              <p:cNvSpPr>
                <a:spLocks noChangeShapeType="1"/>
              </p:cNvSpPr>
              <p:nvPr/>
            </p:nvSpPr>
            <p:spPr bwMode="auto">
              <a:xfrm>
                <a:off x="1728"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61748" name="Line 20"/>
              <p:cNvSpPr>
                <a:spLocks noChangeShapeType="1"/>
              </p:cNvSpPr>
              <p:nvPr/>
            </p:nvSpPr>
            <p:spPr bwMode="auto">
              <a:xfrm>
                <a:off x="2160"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61749" name="Line 21"/>
              <p:cNvSpPr>
                <a:spLocks noChangeShapeType="1"/>
              </p:cNvSpPr>
              <p:nvPr/>
            </p:nvSpPr>
            <p:spPr bwMode="auto">
              <a:xfrm>
                <a:off x="2592"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61750" name="Line 22"/>
              <p:cNvSpPr>
                <a:spLocks noChangeShapeType="1"/>
              </p:cNvSpPr>
              <p:nvPr/>
            </p:nvSpPr>
            <p:spPr bwMode="auto">
              <a:xfrm>
                <a:off x="3024"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61751" name="Line 23"/>
              <p:cNvSpPr>
                <a:spLocks noChangeShapeType="1"/>
              </p:cNvSpPr>
              <p:nvPr/>
            </p:nvSpPr>
            <p:spPr bwMode="auto">
              <a:xfrm>
                <a:off x="3456"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61752" name="Line 24"/>
              <p:cNvSpPr>
                <a:spLocks noChangeShapeType="1"/>
              </p:cNvSpPr>
              <p:nvPr/>
            </p:nvSpPr>
            <p:spPr bwMode="auto">
              <a:xfrm>
                <a:off x="3888"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61753" name="Line 25"/>
              <p:cNvSpPr>
                <a:spLocks noChangeShapeType="1"/>
              </p:cNvSpPr>
              <p:nvPr/>
            </p:nvSpPr>
            <p:spPr bwMode="auto">
              <a:xfrm>
                <a:off x="4320"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61754" name="Line 26"/>
              <p:cNvSpPr>
                <a:spLocks noChangeShapeType="1"/>
              </p:cNvSpPr>
              <p:nvPr/>
            </p:nvSpPr>
            <p:spPr bwMode="auto">
              <a:xfrm>
                <a:off x="4752"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grpSp>
            <p:nvGrpSpPr>
              <p:cNvPr id="5" name="Group 27"/>
              <p:cNvGrpSpPr>
                <a:grpSpLocks/>
              </p:cNvGrpSpPr>
              <p:nvPr/>
            </p:nvGrpSpPr>
            <p:grpSpPr bwMode="auto">
              <a:xfrm>
                <a:off x="2257" y="1152"/>
                <a:ext cx="225" cy="481"/>
                <a:chOff x="2257" y="1152"/>
                <a:chExt cx="225" cy="481"/>
              </a:xfrm>
            </p:grpSpPr>
            <p:sp>
              <p:nvSpPr>
                <p:cNvPr id="2761756" name="Freeform 28"/>
                <p:cNvSpPr>
                  <a:spLocks/>
                </p:cNvSpPr>
                <p:nvPr/>
              </p:nvSpPr>
              <p:spPr bwMode="auto">
                <a:xfrm>
                  <a:off x="2269" y="1152"/>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61757" name="Rectangle 29"/>
                <p:cNvSpPr>
                  <a:spLocks noChangeArrowheads="1"/>
                </p:cNvSpPr>
                <p:nvPr/>
              </p:nvSpPr>
              <p:spPr bwMode="auto">
                <a:xfrm rot="5400000">
                  <a:off x="2170" y="1274"/>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grpSp>
            <p:nvGrpSpPr>
              <p:cNvPr id="6" name="Group 30"/>
              <p:cNvGrpSpPr>
                <a:grpSpLocks/>
              </p:cNvGrpSpPr>
              <p:nvPr/>
            </p:nvGrpSpPr>
            <p:grpSpPr bwMode="auto">
              <a:xfrm>
                <a:off x="1324" y="1248"/>
                <a:ext cx="359" cy="289"/>
                <a:chOff x="1324" y="1248"/>
                <a:chExt cx="359" cy="289"/>
              </a:xfrm>
            </p:grpSpPr>
            <p:sp>
              <p:nvSpPr>
                <p:cNvPr id="2761759" name="Rectangle 31"/>
                <p:cNvSpPr>
                  <a:spLocks noChangeArrowheads="1"/>
                </p:cNvSpPr>
                <p:nvPr/>
              </p:nvSpPr>
              <p:spPr bwMode="auto">
                <a:xfrm>
                  <a:off x="1324" y="1250"/>
                  <a:ext cx="29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I$</a:t>
                  </a:r>
                </a:p>
              </p:txBody>
            </p:sp>
            <p:grpSp>
              <p:nvGrpSpPr>
                <p:cNvPr id="7" name="Group 32"/>
                <p:cNvGrpSpPr>
                  <a:grpSpLocks/>
                </p:cNvGrpSpPr>
                <p:nvPr/>
              </p:nvGrpSpPr>
              <p:grpSpPr bwMode="auto">
                <a:xfrm>
                  <a:off x="1343" y="1248"/>
                  <a:ext cx="340" cy="289"/>
                  <a:chOff x="1343" y="1248"/>
                  <a:chExt cx="340" cy="289"/>
                </a:xfrm>
              </p:grpSpPr>
              <p:sp>
                <p:nvSpPr>
                  <p:cNvPr id="2761761" name="Freeform 33"/>
                  <p:cNvSpPr>
                    <a:spLocks/>
                  </p:cNvSpPr>
                  <p:nvPr/>
                </p:nvSpPr>
                <p:spPr bwMode="auto">
                  <a:xfrm>
                    <a:off x="1343" y="1248"/>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61762" name="Freeform 34"/>
                  <p:cNvSpPr>
                    <a:spLocks/>
                  </p:cNvSpPr>
                  <p:nvPr/>
                </p:nvSpPr>
                <p:spPr bwMode="auto">
                  <a:xfrm>
                    <a:off x="1512" y="1248"/>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61763" name="Rectangle 35"/>
              <p:cNvSpPr>
                <a:spLocks noChangeArrowheads="1"/>
              </p:cNvSpPr>
              <p:nvPr/>
            </p:nvSpPr>
            <p:spPr bwMode="auto">
              <a:xfrm>
                <a:off x="1784" y="1255"/>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8" name="Group 36"/>
              <p:cNvGrpSpPr>
                <a:grpSpLocks/>
              </p:cNvGrpSpPr>
              <p:nvPr/>
            </p:nvGrpSpPr>
            <p:grpSpPr bwMode="auto">
              <a:xfrm>
                <a:off x="1803" y="1248"/>
                <a:ext cx="296" cy="289"/>
                <a:chOff x="1803" y="1248"/>
                <a:chExt cx="296" cy="289"/>
              </a:xfrm>
            </p:grpSpPr>
            <p:sp>
              <p:nvSpPr>
                <p:cNvPr id="2761765" name="Freeform 37"/>
                <p:cNvSpPr>
                  <a:spLocks/>
                </p:cNvSpPr>
                <p:nvPr/>
              </p:nvSpPr>
              <p:spPr bwMode="auto">
                <a:xfrm>
                  <a:off x="1803" y="1248"/>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61766" name="Freeform 38"/>
                <p:cNvSpPr>
                  <a:spLocks/>
                </p:cNvSpPr>
                <p:nvPr/>
              </p:nvSpPr>
              <p:spPr bwMode="auto">
                <a:xfrm>
                  <a:off x="1951" y="1248"/>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61767" name="Line 39"/>
              <p:cNvSpPr>
                <a:spLocks noChangeShapeType="1"/>
              </p:cNvSpPr>
              <p:nvPr/>
            </p:nvSpPr>
            <p:spPr bwMode="auto">
              <a:xfrm>
                <a:off x="1688" y="1392"/>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61768" name="Freeform 40"/>
              <p:cNvSpPr>
                <a:spLocks/>
              </p:cNvSpPr>
              <p:nvPr/>
            </p:nvSpPr>
            <p:spPr bwMode="auto">
              <a:xfrm>
                <a:off x="1750" y="1296"/>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61769" name="Line 41"/>
              <p:cNvSpPr>
                <a:spLocks noChangeShapeType="1"/>
              </p:cNvSpPr>
              <p:nvPr/>
            </p:nvSpPr>
            <p:spPr bwMode="auto">
              <a:xfrm>
                <a:off x="2104" y="1296"/>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61770" name="Rectangle 42"/>
              <p:cNvSpPr>
                <a:spLocks noChangeArrowheads="1"/>
              </p:cNvSpPr>
              <p:nvPr/>
            </p:nvSpPr>
            <p:spPr bwMode="auto">
              <a:xfrm>
                <a:off x="2601" y="1250"/>
                <a:ext cx="33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sp>
            <p:nvSpPr>
              <p:cNvPr id="2761771" name="Rectangle 43"/>
              <p:cNvSpPr>
                <a:spLocks noChangeArrowheads="1"/>
              </p:cNvSpPr>
              <p:nvPr/>
            </p:nvSpPr>
            <p:spPr bwMode="auto">
              <a:xfrm>
                <a:off x="3093" y="1250"/>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9" name="Group 44"/>
              <p:cNvGrpSpPr>
                <a:grpSpLocks/>
              </p:cNvGrpSpPr>
              <p:nvPr/>
            </p:nvGrpSpPr>
            <p:grpSpPr bwMode="auto">
              <a:xfrm>
                <a:off x="3120" y="1248"/>
                <a:ext cx="284" cy="289"/>
                <a:chOff x="3120" y="1248"/>
                <a:chExt cx="284" cy="289"/>
              </a:xfrm>
            </p:grpSpPr>
            <p:sp>
              <p:nvSpPr>
                <p:cNvPr id="2761773" name="Freeform 45"/>
                <p:cNvSpPr>
                  <a:spLocks/>
                </p:cNvSpPr>
                <p:nvPr/>
              </p:nvSpPr>
              <p:spPr bwMode="auto">
                <a:xfrm>
                  <a:off x="3120" y="1248"/>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61774" name="Freeform 46"/>
                <p:cNvSpPr>
                  <a:spLocks/>
                </p:cNvSpPr>
                <p:nvPr/>
              </p:nvSpPr>
              <p:spPr bwMode="auto">
                <a:xfrm>
                  <a:off x="3261" y="1248"/>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61775" name="Line 47"/>
              <p:cNvSpPr>
                <a:spLocks noChangeShapeType="1"/>
              </p:cNvSpPr>
              <p:nvPr/>
            </p:nvSpPr>
            <p:spPr bwMode="auto">
              <a:xfrm>
                <a:off x="2973" y="1392"/>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61776" name="Line 48"/>
              <p:cNvSpPr>
                <a:spLocks noChangeShapeType="1"/>
              </p:cNvSpPr>
              <p:nvPr/>
            </p:nvSpPr>
            <p:spPr bwMode="auto">
              <a:xfrm>
                <a:off x="2489" y="1392"/>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61778" name="Line 50"/>
              <p:cNvSpPr>
                <a:spLocks noChangeShapeType="1"/>
              </p:cNvSpPr>
              <p:nvPr/>
            </p:nvSpPr>
            <p:spPr bwMode="auto">
              <a:xfrm>
                <a:off x="2104" y="1488"/>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nvGrpSpPr>
              <p:cNvPr id="24" name="Group 110"/>
              <p:cNvGrpSpPr>
                <a:grpSpLocks/>
              </p:cNvGrpSpPr>
              <p:nvPr/>
            </p:nvGrpSpPr>
            <p:grpSpPr bwMode="auto">
              <a:xfrm>
                <a:off x="3538" y="2496"/>
                <a:ext cx="225" cy="481"/>
                <a:chOff x="3538" y="2496"/>
                <a:chExt cx="225" cy="481"/>
              </a:xfrm>
            </p:grpSpPr>
            <p:sp>
              <p:nvSpPr>
                <p:cNvPr id="2761839" name="Freeform 111"/>
                <p:cNvSpPr>
                  <a:spLocks/>
                </p:cNvSpPr>
                <p:nvPr/>
              </p:nvSpPr>
              <p:spPr bwMode="auto">
                <a:xfrm>
                  <a:off x="3550" y="2496"/>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61840" name="Rectangle 112"/>
                <p:cNvSpPr>
                  <a:spLocks noChangeArrowheads="1"/>
                </p:cNvSpPr>
                <p:nvPr/>
              </p:nvSpPr>
              <p:spPr bwMode="auto">
                <a:xfrm rot="5400000">
                  <a:off x="3451" y="2618"/>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sp>
            <p:nvSpPr>
              <p:cNvPr id="2761841" name="Rectangle 113"/>
              <p:cNvSpPr>
                <a:spLocks noChangeArrowheads="1"/>
              </p:cNvSpPr>
              <p:nvPr/>
            </p:nvSpPr>
            <p:spPr bwMode="auto">
              <a:xfrm>
                <a:off x="3065" y="2599"/>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5" name="Group 114"/>
              <p:cNvGrpSpPr>
                <a:grpSpLocks/>
              </p:cNvGrpSpPr>
              <p:nvPr/>
            </p:nvGrpSpPr>
            <p:grpSpPr bwMode="auto">
              <a:xfrm>
                <a:off x="3084" y="2592"/>
                <a:ext cx="296" cy="289"/>
                <a:chOff x="3084" y="2592"/>
                <a:chExt cx="296" cy="289"/>
              </a:xfrm>
            </p:grpSpPr>
            <p:sp>
              <p:nvSpPr>
                <p:cNvPr id="2761843" name="Freeform 115"/>
                <p:cNvSpPr>
                  <a:spLocks/>
                </p:cNvSpPr>
                <p:nvPr/>
              </p:nvSpPr>
              <p:spPr bwMode="auto">
                <a:xfrm>
                  <a:off x="3084" y="2592"/>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61844" name="Freeform 116"/>
                <p:cNvSpPr>
                  <a:spLocks/>
                </p:cNvSpPr>
                <p:nvPr/>
              </p:nvSpPr>
              <p:spPr bwMode="auto">
                <a:xfrm>
                  <a:off x="3232" y="2592"/>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61845" name="Line 117"/>
              <p:cNvSpPr>
                <a:spLocks noChangeShapeType="1"/>
              </p:cNvSpPr>
              <p:nvPr/>
            </p:nvSpPr>
            <p:spPr bwMode="auto">
              <a:xfrm>
                <a:off x="2969" y="2736"/>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61846" name="Freeform 118"/>
              <p:cNvSpPr>
                <a:spLocks/>
              </p:cNvSpPr>
              <p:nvPr/>
            </p:nvSpPr>
            <p:spPr bwMode="auto">
              <a:xfrm>
                <a:off x="3031" y="2640"/>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61847" name="Line 119"/>
              <p:cNvSpPr>
                <a:spLocks noChangeShapeType="1"/>
              </p:cNvSpPr>
              <p:nvPr/>
            </p:nvSpPr>
            <p:spPr bwMode="auto">
              <a:xfrm>
                <a:off x="3385" y="2640"/>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61848" name="Rectangle 120"/>
              <p:cNvSpPr>
                <a:spLocks noChangeArrowheads="1"/>
              </p:cNvSpPr>
              <p:nvPr/>
            </p:nvSpPr>
            <p:spPr bwMode="auto">
              <a:xfrm>
                <a:off x="3882" y="2594"/>
                <a:ext cx="33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26" name="Group 121"/>
              <p:cNvGrpSpPr>
                <a:grpSpLocks/>
              </p:cNvGrpSpPr>
              <p:nvPr/>
            </p:nvGrpSpPr>
            <p:grpSpPr bwMode="auto">
              <a:xfrm>
                <a:off x="3933" y="2592"/>
                <a:ext cx="325" cy="289"/>
                <a:chOff x="3933" y="2592"/>
                <a:chExt cx="325" cy="289"/>
              </a:xfrm>
            </p:grpSpPr>
            <p:sp>
              <p:nvSpPr>
                <p:cNvPr id="2761850" name="Freeform 122"/>
                <p:cNvSpPr>
                  <a:spLocks/>
                </p:cNvSpPr>
                <p:nvPr/>
              </p:nvSpPr>
              <p:spPr bwMode="auto">
                <a:xfrm>
                  <a:off x="3933" y="2592"/>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61851" name="Freeform 123"/>
                <p:cNvSpPr>
                  <a:spLocks/>
                </p:cNvSpPr>
                <p:nvPr/>
              </p:nvSpPr>
              <p:spPr bwMode="auto">
                <a:xfrm>
                  <a:off x="4094" y="2592"/>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61852" name="Rectangle 124"/>
              <p:cNvSpPr>
                <a:spLocks noChangeArrowheads="1"/>
              </p:cNvSpPr>
              <p:nvPr/>
            </p:nvSpPr>
            <p:spPr bwMode="auto">
              <a:xfrm>
                <a:off x="4374" y="2594"/>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7" name="Group 125"/>
              <p:cNvGrpSpPr>
                <a:grpSpLocks/>
              </p:cNvGrpSpPr>
              <p:nvPr/>
            </p:nvGrpSpPr>
            <p:grpSpPr bwMode="auto">
              <a:xfrm>
                <a:off x="4401" y="2592"/>
                <a:ext cx="284" cy="289"/>
                <a:chOff x="4401" y="2592"/>
                <a:chExt cx="284" cy="289"/>
              </a:xfrm>
            </p:grpSpPr>
            <p:sp>
              <p:nvSpPr>
                <p:cNvPr id="2761854" name="Freeform 126"/>
                <p:cNvSpPr>
                  <a:spLocks/>
                </p:cNvSpPr>
                <p:nvPr/>
              </p:nvSpPr>
              <p:spPr bwMode="auto">
                <a:xfrm>
                  <a:off x="4401" y="2592"/>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61855" name="Freeform 127"/>
                <p:cNvSpPr>
                  <a:spLocks/>
                </p:cNvSpPr>
                <p:nvPr/>
              </p:nvSpPr>
              <p:spPr bwMode="auto">
                <a:xfrm>
                  <a:off x="4542" y="2592"/>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61856" name="Line 128"/>
              <p:cNvSpPr>
                <a:spLocks noChangeShapeType="1"/>
              </p:cNvSpPr>
              <p:nvPr/>
            </p:nvSpPr>
            <p:spPr bwMode="auto">
              <a:xfrm>
                <a:off x="4254" y="2736"/>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61857" name="Line 129"/>
              <p:cNvSpPr>
                <a:spLocks noChangeShapeType="1"/>
              </p:cNvSpPr>
              <p:nvPr/>
            </p:nvSpPr>
            <p:spPr bwMode="auto">
              <a:xfrm>
                <a:off x="3770" y="2736"/>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61859" name="Line 131"/>
              <p:cNvSpPr>
                <a:spLocks noChangeShapeType="1"/>
              </p:cNvSpPr>
              <p:nvPr/>
            </p:nvSpPr>
            <p:spPr bwMode="auto">
              <a:xfrm>
                <a:off x="3385" y="2832"/>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nvGrpSpPr>
              <p:cNvPr id="28" name="Group 133"/>
              <p:cNvGrpSpPr>
                <a:grpSpLocks/>
              </p:cNvGrpSpPr>
              <p:nvPr/>
            </p:nvGrpSpPr>
            <p:grpSpPr bwMode="auto">
              <a:xfrm>
                <a:off x="3032" y="2944"/>
                <a:ext cx="2096" cy="481"/>
                <a:chOff x="3032" y="2944"/>
                <a:chExt cx="2096" cy="481"/>
              </a:xfrm>
            </p:grpSpPr>
            <p:grpSp>
              <p:nvGrpSpPr>
                <p:cNvPr id="29" name="Group 134"/>
                <p:cNvGrpSpPr>
                  <a:grpSpLocks/>
                </p:cNvGrpSpPr>
                <p:nvPr/>
              </p:nvGrpSpPr>
              <p:grpSpPr bwMode="auto">
                <a:xfrm>
                  <a:off x="3965" y="2944"/>
                  <a:ext cx="225" cy="481"/>
                  <a:chOff x="3965" y="2944"/>
                  <a:chExt cx="225" cy="481"/>
                </a:xfrm>
              </p:grpSpPr>
              <p:sp>
                <p:nvSpPr>
                  <p:cNvPr id="2761863" name="Freeform 135"/>
                  <p:cNvSpPr>
                    <a:spLocks/>
                  </p:cNvSpPr>
                  <p:nvPr/>
                </p:nvSpPr>
                <p:spPr bwMode="auto">
                  <a:xfrm>
                    <a:off x="3977" y="2944"/>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61864" name="Rectangle 136"/>
                  <p:cNvSpPr>
                    <a:spLocks noChangeArrowheads="1"/>
                  </p:cNvSpPr>
                  <p:nvPr/>
                </p:nvSpPr>
                <p:spPr bwMode="auto">
                  <a:xfrm rot="5400000">
                    <a:off x="3878" y="3066"/>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grpSp>
              <p:nvGrpSpPr>
                <p:cNvPr id="30" name="Group 137"/>
                <p:cNvGrpSpPr>
                  <a:grpSpLocks/>
                </p:cNvGrpSpPr>
                <p:nvPr/>
              </p:nvGrpSpPr>
              <p:grpSpPr bwMode="auto">
                <a:xfrm>
                  <a:off x="3032" y="3040"/>
                  <a:ext cx="359" cy="289"/>
                  <a:chOff x="3032" y="3040"/>
                  <a:chExt cx="359" cy="289"/>
                </a:xfrm>
              </p:grpSpPr>
              <p:sp>
                <p:nvSpPr>
                  <p:cNvPr id="2761866" name="Rectangle 138"/>
                  <p:cNvSpPr>
                    <a:spLocks noChangeArrowheads="1"/>
                  </p:cNvSpPr>
                  <p:nvPr/>
                </p:nvSpPr>
                <p:spPr bwMode="auto">
                  <a:xfrm>
                    <a:off x="3032" y="3042"/>
                    <a:ext cx="29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I$</a:t>
                    </a:r>
                  </a:p>
                </p:txBody>
              </p:sp>
              <p:grpSp>
                <p:nvGrpSpPr>
                  <p:cNvPr id="31" name="Group 139"/>
                  <p:cNvGrpSpPr>
                    <a:grpSpLocks/>
                  </p:cNvGrpSpPr>
                  <p:nvPr/>
                </p:nvGrpSpPr>
                <p:grpSpPr bwMode="auto">
                  <a:xfrm>
                    <a:off x="3051" y="3040"/>
                    <a:ext cx="340" cy="289"/>
                    <a:chOff x="3051" y="3040"/>
                    <a:chExt cx="340" cy="289"/>
                  </a:xfrm>
                </p:grpSpPr>
                <p:sp>
                  <p:nvSpPr>
                    <p:cNvPr id="2761868" name="Freeform 140"/>
                    <p:cNvSpPr>
                      <a:spLocks/>
                    </p:cNvSpPr>
                    <p:nvPr/>
                  </p:nvSpPr>
                  <p:spPr bwMode="auto">
                    <a:xfrm>
                      <a:off x="3051" y="3040"/>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61869" name="Freeform 141"/>
                    <p:cNvSpPr>
                      <a:spLocks/>
                    </p:cNvSpPr>
                    <p:nvPr/>
                  </p:nvSpPr>
                  <p:spPr bwMode="auto">
                    <a:xfrm>
                      <a:off x="3220" y="3040"/>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61870" name="Rectangle 142"/>
                <p:cNvSpPr>
                  <a:spLocks noChangeArrowheads="1"/>
                </p:cNvSpPr>
                <p:nvPr/>
              </p:nvSpPr>
              <p:spPr bwMode="auto">
                <a:xfrm>
                  <a:off x="3492" y="3047"/>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dirty="0" err="1">
                      <a:solidFill>
                        <a:schemeClr val="tx1"/>
                      </a:solidFill>
                      <a:latin typeface="Times" pitchFamily="-65" charset="0"/>
                    </a:rPr>
                    <a:t>Reg</a:t>
                  </a:r>
                  <a:endParaRPr lang="en-US" sz="1600" b="1" dirty="0">
                    <a:solidFill>
                      <a:schemeClr val="tx1"/>
                    </a:solidFill>
                    <a:latin typeface="Times" pitchFamily="-65" charset="0"/>
                  </a:endParaRPr>
                </a:p>
              </p:txBody>
            </p:sp>
            <p:grpSp>
              <p:nvGrpSpPr>
                <p:cNvPr id="2761728" name="Group 143"/>
                <p:cNvGrpSpPr>
                  <a:grpSpLocks/>
                </p:cNvGrpSpPr>
                <p:nvPr/>
              </p:nvGrpSpPr>
              <p:grpSpPr bwMode="auto">
                <a:xfrm>
                  <a:off x="3511" y="3040"/>
                  <a:ext cx="296" cy="289"/>
                  <a:chOff x="3511" y="3040"/>
                  <a:chExt cx="296" cy="289"/>
                </a:xfrm>
              </p:grpSpPr>
              <p:sp>
                <p:nvSpPr>
                  <p:cNvPr id="2761872" name="Freeform 144"/>
                  <p:cNvSpPr>
                    <a:spLocks/>
                  </p:cNvSpPr>
                  <p:nvPr/>
                </p:nvSpPr>
                <p:spPr bwMode="auto">
                  <a:xfrm>
                    <a:off x="3511" y="3040"/>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61873" name="Freeform 145"/>
                  <p:cNvSpPr>
                    <a:spLocks/>
                  </p:cNvSpPr>
                  <p:nvPr/>
                </p:nvSpPr>
                <p:spPr bwMode="auto">
                  <a:xfrm>
                    <a:off x="3659" y="3040"/>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61874" name="Line 146"/>
                <p:cNvSpPr>
                  <a:spLocks noChangeShapeType="1"/>
                </p:cNvSpPr>
                <p:nvPr/>
              </p:nvSpPr>
              <p:spPr bwMode="auto">
                <a:xfrm>
                  <a:off x="3396" y="3184"/>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61875" name="Freeform 147"/>
                <p:cNvSpPr>
                  <a:spLocks/>
                </p:cNvSpPr>
                <p:nvPr/>
              </p:nvSpPr>
              <p:spPr bwMode="auto">
                <a:xfrm>
                  <a:off x="3458" y="3088"/>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61876" name="Line 148"/>
                <p:cNvSpPr>
                  <a:spLocks noChangeShapeType="1"/>
                </p:cNvSpPr>
                <p:nvPr/>
              </p:nvSpPr>
              <p:spPr bwMode="auto">
                <a:xfrm>
                  <a:off x="3812" y="3088"/>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61877" name="Rectangle 149"/>
                <p:cNvSpPr>
                  <a:spLocks noChangeArrowheads="1"/>
                </p:cNvSpPr>
                <p:nvPr/>
              </p:nvSpPr>
              <p:spPr bwMode="auto">
                <a:xfrm>
                  <a:off x="4309" y="3042"/>
                  <a:ext cx="33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2761729" name="Group 150"/>
                <p:cNvGrpSpPr>
                  <a:grpSpLocks/>
                </p:cNvGrpSpPr>
                <p:nvPr/>
              </p:nvGrpSpPr>
              <p:grpSpPr bwMode="auto">
                <a:xfrm>
                  <a:off x="4360" y="3040"/>
                  <a:ext cx="325" cy="289"/>
                  <a:chOff x="4360" y="3040"/>
                  <a:chExt cx="325" cy="289"/>
                </a:xfrm>
              </p:grpSpPr>
              <p:sp>
                <p:nvSpPr>
                  <p:cNvPr id="2761879" name="Freeform 151"/>
                  <p:cNvSpPr>
                    <a:spLocks/>
                  </p:cNvSpPr>
                  <p:nvPr/>
                </p:nvSpPr>
                <p:spPr bwMode="auto">
                  <a:xfrm>
                    <a:off x="4360" y="3040"/>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61880" name="Freeform 152"/>
                  <p:cNvSpPr>
                    <a:spLocks/>
                  </p:cNvSpPr>
                  <p:nvPr/>
                </p:nvSpPr>
                <p:spPr bwMode="auto">
                  <a:xfrm>
                    <a:off x="4521" y="3040"/>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61881" name="Rectangle 153"/>
                <p:cNvSpPr>
                  <a:spLocks noChangeArrowheads="1"/>
                </p:cNvSpPr>
                <p:nvPr/>
              </p:nvSpPr>
              <p:spPr bwMode="auto">
                <a:xfrm>
                  <a:off x="4801" y="3042"/>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761732" name="Group 154"/>
                <p:cNvGrpSpPr>
                  <a:grpSpLocks/>
                </p:cNvGrpSpPr>
                <p:nvPr/>
              </p:nvGrpSpPr>
              <p:grpSpPr bwMode="auto">
                <a:xfrm>
                  <a:off x="4828" y="3040"/>
                  <a:ext cx="284" cy="289"/>
                  <a:chOff x="4828" y="3040"/>
                  <a:chExt cx="284" cy="289"/>
                </a:xfrm>
              </p:grpSpPr>
              <p:sp>
                <p:nvSpPr>
                  <p:cNvPr id="2761883" name="Freeform 155"/>
                  <p:cNvSpPr>
                    <a:spLocks/>
                  </p:cNvSpPr>
                  <p:nvPr/>
                </p:nvSpPr>
                <p:spPr bwMode="auto">
                  <a:xfrm>
                    <a:off x="4828" y="3040"/>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61884" name="Freeform 156"/>
                  <p:cNvSpPr>
                    <a:spLocks/>
                  </p:cNvSpPr>
                  <p:nvPr/>
                </p:nvSpPr>
                <p:spPr bwMode="auto">
                  <a:xfrm>
                    <a:off x="4969" y="3040"/>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61885" name="Line 157"/>
                <p:cNvSpPr>
                  <a:spLocks noChangeShapeType="1"/>
                </p:cNvSpPr>
                <p:nvPr/>
              </p:nvSpPr>
              <p:spPr bwMode="auto">
                <a:xfrm>
                  <a:off x="4681" y="3184"/>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61886" name="Line 158"/>
                <p:cNvSpPr>
                  <a:spLocks noChangeShapeType="1"/>
                </p:cNvSpPr>
                <p:nvPr/>
              </p:nvSpPr>
              <p:spPr bwMode="auto">
                <a:xfrm>
                  <a:off x="4197" y="3184"/>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61888" name="Line 160"/>
                <p:cNvSpPr>
                  <a:spLocks noChangeShapeType="1"/>
                </p:cNvSpPr>
                <p:nvPr/>
              </p:nvSpPr>
              <p:spPr bwMode="auto">
                <a:xfrm>
                  <a:off x="3812" y="3280"/>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sp>
            <p:nvSpPr>
              <p:cNvPr id="2761890" name="Rectangle 162"/>
              <p:cNvSpPr>
                <a:spLocks noChangeArrowheads="1"/>
              </p:cNvSpPr>
              <p:nvPr/>
            </p:nvSpPr>
            <p:spPr bwMode="auto">
              <a:xfrm>
                <a:off x="227" y="876"/>
                <a:ext cx="266" cy="2104"/>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lnSpc>
                    <a:spcPct val="80000"/>
                  </a:lnSpc>
                </a:pPr>
                <a:r>
                  <a:rPr lang="en-US" sz="2400" b="1" dirty="0">
                    <a:solidFill>
                      <a:schemeClr val="tx1"/>
                    </a:solidFill>
                    <a:latin typeface="Arial" pitchFamily="-65" charset="0"/>
                  </a:rPr>
                  <a:t>I</a:t>
                </a:r>
              </a:p>
              <a:p>
                <a:pPr algn="ctr">
                  <a:lnSpc>
                    <a:spcPct val="80000"/>
                  </a:lnSpc>
                </a:pPr>
                <a:r>
                  <a:rPr lang="en-US" sz="2400" b="1" dirty="0" err="1">
                    <a:solidFill>
                      <a:schemeClr val="tx1"/>
                    </a:solidFill>
                    <a:latin typeface="Arial" pitchFamily="-65" charset="0"/>
                  </a:rPr>
                  <a:t>n</a:t>
                </a:r>
                <a:endParaRPr lang="en-US" sz="2400" b="1" dirty="0">
                  <a:solidFill>
                    <a:schemeClr val="tx1"/>
                  </a:solidFill>
                  <a:latin typeface="Arial" pitchFamily="-65" charset="0"/>
                </a:endParaRPr>
              </a:p>
              <a:p>
                <a:pPr algn="ctr">
                  <a:lnSpc>
                    <a:spcPct val="80000"/>
                  </a:lnSpc>
                </a:pPr>
                <a:r>
                  <a:rPr lang="en-US" sz="2400" b="1" dirty="0" err="1">
                    <a:solidFill>
                      <a:schemeClr val="tx1"/>
                    </a:solidFill>
                    <a:latin typeface="Arial" pitchFamily="-65" charset="0"/>
                  </a:rPr>
                  <a:t>s</a:t>
                </a:r>
                <a:endParaRPr lang="en-US" sz="2400" b="1" dirty="0">
                  <a:solidFill>
                    <a:schemeClr val="tx1"/>
                  </a:solidFill>
                  <a:latin typeface="Arial" pitchFamily="-65" charset="0"/>
                </a:endParaRPr>
              </a:p>
              <a:p>
                <a:pPr algn="ctr">
                  <a:lnSpc>
                    <a:spcPct val="80000"/>
                  </a:lnSpc>
                </a:pPr>
                <a:r>
                  <a:rPr lang="en-US" sz="2400" b="1" dirty="0" err="1">
                    <a:solidFill>
                      <a:schemeClr val="tx1"/>
                    </a:solidFill>
                    <a:latin typeface="Arial" pitchFamily="-65" charset="0"/>
                  </a:rPr>
                  <a:t>t</a:t>
                </a:r>
                <a:endParaRPr lang="en-US" sz="2400" b="1" dirty="0">
                  <a:solidFill>
                    <a:schemeClr val="tx1"/>
                  </a:solidFill>
                  <a:latin typeface="Arial" pitchFamily="-65" charset="0"/>
                </a:endParaRPr>
              </a:p>
              <a:p>
                <a:pPr algn="ctr">
                  <a:lnSpc>
                    <a:spcPct val="80000"/>
                  </a:lnSpc>
                </a:pPr>
                <a:r>
                  <a:rPr lang="en-US" sz="2400" b="1" dirty="0" err="1">
                    <a:solidFill>
                      <a:schemeClr val="tx1"/>
                    </a:solidFill>
                    <a:latin typeface="Arial" pitchFamily="-65" charset="0"/>
                  </a:rPr>
                  <a:t>r</a:t>
                </a:r>
                <a:r>
                  <a:rPr lang="en-US" sz="2400" b="1" dirty="0">
                    <a:solidFill>
                      <a:schemeClr val="tx1"/>
                    </a:solidFill>
                    <a:latin typeface="Arial" pitchFamily="-65" charset="0"/>
                  </a:rPr>
                  <a:t>.</a:t>
                </a:r>
              </a:p>
              <a:p>
                <a:pPr algn="ctr">
                  <a:lnSpc>
                    <a:spcPct val="80000"/>
                  </a:lnSpc>
                </a:pPr>
                <a:endParaRPr lang="en-US" sz="2400" b="1" dirty="0">
                  <a:solidFill>
                    <a:schemeClr val="tx1"/>
                  </a:solidFill>
                  <a:latin typeface="Arial" pitchFamily="-65" charset="0"/>
                </a:endParaRPr>
              </a:p>
              <a:p>
                <a:pPr algn="ctr">
                  <a:lnSpc>
                    <a:spcPct val="80000"/>
                  </a:lnSpc>
                </a:pPr>
                <a:r>
                  <a:rPr lang="en-US" sz="2400" b="1" dirty="0">
                    <a:solidFill>
                      <a:schemeClr val="tx1"/>
                    </a:solidFill>
                    <a:latin typeface="Arial" pitchFamily="-65" charset="0"/>
                  </a:rPr>
                  <a:t>O</a:t>
                </a:r>
              </a:p>
              <a:p>
                <a:pPr algn="ctr">
                  <a:lnSpc>
                    <a:spcPct val="80000"/>
                  </a:lnSpc>
                </a:pPr>
                <a:r>
                  <a:rPr lang="en-US" sz="2400" b="1" dirty="0" err="1">
                    <a:solidFill>
                      <a:schemeClr val="tx1"/>
                    </a:solidFill>
                    <a:latin typeface="Arial" pitchFamily="-65" charset="0"/>
                  </a:rPr>
                  <a:t>r</a:t>
                </a:r>
                <a:endParaRPr lang="en-US" sz="2400" b="1" dirty="0">
                  <a:solidFill>
                    <a:schemeClr val="tx1"/>
                  </a:solidFill>
                  <a:latin typeface="Arial" pitchFamily="-65" charset="0"/>
                </a:endParaRPr>
              </a:p>
              <a:p>
                <a:pPr algn="ctr">
                  <a:lnSpc>
                    <a:spcPct val="80000"/>
                  </a:lnSpc>
                </a:pPr>
                <a:r>
                  <a:rPr lang="en-US" sz="2400" b="1" dirty="0" err="1">
                    <a:solidFill>
                      <a:schemeClr val="tx1"/>
                    </a:solidFill>
                    <a:latin typeface="Arial" pitchFamily="-65" charset="0"/>
                  </a:rPr>
                  <a:t>d</a:t>
                </a:r>
                <a:endParaRPr lang="en-US" sz="2400" b="1" dirty="0">
                  <a:solidFill>
                    <a:schemeClr val="tx1"/>
                  </a:solidFill>
                  <a:latin typeface="Arial" pitchFamily="-65" charset="0"/>
                </a:endParaRPr>
              </a:p>
              <a:p>
                <a:pPr algn="ctr">
                  <a:lnSpc>
                    <a:spcPct val="80000"/>
                  </a:lnSpc>
                </a:pPr>
                <a:r>
                  <a:rPr lang="en-US" sz="2400" b="1" dirty="0" err="1">
                    <a:solidFill>
                      <a:schemeClr val="tx1"/>
                    </a:solidFill>
                    <a:latin typeface="Arial" pitchFamily="-65" charset="0"/>
                  </a:rPr>
                  <a:t>e</a:t>
                </a:r>
                <a:endParaRPr lang="en-US" sz="2400" b="1" dirty="0">
                  <a:solidFill>
                    <a:schemeClr val="tx1"/>
                  </a:solidFill>
                  <a:latin typeface="Arial" pitchFamily="-65" charset="0"/>
                </a:endParaRPr>
              </a:p>
              <a:p>
                <a:pPr algn="ctr">
                  <a:lnSpc>
                    <a:spcPct val="80000"/>
                  </a:lnSpc>
                </a:pPr>
                <a:r>
                  <a:rPr lang="en-US" sz="2400" b="1" dirty="0" err="1">
                    <a:solidFill>
                      <a:schemeClr val="tx1"/>
                    </a:solidFill>
                    <a:latin typeface="Arial" pitchFamily="-65" charset="0"/>
                  </a:rPr>
                  <a:t>r</a:t>
                </a:r>
                <a:endParaRPr lang="en-US" sz="2400" b="1" dirty="0">
                  <a:solidFill>
                    <a:schemeClr val="tx1"/>
                  </a:solidFill>
                  <a:latin typeface="Arial" pitchFamily="-65" charset="0"/>
                </a:endParaRPr>
              </a:p>
            </p:txBody>
          </p:sp>
          <p:sp>
            <p:nvSpPr>
              <p:cNvPr id="2761891" name="Rectangle 163"/>
              <p:cNvSpPr>
                <a:spLocks noChangeArrowheads="1"/>
              </p:cNvSpPr>
              <p:nvPr/>
            </p:nvSpPr>
            <p:spPr bwMode="auto">
              <a:xfrm>
                <a:off x="1867" y="551"/>
                <a:ext cx="1890" cy="289"/>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400" b="1" dirty="0">
                    <a:solidFill>
                      <a:schemeClr val="tx1"/>
                    </a:solidFill>
                    <a:latin typeface="Arial" pitchFamily="-65" charset="0"/>
                  </a:rPr>
                  <a:t>Time (clock cycles)</a:t>
                </a:r>
              </a:p>
            </p:txBody>
          </p:sp>
        </p:grpSp>
        <p:sp>
          <p:nvSpPr>
            <p:cNvPr id="2761892" name="Line 164"/>
            <p:cNvSpPr>
              <a:spLocks noChangeShapeType="1"/>
            </p:cNvSpPr>
            <p:nvPr/>
          </p:nvSpPr>
          <p:spPr bwMode="auto">
            <a:xfrm>
              <a:off x="4237323" y="2321176"/>
              <a:ext cx="182277" cy="1946025"/>
            </a:xfrm>
            <a:prstGeom prst="line">
              <a:avLst/>
            </a:prstGeom>
            <a:noFill/>
            <a:ln w="38100">
              <a:solidFill>
                <a:srgbClr val="51DC00"/>
              </a:solidFill>
              <a:round/>
              <a:headEnd/>
              <a:tailEnd type="triangle" w="med" len="med"/>
            </a:ln>
            <a:effectLst/>
          </p:spPr>
          <p:txBody>
            <a:bodyPr wrap="none" anchor="ctr">
              <a:prstTxWarp prst="textNoShape">
                <a:avLst/>
              </a:prstTxWarp>
            </a:bodyPr>
            <a:lstStyle/>
            <a:p>
              <a:endParaRPr lang="en-US"/>
            </a:p>
          </p:txBody>
        </p:sp>
        <p:grpSp>
          <p:nvGrpSpPr>
            <p:cNvPr id="166" name="Group 62"/>
            <p:cNvGrpSpPr>
              <a:grpSpLocks/>
            </p:cNvGrpSpPr>
            <p:nvPr/>
          </p:nvGrpSpPr>
          <p:grpSpPr bwMode="auto">
            <a:xfrm>
              <a:off x="2819400" y="2895600"/>
              <a:ext cx="3733800" cy="381000"/>
              <a:chOff x="3202" y="2544"/>
              <a:chExt cx="2222" cy="432"/>
            </a:xfrm>
          </p:grpSpPr>
          <p:grpSp>
            <p:nvGrpSpPr>
              <p:cNvPr id="167" name="Group 63"/>
              <p:cNvGrpSpPr>
                <a:grpSpLocks/>
              </p:cNvGrpSpPr>
              <p:nvPr/>
            </p:nvGrpSpPr>
            <p:grpSpPr bwMode="auto">
              <a:xfrm>
                <a:off x="3202" y="2559"/>
                <a:ext cx="497" cy="417"/>
                <a:chOff x="2115" y="2560"/>
                <a:chExt cx="497" cy="417"/>
              </a:xfrm>
            </p:grpSpPr>
            <p:sp>
              <p:nvSpPr>
                <p:cNvPr id="180" name="AutoShape 64"/>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181" name="Text Box 65"/>
                <p:cNvSpPr txBox="1">
                  <a:spLocks noChangeArrowheads="1"/>
                </p:cNvSpPr>
                <p:nvPr/>
              </p:nvSpPr>
              <p:spPr bwMode="auto">
                <a:xfrm>
                  <a:off x="2177" y="2573"/>
                  <a:ext cx="435" cy="174"/>
                </a:xfrm>
                <a:prstGeom prst="rect">
                  <a:avLst/>
                </a:prstGeom>
                <a:noFill/>
                <a:ln w="12700">
                  <a:noFill/>
                  <a:miter lim="800000"/>
                  <a:headEnd/>
                  <a:tailEnd/>
                </a:ln>
                <a:effectLst/>
              </p:spPr>
              <p:txBody>
                <a:bodyPr>
                  <a:prstTxWarp prst="textNoShape">
                    <a:avLst/>
                  </a:prstTxWarp>
                  <a:spAutoFit/>
                </a:bodyPr>
                <a:lstStyle/>
                <a:p>
                  <a:r>
                    <a:rPr lang="en-US" sz="1200" b="1" dirty="0">
                      <a:solidFill>
                        <a:schemeClr val="tx1"/>
                      </a:solidFill>
                      <a:latin typeface="Arial" pitchFamily="-65" charset="0"/>
                    </a:rPr>
                    <a:t>bubble</a:t>
                  </a:r>
                </a:p>
              </p:txBody>
            </p:sp>
          </p:grpSp>
          <p:grpSp>
            <p:nvGrpSpPr>
              <p:cNvPr id="168" name="Group 66"/>
              <p:cNvGrpSpPr>
                <a:grpSpLocks/>
              </p:cNvGrpSpPr>
              <p:nvPr/>
            </p:nvGrpSpPr>
            <p:grpSpPr bwMode="auto">
              <a:xfrm>
                <a:off x="3600" y="2544"/>
                <a:ext cx="497" cy="417"/>
                <a:chOff x="2115" y="2560"/>
                <a:chExt cx="497" cy="417"/>
              </a:xfrm>
            </p:grpSpPr>
            <p:sp>
              <p:nvSpPr>
                <p:cNvPr id="178" name="AutoShape 67"/>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179" name="Text Box 68"/>
                <p:cNvSpPr txBox="1">
                  <a:spLocks noChangeArrowheads="1"/>
                </p:cNvSpPr>
                <p:nvPr/>
              </p:nvSpPr>
              <p:spPr bwMode="auto">
                <a:xfrm>
                  <a:off x="2177" y="2573"/>
                  <a:ext cx="435" cy="174"/>
                </a:xfrm>
                <a:prstGeom prst="rect">
                  <a:avLst/>
                </a:prstGeom>
                <a:noFill/>
                <a:ln w="12700">
                  <a:noFill/>
                  <a:miter lim="800000"/>
                  <a:headEnd/>
                  <a:tailEnd/>
                </a:ln>
                <a:effectLst/>
              </p:spPr>
              <p:txBody>
                <a:bodyPr>
                  <a:prstTxWarp prst="textNoShape">
                    <a:avLst/>
                  </a:prstTxWarp>
                  <a:spAutoFit/>
                </a:bodyPr>
                <a:lstStyle/>
                <a:p>
                  <a:r>
                    <a:rPr lang="en-US" sz="1200" b="1" dirty="0">
                      <a:solidFill>
                        <a:schemeClr val="tx1"/>
                      </a:solidFill>
                      <a:latin typeface="Arial" pitchFamily="-65" charset="0"/>
                    </a:rPr>
                    <a:t>bubble</a:t>
                  </a:r>
                </a:p>
              </p:txBody>
            </p:sp>
          </p:grpSp>
          <p:grpSp>
            <p:nvGrpSpPr>
              <p:cNvPr id="169" name="Group 69"/>
              <p:cNvGrpSpPr>
                <a:grpSpLocks/>
              </p:cNvGrpSpPr>
              <p:nvPr/>
            </p:nvGrpSpPr>
            <p:grpSpPr bwMode="auto">
              <a:xfrm>
                <a:off x="4032" y="2544"/>
                <a:ext cx="497" cy="417"/>
                <a:chOff x="2115" y="2560"/>
                <a:chExt cx="497" cy="417"/>
              </a:xfrm>
            </p:grpSpPr>
            <p:sp>
              <p:nvSpPr>
                <p:cNvPr id="176" name="AutoShape 70"/>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177" name="Text Box 71"/>
                <p:cNvSpPr txBox="1">
                  <a:spLocks noChangeArrowheads="1"/>
                </p:cNvSpPr>
                <p:nvPr/>
              </p:nvSpPr>
              <p:spPr bwMode="auto">
                <a:xfrm>
                  <a:off x="2177" y="2573"/>
                  <a:ext cx="435" cy="174"/>
                </a:xfrm>
                <a:prstGeom prst="rect">
                  <a:avLst/>
                </a:prstGeom>
                <a:noFill/>
                <a:ln w="12700">
                  <a:noFill/>
                  <a:miter lim="800000"/>
                  <a:headEnd/>
                  <a:tailEnd/>
                </a:ln>
                <a:effectLst/>
              </p:spPr>
              <p:txBody>
                <a:bodyPr>
                  <a:prstTxWarp prst="textNoShape">
                    <a:avLst/>
                  </a:prstTxWarp>
                  <a:spAutoFit/>
                </a:bodyPr>
                <a:lstStyle/>
                <a:p>
                  <a:r>
                    <a:rPr lang="en-US" sz="1200" b="1" dirty="0">
                      <a:solidFill>
                        <a:schemeClr val="tx1"/>
                      </a:solidFill>
                      <a:latin typeface="Arial" pitchFamily="-65" charset="0"/>
                    </a:rPr>
                    <a:t>bubble</a:t>
                  </a:r>
                </a:p>
              </p:txBody>
            </p:sp>
          </p:grpSp>
          <p:grpSp>
            <p:nvGrpSpPr>
              <p:cNvPr id="170" name="Group 72"/>
              <p:cNvGrpSpPr>
                <a:grpSpLocks/>
              </p:cNvGrpSpPr>
              <p:nvPr/>
            </p:nvGrpSpPr>
            <p:grpSpPr bwMode="auto">
              <a:xfrm>
                <a:off x="4495" y="2544"/>
                <a:ext cx="497" cy="417"/>
                <a:chOff x="2115" y="2560"/>
                <a:chExt cx="497" cy="417"/>
              </a:xfrm>
            </p:grpSpPr>
            <p:sp>
              <p:nvSpPr>
                <p:cNvPr id="174" name="AutoShape 73"/>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175" name="Text Box 74"/>
                <p:cNvSpPr txBox="1">
                  <a:spLocks noChangeArrowheads="1"/>
                </p:cNvSpPr>
                <p:nvPr/>
              </p:nvSpPr>
              <p:spPr bwMode="auto">
                <a:xfrm>
                  <a:off x="2177" y="2573"/>
                  <a:ext cx="435" cy="174"/>
                </a:xfrm>
                <a:prstGeom prst="rect">
                  <a:avLst/>
                </a:prstGeom>
                <a:noFill/>
                <a:ln w="12700">
                  <a:noFill/>
                  <a:miter lim="800000"/>
                  <a:headEnd/>
                  <a:tailEnd/>
                </a:ln>
                <a:effectLst/>
              </p:spPr>
              <p:txBody>
                <a:bodyPr>
                  <a:prstTxWarp prst="textNoShape">
                    <a:avLst/>
                  </a:prstTxWarp>
                  <a:spAutoFit/>
                </a:bodyPr>
                <a:lstStyle/>
                <a:p>
                  <a:r>
                    <a:rPr lang="en-US" sz="1200" b="1" dirty="0">
                      <a:solidFill>
                        <a:schemeClr val="tx1"/>
                      </a:solidFill>
                      <a:latin typeface="Arial" pitchFamily="-65" charset="0"/>
                    </a:rPr>
                    <a:t>bubble</a:t>
                  </a:r>
                </a:p>
              </p:txBody>
            </p:sp>
          </p:grpSp>
          <p:grpSp>
            <p:nvGrpSpPr>
              <p:cNvPr id="171" name="Group 75"/>
              <p:cNvGrpSpPr>
                <a:grpSpLocks/>
              </p:cNvGrpSpPr>
              <p:nvPr/>
            </p:nvGrpSpPr>
            <p:grpSpPr bwMode="auto">
              <a:xfrm>
                <a:off x="4927" y="2544"/>
                <a:ext cx="497" cy="417"/>
                <a:chOff x="2115" y="2560"/>
                <a:chExt cx="497" cy="417"/>
              </a:xfrm>
            </p:grpSpPr>
            <p:sp>
              <p:nvSpPr>
                <p:cNvPr id="172" name="AutoShape 76"/>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173" name="Text Box 77"/>
                <p:cNvSpPr txBox="1">
                  <a:spLocks noChangeArrowheads="1"/>
                </p:cNvSpPr>
                <p:nvPr/>
              </p:nvSpPr>
              <p:spPr bwMode="auto">
                <a:xfrm>
                  <a:off x="2177" y="2573"/>
                  <a:ext cx="435" cy="174"/>
                </a:xfrm>
                <a:prstGeom prst="rect">
                  <a:avLst/>
                </a:prstGeom>
                <a:noFill/>
                <a:ln w="12700">
                  <a:noFill/>
                  <a:miter lim="800000"/>
                  <a:headEnd/>
                  <a:tailEnd/>
                </a:ln>
                <a:effectLst/>
              </p:spPr>
              <p:txBody>
                <a:bodyPr>
                  <a:prstTxWarp prst="textNoShape">
                    <a:avLst/>
                  </a:prstTxWarp>
                  <a:spAutoFit/>
                </a:bodyPr>
                <a:lstStyle/>
                <a:p>
                  <a:r>
                    <a:rPr lang="en-US" sz="1200" b="1" dirty="0">
                      <a:solidFill>
                        <a:schemeClr val="tx1"/>
                      </a:solidFill>
                      <a:latin typeface="Arial" pitchFamily="-65" charset="0"/>
                    </a:rPr>
                    <a:t>bubble</a:t>
                  </a:r>
                </a:p>
              </p:txBody>
            </p:sp>
          </p:grpSp>
        </p:grpSp>
        <p:grpSp>
          <p:nvGrpSpPr>
            <p:cNvPr id="182" name="Group 62"/>
            <p:cNvGrpSpPr>
              <a:grpSpLocks/>
            </p:cNvGrpSpPr>
            <p:nvPr/>
          </p:nvGrpSpPr>
          <p:grpSpPr bwMode="auto">
            <a:xfrm>
              <a:off x="3429000" y="3581400"/>
              <a:ext cx="3733800" cy="381000"/>
              <a:chOff x="3202" y="2544"/>
              <a:chExt cx="2222" cy="432"/>
            </a:xfrm>
          </p:grpSpPr>
          <p:grpSp>
            <p:nvGrpSpPr>
              <p:cNvPr id="183" name="Group 63"/>
              <p:cNvGrpSpPr>
                <a:grpSpLocks/>
              </p:cNvGrpSpPr>
              <p:nvPr/>
            </p:nvGrpSpPr>
            <p:grpSpPr bwMode="auto">
              <a:xfrm>
                <a:off x="3202" y="2559"/>
                <a:ext cx="497" cy="417"/>
                <a:chOff x="2115" y="2560"/>
                <a:chExt cx="497" cy="417"/>
              </a:xfrm>
            </p:grpSpPr>
            <p:sp>
              <p:nvSpPr>
                <p:cNvPr id="196" name="AutoShape 64"/>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197" name="Text Box 65"/>
                <p:cNvSpPr txBox="1">
                  <a:spLocks noChangeArrowheads="1"/>
                </p:cNvSpPr>
                <p:nvPr/>
              </p:nvSpPr>
              <p:spPr bwMode="auto">
                <a:xfrm>
                  <a:off x="2177" y="2573"/>
                  <a:ext cx="435" cy="174"/>
                </a:xfrm>
                <a:prstGeom prst="rect">
                  <a:avLst/>
                </a:prstGeom>
                <a:noFill/>
                <a:ln w="12700">
                  <a:noFill/>
                  <a:miter lim="800000"/>
                  <a:headEnd/>
                  <a:tailEnd/>
                </a:ln>
                <a:effectLst/>
              </p:spPr>
              <p:txBody>
                <a:bodyPr>
                  <a:prstTxWarp prst="textNoShape">
                    <a:avLst/>
                  </a:prstTxWarp>
                  <a:spAutoFit/>
                </a:bodyPr>
                <a:lstStyle/>
                <a:p>
                  <a:r>
                    <a:rPr lang="en-US" sz="1200" b="1" dirty="0">
                      <a:solidFill>
                        <a:schemeClr val="tx1"/>
                      </a:solidFill>
                      <a:latin typeface="Arial" pitchFamily="-65" charset="0"/>
                    </a:rPr>
                    <a:t>bubble</a:t>
                  </a:r>
                </a:p>
              </p:txBody>
            </p:sp>
          </p:grpSp>
          <p:grpSp>
            <p:nvGrpSpPr>
              <p:cNvPr id="184" name="Group 66"/>
              <p:cNvGrpSpPr>
                <a:grpSpLocks/>
              </p:cNvGrpSpPr>
              <p:nvPr/>
            </p:nvGrpSpPr>
            <p:grpSpPr bwMode="auto">
              <a:xfrm>
                <a:off x="3600" y="2544"/>
                <a:ext cx="497" cy="417"/>
                <a:chOff x="2115" y="2560"/>
                <a:chExt cx="497" cy="417"/>
              </a:xfrm>
            </p:grpSpPr>
            <p:sp>
              <p:nvSpPr>
                <p:cNvPr id="194" name="AutoShape 67"/>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195" name="Text Box 68"/>
                <p:cNvSpPr txBox="1">
                  <a:spLocks noChangeArrowheads="1"/>
                </p:cNvSpPr>
                <p:nvPr/>
              </p:nvSpPr>
              <p:spPr bwMode="auto">
                <a:xfrm>
                  <a:off x="2177" y="2573"/>
                  <a:ext cx="435" cy="174"/>
                </a:xfrm>
                <a:prstGeom prst="rect">
                  <a:avLst/>
                </a:prstGeom>
                <a:noFill/>
                <a:ln w="12700">
                  <a:noFill/>
                  <a:miter lim="800000"/>
                  <a:headEnd/>
                  <a:tailEnd/>
                </a:ln>
                <a:effectLst/>
              </p:spPr>
              <p:txBody>
                <a:bodyPr>
                  <a:prstTxWarp prst="textNoShape">
                    <a:avLst/>
                  </a:prstTxWarp>
                  <a:spAutoFit/>
                </a:bodyPr>
                <a:lstStyle/>
                <a:p>
                  <a:r>
                    <a:rPr lang="en-US" sz="1200" b="1" dirty="0">
                      <a:solidFill>
                        <a:schemeClr val="tx1"/>
                      </a:solidFill>
                      <a:latin typeface="Arial" pitchFamily="-65" charset="0"/>
                    </a:rPr>
                    <a:t>bubble</a:t>
                  </a:r>
                </a:p>
              </p:txBody>
            </p:sp>
          </p:grpSp>
          <p:grpSp>
            <p:nvGrpSpPr>
              <p:cNvPr id="185" name="Group 69"/>
              <p:cNvGrpSpPr>
                <a:grpSpLocks/>
              </p:cNvGrpSpPr>
              <p:nvPr/>
            </p:nvGrpSpPr>
            <p:grpSpPr bwMode="auto">
              <a:xfrm>
                <a:off x="4032" y="2544"/>
                <a:ext cx="497" cy="417"/>
                <a:chOff x="2115" y="2560"/>
                <a:chExt cx="497" cy="417"/>
              </a:xfrm>
            </p:grpSpPr>
            <p:sp>
              <p:nvSpPr>
                <p:cNvPr id="192" name="AutoShape 70"/>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193" name="Text Box 71"/>
                <p:cNvSpPr txBox="1">
                  <a:spLocks noChangeArrowheads="1"/>
                </p:cNvSpPr>
                <p:nvPr/>
              </p:nvSpPr>
              <p:spPr bwMode="auto">
                <a:xfrm>
                  <a:off x="2177" y="2573"/>
                  <a:ext cx="435" cy="174"/>
                </a:xfrm>
                <a:prstGeom prst="rect">
                  <a:avLst/>
                </a:prstGeom>
                <a:noFill/>
                <a:ln w="12700">
                  <a:noFill/>
                  <a:miter lim="800000"/>
                  <a:headEnd/>
                  <a:tailEnd/>
                </a:ln>
                <a:effectLst/>
              </p:spPr>
              <p:txBody>
                <a:bodyPr>
                  <a:prstTxWarp prst="textNoShape">
                    <a:avLst/>
                  </a:prstTxWarp>
                  <a:spAutoFit/>
                </a:bodyPr>
                <a:lstStyle/>
                <a:p>
                  <a:r>
                    <a:rPr lang="en-US" sz="1200" b="1" dirty="0">
                      <a:solidFill>
                        <a:schemeClr val="tx1"/>
                      </a:solidFill>
                      <a:latin typeface="Arial" pitchFamily="-65" charset="0"/>
                    </a:rPr>
                    <a:t>bubble</a:t>
                  </a:r>
                </a:p>
              </p:txBody>
            </p:sp>
          </p:grpSp>
          <p:grpSp>
            <p:nvGrpSpPr>
              <p:cNvPr id="186" name="Group 72"/>
              <p:cNvGrpSpPr>
                <a:grpSpLocks/>
              </p:cNvGrpSpPr>
              <p:nvPr/>
            </p:nvGrpSpPr>
            <p:grpSpPr bwMode="auto">
              <a:xfrm>
                <a:off x="4495" y="2544"/>
                <a:ext cx="497" cy="417"/>
                <a:chOff x="2115" y="2560"/>
                <a:chExt cx="497" cy="417"/>
              </a:xfrm>
            </p:grpSpPr>
            <p:sp>
              <p:nvSpPr>
                <p:cNvPr id="190" name="AutoShape 73"/>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191" name="Text Box 74"/>
                <p:cNvSpPr txBox="1">
                  <a:spLocks noChangeArrowheads="1"/>
                </p:cNvSpPr>
                <p:nvPr/>
              </p:nvSpPr>
              <p:spPr bwMode="auto">
                <a:xfrm>
                  <a:off x="2177" y="2573"/>
                  <a:ext cx="435" cy="174"/>
                </a:xfrm>
                <a:prstGeom prst="rect">
                  <a:avLst/>
                </a:prstGeom>
                <a:noFill/>
                <a:ln w="12700">
                  <a:noFill/>
                  <a:miter lim="800000"/>
                  <a:headEnd/>
                  <a:tailEnd/>
                </a:ln>
                <a:effectLst/>
              </p:spPr>
              <p:txBody>
                <a:bodyPr>
                  <a:prstTxWarp prst="textNoShape">
                    <a:avLst/>
                  </a:prstTxWarp>
                  <a:spAutoFit/>
                </a:bodyPr>
                <a:lstStyle/>
                <a:p>
                  <a:r>
                    <a:rPr lang="en-US" sz="1200" b="1" dirty="0">
                      <a:solidFill>
                        <a:schemeClr val="tx1"/>
                      </a:solidFill>
                      <a:latin typeface="Arial" pitchFamily="-65" charset="0"/>
                    </a:rPr>
                    <a:t>bubble</a:t>
                  </a:r>
                </a:p>
              </p:txBody>
            </p:sp>
          </p:grpSp>
          <p:grpSp>
            <p:nvGrpSpPr>
              <p:cNvPr id="187" name="Group 75"/>
              <p:cNvGrpSpPr>
                <a:grpSpLocks/>
              </p:cNvGrpSpPr>
              <p:nvPr/>
            </p:nvGrpSpPr>
            <p:grpSpPr bwMode="auto">
              <a:xfrm>
                <a:off x="4927" y="2544"/>
                <a:ext cx="497" cy="417"/>
                <a:chOff x="2115" y="2560"/>
                <a:chExt cx="497" cy="417"/>
              </a:xfrm>
            </p:grpSpPr>
            <p:sp>
              <p:nvSpPr>
                <p:cNvPr id="188" name="AutoShape 76"/>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189" name="Text Box 77"/>
                <p:cNvSpPr txBox="1">
                  <a:spLocks noChangeArrowheads="1"/>
                </p:cNvSpPr>
                <p:nvPr/>
              </p:nvSpPr>
              <p:spPr bwMode="auto">
                <a:xfrm>
                  <a:off x="2177" y="2573"/>
                  <a:ext cx="435" cy="174"/>
                </a:xfrm>
                <a:prstGeom prst="rect">
                  <a:avLst/>
                </a:prstGeom>
                <a:noFill/>
                <a:ln w="12700">
                  <a:noFill/>
                  <a:miter lim="800000"/>
                  <a:headEnd/>
                  <a:tailEnd/>
                </a:ln>
                <a:effectLst/>
              </p:spPr>
              <p:txBody>
                <a:bodyPr>
                  <a:prstTxWarp prst="textNoShape">
                    <a:avLst/>
                  </a:prstTxWarp>
                  <a:spAutoFit/>
                </a:bodyPr>
                <a:lstStyle/>
                <a:p>
                  <a:r>
                    <a:rPr lang="en-US" sz="1200" b="1" dirty="0">
                      <a:solidFill>
                        <a:schemeClr val="tx1"/>
                      </a:solidFill>
                      <a:latin typeface="Arial" pitchFamily="-65" charset="0"/>
                    </a:rPr>
                    <a:t>bubble</a:t>
                  </a:r>
                </a:p>
              </p:txBody>
            </p:sp>
          </p:grpSp>
        </p:grpSp>
      </p:grpSp>
      <p:sp>
        <p:nvSpPr>
          <p:cNvPr id="200" name="TextBox 199"/>
          <p:cNvSpPr txBox="1"/>
          <p:nvPr/>
        </p:nvSpPr>
        <p:spPr>
          <a:xfrm>
            <a:off x="609600" y="838200"/>
            <a:ext cx="6781800" cy="923330"/>
          </a:xfrm>
          <a:prstGeom prst="rect">
            <a:avLst/>
          </a:prstGeom>
          <a:noFill/>
        </p:spPr>
        <p:txBody>
          <a:bodyPr wrap="square" rtlCol="0">
            <a:spAutoFit/>
          </a:bodyPr>
          <a:lstStyle/>
          <a:p>
            <a:pPr>
              <a:lnSpc>
                <a:spcPct val="90000"/>
              </a:lnSpc>
            </a:pPr>
            <a:r>
              <a:rPr lang="en-US" sz="2000" b="1" dirty="0" smtClean="0">
                <a:solidFill>
                  <a:schemeClr val="tx1"/>
                </a:solidFill>
              </a:rPr>
              <a:t>Stall</a:t>
            </a:r>
            <a:r>
              <a:rPr lang="en-US" sz="2000" i="1" dirty="0" smtClean="0">
                <a:solidFill>
                  <a:schemeClr val="tx1"/>
                </a:solidFill>
              </a:rPr>
              <a:t> </a:t>
            </a:r>
            <a:r>
              <a:rPr lang="en-US" sz="2000" dirty="0" smtClean="0">
                <a:solidFill>
                  <a:schemeClr val="tx1"/>
                </a:solidFill>
              </a:rPr>
              <a:t>on every branch until have new PC value;</a:t>
            </a:r>
          </a:p>
          <a:p>
            <a:pPr>
              <a:lnSpc>
                <a:spcPct val="90000"/>
              </a:lnSpc>
            </a:pPr>
            <a:r>
              <a:rPr lang="en-US" sz="2000" dirty="0" smtClean="0">
                <a:solidFill>
                  <a:schemeClr val="tx1"/>
                </a:solidFill>
              </a:rPr>
              <a:t>Would add 2 bubbles/clock cycles for every Branch! </a:t>
            </a:r>
          </a:p>
          <a:p>
            <a:endParaRPr lang="en-CA" dirty="0"/>
          </a:p>
        </p:txBody>
      </p:sp>
      <p:sp>
        <p:nvSpPr>
          <p:cNvPr id="203" name="Rectangle 107"/>
          <p:cNvSpPr>
            <a:spLocks noChangeArrowheads="1"/>
          </p:cNvSpPr>
          <p:nvPr/>
        </p:nvSpPr>
        <p:spPr bwMode="auto">
          <a:xfrm>
            <a:off x="3886200" y="2209800"/>
            <a:ext cx="488675" cy="305642"/>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400" b="1" dirty="0">
                <a:solidFill>
                  <a:srgbClr val="5A11FD"/>
                </a:solidFill>
                <a:latin typeface="Arial" pitchFamily="-65" charset="0"/>
              </a:rPr>
              <a:t>EX</a:t>
            </a:r>
          </a:p>
        </p:txBody>
      </p:sp>
    </p:spTree>
    <p:extLst>
      <p:ext uri="{BB962C8B-B14F-4D97-AF65-F5344CB8AC3E}">
        <p14:creationId xmlns="" xmlns:p14="http://schemas.microsoft.com/office/powerpoint/2010/main" val="19712455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7617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1731"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7874" name="Rectangle 2"/>
          <p:cNvSpPr>
            <a:spLocks noGrp="1" noChangeArrowheads="1"/>
          </p:cNvSpPr>
          <p:nvPr>
            <p:ph type="title"/>
          </p:nvPr>
        </p:nvSpPr>
        <p:spPr/>
        <p:txBody>
          <a:bodyPr/>
          <a:lstStyle/>
          <a:p>
            <a:r>
              <a:rPr lang="en-US" dirty="0" smtClean="0"/>
              <a:t>Control Hazard: Branching</a:t>
            </a:r>
            <a:endParaRPr lang="en-US" dirty="0"/>
          </a:p>
        </p:txBody>
      </p:sp>
      <p:sp>
        <p:nvSpPr>
          <p:cNvPr id="2767875" name="Rectangle 3"/>
          <p:cNvSpPr>
            <a:spLocks noGrp="1" noChangeArrowheads="1"/>
          </p:cNvSpPr>
          <p:nvPr>
            <p:ph type="body" idx="1"/>
          </p:nvPr>
        </p:nvSpPr>
        <p:spPr>
          <a:xfrm>
            <a:off x="457200" y="1066800"/>
            <a:ext cx="8153400" cy="4114800"/>
          </a:xfrm>
        </p:spPr>
        <p:txBody>
          <a:bodyPr>
            <a:normAutofit/>
          </a:bodyPr>
          <a:lstStyle/>
          <a:p>
            <a:r>
              <a:rPr lang="en-US" sz="2800" dirty="0" smtClean="0"/>
              <a:t>Optimization #1:</a:t>
            </a:r>
          </a:p>
          <a:p>
            <a:pPr lvl="1"/>
            <a:r>
              <a:rPr lang="en-US" sz="2400" dirty="0" smtClean="0"/>
              <a:t>Insert </a:t>
            </a:r>
            <a:r>
              <a:rPr lang="en-US" sz="2400" dirty="0" smtClean="0">
                <a:solidFill>
                  <a:srgbClr val="FF0000"/>
                </a:solidFill>
              </a:rPr>
              <a:t>special branch comparator </a:t>
            </a:r>
            <a:r>
              <a:rPr lang="en-US" sz="2400" dirty="0" smtClean="0"/>
              <a:t>in Stage 2 (</a:t>
            </a:r>
            <a:r>
              <a:rPr lang="en-US" sz="2400" b="1" dirty="0" smtClean="0"/>
              <a:t>Dec</a:t>
            </a:r>
            <a:r>
              <a:rPr lang="en-US" sz="2400" dirty="0" smtClean="0"/>
              <a:t>)</a:t>
            </a:r>
          </a:p>
          <a:p>
            <a:pPr lvl="1"/>
            <a:r>
              <a:rPr lang="en-US" sz="2400" dirty="0" smtClean="0"/>
              <a:t>As soon as instruction is </a:t>
            </a:r>
            <a:r>
              <a:rPr lang="en-US" sz="2400" b="1" dirty="0" smtClean="0"/>
              <a:t>decoded</a:t>
            </a:r>
            <a:r>
              <a:rPr lang="en-US" sz="2400" dirty="0" smtClean="0"/>
              <a:t> (i.e. </a:t>
            </a:r>
            <a:r>
              <a:rPr lang="en-US" sz="2400" dirty="0" err="1" smtClean="0"/>
              <a:t>Opcode</a:t>
            </a:r>
            <a:r>
              <a:rPr lang="en-US" sz="2400" dirty="0" smtClean="0"/>
              <a:t> identifies it as a branch), immediately make a decision and set the new value of the PC</a:t>
            </a:r>
          </a:p>
          <a:p>
            <a:pPr lvl="1"/>
            <a:r>
              <a:rPr lang="en-US" sz="2400" dirty="0" smtClean="0"/>
              <a:t>Benefit:  since branch is complete in Stage 2, only one unnecessary instruction is fetched, so only one no-op is needed</a:t>
            </a:r>
          </a:p>
          <a:p>
            <a:pPr lvl="1"/>
            <a:r>
              <a:rPr lang="en-US" sz="2400" dirty="0" smtClean="0"/>
              <a:t>Side Note:  means that branches are idle in Stages 3, 4 and 5</a:t>
            </a:r>
            <a:endParaRPr lang="en-US" sz="2400" dirty="0"/>
          </a:p>
        </p:txBody>
      </p:sp>
      <p:sp>
        <p:nvSpPr>
          <p:cNvPr id="4" name="Slide Number Placeholder 3"/>
          <p:cNvSpPr>
            <a:spLocks noGrp="1"/>
          </p:cNvSpPr>
          <p:nvPr>
            <p:ph type="sldNum" sz="quarter" idx="4"/>
          </p:nvPr>
        </p:nvSpPr>
        <p:spPr/>
        <p:txBody>
          <a:bodyPr/>
          <a:lstStyle/>
          <a:p>
            <a:fld id="{101B89B9-A634-43DB-BA68-EB47C349C293}" type="slidenum">
              <a:rPr lang="en-CA" smtClean="0"/>
              <a:pPr/>
              <a:t>21</a:t>
            </a:fld>
            <a:endParaRPr lang="en-CA"/>
          </a:p>
        </p:txBody>
      </p:sp>
    </p:spTree>
    <p:extLst>
      <p:ext uri="{BB962C8B-B14F-4D97-AF65-F5344CB8AC3E}">
        <p14:creationId xmlns:p14="http://schemas.microsoft.com/office/powerpoint/2010/main" xmlns="" val="1794686101"/>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9922" name="Rectangle 2"/>
          <p:cNvSpPr>
            <a:spLocks noGrp="1" noChangeArrowheads="1"/>
          </p:cNvSpPr>
          <p:nvPr>
            <p:ph type="title"/>
          </p:nvPr>
        </p:nvSpPr>
        <p:spPr>
          <a:xfrm>
            <a:off x="533400" y="304800"/>
            <a:ext cx="8153400" cy="372603"/>
          </a:xfrm>
        </p:spPr>
        <p:txBody>
          <a:bodyPr/>
          <a:lstStyle/>
          <a:p>
            <a:r>
              <a:rPr lang="en-US" sz="2400" dirty="0" smtClean="0"/>
              <a:t>Special Branch Comparator with One Clock Cycle Stall</a:t>
            </a:r>
            <a:endParaRPr lang="en-US" sz="2400" dirty="0"/>
          </a:p>
        </p:txBody>
      </p:sp>
      <p:sp>
        <p:nvSpPr>
          <p:cNvPr id="2769923" name="Rectangle 3"/>
          <p:cNvSpPr>
            <a:spLocks noChangeArrowheads="1"/>
          </p:cNvSpPr>
          <p:nvPr/>
        </p:nvSpPr>
        <p:spPr bwMode="auto">
          <a:xfrm>
            <a:off x="1066800" y="6035528"/>
            <a:ext cx="6928178" cy="45910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400" b="1" dirty="0">
                <a:latin typeface="18 VAG Rounded Bold   07390"/>
              </a:rPr>
              <a:t>Branch comparator moved to Decode </a:t>
            </a:r>
            <a:r>
              <a:rPr lang="en-US" sz="2400" b="1" dirty="0" smtClean="0">
                <a:latin typeface="18 VAG Rounded Bold   07390"/>
              </a:rPr>
              <a:t>stage</a:t>
            </a:r>
            <a:endParaRPr lang="en-US" sz="2400" b="1" dirty="0">
              <a:latin typeface="18 VAG Rounded Bold   07390"/>
            </a:endParaRPr>
          </a:p>
        </p:txBody>
      </p:sp>
      <p:grpSp>
        <p:nvGrpSpPr>
          <p:cNvPr id="2" name="Group 4"/>
          <p:cNvGrpSpPr>
            <a:grpSpLocks/>
          </p:cNvGrpSpPr>
          <p:nvPr/>
        </p:nvGrpSpPr>
        <p:grpSpPr bwMode="auto">
          <a:xfrm>
            <a:off x="609600" y="990600"/>
            <a:ext cx="7800975" cy="5056188"/>
            <a:chOff x="214" y="551"/>
            <a:chExt cx="4914" cy="3185"/>
          </a:xfrm>
        </p:grpSpPr>
        <p:grpSp>
          <p:nvGrpSpPr>
            <p:cNvPr id="3" name="Group 5"/>
            <p:cNvGrpSpPr>
              <a:grpSpLocks/>
            </p:cNvGrpSpPr>
            <p:nvPr/>
          </p:nvGrpSpPr>
          <p:grpSpPr bwMode="auto">
            <a:xfrm>
              <a:off x="2624" y="1200"/>
              <a:ext cx="340" cy="289"/>
              <a:chOff x="2624" y="1200"/>
              <a:chExt cx="340" cy="289"/>
            </a:xfrm>
          </p:grpSpPr>
          <p:sp>
            <p:nvSpPr>
              <p:cNvPr id="2769926" name="Freeform 6"/>
              <p:cNvSpPr>
                <a:spLocks/>
              </p:cNvSpPr>
              <p:nvPr/>
            </p:nvSpPr>
            <p:spPr bwMode="auto">
              <a:xfrm>
                <a:off x="2624" y="1200"/>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69927" name="Freeform 7"/>
              <p:cNvSpPr>
                <a:spLocks/>
              </p:cNvSpPr>
              <p:nvPr/>
            </p:nvSpPr>
            <p:spPr bwMode="auto">
              <a:xfrm>
                <a:off x="2793" y="1200"/>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nvGrpSpPr>
            <p:cNvPr id="4" name="Group 8"/>
            <p:cNvGrpSpPr>
              <a:grpSpLocks/>
            </p:cNvGrpSpPr>
            <p:nvPr/>
          </p:nvGrpSpPr>
          <p:grpSpPr bwMode="auto">
            <a:xfrm>
              <a:off x="2624" y="2592"/>
              <a:ext cx="340" cy="289"/>
              <a:chOff x="2624" y="2592"/>
              <a:chExt cx="340" cy="289"/>
            </a:xfrm>
          </p:grpSpPr>
          <p:sp>
            <p:nvSpPr>
              <p:cNvPr id="2769929" name="Freeform 9"/>
              <p:cNvSpPr>
                <a:spLocks/>
              </p:cNvSpPr>
              <p:nvPr/>
            </p:nvSpPr>
            <p:spPr bwMode="auto">
              <a:xfrm>
                <a:off x="2624" y="2592"/>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69930" name="Freeform 10"/>
              <p:cNvSpPr>
                <a:spLocks/>
              </p:cNvSpPr>
              <p:nvPr/>
            </p:nvSpPr>
            <p:spPr bwMode="auto">
              <a:xfrm>
                <a:off x="2793" y="2592"/>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69931" name="Rectangle 11"/>
            <p:cNvSpPr>
              <a:spLocks noChangeArrowheads="1"/>
            </p:cNvSpPr>
            <p:nvPr/>
          </p:nvSpPr>
          <p:spPr bwMode="auto">
            <a:xfrm>
              <a:off x="2605" y="2594"/>
              <a:ext cx="29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I$</a:t>
              </a:r>
            </a:p>
          </p:txBody>
        </p:sp>
        <p:sp>
          <p:nvSpPr>
            <p:cNvPr id="2769932" name="Line 12"/>
            <p:cNvSpPr>
              <a:spLocks noChangeShapeType="1"/>
            </p:cNvSpPr>
            <p:nvPr/>
          </p:nvSpPr>
          <p:spPr bwMode="auto">
            <a:xfrm>
              <a:off x="584" y="1224"/>
              <a:ext cx="0" cy="2032"/>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2769933" name="Line 13"/>
            <p:cNvSpPr>
              <a:spLocks noChangeShapeType="1"/>
            </p:cNvSpPr>
            <p:nvPr/>
          </p:nvSpPr>
          <p:spPr bwMode="auto">
            <a:xfrm>
              <a:off x="984" y="840"/>
              <a:ext cx="3976" cy="0"/>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2769934" name="Rectangle 14"/>
            <p:cNvSpPr>
              <a:spLocks noChangeArrowheads="1"/>
            </p:cNvSpPr>
            <p:nvPr/>
          </p:nvSpPr>
          <p:spPr bwMode="auto">
            <a:xfrm>
              <a:off x="579" y="1302"/>
              <a:ext cx="517" cy="32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dirty="0" err="1">
                  <a:solidFill>
                    <a:schemeClr val="tx1"/>
                  </a:solidFill>
                  <a:latin typeface="Courier" pitchFamily="-65" charset="0"/>
                </a:rPr>
                <a:t>beq</a:t>
              </a:r>
              <a:endParaRPr lang="en-US" sz="2800" b="1" dirty="0">
                <a:solidFill>
                  <a:schemeClr val="tx1"/>
                </a:solidFill>
                <a:latin typeface="Arial" pitchFamily="-65" charset="0"/>
              </a:endParaRPr>
            </a:p>
          </p:txBody>
        </p:sp>
        <p:sp>
          <p:nvSpPr>
            <p:cNvPr id="2769935" name="Rectangle 15"/>
            <p:cNvSpPr>
              <a:spLocks noChangeArrowheads="1"/>
            </p:cNvSpPr>
            <p:nvPr/>
          </p:nvSpPr>
          <p:spPr bwMode="auto">
            <a:xfrm>
              <a:off x="563" y="1718"/>
              <a:ext cx="530" cy="328"/>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dirty="0" err="1" smtClean="0">
                  <a:latin typeface="Arial" pitchFamily="-65" charset="0"/>
                </a:rPr>
                <a:t>nop</a:t>
              </a:r>
              <a:endParaRPr lang="en-US" sz="2800" b="1" dirty="0">
                <a:latin typeface="Arial" pitchFamily="-65" charset="0"/>
              </a:endParaRPr>
            </a:p>
          </p:txBody>
        </p:sp>
        <p:sp>
          <p:nvSpPr>
            <p:cNvPr id="2769936" name="Rectangle 16"/>
            <p:cNvSpPr>
              <a:spLocks noChangeArrowheads="1"/>
            </p:cNvSpPr>
            <p:nvPr/>
          </p:nvSpPr>
          <p:spPr bwMode="auto">
            <a:xfrm>
              <a:off x="555" y="2182"/>
              <a:ext cx="668" cy="328"/>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dirty="0" err="1" smtClean="0">
                  <a:solidFill>
                    <a:schemeClr val="tx1"/>
                  </a:solidFill>
                  <a:latin typeface="Arial" pitchFamily="-65" charset="0"/>
                </a:rPr>
                <a:t>Instr</a:t>
              </a:r>
              <a:r>
                <a:rPr lang="en-US" sz="2800" b="1" dirty="0" smtClean="0">
                  <a:solidFill>
                    <a:schemeClr val="tx1"/>
                  </a:solidFill>
                  <a:latin typeface="Arial" pitchFamily="-65" charset="0"/>
                </a:rPr>
                <a:t> </a:t>
              </a:r>
              <a:endParaRPr lang="en-US" sz="2800" b="1" dirty="0">
                <a:solidFill>
                  <a:schemeClr val="tx1"/>
                </a:solidFill>
                <a:latin typeface="Arial" pitchFamily="-65" charset="0"/>
              </a:endParaRPr>
            </a:p>
          </p:txBody>
        </p:sp>
        <p:sp>
          <p:nvSpPr>
            <p:cNvPr id="2769937" name="Rectangle 17"/>
            <p:cNvSpPr>
              <a:spLocks noChangeArrowheads="1"/>
            </p:cNvSpPr>
            <p:nvPr/>
          </p:nvSpPr>
          <p:spPr bwMode="auto">
            <a:xfrm>
              <a:off x="560" y="2612"/>
              <a:ext cx="606" cy="328"/>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dirty="0" err="1" smtClean="0">
                  <a:solidFill>
                    <a:schemeClr val="tx1"/>
                  </a:solidFill>
                  <a:latin typeface="Arial" pitchFamily="-65" charset="0"/>
                </a:rPr>
                <a:t>Instr</a:t>
              </a:r>
              <a:endParaRPr lang="en-US" sz="2800" b="1" dirty="0">
                <a:solidFill>
                  <a:schemeClr val="tx1"/>
                </a:solidFill>
                <a:latin typeface="Arial" pitchFamily="-65" charset="0"/>
              </a:endParaRPr>
            </a:p>
          </p:txBody>
        </p:sp>
        <p:sp>
          <p:nvSpPr>
            <p:cNvPr id="2769938" name="Rectangle 18"/>
            <p:cNvSpPr>
              <a:spLocks noChangeArrowheads="1"/>
            </p:cNvSpPr>
            <p:nvPr/>
          </p:nvSpPr>
          <p:spPr bwMode="auto">
            <a:xfrm>
              <a:off x="587" y="3067"/>
              <a:ext cx="606" cy="328"/>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dirty="0" err="1" smtClean="0">
                  <a:solidFill>
                    <a:schemeClr val="tx1"/>
                  </a:solidFill>
                  <a:latin typeface="Arial" pitchFamily="-65" charset="0"/>
                </a:rPr>
                <a:t>Instr</a:t>
              </a:r>
              <a:endParaRPr lang="en-US" sz="2800" b="1" dirty="0">
                <a:solidFill>
                  <a:schemeClr val="tx1"/>
                </a:solidFill>
                <a:latin typeface="Arial" pitchFamily="-65" charset="0"/>
              </a:endParaRPr>
            </a:p>
          </p:txBody>
        </p:sp>
        <p:sp>
          <p:nvSpPr>
            <p:cNvPr id="2769939" name="Line 19"/>
            <p:cNvSpPr>
              <a:spLocks noChangeShapeType="1"/>
            </p:cNvSpPr>
            <p:nvPr/>
          </p:nvSpPr>
          <p:spPr bwMode="auto">
            <a:xfrm>
              <a:off x="1728"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69940" name="Line 20"/>
            <p:cNvSpPr>
              <a:spLocks noChangeShapeType="1"/>
            </p:cNvSpPr>
            <p:nvPr/>
          </p:nvSpPr>
          <p:spPr bwMode="auto">
            <a:xfrm>
              <a:off x="2160"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69941" name="Line 21"/>
            <p:cNvSpPr>
              <a:spLocks noChangeShapeType="1"/>
            </p:cNvSpPr>
            <p:nvPr/>
          </p:nvSpPr>
          <p:spPr bwMode="auto">
            <a:xfrm>
              <a:off x="2592"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69942" name="Line 22"/>
            <p:cNvSpPr>
              <a:spLocks noChangeShapeType="1"/>
            </p:cNvSpPr>
            <p:nvPr/>
          </p:nvSpPr>
          <p:spPr bwMode="auto">
            <a:xfrm>
              <a:off x="3024"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69943" name="Line 23"/>
            <p:cNvSpPr>
              <a:spLocks noChangeShapeType="1"/>
            </p:cNvSpPr>
            <p:nvPr/>
          </p:nvSpPr>
          <p:spPr bwMode="auto">
            <a:xfrm>
              <a:off x="3456"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69944" name="Line 24"/>
            <p:cNvSpPr>
              <a:spLocks noChangeShapeType="1"/>
            </p:cNvSpPr>
            <p:nvPr/>
          </p:nvSpPr>
          <p:spPr bwMode="auto">
            <a:xfrm>
              <a:off x="3888"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69945" name="Line 25"/>
            <p:cNvSpPr>
              <a:spLocks noChangeShapeType="1"/>
            </p:cNvSpPr>
            <p:nvPr/>
          </p:nvSpPr>
          <p:spPr bwMode="auto">
            <a:xfrm>
              <a:off x="4320"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69946" name="Line 26"/>
            <p:cNvSpPr>
              <a:spLocks noChangeShapeType="1"/>
            </p:cNvSpPr>
            <p:nvPr/>
          </p:nvSpPr>
          <p:spPr bwMode="auto">
            <a:xfrm>
              <a:off x="4752"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grpSp>
          <p:nvGrpSpPr>
            <p:cNvPr id="5" name="Group 27"/>
            <p:cNvGrpSpPr>
              <a:grpSpLocks/>
            </p:cNvGrpSpPr>
            <p:nvPr/>
          </p:nvGrpSpPr>
          <p:grpSpPr bwMode="auto">
            <a:xfrm>
              <a:off x="2257" y="1152"/>
              <a:ext cx="225" cy="481"/>
              <a:chOff x="2257" y="1152"/>
              <a:chExt cx="225" cy="481"/>
            </a:xfrm>
          </p:grpSpPr>
          <p:sp>
            <p:nvSpPr>
              <p:cNvPr id="2769948" name="Freeform 28"/>
              <p:cNvSpPr>
                <a:spLocks/>
              </p:cNvSpPr>
              <p:nvPr/>
            </p:nvSpPr>
            <p:spPr bwMode="auto">
              <a:xfrm>
                <a:off x="2269" y="1152"/>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69949" name="Rectangle 29"/>
              <p:cNvSpPr>
                <a:spLocks noChangeArrowheads="1"/>
              </p:cNvSpPr>
              <p:nvPr/>
            </p:nvSpPr>
            <p:spPr bwMode="auto">
              <a:xfrm rot="5400000">
                <a:off x="2170" y="1274"/>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grpSp>
          <p:nvGrpSpPr>
            <p:cNvPr id="6" name="Group 30"/>
            <p:cNvGrpSpPr>
              <a:grpSpLocks/>
            </p:cNvGrpSpPr>
            <p:nvPr/>
          </p:nvGrpSpPr>
          <p:grpSpPr bwMode="auto">
            <a:xfrm>
              <a:off x="1324" y="1248"/>
              <a:ext cx="359" cy="289"/>
              <a:chOff x="1324" y="1248"/>
              <a:chExt cx="359" cy="289"/>
            </a:xfrm>
          </p:grpSpPr>
          <p:sp>
            <p:nvSpPr>
              <p:cNvPr id="2769951" name="Rectangle 31"/>
              <p:cNvSpPr>
                <a:spLocks noChangeArrowheads="1"/>
              </p:cNvSpPr>
              <p:nvPr/>
            </p:nvSpPr>
            <p:spPr bwMode="auto">
              <a:xfrm>
                <a:off x="1324" y="1250"/>
                <a:ext cx="29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I$</a:t>
                </a:r>
              </a:p>
            </p:txBody>
          </p:sp>
          <p:grpSp>
            <p:nvGrpSpPr>
              <p:cNvPr id="7" name="Group 32"/>
              <p:cNvGrpSpPr>
                <a:grpSpLocks/>
              </p:cNvGrpSpPr>
              <p:nvPr/>
            </p:nvGrpSpPr>
            <p:grpSpPr bwMode="auto">
              <a:xfrm>
                <a:off x="1343" y="1248"/>
                <a:ext cx="340" cy="289"/>
                <a:chOff x="1343" y="1248"/>
                <a:chExt cx="340" cy="289"/>
              </a:xfrm>
            </p:grpSpPr>
            <p:sp>
              <p:nvSpPr>
                <p:cNvPr id="2769953" name="Freeform 33"/>
                <p:cNvSpPr>
                  <a:spLocks/>
                </p:cNvSpPr>
                <p:nvPr/>
              </p:nvSpPr>
              <p:spPr bwMode="auto">
                <a:xfrm>
                  <a:off x="1343" y="1248"/>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69954" name="Freeform 34"/>
                <p:cNvSpPr>
                  <a:spLocks/>
                </p:cNvSpPr>
                <p:nvPr/>
              </p:nvSpPr>
              <p:spPr bwMode="auto">
                <a:xfrm>
                  <a:off x="1512" y="1248"/>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69955" name="Rectangle 35"/>
            <p:cNvSpPr>
              <a:spLocks noChangeArrowheads="1"/>
            </p:cNvSpPr>
            <p:nvPr/>
          </p:nvSpPr>
          <p:spPr bwMode="auto">
            <a:xfrm>
              <a:off x="1784" y="1255"/>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8" name="Group 36"/>
            <p:cNvGrpSpPr>
              <a:grpSpLocks/>
            </p:cNvGrpSpPr>
            <p:nvPr/>
          </p:nvGrpSpPr>
          <p:grpSpPr bwMode="auto">
            <a:xfrm>
              <a:off x="1803" y="1248"/>
              <a:ext cx="296" cy="289"/>
              <a:chOff x="1803" y="1248"/>
              <a:chExt cx="296" cy="289"/>
            </a:xfrm>
          </p:grpSpPr>
          <p:sp>
            <p:nvSpPr>
              <p:cNvPr id="2769957" name="Freeform 37"/>
              <p:cNvSpPr>
                <a:spLocks/>
              </p:cNvSpPr>
              <p:nvPr/>
            </p:nvSpPr>
            <p:spPr bwMode="auto">
              <a:xfrm>
                <a:off x="1803" y="1248"/>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69958" name="Freeform 38"/>
              <p:cNvSpPr>
                <a:spLocks/>
              </p:cNvSpPr>
              <p:nvPr/>
            </p:nvSpPr>
            <p:spPr bwMode="auto">
              <a:xfrm>
                <a:off x="1951" y="1248"/>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69959" name="Line 39"/>
            <p:cNvSpPr>
              <a:spLocks noChangeShapeType="1"/>
            </p:cNvSpPr>
            <p:nvPr/>
          </p:nvSpPr>
          <p:spPr bwMode="auto">
            <a:xfrm>
              <a:off x="1688" y="1392"/>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69960" name="Freeform 40"/>
            <p:cNvSpPr>
              <a:spLocks/>
            </p:cNvSpPr>
            <p:nvPr/>
          </p:nvSpPr>
          <p:spPr bwMode="auto">
            <a:xfrm>
              <a:off x="1750" y="1296"/>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69961" name="Line 41"/>
            <p:cNvSpPr>
              <a:spLocks noChangeShapeType="1"/>
            </p:cNvSpPr>
            <p:nvPr/>
          </p:nvSpPr>
          <p:spPr bwMode="auto">
            <a:xfrm>
              <a:off x="2104" y="1296"/>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69962" name="Rectangle 42"/>
            <p:cNvSpPr>
              <a:spLocks noChangeArrowheads="1"/>
            </p:cNvSpPr>
            <p:nvPr/>
          </p:nvSpPr>
          <p:spPr bwMode="auto">
            <a:xfrm>
              <a:off x="2601" y="1250"/>
              <a:ext cx="33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sp>
          <p:nvSpPr>
            <p:cNvPr id="2769963" name="Rectangle 43"/>
            <p:cNvSpPr>
              <a:spLocks noChangeArrowheads="1"/>
            </p:cNvSpPr>
            <p:nvPr/>
          </p:nvSpPr>
          <p:spPr bwMode="auto">
            <a:xfrm>
              <a:off x="3093" y="1250"/>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9" name="Group 44"/>
            <p:cNvGrpSpPr>
              <a:grpSpLocks/>
            </p:cNvGrpSpPr>
            <p:nvPr/>
          </p:nvGrpSpPr>
          <p:grpSpPr bwMode="auto">
            <a:xfrm>
              <a:off x="3120" y="1248"/>
              <a:ext cx="284" cy="289"/>
              <a:chOff x="3120" y="1248"/>
              <a:chExt cx="284" cy="289"/>
            </a:xfrm>
          </p:grpSpPr>
          <p:sp>
            <p:nvSpPr>
              <p:cNvPr id="2769965" name="Freeform 45"/>
              <p:cNvSpPr>
                <a:spLocks/>
              </p:cNvSpPr>
              <p:nvPr/>
            </p:nvSpPr>
            <p:spPr bwMode="auto">
              <a:xfrm>
                <a:off x="3120" y="1248"/>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69966" name="Freeform 46"/>
              <p:cNvSpPr>
                <a:spLocks/>
              </p:cNvSpPr>
              <p:nvPr/>
            </p:nvSpPr>
            <p:spPr bwMode="auto">
              <a:xfrm>
                <a:off x="3261" y="1248"/>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69967" name="Line 47"/>
            <p:cNvSpPr>
              <a:spLocks noChangeShapeType="1"/>
            </p:cNvSpPr>
            <p:nvPr/>
          </p:nvSpPr>
          <p:spPr bwMode="auto">
            <a:xfrm>
              <a:off x="2973" y="1392"/>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69968" name="Line 48"/>
            <p:cNvSpPr>
              <a:spLocks noChangeShapeType="1"/>
            </p:cNvSpPr>
            <p:nvPr/>
          </p:nvSpPr>
          <p:spPr bwMode="auto">
            <a:xfrm>
              <a:off x="2489" y="1392"/>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69970" name="Line 50"/>
            <p:cNvSpPr>
              <a:spLocks noChangeShapeType="1"/>
            </p:cNvSpPr>
            <p:nvPr/>
          </p:nvSpPr>
          <p:spPr bwMode="auto">
            <a:xfrm>
              <a:off x="2104" y="1488"/>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nvGrpSpPr>
            <p:cNvPr id="17" name="Group 81"/>
            <p:cNvGrpSpPr>
              <a:grpSpLocks/>
            </p:cNvGrpSpPr>
            <p:nvPr/>
          </p:nvGrpSpPr>
          <p:grpSpPr bwMode="auto">
            <a:xfrm>
              <a:off x="2178" y="2048"/>
              <a:ext cx="2096" cy="513"/>
              <a:chOff x="2178" y="2048"/>
              <a:chExt cx="2096" cy="513"/>
            </a:xfrm>
          </p:grpSpPr>
          <p:grpSp>
            <p:nvGrpSpPr>
              <p:cNvPr id="18" name="Group 82"/>
              <p:cNvGrpSpPr>
                <a:grpSpLocks/>
              </p:cNvGrpSpPr>
              <p:nvPr/>
            </p:nvGrpSpPr>
            <p:grpSpPr bwMode="auto">
              <a:xfrm>
                <a:off x="3111" y="2048"/>
                <a:ext cx="225" cy="481"/>
                <a:chOff x="3111" y="2048"/>
                <a:chExt cx="225" cy="481"/>
              </a:xfrm>
            </p:grpSpPr>
            <p:sp>
              <p:nvSpPr>
                <p:cNvPr id="2770003" name="Freeform 83"/>
                <p:cNvSpPr>
                  <a:spLocks/>
                </p:cNvSpPr>
                <p:nvPr/>
              </p:nvSpPr>
              <p:spPr bwMode="auto">
                <a:xfrm>
                  <a:off x="3123" y="2048"/>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70004" name="Rectangle 84"/>
                <p:cNvSpPr>
                  <a:spLocks noChangeArrowheads="1"/>
                </p:cNvSpPr>
                <p:nvPr/>
              </p:nvSpPr>
              <p:spPr bwMode="auto">
                <a:xfrm rot="5400000">
                  <a:off x="3024" y="2170"/>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grpSp>
            <p:nvGrpSpPr>
              <p:cNvPr id="19" name="Group 85"/>
              <p:cNvGrpSpPr>
                <a:grpSpLocks/>
              </p:cNvGrpSpPr>
              <p:nvPr/>
            </p:nvGrpSpPr>
            <p:grpSpPr bwMode="auto">
              <a:xfrm>
                <a:off x="2178" y="2144"/>
                <a:ext cx="359" cy="289"/>
                <a:chOff x="2178" y="2144"/>
                <a:chExt cx="359" cy="289"/>
              </a:xfrm>
            </p:grpSpPr>
            <p:sp>
              <p:nvSpPr>
                <p:cNvPr id="2770006" name="Rectangle 86"/>
                <p:cNvSpPr>
                  <a:spLocks noChangeArrowheads="1"/>
                </p:cNvSpPr>
                <p:nvPr/>
              </p:nvSpPr>
              <p:spPr bwMode="auto">
                <a:xfrm>
                  <a:off x="2178" y="2146"/>
                  <a:ext cx="29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I$</a:t>
                  </a:r>
                </a:p>
              </p:txBody>
            </p:sp>
            <p:grpSp>
              <p:nvGrpSpPr>
                <p:cNvPr id="20" name="Group 87"/>
                <p:cNvGrpSpPr>
                  <a:grpSpLocks/>
                </p:cNvGrpSpPr>
                <p:nvPr/>
              </p:nvGrpSpPr>
              <p:grpSpPr bwMode="auto">
                <a:xfrm>
                  <a:off x="2197" y="2144"/>
                  <a:ext cx="340" cy="289"/>
                  <a:chOff x="2197" y="2144"/>
                  <a:chExt cx="340" cy="289"/>
                </a:xfrm>
              </p:grpSpPr>
              <p:sp>
                <p:nvSpPr>
                  <p:cNvPr id="2770008" name="Freeform 88"/>
                  <p:cNvSpPr>
                    <a:spLocks/>
                  </p:cNvSpPr>
                  <p:nvPr/>
                </p:nvSpPr>
                <p:spPr bwMode="auto">
                  <a:xfrm>
                    <a:off x="2197" y="2144"/>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70009" name="Freeform 89"/>
                  <p:cNvSpPr>
                    <a:spLocks/>
                  </p:cNvSpPr>
                  <p:nvPr/>
                </p:nvSpPr>
                <p:spPr bwMode="auto">
                  <a:xfrm>
                    <a:off x="2366" y="2144"/>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70010" name="Rectangle 90"/>
              <p:cNvSpPr>
                <a:spLocks noChangeArrowheads="1"/>
              </p:cNvSpPr>
              <p:nvPr/>
            </p:nvSpPr>
            <p:spPr bwMode="auto">
              <a:xfrm>
                <a:off x="2638" y="2151"/>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1" name="Group 91"/>
              <p:cNvGrpSpPr>
                <a:grpSpLocks/>
              </p:cNvGrpSpPr>
              <p:nvPr/>
            </p:nvGrpSpPr>
            <p:grpSpPr bwMode="auto">
              <a:xfrm>
                <a:off x="2657" y="2144"/>
                <a:ext cx="296" cy="289"/>
                <a:chOff x="2657" y="2144"/>
                <a:chExt cx="296" cy="289"/>
              </a:xfrm>
            </p:grpSpPr>
            <p:sp>
              <p:nvSpPr>
                <p:cNvPr id="2770012" name="Freeform 92"/>
                <p:cNvSpPr>
                  <a:spLocks/>
                </p:cNvSpPr>
                <p:nvPr/>
              </p:nvSpPr>
              <p:spPr bwMode="auto">
                <a:xfrm>
                  <a:off x="2657" y="2144"/>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70013" name="Freeform 93"/>
                <p:cNvSpPr>
                  <a:spLocks/>
                </p:cNvSpPr>
                <p:nvPr/>
              </p:nvSpPr>
              <p:spPr bwMode="auto">
                <a:xfrm>
                  <a:off x="2805" y="2144"/>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70014" name="Line 94"/>
              <p:cNvSpPr>
                <a:spLocks noChangeShapeType="1"/>
              </p:cNvSpPr>
              <p:nvPr/>
            </p:nvSpPr>
            <p:spPr bwMode="auto">
              <a:xfrm>
                <a:off x="2542" y="2288"/>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70015" name="Freeform 95"/>
              <p:cNvSpPr>
                <a:spLocks/>
              </p:cNvSpPr>
              <p:nvPr/>
            </p:nvSpPr>
            <p:spPr bwMode="auto">
              <a:xfrm>
                <a:off x="2604" y="2192"/>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70016" name="Line 96"/>
              <p:cNvSpPr>
                <a:spLocks noChangeShapeType="1"/>
              </p:cNvSpPr>
              <p:nvPr/>
            </p:nvSpPr>
            <p:spPr bwMode="auto">
              <a:xfrm>
                <a:off x="2958" y="2192"/>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70017" name="Rectangle 97"/>
              <p:cNvSpPr>
                <a:spLocks noChangeArrowheads="1"/>
              </p:cNvSpPr>
              <p:nvPr/>
            </p:nvSpPr>
            <p:spPr bwMode="auto">
              <a:xfrm>
                <a:off x="3455" y="2146"/>
                <a:ext cx="33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22" name="Group 98"/>
              <p:cNvGrpSpPr>
                <a:grpSpLocks/>
              </p:cNvGrpSpPr>
              <p:nvPr/>
            </p:nvGrpSpPr>
            <p:grpSpPr bwMode="auto">
              <a:xfrm>
                <a:off x="3506" y="2144"/>
                <a:ext cx="325" cy="289"/>
                <a:chOff x="3506" y="2144"/>
                <a:chExt cx="325" cy="289"/>
              </a:xfrm>
            </p:grpSpPr>
            <p:sp>
              <p:nvSpPr>
                <p:cNvPr id="2770019" name="Freeform 99"/>
                <p:cNvSpPr>
                  <a:spLocks/>
                </p:cNvSpPr>
                <p:nvPr/>
              </p:nvSpPr>
              <p:spPr bwMode="auto">
                <a:xfrm>
                  <a:off x="3506" y="2144"/>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70020" name="Freeform 100"/>
                <p:cNvSpPr>
                  <a:spLocks/>
                </p:cNvSpPr>
                <p:nvPr/>
              </p:nvSpPr>
              <p:spPr bwMode="auto">
                <a:xfrm>
                  <a:off x="3667" y="2144"/>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70021" name="Rectangle 101"/>
              <p:cNvSpPr>
                <a:spLocks noChangeArrowheads="1"/>
              </p:cNvSpPr>
              <p:nvPr/>
            </p:nvSpPr>
            <p:spPr bwMode="auto">
              <a:xfrm>
                <a:off x="3947" y="2146"/>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3" name="Group 102"/>
              <p:cNvGrpSpPr>
                <a:grpSpLocks/>
              </p:cNvGrpSpPr>
              <p:nvPr/>
            </p:nvGrpSpPr>
            <p:grpSpPr bwMode="auto">
              <a:xfrm>
                <a:off x="3974" y="2144"/>
                <a:ext cx="284" cy="289"/>
                <a:chOff x="3974" y="2144"/>
                <a:chExt cx="284" cy="289"/>
              </a:xfrm>
            </p:grpSpPr>
            <p:sp>
              <p:nvSpPr>
                <p:cNvPr id="2770023" name="Freeform 103"/>
                <p:cNvSpPr>
                  <a:spLocks/>
                </p:cNvSpPr>
                <p:nvPr/>
              </p:nvSpPr>
              <p:spPr bwMode="auto">
                <a:xfrm>
                  <a:off x="3974" y="2144"/>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70024" name="Freeform 104"/>
                <p:cNvSpPr>
                  <a:spLocks/>
                </p:cNvSpPr>
                <p:nvPr/>
              </p:nvSpPr>
              <p:spPr bwMode="auto">
                <a:xfrm>
                  <a:off x="4115" y="2144"/>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70025" name="Line 105"/>
              <p:cNvSpPr>
                <a:spLocks noChangeShapeType="1"/>
              </p:cNvSpPr>
              <p:nvPr/>
            </p:nvSpPr>
            <p:spPr bwMode="auto">
              <a:xfrm>
                <a:off x="3827" y="2288"/>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70026" name="Line 106"/>
              <p:cNvSpPr>
                <a:spLocks noChangeShapeType="1"/>
              </p:cNvSpPr>
              <p:nvPr/>
            </p:nvSpPr>
            <p:spPr bwMode="auto">
              <a:xfrm>
                <a:off x="3343" y="2288"/>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70027" name="Freeform 107"/>
              <p:cNvSpPr>
                <a:spLocks/>
              </p:cNvSpPr>
              <p:nvPr/>
            </p:nvSpPr>
            <p:spPr bwMode="auto">
              <a:xfrm>
                <a:off x="3464" y="2288"/>
                <a:ext cx="431" cy="193"/>
              </a:xfrm>
              <a:custGeom>
                <a:avLst/>
                <a:gdLst/>
                <a:ahLst/>
                <a:cxnLst>
                  <a:cxn ang="0">
                    <a:pos x="0" y="0"/>
                  </a:cxn>
                  <a:cxn ang="0">
                    <a:pos x="0" y="192"/>
                  </a:cxn>
                  <a:cxn ang="0">
                    <a:pos x="391" y="192"/>
                  </a:cxn>
                  <a:cxn ang="0">
                    <a:pos x="391" y="64"/>
                  </a:cxn>
                  <a:cxn ang="0">
                    <a:pos x="430" y="0"/>
                  </a:cxn>
                </a:cxnLst>
                <a:rect l="0" t="0" r="r" b="b"/>
                <a:pathLst>
                  <a:path w="431" h="193">
                    <a:moveTo>
                      <a:pt x="0" y="0"/>
                    </a:moveTo>
                    <a:lnTo>
                      <a:pt x="0" y="192"/>
                    </a:lnTo>
                    <a:lnTo>
                      <a:pt x="391" y="192"/>
                    </a:lnTo>
                    <a:lnTo>
                      <a:pt x="391" y="64"/>
                    </a:lnTo>
                    <a:lnTo>
                      <a:pt x="430"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70028" name="Line 108"/>
              <p:cNvSpPr>
                <a:spLocks noChangeShapeType="1"/>
              </p:cNvSpPr>
              <p:nvPr/>
            </p:nvSpPr>
            <p:spPr bwMode="auto">
              <a:xfrm>
                <a:off x="2958" y="2384"/>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70029" name="Freeform 109"/>
              <p:cNvSpPr>
                <a:spLocks/>
              </p:cNvSpPr>
              <p:nvPr/>
            </p:nvSpPr>
            <p:spPr bwMode="auto">
              <a:xfrm>
                <a:off x="3051" y="2283"/>
                <a:ext cx="337" cy="278"/>
              </a:xfrm>
              <a:custGeom>
                <a:avLst/>
                <a:gdLst/>
                <a:ahLst/>
                <a:cxnLst>
                  <a:cxn ang="0">
                    <a:pos x="0" y="101"/>
                  </a:cxn>
                  <a:cxn ang="0">
                    <a:pos x="0" y="277"/>
                  </a:cxn>
                  <a:cxn ang="0">
                    <a:pos x="294" y="277"/>
                  </a:cxn>
                  <a:cxn ang="0">
                    <a:pos x="294" y="90"/>
                  </a:cxn>
                  <a:cxn ang="0">
                    <a:pos x="336" y="0"/>
                  </a:cxn>
                </a:cxnLst>
                <a:rect l="0" t="0" r="r" b="b"/>
                <a:pathLst>
                  <a:path w="337" h="278">
                    <a:moveTo>
                      <a:pt x="0" y="101"/>
                    </a:moveTo>
                    <a:lnTo>
                      <a:pt x="0" y="277"/>
                    </a:lnTo>
                    <a:lnTo>
                      <a:pt x="294" y="277"/>
                    </a:lnTo>
                    <a:lnTo>
                      <a:pt x="294" y="90"/>
                    </a:lnTo>
                    <a:lnTo>
                      <a:pt x="336"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nvGrpSpPr>
            <p:cNvPr id="24" name="Group 110"/>
            <p:cNvGrpSpPr>
              <a:grpSpLocks/>
            </p:cNvGrpSpPr>
            <p:nvPr/>
          </p:nvGrpSpPr>
          <p:grpSpPr bwMode="auto">
            <a:xfrm>
              <a:off x="3538" y="2496"/>
              <a:ext cx="225" cy="481"/>
              <a:chOff x="3538" y="2496"/>
              <a:chExt cx="225" cy="481"/>
            </a:xfrm>
          </p:grpSpPr>
          <p:sp>
            <p:nvSpPr>
              <p:cNvPr id="2770031" name="Freeform 111"/>
              <p:cNvSpPr>
                <a:spLocks/>
              </p:cNvSpPr>
              <p:nvPr/>
            </p:nvSpPr>
            <p:spPr bwMode="auto">
              <a:xfrm>
                <a:off x="3550" y="2496"/>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70032" name="Rectangle 112"/>
              <p:cNvSpPr>
                <a:spLocks noChangeArrowheads="1"/>
              </p:cNvSpPr>
              <p:nvPr/>
            </p:nvSpPr>
            <p:spPr bwMode="auto">
              <a:xfrm rot="5400000">
                <a:off x="3451" y="2618"/>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sp>
          <p:nvSpPr>
            <p:cNvPr id="2770033" name="Rectangle 113"/>
            <p:cNvSpPr>
              <a:spLocks noChangeArrowheads="1"/>
            </p:cNvSpPr>
            <p:nvPr/>
          </p:nvSpPr>
          <p:spPr bwMode="auto">
            <a:xfrm>
              <a:off x="3065" y="2599"/>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5" name="Group 114"/>
            <p:cNvGrpSpPr>
              <a:grpSpLocks/>
            </p:cNvGrpSpPr>
            <p:nvPr/>
          </p:nvGrpSpPr>
          <p:grpSpPr bwMode="auto">
            <a:xfrm>
              <a:off x="3084" y="2592"/>
              <a:ext cx="296" cy="289"/>
              <a:chOff x="3084" y="2592"/>
              <a:chExt cx="296" cy="289"/>
            </a:xfrm>
          </p:grpSpPr>
          <p:sp>
            <p:nvSpPr>
              <p:cNvPr id="2770035" name="Freeform 115"/>
              <p:cNvSpPr>
                <a:spLocks/>
              </p:cNvSpPr>
              <p:nvPr/>
            </p:nvSpPr>
            <p:spPr bwMode="auto">
              <a:xfrm>
                <a:off x="3084" y="2592"/>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70036" name="Freeform 116"/>
              <p:cNvSpPr>
                <a:spLocks/>
              </p:cNvSpPr>
              <p:nvPr/>
            </p:nvSpPr>
            <p:spPr bwMode="auto">
              <a:xfrm>
                <a:off x="3232" y="2592"/>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70037" name="Line 117"/>
            <p:cNvSpPr>
              <a:spLocks noChangeShapeType="1"/>
            </p:cNvSpPr>
            <p:nvPr/>
          </p:nvSpPr>
          <p:spPr bwMode="auto">
            <a:xfrm>
              <a:off x="2969" y="2736"/>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70038" name="Freeform 118"/>
            <p:cNvSpPr>
              <a:spLocks/>
            </p:cNvSpPr>
            <p:nvPr/>
          </p:nvSpPr>
          <p:spPr bwMode="auto">
            <a:xfrm>
              <a:off x="3031" y="2640"/>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70039" name="Line 119"/>
            <p:cNvSpPr>
              <a:spLocks noChangeShapeType="1"/>
            </p:cNvSpPr>
            <p:nvPr/>
          </p:nvSpPr>
          <p:spPr bwMode="auto">
            <a:xfrm>
              <a:off x="3385" y="2640"/>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70040" name="Rectangle 120"/>
            <p:cNvSpPr>
              <a:spLocks noChangeArrowheads="1"/>
            </p:cNvSpPr>
            <p:nvPr/>
          </p:nvSpPr>
          <p:spPr bwMode="auto">
            <a:xfrm>
              <a:off x="3882" y="2594"/>
              <a:ext cx="33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26" name="Group 121"/>
            <p:cNvGrpSpPr>
              <a:grpSpLocks/>
            </p:cNvGrpSpPr>
            <p:nvPr/>
          </p:nvGrpSpPr>
          <p:grpSpPr bwMode="auto">
            <a:xfrm>
              <a:off x="3933" y="2592"/>
              <a:ext cx="325" cy="289"/>
              <a:chOff x="3933" y="2592"/>
              <a:chExt cx="325" cy="289"/>
            </a:xfrm>
          </p:grpSpPr>
          <p:sp>
            <p:nvSpPr>
              <p:cNvPr id="2770042" name="Freeform 122"/>
              <p:cNvSpPr>
                <a:spLocks/>
              </p:cNvSpPr>
              <p:nvPr/>
            </p:nvSpPr>
            <p:spPr bwMode="auto">
              <a:xfrm>
                <a:off x="3933" y="2592"/>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70043" name="Freeform 123"/>
              <p:cNvSpPr>
                <a:spLocks/>
              </p:cNvSpPr>
              <p:nvPr/>
            </p:nvSpPr>
            <p:spPr bwMode="auto">
              <a:xfrm>
                <a:off x="4094" y="2592"/>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70044" name="Rectangle 124"/>
            <p:cNvSpPr>
              <a:spLocks noChangeArrowheads="1"/>
            </p:cNvSpPr>
            <p:nvPr/>
          </p:nvSpPr>
          <p:spPr bwMode="auto">
            <a:xfrm>
              <a:off x="4374" y="2594"/>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7" name="Group 125"/>
            <p:cNvGrpSpPr>
              <a:grpSpLocks/>
            </p:cNvGrpSpPr>
            <p:nvPr/>
          </p:nvGrpSpPr>
          <p:grpSpPr bwMode="auto">
            <a:xfrm>
              <a:off x="4401" y="2592"/>
              <a:ext cx="284" cy="289"/>
              <a:chOff x="4401" y="2592"/>
              <a:chExt cx="284" cy="289"/>
            </a:xfrm>
          </p:grpSpPr>
          <p:sp>
            <p:nvSpPr>
              <p:cNvPr id="2770046" name="Freeform 126"/>
              <p:cNvSpPr>
                <a:spLocks/>
              </p:cNvSpPr>
              <p:nvPr/>
            </p:nvSpPr>
            <p:spPr bwMode="auto">
              <a:xfrm>
                <a:off x="4401" y="2592"/>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70047" name="Freeform 127"/>
              <p:cNvSpPr>
                <a:spLocks/>
              </p:cNvSpPr>
              <p:nvPr/>
            </p:nvSpPr>
            <p:spPr bwMode="auto">
              <a:xfrm>
                <a:off x="4542" y="2592"/>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70048" name="Line 128"/>
            <p:cNvSpPr>
              <a:spLocks noChangeShapeType="1"/>
            </p:cNvSpPr>
            <p:nvPr/>
          </p:nvSpPr>
          <p:spPr bwMode="auto">
            <a:xfrm>
              <a:off x="4254" y="2736"/>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70049" name="Line 129"/>
            <p:cNvSpPr>
              <a:spLocks noChangeShapeType="1"/>
            </p:cNvSpPr>
            <p:nvPr/>
          </p:nvSpPr>
          <p:spPr bwMode="auto">
            <a:xfrm>
              <a:off x="3770" y="2736"/>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70050" name="Freeform 130"/>
            <p:cNvSpPr>
              <a:spLocks/>
            </p:cNvSpPr>
            <p:nvPr/>
          </p:nvSpPr>
          <p:spPr bwMode="auto">
            <a:xfrm>
              <a:off x="3891" y="2736"/>
              <a:ext cx="431" cy="193"/>
            </a:xfrm>
            <a:custGeom>
              <a:avLst/>
              <a:gdLst/>
              <a:ahLst/>
              <a:cxnLst>
                <a:cxn ang="0">
                  <a:pos x="0" y="0"/>
                </a:cxn>
                <a:cxn ang="0">
                  <a:pos x="0" y="192"/>
                </a:cxn>
                <a:cxn ang="0">
                  <a:pos x="391" y="192"/>
                </a:cxn>
                <a:cxn ang="0">
                  <a:pos x="391" y="64"/>
                </a:cxn>
                <a:cxn ang="0">
                  <a:pos x="430" y="0"/>
                </a:cxn>
              </a:cxnLst>
              <a:rect l="0" t="0" r="r" b="b"/>
              <a:pathLst>
                <a:path w="431" h="193">
                  <a:moveTo>
                    <a:pt x="0" y="0"/>
                  </a:moveTo>
                  <a:lnTo>
                    <a:pt x="0" y="192"/>
                  </a:lnTo>
                  <a:lnTo>
                    <a:pt x="391" y="192"/>
                  </a:lnTo>
                  <a:lnTo>
                    <a:pt x="391" y="64"/>
                  </a:lnTo>
                  <a:lnTo>
                    <a:pt x="430"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70051" name="Line 131"/>
            <p:cNvSpPr>
              <a:spLocks noChangeShapeType="1"/>
            </p:cNvSpPr>
            <p:nvPr/>
          </p:nvSpPr>
          <p:spPr bwMode="auto">
            <a:xfrm>
              <a:off x="3385" y="2832"/>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70052" name="Freeform 132"/>
            <p:cNvSpPr>
              <a:spLocks/>
            </p:cNvSpPr>
            <p:nvPr/>
          </p:nvSpPr>
          <p:spPr bwMode="auto">
            <a:xfrm>
              <a:off x="3478" y="2731"/>
              <a:ext cx="337" cy="278"/>
            </a:xfrm>
            <a:custGeom>
              <a:avLst/>
              <a:gdLst/>
              <a:ahLst/>
              <a:cxnLst>
                <a:cxn ang="0">
                  <a:pos x="0" y="101"/>
                </a:cxn>
                <a:cxn ang="0">
                  <a:pos x="0" y="277"/>
                </a:cxn>
                <a:cxn ang="0">
                  <a:pos x="294" y="277"/>
                </a:cxn>
                <a:cxn ang="0">
                  <a:pos x="294" y="90"/>
                </a:cxn>
                <a:cxn ang="0">
                  <a:pos x="336" y="0"/>
                </a:cxn>
              </a:cxnLst>
              <a:rect l="0" t="0" r="r" b="b"/>
              <a:pathLst>
                <a:path w="337" h="278">
                  <a:moveTo>
                    <a:pt x="0" y="101"/>
                  </a:moveTo>
                  <a:lnTo>
                    <a:pt x="0" y="277"/>
                  </a:lnTo>
                  <a:lnTo>
                    <a:pt x="294" y="277"/>
                  </a:lnTo>
                  <a:lnTo>
                    <a:pt x="294" y="90"/>
                  </a:lnTo>
                  <a:lnTo>
                    <a:pt x="336"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nvGrpSpPr>
            <p:cNvPr id="28" name="Group 133"/>
            <p:cNvGrpSpPr>
              <a:grpSpLocks/>
            </p:cNvGrpSpPr>
            <p:nvPr/>
          </p:nvGrpSpPr>
          <p:grpSpPr bwMode="auto">
            <a:xfrm>
              <a:off x="3032" y="2944"/>
              <a:ext cx="2096" cy="513"/>
              <a:chOff x="3032" y="2944"/>
              <a:chExt cx="2096" cy="513"/>
            </a:xfrm>
          </p:grpSpPr>
          <p:grpSp>
            <p:nvGrpSpPr>
              <p:cNvPr id="29" name="Group 134"/>
              <p:cNvGrpSpPr>
                <a:grpSpLocks/>
              </p:cNvGrpSpPr>
              <p:nvPr/>
            </p:nvGrpSpPr>
            <p:grpSpPr bwMode="auto">
              <a:xfrm>
                <a:off x="3965" y="2944"/>
                <a:ext cx="225" cy="481"/>
                <a:chOff x="3965" y="2944"/>
                <a:chExt cx="225" cy="481"/>
              </a:xfrm>
            </p:grpSpPr>
            <p:sp>
              <p:nvSpPr>
                <p:cNvPr id="2770055" name="Freeform 135"/>
                <p:cNvSpPr>
                  <a:spLocks/>
                </p:cNvSpPr>
                <p:nvPr/>
              </p:nvSpPr>
              <p:spPr bwMode="auto">
                <a:xfrm>
                  <a:off x="3977" y="2944"/>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70056" name="Rectangle 136"/>
                <p:cNvSpPr>
                  <a:spLocks noChangeArrowheads="1"/>
                </p:cNvSpPr>
                <p:nvPr/>
              </p:nvSpPr>
              <p:spPr bwMode="auto">
                <a:xfrm rot="5400000">
                  <a:off x="3878" y="3066"/>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grpSp>
            <p:nvGrpSpPr>
              <p:cNvPr id="30" name="Group 137"/>
              <p:cNvGrpSpPr>
                <a:grpSpLocks/>
              </p:cNvGrpSpPr>
              <p:nvPr/>
            </p:nvGrpSpPr>
            <p:grpSpPr bwMode="auto">
              <a:xfrm>
                <a:off x="3032" y="3040"/>
                <a:ext cx="359" cy="289"/>
                <a:chOff x="3032" y="3040"/>
                <a:chExt cx="359" cy="289"/>
              </a:xfrm>
            </p:grpSpPr>
            <p:sp>
              <p:nvSpPr>
                <p:cNvPr id="2770058" name="Rectangle 138"/>
                <p:cNvSpPr>
                  <a:spLocks noChangeArrowheads="1"/>
                </p:cNvSpPr>
                <p:nvPr/>
              </p:nvSpPr>
              <p:spPr bwMode="auto">
                <a:xfrm>
                  <a:off x="3032" y="3042"/>
                  <a:ext cx="29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I$</a:t>
                  </a:r>
                </a:p>
              </p:txBody>
            </p:sp>
            <p:grpSp>
              <p:nvGrpSpPr>
                <p:cNvPr id="31" name="Group 139"/>
                <p:cNvGrpSpPr>
                  <a:grpSpLocks/>
                </p:cNvGrpSpPr>
                <p:nvPr/>
              </p:nvGrpSpPr>
              <p:grpSpPr bwMode="auto">
                <a:xfrm>
                  <a:off x="3051" y="3040"/>
                  <a:ext cx="340" cy="289"/>
                  <a:chOff x="3051" y="3040"/>
                  <a:chExt cx="340" cy="289"/>
                </a:xfrm>
              </p:grpSpPr>
              <p:sp>
                <p:nvSpPr>
                  <p:cNvPr id="2770060" name="Freeform 140"/>
                  <p:cNvSpPr>
                    <a:spLocks/>
                  </p:cNvSpPr>
                  <p:nvPr/>
                </p:nvSpPr>
                <p:spPr bwMode="auto">
                  <a:xfrm>
                    <a:off x="3051" y="3040"/>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70061" name="Freeform 141"/>
                  <p:cNvSpPr>
                    <a:spLocks/>
                  </p:cNvSpPr>
                  <p:nvPr/>
                </p:nvSpPr>
                <p:spPr bwMode="auto">
                  <a:xfrm>
                    <a:off x="3220" y="3040"/>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70062" name="Rectangle 142"/>
              <p:cNvSpPr>
                <a:spLocks noChangeArrowheads="1"/>
              </p:cNvSpPr>
              <p:nvPr/>
            </p:nvSpPr>
            <p:spPr bwMode="auto">
              <a:xfrm>
                <a:off x="3492" y="3047"/>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769989" name="Group 143"/>
              <p:cNvGrpSpPr>
                <a:grpSpLocks/>
              </p:cNvGrpSpPr>
              <p:nvPr/>
            </p:nvGrpSpPr>
            <p:grpSpPr bwMode="auto">
              <a:xfrm>
                <a:off x="3511" y="3040"/>
                <a:ext cx="296" cy="289"/>
                <a:chOff x="3511" y="3040"/>
                <a:chExt cx="296" cy="289"/>
              </a:xfrm>
            </p:grpSpPr>
            <p:sp>
              <p:nvSpPr>
                <p:cNvPr id="2770064" name="Freeform 144"/>
                <p:cNvSpPr>
                  <a:spLocks/>
                </p:cNvSpPr>
                <p:nvPr/>
              </p:nvSpPr>
              <p:spPr bwMode="auto">
                <a:xfrm>
                  <a:off x="3511" y="3040"/>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70065" name="Freeform 145"/>
                <p:cNvSpPr>
                  <a:spLocks/>
                </p:cNvSpPr>
                <p:nvPr/>
              </p:nvSpPr>
              <p:spPr bwMode="auto">
                <a:xfrm>
                  <a:off x="3659" y="3040"/>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70066" name="Line 146"/>
              <p:cNvSpPr>
                <a:spLocks noChangeShapeType="1"/>
              </p:cNvSpPr>
              <p:nvPr/>
            </p:nvSpPr>
            <p:spPr bwMode="auto">
              <a:xfrm>
                <a:off x="3396" y="3184"/>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70067" name="Freeform 147"/>
              <p:cNvSpPr>
                <a:spLocks/>
              </p:cNvSpPr>
              <p:nvPr/>
            </p:nvSpPr>
            <p:spPr bwMode="auto">
              <a:xfrm>
                <a:off x="3458" y="3088"/>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70068" name="Line 148"/>
              <p:cNvSpPr>
                <a:spLocks noChangeShapeType="1"/>
              </p:cNvSpPr>
              <p:nvPr/>
            </p:nvSpPr>
            <p:spPr bwMode="auto">
              <a:xfrm>
                <a:off x="3812" y="3088"/>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70069" name="Rectangle 149"/>
              <p:cNvSpPr>
                <a:spLocks noChangeArrowheads="1"/>
              </p:cNvSpPr>
              <p:nvPr/>
            </p:nvSpPr>
            <p:spPr bwMode="auto">
              <a:xfrm>
                <a:off x="4309" y="3042"/>
                <a:ext cx="33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2769993" name="Group 150"/>
              <p:cNvGrpSpPr>
                <a:grpSpLocks/>
              </p:cNvGrpSpPr>
              <p:nvPr/>
            </p:nvGrpSpPr>
            <p:grpSpPr bwMode="auto">
              <a:xfrm>
                <a:off x="4360" y="3040"/>
                <a:ext cx="325" cy="289"/>
                <a:chOff x="4360" y="3040"/>
                <a:chExt cx="325" cy="289"/>
              </a:xfrm>
            </p:grpSpPr>
            <p:sp>
              <p:nvSpPr>
                <p:cNvPr id="2770071" name="Freeform 151"/>
                <p:cNvSpPr>
                  <a:spLocks/>
                </p:cNvSpPr>
                <p:nvPr/>
              </p:nvSpPr>
              <p:spPr bwMode="auto">
                <a:xfrm>
                  <a:off x="4360" y="3040"/>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70072" name="Freeform 152"/>
                <p:cNvSpPr>
                  <a:spLocks/>
                </p:cNvSpPr>
                <p:nvPr/>
              </p:nvSpPr>
              <p:spPr bwMode="auto">
                <a:xfrm>
                  <a:off x="4521" y="3040"/>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70073" name="Rectangle 153"/>
              <p:cNvSpPr>
                <a:spLocks noChangeArrowheads="1"/>
              </p:cNvSpPr>
              <p:nvPr/>
            </p:nvSpPr>
            <p:spPr bwMode="auto">
              <a:xfrm>
                <a:off x="4801" y="3042"/>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770001" name="Group 154"/>
              <p:cNvGrpSpPr>
                <a:grpSpLocks/>
              </p:cNvGrpSpPr>
              <p:nvPr/>
            </p:nvGrpSpPr>
            <p:grpSpPr bwMode="auto">
              <a:xfrm>
                <a:off x="4828" y="3040"/>
                <a:ext cx="284" cy="289"/>
                <a:chOff x="4828" y="3040"/>
                <a:chExt cx="284" cy="289"/>
              </a:xfrm>
            </p:grpSpPr>
            <p:sp>
              <p:nvSpPr>
                <p:cNvPr id="2770075" name="Freeform 155"/>
                <p:cNvSpPr>
                  <a:spLocks/>
                </p:cNvSpPr>
                <p:nvPr/>
              </p:nvSpPr>
              <p:spPr bwMode="auto">
                <a:xfrm>
                  <a:off x="4828" y="3040"/>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70076" name="Freeform 156"/>
                <p:cNvSpPr>
                  <a:spLocks/>
                </p:cNvSpPr>
                <p:nvPr/>
              </p:nvSpPr>
              <p:spPr bwMode="auto">
                <a:xfrm>
                  <a:off x="4969" y="3040"/>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70077" name="Line 157"/>
              <p:cNvSpPr>
                <a:spLocks noChangeShapeType="1"/>
              </p:cNvSpPr>
              <p:nvPr/>
            </p:nvSpPr>
            <p:spPr bwMode="auto">
              <a:xfrm>
                <a:off x="4681" y="3184"/>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70078" name="Line 158"/>
              <p:cNvSpPr>
                <a:spLocks noChangeShapeType="1"/>
              </p:cNvSpPr>
              <p:nvPr/>
            </p:nvSpPr>
            <p:spPr bwMode="auto">
              <a:xfrm>
                <a:off x="4197" y="3184"/>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70079" name="Freeform 159"/>
              <p:cNvSpPr>
                <a:spLocks/>
              </p:cNvSpPr>
              <p:nvPr/>
            </p:nvSpPr>
            <p:spPr bwMode="auto">
              <a:xfrm>
                <a:off x="4318" y="3184"/>
                <a:ext cx="431" cy="193"/>
              </a:xfrm>
              <a:custGeom>
                <a:avLst/>
                <a:gdLst/>
                <a:ahLst/>
                <a:cxnLst>
                  <a:cxn ang="0">
                    <a:pos x="0" y="0"/>
                  </a:cxn>
                  <a:cxn ang="0">
                    <a:pos x="0" y="192"/>
                  </a:cxn>
                  <a:cxn ang="0">
                    <a:pos x="391" y="192"/>
                  </a:cxn>
                  <a:cxn ang="0">
                    <a:pos x="391" y="64"/>
                  </a:cxn>
                  <a:cxn ang="0">
                    <a:pos x="430" y="0"/>
                  </a:cxn>
                </a:cxnLst>
                <a:rect l="0" t="0" r="r" b="b"/>
                <a:pathLst>
                  <a:path w="431" h="193">
                    <a:moveTo>
                      <a:pt x="0" y="0"/>
                    </a:moveTo>
                    <a:lnTo>
                      <a:pt x="0" y="192"/>
                    </a:lnTo>
                    <a:lnTo>
                      <a:pt x="391" y="192"/>
                    </a:lnTo>
                    <a:lnTo>
                      <a:pt x="391" y="64"/>
                    </a:lnTo>
                    <a:lnTo>
                      <a:pt x="430"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70080" name="Line 160"/>
              <p:cNvSpPr>
                <a:spLocks noChangeShapeType="1"/>
              </p:cNvSpPr>
              <p:nvPr/>
            </p:nvSpPr>
            <p:spPr bwMode="auto">
              <a:xfrm>
                <a:off x="3812" y="3280"/>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70081" name="Freeform 161"/>
              <p:cNvSpPr>
                <a:spLocks/>
              </p:cNvSpPr>
              <p:nvPr/>
            </p:nvSpPr>
            <p:spPr bwMode="auto">
              <a:xfrm>
                <a:off x="3905" y="3179"/>
                <a:ext cx="337" cy="278"/>
              </a:xfrm>
              <a:custGeom>
                <a:avLst/>
                <a:gdLst/>
                <a:ahLst/>
                <a:cxnLst>
                  <a:cxn ang="0">
                    <a:pos x="0" y="101"/>
                  </a:cxn>
                  <a:cxn ang="0">
                    <a:pos x="0" y="277"/>
                  </a:cxn>
                  <a:cxn ang="0">
                    <a:pos x="294" y="277"/>
                  </a:cxn>
                  <a:cxn ang="0">
                    <a:pos x="294" y="90"/>
                  </a:cxn>
                  <a:cxn ang="0">
                    <a:pos x="336" y="0"/>
                  </a:cxn>
                </a:cxnLst>
                <a:rect l="0" t="0" r="r" b="b"/>
                <a:pathLst>
                  <a:path w="337" h="278">
                    <a:moveTo>
                      <a:pt x="0" y="101"/>
                    </a:moveTo>
                    <a:lnTo>
                      <a:pt x="0" y="277"/>
                    </a:lnTo>
                    <a:lnTo>
                      <a:pt x="294" y="277"/>
                    </a:lnTo>
                    <a:lnTo>
                      <a:pt x="294" y="90"/>
                    </a:lnTo>
                    <a:lnTo>
                      <a:pt x="336"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70082" name="Rectangle 162"/>
            <p:cNvSpPr>
              <a:spLocks noChangeArrowheads="1"/>
            </p:cNvSpPr>
            <p:nvPr/>
          </p:nvSpPr>
          <p:spPr bwMode="auto">
            <a:xfrm>
              <a:off x="214" y="1076"/>
              <a:ext cx="291" cy="2454"/>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lnSpc>
                  <a:spcPct val="80000"/>
                </a:lnSpc>
              </a:pPr>
              <a:r>
                <a:rPr lang="en-US" sz="2800" b="1" dirty="0">
                  <a:solidFill>
                    <a:schemeClr val="tx1"/>
                  </a:solidFill>
                  <a:latin typeface="Arial" pitchFamily="-65" charset="0"/>
                </a:rPr>
                <a:t>I</a:t>
              </a:r>
            </a:p>
            <a:p>
              <a:pPr algn="ctr">
                <a:lnSpc>
                  <a:spcPct val="80000"/>
                </a:lnSpc>
              </a:pPr>
              <a:r>
                <a:rPr lang="en-US" sz="2800" b="1" dirty="0" err="1">
                  <a:solidFill>
                    <a:schemeClr val="tx1"/>
                  </a:solidFill>
                  <a:latin typeface="Arial" pitchFamily="-65" charset="0"/>
                </a:rPr>
                <a:t>n</a:t>
              </a:r>
              <a:endParaRPr lang="en-US" sz="2800" b="1" dirty="0">
                <a:solidFill>
                  <a:schemeClr val="tx1"/>
                </a:solidFill>
                <a:latin typeface="Arial" pitchFamily="-65" charset="0"/>
              </a:endParaRPr>
            </a:p>
            <a:p>
              <a:pPr algn="ctr">
                <a:lnSpc>
                  <a:spcPct val="80000"/>
                </a:lnSpc>
              </a:pPr>
              <a:r>
                <a:rPr lang="en-US" sz="2800" b="1" dirty="0" err="1">
                  <a:solidFill>
                    <a:schemeClr val="tx1"/>
                  </a:solidFill>
                  <a:latin typeface="Arial" pitchFamily="-65" charset="0"/>
                </a:rPr>
                <a:t>s</a:t>
              </a:r>
              <a:endParaRPr lang="en-US" sz="2800" b="1" dirty="0">
                <a:solidFill>
                  <a:schemeClr val="tx1"/>
                </a:solidFill>
                <a:latin typeface="Arial" pitchFamily="-65" charset="0"/>
              </a:endParaRPr>
            </a:p>
            <a:p>
              <a:pPr algn="ctr">
                <a:lnSpc>
                  <a:spcPct val="80000"/>
                </a:lnSpc>
              </a:pPr>
              <a:r>
                <a:rPr lang="en-US" sz="2800" b="1" dirty="0" err="1">
                  <a:solidFill>
                    <a:schemeClr val="tx1"/>
                  </a:solidFill>
                  <a:latin typeface="Arial" pitchFamily="-65" charset="0"/>
                </a:rPr>
                <a:t>t</a:t>
              </a:r>
              <a:endParaRPr lang="en-US" sz="2800" b="1" dirty="0">
                <a:solidFill>
                  <a:schemeClr val="tx1"/>
                </a:solidFill>
                <a:latin typeface="Arial" pitchFamily="-65" charset="0"/>
              </a:endParaRPr>
            </a:p>
            <a:p>
              <a:pPr algn="ctr">
                <a:lnSpc>
                  <a:spcPct val="80000"/>
                </a:lnSpc>
              </a:pPr>
              <a:r>
                <a:rPr lang="en-US" sz="2800" b="1" dirty="0" err="1">
                  <a:solidFill>
                    <a:schemeClr val="tx1"/>
                  </a:solidFill>
                  <a:latin typeface="Arial" pitchFamily="-65" charset="0"/>
                </a:rPr>
                <a:t>r</a:t>
              </a:r>
              <a:r>
                <a:rPr lang="en-US" sz="2800" b="1" dirty="0">
                  <a:solidFill>
                    <a:schemeClr val="tx1"/>
                  </a:solidFill>
                  <a:latin typeface="Arial" pitchFamily="-65" charset="0"/>
                </a:rPr>
                <a:t>.</a:t>
              </a:r>
            </a:p>
            <a:p>
              <a:pPr algn="ctr">
                <a:lnSpc>
                  <a:spcPct val="80000"/>
                </a:lnSpc>
              </a:pPr>
              <a:endParaRPr lang="en-US" sz="2800" b="1" dirty="0">
                <a:solidFill>
                  <a:schemeClr val="tx1"/>
                </a:solidFill>
                <a:latin typeface="Arial" pitchFamily="-65" charset="0"/>
              </a:endParaRPr>
            </a:p>
            <a:p>
              <a:pPr algn="ctr">
                <a:lnSpc>
                  <a:spcPct val="80000"/>
                </a:lnSpc>
              </a:pPr>
              <a:r>
                <a:rPr lang="en-US" sz="2800" b="1" dirty="0">
                  <a:solidFill>
                    <a:schemeClr val="tx1"/>
                  </a:solidFill>
                  <a:latin typeface="Arial" pitchFamily="-65" charset="0"/>
                </a:rPr>
                <a:t>O</a:t>
              </a:r>
            </a:p>
            <a:p>
              <a:pPr algn="ctr">
                <a:lnSpc>
                  <a:spcPct val="80000"/>
                </a:lnSpc>
              </a:pPr>
              <a:r>
                <a:rPr lang="en-US" sz="2800" b="1" dirty="0" err="1">
                  <a:solidFill>
                    <a:schemeClr val="tx1"/>
                  </a:solidFill>
                  <a:latin typeface="Arial" pitchFamily="-65" charset="0"/>
                </a:rPr>
                <a:t>r</a:t>
              </a:r>
              <a:endParaRPr lang="en-US" sz="2800" b="1" dirty="0">
                <a:solidFill>
                  <a:schemeClr val="tx1"/>
                </a:solidFill>
                <a:latin typeface="Arial" pitchFamily="-65" charset="0"/>
              </a:endParaRPr>
            </a:p>
            <a:p>
              <a:pPr algn="ctr">
                <a:lnSpc>
                  <a:spcPct val="80000"/>
                </a:lnSpc>
              </a:pPr>
              <a:r>
                <a:rPr lang="en-US" sz="2800" b="1" dirty="0" err="1">
                  <a:solidFill>
                    <a:schemeClr val="tx1"/>
                  </a:solidFill>
                  <a:latin typeface="Arial" pitchFamily="-65" charset="0"/>
                </a:rPr>
                <a:t>d</a:t>
              </a:r>
              <a:endParaRPr lang="en-US" sz="2800" b="1" dirty="0">
                <a:solidFill>
                  <a:schemeClr val="tx1"/>
                </a:solidFill>
                <a:latin typeface="Arial" pitchFamily="-65" charset="0"/>
              </a:endParaRPr>
            </a:p>
            <a:p>
              <a:pPr algn="ctr">
                <a:lnSpc>
                  <a:spcPct val="80000"/>
                </a:lnSpc>
              </a:pPr>
              <a:r>
                <a:rPr lang="en-US" sz="2800" b="1" dirty="0" err="1">
                  <a:solidFill>
                    <a:schemeClr val="tx1"/>
                  </a:solidFill>
                  <a:latin typeface="Arial" pitchFamily="-65" charset="0"/>
                </a:rPr>
                <a:t>e</a:t>
              </a:r>
              <a:endParaRPr lang="en-US" sz="2800" b="1" dirty="0">
                <a:solidFill>
                  <a:schemeClr val="tx1"/>
                </a:solidFill>
                <a:latin typeface="Arial" pitchFamily="-65" charset="0"/>
              </a:endParaRPr>
            </a:p>
            <a:p>
              <a:pPr algn="ctr">
                <a:lnSpc>
                  <a:spcPct val="80000"/>
                </a:lnSpc>
              </a:pPr>
              <a:r>
                <a:rPr lang="en-US" sz="2800" b="1" dirty="0" err="1">
                  <a:solidFill>
                    <a:schemeClr val="tx1"/>
                  </a:solidFill>
                  <a:latin typeface="Arial" pitchFamily="-65" charset="0"/>
                </a:rPr>
                <a:t>r</a:t>
              </a:r>
              <a:endParaRPr lang="en-US" sz="2800" b="1" dirty="0">
                <a:solidFill>
                  <a:schemeClr val="tx1"/>
                </a:solidFill>
                <a:latin typeface="Arial" pitchFamily="-65" charset="0"/>
              </a:endParaRPr>
            </a:p>
          </p:txBody>
        </p:sp>
        <p:sp>
          <p:nvSpPr>
            <p:cNvPr id="2770083" name="Rectangle 163"/>
            <p:cNvSpPr>
              <a:spLocks noChangeArrowheads="1"/>
            </p:cNvSpPr>
            <p:nvPr/>
          </p:nvSpPr>
          <p:spPr bwMode="auto">
            <a:xfrm>
              <a:off x="1867" y="551"/>
              <a:ext cx="2168" cy="32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dirty="0">
                  <a:solidFill>
                    <a:schemeClr val="tx1"/>
                  </a:solidFill>
                  <a:latin typeface="Arial" pitchFamily="-65" charset="0"/>
                </a:rPr>
                <a:t>Time (clock cycles)</a:t>
              </a:r>
            </a:p>
          </p:txBody>
        </p:sp>
      </p:grpSp>
      <p:sp>
        <p:nvSpPr>
          <p:cNvPr id="2770084" name="Line 164"/>
          <p:cNvSpPr>
            <a:spLocks noChangeShapeType="1"/>
          </p:cNvSpPr>
          <p:nvPr/>
        </p:nvSpPr>
        <p:spPr bwMode="auto">
          <a:xfrm>
            <a:off x="3733800" y="2362200"/>
            <a:ext cx="76200" cy="1143000"/>
          </a:xfrm>
          <a:prstGeom prst="line">
            <a:avLst/>
          </a:prstGeom>
          <a:noFill/>
          <a:ln w="38100">
            <a:solidFill>
              <a:srgbClr val="51DC00"/>
            </a:solidFill>
            <a:round/>
            <a:headEnd/>
            <a:tailEnd type="triangle" w="med" len="med"/>
          </a:ln>
          <a:effectLst/>
        </p:spPr>
        <p:txBody>
          <a:bodyPr wrap="none" anchor="ctr">
            <a:prstTxWarp prst="textNoShape">
              <a:avLst/>
            </a:prstTxWarp>
          </a:bodyPr>
          <a:lstStyle/>
          <a:p>
            <a:endParaRPr lang="en-US"/>
          </a:p>
        </p:txBody>
      </p:sp>
      <p:sp>
        <p:nvSpPr>
          <p:cNvPr id="165" name="Slide Number Placeholder 164"/>
          <p:cNvSpPr>
            <a:spLocks noGrp="1"/>
          </p:cNvSpPr>
          <p:nvPr>
            <p:ph type="sldNum" sz="quarter" idx="4"/>
          </p:nvPr>
        </p:nvSpPr>
        <p:spPr/>
        <p:txBody>
          <a:bodyPr/>
          <a:lstStyle/>
          <a:p>
            <a:fld id="{101B89B9-A634-43DB-BA68-EB47C349C293}" type="slidenum">
              <a:rPr lang="en-CA" smtClean="0"/>
              <a:pPr/>
              <a:t>22</a:t>
            </a:fld>
            <a:endParaRPr lang="en-CA"/>
          </a:p>
        </p:txBody>
      </p:sp>
      <p:grpSp>
        <p:nvGrpSpPr>
          <p:cNvPr id="166" name="Group 62"/>
          <p:cNvGrpSpPr>
            <a:grpSpLocks/>
          </p:cNvGrpSpPr>
          <p:nvPr/>
        </p:nvGrpSpPr>
        <p:grpSpPr bwMode="auto">
          <a:xfrm>
            <a:off x="2819400" y="2895600"/>
            <a:ext cx="3733800" cy="381000"/>
            <a:chOff x="3202" y="2544"/>
            <a:chExt cx="2222" cy="432"/>
          </a:xfrm>
        </p:grpSpPr>
        <p:grpSp>
          <p:nvGrpSpPr>
            <p:cNvPr id="167" name="Group 63"/>
            <p:cNvGrpSpPr>
              <a:grpSpLocks/>
            </p:cNvGrpSpPr>
            <p:nvPr/>
          </p:nvGrpSpPr>
          <p:grpSpPr bwMode="auto">
            <a:xfrm>
              <a:off x="3202" y="2559"/>
              <a:ext cx="497" cy="417"/>
              <a:chOff x="2115" y="2560"/>
              <a:chExt cx="497" cy="417"/>
            </a:xfrm>
          </p:grpSpPr>
          <p:sp>
            <p:nvSpPr>
              <p:cNvPr id="180" name="AutoShape 64"/>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181" name="Text Box 65"/>
              <p:cNvSpPr txBox="1">
                <a:spLocks noChangeArrowheads="1"/>
              </p:cNvSpPr>
              <p:nvPr/>
            </p:nvSpPr>
            <p:spPr bwMode="auto">
              <a:xfrm>
                <a:off x="2177" y="2573"/>
                <a:ext cx="435" cy="174"/>
              </a:xfrm>
              <a:prstGeom prst="rect">
                <a:avLst/>
              </a:prstGeom>
              <a:noFill/>
              <a:ln w="12700">
                <a:noFill/>
                <a:miter lim="800000"/>
                <a:headEnd/>
                <a:tailEnd/>
              </a:ln>
              <a:effectLst/>
            </p:spPr>
            <p:txBody>
              <a:bodyPr>
                <a:prstTxWarp prst="textNoShape">
                  <a:avLst/>
                </a:prstTxWarp>
                <a:spAutoFit/>
              </a:bodyPr>
              <a:lstStyle/>
              <a:p>
                <a:r>
                  <a:rPr lang="en-US" sz="1200" b="1" dirty="0">
                    <a:solidFill>
                      <a:schemeClr val="tx1"/>
                    </a:solidFill>
                    <a:latin typeface="Arial" pitchFamily="-65" charset="0"/>
                  </a:rPr>
                  <a:t>bubble</a:t>
                </a:r>
              </a:p>
            </p:txBody>
          </p:sp>
        </p:grpSp>
        <p:grpSp>
          <p:nvGrpSpPr>
            <p:cNvPr id="168" name="Group 66"/>
            <p:cNvGrpSpPr>
              <a:grpSpLocks/>
            </p:cNvGrpSpPr>
            <p:nvPr/>
          </p:nvGrpSpPr>
          <p:grpSpPr bwMode="auto">
            <a:xfrm>
              <a:off x="3600" y="2544"/>
              <a:ext cx="497" cy="417"/>
              <a:chOff x="2115" y="2560"/>
              <a:chExt cx="497" cy="417"/>
            </a:xfrm>
          </p:grpSpPr>
          <p:sp>
            <p:nvSpPr>
              <p:cNvPr id="178" name="AutoShape 67"/>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179" name="Text Box 68"/>
              <p:cNvSpPr txBox="1">
                <a:spLocks noChangeArrowheads="1"/>
              </p:cNvSpPr>
              <p:nvPr/>
            </p:nvSpPr>
            <p:spPr bwMode="auto">
              <a:xfrm>
                <a:off x="2177" y="2573"/>
                <a:ext cx="435" cy="174"/>
              </a:xfrm>
              <a:prstGeom prst="rect">
                <a:avLst/>
              </a:prstGeom>
              <a:noFill/>
              <a:ln w="12700">
                <a:noFill/>
                <a:miter lim="800000"/>
                <a:headEnd/>
                <a:tailEnd/>
              </a:ln>
              <a:effectLst/>
            </p:spPr>
            <p:txBody>
              <a:bodyPr>
                <a:prstTxWarp prst="textNoShape">
                  <a:avLst/>
                </a:prstTxWarp>
                <a:spAutoFit/>
              </a:bodyPr>
              <a:lstStyle/>
              <a:p>
                <a:r>
                  <a:rPr lang="en-US" sz="1200" b="1" dirty="0">
                    <a:solidFill>
                      <a:schemeClr val="tx1"/>
                    </a:solidFill>
                    <a:latin typeface="Arial" pitchFamily="-65" charset="0"/>
                  </a:rPr>
                  <a:t>bubble</a:t>
                </a:r>
              </a:p>
            </p:txBody>
          </p:sp>
        </p:grpSp>
        <p:grpSp>
          <p:nvGrpSpPr>
            <p:cNvPr id="169" name="Group 69"/>
            <p:cNvGrpSpPr>
              <a:grpSpLocks/>
            </p:cNvGrpSpPr>
            <p:nvPr/>
          </p:nvGrpSpPr>
          <p:grpSpPr bwMode="auto">
            <a:xfrm>
              <a:off x="4032" y="2544"/>
              <a:ext cx="497" cy="417"/>
              <a:chOff x="2115" y="2560"/>
              <a:chExt cx="497" cy="417"/>
            </a:xfrm>
          </p:grpSpPr>
          <p:sp>
            <p:nvSpPr>
              <p:cNvPr id="176" name="AutoShape 70"/>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177" name="Text Box 71"/>
              <p:cNvSpPr txBox="1">
                <a:spLocks noChangeArrowheads="1"/>
              </p:cNvSpPr>
              <p:nvPr/>
            </p:nvSpPr>
            <p:spPr bwMode="auto">
              <a:xfrm>
                <a:off x="2177" y="2573"/>
                <a:ext cx="435" cy="174"/>
              </a:xfrm>
              <a:prstGeom prst="rect">
                <a:avLst/>
              </a:prstGeom>
              <a:noFill/>
              <a:ln w="12700">
                <a:noFill/>
                <a:miter lim="800000"/>
                <a:headEnd/>
                <a:tailEnd/>
              </a:ln>
              <a:effectLst/>
            </p:spPr>
            <p:txBody>
              <a:bodyPr>
                <a:prstTxWarp prst="textNoShape">
                  <a:avLst/>
                </a:prstTxWarp>
                <a:spAutoFit/>
              </a:bodyPr>
              <a:lstStyle/>
              <a:p>
                <a:r>
                  <a:rPr lang="en-US" sz="1200" b="1" dirty="0">
                    <a:solidFill>
                      <a:schemeClr val="tx1"/>
                    </a:solidFill>
                    <a:latin typeface="Arial" pitchFamily="-65" charset="0"/>
                  </a:rPr>
                  <a:t>bubble</a:t>
                </a:r>
              </a:p>
            </p:txBody>
          </p:sp>
        </p:grpSp>
        <p:grpSp>
          <p:nvGrpSpPr>
            <p:cNvPr id="170" name="Group 72"/>
            <p:cNvGrpSpPr>
              <a:grpSpLocks/>
            </p:cNvGrpSpPr>
            <p:nvPr/>
          </p:nvGrpSpPr>
          <p:grpSpPr bwMode="auto">
            <a:xfrm>
              <a:off x="4495" y="2544"/>
              <a:ext cx="497" cy="417"/>
              <a:chOff x="2115" y="2560"/>
              <a:chExt cx="497" cy="417"/>
            </a:xfrm>
          </p:grpSpPr>
          <p:sp>
            <p:nvSpPr>
              <p:cNvPr id="174" name="AutoShape 73"/>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175" name="Text Box 74"/>
              <p:cNvSpPr txBox="1">
                <a:spLocks noChangeArrowheads="1"/>
              </p:cNvSpPr>
              <p:nvPr/>
            </p:nvSpPr>
            <p:spPr bwMode="auto">
              <a:xfrm>
                <a:off x="2177" y="2573"/>
                <a:ext cx="435" cy="174"/>
              </a:xfrm>
              <a:prstGeom prst="rect">
                <a:avLst/>
              </a:prstGeom>
              <a:noFill/>
              <a:ln w="12700">
                <a:noFill/>
                <a:miter lim="800000"/>
                <a:headEnd/>
                <a:tailEnd/>
              </a:ln>
              <a:effectLst/>
            </p:spPr>
            <p:txBody>
              <a:bodyPr>
                <a:prstTxWarp prst="textNoShape">
                  <a:avLst/>
                </a:prstTxWarp>
                <a:spAutoFit/>
              </a:bodyPr>
              <a:lstStyle/>
              <a:p>
                <a:r>
                  <a:rPr lang="en-US" sz="1200" b="1" dirty="0">
                    <a:solidFill>
                      <a:schemeClr val="tx1"/>
                    </a:solidFill>
                    <a:latin typeface="Arial" pitchFamily="-65" charset="0"/>
                  </a:rPr>
                  <a:t>bubble</a:t>
                </a:r>
              </a:p>
            </p:txBody>
          </p:sp>
        </p:grpSp>
        <p:grpSp>
          <p:nvGrpSpPr>
            <p:cNvPr id="171" name="Group 75"/>
            <p:cNvGrpSpPr>
              <a:grpSpLocks/>
            </p:cNvGrpSpPr>
            <p:nvPr/>
          </p:nvGrpSpPr>
          <p:grpSpPr bwMode="auto">
            <a:xfrm>
              <a:off x="4927" y="2544"/>
              <a:ext cx="497" cy="417"/>
              <a:chOff x="2115" y="2560"/>
              <a:chExt cx="497" cy="417"/>
            </a:xfrm>
          </p:grpSpPr>
          <p:sp>
            <p:nvSpPr>
              <p:cNvPr id="172" name="AutoShape 76"/>
              <p:cNvSpPr>
                <a:spLocks noChangeArrowheads="1"/>
              </p:cNvSpPr>
              <p:nvPr/>
            </p:nvSpPr>
            <p:spPr bwMode="auto">
              <a:xfrm>
                <a:off x="2115" y="2560"/>
                <a:ext cx="490" cy="417"/>
              </a:xfrm>
              <a:prstGeom prst="cloudCallout">
                <a:avLst>
                  <a:gd name="adj1" fmla="val -28569"/>
                  <a:gd name="adj2" fmla="val 42088"/>
                </a:avLst>
              </a:prstGeom>
              <a:noFill/>
              <a:ln w="12700">
                <a:solidFill>
                  <a:schemeClr val="tx1"/>
                </a:solidFill>
                <a:round/>
                <a:headEnd/>
                <a:tailEnd/>
              </a:ln>
              <a:effectLst/>
            </p:spPr>
            <p:txBody>
              <a:bodyPr wrap="none" anchor="ctr">
                <a:prstTxWarp prst="textNoShape">
                  <a:avLst/>
                </a:prstTxWarp>
              </a:bodyPr>
              <a:lstStyle/>
              <a:p>
                <a:pPr algn="ctr"/>
                <a:endParaRPr lang="en-US" sz="3200">
                  <a:solidFill>
                    <a:schemeClr val="tx1"/>
                  </a:solidFill>
                  <a:latin typeface="Arial" pitchFamily="-65" charset="0"/>
                </a:endParaRPr>
              </a:p>
            </p:txBody>
          </p:sp>
          <p:sp>
            <p:nvSpPr>
              <p:cNvPr id="173" name="Text Box 77"/>
              <p:cNvSpPr txBox="1">
                <a:spLocks noChangeArrowheads="1"/>
              </p:cNvSpPr>
              <p:nvPr/>
            </p:nvSpPr>
            <p:spPr bwMode="auto">
              <a:xfrm>
                <a:off x="2177" y="2573"/>
                <a:ext cx="435" cy="174"/>
              </a:xfrm>
              <a:prstGeom prst="rect">
                <a:avLst/>
              </a:prstGeom>
              <a:noFill/>
              <a:ln w="12700">
                <a:noFill/>
                <a:miter lim="800000"/>
                <a:headEnd/>
                <a:tailEnd/>
              </a:ln>
              <a:effectLst/>
            </p:spPr>
            <p:txBody>
              <a:bodyPr>
                <a:prstTxWarp prst="textNoShape">
                  <a:avLst/>
                </a:prstTxWarp>
                <a:spAutoFit/>
              </a:bodyPr>
              <a:lstStyle/>
              <a:p>
                <a:r>
                  <a:rPr lang="en-US" sz="1200" b="1" dirty="0">
                    <a:solidFill>
                      <a:schemeClr val="tx1"/>
                    </a:solidFill>
                    <a:latin typeface="Arial" pitchFamily="-65" charset="0"/>
                  </a:rPr>
                  <a:t>bubble</a:t>
                </a:r>
              </a:p>
            </p:txBody>
          </p:sp>
        </p:grpSp>
      </p:grpSp>
      <p:sp>
        <p:nvSpPr>
          <p:cNvPr id="182" name="Rectangle 106"/>
          <p:cNvSpPr>
            <a:spLocks noChangeArrowheads="1"/>
          </p:cNvSpPr>
          <p:nvPr/>
        </p:nvSpPr>
        <p:spPr bwMode="auto">
          <a:xfrm>
            <a:off x="3048000" y="1600200"/>
            <a:ext cx="775032" cy="305642"/>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400" b="1" dirty="0">
                <a:solidFill>
                  <a:srgbClr val="5A11FD"/>
                </a:solidFill>
                <a:latin typeface="Arial" pitchFamily="-65" charset="0"/>
              </a:rPr>
              <a:t>ID/RF</a:t>
            </a:r>
          </a:p>
        </p:txBody>
      </p:sp>
    </p:spTree>
    <p:extLst>
      <p:ext uri="{BB962C8B-B14F-4D97-AF65-F5344CB8AC3E}">
        <p14:creationId xmlns:p14="http://schemas.microsoft.com/office/powerpoint/2010/main" xmlns="" val="2507500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7699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2770084"/>
                                        </p:tgtEl>
                                        <p:attrNameLst>
                                          <p:attrName>style.visibility</p:attrName>
                                        </p:attrNameLst>
                                      </p:cBhvr>
                                      <p:to>
                                        <p:strVal val="visible"/>
                                      </p:to>
                                    </p:set>
                                    <p:animEffect transition="in" filter="wipe(up)">
                                      <p:cBhvr>
                                        <p:cTn id="11" dur="500"/>
                                        <p:tgtEl>
                                          <p:spTgt spid="27700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9923" grpId="0" autoUpdateAnimBg="0"/>
      <p:bldP spid="277008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Performance of Stall on Branch</a:t>
            </a:r>
            <a:endParaRPr lang="en-CA" dirty="0"/>
          </a:p>
        </p:txBody>
      </p:sp>
      <p:sp>
        <p:nvSpPr>
          <p:cNvPr id="3" name="Content Placeholder 2"/>
          <p:cNvSpPr>
            <a:spLocks noGrp="1"/>
          </p:cNvSpPr>
          <p:nvPr>
            <p:ph idx="1"/>
          </p:nvPr>
        </p:nvSpPr>
        <p:spPr>
          <a:xfrm>
            <a:off x="533400" y="914400"/>
            <a:ext cx="8153400" cy="1574790"/>
          </a:xfrm>
        </p:spPr>
        <p:txBody>
          <a:bodyPr/>
          <a:lstStyle/>
          <a:p>
            <a:r>
              <a:rPr lang="en-CA" sz="2200" dirty="0" smtClean="0"/>
              <a:t>Assume branches are 17% of the instructions executed in SPECint2006. Since the other instructions run have a CPI of 1, and branches took one extra clock cycle for the stall, then we would see a CPI of 1.17 and hence a slowdown of 1.17 versus the ideal case.</a:t>
            </a:r>
            <a:endParaRPr lang="en-CA" sz="2200" dirty="0"/>
          </a:p>
        </p:txBody>
      </p:sp>
      <p:sp>
        <p:nvSpPr>
          <p:cNvPr id="4" name="Slide Number Placeholder 3"/>
          <p:cNvSpPr>
            <a:spLocks noGrp="1"/>
          </p:cNvSpPr>
          <p:nvPr>
            <p:ph type="sldNum" sz="quarter" idx="4"/>
          </p:nvPr>
        </p:nvSpPr>
        <p:spPr/>
        <p:txBody>
          <a:bodyPr/>
          <a:lstStyle/>
          <a:p>
            <a:fld id="{101B89B9-A634-43DB-BA68-EB47C349C293}" type="slidenum">
              <a:rPr lang="en-CA" smtClean="0"/>
              <a:pPr/>
              <a:t>23</a:t>
            </a:fld>
            <a:endParaRPr lang="en-CA"/>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6066" name="Rectangle 2"/>
          <p:cNvSpPr>
            <a:spLocks noGrp="1" noChangeArrowheads="1"/>
          </p:cNvSpPr>
          <p:nvPr>
            <p:ph type="title"/>
          </p:nvPr>
        </p:nvSpPr>
        <p:spPr/>
        <p:txBody>
          <a:bodyPr/>
          <a:lstStyle/>
          <a:p>
            <a:r>
              <a:rPr lang="en-US" dirty="0" smtClean="0"/>
              <a:t>Control Hazards: Branch Delay Slot</a:t>
            </a:r>
            <a:endParaRPr lang="en-US" dirty="0"/>
          </a:p>
        </p:txBody>
      </p:sp>
      <p:sp>
        <p:nvSpPr>
          <p:cNvPr id="2776067" name="Rectangle 3"/>
          <p:cNvSpPr>
            <a:spLocks noGrp="1" noChangeArrowheads="1"/>
          </p:cNvSpPr>
          <p:nvPr>
            <p:ph type="body" idx="1"/>
          </p:nvPr>
        </p:nvSpPr>
        <p:spPr>
          <a:xfrm>
            <a:off x="533400" y="990600"/>
            <a:ext cx="8153400" cy="5562600"/>
          </a:xfrm>
        </p:spPr>
        <p:txBody>
          <a:bodyPr>
            <a:normAutofit/>
          </a:bodyPr>
          <a:lstStyle/>
          <a:p>
            <a:r>
              <a:rPr lang="en-US" dirty="0" smtClean="0"/>
              <a:t>Optimization #2: Redefine branches</a:t>
            </a:r>
          </a:p>
          <a:p>
            <a:pPr lvl="1"/>
            <a:r>
              <a:rPr lang="en-US" b="1" dirty="0" smtClean="0"/>
              <a:t>Old definition</a:t>
            </a:r>
            <a:r>
              <a:rPr lang="en-US" dirty="0" smtClean="0"/>
              <a:t>:  if we take the branch, none of the instructions after the branch get executed by accident</a:t>
            </a:r>
          </a:p>
          <a:p>
            <a:pPr lvl="1"/>
            <a:r>
              <a:rPr lang="en-US" b="1" dirty="0" smtClean="0"/>
              <a:t>New definition</a:t>
            </a:r>
            <a:r>
              <a:rPr lang="en-US" dirty="0" smtClean="0"/>
              <a:t>:  whether or not we take the branch, the single instruction immediately following the branch gets executed (the </a:t>
            </a:r>
            <a:r>
              <a:rPr lang="en-US" dirty="0" smtClean="0">
                <a:solidFill>
                  <a:srgbClr val="FF0000"/>
                </a:solidFill>
              </a:rPr>
              <a:t>branch-delay slot</a:t>
            </a:r>
            <a:r>
              <a:rPr lang="en-US" dirty="0" smtClean="0"/>
              <a:t>)</a:t>
            </a:r>
          </a:p>
          <a:p>
            <a:pPr>
              <a:buClr>
                <a:schemeClr val="tx1"/>
              </a:buClr>
            </a:pPr>
            <a:r>
              <a:rPr lang="en-US" b="1" dirty="0" smtClean="0"/>
              <a:t>Delayed Branch </a:t>
            </a:r>
            <a:r>
              <a:rPr lang="en-US" dirty="0" smtClean="0"/>
              <a:t>means </a:t>
            </a:r>
            <a:r>
              <a:rPr lang="en-US" dirty="0" smtClean="0">
                <a:solidFill>
                  <a:srgbClr val="FF0000"/>
                </a:solidFill>
              </a:rPr>
              <a:t>we always execute the instruction after branch</a:t>
            </a:r>
          </a:p>
          <a:p>
            <a:pPr>
              <a:buClr>
                <a:schemeClr val="tx1"/>
              </a:buClr>
            </a:pPr>
            <a:r>
              <a:rPr lang="en-US" dirty="0" smtClean="0">
                <a:solidFill>
                  <a:srgbClr val="FF0000"/>
                </a:solidFill>
              </a:rPr>
              <a:t>This optimization is used with MIPS.</a:t>
            </a:r>
            <a:br>
              <a:rPr lang="en-US" dirty="0" smtClean="0">
                <a:solidFill>
                  <a:srgbClr val="FF0000"/>
                </a:solidFill>
              </a:rPr>
            </a:br>
            <a:endParaRPr lang="en-US" sz="1800" dirty="0">
              <a:solidFill>
                <a:srgbClr val="FF0000"/>
              </a:solidFill>
            </a:endParaRPr>
          </a:p>
        </p:txBody>
      </p:sp>
      <p:sp>
        <p:nvSpPr>
          <p:cNvPr id="4" name="Slide Number Placeholder 3"/>
          <p:cNvSpPr>
            <a:spLocks noGrp="1"/>
          </p:cNvSpPr>
          <p:nvPr>
            <p:ph type="sldNum" sz="quarter" idx="4"/>
          </p:nvPr>
        </p:nvSpPr>
        <p:spPr/>
        <p:txBody>
          <a:bodyPr/>
          <a:lstStyle/>
          <a:p>
            <a:fld id="{101B89B9-A634-43DB-BA68-EB47C349C293}" type="slidenum">
              <a:rPr lang="en-CA" smtClean="0"/>
              <a:pPr/>
              <a:t>24</a:t>
            </a:fld>
            <a:endParaRPr lang="en-CA"/>
          </a:p>
        </p:txBody>
      </p:sp>
    </p:spTree>
    <p:extLst>
      <p:ext uri="{BB962C8B-B14F-4D97-AF65-F5344CB8AC3E}">
        <p14:creationId xmlns:p14="http://schemas.microsoft.com/office/powerpoint/2010/main" xmlns="" val="628288107"/>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0162" name="Rectangle 2"/>
          <p:cNvSpPr>
            <a:spLocks noGrp="1" noChangeArrowheads="1"/>
          </p:cNvSpPr>
          <p:nvPr>
            <p:ph type="title"/>
          </p:nvPr>
        </p:nvSpPr>
        <p:spPr/>
        <p:txBody>
          <a:bodyPr/>
          <a:lstStyle/>
          <a:p>
            <a:r>
              <a:rPr lang="en-US" dirty="0" smtClean="0"/>
              <a:t>Example: </a:t>
            </a:r>
            <a:r>
              <a:rPr lang="en-US" dirty="0" err="1" smtClean="0"/>
              <a:t>Nondelayed</a:t>
            </a:r>
            <a:r>
              <a:rPr lang="en-US" dirty="0" smtClean="0"/>
              <a:t> vs. Delayed Branch</a:t>
            </a:r>
            <a:endParaRPr lang="en-US" dirty="0"/>
          </a:p>
        </p:txBody>
      </p:sp>
      <p:grpSp>
        <p:nvGrpSpPr>
          <p:cNvPr id="2" name="Group 3"/>
          <p:cNvGrpSpPr>
            <a:grpSpLocks/>
          </p:cNvGrpSpPr>
          <p:nvPr/>
        </p:nvGrpSpPr>
        <p:grpSpPr bwMode="auto">
          <a:xfrm>
            <a:off x="990600" y="1676400"/>
            <a:ext cx="3630612" cy="3516313"/>
            <a:chOff x="507" y="854"/>
            <a:chExt cx="2287" cy="2215"/>
          </a:xfrm>
        </p:grpSpPr>
        <p:sp>
          <p:nvSpPr>
            <p:cNvPr id="2780164" name="Rectangle 4"/>
            <p:cNvSpPr>
              <a:spLocks noChangeArrowheads="1"/>
            </p:cNvSpPr>
            <p:nvPr/>
          </p:nvSpPr>
          <p:spPr bwMode="auto">
            <a:xfrm>
              <a:off x="507" y="1342"/>
              <a:ext cx="2015" cy="328"/>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dirty="0">
                  <a:solidFill>
                    <a:schemeClr val="tx1"/>
                  </a:solidFill>
                  <a:latin typeface="Courier New"/>
                  <a:cs typeface="Courier New"/>
                </a:rPr>
                <a:t>add $</a:t>
              </a:r>
              <a:r>
                <a:rPr lang="en-US" sz="2800" b="1" dirty="0" smtClean="0">
                  <a:solidFill>
                    <a:schemeClr val="tx1"/>
                  </a:solidFill>
                  <a:latin typeface="Courier New"/>
                  <a:cs typeface="Courier New"/>
                </a:rPr>
                <a:t>1, $</a:t>
              </a:r>
              <a:r>
                <a:rPr lang="en-US" sz="2800" b="1" dirty="0">
                  <a:solidFill>
                    <a:schemeClr val="tx1"/>
                  </a:solidFill>
                  <a:latin typeface="Courier New"/>
                  <a:cs typeface="Courier New"/>
                </a:rPr>
                <a:t>2</a:t>
              </a:r>
              <a:r>
                <a:rPr lang="en-US" sz="2800" b="1" dirty="0" smtClean="0">
                  <a:solidFill>
                    <a:schemeClr val="tx1"/>
                  </a:solidFill>
                  <a:latin typeface="Courier New"/>
                  <a:cs typeface="Courier New"/>
                </a:rPr>
                <a:t>, $</a:t>
              </a:r>
              <a:r>
                <a:rPr lang="en-US" sz="2800" b="1" dirty="0">
                  <a:solidFill>
                    <a:schemeClr val="tx1"/>
                  </a:solidFill>
                  <a:latin typeface="Courier New"/>
                  <a:cs typeface="Courier New"/>
                </a:rPr>
                <a:t>3</a:t>
              </a:r>
            </a:p>
          </p:txBody>
        </p:sp>
        <p:sp>
          <p:nvSpPr>
            <p:cNvPr id="2780165" name="Rectangle 5"/>
            <p:cNvSpPr>
              <a:spLocks noChangeArrowheads="1"/>
            </p:cNvSpPr>
            <p:nvPr/>
          </p:nvSpPr>
          <p:spPr bwMode="auto">
            <a:xfrm>
              <a:off x="507" y="1798"/>
              <a:ext cx="2015" cy="328"/>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dirty="0">
                  <a:solidFill>
                    <a:schemeClr val="tx1"/>
                  </a:solidFill>
                  <a:latin typeface="Courier New"/>
                  <a:cs typeface="Courier New"/>
                </a:rPr>
                <a:t>sub $4, $5</a:t>
              </a:r>
              <a:r>
                <a:rPr lang="en-US" sz="2800" b="1" dirty="0" smtClean="0">
                  <a:solidFill>
                    <a:schemeClr val="tx1"/>
                  </a:solidFill>
                  <a:latin typeface="Courier New"/>
                  <a:cs typeface="Courier New"/>
                </a:rPr>
                <a:t>, $</a:t>
              </a:r>
              <a:r>
                <a:rPr lang="en-US" sz="2800" b="1" dirty="0">
                  <a:solidFill>
                    <a:schemeClr val="tx1"/>
                  </a:solidFill>
                  <a:latin typeface="Courier New"/>
                  <a:cs typeface="Courier New"/>
                </a:rPr>
                <a:t>6</a:t>
              </a:r>
            </a:p>
          </p:txBody>
        </p:sp>
        <p:sp>
          <p:nvSpPr>
            <p:cNvPr id="2780166" name="Rectangle 6"/>
            <p:cNvSpPr>
              <a:spLocks noChangeArrowheads="1"/>
            </p:cNvSpPr>
            <p:nvPr/>
          </p:nvSpPr>
          <p:spPr bwMode="auto">
            <a:xfrm>
              <a:off x="507" y="2254"/>
              <a:ext cx="2265" cy="32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dirty="0" err="1">
                  <a:solidFill>
                    <a:schemeClr val="tx1"/>
                  </a:solidFill>
                  <a:latin typeface="Courier New"/>
                  <a:cs typeface="Courier New"/>
                </a:rPr>
                <a:t>beq</a:t>
              </a:r>
              <a:r>
                <a:rPr lang="en-US" sz="2800" b="1" dirty="0">
                  <a:solidFill>
                    <a:schemeClr val="tx1"/>
                  </a:solidFill>
                  <a:latin typeface="Courier New"/>
                  <a:cs typeface="Courier New"/>
                </a:rPr>
                <a:t> $1, $4, Exit</a:t>
              </a:r>
            </a:p>
          </p:txBody>
        </p:sp>
        <p:sp>
          <p:nvSpPr>
            <p:cNvPr id="2780167" name="Rectangle 7"/>
            <p:cNvSpPr>
              <a:spLocks noChangeArrowheads="1"/>
            </p:cNvSpPr>
            <p:nvPr/>
          </p:nvSpPr>
          <p:spPr bwMode="auto">
            <a:xfrm>
              <a:off x="507" y="854"/>
              <a:ext cx="2151" cy="328"/>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dirty="0">
                  <a:solidFill>
                    <a:srgbClr val="FF0000"/>
                  </a:solidFill>
                  <a:latin typeface="Courier New"/>
                  <a:cs typeface="Courier New"/>
                </a:rPr>
                <a:t>or </a:t>
              </a:r>
              <a:r>
                <a:rPr lang="en-US" sz="2800" b="1" dirty="0" smtClean="0">
                  <a:solidFill>
                    <a:srgbClr val="FF0000"/>
                  </a:solidFill>
                  <a:latin typeface="Courier New"/>
                  <a:cs typeface="Courier New"/>
                </a:rPr>
                <a:t> $</a:t>
              </a:r>
              <a:r>
                <a:rPr lang="en-US" sz="2800" b="1" dirty="0">
                  <a:solidFill>
                    <a:srgbClr val="FF0000"/>
                  </a:solidFill>
                  <a:latin typeface="Courier New"/>
                  <a:cs typeface="Courier New"/>
                </a:rPr>
                <a:t>8, $</a:t>
              </a:r>
              <a:r>
                <a:rPr lang="en-US" sz="2800" b="1" dirty="0" smtClean="0">
                  <a:solidFill>
                    <a:srgbClr val="FF0000"/>
                  </a:solidFill>
                  <a:latin typeface="Courier New"/>
                  <a:cs typeface="Courier New"/>
                </a:rPr>
                <a:t>9, $</a:t>
              </a:r>
              <a:r>
                <a:rPr lang="en-US" sz="2800" b="1" dirty="0">
                  <a:solidFill>
                    <a:srgbClr val="FF0000"/>
                  </a:solidFill>
                  <a:latin typeface="Courier New"/>
                  <a:cs typeface="Courier New"/>
                </a:rPr>
                <a:t>10</a:t>
              </a:r>
            </a:p>
          </p:txBody>
        </p:sp>
        <p:sp>
          <p:nvSpPr>
            <p:cNvPr id="2780168" name="Rectangle 8"/>
            <p:cNvSpPr>
              <a:spLocks noChangeArrowheads="1"/>
            </p:cNvSpPr>
            <p:nvPr/>
          </p:nvSpPr>
          <p:spPr bwMode="auto">
            <a:xfrm>
              <a:off x="507" y="2741"/>
              <a:ext cx="2287" cy="328"/>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dirty="0" err="1">
                  <a:solidFill>
                    <a:schemeClr val="tx1"/>
                  </a:solidFill>
                  <a:latin typeface="Courier New"/>
                  <a:cs typeface="Courier New"/>
                </a:rPr>
                <a:t>xor</a:t>
              </a:r>
              <a:r>
                <a:rPr lang="en-US" sz="2800" b="1" dirty="0">
                  <a:solidFill>
                    <a:schemeClr val="tx1"/>
                  </a:solidFill>
                  <a:latin typeface="Courier New"/>
                  <a:cs typeface="Courier New"/>
                </a:rPr>
                <a:t> $10, $1</a:t>
              </a:r>
              <a:r>
                <a:rPr lang="en-US" sz="2800" b="1" dirty="0" smtClean="0">
                  <a:solidFill>
                    <a:schemeClr val="tx1"/>
                  </a:solidFill>
                  <a:latin typeface="Courier New"/>
                  <a:cs typeface="Courier New"/>
                </a:rPr>
                <a:t>, $</a:t>
              </a:r>
              <a:r>
                <a:rPr lang="en-US" sz="2800" b="1" dirty="0">
                  <a:solidFill>
                    <a:schemeClr val="tx1"/>
                  </a:solidFill>
                  <a:latin typeface="Courier New"/>
                  <a:cs typeface="Courier New"/>
                </a:rPr>
                <a:t>11</a:t>
              </a:r>
            </a:p>
          </p:txBody>
        </p:sp>
      </p:grpSp>
      <p:sp>
        <p:nvSpPr>
          <p:cNvPr id="2780169" name="Text Box 9"/>
          <p:cNvSpPr txBox="1">
            <a:spLocks noChangeArrowheads="1"/>
          </p:cNvSpPr>
          <p:nvPr/>
        </p:nvSpPr>
        <p:spPr bwMode="auto">
          <a:xfrm>
            <a:off x="838200" y="1066800"/>
            <a:ext cx="3729868" cy="523220"/>
          </a:xfrm>
          <a:prstGeom prst="rect">
            <a:avLst/>
          </a:prstGeom>
          <a:noFill/>
          <a:ln w="28575">
            <a:noFill/>
            <a:miter lim="800000"/>
            <a:headEnd/>
            <a:tailEnd/>
          </a:ln>
          <a:effectLst/>
        </p:spPr>
        <p:txBody>
          <a:bodyPr wrap="none" anchor="ctr">
            <a:prstTxWarp prst="textNoShape">
              <a:avLst/>
            </a:prstTxWarp>
            <a:spAutoFit/>
          </a:bodyPr>
          <a:lstStyle/>
          <a:p>
            <a:pPr algn="ctr"/>
            <a:r>
              <a:rPr lang="en-US" sz="2800" b="1" dirty="0" err="1">
                <a:solidFill>
                  <a:schemeClr val="tx1"/>
                </a:solidFill>
                <a:latin typeface="18 VAG Rounded Bold   07390"/>
              </a:rPr>
              <a:t>Nondelayed</a:t>
            </a:r>
            <a:r>
              <a:rPr lang="en-US" sz="2800" b="1" dirty="0">
                <a:solidFill>
                  <a:schemeClr val="tx1"/>
                </a:solidFill>
                <a:latin typeface="18 VAG Rounded Bold   07390"/>
              </a:rPr>
              <a:t> Branch</a:t>
            </a:r>
          </a:p>
        </p:txBody>
      </p:sp>
      <p:grpSp>
        <p:nvGrpSpPr>
          <p:cNvPr id="3" name="Group 10"/>
          <p:cNvGrpSpPr>
            <a:grpSpLocks/>
          </p:cNvGrpSpPr>
          <p:nvPr/>
        </p:nvGrpSpPr>
        <p:grpSpPr bwMode="auto">
          <a:xfrm>
            <a:off x="5334000" y="1676400"/>
            <a:ext cx="3630612" cy="3468688"/>
            <a:chOff x="3107" y="884"/>
            <a:chExt cx="2287" cy="2185"/>
          </a:xfrm>
        </p:grpSpPr>
        <p:sp>
          <p:nvSpPr>
            <p:cNvPr id="2780171" name="Rectangle 11"/>
            <p:cNvSpPr>
              <a:spLocks noChangeArrowheads="1"/>
            </p:cNvSpPr>
            <p:nvPr/>
          </p:nvSpPr>
          <p:spPr bwMode="auto">
            <a:xfrm>
              <a:off x="3107" y="884"/>
              <a:ext cx="1880" cy="328"/>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dirty="0">
                  <a:solidFill>
                    <a:schemeClr val="tx1"/>
                  </a:solidFill>
                  <a:latin typeface="Courier New" pitchFamily="-65" charset="0"/>
                </a:rPr>
                <a:t>add $</a:t>
              </a:r>
              <a:r>
                <a:rPr lang="en-US" sz="2800" b="1" dirty="0" smtClean="0">
                  <a:solidFill>
                    <a:schemeClr val="tx1"/>
                  </a:solidFill>
                  <a:latin typeface="Courier New" pitchFamily="-65" charset="0"/>
                </a:rPr>
                <a:t>1, $</a:t>
              </a:r>
              <a:r>
                <a:rPr lang="en-US" sz="2800" b="1" dirty="0">
                  <a:solidFill>
                    <a:schemeClr val="tx1"/>
                  </a:solidFill>
                  <a:latin typeface="Courier New" pitchFamily="-65" charset="0"/>
                </a:rPr>
                <a:t>2,$3</a:t>
              </a:r>
            </a:p>
          </p:txBody>
        </p:sp>
        <p:sp>
          <p:nvSpPr>
            <p:cNvPr id="2780172" name="Rectangle 12"/>
            <p:cNvSpPr>
              <a:spLocks noChangeArrowheads="1"/>
            </p:cNvSpPr>
            <p:nvPr/>
          </p:nvSpPr>
          <p:spPr bwMode="auto">
            <a:xfrm>
              <a:off x="3107" y="1340"/>
              <a:ext cx="2015" cy="328"/>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dirty="0">
                  <a:solidFill>
                    <a:schemeClr val="tx1"/>
                  </a:solidFill>
                  <a:latin typeface="Courier New" pitchFamily="-65" charset="0"/>
                </a:rPr>
                <a:t>sub $4, $5</a:t>
              </a:r>
              <a:r>
                <a:rPr lang="en-US" sz="2800" b="1" dirty="0" smtClean="0">
                  <a:solidFill>
                    <a:schemeClr val="tx1"/>
                  </a:solidFill>
                  <a:latin typeface="Courier New" pitchFamily="-65" charset="0"/>
                </a:rPr>
                <a:t>, $</a:t>
              </a:r>
              <a:r>
                <a:rPr lang="en-US" sz="2800" b="1" dirty="0">
                  <a:solidFill>
                    <a:schemeClr val="tx1"/>
                  </a:solidFill>
                  <a:latin typeface="Courier New" pitchFamily="-65" charset="0"/>
                </a:rPr>
                <a:t>6</a:t>
              </a:r>
            </a:p>
          </p:txBody>
        </p:sp>
        <p:sp>
          <p:nvSpPr>
            <p:cNvPr id="2780173" name="Rectangle 13"/>
            <p:cNvSpPr>
              <a:spLocks noChangeArrowheads="1"/>
            </p:cNvSpPr>
            <p:nvPr/>
          </p:nvSpPr>
          <p:spPr bwMode="auto">
            <a:xfrm>
              <a:off x="3107" y="1796"/>
              <a:ext cx="2287" cy="328"/>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dirty="0" err="1">
                  <a:solidFill>
                    <a:schemeClr val="tx1"/>
                  </a:solidFill>
                  <a:latin typeface="Courier New" pitchFamily="-65" charset="0"/>
                </a:rPr>
                <a:t>beq</a:t>
              </a:r>
              <a:r>
                <a:rPr lang="en-US" sz="2800" b="1" dirty="0">
                  <a:solidFill>
                    <a:schemeClr val="tx1"/>
                  </a:solidFill>
                  <a:latin typeface="Courier New" pitchFamily="-65" charset="0"/>
                </a:rPr>
                <a:t> $1, $4</a:t>
              </a:r>
              <a:r>
                <a:rPr lang="en-US" sz="2800" b="1" dirty="0" smtClean="0">
                  <a:solidFill>
                    <a:schemeClr val="tx1"/>
                  </a:solidFill>
                  <a:latin typeface="Courier New" pitchFamily="-65" charset="0"/>
                </a:rPr>
                <a:t>, Exit</a:t>
              </a:r>
              <a:endParaRPr lang="en-US" sz="2800" b="1" dirty="0">
                <a:solidFill>
                  <a:schemeClr val="tx1"/>
                </a:solidFill>
                <a:latin typeface="Courier New" pitchFamily="-65" charset="0"/>
              </a:endParaRPr>
            </a:p>
          </p:txBody>
        </p:sp>
        <p:sp>
          <p:nvSpPr>
            <p:cNvPr id="2780174" name="Rectangle 14"/>
            <p:cNvSpPr>
              <a:spLocks noChangeArrowheads="1"/>
            </p:cNvSpPr>
            <p:nvPr/>
          </p:nvSpPr>
          <p:spPr bwMode="auto">
            <a:xfrm>
              <a:off x="3107" y="2254"/>
              <a:ext cx="2151" cy="328"/>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dirty="0">
                  <a:solidFill>
                    <a:srgbClr val="FF0000"/>
                  </a:solidFill>
                  <a:latin typeface="Courier New" pitchFamily="-65" charset="0"/>
                </a:rPr>
                <a:t>or </a:t>
              </a:r>
              <a:r>
                <a:rPr lang="en-US" sz="2800" b="1" dirty="0" smtClean="0">
                  <a:solidFill>
                    <a:srgbClr val="FF0000"/>
                  </a:solidFill>
                  <a:latin typeface="Courier New" pitchFamily="-65" charset="0"/>
                </a:rPr>
                <a:t> $</a:t>
              </a:r>
              <a:r>
                <a:rPr lang="en-US" sz="2800" b="1" dirty="0">
                  <a:solidFill>
                    <a:srgbClr val="FF0000"/>
                  </a:solidFill>
                  <a:latin typeface="Courier New" pitchFamily="-65" charset="0"/>
                </a:rPr>
                <a:t>8, $</a:t>
              </a:r>
              <a:r>
                <a:rPr lang="en-US" sz="2800" b="1" dirty="0" smtClean="0">
                  <a:solidFill>
                    <a:srgbClr val="FF0000"/>
                  </a:solidFill>
                  <a:latin typeface="Courier New" pitchFamily="-65" charset="0"/>
                </a:rPr>
                <a:t>9, $</a:t>
              </a:r>
              <a:r>
                <a:rPr lang="en-US" sz="2800" b="1" dirty="0">
                  <a:solidFill>
                    <a:srgbClr val="FF0000"/>
                  </a:solidFill>
                  <a:latin typeface="Courier New" pitchFamily="-65" charset="0"/>
                </a:rPr>
                <a:t>10</a:t>
              </a:r>
            </a:p>
          </p:txBody>
        </p:sp>
        <p:sp>
          <p:nvSpPr>
            <p:cNvPr id="2780175" name="Rectangle 15"/>
            <p:cNvSpPr>
              <a:spLocks noChangeArrowheads="1"/>
            </p:cNvSpPr>
            <p:nvPr/>
          </p:nvSpPr>
          <p:spPr bwMode="auto">
            <a:xfrm>
              <a:off x="3107" y="2741"/>
              <a:ext cx="2287" cy="328"/>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dirty="0" err="1">
                  <a:solidFill>
                    <a:schemeClr val="tx1"/>
                  </a:solidFill>
                  <a:latin typeface="Courier New" pitchFamily="-65" charset="0"/>
                </a:rPr>
                <a:t>xor</a:t>
              </a:r>
              <a:r>
                <a:rPr lang="en-US" sz="2800" b="1" dirty="0">
                  <a:solidFill>
                    <a:schemeClr val="tx1"/>
                  </a:solidFill>
                  <a:latin typeface="Courier New" pitchFamily="-65" charset="0"/>
                </a:rPr>
                <a:t> $10, $1</a:t>
              </a:r>
              <a:r>
                <a:rPr lang="en-US" sz="2800" b="1" dirty="0" smtClean="0">
                  <a:solidFill>
                    <a:schemeClr val="tx1"/>
                  </a:solidFill>
                  <a:latin typeface="Courier New" pitchFamily="-65" charset="0"/>
                </a:rPr>
                <a:t>, $</a:t>
              </a:r>
              <a:r>
                <a:rPr lang="en-US" sz="2800" b="1" dirty="0">
                  <a:solidFill>
                    <a:schemeClr val="tx1"/>
                  </a:solidFill>
                  <a:latin typeface="Courier New" pitchFamily="-65" charset="0"/>
                </a:rPr>
                <a:t>11</a:t>
              </a:r>
            </a:p>
          </p:txBody>
        </p:sp>
      </p:grpSp>
      <p:sp>
        <p:nvSpPr>
          <p:cNvPr id="2780176" name="Text Box 16"/>
          <p:cNvSpPr txBox="1">
            <a:spLocks noChangeArrowheads="1"/>
          </p:cNvSpPr>
          <p:nvPr/>
        </p:nvSpPr>
        <p:spPr bwMode="auto">
          <a:xfrm>
            <a:off x="5410200" y="1066800"/>
            <a:ext cx="3002104" cy="523220"/>
          </a:xfrm>
          <a:prstGeom prst="rect">
            <a:avLst/>
          </a:prstGeom>
          <a:noFill/>
          <a:ln w="28575">
            <a:noFill/>
            <a:miter lim="800000"/>
            <a:headEnd/>
            <a:tailEnd/>
          </a:ln>
          <a:effectLst/>
        </p:spPr>
        <p:txBody>
          <a:bodyPr wrap="none" anchor="ctr">
            <a:prstTxWarp prst="textNoShape">
              <a:avLst/>
            </a:prstTxWarp>
            <a:spAutoFit/>
          </a:bodyPr>
          <a:lstStyle/>
          <a:p>
            <a:pPr algn="ctr"/>
            <a:r>
              <a:rPr lang="en-US" sz="2800" b="1" dirty="0">
                <a:solidFill>
                  <a:schemeClr val="tx1"/>
                </a:solidFill>
                <a:latin typeface="18 VAG Rounded Bold   07390"/>
              </a:rPr>
              <a:t>Delayed Branch</a:t>
            </a:r>
          </a:p>
        </p:txBody>
      </p:sp>
      <p:grpSp>
        <p:nvGrpSpPr>
          <p:cNvPr id="4" name="Group 17"/>
          <p:cNvGrpSpPr>
            <a:grpSpLocks/>
          </p:cNvGrpSpPr>
          <p:nvPr/>
        </p:nvGrpSpPr>
        <p:grpSpPr bwMode="auto">
          <a:xfrm>
            <a:off x="267590" y="1806605"/>
            <a:ext cx="1247775" cy="4749800"/>
            <a:chOff x="0" y="981"/>
            <a:chExt cx="786" cy="2992"/>
          </a:xfrm>
        </p:grpSpPr>
        <p:sp>
          <p:nvSpPr>
            <p:cNvPr id="2780178" name="Rectangle 18"/>
            <p:cNvSpPr>
              <a:spLocks noChangeArrowheads="1"/>
            </p:cNvSpPr>
            <p:nvPr/>
          </p:nvSpPr>
          <p:spPr bwMode="auto">
            <a:xfrm>
              <a:off x="0" y="3648"/>
              <a:ext cx="786" cy="32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a:solidFill>
                    <a:schemeClr val="tx1"/>
                  </a:solidFill>
                  <a:latin typeface="Courier New" pitchFamily="-65" charset="0"/>
                </a:rPr>
                <a:t>Exit:</a:t>
              </a:r>
            </a:p>
          </p:txBody>
        </p:sp>
        <p:sp>
          <p:nvSpPr>
            <p:cNvPr id="2780179" name="Freeform 19"/>
            <p:cNvSpPr>
              <a:spLocks/>
            </p:cNvSpPr>
            <p:nvPr/>
          </p:nvSpPr>
          <p:spPr bwMode="auto">
            <a:xfrm>
              <a:off x="21" y="981"/>
              <a:ext cx="436" cy="2720"/>
            </a:xfrm>
            <a:custGeom>
              <a:avLst/>
              <a:gdLst/>
              <a:ahLst/>
              <a:cxnLst>
                <a:cxn ang="0">
                  <a:pos x="406" y="0"/>
                </a:cxn>
                <a:cxn ang="0">
                  <a:pos x="416" y="1163"/>
                </a:cxn>
                <a:cxn ang="0">
                  <a:pos x="427" y="1291"/>
                </a:cxn>
                <a:cxn ang="0">
                  <a:pos x="427" y="1398"/>
                </a:cxn>
                <a:cxn ang="0">
                  <a:pos x="416" y="1430"/>
                </a:cxn>
                <a:cxn ang="0">
                  <a:pos x="427" y="1526"/>
                </a:cxn>
                <a:cxn ang="0">
                  <a:pos x="384" y="1536"/>
                </a:cxn>
                <a:cxn ang="0">
                  <a:pos x="352" y="1547"/>
                </a:cxn>
                <a:cxn ang="0">
                  <a:pos x="310" y="1558"/>
                </a:cxn>
                <a:cxn ang="0">
                  <a:pos x="128" y="1686"/>
                </a:cxn>
                <a:cxn ang="0">
                  <a:pos x="43" y="1899"/>
                </a:cxn>
                <a:cxn ang="0">
                  <a:pos x="0" y="2155"/>
                </a:cxn>
                <a:cxn ang="0">
                  <a:pos x="11" y="2592"/>
                </a:cxn>
                <a:cxn ang="0">
                  <a:pos x="75" y="2624"/>
                </a:cxn>
                <a:cxn ang="0">
                  <a:pos x="235" y="2720"/>
                </a:cxn>
              </a:cxnLst>
              <a:rect l="0" t="0" r="r" b="b"/>
              <a:pathLst>
                <a:path w="436" h="2720">
                  <a:moveTo>
                    <a:pt x="406" y="0"/>
                  </a:moveTo>
                  <a:cubicBezTo>
                    <a:pt x="434" y="390"/>
                    <a:pt x="422" y="769"/>
                    <a:pt x="416" y="1163"/>
                  </a:cubicBezTo>
                  <a:cubicBezTo>
                    <a:pt x="419" y="1205"/>
                    <a:pt x="427" y="1248"/>
                    <a:pt x="427" y="1291"/>
                  </a:cubicBezTo>
                  <a:cubicBezTo>
                    <a:pt x="427" y="1413"/>
                    <a:pt x="402" y="1325"/>
                    <a:pt x="427" y="1398"/>
                  </a:cubicBezTo>
                  <a:cubicBezTo>
                    <a:pt x="423" y="1408"/>
                    <a:pt x="416" y="1418"/>
                    <a:pt x="416" y="1430"/>
                  </a:cubicBezTo>
                  <a:cubicBezTo>
                    <a:pt x="416" y="1462"/>
                    <a:pt x="436" y="1495"/>
                    <a:pt x="427" y="1526"/>
                  </a:cubicBezTo>
                  <a:cubicBezTo>
                    <a:pt x="422" y="1540"/>
                    <a:pt x="398" y="1532"/>
                    <a:pt x="384" y="1536"/>
                  </a:cubicBezTo>
                  <a:cubicBezTo>
                    <a:pt x="373" y="1539"/>
                    <a:pt x="362" y="1543"/>
                    <a:pt x="352" y="1547"/>
                  </a:cubicBezTo>
                  <a:cubicBezTo>
                    <a:pt x="338" y="1551"/>
                    <a:pt x="324" y="1554"/>
                    <a:pt x="310" y="1558"/>
                  </a:cubicBezTo>
                  <a:cubicBezTo>
                    <a:pt x="257" y="1590"/>
                    <a:pt x="163" y="1630"/>
                    <a:pt x="128" y="1686"/>
                  </a:cubicBezTo>
                  <a:cubicBezTo>
                    <a:pt x="88" y="1747"/>
                    <a:pt x="61" y="1828"/>
                    <a:pt x="43" y="1899"/>
                  </a:cubicBezTo>
                  <a:cubicBezTo>
                    <a:pt x="33" y="1989"/>
                    <a:pt x="20" y="2066"/>
                    <a:pt x="0" y="2155"/>
                  </a:cubicBezTo>
                  <a:cubicBezTo>
                    <a:pt x="3" y="2300"/>
                    <a:pt x="0" y="2446"/>
                    <a:pt x="11" y="2592"/>
                  </a:cubicBezTo>
                  <a:cubicBezTo>
                    <a:pt x="12" y="2617"/>
                    <a:pt x="64" y="2621"/>
                    <a:pt x="75" y="2624"/>
                  </a:cubicBezTo>
                  <a:cubicBezTo>
                    <a:pt x="142" y="2640"/>
                    <a:pt x="186" y="2671"/>
                    <a:pt x="235" y="2720"/>
                  </a:cubicBezTo>
                </a:path>
              </a:pathLst>
            </a:custGeom>
            <a:noFill/>
            <a:ln w="28575" cap="flat" cmpd="sng">
              <a:solidFill>
                <a:schemeClr val="accent1"/>
              </a:solidFill>
              <a:prstDash val="solid"/>
              <a:round/>
              <a:headEnd type="none" w="med" len="med"/>
              <a:tailEnd type="triangle" w="med" len="med"/>
            </a:ln>
            <a:effectLst/>
          </p:spPr>
          <p:txBody>
            <a:bodyPr wrap="none" anchor="ctr">
              <a:prstTxWarp prst="textNoShape">
                <a:avLst/>
              </a:prstTxWarp>
            </a:bodyPr>
            <a:lstStyle/>
            <a:p>
              <a:endParaRPr lang="en-US"/>
            </a:p>
          </p:txBody>
        </p:sp>
      </p:grpSp>
      <p:grpSp>
        <p:nvGrpSpPr>
          <p:cNvPr id="5" name="Group 20"/>
          <p:cNvGrpSpPr>
            <a:grpSpLocks/>
          </p:cNvGrpSpPr>
          <p:nvPr/>
        </p:nvGrpSpPr>
        <p:grpSpPr bwMode="auto">
          <a:xfrm>
            <a:off x="4648200" y="1752600"/>
            <a:ext cx="1247775" cy="4749800"/>
            <a:chOff x="2631" y="981"/>
            <a:chExt cx="786" cy="2992"/>
          </a:xfrm>
        </p:grpSpPr>
        <p:sp>
          <p:nvSpPr>
            <p:cNvPr id="2780181" name="Rectangle 21"/>
            <p:cNvSpPr>
              <a:spLocks noChangeArrowheads="1"/>
            </p:cNvSpPr>
            <p:nvPr/>
          </p:nvSpPr>
          <p:spPr bwMode="auto">
            <a:xfrm>
              <a:off x="2631" y="3648"/>
              <a:ext cx="786" cy="32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a:solidFill>
                    <a:schemeClr val="tx1"/>
                  </a:solidFill>
                  <a:latin typeface="Courier New" pitchFamily="-65" charset="0"/>
                </a:rPr>
                <a:t>Exit:</a:t>
              </a:r>
            </a:p>
          </p:txBody>
        </p:sp>
        <p:sp>
          <p:nvSpPr>
            <p:cNvPr id="2780182" name="Freeform 22"/>
            <p:cNvSpPr>
              <a:spLocks/>
            </p:cNvSpPr>
            <p:nvPr/>
          </p:nvSpPr>
          <p:spPr bwMode="auto">
            <a:xfrm>
              <a:off x="2640" y="981"/>
              <a:ext cx="436" cy="2720"/>
            </a:xfrm>
            <a:custGeom>
              <a:avLst/>
              <a:gdLst/>
              <a:ahLst/>
              <a:cxnLst>
                <a:cxn ang="0">
                  <a:pos x="406" y="0"/>
                </a:cxn>
                <a:cxn ang="0">
                  <a:pos x="416" y="1163"/>
                </a:cxn>
                <a:cxn ang="0">
                  <a:pos x="427" y="1291"/>
                </a:cxn>
                <a:cxn ang="0">
                  <a:pos x="427" y="1398"/>
                </a:cxn>
                <a:cxn ang="0">
                  <a:pos x="416" y="1430"/>
                </a:cxn>
                <a:cxn ang="0">
                  <a:pos x="427" y="1526"/>
                </a:cxn>
                <a:cxn ang="0">
                  <a:pos x="384" y="1536"/>
                </a:cxn>
                <a:cxn ang="0">
                  <a:pos x="352" y="1547"/>
                </a:cxn>
                <a:cxn ang="0">
                  <a:pos x="310" y="1558"/>
                </a:cxn>
                <a:cxn ang="0">
                  <a:pos x="128" y="1686"/>
                </a:cxn>
                <a:cxn ang="0">
                  <a:pos x="43" y="1899"/>
                </a:cxn>
                <a:cxn ang="0">
                  <a:pos x="0" y="2155"/>
                </a:cxn>
                <a:cxn ang="0">
                  <a:pos x="11" y="2592"/>
                </a:cxn>
                <a:cxn ang="0">
                  <a:pos x="75" y="2624"/>
                </a:cxn>
                <a:cxn ang="0">
                  <a:pos x="235" y="2720"/>
                </a:cxn>
              </a:cxnLst>
              <a:rect l="0" t="0" r="r" b="b"/>
              <a:pathLst>
                <a:path w="436" h="2720">
                  <a:moveTo>
                    <a:pt x="406" y="0"/>
                  </a:moveTo>
                  <a:cubicBezTo>
                    <a:pt x="434" y="390"/>
                    <a:pt x="422" y="769"/>
                    <a:pt x="416" y="1163"/>
                  </a:cubicBezTo>
                  <a:cubicBezTo>
                    <a:pt x="419" y="1205"/>
                    <a:pt x="427" y="1248"/>
                    <a:pt x="427" y="1291"/>
                  </a:cubicBezTo>
                  <a:cubicBezTo>
                    <a:pt x="427" y="1413"/>
                    <a:pt x="402" y="1325"/>
                    <a:pt x="427" y="1398"/>
                  </a:cubicBezTo>
                  <a:cubicBezTo>
                    <a:pt x="423" y="1408"/>
                    <a:pt x="416" y="1418"/>
                    <a:pt x="416" y="1430"/>
                  </a:cubicBezTo>
                  <a:cubicBezTo>
                    <a:pt x="416" y="1462"/>
                    <a:pt x="436" y="1495"/>
                    <a:pt x="427" y="1526"/>
                  </a:cubicBezTo>
                  <a:cubicBezTo>
                    <a:pt x="422" y="1540"/>
                    <a:pt x="398" y="1532"/>
                    <a:pt x="384" y="1536"/>
                  </a:cubicBezTo>
                  <a:cubicBezTo>
                    <a:pt x="373" y="1539"/>
                    <a:pt x="362" y="1543"/>
                    <a:pt x="352" y="1547"/>
                  </a:cubicBezTo>
                  <a:cubicBezTo>
                    <a:pt x="338" y="1551"/>
                    <a:pt x="324" y="1554"/>
                    <a:pt x="310" y="1558"/>
                  </a:cubicBezTo>
                  <a:cubicBezTo>
                    <a:pt x="257" y="1590"/>
                    <a:pt x="163" y="1630"/>
                    <a:pt x="128" y="1686"/>
                  </a:cubicBezTo>
                  <a:cubicBezTo>
                    <a:pt x="88" y="1747"/>
                    <a:pt x="61" y="1828"/>
                    <a:pt x="43" y="1899"/>
                  </a:cubicBezTo>
                  <a:cubicBezTo>
                    <a:pt x="33" y="1989"/>
                    <a:pt x="20" y="2066"/>
                    <a:pt x="0" y="2155"/>
                  </a:cubicBezTo>
                  <a:cubicBezTo>
                    <a:pt x="3" y="2300"/>
                    <a:pt x="0" y="2446"/>
                    <a:pt x="11" y="2592"/>
                  </a:cubicBezTo>
                  <a:cubicBezTo>
                    <a:pt x="12" y="2617"/>
                    <a:pt x="64" y="2621"/>
                    <a:pt x="75" y="2624"/>
                  </a:cubicBezTo>
                  <a:cubicBezTo>
                    <a:pt x="142" y="2640"/>
                    <a:pt x="186" y="2671"/>
                    <a:pt x="235" y="2720"/>
                  </a:cubicBezTo>
                </a:path>
              </a:pathLst>
            </a:custGeom>
            <a:noFill/>
            <a:ln w="28575" cap="flat" cmpd="sng">
              <a:solidFill>
                <a:schemeClr val="accent1"/>
              </a:solidFill>
              <a:prstDash val="solid"/>
              <a:round/>
              <a:headEnd type="none" w="med" len="med"/>
              <a:tailEnd type="triangle" w="med" len="med"/>
            </a:ln>
            <a:effectLst/>
          </p:spPr>
          <p:txBody>
            <a:bodyPr wrap="none" anchor="ctr">
              <a:prstTxWarp prst="textNoShape">
                <a:avLst/>
              </a:prstTxWarp>
            </a:bodyPr>
            <a:lstStyle/>
            <a:p>
              <a:endParaRPr lang="en-US"/>
            </a:p>
          </p:txBody>
        </p:sp>
      </p:grpSp>
      <p:sp>
        <p:nvSpPr>
          <p:cNvPr id="2780183" name="Line 23"/>
          <p:cNvSpPr>
            <a:spLocks noChangeShapeType="1"/>
          </p:cNvSpPr>
          <p:nvPr/>
        </p:nvSpPr>
        <p:spPr bwMode="auto">
          <a:xfrm>
            <a:off x="4343401" y="2057400"/>
            <a:ext cx="1143000" cy="190500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2780184" name="Line 24"/>
          <p:cNvSpPr>
            <a:spLocks noChangeShapeType="1"/>
          </p:cNvSpPr>
          <p:nvPr/>
        </p:nvSpPr>
        <p:spPr bwMode="auto">
          <a:xfrm flipV="1">
            <a:off x="4572000" y="3581400"/>
            <a:ext cx="990600" cy="45720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25" name="Slide Number Placeholder 24"/>
          <p:cNvSpPr>
            <a:spLocks noGrp="1"/>
          </p:cNvSpPr>
          <p:nvPr>
            <p:ph type="sldNum" sz="quarter" idx="4"/>
          </p:nvPr>
        </p:nvSpPr>
        <p:spPr/>
        <p:txBody>
          <a:bodyPr/>
          <a:lstStyle/>
          <a:p>
            <a:fld id="{101B89B9-A634-43DB-BA68-EB47C349C293}" type="slidenum">
              <a:rPr lang="en-CA" smtClean="0"/>
              <a:pPr/>
              <a:t>25</a:t>
            </a:fld>
            <a:endParaRPr lang="en-CA"/>
          </a:p>
        </p:txBody>
      </p:sp>
    </p:spTree>
    <p:extLst>
      <p:ext uri="{BB962C8B-B14F-4D97-AF65-F5344CB8AC3E}">
        <p14:creationId xmlns:p14="http://schemas.microsoft.com/office/powerpoint/2010/main" xmlns="" val="49786307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78016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up)">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278017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499"/>
                                          </p:stCondLst>
                                        </p:cTn>
                                        <p:tgtEl>
                                          <p:spTgt spid="3"/>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2780183"/>
                                        </p:tgtEl>
                                        <p:attrNameLst>
                                          <p:attrName>style.visibility</p:attrName>
                                        </p:attrNameLst>
                                      </p:cBhvr>
                                      <p:to>
                                        <p:strVal val="visible"/>
                                      </p:to>
                                    </p:set>
                                    <p:animEffect transition="in" filter="wipe(up)">
                                      <p:cBhvr>
                                        <p:cTn id="28" dur="500"/>
                                        <p:tgtEl>
                                          <p:spTgt spid="2780183"/>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780184"/>
                                        </p:tgtEl>
                                        <p:attrNameLst>
                                          <p:attrName>style.visibility</p:attrName>
                                        </p:attrNameLst>
                                      </p:cBhvr>
                                      <p:to>
                                        <p:strVal val="visible"/>
                                      </p:to>
                                    </p:set>
                                    <p:animEffect transition="in" filter="wipe(left)">
                                      <p:cBhvr>
                                        <p:cTn id="33" dur="500"/>
                                        <p:tgtEl>
                                          <p:spTgt spid="2780184"/>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nodeType="click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wipe(up)">
                                      <p:cBhvr>
                                        <p:cTn id="3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0169" grpId="0" autoUpdateAnimBg="0"/>
      <p:bldP spid="2780176" grpId="0" autoUpdateAnimBg="0"/>
      <p:bldP spid="2780183" grpId="0" animBg="1"/>
      <p:bldP spid="278018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8114" name="Rectangle 2"/>
          <p:cNvSpPr>
            <a:spLocks noGrp="1" noChangeArrowheads="1"/>
          </p:cNvSpPr>
          <p:nvPr>
            <p:ph type="title"/>
          </p:nvPr>
        </p:nvSpPr>
        <p:spPr>
          <a:xfrm>
            <a:off x="533400" y="304800"/>
            <a:ext cx="8153400" cy="426142"/>
          </a:xfrm>
        </p:spPr>
        <p:txBody>
          <a:bodyPr/>
          <a:lstStyle/>
          <a:p>
            <a:r>
              <a:rPr lang="en-US" dirty="0" smtClean="0"/>
              <a:t>Notes on </a:t>
            </a:r>
            <a:r>
              <a:rPr lang="en-US" dirty="0" smtClean="0">
                <a:solidFill>
                  <a:srgbClr val="FF0000"/>
                </a:solidFill>
              </a:rPr>
              <a:t>Branch-Delay Slot</a:t>
            </a:r>
            <a:endParaRPr lang="en-US" dirty="0"/>
          </a:p>
        </p:txBody>
      </p:sp>
      <p:sp>
        <p:nvSpPr>
          <p:cNvPr id="2778115" name="Rectangle 3"/>
          <p:cNvSpPr>
            <a:spLocks noGrp="1" noChangeArrowheads="1"/>
          </p:cNvSpPr>
          <p:nvPr>
            <p:ph type="body" idx="1"/>
          </p:nvPr>
        </p:nvSpPr>
        <p:spPr>
          <a:xfrm>
            <a:off x="228600" y="609600"/>
            <a:ext cx="8458200" cy="5867400"/>
          </a:xfrm>
        </p:spPr>
        <p:txBody>
          <a:bodyPr>
            <a:normAutofit fontScale="92500" lnSpcReduction="10000"/>
          </a:bodyPr>
          <a:lstStyle/>
          <a:p>
            <a:pPr>
              <a:buNone/>
            </a:pPr>
            <a:endParaRPr lang="en-US" dirty="0" smtClean="0">
              <a:solidFill>
                <a:srgbClr val="FF0000"/>
              </a:solidFill>
            </a:endParaRPr>
          </a:p>
          <a:p>
            <a:pPr lvl="1"/>
            <a:r>
              <a:rPr lang="en-US" sz="2200" b="1" dirty="0" smtClean="0"/>
              <a:t>Worst-Case</a:t>
            </a:r>
            <a:r>
              <a:rPr lang="en-US" sz="2200" dirty="0" smtClean="0"/>
              <a:t> Scenario: put a </a:t>
            </a:r>
            <a:r>
              <a:rPr lang="en-US" sz="2200" b="1" dirty="0" smtClean="0"/>
              <a:t>no-op</a:t>
            </a:r>
            <a:r>
              <a:rPr lang="en-US" sz="2200" dirty="0" smtClean="0"/>
              <a:t> in the branch-delay slot</a:t>
            </a:r>
          </a:p>
          <a:p>
            <a:pPr lvl="1"/>
            <a:r>
              <a:rPr lang="en-US" sz="2200" b="1" dirty="0" smtClean="0"/>
              <a:t>Better Case</a:t>
            </a:r>
            <a:r>
              <a:rPr lang="en-US" sz="2200" dirty="0" smtClean="0"/>
              <a:t>: place some instruction preceding the branch in the branch-delay slot—as long as the changed doesn’t affect the logic of program</a:t>
            </a:r>
          </a:p>
          <a:p>
            <a:pPr lvl="2"/>
            <a:r>
              <a:rPr lang="en-US" sz="2200" dirty="0" smtClean="0"/>
              <a:t>Re-ordering instructions is  common way to speed up programs</a:t>
            </a:r>
          </a:p>
          <a:p>
            <a:pPr lvl="2"/>
            <a:r>
              <a:rPr lang="en-US" sz="2200" dirty="0" smtClean="0"/>
              <a:t>Compiler usually finds such an instruction 50% of time</a:t>
            </a:r>
          </a:p>
          <a:p>
            <a:pPr lvl="2"/>
            <a:r>
              <a:rPr lang="en-US" sz="2200" b="1" dirty="0" smtClean="0"/>
              <a:t>Jumps</a:t>
            </a:r>
            <a:r>
              <a:rPr lang="en-US" sz="2200" dirty="0" smtClean="0"/>
              <a:t> also have a delay slot …</a:t>
            </a:r>
          </a:p>
          <a:p>
            <a:pPr lvl="1"/>
            <a:r>
              <a:rPr lang="en-CA" sz="2200" dirty="0" smtClean="0"/>
              <a:t>Since delayed branches are useful when the branches are short, no processor uses a delayed branch of more than one cycle. For longer branch delays, hardware-based branch prediction is usually used.</a:t>
            </a:r>
          </a:p>
          <a:p>
            <a:pPr lvl="1"/>
            <a:r>
              <a:rPr lang="en-CA" sz="2200" dirty="0" smtClean="0"/>
              <a:t>The delayed branch always executes the next sequential instruction, with the branch taking place after that one instruction delay. It is hidden from the MIPS assembly language programmer because the assembler can automatically arrange the instructions to get the branch behavior desired by the programmer. MIPS software will place an instruction immediately after the delayed branch instruction that is not affected by the branch, and a taken branch changes the address of the instruction that follows this safe instruction.</a:t>
            </a:r>
            <a:endParaRPr lang="en-US" sz="2200" dirty="0" smtClean="0"/>
          </a:p>
        </p:txBody>
      </p:sp>
      <p:sp>
        <p:nvSpPr>
          <p:cNvPr id="4" name="Slide Number Placeholder 3"/>
          <p:cNvSpPr>
            <a:spLocks noGrp="1"/>
          </p:cNvSpPr>
          <p:nvPr>
            <p:ph type="sldNum" sz="quarter" idx="4"/>
          </p:nvPr>
        </p:nvSpPr>
        <p:spPr/>
        <p:txBody>
          <a:bodyPr/>
          <a:lstStyle/>
          <a:p>
            <a:fld id="{101B89B9-A634-43DB-BA68-EB47C349C293}" type="slidenum">
              <a:rPr lang="en-CA" smtClean="0"/>
              <a:pPr/>
              <a:t>26</a:t>
            </a:fld>
            <a:endParaRPr lang="en-CA"/>
          </a:p>
        </p:txBody>
      </p:sp>
    </p:spTree>
    <p:extLst>
      <p:ext uri="{BB962C8B-B14F-4D97-AF65-F5344CB8AC3E}">
        <p14:creationId xmlns:p14="http://schemas.microsoft.com/office/powerpoint/2010/main" xmlns="" val="786456077"/>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153400" cy="422275"/>
          </a:xfrm>
        </p:spPr>
        <p:txBody>
          <a:bodyPr/>
          <a:lstStyle/>
          <a:p>
            <a:r>
              <a:rPr lang="en-US" dirty="0" smtClean="0"/>
              <a:t>Control Hazards: Branch Prediction</a:t>
            </a:r>
            <a:endParaRPr lang="en-US" dirty="0"/>
          </a:p>
        </p:txBody>
      </p:sp>
      <p:sp>
        <p:nvSpPr>
          <p:cNvPr id="3" name="Content Placeholder 2"/>
          <p:cNvSpPr>
            <a:spLocks noGrp="1"/>
          </p:cNvSpPr>
          <p:nvPr>
            <p:ph idx="1"/>
          </p:nvPr>
        </p:nvSpPr>
        <p:spPr>
          <a:xfrm>
            <a:off x="533400" y="914400"/>
            <a:ext cx="8305800" cy="5735929"/>
          </a:xfrm>
        </p:spPr>
        <p:txBody>
          <a:bodyPr/>
          <a:lstStyle/>
          <a:p>
            <a:r>
              <a:rPr lang="en-US" dirty="0" smtClean="0"/>
              <a:t>Opt #3: </a:t>
            </a:r>
            <a:r>
              <a:rPr lang="en-US" b="1" dirty="0" smtClean="0"/>
              <a:t>Predict</a:t>
            </a:r>
            <a:r>
              <a:rPr lang="en-US" i="1" dirty="0" smtClean="0">
                <a:solidFill>
                  <a:srgbClr val="FF0000"/>
                </a:solidFill>
              </a:rPr>
              <a:t> </a:t>
            </a:r>
            <a:r>
              <a:rPr lang="en-US" dirty="0" smtClean="0"/>
              <a:t>outcome of a branch, fix up if guess wrong </a:t>
            </a:r>
          </a:p>
          <a:p>
            <a:pPr lvl="1"/>
            <a:r>
              <a:rPr lang="en-US" dirty="0" smtClean="0"/>
              <a:t>Must cancel all instructions in pipeline that depended on wrong-guess </a:t>
            </a:r>
          </a:p>
          <a:p>
            <a:pPr lvl="1"/>
            <a:r>
              <a:rPr lang="en-US" dirty="0" smtClean="0"/>
              <a:t>This is called “</a:t>
            </a:r>
            <a:r>
              <a:rPr lang="en-US" b="1" dirty="0" smtClean="0">
                <a:solidFill>
                  <a:schemeClr val="accent1"/>
                </a:solidFill>
              </a:rPr>
              <a:t>flushing</a:t>
            </a:r>
            <a:r>
              <a:rPr lang="en-US" dirty="0" smtClean="0"/>
              <a:t>” the pipeline</a:t>
            </a:r>
          </a:p>
          <a:p>
            <a:r>
              <a:rPr lang="en-US" dirty="0" smtClean="0"/>
              <a:t>Opt 3.1: </a:t>
            </a:r>
            <a:r>
              <a:rPr lang="en-US" b="1" dirty="0" smtClean="0"/>
              <a:t>Assume branches are NOT taken</a:t>
            </a:r>
            <a:r>
              <a:rPr lang="en-US" dirty="0" smtClean="0"/>
              <a:t>,</a:t>
            </a:r>
            <a:br>
              <a:rPr lang="en-US" dirty="0" smtClean="0"/>
            </a:br>
            <a:r>
              <a:rPr lang="en-CA" sz="2200" dirty="0" smtClean="0"/>
              <a:t>continue execution down the sequential instruction stream. If the branch is taken, the instructions that are being fetched and decoded must be discarded. Execution continues at the branch target. </a:t>
            </a:r>
          </a:p>
          <a:p>
            <a:pPr lvl="1"/>
            <a:r>
              <a:rPr lang="en-CA" dirty="0" smtClean="0"/>
              <a:t>If branches are untaken half the time, and if it costs little to discard the instructions, this optimization halves the cost of control hazards.</a:t>
            </a:r>
            <a:endParaRPr lang="en-US" dirty="0" smtClean="0"/>
          </a:p>
          <a:p>
            <a:r>
              <a:rPr lang="en-US" dirty="0" smtClean="0"/>
              <a:t>Opt3.2: </a:t>
            </a:r>
            <a:r>
              <a:rPr lang="en-US" b="1" dirty="0" smtClean="0"/>
              <a:t>Dynamic branch prediction</a:t>
            </a:r>
            <a:r>
              <a:rPr lang="en-US" dirty="0" smtClean="0"/>
              <a:t>: </a:t>
            </a:r>
            <a:r>
              <a:rPr lang="en-CA" dirty="0" smtClean="0"/>
              <a:t>Prediction of branches at runtime using runtime information.</a:t>
            </a:r>
          </a:p>
          <a:p>
            <a:pPr lvl="1"/>
            <a:r>
              <a:rPr lang="en-CA" dirty="0" smtClean="0"/>
              <a:t>branch prediction buffer or branch history table</a:t>
            </a:r>
          </a:p>
        </p:txBody>
      </p:sp>
      <p:sp>
        <p:nvSpPr>
          <p:cNvPr id="4" name="Slide Number Placeholder 3"/>
          <p:cNvSpPr>
            <a:spLocks noGrp="1"/>
          </p:cNvSpPr>
          <p:nvPr>
            <p:ph type="sldNum" sz="quarter" idx="4"/>
          </p:nvPr>
        </p:nvSpPr>
        <p:spPr/>
        <p:txBody>
          <a:bodyPr/>
          <a:lstStyle/>
          <a:p>
            <a:fld id="{101B89B9-A634-43DB-BA68-EB47C349C293}" type="slidenum">
              <a:rPr lang="en-CA" smtClean="0"/>
              <a:pPr/>
              <a:t>27</a:t>
            </a:fld>
            <a:endParaRPr lang="en-CA" dirty="0"/>
          </a:p>
        </p:txBody>
      </p:sp>
    </p:spTree>
    <p:extLst>
      <p:ext uri="{BB962C8B-B14F-4D97-AF65-F5344CB8AC3E}">
        <p14:creationId xmlns:p14="http://schemas.microsoft.com/office/powerpoint/2010/main" xmlns="" val="22153021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2114" name="Rectangle 2"/>
          <p:cNvSpPr>
            <a:spLocks noGrp="1" noChangeArrowheads="1"/>
          </p:cNvSpPr>
          <p:nvPr>
            <p:ph type="title"/>
          </p:nvPr>
        </p:nvSpPr>
        <p:spPr>
          <a:xfrm>
            <a:off x="533400" y="0"/>
            <a:ext cx="6698950" cy="426142"/>
          </a:xfrm>
          <a:noFill/>
          <a:ln/>
        </p:spPr>
        <p:txBody>
          <a:bodyPr wrap="none"/>
          <a:lstStyle/>
          <a:p>
            <a:r>
              <a:rPr lang="en-US" dirty="0" smtClean="0"/>
              <a:t>In Summary: Hazards and Resolutions</a:t>
            </a:r>
            <a:endParaRPr lang="en-US" dirty="0"/>
          </a:p>
        </p:txBody>
      </p:sp>
      <p:sp>
        <p:nvSpPr>
          <p:cNvPr id="1242115" name="Rectangle 3"/>
          <p:cNvSpPr>
            <a:spLocks noGrp="1" noChangeArrowheads="1"/>
          </p:cNvSpPr>
          <p:nvPr>
            <p:ph type="body" idx="1"/>
          </p:nvPr>
        </p:nvSpPr>
        <p:spPr>
          <a:xfrm>
            <a:off x="609600" y="446501"/>
            <a:ext cx="8153400" cy="6411499"/>
          </a:xfrm>
          <a:noFill/>
          <a:ln/>
        </p:spPr>
        <p:txBody>
          <a:bodyPr/>
          <a:lstStyle/>
          <a:p>
            <a:pPr>
              <a:lnSpc>
                <a:spcPct val="100000"/>
              </a:lnSpc>
              <a:spcBef>
                <a:spcPct val="35000"/>
              </a:spcBef>
            </a:pPr>
            <a:r>
              <a:rPr lang="en-US" sz="2000" b="1" dirty="0" smtClean="0"/>
              <a:t>Structural Hazards</a:t>
            </a:r>
          </a:p>
          <a:p>
            <a:pPr lvl="1">
              <a:lnSpc>
                <a:spcPct val="100000"/>
              </a:lnSpc>
              <a:spcBef>
                <a:spcPct val="35000"/>
              </a:spcBef>
            </a:pPr>
            <a:r>
              <a:rPr lang="en-US" sz="1800" dirty="0" smtClean="0"/>
              <a:t>Memory:  I$ and D$ are separated</a:t>
            </a:r>
          </a:p>
          <a:p>
            <a:pPr lvl="1">
              <a:lnSpc>
                <a:spcPct val="100000"/>
              </a:lnSpc>
              <a:spcBef>
                <a:spcPct val="35000"/>
              </a:spcBef>
            </a:pPr>
            <a:r>
              <a:rPr lang="en-US" sz="1800" dirty="0" smtClean="0"/>
              <a:t>Register:  read and write can be done in same clock cycle</a:t>
            </a:r>
            <a:endParaRPr lang="en-US" sz="1800" dirty="0"/>
          </a:p>
          <a:p>
            <a:pPr>
              <a:lnSpc>
                <a:spcPct val="100000"/>
              </a:lnSpc>
              <a:spcBef>
                <a:spcPct val="35000"/>
              </a:spcBef>
            </a:pPr>
            <a:r>
              <a:rPr lang="en-US" sz="2000" b="1" dirty="0" smtClean="0"/>
              <a:t>Data Hazards</a:t>
            </a:r>
          </a:p>
          <a:p>
            <a:pPr lvl="1">
              <a:lnSpc>
                <a:spcPct val="100000"/>
              </a:lnSpc>
              <a:spcBef>
                <a:spcPct val="35000"/>
              </a:spcBef>
            </a:pPr>
            <a:r>
              <a:rPr lang="en-US" sz="1800" dirty="0" smtClean="0"/>
              <a:t>load followed by store: MEM-MEM forwarding</a:t>
            </a:r>
          </a:p>
          <a:p>
            <a:pPr lvl="1">
              <a:lnSpc>
                <a:spcPct val="100000"/>
              </a:lnSpc>
              <a:spcBef>
                <a:spcPct val="35000"/>
              </a:spcBef>
            </a:pPr>
            <a:r>
              <a:rPr lang="en-US" sz="1800" dirty="0" smtClean="0"/>
              <a:t>load/use</a:t>
            </a:r>
          </a:p>
          <a:p>
            <a:pPr lvl="2">
              <a:lnSpc>
                <a:spcPct val="100000"/>
              </a:lnSpc>
              <a:spcBef>
                <a:spcPct val="35000"/>
              </a:spcBef>
            </a:pPr>
            <a:r>
              <a:rPr lang="en-US" dirty="0" smtClean="0"/>
              <a:t>Hardware interlock (stall pipeline) and MEM-ALU forwarding</a:t>
            </a:r>
          </a:p>
          <a:p>
            <a:pPr lvl="2">
              <a:lnSpc>
                <a:spcPct val="100000"/>
              </a:lnSpc>
              <a:spcBef>
                <a:spcPct val="35000"/>
              </a:spcBef>
            </a:pPr>
            <a:r>
              <a:rPr lang="en-US" dirty="0" smtClean="0"/>
              <a:t>load delay slot:  put  a </a:t>
            </a:r>
            <a:r>
              <a:rPr lang="en-US" dirty="0" err="1" smtClean="0"/>
              <a:t>nop</a:t>
            </a:r>
            <a:r>
              <a:rPr lang="en-US" dirty="0" smtClean="0"/>
              <a:t> or a valid instruction after load (MIPS)</a:t>
            </a:r>
          </a:p>
          <a:p>
            <a:pPr lvl="1">
              <a:lnSpc>
                <a:spcPct val="100000"/>
              </a:lnSpc>
              <a:spcBef>
                <a:spcPct val="35000"/>
              </a:spcBef>
            </a:pPr>
            <a:r>
              <a:rPr lang="en-US" sz="1800" dirty="0" smtClean="0"/>
              <a:t>other cases: one stall (</a:t>
            </a:r>
            <a:r>
              <a:rPr lang="en-US" sz="1800" dirty="0" err="1" smtClean="0"/>
              <a:t>nop</a:t>
            </a:r>
            <a:r>
              <a:rPr lang="en-US" sz="1800" dirty="0" smtClean="0"/>
              <a:t>) plus ALU-ALU forwarding</a:t>
            </a:r>
          </a:p>
          <a:p>
            <a:pPr lvl="1">
              <a:lnSpc>
                <a:spcPct val="100000"/>
              </a:lnSpc>
              <a:spcBef>
                <a:spcPct val="35000"/>
              </a:spcBef>
            </a:pPr>
            <a:r>
              <a:rPr lang="en-US" sz="1800" dirty="0" smtClean="0"/>
              <a:t>Hardware support: hazard detection unit and forward unit</a:t>
            </a:r>
            <a:endParaRPr lang="en-US" sz="1800" dirty="0"/>
          </a:p>
          <a:p>
            <a:pPr>
              <a:lnSpc>
                <a:spcPct val="100000"/>
              </a:lnSpc>
              <a:spcBef>
                <a:spcPct val="35000"/>
              </a:spcBef>
            </a:pPr>
            <a:r>
              <a:rPr lang="en-US" sz="2000" b="1" dirty="0" smtClean="0"/>
              <a:t>Control hazards</a:t>
            </a:r>
          </a:p>
          <a:p>
            <a:pPr lvl="1">
              <a:lnSpc>
                <a:spcPct val="100000"/>
              </a:lnSpc>
              <a:spcBef>
                <a:spcPct val="35000"/>
              </a:spcBef>
            </a:pPr>
            <a:r>
              <a:rPr lang="en-US" sz="1800" dirty="0" smtClean="0"/>
              <a:t>stall two cycles if branch execution done in EX stage </a:t>
            </a:r>
            <a:endParaRPr lang="en-US" sz="1800" b="1" dirty="0" smtClean="0"/>
          </a:p>
          <a:p>
            <a:pPr lvl="1">
              <a:lnSpc>
                <a:spcPct val="100000"/>
              </a:lnSpc>
              <a:spcBef>
                <a:spcPct val="35000"/>
              </a:spcBef>
            </a:pPr>
            <a:r>
              <a:rPr lang="en-US" sz="1800" dirty="0" smtClean="0"/>
              <a:t>stall one cycle if branch execution done in ID stage</a:t>
            </a:r>
          </a:p>
          <a:p>
            <a:pPr lvl="1">
              <a:lnSpc>
                <a:spcPct val="100000"/>
              </a:lnSpc>
              <a:spcBef>
                <a:spcPct val="35000"/>
              </a:spcBef>
            </a:pPr>
            <a:r>
              <a:rPr lang="en-US" sz="1800" dirty="0" smtClean="0"/>
              <a:t>branch delay slot:  put a </a:t>
            </a:r>
            <a:r>
              <a:rPr lang="en-US" sz="1800" dirty="0" err="1" smtClean="0"/>
              <a:t>nop</a:t>
            </a:r>
            <a:r>
              <a:rPr lang="en-US" sz="1800" dirty="0" smtClean="0"/>
              <a:t> (one cycle waste) or a valid instruction after branch (MIPS) (branch  execution in ID)</a:t>
            </a:r>
            <a:endParaRPr lang="en-US" sz="1800" dirty="0"/>
          </a:p>
          <a:p>
            <a:pPr lvl="1">
              <a:lnSpc>
                <a:spcPct val="100000"/>
              </a:lnSpc>
              <a:spcBef>
                <a:spcPct val="35000"/>
              </a:spcBef>
            </a:pPr>
            <a:r>
              <a:rPr lang="en-US" sz="1800" dirty="0" smtClean="0"/>
              <a:t>branch predication: branch not taken or dynamic predication</a:t>
            </a:r>
          </a:p>
          <a:p>
            <a:pPr>
              <a:lnSpc>
                <a:spcPct val="100000"/>
              </a:lnSpc>
              <a:spcBef>
                <a:spcPct val="35000"/>
              </a:spcBef>
            </a:pPr>
            <a:r>
              <a:rPr lang="en-US" sz="2000" dirty="0" smtClean="0"/>
              <a:t>How does a hazard solution impact the pipeline performance?</a:t>
            </a:r>
          </a:p>
        </p:txBody>
      </p:sp>
      <p:sp>
        <p:nvSpPr>
          <p:cNvPr id="4" name="Slide Number Placeholder 3"/>
          <p:cNvSpPr>
            <a:spLocks noGrp="1"/>
          </p:cNvSpPr>
          <p:nvPr>
            <p:ph type="sldNum" sz="quarter" idx="4"/>
          </p:nvPr>
        </p:nvSpPr>
        <p:spPr/>
        <p:txBody>
          <a:bodyPr/>
          <a:lstStyle/>
          <a:p>
            <a:fld id="{101B89B9-A634-43DB-BA68-EB47C349C293}" type="slidenum">
              <a:rPr lang="en-CA" smtClean="0"/>
              <a:pPr/>
              <a:t>28</a:t>
            </a:fld>
            <a:endParaRPr lang="en-CA"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9346" name="Rectangle 2"/>
          <p:cNvSpPr>
            <a:spLocks noGrp="1" noChangeArrowheads="1"/>
          </p:cNvSpPr>
          <p:nvPr>
            <p:ph type="title"/>
          </p:nvPr>
        </p:nvSpPr>
        <p:spPr>
          <a:xfrm>
            <a:off x="533400" y="228600"/>
            <a:ext cx="5661806" cy="426142"/>
          </a:xfrm>
          <a:noFill/>
          <a:ln/>
        </p:spPr>
        <p:txBody>
          <a:bodyPr wrap="none"/>
          <a:lstStyle/>
          <a:p>
            <a:r>
              <a:rPr lang="en-US" dirty="0" smtClean="0"/>
              <a:t>Three Types of Pipeline Hazards</a:t>
            </a:r>
            <a:endParaRPr lang="en-US" dirty="0"/>
          </a:p>
        </p:txBody>
      </p:sp>
      <p:sp>
        <p:nvSpPr>
          <p:cNvPr id="1209347" name="Rectangle 3"/>
          <p:cNvSpPr>
            <a:spLocks noGrp="1" noChangeArrowheads="1"/>
          </p:cNvSpPr>
          <p:nvPr>
            <p:ph type="body" idx="1"/>
          </p:nvPr>
        </p:nvSpPr>
        <p:spPr>
          <a:xfrm>
            <a:off x="609600" y="762000"/>
            <a:ext cx="7848600" cy="4449423"/>
          </a:xfrm>
          <a:noFill/>
          <a:ln/>
        </p:spPr>
        <p:txBody>
          <a:bodyPr/>
          <a:lstStyle/>
          <a:p>
            <a:pPr>
              <a:lnSpc>
                <a:spcPct val="100000"/>
              </a:lnSpc>
              <a:spcBef>
                <a:spcPct val="30000"/>
              </a:spcBef>
            </a:pPr>
            <a:r>
              <a:rPr lang="en-US" dirty="0" smtClean="0">
                <a:solidFill>
                  <a:schemeClr val="accent1"/>
                </a:solidFill>
              </a:rPr>
              <a:t>Structural hazards</a:t>
            </a:r>
            <a:endParaRPr lang="en-US" dirty="0">
              <a:solidFill>
                <a:schemeClr val="accent1"/>
              </a:solidFill>
            </a:endParaRPr>
          </a:p>
          <a:p>
            <a:pPr lvl="1">
              <a:lnSpc>
                <a:spcPct val="100000"/>
              </a:lnSpc>
              <a:spcBef>
                <a:spcPct val="30000"/>
              </a:spcBef>
            </a:pPr>
            <a:r>
              <a:rPr lang="en-US" dirty="0" smtClean="0"/>
              <a:t>Attempt </a:t>
            </a:r>
            <a:r>
              <a:rPr lang="en-US" dirty="0"/>
              <a:t>to use the same resource by two different instructions at the same </a:t>
            </a:r>
            <a:r>
              <a:rPr lang="en-US" dirty="0" smtClean="0"/>
              <a:t>time</a:t>
            </a:r>
          </a:p>
          <a:p>
            <a:pPr>
              <a:lnSpc>
                <a:spcPct val="100000"/>
              </a:lnSpc>
              <a:spcBef>
                <a:spcPct val="30000"/>
              </a:spcBef>
            </a:pPr>
            <a:r>
              <a:rPr lang="en-US" dirty="0" smtClean="0">
                <a:solidFill>
                  <a:schemeClr val="accent1"/>
                </a:solidFill>
              </a:rPr>
              <a:t>Data hazards     </a:t>
            </a:r>
            <a:r>
              <a:rPr lang="en-US" sz="2000" dirty="0" smtClean="0"/>
              <a:t>(from what types of instructions?)</a:t>
            </a:r>
            <a:endParaRPr lang="en-US" sz="2000" dirty="0"/>
          </a:p>
          <a:p>
            <a:pPr lvl="1">
              <a:lnSpc>
                <a:spcPct val="100000"/>
              </a:lnSpc>
              <a:spcBef>
                <a:spcPct val="30000"/>
              </a:spcBef>
            </a:pPr>
            <a:r>
              <a:rPr lang="en-US" dirty="0" smtClean="0"/>
              <a:t>Attempt </a:t>
            </a:r>
            <a:r>
              <a:rPr lang="en-US" dirty="0"/>
              <a:t>to use data before it is </a:t>
            </a:r>
            <a:r>
              <a:rPr lang="en-US" dirty="0" smtClean="0"/>
              <a:t>ready in instructions involving arithmetic and data transfers</a:t>
            </a:r>
            <a:endParaRPr lang="en-US" dirty="0"/>
          </a:p>
          <a:p>
            <a:pPr lvl="2">
              <a:lnSpc>
                <a:spcPct val="100000"/>
              </a:lnSpc>
              <a:spcBef>
                <a:spcPct val="30000"/>
              </a:spcBef>
            </a:pPr>
            <a:r>
              <a:rPr lang="en-US" dirty="0"/>
              <a:t>An instruction’s source operand(s) are produced by a prior instruction still in the </a:t>
            </a:r>
            <a:r>
              <a:rPr lang="en-US" dirty="0" smtClean="0"/>
              <a:t>pipeline</a:t>
            </a:r>
          </a:p>
          <a:p>
            <a:pPr>
              <a:lnSpc>
                <a:spcPct val="100000"/>
              </a:lnSpc>
              <a:spcBef>
                <a:spcPct val="30000"/>
              </a:spcBef>
            </a:pPr>
            <a:r>
              <a:rPr lang="en-US" smtClean="0">
                <a:solidFill>
                  <a:schemeClr val="accent1"/>
                </a:solidFill>
              </a:rPr>
              <a:t>Control hazards</a:t>
            </a:r>
            <a:endParaRPr lang="en-US" sz="2000" dirty="0"/>
          </a:p>
          <a:p>
            <a:pPr lvl="1">
              <a:lnSpc>
                <a:spcPct val="100000"/>
              </a:lnSpc>
              <a:spcBef>
                <a:spcPct val="30000"/>
              </a:spcBef>
            </a:pPr>
            <a:r>
              <a:rPr lang="en-US" dirty="0" smtClean="0"/>
              <a:t>Attempt </a:t>
            </a:r>
            <a:r>
              <a:rPr lang="en-US" dirty="0"/>
              <a:t>to make a decision about program control flow before the condition has been evaluated and the new PC target address </a:t>
            </a:r>
            <a:r>
              <a:rPr lang="en-US" dirty="0" smtClean="0"/>
              <a:t>calculated; </a:t>
            </a:r>
            <a:r>
              <a:rPr lang="en-US" b="1" dirty="0" smtClean="0"/>
              <a:t>branch</a:t>
            </a:r>
            <a:r>
              <a:rPr lang="en-US" dirty="0" smtClean="0"/>
              <a:t> instructions</a:t>
            </a:r>
          </a:p>
        </p:txBody>
      </p:sp>
      <p:sp>
        <p:nvSpPr>
          <p:cNvPr id="1209348" name="Rectangle 4"/>
          <p:cNvSpPr>
            <a:spLocks noChangeArrowheads="1"/>
          </p:cNvSpPr>
          <p:nvPr/>
        </p:nvSpPr>
        <p:spPr bwMode="auto">
          <a:xfrm>
            <a:off x="609600" y="5410200"/>
            <a:ext cx="8305800" cy="1153136"/>
          </a:xfrm>
          <a:prstGeom prst="rect">
            <a:avLst/>
          </a:prstGeom>
          <a:noFill/>
          <a:ln w="12700">
            <a:noFill/>
            <a:miter lim="800000"/>
            <a:headEnd/>
            <a:tailEnd/>
          </a:ln>
          <a:effectLst/>
        </p:spPr>
        <p:txBody>
          <a:bodyPr wrap="square" lIns="63500" tIns="25400" rIns="63500" bIns="25400">
            <a:spAutoFit/>
          </a:bodyPr>
          <a:lstStyle/>
          <a:p>
            <a:pPr marL="287338" indent="-287338">
              <a:lnSpc>
                <a:spcPct val="90000"/>
              </a:lnSpc>
              <a:spcBef>
                <a:spcPct val="65000"/>
              </a:spcBef>
              <a:buClr>
                <a:schemeClr val="accent1"/>
              </a:buClr>
              <a:buSzPct val="75000"/>
              <a:buFont typeface="Wingdings" pitchFamily="2" charset="2"/>
              <a:buChar char="q"/>
            </a:pPr>
            <a:r>
              <a:rPr lang="en-US" sz="2400" dirty="0">
                <a:solidFill>
                  <a:schemeClr val="tx1"/>
                </a:solidFill>
                <a:latin typeface="+mn-lt"/>
              </a:rPr>
              <a:t>Can always resolve hazards by </a:t>
            </a:r>
            <a:r>
              <a:rPr lang="en-US" sz="2400" dirty="0" smtClean="0">
                <a:solidFill>
                  <a:schemeClr val="accent2"/>
                </a:solidFill>
                <a:latin typeface="+mn-lt"/>
              </a:rPr>
              <a:t>waiting </a:t>
            </a:r>
            <a:r>
              <a:rPr lang="en-US" sz="2400" dirty="0" smtClean="0">
                <a:solidFill>
                  <a:schemeClr val="tx1"/>
                </a:solidFill>
                <a:latin typeface="+mn-lt"/>
              </a:rPr>
              <a:t>(makes CPI &gt; 1)</a:t>
            </a:r>
            <a:endParaRPr lang="en-US" sz="2400" dirty="0">
              <a:solidFill>
                <a:schemeClr val="tx1"/>
              </a:solidFill>
              <a:latin typeface="+mn-lt"/>
            </a:endParaRPr>
          </a:p>
          <a:p>
            <a:pPr marL="741363" lvl="1" indent="-246063">
              <a:lnSpc>
                <a:spcPct val="85000"/>
              </a:lnSpc>
              <a:spcBef>
                <a:spcPct val="40000"/>
              </a:spcBef>
              <a:buClr>
                <a:schemeClr val="accent1"/>
              </a:buClr>
              <a:buSzPct val="75000"/>
              <a:buFont typeface="Monotype Sorts" pitchFamily="2" charset="2"/>
              <a:buChar char="l"/>
            </a:pPr>
            <a:r>
              <a:rPr lang="en-US" sz="2000" dirty="0" smtClean="0">
                <a:solidFill>
                  <a:schemeClr val="tx1"/>
                </a:solidFill>
                <a:latin typeface="+mn-lt"/>
              </a:rPr>
              <a:t>Better to have pipeline control to detect </a:t>
            </a:r>
            <a:r>
              <a:rPr lang="en-US" sz="2000" dirty="0">
                <a:solidFill>
                  <a:schemeClr val="tx1"/>
                </a:solidFill>
                <a:latin typeface="+mn-lt"/>
              </a:rPr>
              <a:t>the </a:t>
            </a:r>
            <a:r>
              <a:rPr lang="en-US" sz="2000" dirty="0" smtClean="0">
                <a:solidFill>
                  <a:schemeClr val="tx1"/>
                </a:solidFill>
                <a:latin typeface="+mn-lt"/>
              </a:rPr>
              <a:t>hazards</a:t>
            </a:r>
            <a:endParaRPr lang="en-US" sz="2000" dirty="0">
              <a:solidFill>
                <a:schemeClr val="tx1"/>
              </a:solidFill>
              <a:latin typeface="+mn-lt"/>
            </a:endParaRPr>
          </a:p>
          <a:p>
            <a:pPr marL="741363" lvl="1" indent="-246063">
              <a:lnSpc>
                <a:spcPct val="85000"/>
              </a:lnSpc>
              <a:spcBef>
                <a:spcPct val="40000"/>
              </a:spcBef>
              <a:buClr>
                <a:schemeClr val="accent1"/>
              </a:buClr>
              <a:buSzPct val="75000"/>
              <a:buFont typeface="Monotype Sorts" pitchFamily="2" charset="2"/>
              <a:buChar char="l"/>
            </a:pPr>
            <a:r>
              <a:rPr lang="en-US" sz="2000" dirty="0">
                <a:solidFill>
                  <a:schemeClr val="tx1"/>
                </a:solidFill>
                <a:latin typeface="+mn-lt"/>
              </a:rPr>
              <a:t>and take action to resolve </a:t>
            </a:r>
            <a:r>
              <a:rPr lang="en-US" sz="2000" dirty="0" smtClean="0">
                <a:solidFill>
                  <a:schemeClr val="tx1"/>
                </a:solidFill>
                <a:latin typeface="+mn-lt"/>
              </a:rPr>
              <a:t>hazards more efficiently</a:t>
            </a:r>
            <a:endParaRPr lang="en-US" sz="2000" dirty="0">
              <a:solidFill>
                <a:schemeClr val="tx1"/>
              </a:solidFill>
              <a:latin typeface="+mn-lt"/>
            </a:endParaRPr>
          </a:p>
        </p:txBody>
      </p:sp>
      <p:sp>
        <p:nvSpPr>
          <p:cNvPr id="5" name="Slide Number Placeholder 4"/>
          <p:cNvSpPr>
            <a:spLocks noGrp="1"/>
          </p:cNvSpPr>
          <p:nvPr>
            <p:ph type="sldNum" sz="quarter" idx="4"/>
          </p:nvPr>
        </p:nvSpPr>
        <p:spPr/>
        <p:txBody>
          <a:bodyPr/>
          <a:lstStyle/>
          <a:p>
            <a:fld id="{101B89B9-A634-43DB-BA68-EB47C349C293}" type="slidenum">
              <a:rPr lang="en-CA" smtClean="0"/>
              <a:pPr/>
              <a:t>2</a:t>
            </a:fld>
            <a:endParaRPr lang="en-CA"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093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093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093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09347">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09347">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09347">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09347">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09348">
                                            <p:txEl>
                                              <p:pRg st="0" end="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09348">
                                            <p:txEl>
                                              <p:pRg st="1" end="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20934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9347" grpId="0" build="p" bldLvl="2"/>
      <p:bldP spid="1209348"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Exercise 1</a:t>
            </a:r>
            <a:endParaRPr lang="en-CA" dirty="0"/>
          </a:p>
        </p:txBody>
      </p:sp>
      <p:sp>
        <p:nvSpPr>
          <p:cNvPr id="3" name="Content Placeholder 2"/>
          <p:cNvSpPr>
            <a:spLocks noGrp="1"/>
          </p:cNvSpPr>
          <p:nvPr>
            <p:ph idx="1"/>
          </p:nvPr>
        </p:nvSpPr>
        <p:spPr>
          <a:xfrm>
            <a:off x="533400" y="914400"/>
            <a:ext cx="8153400" cy="1799467"/>
          </a:xfrm>
        </p:spPr>
        <p:txBody>
          <a:bodyPr/>
          <a:lstStyle/>
          <a:p>
            <a:r>
              <a:rPr lang="en-CA" dirty="0" smtClean="0"/>
              <a:t>For the following code sequence in MIPS,</a:t>
            </a:r>
          </a:p>
          <a:p>
            <a:pPr lvl="1"/>
            <a:r>
              <a:rPr lang="en-CA" dirty="0" smtClean="0"/>
              <a:t>Indicate the dependences</a:t>
            </a:r>
          </a:p>
          <a:p>
            <a:pPr lvl="1"/>
            <a:r>
              <a:rPr lang="en-CA" dirty="0" smtClean="0"/>
              <a:t>Indicate the potential hazards and types</a:t>
            </a:r>
          </a:p>
          <a:p>
            <a:pPr lvl="1"/>
            <a:r>
              <a:rPr lang="en-CA" dirty="0" smtClean="0"/>
              <a:t>Provide your hazard resolution methods and show how many extra clock cycles you have to pay.</a:t>
            </a:r>
            <a:endParaRPr lang="en-CA" dirty="0"/>
          </a:p>
        </p:txBody>
      </p:sp>
      <p:sp>
        <p:nvSpPr>
          <p:cNvPr id="4" name="Slide Number Placeholder 3"/>
          <p:cNvSpPr>
            <a:spLocks noGrp="1"/>
          </p:cNvSpPr>
          <p:nvPr>
            <p:ph type="sldNum" sz="quarter" idx="4"/>
          </p:nvPr>
        </p:nvSpPr>
        <p:spPr/>
        <p:txBody>
          <a:bodyPr/>
          <a:lstStyle/>
          <a:p>
            <a:fld id="{101B89B9-A634-43DB-BA68-EB47C349C293}" type="slidenum">
              <a:rPr lang="en-CA" smtClean="0"/>
              <a:pPr/>
              <a:t>29</a:t>
            </a:fld>
            <a:endParaRPr lang="en-CA"/>
          </a:p>
        </p:txBody>
      </p:sp>
      <p:sp>
        <p:nvSpPr>
          <p:cNvPr id="5" name="TextBox 4"/>
          <p:cNvSpPr txBox="1"/>
          <p:nvPr/>
        </p:nvSpPr>
        <p:spPr>
          <a:xfrm>
            <a:off x="762000" y="3048000"/>
            <a:ext cx="7772399" cy="1631216"/>
          </a:xfrm>
          <a:prstGeom prst="rect">
            <a:avLst/>
          </a:prstGeom>
          <a:noFill/>
          <a:ln>
            <a:solidFill>
              <a:schemeClr val="tx1"/>
            </a:solidFill>
          </a:ln>
        </p:spPr>
        <p:txBody>
          <a:bodyPr wrap="square" rtlCol="0">
            <a:spAutoFit/>
          </a:bodyPr>
          <a:lstStyle/>
          <a:p>
            <a:r>
              <a:rPr lang="en-CA" sz="2000" dirty="0" smtClean="0">
                <a:solidFill>
                  <a:schemeClr val="tx1"/>
                </a:solidFill>
                <a:latin typeface="Courier New" pitchFamily="49" charset="0"/>
                <a:cs typeface="Courier New" pitchFamily="49" charset="0"/>
              </a:rPr>
              <a:t>sub $2, $1,$3   # Register $2 written by sub</a:t>
            </a:r>
          </a:p>
          <a:p>
            <a:r>
              <a:rPr lang="en-CA" sz="2000" dirty="0" smtClean="0">
                <a:solidFill>
                  <a:schemeClr val="tx1"/>
                </a:solidFill>
                <a:latin typeface="Courier New" pitchFamily="49" charset="0"/>
                <a:cs typeface="Courier New" pitchFamily="49" charset="0"/>
              </a:rPr>
              <a:t>and $12,$2,$5   # 1st operand($2) depends on sub</a:t>
            </a:r>
          </a:p>
          <a:p>
            <a:r>
              <a:rPr lang="en-CA" sz="2000" dirty="0" smtClean="0">
                <a:solidFill>
                  <a:schemeClr val="tx1"/>
                </a:solidFill>
                <a:latin typeface="Courier New" pitchFamily="49" charset="0"/>
                <a:cs typeface="Courier New" pitchFamily="49" charset="0"/>
              </a:rPr>
              <a:t>or  $13,$6,$2   # 2nd operand($2) depends on sub</a:t>
            </a:r>
          </a:p>
          <a:p>
            <a:r>
              <a:rPr lang="en-CA" sz="2000" dirty="0" smtClean="0">
                <a:solidFill>
                  <a:schemeClr val="tx1"/>
                </a:solidFill>
                <a:latin typeface="Courier New" pitchFamily="49" charset="0"/>
                <a:cs typeface="Courier New" pitchFamily="49" charset="0"/>
              </a:rPr>
              <a:t>add $14,$2,$2   # 1st($2) &amp; 2nd($2) depend on sub</a:t>
            </a:r>
          </a:p>
          <a:p>
            <a:r>
              <a:rPr lang="en-CA" sz="2000" dirty="0" err="1" smtClean="0">
                <a:solidFill>
                  <a:schemeClr val="tx1"/>
                </a:solidFill>
                <a:latin typeface="Courier New" pitchFamily="49" charset="0"/>
                <a:cs typeface="Courier New" pitchFamily="49" charset="0"/>
              </a:rPr>
              <a:t>sw</a:t>
            </a:r>
            <a:r>
              <a:rPr lang="en-CA" sz="2000" dirty="0" smtClean="0">
                <a:solidFill>
                  <a:schemeClr val="tx1"/>
                </a:solidFill>
                <a:latin typeface="Courier New" pitchFamily="49" charset="0"/>
                <a:cs typeface="Courier New" pitchFamily="49" charset="0"/>
              </a:rPr>
              <a:t>  $15,100($2) # Base ($2) depends on sub</a:t>
            </a:r>
            <a:endParaRPr lang="en-CA" sz="2000" dirty="0">
              <a:solidFill>
                <a:schemeClr val="tx1"/>
              </a:solidFill>
              <a:latin typeface="Courier New" pitchFamily="49" charset="0"/>
              <a:cs typeface="Courier New" pitchFamily="49"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Exercise 2</a:t>
            </a:r>
            <a:endParaRPr lang="en-CA" dirty="0"/>
          </a:p>
        </p:txBody>
      </p:sp>
      <p:sp>
        <p:nvSpPr>
          <p:cNvPr id="3" name="Content Placeholder 2"/>
          <p:cNvSpPr>
            <a:spLocks noGrp="1"/>
          </p:cNvSpPr>
          <p:nvPr>
            <p:ph idx="1"/>
          </p:nvPr>
        </p:nvSpPr>
        <p:spPr>
          <a:xfrm>
            <a:off x="533400" y="914400"/>
            <a:ext cx="8153400" cy="1574790"/>
          </a:xfrm>
        </p:spPr>
        <p:txBody>
          <a:bodyPr/>
          <a:lstStyle/>
          <a:p>
            <a:pPr algn="just"/>
            <a:r>
              <a:rPr lang="en-CA" sz="2200" dirty="0" smtClean="0"/>
              <a:t>Show what happens when the branch is taken in this instruction sequence, assuming the pipeline is optimized for branches that are not taken and that we moved the branch execution to the ID stage. The numbers to the left of the instruction (40, 44, . . . ) are the addresses of the instructions.</a:t>
            </a:r>
            <a:endParaRPr lang="en-CA" sz="2200" dirty="0"/>
          </a:p>
        </p:txBody>
      </p:sp>
      <p:sp>
        <p:nvSpPr>
          <p:cNvPr id="4" name="Slide Number Placeholder 3"/>
          <p:cNvSpPr>
            <a:spLocks noGrp="1"/>
          </p:cNvSpPr>
          <p:nvPr>
            <p:ph type="sldNum" sz="quarter" idx="4"/>
          </p:nvPr>
        </p:nvSpPr>
        <p:spPr/>
        <p:txBody>
          <a:bodyPr/>
          <a:lstStyle/>
          <a:p>
            <a:fld id="{101B89B9-A634-43DB-BA68-EB47C349C293}" type="slidenum">
              <a:rPr lang="en-CA" smtClean="0"/>
              <a:pPr/>
              <a:t>30</a:t>
            </a:fld>
            <a:endParaRPr lang="en-CA"/>
          </a:p>
        </p:txBody>
      </p:sp>
      <p:sp>
        <p:nvSpPr>
          <p:cNvPr id="5" name="TextBox 4"/>
          <p:cNvSpPr txBox="1"/>
          <p:nvPr/>
        </p:nvSpPr>
        <p:spPr>
          <a:xfrm>
            <a:off x="762000" y="3048000"/>
            <a:ext cx="8077200" cy="2554545"/>
          </a:xfrm>
          <a:prstGeom prst="rect">
            <a:avLst/>
          </a:prstGeom>
          <a:noFill/>
          <a:ln>
            <a:solidFill>
              <a:schemeClr val="tx1"/>
            </a:solidFill>
          </a:ln>
        </p:spPr>
        <p:txBody>
          <a:bodyPr wrap="square" rtlCol="0">
            <a:spAutoFit/>
          </a:bodyPr>
          <a:lstStyle/>
          <a:p>
            <a:r>
              <a:rPr lang="en-CA" sz="2000" dirty="0" smtClean="0">
                <a:solidFill>
                  <a:schemeClr val="tx1"/>
                </a:solidFill>
                <a:latin typeface="Courier New" pitchFamily="49" charset="0"/>
                <a:cs typeface="Courier New" pitchFamily="49" charset="0"/>
              </a:rPr>
              <a:t>36  sub $10, $4, $8</a:t>
            </a:r>
          </a:p>
          <a:p>
            <a:r>
              <a:rPr lang="en-CA" sz="2000" dirty="0" smtClean="0">
                <a:solidFill>
                  <a:schemeClr val="tx1"/>
                </a:solidFill>
                <a:latin typeface="Courier New" pitchFamily="49" charset="0"/>
                <a:cs typeface="Courier New" pitchFamily="49" charset="0"/>
              </a:rPr>
              <a:t>40  </a:t>
            </a:r>
            <a:r>
              <a:rPr lang="en-CA" sz="2000" dirty="0" err="1" smtClean="0">
                <a:solidFill>
                  <a:schemeClr val="tx1"/>
                </a:solidFill>
                <a:latin typeface="Courier New" pitchFamily="49" charset="0"/>
                <a:cs typeface="Courier New" pitchFamily="49" charset="0"/>
              </a:rPr>
              <a:t>beq</a:t>
            </a:r>
            <a:r>
              <a:rPr lang="en-CA" sz="2000" dirty="0" smtClean="0">
                <a:solidFill>
                  <a:schemeClr val="tx1"/>
                </a:solidFill>
                <a:latin typeface="Courier New" pitchFamily="49" charset="0"/>
                <a:cs typeface="Courier New" pitchFamily="49" charset="0"/>
              </a:rPr>
              <a:t> $1,  $3, 7  </a:t>
            </a:r>
            <a:r>
              <a:rPr lang="en-CA" sz="1400" dirty="0" smtClean="0">
                <a:solidFill>
                  <a:schemeClr val="tx1"/>
                </a:solidFill>
                <a:latin typeface="Courier New" pitchFamily="49" charset="0"/>
                <a:cs typeface="Courier New" pitchFamily="49" charset="0"/>
              </a:rPr>
              <a:t># PC-relative branch to 40 + 4 + 7 * 4 = 72</a:t>
            </a:r>
          </a:p>
          <a:p>
            <a:r>
              <a:rPr lang="en-CA" sz="2000" dirty="0" smtClean="0">
                <a:solidFill>
                  <a:schemeClr val="tx1"/>
                </a:solidFill>
                <a:latin typeface="Courier New" pitchFamily="49" charset="0"/>
                <a:cs typeface="Courier New" pitchFamily="49" charset="0"/>
              </a:rPr>
              <a:t>44  and $12, $2, $5</a:t>
            </a:r>
          </a:p>
          <a:p>
            <a:r>
              <a:rPr lang="en-CA" sz="2000" dirty="0" smtClean="0">
                <a:solidFill>
                  <a:schemeClr val="tx1"/>
                </a:solidFill>
                <a:latin typeface="Courier New" pitchFamily="49" charset="0"/>
                <a:cs typeface="Courier New" pitchFamily="49" charset="0"/>
              </a:rPr>
              <a:t>48  or  $13, $2, $6</a:t>
            </a:r>
          </a:p>
          <a:p>
            <a:r>
              <a:rPr lang="en-CA" sz="2000" dirty="0" smtClean="0">
                <a:solidFill>
                  <a:schemeClr val="tx1"/>
                </a:solidFill>
                <a:latin typeface="Courier New" pitchFamily="49" charset="0"/>
                <a:cs typeface="Courier New" pitchFamily="49" charset="0"/>
              </a:rPr>
              <a:t>52  add $14, $4, $2</a:t>
            </a:r>
          </a:p>
          <a:p>
            <a:r>
              <a:rPr lang="nn-NO" sz="2000" dirty="0" smtClean="0">
                <a:solidFill>
                  <a:schemeClr val="tx1"/>
                </a:solidFill>
                <a:latin typeface="Courier New" pitchFamily="49" charset="0"/>
                <a:cs typeface="Courier New" pitchFamily="49" charset="0"/>
              </a:rPr>
              <a:t>56  slt $15, $6, $7</a:t>
            </a:r>
          </a:p>
          <a:p>
            <a:r>
              <a:rPr lang="en-CA" sz="2000" dirty="0" smtClean="0">
                <a:solidFill>
                  <a:schemeClr val="tx1"/>
                </a:solidFill>
                <a:latin typeface="Courier New" pitchFamily="49" charset="0"/>
                <a:cs typeface="Courier New" pitchFamily="49" charset="0"/>
              </a:rPr>
              <a:t>… … </a:t>
            </a:r>
          </a:p>
          <a:p>
            <a:r>
              <a:rPr lang="pl-PL" sz="2000" dirty="0" smtClean="0">
                <a:solidFill>
                  <a:schemeClr val="tx1"/>
                </a:solidFill>
                <a:latin typeface="Courier New" pitchFamily="49" charset="0"/>
                <a:cs typeface="Courier New" pitchFamily="49" charset="0"/>
              </a:rPr>
              <a:t>72 </a:t>
            </a:r>
            <a:r>
              <a:rPr lang="en-CA" sz="2000" dirty="0" smtClean="0">
                <a:solidFill>
                  <a:schemeClr val="tx1"/>
                </a:solidFill>
                <a:latin typeface="Courier New" pitchFamily="49" charset="0"/>
                <a:cs typeface="Courier New" pitchFamily="49" charset="0"/>
              </a:rPr>
              <a:t> </a:t>
            </a:r>
            <a:r>
              <a:rPr lang="pl-PL" sz="2000" dirty="0" smtClean="0">
                <a:solidFill>
                  <a:schemeClr val="tx1"/>
                </a:solidFill>
                <a:latin typeface="Courier New" pitchFamily="49" charset="0"/>
                <a:cs typeface="Courier New" pitchFamily="49" charset="0"/>
              </a:rPr>
              <a:t>lw </a:t>
            </a:r>
            <a:r>
              <a:rPr lang="en-CA" sz="2000" dirty="0" smtClean="0">
                <a:solidFill>
                  <a:schemeClr val="tx1"/>
                </a:solidFill>
                <a:latin typeface="Courier New" pitchFamily="49" charset="0"/>
                <a:cs typeface="Courier New" pitchFamily="49" charset="0"/>
              </a:rPr>
              <a:t> </a:t>
            </a:r>
            <a:r>
              <a:rPr lang="pl-PL" sz="2000" dirty="0" smtClean="0">
                <a:solidFill>
                  <a:schemeClr val="tx1"/>
                </a:solidFill>
                <a:latin typeface="Courier New" pitchFamily="49" charset="0"/>
                <a:cs typeface="Courier New" pitchFamily="49" charset="0"/>
              </a:rPr>
              <a:t>$4, 50($7)</a:t>
            </a:r>
            <a:endParaRPr lang="en-CA" sz="2000" dirty="0">
              <a:solidFill>
                <a:schemeClr val="tx1"/>
              </a:solidFill>
              <a:latin typeface="Courier New" pitchFamily="49" charset="0"/>
              <a:cs typeface="Courier New" pitchFamily="49"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1394" name="Rectangle 2"/>
          <p:cNvSpPr>
            <a:spLocks noChangeArrowheads="1"/>
          </p:cNvSpPr>
          <p:nvPr/>
        </p:nvSpPr>
        <p:spPr bwMode="auto">
          <a:xfrm>
            <a:off x="4114800" y="4343400"/>
            <a:ext cx="533400" cy="457200"/>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1211395" name="Rectangle 3"/>
          <p:cNvSpPr>
            <a:spLocks noChangeArrowheads="1"/>
          </p:cNvSpPr>
          <p:nvPr/>
        </p:nvSpPr>
        <p:spPr bwMode="auto">
          <a:xfrm>
            <a:off x="4114800" y="1828800"/>
            <a:ext cx="533400" cy="457200"/>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1211396" name="Rectangle 4"/>
          <p:cNvSpPr>
            <a:spLocks noChangeArrowheads="1"/>
          </p:cNvSpPr>
          <p:nvPr/>
        </p:nvSpPr>
        <p:spPr bwMode="auto">
          <a:xfrm>
            <a:off x="328613" y="1906588"/>
            <a:ext cx="358775" cy="3109912"/>
          </a:xfrm>
          <a:prstGeom prst="rect">
            <a:avLst/>
          </a:prstGeom>
          <a:noFill/>
          <a:ln w="12700">
            <a:noFill/>
            <a:miter lim="800000"/>
            <a:headEnd/>
            <a:tailEnd/>
          </a:ln>
          <a:effectLst/>
        </p:spPr>
        <p:txBody>
          <a:bodyPr wrap="none" lIns="90488" tIns="44450" rIns="90488" bIns="44450">
            <a:spAutoFit/>
          </a:bodyPr>
          <a:lstStyle/>
          <a:p>
            <a:pPr algn="ctr"/>
            <a:r>
              <a:rPr lang="en-US" i="1">
                <a:solidFill>
                  <a:schemeClr val="tx1"/>
                </a:solidFill>
              </a:rPr>
              <a:t>I</a:t>
            </a:r>
          </a:p>
          <a:p>
            <a:pPr algn="ctr"/>
            <a:r>
              <a:rPr lang="en-US" i="1">
                <a:solidFill>
                  <a:schemeClr val="tx1"/>
                </a:solidFill>
              </a:rPr>
              <a:t>n</a:t>
            </a:r>
          </a:p>
          <a:p>
            <a:pPr algn="ctr"/>
            <a:r>
              <a:rPr lang="en-US" i="1">
                <a:solidFill>
                  <a:schemeClr val="tx1"/>
                </a:solidFill>
              </a:rPr>
              <a:t>s</a:t>
            </a:r>
          </a:p>
          <a:p>
            <a:pPr algn="ctr"/>
            <a:r>
              <a:rPr lang="en-US" i="1">
                <a:solidFill>
                  <a:schemeClr val="tx1"/>
                </a:solidFill>
              </a:rPr>
              <a:t>t</a:t>
            </a:r>
          </a:p>
          <a:p>
            <a:pPr algn="ctr"/>
            <a:r>
              <a:rPr lang="en-US" i="1">
                <a:solidFill>
                  <a:schemeClr val="tx1"/>
                </a:solidFill>
              </a:rPr>
              <a:t>r.</a:t>
            </a:r>
          </a:p>
          <a:p>
            <a:pPr algn="ctr"/>
            <a:endParaRPr lang="en-US" i="1">
              <a:solidFill>
                <a:schemeClr val="tx1"/>
              </a:solidFill>
            </a:endParaRPr>
          </a:p>
          <a:p>
            <a:pPr algn="ctr"/>
            <a:r>
              <a:rPr lang="en-US" i="1">
                <a:solidFill>
                  <a:schemeClr val="tx1"/>
                </a:solidFill>
              </a:rPr>
              <a:t>O</a:t>
            </a:r>
          </a:p>
          <a:p>
            <a:pPr algn="ctr"/>
            <a:r>
              <a:rPr lang="en-US" i="1">
                <a:solidFill>
                  <a:schemeClr val="tx1"/>
                </a:solidFill>
              </a:rPr>
              <a:t>r</a:t>
            </a:r>
          </a:p>
          <a:p>
            <a:pPr algn="ctr"/>
            <a:r>
              <a:rPr lang="en-US" i="1">
                <a:solidFill>
                  <a:schemeClr val="tx1"/>
                </a:solidFill>
              </a:rPr>
              <a:t>d</a:t>
            </a:r>
          </a:p>
          <a:p>
            <a:pPr algn="ctr"/>
            <a:r>
              <a:rPr lang="en-US" i="1">
                <a:solidFill>
                  <a:schemeClr val="tx1"/>
                </a:solidFill>
              </a:rPr>
              <a:t>e</a:t>
            </a:r>
          </a:p>
          <a:p>
            <a:pPr algn="ctr"/>
            <a:r>
              <a:rPr lang="en-US" i="1">
                <a:solidFill>
                  <a:schemeClr val="tx1"/>
                </a:solidFill>
              </a:rPr>
              <a:t>r</a:t>
            </a:r>
          </a:p>
        </p:txBody>
      </p:sp>
      <p:sp>
        <p:nvSpPr>
          <p:cNvPr id="1211397" name="Line 5"/>
          <p:cNvSpPr>
            <a:spLocks noChangeShapeType="1"/>
          </p:cNvSpPr>
          <p:nvPr/>
        </p:nvSpPr>
        <p:spPr bwMode="auto">
          <a:xfrm>
            <a:off x="1447800" y="1300163"/>
            <a:ext cx="6311900" cy="0"/>
          </a:xfrm>
          <a:prstGeom prst="line">
            <a:avLst/>
          </a:prstGeom>
          <a:noFill/>
          <a:ln w="25400">
            <a:solidFill>
              <a:schemeClr val="tx1"/>
            </a:solidFill>
            <a:round/>
            <a:headEnd/>
            <a:tailEnd type="triangle" w="med" len="med"/>
          </a:ln>
          <a:effectLst/>
        </p:spPr>
        <p:txBody>
          <a:bodyPr wrap="none" anchor="ctr"/>
          <a:lstStyle/>
          <a:p>
            <a:endParaRPr lang="en-CA"/>
          </a:p>
        </p:txBody>
      </p:sp>
      <p:sp>
        <p:nvSpPr>
          <p:cNvPr id="1211398" name="Rectangle 6"/>
          <p:cNvSpPr>
            <a:spLocks noChangeArrowheads="1"/>
          </p:cNvSpPr>
          <p:nvPr/>
        </p:nvSpPr>
        <p:spPr bwMode="auto">
          <a:xfrm>
            <a:off x="3581400" y="838200"/>
            <a:ext cx="2124075" cy="363538"/>
          </a:xfrm>
          <a:prstGeom prst="rect">
            <a:avLst/>
          </a:prstGeom>
          <a:noFill/>
          <a:ln w="12700">
            <a:noFill/>
            <a:miter lim="800000"/>
            <a:headEnd/>
            <a:tailEnd/>
          </a:ln>
          <a:effectLst/>
        </p:spPr>
        <p:txBody>
          <a:bodyPr wrap="none" lIns="90488" tIns="44450" rIns="90488" bIns="44450">
            <a:spAutoFit/>
          </a:bodyPr>
          <a:lstStyle/>
          <a:p>
            <a:r>
              <a:rPr lang="en-US" i="1">
                <a:solidFill>
                  <a:schemeClr val="tx1"/>
                </a:solidFill>
              </a:rPr>
              <a:t>Time (clock cycles)</a:t>
            </a:r>
          </a:p>
        </p:txBody>
      </p:sp>
      <p:sp>
        <p:nvSpPr>
          <p:cNvPr id="1211399" name="Rectangle 7"/>
          <p:cNvSpPr>
            <a:spLocks noChangeArrowheads="1"/>
          </p:cNvSpPr>
          <p:nvPr/>
        </p:nvSpPr>
        <p:spPr bwMode="auto">
          <a:xfrm>
            <a:off x="762000" y="1752600"/>
            <a:ext cx="546100" cy="454025"/>
          </a:xfrm>
          <a:prstGeom prst="rect">
            <a:avLst/>
          </a:prstGeom>
          <a:noFill/>
          <a:ln w="12700">
            <a:noFill/>
            <a:miter lim="800000"/>
            <a:headEnd/>
            <a:tailEnd/>
          </a:ln>
          <a:effectLst/>
        </p:spPr>
        <p:txBody>
          <a:bodyPr wrap="none" lIns="90488" tIns="44450" rIns="90488" bIns="44450">
            <a:spAutoFit/>
          </a:bodyPr>
          <a:lstStyle/>
          <a:p>
            <a:r>
              <a:rPr lang="en-US" sz="2400" b="1" dirty="0" err="1">
                <a:solidFill>
                  <a:schemeClr val="tx1"/>
                </a:solidFill>
                <a:latin typeface="Courier New" pitchFamily="49" charset="0"/>
              </a:rPr>
              <a:t>lw</a:t>
            </a:r>
            <a:endParaRPr lang="en-US" sz="2400" b="1" dirty="0">
              <a:solidFill>
                <a:schemeClr val="tx1"/>
              </a:solidFill>
              <a:latin typeface="Courier New" pitchFamily="49" charset="0"/>
            </a:endParaRPr>
          </a:p>
        </p:txBody>
      </p:sp>
      <p:sp>
        <p:nvSpPr>
          <p:cNvPr id="1211400" name="Rectangle 8"/>
          <p:cNvSpPr>
            <a:spLocks noChangeArrowheads="1"/>
          </p:cNvSpPr>
          <p:nvPr/>
        </p:nvSpPr>
        <p:spPr bwMode="auto">
          <a:xfrm>
            <a:off x="762000" y="2590800"/>
            <a:ext cx="925513" cy="454025"/>
          </a:xfrm>
          <a:prstGeom prst="rect">
            <a:avLst/>
          </a:prstGeom>
          <a:noFill/>
          <a:ln w="12700">
            <a:noFill/>
            <a:miter lim="800000"/>
            <a:headEnd/>
            <a:tailEnd/>
          </a:ln>
          <a:effectLst/>
        </p:spPr>
        <p:txBody>
          <a:bodyPr wrap="none" lIns="90488" tIns="44450" rIns="90488" bIns="44450">
            <a:spAutoFit/>
          </a:bodyPr>
          <a:lstStyle/>
          <a:p>
            <a:r>
              <a:rPr lang="en-US" sz="2400">
                <a:solidFill>
                  <a:schemeClr val="tx1"/>
                </a:solidFill>
              </a:rPr>
              <a:t>Inst 1</a:t>
            </a:r>
          </a:p>
        </p:txBody>
      </p:sp>
      <p:sp>
        <p:nvSpPr>
          <p:cNvPr id="1211401" name="Rectangle 9"/>
          <p:cNvSpPr>
            <a:spLocks noChangeArrowheads="1"/>
          </p:cNvSpPr>
          <p:nvPr/>
        </p:nvSpPr>
        <p:spPr bwMode="auto">
          <a:xfrm>
            <a:off x="762000" y="3471863"/>
            <a:ext cx="925513" cy="454025"/>
          </a:xfrm>
          <a:prstGeom prst="rect">
            <a:avLst/>
          </a:prstGeom>
          <a:noFill/>
          <a:ln w="12700">
            <a:noFill/>
            <a:miter lim="800000"/>
            <a:headEnd/>
            <a:tailEnd/>
          </a:ln>
          <a:effectLst/>
        </p:spPr>
        <p:txBody>
          <a:bodyPr wrap="none" lIns="90488" tIns="44450" rIns="90488" bIns="44450">
            <a:spAutoFit/>
          </a:bodyPr>
          <a:lstStyle/>
          <a:p>
            <a:r>
              <a:rPr lang="en-US" sz="2400">
                <a:solidFill>
                  <a:schemeClr val="tx1"/>
                </a:solidFill>
              </a:rPr>
              <a:t>Inst 2</a:t>
            </a:r>
          </a:p>
        </p:txBody>
      </p:sp>
      <p:sp>
        <p:nvSpPr>
          <p:cNvPr id="1211402" name="Rectangle 10"/>
          <p:cNvSpPr>
            <a:spLocks noChangeArrowheads="1"/>
          </p:cNvSpPr>
          <p:nvPr/>
        </p:nvSpPr>
        <p:spPr bwMode="auto">
          <a:xfrm>
            <a:off x="762000" y="5181600"/>
            <a:ext cx="925513" cy="454025"/>
          </a:xfrm>
          <a:prstGeom prst="rect">
            <a:avLst/>
          </a:prstGeom>
          <a:noFill/>
          <a:ln w="12700">
            <a:noFill/>
            <a:miter lim="800000"/>
            <a:headEnd/>
            <a:tailEnd/>
          </a:ln>
          <a:effectLst/>
        </p:spPr>
        <p:txBody>
          <a:bodyPr wrap="none" lIns="90488" tIns="44450" rIns="90488" bIns="44450">
            <a:spAutoFit/>
          </a:bodyPr>
          <a:lstStyle/>
          <a:p>
            <a:r>
              <a:rPr lang="en-US" sz="2400">
                <a:solidFill>
                  <a:schemeClr val="tx1"/>
                </a:solidFill>
              </a:rPr>
              <a:t>Inst 4</a:t>
            </a:r>
          </a:p>
        </p:txBody>
      </p:sp>
      <p:sp>
        <p:nvSpPr>
          <p:cNvPr id="1211403" name="Line 11"/>
          <p:cNvSpPr>
            <a:spLocks noChangeShapeType="1"/>
          </p:cNvSpPr>
          <p:nvPr/>
        </p:nvSpPr>
        <p:spPr bwMode="auto">
          <a:xfrm>
            <a:off x="2628900" y="1427163"/>
            <a:ext cx="0" cy="4470400"/>
          </a:xfrm>
          <a:prstGeom prst="line">
            <a:avLst/>
          </a:prstGeom>
          <a:noFill/>
          <a:ln w="25400">
            <a:solidFill>
              <a:schemeClr val="tx1"/>
            </a:solidFill>
            <a:prstDash val="sysDot"/>
            <a:round/>
            <a:headEnd/>
            <a:tailEnd/>
          </a:ln>
          <a:effectLst/>
        </p:spPr>
        <p:txBody>
          <a:bodyPr wrap="none" anchor="ctr"/>
          <a:lstStyle/>
          <a:p>
            <a:endParaRPr lang="en-CA"/>
          </a:p>
        </p:txBody>
      </p:sp>
      <p:sp>
        <p:nvSpPr>
          <p:cNvPr id="1211404" name="Line 12"/>
          <p:cNvSpPr>
            <a:spLocks noChangeShapeType="1"/>
          </p:cNvSpPr>
          <p:nvPr/>
        </p:nvSpPr>
        <p:spPr bwMode="auto">
          <a:xfrm>
            <a:off x="3314700" y="1427163"/>
            <a:ext cx="0" cy="4470400"/>
          </a:xfrm>
          <a:prstGeom prst="line">
            <a:avLst/>
          </a:prstGeom>
          <a:noFill/>
          <a:ln w="25400">
            <a:solidFill>
              <a:schemeClr val="tx1"/>
            </a:solidFill>
            <a:prstDash val="sysDot"/>
            <a:round/>
            <a:headEnd/>
            <a:tailEnd/>
          </a:ln>
          <a:effectLst/>
        </p:spPr>
        <p:txBody>
          <a:bodyPr wrap="none" anchor="ctr"/>
          <a:lstStyle/>
          <a:p>
            <a:endParaRPr lang="en-CA"/>
          </a:p>
        </p:txBody>
      </p:sp>
      <p:sp>
        <p:nvSpPr>
          <p:cNvPr id="1211405" name="Line 13"/>
          <p:cNvSpPr>
            <a:spLocks noChangeShapeType="1"/>
          </p:cNvSpPr>
          <p:nvPr/>
        </p:nvSpPr>
        <p:spPr bwMode="auto">
          <a:xfrm>
            <a:off x="4000500" y="1427163"/>
            <a:ext cx="0" cy="4470400"/>
          </a:xfrm>
          <a:prstGeom prst="line">
            <a:avLst/>
          </a:prstGeom>
          <a:noFill/>
          <a:ln w="25400">
            <a:solidFill>
              <a:schemeClr val="tx1"/>
            </a:solidFill>
            <a:prstDash val="sysDot"/>
            <a:round/>
            <a:headEnd/>
            <a:tailEnd/>
          </a:ln>
          <a:effectLst/>
        </p:spPr>
        <p:txBody>
          <a:bodyPr wrap="none" anchor="ctr"/>
          <a:lstStyle/>
          <a:p>
            <a:endParaRPr lang="en-CA"/>
          </a:p>
        </p:txBody>
      </p:sp>
      <p:sp>
        <p:nvSpPr>
          <p:cNvPr id="1211406" name="Line 14"/>
          <p:cNvSpPr>
            <a:spLocks noChangeShapeType="1"/>
          </p:cNvSpPr>
          <p:nvPr/>
        </p:nvSpPr>
        <p:spPr bwMode="auto">
          <a:xfrm>
            <a:off x="4686300" y="1427163"/>
            <a:ext cx="0" cy="4470400"/>
          </a:xfrm>
          <a:prstGeom prst="line">
            <a:avLst/>
          </a:prstGeom>
          <a:noFill/>
          <a:ln w="25400">
            <a:solidFill>
              <a:schemeClr val="tx1"/>
            </a:solidFill>
            <a:prstDash val="sysDot"/>
            <a:round/>
            <a:headEnd/>
            <a:tailEnd/>
          </a:ln>
          <a:effectLst/>
        </p:spPr>
        <p:txBody>
          <a:bodyPr wrap="none" anchor="ctr"/>
          <a:lstStyle/>
          <a:p>
            <a:endParaRPr lang="en-CA"/>
          </a:p>
        </p:txBody>
      </p:sp>
      <p:sp>
        <p:nvSpPr>
          <p:cNvPr id="1211407" name="Line 15"/>
          <p:cNvSpPr>
            <a:spLocks noChangeShapeType="1"/>
          </p:cNvSpPr>
          <p:nvPr/>
        </p:nvSpPr>
        <p:spPr bwMode="auto">
          <a:xfrm>
            <a:off x="5372100" y="1427163"/>
            <a:ext cx="0" cy="4470400"/>
          </a:xfrm>
          <a:prstGeom prst="line">
            <a:avLst/>
          </a:prstGeom>
          <a:noFill/>
          <a:ln w="25400">
            <a:solidFill>
              <a:schemeClr val="tx1"/>
            </a:solidFill>
            <a:prstDash val="sysDot"/>
            <a:round/>
            <a:headEnd/>
            <a:tailEnd/>
          </a:ln>
          <a:effectLst/>
        </p:spPr>
        <p:txBody>
          <a:bodyPr wrap="none" anchor="ctr"/>
          <a:lstStyle/>
          <a:p>
            <a:endParaRPr lang="en-CA"/>
          </a:p>
        </p:txBody>
      </p:sp>
      <p:sp>
        <p:nvSpPr>
          <p:cNvPr id="1211408" name="Line 16"/>
          <p:cNvSpPr>
            <a:spLocks noChangeShapeType="1"/>
          </p:cNvSpPr>
          <p:nvPr/>
        </p:nvSpPr>
        <p:spPr bwMode="auto">
          <a:xfrm>
            <a:off x="6057900" y="1427163"/>
            <a:ext cx="0" cy="4470400"/>
          </a:xfrm>
          <a:prstGeom prst="line">
            <a:avLst/>
          </a:prstGeom>
          <a:noFill/>
          <a:ln w="25400">
            <a:solidFill>
              <a:schemeClr val="tx1"/>
            </a:solidFill>
            <a:prstDash val="sysDot"/>
            <a:round/>
            <a:headEnd/>
            <a:tailEnd/>
          </a:ln>
          <a:effectLst/>
        </p:spPr>
        <p:txBody>
          <a:bodyPr wrap="none" anchor="ctr"/>
          <a:lstStyle/>
          <a:p>
            <a:endParaRPr lang="en-CA"/>
          </a:p>
        </p:txBody>
      </p:sp>
      <p:sp>
        <p:nvSpPr>
          <p:cNvPr id="1211409" name="Line 17"/>
          <p:cNvSpPr>
            <a:spLocks noChangeShapeType="1"/>
          </p:cNvSpPr>
          <p:nvPr/>
        </p:nvSpPr>
        <p:spPr bwMode="auto">
          <a:xfrm>
            <a:off x="6743700" y="1427163"/>
            <a:ext cx="0" cy="4470400"/>
          </a:xfrm>
          <a:prstGeom prst="line">
            <a:avLst/>
          </a:prstGeom>
          <a:noFill/>
          <a:ln w="25400">
            <a:solidFill>
              <a:schemeClr val="tx1"/>
            </a:solidFill>
            <a:prstDash val="sysDot"/>
            <a:round/>
            <a:headEnd/>
            <a:tailEnd/>
          </a:ln>
          <a:effectLst/>
        </p:spPr>
        <p:txBody>
          <a:bodyPr wrap="none" anchor="ctr"/>
          <a:lstStyle/>
          <a:p>
            <a:endParaRPr lang="en-CA"/>
          </a:p>
        </p:txBody>
      </p:sp>
      <p:sp>
        <p:nvSpPr>
          <p:cNvPr id="1211410" name="Line 18"/>
          <p:cNvSpPr>
            <a:spLocks noChangeShapeType="1"/>
          </p:cNvSpPr>
          <p:nvPr/>
        </p:nvSpPr>
        <p:spPr bwMode="auto">
          <a:xfrm>
            <a:off x="7429500" y="1427163"/>
            <a:ext cx="0" cy="4470400"/>
          </a:xfrm>
          <a:prstGeom prst="line">
            <a:avLst/>
          </a:prstGeom>
          <a:noFill/>
          <a:ln w="25400">
            <a:solidFill>
              <a:schemeClr val="tx1"/>
            </a:solidFill>
            <a:prstDash val="sysDot"/>
            <a:round/>
            <a:headEnd/>
            <a:tailEnd/>
          </a:ln>
          <a:effectLst/>
        </p:spPr>
        <p:txBody>
          <a:bodyPr wrap="none" anchor="ctr"/>
          <a:lstStyle/>
          <a:p>
            <a:endParaRPr lang="en-CA"/>
          </a:p>
        </p:txBody>
      </p:sp>
      <p:sp>
        <p:nvSpPr>
          <p:cNvPr id="1211411" name="Rectangle 19"/>
          <p:cNvSpPr>
            <a:spLocks noChangeArrowheads="1"/>
          </p:cNvSpPr>
          <p:nvPr/>
        </p:nvSpPr>
        <p:spPr bwMode="auto">
          <a:xfrm>
            <a:off x="762000" y="4310063"/>
            <a:ext cx="925513" cy="454025"/>
          </a:xfrm>
          <a:prstGeom prst="rect">
            <a:avLst/>
          </a:prstGeom>
          <a:noFill/>
          <a:ln w="12700">
            <a:noFill/>
            <a:miter lim="800000"/>
            <a:headEnd/>
            <a:tailEnd/>
          </a:ln>
          <a:effectLst/>
        </p:spPr>
        <p:txBody>
          <a:bodyPr wrap="none" lIns="90488" tIns="44450" rIns="90488" bIns="44450">
            <a:spAutoFit/>
          </a:bodyPr>
          <a:lstStyle/>
          <a:p>
            <a:r>
              <a:rPr lang="en-US" sz="2400">
                <a:solidFill>
                  <a:schemeClr val="tx1"/>
                </a:solidFill>
              </a:rPr>
              <a:t>Inst 3</a:t>
            </a:r>
          </a:p>
        </p:txBody>
      </p:sp>
      <p:sp>
        <p:nvSpPr>
          <p:cNvPr id="1211412" name="Line 20"/>
          <p:cNvSpPr>
            <a:spLocks noChangeShapeType="1"/>
          </p:cNvSpPr>
          <p:nvPr/>
        </p:nvSpPr>
        <p:spPr bwMode="auto">
          <a:xfrm>
            <a:off x="685800" y="1828800"/>
            <a:ext cx="0" cy="3886200"/>
          </a:xfrm>
          <a:prstGeom prst="line">
            <a:avLst/>
          </a:prstGeom>
          <a:noFill/>
          <a:ln w="28575">
            <a:solidFill>
              <a:schemeClr val="tx1"/>
            </a:solidFill>
            <a:round/>
            <a:headEnd/>
            <a:tailEnd type="triangle" w="med" len="med"/>
          </a:ln>
          <a:effectLst/>
        </p:spPr>
        <p:txBody>
          <a:bodyPr/>
          <a:lstStyle/>
          <a:p>
            <a:endParaRPr lang="en-CA"/>
          </a:p>
        </p:txBody>
      </p:sp>
      <p:grpSp>
        <p:nvGrpSpPr>
          <p:cNvPr id="2" name="Group 21"/>
          <p:cNvGrpSpPr>
            <a:grpSpLocks/>
          </p:cNvGrpSpPr>
          <p:nvPr/>
        </p:nvGrpSpPr>
        <p:grpSpPr bwMode="auto">
          <a:xfrm>
            <a:off x="1981200" y="1676401"/>
            <a:ext cx="3432175" cy="763588"/>
            <a:chOff x="1514" y="1152"/>
            <a:chExt cx="2162" cy="481"/>
          </a:xfrm>
        </p:grpSpPr>
        <p:grpSp>
          <p:nvGrpSpPr>
            <p:cNvPr id="3" name="Group 22"/>
            <p:cNvGrpSpPr>
              <a:grpSpLocks/>
            </p:cNvGrpSpPr>
            <p:nvPr/>
          </p:nvGrpSpPr>
          <p:grpSpPr bwMode="auto">
            <a:xfrm>
              <a:off x="2487" y="1152"/>
              <a:ext cx="223" cy="481"/>
              <a:chOff x="2207" y="1413"/>
              <a:chExt cx="223" cy="481"/>
            </a:xfrm>
          </p:grpSpPr>
          <p:sp>
            <p:nvSpPr>
              <p:cNvPr id="1211415" name="Freeform 23"/>
              <p:cNvSpPr>
                <a:spLocks/>
              </p:cNvSpPr>
              <p:nvPr/>
            </p:nvSpPr>
            <p:spPr bwMode="auto">
              <a:xfrm>
                <a:off x="2217" y="1413"/>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416" name="Rectangle 24"/>
              <p:cNvSpPr>
                <a:spLocks noChangeArrowheads="1"/>
              </p:cNvSpPr>
              <p:nvPr/>
            </p:nvSpPr>
            <p:spPr bwMode="auto">
              <a:xfrm rot="5400000">
                <a:off x="2124" y="1532"/>
                <a:ext cx="376"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ALU</a:t>
                </a:r>
              </a:p>
            </p:txBody>
          </p:sp>
        </p:grpSp>
        <p:grpSp>
          <p:nvGrpSpPr>
            <p:cNvPr id="4" name="Group 25"/>
            <p:cNvGrpSpPr>
              <a:grpSpLocks/>
            </p:cNvGrpSpPr>
            <p:nvPr/>
          </p:nvGrpSpPr>
          <p:grpSpPr bwMode="auto">
            <a:xfrm>
              <a:off x="1514" y="1248"/>
              <a:ext cx="406" cy="289"/>
              <a:chOff x="1234" y="1509"/>
              <a:chExt cx="406" cy="289"/>
            </a:xfrm>
          </p:grpSpPr>
          <p:sp>
            <p:nvSpPr>
              <p:cNvPr id="1211418" name="Rectangle 26"/>
              <p:cNvSpPr>
                <a:spLocks noChangeArrowheads="1"/>
              </p:cNvSpPr>
              <p:nvPr/>
            </p:nvSpPr>
            <p:spPr bwMode="auto">
              <a:xfrm>
                <a:off x="1234" y="1509"/>
                <a:ext cx="406" cy="210"/>
              </a:xfrm>
              <a:prstGeom prst="rect">
                <a:avLst/>
              </a:prstGeom>
              <a:noFill/>
              <a:ln w="12700">
                <a:noFill/>
                <a:miter lim="800000"/>
                <a:headEnd/>
                <a:tailEnd/>
              </a:ln>
              <a:effectLst/>
            </p:spPr>
            <p:txBody>
              <a:bodyPr wrap="none" lIns="90488" tIns="44450" rIns="90488" bIns="44450">
                <a:spAutoFit/>
              </a:bodyPr>
              <a:lstStyle/>
              <a:p>
                <a:pPr algn="ctr"/>
                <a:r>
                  <a:rPr lang="en-US" sz="1600" b="1" dirty="0" err="1">
                    <a:solidFill>
                      <a:schemeClr val="tx1"/>
                    </a:solidFill>
                  </a:rPr>
                  <a:t>Mem</a:t>
                </a:r>
                <a:endParaRPr lang="en-US" sz="1600" b="1" dirty="0">
                  <a:solidFill>
                    <a:schemeClr val="tx1"/>
                  </a:solidFill>
                </a:endParaRPr>
              </a:p>
            </p:txBody>
          </p:sp>
          <p:grpSp>
            <p:nvGrpSpPr>
              <p:cNvPr id="5" name="Group 27"/>
              <p:cNvGrpSpPr>
                <a:grpSpLocks/>
              </p:cNvGrpSpPr>
              <p:nvPr/>
            </p:nvGrpSpPr>
            <p:grpSpPr bwMode="auto">
              <a:xfrm>
                <a:off x="1291" y="1509"/>
                <a:ext cx="340" cy="289"/>
                <a:chOff x="1291" y="1509"/>
                <a:chExt cx="340" cy="289"/>
              </a:xfrm>
            </p:grpSpPr>
            <p:sp>
              <p:nvSpPr>
                <p:cNvPr id="1211420" name="Freeform 28"/>
                <p:cNvSpPr>
                  <a:spLocks/>
                </p:cNvSpPr>
                <p:nvPr/>
              </p:nvSpPr>
              <p:spPr bwMode="auto">
                <a:xfrm>
                  <a:off x="1291" y="1509"/>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421" name="Freeform 29"/>
                <p:cNvSpPr>
                  <a:spLocks/>
                </p:cNvSpPr>
                <p:nvPr/>
              </p:nvSpPr>
              <p:spPr bwMode="auto">
                <a:xfrm>
                  <a:off x="1460" y="1509"/>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grpSp>
        <p:sp>
          <p:nvSpPr>
            <p:cNvPr id="1211422" name="Rectangle 30"/>
            <p:cNvSpPr>
              <a:spLocks noChangeArrowheads="1"/>
            </p:cNvSpPr>
            <p:nvPr/>
          </p:nvSpPr>
          <p:spPr bwMode="auto">
            <a:xfrm>
              <a:off x="2012" y="1255"/>
              <a:ext cx="355"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Reg</a:t>
              </a:r>
            </a:p>
          </p:txBody>
        </p:sp>
        <p:grpSp>
          <p:nvGrpSpPr>
            <p:cNvPr id="6" name="Group 31"/>
            <p:cNvGrpSpPr>
              <a:grpSpLocks/>
            </p:cNvGrpSpPr>
            <p:nvPr/>
          </p:nvGrpSpPr>
          <p:grpSpPr bwMode="auto">
            <a:xfrm>
              <a:off x="2031" y="1248"/>
              <a:ext cx="296" cy="289"/>
              <a:chOff x="1751" y="1509"/>
              <a:chExt cx="296" cy="289"/>
            </a:xfrm>
          </p:grpSpPr>
          <p:sp>
            <p:nvSpPr>
              <p:cNvPr id="1211424" name="Freeform 32"/>
              <p:cNvSpPr>
                <a:spLocks/>
              </p:cNvSpPr>
              <p:nvPr/>
            </p:nvSpPr>
            <p:spPr bwMode="auto">
              <a:xfrm>
                <a:off x="1751" y="1509"/>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425" name="Freeform 33"/>
              <p:cNvSpPr>
                <a:spLocks/>
              </p:cNvSpPr>
              <p:nvPr/>
            </p:nvSpPr>
            <p:spPr bwMode="auto">
              <a:xfrm>
                <a:off x="1899" y="1509"/>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11426" name="Line 34"/>
            <p:cNvSpPr>
              <a:spLocks noChangeShapeType="1"/>
            </p:cNvSpPr>
            <p:nvPr/>
          </p:nvSpPr>
          <p:spPr bwMode="auto">
            <a:xfrm>
              <a:off x="1916" y="1392"/>
              <a:ext cx="116" cy="0"/>
            </a:xfrm>
            <a:prstGeom prst="line">
              <a:avLst/>
            </a:prstGeom>
            <a:noFill/>
            <a:ln w="25400">
              <a:solidFill>
                <a:schemeClr val="tx1"/>
              </a:solidFill>
              <a:round/>
              <a:headEnd/>
              <a:tailEnd/>
            </a:ln>
            <a:effectLst/>
          </p:spPr>
          <p:txBody>
            <a:bodyPr wrap="none" anchor="ctr"/>
            <a:lstStyle/>
            <a:p>
              <a:endParaRPr lang="en-CA"/>
            </a:p>
          </p:txBody>
        </p:sp>
        <p:sp>
          <p:nvSpPr>
            <p:cNvPr id="1211427" name="Freeform 35"/>
            <p:cNvSpPr>
              <a:spLocks/>
            </p:cNvSpPr>
            <p:nvPr/>
          </p:nvSpPr>
          <p:spPr bwMode="auto">
            <a:xfrm>
              <a:off x="1984" y="1296"/>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428" name="Line 36"/>
            <p:cNvSpPr>
              <a:spLocks noChangeShapeType="1"/>
            </p:cNvSpPr>
            <p:nvPr/>
          </p:nvSpPr>
          <p:spPr bwMode="auto">
            <a:xfrm>
              <a:off x="2332" y="1296"/>
              <a:ext cx="157" cy="0"/>
            </a:xfrm>
            <a:prstGeom prst="line">
              <a:avLst/>
            </a:prstGeom>
            <a:noFill/>
            <a:ln w="25400">
              <a:solidFill>
                <a:schemeClr val="tx1"/>
              </a:solidFill>
              <a:round/>
              <a:headEnd/>
              <a:tailEnd/>
            </a:ln>
            <a:effectLst/>
          </p:spPr>
          <p:txBody>
            <a:bodyPr wrap="none" anchor="ctr"/>
            <a:lstStyle/>
            <a:p>
              <a:endParaRPr lang="en-CA"/>
            </a:p>
          </p:txBody>
        </p:sp>
        <p:sp>
          <p:nvSpPr>
            <p:cNvPr id="1211429" name="Rectangle 37"/>
            <p:cNvSpPr>
              <a:spLocks noChangeArrowheads="1"/>
            </p:cNvSpPr>
            <p:nvPr/>
          </p:nvSpPr>
          <p:spPr bwMode="auto">
            <a:xfrm>
              <a:off x="2829" y="1250"/>
              <a:ext cx="406" cy="210"/>
            </a:xfrm>
            <a:prstGeom prst="rect">
              <a:avLst/>
            </a:prstGeom>
            <a:noFill/>
            <a:ln w="12700">
              <a:noFill/>
              <a:miter lim="800000"/>
              <a:headEnd/>
              <a:tailEnd/>
            </a:ln>
            <a:effectLst/>
          </p:spPr>
          <p:txBody>
            <a:bodyPr wrap="none" lIns="90488" tIns="44450" rIns="90488" bIns="44450">
              <a:spAutoFit/>
            </a:bodyPr>
            <a:lstStyle/>
            <a:p>
              <a:r>
                <a:rPr lang="en-US" sz="1600" b="1" dirty="0" err="1">
                  <a:solidFill>
                    <a:schemeClr val="tx1"/>
                  </a:solidFill>
                </a:rPr>
                <a:t>Mem</a:t>
              </a:r>
              <a:endParaRPr lang="en-US" sz="1600" b="1" dirty="0">
                <a:solidFill>
                  <a:schemeClr val="tx1"/>
                </a:solidFill>
              </a:endParaRPr>
            </a:p>
          </p:txBody>
        </p:sp>
        <p:grpSp>
          <p:nvGrpSpPr>
            <p:cNvPr id="7" name="Group 38"/>
            <p:cNvGrpSpPr>
              <a:grpSpLocks/>
            </p:cNvGrpSpPr>
            <p:nvPr/>
          </p:nvGrpSpPr>
          <p:grpSpPr bwMode="auto">
            <a:xfrm>
              <a:off x="2880" y="1248"/>
              <a:ext cx="325" cy="289"/>
              <a:chOff x="2600" y="1509"/>
              <a:chExt cx="325" cy="289"/>
            </a:xfrm>
          </p:grpSpPr>
          <p:sp>
            <p:nvSpPr>
              <p:cNvPr id="1211431" name="Freeform 39"/>
              <p:cNvSpPr>
                <a:spLocks/>
              </p:cNvSpPr>
              <p:nvPr/>
            </p:nvSpPr>
            <p:spPr bwMode="auto">
              <a:xfrm>
                <a:off x="2600" y="1509"/>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432" name="Freeform 40"/>
              <p:cNvSpPr>
                <a:spLocks/>
              </p:cNvSpPr>
              <p:nvPr/>
            </p:nvSpPr>
            <p:spPr bwMode="auto">
              <a:xfrm>
                <a:off x="2761" y="1509"/>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11433" name="Rectangle 41"/>
            <p:cNvSpPr>
              <a:spLocks noChangeArrowheads="1"/>
            </p:cNvSpPr>
            <p:nvPr/>
          </p:nvSpPr>
          <p:spPr bwMode="auto">
            <a:xfrm>
              <a:off x="3321" y="1250"/>
              <a:ext cx="355"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Reg</a:t>
              </a:r>
            </a:p>
          </p:txBody>
        </p:sp>
        <p:grpSp>
          <p:nvGrpSpPr>
            <p:cNvPr id="8" name="Group 42"/>
            <p:cNvGrpSpPr>
              <a:grpSpLocks/>
            </p:cNvGrpSpPr>
            <p:nvPr/>
          </p:nvGrpSpPr>
          <p:grpSpPr bwMode="auto">
            <a:xfrm>
              <a:off x="3348" y="1248"/>
              <a:ext cx="284" cy="289"/>
              <a:chOff x="3068" y="1509"/>
              <a:chExt cx="284" cy="289"/>
            </a:xfrm>
          </p:grpSpPr>
          <p:sp>
            <p:nvSpPr>
              <p:cNvPr id="1211435" name="Freeform 43"/>
              <p:cNvSpPr>
                <a:spLocks/>
              </p:cNvSpPr>
              <p:nvPr/>
            </p:nvSpPr>
            <p:spPr bwMode="auto">
              <a:xfrm>
                <a:off x="3068" y="1509"/>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436" name="Freeform 44"/>
              <p:cNvSpPr>
                <a:spLocks/>
              </p:cNvSpPr>
              <p:nvPr/>
            </p:nvSpPr>
            <p:spPr bwMode="auto">
              <a:xfrm>
                <a:off x="3209" y="1509"/>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11437" name="Line 45"/>
            <p:cNvSpPr>
              <a:spLocks noChangeShapeType="1"/>
            </p:cNvSpPr>
            <p:nvPr/>
          </p:nvSpPr>
          <p:spPr bwMode="auto">
            <a:xfrm>
              <a:off x="3201" y="1392"/>
              <a:ext cx="139" cy="0"/>
            </a:xfrm>
            <a:prstGeom prst="line">
              <a:avLst/>
            </a:prstGeom>
            <a:noFill/>
            <a:ln w="25400">
              <a:solidFill>
                <a:schemeClr val="tx1"/>
              </a:solidFill>
              <a:round/>
              <a:headEnd/>
              <a:tailEnd/>
            </a:ln>
            <a:effectLst/>
          </p:spPr>
          <p:txBody>
            <a:bodyPr wrap="none" anchor="ctr"/>
            <a:lstStyle/>
            <a:p>
              <a:endParaRPr lang="en-CA"/>
            </a:p>
          </p:txBody>
        </p:sp>
        <p:sp>
          <p:nvSpPr>
            <p:cNvPr id="1211438" name="Line 46"/>
            <p:cNvSpPr>
              <a:spLocks noChangeShapeType="1"/>
            </p:cNvSpPr>
            <p:nvPr/>
          </p:nvSpPr>
          <p:spPr bwMode="auto">
            <a:xfrm>
              <a:off x="2717" y="1392"/>
              <a:ext cx="155" cy="0"/>
            </a:xfrm>
            <a:prstGeom prst="line">
              <a:avLst/>
            </a:prstGeom>
            <a:noFill/>
            <a:ln w="25400">
              <a:solidFill>
                <a:schemeClr val="tx1"/>
              </a:solidFill>
              <a:round/>
              <a:headEnd/>
              <a:tailEnd/>
            </a:ln>
            <a:effectLst/>
          </p:spPr>
          <p:txBody>
            <a:bodyPr wrap="none" anchor="ctr"/>
            <a:lstStyle/>
            <a:p>
              <a:endParaRPr lang="en-CA"/>
            </a:p>
          </p:txBody>
        </p:sp>
        <p:sp>
          <p:nvSpPr>
            <p:cNvPr id="1211439" name="Line 47"/>
            <p:cNvSpPr>
              <a:spLocks noChangeShapeType="1"/>
            </p:cNvSpPr>
            <p:nvPr/>
          </p:nvSpPr>
          <p:spPr bwMode="auto">
            <a:xfrm>
              <a:off x="2332" y="1488"/>
              <a:ext cx="157" cy="0"/>
            </a:xfrm>
            <a:prstGeom prst="line">
              <a:avLst/>
            </a:prstGeom>
            <a:noFill/>
            <a:ln w="25400">
              <a:solidFill>
                <a:schemeClr val="tx1"/>
              </a:solidFill>
              <a:round/>
              <a:headEnd/>
              <a:tailEnd/>
            </a:ln>
            <a:effectLst/>
          </p:spPr>
          <p:txBody>
            <a:bodyPr wrap="none" anchor="ctr"/>
            <a:lstStyle/>
            <a:p>
              <a:endParaRPr lang="en-CA"/>
            </a:p>
          </p:txBody>
        </p:sp>
      </p:grpSp>
      <p:grpSp>
        <p:nvGrpSpPr>
          <p:cNvPr id="9" name="Group 54"/>
          <p:cNvGrpSpPr>
            <a:grpSpLocks/>
          </p:cNvGrpSpPr>
          <p:nvPr/>
        </p:nvGrpSpPr>
        <p:grpSpPr bwMode="auto">
          <a:xfrm>
            <a:off x="2667000" y="2514601"/>
            <a:ext cx="3432175" cy="763588"/>
            <a:chOff x="1514" y="1152"/>
            <a:chExt cx="2162" cy="481"/>
          </a:xfrm>
        </p:grpSpPr>
        <p:grpSp>
          <p:nvGrpSpPr>
            <p:cNvPr id="10" name="Group 55"/>
            <p:cNvGrpSpPr>
              <a:grpSpLocks/>
            </p:cNvGrpSpPr>
            <p:nvPr/>
          </p:nvGrpSpPr>
          <p:grpSpPr bwMode="auto">
            <a:xfrm>
              <a:off x="2487" y="1152"/>
              <a:ext cx="223" cy="481"/>
              <a:chOff x="2207" y="1413"/>
              <a:chExt cx="223" cy="481"/>
            </a:xfrm>
          </p:grpSpPr>
          <p:sp>
            <p:nvSpPr>
              <p:cNvPr id="1211448" name="Freeform 56"/>
              <p:cNvSpPr>
                <a:spLocks/>
              </p:cNvSpPr>
              <p:nvPr/>
            </p:nvSpPr>
            <p:spPr bwMode="auto">
              <a:xfrm>
                <a:off x="2217" y="1413"/>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449" name="Rectangle 57"/>
              <p:cNvSpPr>
                <a:spLocks noChangeArrowheads="1"/>
              </p:cNvSpPr>
              <p:nvPr/>
            </p:nvSpPr>
            <p:spPr bwMode="auto">
              <a:xfrm rot="5400000">
                <a:off x="2124" y="1532"/>
                <a:ext cx="376"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ALU</a:t>
                </a:r>
              </a:p>
            </p:txBody>
          </p:sp>
        </p:grpSp>
        <p:grpSp>
          <p:nvGrpSpPr>
            <p:cNvPr id="11" name="Group 58"/>
            <p:cNvGrpSpPr>
              <a:grpSpLocks/>
            </p:cNvGrpSpPr>
            <p:nvPr/>
          </p:nvGrpSpPr>
          <p:grpSpPr bwMode="auto">
            <a:xfrm>
              <a:off x="1514" y="1248"/>
              <a:ext cx="406" cy="289"/>
              <a:chOff x="1234" y="1509"/>
              <a:chExt cx="406" cy="289"/>
            </a:xfrm>
          </p:grpSpPr>
          <p:sp>
            <p:nvSpPr>
              <p:cNvPr id="1211451" name="Rectangle 59"/>
              <p:cNvSpPr>
                <a:spLocks noChangeArrowheads="1"/>
              </p:cNvSpPr>
              <p:nvPr/>
            </p:nvSpPr>
            <p:spPr bwMode="auto">
              <a:xfrm>
                <a:off x="1234" y="1509"/>
                <a:ext cx="406" cy="210"/>
              </a:xfrm>
              <a:prstGeom prst="rect">
                <a:avLst/>
              </a:prstGeom>
              <a:noFill/>
              <a:ln w="12700">
                <a:noFill/>
                <a:miter lim="800000"/>
                <a:headEnd/>
                <a:tailEnd/>
              </a:ln>
              <a:effectLst/>
            </p:spPr>
            <p:txBody>
              <a:bodyPr wrap="none" lIns="90488" tIns="44450" rIns="90488" bIns="44450">
                <a:spAutoFit/>
              </a:bodyPr>
              <a:lstStyle/>
              <a:p>
                <a:pPr algn="ctr"/>
                <a:r>
                  <a:rPr lang="en-US" sz="1600" b="1" dirty="0" err="1">
                    <a:solidFill>
                      <a:schemeClr val="tx1"/>
                    </a:solidFill>
                  </a:rPr>
                  <a:t>Mem</a:t>
                </a:r>
                <a:endParaRPr lang="en-US" sz="1600" b="1" dirty="0">
                  <a:solidFill>
                    <a:schemeClr val="tx1"/>
                  </a:solidFill>
                </a:endParaRPr>
              </a:p>
            </p:txBody>
          </p:sp>
          <p:grpSp>
            <p:nvGrpSpPr>
              <p:cNvPr id="12" name="Group 60"/>
              <p:cNvGrpSpPr>
                <a:grpSpLocks/>
              </p:cNvGrpSpPr>
              <p:nvPr/>
            </p:nvGrpSpPr>
            <p:grpSpPr bwMode="auto">
              <a:xfrm>
                <a:off x="1291" y="1509"/>
                <a:ext cx="340" cy="289"/>
                <a:chOff x="1291" y="1509"/>
                <a:chExt cx="340" cy="289"/>
              </a:xfrm>
            </p:grpSpPr>
            <p:sp>
              <p:nvSpPr>
                <p:cNvPr id="1211453" name="Freeform 61"/>
                <p:cNvSpPr>
                  <a:spLocks/>
                </p:cNvSpPr>
                <p:nvPr/>
              </p:nvSpPr>
              <p:spPr bwMode="auto">
                <a:xfrm>
                  <a:off x="1291" y="1509"/>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454" name="Freeform 62"/>
                <p:cNvSpPr>
                  <a:spLocks/>
                </p:cNvSpPr>
                <p:nvPr/>
              </p:nvSpPr>
              <p:spPr bwMode="auto">
                <a:xfrm>
                  <a:off x="1460" y="1509"/>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grpSp>
        <p:sp>
          <p:nvSpPr>
            <p:cNvPr id="1211455" name="Rectangle 63"/>
            <p:cNvSpPr>
              <a:spLocks noChangeArrowheads="1"/>
            </p:cNvSpPr>
            <p:nvPr/>
          </p:nvSpPr>
          <p:spPr bwMode="auto">
            <a:xfrm>
              <a:off x="2012" y="1255"/>
              <a:ext cx="355"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Reg</a:t>
              </a:r>
            </a:p>
          </p:txBody>
        </p:sp>
        <p:grpSp>
          <p:nvGrpSpPr>
            <p:cNvPr id="13" name="Group 64"/>
            <p:cNvGrpSpPr>
              <a:grpSpLocks/>
            </p:cNvGrpSpPr>
            <p:nvPr/>
          </p:nvGrpSpPr>
          <p:grpSpPr bwMode="auto">
            <a:xfrm>
              <a:off x="2031" y="1248"/>
              <a:ext cx="296" cy="289"/>
              <a:chOff x="1751" y="1509"/>
              <a:chExt cx="296" cy="289"/>
            </a:xfrm>
          </p:grpSpPr>
          <p:sp>
            <p:nvSpPr>
              <p:cNvPr id="1211457" name="Freeform 65"/>
              <p:cNvSpPr>
                <a:spLocks/>
              </p:cNvSpPr>
              <p:nvPr/>
            </p:nvSpPr>
            <p:spPr bwMode="auto">
              <a:xfrm>
                <a:off x="1751" y="1509"/>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458" name="Freeform 66"/>
              <p:cNvSpPr>
                <a:spLocks/>
              </p:cNvSpPr>
              <p:nvPr/>
            </p:nvSpPr>
            <p:spPr bwMode="auto">
              <a:xfrm>
                <a:off x="1899" y="1509"/>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11459" name="Line 67"/>
            <p:cNvSpPr>
              <a:spLocks noChangeShapeType="1"/>
            </p:cNvSpPr>
            <p:nvPr/>
          </p:nvSpPr>
          <p:spPr bwMode="auto">
            <a:xfrm>
              <a:off x="1916" y="1392"/>
              <a:ext cx="116" cy="0"/>
            </a:xfrm>
            <a:prstGeom prst="line">
              <a:avLst/>
            </a:prstGeom>
            <a:noFill/>
            <a:ln w="25400">
              <a:solidFill>
                <a:schemeClr val="tx1"/>
              </a:solidFill>
              <a:round/>
              <a:headEnd/>
              <a:tailEnd/>
            </a:ln>
            <a:effectLst/>
          </p:spPr>
          <p:txBody>
            <a:bodyPr wrap="none" anchor="ctr"/>
            <a:lstStyle/>
            <a:p>
              <a:endParaRPr lang="en-CA"/>
            </a:p>
          </p:txBody>
        </p:sp>
        <p:sp>
          <p:nvSpPr>
            <p:cNvPr id="1211460" name="Freeform 68"/>
            <p:cNvSpPr>
              <a:spLocks/>
            </p:cNvSpPr>
            <p:nvPr/>
          </p:nvSpPr>
          <p:spPr bwMode="auto">
            <a:xfrm>
              <a:off x="1984" y="1296"/>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461" name="Line 69"/>
            <p:cNvSpPr>
              <a:spLocks noChangeShapeType="1"/>
            </p:cNvSpPr>
            <p:nvPr/>
          </p:nvSpPr>
          <p:spPr bwMode="auto">
            <a:xfrm>
              <a:off x="2332" y="1296"/>
              <a:ext cx="157" cy="0"/>
            </a:xfrm>
            <a:prstGeom prst="line">
              <a:avLst/>
            </a:prstGeom>
            <a:noFill/>
            <a:ln w="25400">
              <a:solidFill>
                <a:schemeClr val="tx1"/>
              </a:solidFill>
              <a:round/>
              <a:headEnd/>
              <a:tailEnd/>
            </a:ln>
            <a:effectLst/>
          </p:spPr>
          <p:txBody>
            <a:bodyPr wrap="none" anchor="ctr"/>
            <a:lstStyle/>
            <a:p>
              <a:endParaRPr lang="en-CA"/>
            </a:p>
          </p:txBody>
        </p:sp>
        <p:sp>
          <p:nvSpPr>
            <p:cNvPr id="1211462" name="Rectangle 70"/>
            <p:cNvSpPr>
              <a:spLocks noChangeArrowheads="1"/>
            </p:cNvSpPr>
            <p:nvPr/>
          </p:nvSpPr>
          <p:spPr bwMode="auto">
            <a:xfrm>
              <a:off x="2829" y="1250"/>
              <a:ext cx="406"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Mem</a:t>
              </a:r>
            </a:p>
          </p:txBody>
        </p:sp>
        <p:grpSp>
          <p:nvGrpSpPr>
            <p:cNvPr id="14" name="Group 71"/>
            <p:cNvGrpSpPr>
              <a:grpSpLocks/>
            </p:cNvGrpSpPr>
            <p:nvPr/>
          </p:nvGrpSpPr>
          <p:grpSpPr bwMode="auto">
            <a:xfrm>
              <a:off x="2880" y="1248"/>
              <a:ext cx="325" cy="289"/>
              <a:chOff x="2600" y="1509"/>
              <a:chExt cx="325" cy="289"/>
            </a:xfrm>
          </p:grpSpPr>
          <p:sp>
            <p:nvSpPr>
              <p:cNvPr id="1211464" name="Freeform 72"/>
              <p:cNvSpPr>
                <a:spLocks/>
              </p:cNvSpPr>
              <p:nvPr/>
            </p:nvSpPr>
            <p:spPr bwMode="auto">
              <a:xfrm>
                <a:off x="2600" y="1509"/>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465" name="Freeform 73"/>
              <p:cNvSpPr>
                <a:spLocks/>
              </p:cNvSpPr>
              <p:nvPr/>
            </p:nvSpPr>
            <p:spPr bwMode="auto">
              <a:xfrm>
                <a:off x="2761" y="1509"/>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11466" name="Rectangle 74"/>
            <p:cNvSpPr>
              <a:spLocks noChangeArrowheads="1"/>
            </p:cNvSpPr>
            <p:nvPr/>
          </p:nvSpPr>
          <p:spPr bwMode="auto">
            <a:xfrm>
              <a:off x="3321" y="1250"/>
              <a:ext cx="355"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Reg</a:t>
              </a:r>
            </a:p>
          </p:txBody>
        </p:sp>
        <p:grpSp>
          <p:nvGrpSpPr>
            <p:cNvPr id="15" name="Group 75"/>
            <p:cNvGrpSpPr>
              <a:grpSpLocks/>
            </p:cNvGrpSpPr>
            <p:nvPr/>
          </p:nvGrpSpPr>
          <p:grpSpPr bwMode="auto">
            <a:xfrm>
              <a:off x="3348" y="1248"/>
              <a:ext cx="284" cy="289"/>
              <a:chOff x="3068" y="1509"/>
              <a:chExt cx="284" cy="289"/>
            </a:xfrm>
          </p:grpSpPr>
          <p:sp>
            <p:nvSpPr>
              <p:cNvPr id="1211468" name="Freeform 76"/>
              <p:cNvSpPr>
                <a:spLocks/>
              </p:cNvSpPr>
              <p:nvPr/>
            </p:nvSpPr>
            <p:spPr bwMode="auto">
              <a:xfrm>
                <a:off x="3068" y="1509"/>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469" name="Freeform 77"/>
              <p:cNvSpPr>
                <a:spLocks/>
              </p:cNvSpPr>
              <p:nvPr/>
            </p:nvSpPr>
            <p:spPr bwMode="auto">
              <a:xfrm>
                <a:off x="3209" y="1509"/>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11470" name="Line 78"/>
            <p:cNvSpPr>
              <a:spLocks noChangeShapeType="1"/>
            </p:cNvSpPr>
            <p:nvPr/>
          </p:nvSpPr>
          <p:spPr bwMode="auto">
            <a:xfrm>
              <a:off x="3201" y="1392"/>
              <a:ext cx="139" cy="0"/>
            </a:xfrm>
            <a:prstGeom prst="line">
              <a:avLst/>
            </a:prstGeom>
            <a:noFill/>
            <a:ln w="25400">
              <a:solidFill>
                <a:schemeClr val="tx1"/>
              </a:solidFill>
              <a:round/>
              <a:headEnd/>
              <a:tailEnd/>
            </a:ln>
            <a:effectLst/>
          </p:spPr>
          <p:txBody>
            <a:bodyPr wrap="none" anchor="ctr"/>
            <a:lstStyle/>
            <a:p>
              <a:endParaRPr lang="en-CA"/>
            </a:p>
          </p:txBody>
        </p:sp>
        <p:sp>
          <p:nvSpPr>
            <p:cNvPr id="1211471" name="Line 79"/>
            <p:cNvSpPr>
              <a:spLocks noChangeShapeType="1"/>
            </p:cNvSpPr>
            <p:nvPr/>
          </p:nvSpPr>
          <p:spPr bwMode="auto">
            <a:xfrm>
              <a:off x="2717" y="1392"/>
              <a:ext cx="155" cy="0"/>
            </a:xfrm>
            <a:prstGeom prst="line">
              <a:avLst/>
            </a:prstGeom>
            <a:noFill/>
            <a:ln w="25400">
              <a:solidFill>
                <a:schemeClr val="tx1"/>
              </a:solidFill>
              <a:round/>
              <a:headEnd/>
              <a:tailEnd/>
            </a:ln>
            <a:effectLst/>
          </p:spPr>
          <p:txBody>
            <a:bodyPr wrap="none" anchor="ctr"/>
            <a:lstStyle/>
            <a:p>
              <a:endParaRPr lang="en-CA"/>
            </a:p>
          </p:txBody>
        </p:sp>
        <p:sp>
          <p:nvSpPr>
            <p:cNvPr id="1211472" name="Line 80"/>
            <p:cNvSpPr>
              <a:spLocks noChangeShapeType="1"/>
            </p:cNvSpPr>
            <p:nvPr/>
          </p:nvSpPr>
          <p:spPr bwMode="auto">
            <a:xfrm>
              <a:off x="2332" y="1488"/>
              <a:ext cx="157" cy="0"/>
            </a:xfrm>
            <a:prstGeom prst="line">
              <a:avLst/>
            </a:prstGeom>
            <a:noFill/>
            <a:ln w="25400">
              <a:solidFill>
                <a:schemeClr val="tx1"/>
              </a:solidFill>
              <a:round/>
              <a:headEnd/>
              <a:tailEnd/>
            </a:ln>
            <a:effectLst/>
          </p:spPr>
          <p:txBody>
            <a:bodyPr wrap="none" anchor="ctr"/>
            <a:lstStyle/>
            <a:p>
              <a:endParaRPr lang="en-CA"/>
            </a:p>
          </p:txBody>
        </p:sp>
      </p:grpSp>
      <p:grpSp>
        <p:nvGrpSpPr>
          <p:cNvPr id="16" name="Group 87"/>
          <p:cNvGrpSpPr>
            <a:grpSpLocks/>
          </p:cNvGrpSpPr>
          <p:nvPr/>
        </p:nvGrpSpPr>
        <p:grpSpPr bwMode="auto">
          <a:xfrm>
            <a:off x="3352800" y="3352801"/>
            <a:ext cx="3432175" cy="763588"/>
            <a:chOff x="1514" y="1152"/>
            <a:chExt cx="2162" cy="481"/>
          </a:xfrm>
        </p:grpSpPr>
        <p:grpSp>
          <p:nvGrpSpPr>
            <p:cNvPr id="17" name="Group 88"/>
            <p:cNvGrpSpPr>
              <a:grpSpLocks/>
            </p:cNvGrpSpPr>
            <p:nvPr/>
          </p:nvGrpSpPr>
          <p:grpSpPr bwMode="auto">
            <a:xfrm>
              <a:off x="2487" y="1152"/>
              <a:ext cx="223" cy="481"/>
              <a:chOff x="2207" y="1413"/>
              <a:chExt cx="223" cy="481"/>
            </a:xfrm>
          </p:grpSpPr>
          <p:sp>
            <p:nvSpPr>
              <p:cNvPr id="1211481" name="Freeform 89"/>
              <p:cNvSpPr>
                <a:spLocks/>
              </p:cNvSpPr>
              <p:nvPr/>
            </p:nvSpPr>
            <p:spPr bwMode="auto">
              <a:xfrm>
                <a:off x="2217" y="1413"/>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482" name="Rectangle 90"/>
              <p:cNvSpPr>
                <a:spLocks noChangeArrowheads="1"/>
              </p:cNvSpPr>
              <p:nvPr/>
            </p:nvSpPr>
            <p:spPr bwMode="auto">
              <a:xfrm rot="5400000">
                <a:off x="2124" y="1532"/>
                <a:ext cx="376"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ALU</a:t>
                </a:r>
              </a:p>
            </p:txBody>
          </p:sp>
        </p:grpSp>
        <p:grpSp>
          <p:nvGrpSpPr>
            <p:cNvPr id="18" name="Group 91"/>
            <p:cNvGrpSpPr>
              <a:grpSpLocks/>
            </p:cNvGrpSpPr>
            <p:nvPr/>
          </p:nvGrpSpPr>
          <p:grpSpPr bwMode="auto">
            <a:xfrm>
              <a:off x="1514" y="1248"/>
              <a:ext cx="406" cy="289"/>
              <a:chOff x="1234" y="1509"/>
              <a:chExt cx="406" cy="289"/>
            </a:xfrm>
          </p:grpSpPr>
          <p:sp>
            <p:nvSpPr>
              <p:cNvPr id="1211484" name="Rectangle 92"/>
              <p:cNvSpPr>
                <a:spLocks noChangeArrowheads="1"/>
              </p:cNvSpPr>
              <p:nvPr/>
            </p:nvSpPr>
            <p:spPr bwMode="auto">
              <a:xfrm>
                <a:off x="1234" y="1557"/>
                <a:ext cx="406" cy="210"/>
              </a:xfrm>
              <a:prstGeom prst="rect">
                <a:avLst/>
              </a:prstGeom>
              <a:noFill/>
              <a:ln w="12700">
                <a:noFill/>
                <a:miter lim="800000"/>
                <a:headEnd/>
                <a:tailEnd/>
              </a:ln>
              <a:effectLst/>
            </p:spPr>
            <p:txBody>
              <a:bodyPr wrap="none" lIns="90488" tIns="44450" rIns="90488" bIns="44450">
                <a:spAutoFit/>
              </a:bodyPr>
              <a:lstStyle/>
              <a:p>
                <a:pPr algn="ctr"/>
                <a:r>
                  <a:rPr lang="en-US" sz="1600" b="1" dirty="0" err="1">
                    <a:solidFill>
                      <a:schemeClr val="tx1"/>
                    </a:solidFill>
                  </a:rPr>
                  <a:t>Mem</a:t>
                </a:r>
                <a:endParaRPr lang="en-US" sz="1600" b="1" dirty="0">
                  <a:solidFill>
                    <a:schemeClr val="tx1"/>
                  </a:solidFill>
                </a:endParaRPr>
              </a:p>
            </p:txBody>
          </p:sp>
          <p:grpSp>
            <p:nvGrpSpPr>
              <p:cNvPr id="19" name="Group 93"/>
              <p:cNvGrpSpPr>
                <a:grpSpLocks/>
              </p:cNvGrpSpPr>
              <p:nvPr/>
            </p:nvGrpSpPr>
            <p:grpSpPr bwMode="auto">
              <a:xfrm>
                <a:off x="1291" y="1509"/>
                <a:ext cx="340" cy="289"/>
                <a:chOff x="1291" y="1509"/>
                <a:chExt cx="340" cy="289"/>
              </a:xfrm>
            </p:grpSpPr>
            <p:sp>
              <p:nvSpPr>
                <p:cNvPr id="1211486" name="Freeform 94"/>
                <p:cNvSpPr>
                  <a:spLocks/>
                </p:cNvSpPr>
                <p:nvPr/>
              </p:nvSpPr>
              <p:spPr bwMode="auto">
                <a:xfrm>
                  <a:off x="1291" y="1509"/>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487" name="Freeform 95"/>
                <p:cNvSpPr>
                  <a:spLocks/>
                </p:cNvSpPr>
                <p:nvPr/>
              </p:nvSpPr>
              <p:spPr bwMode="auto">
                <a:xfrm>
                  <a:off x="1460" y="1509"/>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grpSp>
        <p:sp>
          <p:nvSpPr>
            <p:cNvPr id="1211488" name="Rectangle 96"/>
            <p:cNvSpPr>
              <a:spLocks noChangeArrowheads="1"/>
            </p:cNvSpPr>
            <p:nvPr/>
          </p:nvSpPr>
          <p:spPr bwMode="auto">
            <a:xfrm>
              <a:off x="2012" y="1255"/>
              <a:ext cx="355"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Reg</a:t>
              </a:r>
            </a:p>
          </p:txBody>
        </p:sp>
        <p:grpSp>
          <p:nvGrpSpPr>
            <p:cNvPr id="20" name="Group 97"/>
            <p:cNvGrpSpPr>
              <a:grpSpLocks/>
            </p:cNvGrpSpPr>
            <p:nvPr/>
          </p:nvGrpSpPr>
          <p:grpSpPr bwMode="auto">
            <a:xfrm>
              <a:off x="2031" y="1248"/>
              <a:ext cx="296" cy="289"/>
              <a:chOff x="1751" y="1509"/>
              <a:chExt cx="296" cy="289"/>
            </a:xfrm>
          </p:grpSpPr>
          <p:sp>
            <p:nvSpPr>
              <p:cNvPr id="1211490" name="Freeform 98"/>
              <p:cNvSpPr>
                <a:spLocks/>
              </p:cNvSpPr>
              <p:nvPr/>
            </p:nvSpPr>
            <p:spPr bwMode="auto">
              <a:xfrm>
                <a:off x="1751" y="1509"/>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491" name="Freeform 99"/>
              <p:cNvSpPr>
                <a:spLocks/>
              </p:cNvSpPr>
              <p:nvPr/>
            </p:nvSpPr>
            <p:spPr bwMode="auto">
              <a:xfrm>
                <a:off x="1899" y="1509"/>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11492" name="Line 100"/>
            <p:cNvSpPr>
              <a:spLocks noChangeShapeType="1"/>
            </p:cNvSpPr>
            <p:nvPr/>
          </p:nvSpPr>
          <p:spPr bwMode="auto">
            <a:xfrm>
              <a:off x="1916" y="1392"/>
              <a:ext cx="116" cy="0"/>
            </a:xfrm>
            <a:prstGeom prst="line">
              <a:avLst/>
            </a:prstGeom>
            <a:noFill/>
            <a:ln w="25400">
              <a:solidFill>
                <a:schemeClr val="tx1"/>
              </a:solidFill>
              <a:round/>
              <a:headEnd/>
              <a:tailEnd/>
            </a:ln>
            <a:effectLst/>
          </p:spPr>
          <p:txBody>
            <a:bodyPr wrap="none" anchor="ctr"/>
            <a:lstStyle/>
            <a:p>
              <a:endParaRPr lang="en-CA"/>
            </a:p>
          </p:txBody>
        </p:sp>
        <p:sp>
          <p:nvSpPr>
            <p:cNvPr id="1211493" name="Freeform 101"/>
            <p:cNvSpPr>
              <a:spLocks/>
            </p:cNvSpPr>
            <p:nvPr/>
          </p:nvSpPr>
          <p:spPr bwMode="auto">
            <a:xfrm>
              <a:off x="1984" y="1296"/>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494" name="Line 102"/>
            <p:cNvSpPr>
              <a:spLocks noChangeShapeType="1"/>
            </p:cNvSpPr>
            <p:nvPr/>
          </p:nvSpPr>
          <p:spPr bwMode="auto">
            <a:xfrm>
              <a:off x="2332" y="1296"/>
              <a:ext cx="157" cy="0"/>
            </a:xfrm>
            <a:prstGeom prst="line">
              <a:avLst/>
            </a:prstGeom>
            <a:noFill/>
            <a:ln w="25400">
              <a:solidFill>
                <a:schemeClr val="tx1"/>
              </a:solidFill>
              <a:round/>
              <a:headEnd/>
              <a:tailEnd/>
            </a:ln>
            <a:effectLst/>
          </p:spPr>
          <p:txBody>
            <a:bodyPr wrap="none" anchor="ctr"/>
            <a:lstStyle/>
            <a:p>
              <a:endParaRPr lang="en-CA"/>
            </a:p>
          </p:txBody>
        </p:sp>
        <p:sp>
          <p:nvSpPr>
            <p:cNvPr id="1211495" name="Rectangle 103"/>
            <p:cNvSpPr>
              <a:spLocks noChangeArrowheads="1"/>
            </p:cNvSpPr>
            <p:nvPr/>
          </p:nvSpPr>
          <p:spPr bwMode="auto">
            <a:xfrm>
              <a:off x="2829" y="1250"/>
              <a:ext cx="406"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Mem</a:t>
              </a:r>
            </a:p>
          </p:txBody>
        </p:sp>
        <p:grpSp>
          <p:nvGrpSpPr>
            <p:cNvPr id="21" name="Group 104"/>
            <p:cNvGrpSpPr>
              <a:grpSpLocks/>
            </p:cNvGrpSpPr>
            <p:nvPr/>
          </p:nvGrpSpPr>
          <p:grpSpPr bwMode="auto">
            <a:xfrm>
              <a:off x="2880" y="1248"/>
              <a:ext cx="325" cy="289"/>
              <a:chOff x="2600" y="1509"/>
              <a:chExt cx="325" cy="289"/>
            </a:xfrm>
          </p:grpSpPr>
          <p:sp>
            <p:nvSpPr>
              <p:cNvPr id="1211497" name="Freeform 105"/>
              <p:cNvSpPr>
                <a:spLocks/>
              </p:cNvSpPr>
              <p:nvPr/>
            </p:nvSpPr>
            <p:spPr bwMode="auto">
              <a:xfrm>
                <a:off x="2600" y="1509"/>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498" name="Freeform 106"/>
              <p:cNvSpPr>
                <a:spLocks/>
              </p:cNvSpPr>
              <p:nvPr/>
            </p:nvSpPr>
            <p:spPr bwMode="auto">
              <a:xfrm>
                <a:off x="2761" y="1509"/>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11499" name="Rectangle 107"/>
            <p:cNvSpPr>
              <a:spLocks noChangeArrowheads="1"/>
            </p:cNvSpPr>
            <p:nvPr/>
          </p:nvSpPr>
          <p:spPr bwMode="auto">
            <a:xfrm>
              <a:off x="3321" y="1250"/>
              <a:ext cx="355"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Reg</a:t>
              </a:r>
            </a:p>
          </p:txBody>
        </p:sp>
        <p:grpSp>
          <p:nvGrpSpPr>
            <p:cNvPr id="22" name="Group 108"/>
            <p:cNvGrpSpPr>
              <a:grpSpLocks/>
            </p:cNvGrpSpPr>
            <p:nvPr/>
          </p:nvGrpSpPr>
          <p:grpSpPr bwMode="auto">
            <a:xfrm>
              <a:off x="3348" y="1248"/>
              <a:ext cx="284" cy="289"/>
              <a:chOff x="3068" y="1509"/>
              <a:chExt cx="284" cy="289"/>
            </a:xfrm>
          </p:grpSpPr>
          <p:sp>
            <p:nvSpPr>
              <p:cNvPr id="1211501" name="Freeform 109"/>
              <p:cNvSpPr>
                <a:spLocks/>
              </p:cNvSpPr>
              <p:nvPr/>
            </p:nvSpPr>
            <p:spPr bwMode="auto">
              <a:xfrm>
                <a:off x="3068" y="1509"/>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502" name="Freeform 110"/>
              <p:cNvSpPr>
                <a:spLocks/>
              </p:cNvSpPr>
              <p:nvPr/>
            </p:nvSpPr>
            <p:spPr bwMode="auto">
              <a:xfrm>
                <a:off x="3209" y="1509"/>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11503" name="Line 111"/>
            <p:cNvSpPr>
              <a:spLocks noChangeShapeType="1"/>
            </p:cNvSpPr>
            <p:nvPr/>
          </p:nvSpPr>
          <p:spPr bwMode="auto">
            <a:xfrm>
              <a:off x="3201" y="1392"/>
              <a:ext cx="139" cy="0"/>
            </a:xfrm>
            <a:prstGeom prst="line">
              <a:avLst/>
            </a:prstGeom>
            <a:noFill/>
            <a:ln w="25400">
              <a:solidFill>
                <a:schemeClr val="tx1"/>
              </a:solidFill>
              <a:round/>
              <a:headEnd/>
              <a:tailEnd/>
            </a:ln>
            <a:effectLst/>
          </p:spPr>
          <p:txBody>
            <a:bodyPr wrap="none" anchor="ctr"/>
            <a:lstStyle/>
            <a:p>
              <a:endParaRPr lang="en-CA"/>
            </a:p>
          </p:txBody>
        </p:sp>
        <p:sp>
          <p:nvSpPr>
            <p:cNvPr id="1211504" name="Line 112"/>
            <p:cNvSpPr>
              <a:spLocks noChangeShapeType="1"/>
            </p:cNvSpPr>
            <p:nvPr/>
          </p:nvSpPr>
          <p:spPr bwMode="auto">
            <a:xfrm>
              <a:off x="2717" y="1392"/>
              <a:ext cx="155" cy="0"/>
            </a:xfrm>
            <a:prstGeom prst="line">
              <a:avLst/>
            </a:prstGeom>
            <a:noFill/>
            <a:ln w="25400">
              <a:solidFill>
                <a:schemeClr val="tx1"/>
              </a:solidFill>
              <a:round/>
              <a:headEnd/>
              <a:tailEnd/>
            </a:ln>
            <a:effectLst/>
          </p:spPr>
          <p:txBody>
            <a:bodyPr wrap="none" anchor="ctr"/>
            <a:lstStyle/>
            <a:p>
              <a:endParaRPr lang="en-CA"/>
            </a:p>
          </p:txBody>
        </p:sp>
        <p:sp>
          <p:nvSpPr>
            <p:cNvPr id="1211505" name="Line 113"/>
            <p:cNvSpPr>
              <a:spLocks noChangeShapeType="1"/>
            </p:cNvSpPr>
            <p:nvPr/>
          </p:nvSpPr>
          <p:spPr bwMode="auto">
            <a:xfrm>
              <a:off x="2332" y="1488"/>
              <a:ext cx="157" cy="0"/>
            </a:xfrm>
            <a:prstGeom prst="line">
              <a:avLst/>
            </a:prstGeom>
            <a:noFill/>
            <a:ln w="25400">
              <a:solidFill>
                <a:schemeClr val="tx1"/>
              </a:solidFill>
              <a:round/>
              <a:headEnd/>
              <a:tailEnd/>
            </a:ln>
            <a:effectLst/>
          </p:spPr>
          <p:txBody>
            <a:bodyPr wrap="none" anchor="ctr"/>
            <a:lstStyle/>
            <a:p>
              <a:endParaRPr lang="en-CA"/>
            </a:p>
          </p:txBody>
        </p:sp>
      </p:grpSp>
      <p:grpSp>
        <p:nvGrpSpPr>
          <p:cNvPr id="23" name="Group 120"/>
          <p:cNvGrpSpPr>
            <a:grpSpLocks/>
          </p:cNvGrpSpPr>
          <p:nvPr/>
        </p:nvGrpSpPr>
        <p:grpSpPr bwMode="auto">
          <a:xfrm>
            <a:off x="4038600" y="4191001"/>
            <a:ext cx="3432175" cy="763588"/>
            <a:chOff x="1514" y="1152"/>
            <a:chExt cx="2162" cy="481"/>
          </a:xfrm>
        </p:grpSpPr>
        <p:grpSp>
          <p:nvGrpSpPr>
            <p:cNvPr id="24" name="Group 121"/>
            <p:cNvGrpSpPr>
              <a:grpSpLocks/>
            </p:cNvGrpSpPr>
            <p:nvPr/>
          </p:nvGrpSpPr>
          <p:grpSpPr bwMode="auto">
            <a:xfrm>
              <a:off x="2487" y="1152"/>
              <a:ext cx="223" cy="481"/>
              <a:chOff x="2207" y="1413"/>
              <a:chExt cx="223" cy="481"/>
            </a:xfrm>
          </p:grpSpPr>
          <p:sp>
            <p:nvSpPr>
              <p:cNvPr id="1211514" name="Freeform 122"/>
              <p:cNvSpPr>
                <a:spLocks/>
              </p:cNvSpPr>
              <p:nvPr/>
            </p:nvSpPr>
            <p:spPr bwMode="auto">
              <a:xfrm>
                <a:off x="2217" y="1413"/>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515" name="Rectangle 123"/>
              <p:cNvSpPr>
                <a:spLocks noChangeArrowheads="1"/>
              </p:cNvSpPr>
              <p:nvPr/>
            </p:nvSpPr>
            <p:spPr bwMode="auto">
              <a:xfrm rot="5400000">
                <a:off x="2124" y="1532"/>
                <a:ext cx="376"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ALU</a:t>
                </a:r>
              </a:p>
            </p:txBody>
          </p:sp>
        </p:grpSp>
        <p:grpSp>
          <p:nvGrpSpPr>
            <p:cNvPr id="25" name="Group 124"/>
            <p:cNvGrpSpPr>
              <a:grpSpLocks/>
            </p:cNvGrpSpPr>
            <p:nvPr/>
          </p:nvGrpSpPr>
          <p:grpSpPr bwMode="auto">
            <a:xfrm>
              <a:off x="1514" y="1248"/>
              <a:ext cx="406" cy="289"/>
              <a:chOff x="1234" y="1509"/>
              <a:chExt cx="406" cy="289"/>
            </a:xfrm>
          </p:grpSpPr>
          <p:sp>
            <p:nvSpPr>
              <p:cNvPr id="1211517" name="Rectangle 125"/>
              <p:cNvSpPr>
                <a:spLocks noChangeArrowheads="1"/>
              </p:cNvSpPr>
              <p:nvPr/>
            </p:nvSpPr>
            <p:spPr bwMode="auto">
              <a:xfrm>
                <a:off x="1234" y="1509"/>
                <a:ext cx="406" cy="210"/>
              </a:xfrm>
              <a:prstGeom prst="rect">
                <a:avLst/>
              </a:prstGeom>
              <a:noFill/>
              <a:ln w="12700">
                <a:noFill/>
                <a:miter lim="800000"/>
                <a:headEnd/>
                <a:tailEnd/>
              </a:ln>
              <a:effectLst/>
            </p:spPr>
            <p:txBody>
              <a:bodyPr wrap="none" lIns="90488" tIns="44450" rIns="90488" bIns="44450">
                <a:spAutoFit/>
              </a:bodyPr>
              <a:lstStyle/>
              <a:p>
                <a:pPr algn="ctr"/>
                <a:r>
                  <a:rPr lang="en-US" sz="1600" b="1" dirty="0" err="1">
                    <a:solidFill>
                      <a:schemeClr val="tx1"/>
                    </a:solidFill>
                  </a:rPr>
                  <a:t>Mem</a:t>
                </a:r>
                <a:endParaRPr lang="en-US" sz="1600" b="1" dirty="0">
                  <a:solidFill>
                    <a:schemeClr val="tx1"/>
                  </a:solidFill>
                </a:endParaRPr>
              </a:p>
            </p:txBody>
          </p:sp>
          <p:grpSp>
            <p:nvGrpSpPr>
              <p:cNvPr id="26" name="Group 126"/>
              <p:cNvGrpSpPr>
                <a:grpSpLocks/>
              </p:cNvGrpSpPr>
              <p:nvPr/>
            </p:nvGrpSpPr>
            <p:grpSpPr bwMode="auto">
              <a:xfrm>
                <a:off x="1291" y="1509"/>
                <a:ext cx="340" cy="289"/>
                <a:chOff x="1291" y="1509"/>
                <a:chExt cx="340" cy="289"/>
              </a:xfrm>
            </p:grpSpPr>
            <p:sp>
              <p:nvSpPr>
                <p:cNvPr id="1211519" name="Freeform 127"/>
                <p:cNvSpPr>
                  <a:spLocks/>
                </p:cNvSpPr>
                <p:nvPr/>
              </p:nvSpPr>
              <p:spPr bwMode="auto">
                <a:xfrm>
                  <a:off x="1291" y="1509"/>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520" name="Freeform 128"/>
                <p:cNvSpPr>
                  <a:spLocks/>
                </p:cNvSpPr>
                <p:nvPr/>
              </p:nvSpPr>
              <p:spPr bwMode="auto">
                <a:xfrm>
                  <a:off x="1460" y="1509"/>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grpSp>
        <p:sp>
          <p:nvSpPr>
            <p:cNvPr id="1211521" name="Rectangle 129"/>
            <p:cNvSpPr>
              <a:spLocks noChangeArrowheads="1"/>
            </p:cNvSpPr>
            <p:nvPr/>
          </p:nvSpPr>
          <p:spPr bwMode="auto">
            <a:xfrm>
              <a:off x="2012" y="1255"/>
              <a:ext cx="355"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Reg</a:t>
              </a:r>
            </a:p>
          </p:txBody>
        </p:sp>
        <p:grpSp>
          <p:nvGrpSpPr>
            <p:cNvPr id="27" name="Group 130"/>
            <p:cNvGrpSpPr>
              <a:grpSpLocks/>
            </p:cNvGrpSpPr>
            <p:nvPr/>
          </p:nvGrpSpPr>
          <p:grpSpPr bwMode="auto">
            <a:xfrm>
              <a:off x="2031" y="1248"/>
              <a:ext cx="296" cy="289"/>
              <a:chOff x="1751" y="1509"/>
              <a:chExt cx="296" cy="289"/>
            </a:xfrm>
          </p:grpSpPr>
          <p:sp>
            <p:nvSpPr>
              <p:cNvPr id="1211523" name="Freeform 131"/>
              <p:cNvSpPr>
                <a:spLocks/>
              </p:cNvSpPr>
              <p:nvPr/>
            </p:nvSpPr>
            <p:spPr bwMode="auto">
              <a:xfrm>
                <a:off x="1751" y="1509"/>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524" name="Freeform 132"/>
              <p:cNvSpPr>
                <a:spLocks/>
              </p:cNvSpPr>
              <p:nvPr/>
            </p:nvSpPr>
            <p:spPr bwMode="auto">
              <a:xfrm>
                <a:off x="1899" y="1509"/>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11525" name="Line 133"/>
            <p:cNvSpPr>
              <a:spLocks noChangeShapeType="1"/>
            </p:cNvSpPr>
            <p:nvPr/>
          </p:nvSpPr>
          <p:spPr bwMode="auto">
            <a:xfrm>
              <a:off x="1916" y="1392"/>
              <a:ext cx="116" cy="0"/>
            </a:xfrm>
            <a:prstGeom prst="line">
              <a:avLst/>
            </a:prstGeom>
            <a:noFill/>
            <a:ln w="25400">
              <a:solidFill>
                <a:schemeClr val="tx1"/>
              </a:solidFill>
              <a:round/>
              <a:headEnd/>
              <a:tailEnd/>
            </a:ln>
            <a:effectLst/>
          </p:spPr>
          <p:txBody>
            <a:bodyPr wrap="none" anchor="ctr"/>
            <a:lstStyle/>
            <a:p>
              <a:endParaRPr lang="en-CA"/>
            </a:p>
          </p:txBody>
        </p:sp>
        <p:sp>
          <p:nvSpPr>
            <p:cNvPr id="1211526" name="Freeform 134"/>
            <p:cNvSpPr>
              <a:spLocks/>
            </p:cNvSpPr>
            <p:nvPr/>
          </p:nvSpPr>
          <p:spPr bwMode="auto">
            <a:xfrm>
              <a:off x="1984" y="1296"/>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527" name="Line 135"/>
            <p:cNvSpPr>
              <a:spLocks noChangeShapeType="1"/>
            </p:cNvSpPr>
            <p:nvPr/>
          </p:nvSpPr>
          <p:spPr bwMode="auto">
            <a:xfrm>
              <a:off x="2332" y="1296"/>
              <a:ext cx="157" cy="0"/>
            </a:xfrm>
            <a:prstGeom prst="line">
              <a:avLst/>
            </a:prstGeom>
            <a:noFill/>
            <a:ln w="25400">
              <a:solidFill>
                <a:schemeClr val="tx1"/>
              </a:solidFill>
              <a:round/>
              <a:headEnd/>
              <a:tailEnd/>
            </a:ln>
            <a:effectLst/>
          </p:spPr>
          <p:txBody>
            <a:bodyPr wrap="none" anchor="ctr"/>
            <a:lstStyle/>
            <a:p>
              <a:endParaRPr lang="en-CA"/>
            </a:p>
          </p:txBody>
        </p:sp>
        <p:sp>
          <p:nvSpPr>
            <p:cNvPr id="1211528" name="Rectangle 136"/>
            <p:cNvSpPr>
              <a:spLocks noChangeArrowheads="1"/>
            </p:cNvSpPr>
            <p:nvPr/>
          </p:nvSpPr>
          <p:spPr bwMode="auto">
            <a:xfrm>
              <a:off x="2829" y="1250"/>
              <a:ext cx="406"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Mem</a:t>
              </a:r>
            </a:p>
          </p:txBody>
        </p:sp>
        <p:grpSp>
          <p:nvGrpSpPr>
            <p:cNvPr id="28" name="Group 137"/>
            <p:cNvGrpSpPr>
              <a:grpSpLocks/>
            </p:cNvGrpSpPr>
            <p:nvPr/>
          </p:nvGrpSpPr>
          <p:grpSpPr bwMode="auto">
            <a:xfrm>
              <a:off x="2880" y="1248"/>
              <a:ext cx="325" cy="289"/>
              <a:chOff x="2600" y="1509"/>
              <a:chExt cx="325" cy="289"/>
            </a:xfrm>
          </p:grpSpPr>
          <p:sp>
            <p:nvSpPr>
              <p:cNvPr id="1211530" name="Freeform 138"/>
              <p:cNvSpPr>
                <a:spLocks/>
              </p:cNvSpPr>
              <p:nvPr/>
            </p:nvSpPr>
            <p:spPr bwMode="auto">
              <a:xfrm>
                <a:off x="2600" y="1509"/>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531" name="Freeform 139"/>
              <p:cNvSpPr>
                <a:spLocks/>
              </p:cNvSpPr>
              <p:nvPr/>
            </p:nvSpPr>
            <p:spPr bwMode="auto">
              <a:xfrm>
                <a:off x="2761" y="1509"/>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11532" name="Rectangle 140"/>
            <p:cNvSpPr>
              <a:spLocks noChangeArrowheads="1"/>
            </p:cNvSpPr>
            <p:nvPr/>
          </p:nvSpPr>
          <p:spPr bwMode="auto">
            <a:xfrm>
              <a:off x="3321" y="1250"/>
              <a:ext cx="355"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Reg</a:t>
              </a:r>
            </a:p>
          </p:txBody>
        </p:sp>
        <p:grpSp>
          <p:nvGrpSpPr>
            <p:cNvPr id="29" name="Group 141"/>
            <p:cNvGrpSpPr>
              <a:grpSpLocks/>
            </p:cNvGrpSpPr>
            <p:nvPr/>
          </p:nvGrpSpPr>
          <p:grpSpPr bwMode="auto">
            <a:xfrm>
              <a:off x="3348" y="1248"/>
              <a:ext cx="284" cy="289"/>
              <a:chOff x="3068" y="1509"/>
              <a:chExt cx="284" cy="289"/>
            </a:xfrm>
          </p:grpSpPr>
          <p:sp>
            <p:nvSpPr>
              <p:cNvPr id="1211534" name="Freeform 142"/>
              <p:cNvSpPr>
                <a:spLocks/>
              </p:cNvSpPr>
              <p:nvPr/>
            </p:nvSpPr>
            <p:spPr bwMode="auto">
              <a:xfrm>
                <a:off x="3068" y="1509"/>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535" name="Freeform 143"/>
              <p:cNvSpPr>
                <a:spLocks/>
              </p:cNvSpPr>
              <p:nvPr/>
            </p:nvSpPr>
            <p:spPr bwMode="auto">
              <a:xfrm>
                <a:off x="3209" y="1509"/>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11536" name="Line 144"/>
            <p:cNvSpPr>
              <a:spLocks noChangeShapeType="1"/>
            </p:cNvSpPr>
            <p:nvPr/>
          </p:nvSpPr>
          <p:spPr bwMode="auto">
            <a:xfrm>
              <a:off x="3201" y="1392"/>
              <a:ext cx="139" cy="0"/>
            </a:xfrm>
            <a:prstGeom prst="line">
              <a:avLst/>
            </a:prstGeom>
            <a:noFill/>
            <a:ln w="25400">
              <a:solidFill>
                <a:schemeClr val="tx1"/>
              </a:solidFill>
              <a:round/>
              <a:headEnd/>
              <a:tailEnd/>
            </a:ln>
            <a:effectLst/>
          </p:spPr>
          <p:txBody>
            <a:bodyPr wrap="none" anchor="ctr"/>
            <a:lstStyle/>
            <a:p>
              <a:endParaRPr lang="en-CA"/>
            </a:p>
          </p:txBody>
        </p:sp>
        <p:sp>
          <p:nvSpPr>
            <p:cNvPr id="1211537" name="Line 145"/>
            <p:cNvSpPr>
              <a:spLocks noChangeShapeType="1"/>
            </p:cNvSpPr>
            <p:nvPr/>
          </p:nvSpPr>
          <p:spPr bwMode="auto">
            <a:xfrm>
              <a:off x="2717" y="1392"/>
              <a:ext cx="155" cy="0"/>
            </a:xfrm>
            <a:prstGeom prst="line">
              <a:avLst/>
            </a:prstGeom>
            <a:noFill/>
            <a:ln w="25400">
              <a:solidFill>
                <a:schemeClr val="tx1"/>
              </a:solidFill>
              <a:round/>
              <a:headEnd/>
              <a:tailEnd/>
            </a:ln>
            <a:effectLst/>
          </p:spPr>
          <p:txBody>
            <a:bodyPr wrap="none" anchor="ctr"/>
            <a:lstStyle/>
            <a:p>
              <a:endParaRPr lang="en-CA"/>
            </a:p>
          </p:txBody>
        </p:sp>
        <p:sp>
          <p:nvSpPr>
            <p:cNvPr id="1211538" name="Line 146"/>
            <p:cNvSpPr>
              <a:spLocks noChangeShapeType="1"/>
            </p:cNvSpPr>
            <p:nvPr/>
          </p:nvSpPr>
          <p:spPr bwMode="auto">
            <a:xfrm>
              <a:off x="2332" y="1488"/>
              <a:ext cx="157" cy="0"/>
            </a:xfrm>
            <a:prstGeom prst="line">
              <a:avLst/>
            </a:prstGeom>
            <a:noFill/>
            <a:ln w="25400">
              <a:solidFill>
                <a:schemeClr val="tx1"/>
              </a:solidFill>
              <a:round/>
              <a:headEnd/>
              <a:tailEnd/>
            </a:ln>
            <a:effectLst/>
          </p:spPr>
          <p:txBody>
            <a:bodyPr wrap="none" anchor="ctr"/>
            <a:lstStyle/>
            <a:p>
              <a:endParaRPr lang="en-CA"/>
            </a:p>
          </p:txBody>
        </p:sp>
      </p:grpSp>
      <p:grpSp>
        <p:nvGrpSpPr>
          <p:cNvPr id="30" name="Group 153"/>
          <p:cNvGrpSpPr>
            <a:grpSpLocks/>
          </p:cNvGrpSpPr>
          <p:nvPr/>
        </p:nvGrpSpPr>
        <p:grpSpPr bwMode="auto">
          <a:xfrm>
            <a:off x="4724400" y="5029201"/>
            <a:ext cx="3432175" cy="763588"/>
            <a:chOff x="1514" y="1152"/>
            <a:chExt cx="2162" cy="481"/>
          </a:xfrm>
        </p:grpSpPr>
        <p:grpSp>
          <p:nvGrpSpPr>
            <p:cNvPr id="31" name="Group 154"/>
            <p:cNvGrpSpPr>
              <a:grpSpLocks/>
            </p:cNvGrpSpPr>
            <p:nvPr/>
          </p:nvGrpSpPr>
          <p:grpSpPr bwMode="auto">
            <a:xfrm>
              <a:off x="2487" y="1152"/>
              <a:ext cx="223" cy="481"/>
              <a:chOff x="2207" y="1413"/>
              <a:chExt cx="223" cy="481"/>
            </a:xfrm>
          </p:grpSpPr>
          <p:sp>
            <p:nvSpPr>
              <p:cNvPr id="1211547" name="Freeform 155"/>
              <p:cNvSpPr>
                <a:spLocks/>
              </p:cNvSpPr>
              <p:nvPr/>
            </p:nvSpPr>
            <p:spPr bwMode="auto">
              <a:xfrm>
                <a:off x="2217" y="1413"/>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548" name="Rectangle 156"/>
              <p:cNvSpPr>
                <a:spLocks noChangeArrowheads="1"/>
              </p:cNvSpPr>
              <p:nvPr/>
            </p:nvSpPr>
            <p:spPr bwMode="auto">
              <a:xfrm rot="5400000">
                <a:off x="2124" y="1532"/>
                <a:ext cx="376"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ALU</a:t>
                </a:r>
              </a:p>
            </p:txBody>
          </p:sp>
        </p:grpSp>
        <p:grpSp>
          <p:nvGrpSpPr>
            <p:cNvPr id="1211392" name="Group 157"/>
            <p:cNvGrpSpPr>
              <a:grpSpLocks/>
            </p:cNvGrpSpPr>
            <p:nvPr/>
          </p:nvGrpSpPr>
          <p:grpSpPr bwMode="auto">
            <a:xfrm>
              <a:off x="1514" y="1248"/>
              <a:ext cx="406" cy="289"/>
              <a:chOff x="1234" y="1509"/>
              <a:chExt cx="406" cy="289"/>
            </a:xfrm>
          </p:grpSpPr>
          <p:sp>
            <p:nvSpPr>
              <p:cNvPr id="1211550" name="Rectangle 158"/>
              <p:cNvSpPr>
                <a:spLocks noChangeArrowheads="1"/>
              </p:cNvSpPr>
              <p:nvPr/>
            </p:nvSpPr>
            <p:spPr bwMode="auto">
              <a:xfrm>
                <a:off x="1234" y="1509"/>
                <a:ext cx="406" cy="210"/>
              </a:xfrm>
              <a:prstGeom prst="rect">
                <a:avLst/>
              </a:prstGeom>
              <a:noFill/>
              <a:ln w="12700">
                <a:noFill/>
                <a:miter lim="800000"/>
                <a:headEnd/>
                <a:tailEnd/>
              </a:ln>
              <a:effectLst/>
            </p:spPr>
            <p:txBody>
              <a:bodyPr wrap="none" lIns="90488" tIns="44450" rIns="90488" bIns="44450">
                <a:spAutoFit/>
              </a:bodyPr>
              <a:lstStyle/>
              <a:p>
                <a:pPr algn="ctr"/>
                <a:r>
                  <a:rPr lang="en-US" sz="1600" b="1" dirty="0" err="1">
                    <a:solidFill>
                      <a:schemeClr val="tx1"/>
                    </a:solidFill>
                  </a:rPr>
                  <a:t>Mem</a:t>
                </a:r>
                <a:endParaRPr lang="en-US" sz="1600" b="1" dirty="0">
                  <a:solidFill>
                    <a:schemeClr val="tx1"/>
                  </a:solidFill>
                </a:endParaRPr>
              </a:p>
            </p:txBody>
          </p:sp>
          <p:grpSp>
            <p:nvGrpSpPr>
              <p:cNvPr id="1211393" name="Group 159"/>
              <p:cNvGrpSpPr>
                <a:grpSpLocks/>
              </p:cNvGrpSpPr>
              <p:nvPr/>
            </p:nvGrpSpPr>
            <p:grpSpPr bwMode="auto">
              <a:xfrm>
                <a:off x="1291" y="1509"/>
                <a:ext cx="340" cy="289"/>
                <a:chOff x="1291" y="1509"/>
                <a:chExt cx="340" cy="289"/>
              </a:xfrm>
            </p:grpSpPr>
            <p:sp>
              <p:nvSpPr>
                <p:cNvPr id="1211552" name="Freeform 160"/>
                <p:cNvSpPr>
                  <a:spLocks/>
                </p:cNvSpPr>
                <p:nvPr/>
              </p:nvSpPr>
              <p:spPr bwMode="auto">
                <a:xfrm>
                  <a:off x="1291" y="1509"/>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553" name="Freeform 161"/>
                <p:cNvSpPr>
                  <a:spLocks/>
                </p:cNvSpPr>
                <p:nvPr/>
              </p:nvSpPr>
              <p:spPr bwMode="auto">
                <a:xfrm>
                  <a:off x="1460" y="1509"/>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grpSp>
        <p:sp>
          <p:nvSpPr>
            <p:cNvPr id="1211554" name="Rectangle 162"/>
            <p:cNvSpPr>
              <a:spLocks noChangeArrowheads="1"/>
            </p:cNvSpPr>
            <p:nvPr/>
          </p:nvSpPr>
          <p:spPr bwMode="auto">
            <a:xfrm>
              <a:off x="2012" y="1255"/>
              <a:ext cx="355"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Reg</a:t>
              </a:r>
            </a:p>
          </p:txBody>
        </p:sp>
        <p:grpSp>
          <p:nvGrpSpPr>
            <p:cNvPr id="1211413" name="Group 163"/>
            <p:cNvGrpSpPr>
              <a:grpSpLocks/>
            </p:cNvGrpSpPr>
            <p:nvPr/>
          </p:nvGrpSpPr>
          <p:grpSpPr bwMode="auto">
            <a:xfrm>
              <a:off x="2031" y="1248"/>
              <a:ext cx="296" cy="289"/>
              <a:chOff x="1751" y="1509"/>
              <a:chExt cx="296" cy="289"/>
            </a:xfrm>
          </p:grpSpPr>
          <p:sp>
            <p:nvSpPr>
              <p:cNvPr id="1211556" name="Freeform 164"/>
              <p:cNvSpPr>
                <a:spLocks/>
              </p:cNvSpPr>
              <p:nvPr/>
            </p:nvSpPr>
            <p:spPr bwMode="auto">
              <a:xfrm>
                <a:off x="1751" y="1509"/>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557" name="Freeform 165"/>
              <p:cNvSpPr>
                <a:spLocks/>
              </p:cNvSpPr>
              <p:nvPr/>
            </p:nvSpPr>
            <p:spPr bwMode="auto">
              <a:xfrm>
                <a:off x="1899" y="1509"/>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11558" name="Line 166"/>
            <p:cNvSpPr>
              <a:spLocks noChangeShapeType="1"/>
            </p:cNvSpPr>
            <p:nvPr/>
          </p:nvSpPr>
          <p:spPr bwMode="auto">
            <a:xfrm>
              <a:off x="1916" y="1392"/>
              <a:ext cx="116" cy="0"/>
            </a:xfrm>
            <a:prstGeom prst="line">
              <a:avLst/>
            </a:prstGeom>
            <a:noFill/>
            <a:ln w="25400">
              <a:solidFill>
                <a:schemeClr val="tx1"/>
              </a:solidFill>
              <a:round/>
              <a:headEnd/>
              <a:tailEnd/>
            </a:ln>
            <a:effectLst/>
          </p:spPr>
          <p:txBody>
            <a:bodyPr wrap="none" anchor="ctr"/>
            <a:lstStyle/>
            <a:p>
              <a:endParaRPr lang="en-CA"/>
            </a:p>
          </p:txBody>
        </p:sp>
        <p:sp>
          <p:nvSpPr>
            <p:cNvPr id="1211559" name="Freeform 167"/>
            <p:cNvSpPr>
              <a:spLocks/>
            </p:cNvSpPr>
            <p:nvPr/>
          </p:nvSpPr>
          <p:spPr bwMode="auto">
            <a:xfrm>
              <a:off x="1984" y="1296"/>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560" name="Line 168"/>
            <p:cNvSpPr>
              <a:spLocks noChangeShapeType="1"/>
            </p:cNvSpPr>
            <p:nvPr/>
          </p:nvSpPr>
          <p:spPr bwMode="auto">
            <a:xfrm>
              <a:off x="2332" y="1296"/>
              <a:ext cx="157" cy="0"/>
            </a:xfrm>
            <a:prstGeom prst="line">
              <a:avLst/>
            </a:prstGeom>
            <a:noFill/>
            <a:ln w="25400">
              <a:solidFill>
                <a:schemeClr val="tx1"/>
              </a:solidFill>
              <a:round/>
              <a:headEnd/>
              <a:tailEnd/>
            </a:ln>
            <a:effectLst/>
          </p:spPr>
          <p:txBody>
            <a:bodyPr wrap="none" anchor="ctr"/>
            <a:lstStyle/>
            <a:p>
              <a:endParaRPr lang="en-CA"/>
            </a:p>
          </p:txBody>
        </p:sp>
        <p:sp>
          <p:nvSpPr>
            <p:cNvPr id="1211561" name="Rectangle 169"/>
            <p:cNvSpPr>
              <a:spLocks noChangeArrowheads="1"/>
            </p:cNvSpPr>
            <p:nvPr/>
          </p:nvSpPr>
          <p:spPr bwMode="auto">
            <a:xfrm>
              <a:off x="2829" y="1250"/>
              <a:ext cx="406"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Mem</a:t>
              </a:r>
            </a:p>
          </p:txBody>
        </p:sp>
        <p:grpSp>
          <p:nvGrpSpPr>
            <p:cNvPr id="1211414" name="Group 170"/>
            <p:cNvGrpSpPr>
              <a:grpSpLocks/>
            </p:cNvGrpSpPr>
            <p:nvPr/>
          </p:nvGrpSpPr>
          <p:grpSpPr bwMode="auto">
            <a:xfrm>
              <a:off x="2880" y="1248"/>
              <a:ext cx="325" cy="289"/>
              <a:chOff x="2600" y="1509"/>
              <a:chExt cx="325" cy="289"/>
            </a:xfrm>
          </p:grpSpPr>
          <p:sp>
            <p:nvSpPr>
              <p:cNvPr id="1211563" name="Freeform 171"/>
              <p:cNvSpPr>
                <a:spLocks/>
              </p:cNvSpPr>
              <p:nvPr/>
            </p:nvSpPr>
            <p:spPr bwMode="auto">
              <a:xfrm>
                <a:off x="2600" y="1509"/>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564" name="Freeform 172"/>
              <p:cNvSpPr>
                <a:spLocks/>
              </p:cNvSpPr>
              <p:nvPr/>
            </p:nvSpPr>
            <p:spPr bwMode="auto">
              <a:xfrm>
                <a:off x="2761" y="1509"/>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11565" name="Rectangle 173"/>
            <p:cNvSpPr>
              <a:spLocks noChangeArrowheads="1"/>
            </p:cNvSpPr>
            <p:nvPr/>
          </p:nvSpPr>
          <p:spPr bwMode="auto">
            <a:xfrm>
              <a:off x="3321" y="1250"/>
              <a:ext cx="355" cy="210"/>
            </a:xfrm>
            <a:prstGeom prst="rect">
              <a:avLst/>
            </a:prstGeom>
            <a:noFill/>
            <a:ln w="12700">
              <a:noFill/>
              <a:miter lim="800000"/>
              <a:headEnd/>
              <a:tailEnd/>
            </a:ln>
            <a:effectLst/>
          </p:spPr>
          <p:txBody>
            <a:bodyPr wrap="none" lIns="90488" tIns="44450" rIns="90488" bIns="44450">
              <a:spAutoFit/>
            </a:bodyPr>
            <a:lstStyle/>
            <a:p>
              <a:r>
                <a:rPr lang="en-US" sz="1600" b="1">
                  <a:solidFill>
                    <a:schemeClr val="tx1"/>
                  </a:solidFill>
                </a:rPr>
                <a:t>Reg</a:t>
              </a:r>
            </a:p>
          </p:txBody>
        </p:sp>
        <p:grpSp>
          <p:nvGrpSpPr>
            <p:cNvPr id="1211417" name="Group 174"/>
            <p:cNvGrpSpPr>
              <a:grpSpLocks/>
            </p:cNvGrpSpPr>
            <p:nvPr/>
          </p:nvGrpSpPr>
          <p:grpSpPr bwMode="auto">
            <a:xfrm>
              <a:off x="3348" y="1248"/>
              <a:ext cx="284" cy="289"/>
              <a:chOff x="3068" y="1509"/>
              <a:chExt cx="284" cy="289"/>
            </a:xfrm>
          </p:grpSpPr>
          <p:sp>
            <p:nvSpPr>
              <p:cNvPr id="1211567" name="Freeform 175"/>
              <p:cNvSpPr>
                <a:spLocks/>
              </p:cNvSpPr>
              <p:nvPr/>
            </p:nvSpPr>
            <p:spPr bwMode="auto">
              <a:xfrm>
                <a:off x="3068" y="1509"/>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sp>
            <p:nvSpPr>
              <p:cNvPr id="1211568" name="Freeform 176"/>
              <p:cNvSpPr>
                <a:spLocks/>
              </p:cNvSpPr>
              <p:nvPr/>
            </p:nvSpPr>
            <p:spPr bwMode="auto">
              <a:xfrm>
                <a:off x="3209" y="1509"/>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lstStyle/>
              <a:p>
                <a:endParaRPr lang="en-CA"/>
              </a:p>
            </p:txBody>
          </p:sp>
        </p:grpSp>
        <p:sp>
          <p:nvSpPr>
            <p:cNvPr id="1211569" name="Line 177"/>
            <p:cNvSpPr>
              <a:spLocks noChangeShapeType="1"/>
            </p:cNvSpPr>
            <p:nvPr/>
          </p:nvSpPr>
          <p:spPr bwMode="auto">
            <a:xfrm>
              <a:off x="3201" y="1392"/>
              <a:ext cx="139" cy="0"/>
            </a:xfrm>
            <a:prstGeom prst="line">
              <a:avLst/>
            </a:prstGeom>
            <a:noFill/>
            <a:ln w="25400">
              <a:solidFill>
                <a:schemeClr val="tx1"/>
              </a:solidFill>
              <a:round/>
              <a:headEnd/>
              <a:tailEnd/>
            </a:ln>
            <a:effectLst/>
          </p:spPr>
          <p:txBody>
            <a:bodyPr wrap="none" anchor="ctr"/>
            <a:lstStyle/>
            <a:p>
              <a:endParaRPr lang="en-CA"/>
            </a:p>
          </p:txBody>
        </p:sp>
        <p:sp>
          <p:nvSpPr>
            <p:cNvPr id="1211570" name="Line 178"/>
            <p:cNvSpPr>
              <a:spLocks noChangeShapeType="1"/>
            </p:cNvSpPr>
            <p:nvPr/>
          </p:nvSpPr>
          <p:spPr bwMode="auto">
            <a:xfrm>
              <a:off x="2717" y="1392"/>
              <a:ext cx="155" cy="0"/>
            </a:xfrm>
            <a:prstGeom prst="line">
              <a:avLst/>
            </a:prstGeom>
            <a:noFill/>
            <a:ln w="25400">
              <a:solidFill>
                <a:schemeClr val="tx1"/>
              </a:solidFill>
              <a:round/>
              <a:headEnd/>
              <a:tailEnd/>
            </a:ln>
            <a:effectLst/>
          </p:spPr>
          <p:txBody>
            <a:bodyPr wrap="none" anchor="ctr"/>
            <a:lstStyle/>
            <a:p>
              <a:endParaRPr lang="en-CA"/>
            </a:p>
          </p:txBody>
        </p:sp>
        <p:sp>
          <p:nvSpPr>
            <p:cNvPr id="1211571" name="Line 179"/>
            <p:cNvSpPr>
              <a:spLocks noChangeShapeType="1"/>
            </p:cNvSpPr>
            <p:nvPr/>
          </p:nvSpPr>
          <p:spPr bwMode="auto">
            <a:xfrm>
              <a:off x="2332" y="1488"/>
              <a:ext cx="157" cy="0"/>
            </a:xfrm>
            <a:prstGeom prst="line">
              <a:avLst/>
            </a:prstGeom>
            <a:noFill/>
            <a:ln w="25400">
              <a:solidFill>
                <a:schemeClr val="tx1"/>
              </a:solidFill>
              <a:round/>
              <a:headEnd/>
              <a:tailEnd/>
            </a:ln>
            <a:effectLst/>
          </p:spPr>
          <p:txBody>
            <a:bodyPr wrap="none" anchor="ctr"/>
            <a:lstStyle/>
            <a:p>
              <a:endParaRPr lang="en-CA"/>
            </a:p>
          </p:txBody>
        </p:sp>
      </p:grpSp>
      <p:sp>
        <p:nvSpPr>
          <p:cNvPr id="1211578" name="Rectangle 186"/>
          <p:cNvSpPr>
            <a:spLocks noGrp="1" noChangeArrowheads="1"/>
          </p:cNvSpPr>
          <p:nvPr>
            <p:ph type="title"/>
          </p:nvPr>
        </p:nvSpPr>
        <p:spPr>
          <a:xfrm>
            <a:off x="533400" y="304800"/>
            <a:ext cx="8382000" cy="426142"/>
          </a:xfrm>
          <a:noFill/>
          <a:ln/>
        </p:spPr>
        <p:txBody>
          <a:bodyPr/>
          <a:lstStyle/>
          <a:p>
            <a:r>
              <a:rPr lang="en-US" dirty="0" smtClean="0"/>
              <a:t>Structural Hazard #1: in case of Single Memory</a:t>
            </a:r>
            <a:endParaRPr lang="en-US" dirty="0"/>
          </a:p>
        </p:txBody>
      </p:sp>
      <p:grpSp>
        <p:nvGrpSpPr>
          <p:cNvPr id="1211419" name="Group 187"/>
          <p:cNvGrpSpPr>
            <a:grpSpLocks/>
          </p:cNvGrpSpPr>
          <p:nvPr/>
        </p:nvGrpSpPr>
        <p:grpSpPr bwMode="auto">
          <a:xfrm>
            <a:off x="4381500" y="1600200"/>
            <a:ext cx="4076700" cy="698500"/>
            <a:chOff x="2760" y="1008"/>
            <a:chExt cx="2568" cy="440"/>
          </a:xfrm>
        </p:grpSpPr>
        <p:sp>
          <p:nvSpPr>
            <p:cNvPr id="1211580" name="Rectangle 188"/>
            <p:cNvSpPr>
              <a:spLocks noChangeArrowheads="1"/>
            </p:cNvSpPr>
            <p:nvPr/>
          </p:nvSpPr>
          <p:spPr bwMode="auto">
            <a:xfrm>
              <a:off x="3792" y="1008"/>
              <a:ext cx="1536" cy="440"/>
            </a:xfrm>
            <a:prstGeom prst="rect">
              <a:avLst/>
            </a:prstGeom>
            <a:noFill/>
            <a:ln w="12700">
              <a:noFill/>
              <a:miter lim="800000"/>
              <a:headEnd/>
              <a:tailEnd/>
            </a:ln>
            <a:effectLst/>
          </p:spPr>
          <p:txBody>
            <a:bodyPr lIns="90488" tIns="44450" rIns="90488" bIns="44450">
              <a:spAutoFit/>
            </a:bodyPr>
            <a:lstStyle/>
            <a:p>
              <a:r>
                <a:rPr lang="en-US" sz="2000"/>
                <a:t>Reading data from memory</a:t>
              </a:r>
            </a:p>
          </p:txBody>
        </p:sp>
        <p:cxnSp>
          <p:nvCxnSpPr>
            <p:cNvPr id="1211581" name="AutoShape 189"/>
            <p:cNvCxnSpPr>
              <a:cxnSpLocks noChangeShapeType="1"/>
              <a:stCxn id="1211580" idx="1"/>
              <a:endCxn id="1211395" idx="0"/>
            </p:cNvCxnSpPr>
            <p:nvPr/>
          </p:nvCxnSpPr>
          <p:spPr bwMode="auto">
            <a:xfrm rot="10800000">
              <a:off x="2760" y="1152"/>
              <a:ext cx="1032" cy="76"/>
            </a:xfrm>
            <a:prstGeom prst="curvedConnector4">
              <a:avLst>
                <a:gd name="adj1" fmla="val 41861"/>
                <a:gd name="adj2" fmla="val 289472"/>
              </a:avLst>
            </a:prstGeom>
            <a:noFill/>
            <a:ln w="12700">
              <a:solidFill>
                <a:schemeClr val="accent1"/>
              </a:solidFill>
              <a:round/>
              <a:headEnd/>
              <a:tailEnd type="triangle" w="med" len="med"/>
            </a:ln>
            <a:effectLst/>
          </p:spPr>
        </p:cxnSp>
      </p:grpSp>
      <p:grpSp>
        <p:nvGrpSpPr>
          <p:cNvPr id="1211423" name="Group 190"/>
          <p:cNvGrpSpPr>
            <a:grpSpLocks/>
          </p:cNvGrpSpPr>
          <p:nvPr/>
        </p:nvGrpSpPr>
        <p:grpSpPr bwMode="auto">
          <a:xfrm>
            <a:off x="2057400" y="4813300"/>
            <a:ext cx="2438400" cy="1143000"/>
            <a:chOff x="1296" y="3032"/>
            <a:chExt cx="1536" cy="720"/>
          </a:xfrm>
        </p:grpSpPr>
        <p:sp>
          <p:nvSpPr>
            <p:cNvPr id="1211583" name="Rectangle 191"/>
            <p:cNvSpPr>
              <a:spLocks noChangeArrowheads="1"/>
            </p:cNvSpPr>
            <p:nvPr/>
          </p:nvSpPr>
          <p:spPr bwMode="auto">
            <a:xfrm>
              <a:off x="1296" y="3312"/>
              <a:ext cx="1536" cy="440"/>
            </a:xfrm>
            <a:prstGeom prst="rect">
              <a:avLst/>
            </a:prstGeom>
            <a:noFill/>
            <a:ln w="12700">
              <a:noFill/>
              <a:miter lim="800000"/>
              <a:headEnd/>
              <a:tailEnd/>
            </a:ln>
            <a:effectLst/>
          </p:spPr>
          <p:txBody>
            <a:bodyPr lIns="90488" tIns="44450" rIns="90488" bIns="44450">
              <a:spAutoFit/>
            </a:bodyPr>
            <a:lstStyle/>
            <a:p>
              <a:r>
                <a:rPr lang="en-US" sz="2000"/>
                <a:t>Reading instruction from memory</a:t>
              </a:r>
            </a:p>
          </p:txBody>
        </p:sp>
        <p:cxnSp>
          <p:nvCxnSpPr>
            <p:cNvPr id="1211584" name="AutoShape 192"/>
            <p:cNvCxnSpPr>
              <a:cxnSpLocks noChangeShapeType="1"/>
              <a:stCxn id="1211583" idx="0"/>
              <a:endCxn id="1211519" idx="2"/>
            </p:cNvCxnSpPr>
            <p:nvPr/>
          </p:nvCxnSpPr>
          <p:spPr bwMode="auto">
            <a:xfrm rot="16200000">
              <a:off x="2193" y="2903"/>
              <a:ext cx="280" cy="537"/>
            </a:xfrm>
            <a:prstGeom prst="curvedConnector3">
              <a:avLst>
                <a:gd name="adj1" fmla="val 51069"/>
              </a:avLst>
            </a:prstGeom>
            <a:noFill/>
            <a:ln w="12700">
              <a:solidFill>
                <a:schemeClr val="accent1"/>
              </a:solidFill>
              <a:round/>
              <a:headEnd/>
              <a:tailEnd type="triangle" w="med" len="med"/>
            </a:ln>
            <a:effectLst/>
          </p:spPr>
        </p:cxnSp>
      </p:grpSp>
      <p:sp>
        <p:nvSpPr>
          <p:cNvPr id="194" name="Rectangle 3"/>
          <p:cNvSpPr>
            <a:spLocks noChangeArrowheads="1"/>
          </p:cNvSpPr>
          <p:nvPr/>
        </p:nvSpPr>
        <p:spPr bwMode="auto">
          <a:xfrm>
            <a:off x="914400" y="6248400"/>
            <a:ext cx="7534801" cy="459100"/>
          </a:xfrm>
          <a:prstGeom prst="rect">
            <a:avLst/>
          </a:prstGeom>
          <a:noFill/>
          <a:ln w="12700">
            <a:noFill/>
            <a:miter lim="800000"/>
            <a:headEnd/>
            <a:tailEnd/>
          </a:ln>
          <a:effectLst/>
        </p:spPr>
        <p:txBody>
          <a:bodyPr wrap="square" lIns="90487" tIns="44450" rIns="90487" bIns="44450">
            <a:prstTxWarp prst="textNoShape">
              <a:avLst/>
            </a:prstTxWarp>
            <a:spAutoFit/>
          </a:bodyPr>
          <a:lstStyle/>
          <a:p>
            <a:pPr algn="ctr"/>
            <a:r>
              <a:rPr lang="en-US" sz="2400" b="1" dirty="0"/>
              <a:t>Read same memory twice in same clock cycle</a:t>
            </a:r>
          </a:p>
        </p:txBody>
      </p:sp>
      <p:sp>
        <p:nvSpPr>
          <p:cNvPr id="195" name="Slide Number Placeholder 194"/>
          <p:cNvSpPr>
            <a:spLocks noGrp="1"/>
          </p:cNvSpPr>
          <p:nvPr>
            <p:ph type="sldNum" sz="quarter" idx="4"/>
          </p:nvPr>
        </p:nvSpPr>
        <p:spPr/>
        <p:txBody>
          <a:bodyPr/>
          <a:lstStyle/>
          <a:p>
            <a:fld id="{101B89B9-A634-43DB-BA68-EB47C349C293}" type="slidenum">
              <a:rPr lang="en-CA" smtClean="0"/>
              <a:pPr/>
              <a:t>3</a:t>
            </a:fld>
            <a:endParaRPr lang="en-CA"/>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1139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114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1139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1142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1394" grpId="0" animBg="1"/>
      <p:bldP spid="1211395" grpId="0" animBg="1"/>
      <p:bldP spid="19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a:off x="4086225" y="1819747"/>
            <a:ext cx="1019175" cy="3089275"/>
            <a:chOff x="2470" y="1034"/>
            <a:chExt cx="642" cy="1946"/>
          </a:xfrm>
        </p:grpSpPr>
        <p:sp>
          <p:nvSpPr>
            <p:cNvPr id="2743301" name="Oval 5"/>
            <p:cNvSpPr>
              <a:spLocks noChangeArrowheads="1"/>
            </p:cNvSpPr>
            <p:nvPr/>
          </p:nvSpPr>
          <p:spPr bwMode="auto">
            <a:xfrm>
              <a:off x="2470" y="2481"/>
              <a:ext cx="623" cy="499"/>
            </a:xfrm>
            <a:prstGeom prst="ellipse">
              <a:avLst/>
            </a:prstGeom>
            <a:noFill/>
            <a:ln w="57150">
              <a:solidFill>
                <a:schemeClr val="accent1"/>
              </a:solidFill>
              <a:round/>
              <a:headEnd/>
              <a:tailEnd/>
            </a:ln>
            <a:effectLst/>
          </p:spPr>
          <p:txBody>
            <a:bodyPr wrap="none" anchor="ctr">
              <a:prstTxWarp prst="textNoShape">
                <a:avLst/>
              </a:prstTxWarp>
            </a:bodyPr>
            <a:lstStyle/>
            <a:p>
              <a:endParaRPr lang="en-US"/>
            </a:p>
          </p:txBody>
        </p:sp>
        <p:sp>
          <p:nvSpPr>
            <p:cNvPr id="2743302" name="Oval 6"/>
            <p:cNvSpPr>
              <a:spLocks noChangeArrowheads="1"/>
            </p:cNvSpPr>
            <p:nvPr/>
          </p:nvSpPr>
          <p:spPr bwMode="auto">
            <a:xfrm>
              <a:off x="2489" y="1034"/>
              <a:ext cx="623" cy="566"/>
            </a:xfrm>
            <a:prstGeom prst="ellipse">
              <a:avLst/>
            </a:prstGeom>
            <a:noFill/>
            <a:ln w="57150">
              <a:solidFill>
                <a:schemeClr val="accent1"/>
              </a:solidFill>
              <a:round/>
              <a:headEnd/>
              <a:tailEnd/>
            </a:ln>
            <a:effectLst/>
          </p:spPr>
          <p:txBody>
            <a:bodyPr wrap="none" anchor="ctr">
              <a:prstTxWarp prst="textNoShape">
                <a:avLst/>
              </a:prstTxWarp>
            </a:bodyPr>
            <a:lstStyle/>
            <a:p>
              <a:endParaRPr lang="en-US"/>
            </a:p>
          </p:txBody>
        </p:sp>
      </p:grpSp>
      <p:grpSp>
        <p:nvGrpSpPr>
          <p:cNvPr id="3" name="Group 7"/>
          <p:cNvGrpSpPr>
            <a:grpSpLocks/>
          </p:cNvGrpSpPr>
          <p:nvPr/>
        </p:nvGrpSpPr>
        <p:grpSpPr bwMode="auto">
          <a:xfrm>
            <a:off x="508000" y="1052985"/>
            <a:ext cx="7797800" cy="5302250"/>
            <a:chOff x="216" y="551"/>
            <a:chExt cx="4912" cy="3340"/>
          </a:xfrm>
        </p:grpSpPr>
        <p:grpSp>
          <p:nvGrpSpPr>
            <p:cNvPr id="4" name="Group 8"/>
            <p:cNvGrpSpPr>
              <a:grpSpLocks/>
            </p:cNvGrpSpPr>
            <p:nvPr/>
          </p:nvGrpSpPr>
          <p:grpSpPr bwMode="auto">
            <a:xfrm>
              <a:off x="2624" y="1200"/>
              <a:ext cx="340" cy="289"/>
              <a:chOff x="2624" y="1200"/>
              <a:chExt cx="340" cy="289"/>
            </a:xfrm>
          </p:grpSpPr>
          <p:sp>
            <p:nvSpPr>
              <p:cNvPr id="2743305" name="Freeform 9"/>
              <p:cNvSpPr>
                <a:spLocks/>
              </p:cNvSpPr>
              <p:nvPr/>
            </p:nvSpPr>
            <p:spPr bwMode="auto">
              <a:xfrm>
                <a:off x="2624" y="1200"/>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306" name="Freeform 10"/>
              <p:cNvSpPr>
                <a:spLocks/>
              </p:cNvSpPr>
              <p:nvPr/>
            </p:nvSpPr>
            <p:spPr bwMode="auto">
              <a:xfrm>
                <a:off x="2793" y="1200"/>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nvGrpSpPr>
            <p:cNvPr id="5" name="Group 11"/>
            <p:cNvGrpSpPr>
              <a:grpSpLocks/>
            </p:cNvGrpSpPr>
            <p:nvPr/>
          </p:nvGrpSpPr>
          <p:grpSpPr bwMode="auto">
            <a:xfrm>
              <a:off x="2624" y="2592"/>
              <a:ext cx="340" cy="289"/>
              <a:chOff x="2624" y="2592"/>
              <a:chExt cx="340" cy="289"/>
            </a:xfrm>
          </p:grpSpPr>
          <p:sp>
            <p:nvSpPr>
              <p:cNvPr id="2743308" name="Freeform 12"/>
              <p:cNvSpPr>
                <a:spLocks/>
              </p:cNvSpPr>
              <p:nvPr/>
            </p:nvSpPr>
            <p:spPr bwMode="auto">
              <a:xfrm>
                <a:off x="2624" y="2592"/>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309" name="Freeform 13"/>
              <p:cNvSpPr>
                <a:spLocks/>
              </p:cNvSpPr>
              <p:nvPr/>
            </p:nvSpPr>
            <p:spPr bwMode="auto">
              <a:xfrm>
                <a:off x="2793" y="2592"/>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3310" name="Rectangle 14"/>
            <p:cNvSpPr>
              <a:spLocks noChangeArrowheads="1"/>
            </p:cNvSpPr>
            <p:nvPr/>
          </p:nvSpPr>
          <p:spPr bwMode="auto">
            <a:xfrm>
              <a:off x="2605" y="2594"/>
              <a:ext cx="29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I$</a:t>
              </a:r>
            </a:p>
          </p:txBody>
        </p:sp>
        <p:sp>
          <p:nvSpPr>
            <p:cNvPr id="2743311" name="Line 15"/>
            <p:cNvSpPr>
              <a:spLocks noChangeShapeType="1"/>
            </p:cNvSpPr>
            <p:nvPr/>
          </p:nvSpPr>
          <p:spPr bwMode="auto">
            <a:xfrm>
              <a:off x="584" y="1224"/>
              <a:ext cx="0" cy="2032"/>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2743312" name="Line 16"/>
            <p:cNvSpPr>
              <a:spLocks noChangeShapeType="1"/>
            </p:cNvSpPr>
            <p:nvPr/>
          </p:nvSpPr>
          <p:spPr bwMode="auto">
            <a:xfrm>
              <a:off x="984" y="840"/>
              <a:ext cx="3976" cy="0"/>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2743313" name="Rectangle 17"/>
            <p:cNvSpPr>
              <a:spLocks noChangeArrowheads="1"/>
            </p:cNvSpPr>
            <p:nvPr/>
          </p:nvSpPr>
          <p:spPr bwMode="auto">
            <a:xfrm>
              <a:off x="579" y="1302"/>
              <a:ext cx="353" cy="328"/>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dirty="0" err="1" smtClean="0">
                  <a:solidFill>
                    <a:schemeClr val="tx1"/>
                  </a:solidFill>
                  <a:latin typeface="Arial" pitchFamily="-65" charset="0"/>
                </a:rPr>
                <a:t>lw</a:t>
              </a:r>
              <a:endParaRPr lang="en-US" sz="2800" b="1" dirty="0">
                <a:solidFill>
                  <a:schemeClr val="tx1"/>
                </a:solidFill>
                <a:latin typeface="Arial" pitchFamily="-65" charset="0"/>
              </a:endParaRPr>
            </a:p>
          </p:txBody>
        </p:sp>
        <p:sp>
          <p:nvSpPr>
            <p:cNvPr id="2743314" name="Rectangle 18"/>
            <p:cNvSpPr>
              <a:spLocks noChangeArrowheads="1"/>
            </p:cNvSpPr>
            <p:nvPr/>
          </p:nvSpPr>
          <p:spPr bwMode="auto">
            <a:xfrm>
              <a:off x="563" y="1718"/>
              <a:ext cx="786" cy="32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a:solidFill>
                    <a:schemeClr val="tx1"/>
                  </a:solidFill>
                  <a:latin typeface="Arial" pitchFamily="-65" charset="0"/>
                </a:rPr>
                <a:t>Instr 1</a:t>
              </a:r>
            </a:p>
          </p:txBody>
        </p:sp>
        <p:sp>
          <p:nvSpPr>
            <p:cNvPr id="2743315" name="Rectangle 19"/>
            <p:cNvSpPr>
              <a:spLocks noChangeArrowheads="1"/>
            </p:cNvSpPr>
            <p:nvPr/>
          </p:nvSpPr>
          <p:spPr bwMode="auto">
            <a:xfrm>
              <a:off x="555" y="2182"/>
              <a:ext cx="786" cy="32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a:solidFill>
                    <a:schemeClr val="tx1"/>
                  </a:solidFill>
                  <a:latin typeface="Arial" pitchFamily="-65" charset="0"/>
                </a:rPr>
                <a:t>Instr 2</a:t>
              </a:r>
            </a:p>
          </p:txBody>
        </p:sp>
        <p:sp>
          <p:nvSpPr>
            <p:cNvPr id="2743316" name="Rectangle 20"/>
            <p:cNvSpPr>
              <a:spLocks noChangeArrowheads="1"/>
            </p:cNvSpPr>
            <p:nvPr/>
          </p:nvSpPr>
          <p:spPr bwMode="auto">
            <a:xfrm>
              <a:off x="598" y="2612"/>
              <a:ext cx="786" cy="32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a:solidFill>
                    <a:schemeClr val="tx1"/>
                  </a:solidFill>
                  <a:latin typeface="Arial" pitchFamily="-65" charset="0"/>
                </a:rPr>
                <a:t>Instr 3</a:t>
              </a:r>
            </a:p>
          </p:txBody>
        </p:sp>
        <p:sp>
          <p:nvSpPr>
            <p:cNvPr id="2743317" name="Rectangle 21"/>
            <p:cNvSpPr>
              <a:spLocks noChangeArrowheads="1"/>
            </p:cNvSpPr>
            <p:nvPr/>
          </p:nvSpPr>
          <p:spPr bwMode="auto">
            <a:xfrm>
              <a:off x="587" y="3067"/>
              <a:ext cx="786" cy="32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a:solidFill>
                    <a:schemeClr val="tx1"/>
                  </a:solidFill>
                  <a:latin typeface="Arial" pitchFamily="-65" charset="0"/>
                </a:rPr>
                <a:t>Instr 4</a:t>
              </a:r>
            </a:p>
          </p:txBody>
        </p:sp>
        <p:sp>
          <p:nvSpPr>
            <p:cNvPr id="2743318" name="Line 22"/>
            <p:cNvSpPr>
              <a:spLocks noChangeShapeType="1"/>
            </p:cNvSpPr>
            <p:nvPr/>
          </p:nvSpPr>
          <p:spPr bwMode="auto">
            <a:xfrm>
              <a:off x="1728"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43319" name="Line 23"/>
            <p:cNvSpPr>
              <a:spLocks noChangeShapeType="1"/>
            </p:cNvSpPr>
            <p:nvPr/>
          </p:nvSpPr>
          <p:spPr bwMode="auto">
            <a:xfrm>
              <a:off x="2160"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43320" name="Line 24"/>
            <p:cNvSpPr>
              <a:spLocks noChangeShapeType="1"/>
            </p:cNvSpPr>
            <p:nvPr/>
          </p:nvSpPr>
          <p:spPr bwMode="auto">
            <a:xfrm>
              <a:off x="2592"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43321" name="Line 25"/>
            <p:cNvSpPr>
              <a:spLocks noChangeShapeType="1"/>
            </p:cNvSpPr>
            <p:nvPr/>
          </p:nvSpPr>
          <p:spPr bwMode="auto">
            <a:xfrm>
              <a:off x="3024"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43322" name="Line 26"/>
            <p:cNvSpPr>
              <a:spLocks noChangeShapeType="1"/>
            </p:cNvSpPr>
            <p:nvPr/>
          </p:nvSpPr>
          <p:spPr bwMode="auto">
            <a:xfrm>
              <a:off x="3456"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43323" name="Line 27"/>
            <p:cNvSpPr>
              <a:spLocks noChangeShapeType="1"/>
            </p:cNvSpPr>
            <p:nvPr/>
          </p:nvSpPr>
          <p:spPr bwMode="auto">
            <a:xfrm>
              <a:off x="3888"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43324" name="Line 28"/>
            <p:cNvSpPr>
              <a:spLocks noChangeShapeType="1"/>
            </p:cNvSpPr>
            <p:nvPr/>
          </p:nvSpPr>
          <p:spPr bwMode="auto">
            <a:xfrm>
              <a:off x="4320"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43325" name="Line 29"/>
            <p:cNvSpPr>
              <a:spLocks noChangeShapeType="1"/>
            </p:cNvSpPr>
            <p:nvPr/>
          </p:nvSpPr>
          <p:spPr bwMode="auto">
            <a:xfrm>
              <a:off x="4752"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grpSp>
          <p:nvGrpSpPr>
            <p:cNvPr id="6" name="Group 30"/>
            <p:cNvGrpSpPr>
              <a:grpSpLocks/>
            </p:cNvGrpSpPr>
            <p:nvPr/>
          </p:nvGrpSpPr>
          <p:grpSpPr bwMode="auto">
            <a:xfrm>
              <a:off x="2257" y="1152"/>
              <a:ext cx="225" cy="481"/>
              <a:chOff x="2257" y="1152"/>
              <a:chExt cx="225" cy="481"/>
            </a:xfrm>
          </p:grpSpPr>
          <p:sp>
            <p:nvSpPr>
              <p:cNvPr id="2743327" name="Freeform 31"/>
              <p:cNvSpPr>
                <a:spLocks/>
              </p:cNvSpPr>
              <p:nvPr/>
            </p:nvSpPr>
            <p:spPr bwMode="auto">
              <a:xfrm>
                <a:off x="2269" y="1152"/>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328" name="Rectangle 32"/>
              <p:cNvSpPr>
                <a:spLocks noChangeArrowheads="1"/>
              </p:cNvSpPr>
              <p:nvPr/>
            </p:nvSpPr>
            <p:spPr bwMode="auto">
              <a:xfrm rot="5400000">
                <a:off x="2170" y="1274"/>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grpSp>
          <p:nvGrpSpPr>
            <p:cNvPr id="7" name="Group 33"/>
            <p:cNvGrpSpPr>
              <a:grpSpLocks/>
            </p:cNvGrpSpPr>
            <p:nvPr/>
          </p:nvGrpSpPr>
          <p:grpSpPr bwMode="auto">
            <a:xfrm>
              <a:off x="1324" y="1248"/>
              <a:ext cx="359" cy="289"/>
              <a:chOff x="1324" y="1248"/>
              <a:chExt cx="359" cy="289"/>
            </a:xfrm>
          </p:grpSpPr>
          <p:sp>
            <p:nvSpPr>
              <p:cNvPr id="2743330" name="Rectangle 34"/>
              <p:cNvSpPr>
                <a:spLocks noChangeArrowheads="1"/>
              </p:cNvSpPr>
              <p:nvPr/>
            </p:nvSpPr>
            <p:spPr bwMode="auto">
              <a:xfrm>
                <a:off x="1324" y="1250"/>
                <a:ext cx="29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I$</a:t>
                </a:r>
              </a:p>
            </p:txBody>
          </p:sp>
          <p:grpSp>
            <p:nvGrpSpPr>
              <p:cNvPr id="8" name="Group 35"/>
              <p:cNvGrpSpPr>
                <a:grpSpLocks/>
              </p:cNvGrpSpPr>
              <p:nvPr/>
            </p:nvGrpSpPr>
            <p:grpSpPr bwMode="auto">
              <a:xfrm>
                <a:off x="1343" y="1248"/>
                <a:ext cx="340" cy="289"/>
                <a:chOff x="1343" y="1248"/>
                <a:chExt cx="340" cy="289"/>
              </a:xfrm>
            </p:grpSpPr>
            <p:sp>
              <p:nvSpPr>
                <p:cNvPr id="2743332" name="Freeform 36"/>
                <p:cNvSpPr>
                  <a:spLocks/>
                </p:cNvSpPr>
                <p:nvPr/>
              </p:nvSpPr>
              <p:spPr bwMode="auto">
                <a:xfrm>
                  <a:off x="1343" y="1248"/>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333" name="Freeform 37"/>
                <p:cNvSpPr>
                  <a:spLocks/>
                </p:cNvSpPr>
                <p:nvPr/>
              </p:nvSpPr>
              <p:spPr bwMode="auto">
                <a:xfrm>
                  <a:off x="1512" y="1248"/>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43334" name="Rectangle 38"/>
            <p:cNvSpPr>
              <a:spLocks noChangeArrowheads="1"/>
            </p:cNvSpPr>
            <p:nvPr/>
          </p:nvSpPr>
          <p:spPr bwMode="auto">
            <a:xfrm>
              <a:off x="1784" y="1255"/>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9" name="Group 39"/>
            <p:cNvGrpSpPr>
              <a:grpSpLocks/>
            </p:cNvGrpSpPr>
            <p:nvPr/>
          </p:nvGrpSpPr>
          <p:grpSpPr bwMode="auto">
            <a:xfrm>
              <a:off x="1803" y="1248"/>
              <a:ext cx="296" cy="289"/>
              <a:chOff x="1803" y="1248"/>
              <a:chExt cx="296" cy="289"/>
            </a:xfrm>
          </p:grpSpPr>
          <p:sp>
            <p:nvSpPr>
              <p:cNvPr id="2743336" name="Freeform 40"/>
              <p:cNvSpPr>
                <a:spLocks/>
              </p:cNvSpPr>
              <p:nvPr/>
            </p:nvSpPr>
            <p:spPr bwMode="auto">
              <a:xfrm>
                <a:off x="1803" y="1248"/>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337" name="Freeform 41"/>
              <p:cNvSpPr>
                <a:spLocks/>
              </p:cNvSpPr>
              <p:nvPr/>
            </p:nvSpPr>
            <p:spPr bwMode="auto">
              <a:xfrm>
                <a:off x="1951" y="1248"/>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3338" name="Line 42"/>
            <p:cNvSpPr>
              <a:spLocks noChangeShapeType="1"/>
            </p:cNvSpPr>
            <p:nvPr/>
          </p:nvSpPr>
          <p:spPr bwMode="auto">
            <a:xfrm>
              <a:off x="1688" y="1392"/>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3339" name="Freeform 43"/>
            <p:cNvSpPr>
              <a:spLocks/>
            </p:cNvSpPr>
            <p:nvPr/>
          </p:nvSpPr>
          <p:spPr bwMode="auto">
            <a:xfrm>
              <a:off x="1750" y="1296"/>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340" name="Line 44"/>
            <p:cNvSpPr>
              <a:spLocks noChangeShapeType="1"/>
            </p:cNvSpPr>
            <p:nvPr/>
          </p:nvSpPr>
          <p:spPr bwMode="auto">
            <a:xfrm>
              <a:off x="2104" y="1296"/>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3341" name="Rectangle 45"/>
            <p:cNvSpPr>
              <a:spLocks noChangeArrowheads="1"/>
            </p:cNvSpPr>
            <p:nvPr/>
          </p:nvSpPr>
          <p:spPr bwMode="auto">
            <a:xfrm>
              <a:off x="2601" y="1250"/>
              <a:ext cx="33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sp>
          <p:nvSpPr>
            <p:cNvPr id="2743342" name="Rectangle 46"/>
            <p:cNvSpPr>
              <a:spLocks noChangeArrowheads="1"/>
            </p:cNvSpPr>
            <p:nvPr/>
          </p:nvSpPr>
          <p:spPr bwMode="auto">
            <a:xfrm>
              <a:off x="3093" y="1250"/>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10" name="Group 47"/>
            <p:cNvGrpSpPr>
              <a:grpSpLocks/>
            </p:cNvGrpSpPr>
            <p:nvPr/>
          </p:nvGrpSpPr>
          <p:grpSpPr bwMode="auto">
            <a:xfrm>
              <a:off x="3120" y="1248"/>
              <a:ext cx="284" cy="289"/>
              <a:chOff x="3120" y="1248"/>
              <a:chExt cx="284" cy="289"/>
            </a:xfrm>
          </p:grpSpPr>
          <p:sp>
            <p:nvSpPr>
              <p:cNvPr id="2743344" name="Freeform 48"/>
              <p:cNvSpPr>
                <a:spLocks/>
              </p:cNvSpPr>
              <p:nvPr/>
            </p:nvSpPr>
            <p:spPr bwMode="auto">
              <a:xfrm>
                <a:off x="3120" y="1248"/>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345" name="Freeform 49"/>
              <p:cNvSpPr>
                <a:spLocks/>
              </p:cNvSpPr>
              <p:nvPr/>
            </p:nvSpPr>
            <p:spPr bwMode="auto">
              <a:xfrm>
                <a:off x="3261" y="1248"/>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3346" name="Line 50"/>
            <p:cNvSpPr>
              <a:spLocks noChangeShapeType="1"/>
            </p:cNvSpPr>
            <p:nvPr/>
          </p:nvSpPr>
          <p:spPr bwMode="auto">
            <a:xfrm>
              <a:off x="2973" y="1392"/>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3347" name="Line 51"/>
            <p:cNvSpPr>
              <a:spLocks noChangeShapeType="1"/>
            </p:cNvSpPr>
            <p:nvPr/>
          </p:nvSpPr>
          <p:spPr bwMode="auto">
            <a:xfrm>
              <a:off x="2489" y="1392"/>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3349" name="Line 53"/>
            <p:cNvSpPr>
              <a:spLocks noChangeShapeType="1"/>
            </p:cNvSpPr>
            <p:nvPr/>
          </p:nvSpPr>
          <p:spPr bwMode="auto">
            <a:xfrm>
              <a:off x="2104" y="1488"/>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nvGrpSpPr>
            <p:cNvPr id="11" name="Group 55"/>
            <p:cNvGrpSpPr>
              <a:grpSpLocks/>
            </p:cNvGrpSpPr>
            <p:nvPr/>
          </p:nvGrpSpPr>
          <p:grpSpPr bwMode="auto">
            <a:xfrm>
              <a:off x="1751" y="1600"/>
              <a:ext cx="2096" cy="481"/>
              <a:chOff x="1751" y="1600"/>
              <a:chExt cx="2096" cy="481"/>
            </a:xfrm>
          </p:grpSpPr>
          <p:grpSp>
            <p:nvGrpSpPr>
              <p:cNvPr id="12" name="Group 56"/>
              <p:cNvGrpSpPr>
                <a:grpSpLocks/>
              </p:cNvGrpSpPr>
              <p:nvPr/>
            </p:nvGrpSpPr>
            <p:grpSpPr bwMode="auto">
              <a:xfrm>
                <a:off x="2684" y="1600"/>
                <a:ext cx="225" cy="481"/>
                <a:chOff x="2684" y="1600"/>
                <a:chExt cx="225" cy="481"/>
              </a:xfrm>
            </p:grpSpPr>
            <p:sp>
              <p:nvSpPr>
                <p:cNvPr id="2743353" name="Freeform 57"/>
                <p:cNvSpPr>
                  <a:spLocks/>
                </p:cNvSpPr>
                <p:nvPr/>
              </p:nvSpPr>
              <p:spPr bwMode="auto">
                <a:xfrm>
                  <a:off x="2696" y="1600"/>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354" name="Rectangle 58"/>
                <p:cNvSpPr>
                  <a:spLocks noChangeArrowheads="1"/>
                </p:cNvSpPr>
                <p:nvPr/>
              </p:nvSpPr>
              <p:spPr bwMode="auto">
                <a:xfrm rot="5400000">
                  <a:off x="2597" y="1722"/>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grpSp>
            <p:nvGrpSpPr>
              <p:cNvPr id="13" name="Group 59"/>
              <p:cNvGrpSpPr>
                <a:grpSpLocks/>
              </p:cNvGrpSpPr>
              <p:nvPr/>
            </p:nvGrpSpPr>
            <p:grpSpPr bwMode="auto">
              <a:xfrm>
                <a:off x="1751" y="1696"/>
                <a:ext cx="359" cy="289"/>
                <a:chOff x="1751" y="1696"/>
                <a:chExt cx="359" cy="289"/>
              </a:xfrm>
            </p:grpSpPr>
            <p:sp>
              <p:nvSpPr>
                <p:cNvPr id="2743356" name="Rectangle 60"/>
                <p:cNvSpPr>
                  <a:spLocks noChangeArrowheads="1"/>
                </p:cNvSpPr>
                <p:nvPr/>
              </p:nvSpPr>
              <p:spPr bwMode="auto">
                <a:xfrm>
                  <a:off x="1751" y="1698"/>
                  <a:ext cx="29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I$</a:t>
                  </a:r>
                </a:p>
              </p:txBody>
            </p:sp>
            <p:grpSp>
              <p:nvGrpSpPr>
                <p:cNvPr id="14" name="Group 61"/>
                <p:cNvGrpSpPr>
                  <a:grpSpLocks/>
                </p:cNvGrpSpPr>
                <p:nvPr/>
              </p:nvGrpSpPr>
              <p:grpSpPr bwMode="auto">
                <a:xfrm>
                  <a:off x="1770" y="1696"/>
                  <a:ext cx="340" cy="289"/>
                  <a:chOff x="1770" y="1696"/>
                  <a:chExt cx="340" cy="289"/>
                </a:xfrm>
              </p:grpSpPr>
              <p:sp>
                <p:nvSpPr>
                  <p:cNvPr id="2743358" name="Freeform 62"/>
                  <p:cNvSpPr>
                    <a:spLocks/>
                  </p:cNvSpPr>
                  <p:nvPr/>
                </p:nvSpPr>
                <p:spPr bwMode="auto">
                  <a:xfrm>
                    <a:off x="1770" y="1696"/>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359" name="Freeform 63"/>
                  <p:cNvSpPr>
                    <a:spLocks/>
                  </p:cNvSpPr>
                  <p:nvPr/>
                </p:nvSpPr>
                <p:spPr bwMode="auto">
                  <a:xfrm>
                    <a:off x="1939" y="1696"/>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43360" name="Rectangle 64"/>
              <p:cNvSpPr>
                <a:spLocks noChangeArrowheads="1"/>
              </p:cNvSpPr>
              <p:nvPr/>
            </p:nvSpPr>
            <p:spPr bwMode="auto">
              <a:xfrm>
                <a:off x="2211" y="1703"/>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15" name="Group 65"/>
              <p:cNvGrpSpPr>
                <a:grpSpLocks/>
              </p:cNvGrpSpPr>
              <p:nvPr/>
            </p:nvGrpSpPr>
            <p:grpSpPr bwMode="auto">
              <a:xfrm>
                <a:off x="2230" y="1696"/>
                <a:ext cx="296" cy="289"/>
                <a:chOff x="2230" y="1696"/>
                <a:chExt cx="296" cy="289"/>
              </a:xfrm>
            </p:grpSpPr>
            <p:sp>
              <p:nvSpPr>
                <p:cNvPr id="2743362" name="Freeform 66"/>
                <p:cNvSpPr>
                  <a:spLocks/>
                </p:cNvSpPr>
                <p:nvPr/>
              </p:nvSpPr>
              <p:spPr bwMode="auto">
                <a:xfrm>
                  <a:off x="2230" y="1696"/>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363" name="Freeform 67"/>
                <p:cNvSpPr>
                  <a:spLocks/>
                </p:cNvSpPr>
                <p:nvPr/>
              </p:nvSpPr>
              <p:spPr bwMode="auto">
                <a:xfrm>
                  <a:off x="2378" y="1696"/>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3364" name="Line 68"/>
              <p:cNvSpPr>
                <a:spLocks noChangeShapeType="1"/>
              </p:cNvSpPr>
              <p:nvPr/>
            </p:nvSpPr>
            <p:spPr bwMode="auto">
              <a:xfrm>
                <a:off x="2115" y="1840"/>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3365" name="Freeform 69"/>
              <p:cNvSpPr>
                <a:spLocks/>
              </p:cNvSpPr>
              <p:nvPr/>
            </p:nvSpPr>
            <p:spPr bwMode="auto">
              <a:xfrm>
                <a:off x="2177" y="1744"/>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366" name="Line 70"/>
              <p:cNvSpPr>
                <a:spLocks noChangeShapeType="1"/>
              </p:cNvSpPr>
              <p:nvPr/>
            </p:nvSpPr>
            <p:spPr bwMode="auto">
              <a:xfrm>
                <a:off x="2531" y="1744"/>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3367" name="Rectangle 71"/>
              <p:cNvSpPr>
                <a:spLocks noChangeArrowheads="1"/>
              </p:cNvSpPr>
              <p:nvPr/>
            </p:nvSpPr>
            <p:spPr bwMode="auto">
              <a:xfrm>
                <a:off x="3028" y="1698"/>
                <a:ext cx="33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16" name="Group 72"/>
              <p:cNvGrpSpPr>
                <a:grpSpLocks/>
              </p:cNvGrpSpPr>
              <p:nvPr/>
            </p:nvGrpSpPr>
            <p:grpSpPr bwMode="auto">
              <a:xfrm>
                <a:off x="3079" y="1696"/>
                <a:ext cx="325" cy="289"/>
                <a:chOff x="3079" y="1696"/>
                <a:chExt cx="325" cy="289"/>
              </a:xfrm>
            </p:grpSpPr>
            <p:sp>
              <p:nvSpPr>
                <p:cNvPr id="2743369" name="Freeform 73"/>
                <p:cNvSpPr>
                  <a:spLocks/>
                </p:cNvSpPr>
                <p:nvPr/>
              </p:nvSpPr>
              <p:spPr bwMode="auto">
                <a:xfrm>
                  <a:off x="3079" y="1696"/>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370" name="Freeform 74"/>
                <p:cNvSpPr>
                  <a:spLocks/>
                </p:cNvSpPr>
                <p:nvPr/>
              </p:nvSpPr>
              <p:spPr bwMode="auto">
                <a:xfrm>
                  <a:off x="3240" y="1696"/>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3371" name="Rectangle 75"/>
              <p:cNvSpPr>
                <a:spLocks noChangeArrowheads="1"/>
              </p:cNvSpPr>
              <p:nvPr/>
            </p:nvSpPr>
            <p:spPr bwMode="auto">
              <a:xfrm>
                <a:off x="3520" y="1698"/>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17" name="Group 76"/>
              <p:cNvGrpSpPr>
                <a:grpSpLocks/>
              </p:cNvGrpSpPr>
              <p:nvPr/>
            </p:nvGrpSpPr>
            <p:grpSpPr bwMode="auto">
              <a:xfrm>
                <a:off x="3547" y="1696"/>
                <a:ext cx="284" cy="289"/>
                <a:chOff x="3547" y="1696"/>
                <a:chExt cx="284" cy="289"/>
              </a:xfrm>
            </p:grpSpPr>
            <p:sp>
              <p:nvSpPr>
                <p:cNvPr id="2743373" name="Freeform 77"/>
                <p:cNvSpPr>
                  <a:spLocks/>
                </p:cNvSpPr>
                <p:nvPr/>
              </p:nvSpPr>
              <p:spPr bwMode="auto">
                <a:xfrm>
                  <a:off x="3547" y="1696"/>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374" name="Freeform 78"/>
                <p:cNvSpPr>
                  <a:spLocks/>
                </p:cNvSpPr>
                <p:nvPr/>
              </p:nvSpPr>
              <p:spPr bwMode="auto">
                <a:xfrm>
                  <a:off x="3688" y="1696"/>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3375" name="Line 79"/>
              <p:cNvSpPr>
                <a:spLocks noChangeShapeType="1"/>
              </p:cNvSpPr>
              <p:nvPr/>
            </p:nvSpPr>
            <p:spPr bwMode="auto">
              <a:xfrm>
                <a:off x="3400" y="1840"/>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3376" name="Line 80"/>
              <p:cNvSpPr>
                <a:spLocks noChangeShapeType="1"/>
              </p:cNvSpPr>
              <p:nvPr/>
            </p:nvSpPr>
            <p:spPr bwMode="auto">
              <a:xfrm>
                <a:off x="2916" y="1840"/>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3378" name="Line 82"/>
              <p:cNvSpPr>
                <a:spLocks noChangeShapeType="1"/>
              </p:cNvSpPr>
              <p:nvPr/>
            </p:nvSpPr>
            <p:spPr bwMode="auto">
              <a:xfrm>
                <a:off x="2531" y="1936"/>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grpSp>
          <p:nvGrpSpPr>
            <p:cNvPr id="18" name="Group 84"/>
            <p:cNvGrpSpPr>
              <a:grpSpLocks/>
            </p:cNvGrpSpPr>
            <p:nvPr/>
          </p:nvGrpSpPr>
          <p:grpSpPr bwMode="auto">
            <a:xfrm>
              <a:off x="2178" y="2048"/>
              <a:ext cx="2096" cy="481"/>
              <a:chOff x="2178" y="2048"/>
              <a:chExt cx="2096" cy="481"/>
            </a:xfrm>
          </p:grpSpPr>
          <p:grpSp>
            <p:nvGrpSpPr>
              <p:cNvPr id="19" name="Group 85"/>
              <p:cNvGrpSpPr>
                <a:grpSpLocks/>
              </p:cNvGrpSpPr>
              <p:nvPr/>
            </p:nvGrpSpPr>
            <p:grpSpPr bwMode="auto">
              <a:xfrm>
                <a:off x="3111" y="2048"/>
                <a:ext cx="225" cy="481"/>
                <a:chOff x="3111" y="2048"/>
                <a:chExt cx="225" cy="481"/>
              </a:xfrm>
            </p:grpSpPr>
            <p:sp>
              <p:nvSpPr>
                <p:cNvPr id="2743382" name="Freeform 86"/>
                <p:cNvSpPr>
                  <a:spLocks/>
                </p:cNvSpPr>
                <p:nvPr/>
              </p:nvSpPr>
              <p:spPr bwMode="auto">
                <a:xfrm>
                  <a:off x="3123" y="2048"/>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383" name="Rectangle 87"/>
                <p:cNvSpPr>
                  <a:spLocks noChangeArrowheads="1"/>
                </p:cNvSpPr>
                <p:nvPr/>
              </p:nvSpPr>
              <p:spPr bwMode="auto">
                <a:xfrm rot="5400000">
                  <a:off x="3024" y="2170"/>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grpSp>
            <p:nvGrpSpPr>
              <p:cNvPr id="20" name="Group 88"/>
              <p:cNvGrpSpPr>
                <a:grpSpLocks/>
              </p:cNvGrpSpPr>
              <p:nvPr/>
            </p:nvGrpSpPr>
            <p:grpSpPr bwMode="auto">
              <a:xfrm>
                <a:off x="2178" y="2144"/>
                <a:ext cx="359" cy="289"/>
                <a:chOff x="2178" y="2144"/>
                <a:chExt cx="359" cy="289"/>
              </a:xfrm>
            </p:grpSpPr>
            <p:sp>
              <p:nvSpPr>
                <p:cNvPr id="2743385" name="Rectangle 89"/>
                <p:cNvSpPr>
                  <a:spLocks noChangeArrowheads="1"/>
                </p:cNvSpPr>
                <p:nvPr/>
              </p:nvSpPr>
              <p:spPr bwMode="auto">
                <a:xfrm>
                  <a:off x="2178" y="2146"/>
                  <a:ext cx="29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I$</a:t>
                  </a:r>
                </a:p>
              </p:txBody>
            </p:sp>
            <p:grpSp>
              <p:nvGrpSpPr>
                <p:cNvPr id="21" name="Group 90"/>
                <p:cNvGrpSpPr>
                  <a:grpSpLocks/>
                </p:cNvGrpSpPr>
                <p:nvPr/>
              </p:nvGrpSpPr>
              <p:grpSpPr bwMode="auto">
                <a:xfrm>
                  <a:off x="2197" y="2144"/>
                  <a:ext cx="340" cy="289"/>
                  <a:chOff x="2197" y="2144"/>
                  <a:chExt cx="340" cy="289"/>
                </a:xfrm>
              </p:grpSpPr>
              <p:sp>
                <p:nvSpPr>
                  <p:cNvPr id="2743387" name="Freeform 91"/>
                  <p:cNvSpPr>
                    <a:spLocks/>
                  </p:cNvSpPr>
                  <p:nvPr/>
                </p:nvSpPr>
                <p:spPr bwMode="auto">
                  <a:xfrm>
                    <a:off x="2197" y="2144"/>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388" name="Freeform 92"/>
                  <p:cNvSpPr>
                    <a:spLocks/>
                  </p:cNvSpPr>
                  <p:nvPr/>
                </p:nvSpPr>
                <p:spPr bwMode="auto">
                  <a:xfrm>
                    <a:off x="2366" y="2144"/>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43389" name="Rectangle 93"/>
              <p:cNvSpPr>
                <a:spLocks noChangeArrowheads="1"/>
              </p:cNvSpPr>
              <p:nvPr/>
            </p:nvSpPr>
            <p:spPr bwMode="auto">
              <a:xfrm>
                <a:off x="2638" y="2151"/>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2" name="Group 94"/>
              <p:cNvGrpSpPr>
                <a:grpSpLocks/>
              </p:cNvGrpSpPr>
              <p:nvPr/>
            </p:nvGrpSpPr>
            <p:grpSpPr bwMode="auto">
              <a:xfrm>
                <a:off x="2657" y="2144"/>
                <a:ext cx="296" cy="289"/>
                <a:chOff x="2657" y="2144"/>
                <a:chExt cx="296" cy="289"/>
              </a:xfrm>
            </p:grpSpPr>
            <p:sp>
              <p:nvSpPr>
                <p:cNvPr id="2743391" name="Freeform 95"/>
                <p:cNvSpPr>
                  <a:spLocks/>
                </p:cNvSpPr>
                <p:nvPr/>
              </p:nvSpPr>
              <p:spPr bwMode="auto">
                <a:xfrm>
                  <a:off x="2657" y="2144"/>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392" name="Freeform 96"/>
                <p:cNvSpPr>
                  <a:spLocks/>
                </p:cNvSpPr>
                <p:nvPr/>
              </p:nvSpPr>
              <p:spPr bwMode="auto">
                <a:xfrm>
                  <a:off x="2805" y="2144"/>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3393" name="Line 97"/>
              <p:cNvSpPr>
                <a:spLocks noChangeShapeType="1"/>
              </p:cNvSpPr>
              <p:nvPr/>
            </p:nvSpPr>
            <p:spPr bwMode="auto">
              <a:xfrm>
                <a:off x="2542" y="2288"/>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3394" name="Freeform 98"/>
              <p:cNvSpPr>
                <a:spLocks/>
              </p:cNvSpPr>
              <p:nvPr/>
            </p:nvSpPr>
            <p:spPr bwMode="auto">
              <a:xfrm>
                <a:off x="2604" y="2192"/>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395" name="Line 99"/>
              <p:cNvSpPr>
                <a:spLocks noChangeShapeType="1"/>
              </p:cNvSpPr>
              <p:nvPr/>
            </p:nvSpPr>
            <p:spPr bwMode="auto">
              <a:xfrm>
                <a:off x="2958" y="2192"/>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3396" name="Rectangle 100"/>
              <p:cNvSpPr>
                <a:spLocks noChangeArrowheads="1"/>
              </p:cNvSpPr>
              <p:nvPr/>
            </p:nvSpPr>
            <p:spPr bwMode="auto">
              <a:xfrm>
                <a:off x="3455" y="2146"/>
                <a:ext cx="33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23" name="Group 101"/>
              <p:cNvGrpSpPr>
                <a:grpSpLocks/>
              </p:cNvGrpSpPr>
              <p:nvPr/>
            </p:nvGrpSpPr>
            <p:grpSpPr bwMode="auto">
              <a:xfrm>
                <a:off x="3506" y="2144"/>
                <a:ext cx="325" cy="289"/>
                <a:chOff x="3506" y="2144"/>
                <a:chExt cx="325" cy="289"/>
              </a:xfrm>
            </p:grpSpPr>
            <p:sp>
              <p:nvSpPr>
                <p:cNvPr id="2743398" name="Freeform 102"/>
                <p:cNvSpPr>
                  <a:spLocks/>
                </p:cNvSpPr>
                <p:nvPr/>
              </p:nvSpPr>
              <p:spPr bwMode="auto">
                <a:xfrm>
                  <a:off x="3506" y="2144"/>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399" name="Freeform 103"/>
                <p:cNvSpPr>
                  <a:spLocks/>
                </p:cNvSpPr>
                <p:nvPr/>
              </p:nvSpPr>
              <p:spPr bwMode="auto">
                <a:xfrm>
                  <a:off x="3667" y="2144"/>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3400" name="Rectangle 104"/>
              <p:cNvSpPr>
                <a:spLocks noChangeArrowheads="1"/>
              </p:cNvSpPr>
              <p:nvPr/>
            </p:nvSpPr>
            <p:spPr bwMode="auto">
              <a:xfrm>
                <a:off x="3947" y="2146"/>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4" name="Group 105"/>
              <p:cNvGrpSpPr>
                <a:grpSpLocks/>
              </p:cNvGrpSpPr>
              <p:nvPr/>
            </p:nvGrpSpPr>
            <p:grpSpPr bwMode="auto">
              <a:xfrm>
                <a:off x="3974" y="2144"/>
                <a:ext cx="284" cy="289"/>
                <a:chOff x="3974" y="2144"/>
                <a:chExt cx="284" cy="289"/>
              </a:xfrm>
            </p:grpSpPr>
            <p:sp>
              <p:nvSpPr>
                <p:cNvPr id="2743402" name="Freeform 106"/>
                <p:cNvSpPr>
                  <a:spLocks/>
                </p:cNvSpPr>
                <p:nvPr/>
              </p:nvSpPr>
              <p:spPr bwMode="auto">
                <a:xfrm>
                  <a:off x="3974" y="2144"/>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403" name="Freeform 107"/>
                <p:cNvSpPr>
                  <a:spLocks/>
                </p:cNvSpPr>
                <p:nvPr/>
              </p:nvSpPr>
              <p:spPr bwMode="auto">
                <a:xfrm>
                  <a:off x="4115" y="2144"/>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3404" name="Line 108"/>
              <p:cNvSpPr>
                <a:spLocks noChangeShapeType="1"/>
              </p:cNvSpPr>
              <p:nvPr/>
            </p:nvSpPr>
            <p:spPr bwMode="auto">
              <a:xfrm>
                <a:off x="3827" y="2288"/>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3405" name="Line 109"/>
              <p:cNvSpPr>
                <a:spLocks noChangeShapeType="1"/>
              </p:cNvSpPr>
              <p:nvPr/>
            </p:nvSpPr>
            <p:spPr bwMode="auto">
              <a:xfrm>
                <a:off x="3343" y="2288"/>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3407" name="Line 111"/>
              <p:cNvSpPr>
                <a:spLocks noChangeShapeType="1"/>
              </p:cNvSpPr>
              <p:nvPr/>
            </p:nvSpPr>
            <p:spPr bwMode="auto">
              <a:xfrm>
                <a:off x="2958" y="2384"/>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grpSp>
          <p:nvGrpSpPr>
            <p:cNvPr id="25" name="Group 113"/>
            <p:cNvGrpSpPr>
              <a:grpSpLocks/>
            </p:cNvGrpSpPr>
            <p:nvPr/>
          </p:nvGrpSpPr>
          <p:grpSpPr bwMode="auto">
            <a:xfrm>
              <a:off x="3538" y="2496"/>
              <a:ext cx="225" cy="481"/>
              <a:chOff x="3538" y="2496"/>
              <a:chExt cx="225" cy="481"/>
            </a:xfrm>
          </p:grpSpPr>
          <p:sp>
            <p:nvSpPr>
              <p:cNvPr id="2743410" name="Freeform 114"/>
              <p:cNvSpPr>
                <a:spLocks/>
              </p:cNvSpPr>
              <p:nvPr/>
            </p:nvSpPr>
            <p:spPr bwMode="auto">
              <a:xfrm>
                <a:off x="3550" y="2496"/>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411" name="Rectangle 115"/>
              <p:cNvSpPr>
                <a:spLocks noChangeArrowheads="1"/>
              </p:cNvSpPr>
              <p:nvPr/>
            </p:nvSpPr>
            <p:spPr bwMode="auto">
              <a:xfrm rot="5400000">
                <a:off x="3451" y="2618"/>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sp>
          <p:nvSpPr>
            <p:cNvPr id="2743412" name="Rectangle 116"/>
            <p:cNvSpPr>
              <a:spLocks noChangeArrowheads="1"/>
            </p:cNvSpPr>
            <p:nvPr/>
          </p:nvSpPr>
          <p:spPr bwMode="auto">
            <a:xfrm>
              <a:off x="3065" y="2599"/>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6" name="Group 117"/>
            <p:cNvGrpSpPr>
              <a:grpSpLocks/>
            </p:cNvGrpSpPr>
            <p:nvPr/>
          </p:nvGrpSpPr>
          <p:grpSpPr bwMode="auto">
            <a:xfrm>
              <a:off x="3084" y="2592"/>
              <a:ext cx="296" cy="289"/>
              <a:chOff x="3084" y="2592"/>
              <a:chExt cx="296" cy="289"/>
            </a:xfrm>
          </p:grpSpPr>
          <p:sp>
            <p:nvSpPr>
              <p:cNvPr id="2743414" name="Freeform 118"/>
              <p:cNvSpPr>
                <a:spLocks/>
              </p:cNvSpPr>
              <p:nvPr/>
            </p:nvSpPr>
            <p:spPr bwMode="auto">
              <a:xfrm>
                <a:off x="3084" y="2592"/>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415" name="Freeform 119"/>
              <p:cNvSpPr>
                <a:spLocks/>
              </p:cNvSpPr>
              <p:nvPr/>
            </p:nvSpPr>
            <p:spPr bwMode="auto">
              <a:xfrm>
                <a:off x="3232" y="2592"/>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3416" name="Line 120"/>
            <p:cNvSpPr>
              <a:spLocks noChangeShapeType="1"/>
            </p:cNvSpPr>
            <p:nvPr/>
          </p:nvSpPr>
          <p:spPr bwMode="auto">
            <a:xfrm>
              <a:off x="2969" y="2736"/>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3417" name="Freeform 121"/>
            <p:cNvSpPr>
              <a:spLocks/>
            </p:cNvSpPr>
            <p:nvPr/>
          </p:nvSpPr>
          <p:spPr bwMode="auto">
            <a:xfrm>
              <a:off x="3031" y="2640"/>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418" name="Line 122"/>
            <p:cNvSpPr>
              <a:spLocks noChangeShapeType="1"/>
            </p:cNvSpPr>
            <p:nvPr/>
          </p:nvSpPr>
          <p:spPr bwMode="auto">
            <a:xfrm>
              <a:off x="3385" y="2640"/>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3419" name="Rectangle 123"/>
            <p:cNvSpPr>
              <a:spLocks noChangeArrowheads="1"/>
            </p:cNvSpPr>
            <p:nvPr/>
          </p:nvSpPr>
          <p:spPr bwMode="auto">
            <a:xfrm>
              <a:off x="3882" y="2594"/>
              <a:ext cx="33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27" name="Group 124"/>
            <p:cNvGrpSpPr>
              <a:grpSpLocks/>
            </p:cNvGrpSpPr>
            <p:nvPr/>
          </p:nvGrpSpPr>
          <p:grpSpPr bwMode="auto">
            <a:xfrm>
              <a:off x="3933" y="2592"/>
              <a:ext cx="325" cy="289"/>
              <a:chOff x="3933" y="2592"/>
              <a:chExt cx="325" cy="289"/>
            </a:xfrm>
          </p:grpSpPr>
          <p:sp>
            <p:nvSpPr>
              <p:cNvPr id="2743421" name="Freeform 125"/>
              <p:cNvSpPr>
                <a:spLocks/>
              </p:cNvSpPr>
              <p:nvPr/>
            </p:nvSpPr>
            <p:spPr bwMode="auto">
              <a:xfrm>
                <a:off x="3933" y="2592"/>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422" name="Freeform 126"/>
              <p:cNvSpPr>
                <a:spLocks/>
              </p:cNvSpPr>
              <p:nvPr/>
            </p:nvSpPr>
            <p:spPr bwMode="auto">
              <a:xfrm>
                <a:off x="4094" y="2592"/>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3423" name="Rectangle 127"/>
            <p:cNvSpPr>
              <a:spLocks noChangeArrowheads="1"/>
            </p:cNvSpPr>
            <p:nvPr/>
          </p:nvSpPr>
          <p:spPr bwMode="auto">
            <a:xfrm>
              <a:off x="4374" y="2594"/>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8" name="Group 128"/>
            <p:cNvGrpSpPr>
              <a:grpSpLocks/>
            </p:cNvGrpSpPr>
            <p:nvPr/>
          </p:nvGrpSpPr>
          <p:grpSpPr bwMode="auto">
            <a:xfrm>
              <a:off x="4401" y="2592"/>
              <a:ext cx="284" cy="289"/>
              <a:chOff x="4401" y="2592"/>
              <a:chExt cx="284" cy="289"/>
            </a:xfrm>
          </p:grpSpPr>
          <p:sp>
            <p:nvSpPr>
              <p:cNvPr id="2743425" name="Freeform 129"/>
              <p:cNvSpPr>
                <a:spLocks/>
              </p:cNvSpPr>
              <p:nvPr/>
            </p:nvSpPr>
            <p:spPr bwMode="auto">
              <a:xfrm>
                <a:off x="4401" y="2592"/>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426" name="Freeform 130"/>
              <p:cNvSpPr>
                <a:spLocks/>
              </p:cNvSpPr>
              <p:nvPr/>
            </p:nvSpPr>
            <p:spPr bwMode="auto">
              <a:xfrm>
                <a:off x="4542" y="2592"/>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3427" name="Line 131"/>
            <p:cNvSpPr>
              <a:spLocks noChangeShapeType="1"/>
            </p:cNvSpPr>
            <p:nvPr/>
          </p:nvSpPr>
          <p:spPr bwMode="auto">
            <a:xfrm>
              <a:off x="4254" y="2736"/>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3428" name="Line 132"/>
            <p:cNvSpPr>
              <a:spLocks noChangeShapeType="1"/>
            </p:cNvSpPr>
            <p:nvPr/>
          </p:nvSpPr>
          <p:spPr bwMode="auto">
            <a:xfrm>
              <a:off x="3770" y="2736"/>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3430" name="Line 134"/>
            <p:cNvSpPr>
              <a:spLocks noChangeShapeType="1"/>
            </p:cNvSpPr>
            <p:nvPr/>
          </p:nvSpPr>
          <p:spPr bwMode="auto">
            <a:xfrm>
              <a:off x="3385" y="2832"/>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nvGrpSpPr>
            <p:cNvPr id="29" name="Group 136"/>
            <p:cNvGrpSpPr>
              <a:grpSpLocks/>
            </p:cNvGrpSpPr>
            <p:nvPr/>
          </p:nvGrpSpPr>
          <p:grpSpPr bwMode="auto">
            <a:xfrm>
              <a:off x="3032" y="2944"/>
              <a:ext cx="2096" cy="481"/>
              <a:chOff x="3032" y="2944"/>
              <a:chExt cx="2096" cy="481"/>
            </a:xfrm>
          </p:grpSpPr>
          <p:grpSp>
            <p:nvGrpSpPr>
              <p:cNvPr id="30" name="Group 137"/>
              <p:cNvGrpSpPr>
                <a:grpSpLocks/>
              </p:cNvGrpSpPr>
              <p:nvPr/>
            </p:nvGrpSpPr>
            <p:grpSpPr bwMode="auto">
              <a:xfrm>
                <a:off x="3965" y="2944"/>
                <a:ext cx="225" cy="481"/>
                <a:chOff x="3965" y="2944"/>
                <a:chExt cx="225" cy="481"/>
              </a:xfrm>
            </p:grpSpPr>
            <p:sp>
              <p:nvSpPr>
                <p:cNvPr id="2743434" name="Freeform 138"/>
                <p:cNvSpPr>
                  <a:spLocks/>
                </p:cNvSpPr>
                <p:nvPr/>
              </p:nvSpPr>
              <p:spPr bwMode="auto">
                <a:xfrm>
                  <a:off x="3977" y="2944"/>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435" name="Rectangle 139"/>
                <p:cNvSpPr>
                  <a:spLocks noChangeArrowheads="1"/>
                </p:cNvSpPr>
                <p:nvPr/>
              </p:nvSpPr>
              <p:spPr bwMode="auto">
                <a:xfrm rot="5400000">
                  <a:off x="3878" y="3066"/>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grpSp>
            <p:nvGrpSpPr>
              <p:cNvPr id="31" name="Group 140"/>
              <p:cNvGrpSpPr>
                <a:grpSpLocks/>
              </p:cNvGrpSpPr>
              <p:nvPr/>
            </p:nvGrpSpPr>
            <p:grpSpPr bwMode="auto">
              <a:xfrm>
                <a:off x="3032" y="3040"/>
                <a:ext cx="359" cy="289"/>
                <a:chOff x="3032" y="3040"/>
                <a:chExt cx="359" cy="289"/>
              </a:xfrm>
            </p:grpSpPr>
            <p:sp>
              <p:nvSpPr>
                <p:cNvPr id="2743437" name="Rectangle 141"/>
                <p:cNvSpPr>
                  <a:spLocks noChangeArrowheads="1"/>
                </p:cNvSpPr>
                <p:nvPr/>
              </p:nvSpPr>
              <p:spPr bwMode="auto">
                <a:xfrm>
                  <a:off x="3032" y="3042"/>
                  <a:ext cx="29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I$</a:t>
                  </a:r>
                </a:p>
              </p:txBody>
            </p:sp>
            <p:grpSp>
              <p:nvGrpSpPr>
                <p:cNvPr id="2743329" name="Group 142"/>
                <p:cNvGrpSpPr>
                  <a:grpSpLocks/>
                </p:cNvGrpSpPr>
                <p:nvPr/>
              </p:nvGrpSpPr>
              <p:grpSpPr bwMode="auto">
                <a:xfrm>
                  <a:off x="3051" y="3040"/>
                  <a:ext cx="340" cy="289"/>
                  <a:chOff x="3051" y="3040"/>
                  <a:chExt cx="340" cy="289"/>
                </a:xfrm>
              </p:grpSpPr>
              <p:sp>
                <p:nvSpPr>
                  <p:cNvPr id="2743439" name="Freeform 143"/>
                  <p:cNvSpPr>
                    <a:spLocks/>
                  </p:cNvSpPr>
                  <p:nvPr/>
                </p:nvSpPr>
                <p:spPr bwMode="auto">
                  <a:xfrm>
                    <a:off x="3051" y="3040"/>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440" name="Freeform 144"/>
                  <p:cNvSpPr>
                    <a:spLocks/>
                  </p:cNvSpPr>
                  <p:nvPr/>
                </p:nvSpPr>
                <p:spPr bwMode="auto">
                  <a:xfrm>
                    <a:off x="3220" y="3040"/>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43441" name="Rectangle 145"/>
              <p:cNvSpPr>
                <a:spLocks noChangeArrowheads="1"/>
              </p:cNvSpPr>
              <p:nvPr/>
            </p:nvSpPr>
            <p:spPr bwMode="auto">
              <a:xfrm>
                <a:off x="3492" y="3047"/>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743331" name="Group 146"/>
              <p:cNvGrpSpPr>
                <a:grpSpLocks/>
              </p:cNvGrpSpPr>
              <p:nvPr/>
            </p:nvGrpSpPr>
            <p:grpSpPr bwMode="auto">
              <a:xfrm>
                <a:off x="3511" y="3040"/>
                <a:ext cx="296" cy="289"/>
                <a:chOff x="3511" y="3040"/>
                <a:chExt cx="296" cy="289"/>
              </a:xfrm>
            </p:grpSpPr>
            <p:sp>
              <p:nvSpPr>
                <p:cNvPr id="2743443" name="Freeform 147"/>
                <p:cNvSpPr>
                  <a:spLocks/>
                </p:cNvSpPr>
                <p:nvPr/>
              </p:nvSpPr>
              <p:spPr bwMode="auto">
                <a:xfrm>
                  <a:off x="3511" y="3040"/>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444" name="Freeform 148"/>
                <p:cNvSpPr>
                  <a:spLocks/>
                </p:cNvSpPr>
                <p:nvPr/>
              </p:nvSpPr>
              <p:spPr bwMode="auto">
                <a:xfrm>
                  <a:off x="3659" y="3040"/>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3445" name="Line 149"/>
              <p:cNvSpPr>
                <a:spLocks noChangeShapeType="1"/>
              </p:cNvSpPr>
              <p:nvPr/>
            </p:nvSpPr>
            <p:spPr bwMode="auto">
              <a:xfrm>
                <a:off x="3396" y="3184"/>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3446" name="Freeform 150"/>
              <p:cNvSpPr>
                <a:spLocks/>
              </p:cNvSpPr>
              <p:nvPr/>
            </p:nvSpPr>
            <p:spPr bwMode="auto">
              <a:xfrm>
                <a:off x="3458" y="3088"/>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447" name="Line 151"/>
              <p:cNvSpPr>
                <a:spLocks noChangeShapeType="1"/>
              </p:cNvSpPr>
              <p:nvPr/>
            </p:nvSpPr>
            <p:spPr bwMode="auto">
              <a:xfrm>
                <a:off x="3812" y="3088"/>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3448" name="Rectangle 152"/>
              <p:cNvSpPr>
                <a:spLocks noChangeArrowheads="1"/>
              </p:cNvSpPr>
              <p:nvPr/>
            </p:nvSpPr>
            <p:spPr bwMode="auto">
              <a:xfrm>
                <a:off x="4309" y="3042"/>
                <a:ext cx="33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2743335" name="Group 153"/>
              <p:cNvGrpSpPr>
                <a:grpSpLocks/>
              </p:cNvGrpSpPr>
              <p:nvPr/>
            </p:nvGrpSpPr>
            <p:grpSpPr bwMode="auto">
              <a:xfrm>
                <a:off x="4360" y="3040"/>
                <a:ext cx="325" cy="289"/>
                <a:chOff x="4360" y="3040"/>
                <a:chExt cx="325" cy="289"/>
              </a:xfrm>
            </p:grpSpPr>
            <p:sp>
              <p:nvSpPr>
                <p:cNvPr id="2743450" name="Freeform 154"/>
                <p:cNvSpPr>
                  <a:spLocks/>
                </p:cNvSpPr>
                <p:nvPr/>
              </p:nvSpPr>
              <p:spPr bwMode="auto">
                <a:xfrm>
                  <a:off x="4360" y="3040"/>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451" name="Freeform 155"/>
                <p:cNvSpPr>
                  <a:spLocks/>
                </p:cNvSpPr>
                <p:nvPr/>
              </p:nvSpPr>
              <p:spPr bwMode="auto">
                <a:xfrm>
                  <a:off x="4521" y="3040"/>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3452" name="Rectangle 156"/>
              <p:cNvSpPr>
                <a:spLocks noChangeArrowheads="1"/>
              </p:cNvSpPr>
              <p:nvPr/>
            </p:nvSpPr>
            <p:spPr bwMode="auto">
              <a:xfrm>
                <a:off x="4801" y="3042"/>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743343" name="Group 157"/>
              <p:cNvGrpSpPr>
                <a:grpSpLocks/>
              </p:cNvGrpSpPr>
              <p:nvPr/>
            </p:nvGrpSpPr>
            <p:grpSpPr bwMode="auto">
              <a:xfrm>
                <a:off x="4828" y="3040"/>
                <a:ext cx="284" cy="289"/>
                <a:chOff x="4828" y="3040"/>
                <a:chExt cx="284" cy="289"/>
              </a:xfrm>
            </p:grpSpPr>
            <p:sp>
              <p:nvSpPr>
                <p:cNvPr id="2743454" name="Freeform 158"/>
                <p:cNvSpPr>
                  <a:spLocks/>
                </p:cNvSpPr>
                <p:nvPr/>
              </p:nvSpPr>
              <p:spPr bwMode="auto">
                <a:xfrm>
                  <a:off x="4828" y="3040"/>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455" name="Freeform 159"/>
                <p:cNvSpPr>
                  <a:spLocks/>
                </p:cNvSpPr>
                <p:nvPr/>
              </p:nvSpPr>
              <p:spPr bwMode="auto">
                <a:xfrm>
                  <a:off x="4969" y="3040"/>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3456" name="Line 160"/>
              <p:cNvSpPr>
                <a:spLocks noChangeShapeType="1"/>
              </p:cNvSpPr>
              <p:nvPr/>
            </p:nvSpPr>
            <p:spPr bwMode="auto">
              <a:xfrm>
                <a:off x="4681" y="3184"/>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3457" name="Line 161"/>
              <p:cNvSpPr>
                <a:spLocks noChangeShapeType="1"/>
              </p:cNvSpPr>
              <p:nvPr/>
            </p:nvSpPr>
            <p:spPr bwMode="auto">
              <a:xfrm>
                <a:off x="4197" y="3184"/>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3458" name="Freeform 162"/>
              <p:cNvSpPr>
                <a:spLocks/>
              </p:cNvSpPr>
              <p:nvPr/>
            </p:nvSpPr>
            <p:spPr bwMode="auto">
              <a:xfrm>
                <a:off x="4318" y="3184"/>
                <a:ext cx="431" cy="193"/>
              </a:xfrm>
              <a:custGeom>
                <a:avLst/>
                <a:gdLst/>
                <a:ahLst/>
                <a:cxnLst>
                  <a:cxn ang="0">
                    <a:pos x="0" y="0"/>
                  </a:cxn>
                  <a:cxn ang="0">
                    <a:pos x="0" y="192"/>
                  </a:cxn>
                  <a:cxn ang="0">
                    <a:pos x="391" y="192"/>
                  </a:cxn>
                  <a:cxn ang="0">
                    <a:pos x="391" y="64"/>
                  </a:cxn>
                  <a:cxn ang="0">
                    <a:pos x="430" y="0"/>
                  </a:cxn>
                </a:cxnLst>
                <a:rect l="0" t="0" r="r" b="b"/>
                <a:pathLst>
                  <a:path w="431" h="193">
                    <a:moveTo>
                      <a:pt x="0" y="0"/>
                    </a:moveTo>
                    <a:lnTo>
                      <a:pt x="0" y="192"/>
                    </a:lnTo>
                    <a:lnTo>
                      <a:pt x="391" y="192"/>
                    </a:lnTo>
                    <a:lnTo>
                      <a:pt x="391" y="64"/>
                    </a:lnTo>
                    <a:lnTo>
                      <a:pt x="430"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3459" name="Line 163"/>
              <p:cNvSpPr>
                <a:spLocks noChangeShapeType="1"/>
              </p:cNvSpPr>
              <p:nvPr/>
            </p:nvSpPr>
            <p:spPr bwMode="auto">
              <a:xfrm>
                <a:off x="3812" y="3280"/>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sp>
          <p:nvSpPr>
            <p:cNvPr id="2743461" name="Rectangle 165"/>
            <p:cNvSpPr>
              <a:spLocks noChangeArrowheads="1"/>
            </p:cNvSpPr>
            <p:nvPr/>
          </p:nvSpPr>
          <p:spPr bwMode="auto">
            <a:xfrm>
              <a:off x="216" y="876"/>
              <a:ext cx="288" cy="301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r>
                <a:rPr lang="en-US" sz="2800" b="1" dirty="0">
                  <a:solidFill>
                    <a:schemeClr val="tx1"/>
                  </a:solidFill>
                  <a:latin typeface="Arial" pitchFamily="-65" charset="0"/>
                </a:rPr>
                <a:t>I</a:t>
              </a:r>
            </a:p>
            <a:p>
              <a:pPr algn="ctr"/>
              <a:r>
                <a:rPr lang="en-US" sz="2800" b="1" dirty="0">
                  <a:solidFill>
                    <a:schemeClr val="tx1"/>
                  </a:solidFill>
                  <a:latin typeface="Arial" pitchFamily="-65" charset="0"/>
                </a:rPr>
                <a:t>n</a:t>
              </a:r>
            </a:p>
            <a:p>
              <a:pPr algn="ctr"/>
              <a:r>
                <a:rPr lang="en-US" sz="2800" b="1" dirty="0">
                  <a:solidFill>
                    <a:schemeClr val="tx1"/>
                  </a:solidFill>
                  <a:latin typeface="Arial" pitchFamily="-65" charset="0"/>
                </a:rPr>
                <a:t>s</a:t>
              </a:r>
            </a:p>
            <a:p>
              <a:pPr algn="ctr"/>
              <a:r>
                <a:rPr lang="en-US" sz="2800" b="1" dirty="0">
                  <a:solidFill>
                    <a:schemeClr val="tx1"/>
                  </a:solidFill>
                  <a:latin typeface="Arial" pitchFamily="-65" charset="0"/>
                </a:rPr>
                <a:t>t</a:t>
              </a:r>
            </a:p>
            <a:p>
              <a:pPr algn="ctr"/>
              <a:r>
                <a:rPr lang="en-US" sz="2800" b="1" dirty="0">
                  <a:solidFill>
                    <a:schemeClr val="tx1"/>
                  </a:solidFill>
                  <a:latin typeface="Arial" pitchFamily="-65" charset="0"/>
                </a:rPr>
                <a:t>r.</a:t>
              </a:r>
            </a:p>
            <a:p>
              <a:pPr algn="ctr"/>
              <a:endParaRPr lang="en-US" sz="2800" b="1" dirty="0">
                <a:solidFill>
                  <a:schemeClr val="tx1"/>
                </a:solidFill>
                <a:latin typeface="Arial" pitchFamily="-65" charset="0"/>
              </a:endParaRPr>
            </a:p>
            <a:p>
              <a:pPr algn="ctr"/>
              <a:r>
                <a:rPr lang="en-US" sz="2800" b="1" dirty="0">
                  <a:solidFill>
                    <a:schemeClr val="tx1"/>
                  </a:solidFill>
                  <a:latin typeface="Arial" pitchFamily="-65" charset="0"/>
                </a:rPr>
                <a:t>O</a:t>
              </a:r>
            </a:p>
            <a:p>
              <a:pPr algn="ctr"/>
              <a:r>
                <a:rPr lang="en-US" sz="2800" b="1" dirty="0">
                  <a:solidFill>
                    <a:schemeClr val="tx1"/>
                  </a:solidFill>
                  <a:latin typeface="Arial" pitchFamily="-65" charset="0"/>
                </a:rPr>
                <a:t>r</a:t>
              </a:r>
            </a:p>
            <a:p>
              <a:pPr algn="ctr"/>
              <a:r>
                <a:rPr lang="en-US" sz="2800" b="1" dirty="0">
                  <a:solidFill>
                    <a:schemeClr val="tx1"/>
                  </a:solidFill>
                  <a:latin typeface="Arial" pitchFamily="-65" charset="0"/>
                </a:rPr>
                <a:t>d</a:t>
              </a:r>
            </a:p>
            <a:p>
              <a:pPr algn="ctr"/>
              <a:r>
                <a:rPr lang="en-US" sz="2800" b="1" dirty="0">
                  <a:solidFill>
                    <a:schemeClr val="tx1"/>
                  </a:solidFill>
                  <a:latin typeface="Arial" pitchFamily="-65" charset="0"/>
                </a:rPr>
                <a:t>e</a:t>
              </a:r>
            </a:p>
            <a:p>
              <a:pPr algn="ctr"/>
              <a:r>
                <a:rPr lang="en-US" sz="2800" b="1" dirty="0">
                  <a:solidFill>
                    <a:schemeClr val="tx1"/>
                  </a:solidFill>
                  <a:latin typeface="Arial" pitchFamily="-65" charset="0"/>
                </a:rPr>
                <a:t>r</a:t>
              </a:r>
            </a:p>
          </p:txBody>
        </p:sp>
        <p:sp>
          <p:nvSpPr>
            <p:cNvPr id="2743462" name="Rectangle 166"/>
            <p:cNvSpPr>
              <a:spLocks noChangeArrowheads="1"/>
            </p:cNvSpPr>
            <p:nvPr/>
          </p:nvSpPr>
          <p:spPr bwMode="auto">
            <a:xfrm>
              <a:off x="1867" y="551"/>
              <a:ext cx="2168" cy="32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dirty="0">
                  <a:solidFill>
                    <a:schemeClr val="tx1"/>
                  </a:solidFill>
                  <a:latin typeface="Arial" pitchFamily="-65" charset="0"/>
                </a:rPr>
                <a:t>Time (clock cycles)</a:t>
              </a:r>
            </a:p>
          </p:txBody>
        </p:sp>
      </p:grpSp>
      <p:sp>
        <p:nvSpPr>
          <p:cNvPr id="167" name="Title 166"/>
          <p:cNvSpPr>
            <a:spLocks noGrp="1"/>
          </p:cNvSpPr>
          <p:nvPr>
            <p:ph type="title"/>
          </p:nvPr>
        </p:nvSpPr>
        <p:spPr>
          <a:xfrm>
            <a:off x="533400" y="304800"/>
            <a:ext cx="8153400" cy="1068754"/>
          </a:xfrm>
        </p:spPr>
        <p:txBody>
          <a:bodyPr/>
          <a:lstStyle/>
          <a:p>
            <a:r>
              <a:rPr lang="en-US" sz="2400" dirty="0" smtClean="0"/>
              <a:t>Structural Hazard #1:  Fix with separate instruction and data memories (I$ and D$)</a:t>
            </a:r>
            <a:r>
              <a:rPr lang="en-US" dirty="0" smtClean="0">
                <a:solidFill>
                  <a:schemeClr val="tx1"/>
                </a:solidFill>
              </a:rPr>
              <a:t/>
            </a:r>
            <a:br>
              <a:rPr lang="en-US" dirty="0" smtClean="0">
                <a:solidFill>
                  <a:schemeClr val="tx1"/>
                </a:solidFill>
              </a:rPr>
            </a:br>
            <a:endParaRPr lang="en-US" dirty="0"/>
          </a:p>
        </p:txBody>
      </p:sp>
      <p:sp>
        <p:nvSpPr>
          <p:cNvPr id="166" name="Slide Number Placeholder 165"/>
          <p:cNvSpPr>
            <a:spLocks noGrp="1"/>
          </p:cNvSpPr>
          <p:nvPr>
            <p:ph type="sldNum" sz="quarter" idx="4"/>
          </p:nvPr>
        </p:nvSpPr>
        <p:spPr/>
        <p:txBody>
          <a:bodyPr/>
          <a:lstStyle/>
          <a:p>
            <a:fld id="{101B89B9-A634-43DB-BA68-EB47C349C293}" type="slidenum">
              <a:rPr lang="en-CA" smtClean="0"/>
              <a:pPr/>
              <a:t>4</a:t>
            </a:fld>
            <a:endParaRPr lang="en-CA"/>
          </a:p>
        </p:txBody>
      </p:sp>
    </p:spTree>
    <p:extLst>
      <p:ext uri="{BB962C8B-B14F-4D97-AF65-F5344CB8AC3E}">
        <p14:creationId xmlns="" xmlns:p14="http://schemas.microsoft.com/office/powerpoint/2010/main" val="22707778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7394" name="Rectangle 2"/>
          <p:cNvSpPr>
            <a:spLocks noGrp="1" noChangeArrowheads="1"/>
          </p:cNvSpPr>
          <p:nvPr>
            <p:ph type="title"/>
          </p:nvPr>
        </p:nvSpPr>
        <p:spPr>
          <a:xfrm>
            <a:off x="337440" y="211138"/>
            <a:ext cx="8534400" cy="474662"/>
          </a:xfrm>
        </p:spPr>
        <p:txBody>
          <a:bodyPr>
            <a:normAutofit/>
          </a:bodyPr>
          <a:lstStyle/>
          <a:p>
            <a:r>
              <a:rPr lang="en-US" dirty="0" smtClean="0"/>
              <a:t>Structural </a:t>
            </a:r>
            <a:r>
              <a:rPr lang="en-US" dirty="0"/>
              <a:t>Hazard #2: Registers (1/2)</a:t>
            </a:r>
          </a:p>
        </p:txBody>
      </p:sp>
      <p:sp>
        <p:nvSpPr>
          <p:cNvPr id="2747395" name="Rectangle 3"/>
          <p:cNvSpPr>
            <a:spLocks noChangeArrowheads="1"/>
          </p:cNvSpPr>
          <p:nvPr/>
        </p:nvSpPr>
        <p:spPr bwMode="auto">
          <a:xfrm>
            <a:off x="762000" y="6019800"/>
            <a:ext cx="7704031" cy="459100"/>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r>
              <a:rPr lang="en-US" sz="2400" b="1" dirty="0"/>
              <a:t>Can we read and write to registers simultaneously?</a:t>
            </a:r>
          </a:p>
        </p:txBody>
      </p:sp>
      <p:grpSp>
        <p:nvGrpSpPr>
          <p:cNvPr id="2" name="Group 4"/>
          <p:cNvGrpSpPr>
            <a:grpSpLocks/>
          </p:cNvGrpSpPr>
          <p:nvPr/>
        </p:nvGrpSpPr>
        <p:grpSpPr bwMode="auto">
          <a:xfrm>
            <a:off x="4598988" y="1781918"/>
            <a:ext cx="1090612" cy="2986087"/>
            <a:chOff x="2897" y="1099"/>
            <a:chExt cx="687" cy="1881"/>
          </a:xfrm>
        </p:grpSpPr>
        <p:sp>
          <p:nvSpPr>
            <p:cNvPr id="2747397" name="Oval 5"/>
            <p:cNvSpPr>
              <a:spLocks noChangeArrowheads="1"/>
            </p:cNvSpPr>
            <p:nvPr/>
          </p:nvSpPr>
          <p:spPr bwMode="auto">
            <a:xfrm>
              <a:off x="2897" y="2481"/>
              <a:ext cx="623" cy="499"/>
            </a:xfrm>
            <a:prstGeom prst="ellipse">
              <a:avLst/>
            </a:prstGeom>
            <a:noFill/>
            <a:ln w="57150">
              <a:solidFill>
                <a:schemeClr val="accent1"/>
              </a:solidFill>
              <a:round/>
              <a:headEnd/>
              <a:tailEnd/>
            </a:ln>
            <a:effectLst/>
          </p:spPr>
          <p:txBody>
            <a:bodyPr wrap="none" anchor="ctr">
              <a:prstTxWarp prst="textNoShape">
                <a:avLst/>
              </a:prstTxWarp>
            </a:bodyPr>
            <a:lstStyle/>
            <a:p>
              <a:endParaRPr lang="en-US"/>
            </a:p>
          </p:txBody>
        </p:sp>
        <p:sp>
          <p:nvSpPr>
            <p:cNvPr id="2747398" name="Oval 6"/>
            <p:cNvSpPr>
              <a:spLocks noChangeArrowheads="1"/>
            </p:cNvSpPr>
            <p:nvPr/>
          </p:nvSpPr>
          <p:spPr bwMode="auto">
            <a:xfrm>
              <a:off x="2961" y="1099"/>
              <a:ext cx="623" cy="566"/>
            </a:xfrm>
            <a:prstGeom prst="ellipse">
              <a:avLst/>
            </a:prstGeom>
            <a:noFill/>
            <a:ln w="57150">
              <a:solidFill>
                <a:schemeClr val="accent1"/>
              </a:solidFill>
              <a:round/>
              <a:headEnd/>
              <a:tailEnd/>
            </a:ln>
            <a:effectLst/>
          </p:spPr>
          <p:txBody>
            <a:bodyPr wrap="none" anchor="ctr">
              <a:prstTxWarp prst="textNoShape">
                <a:avLst/>
              </a:prstTxWarp>
            </a:bodyPr>
            <a:lstStyle/>
            <a:p>
              <a:endParaRPr lang="en-US"/>
            </a:p>
          </p:txBody>
        </p:sp>
      </p:grpSp>
      <p:grpSp>
        <p:nvGrpSpPr>
          <p:cNvPr id="3" name="Group 7"/>
          <p:cNvGrpSpPr>
            <a:grpSpLocks/>
          </p:cNvGrpSpPr>
          <p:nvPr/>
        </p:nvGrpSpPr>
        <p:grpSpPr bwMode="auto">
          <a:xfrm>
            <a:off x="360363" y="911968"/>
            <a:ext cx="7780338" cy="5056187"/>
            <a:chOff x="227" y="551"/>
            <a:chExt cx="4901" cy="3185"/>
          </a:xfrm>
        </p:grpSpPr>
        <p:grpSp>
          <p:nvGrpSpPr>
            <p:cNvPr id="4" name="Group 8"/>
            <p:cNvGrpSpPr>
              <a:grpSpLocks/>
            </p:cNvGrpSpPr>
            <p:nvPr/>
          </p:nvGrpSpPr>
          <p:grpSpPr bwMode="auto">
            <a:xfrm>
              <a:off x="2624" y="1200"/>
              <a:ext cx="340" cy="289"/>
              <a:chOff x="2624" y="1200"/>
              <a:chExt cx="340" cy="289"/>
            </a:xfrm>
          </p:grpSpPr>
          <p:sp>
            <p:nvSpPr>
              <p:cNvPr id="2747401" name="Freeform 9"/>
              <p:cNvSpPr>
                <a:spLocks/>
              </p:cNvSpPr>
              <p:nvPr/>
            </p:nvSpPr>
            <p:spPr bwMode="auto">
              <a:xfrm>
                <a:off x="2624" y="1200"/>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402" name="Freeform 10"/>
              <p:cNvSpPr>
                <a:spLocks/>
              </p:cNvSpPr>
              <p:nvPr/>
            </p:nvSpPr>
            <p:spPr bwMode="auto">
              <a:xfrm>
                <a:off x="2793" y="1200"/>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nvGrpSpPr>
            <p:cNvPr id="5" name="Group 11"/>
            <p:cNvGrpSpPr>
              <a:grpSpLocks/>
            </p:cNvGrpSpPr>
            <p:nvPr/>
          </p:nvGrpSpPr>
          <p:grpSpPr bwMode="auto">
            <a:xfrm>
              <a:off x="2624" y="2592"/>
              <a:ext cx="340" cy="289"/>
              <a:chOff x="2624" y="2592"/>
              <a:chExt cx="340" cy="289"/>
            </a:xfrm>
          </p:grpSpPr>
          <p:sp>
            <p:nvSpPr>
              <p:cNvPr id="2747404" name="Freeform 12"/>
              <p:cNvSpPr>
                <a:spLocks/>
              </p:cNvSpPr>
              <p:nvPr/>
            </p:nvSpPr>
            <p:spPr bwMode="auto">
              <a:xfrm>
                <a:off x="2624" y="2592"/>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405" name="Freeform 13"/>
              <p:cNvSpPr>
                <a:spLocks/>
              </p:cNvSpPr>
              <p:nvPr/>
            </p:nvSpPr>
            <p:spPr bwMode="auto">
              <a:xfrm>
                <a:off x="2793" y="2592"/>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7406" name="Rectangle 14"/>
            <p:cNvSpPr>
              <a:spLocks noChangeArrowheads="1"/>
            </p:cNvSpPr>
            <p:nvPr/>
          </p:nvSpPr>
          <p:spPr bwMode="auto">
            <a:xfrm>
              <a:off x="2605" y="2594"/>
              <a:ext cx="29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I$</a:t>
              </a:r>
            </a:p>
          </p:txBody>
        </p:sp>
        <p:sp>
          <p:nvSpPr>
            <p:cNvPr id="2747407" name="Line 15"/>
            <p:cNvSpPr>
              <a:spLocks noChangeShapeType="1"/>
            </p:cNvSpPr>
            <p:nvPr/>
          </p:nvSpPr>
          <p:spPr bwMode="auto">
            <a:xfrm>
              <a:off x="584" y="1224"/>
              <a:ext cx="0" cy="2032"/>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2747408" name="Line 16"/>
            <p:cNvSpPr>
              <a:spLocks noChangeShapeType="1"/>
            </p:cNvSpPr>
            <p:nvPr/>
          </p:nvSpPr>
          <p:spPr bwMode="auto">
            <a:xfrm>
              <a:off x="984" y="840"/>
              <a:ext cx="3976" cy="0"/>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2747409" name="Rectangle 17"/>
            <p:cNvSpPr>
              <a:spLocks noChangeArrowheads="1"/>
            </p:cNvSpPr>
            <p:nvPr/>
          </p:nvSpPr>
          <p:spPr bwMode="auto">
            <a:xfrm>
              <a:off x="579" y="1302"/>
              <a:ext cx="353" cy="328"/>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dirty="0" err="1">
                  <a:solidFill>
                    <a:schemeClr val="tx1"/>
                  </a:solidFill>
                  <a:latin typeface="Courier" pitchFamily="-65" charset="0"/>
                </a:rPr>
                <a:t>l</a:t>
              </a:r>
              <a:r>
                <a:rPr lang="en-US" sz="2800" b="1" dirty="0" err="1" smtClean="0">
                  <a:solidFill>
                    <a:schemeClr val="tx1"/>
                  </a:solidFill>
                  <a:latin typeface="Courier" pitchFamily="-65" charset="0"/>
                </a:rPr>
                <a:t>w</a:t>
              </a:r>
              <a:endParaRPr lang="en-US" sz="2800" b="1" dirty="0">
                <a:solidFill>
                  <a:schemeClr val="tx1"/>
                </a:solidFill>
                <a:latin typeface="Arial" pitchFamily="-65" charset="0"/>
              </a:endParaRPr>
            </a:p>
          </p:txBody>
        </p:sp>
        <p:sp>
          <p:nvSpPr>
            <p:cNvPr id="2747410" name="Rectangle 18"/>
            <p:cNvSpPr>
              <a:spLocks noChangeArrowheads="1"/>
            </p:cNvSpPr>
            <p:nvPr/>
          </p:nvSpPr>
          <p:spPr bwMode="auto">
            <a:xfrm>
              <a:off x="563" y="1718"/>
              <a:ext cx="786" cy="32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a:solidFill>
                    <a:schemeClr val="tx1"/>
                  </a:solidFill>
                  <a:latin typeface="Arial" pitchFamily="-65" charset="0"/>
                </a:rPr>
                <a:t>Instr 1</a:t>
              </a:r>
            </a:p>
          </p:txBody>
        </p:sp>
        <p:sp>
          <p:nvSpPr>
            <p:cNvPr id="2747411" name="Rectangle 19"/>
            <p:cNvSpPr>
              <a:spLocks noChangeArrowheads="1"/>
            </p:cNvSpPr>
            <p:nvPr/>
          </p:nvSpPr>
          <p:spPr bwMode="auto">
            <a:xfrm>
              <a:off x="555" y="2182"/>
              <a:ext cx="786" cy="32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a:solidFill>
                    <a:schemeClr val="tx1"/>
                  </a:solidFill>
                  <a:latin typeface="Arial" pitchFamily="-65" charset="0"/>
                </a:rPr>
                <a:t>Instr 2</a:t>
              </a:r>
            </a:p>
          </p:txBody>
        </p:sp>
        <p:sp>
          <p:nvSpPr>
            <p:cNvPr id="2747412" name="Rectangle 20"/>
            <p:cNvSpPr>
              <a:spLocks noChangeArrowheads="1"/>
            </p:cNvSpPr>
            <p:nvPr/>
          </p:nvSpPr>
          <p:spPr bwMode="auto">
            <a:xfrm>
              <a:off x="598" y="2612"/>
              <a:ext cx="786" cy="32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a:solidFill>
                    <a:schemeClr val="tx1"/>
                  </a:solidFill>
                  <a:latin typeface="Arial" pitchFamily="-65" charset="0"/>
                </a:rPr>
                <a:t>Instr 3</a:t>
              </a:r>
            </a:p>
          </p:txBody>
        </p:sp>
        <p:sp>
          <p:nvSpPr>
            <p:cNvPr id="2747413" name="Rectangle 21"/>
            <p:cNvSpPr>
              <a:spLocks noChangeArrowheads="1"/>
            </p:cNvSpPr>
            <p:nvPr/>
          </p:nvSpPr>
          <p:spPr bwMode="auto">
            <a:xfrm>
              <a:off x="587" y="3067"/>
              <a:ext cx="786" cy="32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a:solidFill>
                    <a:schemeClr val="tx1"/>
                  </a:solidFill>
                  <a:latin typeface="Arial" pitchFamily="-65" charset="0"/>
                </a:rPr>
                <a:t>Instr 4</a:t>
              </a:r>
            </a:p>
          </p:txBody>
        </p:sp>
        <p:sp>
          <p:nvSpPr>
            <p:cNvPr id="2747414" name="Line 22"/>
            <p:cNvSpPr>
              <a:spLocks noChangeShapeType="1"/>
            </p:cNvSpPr>
            <p:nvPr/>
          </p:nvSpPr>
          <p:spPr bwMode="auto">
            <a:xfrm>
              <a:off x="1728"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47415" name="Line 23"/>
            <p:cNvSpPr>
              <a:spLocks noChangeShapeType="1"/>
            </p:cNvSpPr>
            <p:nvPr/>
          </p:nvSpPr>
          <p:spPr bwMode="auto">
            <a:xfrm>
              <a:off x="2160"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47416" name="Line 24"/>
            <p:cNvSpPr>
              <a:spLocks noChangeShapeType="1"/>
            </p:cNvSpPr>
            <p:nvPr/>
          </p:nvSpPr>
          <p:spPr bwMode="auto">
            <a:xfrm>
              <a:off x="2592"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47417" name="Line 25"/>
            <p:cNvSpPr>
              <a:spLocks noChangeShapeType="1"/>
            </p:cNvSpPr>
            <p:nvPr/>
          </p:nvSpPr>
          <p:spPr bwMode="auto">
            <a:xfrm>
              <a:off x="3024"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47418" name="Line 26"/>
            <p:cNvSpPr>
              <a:spLocks noChangeShapeType="1"/>
            </p:cNvSpPr>
            <p:nvPr/>
          </p:nvSpPr>
          <p:spPr bwMode="auto">
            <a:xfrm>
              <a:off x="3456"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47419" name="Line 27"/>
            <p:cNvSpPr>
              <a:spLocks noChangeShapeType="1"/>
            </p:cNvSpPr>
            <p:nvPr/>
          </p:nvSpPr>
          <p:spPr bwMode="auto">
            <a:xfrm>
              <a:off x="3888"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47420" name="Line 28"/>
            <p:cNvSpPr>
              <a:spLocks noChangeShapeType="1"/>
            </p:cNvSpPr>
            <p:nvPr/>
          </p:nvSpPr>
          <p:spPr bwMode="auto">
            <a:xfrm>
              <a:off x="4320"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47421" name="Line 29"/>
            <p:cNvSpPr>
              <a:spLocks noChangeShapeType="1"/>
            </p:cNvSpPr>
            <p:nvPr/>
          </p:nvSpPr>
          <p:spPr bwMode="auto">
            <a:xfrm>
              <a:off x="4752" y="920"/>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grpSp>
          <p:nvGrpSpPr>
            <p:cNvPr id="6" name="Group 30"/>
            <p:cNvGrpSpPr>
              <a:grpSpLocks/>
            </p:cNvGrpSpPr>
            <p:nvPr/>
          </p:nvGrpSpPr>
          <p:grpSpPr bwMode="auto">
            <a:xfrm>
              <a:off x="2257" y="1152"/>
              <a:ext cx="225" cy="481"/>
              <a:chOff x="2257" y="1152"/>
              <a:chExt cx="225" cy="481"/>
            </a:xfrm>
          </p:grpSpPr>
          <p:sp>
            <p:nvSpPr>
              <p:cNvPr id="2747423" name="Freeform 31"/>
              <p:cNvSpPr>
                <a:spLocks/>
              </p:cNvSpPr>
              <p:nvPr/>
            </p:nvSpPr>
            <p:spPr bwMode="auto">
              <a:xfrm>
                <a:off x="2269" y="1152"/>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424" name="Rectangle 32"/>
              <p:cNvSpPr>
                <a:spLocks noChangeArrowheads="1"/>
              </p:cNvSpPr>
              <p:nvPr/>
            </p:nvSpPr>
            <p:spPr bwMode="auto">
              <a:xfrm rot="5400000">
                <a:off x="2170" y="1274"/>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grpSp>
          <p:nvGrpSpPr>
            <p:cNvPr id="7" name="Group 33"/>
            <p:cNvGrpSpPr>
              <a:grpSpLocks/>
            </p:cNvGrpSpPr>
            <p:nvPr/>
          </p:nvGrpSpPr>
          <p:grpSpPr bwMode="auto">
            <a:xfrm>
              <a:off x="1324" y="1248"/>
              <a:ext cx="359" cy="289"/>
              <a:chOff x="1324" y="1248"/>
              <a:chExt cx="359" cy="289"/>
            </a:xfrm>
          </p:grpSpPr>
          <p:sp>
            <p:nvSpPr>
              <p:cNvPr id="2747426" name="Rectangle 34"/>
              <p:cNvSpPr>
                <a:spLocks noChangeArrowheads="1"/>
              </p:cNvSpPr>
              <p:nvPr/>
            </p:nvSpPr>
            <p:spPr bwMode="auto">
              <a:xfrm>
                <a:off x="1324" y="1250"/>
                <a:ext cx="29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I$</a:t>
                </a:r>
              </a:p>
            </p:txBody>
          </p:sp>
          <p:grpSp>
            <p:nvGrpSpPr>
              <p:cNvPr id="8" name="Group 35"/>
              <p:cNvGrpSpPr>
                <a:grpSpLocks/>
              </p:cNvGrpSpPr>
              <p:nvPr/>
            </p:nvGrpSpPr>
            <p:grpSpPr bwMode="auto">
              <a:xfrm>
                <a:off x="1343" y="1248"/>
                <a:ext cx="340" cy="289"/>
                <a:chOff x="1343" y="1248"/>
                <a:chExt cx="340" cy="289"/>
              </a:xfrm>
            </p:grpSpPr>
            <p:sp>
              <p:nvSpPr>
                <p:cNvPr id="2747428" name="Freeform 36"/>
                <p:cNvSpPr>
                  <a:spLocks/>
                </p:cNvSpPr>
                <p:nvPr/>
              </p:nvSpPr>
              <p:spPr bwMode="auto">
                <a:xfrm>
                  <a:off x="1343" y="1248"/>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429" name="Freeform 37"/>
                <p:cNvSpPr>
                  <a:spLocks/>
                </p:cNvSpPr>
                <p:nvPr/>
              </p:nvSpPr>
              <p:spPr bwMode="auto">
                <a:xfrm>
                  <a:off x="1512" y="1248"/>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47430" name="Rectangle 38"/>
            <p:cNvSpPr>
              <a:spLocks noChangeArrowheads="1"/>
            </p:cNvSpPr>
            <p:nvPr/>
          </p:nvSpPr>
          <p:spPr bwMode="auto">
            <a:xfrm>
              <a:off x="1784" y="1255"/>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9" name="Group 39"/>
            <p:cNvGrpSpPr>
              <a:grpSpLocks/>
            </p:cNvGrpSpPr>
            <p:nvPr/>
          </p:nvGrpSpPr>
          <p:grpSpPr bwMode="auto">
            <a:xfrm>
              <a:off x="1803" y="1248"/>
              <a:ext cx="296" cy="289"/>
              <a:chOff x="1803" y="1248"/>
              <a:chExt cx="296" cy="289"/>
            </a:xfrm>
          </p:grpSpPr>
          <p:sp>
            <p:nvSpPr>
              <p:cNvPr id="2747432" name="Freeform 40"/>
              <p:cNvSpPr>
                <a:spLocks/>
              </p:cNvSpPr>
              <p:nvPr/>
            </p:nvSpPr>
            <p:spPr bwMode="auto">
              <a:xfrm>
                <a:off x="1803" y="1248"/>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433" name="Freeform 41"/>
              <p:cNvSpPr>
                <a:spLocks/>
              </p:cNvSpPr>
              <p:nvPr/>
            </p:nvSpPr>
            <p:spPr bwMode="auto">
              <a:xfrm>
                <a:off x="1951" y="1248"/>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7434" name="Line 42"/>
            <p:cNvSpPr>
              <a:spLocks noChangeShapeType="1"/>
            </p:cNvSpPr>
            <p:nvPr/>
          </p:nvSpPr>
          <p:spPr bwMode="auto">
            <a:xfrm>
              <a:off x="1688" y="1392"/>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7435" name="Freeform 43"/>
            <p:cNvSpPr>
              <a:spLocks/>
            </p:cNvSpPr>
            <p:nvPr/>
          </p:nvSpPr>
          <p:spPr bwMode="auto">
            <a:xfrm>
              <a:off x="1750" y="1296"/>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436" name="Line 44"/>
            <p:cNvSpPr>
              <a:spLocks noChangeShapeType="1"/>
            </p:cNvSpPr>
            <p:nvPr/>
          </p:nvSpPr>
          <p:spPr bwMode="auto">
            <a:xfrm>
              <a:off x="2104" y="1296"/>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7437" name="Rectangle 45"/>
            <p:cNvSpPr>
              <a:spLocks noChangeArrowheads="1"/>
            </p:cNvSpPr>
            <p:nvPr/>
          </p:nvSpPr>
          <p:spPr bwMode="auto">
            <a:xfrm>
              <a:off x="2601" y="1250"/>
              <a:ext cx="33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sp>
          <p:nvSpPr>
            <p:cNvPr id="2747438" name="Rectangle 46"/>
            <p:cNvSpPr>
              <a:spLocks noChangeArrowheads="1"/>
            </p:cNvSpPr>
            <p:nvPr/>
          </p:nvSpPr>
          <p:spPr bwMode="auto">
            <a:xfrm>
              <a:off x="3093" y="1250"/>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10" name="Group 47"/>
            <p:cNvGrpSpPr>
              <a:grpSpLocks/>
            </p:cNvGrpSpPr>
            <p:nvPr/>
          </p:nvGrpSpPr>
          <p:grpSpPr bwMode="auto">
            <a:xfrm>
              <a:off x="3120" y="1248"/>
              <a:ext cx="284" cy="289"/>
              <a:chOff x="3120" y="1248"/>
              <a:chExt cx="284" cy="289"/>
            </a:xfrm>
          </p:grpSpPr>
          <p:sp>
            <p:nvSpPr>
              <p:cNvPr id="2747440" name="Freeform 48"/>
              <p:cNvSpPr>
                <a:spLocks/>
              </p:cNvSpPr>
              <p:nvPr/>
            </p:nvSpPr>
            <p:spPr bwMode="auto">
              <a:xfrm>
                <a:off x="3120" y="1248"/>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441" name="Freeform 49"/>
              <p:cNvSpPr>
                <a:spLocks/>
              </p:cNvSpPr>
              <p:nvPr/>
            </p:nvSpPr>
            <p:spPr bwMode="auto">
              <a:xfrm>
                <a:off x="3261" y="1248"/>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7442" name="Line 50"/>
            <p:cNvSpPr>
              <a:spLocks noChangeShapeType="1"/>
            </p:cNvSpPr>
            <p:nvPr/>
          </p:nvSpPr>
          <p:spPr bwMode="auto">
            <a:xfrm>
              <a:off x="2973" y="1392"/>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7443" name="Line 51"/>
            <p:cNvSpPr>
              <a:spLocks noChangeShapeType="1"/>
            </p:cNvSpPr>
            <p:nvPr/>
          </p:nvSpPr>
          <p:spPr bwMode="auto">
            <a:xfrm>
              <a:off x="2489" y="1392"/>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7445" name="Line 53"/>
            <p:cNvSpPr>
              <a:spLocks noChangeShapeType="1"/>
            </p:cNvSpPr>
            <p:nvPr/>
          </p:nvSpPr>
          <p:spPr bwMode="auto">
            <a:xfrm>
              <a:off x="2104" y="1488"/>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nvGrpSpPr>
            <p:cNvPr id="11" name="Group 55"/>
            <p:cNvGrpSpPr>
              <a:grpSpLocks/>
            </p:cNvGrpSpPr>
            <p:nvPr/>
          </p:nvGrpSpPr>
          <p:grpSpPr bwMode="auto">
            <a:xfrm>
              <a:off x="1751" y="1600"/>
              <a:ext cx="2096" cy="481"/>
              <a:chOff x="1751" y="1600"/>
              <a:chExt cx="2096" cy="481"/>
            </a:xfrm>
          </p:grpSpPr>
          <p:grpSp>
            <p:nvGrpSpPr>
              <p:cNvPr id="12" name="Group 56"/>
              <p:cNvGrpSpPr>
                <a:grpSpLocks/>
              </p:cNvGrpSpPr>
              <p:nvPr/>
            </p:nvGrpSpPr>
            <p:grpSpPr bwMode="auto">
              <a:xfrm>
                <a:off x="2684" y="1600"/>
                <a:ext cx="225" cy="481"/>
                <a:chOff x="2684" y="1600"/>
                <a:chExt cx="225" cy="481"/>
              </a:xfrm>
            </p:grpSpPr>
            <p:sp>
              <p:nvSpPr>
                <p:cNvPr id="2747449" name="Freeform 57"/>
                <p:cNvSpPr>
                  <a:spLocks/>
                </p:cNvSpPr>
                <p:nvPr/>
              </p:nvSpPr>
              <p:spPr bwMode="auto">
                <a:xfrm>
                  <a:off x="2696" y="1600"/>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450" name="Rectangle 58"/>
                <p:cNvSpPr>
                  <a:spLocks noChangeArrowheads="1"/>
                </p:cNvSpPr>
                <p:nvPr/>
              </p:nvSpPr>
              <p:spPr bwMode="auto">
                <a:xfrm rot="5400000">
                  <a:off x="2597" y="1722"/>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grpSp>
            <p:nvGrpSpPr>
              <p:cNvPr id="13" name="Group 59"/>
              <p:cNvGrpSpPr>
                <a:grpSpLocks/>
              </p:cNvGrpSpPr>
              <p:nvPr/>
            </p:nvGrpSpPr>
            <p:grpSpPr bwMode="auto">
              <a:xfrm>
                <a:off x="1751" y="1696"/>
                <a:ext cx="359" cy="289"/>
                <a:chOff x="1751" y="1696"/>
                <a:chExt cx="359" cy="289"/>
              </a:xfrm>
            </p:grpSpPr>
            <p:sp>
              <p:nvSpPr>
                <p:cNvPr id="2747452" name="Rectangle 60"/>
                <p:cNvSpPr>
                  <a:spLocks noChangeArrowheads="1"/>
                </p:cNvSpPr>
                <p:nvPr/>
              </p:nvSpPr>
              <p:spPr bwMode="auto">
                <a:xfrm>
                  <a:off x="1751" y="1698"/>
                  <a:ext cx="29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I$</a:t>
                  </a:r>
                </a:p>
              </p:txBody>
            </p:sp>
            <p:grpSp>
              <p:nvGrpSpPr>
                <p:cNvPr id="14" name="Group 61"/>
                <p:cNvGrpSpPr>
                  <a:grpSpLocks/>
                </p:cNvGrpSpPr>
                <p:nvPr/>
              </p:nvGrpSpPr>
              <p:grpSpPr bwMode="auto">
                <a:xfrm>
                  <a:off x="1770" y="1696"/>
                  <a:ext cx="340" cy="289"/>
                  <a:chOff x="1770" y="1696"/>
                  <a:chExt cx="340" cy="289"/>
                </a:xfrm>
              </p:grpSpPr>
              <p:sp>
                <p:nvSpPr>
                  <p:cNvPr id="2747454" name="Freeform 62"/>
                  <p:cNvSpPr>
                    <a:spLocks/>
                  </p:cNvSpPr>
                  <p:nvPr/>
                </p:nvSpPr>
                <p:spPr bwMode="auto">
                  <a:xfrm>
                    <a:off x="1770" y="1696"/>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455" name="Freeform 63"/>
                  <p:cNvSpPr>
                    <a:spLocks/>
                  </p:cNvSpPr>
                  <p:nvPr/>
                </p:nvSpPr>
                <p:spPr bwMode="auto">
                  <a:xfrm>
                    <a:off x="1939" y="1696"/>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47456" name="Rectangle 64"/>
              <p:cNvSpPr>
                <a:spLocks noChangeArrowheads="1"/>
              </p:cNvSpPr>
              <p:nvPr/>
            </p:nvSpPr>
            <p:spPr bwMode="auto">
              <a:xfrm>
                <a:off x="2211" y="1703"/>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15" name="Group 65"/>
              <p:cNvGrpSpPr>
                <a:grpSpLocks/>
              </p:cNvGrpSpPr>
              <p:nvPr/>
            </p:nvGrpSpPr>
            <p:grpSpPr bwMode="auto">
              <a:xfrm>
                <a:off x="2230" y="1696"/>
                <a:ext cx="296" cy="289"/>
                <a:chOff x="2230" y="1696"/>
                <a:chExt cx="296" cy="289"/>
              </a:xfrm>
            </p:grpSpPr>
            <p:sp>
              <p:nvSpPr>
                <p:cNvPr id="2747458" name="Freeform 66"/>
                <p:cNvSpPr>
                  <a:spLocks/>
                </p:cNvSpPr>
                <p:nvPr/>
              </p:nvSpPr>
              <p:spPr bwMode="auto">
                <a:xfrm>
                  <a:off x="2230" y="1696"/>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459" name="Freeform 67"/>
                <p:cNvSpPr>
                  <a:spLocks/>
                </p:cNvSpPr>
                <p:nvPr/>
              </p:nvSpPr>
              <p:spPr bwMode="auto">
                <a:xfrm>
                  <a:off x="2378" y="1696"/>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7460" name="Line 68"/>
              <p:cNvSpPr>
                <a:spLocks noChangeShapeType="1"/>
              </p:cNvSpPr>
              <p:nvPr/>
            </p:nvSpPr>
            <p:spPr bwMode="auto">
              <a:xfrm>
                <a:off x="2115" y="1840"/>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7461" name="Freeform 69"/>
              <p:cNvSpPr>
                <a:spLocks/>
              </p:cNvSpPr>
              <p:nvPr/>
            </p:nvSpPr>
            <p:spPr bwMode="auto">
              <a:xfrm>
                <a:off x="2177" y="1744"/>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462" name="Line 70"/>
              <p:cNvSpPr>
                <a:spLocks noChangeShapeType="1"/>
              </p:cNvSpPr>
              <p:nvPr/>
            </p:nvSpPr>
            <p:spPr bwMode="auto">
              <a:xfrm>
                <a:off x="2531" y="1744"/>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7463" name="Rectangle 71"/>
              <p:cNvSpPr>
                <a:spLocks noChangeArrowheads="1"/>
              </p:cNvSpPr>
              <p:nvPr/>
            </p:nvSpPr>
            <p:spPr bwMode="auto">
              <a:xfrm>
                <a:off x="3028" y="1698"/>
                <a:ext cx="33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16" name="Group 72"/>
              <p:cNvGrpSpPr>
                <a:grpSpLocks/>
              </p:cNvGrpSpPr>
              <p:nvPr/>
            </p:nvGrpSpPr>
            <p:grpSpPr bwMode="auto">
              <a:xfrm>
                <a:off x="3079" y="1696"/>
                <a:ext cx="325" cy="289"/>
                <a:chOff x="3079" y="1696"/>
                <a:chExt cx="325" cy="289"/>
              </a:xfrm>
            </p:grpSpPr>
            <p:sp>
              <p:nvSpPr>
                <p:cNvPr id="2747465" name="Freeform 73"/>
                <p:cNvSpPr>
                  <a:spLocks/>
                </p:cNvSpPr>
                <p:nvPr/>
              </p:nvSpPr>
              <p:spPr bwMode="auto">
                <a:xfrm>
                  <a:off x="3079" y="1696"/>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466" name="Freeform 74"/>
                <p:cNvSpPr>
                  <a:spLocks/>
                </p:cNvSpPr>
                <p:nvPr/>
              </p:nvSpPr>
              <p:spPr bwMode="auto">
                <a:xfrm>
                  <a:off x="3240" y="1696"/>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7467" name="Rectangle 75"/>
              <p:cNvSpPr>
                <a:spLocks noChangeArrowheads="1"/>
              </p:cNvSpPr>
              <p:nvPr/>
            </p:nvSpPr>
            <p:spPr bwMode="auto">
              <a:xfrm>
                <a:off x="3520" y="1698"/>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17" name="Group 76"/>
              <p:cNvGrpSpPr>
                <a:grpSpLocks/>
              </p:cNvGrpSpPr>
              <p:nvPr/>
            </p:nvGrpSpPr>
            <p:grpSpPr bwMode="auto">
              <a:xfrm>
                <a:off x="3547" y="1696"/>
                <a:ext cx="284" cy="289"/>
                <a:chOff x="3547" y="1696"/>
                <a:chExt cx="284" cy="289"/>
              </a:xfrm>
            </p:grpSpPr>
            <p:sp>
              <p:nvSpPr>
                <p:cNvPr id="2747469" name="Freeform 77"/>
                <p:cNvSpPr>
                  <a:spLocks/>
                </p:cNvSpPr>
                <p:nvPr/>
              </p:nvSpPr>
              <p:spPr bwMode="auto">
                <a:xfrm>
                  <a:off x="3547" y="1696"/>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470" name="Freeform 78"/>
                <p:cNvSpPr>
                  <a:spLocks/>
                </p:cNvSpPr>
                <p:nvPr/>
              </p:nvSpPr>
              <p:spPr bwMode="auto">
                <a:xfrm>
                  <a:off x="3688" y="1696"/>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7471" name="Line 79"/>
              <p:cNvSpPr>
                <a:spLocks noChangeShapeType="1"/>
              </p:cNvSpPr>
              <p:nvPr/>
            </p:nvSpPr>
            <p:spPr bwMode="auto">
              <a:xfrm>
                <a:off x="3400" y="1840"/>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7472" name="Line 80"/>
              <p:cNvSpPr>
                <a:spLocks noChangeShapeType="1"/>
              </p:cNvSpPr>
              <p:nvPr/>
            </p:nvSpPr>
            <p:spPr bwMode="auto">
              <a:xfrm>
                <a:off x="2916" y="1840"/>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7474" name="Line 82"/>
              <p:cNvSpPr>
                <a:spLocks noChangeShapeType="1"/>
              </p:cNvSpPr>
              <p:nvPr/>
            </p:nvSpPr>
            <p:spPr bwMode="auto">
              <a:xfrm>
                <a:off x="2531" y="1936"/>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grpSp>
          <p:nvGrpSpPr>
            <p:cNvPr id="18" name="Group 84"/>
            <p:cNvGrpSpPr>
              <a:grpSpLocks/>
            </p:cNvGrpSpPr>
            <p:nvPr/>
          </p:nvGrpSpPr>
          <p:grpSpPr bwMode="auto">
            <a:xfrm>
              <a:off x="2178" y="2048"/>
              <a:ext cx="2096" cy="481"/>
              <a:chOff x="2178" y="2048"/>
              <a:chExt cx="2096" cy="481"/>
            </a:xfrm>
          </p:grpSpPr>
          <p:grpSp>
            <p:nvGrpSpPr>
              <p:cNvPr id="19" name="Group 85"/>
              <p:cNvGrpSpPr>
                <a:grpSpLocks/>
              </p:cNvGrpSpPr>
              <p:nvPr/>
            </p:nvGrpSpPr>
            <p:grpSpPr bwMode="auto">
              <a:xfrm>
                <a:off x="3111" y="2048"/>
                <a:ext cx="225" cy="481"/>
                <a:chOff x="3111" y="2048"/>
                <a:chExt cx="225" cy="481"/>
              </a:xfrm>
            </p:grpSpPr>
            <p:sp>
              <p:nvSpPr>
                <p:cNvPr id="2747478" name="Freeform 86"/>
                <p:cNvSpPr>
                  <a:spLocks/>
                </p:cNvSpPr>
                <p:nvPr/>
              </p:nvSpPr>
              <p:spPr bwMode="auto">
                <a:xfrm>
                  <a:off x="3123" y="2048"/>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479" name="Rectangle 87"/>
                <p:cNvSpPr>
                  <a:spLocks noChangeArrowheads="1"/>
                </p:cNvSpPr>
                <p:nvPr/>
              </p:nvSpPr>
              <p:spPr bwMode="auto">
                <a:xfrm rot="5400000">
                  <a:off x="3024" y="2170"/>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grpSp>
            <p:nvGrpSpPr>
              <p:cNvPr id="20" name="Group 88"/>
              <p:cNvGrpSpPr>
                <a:grpSpLocks/>
              </p:cNvGrpSpPr>
              <p:nvPr/>
            </p:nvGrpSpPr>
            <p:grpSpPr bwMode="auto">
              <a:xfrm>
                <a:off x="2178" y="2144"/>
                <a:ext cx="359" cy="289"/>
                <a:chOff x="2178" y="2144"/>
                <a:chExt cx="359" cy="289"/>
              </a:xfrm>
            </p:grpSpPr>
            <p:sp>
              <p:nvSpPr>
                <p:cNvPr id="2747481" name="Rectangle 89"/>
                <p:cNvSpPr>
                  <a:spLocks noChangeArrowheads="1"/>
                </p:cNvSpPr>
                <p:nvPr/>
              </p:nvSpPr>
              <p:spPr bwMode="auto">
                <a:xfrm>
                  <a:off x="2178" y="2146"/>
                  <a:ext cx="29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I$</a:t>
                  </a:r>
                </a:p>
              </p:txBody>
            </p:sp>
            <p:grpSp>
              <p:nvGrpSpPr>
                <p:cNvPr id="21" name="Group 90"/>
                <p:cNvGrpSpPr>
                  <a:grpSpLocks/>
                </p:cNvGrpSpPr>
                <p:nvPr/>
              </p:nvGrpSpPr>
              <p:grpSpPr bwMode="auto">
                <a:xfrm>
                  <a:off x="2197" y="2144"/>
                  <a:ext cx="340" cy="289"/>
                  <a:chOff x="2197" y="2144"/>
                  <a:chExt cx="340" cy="289"/>
                </a:xfrm>
              </p:grpSpPr>
              <p:sp>
                <p:nvSpPr>
                  <p:cNvPr id="2747483" name="Freeform 91"/>
                  <p:cNvSpPr>
                    <a:spLocks/>
                  </p:cNvSpPr>
                  <p:nvPr/>
                </p:nvSpPr>
                <p:spPr bwMode="auto">
                  <a:xfrm>
                    <a:off x="2197" y="2144"/>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484" name="Freeform 92"/>
                  <p:cNvSpPr>
                    <a:spLocks/>
                  </p:cNvSpPr>
                  <p:nvPr/>
                </p:nvSpPr>
                <p:spPr bwMode="auto">
                  <a:xfrm>
                    <a:off x="2366" y="2144"/>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47485" name="Rectangle 93"/>
              <p:cNvSpPr>
                <a:spLocks noChangeArrowheads="1"/>
              </p:cNvSpPr>
              <p:nvPr/>
            </p:nvSpPr>
            <p:spPr bwMode="auto">
              <a:xfrm>
                <a:off x="2638" y="2151"/>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2" name="Group 94"/>
              <p:cNvGrpSpPr>
                <a:grpSpLocks/>
              </p:cNvGrpSpPr>
              <p:nvPr/>
            </p:nvGrpSpPr>
            <p:grpSpPr bwMode="auto">
              <a:xfrm>
                <a:off x="2657" y="2144"/>
                <a:ext cx="296" cy="289"/>
                <a:chOff x="2657" y="2144"/>
                <a:chExt cx="296" cy="289"/>
              </a:xfrm>
            </p:grpSpPr>
            <p:sp>
              <p:nvSpPr>
                <p:cNvPr id="2747487" name="Freeform 95"/>
                <p:cNvSpPr>
                  <a:spLocks/>
                </p:cNvSpPr>
                <p:nvPr/>
              </p:nvSpPr>
              <p:spPr bwMode="auto">
                <a:xfrm>
                  <a:off x="2657" y="2144"/>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488" name="Freeform 96"/>
                <p:cNvSpPr>
                  <a:spLocks/>
                </p:cNvSpPr>
                <p:nvPr/>
              </p:nvSpPr>
              <p:spPr bwMode="auto">
                <a:xfrm>
                  <a:off x="2805" y="2144"/>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7489" name="Line 97"/>
              <p:cNvSpPr>
                <a:spLocks noChangeShapeType="1"/>
              </p:cNvSpPr>
              <p:nvPr/>
            </p:nvSpPr>
            <p:spPr bwMode="auto">
              <a:xfrm>
                <a:off x="2542" y="2288"/>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7490" name="Freeform 98"/>
              <p:cNvSpPr>
                <a:spLocks/>
              </p:cNvSpPr>
              <p:nvPr/>
            </p:nvSpPr>
            <p:spPr bwMode="auto">
              <a:xfrm>
                <a:off x="2604" y="2192"/>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491" name="Line 99"/>
              <p:cNvSpPr>
                <a:spLocks noChangeShapeType="1"/>
              </p:cNvSpPr>
              <p:nvPr/>
            </p:nvSpPr>
            <p:spPr bwMode="auto">
              <a:xfrm>
                <a:off x="2958" y="2192"/>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7492" name="Rectangle 100"/>
              <p:cNvSpPr>
                <a:spLocks noChangeArrowheads="1"/>
              </p:cNvSpPr>
              <p:nvPr/>
            </p:nvSpPr>
            <p:spPr bwMode="auto">
              <a:xfrm>
                <a:off x="3455" y="2146"/>
                <a:ext cx="33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23" name="Group 101"/>
              <p:cNvGrpSpPr>
                <a:grpSpLocks/>
              </p:cNvGrpSpPr>
              <p:nvPr/>
            </p:nvGrpSpPr>
            <p:grpSpPr bwMode="auto">
              <a:xfrm>
                <a:off x="3506" y="2144"/>
                <a:ext cx="325" cy="289"/>
                <a:chOff x="3506" y="2144"/>
                <a:chExt cx="325" cy="289"/>
              </a:xfrm>
            </p:grpSpPr>
            <p:sp>
              <p:nvSpPr>
                <p:cNvPr id="2747494" name="Freeform 102"/>
                <p:cNvSpPr>
                  <a:spLocks/>
                </p:cNvSpPr>
                <p:nvPr/>
              </p:nvSpPr>
              <p:spPr bwMode="auto">
                <a:xfrm>
                  <a:off x="3506" y="2144"/>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495" name="Freeform 103"/>
                <p:cNvSpPr>
                  <a:spLocks/>
                </p:cNvSpPr>
                <p:nvPr/>
              </p:nvSpPr>
              <p:spPr bwMode="auto">
                <a:xfrm>
                  <a:off x="3667" y="2144"/>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7496" name="Rectangle 104"/>
              <p:cNvSpPr>
                <a:spLocks noChangeArrowheads="1"/>
              </p:cNvSpPr>
              <p:nvPr/>
            </p:nvSpPr>
            <p:spPr bwMode="auto">
              <a:xfrm>
                <a:off x="3947" y="2146"/>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4" name="Group 105"/>
              <p:cNvGrpSpPr>
                <a:grpSpLocks/>
              </p:cNvGrpSpPr>
              <p:nvPr/>
            </p:nvGrpSpPr>
            <p:grpSpPr bwMode="auto">
              <a:xfrm>
                <a:off x="3974" y="2144"/>
                <a:ext cx="284" cy="289"/>
                <a:chOff x="3974" y="2144"/>
                <a:chExt cx="284" cy="289"/>
              </a:xfrm>
            </p:grpSpPr>
            <p:sp>
              <p:nvSpPr>
                <p:cNvPr id="2747498" name="Freeform 106"/>
                <p:cNvSpPr>
                  <a:spLocks/>
                </p:cNvSpPr>
                <p:nvPr/>
              </p:nvSpPr>
              <p:spPr bwMode="auto">
                <a:xfrm>
                  <a:off x="3974" y="2144"/>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499" name="Freeform 107"/>
                <p:cNvSpPr>
                  <a:spLocks/>
                </p:cNvSpPr>
                <p:nvPr/>
              </p:nvSpPr>
              <p:spPr bwMode="auto">
                <a:xfrm>
                  <a:off x="4115" y="2144"/>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7500" name="Line 108"/>
              <p:cNvSpPr>
                <a:spLocks noChangeShapeType="1"/>
              </p:cNvSpPr>
              <p:nvPr/>
            </p:nvSpPr>
            <p:spPr bwMode="auto">
              <a:xfrm>
                <a:off x="3827" y="2288"/>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7501" name="Line 109"/>
              <p:cNvSpPr>
                <a:spLocks noChangeShapeType="1"/>
              </p:cNvSpPr>
              <p:nvPr/>
            </p:nvSpPr>
            <p:spPr bwMode="auto">
              <a:xfrm>
                <a:off x="3343" y="2288"/>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7503" name="Line 111"/>
              <p:cNvSpPr>
                <a:spLocks noChangeShapeType="1"/>
              </p:cNvSpPr>
              <p:nvPr/>
            </p:nvSpPr>
            <p:spPr bwMode="auto">
              <a:xfrm>
                <a:off x="2958" y="2384"/>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grpSp>
          <p:nvGrpSpPr>
            <p:cNvPr id="25" name="Group 113"/>
            <p:cNvGrpSpPr>
              <a:grpSpLocks/>
            </p:cNvGrpSpPr>
            <p:nvPr/>
          </p:nvGrpSpPr>
          <p:grpSpPr bwMode="auto">
            <a:xfrm>
              <a:off x="3538" y="2496"/>
              <a:ext cx="225" cy="481"/>
              <a:chOff x="3538" y="2496"/>
              <a:chExt cx="225" cy="481"/>
            </a:xfrm>
          </p:grpSpPr>
          <p:sp>
            <p:nvSpPr>
              <p:cNvPr id="2747506" name="Freeform 114"/>
              <p:cNvSpPr>
                <a:spLocks/>
              </p:cNvSpPr>
              <p:nvPr/>
            </p:nvSpPr>
            <p:spPr bwMode="auto">
              <a:xfrm>
                <a:off x="3550" y="2496"/>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507" name="Rectangle 115"/>
              <p:cNvSpPr>
                <a:spLocks noChangeArrowheads="1"/>
              </p:cNvSpPr>
              <p:nvPr/>
            </p:nvSpPr>
            <p:spPr bwMode="auto">
              <a:xfrm rot="5400000">
                <a:off x="3451" y="2618"/>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sp>
          <p:nvSpPr>
            <p:cNvPr id="2747508" name="Rectangle 116"/>
            <p:cNvSpPr>
              <a:spLocks noChangeArrowheads="1"/>
            </p:cNvSpPr>
            <p:nvPr/>
          </p:nvSpPr>
          <p:spPr bwMode="auto">
            <a:xfrm>
              <a:off x="3065" y="2599"/>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6" name="Group 117"/>
            <p:cNvGrpSpPr>
              <a:grpSpLocks/>
            </p:cNvGrpSpPr>
            <p:nvPr/>
          </p:nvGrpSpPr>
          <p:grpSpPr bwMode="auto">
            <a:xfrm>
              <a:off x="3084" y="2592"/>
              <a:ext cx="296" cy="289"/>
              <a:chOff x="3084" y="2592"/>
              <a:chExt cx="296" cy="289"/>
            </a:xfrm>
          </p:grpSpPr>
          <p:sp>
            <p:nvSpPr>
              <p:cNvPr id="2747510" name="Freeform 118"/>
              <p:cNvSpPr>
                <a:spLocks/>
              </p:cNvSpPr>
              <p:nvPr/>
            </p:nvSpPr>
            <p:spPr bwMode="auto">
              <a:xfrm>
                <a:off x="3084" y="2592"/>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511" name="Freeform 119"/>
              <p:cNvSpPr>
                <a:spLocks/>
              </p:cNvSpPr>
              <p:nvPr/>
            </p:nvSpPr>
            <p:spPr bwMode="auto">
              <a:xfrm>
                <a:off x="3232" y="2592"/>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7512" name="Line 120"/>
            <p:cNvSpPr>
              <a:spLocks noChangeShapeType="1"/>
            </p:cNvSpPr>
            <p:nvPr/>
          </p:nvSpPr>
          <p:spPr bwMode="auto">
            <a:xfrm>
              <a:off x="2969" y="2736"/>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7513" name="Freeform 121"/>
            <p:cNvSpPr>
              <a:spLocks/>
            </p:cNvSpPr>
            <p:nvPr/>
          </p:nvSpPr>
          <p:spPr bwMode="auto">
            <a:xfrm>
              <a:off x="3031" y="2640"/>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514" name="Line 122"/>
            <p:cNvSpPr>
              <a:spLocks noChangeShapeType="1"/>
            </p:cNvSpPr>
            <p:nvPr/>
          </p:nvSpPr>
          <p:spPr bwMode="auto">
            <a:xfrm>
              <a:off x="3385" y="2640"/>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7515" name="Rectangle 123"/>
            <p:cNvSpPr>
              <a:spLocks noChangeArrowheads="1"/>
            </p:cNvSpPr>
            <p:nvPr/>
          </p:nvSpPr>
          <p:spPr bwMode="auto">
            <a:xfrm>
              <a:off x="3882" y="2594"/>
              <a:ext cx="33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27" name="Group 124"/>
            <p:cNvGrpSpPr>
              <a:grpSpLocks/>
            </p:cNvGrpSpPr>
            <p:nvPr/>
          </p:nvGrpSpPr>
          <p:grpSpPr bwMode="auto">
            <a:xfrm>
              <a:off x="3933" y="2592"/>
              <a:ext cx="325" cy="289"/>
              <a:chOff x="3933" y="2592"/>
              <a:chExt cx="325" cy="289"/>
            </a:xfrm>
          </p:grpSpPr>
          <p:sp>
            <p:nvSpPr>
              <p:cNvPr id="2747517" name="Freeform 125"/>
              <p:cNvSpPr>
                <a:spLocks/>
              </p:cNvSpPr>
              <p:nvPr/>
            </p:nvSpPr>
            <p:spPr bwMode="auto">
              <a:xfrm>
                <a:off x="3933" y="2592"/>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518" name="Freeform 126"/>
              <p:cNvSpPr>
                <a:spLocks/>
              </p:cNvSpPr>
              <p:nvPr/>
            </p:nvSpPr>
            <p:spPr bwMode="auto">
              <a:xfrm>
                <a:off x="4094" y="2592"/>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7519" name="Rectangle 127"/>
            <p:cNvSpPr>
              <a:spLocks noChangeArrowheads="1"/>
            </p:cNvSpPr>
            <p:nvPr/>
          </p:nvSpPr>
          <p:spPr bwMode="auto">
            <a:xfrm>
              <a:off x="4374" y="2594"/>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8" name="Group 128"/>
            <p:cNvGrpSpPr>
              <a:grpSpLocks/>
            </p:cNvGrpSpPr>
            <p:nvPr/>
          </p:nvGrpSpPr>
          <p:grpSpPr bwMode="auto">
            <a:xfrm>
              <a:off x="4401" y="2592"/>
              <a:ext cx="284" cy="289"/>
              <a:chOff x="4401" y="2592"/>
              <a:chExt cx="284" cy="289"/>
            </a:xfrm>
          </p:grpSpPr>
          <p:sp>
            <p:nvSpPr>
              <p:cNvPr id="2747521" name="Freeform 129"/>
              <p:cNvSpPr>
                <a:spLocks/>
              </p:cNvSpPr>
              <p:nvPr/>
            </p:nvSpPr>
            <p:spPr bwMode="auto">
              <a:xfrm>
                <a:off x="4401" y="2592"/>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522" name="Freeform 130"/>
              <p:cNvSpPr>
                <a:spLocks/>
              </p:cNvSpPr>
              <p:nvPr/>
            </p:nvSpPr>
            <p:spPr bwMode="auto">
              <a:xfrm>
                <a:off x="4542" y="2592"/>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7523" name="Line 131"/>
            <p:cNvSpPr>
              <a:spLocks noChangeShapeType="1"/>
            </p:cNvSpPr>
            <p:nvPr/>
          </p:nvSpPr>
          <p:spPr bwMode="auto">
            <a:xfrm>
              <a:off x="4254" y="2736"/>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7524" name="Line 132"/>
            <p:cNvSpPr>
              <a:spLocks noChangeShapeType="1"/>
            </p:cNvSpPr>
            <p:nvPr/>
          </p:nvSpPr>
          <p:spPr bwMode="auto">
            <a:xfrm>
              <a:off x="3770" y="2736"/>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7526" name="Line 134"/>
            <p:cNvSpPr>
              <a:spLocks noChangeShapeType="1"/>
            </p:cNvSpPr>
            <p:nvPr/>
          </p:nvSpPr>
          <p:spPr bwMode="auto">
            <a:xfrm>
              <a:off x="3385" y="2832"/>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nvGrpSpPr>
            <p:cNvPr id="29" name="Group 136"/>
            <p:cNvGrpSpPr>
              <a:grpSpLocks/>
            </p:cNvGrpSpPr>
            <p:nvPr/>
          </p:nvGrpSpPr>
          <p:grpSpPr bwMode="auto">
            <a:xfrm>
              <a:off x="3032" y="2944"/>
              <a:ext cx="2096" cy="481"/>
              <a:chOff x="3032" y="2944"/>
              <a:chExt cx="2096" cy="481"/>
            </a:xfrm>
          </p:grpSpPr>
          <p:grpSp>
            <p:nvGrpSpPr>
              <p:cNvPr id="30" name="Group 137"/>
              <p:cNvGrpSpPr>
                <a:grpSpLocks/>
              </p:cNvGrpSpPr>
              <p:nvPr/>
            </p:nvGrpSpPr>
            <p:grpSpPr bwMode="auto">
              <a:xfrm>
                <a:off x="3965" y="2944"/>
                <a:ext cx="225" cy="481"/>
                <a:chOff x="3965" y="2944"/>
                <a:chExt cx="225" cy="481"/>
              </a:xfrm>
            </p:grpSpPr>
            <p:sp>
              <p:nvSpPr>
                <p:cNvPr id="2747530" name="Freeform 138"/>
                <p:cNvSpPr>
                  <a:spLocks/>
                </p:cNvSpPr>
                <p:nvPr/>
              </p:nvSpPr>
              <p:spPr bwMode="auto">
                <a:xfrm>
                  <a:off x="3977" y="2944"/>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531" name="Rectangle 139"/>
                <p:cNvSpPr>
                  <a:spLocks noChangeArrowheads="1"/>
                </p:cNvSpPr>
                <p:nvPr/>
              </p:nvSpPr>
              <p:spPr bwMode="auto">
                <a:xfrm rot="5400000">
                  <a:off x="3878" y="3066"/>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grpSp>
            <p:nvGrpSpPr>
              <p:cNvPr id="31" name="Group 140"/>
              <p:cNvGrpSpPr>
                <a:grpSpLocks/>
              </p:cNvGrpSpPr>
              <p:nvPr/>
            </p:nvGrpSpPr>
            <p:grpSpPr bwMode="auto">
              <a:xfrm>
                <a:off x="3032" y="3040"/>
                <a:ext cx="359" cy="289"/>
                <a:chOff x="3032" y="3040"/>
                <a:chExt cx="359" cy="289"/>
              </a:xfrm>
            </p:grpSpPr>
            <p:sp>
              <p:nvSpPr>
                <p:cNvPr id="2747533" name="Rectangle 141"/>
                <p:cNvSpPr>
                  <a:spLocks noChangeArrowheads="1"/>
                </p:cNvSpPr>
                <p:nvPr/>
              </p:nvSpPr>
              <p:spPr bwMode="auto">
                <a:xfrm>
                  <a:off x="3032" y="3042"/>
                  <a:ext cx="29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I$</a:t>
                  </a:r>
                </a:p>
              </p:txBody>
            </p:sp>
            <p:grpSp>
              <p:nvGrpSpPr>
                <p:cNvPr id="2747392" name="Group 142"/>
                <p:cNvGrpSpPr>
                  <a:grpSpLocks/>
                </p:cNvGrpSpPr>
                <p:nvPr/>
              </p:nvGrpSpPr>
              <p:grpSpPr bwMode="auto">
                <a:xfrm>
                  <a:off x="3051" y="3040"/>
                  <a:ext cx="340" cy="289"/>
                  <a:chOff x="3051" y="3040"/>
                  <a:chExt cx="340" cy="289"/>
                </a:xfrm>
              </p:grpSpPr>
              <p:sp>
                <p:nvSpPr>
                  <p:cNvPr id="2747535" name="Freeform 143"/>
                  <p:cNvSpPr>
                    <a:spLocks/>
                  </p:cNvSpPr>
                  <p:nvPr/>
                </p:nvSpPr>
                <p:spPr bwMode="auto">
                  <a:xfrm>
                    <a:off x="3051" y="3040"/>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536" name="Freeform 144"/>
                  <p:cNvSpPr>
                    <a:spLocks/>
                  </p:cNvSpPr>
                  <p:nvPr/>
                </p:nvSpPr>
                <p:spPr bwMode="auto">
                  <a:xfrm>
                    <a:off x="3220" y="3040"/>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47537" name="Rectangle 145"/>
              <p:cNvSpPr>
                <a:spLocks noChangeArrowheads="1"/>
              </p:cNvSpPr>
              <p:nvPr/>
            </p:nvSpPr>
            <p:spPr bwMode="auto">
              <a:xfrm>
                <a:off x="3492" y="3047"/>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747393" name="Group 146"/>
              <p:cNvGrpSpPr>
                <a:grpSpLocks/>
              </p:cNvGrpSpPr>
              <p:nvPr/>
            </p:nvGrpSpPr>
            <p:grpSpPr bwMode="auto">
              <a:xfrm>
                <a:off x="3511" y="3040"/>
                <a:ext cx="296" cy="289"/>
                <a:chOff x="3511" y="3040"/>
                <a:chExt cx="296" cy="289"/>
              </a:xfrm>
            </p:grpSpPr>
            <p:sp>
              <p:nvSpPr>
                <p:cNvPr id="2747539" name="Freeform 147"/>
                <p:cNvSpPr>
                  <a:spLocks/>
                </p:cNvSpPr>
                <p:nvPr/>
              </p:nvSpPr>
              <p:spPr bwMode="auto">
                <a:xfrm>
                  <a:off x="3511" y="3040"/>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540" name="Freeform 148"/>
                <p:cNvSpPr>
                  <a:spLocks/>
                </p:cNvSpPr>
                <p:nvPr/>
              </p:nvSpPr>
              <p:spPr bwMode="auto">
                <a:xfrm>
                  <a:off x="3659" y="3040"/>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7541" name="Line 149"/>
              <p:cNvSpPr>
                <a:spLocks noChangeShapeType="1"/>
              </p:cNvSpPr>
              <p:nvPr/>
            </p:nvSpPr>
            <p:spPr bwMode="auto">
              <a:xfrm>
                <a:off x="3396" y="3184"/>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7542" name="Freeform 150"/>
              <p:cNvSpPr>
                <a:spLocks/>
              </p:cNvSpPr>
              <p:nvPr/>
            </p:nvSpPr>
            <p:spPr bwMode="auto">
              <a:xfrm>
                <a:off x="3458" y="3088"/>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543" name="Line 151"/>
              <p:cNvSpPr>
                <a:spLocks noChangeShapeType="1"/>
              </p:cNvSpPr>
              <p:nvPr/>
            </p:nvSpPr>
            <p:spPr bwMode="auto">
              <a:xfrm>
                <a:off x="3812" y="3088"/>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7544" name="Rectangle 152"/>
              <p:cNvSpPr>
                <a:spLocks noChangeArrowheads="1"/>
              </p:cNvSpPr>
              <p:nvPr/>
            </p:nvSpPr>
            <p:spPr bwMode="auto">
              <a:xfrm>
                <a:off x="4309" y="3042"/>
                <a:ext cx="33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2747396" name="Group 153"/>
              <p:cNvGrpSpPr>
                <a:grpSpLocks/>
              </p:cNvGrpSpPr>
              <p:nvPr/>
            </p:nvGrpSpPr>
            <p:grpSpPr bwMode="auto">
              <a:xfrm>
                <a:off x="4360" y="3040"/>
                <a:ext cx="325" cy="289"/>
                <a:chOff x="4360" y="3040"/>
                <a:chExt cx="325" cy="289"/>
              </a:xfrm>
            </p:grpSpPr>
            <p:sp>
              <p:nvSpPr>
                <p:cNvPr id="2747546" name="Freeform 154"/>
                <p:cNvSpPr>
                  <a:spLocks/>
                </p:cNvSpPr>
                <p:nvPr/>
              </p:nvSpPr>
              <p:spPr bwMode="auto">
                <a:xfrm>
                  <a:off x="4360" y="3040"/>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547" name="Freeform 155"/>
                <p:cNvSpPr>
                  <a:spLocks/>
                </p:cNvSpPr>
                <p:nvPr/>
              </p:nvSpPr>
              <p:spPr bwMode="auto">
                <a:xfrm>
                  <a:off x="4521" y="3040"/>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7548" name="Rectangle 156"/>
              <p:cNvSpPr>
                <a:spLocks noChangeArrowheads="1"/>
              </p:cNvSpPr>
              <p:nvPr/>
            </p:nvSpPr>
            <p:spPr bwMode="auto">
              <a:xfrm>
                <a:off x="4801" y="3042"/>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747399" name="Group 157"/>
              <p:cNvGrpSpPr>
                <a:grpSpLocks/>
              </p:cNvGrpSpPr>
              <p:nvPr/>
            </p:nvGrpSpPr>
            <p:grpSpPr bwMode="auto">
              <a:xfrm>
                <a:off x="4828" y="3040"/>
                <a:ext cx="284" cy="289"/>
                <a:chOff x="4828" y="3040"/>
                <a:chExt cx="284" cy="289"/>
              </a:xfrm>
            </p:grpSpPr>
            <p:sp>
              <p:nvSpPr>
                <p:cNvPr id="2747550" name="Freeform 158"/>
                <p:cNvSpPr>
                  <a:spLocks/>
                </p:cNvSpPr>
                <p:nvPr/>
              </p:nvSpPr>
              <p:spPr bwMode="auto">
                <a:xfrm>
                  <a:off x="4828" y="3040"/>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47551" name="Freeform 159"/>
                <p:cNvSpPr>
                  <a:spLocks/>
                </p:cNvSpPr>
                <p:nvPr/>
              </p:nvSpPr>
              <p:spPr bwMode="auto">
                <a:xfrm>
                  <a:off x="4969" y="3040"/>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47552" name="Line 160"/>
              <p:cNvSpPr>
                <a:spLocks noChangeShapeType="1"/>
              </p:cNvSpPr>
              <p:nvPr/>
            </p:nvSpPr>
            <p:spPr bwMode="auto">
              <a:xfrm>
                <a:off x="4681" y="3184"/>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7553" name="Line 161"/>
              <p:cNvSpPr>
                <a:spLocks noChangeShapeType="1"/>
              </p:cNvSpPr>
              <p:nvPr/>
            </p:nvSpPr>
            <p:spPr bwMode="auto">
              <a:xfrm>
                <a:off x="4197" y="3184"/>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47555" name="Line 163"/>
              <p:cNvSpPr>
                <a:spLocks noChangeShapeType="1"/>
              </p:cNvSpPr>
              <p:nvPr/>
            </p:nvSpPr>
            <p:spPr bwMode="auto">
              <a:xfrm>
                <a:off x="3812" y="3280"/>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sp>
          <p:nvSpPr>
            <p:cNvPr id="2747557" name="Rectangle 165"/>
            <p:cNvSpPr>
              <a:spLocks noChangeArrowheads="1"/>
            </p:cNvSpPr>
            <p:nvPr/>
          </p:nvSpPr>
          <p:spPr bwMode="auto">
            <a:xfrm>
              <a:off x="227" y="745"/>
              <a:ext cx="205" cy="2848"/>
            </a:xfrm>
            <a:prstGeom prst="rect">
              <a:avLst/>
            </a:prstGeom>
            <a:noFill/>
            <a:ln w="12700">
              <a:noFill/>
              <a:miter lim="800000"/>
              <a:headEnd/>
              <a:tailEnd/>
            </a:ln>
            <a:effectLst/>
          </p:spPr>
          <p:txBody>
            <a:bodyPr wrap="square" lIns="90487" tIns="44450" rIns="90487" bIns="44450">
              <a:prstTxWarp prst="textNoShape">
                <a:avLst/>
              </a:prstTxWarp>
              <a:spAutoFit/>
            </a:bodyPr>
            <a:lstStyle/>
            <a:p>
              <a:pPr algn="ctr"/>
              <a:r>
                <a:rPr lang="en-US" sz="2400" b="1" dirty="0">
                  <a:solidFill>
                    <a:schemeClr val="tx1"/>
                  </a:solidFill>
                  <a:latin typeface="Arial" pitchFamily="-65" charset="0"/>
                </a:rPr>
                <a:t>I</a:t>
              </a:r>
            </a:p>
            <a:p>
              <a:pPr algn="ctr"/>
              <a:r>
                <a:rPr lang="en-US" sz="2400" b="1" dirty="0">
                  <a:solidFill>
                    <a:schemeClr val="tx1"/>
                  </a:solidFill>
                  <a:latin typeface="Arial" pitchFamily="-65" charset="0"/>
                </a:rPr>
                <a:t>n</a:t>
              </a:r>
            </a:p>
            <a:p>
              <a:pPr algn="ctr"/>
              <a:r>
                <a:rPr lang="en-US" sz="2400" b="1" dirty="0">
                  <a:solidFill>
                    <a:schemeClr val="tx1"/>
                  </a:solidFill>
                  <a:latin typeface="Arial" pitchFamily="-65" charset="0"/>
                </a:rPr>
                <a:t>s</a:t>
              </a:r>
            </a:p>
            <a:p>
              <a:pPr algn="ctr"/>
              <a:r>
                <a:rPr lang="en-US" sz="2400" b="1" dirty="0">
                  <a:solidFill>
                    <a:schemeClr val="tx1"/>
                  </a:solidFill>
                  <a:latin typeface="Arial" pitchFamily="-65" charset="0"/>
                </a:rPr>
                <a:t>t</a:t>
              </a:r>
            </a:p>
            <a:p>
              <a:pPr algn="ctr"/>
              <a:r>
                <a:rPr lang="en-US" sz="2400" b="1" dirty="0">
                  <a:solidFill>
                    <a:schemeClr val="tx1"/>
                  </a:solidFill>
                  <a:latin typeface="Arial" pitchFamily="-65" charset="0"/>
                </a:rPr>
                <a:t>r.</a:t>
              </a:r>
            </a:p>
            <a:p>
              <a:pPr algn="ctr"/>
              <a:endParaRPr lang="en-US" sz="2400" b="1" dirty="0">
                <a:solidFill>
                  <a:schemeClr val="tx1"/>
                </a:solidFill>
                <a:latin typeface="Arial" pitchFamily="-65" charset="0"/>
              </a:endParaRPr>
            </a:p>
            <a:p>
              <a:pPr algn="ctr"/>
              <a:r>
                <a:rPr lang="en-US" sz="2400" b="1" dirty="0">
                  <a:solidFill>
                    <a:schemeClr val="tx1"/>
                  </a:solidFill>
                  <a:latin typeface="Arial" pitchFamily="-65" charset="0"/>
                </a:rPr>
                <a:t>O</a:t>
              </a:r>
            </a:p>
            <a:p>
              <a:pPr algn="ctr"/>
              <a:r>
                <a:rPr lang="en-US" sz="2400" b="1" dirty="0">
                  <a:solidFill>
                    <a:schemeClr val="tx1"/>
                  </a:solidFill>
                  <a:latin typeface="Arial" pitchFamily="-65" charset="0"/>
                </a:rPr>
                <a:t>r</a:t>
              </a:r>
            </a:p>
            <a:p>
              <a:pPr algn="ctr"/>
              <a:r>
                <a:rPr lang="en-US" sz="2400" b="1" dirty="0">
                  <a:solidFill>
                    <a:schemeClr val="tx1"/>
                  </a:solidFill>
                  <a:latin typeface="Arial" pitchFamily="-65" charset="0"/>
                </a:rPr>
                <a:t>d</a:t>
              </a:r>
            </a:p>
            <a:p>
              <a:pPr algn="ctr"/>
              <a:r>
                <a:rPr lang="en-US" sz="2400" b="1" dirty="0">
                  <a:solidFill>
                    <a:schemeClr val="tx1"/>
                  </a:solidFill>
                  <a:latin typeface="Arial" pitchFamily="-65" charset="0"/>
                </a:rPr>
                <a:t>e</a:t>
              </a:r>
            </a:p>
            <a:p>
              <a:pPr algn="ctr"/>
              <a:r>
                <a:rPr lang="en-US" sz="2400" b="1" dirty="0">
                  <a:solidFill>
                    <a:schemeClr val="tx1"/>
                  </a:solidFill>
                  <a:latin typeface="Arial" pitchFamily="-65" charset="0"/>
                </a:rPr>
                <a:t>r</a:t>
              </a:r>
            </a:p>
          </p:txBody>
        </p:sp>
        <p:sp>
          <p:nvSpPr>
            <p:cNvPr id="2747558" name="Rectangle 166"/>
            <p:cNvSpPr>
              <a:spLocks noChangeArrowheads="1"/>
            </p:cNvSpPr>
            <p:nvPr/>
          </p:nvSpPr>
          <p:spPr bwMode="auto">
            <a:xfrm>
              <a:off x="1867" y="551"/>
              <a:ext cx="2168" cy="32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a:solidFill>
                    <a:schemeClr val="tx1"/>
                  </a:solidFill>
                  <a:latin typeface="Arial" pitchFamily="-65" charset="0"/>
                </a:rPr>
                <a:t>Time (clock cycles)</a:t>
              </a:r>
            </a:p>
          </p:txBody>
        </p:sp>
      </p:grpSp>
      <p:sp>
        <p:nvSpPr>
          <p:cNvPr id="167" name="Slide Number Placeholder 166"/>
          <p:cNvSpPr>
            <a:spLocks noGrp="1"/>
          </p:cNvSpPr>
          <p:nvPr>
            <p:ph type="sldNum" sz="quarter" idx="4"/>
          </p:nvPr>
        </p:nvSpPr>
        <p:spPr/>
        <p:txBody>
          <a:bodyPr/>
          <a:lstStyle/>
          <a:p>
            <a:fld id="{101B89B9-A634-43DB-BA68-EB47C349C293}" type="slidenum">
              <a:rPr lang="en-CA" smtClean="0"/>
              <a:pPr/>
              <a:t>5</a:t>
            </a:fld>
            <a:endParaRPr lang="en-CA"/>
          </a:p>
        </p:txBody>
      </p:sp>
    </p:spTree>
    <p:extLst>
      <p:ext uri="{BB962C8B-B14F-4D97-AF65-F5344CB8AC3E}">
        <p14:creationId xmlns="" xmlns:p14="http://schemas.microsoft.com/office/powerpoint/2010/main" val="13849894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499"/>
                                          </p:stCondLst>
                                        </p:cTn>
                                        <p:tgtEl>
                                          <p:spTgt spid="27473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7395"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9442" name="Rectangle 2"/>
          <p:cNvSpPr>
            <a:spLocks noGrp="1" noChangeArrowheads="1"/>
          </p:cNvSpPr>
          <p:nvPr>
            <p:ph type="title"/>
          </p:nvPr>
        </p:nvSpPr>
        <p:spPr>
          <a:xfrm>
            <a:off x="304800" y="381000"/>
            <a:ext cx="8534400" cy="474662"/>
          </a:xfrm>
        </p:spPr>
        <p:txBody>
          <a:bodyPr>
            <a:normAutofit/>
          </a:bodyPr>
          <a:lstStyle/>
          <a:p>
            <a:r>
              <a:rPr lang="en-US" dirty="0" smtClean="0"/>
              <a:t>Structural </a:t>
            </a:r>
            <a:r>
              <a:rPr lang="en-US" dirty="0"/>
              <a:t>Hazard #2: Registers (2/2)</a:t>
            </a:r>
          </a:p>
        </p:txBody>
      </p:sp>
      <p:sp>
        <p:nvSpPr>
          <p:cNvPr id="2749443" name="Rectangle 3"/>
          <p:cNvSpPr>
            <a:spLocks noGrp="1" noChangeArrowheads="1"/>
          </p:cNvSpPr>
          <p:nvPr>
            <p:ph type="body" idx="1"/>
          </p:nvPr>
        </p:nvSpPr>
        <p:spPr>
          <a:xfrm>
            <a:off x="609600" y="1143000"/>
            <a:ext cx="8001000" cy="3064429"/>
          </a:xfrm>
        </p:spPr>
        <p:txBody>
          <a:bodyPr/>
          <a:lstStyle/>
          <a:p>
            <a:r>
              <a:rPr lang="en-US" dirty="0"/>
              <a:t>Two different solutions have been used:</a:t>
            </a:r>
          </a:p>
          <a:p>
            <a:pPr lvl="1">
              <a:buFontTx/>
              <a:buNone/>
            </a:pPr>
            <a:r>
              <a:rPr lang="en-US" dirty="0" smtClean="0"/>
              <a:t>(1</a:t>
            </a:r>
            <a:r>
              <a:rPr lang="en-US" dirty="0"/>
              <a:t>) </a:t>
            </a:r>
            <a:r>
              <a:rPr lang="en-US" dirty="0" err="1"/>
              <a:t>RegFile</a:t>
            </a:r>
            <a:r>
              <a:rPr lang="en-US" dirty="0"/>
              <a:t> access is </a:t>
            </a:r>
            <a:r>
              <a:rPr lang="en-US" b="1" dirty="0" smtClean="0"/>
              <a:t>very</a:t>
            </a:r>
            <a:r>
              <a:rPr lang="en-US" dirty="0" smtClean="0"/>
              <a:t> </a:t>
            </a:r>
            <a:r>
              <a:rPr lang="en-US" dirty="0"/>
              <a:t>fast: takes less than half the time of </a:t>
            </a:r>
            <a:r>
              <a:rPr lang="en-US" dirty="0" smtClean="0"/>
              <a:t> ALU </a:t>
            </a:r>
            <a:r>
              <a:rPr lang="en-US" dirty="0"/>
              <a:t>stage</a:t>
            </a:r>
          </a:p>
          <a:p>
            <a:pPr lvl="2"/>
            <a:r>
              <a:rPr lang="en-US" dirty="0"/>
              <a:t>Write to Registers during first half of each clock cycle</a:t>
            </a:r>
          </a:p>
          <a:p>
            <a:pPr lvl="2"/>
            <a:r>
              <a:rPr lang="en-US" dirty="0"/>
              <a:t>Read from Registers during second half of each clock cycle</a:t>
            </a:r>
          </a:p>
          <a:p>
            <a:pPr lvl="1">
              <a:buFontTx/>
              <a:buNone/>
            </a:pPr>
            <a:r>
              <a:rPr lang="en-US" dirty="0" smtClean="0"/>
              <a:t>(2</a:t>
            </a:r>
            <a:r>
              <a:rPr lang="en-US" dirty="0"/>
              <a:t>) Build </a:t>
            </a:r>
            <a:r>
              <a:rPr lang="en-US" dirty="0" err="1"/>
              <a:t>RegFile</a:t>
            </a:r>
            <a:r>
              <a:rPr lang="en-US" dirty="0"/>
              <a:t> with independent read and write ports</a:t>
            </a:r>
          </a:p>
          <a:p>
            <a:pPr>
              <a:buClr>
                <a:schemeClr val="tx1"/>
              </a:buClr>
            </a:pPr>
            <a:r>
              <a:rPr lang="en-US" dirty="0">
                <a:solidFill>
                  <a:srgbClr val="FF0000"/>
                </a:solidFill>
              </a:rPr>
              <a:t>Result: </a:t>
            </a:r>
            <a:endParaRPr lang="en-US" dirty="0" smtClean="0">
              <a:solidFill>
                <a:srgbClr val="FF0000"/>
              </a:solidFill>
            </a:endParaRPr>
          </a:p>
          <a:p>
            <a:pPr lvl="1">
              <a:buClr>
                <a:schemeClr val="tx1"/>
              </a:buClr>
            </a:pPr>
            <a:r>
              <a:rPr lang="en-US" dirty="0" smtClean="0">
                <a:solidFill>
                  <a:srgbClr val="FF0000"/>
                </a:solidFill>
              </a:rPr>
              <a:t>can </a:t>
            </a:r>
            <a:r>
              <a:rPr lang="en-US" dirty="0">
                <a:solidFill>
                  <a:srgbClr val="FF0000"/>
                </a:solidFill>
              </a:rPr>
              <a:t>perform </a:t>
            </a:r>
            <a:r>
              <a:rPr lang="en-US" dirty="0" smtClean="0">
                <a:solidFill>
                  <a:srgbClr val="FF0000"/>
                </a:solidFill>
              </a:rPr>
              <a:t>register Read </a:t>
            </a:r>
            <a:r>
              <a:rPr lang="en-US" dirty="0">
                <a:solidFill>
                  <a:srgbClr val="FF0000"/>
                </a:solidFill>
              </a:rPr>
              <a:t>and Write during same clock cycle</a:t>
            </a:r>
          </a:p>
        </p:txBody>
      </p:sp>
      <p:sp>
        <p:nvSpPr>
          <p:cNvPr id="4" name="Slide Number Placeholder 3"/>
          <p:cNvSpPr>
            <a:spLocks noGrp="1"/>
          </p:cNvSpPr>
          <p:nvPr>
            <p:ph type="sldNum" sz="quarter" idx="4"/>
          </p:nvPr>
        </p:nvSpPr>
        <p:spPr/>
        <p:txBody>
          <a:bodyPr/>
          <a:lstStyle/>
          <a:p>
            <a:fld id="{101B89B9-A634-43DB-BA68-EB47C349C293}" type="slidenum">
              <a:rPr lang="en-CA" smtClean="0"/>
              <a:pPr/>
              <a:t>6</a:t>
            </a:fld>
            <a:endParaRPr lang="en-CA"/>
          </a:p>
        </p:txBody>
      </p:sp>
    </p:spTree>
    <p:extLst>
      <p:ext uri="{BB962C8B-B14F-4D97-AF65-F5344CB8AC3E}">
        <p14:creationId xmlns="" xmlns:p14="http://schemas.microsoft.com/office/powerpoint/2010/main" val="417771480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2210" name="Rectangle 2"/>
          <p:cNvSpPr>
            <a:spLocks noGrp="1" noChangeArrowheads="1"/>
          </p:cNvSpPr>
          <p:nvPr>
            <p:ph type="title"/>
          </p:nvPr>
        </p:nvSpPr>
        <p:spPr>
          <a:xfrm>
            <a:off x="533400" y="304800"/>
            <a:ext cx="8153400" cy="422275"/>
          </a:xfrm>
        </p:spPr>
        <p:txBody>
          <a:bodyPr/>
          <a:lstStyle/>
          <a:p>
            <a:r>
              <a:rPr lang="en-US" dirty="0" smtClean="0"/>
              <a:t>Data Hazard Type 1 (1/2)</a:t>
            </a:r>
            <a:endParaRPr lang="en-US" dirty="0"/>
          </a:p>
        </p:txBody>
      </p:sp>
      <p:sp>
        <p:nvSpPr>
          <p:cNvPr id="2782217" name="Rectangle 9"/>
          <p:cNvSpPr>
            <a:spLocks noGrp="1" noChangeArrowheads="1"/>
          </p:cNvSpPr>
          <p:nvPr>
            <p:ph type="body" idx="1"/>
          </p:nvPr>
        </p:nvSpPr>
        <p:spPr>
          <a:xfrm>
            <a:off x="381000" y="914400"/>
            <a:ext cx="8610600" cy="5739007"/>
          </a:xfrm>
        </p:spPr>
        <p:txBody>
          <a:bodyPr/>
          <a:lstStyle/>
          <a:p>
            <a:pPr marL="0" indent="0"/>
            <a:r>
              <a:rPr lang="en-US" dirty="0" smtClean="0"/>
              <a:t> Consider the following sequence of instructions</a:t>
            </a:r>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sz="1200" dirty="0" smtClean="0"/>
          </a:p>
          <a:p>
            <a:pPr marL="0" indent="0"/>
            <a:r>
              <a:rPr lang="en-US" dirty="0" smtClean="0"/>
              <a:t> Q1:  What are the dependences ? </a:t>
            </a:r>
            <a:br>
              <a:rPr lang="en-US" dirty="0" smtClean="0"/>
            </a:br>
            <a:r>
              <a:rPr lang="en-US" dirty="0" smtClean="0"/>
              <a:t>    </a:t>
            </a:r>
            <a:r>
              <a:rPr lang="en-US" sz="2200" dirty="0" smtClean="0">
                <a:latin typeface="Courier New" pitchFamily="49" charset="0"/>
                <a:cs typeface="Courier New" pitchFamily="49" charset="0"/>
              </a:rPr>
              <a:t>$t0 </a:t>
            </a:r>
            <a:r>
              <a:rPr lang="en-US" sz="2200" dirty="0" smtClean="0"/>
              <a:t>of  </a:t>
            </a:r>
            <a:r>
              <a:rPr lang="en-US" sz="2200" dirty="0" smtClean="0">
                <a:latin typeface="Courier New" pitchFamily="49" charset="0"/>
                <a:cs typeface="Courier New" pitchFamily="49" charset="0"/>
              </a:rPr>
              <a:t>sub</a:t>
            </a:r>
            <a:r>
              <a:rPr lang="en-US" sz="2200" dirty="0" smtClean="0"/>
              <a:t>  depends on  </a:t>
            </a:r>
            <a:r>
              <a:rPr lang="en-US" sz="2200" dirty="0" smtClean="0">
                <a:latin typeface="Courier New" pitchFamily="49" charset="0"/>
                <a:cs typeface="Courier New" pitchFamily="49" charset="0"/>
              </a:rPr>
              <a:t>$t0 </a:t>
            </a:r>
            <a:r>
              <a:rPr lang="en-US" sz="2200" dirty="0" smtClean="0"/>
              <a:t>of  </a:t>
            </a:r>
            <a:r>
              <a:rPr lang="en-US" sz="2200" dirty="0" smtClean="0">
                <a:latin typeface="Courier New" pitchFamily="49" charset="0"/>
                <a:cs typeface="Courier New" pitchFamily="49" charset="0"/>
              </a:rPr>
              <a:t>add</a:t>
            </a:r>
            <a:r>
              <a:rPr lang="en-US" sz="2200" dirty="0" smtClean="0"/>
              <a:t>;  </a:t>
            </a:r>
            <a:r>
              <a:rPr lang="en-US" sz="2000" dirty="0" smtClean="0"/>
              <a:t>Read After Write (RAW)</a:t>
            </a:r>
            <a:r>
              <a:rPr lang="en-US" sz="2200" dirty="0" smtClean="0"/>
              <a:t/>
            </a:r>
            <a:br>
              <a:rPr lang="en-US" sz="2200" dirty="0" smtClean="0"/>
            </a:br>
            <a:r>
              <a:rPr lang="en-US" sz="2200" dirty="0" smtClean="0"/>
              <a:t>    </a:t>
            </a:r>
            <a:r>
              <a:rPr lang="en-US" sz="2200" dirty="0" smtClean="0">
                <a:latin typeface="Courier New" pitchFamily="49" charset="0"/>
                <a:cs typeface="Courier New" pitchFamily="49" charset="0"/>
              </a:rPr>
              <a:t>$t0 </a:t>
            </a:r>
            <a:r>
              <a:rPr lang="en-US" sz="2200" dirty="0" smtClean="0"/>
              <a:t>of  </a:t>
            </a:r>
            <a:r>
              <a:rPr lang="en-US" sz="2200" dirty="0" smtClean="0">
                <a:latin typeface="Courier New" pitchFamily="49" charset="0"/>
                <a:cs typeface="Courier New" pitchFamily="49" charset="0"/>
              </a:rPr>
              <a:t>and</a:t>
            </a:r>
            <a:r>
              <a:rPr lang="en-US" sz="2200" dirty="0" smtClean="0"/>
              <a:t>  depends on  </a:t>
            </a:r>
            <a:r>
              <a:rPr lang="en-US" sz="2200" dirty="0" smtClean="0">
                <a:latin typeface="Courier New" pitchFamily="49" charset="0"/>
                <a:cs typeface="Courier New" pitchFamily="49" charset="0"/>
              </a:rPr>
              <a:t>$t0 </a:t>
            </a:r>
            <a:r>
              <a:rPr lang="en-US" sz="2200" dirty="0" smtClean="0"/>
              <a:t>of  </a:t>
            </a:r>
            <a:r>
              <a:rPr lang="en-US" sz="2200" dirty="0" smtClean="0">
                <a:latin typeface="Courier New" pitchFamily="49" charset="0"/>
                <a:cs typeface="Courier New" pitchFamily="49" charset="0"/>
              </a:rPr>
              <a:t>add</a:t>
            </a:r>
            <a:r>
              <a:rPr lang="en-US" sz="2200" dirty="0" smtClean="0"/>
              <a:t>;  </a:t>
            </a:r>
            <a:r>
              <a:rPr lang="en-US" sz="2000" dirty="0" smtClean="0"/>
              <a:t>RAW</a:t>
            </a:r>
            <a:r>
              <a:rPr lang="en-US" dirty="0" smtClean="0"/>
              <a:t/>
            </a:r>
            <a:br>
              <a:rPr lang="en-US" dirty="0" smtClean="0"/>
            </a:br>
            <a:r>
              <a:rPr lang="en-US" sz="2200" dirty="0" smtClean="0"/>
              <a:t>    </a:t>
            </a:r>
            <a:r>
              <a:rPr lang="en-US" sz="2200" dirty="0" smtClean="0">
                <a:latin typeface="Courier New" pitchFamily="49" charset="0"/>
                <a:cs typeface="Courier New" pitchFamily="49" charset="0"/>
              </a:rPr>
              <a:t>$t0 </a:t>
            </a:r>
            <a:r>
              <a:rPr lang="en-US" sz="2200" dirty="0" smtClean="0"/>
              <a:t>of  </a:t>
            </a:r>
            <a:r>
              <a:rPr lang="en-US" sz="2200" dirty="0" smtClean="0">
                <a:latin typeface="Courier New" pitchFamily="49" charset="0"/>
                <a:cs typeface="Courier New" pitchFamily="49" charset="0"/>
              </a:rPr>
              <a:t>or</a:t>
            </a:r>
            <a:r>
              <a:rPr lang="en-US" sz="2200" dirty="0" smtClean="0"/>
              <a:t>    depends on  </a:t>
            </a:r>
            <a:r>
              <a:rPr lang="en-US" sz="2200" dirty="0" smtClean="0">
                <a:latin typeface="Courier New" pitchFamily="49" charset="0"/>
                <a:cs typeface="Courier New" pitchFamily="49" charset="0"/>
              </a:rPr>
              <a:t>$t0 </a:t>
            </a:r>
            <a:r>
              <a:rPr lang="en-US" sz="2200" dirty="0" smtClean="0"/>
              <a:t>of  </a:t>
            </a:r>
            <a:r>
              <a:rPr lang="en-US" sz="2200" dirty="0" smtClean="0">
                <a:latin typeface="Courier New" pitchFamily="49" charset="0"/>
                <a:cs typeface="Courier New" pitchFamily="49" charset="0"/>
              </a:rPr>
              <a:t>add</a:t>
            </a:r>
            <a:r>
              <a:rPr lang="en-US" sz="2200" dirty="0" smtClean="0"/>
              <a:t>;  </a:t>
            </a:r>
            <a:r>
              <a:rPr lang="en-US" sz="2000" dirty="0" smtClean="0"/>
              <a:t>RAW</a:t>
            </a:r>
            <a:r>
              <a:rPr lang="en-US" sz="2200" dirty="0" smtClean="0"/>
              <a:t/>
            </a:r>
            <a:br>
              <a:rPr lang="en-US" sz="2200" dirty="0" smtClean="0"/>
            </a:br>
            <a:r>
              <a:rPr lang="en-US" sz="2200" dirty="0" smtClean="0"/>
              <a:t>    </a:t>
            </a:r>
            <a:r>
              <a:rPr lang="en-US" sz="2200" dirty="0" smtClean="0">
                <a:latin typeface="Courier New" pitchFamily="49" charset="0"/>
                <a:cs typeface="Courier New" pitchFamily="49" charset="0"/>
              </a:rPr>
              <a:t>$t0 </a:t>
            </a:r>
            <a:r>
              <a:rPr lang="en-US" sz="2200" dirty="0" smtClean="0"/>
              <a:t>of  </a:t>
            </a:r>
            <a:r>
              <a:rPr lang="en-US" sz="2200" dirty="0" err="1" smtClean="0">
                <a:latin typeface="Courier New" pitchFamily="49" charset="0"/>
                <a:cs typeface="Courier New" pitchFamily="49" charset="0"/>
              </a:rPr>
              <a:t>xor</a:t>
            </a:r>
            <a:r>
              <a:rPr lang="en-US" sz="2200" dirty="0" smtClean="0"/>
              <a:t>  depends on  </a:t>
            </a:r>
            <a:r>
              <a:rPr lang="en-US" sz="2200" dirty="0" smtClean="0">
                <a:latin typeface="Courier New" pitchFamily="49" charset="0"/>
                <a:cs typeface="Courier New" pitchFamily="49" charset="0"/>
              </a:rPr>
              <a:t>$t0 </a:t>
            </a:r>
            <a:r>
              <a:rPr lang="en-US" sz="2200" dirty="0" smtClean="0"/>
              <a:t>of  </a:t>
            </a:r>
            <a:r>
              <a:rPr lang="en-US" sz="2200" dirty="0" smtClean="0">
                <a:latin typeface="Courier New" pitchFamily="49" charset="0"/>
                <a:cs typeface="Courier New" pitchFamily="49" charset="0"/>
              </a:rPr>
              <a:t>add</a:t>
            </a:r>
            <a:r>
              <a:rPr lang="en-US" sz="2200" dirty="0" smtClean="0"/>
              <a:t>;  </a:t>
            </a:r>
            <a:r>
              <a:rPr lang="en-US" sz="2000" dirty="0" smtClean="0"/>
              <a:t>RAW</a:t>
            </a:r>
          </a:p>
          <a:p>
            <a:pPr marL="0" indent="0"/>
            <a:r>
              <a:rPr lang="en-US" dirty="0" smtClean="0"/>
              <a:t> Q2: Are there any hazards? </a:t>
            </a:r>
            <a:br>
              <a:rPr lang="en-US" dirty="0" smtClean="0"/>
            </a:br>
            <a:r>
              <a:rPr lang="en-US" dirty="0" smtClean="0"/>
              <a:t>    We use pipeline diagram to analyze it.</a:t>
            </a:r>
            <a:endParaRPr lang="en-US" dirty="0"/>
          </a:p>
        </p:txBody>
      </p:sp>
      <p:grpSp>
        <p:nvGrpSpPr>
          <p:cNvPr id="2" name="Group 3"/>
          <p:cNvGrpSpPr>
            <a:grpSpLocks/>
          </p:cNvGrpSpPr>
          <p:nvPr/>
        </p:nvGrpSpPr>
        <p:grpSpPr bwMode="auto">
          <a:xfrm>
            <a:off x="1295400" y="1295400"/>
            <a:ext cx="3241676" cy="2486025"/>
            <a:chOff x="624" y="1536"/>
            <a:chExt cx="2042" cy="1566"/>
          </a:xfrm>
        </p:grpSpPr>
        <p:sp>
          <p:nvSpPr>
            <p:cNvPr id="2782212" name="Rectangle 4"/>
            <p:cNvSpPr>
              <a:spLocks noChangeArrowheads="1"/>
            </p:cNvSpPr>
            <p:nvPr/>
          </p:nvSpPr>
          <p:spPr bwMode="auto">
            <a:xfrm>
              <a:off x="624" y="1536"/>
              <a:ext cx="1935" cy="27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200" b="1" dirty="0" smtClean="0">
                  <a:solidFill>
                    <a:schemeClr val="tx1"/>
                  </a:solidFill>
                  <a:latin typeface="Courier New" pitchFamily="-65" charset="0"/>
                </a:rPr>
                <a:t>add </a:t>
              </a:r>
              <a:r>
                <a:rPr lang="en-US" sz="2200" b="1" u="sng" dirty="0">
                  <a:latin typeface="Courier New" pitchFamily="-65" charset="0"/>
                </a:rPr>
                <a:t>$t0</a:t>
              </a:r>
              <a:r>
                <a:rPr lang="en-US" sz="2200" b="1" dirty="0">
                  <a:solidFill>
                    <a:schemeClr val="tx1"/>
                  </a:solidFill>
                  <a:latin typeface="Courier New" pitchFamily="-65" charset="0"/>
                </a:rPr>
                <a:t>, $t1, $t2</a:t>
              </a:r>
            </a:p>
          </p:txBody>
        </p:sp>
        <p:sp>
          <p:nvSpPr>
            <p:cNvPr id="2782213" name="Rectangle 5"/>
            <p:cNvSpPr>
              <a:spLocks noChangeArrowheads="1"/>
            </p:cNvSpPr>
            <p:nvPr/>
          </p:nvSpPr>
          <p:spPr bwMode="auto">
            <a:xfrm>
              <a:off x="624" y="1872"/>
              <a:ext cx="1935" cy="27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200" b="1" dirty="0" smtClean="0">
                  <a:solidFill>
                    <a:schemeClr val="tx1"/>
                  </a:solidFill>
                  <a:latin typeface="Courier New" pitchFamily="-65" charset="0"/>
                </a:rPr>
                <a:t>sub </a:t>
              </a:r>
              <a:r>
                <a:rPr lang="en-US" sz="2200" b="1" dirty="0">
                  <a:solidFill>
                    <a:schemeClr val="tx1"/>
                  </a:solidFill>
                  <a:latin typeface="Courier New" pitchFamily="-65" charset="0"/>
                </a:rPr>
                <a:t>$t4, </a:t>
              </a:r>
              <a:r>
                <a:rPr lang="en-US" sz="2200" b="1" u="sng" dirty="0">
                  <a:latin typeface="Courier New" pitchFamily="-65" charset="0"/>
                </a:rPr>
                <a:t>$</a:t>
              </a:r>
              <a:r>
                <a:rPr lang="en-US" sz="2200" b="1" u="sng" dirty="0" smtClean="0">
                  <a:latin typeface="Courier New" pitchFamily="-65" charset="0"/>
                </a:rPr>
                <a:t>t0</a:t>
              </a:r>
              <a:r>
                <a:rPr lang="en-US" sz="2200" b="1" dirty="0" smtClean="0">
                  <a:solidFill>
                    <a:schemeClr val="tx1"/>
                  </a:solidFill>
                  <a:latin typeface="Courier New" pitchFamily="-65" charset="0"/>
                </a:rPr>
                <a:t>, $</a:t>
              </a:r>
              <a:r>
                <a:rPr lang="en-US" sz="2200" b="1" dirty="0">
                  <a:solidFill>
                    <a:schemeClr val="tx1"/>
                  </a:solidFill>
                  <a:latin typeface="Courier New" pitchFamily="-65" charset="0"/>
                </a:rPr>
                <a:t>t3</a:t>
              </a:r>
            </a:p>
          </p:txBody>
        </p:sp>
        <p:sp>
          <p:nvSpPr>
            <p:cNvPr id="2782214" name="Rectangle 6"/>
            <p:cNvSpPr>
              <a:spLocks noChangeArrowheads="1"/>
            </p:cNvSpPr>
            <p:nvPr/>
          </p:nvSpPr>
          <p:spPr bwMode="auto">
            <a:xfrm>
              <a:off x="624" y="2160"/>
              <a:ext cx="1935" cy="27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200" b="1" dirty="0" smtClean="0">
                  <a:solidFill>
                    <a:schemeClr val="tx1"/>
                  </a:solidFill>
                  <a:latin typeface="Courier New" pitchFamily="-65" charset="0"/>
                </a:rPr>
                <a:t>and </a:t>
              </a:r>
              <a:r>
                <a:rPr lang="en-US" sz="2200" b="1" dirty="0">
                  <a:solidFill>
                    <a:schemeClr val="tx1"/>
                  </a:solidFill>
                  <a:latin typeface="Courier New" pitchFamily="-65" charset="0"/>
                </a:rPr>
                <a:t>$t5, </a:t>
              </a:r>
              <a:r>
                <a:rPr lang="en-US" sz="2200" b="1" u="sng" dirty="0">
                  <a:latin typeface="Courier New" pitchFamily="-65" charset="0"/>
                </a:rPr>
                <a:t>$</a:t>
              </a:r>
              <a:r>
                <a:rPr lang="en-US" sz="2200" b="1" u="sng" dirty="0" smtClean="0">
                  <a:latin typeface="Courier New" pitchFamily="-65" charset="0"/>
                </a:rPr>
                <a:t>t0</a:t>
              </a:r>
              <a:r>
                <a:rPr lang="en-US" sz="2200" b="1" dirty="0" smtClean="0">
                  <a:solidFill>
                    <a:schemeClr val="tx1"/>
                  </a:solidFill>
                  <a:latin typeface="Courier New" pitchFamily="-65" charset="0"/>
                </a:rPr>
                <a:t>, $</a:t>
              </a:r>
              <a:r>
                <a:rPr lang="en-US" sz="2200" b="1" dirty="0">
                  <a:solidFill>
                    <a:schemeClr val="tx1"/>
                  </a:solidFill>
                  <a:latin typeface="Courier New" pitchFamily="-65" charset="0"/>
                </a:rPr>
                <a:t>t6</a:t>
              </a:r>
            </a:p>
          </p:txBody>
        </p:sp>
        <p:sp>
          <p:nvSpPr>
            <p:cNvPr id="2782215" name="Rectangle 7"/>
            <p:cNvSpPr>
              <a:spLocks noChangeArrowheads="1"/>
            </p:cNvSpPr>
            <p:nvPr/>
          </p:nvSpPr>
          <p:spPr bwMode="auto">
            <a:xfrm>
              <a:off x="624" y="2496"/>
              <a:ext cx="1935" cy="27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200" b="1" dirty="0" smtClean="0">
                  <a:solidFill>
                    <a:schemeClr val="tx1"/>
                  </a:solidFill>
                  <a:latin typeface="Courier New" pitchFamily="-65" charset="0"/>
                </a:rPr>
                <a:t>or  </a:t>
              </a:r>
              <a:r>
                <a:rPr lang="en-US" sz="2200" b="1" dirty="0">
                  <a:solidFill>
                    <a:schemeClr val="tx1"/>
                  </a:solidFill>
                  <a:latin typeface="Courier New" pitchFamily="-65" charset="0"/>
                </a:rPr>
                <a:t>$t7, </a:t>
              </a:r>
              <a:r>
                <a:rPr lang="en-US" sz="2200" b="1" u="sng" dirty="0">
                  <a:latin typeface="Courier New" pitchFamily="-65" charset="0"/>
                </a:rPr>
                <a:t>$</a:t>
              </a:r>
              <a:r>
                <a:rPr lang="en-US" sz="2200" b="1" u="sng" dirty="0" smtClean="0">
                  <a:latin typeface="Courier New" pitchFamily="-65" charset="0"/>
                </a:rPr>
                <a:t>t0</a:t>
              </a:r>
              <a:r>
                <a:rPr lang="en-US" sz="2200" b="1" dirty="0" smtClean="0">
                  <a:solidFill>
                    <a:schemeClr val="tx1"/>
                  </a:solidFill>
                  <a:latin typeface="Courier New" pitchFamily="-65" charset="0"/>
                </a:rPr>
                <a:t>, $</a:t>
              </a:r>
              <a:r>
                <a:rPr lang="en-US" sz="2200" b="1" dirty="0">
                  <a:solidFill>
                    <a:schemeClr val="tx1"/>
                  </a:solidFill>
                  <a:latin typeface="Courier New" pitchFamily="-65" charset="0"/>
                </a:rPr>
                <a:t>t8</a:t>
              </a:r>
            </a:p>
          </p:txBody>
        </p:sp>
        <p:sp>
          <p:nvSpPr>
            <p:cNvPr id="2782216" name="Rectangle 8"/>
            <p:cNvSpPr>
              <a:spLocks noChangeArrowheads="1"/>
            </p:cNvSpPr>
            <p:nvPr/>
          </p:nvSpPr>
          <p:spPr bwMode="auto">
            <a:xfrm>
              <a:off x="624" y="2832"/>
              <a:ext cx="2042" cy="27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200" b="1" dirty="0" err="1" smtClean="0">
                  <a:solidFill>
                    <a:schemeClr val="tx1"/>
                  </a:solidFill>
                  <a:latin typeface="Courier New" pitchFamily="-65" charset="0"/>
                </a:rPr>
                <a:t>xor</a:t>
              </a:r>
              <a:r>
                <a:rPr lang="en-US" sz="2200" b="1" dirty="0" smtClean="0">
                  <a:solidFill>
                    <a:schemeClr val="tx1"/>
                  </a:solidFill>
                  <a:latin typeface="Courier New" pitchFamily="-65" charset="0"/>
                </a:rPr>
                <a:t> </a:t>
              </a:r>
              <a:r>
                <a:rPr lang="en-US" sz="2200" b="1" dirty="0">
                  <a:solidFill>
                    <a:schemeClr val="tx1"/>
                  </a:solidFill>
                  <a:latin typeface="Courier New" pitchFamily="-65" charset="0"/>
                </a:rPr>
                <a:t>$t9, </a:t>
              </a:r>
              <a:r>
                <a:rPr lang="en-US" sz="2200" b="1" u="sng" dirty="0">
                  <a:latin typeface="Courier New" pitchFamily="-65" charset="0"/>
                </a:rPr>
                <a:t>$</a:t>
              </a:r>
              <a:r>
                <a:rPr lang="en-US" sz="2200" b="1" u="sng" dirty="0" smtClean="0">
                  <a:latin typeface="Courier New" pitchFamily="-65" charset="0"/>
                </a:rPr>
                <a:t>t0</a:t>
              </a:r>
              <a:r>
                <a:rPr lang="en-US" sz="2200" b="1" dirty="0" smtClean="0">
                  <a:solidFill>
                    <a:schemeClr val="tx1"/>
                  </a:solidFill>
                  <a:latin typeface="Courier New" pitchFamily="-65" charset="0"/>
                </a:rPr>
                <a:t>, $</a:t>
              </a:r>
              <a:r>
                <a:rPr lang="en-US" sz="2200" b="1" dirty="0">
                  <a:solidFill>
                    <a:schemeClr val="tx1"/>
                  </a:solidFill>
                  <a:latin typeface="Courier New" pitchFamily="-65" charset="0"/>
                </a:rPr>
                <a:t>t10</a:t>
              </a:r>
            </a:p>
          </p:txBody>
        </p:sp>
      </p:grpSp>
      <p:sp>
        <p:nvSpPr>
          <p:cNvPr id="10" name="Slide Number Placeholder 9"/>
          <p:cNvSpPr>
            <a:spLocks noGrp="1"/>
          </p:cNvSpPr>
          <p:nvPr>
            <p:ph type="sldNum" sz="quarter" idx="4"/>
          </p:nvPr>
        </p:nvSpPr>
        <p:spPr/>
        <p:txBody>
          <a:bodyPr/>
          <a:lstStyle/>
          <a:p>
            <a:fld id="{101B89B9-A634-43DB-BA68-EB47C349C293}" type="slidenum">
              <a:rPr lang="en-CA" smtClean="0"/>
              <a:pPr/>
              <a:t>7</a:t>
            </a:fld>
            <a:endParaRPr lang="en-CA"/>
          </a:p>
        </p:txBody>
      </p:sp>
    </p:spTree>
    <p:extLst>
      <p:ext uri="{BB962C8B-B14F-4D97-AF65-F5344CB8AC3E}">
        <p14:creationId xmlns="" xmlns:p14="http://schemas.microsoft.com/office/powerpoint/2010/main" val="47855419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4259" name="Rectangle 3"/>
          <p:cNvSpPr>
            <a:spLocks noGrp="1" noChangeArrowheads="1"/>
          </p:cNvSpPr>
          <p:nvPr>
            <p:ph type="title"/>
          </p:nvPr>
        </p:nvSpPr>
        <p:spPr>
          <a:xfrm>
            <a:off x="533400" y="152400"/>
            <a:ext cx="8153400" cy="422275"/>
          </a:xfrm>
        </p:spPr>
        <p:txBody>
          <a:bodyPr/>
          <a:lstStyle/>
          <a:p>
            <a:r>
              <a:rPr lang="en-US" dirty="0" smtClean="0"/>
              <a:t>Data Hazard Type 1 (2/2)</a:t>
            </a:r>
            <a:endParaRPr lang="en-US" dirty="0"/>
          </a:p>
        </p:txBody>
      </p:sp>
      <p:sp>
        <p:nvSpPr>
          <p:cNvPr id="170" name="Content Placeholder 169"/>
          <p:cNvSpPr>
            <a:spLocks noGrp="1"/>
          </p:cNvSpPr>
          <p:nvPr>
            <p:ph idx="1"/>
          </p:nvPr>
        </p:nvSpPr>
        <p:spPr>
          <a:xfrm>
            <a:off x="533400" y="685800"/>
            <a:ext cx="8229600" cy="716093"/>
          </a:xfrm>
        </p:spPr>
        <p:txBody>
          <a:bodyPr/>
          <a:lstStyle/>
          <a:p>
            <a:r>
              <a:rPr lang="en-US" dirty="0" smtClean="0"/>
              <a:t>Data-flow backward in time are hazards. </a:t>
            </a:r>
            <a:br>
              <a:rPr lang="en-US" dirty="0" smtClean="0"/>
            </a:br>
            <a:r>
              <a:rPr lang="en-US" dirty="0" smtClean="0"/>
              <a:t>This case is a </a:t>
            </a:r>
            <a:r>
              <a:rPr lang="en-US" dirty="0" smtClean="0">
                <a:solidFill>
                  <a:srgbClr val="FF0000"/>
                </a:solidFill>
              </a:rPr>
              <a:t>read before write </a:t>
            </a:r>
            <a:r>
              <a:rPr lang="en-US" dirty="0" smtClean="0"/>
              <a:t>data hazard.</a:t>
            </a:r>
            <a:endParaRPr lang="en-US" dirty="0"/>
          </a:p>
        </p:txBody>
      </p:sp>
      <p:grpSp>
        <p:nvGrpSpPr>
          <p:cNvPr id="2" name="Group 4"/>
          <p:cNvGrpSpPr>
            <a:grpSpLocks/>
          </p:cNvGrpSpPr>
          <p:nvPr/>
        </p:nvGrpSpPr>
        <p:grpSpPr bwMode="auto">
          <a:xfrm>
            <a:off x="3581400" y="2057400"/>
            <a:ext cx="4800600" cy="4470400"/>
            <a:chOff x="2245" y="1216"/>
            <a:chExt cx="3024" cy="2816"/>
          </a:xfrm>
        </p:grpSpPr>
        <p:sp>
          <p:nvSpPr>
            <p:cNvPr id="2784261" name="Line 5"/>
            <p:cNvSpPr>
              <a:spLocks noChangeShapeType="1"/>
            </p:cNvSpPr>
            <p:nvPr/>
          </p:nvSpPr>
          <p:spPr bwMode="auto">
            <a:xfrm>
              <a:off x="2245" y="1216"/>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4262" name="Line 6"/>
            <p:cNvSpPr>
              <a:spLocks noChangeShapeType="1"/>
            </p:cNvSpPr>
            <p:nvPr/>
          </p:nvSpPr>
          <p:spPr bwMode="auto">
            <a:xfrm>
              <a:off x="2677" y="1216"/>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4263" name="Line 7"/>
            <p:cNvSpPr>
              <a:spLocks noChangeShapeType="1"/>
            </p:cNvSpPr>
            <p:nvPr/>
          </p:nvSpPr>
          <p:spPr bwMode="auto">
            <a:xfrm>
              <a:off x="3109" y="1216"/>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4264" name="Line 8"/>
            <p:cNvSpPr>
              <a:spLocks noChangeShapeType="1"/>
            </p:cNvSpPr>
            <p:nvPr/>
          </p:nvSpPr>
          <p:spPr bwMode="auto">
            <a:xfrm>
              <a:off x="3541" y="1216"/>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4265" name="Line 9"/>
            <p:cNvSpPr>
              <a:spLocks noChangeShapeType="1"/>
            </p:cNvSpPr>
            <p:nvPr/>
          </p:nvSpPr>
          <p:spPr bwMode="auto">
            <a:xfrm>
              <a:off x="3973" y="1216"/>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4266" name="Line 10"/>
            <p:cNvSpPr>
              <a:spLocks noChangeShapeType="1"/>
            </p:cNvSpPr>
            <p:nvPr/>
          </p:nvSpPr>
          <p:spPr bwMode="auto">
            <a:xfrm>
              <a:off x="4405" y="1216"/>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4267" name="Line 11"/>
            <p:cNvSpPr>
              <a:spLocks noChangeShapeType="1"/>
            </p:cNvSpPr>
            <p:nvPr/>
          </p:nvSpPr>
          <p:spPr bwMode="auto">
            <a:xfrm>
              <a:off x="4837" y="1216"/>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sp>
          <p:nvSpPr>
            <p:cNvPr id="2784268" name="Line 12"/>
            <p:cNvSpPr>
              <a:spLocks noChangeShapeType="1"/>
            </p:cNvSpPr>
            <p:nvPr/>
          </p:nvSpPr>
          <p:spPr bwMode="auto">
            <a:xfrm>
              <a:off x="5269" y="1216"/>
              <a:ext cx="0" cy="2816"/>
            </a:xfrm>
            <a:prstGeom prst="line">
              <a:avLst/>
            </a:prstGeom>
            <a:noFill/>
            <a:ln w="25400">
              <a:solidFill>
                <a:schemeClr val="tx1"/>
              </a:solidFill>
              <a:prstDash val="sysDot"/>
              <a:round/>
              <a:headEnd/>
              <a:tailEnd/>
            </a:ln>
            <a:effectLst/>
          </p:spPr>
          <p:txBody>
            <a:bodyPr wrap="none" anchor="ctr">
              <a:prstTxWarp prst="textNoShape">
                <a:avLst/>
              </a:prstTxWarp>
            </a:bodyPr>
            <a:lstStyle/>
            <a:p>
              <a:endParaRPr lang="en-US"/>
            </a:p>
          </p:txBody>
        </p:sp>
      </p:grpSp>
      <p:grpSp>
        <p:nvGrpSpPr>
          <p:cNvPr id="3" name="Group 13"/>
          <p:cNvGrpSpPr>
            <a:grpSpLocks/>
          </p:cNvGrpSpPr>
          <p:nvPr/>
        </p:nvGrpSpPr>
        <p:grpSpPr bwMode="auto">
          <a:xfrm>
            <a:off x="736600" y="3390900"/>
            <a:ext cx="6191250" cy="763588"/>
            <a:chOff x="464" y="1896"/>
            <a:chExt cx="3900" cy="481"/>
          </a:xfrm>
        </p:grpSpPr>
        <p:sp>
          <p:nvSpPr>
            <p:cNvPr id="2784270" name="Freeform 14" descr="25%"/>
            <p:cNvSpPr>
              <a:spLocks/>
            </p:cNvSpPr>
            <p:nvPr/>
          </p:nvSpPr>
          <p:spPr bwMode="auto">
            <a:xfrm>
              <a:off x="2895" y="1992"/>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pattFill prst="pct25">
              <a:fgClr>
                <a:schemeClr val="accent1"/>
              </a:fgClr>
              <a:bgClr>
                <a:srgbClr val="FFFFFF"/>
              </a:bgClr>
            </a:patt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271" name="Rectangle 15"/>
            <p:cNvSpPr>
              <a:spLocks noChangeArrowheads="1"/>
            </p:cNvSpPr>
            <p:nvPr/>
          </p:nvSpPr>
          <p:spPr bwMode="auto">
            <a:xfrm>
              <a:off x="464" y="1993"/>
              <a:ext cx="1353" cy="27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200" b="1" dirty="0">
                  <a:solidFill>
                    <a:schemeClr val="tx1"/>
                  </a:solidFill>
                  <a:latin typeface="Arial" pitchFamily="-65" charset="0"/>
                </a:rPr>
                <a:t>sub $t4,</a:t>
              </a:r>
              <a:r>
                <a:rPr lang="en-US" sz="2200" b="1" u="sng" dirty="0">
                  <a:solidFill>
                    <a:schemeClr val="accent2"/>
                  </a:solidFill>
                  <a:latin typeface="Arial" pitchFamily="-65" charset="0"/>
                </a:rPr>
                <a:t>$t0</a:t>
              </a:r>
              <a:r>
                <a:rPr lang="en-US" sz="2200" b="1" dirty="0">
                  <a:solidFill>
                    <a:schemeClr val="tx1"/>
                  </a:solidFill>
                  <a:latin typeface="Arial" pitchFamily="-65" charset="0"/>
                </a:rPr>
                <a:t>,$t3</a:t>
              </a:r>
            </a:p>
          </p:txBody>
        </p:sp>
        <p:grpSp>
          <p:nvGrpSpPr>
            <p:cNvPr id="4" name="Group 16"/>
            <p:cNvGrpSpPr>
              <a:grpSpLocks/>
            </p:cNvGrpSpPr>
            <p:nvPr/>
          </p:nvGrpSpPr>
          <p:grpSpPr bwMode="auto">
            <a:xfrm>
              <a:off x="3203" y="1896"/>
              <a:ext cx="223" cy="481"/>
              <a:chOff x="3278" y="1701"/>
              <a:chExt cx="223" cy="481"/>
            </a:xfrm>
          </p:grpSpPr>
          <p:sp>
            <p:nvSpPr>
              <p:cNvPr id="2784273" name="Freeform 17"/>
              <p:cNvSpPr>
                <a:spLocks/>
              </p:cNvSpPr>
              <p:nvPr/>
            </p:nvSpPr>
            <p:spPr bwMode="auto">
              <a:xfrm>
                <a:off x="3288" y="1701"/>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274" name="Rectangle 18"/>
              <p:cNvSpPr>
                <a:spLocks noChangeArrowheads="1"/>
              </p:cNvSpPr>
              <p:nvPr/>
            </p:nvSpPr>
            <p:spPr bwMode="auto">
              <a:xfrm rot="5400000">
                <a:off x="3191" y="1824"/>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grpSp>
          <p:nvGrpSpPr>
            <p:cNvPr id="5" name="Group 19"/>
            <p:cNvGrpSpPr>
              <a:grpSpLocks/>
            </p:cNvGrpSpPr>
            <p:nvPr/>
          </p:nvGrpSpPr>
          <p:grpSpPr bwMode="auto">
            <a:xfrm>
              <a:off x="2287" y="1992"/>
              <a:ext cx="340" cy="289"/>
              <a:chOff x="2362" y="1797"/>
              <a:chExt cx="340" cy="289"/>
            </a:xfrm>
          </p:grpSpPr>
          <p:sp>
            <p:nvSpPr>
              <p:cNvPr id="2784276" name="Rectangle 20"/>
              <p:cNvSpPr>
                <a:spLocks noChangeArrowheads="1"/>
              </p:cNvSpPr>
              <p:nvPr/>
            </p:nvSpPr>
            <p:spPr bwMode="auto">
              <a:xfrm>
                <a:off x="2368" y="1799"/>
                <a:ext cx="228" cy="210"/>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r>
                  <a:rPr lang="en-US" sz="1600" b="1">
                    <a:solidFill>
                      <a:schemeClr val="tx1"/>
                    </a:solidFill>
                    <a:latin typeface="Times" pitchFamily="-65" charset="0"/>
                  </a:rPr>
                  <a:t>I$</a:t>
                </a:r>
              </a:p>
            </p:txBody>
          </p:sp>
          <p:grpSp>
            <p:nvGrpSpPr>
              <p:cNvPr id="6" name="Group 21"/>
              <p:cNvGrpSpPr>
                <a:grpSpLocks/>
              </p:cNvGrpSpPr>
              <p:nvPr/>
            </p:nvGrpSpPr>
            <p:grpSpPr bwMode="auto">
              <a:xfrm>
                <a:off x="2362" y="1797"/>
                <a:ext cx="340" cy="289"/>
                <a:chOff x="2362" y="1797"/>
                <a:chExt cx="340" cy="289"/>
              </a:xfrm>
            </p:grpSpPr>
            <p:sp>
              <p:nvSpPr>
                <p:cNvPr id="2784278" name="Freeform 22"/>
                <p:cNvSpPr>
                  <a:spLocks/>
                </p:cNvSpPr>
                <p:nvPr/>
              </p:nvSpPr>
              <p:spPr bwMode="auto">
                <a:xfrm>
                  <a:off x="2362" y="1797"/>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279" name="Freeform 23"/>
                <p:cNvSpPr>
                  <a:spLocks/>
                </p:cNvSpPr>
                <p:nvPr/>
              </p:nvSpPr>
              <p:spPr bwMode="auto">
                <a:xfrm>
                  <a:off x="2531" y="1797"/>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84280" name="Rectangle 24"/>
            <p:cNvSpPr>
              <a:spLocks noChangeArrowheads="1"/>
            </p:cNvSpPr>
            <p:nvPr/>
          </p:nvSpPr>
          <p:spPr bwMode="auto">
            <a:xfrm>
              <a:off x="2728" y="1999"/>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84281" name="Freeform 25"/>
            <p:cNvSpPr>
              <a:spLocks/>
            </p:cNvSpPr>
            <p:nvPr/>
          </p:nvSpPr>
          <p:spPr bwMode="auto">
            <a:xfrm>
              <a:off x="2747" y="1992"/>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282" name="Line 26"/>
            <p:cNvSpPr>
              <a:spLocks noChangeShapeType="1"/>
            </p:cNvSpPr>
            <p:nvPr/>
          </p:nvSpPr>
          <p:spPr bwMode="auto">
            <a:xfrm>
              <a:off x="2632" y="2136"/>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283" name="Freeform 27"/>
            <p:cNvSpPr>
              <a:spLocks/>
            </p:cNvSpPr>
            <p:nvPr/>
          </p:nvSpPr>
          <p:spPr bwMode="auto">
            <a:xfrm>
              <a:off x="2694" y="2040"/>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284" name="Line 28"/>
            <p:cNvSpPr>
              <a:spLocks noChangeShapeType="1"/>
            </p:cNvSpPr>
            <p:nvPr/>
          </p:nvSpPr>
          <p:spPr bwMode="auto">
            <a:xfrm>
              <a:off x="3048" y="2040"/>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285" name="Rectangle 29"/>
            <p:cNvSpPr>
              <a:spLocks noChangeArrowheads="1"/>
            </p:cNvSpPr>
            <p:nvPr/>
          </p:nvSpPr>
          <p:spPr bwMode="auto">
            <a:xfrm>
              <a:off x="3545" y="1994"/>
              <a:ext cx="30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7" name="Group 30"/>
            <p:cNvGrpSpPr>
              <a:grpSpLocks/>
            </p:cNvGrpSpPr>
            <p:nvPr/>
          </p:nvGrpSpPr>
          <p:grpSpPr bwMode="auto">
            <a:xfrm>
              <a:off x="3596" y="1992"/>
              <a:ext cx="325" cy="289"/>
              <a:chOff x="3671" y="1797"/>
              <a:chExt cx="325" cy="289"/>
            </a:xfrm>
          </p:grpSpPr>
          <p:sp>
            <p:nvSpPr>
              <p:cNvPr id="2784287" name="Freeform 31"/>
              <p:cNvSpPr>
                <a:spLocks/>
              </p:cNvSpPr>
              <p:nvPr/>
            </p:nvSpPr>
            <p:spPr bwMode="auto">
              <a:xfrm>
                <a:off x="3671" y="1797"/>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288" name="Freeform 32"/>
              <p:cNvSpPr>
                <a:spLocks/>
              </p:cNvSpPr>
              <p:nvPr/>
            </p:nvSpPr>
            <p:spPr bwMode="auto">
              <a:xfrm>
                <a:off x="3832" y="1797"/>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4289" name="Rectangle 33"/>
            <p:cNvSpPr>
              <a:spLocks noChangeArrowheads="1"/>
            </p:cNvSpPr>
            <p:nvPr/>
          </p:nvSpPr>
          <p:spPr bwMode="auto">
            <a:xfrm>
              <a:off x="4037" y="1994"/>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8" name="Group 34"/>
            <p:cNvGrpSpPr>
              <a:grpSpLocks/>
            </p:cNvGrpSpPr>
            <p:nvPr/>
          </p:nvGrpSpPr>
          <p:grpSpPr bwMode="auto">
            <a:xfrm>
              <a:off x="4064" y="1992"/>
              <a:ext cx="284" cy="289"/>
              <a:chOff x="4139" y="1797"/>
              <a:chExt cx="284" cy="289"/>
            </a:xfrm>
          </p:grpSpPr>
          <p:sp>
            <p:nvSpPr>
              <p:cNvPr id="2784291" name="Freeform 35"/>
              <p:cNvSpPr>
                <a:spLocks/>
              </p:cNvSpPr>
              <p:nvPr/>
            </p:nvSpPr>
            <p:spPr bwMode="auto">
              <a:xfrm>
                <a:off x="4139" y="1797"/>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292" name="Freeform 36"/>
              <p:cNvSpPr>
                <a:spLocks/>
              </p:cNvSpPr>
              <p:nvPr/>
            </p:nvSpPr>
            <p:spPr bwMode="auto">
              <a:xfrm>
                <a:off x="4280" y="1797"/>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4293" name="Line 37"/>
            <p:cNvSpPr>
              <a:spLocks noChangeShapeType="1"/>
            </p:cNvSpPr>
            <p:nvPr/>
          </p:nvSpPr>
          <p:spPr bwMode="auto">
            <a:xfrm>
              <a:off x="3917" y="2136"/>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294" name="Line 38"/>
            <p:cNvSpPr>
              <a:spLocks noChangeShapeType="1"/>
            </p:cNvSpPr>
            <p:nvPr/>
          </p:nvSpPr>
          <p:spPr bwMode="auto">
            <a:xfrm>
              <a:off x="3433" y="2136"/>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296" name="Line 40"/>
            <p:cNvSpPr>
              <a:spLocks noChangeShapeType="1"/>
            </p:cNvSpPr>
            <p:nvPr/>
          </p:nvSpPr>
          <p:spPr bwMode="auto">
            <a:xfrm>
              <a:off x="3048" y="2232"/>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grpSp>
        <p:nvGrpSpPr>
          <p:cNvPr id="9" name="Group 42"/>
          <p:cNvGrpSpPr>
            <a:grpSpLocks/>
          </p:cNvGrpSpPr>
          <p:nvPr/>
        </p:nvGrpSpPr>
        <p:grpSpPr bwMode="auto">
          <a:xfrm>
            <a:off x="711200" y="4102100"/>
            <a:ext cx="6894513" cy="763588"/>
            <a:chOff x="448" y="2344"/>
            <a:chExt cx="4343" cy="481"/>
          </a:xfrm>
        </p:grpSpPr>
        <p:sp>
          <p:nvSpPr>
            <p:cNvPr id="2784299" name="Line 43"/>
            <p:cNvSpPr>
              <a:spLocks noChangeShapeType="1"/>
            </p:cNvSpPr>
            <p:nvPr/>
          </p:nvSpPr>
          <p:spPr bwMode="auto">
            <a:xfrm>
              <a:off x="3475" y="2488"/>
              <a:ext cx="173"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00" name="Freeform 44" descr="25%"/>
            <p:cNvSpPr>
              <a:spLocks/>
            </p:cNvSpPr>
            <p:nvPr/>
          </p:nvSpPr>
          <p:spPr bwMode="auto">
            <a:xfrm>
              <a:off x="3322" y="2440"/>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pattFill prst="pct25">
              <a:fgClr>
                <a:schemeClr val="accent1"/>
              </a:fgClr>
              <a:bgClr>
                <a:srgbClr val="FFFFFF"/>
              </a:bgClr>
            </a:patt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01" name="Rectangle 45"/>
            <p:cNvSpPr>
              <a:spLocks noChangeArrowheads="1"/>
            </p:cNvSpPr>
            <p:nvPr/>
          </p:nvSpPr>
          <p:spPr bwMode="auto">
            <a:xfrm>
              <a:off x="448" y="2449"/>
              <a:ext cx="1353" cy="27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200" b="1" dirty="0">
                  <a:solidFill>
                    <a:schemeClr val="tx1"/>
                  </a:solidFill>
                  <a:latin typeface="Arial" pitchFamily="-65" charset="0"/>
                </a:rPr>
                <a:t>and $t5,</a:t>
              </a:r>
              <a:r>
                <a:rPr lang="en-US" sz="2200" b="1" u="sng" dirty="0">
                  <a:solidFill>
                    <a:schemeClr val="accent2"/>
                  </a:solidFill>
                  <a:latin typeface="Arial" pitchFamily="-65" charset="0"/>
                </a:rPr>
                <a:t>$t0</a:t>
              </a:r>
              <a:r>
                <a:rPr lang="en-US" sz="2200" b="1" dirty="0">
                  <a:solidFill>
                    <a:schemeClr val="tx1"/>
                  </a:solidFill>
                  <a:latin typeface="Arial" pitchFamily="-65" charset="0"/>
                </a:rPr>
                <a:t>,$t6</a:t>
              </a:r>
            </a:p>
          </p:txBody>
        </p:sp>
        <p:grpSp>
          <p:nvGrpSpPr>
            <p:cNvPr id="10" name="Group 47"/>
            <p:cNvGrpSpPr>
              <a:grpSpLocks/>
            </p:cNvGrpSpPr>
            <p:nvPr/>
          </p:nvGrpSpPr>
          <p:grpSpPr bwMode="auto">
            <a:xfrm>
              <a:off x="3630" y="2344"/>
              <a:ext cx="223" cy="481"/>
              <a:chOff x="3705" y="2149"/>
              <a:chExt cx="223" cy="481"/>
            </a:xfrm>
          </p:grpSpPr>
          <p:sp>
            <p:nvSpPr>
              <p:cNvPr id="2784304" name="Freeform 48"/>
              <p:cNvSpPr>
                <a:spLocks/>
              </p:cNvSpPr>
              <p:nvPr/>
            </p:nvSpPr>
            <p:spPr bwMode="auto">
              <a:xfrm>
                <a:off x="3715" y="2149"/>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05" name="Rectangle 49"/>
              <p:cNvSpPr>
                <a:spLocks noChangeArrowheads="1"/>
              </p:cNvSpPr>
              <p:nvPr/>
            </p:nvSpPr>
            <p:spPr bwMode="auto">
              <a:xfrm rot="5400000">
                <a:off x="3618" y="2272"/>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grpSp>
          <p:nvGrpSpPr>
            <p:cNvPr id="11" name="Group 50"/>
            <p:cNvGrpSpPr>
              <a:grpSpLocks/>
            </p:cNvGrpSpPr>
            <p:nvPr/>
          </p:nvGrpSpPr>
          <p:grpSpPr bwMode="auto">
            <a:xfrm>
              <a:off x="2714" y="2440"/>
              <a:ext cx="340" cy="289"/>
              <a:chOff x="2789" y="2245"/>
              <a:chExt cx="340" cy="289"/>
            </a:xfrm>
          </p:grpSpPr>
          <p:sp>
            <p:nvSpPr>
              <p:cNvPr id="2784307" name="Rectangle 51"/>
              <p:cNvSpPr>
                <a:spLocks noChangeArrowheads="1"/>
              </p:cNvSpPr>
              <p:nvPr/>
            </p:nvSpPr>
            <p:spPr bwMode="auto">
              <a:xfrm>
                <a:off x="2795" y="2247"/>
                <a:ext cx="228" cy="210"/>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r>
                  <a:rPr lang="en-US" sz="1600" b="1">
                    <a:solidFill>
                      <a:schemeClr val="tx1"/>
                    </a:solidFill>
                    <a:latin typeface="Times" pitchFamily="-65" charset="0"/>
                  </a:rPr>
                  <a:t>I$</a:t>
                </a:r>
              </a:p>
            </p:txBody>
          </p:sp>
          <p:grpSp>
            <p:nvGrpSpPr>
              <p:cNvPr id="12" name="Group 52"/>
              <p:cNvGrpSpPr>
                <a:grpSpLocks/>
              </p:cNvGrpSpPr>
              <p:nvPr/>
            </p:nvGrpSpPr>
            <p:grpSpPr bwMode="auto">
              <a:xfrm>
                <a:off x="2789" y="2245"/>
                <a:ext cx="340" cy="289"/>
                <a:chOff x="2789" y="2245"/>
                <a:chExt cx="340" cy="289"/>
              </a:xfrm>
            </p:grpSpPr>
            <p:sp>
              <p:nvSpPr>
                <p:cNvPr id="2784309" name="Freeform 53"/>
                <p:cNvSpPr>
                  <a:spLocks/>
                </p:cNvSpPr>
                <p:nvPr/>
              </p:nvSpPr>
              <p:spPr bwMode="auto">
                <a:xfrm>
                  <a:off x="2789" y="2245"/>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10" name="Freeform 54"/>
                <p:cNvSpPr>
                  <a:spLocks/>
                </p:cNvSpPr>
                <p:nvPr/>
              </p:nvSpPr>
              <p:spPr bwMode="auto">
                <a:xfrm>
                  <a:off x="2958" y="2245"/>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84311" name="Rectangle 55"/>
            <p:cNvSpPr>
              <a:spLocks noChangeArrowheads="1"/>
            </p:cNvSpPr>
            <p:nvPr/>
          </p:nvSpPr>
          <p:spPr bwMode="auto">
            <a:xfrm>
              <a:off x="3155" y="2447"/>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84312" name="Freeform 56"/>
            <p:cNvSpPr>
              <a:spLocks/>
            </p:cNvSpPr>
            <p:nvPr/>
          </p:nvSpPr>
          <p:spPr bwMode="auto">
            <a:xfrm>
              <a:off x="3174" y="2440"/>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13" name="Line 57"/>
            <p:cNvSpPr>
              <a:spLocks noChangeShapeType="1"/>
            </p:cNvSpPr>
            <p:nvPr/>
          </p:nvSpPr>
          <p:spPr bwMode="auto">
            <a:xfrm>
              <a:off x="3059" y="2584"/>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14" name="Freeform 58"/>
            <p:cNvSpPr>
              <a:spLocks/>
            </p:cNvSpPr>
            <p:nvPr/>
          </p:nvSpPr>
          <p:spPr bwMode="auto">
            <a:xfrm>
              <a:off x="3121" y="2488"/>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15" name="Rectangle 59"/>
            <p:cNvSpPr>
              <a:spLocks noChangeArrowheads="1"/>
            </p:cNvSpPr>
            <p:nvPr/>
          </p:nvSpPr>
          <p:spPr bwMode="auto">
            <a:xfrm>
              <a:off x="3972" y="2442"/>
              <a:ext cx="30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13" name="Group 60"/>
            <p:cNvGrpSpPr>
              <a:grpSpLocks/>
            </p:cNvGrpSpPr>
            <p:nvPr/>
          </p:nvGrpSpPr>
          <p:grpSpPr bwMode="auto">
            <a:xfrm>
              <a:off x="4023" y="2440"/>
              <a:ext cx="325" cy="289"/>
              <a:chOff x="4098" y="2245"/>
              <a:chExt cx="325" cy="289"/>
            </a:xfrm>
          </p:grpSpPr>
          <p:sp>
            <p:nvSpPr>
              <p:cNvPr id="2784317" name="Freeform 61"/>
              <p:cNvSpPr>
                <a:spLocks/>
              </p:cNvSpPr>
              <p:nvPr/>
            </p:nvSpPr>
            <p:spPr bwMode="auto">
              <a:xfrm>
                <a:off x="4098" y="2245"/>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18" name="Freeform 62"/>
              <p:cNvSpPr>
                <a:spLocks/>
              </p:cNvSpPr>
              <p:nvPr/>
            </p:nvSpPr>
            <p:spPr bwMode="auto">
              <a:xfrm>
                <a:off x="4259" y="2245"/>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4319" name="Rectangle 63"/>
            <p:cNvSpPr>
              <a:spLocks noChangeArrowheads="1"/>
            </p:cNvSpPr>
            <p:nvPr/>
          </p:nvSpPr>
          <p:spPr bwMode="auto">
            <a:xfrm>
              <a:off x="4464" y="2442"/>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14" name="Group 64"/>
            <p:cNvGrpSpPr>
              <a:grpSpLocks/>
            </p:cNvGrpSpPr>
            <p:nvPr/>
          </p:nvGrpSpPr>
          <p:grpSpPr bwMode="auto">
            <a:xfrm>
              <a:off x="4491" y="2440"/>
              <a:ext cx="284" cy="289"/>
              <a:chOff x="4566" y="2245"/>
              <a:chExt cx="284" cy="289"/>
            </a:xfrm>
          </p:grpSpPr>
          <p:sp>
            <p:nvSpPr>
              <p:cNvPr id="2784321" name="Freeform 65"/>
              <p:cNvSpPr>
                <a:spLocks/>
              </p:cNvSpPr>
              <p:nvPr/>
            </p:nvSpPr>
            <p:spPr bwMode="auto">
              <a:xfrm>
                <a:off x="4566" y="2245"/>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22" name="Freeform 66"/>
              <p:cNvSpPr>
                <a:spLocks/>
              </p:cNvSpPr>
              <p:nvPr/>
            </p:nvSpPr>
            <p:spPr bwMode="auto">
              <a:xfrm>
                <a:off x="4707" y="2245"/>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4323" name="Line 67"/>
            <p:cNvSpPr>
              <a:spLocks noChangeShapeType="1"/>
            </p:cNvSpPr>
            <p:nvPr/>
          </p:nvSpPr>
          <p:spPr bwMode="auto">
            <a:xfrm>
              <a:off x="4344" y="2584"/>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24" name="Line 68"/>
            <p:cNvSpPr>
              <a:spLocks noChangeShapeType="1"/>
            </p:cNvSpPr>
            <p:nvPr/>
          </p:nvSpPr>
          <p:spPr bwMode="auto">
            <a:xfrm>
              <a:off x="3860" y="2584"/>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25" name="Line 69"/>
            <p:cNvSpPr>
              <a:spLocks noChangeShapeType="1"/>
            </p:cNvSpPr>
            <p:nvPr/>
          </p:nvSpPr>
          <p:spPr bwMode="auto">
            <a:xfrm>
              <a:off x="3475" y="2680"/>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grpSp>
        <p:nvGrpSpPr>
          <p:cNvPr id="15" name="Group 71"/>
          <p:cNvGrpSpPr>
            <a:grpSpLocks/>
          </p:cNvGrpSpPr>
          <p:nvPr/>
        </p:nvGrpSpPr>
        <p:grpSpPr bwMode="auto">
          <a:xfrm>
            <a:off x="685800" y="4813300"/>
            <a:ext cx="7597775" cy="763588"/>
            <a:chOff x="432" y="2792"/>
            <a:chExt cx="4786" cy="481"/>
          </a:xfrm>
        </p:grpSpPr>
        <p:sp>
          <p:nvSpPr>
            <p:cNvPr id="2784328" name="Line 72"/>
            <p:cNvSpPr>
              <a:spLocks noChangeShapeType="1"/>
            </p:cNvSpPr>
            <p:nvPr/>
          </p:nvSpPr>
          <p:spPr bwMode="auto">
            <a:xfrm>
              <a:off x="3902" y="2936"/>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29" name="Freeform 73" descr="25%"/>
            <p:cNvSpPr>
              <a:spLocks/>
            </p:cNvSpPr>
            <p:nvPr/>
          </p:nvSpPr>
          <p:spPr bwMode="auto">
            <a:xfrm>
              <a:off x="3749" y="2888"/>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pattFill prst="pct25">
              <a:fgClr>
                <a:schemeClr val="accent1"/>
              </a:fgClr>
              <a:bgClr>
                <a:srgbClr val="FFFFFF"/>
              </a:bgClr>
            </a:patt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30" name="Rectangle 74"/>
            <p:cNvSpPr>
              <a:spLocks noChangeArrowheads="1"/>
            </p:cNvSpPr>
            <p:nvPr/>
          </p:nvSpPr>
          <p:spPr bwMode="auto">
            <a:xfrm>
              <a:off x="432" y="2905"/>
              <a:ext cx="1362" cy="27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200" b="1" dirty="0">
                  <a:solidFill>
                    <a:schemeClr val="tx1"/>
                  </a:solidFill>
                  <a:latin typeface="Arial" pitchFamily="-65" charset="0"/>
                </a:rPr>
                <a:t>or   </a:t>
              </a:r>
              <a:r>
                <a:rPr lang="en-US" sz="2200" b="1" dirty="0" smtClean="0">
                  <a:solidFill>
                    <a:schemeClr val="tx1"/>
                  </a:solidFill>
                  <a:latin typeface="Arial" pitchFamily="-65" charset="0"/>
                </a:rPr>
                <a:t> $</a:t>
              </a:r>
              <a:r>
                <a:rPr lang="en-US" sz="2200" b="1" dirty="0">
                  <a:solidFill>
                    <a:schemeClr val="tx1"/>
                  </a:solidFill>
                  <a:latin typeface="Arial" pitchFamily="-65" charset="0"/>
                </a:rPr>
                <a:t>t7,</a:t>
              </a:r>
              <a:r>
                <a:rPr lang="en-US" sz="2200" b="1" u="sng" dirty="0">
                  <a:solidFill>
                    <a:schemeClr val="accent2"/>
                  </a:solidFill>
                  <a:latin typeface="Arial" pitchFamily="-65" charset="0"/>
                </a:rPr>
                <a:t>$t0</a:t>
              </a:r>
              <a:r>
                <a:rPr lang="en-US" sz="2200" b="1" dirty="0">
                  <a:solidFill>
                    <a:schemeClr val="tx1"/>
                  </a:solidFill>
                  <a:latin typeface="Arial" pitchFamily="-65" charset="0"/>
                </a:rPr>
                <a:t>,$t8</a:t>
              </a:r>
            </a:p>
          </p:txBody>
        </p:sp>
        <p:sp>
          <p:nvSpPr>
            <p:cNvPr id="2784331" name="Freeform 75"/>
            <p:cNvSpPr>
              <a:spLocks/>
            </p:cNvSpPr>
            <p:nvPr/>
          </p:nvSpPr>
          <p:spPr bwMode="auto">
            <a:xfrm>
              <a:off x="4067" y="2792"/>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33" name="Freeform 77"/>
            <p:cNvSpPr>
              <a:spLocks/>
            </p:cNvSpPr>
            <p:nvPr/>
          </p:nvSpPr>
          <p:spPr bwMode="auto">
            <a:xfrm>
              <a:off x="3141" y="2888"/>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34" name="Freeform 78"/>
            <p:cNvSpPr>
              <a:spLocks/>
            </p:cNvSpPr>
            <p:nvPr/>
          </p:nvSpPr>
          <p:spPr bwMode="auto">
            <a:xfrm>
              <a:off x="3310" y="2888"/>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35" name="Rectangle 79"/>
            <p:cNvSpPr>
              <a:spLocks noChangeArrowheads="1"/>
            </p:cNvSpPr>
            <p:nvPr/>
          </p:nvSpPr>
          <p:spPr bwMode="auto">
            <a:xfrm>
              <a:off x="3122" y="2890"/>
              <a:ext cx="228"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I$</a:t>
              </a:r>
            </a:p>
          </p:txBody>
        </p:sp>
        <p:sp>
          <p:nvSpPr>
            <p:cNvPr id="2784336" name="Rectangle 80"/>
            <p:cNvSpPr>
              <a:spLocks noChangeArrowheads="1"/>
            </p:cNvSpPr>
            <p:nvPr/>
          </p:nvSpPr>
          <p:spPr bwMode="auto">
            <a:xfrm rot="5400000">
              <a:off x="3970" y="2915"/>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sp>
          <p:nvSpPr>
            <p:cNvPr id="2784337" name="Rectangle 81"/>
            <p:cNvSpPr>
              <a:spLocks noChangeArrowheads="1"/>
            </p:cNvSpPr>
            <p:nvPr/>
          </p:nvSpPr>
          <p:spPr bwMode="auto">
            <a:xfrm>
              <a:off x="3582" y="2895"/>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84338" name="Freeform 82"/>
            <p:cNvSpPr>
              <a:spLocks/>
            </p:cNvSpPr>
            <p:nvPr/>
          </p:nvSpPr>
          <p:spPr bwMode="auto">
            <a:xfrm>
              <a:off x="3601" y="2888"/>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39" name="Line 83"/>
            <p:cNvSpPr>
              <a:spLocks noChangeShapeType="1"/>
            </p:cNvSpPr>
            <p:nvPr/>
          </p:nvSpPr>
          <p:spPr bwMode="auto">
            <a:xfrm>
              <a:off x="3486" y="3032"/>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40" name="Freeform 84"/>
            <p:cNvSpPr>
              <a:spLocks/>
            </p:cNvSpPr>
            <p:nvPr/>
          </p:nvSpPr>
          <p:spPr bwMode="auto">
            <a:xfrm>
              <a:off x="3548" y="2936"/>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41" name="Rectangle 85"/>
            <p:cNvSpPr>
              <a:spLocks noChangeArrowheads="1"/>
            </p:cNvSpPr>
            <p:nvPr/>
          </p:nvSpPr>
          <p:spPr bwMode="auto">
            <a:xfrm>
              <a:off x="4399" y="2890"/>
              <a:ext cx="30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sp>
          <p:nvSpPr>
            <p:cNvPr id="2784342" name="Freeform 86"/>
            <p:cNvSpPr>
              <a:spLocks/>
            </p:cNvSpPr>
            <p:nvPr/>
          </p:nvSpPr>
          <p:spPr bwMode="auto">
            <a:xfrm>
              <a:off x="4450" y="2888"/>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43" name="Freeform 87"/>
            <p:cNvSpPr>
              <a:spLocks/>
            </p:cNvSpPr>
            <p:nvPr/>
          </p:nvSpPr>
          <p:spPr bwMode="auto">
            <a:xfrm>
              <a:off x="4611" y="2888"/>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44" name="Rectangle 88"/>
            <p:cNvSpPr>
              <a:spLocks noChangeArrowheads="1"/>
            </p:cNvSpPr>
            <p:nvPr/>
          </p:nvSpPr>
          <p:spPr bwMode="auto">
            <a:xfrm>
              <a:off x="4891" y="2890"/>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84345" name="Freeform 89"/>
            <p:cNvSpPr>
              <a:spLocks/>
            </p:cNvSpPr>
            <p:nvPr/>
          </p:nvSpPr>
          <p:spPr bwMode="auto">
            <a:xfrm>
              <a:off x="4918" y="2888"/>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46" name="Freeform 90"/>
            <p:cNvSpPr>
              <a:spLocks/>
            </p:cNvSpPr>
            <p:nvPr/>
          </p:nvSpPr>
          <p:spPr bwMode="auto">
            <a:xfrm>
              <a:off x="5059" y="2888"/>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47" name="Line 91"/>
            <p:cNvSpPr>
              <a:spLocks noChangeShapeType="1"/>
            </p:cNvSpPr>
            <p:nvPr/>
          </p:nvSpPr>
          <p:spPr bwMode="auto">
            <a:xfrm>
              <a:off x="4771" y="3032"/>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48" name="Line 92"/>
            <p:cNvSpPr>
              <a:spLocks noChangeShapeType="1"/>
            </p:cNvSpPr>
            <p:nvPr/>
          </p:nvSpPr>
          <p:spPr bwMode="auto">
            <a:xfrm>
              <a:off x="4287" y="3032"/>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49" name="Line 93"/>
            <p:cNvSpPr>
              <a:spLocks noChangeShapeType="1"/>
            </p:cNvSpPr>
            <p:nvPr/>
          </p:nvSpPr>
          <p:spPr bwMode="auto">
            <a:xfrm>
              <a:off x="3902" y="3128"/>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grpSp>
        <p:nvGrpSpPr>
          <p:cNvPr id="16" name="Group 95"/>
          <p:cNvGrpSpPr>
            <a:grpSpLocks/>
          </p:cNvGrpSpPr>
          <p:nvPr/>
        </p:nvGrpSpPr>
        <p:grpSpPr bwMode="auto">
          <a:xfrm>
            <a:off x="711200" y="5524500"/>
            <a:ext cx="8250238" cy="763588"/>
            <a:chOff x="448" y="3240"/>
            <a:chExt cx="5197" cy="481"/>
          </a:xfrm>
        </p:grpSpPr>
        <p:sp>
          <p:nvSpPr>
            <p:cNvPr id="2784352" name="Rectangle 96"/>
            <p:cNvSpPr>
              <a:spLocks noChangeArrowheads="1"/>
            </p:cNvSpPr>
            <p:nvPr/>
          </p:nvSpPr>
          <p:spPr bwMode="auto">
            <a:xfrm>
              <a:off x="448" y="3361"/>
              <a:ext cx="1412" cy="27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200" b="1" dirty="0" err="1">
                  <a:solidFill>
                    <a:schemeClr val="tx1"/>
                  </a:solidFill>
                  <a:latin typeface="Arial" pitchFamily="-65" charset="0"/>
                </a:rPr>
                <a:t>xor</a:t>
              </a:r>
              <a:r>
                <a:rPr lang="en-US" sz="2200" b="1" dirty="0">
                  <a:solidFill>
                    <a:schemeClr val="tx1"/>
                  </a:solidFill>
                  <a:latin typeface="Arial" pitchFamily="-65" charset="0"/>
                </a:rPr>
                <a:t> $t9,</a:t>
              </a:r>
              <a:r>
                <a:rPr lang="en-US" sz="2200" b="1" u="sng" dirty="0">
                  <a:solidFill>
                    <a:srgbClr val="00FF00"/>
                  </a:solidFill>
                  <a:latin typeface="Arial" pitchFamily="-65" charset="0"/>
                </a:rPr>
                <a:t>$t0</a:t>
              </a:r>
              <a:r>
                <a:rPr lang="en-US" sz="2200" b="1" dirty="0">
                  <a:solidFill>
                    <a:schemeClr val="tx1"/>
                  </a:solidFill>
                  <a:latin typeface="Arial" pitchFamily="-65" charset="0"/>
                </a:rPr>
                <a:t>,$t10</a:t>
              </a:r>
            </a:p>
          </p:txBody>
        </p:sp>
        <p:grpSp>
          <p:nvGrpSpPr>
            <p:cNvPr id="17" name="Group 97"/>
            <p:cNvGrpSpPr>
              <a:grpSpLocks/>
            </p:cNvGrpSpPr>
            <p:nvPr/>
          </p:nvGrpSpPr>
          <p:grpSpPr bwMode="auto">
            <a:xfrm>
              <a:off x="3568" y="3240"/>
              <a:ext cx="2077" cy="481"/>
              <a:chOff x="3643" y="3045"/>
              <a:chExt cx="2077" cy="481"/>
            </a:xfrm>
          </p:grpSpPr>
          <p:grpSp>
            <p:nvGrpSpPr>
              <p:cNvPr id="18" name="Group 98"/>
              <p:cNvGrpSpPr>
                <a:grpSpLocks/>
              </p:cNvGrpSpPr>
              <p:nvPr/>
            </p:nvGrpSpPr>
            <p:grpSpPr bwMode="auto">
              <a:xfrm>
                <a:off x="4559" y="3045"/>
                <a:ext cx="223" cy="481"/>
                <a:chOff x="4559" y="3045"/>
                <a:chExt cx="223" cy="481"/>
              </a:xfrm>
            </p:grpSpPr>
            <p:sp>
              <p:nvSpPr>
                <p:cNvPr id="2784355" name="Freeform 99"/>
                <p:cNvSpPr>
                  <a:spLocks/>
                </p:cNvSpPr>
                <p:nvPr/>
              </p:nvSpPr>
              <p:spPr bwMode="auto">
                <a:xfrm>
                  <a:off x="4569" y="3045"/>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56" name="Rectangle 100"/>
                <p:cNvSpPr>
                  <a:spLocks noChangeArrowheads="1"/>
                </p:cNvSpPr>
                <p:nvPr/>
              </p:nvSpPr>
              <p:spPr bwMode="auto">
                <a:xfrm rot="5400000">
                  <a:off x="4472" y="3168"/>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ALU</a:t>
                  </a:r>
                </a:p>
              </p:txBody>
            </p:sp>
          </p:grpSp>
          <p:grpSp>
            <p:nvGrpSpPr>
              <p:cNvPr id="19" name="Group 101"/>
              <p:cNvGrpSpPr>
                <a:grpSpLocks/>
              </p:cNvGrpSpPr>
              <p:nvPr/>
            </p:nvGrpSpPr>
            <p:grpSpPr bwMode="auto">
              <a:xfrm>
                <a:off x="3643" y="3141"/>
                <a:ext cx="340" cy="289"/>
                <a:chOff x="3643" y="3141"/>
                <a:chExt cx="340" cy="289"/>
              </a:xfrm>
            </p:grpSpPr>
            <p:sp>
              <p:nvSpPr>
                <p:cNvPr id="2784358" name="Rectangle 102"/>
                <p:cNvSpPr>
                  <a:spLocks noChangeArrowheads="1"/>
                </p:cNvSpPr>
                <p:nvPr/>
              </p:nvSpPr>
              <p:spPr bwMode="auto">
                <a:xfrm>
                  <a:off x="3649" y="3143"/>
                  <a:ext cx="228" cy="210"/>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r>
                    <a:rPr lang="en-US" sz="1600" b="1">
                      <a:solidFill>
                        <a:schemeClr val="tx1"/>
                      </a:solidFill>
                      <a:latin typeface="Times" pitchFamily="-65" charset="0"/>
                    </a:rPr>
                    <a:t>I$</a:t>
                  </a:r>
                </a:p>
              </p:txBody>
            </p:sp>
            <p:grpSp>
              <p:nvGrpSpPr>
                <p:cNvPr id="20" name="Group 103"/>
                <p:cNvGrpSpPr>
                  <a:grpSpLocks/>
                </p:cNvGrpSpPr>
                <p:nvPr/>
              </p:nvGrpSpPr>
              <p:grpSpPr bwMode="auto">
                <a:xfrm>
                  <a:off x="3643" y="3141"/>
                  <a:ext cx="340" cy="289"/>
                  <a:chOff x="3643" y="3141"/>
                  <a:chExt cx="340" cy="289"/>
                </a:xfrm>
              </p:grpSpPr>
              <p:sp>
                <p:nvSpPr>
                  <p:cNvPr id="2784360" name="Freeform 104"/>
                  <p:cNvSpPr>
                    <a:spLocks/>
                  </p:cNvSpPr>
                  <p:nvPr/>
                </p:nvSpPr>
                <p:spPr bwMode="auto">
                  <a:xfrm>
                    <a:off x="3643" y="3141"/>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61" name="Freeform 105"/>
                  <p:cNvSpPr>
                    <a:spLocks/>
                  </p:cNvSpPr>
                  <p:nvPr/>
                </p:nvSpPr>
                <p:spPr bwMode="auto">
                  <a:xfrm>
                    <a:off x="3812" y="3141"/>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grpSp>
          <p:sp>
            <p:nvSpPr>
              <p:cNvPr id="2784362" name="Rectangle 106"/>
              <p:cNvSpPr>
                <a:spLocks noChangeArrowheads="1"/>
              </p:cNvSpPr>
              <p:nvPr/>
            </p:nvSpPr>
            <p:spPr bwMode="auto">
              <a:xfrm>
                <a:off x="4084" y="3148"/>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1" name="Group 107"/>
              <p:cNvGrpSpPr>
                <a:grpSpLocks/>
              </p:cNvGrpSpPr>
              <p:nvPr/>
            </p:nvGrpSpPr>
            <p:grpSpPr bwMode="auto">
              <a:xfrm>
                <a:off x="4103" y="3141"/>
                <a:ext cx="296" cy="289"/>
                <a:chOff x="4103" y="3141"/>
                <a:chExt cx="296" cy="289"/>
              </a:xfrm>
            </p:grpSpPr>
            <p:sp>
              <p:nvSpPr>
                <p:cNvPr id="2784364" name="Freeform 108"/>
                <p:cNvSpPr>
                  <a:spLocks/>
                </p:cNvSpPr>
                <p:nvPr/>
              </p:nvSpPr>
              <p:spPr bwMode="auto">
                <a:xfrm>
                  <a:off x="4103" y="3141"/>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65" name="Freeform 109"/>
                <p:cNvSpPr>
                  <a:spLocks/>
                </p:cNvSpPr>
                <p:nvPr/>
              </p:nvSpPr>
              <p:spPr bwMode="auto">
                <a:xfrm>
                  <a:off x="4251" y="3141"/>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4366" name="Line 110"/>
              <p:cNvSpPr>
                <a:spLocks noChangeShapeType="1"/>
              </p:cNvSpPr>
              <p:nvPr/>
            </p:nvSpPr>
            <p:spPr bwMode="auto">
              <a:xfrm>
                <a:off x="3988" y="3285"/>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67" name="Freeform 111"/>
              <p:cNvSpPr>
                <a:spLocks/>
              </p:cNvSpPr>
              <p:nvPr/>
            </p:nvSpPr>
            <p:spPr bwMode="auto">
              <a:xfrm>
                <a:off x="4050" y="3189"/>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68" name="Line 112"/>
              <p:cNvSpPr>
                <a:spLocks noChangeShapeType="1"/>
              </p:cNvSpPr>
              <p:nvPr/>
            </p:nvSpPr>
            <p:spPr bwMode="auto">
              <a:xfrm>
                <a:off x="4404" y="3189"/>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69" name="Rectangle 113"/>
              <p:cNvSpPr>
                <a:spLocks noChangeArrowheads="1"/>
              </p:cNvSpPr>
              <p:nvPr/>
            </p:nvSpPr>
            <p:spPr bwMode="auto">
              <a:xfrm>
                <a:off x="4901" y="3143"/>
                <a:ext cx="30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grpSp>
            <p:nvGrpSpPr>
              <p:cNvPr id="22" name="Group 114"/>
              <p:cNvGrpSpPr>
                <a:grpSpLocks/>
              </p:cNvGrpSpPr>
              <p:nvPr/>
            </p:nvGrpSpPr>
            <p:grpSpPr bwMode="auto">
              <a:xfrm>
                <a:off x="4952" y="3141"/>
                <a:ext cx="325" cy="289"/>
                <a:chOff x="4952" y="3141"/>
                <a:chExt cx="325" cy="289"/>
              </a:xfrm>
            </p:grpSpPr>
            <p:sp>
              <p:nvSpPr>
                <p:cNvPr id="2784371" name="Freeform 115"/>
                <p:cNvSpPr>
                  <a:spLocks/>
                </p:cNvSpPr>
                <p:nvPr/>
              </p:nvSpPr>
              <p:spPr bwMode="auto">
                <a:xfrm>
                  <a:off x="4952" y="3141"/>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72" name="Freeform 116"/>
                <p:cNvSpPr>
                  <a:spLocks/>
                </p:cNvSpPr>
                <p:nvPr/>
              </p:nvSpPr>
              <p:spPr bwMode="auto">
                <a:xfrm>
                  <a:off x="5113" y="3141"/>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4373" name="Rectangle 117"/>
              <p:cNvSpPr>
                <a:spLocks noChangeArrowheads="1"/>
              </p:cNvSpPr>
              <p:nvPr/>
            </p:nvSpPr>
            <p:spPr bwMode="auto">
              <a:xfrm>
                <a:off x="5393" y="3143"/>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grpSp>
            <p:nvGrpSpPr>
              <p:cNvPr id="23" name="Group 118"/>
              <p:cNvGrpSpPr>
                <a:grpSpLocks/>
              </p:cNvGrpSpPr>
              <p:nvPr/>
            </p:nvGrpSpPr>
            <p:grpSpPr bwMode="auto">
              <a:xfrm>
                <a:off x="5420" y="3141"/>
                <a:ext cx="284" cy="289"/>
                <a:chOff x="5420" y="3141"/>
                <a:chExt cx="284" cy="289"/>
              </a:xfrm>
            </p:grpSpPr>
            <p:sp>
              <p:nvSpPr>
                <p:cNvPr id="2784375" name="Freeform 119"/>
                <p:cNvSpPr>
                  <a:spLocks/>
                </p:cNvSpPr>
                <p:nvPr/>
              </p:nvSpPr>
              <p:spPr bwMode="auto">
                <a:xfrm>
                  <a:off x="5420" y="3141"/>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76" name="Freeform 120"/>
                <p:cNvSpPr>
                  <a:spLocks/>
                </p:cNvSpPr>
                <p:nvPr/>
              </p:nvSpPr>
              <p:spPr bwMode="auto">
                <a:xfrm>
                  <a:off x="5561" y="3141"/>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4377" name="Line 121"/>
              <p:cNvSpPr>
                <a:spLocks noChangeShapeType="1"/>
              </p:cNvSpPr>
              <p:nvPr/>
            </p:nvSpPr>
            <p:spPr bwMode="auto">
              <a:xfrm>
                <a:off x="5273" y="3285"/>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78" name="Line 122"/>
              <p:cNvSpPr>
                <a:spLocks noChangeShapeType="1"/>
              </p:cNvSpPr>
              <p:nvPr/>
            </p:nvSpPr>
            <p:spPr bwMode="auto">
              <a:xfrm>
                <a:off x="4789" y="3285"/>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380" name="Line 124"/>
              <p:cNvSpPr>
                <a:spLocks noChangeShapeType="1"/>
              </p:cNvSpPr>
              <p:nvPr/>
            </p:nvSpPr>
            <p:spPr bwMode="auto">
              <a:xfrm>
                <a:off x="4404" y="3381"/>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grpSp>
      <p:sp>
        <p:nvSpPr>
          <p:cNvPr id="2784382" name="Line 126"/>
          <p:cNvSpPr>
            <a:spLocks noChangeShapeType="1"/>
          </p:cNvSpPr>
          <p:nvPr/>
        </p:nvSpPr>
        <p:spPr bwMode="auto">
          <a:xfrm flipH="1">
            <a:off x="5214938" y="3276600"/>
            <a:ext cx="1033462" cy="987425"/>
          </a:xfrm>
          <a:prstGeom prst="line">
            <a:avLst/>
          </a:prstGeom>
          <a:noFill/>
          <a:ln w="57150">
            <a:solidFill>
              <a:schemeClr val="accent1"/>
            </a:solidFill>
            <a:round/>
            <a:headEnd/>
            <a:tailEnd type="triangle" w="med" len="med"/>
          </a:ln>
          <a:effectLst/>
        </p:spPr>
        <p:txBody>
          <a:bodyPr wrap="none" anchor="ctr">
            <a:prstTxWarp prst="textNoShape">
              <a:avLst/>
            </a:prstTxWarp>
          </a:bodyPr>
          <a:lstStyle/>
          <a:p>
            <a:endParaRPr lang="en-US"/>
          </a:p>
        </p:txBody>
      </p:sp>
      <p:sp>
        <p:nvSpPr>
          <p:cNvPr id="2784383" name="Line 127"/>
          <p:cNvSpPr>
            <a:spLocks noChangeShapeType="1"/>
          </p:cNvSpPr>
          <p:nvPr/>
        </p:nvSpPr>
        <p:spPr bwMode="auto">
          <a:xfrm flipH="1">
            <a:off x="5943600" y="3276600"/>
            <a:ext cx="381000" cy="1698625"/>
          </a:xfrm>
          <a:prstGeom prst="line">
            <a:avLst/>
          </a:prstGeom>
          <a:noFill/>
          <a:ln w="57150">
            <a:solidFill>
              <a:schemeClr val="accent1"/>
            </a:solidFill>
            <a:round/>
            <a:headEnd/>
            <a:tailEnd type="triangle" w="med" len="med"/>
          </a:ln>
          <a:effectLst/>
        </p:spPr>
        <p:txBody>
          <a:bodyPr wrap="none" anchor="ctr">
            <a:prstTxWarp prst="textNoShape">
              <a:avLst/>
            </a:prstTxWarp>
          </a:bodyPr>
          <a:lstStyle/>
          <a:p>
            <a:endParaRPr lang="en-US"/>
          </a:p>
        </p:txBody>
      </p:sp>
      <p:sp>
        <p:nvSpPr>
          <p:cNvPr id="2784384" name="Line 128"/>
          <p:cNvSpPr>
            <a:spLocks noChangeShapeType="1"/>
          </p:cNvSpPr>
          <p:nvPr/>
        </p:nvSpPr>
        <p:spPr bwMode="auto">
          <a:xfrm>
            <a:off x="6400800" y="3200400"/>
            <a:ext cx="177800" cy="2435225"/>
          </a:xfrm>
          <a:prstGeom prst="line">
            <a:avLst/>
          </a:prstGeom>
          <a:noFill/>
          <a:ln w="50800">
            <a:solidFill>
              <a:srgbClr val="00FF00"/>
            </a:solidFill>
            <a:round/>
            <a:headEnd/>
            <a:tailEnd type="triangle" w="med" len="med"/>
          </a:ln>
          <a:effectLst/>
        </p:spPr>
        <p:txBody>
          <a:bodyPr wrap="none" anchor="ctr">
            <a:prstTxWarp prst="textNoShape">
              <a:avLst/>
            </a:prstTxWarp>
          </a:bodyPr>
          <a:lstStyle/>
          <a:p>
            <a:endParaRPr lang="en-US"/>
          </a:p>
        </p:txBody>
      </p:sp>
      <p:grpSp>
        <p:nvGrpSpPr>
          <p:cNvPr id="24" name="Group 129"/>
          <p:cNvGrpSpPr>
            <a:grpSpLocks/>
          </p:cNvGrpSpPr>
          <p:nvPr/>
        </p:nvGrpSpPr>
        <p:grpSpPr bwMode="auto">
          <a:xfrm>
            <a:off x="719138" y="2438400"/>
            <a:ext cx="5570537" cy="1004888"/>
            <a:chOff x="453" y="1296"/>
            <a:chExt cx="3509" cy="633"/>
          </a:xfrm>
        </p:grpSpPr>
        <p:sp>
          <p:nvSpPr>
            <p:cNvPr id="2784386" name="Freeform 130" descr="25%"/>
            <p:cNvSpPr>
              <a:spLocks/>
            </p:cNvSpPr>
            <p:nvPr/>
          </p:nvSpPr>
          <p:spPr bwMode="auto">
            <a:xfrm>
              <a:off x="3637" y="1544"/>
              <a:ext cx="142" cy="289"/>
            </a:xfrm>
            <a:custGeom>
              <a:avLst/>
              <a:gdLst/>
              <a:ahLst/>
              <a:cxnLst>
                <a:cxn ang="0">
                  <a:pos x="141" y="0"/>
                </a:cxn>
                <a:cxn ang="0">
                  <a:pos x="0" y="0"/>
                </a:cxn>
                <a:cxn ang="0">
                  <a:pos x="0" y="288"/>
                </a:cxn>
                <a:cxn ang="0">
                  <a:pos x="141" y="288"/>
                </a:cxn>
              </a:cxnLst>
              <a:rect l="0" t="0" r="r" b="b"/>
              <a:pathLst>
                <a:path w="142" h="289">
                  <a:moveTo>
                    <a:pt x="141" y="0"/>
                  </a:moveTo>
                  <a:lnTo>
                    <a:pt x="0" y="0"/>
                  </a:lnTo>
                  <a:lnTo>
                    <a:pt x="0" y="288"/>
                  </a:lnTo>
                  <a:lnTo>
                    <a:pt x="141" y="288"/>
                  </a:lnTo>
                </a:path>
              </a:pathLst>
            </a:custGeom>
            <a:pattFill prst="pct25">
              <a:fgClr>
                <a:schemeClr val="accent1"/>
              </a:fgClr>
              <a:bgClr>
                <a:srgbClr val="FFFFFF"/>
              </a:bgClr>
            </a:patt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87" name="Rectangle 131"/>
            <p:cNvSpPr>
              <a:spLocks noChangeArrowheads="1"/>
            </p:cNvSpPr>
            <p:nvPr/>
          </p:nvSpPr>
          <p:spPr bwMode="auto">
            <a:xfrm>
              <a:off x="453" y="1537"/>
              <a:ext cx="1353" cy="27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200" b="1" dirty="0">
                  <a:solidFill>
                    <a:schemeClr val="tx1"/>
                  </a:solidFill>
                  <a:latin typeface="Arial" pitchFamily="-65" charset="0"/>
                </a:rPr>
                <a:t>add </a:t>
              </a:r>
              <a:r>
                <a:rPr lang="en-US" sz="2200" b="1" u="sng" dirty="0">
                  <a:solidFill>
                    <a:schemeClr val="accent2"/>
                  </a:solidFill>
                  <a:latin typeface="Arial" pitchFamily="-65" charset="0"/>
                </a:rPr>
                <a:t>$t0</a:t>
              </a:r>
              <a:r>
                <a:rPr lang="en-US" sz="2200" b="1" dirty="0">
                  <a:solidFill>
                    <a:schemeClr val="tx1"/>
                  </a:solidFill>
                  <a:latin typeface="Arial" pitchFamily="-65" charset="0"/>
                </a:rPr>
                <a:t>,$t1,$t2</a:t>
              </a:r>
            </a:p>
          </p:txBody>
        </p:sp>
        <p:sp>
          <p:nvSpPr>
            <p:cNvPr id="2784388" name="Rectangle 132"/>
            <p:cNvSpPr>
              <a:spLocks noChangeArrowheads="1"/>
            </p:cNvSpPr>
            <p:nvPr/>
          </p:nvSpPr>
          <p:spPr bwMode="auto">
            <a:xfrm>
              <a:off x="1920" y="1296"/>
              <a:ext cx="250" cy="229"/>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800" b="1" dirty="0">
                  <a:solidFill>
                    <a:schemeClr val="tx1"/>
                  </a:solidFill>
                  <a:latin typeface="Arial" pitchFamily="-65" charset="0"/>
                </a:rPr>
                <a:t>IF</a:t>
              </a:r>
            </a:p>
          </p:txBody>
        </p:sp>
        <p:sp>
          <p:nvSpPr>
            <p:cNvPr id="2784389" name="Rectangle 133"/>
            <p:cNvSpPr>
              <a:spLocks noChangeArrowheads="1"/>
            </p:cNvSpPr>
            <p:nvPr/>
          </p:nvSpPr>
          <p:spPr bwMode="auto">
            <a:xfrm>
              <a:off x="2208" y="1296"/>
              <a:ext cx="498" cy="229"/>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800" b="1" dirty="0">
                  <a:solidFill>
                    <a:schemeClr val="tx1"/>
                  </a:solidFill>
                  <a:latin typeface="Arial" pitchFamily="-65" charset="0"/>
                </a:rPr>
                <a:t>ID/RF</a:t>
              </a:r>
            </a:p>
          </p:txBody>
        </p:sp>
        <p:sp>
          <p:nvSpPr>
            <p:cNvPr id="2784390" name="Rectangle 134"/>
            <p:cNvSpPr>
              <a:spLocks noChangeArrowheads="1"/>
            </p:cNvSpPr>
            <p:nvPr/>
          </p:nvSpPr>
          <p:spPr bwMode="auto">
            <a:xfrm>
              <a:off x="2736" y="1296"/>
              <a:ext cx="314" cy="229"/>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800" b="1" dirty="0">
                  <a:solidFill>
                    <a:schemeClr val="tx1"/>
                  </a:solidFill>
                  <a:latin typeface="Arial" pitchFamily="-65" charset="0"/>
                </a:rPr>
                <a:t>EX</a:t>
              </a:r>
            </a:p>
          </p:txBody>
        </p:sp>
        <p:sp>
          <p:nvSpPr>
            <p:cNvPr id="2784391" name="Rectangle 135"/>
            <p:cNvSpPr>
              <a:spLocks noChangeArrowheads="1"/>
            </p:cNvSpPr>
            <p:nvPr/>
          </p:nvSpPr>
          <p:spPr bwMode="auto">
            <a:xfrm>
              <a:off x="3120" y="1296"/>
              <a:ext cx="458" cy="229"/>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800" b="1" dirty="0">
                  <a:solidFill>
                    <a:schemeClr val="tx1"/>
                  </a:solidFill>
                  <a:latin typeface="Arial" pitchFamily="-65" charset="0"/>
                </a:rPr>
                <a:t>MEM</a:t>
              </a:r>
            </a:p>
          </p:txBody>
        </p:sp>
        <p:sp>
          <p:nvSpPr>
            <p:cNvPr id="2784392" name="Rectangle 136"/>
            <p:cNvSpPr>
              <a:spLocks noChangeArrowheads="1"/>
            </p:cNvSpPr>
            <p:nvPr/>
          </p:nvSpPr>
          <p:spPr bwMode="auto">
            <a:xfrm>
              <a:off x="3600" y="1296"/>
              <a:ext cx="362" cy="229"/>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800" b="1" dirty="0">
                  <a:solidFill>
                    <a:schemeClr val="tx1"/>
                  </a:solidFill>
                  <a:latin typeface="Arial" pitchFamily="-65" charset="0"/>
                </a:rPr>
                <a:t>WB</a:t>
              </a:r>
            </a:p>
          </p:txBody>
        </p:sp>
        <p:sp>
          <p:nvSpPr>
            <p:cNvPr id="2784393" name="Freeform 137"/>
            <p:cNvSpPr>
              <a:spLocks/>
            </p:cNvSpPr>
            <p:nvPr/>
          </p:nvSpPr>
          <p:spPr bwMode="auto">
            <a:xfrm>
              <a:off x="3169" y="1544"/>
              <a:ext cx="162" cy="289"/>
            </a:xfrm>
            <a:custGeom>
              <a:avLst/>
              <a:gdLst/>
              <a:ahLst/>
              <a:cxnLst>
                <a:cxn ang="0">
                  <a:pos x="161" y="0"/>
                </a:cxn>
                <a:cxn ang="0">
                  <a:pos x="0" y="0"/>
                </a:cxn>
                <a:cxn ang="0">
                  <a:pos x="0" y="288"/>
                </a:cxn>
                <a:cxn ang="0">
                  <a:pos x="161" y="288"/>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94" name="Freeform 138"/>
            <p:cNvSpPr>
              <a:spLocks/>
            </p:cNvSpPr>
            <p:nvPr/>
          </p:nvSpPr>
          <p:spPr bwMode="auto">
            <a:xfrm>
              <a:off x="3330" y="1544"/>
              <a:ext cx="164" cy="289"/>
            </a:xfrm>
            <a:custGeom>
              <a:avLst/>
              <a:gdLst/>
              <a:ahLst/>
              <a:cxnLst>
                <a:cxn ang="0">
                  <a:pos x="0" y="0"/>
                </a:cxn>
                <a:cxn ang="0">
                  <a:pos x="163" y="0"/>
                </a:cxn>
                <a:cxn ang="0">
                  <a:pos x="163" y="288"/>
                </a:cxn>
                <a:cxn ang="0">
                  <a:pos x="0" y="288"/>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95" name="Freeform 139"/>
            <p:cNvSpPr>
              <a:spLocks/>
            </p:cNvSpPr>
            <p:nvPr/>
          </p:nvSpPr>
          <p:spPr bwMode="auto">
            <a:xfrm>
              <a:off x="2786" y="1448"/>
              <a:ext cx="213" cy="481"/>
            </a:xfrm>
            <a:custGeom>
              <a:avLst/>
              <a:gdLst/>
              <a:ahLst/>
              <a:cxnLst>
                <a:cxn ang="0">
                  <a:pos x="0" y="320"/>
                </a:cxn>
                <a:cxn ang="0">
                  <a:pos x="71" y="240"/>
                </a:cxn>
                <a:cxn ang="0">
                  <a:pos x="0" y="160"/>
                </a:cxn>
                <a:cxn ang="0">
                  <a:pos x="0" y="0"/>
                </a:cxn>
                <a:cxn ang="0">
                  <a:pos x="212" y="160"/>
                </a:cxn>
                <a:cxn ang="0">
                  <a:pos x="212" y="320"/>
                </a:cxn>
                <a:cxn ang="0">
                  <a:pos x="0" y="480"/>
                </a:cxn>
                <a:cxn ang="0">
                  <a:pos x="0" y="320"/>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396" name="Rectangle 140"/>
            <p:cNvSpPr>
              <a:spLocks noChangeArrowheads="1"/>
            </p:cNvSpPr>
            <p:nvPr/>
          </p:nvSpPr>
          <p:spPr bwMode="auto">
            <a:xfrm rot="5400000">
              <a:off x="2689" y="1571"/>
              <a:ext cx="384"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dirty="0">
                  <a:solidFill>
                    <a:schemeClr val="tx1"/>
                  </a:solidFill>
                  <a:latin typeface="Times" pitchFamily="-65" charset="0"/>
                </a:rPr>
                <a:t>ALU</a:t>
              </a:r>
            </a:p>
          </p:txBody>
        </p:sp>
        <p:sp>
          <p:nvSpPr>
            <p:cNvPr id="2784397" name="Rectangle 141"/>
            <p:cNvSpPr>
              <a:spLocks noChangeArrowheads="1"/>
            </p:cNvSpPr>
            <p:nvPr/>
          </p:nvSpPr>
          <p:spPr bwMode="auto">
            <a:xfrm>
              <a:off x="1920" y="1578"/>
              <a:ext cx="228" cy="210"/>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r>
                <a:rPr lang="en-US" sz="1600" b="1" dirty="0">
                  <a:solidFill>
                    <a:schemeClr val="tx1"/>
                  </a:solidFill>
                  <a:latin typeface="Times" pitchFamily="-65" charset="0"/>
                </a:rPr>
                <a:t>I$</a:t>
              </a:r>
            </a:p>
          </p:txBody>
        </p:sp>
        <p:grpSp>
          <p:nvGrpSpPr>
            <p:cNvPr id="25" name="Group 142"/>
            <p:cNvGrpSpPr>
              <a:grpSpLocks/>
            </p:cNvGrpSpPr>
            <p:nvPr/>
          </p:nvGrpSpPr>
          <p:grpSpPr bwMode="auto">
            <a:xfrm>
              <a:off x="1860" y="1544"/>
              <a:ext cx="340" cy="289"/>
              <a:chOff x="1935" y="1349"/>
              <a:chExt cx="340" cy="289"/>
            </a:xfrm>
          </p:grpSpPr>
          <p:sp>
            <p:nvSpPr>
              <p:cNvPr id="2784399" name="Freeform 143"/>
              <p:cNvSpPr>
                <a:spLocks/>
              </p:cNvSpPr>
              <p:nvPr/>
            </p:nvSpPr>
            <p:spPr bwMode="auto">
              <a:xfrm>
                <a:off x="1935" y="1349"/>
                <a:ext cx="170" cy="289"/>
              </a:xfrm>
              <a:custGeom>
                <a:avLst/>
                <a:gdLst/>
                <a:ahLst/>
                <a:cxnLst>
                  <a:cxn ang="0">
                    <a:pos x="169" y="0"/>
                  </a:cxn>
                  <a:cxn ang="0">
                    <a:pos x="0" y="0"/>
                  </a:cxn>
                  <a:cxn ang="0">
                    <a:pos x="0" y="288"/>
                  </a:cxn>
                  <a:cxn ang="0">
                    <a:pos x="169" y="288"/>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400" name="Freeform 144"/>
              <p:cNvSpPr>
                <a:spLocks/>
              </p:cNvSpPr>
              <p:nvPr/>
            </p:nvSpPr>
            <p:spPr bwMode="auto">
              <a:xfrm>
                <a:off x="2104" y="1349"/>
                <a:ext cx="171" cy="289"/>
              </a:xfrm>
              <a:custGeom>
                <a:avLst/>
                <a:gdLst/>
                <a:ahLst/>
                <a:cxnLst>
                  <a:cxn ang="0">
                    <a:pos x="0" y="0"/>
                  </a:cxn>
                  <a:cxn ang="0">
                    <a:pos x="170" y="0"/>
                  </a:cxn>
                  <a:cxn ang="0">
                    <a:pos x="170" y="288"/>
                  </a:cxn>
                  <a:cxn ang="0">
                    <a:pos x="0" y="288"/>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grpSp>
        <p:sp>
          <p:nvSpPr>
            <p:cNvPr id="2784401" name="Rectangle 145"/>
            <p:cNvSpPr>
              <a:spLocks noChangeArrowheads="1"/>
            </p:cNvSpPr>
            <p:nvPr/>
          </p:nvSpPr>
          <p:spPr bwMode="auto">
            <a:xfrm>
              <a:off x="2301" y="1551"/>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84402" name="Freeform 146"/>
            <p:cNvSpPr>
              <a:spLocks/>
            </p:cNvSpPr>
            <p:nvPr/>
          </p:nvSpPr>
          <p:spPr bwMode="auto">
            <a:xfrm>
              <a:off x="2320" y="1544"/>
              <a:ext cx="149" cy="289"/>
            </a:xfrm>
            <a:custGeom>
              <a:avLst/>
              <a:gdLst/>
              <a:ahLst/>
              <a:cxnLst>
                <a:cxn ang="0">
                  <a:pos x="148" y="0"/>
                </a:cxn>
                <a:cxn ang="0">
                  <a:pos x="0" y="0"/>
                </a:cxn>
                <a:cxn ang="0">
                  <a:pos x="0" y="288"/>
                </a:cxn>
                <a:cxn ang="0">
                  <a:pos x="148" y="288"/>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403" name="Freeform 147"/>
            <p:cNvSpPr>
              <a:spLocks/>
            </p:cNvSpPr>
            <p:nvPr/>
          </p:nvSpPr>
          <p:spPr bwMode="auto">
            <a:xfrm>
              <a:off x="2468" y="1544"/>
              <a:ext cx="148" cy="289"/>
            </a:xfrm>
            <a:custGeom>
              <a:avLst/>
              <a:gdLst/>
              <a:ahLst/>
              <a:cxnLst>
                <a:cxn ang="0">
                  <a:pos x="0" y="0"/>
                </a:cxn>
                <a:cxn ang="0">
                  <a:pos x="147" y="0"/>
                </a:cxn>
                <a:cxn ang="0">
                  <a:pos x="147" y="288"/>
                </a:cxn>
                <a:cxn ang="0">
                  <a:pos x="0" y="288"/>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404" name="Line 148"/>
            <p:cNvSpPr>
              <a:spLocks noChangeShapeType="1"/>
            </p:cNvSpPr>
            <p:nvPr/>
          </p:nvSpPr>
          <p:spPr bwMode="auto">
            <a:xfrm>
              <a:off x="2205" y="1688"/>
              <a:ext cx="96"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405" name="Freeform 149"/>
            <p:cNvSpPr>
              <a:spLocks/>
            </p:cNvSpPr>
            <p:nvPr/>
          </p:nvSpPr>
          <p:spPr bwMode="auto">
            <a:xfrm>
              <a:off x="2267" y="1592"/>
              <a:ext cx="48" cy="97"/>
            </a:xfrm>
            <a:custGeom>
              <a:avLst/>
              <a:gdLst/>
              <a:ahLst/>
              <a:cxnLst>
                <a:cxn ang="0">
                  <a:pos x="0" y="96"/>
                </a:cxn>
                <a:cxn ang="0">
                  <a:pos x="0" y="0"/>
                </a:cxn>
                <a:cxn ang="0">
                  <a:pos x="47" y="0"/>
                </a:cxn>
                <a:cxn ang="0">
                  <a:pos x="47" y="0"/>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406" name="Line 150"/>
            <p:cNvSpPr>
              <a:spLocks noChangeShapeType="1"/>
            </p:cNvSpPr>
            <p:nvPr/>
          </p:nvSpPr>
          <p:spPr bwMode="auto">
            <a:xfrm>
              <a:off x="2621" y="1592"/>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407" name="Rectangle 151"/>
            <p:cNvSpPr>
              <a:spLocks noChangeArrowheads="1"/>
            </p:cNvSpPr>
            <p:nvPr/>
          </p:nvSpPr>
          <p:spPr bwMode="auto">
            <a:xfrm>
              <a:off x="3150" y="1588"/>
              <a:ext cx="302"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 D$</a:t>
              </a:r>
            </a:p>
          </p:txBody>
        </p:sp>
        <p:sp>
          <p:nvSpPr>
            <p:cNvPr id="2784408" name="Rectangle 152"/>
            <p:cNvSpPr>
              <a:spLocks noChangeArrowheads="1"/>
            </p:cNvSpPr>
            <p:nvPr/>
          </p:nvSpPr>
          <p:spPr bwMode="auto">
            <a:xfrm>
              <a:off x="3610" y="1546"/>
              <a:ext cx="327" cy="21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600" b="1">
                  <a:solidFill>
                    <a:schemeClr val="tx1"/>
                  </a:solidFill>
                  <a:latin typeface="Times" pitchFamily="-65" charset="0"/>
                </a:rPr>
                <a:t>Reg</a:t>
              </a:r>
            </a:p>
          </p:txBody>
        </p:sp>
        <p:sp>
          <p:nvSpPr>
            <p:cNvPr id="2784409" name="Freeform 153"/>
            <p:cNvSpPr>
              <a:spLocks/>
            </p:cNvSpPr>
            <p:nvPr/>
          </p:nvSpPr>
          <p:spPr bwMode="auto">
            <a:xfrm>
              <a:off x="3778" y="1544"/>
              <a:ext cx="143" cy="289"/>
            </a:xfrm>
            <a:custGeom>
              <a:avLst/>
              <a:gdLst/>
              <a:ahLst/>
              <a:cxnLst>
                <a:cxn ang="0">
                  <a:pos x="0" y="0"/>
                </a:cxn>
                <a:cxn ang="0">
                  <a:pos x="142" y="0"/>
                </a:cxn>
                <a:cxn ang="0">
                  <a:pos x="142" y="288"/>
                </a:cxn>
                <a:cxn ang="0">
                  <a:pos x="0" y="288"/>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p:spPr>
          <p:txBody>
            <a:bodyPr>
              <a:prstTxWarp prst="textNoShape">
                <a:avLst/>
              </a:prstTxWarp>
            </a:bodyPr>
            <a:lstStyle/>
            <a:p>
              <a:endParaRPr lang="en-US"/>
            </a:p>
          </p:txBody>
        </p:sp>
        <p:sp>
          <p:nvSpPr>
            <p:cNvPr id="2784410" name="Line 154"/>
            <p:cNvSpPr>
              <a:spLocks noChangeShapeType="1"/>
            </p:cNvSpPr>
            <p:nvPr/>
          </p:nvSpPr>
          <p:spPr bwMode="auto">
            <a:xfrm>
              <a:off x="3490" y="1688"/>
              <a:ext cx="139"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411" name="Line 155"/>
            <p:cNvSpPr>
              <a:spLocks noChangeShapeType="1"/>
            </p:cNvSpPr>
            <p:nvPr/>
          </p:nvSpPr>
          <p:spPr bwMode="auto">
            <a:xfrm>
              <a:off x="3006" y="1688"/>
              <a:ext cx="155"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784413" name="Line 157"/>
            <p:cNvSpPr>
              <a:spLocks noChangeShapeType="1"/>
            </p:cNvSpPr>
            <p:nvPr/>
          </p:nvSpPr>
          <p:spPr bwMode="auto">
            <a:xfrm>
              <a:off x="2621" y="1784"/>
              <a:ext cx="157"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sp>
        <p:nvSpPr>
          <p:cNvPr id="2784415" name="Oval 159"/>
          <p:cNvSpPr>
            <a:spLocks noChangeArrowheads="1"/>
          </p:cNvSpPr>
          <p:nvPr/>
        </p:nvSpPr>
        <p:spPr bwMode="auto">
          <a:xfrm>
            <a:off x="6327775" y="3032125"/>
            <a:ext cx="93663" cy="93663"/>
          </a:xfrm>
          <a:prstGeom prst="ellipse">
            <a:avLst/>
          </a:prstGeom>
          <a:solidFill>
            <a:schemeClr val="accent1"/>
          </a:solidFill>
          <a:ln w="25400">
            <a:solidFill>
              <a:schemeClr val="tx1"/>
            </a:solidFill>
            <a:round/>
            <a:headEnd/>
            <a:tailEnd/>
          </a:ln>
          <a:effectLst/>
        </p:spPr>
        <p:txBody>
          <a:bodyPr wrap="none" anchor="ctr">
            <a:prstTxWarp prst="textNoShape">
              <a:avLst/>
            </a:prstTxWarp>
          </a:bodyPr>
          <a:lstStyle/>
          <a:p>
            <a:endParaRPr lang="en-US"/>
          </a:p>
        </p:txBody>
      </p:sp>
      <p:grpSp>
        <p:nvGrpSpPr>
          <p:cNvPr id="26" name="Group 160"/>
          <p:cNvGrpSpPr>
            <a:grpSpLocks/>
          </p:cNvGrpSpPr>
          <p:nvPr/>
        </p:nvGrpSpPr>
        <p:grpSpPr bwMode="auto">
          <a:xfrm>
            <a:off x="179387" y="1771650"/>
            <a:ext cx="552450" cy="4468813"/>
            <a:chOff x="113" y="876"/>
            <a:chExt cx="348" cy="2815"/>
          </a:xfrm>
        </p:grpSpPr>
        <p:sp>
          <p:nvSpPr>
            <p:cNvPr id="2784417" name="Line 161"/>
            <p:cNvSpPr>
              <a:spLocks noChangeShapeType="1"/>
            </p:cNvSpPr>
            <p:nvPr/>
          </p:nvSpPr>
          <p:spPr bwMode="auto">
            <a:xfrm>
              <a:off x="461" y="1659"/>
              <a:ext cx="0" cy="2032"/>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a:p>
          </p:txBody>
        </p:sp>
        <p:sp>
          <p:nvSpPr>
            <p:cNvPr id="2784418" name="Rectangle 162"/>
            <p:cNvSpPr>
              <a:spLocks noChangeArrowheads="1"/>
            </p:cNvSpPr>
            <p:nvPr/>
          </p:nvSpPr>
          <p:spPr bwMode="auto">
            <a:xfrm>
              <a:off x="113" y="876"/>
              <a:ext cx="266" cy="2616"/>
            </a:xfrm>
            <a:prstGeom prst="rect">
              <a:avLst/>
            </a:prstGeom>
            <a:noFill/>
            <a:ln w="12700">
              <a:noFill/>
              <a:miter lim="800000"/>
              <a:headEnd/>
              <a:tailEnd/>
            </a:ln>
            <a:effectLst/>
          </p:spPr>
          <p:txBody>
            <a:bodyPr wrap="none" lIns="90487" tIns="44450" rIns="90487" bIns="44450">
              <a:prstTxWarp prst="textNoShape">
                <a:avLst/>
              </a:prstTxWarp>
              <a:spAutoFit/>
            </a:bodyPr>
            <a:lstStyle/>
            <a:p>
              <a:pPr algn="ctr"/>
              <a:r>
                <a:rPr lang="en-US" sz="2400" b="1" dirty="0">
                  <a:solidFill>
                    <a:schemeClr val="tx1"/>
                  </a:solidFill>
                  <a:latin typeface="Arial" pitchFamily="-65" charset="0"/>
                </a:rPr>
                <a:t>I</a:t>
              </a:r>
            </a:p>
            <a:p>
              <a:pPr algn="ctr"/>
              <a:r>
                <a:rPr lang="en-US" sz="2400" b="1" dirty="0">
                  <a:solidFill>
                    <a:schemeClr val="tx1"/>
                  </a:solidFill>
                  <a:latin typeface="Arial" pitchFamily="-65" charset="0"/>
                </a:rPr>
                <a:t>n</a:t>
              </a:r>
            </a:p>
            <a:p>
              <a:pPr algn="ctr"/>
              <a:r>
                <a:rPr lang="en-US" sz="2400" b="1" dirty="0">
                  <a:solidFill>
                    <a:schemeClr val="tx1"/>
                  </a:solidFill>
                  <a:latin typeface="Arial" pitchFamily="-65" charset="0"/>
                </a:rPr>
                <a:t>s</a:t>
              </a:r>
            </a:p>
            <a:p>
              <a:pPr algn="ctr"/>
              <a:r>
                <a:rPr lang="en-US" sz="2400" b="1" dirty="0">
                  <a:solidFill>
                    <a:schemeClr val="tx1"/>
                  </a:solidFill>
                  <a:latin typeface="Arial" pitchFamily="-65" charset="0"/>
                </a:rPr>
                <a:t>t</a:t>
              </a:r>
            </a:p>
            <a:p>
              <a:pPr algn="ctr"/>
              <a:r>
                <a:rPr lang="en-US" sz="2400" b="1" dirty="0">
                  <a:solidFill>
                    <a:schemeClr val="tx1"/>
                  </a:solidFill>
                  <a:latin typeface="Arial" pitchFamily="-65" charset="0"/>
                </a:rPr>
                <a:t>r.</a:t>
              </a:r>
            </a:p>
            <a:p>
              <a:pPr algn="ctr"/>
              <a:endParaRPr lang="en-US" sz="2400" b="1" dirty="0">
                <a:solidFill>
                  <a:schemeClr val="tx1"/>
                </a:solidFill>
                <a:latin typeface="Arial" pitchFamily="-65" charset="0"/>
              </a:endParaRPr>
            </a:p>
            <a:p>
              <a:pPr algn="ctr"/>
              <a:r>
                <a:rPr lang="en-US" sz="2400" b="1" dirty="0">
                  <a:solidFill>
                    <a:schemeClr val="tx1"/>
                  </a:solidFill>
                  <a:latin typeface="Arial" pitchFamily="-65" charset="0"/>
                </a:rPr>
                <a:t>O</a:t>
              </a:r>
            </a:p>
            <a:p>
              <a:pPr algn="ctr"/>
              <a:r>
                <a:rPr lang="en-US" sz="2400" b="1" dirty="0">
                  <a:solidFill>
                    <a:schemeClr val="tx1"/>
                  </a:solidFill>
                  <a:latin typeface="Arial" pitchFamily="-65" charset="0"/>
                </a:rPr>
                <a:t>r</a:t>
              </a:r>
            </a:p>
            <a:p>
              <a:pPr algn="ctr"/>
              <a:r>
                <a:rPr lang="en-US" sz="2400" b="1" dirty="0">
                  <a:solidFill>
                    <a:schemeClr val="tx1"/>
                  </a:solidFill>
                  <a:latin typeface="Arial" pitchFamily="-65" charset="0"/>
                </a:rPr>
                <a:t>d</a:t>
              </a:r>
            </a:p>
            <a:p>
              <a:pPr algn="ctr"/>
              <a:r>
                <a:rPr lang="en-US" sz="2400" b="1" dirty="0">
                  <a:solidFill>
                    <a:schemeClr val="tx1"/>
                  </a:solidFill>
                  <a:latin typeface="Arial" pitchFamily="-65" charset="0"/>
                </a:rPr>
                <a:t>e</a:t>
              </a:r>
            </a:p>
            <a:p>
              <a:pPr algn="ctr"/>
              <a:r>
                <a:rPr lang="en-US" sz="2400" b="1" dirty="0">
                  <a:solidFill>
                    <a:schemeClr val="tx1"/>
                  </a:solidFill>
                  <a:latin typeface="Arial" pitchFamily="-65" charset="0"/>
                </a:rPr>
                <a:t>r</a:t>
              </a:r>
            </a:p>
          </p:txBody>
        </p:sp>
      </p:grpSp>
      <p:grpSp>
        <p:nvGrpSpPr>
          <p:cNvPr id="27" name="Group 163"/>
          <p:cNvGrpSpPr>
            <a:grpSpLocks/>
          </p:cNvGrpSpPr>
          <p:nvPr/>
        </p:nvGrpSpPr>
        <p:grpSpPr bwMode="auto">
          <a:xfrm>
            <a:off x="990600" y="1600200"/>
            <a:ext cx="7707312" cy="515938"/>
            <a:chOff x="713" y="818"/>
            <a:chExt cx="4855" cy="325"/>
          </a:xfrm>
        </p:grpSpPr>
        <p:sp>
          <p:nvSpPr>
            <p:cNvPr id="2784420" name="Line 164"/>
            <p:cNvSpPr>
              <a:spLocks noChangeShapeType="1"/>
            </p:cNvSpPr>
            <p:nvPr/>
          </p:nvSpPr>
          <p:spPr bwMode="auto">
            <a:xfrm>
              <a:off x="764" y="1143"/>
              <a:ext cx="4804" cy="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200"/>
            </a:p>
          </p:txBody>
        </p:sp>
        <p:sp>
          <p:nvSpPr>
            <p:cNvPr id="2784421" name="Rectangle 165"/>
            <p:cNvSpPr>
              <a:spLocks noChangeArrowheads="1"/>
            </p:cNvSpPr>
            <p:nvPr/>
          </p:nvSpPr>
          <p:spPr bwMode="auto">
            <a:xfrm>
              <a:off x="713" y="818"/>
              <a:ext cx="1745" cy="270"/>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200" b="1" dirty="0">
                  <a:solidFill>
                    <a:schemeClr val="tx1"/>
                  </a:solidFill>
                  <a:latin typeface="Arial" pitchFamily="-65" charset="0"/>
                </a:rPr>
                <a:t>Time (clock cycles)</a:t>
              </a:r>
            </a:p>
          </p:txBody>
        </p:sp>
      </p:grpSp>
      <p:sp>
        <p:nvSpPr>
          <p:cNvPr id="2784422" name="Line 166"/>
          <p:cNvSpPr>
            <a:spLocks noChangeShapeType="1"/>
          </p:cNvSpPr>
          <p:nvPr/>
        </p:nvSpPr>
        <p:spPr bwMode="auto">
          <a:xfrm flipH="1">
            <a:off x="4587875" y="3124200"/>
            <a:ext cx="1660525" cy="461963"/>
          </a:xfrm>
          <a:prstGeom prst="line">
            <a:avLst/>
          </a:prstGeom>
          <a:noFill/>
          <a:ln w="57150">
            <a:solidFill>
              <a:schemeClr val="accent1"/>
            </a:solidFill>
            <a:round/>
            <a:headEnd/>
            <a:tailEnd type="triangle" w="med" len="med"/>
          </a:ln>
          <a:effectLst/>
        </p:spPr>
        <p:txBody>
          <a:bodyPr wrap="none" anchor="ctr">
            <a:prstTxWarp prst="textNoShape">
              <a:avLst/>
            </a:prstTxWarp>
          </a:bodyPr>
          <a:lstStyle/>
          <a:p>
            <a:endParaRPr lang="en-US"/>
          </a:p>
        </p:txBody>
      </p:sp>
      <p:sp>
        <p:nvSpPr>
          <p:cNvPr id="167" name="Slide Number Placeholder 166"/>
          <p:cNvSpPr>
            <a:spLocks noGrp="1"/>
          </p:cNvSpPr>
          <p:nvPr>
            <p:ph type="sldNum" sz="quarter" idx="4"/>
          </p:nvPr>
        </p:nvSpPr>
        <p:spPr/>
        <p:txBody>
          <a:bodyPr/>
          <a:lstStyle/>
          <a:p>
            <a:fld id="{101B89B9-A634-43DB-BA68-EB47C349C293}" type="slidenum">
              <a:rPr lang="en-CA" smtClean="0"/>
              <a:pPr/>
              <a:t>8</a:t>
            </a:fld>
            <a:endParaRPr lang="en-CA"/>
          </a:p>
        </p:txBody>
      </p:sp>
      <p:grpSp>
        <p:nvGrpSpPr>
          <p:cNvPr id="28" name="Group 167"/>
          <p:cNvGrpSpPr/>
          <p:nvPr/>
        </p:nvGrpSpPr>
        <p:grpSpPr>
          <a:xfrm>
            <a:off x="2895600" y="2133600"/>
            <a:ext cx="3999131" cy="369332"/>
            <a:chOff x="2895600" y="1447800"/>
            <a:chExt cx="3999131" cy="369332"/>
          </a:xfrm>
        </p:grpSpPr>
        <p:sp>
          <p:nvSpPr>
            <p:cNvPr id="169" name="TextBox 168"/>
            <p:cNvSpPr txBox="1"/>
            <p:nvPr/>
          </p:nvSpPr>
          <p:spPr>
            <a:xfrm>
              <a:off x="2895600" y="1447800"/>
              <a:ext cx="646331" cy="369332"/>
            </a:xfrm>
            <a:prstGeom prst="rect">
              <a:avLst/>
            </a:prstGeom>
            <a:noFill/>
          </p:spPr>
          <p:txBody>
            <a:bodyPr wrap="none" rtlCol="0">
              <a:spAutoFit/>
            </a:bodyPr>
            <a:lstStyle/>
            <a:p>
              <a:r>
                <a:rPr lang="en-CA" dirty="0" smtClean="0">
                  <a:solidFill>
                    <a:schemeClr val="tx1"/>
                  </a:solidFill>
                </a:rPr>
                <a:t>CC1</a:t>
              </a:r>
              <a:endParaRPr lang="en-CA" dirty="0">
                <a:solidFill>
                  <a:schemeClr val="tx1"/>
                </a:solidFill>
              </a:endParaRPr>
            </a:p>
          </p:txBody>
        </p:sp>
        <p:sp>
          <p:nvSpPr>
            <p:cNvPr id="171" name="TextBox 170"/>
            <p:cNvSpPr txBox="1"/>
            <p:nvPr/>
          </p:nvSpPr>
          <p:spPr>
            <a:xfrm>
              <a:off x="3505200" y="1447800"/>
              <a:ext cx="646331" cy="369332"/>
            </a:xfrm>
            <a:prstGeom prst="rect">
              <a:avLst/>
            </a:prstGeom>
            <a:noFill/>
          </p:spPr>
          <p:txBody>
            <a:bodyPr wrap="none" rtlCol="0">
              <a:spAutoFit/>
            </a:bodyPr>
            <a:lstStyle/>
            <a:p>
              <a:r>
                <a:rPr lang="en-CA" dirty="0" smtClean="0">
                  <a:solidFill>
                    <a:schemeClr val="tx1"/>
                  </a:solidFill>
                </a:rPr>
                <a:t>CC2</a:t>
              </a:r>
              <a:endParaRPr lang="en-CA" dirty="0">
                <a:solidFill>
                  <a:schemeClr val="tx1"/>
                </a:solidFill>
              </a:endParaRPr>
            </a:p>
          </p:txBody>
        </p:sp>
        <p:sp>
          <p:nvSpPr>
            <p:cNvPr id="172" name="TextBox 171"/>
            <p:cNvSpPr txBox="1"/>
            <p:nvPr/>
          </p:nvSpPr>
          <p:spPr>
            <a:xfrm>
              <a:off x="4191000" y="1447800"/>
              <a:ext cx="646331" cy="369332"/>
            </a:xfrm>
            <a:prstGeom prst="rect">
              <a:avLst/>
            </a:prstGeom>
            <a:noFill/>
          </p:spPr>
          <p:txBody>
            <a:bodyPr wrap="none" rtlCol="0">
              <a:spAutoFit/>
            </a:bodyPr>
            <a:lstStyle/>
            <a:p>
              <a:r>
                <a:rPr lang="en-CA" dirty="0" smtClean="0">
                  <a:solidFill>
                    <a:schemeClr val="tx1"/>
                  </a:solidFill>
                </a:rPr>
                <a:t>CC3</a:t>
              </a:r>
              <a:endParaRPr lang="en-CA" dirty="0">
                <a:solidFill>
                  <a:schemeClr val="tx1"/>
                </a:solidFill>
              </a:endParaRPr>
            </a:p>
          </p:txBody>
        </p:sp>
        <p:sp>
          <p:nvSpPr>
            <p:cNvPr id="173" name="TextBox 172"/>
            <p:cNvSpPr txBox="1"/>
            <p:nvPr/>
          </p:nvSpPr>
          <p:spPr>
            <a:xfrm>
              <a:off x="4876800" y="1447800"/>
              <a:ext cx="646331" cy="369332"/>
            </a:xfrm>
            <a:prstGeom prst="rect">
              <a:avLst/>
            </a:prstGeom>
            <a:noFill/>
          </p:spPr>
          <p:txBody>
            <a:bodyPr wrap="none" rtlCol="0">
              <a:spAutoFit/>
            </a:bodyPr>
            <a:lstStyle/>
            <a:p>
              <a:r>
                <a:rPr lang="en-CA" dirty="0" smtClean="0">
                  <a:solidFill>
                    <a:schemeClr val="tx1"/>
                  </a:solidFill>
                </a:rPr>
                <a:t>CC4</a:t>
              </a:r>
              <a:endParaRPr lang="en-CA" dirty="0">
                <a:solidFill>
                  <a:schemeClr val="tx1"/>
                </a:solidFill>
              </a:endParaRPr>
            </a:p>
          </p:txBody>
        </p:sp>
        <p:sp>
          <p:nvSpPr>
            <p:cNvPr id="174" name="TextBox 173"/>
            <p:cNvSpPr txBox="1"/>
            <p:nvPr/>
          </p:nvSpPr>
          <p:spPr>
            <a:xfrm>
              <a:off x="5562600" y="1447800"/>
              <a:ext cx="646331" cy="369332"/>
            </a:xfrm>
            <a:prstGeom prst="rect">
              <a:avLst/>
            </a:prstGeom>
            <a:noFill/>
          </p:spPr>
          <p:txBody>
            <a:bodyPr wrap="none" rtlCol="0">
              <a:spAutoFit/>
            </a:bodyPr>
            <a:lstStyle/>
            <a:p>
              <a:r>
                <a:rPr lang="en-CA" dirty="0" smtClean="0">
                  <a:solidFill>
                    <a:schemeClr val="tx1"/>
                  </a:solidFill>
                </a:rPr>
                <a:t>CC5</a:t>
              </a:r>
              <a:endParaRPr lang="en-CA" dirty="0">
                <a:solidFill>
                  <a:schemeClr val="tx1"/>
                </a:solidFill>
              </a:endParaRPr>
            </a:p>
          </p:txBody>
        </p:sp>
        <p:sp>
          <p:nvSpPr>
            <p:cNvPr id="175" name="TextBox 174"/>
            <p:cNvSpPr txBox="1"/>
            <p:nvPr/>
          </p:nvSpPr>
          <p:spPr>
            <a:xfrm>
              <a:off x="6248400" y="1447800"/>
              <a:ext cx="646331" cy="369332"/>
            </a:xfrm>
            <a:prstGeom prst="rect">
              <a:avLst/>
            </a:prstGeom>
            <a:noFill/>
          </p:spPr>
          <p:txBody>
            <a:bodyPr wrap="none" rtlCol="0">
              <a:spAutoFit/>
            </a:bodyPr>
            <a:lstStyle/>
            <a:p>
              <a:r>
                <a:rPr lang="en-CA" dirty="0" smtClean="0">
                  <a:solidFill>
                    <a:schemeClr val="tx1"/>
                  </a:solidFill>
                </a:rPr>
                <a:t>CC6</a:t>
              </a:r>
              <a:endParaRPr lang="en-CA" dirty="0">
                <a:solidFill>
                  <a:schemeClr val="tx1"/>
                </a:solidFill>
              </a:endParaRPr>
            </a:p>
          </p:txBody>
        </p:sp>
      </p:grpSp>
      <p:sp>
        <p:nvSpPr>
          <p:cNvPr id="176" name="TextBox 175"/>
          <p:cNvSpPr txBox="1"/>
          <p:nvPr/>
        </p:nvSpPr>
        <p:spPr>
          <a:xfrm>
            <a:off x="7010400" y="2133600"/>
            <a:ext cx="646331" cy="369332"/>
          </a:xfrm>
          <a:prstGeom prst="rect">
            <a:avLst/>
          </a:prstGeom>
          <a:noFill/>
        </p:spPr>
        <p:txBody>
          <a:bodyPr wrap="none" rtlCol="0">
            <a:spAutoFit/>
          </a:bodyPr>
          <a:lstStyle/>
          <a:p>
            <a:r>
              <a:rPr lang="en-CA" dirty="0" smtClean="0">
                <a:solidFill>
                  <a:schemeClr val="tx1"/>
                </a:solidFill>
              </a:rPr>
              <a:t>CC7</a:t>
            </a:r>
            <a:endParaRPr lang="en-CA" dirty="0">
              <a:solidFill>
                <a:schemeClr val="tx1"/>
              </a:solidFill>
            </a:endParaRPr>
          </a:p>
        </p:txBody>
      </p:sp>
      <p:sp>
        <p:nvSpPr>
          <p:cNvPr id="177" name="TextBox 176"/>
          <p:cNvSpPr txBox="1"/>
          <p:nvPr/>
        </p:nvSpPr>
        <p:spPr>
          <a:xfrm>
            <a:off x="7696200" y="2133600"/>
            <a:ext cx="646331" cy="369332"/>
          </a:xfrm>
          <a:prstGeom prst="rect">
            <a:avLst/>
          </a:prstGeom>
          <a:noFill/>
        </p:spPr>
        <p:txBody>
          <a:bodyPr wrap="none" rtlCol="0">
            <a:spAutoFit/>
          </a:bodyPr>
          <a:lstStyle/>
          <a:p>
            <a:r>
              <a:rPr lang="en-CA" dirty="0" smtClean="0">
                <a:solidFill>
                  <a:schemeClr val="tx1"/>
                </a:solidFill>
              </a:rPr>
              <a:t>CC8</a:t>
            </a:r>
            <a:endParaRPr lang="en-CA" dirty="0">
              <a:solidFill>
                <a:schemeClr val="tx1"/>
              </a:solidFill>
            </a:endParaRPr>
          </a:p>
        </p:txBody>
      </p:sp>
      <p:sp>
        <p:nvSpPr>
          <p:cNvPr id="178" name="TextBox 177"/>
          <p:cNvSpPr txBox="1"/>
          <p:nvPr/>
        </p:nvSpPr>
        <p:spPr>
          <a:xfrm>
            <a:off x="8305800" y="2133600"/>
            <a:ext cx="646331" cy="369332"/>
          </a:xfrm>
          <a:prstGeom prst="rect">
            <a:avLst/>
          </a:prstGeom>
          <a:noFill/>
        </p:spPr>
        <p:txBody>
          <a:bodyPr wrap="none" rtlCol="0">
            <a:spAutoFit/>
          </a:bodyPr>
          <a:lstStyle/>
          <a:p>
            <a:r>
              <a:rPr lang="en-CA" dirty="0" smtClean="0">
                <a:solidFill>
                  <a:schemeClr val="tx1"/>
                </a:solidFill>
              </a:rPr>
              <a:t>CC9</a:t>
            </a:r>
            <a:endParaRPr lang="en-CA" dirty="0">
              <a:solidFill>
                <a:schemeClr val="tx1"/>
              </a:solidFill>
            </a:endParaRPr>
          </a:p>
        </p:txBody>
      </p:sp>
    </p:spTree>
    <p:extLst>
      <p:ext uri="{BB962C8B-B14F-4D97-AF65-F5344CB8AC3E}">
        <p14:creationId xmlns="" xmlns:p14="http://schemas.microsoft.com/office/powerpoint/2010/main" val="25148485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784384"/>
                                        </p:tgtEl>
                                        <p:attrNameLst>
                                          <p:attrName>style.visibility</p:attrName>
                                        </p:attrNameLst>
                                      </p:cBhvr>
                                      <p:to>
                                        <p:strVal val="visible"/>
                                      </p:to>
                                    </p:set>
                                    <p:animEffect transition="in" filter="wipe(up)">
                                      <p:cBhvr>
                                        <p:cTn id="7" dur="1000"/>
                                        <p:tgtEl>
                                          <p:spTgt spid="278438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784422"/>
                                        </p:tgtEl>
                                        <p:attrNameLst>
                                          <p:attrName>style.visibility</p:attrName>
                                        </p:attrNameLst>
                                      </p:cBhvr>
                                      <p:to>
                                        <p:strVal val="visible"/>
                                      </p:to>
                                    </p:set>
                                    <p:animEffect transition="in" filter="wipe(up)">
                                      <p:cBhvr>
                                        <p:cTn id="12" dur="1000"/>
                                        <p:tgtEl>
                                          <p:spTgt spid="278442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784382"/>
                                        </p:tgtEl>
                                        <p:attrNameLst>
                                          <p:attrName>style.visibility</p:attrName>
                                        </p:attrNameLst>
                                      </p:cBhvr>
                                      <p:to>
                                        <p:strVal val="visible"/>
                                      </p:to>
                                    </p:set>
                                    <p:animEffect transition="in" filter="wipe(up)">
                                      <p:cBhvr>
                                        <p:cTn id="17" dur="1000"/>
                                        <p:tgtEl>
                                          <p:spTgt spid="278438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784383"/>
                                        </p:tgtEl>
                                        <p:attrNameLst>
                                          <p:attrName>style.visibility</p:attrName>
                                        </p:attrNameLst>
                                      </p:cBhvr>
                                      <p:to>
                                        <p:strVal val="visible"/>
                                      </p:to>
                                    </p:set>
                                    <p:animEffect transition="in" filter="wipe(up)">
                                      <p:cBhvr>
                                        <p:cTn id="22" dur="1000"/>
                                        <p:tgtEl>
                                          <p:spTgt spid="27843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4382" grpId="0" animBg="1"/>
      <p:bldP spid="2784383" grpId="0" animBg="1"/>
      <p:bldP spid="2784384" grpId="0" animBg="1"/>
      <p:bldP spid="2784422" grpId="0" animBg="1"/>
    </p:bldLst>
  </p:timing>
</p:sld>
</file>

<file path=ppt/theme/theme1.xml><?xml version="1.0" encoding="utf-8"?>
<a:theme xmlns:a="http://schemas.openxmlformats.org/drawingml/2006/main" name="mjicse431">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mjicse43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accent1"/>
            </a:solidFill>
            <a:effectLst/>
            <a:latin typeface="Arial"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accent1"/>
            </a:solidFill>
            <a:effectLst/>
            <a:latin typeface="Arial" charset="0"/>
          </a:defRPr>
        </a:defPPr>
      </a:lstStyle>
    </a:lnDef>
  </a:objectDefaults>
  <a:extraClrSchemeLst>
    <a:extraClrScheme>
      <a:clrScheme name="mjicse43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jicse43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jicse43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jicse43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jicse43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jicse43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jicse43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2943</TotalTime>
  <Pages>47</Pages>
  <Words>3108</Words>
  <Application>Microsoft Office PowerPoint</Application>
  <PresentationFormat>Letter Paper (8.5x11 in)</PresentationFormat>
  <Paragraphs>804</Paragraphs>
  <Slides>31</Slides>
  <Notes>27</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mjicse431</vt:lpstr>
      <vt:lpstr>CS3350B  Computer Architecture  Winter 2015  Lecture 6.2: Instructional Level Parallelism: Hazards and Resolutions</vt:lpstr>
      <vt:lpstr>Recap: Pipelining for Performance</vt:lpstr>
      <vt:lpstr>Three Types of Pipeline Hazards</vt:lpstr>
      <vt:lpstr>Structural Hazard #1: in case of Single Memory</vt:lpstr>
      <vt:lpstr>Structural Hazard #1:  Fix with separate instruction and data memories (I$ and D$) </vt:lpstr>
      <vt:lpstr>Structural Hazard #2: Registers (1/2)</vt:lpstr>
      <vt:lpstr>Structural Hazard #2: Registers (2/2)</vt:lpstr>
      <vt:lpstr>Data Hazard Type 1 (1/2)</vt:lpstr>
      <vt:lpstr>Data Hazard Type 1 (2/2)</vt:lpstr>
      <vt:lpstr>Data Hazard Solution 1: Stall (Waiting)</vt:lpstr>
      <vt:lpstr>Data Hazard Solution 2: Forwarding (aka Bypassing)</vt:lpstr>
      <vt:lpstr>Yet Another Complication!</vt:lpstr>
      <vt:lpstr>Data Hazard Type 2: Load/Use (1/2)</vt:lpstr>
      <vt:lpstr>Data Hazard Type 2: Load/Use (2/2)</vt:lpstr>
      <vt:lpstr>Load/Use Data Hazard: Solution Option 1</vt:lpstr>
      <vt:lpstr>Load/Use Data Hazard Solution Option 2</vt:lpstr>
      <vt:lpstr>Remarks on Load/Use Data Hazard</vt:lpstr>
      <vt:lpstr>Load/Use Data Hazards:  Code Scheduling to Avoid Stalls</vt:lpstr>
      <vt:lpstr>Memory-to-Memory Copies</vt:lpstr>
      <vt:lpstr>Control Hazards</vt:lpstr>
      <vt:lpstr>Control Hazards Simple Solution Option 1: two Stalls</vt:lpstr>
      <vt:lpstr>Control Hazard: Branching</vt:lpstr>
      <vt:lpstr>Special Branch Comparator with One Clock Cycle Stall</vt:lpstr>
      <vt:lpstr>Performance of Stall on Branch</vt:lpstr>
      <vt:lpstr>Control Hazards: Branch Delay Slot</vt:lpstr>
      <vt:lpstr>Example: Nondelayed vs. Delayed Branch</vt:lpstr>
      <vt:lpstr>Notes on Branch-Delay Slot</vt:lpstr>
      <vt:lpstr>Control Hazards: Branch Prediction</vt:lpstr>
      <vt:lpstr>In Summary: Hazards and Resolutions</vt:lpstr>
      <vt:lpstr>Exercise 1</vt:lpstr>
      <vt:lpstr>Exercise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431. Computer Architecture</dc:title>
  <dc:subject>Lecture 02</dc:subject>
  <dc:creator>Janie Irwin</dc:creator>
  <cp:lastModifiedBy>yxie</cp:lastModifiedBy>
  <cp:revision>743</cp:revision>
  <cp:lastPrinted>1997-08-27T08:28:34Z</cp:lastPrinted>
  <dcterms:created xsi:type="dcterms:W3CDTF">1997-08-19T16:58:46Z</dcterms:created>
  <dcterms:modified xsi:type="dcterms:W3CDTF">2015-03-01T19:17:19Z</dcterms:modified>
</cp:coreProperties>
</file>