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70" r:id="rId2"/>
    <p:sldId id="570" r:id="rId3"/>
    <p:sldId id="622" r:id="rId4"/>
    <p:sldId id="598" r:id="rId5"/>
    <p:sldId id="599" r:id="rId6"/>
    <p:sldId id="601" r:id="rId7"/>
    <p:sldId id="602" r:id="rId8"/>
    <p:sldId id="604" r:id="rId9"/>
    <p:sldId id="606" r:id="rId10"/>
    <p:sldId id="607" r:id="rId11"/>
    <p:sldId id="624" r:id="rId12"/>
    <p:sldId id="608" r:id="rId13"/>
    <p:sldId id="609" r:id="rId14"/>
    <p:sldId id="610" r:id="rId15"/>
    <p:sldId id="611" r:id="rId16"/>
    <p:sldId id="612" r:id="rId17"/>
    <p:sldId id="613" r:id="rId18"/>
    <p:sldId id="621" r:id="rId19"/>
    <p:sldId id="620" r:id="rId20"/>
    <p:sldId id="588" r:id="rId21"/>
    <p:sldId id="589" r:id="rId22"/>
    <p:sldId id="592" r:id="rId23"/>
    <p:sldId id="623" r:id="rId24"/>
    <p:sldId id="593" r:id="rId25"/>
    <p:sldId id="594" r:id="rId26"/>
  </p:sldIdLst>
  <p:sldSz cx="9144000" cy="6858000" type="letter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5A11FD"/>
    <a:srgbClr val="51DC00"/>
    <a:srgbClr val="8901F3"/>
    <a:srgbClr val="00A091"/>
    <a:srgbClr val="000000"/>
    <a:srgbClr val="CC3399"/>
    <a:srgbClr val="009900"/>
    <a:srgbClr val="0082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8369" autoAdjust="0"/>
  </p:normalViewPr>
  <p:slideViewPr>
    <p:cSldViewPr>
      <p:cViewPr varScale="1">
        <p:scale>
          <a:sx n="82" d="100"/>
          <a:sy n="82" d="100"/>
        </p:scale>
        <p:origin x="-1212" y="-78"/>
      </p:cViewPr>
      <p:guideLst>
        <p:guide orient="horz" pos="2160"/>
        <p:guide pos="1584"/>
      </p:guideLst>
    </p:cSldViewPr>
  </p:slideViewPr>
  <p:outlineViewPr>
    <p:cViewPr>
      <p:scale>
        <a:sx n="33" d="100"/>
        <a:sy n="33" d="100"/>
      </p:scale>
      <p:origin x="0" y="22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notesViewPr>
    <p:cSldViewPr>
      <p:cViewPr varScale="1">
        <p:scale>
          <a:sx n="84" d="100"/>
          <a:sy n="84" d="100"/>
        </p:scale>
        <p:origin x="-1932" y="-84"/>
      </p:cViewPr>
      <p:guideLst>
        <p:guide orient="horz" pos="3023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7938" y="619125"/>
            <a:ext cx="4779962" cy="3584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559300"/>
            <a:ext cx="6303962" cy="4319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7239" tIns="47766" rIns="97239" bIns="47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>
            <a:noFill/>
          </a:ln>
        </p:spPr>
        <p:txBody>
          <a:bodyPr/>
          <a:lstStyle/>
          <a:p>
            <a:endParaRPr lang="en-US" smtClean="0"/>
          </a:p>
        </p:txBody>
      </p:sp>
      <p:sp>
        <p:nvSpPr>
          <p:cNvPr id="512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Morgan Kaufmann Publishers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6CFF4BC0-1810-4843-8B0D-995DB9F61F08}" type="datetime3">
              <a:rPr lang="en-AU"/>
              <a:pPr/>
              <a:t>1 March, 2015</a:t>
            </a:fld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Chapter 4 — The Processor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C26304E0-3D2D-124E-8FC2-1C01DE879BDE}" type="slidenum">
              <a:rPr lang="en-AU"/>
              <a:pPr/>
              <a:t>18</a:t>
            </a:fld>
            <a:endParaRPr lang="en-AU"/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Morgan Kaufmann Publishers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05246471-157A-684C-A639-70D4591683E8}" type="datetime3">
              <a:rPr lang="en-AU"/>
              <a:pPr/>
              <a:t>1 March, 2015</a:t>
            </a:fld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Chapter 4 — The Processor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8534F127-D3A8-9740-9974-D0983B7D2310}" type="slidenum">
              <a:rPr lang="en-AU"/>
              <a:pPr/>
              <a:t>19</a:t>
            </a:fld>
            <a:endParaRPr lang="en-AU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Morgan Kaufmann Publishers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82F2AB5A-D2E7-0849-B023-89369F68AE30}" type="datetime3">
              <a:rPr lang="en-AU"/>
              <a:pPr/>
              <a:t>1 March, 2015</a:t>
            </a:fld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Chapter 4 — The Processor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39ACE3A3-78FB-1D4F-B0FC-19F5A270B94D}" type="slidenum">
              <a:rPr lang="en-AU"/>
              <a:pPr/>
              <a:t>20</a:t>
            </a:fld>
            <a:endParaRPr lang="en-AU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Morgan Kaufmann Publishers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3E4CF9AE-37FA-CF4E-981C-062048157282}" type="datetime3">
              <a:rPr lang="en-AU"/>
              <a:pPr/>
              <a:t>1 March, 2015</a:t>
            </a:fld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Chapter 4 — The Processor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50DDFB3B-D2C9-4545-9A13-3544BF87EE45}" type="slidenum">
              <a:rPr lang="en-AU"/>
              <a:pPr/>
              <a:t>21</a:t>
            </a:fld>
            <a:endParaRPr lang="en-AU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Morgan Kaufmann Publishers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3909F285-90D4-2440-9BF1-DEF5A436E331}" type="datetime3">
              <a:rPr lang="en-AU"/>
              <a:pPr/>
              <a:t>1 March, 2015</a:t>
            </a:fld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Chapter 4 — The Processor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94A75267-91B9-3241-A22B-B6F67C1780FE}" type="slidenum">
              <a:rPr lang="en-AU"/>
              <a:pPr/>
              <a:t>23</a:t>
            </a:fld>
            <a:endParaRPr lang="en-AU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8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77938" y="614363"/>
            <a:ext cx="4783137" cy="3587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0629" y="4563195"/>
            <a:ext cx="6301588" cy="431759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071" tIns="47536" rIns="95071" bIns="4753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Morgan Kaufmann Publishers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693E7673-3A84-2947-8A17-DC3789AC4B78}" type="datetime3">
              <a:rPr lang="en-AU"/>
              <a:pPr/>
              <a:t>1 March, 2015</a:t>
            </a:fld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Chapter 4 — The Processor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1CF9FC51-9FFC-5945-820B-81EB49251235}" type="slidenum">
              <a:rPr lang="en-AU"/>
              <a:pPr/>
              <a:t>1</a:t>
            </a:fld>
            <a:endParaRPr lang="en-AU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 to the last question is, obviously, twenty!</a:t>
            </a:r>
          </a:p>
          <a:p>
            <a:endParaRPr lang="en-US" dirty="0" smtClean="0"/>
          </a:p>
          <a:p>
            <a:r>
              <a:rPr lang="en-US" dirty="0" err="1" smtClean="0"/>
              <a:t>Superpipelined</a:t>
            </a:r>
            <a:r>
              <a:rPr lang="en-US" dirty="0" smtClean="0"/>
              <a:t> processors have longer instruction latency than multiple issue processors which can degrade performance in the presence of true dependencies</a:t>
            </a:r>
          </a:p>
          <a:p>
            <a:r>
              <a:rPr lang="en-US" dirty="0" smtClean="0"/>
              <a:t>Multiple issue processors are more susceptible to resource conflicts – but we can fix this with hardware and/or software !</a:t>
            </a:r>
          </a:p>
          <a:p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Increase the depth (number of stages) of the pipeline to increase the clock rate – </a:t>
            </a:r>
            <a:r>
              <a:rPr lang="en-US" dirty="0" err="1" smtClean="0">
                <a:solidFill>
                  <a:schemeClr val="accent1"/>
                </a:solidFill>
              </a:rPr>
              <a:t>superpipelining</a:t>
            </a:r>
            <a:endParaRPr lang="en-US" dirty="0" smtClean="0">
              <a:solidFill>
                <a:schemeClr val="accent1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dirty="0" smtClean="0"/>
              <a:t>The more stages in the pipeline, the more forwarding/hazard hardware needed and the more pipeline latch overhead (i.e., the pipeline latch accounts for a larger and larger percentage of the clock cycle time)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Morgan Kaufmann Publishers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3E4CF9AE-37FA-CF4E-981C-062048157282}" type="datetime3">
              <a:rPr lang="en-AU"/>
              <a:pPr/>
              <a:t>1 March, 2015</a:t>
            </a:fld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r>
              <a:rPr lang="en-AU"/>
              <a:t>Chapter 4 — The Processor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ln/>
        </p:spPr>
        <p:txBody>
          <a:bodyPr lIns="96661" tIns="48331" rIns="96661" bIns="48331"/>
          <a:lstStyle/>
          <a:p>
            <a:fld id="{50DDFB3B-D2C9-4545-9A13-3544BF87EE45}" type="slidenum">
              <a:rPr lang="en-AU"/>
              <a:pPr/>
              <a:t>2</a:t>
            </a:fld>
            <a:endParaRPr lang="en-AU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434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Pipelining is much less expensive than </a:t>
            </a:r>
            <a:r>
              <a:rPr lang="en-US" dirty="0" smtClean="0"/>
              <a:t>duplicating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lecture</a:t>
            </a:r>
          </a:p>
          <a:p>
            <a:r>
              <a:rPr lang="en-US" dirty="0" smtClean="0"/>
              <a:t>Note that displacement</a:t>
            </a:r>
            <a:r>
              <a:rPr lang="en-US" baseline="0" dirty="0" smtClean="0"/>
              <a:t> value for the </a:t>
            </a:r>
            <a:r>
              <a:rPr lang="en-US" baseline="0" dirty="0" err="1" smtClean="0"/>
              <a:t>sw</a:t>
            </a:r>
            <a:r>
              <a:rPr lang="en-US" baseline="0" dirty="0" smtClean="0"/>
              <a:t> has to be adjusted because the </a:t>
            </a:r>
            <a:r>
              <a:rPr lang="en-US" baseline="0" dirty="0" err="1" smtClean="0"/>
              <a:t>addi</a:t>
            </a:r>
            <a:r>
              <a:rPr lang="en-US" baseline="0" dirty="0" smtClean="0"/>
              <a:t> has been scheduled before it rather than after it as in the original code.</a:t>
            </a:r>
          </a:p>
          <a:p>
            <a:r>
              <a:rPr lang="en-US" baseline="0" dirty="0" smtClean="0"/>
              <a:t>Note load-use resolutions since </a:t>
            </a:r>
            <a:r>
              <a:rPr lang="en-US" baseline="0" dirty="0" err="1" smtClean="0"/>
              <a:t>addu</a:t>
            </a:r>
            <a:r>
              <a:rPr lang="en-US" baseline="0" dirty="0" smtClean="0"/>
              <a:t> is two cycles after its corresponding load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 important compiler technique to get more performance from loops is </a:t>
            </a:r>
            <a:r>
              <a:rPr lang="en-CA" sz="1100" b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loop</a:t>
            </a:r>
          </a:p>
          <a:p>
            <a:r>
              <a:rPr lang="en-CA" sz="1100" b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unrolling, where multiple copies of the loop body are made. After unrolling, there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is more ILP available by overlapping instructions from different iterations.</a:t>
            </a:r>
          </a:p>
          <a:p>
            <a:endParaRPr lang="en-C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During the unrolling process, the compiler introduced additional registers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($t1, $t2, $t3). The goal of this process, called </a:t>
            </a:r>
            <a:r>
              <a:rPr lang="en-CA" sz="1100" b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register renaming, is to eliminate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dependences that are not true data dependences, but could either lead to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potential hazards or prevent the compiler from flexibly scheduling the code.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Consider how the unrolled code would look using only $t0. There would be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repeated instances of </a:t>
            </a:r>
            <a:r>
              <a:rPr lang="en-CA" sz="11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lw</a:t>
            </a:r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$t0,0($$s1), </a:t>
            </a:r>
            <a:r>
              <a:rPr lang="en-CA" sz="11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addu</a:t>
            </a:r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$t0,$t0,$s2 followed by </a:t>
            </a:r>
            <a:r>
              <a:rPr lang="en-CA" sz="11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sw</a:t>
            </a:r>
            <a:endParaRPr lang="en-CA" sz="11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t0,4($s1), but these sequences, despite using $t0, are actually completely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independent—no data values flow between one pair of these instructions and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next pair. This is what is called an </a:t>
            </a:r>
            <a:r>
              <a:rPr lang="en-CA" sz="1100" b="1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antidependence</a:t>
            </a:r>
            <a:r>
              <a:rPr lang="en-CA" sz="1100" b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or name dependence,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which is an ordering forced purely by the reuse of a name, rather than a real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data dependence which is also called a true dependence.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Renaming the registers during the unrolling process allows the compiler to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move these independent instructions subsequently so as to better schedule the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code. The renaming process eliminates the name dependences, while preserving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true dependences.</a:t>
            </a:r>
          </a:p>
          <a:p>
            <a:endParaRPr lang="en-CA" sz="11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Notice now that 12 of the 14 instructions in the loop execute as pairs. It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takes 8 clocks for 4 loop iterations, or 2 clocks per iteration, which yields a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CPI of 8/14 = 0.57. Loop unrolling and scheduling with dual issue gave us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 improvement factor of almost 2, partly from reducing the loop control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instructions and partly from dual issue execution. The cost of this performance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improvement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is using four temporary registers rather than one, as well as a</a:t>
            </a:r>
          </a:p>
          <a:p>
            <a:r>
              <a:rPr lang="en-CA" sz="11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significant increase in code size</a:t>
            </a:r>
            <a:endParaRPr lang="en-C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7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LEAVE THIS SLIDE IN HIDE MODE – NO LONGER COVERED IN BOOK AND A BIT MUCH DETAIL FOR THIS COURSE.</a:t>
            </a:r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conditional branch to the else portion of the code and one after code block 1 to skip the else code block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43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Also need bigger RegFile since renaming uses programmer visible registers (not an RUU as with SS)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C257B-0889-4411-B641-31FFB78D3B96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8C4C-8A31-45DE-A0A4-C9B6E1596F79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04800"/>
            <a:ext cx="2038350" cy="300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5962650" cy="300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B796D-93CB-43C6-8A42-6AA94946E1B1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422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914400"/>
            <a:ext cx="8153400" cy="2393950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A109C-1495-4FBD-BC6D-FDE583A91140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422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914400"/>
            <a:ext cx="4000500" cy="2398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4000500" cy="23987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10B84-68BB-4B05-A3DE-37B857FD7D0F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59D94-C27A-4E63-B19C-B7D3356F14F9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14400"/>
            <a:ext cx="40005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4000500" cy="239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73895-5D8F-40E5-B8F0-D9036258C28C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4D3F3-A4BC-4437-8872-AF8D5B99C592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14549-5E36-4935-A454-FBA9FC745A34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7C706-26C9-483D-BF30-75C26390AC18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0665A-123A-4079-A0CF-FC96BA8D5460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77C6A-728D-43A1-AFE6-90BEEB2E33F4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8153400" cy="42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914400"/>
            <a:ext cx="8153400" cy="239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This is our 1st Level Bullet</a:t>
            </a:r>
          </a:p>
          <a:p>
            <a:pPr lvl="1"/>
            <a:r>
              <a:rPr lang="en-US" smtClean="0"/>
              <a:t>this is our 2nd level bullet</a:t>
            </a:r>
          </a:p>
          <a:p>
            <a:pPr lvl="2"/>
            <a:r>
              <a:rPr lang="en-US" smtClean="0"/>
              <a:t>this is our 3rd level bullet</a:t>
            </a:r>
          </a:p>
          <a:p>
            <a:pPr lvl="0"/>
            <a:r>
              <a:rPr lang="en-US" smtClean="0"/>
              <a:t>This is our next 1st Level Bullet</a:t>
            </a:r>
          </a:p>
          <a:p>
            <a:pPr lvl="1"/>
            <a:r>
              <a:rPr lang="en-US" smtClean="0"/>
              <a:t>this is our 2nd level bullet</a:t>
            </a:r>
          </a:p>
          <a:p>
            <a:pPr lvl="2"/>
            <a:r>
              <a:rPr lang="en-US" smtClean="0"/>
              <a:t>this is our 3rd level bullet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B89B9-A634-43DB-BA68-EB47C349C2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B08B7-3863-43E9-B804-0810AFB461C9}" type="datetime1">
              <a:rPr lang="en-CA" smtClean="0"/>
              <a:pPr/>
              <a:t>01/03/2015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hf hdr="0" ftr="0" dt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65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4606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l"/>
        <a:defRPr sz="2000">
          <a:solidFill>
            <a:schemeClr val="tx1"/>
          </a:solidFill>
          <a:latin typeface="+mn-lt"/>
        </a:defRPr>
      </a:lvl2pPr>
      <a:lvl3pPr marL="1146175" indent="-176213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chemeClr val="accent1"/>
        </a:buClr>
        <a:buSzPct val="100000"/>
        <a:buChar char="-"/>
        <a:defRPr>
          <a:solidFill>
            <a:schemeClr val="tx1"/>
          </a:solidFill>
          <a:latin typeface="+mn-lt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1717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6289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0861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5433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40005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psu.edu/~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669" y="624337"/>
            <a:ext cx="8574463" cy="2461315"/>
          </a:xfrm>
          <a:noFill/>
        </p:spPr>
        <p:txBody>
          <a:bodyPr wrap="none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CS3350B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 Computer Architecture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Winter </a:t>
            </a:r>
            <a:r>
              <a:rPr lang="en-US" sz="2000" dirty="0" smtClean="0">
                <a:solidFill>
                  <a:schemeClr val="tx1"/>
                </a:solidFill>
              </a:rPr>
              <a:t>2015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Lecture </a:t>
            </a:r>
            <a:r>
              <a:rPr lang="en-US" sz="3200" dirty="0" smtClean="0"/>
              <a:t>6.3</a:t>
            </a:r>
            <a:r>
              <a:rPr lang="en-US" sz="3200" dirty="0" smtClean="0"/>
              <a:t>: Instructional Level Parallelism:</a:t>
            </a:r>
            <a:br>
              <a:rPr lang="en-US" sz="3200" dirty="0" smtClean="0"/>
            </a:br>
            <a:r>
              <a:rPr lang="en-US" sz="3200" dirty="0" smtClean="0"/>
              <a:t>Advanced Techniques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7162800" cy="2193421"/>
          </a:xfrm>
          <a:noFill/>
        </p:spPr>
        <p:txBody>
          <a:bodyPr/>
          <a:lstStyle/>
          <a:p>
            <a:pPr marL="203200" indent="-203200"/>
            <a:r>
              <a:rPr lang="en-US" dirty="0" smtClean="0"/>
              <a:t>Marc Moreno </a:t>
            </a:r>
            <a:r>
              <a:rPr lang="en-US" dirty="0" err="1" smtClean="0"/>
              <a:t>Maza</a:t>
            </a:r>
            <a:endParaRPr lang="en-US" dirty="0" smtClean="0"/>
          </a:p>
          <a:p>
            <a:pPr marL="203200" indent="-203200"/>
            <a:r>
              <a:rPr lang="en-US" dirty="0" smtClean="0">
                <a:hlinkClick r:id="rId3"/>
              </a:rPr>
              <a:t>www.csd.uwo.ca/Courses/CS3350b </a:t>
            </a:r>
            <a:endParaRPr lang="en-US" dirty="0" smtClean="0"/>
          </a:p>
          <a:p>
            <a:pPr marL="203200" indent="-203200"/>
            <a:endParaRPr lang="en-US" dirty="0" smtClean="0"/>
          </a:p>
          <a:p>
            <a:pPr marL="203200" indent="-203200">
              <a:spcBef>
                <a:spcPct val="30000"/>
              </a:spcBef>
            </a:pPr>
            <a:r>
              <a:rPr lang="en-US" sz="1800" dirty="0" smtClean="0"/>
              <a:t>[Adapted from lectures on </a:t>
            </a:r>
            <a:r>
              <a:rPr lang="en-US" sz="1800" i="1" dirty="0" smtClean="0"/>
              <a:t>Computer Organization and Design</a:t>
            </a:r>
            <a:r>
              <a:rPr lang="en-US" sz="1800" dirty="0" smtClean="0"/>
              <a:t>, </a:t>
            </a:r>
          </a:p>
          <a:p>
            <a:pPr marL="203200" indent="-203200">
              <a:spcBef>
                <a:spcPct val="30000"/>
              </a:spcBef>
            </a:pPr>
            <a:r>
              <a:rPr lang="en-US" sz="1800" dirty="0" smtClean="0"/>
              <a:t>Patterson &amp; Hennessy, </a:t>
            </a:r>
            <a:r>
              <a:rPr lang="en-US" sz="1800" dirty="0" smtClean="0"/>
              <a:t>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  <a:r>
              <a:rPr lang="en-US" sz="1800" dirty="0" smtClean="0"/>
              <a:t>edition, 2011]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0</a:t>
            </a:fld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Unrolling</a:t>
            </a:r>
          </a:p>
        </p:txBody>
      </p:sp>
      <p:sp>
        <p:nvSpPr>
          <p:cNvPr id="153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301964"/>
          </a:xfrm>
        </p:spPr>
        <p:txBody>
          <a:bodyPr/>
          <a:lstStyle/>
          <a:p>
            <a:r>
              <a:rPr lang="en-US" dirty="0"/>
              <a:t>Loop unrolling – multiple copies of the loop body are made and instructions from different iterations are scheduled together as a way to increase ILP</a:t>
            </a:r>
          </a:p>
          <a:p>
            <a:pPr lvl="1"/>
            <a:endParaRPr lang="en-US" dirty="0"/>
          </a:p>
          <a:p>
            <a:r>
              <a:rPr lang="en-US" dirty="0"/>
              <a:t>Apply loop unrolling (</a:t>
            </a:r>
            <a:r>
              <a:rPr lang="en-US" b="1" dirty="0"/>
              <a:t>4</a:t>
            </a:r>
            <a:r>
              <a:rPr lang="en-US" dirty="0"/>
              <a:t> times for our example) and then </a:t>
            </a:r>
            <a:r>
              <a:rPr lang="en-US" dirty="0">
                <a:solidFill>
                  <a:schemeClr val="accent1"/>
                </a:solidFill>
              </a:rPr>
              <a:t>schedule</a:t>
            </a:r>
            <a:r>
              <a:rPr lang="en-US" dirty="0"/>
              <a:t> the resulting code</a:t>
            </a:r>
          </a:p>
          <a:p>
            <a:pPr lvl="1"/>
            <a:r>
              <a:rPr lang="en-US" dirty="0"/>
              <a:t>Eliminate unnecessary </a:t>
            </a:r>
            <a:r>
              <a:rPr lang="en-US" b="1" dirty="0"/>
              <a:t>loop overhead </a:t>
            </a:r>
            <a:r>
              <a:rPr lang="en-US" dirty="0"/>
              <a:t>instructions</a:t>
            </a:r>
          </a:p>
          <a:p>
            <a:pPr lvl="1"/>
            <a:r>
              <a:rPr lang="en-US" dirty="0"/>
              <a:t>Schedule so as to avoid </a:t>
            </a:r>
            <a:r>
              <a:rPr lang="en-US" b="1" dirty="0"/>
              <a:t>load use hazards</a:t>
            </a:r>
          </a:p>
          <a:p>
            <a:pPr lvl="1"/>
            <a:endParaRPr lang="en-US" dirty="0"/>
          </a:p>
          <a:p>
            <a:r>
              <a:rPr lang="en-US" dirty="0"/>
              <a:t>During unrolling the compiler applies </a:t>
            </a:r>
            <a:r>
              <a:rPr lang="en-US" dirty="0">
                <a:solidFill>
                  <a:schemeClr val="accent1"/>
                </a:solidFill>
              </a:rPr>
              <a:t>register renaming</a:t>
            </a:r>
            <a:r>
              <a:rPr lang="en-US" dirty="0"/>
              <a:t> to eliminate all data dependencies that are not true </a:t>
            </a:r>
            <a:r>
              <a:rPr lang="en-US" dirty="0" smtClean="0"/>
              <a:t>data dependencies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422275"/>
          </a:xfrm>
        </p:spPr>
        <p:txBody>
          <a:bodyPr/>
          <a:lstStyle/>
          <a:p>
            <a:r>
              <a:rPr lang="en-CA" dirty="0" smtClean="0"/>
              <a:t>Loop Unrolling in C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09600" y="609600"/>
            <a:ext cx="3124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=m; 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&gt;=0; --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   </a:t>
            </a:r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       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+= n;      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609600"/>
            <a:ext cx="37338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unrolled 4 times */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=m; 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&gt;=0; 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-=4){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  += n; </a:t>
            </a:r>
            <a:b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A[i-1] += n;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A[i-2] += n;   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A[i-3] += n;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447800"/>
            <a:ext cx="338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tx1"/>
                </a:solidFill>
              </a:rPr>
              <a:t>Assume size of A is 8, i.e. m=7.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2667000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Execute unrolled code: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3048000"/>
            <a:ext cx="3733800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Iteration #1, 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=7: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{ A[7] += n; </a:t>
            </a:r>
            <a:b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A[6] += n;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A[5] += n;   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A[4] += n; }</a:t>
            </a:r>
          </a:p>
          <a:p>
            <a:endParaRPr lang="en-CA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Iteration #2, 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=3: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{ A[3] += n; </a:t>
            </a:r>
            <a:b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A[2] += n;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A[1] += n;   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A[0] += n; 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2362200"/>
            <a:ext cx="40386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Iteration #  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Instruction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1  7  A[7] += n </a:t>
            </a:r>
            <a:b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2  6  A[6] += n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3  5  A[5] += n   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4  4  A[4] += n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5  3  A[3] += n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6  2  A[2] += n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7  1  A[1] += n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8  0  A[0] += 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1905000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Execute not-unrolled code:</a:t>
            </a:r>
            <a:endParaRPr lang="en-CA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057400" y="2362200"/>
            <a:ext cx="0" cy="25146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514600" y="2362200"/>
            <a:ext cx="0" cy="25908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81000" y="2667000"/>
            <a:ext cx="40386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53400" cy="422275"/>
          </a:xfrm>
        </p:spPr>
        <p:txBody>
          <a:bodyPr/>
          <a:lstStyle/>
          <a:p>
            <a:r>
              <a:rPr lang="en-US" dirty="0" smtClean="0"/>
              <a:t>Apply Loop Unrolling for 4 times</a:t>
            </a:r>
            <a:endParaRPr lang="en-US" dirty="0"/>
          </a:p>
        </p:txBody>
      </p:sp>
      <p:sp>
        <p:nvSpPr>
          <p:cNvPr id="1541124" name="Rectangle 4"/>
          <p:cNvSpPr>
            <a:spLocks noChangeArrowheads="1"/>
          </p:cNvSpPr>
          <p:nvPr/>
        </p:nvSpPr>
        <p:spPr bwMode="auto">
          <a:xfrm>
            <a:off x="304800" y="609600"/>
            <a:ext cx="5943600" cy="428937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lp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lw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 $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t0,0($s1)	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$t0=array element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lw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$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t1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-4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($s1)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$t1=array element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lw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$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t2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-8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($s1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) 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$t2=array element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lw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$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t3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-12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($s1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)#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$t3=array element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addu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$t0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,$t0,$s2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add scalar in $s2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addu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$t1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,$t1,$s2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add scalar in $s2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addu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$t2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,$t2,$s2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add scalar in $s2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addu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$t3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,$t3,$s2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add scalar in $s2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sw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 $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t0,0($s1) 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store result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sw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 $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t1,-4($s1)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store result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sw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 $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t2,-8($s1)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store result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sw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 $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t3,-12($s1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)#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store result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</a:rPr>
              <a:t>addi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$s1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,$s1,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-16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decrement pointer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</a:rPr>
              <a:t>bne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  $s1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,$0,lp  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branch if $s1 != 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4953000"/>
            <a:ext cx="6096000" cy="17132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</a:rPr>
              <a:t>lp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</a:rPr>
              <a:t>lw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  $</a:t>
            </a:r>
            <a:r>
              <a:rPr lang="en-US" sz="2000" dirty="0" smtClean="0">
                <a:latin typeface="Courier New" pitchFamily="49" charset="0"/>
              </a:rPr>
              <a:t>t0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,0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($s1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)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$t0=array element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</a:rPr>
              <a:t>addu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$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</a:t>
            </a:r>
            <a:r>
              <a:rPr lang="en-US" sz="2000" dirty="0"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s2#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add scalar in $s2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</a:rPr>
              <a:t>sw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   $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,0($s1)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store result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</a:rPr>
              <a:t>addi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$</a:t>
            </a:r>
            <a:r>
              <a:rPr lang="en-US" sz="2000" dirty="0" smtClean="0">
                <a:solidFill>
                  <a:srgbClr val="009900"/>
                </a:solidFill>
                <a:latin typeface="Courier New" pitchFamily="49" charset="0"/>
              </a:rPr>
              <a:t>s1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,$s1,-4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decrement pointer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</a:rPr>
              <a:t>bne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 $</a:t>
            </a:r>
            <a:r>
              <a:rPr lang="en-US" sz="2000" dirty="0" smtClean="0">
                <a:solidFill>
                  <a:srgbClr val="009900"/>
                </a:solidFill>
                <a:latin typeface="Courier New" pitchFamily="49" charset="0"/>
              </a:rPr>
              <a:t>s1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,$0,lp 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branch if $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s1!=0</a:t>
            </a: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609600"/>
            <a:ext cx="2667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code in c */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m;i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&gt;=0;i-=4)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  += n; </a:t>
            </a:r>
            <a:b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A[i-1] += n;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A[i-2] += n;   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A[i-3] += n;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15087" y="3048000"/>
            <a:ext cx="262891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dirty="0" smtClean="0"/>
              <a:t> </a:t>
            </a:r>
            <a:r>
              <a:rPr lang="en-CA" sz="2200" dirty="0" smtClean="0"/>
              <a:t>Why not reuse $t0 but use $t1, $t2, $t3?</a:t>
            </a:r>
          </a:p>
          <a:p>
            <a:pPr>
              <a:buFont typeface="Arial" pitchFamily="34" charset="0"/>
              <a:buChar char="•"/>
            </a:pPr>
            <a:endParaRPr lang="en-CA" sz="2200" dirty="0" smtClean="0"/>
          </a:p>
          <a:p>
            <a:pPr>
              <a:buFont typeface="Arial" pitchFamily="34" charset="0"/>
              <a:buChar char="•"/>
            </a:pPr>
            <a:r>
              <a:rPr lang="en-CA" sz="2200" dirty="0" smtClean="0"/>
              <a:t> Why -4,-8,-12 and $s1=$s1-16?</a:t>
            </a:r>
          </a:p>
          <a:p>
            <a:pPr>
              <a:buFont typeface="Arial" pitchFamily="34" charset="0"/>
              <a:buChar char="•"/>
            </a:pPr>
            <a:endParaRPr lang="en-CA" sz="2200" dirty="0" smtClean="0"/>
          </a:p>
          <a:p>
            <a:pPr>
              <a:buFont typeface="Arial" pitchFamily="34" charset="0"/>
              <a:buChar char="•"/>
            </a:pPr>
            <a:r>
              <a:rPr lang="en-CA" sz="2200" dirty="0" smtClean="0"/>
              <a:t> How many times can a loop be unrolled? </a:t>
            </a:r>
            <a:endParaRPr lang="en-C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422275"/>
          </a:xfrm>
        </p:spPr>
        <p:txBody>
          <a:bodyPr/>
          <a:lstStyle/>
          <a:p>
            <a:r>
              <a:rPr lang="en-US" dirty="0"/>
              <a:t>The Scheduled Code (Unrolled)</a:t>
            </a:r>
          </a:p>
        </p:txBody>
      </p:sp>
      <p:sp>
        <p:nvSpPr>
          <p:cNvPr id="1531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4419600"/>
            <a:ext cx="4648200" cy="2008755"/>
          </a:xfrm>
        </p:spPr>
        <p:txBody>
          <a:bodyPr/>
          <a:lstStyle/>
          <a:p>
            <a:r>
              <a:rPr lang="en-US" dirty="0"/>
              <a:t>Eight clock cycles to execute 14 instructions for a</a:t>
            </a:r>
          </a:p>
          <a:p>
            <a:pPr lvl="1"/>
            <a:r>
              <a:rPr lang="en-US" dirty="0"/>
              <a:t>CPI of 0.57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versus the best case of 0.5)</a:t>
            </a:r>
          </a:p>
          <a:p>
            <a:pPr lvl="1"/>
            <a:r>
              <a:rPr lang="en-US" dirty="0"/>
              <a:t>IPC of 1.8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versus the best case of 2.0)</a:t>
            </a:r>
          </a:p>
        </p:txBody>
      </p:sp>
      <p:graphicFrame>
        <p:nvGraphicFramePr>
          <p:cNvPr id="1531983" name="Group 79"/>
          <p:cNvGraphicFramePr>
            <a:graphicFrameLocks noGrp="1"/>
          </p:cNvGraphicFramePr>
          <p:nvPr>
            <p:ph sz="half" idx="2"/>
          </p:nvPr>
        </p:nvGraphicFramePr>
        <p:xfrm>
          <a:off x="609600" y="533400"/>
          <a:ext cx="8001000" cy="3566160"/>
        </p:xfrm>
        <a:graphic>
          <a:graphicData uri="http://schemas.openxmlformats.org/drawingml/2006/table">
            <a:tbl>
              <a:tblPr/>
              <a:tblGrid>
                <a:gridCol w="762000"/>
                <a:gridCol w="2895600"/>
                <a:gridCol w="3581400"/>
                <a:gridCol w="762000"/>
              </a:tblGrid>
              <a:tr h="3132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 or branch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transfer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$s1,$s1,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lw  $t0,0($s1)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$t1,12($s1) #-4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$t0,$t0,$s2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$t2,8($s1)  #-8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addu  $t1,$t1,$s2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$t3,4($s1)  #-12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addu  $t2,$t2,$s2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$t0,16($s1) #0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addu  $t3,$t3,$s2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$t1,12($s1) #-4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$t2,8($s1)  #-8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bne   $s1,$0,lp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$t3,4($s1)  #-12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1984" name="Oval 80"/>
          <p:cNvSpPr>
            <a:spLocks noChangeArrowheads="1"/>
          </p:cNvSpPr>
          <p:nvPr/>
        </p:nvSpPr>
        <p:spPr bwMode="auto">
          <a:xfrm>
            <a:off x="5562600" y="1295400"/>
            <a:ext cx="381000" cy="12192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1985" name="Oval 81"/>
          <p:cNvSpPr>
            <a:spLocks noChangeArrowheads="1"/>
          </p:cNvSpPr>
          <p:nvPr/>
        </p:nvSpPr>
        <p:spPr bwMode="auto">
          <a:xfrm>
            <a:off x="5029200" y="1295400"/>
            <a:ext cx="381000" cy="1219200"/>
          </a:xfrm>
          <a:prstGeom prst="ellipse">
            <a:avLst/>
          </a:prstGeom>
          <a:noFill/>
          <a:ln w="127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1986" name="Oval 82"/>
          <p:cNvSpPr>
            <a:spLocks noChangeArrowheads="1"/>
          </p:cNvSpPr>
          <p:nvPr/>
        </p:nvSpPr>
        <p:spPr bwMode="auto">
          <a:xfrm>
            <a:off x="5029200" y="2819400"/>
            <a:ext cx="381000" cy="1219200"/>
          </a:xfrm>
          <a:prstGeom prst="ellipse">
            <a:avLst/>
          </a:prstGeom>
          <a:noFill/>
          <a:ln w="127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1987" name="Oval 83"/>
          <p:cNvSpPr>
            <a:spLocks noChangeArrowheads="1"/>
          </p:cNvSpPr>
          <p:nvPr/>
        </p:nvSpPr>
        <p:spPr bwMode="auto">
          <a:xfrm>
            <a:off x="5486400" y="2514600"/>
            <a:ext cx="457200" cy="15240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1989" name="Oval 85"/>
          <p:cNvSpPr>
            <a:spLocks noChangeArrowheads="1"/>
          </p:cNvSpPr>
          <p:nvPr/>
        </p:nvSpPr>
        <p:spPr bwMode="auto">
          <a:xfrm>
            <a:off x="2514600" y="2057400"/>
            <a:ext cx="1143000" cy="1219200"/>
          </a:xfrm>
          <a:prstGeom prst="ellipse">
            <a:avLst/>
          </a:prstGeom>
          <a:noFill/>
          <a:ln w="127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4419600"/>
            <a:ext cx="2667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code in c */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m;i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&gt;=0;i-=4)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  += n; </a:t>
            </a:r>
            <a:b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A[i-1] += n;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A[i-2] += n;    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A[i-3] += n;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3429000" y="1524000"/>
            <a:ext cx="1524000" cy="7620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352800" y="2438400"/>
            <a:ext cx="1600200" cy="6096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1907" grpId="0" build="p"/>
      <p:bldP spid="1531984" grpId="0" animBg="1"/>
      <p:bldP spid="1531985" grpId="0" animBg="1"/>
      <p:bldP spid="1531986" grpId="0" animBg="1"/>
      <p:bldP spid="1531987" grpId="0" animBg="1"/>
      <p:bldP spid="153198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Predication</a:t>
            </a:r>
          </a:p>
        </p:txBody>
      </p:sp>
      <p:sp>
        <p:nvSpPr>
          <p:cNvPr id="153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4917244"/>
          </a:xfrm>
        </p:spPr>
        <p:txBody>
          <a:bodyPr/>
          <a:lstStyle/>
          <a:p>
            <a:r>
              <a:rPr lang="en-US" dirty="0"/>
              <a:t>Predication can be used to </a:t>
            </a:r>
            <a:r>
              <a:rPr lang="en-US" b="1" dirty="0"/>
              <a:t>eliminate branches </a:t>
            </a:r>
            <a:r>
              <a:rPr lang="en-US" dirty="0"/>
              <a:t>by making the execution of an instruction dependent on a “predicate”, e.g.,</a:t>
            </a:r>
          </a:p>
          <a:p>
            <a:pPr lvl="1"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dirty="0">
                <a:latin typeface="Courier New" pitchFamily="49" charset="0"/>
              </a:rPr>
              <a:t>if (p) {statement 1} else {statement 2}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would </a:t>
            </a:r>
            <a:r>
              <a:rPr lang="en-US" dirty="0"/>
              <a:t>normally compile using two branches.  With predication it would compile as</a:t>
            </a:r>
          </a:p>
          <a:p>
            <a:pPr lvl="1">
              <a:buFont typeface="Monotype Sorts" pitchFamily="2" charset="2"/>
              <a:buNone/>
            </a:pPr>
            <a:r>
              <a:rPr lang="en-US" dirty="0"/>
              <a:t>	  </a:t>
            </a:r>
            <a:r>
              <a:rPr lang="en-US" dirty="0">
                <a:latin typeface="Courier New" pitchFamily="49" charset="0"/>
              </a:rPr>
              <a:t>(p) </a:t>
            </a:r>
            <a:r>
              <a:rPr lang="en-US" dirty="0" smtClean="0">
                <a:latin typeface="Courier New" pitchFamily="49" charset="0"/>
              </a:rPr>
              <a:t> statement </a:t>
            </a:r>
            <a:r>
              <a:rPr lang="en-US" dirty="0">
                <a:latin typeface="Courier New" pitchFamily="49" charset="0"/>
              </a:rPr>
              <a:t>1</a:t>
            </a:r>
          </a:p>
          <a:p>
            <a:pPr lvl="1">
              <a:buFont typeface="Monotype Sorts" pitchFamily="2" charset="2"/>
              <a:buNone/>
            </a:pPr>
            <a:r>
              <a:rPr lang="en-US" dirty="0">
                <a:latin typeface="Courier New" pitchFamily="49" charset="0"/>
              </a:rPr>
              <a:t>		(~p) statement 2</a:t>
            </a:r>
          </a:p>
          <a:p>
            <a:r>
              <a:rPr lang="en-US" dirty="0"/>
              <a:t>The use of </a:t>
            </a:r>
            <a:r>
              <a:rPr lang="en-US" dirty="0">
                <a:latin typeface="Courier New" pitchFamily="49" charset="0"/>
              </a:rPr>
              <a:t>(condition)</a:t>
            </a:r>
            <a:r>
              <a:rPr lang="en-US" dirty="0"/>
              <a:t> indicates that the instruction is committed only if </a:t>
            </a:r>
            <a:r>
              <a:rPr lang="en-US" dirty="0">
                <a:latin typeface="Courier New" pitchFamily="49" charset="0"/>
              </a:rPr>
              <a:t>condition</a:t>
            </a:r>
            <a:r>
              <a:rPr lang="en-US" dirty="0"/>
              <a:t> is true</a:t>
            </a:r>
          </a:p>
          <a:p>
            <a:r>
              <a:rPr lang="en-US" dirty="0"/>
              <a:t>Predication can be used to speculate as well as to eliminate branches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848600" cy="693908"/>
          </a:xfrm>
        </p:spPr>
        <p:txBody>
          <a:bodyPr/>
          <a:lstStyle/>
          <a:p>
            <a:r>
              <a:rPr lang="en-US" sz="2400" dirty="0" smtClean="0"/>
              <a:t>Summary of Compiler </a:t>
            </a:r>
            <a:r>
              <a:rPr lang="en-US" sz="2400" dirty="0"/>
              <a:t>Support for VLIW Processors</a:t>
            </a:r>
          </a:p>
        </p:txBody>
      </p:sp>
      <p:sp>
        <p:nvSpPr>
          <p:cNvPr id="153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418919"/>
          </a:xfrm>
        </p:spPr>
        <p:txBody>
          <a:bodyPr/>
          <a:lstStyle/>
          <a:p>
            <a:r>
              <a:rPr lang="en-US" dirty="0"/>
              <a:t>The compiler packs groups of </a:t>
            </a:r>
            <a:r>
              <a:rPr lang="en-US" dirty="0">
                <a:solidFill>
                  <a:schemeClr val="accent1"/>
                </a:solidFill>
              </a:rPr>
              <a:t>independent</a:t>
            </a:r>
            <a:r>
              <a:rPr lang="en-US" dirty="0"/>
              <a:t> instructions into the bundle</a:t>
            </a:r>
          </a:p>
          <a:p>
            <a:pPr lvl="1"/>
            <a:r>
              <a:rPr lang="en-US" dirty="0"/>
              <a:t>Done by </a:t>
            </a:r>
            <a:r>
              <a:rPr lang="en-US" b="1" dirty="0"/>
              <a:t>code re-ordering </a:t>
            </a:r>
            <a:r>
              <a:rPr lang="en-US" dirty="0"/>
              <a:t>(trace scheduling)</a:t>
            </a:r>
          </a:p>
          <a:p>
            <a:r>
              <a:rPr lang="en-US" dirty="0"/>
              <a:t>The compiler uses </a:t>
            </a:r>
            <a:r>
              <a:rPr lang="en-US" b="1" dirty="0"/>
              <a:t>loop unrolling </a:t>
            </a:r>
            <a:r>
              <a:rPr lang="en-US" dirty="0"/>
              <a:t>to expose more ILP </a:t>
            </a:r>
          </a:p>
          <a:p>
            <a:r>
              <a:rPr lang="en-US" dirty="0"/>
              <a:t>The compiler uses </a:t>
            </a:r>
            <a:r>
              <a:rPr lang="en-US" b="1" dirty="0"/>
              <a:t>register renaming </a:t>
            </a:r>
            <a:r>
              <a:rPr lang="en-US" dirty="0"/>
              <a:t>to solve name dependencies and ensures </a:t>
            </a:r>
            <a:r>
              <a:rPr lang="en-US" b="1" dirty="0"/>
              <a:t>no load use hazards </a:t>
            </a:r>
            <a:r>
              <a:rPr lang="en-US" dirty="0"/>
              <a:t>occur</a:t>
            </a:r>
          </a:p>
          <a:p>
            <a:r>
              <a:rPr lang="en-US" dirty="0"/>
              <a:t>While </a:t>
            </a:r>
            <a:r>
              <a:rPr lang="en-US" dirty="0" err="1"/>
              <a:t>superscalars</a:t>
            </a:r>
            <a:r>
              <a:rPr lang="en-US" dirty="0"/>
              <a:t> use dynamic prediction, VLIW’s primarily depend on the compiler for </a:t>
            </a:r>
            <a:r>
              <a:rPr lang="en-US" b="1" dirty="0"/>
              <a:t>branch prediction</a:t>
            </a:r>
          </a:p>
          <a:p>
            <a:pPr lvl="1"/>
            <a:r>
              <a:rPr lang="en-US" dirty="0"/>
              <a:t>Loop unrolling reduces the number of conditional branches</a:t>
            </a:r>
          </a:p>
          <a:p>
            <a:pPr lvl="1"/>
            <a:r>
              <a:rPr lang="en-US" dirty="0"/>
              <a:t>Predication eliminates </a:t>
            </a:r>
            <a:r>
              <a:rPr lang="en-US" dirty="0" smtClean="0"/>
              <a:t>if-then-else </a:t>
            </a:r>
            <a:r>
              <a:rPr lang="en-US" dirty="0"/>
              <a:t>branch structures by replacing them with predicated instructions</a:t>
            </a:r>
          </a:p>
          <a:p>
            <a:r>
              <a:rPr lang="en-US" dirty="0"/>
              <a:t>The compiler predicts </a:t>
            </a:r>
            <a:r>
              <a:rPr lang="en-US" b="1" dirty="0"/>
              <a:t>memory bank references </a:t>
            </a:r>
            <a:r>
              <a:rPr lang="en-US" dirty="0"/>
              <a:t>to help minimize memory bank conflicts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293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VLIW Advantages &amp; </a:t>
            </a:r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152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05800" cy="5606663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Advantages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Simpler hardware (potentially less power hungry)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Potentially more scalable</a:t>
            </a:r>
          </a:p>
          <a:p>
            <a:pPr lvl="2"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Allow more </a:t>
            </a:r>
            <a:r>
              <a:rPr lang="en-US" dirty="0" err="1"/>
              <a:t>instr’s</a:t>
            </a:r>
            <a:r>
              <a:rPr lang="en-US" dirty="0"/>
              <a:t> per VLIW bundle and add more FUs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Disadvantages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Programmer/compiler complexity and longer compilation times</a:t>
            </a:r>
          </a:p>
          <a:p>
            <a:pPr lvl="2"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Deep pipelines and long latencies can be confusing (making peak performance elusive)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Lock step operation, i.e., on hazard all future issues stall until hazard is resolved (hence need for predication)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dirty="0">
                <a:solidFill>
                  <a:schemeClr val="accent1"/>
                </a:solidFill>
              </a:rPr>
              <a:t>Object (binary) code incompatibility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Needs lots of program memory bandwidth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dirty="0">
                <a:solidFill>
                  <a:schemeClr val="accent1"/>
                </a:solidFill>
              </a:rPr>
              <a:t>Code bloat</a:t>
            </a:r>
          </a:p>
          <a:p>
            <a:pPr lvl="2">
              <a:spcBef>
                <a:spcPts val="900"/>
              </a:spcBef>
              <a:spcAft>
                <a:spcPts val="0"/>
              </a:spcAft>
            </a:pPr>
            <a:r>
              <a:rPr lang="en-US" dirty="0" err="1"/>
              <a:t>Noops</a:t>
            </a:r>
            <a:r>
              <a:rPr lang="en-US" dirty="0"/>
              <a:t> are a waste of program memory space </a:t>
            </a:r>
          </a:p>
          <a:p>
            <a:pPr lvl="2">
              <a:spcBef>
                <a:spcPts val="900"/>
              </a:spcBef>
              <a:spcAft>
                <a:spcPts val="0"/>
              </a:spcAft>
            </a:pPr>
            <a:r>
              <a:rPr lang="en-US" dirty="0"/>
              <a:t>Loop unrolling to expose more ILP uses more program memory 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166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Multiple Issue Machines (SS)</a:t>
            </a:r>
            <a:endParaRPr lang="en-US" dirty="0"/>
          </a:p>
        </p:txBody>
      </p:sp>
      <p:sp>
        <p:nvSpPr>
          <p:cNvPr id="134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05800" cy="3763081"/>
          </a:xfrm>
        </p:spPr>
        <p:txBody>
          <a:bodyPr/>
          <a:lstStyle/>
          <a:p>
            <a:r>
              <a:rPr lang="en-US" dirty="0" smtClean="0"/>
              <a:t>Dynamic multiple-issue processors (aka </a:t>
            </a:r>
            <a:r>
              <a:rPr lang="en-US" dirty="0" err="1" smtClean="0">
                <a:solidFill>
                  <a:schemeClr val="accent1"/>
                </a:solidFill>
              </a:rPr>
              <a:t>SuperScalar</a:t>
            </a:r>
            <a:r>
              <a:rPr lang="en-US" dirty="0" smtClean="0"/>
              <a:t>) use hardware at run-time to dynamically decide which instructions to issue and execute simultaneously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Instruction-fetch and issue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fetch instructions, decode them, and </a:t>
            </a:r>
            <a:r>
              <a:rPr lang="en-US" b="1" dirty="0" smtClean="0"/>
              <a:t>issue</a:t>
            </a:r>
            <a:r>
              <a:rPr lang="en-US" dirty="0" smtClean="0"/>
              <a:t> them to a FU to await execution</a:t>
            </a:r>
            <a:endParaRPr lang="en-US" dirty="0"/>
          </a:p>
          <a:p>
            <a:r>
              <a:rPr lang="en-US" dirty="0" smtClean="0">
                <a:solidFill>
                  <a:schemeClr val="accent1"/>
                </a:solidFill>
              </a:rPr>
              <a:t>Instruction-execution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as soon as the source operands and the FU are ready, the result can be calculated</a:t>
            </a:r>
            <a:endParaRPr lang="en-US" dirty="0"/>
          </a:p>
          <a:p>
            <a:r>
              <a:rPr lang="en-US" dirty="0" smtClean="0">
                <a:solidFill>
                  <a:schemeClr val="accent1"/>
                </a:solidFill>
              </a:rPr>
              <a:t>Instruction-commit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when it is safe to, write </a:t>
            </a:r>
            <a:r>
              <a:rPr lang="en-US" dirty="0"/>
              <a:t>back results to the </a:t>
            </a:r>
            <a:r>
              <a:rPr lang="en-US" dirty="0" err="1"/>
              <a:t>RegFile</a:t>
            </a:r>
            <a:r>
              <a:rPr lang="en-US" dirty="0"/>
              <a:t> or D$ (i.e., change the machine state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553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04-7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762000"/>
            <a:ext cx="8686800" cy="59435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17</a:t>
            </a:fld>
            <a:endParaRPr lang="en-C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153400" cy="422275"/>
          </a:xfrm>
        </p:spPr>
        <p:txBody>
          <a:bodyPr/>
          <a:lstStyle/>
          <a:p>
            <a:r>
              <a:rPr lang="en-US" dirty="0" smtClean="0"/>
              <a:t>Dynamic Multiple Issue Machines (SS)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Pipeline Scheduling</a:t>
            </a:r>
            <a:endParaRPr lang="en-AU"/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153400" cy="3421449"/>
          </a:xfrm>
        </p:spPr>
        <p:txBody>
          <a:bodyPr/>
          <a:lstStyle/>
          <a:p>
            <a:r>
              <a:rPr lang="en-US" dirty="0"/>
              <a:t>Allow the CPU to execute instructions </a:t>
            </a:r>
            <a:r>
              <a:rPr lang="en-US" b="1" dirty="0">
                <a:solidFill>
                  <a:srgbClr val="3366FF"/>
                </a:solidFill>
              </a:rPr>
              <a:t>out of order</a:t>
            </a:r>
            <a:r>
              <a:rPr lang="en-US" b="1" dirty="0"/>
              <a:t> </a:t>
            </a:r>
            <a:r>
              <a:rPr lang="en-US" dirty="0"/>
              <a:t>to avoid stalls</a:t>
            </a:r>
          </a:p>
          <a:p>
            <a:pPr lvl="1"/>
            <a:r>
              <a:rPr lang="en-US" sz="2200" dirty="0"/>
              <a:t>But commit result to registers in order</a:t>
            </a:r>
          </a:p>
          <a:p>
            <a:r>
              <a:rPr lang="en-US" dirty="0"/>
              <a:t>Example</a:t>
            </a:r>
          </a:p>
          <a:p>
            <a:pPr lvl="1">
              <a:buFont typeface="Wingdings" charset="2"/>
              <a:buNone/>
            </a:pPr>
            <a:r>
              <a:rPr lang="en-US" dirty="0"/>
              <a:t>	</a:t>
            </a:r>
            <a:r>
              <a:rPr lang="fr-FR" sz="2200" dirty="0" err="1">
                <a:latin typeface="Courier New" pitchFamily="49" charset="0"/>
                <a:cs typeface="Courier New" pitchFamily="49" charset="0"/>
              </a:rPr>
              <a:t>lw</a:t>
            </a:r>
            <a:r>
              <a:rPr lang="fr-FR" sz="22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2200" dirty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$t0</a:t>
            </a:r>
            <a:r>
              <a:rPr lang="fr-FR" sz="2200" dirty="0">
                <a:latin typeface="Courier New" pitchFamily="49" charset="0"/>
                <a:cs typeface="Courier New" pitchFamily="49" charset="0"/>
              </a:rPr>
              <a:t>, 20($s2)</a:t>
            </a:r>
            <a:br>
              <a:rPr lang="fr-FR" sz="2200" dirty="0">
                <a:latin typeface="Courier New" pitchFamily="49" charset="0"/>
                <a:cs typeface="Courier New" pitchFamily="49" charset="0"/>
              </a:rPr>
            </a:br>
            <a:r>
              <a:rPr lang="fr-FR" sz="2200" dirty="0" err="1">
                <a:latin typeface="Courier New" pitchFamily="49" charset="0"/>
                <a:cs typeface="Courier New" pitchFamily="49" charset="0"/>
              </a:rPr>
              <a:t>addu</a:t>
            </a:r>
            <a:r>
              <a:rPr lang="fr-FR" sz="2200" dirty="0">
                <a:latin typeface="Courier New" pitchFamily="49" charset="0"/>
                <a:cs typeface="Courier New" pitchFamily="49" charset="0"/>
              </a:rPr>
              <a:t>  $t1, </a:t>
            </a:r>
            <a:r>
              <a:rPr lang="fr-FR" sz="2200" dirty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$t0</a:t>
            </a:r>
            <a:r>
              <a:rPr lang="fr-FR" sz="2200" dirty="0">
                <a:latin typeface="Courier New" pitchFamily="49" charset="0"/>
                <a:cs typeface="Courier New" pitchFamily="49" charset="0"/>
              </a:rPr>
              <a:t>, $t2</a:t>
            </a:r>
            <a:br>
              <a:rPr lang="fr-FR" sz="2200" dirty="0">
                <a:latin typeface="Courier New" pitchFamily="49" charset="0"/>
                <a:cs typeface="Courier New" pitchFamily="49" charset="0"/>
              </a:rPr>
            </a:br>
            <a:r>
              <a:rPr lang="fr-FR" sz="2200" dirty="0" err="1" smtClean="0">
                <a:latin typeface="Courier New" pitchFamily="49" charset="0"/>
                <a:cs typeface="Courier New" pitchFamily="49" charset="0"/>
              </a:rPr>
              <a:t>subu</a:t>
            </a:r>
            <a:r>
              <a:rPr lang="fr-FR" sz="2200" dirty="0" smtClean="0">
                <a:latin typeface="Courier New" pitchFamily="49" charset="0"/>
                <a:cs typeface="Courier New" pitchFamily="49" charset="0"/>
              </a:rPr>
              <a:t>  $</a:t>
            </a:r>
            <a:r>
              <a:rPr lang="fr-FR" sz="2200" dirty="0">
                <a:latin typeface="Courier New" pitchFamily="49" charset="0"/>
                <a:cs typeface="Courier New" pitchFamily="49" charset="0"/>
              </a:rPr>
              <a:t>s4, $s4, $t3</a:t>
            </a:r>
            <a:br>
              <a:rPr lang="fr-FR" sz="2200" dirty="0">
                <a:latin typeface="Courier New" pitchFamily="49" charset="0"/>
                <a:cs typeface="Courier New" pitchFamily="49" charset="0"/>
              </a:rPr>
            </a:br>
            <a:r>
              <a:rPr lang="fr-FR" sz="2200" dirty="0" err="1">
                <a:latin typeface="Courier New" pitchFamily="49" charset="0"/>
                <a:cs typeface="Courier New" pitchFamily="49" charset="0"/>
              </a:rPr>
              <a:t>slti</a:t>
            </a:r>
            <a:r>
              <a:rPr lang="fr-FR" sz="2200" dirty="0">
                <a:latin typeface="Courier New" pitchFamily="49" charset="0"/>
                <a:cs typeface="Courier New" pitchFamily="49" charset="0"/>
              </a:rPr>
              <a:t>  $t5, $s4, 20</a:t>
            </a:r>
          </a:p>
          <a:p>
            <a:pPr lvl="1"/>
            <a:r>
              <a:rPr lang="en-US" sz="2200" dirty="0"/>
              <a:t>Can start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subu</a:t>
            </a:r>
            <a:r>
              <a:rPr lang="en-US" sz="2200" dirty="0" smtClean="0"/>
              <a:t> </a:t>
            </a:r>
            <a:r>
              <a:rPr lang="en-US" sz="2200" dirty="0"/>
              <a:t>while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addu</a:t>
            </a:r>
            <a:r>
              <a:rPr lang="en-US" sz="2200" dirty="0"/>
              <a:t> is waiting for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lw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18392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Greater Instruction</a:t>
            </a:r>
            <a:r>
              <a:rPr lang="en-US" dirty="0"/>
              <a:t>-Level </a:t>
            </a:r>
            <a:r>
              <a:rPr lang="en-US" dirty="0" smtClean="0"/>
              <a:t>Parallelism</a:t>
            </a:r>
            <a:endParaRPr lang="en-AU" dirty="0"/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868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Deeper pipeline (more #stages: 5 =&gt; 10 =&gt; 15 stages)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Less work per stage </a:t>
            </a:r>
            <a:r>
              <a:rPr lang="en-US" dirty="0" err="1">
                <a:sym typeface="Symbol" charset="2"/>
              </a:rPr>
              <a:t></a:t>
            </a:r>
            <a:r>
              <a:rPr lang="en-US" dirty="0">
                <a:sym typeface="Symbol" charset="2"/>
              </a:rPr>
              <a:t> shorter clock cycle</a:t>
            </a:r>
          </a:p>
          <a:p>
            <a:pPr>
              <a:lnSpc>
                <a:spcPct val="90000"/>
              </a:lnSpc>
            </a:pPr>
            <a:r>
              <a:rPr lang="en-US" b="1" dirty="0">
                <a:sym typeface="Symbol" charset="2"/>
              </a:rPr>
              <a:t>Multiple </a:t>
            </a:r>
            <a:r>
              <a:rPr lang="en-US" b="1" dirty="0" smtClean="0">
                <a:sym typeface="Symbol" charset="2"/>
              </a:rPr>
              <a:t>issue </a:t>
            </a:r>
            <a:r>
              <a:rPr lang="en-US" dirty="0" smtClean="0">
                <a:sym typeface="Symbol" charset="2"/>
              </a:rPr>
              <a:t>“superscalar”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Symbol" charset="2"/>
              </a:rPr>
              <a:t>Replicate pipeline stages  multiple </a:t>
            </a:r>
            <a:r>
              <a:rPr lang="en-US" dirty="0" smtClean="0">
                <a:sym typeface="Symbol" charset="2"/>
              </a:rPr>
              <a:t>pipelines</a:t>
            </a:r>
          </a:p>
          <a:p>
            <a:pPr lvl="2">
              <a:lnSpc>
                <a:spcPct val="90000"/>
              </a:lnSpc>
            </a:pPr>
            <a:r>
              <a:rPr lang="en-CA" dirty="0" smtClean="0"/>
              <a:t>e.g., have two ALUs or a register file with 4 read ports and 2 write ports</a:t>
            </a:r>
          </a:p>
          <a:p>
            <a:pPr lvl="2">
              <a:lnSpc>
                <a:spcPct val="90000"/>
              </a:lnSpc>
            </a:pPr>
            <a:r>
              <a:rPr lang="en-CA" dirty="0" smtClean="0"/>
              <a:t>have logic to issue several instructions concurrently</a:t>
            </a:r>
            <a:endParaRPr lang="en-US" dirty="0">
              <a:sym typeface="Symbol" charset="2"/>
            </a:endParaRPr>
          </a:p>
          <a:p>
            <a:pPr lvl="1">
              <a:lnSpc>
                <a:spcPct val="90000"/>
              </a:lnSpc>
            </a:pPr>
            <a:r>
              <a:rPr lang="en-CA" dirty="0" smtClean="0"/>
              <a:t>Execute more than one instruction at a clock cycle, producing an effective CPI &lt; 1</a:t>
            </a:r>
            <a:r>
              <a:rPr lang="en-US" dirty="0" smtClean="0">
                <a:sym typeface="Symbol" charset="2"/>
              </a:rPr>
              <a:t>, </a:t>
            </a:r>
            <a:r>
              <a:rPr lang="en-US" dirty="0">
                <a:sym typeface="Symbol" charset="2"/>
              </a:rPr>
              <a:t>so use </a:t>
            </a:r>
            <a:r>
              <a:rPr lang="en-US" b="1" dirty="0">
                <a:sym typeface="Symbol" charset="2"/>
              </a:rPr>
              <a:t>Instructions Per Cycle (IPC)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Symbol" charset="2"/>
              </a:rPr>
              <a:t>e</a:t>
            </a:r>
            <a:r>
              <a:rPr lang="en-US" dirty="0" smtClean="0">
                <a:sym typeface="Symbol" charset="2"/>
              </a:rPr>
              <a:t>.g</a:t>
            </a:r>
            <a:r>
              <a:rPr lang="en-US" dirty="0">
                <a:sym typeface="Symbol" charset="2"/>
              </a:rPr>
              <a:t>., 4GHz 4-way multiple-issue</a:t>
            </a:r>
          </a:p>
          <a:p>
            <a:pPr lvl="2">
              <a:lnSpc>
                <a:spcPct val="90000"/>
              </a:lnSpc>
            </a:pPr>
            <a:r>
              <a:rPr lang="en-US" sz="2200" dirty="0">
                <a:sym typeface="Symbol" charset="2"/>
              </a:rPr>
              <a:t>16 BIPS, peak CPI = 0.25, peak IPC = 4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a </a:t>
            </a:r>
            <a:r>
              <a:rPr lang="en-US" dirty="0" err="1" smtClean="0"/>
              <a:t>datapath</a:t>
            </a:r>
            <a:r>
              <a:rPr lang="en-US" dirty="0" smtClean="0"/>
              <a:t> has a 5-stage pipeline, how many instructions are active in the pipeline at any given time?</a:t>
            </a:r>
            <a:endParaRPr lang="en-US" dirty="0" smtClean="0">
              <a:sym typeface="Symbol" charset="2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Symbol" charset="2"/>
              </a:rPr>
              <a:t>But </a:t>
            </a:r>
            <a:r>
              <a:rPr lang="en-US" dirty="0">
                <a:sym typeface="Symbol" charset="2"/>
              </a:rPr>
              <a:t>dependencies reduce this in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69174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Dynamic Scheduling?</a:t>
            </a:r>
            <a:endParaRPr lang="en-AU"/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3587649"/>
          </a:xfrm>
        </p:spPr>
        <p:txBody>
          <a:bodyPr/>
          <a:lstStyle/>
          <a:p>
            <a:r>
              <a:rPr lang="en-US" dirty="0"/>
              <a:t>Why not just let the compiler schedule code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Disadvantages of complier scheduling code</a:t>
            </a:r>
            <a:endParaRPr lang="en-US" dirty="0"/>
          </a:p>
          <a:p>
            <a:r>
              <a:rPr lang="en-US" dirty="0"/>
              <a:t>Not all stalls are predicable</a:t>
            </a:r>
          </a:p>
          <a:p>
            <a:pPr lvl="1"/>
            <a:r>
              <a:rPr lang="en-US" dirty="0"/>
              <a:t>e.g., cache misses</a:t>
            </a:r>
          </a:p>
          <a:p>
            <a:r>
              <a:rPr lang="en-US" dirty="0"/>
              <a:t>Can’t always schedule around branches</a:t>
            </a:r>
          </a:p>
          <a:p>
            <a:pPr lvl="1"/>
            <a:r>
              <a:rPr lang="en-US" dirty="0"/>
              <a:t>Branch outcome is dynamically determined</a:t>
            </a:r>
          </a:p>
          <a:p>
            <a:r>
              <a:rPr lang="en-US" dirty="0"/>
              <a:t>Different implementations of an ISA have different latencies and hazards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5452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Speculation</a:t>
            </a:r>
            <a:endParaRPr lang="en-AU" dirty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153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“Guess” what to do with an instruction</a:t>
            </a:r>
          </a:p>
          <a:p>
            <a:pPr lvl="1"/>
            <a:r>
              <a:rPr lang="en-US" sz="2400" dirty="0"/>
              <a:t>Start operation as soon as possible</a:t>
            </a:r>
          </a:p>
          <a:p>
            <a:pPr lvl="1"/>
            <a:r>
              <a:rPr lang="en-US" sz="2400" dirty="0"/>
              <a:t>Check whether guess was right</a:t>
            </a:r>
          </a:p>
          <a:p>
            <a:pPr lvl="2"/>
            <a:r>
              <a:rPr lang="en-US" sz="2000" dirty="0"/>
              <a:t>If so, complete the operation</a:t>
            </a:r>
          </a:p>
          <a:p>
            <a:pPr lvl="2"/>
            <a:r>
              <a:rPr lang="en-US" sz="2000" dirty="0"/>
              <a:t>If not, roll-back and do the right thing</a:t>
            </a:r>
          </a:p>
          <a:p>
            <a:r>
              <a:rPr lang="en-US" sz="2800" dirty="0"/>
              <a:t>Common to static and dynamic multiple issue</a:t>
            </a:r>
          </a:p>
          <a:p>
            <a:r>
              <a:rPr lang="en-US" sz="2800" dirty="0"/>
              <a:t>Examples</a:t>
            </a:r>
          </a:p>
          <a:p>
            <a:pPr lvl="1"/>
            <a:r>
              <a:rPr lang="en-US" sz="2400" dirty="0"/>
              <a:t>Speculate on branch </a:t>
            </a:r>
            <a:r>
              <a:rPr lang="en-US" sz="2400" dirty="0" smtClean="0"/>
              <a:t>outcome (</a:t>
            </a:r>
            <a:r>
              <a:rPr lang="en-US" sz="2400" b="1" dirty="0" smtClean="0"/>
              <a:t>Branch Prediction</a:t>
            </a:r>
            <a:r>
              <a:rPr lang="en-US" sz="2400" dirty="0" smtClean="0"/>
              <a:t>)</a:t>
            </a:r>
          </a:p>
          <a:p>
            <a:pPr lvl="2"/>
            <a:r>
              <a:rPr lang="en-US" sz="2000" dirty="0"/>
              <a:t>Roll back if path taken is different</a:t>
            </a:r>
          </a:p>
          <a:p>
            <a:pPr lvl="1"/>
            <a:r>
              <a:rPr lang="en-US" sz="2400" dirty="0"/>
              <a:t>Speculate on </a:t>
            </a:r>
            <a:r>
              <a:rPr lang="en-US" sz="2400" b="1" dirty="0"/>
              <a:t>load</a:t>
            </a:r>
          </a:p>
          <a:p>
            <a:pPr lvl="2"/>
            <a:r>
              <a:rPr lang="en-US" sz="2000" dirty="0"/>
              <a:t>Roll back if location is updated</a:t>
            </a:r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20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19840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Out </a:t>
            </a:r>
            <a:r>
              <a:rPr lang="en-AU" dirty="0" smtClean="0"/>
              <a:t>O</a:t>
            </a:r>
            <a:r>
              <a:rPr lang="en-AU" dirty="0" smtClean="0"/>
              <a:t>f </a:t>
            </a:r>
            <a:r>
              <a:rPr lang="en-AU" dirty="0" smtClean="0"/>
              <a:t>Order Intel</a:t>
            </a:r>
            <a:endParaRPr lang="en-AU" dirty="0"/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270875" cy="550862"/>
          </a:xfrm>
        </p:spPr>
        <p:txBody>
          <a:bodyPr/>
          <a:lstStyle/>
          <a:p>
            <a:r>
              <a:rPr lang="en-AU" dirty="0" smtClean="0"/>
              <a:t>All use OOO since 2001</a:t>
            </a:r>
            <a:endParaRPr lang="en-AU" dirty="0"/>
          </a:p>
        </p:txBody>
      </p:sp>
      <p:graphicFrame>
        <p:nvGraphicFramePr>
          <p:cNvPr id="522391" name="Group 151"/>
          <p:cNvGraphicFramePr>
            <a:graphicFrameLocks noGrp="1"/>
          </p:cNvGraphicFramePr>
          <p:nvPr/>
        </p:nvGraphicFramePr>
        <p:xfrm>
          <a:off x="250826" y="1905000"/>
          <a:ext cx="8435975" cy="3110549"/>
        </p:xfrm>
        <a:graphic>
          <a:graphicData uri="http://schemas.openxmlformats.org/drawingml/2006/table">
            <a:tbl>
              <a:tblPr/>
              <a:tblGrid>
                <a:gridCol w="1577974"/>
                <a:gridCol w="838200"/>
                <a:gridCol w="1143000"/>
                <a:gridCol w="990600"/>
                <a:gridCol w="838200"/>
                <a:gridCol w="1295400"/>
                <a:gridCol w="685800"/>
                <a:gridCol w="1066801"/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Microprocessor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Clock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Pipeline Stages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Issue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</a:rPr>
                        <a:t>Out-of-order/ Speculation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i486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Pentium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Pentium Pro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P4 Willamette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P4 Prescott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2930MHz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2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Yorkfield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2008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2930MHz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i7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Gulftown</a:t>
                      </a: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3460MHz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</a:rPr>
                        <a:t>Yes</a:t>
                      </a:r>
                      <a:endParaRPr lang="en-US" sz="14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A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21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71416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Streaming SIMD Extensions (SSE)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153400" cy="5523563"/>
          </a:xfrm>
        </p:spPr>
        <p:txBody>
          <a:bodyPr/>
          <a:lstStyle/>
          <a:p>
            <a:r>
              <a:rPr lang="en-CA" dirty="0" smtClean="0"/>
              <a:t>SIMD: Single Instruction Multiple Data</a:t>
            </a:r>
          </a:p>
          <a:p>
            <a:r>
              <a:rPr lang="en-CA" dirty="0" smtClean="0"/>
              <a:t>A data parallel architecture</a:t>
            </a:r>
          </a:p>
          <a:p>
            <a:r>
              <a:rPr lang="en-CA" dirty="0" smtClean="0"/>
              <a:t>Both current AMD and Intel’s x86 processors have ISA and micro-architecture support SIMD operations</a:t>
            </a:r>
          </a:p>
          <a:p>
            <a:pPr lvl="1"/>
            <a:r>
              <a:rPr lang="en-CA" dirty="0" smtClean="0"/>
              <a:t>MMX, 3DNow!, SSE, SSE2, SSE3, SSE4, AVX</a:t>
            </a:r>
          </a:p>
          <a:p>
            <a:pPr lvl="1"/>
            <a:r>
              <a:rPr lang="en-CA" dirty="0" smtClean="0"/>
              <a:t>Many functional units</a:t>
            </a:r>
          </a:p>
          <a:p>
            <a:pPr lvl="1"/>
            <a:r>
              <a:rPr lang="en-CA" dirty="0" smtClean="0"/>
              <a:t>8 128‐bit vector registers: XMM0, XMM1, …, XMM7</a:t>
            </a:r>
          </a:p>
          <a:p>
            <a:pPr lvl="1"/>
            <a:r>
              <a:rPr lang="en-CA" dirty="0" smtClean="0"/>
              <a:t>See the flag field in /proc/</a:t>
            </a:r>
            <a:r>
              <a:rPr lang="en-CA" dirty="0" err="1" smtClean="0"/>
              <a:t>cpuinfo</a:t>
            </a:r>
            <a:endParaRPr lang="en-CA" dirty="0" smtClean="0"/>
          </a:p>
          <a:p>
            <a:r>
              <a:rPr lang="en-CA" dirty="0" smtClean="0"/>
              <a:t>SSE (Streaming SIMD extensions): a SIMD instruction set extension to the x86 architecture</a:t>
            </a:r>
          </a:p>
          <a:p>
            <a:pPr lvl="1"/>
            <a:r>
              <a:rPr lang="en-CA" dirty="0" smtClean="0"/>
              <a:t>Instructions for operating on multiple data simultaneously (vector operations): for  (</a:t>
            </a:r>
            <a:r>
              <a:rPr lang="en-CA" dirty="0" err="1" smtClean="0"/>
              <a:t>i</a:t>
            </a:r>
            <a:r>
              <a:rPr lang="en-CA" dirty="0" smtClean="0"/>
              <a:t>=0; </a:t>
            </a:r>
            <a:r>
              <a:rPr lang="en-CA" dirty="0" err="1" smtClean="0"/>
              <a:t>i</a:t>
            </a:r>
            <a:r>
              <a:rPr lang="en-CA" dirty="0" smtClean="0"/>
              <a:t>&lt;n; ++</a:t>
            </a:r>
            <a:r>
              <a:rPr lang="en-CA" dirty="0" err="1" smtClean="0"/>
              <a:t>i</a:t>
            </a:r>
            <a:r>
              <a:rPr lang="en-CA" dirty="0" smtClean="0"/>
              <a:t>)  Z[</a:t>
            </a:r>
            <a:r>
              <a:rPr lang="en-CA" dirty="0" err="1" smtClean="0"/>
              <a:t>i</a:t>
            </a:r>
            <a:r>
              <a:rPr lang="en-CA" dirty="0" smtClean="0"/>
              <a:t>]=X[</a:t>
            </a:r>
            <a:r>
              <a:rPr lang="en-CA" dirty="0" err="1" smtClean="0"/>
              <a:t>i</a:t>
            </a:r>
            <a:r>
              <a:rPr lang="en-CA" dirty="0" smtClean="0"/>
              <a:t>]+Y[</a:t>
            </a:r>
            <a:r>
              <a:rPr lang="en-CA" dirty="0" err="1" smtClean="0"/>
              <a:t>i</a:t>
            </a:r>
            <a:r>
              <a:rPr lang="en-CA" dirty="0" smtClean="0"/>
              <a:t>];</a:t>
            </a:r>
          </a:p>
          <a:p>
            <a:r>
              <a:rPr lang="en-CA" dirty="0" smtClean="0"/>
              <a:t>Programming SSE in C++: </a:t>
            </a:r>
            <a:r>
              <a:rPr lang="en-CA" b="1" dirty="0" err="1" smtClean="0">
                <a:solidFill>
                  <a:schemeClr val="accent1"/>
                </a:solidFill>
              </a:rPr>
              <a:t>intrinsics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153400" cy="422275"/>
          </a:xfrm>
        </p:spPr>
        <p:txBody>
          <a:bodyPr/>
          <a:lstStyle/>
          <a:p>
            <a:r>
              <a:rPr lang="en-US" dirty="0"/>
              <a:t>Does Multiple Issue Work?</a:t>
            </a:r>
            <a:endParaRPr lang="en-AU" dirty="0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1295400"/>
            <a:ext cx="7772400" cy="439261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Yes, but not as much as we’d like</a:t>
            </a:r>
          </a:p>
          <a:p>
            <a:r>
              <a:rPr lang="en-US" sz="2800" dirty="0"/>
              <a:t>Programs have real dependencies that limit ILP</a:t>
            </a:r>
          </a:p>
          <a:p>
            <a:r>
              <a:rPr lang="en-US" sz="2800" dirty="0"/>
              <a:t>Some dependencies are hard to eliminate</a:t>
            </a:r>
          </a:p>
          <a:p>
            <a:pPr lvl="1"/>
            <a:r>
              <a:rPr lang="en-US" sz="2400" dirty="0"/>
              <a:t>e.g., pointer aliasing</a:t>
            </a:r>
          </a:p>
          <a:p>
            <a:r>
              <a:rPr lang="en-US" sz="2800" dirty="0"/>
              <a:t>Some parallelism is hard to expose</a:t>
            </a:r>
          </a:p>
          <a:p>
            <a:pPr lvl="1"/>
            <a:r>
              <a:rPr lang="en-US" sz="2400" dirty="0"/>
              <a:t>Limited window size during instruction issue</a:t>
            </a:r>
          </a:p>
          <a:p>
            <a:r>
              <a:rPr lang="en-US" sz="2800" dirty="0"/>
              <a:t>Memory delays and limited bandwidth</a:t>
            </a:r>
          </a:p>
          <a:p>
            <a:pPr lvl="1"/>
            <a:r>
              <a:rPr lang="en-US" sz="2400" dirty="0"/>
              <a:t>Hard to keep pipelines full</a:t>
            </a:r>
          </a:p>
          <a:p>
            <a:r>
              <a:rPr lang="en-AU" sz="2800" dirty="0"/>
              <a:t>Speculation can help if done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6811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</a:t>
            </a:r>
            <a:endParaRPr lang="en-US" dirty="0"/>
          </a:p>
        </p:txBody>
      </p:sp>
      <p:sp>
        <p:nvSpPr>
          <p:cNvPr id="281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Pipelining is an important form of ILP</a:t>
            </a:r>
          </a:p>
          <a:p>
            <a:r>
              <a:rPr lang="en-US" sz="2800" dirty="0"/>
              <a:t>C</a:t>
            </a:r>
            <a:r>
              <a:rPr lang="en-US" sz="2800" dirty="0" smtClean="0"/>
              <a:t>hallenge is hazards</a:t>
            </a:r>
          </a:p>
          <a:p>
            <a:pPr lvl="1"/>
            <a:r>
              <a:rPr lang="en-US" sz="2400" dirty="0" smtClean="0"/>
              <a:t>Forwarding helps with many data hazards</a:t>
            </a:r>
          </a:p>
          <a:p>
            <a:pPr lvl="1"/>
            <a:r>
              <a:rPr lang="en-US" sz="2400" dirty="0" smtClean="0"/>
              <a:t>Delayed branch helps with control hazard in 5 stage pipeline</a:t>
            </a:r>
          </a:p>
          <a:p>
            <a:pPr lvl="1"/>
            <a:r>
              <a:rPr lang="en-US" sz="2400" dirty="0" smtClean="0"/>
              <a:t>Load delay slot / interlock necessary</a:t>
            </a:r>
          </a:p>
          <a:p>
            <a:r>
              <a:rPr lang="en-US" sz="2800" dirty="0" smtClean="0"/>
              <a:t>More aggressive performance: </a:t>
            </a:r>
          </a:p>
          <a:p>
            <a:pPr lvl="1"/>
            <a:r>
              <a:rPr lang="en-US" sz="2400" dirty="0" smtClean="0"/>
              <a:t>Longer pipelines</a:t>
            </a:r>
          </a:p>
          <a:p>
            <a:pPr lvl="1"/>
            <a:r>
              <a:rPr lang="en-US" sz="2400" dirty="0" smtClean="0"/>
              <a:t>VLIW</a:t>
            </a:r>
          </a:p>
          <a:p>
            <a:pPr lvl="1"/>
            <a:r>
              <a:rPr lang="en-US" sz="2400" dirty="0" smtClean="0"/>
              <a:t>Superscalar</a:t>
            </a:r>
          </a:p>
          <a:p>
            <a:pPr lvl="1"/>
            <a:r>
              <a:rPr lang="en-US" sz="2400" dirty="0" smtClean="0"/>
              <a:t>Out-of-order execution</a:t>
            </a:r>
          </a:p>
          <a:p>
            <a:pPr lvl="1"/>
            <a:r>
              <a:rPr lang="en-US" sz="2400" dirty="0" smtClean="0"/>
              <a:t>Speculation</a:t>
            </a:r>
          </a:p>
          <a:p>
            <a:pPr lvl="1"/>
            <a:endParaRPr lang="en-US" dirty="0" smtClean="0"/>
          </a:p>
          <a:p>
            <a:pPr lvl="1"/>
            <a:r>
              <a:rPr lang="en-US" sz="2600" dirty="0" smtClean="0"/>
              <a:t>SSE?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24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429536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Pipeline Depth and Issue Width</a:t>
            </a:r>
            <a:endParaRPr lang="en-AU" dirty="0"/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727200"/>
          </a:xfrm>
        </p:spPr>
        <p:txBody>
          <a:bodyPr/>
          <a:lstStyle/>
          <a:p>
            <a:r>
              <a:rPr lang="en-AU" dirty="0" smtClean="0"/>
              <a:t>Intel Processors over Time</a:t>
            </a:r>
          </a:p>
        </p:txBody>
      </p:sp>
      <p:graphicFrame>
        <p:nvGraphicFramePr>
          <p:cNvPr id="522391" name="Group 151"/>
          <p:cNvGraphicFramePr>
            <a:graphicFrameLocks noGrp="1"/>
          </p:cNvGraphicFramePr>
          <p:nvPr/>
        </p:nvGraphicFramePr>
        <p:xfrm>
          <a:off x="381000" y="1905000"/>
          <a:ext cx="8373534" cy="3566160"/>
        </p:xfrm>
        <a:graphic>
          <a:graphicData uri="http://schemas.openxmlformats.org/drawingml/2006/table">
            <a:tbl>
              <a:tblPr/>
              <a:tblGrid>
                <a:gridCol w="1972733"/>
                <a:gridCol w="914400"/>
                <a:gridCol w="1295400"/>
                <a:gridCol w="1143000"/>
                <a:gridCol w="1075267"/>
                <a:gridCol w="905933"/>
                <a:gridCol w="1066801"/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Microprocessor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Clock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Pipeline Stages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Issue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i486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MHz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Pentium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 MHz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Pentium Pro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MHz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P4 Willamette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 MHz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P4 Prescott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3600 MHz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2 Conroe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2930 MHz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2 </a:t>
                      </a:r>
                      <a:r>
                        <a:rPr kumimoji="0" lang="en-A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Yorkfield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2008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2930 MHz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  <a:defRPr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i7 </a:t>
                      </a:r>
                      <a:r>
                        <a:rPr kumimoji="0" lang="en-A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Gulftown</a:t>
                      </a: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3460 MHz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72334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153400" cy="422275"/>
          </a:xfrm>
        </p:spPr>
        <p:txBody>
          <a:bodyPr/>
          <a:lstStyle/>
          <a:p>
            <a:r>
              <a:rPr lang="en-US" dirty="0"/>
              <a:t>Multiple-Issue Processor Styles</a:t>
            </a:r>
          </a:p>
        </p:txBody>
      </p:sp>
      <p:sp>
        <p:nvSpPr>
          <p:cNvPr id="135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44508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Static </a:t>
            </a:r>
            <a:r>
              <a:rPr lang="en-US" dirty="0"/>
              <a:t>multiple-issue </a:t>
            </a:r>
            <a:r>
              <a:rPr lang="en-US" dirty="0" smtClean="0"/>
              <a:t>processors, aka </a:t>
            </a:r>
            <a:r>
              <a:rPr lang="en-US" b="1" dirty="0" smtClean="0">
                <a:solidFill>
                  <a:schemeClr val="accent1"/>
                </a:solidFill>
              </a:rPr>
              <a:t>VLIW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CA" dirty="0" smtClean="0"/>
              <a:t>(very-long instruction word)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Decisions on which instructions to execute simultaneously are being made statically (at compile time by the compiler)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2200" dirty="0" smtClean="0"/>
              <a:t>e.g. </a:t>
            </a:r>
            <a:r>
              <a:rPr lang="en-US" sz="2200" dirty="0" smtClean="0"/>
              <a:t>Intel Itanium and Itanium 2 </a:t>
            </a:r>
            <a:endParaRPr lang="en-US" sz="22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128-bit “bundles” containing three instructions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Five functional units (</a:t>
            </a:r>
            <a:r>
              <a:rPr lang="en-US" sz="2200" dirty="0" err="1" smtClean="0"/>
              <a:t>IntALU</a:t>
            </a:r>
            <a:r>
              <a:rPr lang="en-US" sz="2200" dirty="0" smtClean="0"/>
              <a:t>, </a:t>
            </a:r>
            <a:r>
              <a:rPr lang="en-US" sz="2200" dirty="0" err="1" smtClean="0"/>
              <a:t>Mmedia</a:t>
            </a:r>
            <a:r>
              <a:rPr lang="en-US" sz="2200" dirty="0" smtClean="0"/>
              <a:t>, </a:t>
            </a:r>
            <a:r>
              <a:rPr lang="en-US" sz="2200" dirty="0" err="1" smtClean="0"/>
              <a:t>Dmem</a:t>
            </a:r>
            <a:r>
              <a:rPr lang="en-US" sz="2200" dirty="0" smtClean="0"/>
              <a:t>, FPALU, Branch)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Extensive support for </a:t>
            </a:r>
            <a:r>
              <a:rPr lang="en-US" sz="2200" b="1" dirty="0" smtClean="0"/>
              <a:t>speculation</a:t>
            </a:r>
            <a:r>
              <a:rPr lang="en-US" sz="2200" dirty="0" smtClean="0"/>
              <a:t> and </a:t>
            </a:r>
            <a:r>
              <a:rPr lang="en-US" sz="2200" b="1" dirty="0" smtClean="0"/>
              <a:t>predication</a:t>
            </a:r>
            <a:endParaRPr lang="en-US" sz="22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Dynamic</a:t>
            </a:r>
            <a:r>
              <a:rPr lang="en-US" dirty="0"/>
              <a:t> multiple-issue processors (aka </a:t>
            </a:r>
            <a:r>
              <a:rPr lang="en-US" dirty="0" err="1" smtClean="0">
                <a:solidFill>
                  <a:schemeClr val="accent1"/>
                </a:solidFill>
              </a:rPr>
              <a:t>SuperScalar</a:t>
            </a:r>
            <a:r>
              <a:rPr lang="en-US" dirty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Decisions on which instructions to execute </a:t>
            </a:r>
            <a:r>
              <a:rPr lang="en-US" sz="2200" dirty="0" smtClean="0"/>
              <a:t>simultaneously (in the range of 2 to 8)  </a:t>
            </a:r>
            <a:r>
              <a:rPr lang="en-US" sz="2200" dirty="0"/>
              <a:t>are being made dynamically (at run time by the </a:t>
            </a:r>
            <a:r>
              <a:rPr lang="en-US" sz="2200" dirty="0" smtClean="0"/>
              <a:t>hardware)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e.g</a:t>
            </a:r>
            <a:r>
              <a:rPr lang="en-US" dirty="0"/>
              <a:t>., </a:t>
            </a:r>
            <a:r>
              <a:rPr lang="en-US" dirty="0" smtClean="0"/>
              <a:t>IBM power series, Pentium </a:t>
            </a:r>
            <a:r>
              <a:rPr lang="en-US" dirty="0"/>
              <a:t>4, MIPS R10K, </a:t>
            </a:r>
            <a:r>
              <a:rPr lang="en-US" dirty="0" smtClean="0"/>
              <a:t>AMD Barcelona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47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Multiple-Issue </a:t>
            </a:r>
            <a:r>
              <a:rPr lang="en-US" dirty="0" err="1"/>
              <a:t>Datapath</a:t>
            </a:r>
            <a:r>
              <a:rPr lang="en-US" dirty="0"/>
              <a:t> Responsibilities</a:t>
            </a:r>
          </a:p>
        </p:txBody>
      </p:sp>
      <p:sp>
        <p:nvSpPr>
          <p:cNvPr id="134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7936"/>
            <a:ext cx="8305800" cy="5274264"/>
          </a:xfrm>
        </p:spPr>
        <p:txBody>
          <a:bodyPr/>
          <a:lstStyle/>
          <a:p>
            <a:r>
              <a:rPr lang="en-US" dirty="0"/>
              <a:t>Must handle, with a combination of hardware and software fixes, the fundamental limitations of </a:t>
            </a:r>
          </a:p>
          <a:p>
            <a:pPr lvl="1"/>
            <a:r>
              <a:rPr lang="en-US" dirty="0" smtClean="0"/>
              <a:t>How many instructions to issue in one clock cycle – </a:t>
            </a:r>
            <a:r>
              <a:rPr lang="en-US" b="1" dirty="0" smtClean="0">
                <a:solidFill>
                  <a:srgbClr val="FF0000"/>
                </a:solidFill>
              </a:rPr>
              <a:t>issue slots</a:t>
            </a:r>
          </a:p>
          <a:p>
            <a:pPr lvl="1"/>
            <a:r>
              <a:rPr lang="en-US" dirty="0" smtClean="0"/>
              <a:t>Storage </a:t>
            </a:r>
            <a:r>
              <a:rPr lang="en-US" dirty="0"/>
              <a:t>(data) dependencies – aka </a:t>
            </a:r>
            <a:r>
              <a:rPr lang="en-US" b="1" dirty="0"/>
              <a:t>data hazards</a:t>
            </a:r>
          </a:p>
          <a:p>
            <a:pPr lvl="2"/>
            <a:r>
              <a:rPr lang="en-US" dirty="0"/>
              <a:t>Limitation more severe in a SS/VLIW processor due to (usually) low ILP</a:t>
            </a:r>
          </a:p>
          <a:p>
            <a:pPr lvl="1"/>
            <a:r>
              <a:rPr lang="en-US" dirty="0"/>
              <a:t>Procedural dependencies – aka </a:t>
            </a:r>
            <a:r>
              <a:rPr lang="en-US" b="1" dirty="0"/>
              <a:t>control hazards</a:t>
            </a:r>
          </a:p>
          <a:p>
            <a:pPr lvl="2"/>
            <a:r>
              <a:rPr lang="en-US" dirty="0"/>
              <a:t>Ditto, but even more severe</a:t>
            </a:r>
          </a:p>
          <a:p>
            <a:pPr lvl="2"/>
            <a:r>
              <a:rPr lang="en-US" dirty="0"/>
              <a:t>Use dynamic branch prediction to help resolve the ILP issue</a:t>
            </a:r>
          </a:p>
          <a:p>
            <a:pPr lvl="1"/>
            <a:r>
              <a:rPr lang="en-US" dirty="0"/>
              <a:t>Resource conflicts – aka </a:t>
            </a:r>
            <a:r>
              <a:rPr lang="en-US" b="1" dirty="0"/>
              <a:t>structural hazards</a:t>
            </a:r>
          </a:p>
          <a:p>
            <a:pPr lvl="2"/>
            <a:r>
              <a:rPr lang="en-US" dirty="0"/>
              <a:t>A SS/VLIW processor has a much larger number of potential resource conflicts</a:t>
            </a:r>
          </a:p>
          <a:p>
            <a:pPr lvl="2"/>
            <a:r>
              <a:rPr lang="en-US" dirty="0"/>
              <a:t>Functional units may have to arbitrate for result buses and register-file write ports</a:t>
            </a:r>
          </a:p>
          <a:p>
            <a:pPr lvl="2"/>
            <a:r>
              <a:rPr lang="en-US" dirty="0"/>
              <a:t>Resource conflicts can be eliminated by duplicating the resource or by pipelining the resource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4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Multiple Issue Machines (VLIW)</a:t>
            </a:r>
          </a:p>
        </p:txBody>
      </p:sp>
      <p:sp>
        <p:nvSpPr>
          <p:cNvPr id="148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4975721"/>
          </a:xfrm>
        </p:spPr>
        <p:txBody>
          <a:bodyPr/>
          <a:lstStyle/>
          <a:p>
            <a:r>
              <a:rPr lang="en-US" dirty="0"/>
              <a:t>Static multiple-issue processors (aka </a:t>
            </a:r>
            <a:r>
              <a:rPr lang="en-US" dirty="0">
                <a:solidFill>
                  <a:schemeClr val="accent1"/>
                </a:solidFill>
              </a:rPr>
              <a:t>VLIW</a:t>
            </a:r>
            <a:r>
              <a:rPr lang="en-US" dirty="0"/>
              <a:t>) use the </a:t>
            </a:r>
            <a:r>
              <a:rPr lang="en-US" b="1" dirty="0" smtClean="0"/>
              <a:t>compiler</a:t>
            </a:r>
            <a:r>
              <a:rPr lang="en-US" dirty="0" smtClean="0"/>
              <a:t> (at compile-time) to statically decide </a:t>
            </a:r>
            <a:r>
              <a:rPr lang="en-US" dirty="0"/>
              <a:t>which instructions to issue and execute simultaneously</a:t>
            </a:r>
          </a:p>
          <a:p>
            <a:pPr lvl="1"/>
            <a:r>
              <a:rPr lang="en-US" b="1" dirty="0"/>
              <a:t>Issue packet </a:t>
            </a:r>
            <a:r>
              <a:rPr lang="en-US" dirty="0"/>
              <a:t>– the set of instructions that are bundled together and issued in one clock cycle – think of it as one </a:t>
            </a:r>
            <a:r>
              <a:rPr lang="en-US" dirty="0">
                <a:solidFill>
                  <a:schemeClr val="accent1"/>
                </a:solidFill>
              </a:rPr>
              <a:t>large</a:t>
            </a:r>
            <a:r>
              <a:rPr lang="en-US" dirty="0"/>
              <a:t> instruction with multiple operations</a:t>
            </a:r>
          </a:p>
          <a:p>
            <a:pPr lvl="1"/>
            <a:r>
              <a:rPr lang="en-US" dirty="0"/>
              <a:t>The mix of instructions in the packet (bundle) is usually restricted – a single “instruction” with several predefined fields</a:t>
            </a:r>
          </a:p>
          <a:p>
            <a:pPr lvl="1"/>
            <a:r>
              <a:rPr lang="en-US" dirty="0"/>
              <a:t>The compiler does </a:t>
            </a:r>
            <a:r>
              <a:rPr lang="en-US" b="1" dirty="0"/>
              <a:t>static branch prediction </a:t>
            </a:r>
            <a:r>
              <a:rPr lang="en-US" dirty="0"/>
              <a:t>and </a:t>
            </a:r>
            <a:r>
              <a:rPr lang="en-US" b="1" dirty="0"/>
              <a:t>code scheduling</a:t>
            </a:r>
            <a:r>
              <a:rPr lang="en-US" dirty="0"/>
              <a:t> to reduce (control) or eliminate (data) hazards</a:t>
            </a:r>
          </a:p>
          <a:p>
            <a:r>
              <a:rPr lang="en-US" dirty="0"/>
              <a:t>VLIW’s have</a:t>
            </a:r>
          </a:p>
          <a:p>
            <a:pPr lvl="1"/>
            <a:r>
              <a:rPr lang="en-US" dirty="0"/>
              <a:t>Multiple functional </a:t>
            </a:r>
            <a:r>
              <a:rPr lang="en-US" dirty="0" smtClean="0"/>
              <a:t>units</a:t>
            </a:r>
            <a:endParaRPr lang="en-US" dirty="0"/>
          </a:p>
          <a:p>
            <a:pPr lvl="1"/>
            <a:r>
              <a:rPr lang="en-US" dirty="0"/>
              <a:t>Multi-ported register </a:t>
            </a:r>
            <a:r>
              <a:rPr lang="en-US" dirty="0" smtClean="0"/>
              <a:t>files</a:t>
            </a:r>
            <a:endParaRPr lang="en-US" dirty="0"/>
          </a:p>
          <a:p>
            <a:pPr lvl="1"/>
            <a:r>
              <a:rPr lang="en-US" dirty="0"/>
              <a:t>Wide program bus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37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Example: A VLIW MIPS</a:t>
            </a:r>
          </a:p>
        </p:txBody>
      </p:sp>
      <p:sp>
        <p:nvSpPr>
          <p:cNvPr id="152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415925"/>
          </a:xfrm>
        </p:spPr>
        <p:txBody>
          <a:bodyPr/>
          <a:lstStyle/>
          <a:p>
            <a:r>
              <a:rPr lang="en-US"/>
              <a:t>Consider a 2-issue MIPS with a 2 instr bundle</a:t>
            </a:r>
          </a:p>
        </p:txBody>
      </p:sp>
      <p:sp>
        <p:nvSpPr>
          <p:cNvPr id="1524750" name="Rectangle 14"/>
          <p:cNvSpPr>
            <a:spLocks noChangeArrowheads="1"/>
          </p:cNvSpPr>
          <p:nvPr/>
        </p:nvSpPr>
        <p:spPr bwMode="auto">
          <a:xfrm>
            <a:off x="4572000" y="1830388"/>
            <a:ext cx="3276600" cy="304800"/>
          </a:xfrm>
          <a:prstGeom prst="rect">
            <a:avLst/>
          </a:prstGeom>
          <a:noFill/>
          <a:ln w="12700">
            <a:solidFill>
              <a:srgbClr val="00A09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4770" name="Line 34"/>
          <p:cNvSpPr>
            <a:spLocks noChangeShapeType="1"/>
          </p:cNvSpPr>
          <p:nvPr/>
        </p:nvSpPr>
        <p:spPr bwMode="auto">
          <a:xfrm>
            <a:off x="5257800" y="1830388"/>
            <a:ext cx="0" cy="304800"/>
          </a:xfrm>
          <a:prstGeom prst="line">
            <a:avLst/>
          </a:prstGeom>
          <a:noFill/>
          <a:ln w="12700">
            <a:solidFill>
              <a:srgbClr val="00A09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4771" name="Line 35"/>
          <p:cNvSpPr>
            <a:spLocks noChangeShapeType="1"/>
          </p:cNvSpPr>
          <p:nvPr/>
        </p:nvSpPr>
        <p:spPr bwMode="auto">
          <a:xfrm>
            <a:off x="5715000" y="1830388"/>
            <a:ext cx="0" cy="304800"/>
          </a:xfrm>
          <a:prstGeom prst="line">
            <a:avLst/>
          </a:prstGeom>
          <a:noFill/>
          <a:ln w="12700">
            <a:solidFill>
              <a:srgbClr val="00A09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4772" name="Line 36"/>
          <p:cNvSpPr>
            <a:spLocks noChangeShapeType="1"/>
          </p:cNvSpPr>
          <p:nvPr/>
        </p:nvSpPr>
        <p:spPr bwMode="auto">
          <a:xfrm>
            <a:off x="6172200" y="1830388"/>
            <a:ext cx="0" cy="304800"/>
          </a:xfrm>
          <a:prstGeom prst="line">
            <a:avLst/>
          </a:prstGeom>
          <a:noFill/>
          <a:ln w="12700">
            <a:solidFill>
              <a:srgbClr val="00A09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4773" name="Rectangle 37"/>
          <p:cNvSpPr>
            <a:spLocks noChangeArrowheads="1"/>
          </p:cNvSpPr>
          <p:nvPr/>
        </p:nvSpPr>
        <p:spPr bwMode="auto">
          <a:xfrm>
            <a:off x="1295400" y="1830388"/>
            <a:ext cx="32766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4774" name="Line 38"/>
          <p:cNvSpPr>
            <a:spLocks noChangeShapeType="1"/>
          </p:cNvSpPr>
          <p:nvPr/>
        </p:nvSpPr>
        <p:spPr bwMode="auto">
          <a:xfrm>
            <a:off x="1981200" y="1830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4775" name="Line 39"/>
          <p:cNvSpPr>
            <a:spLocks noChangeShapeType="1"/>
          </p:cNvSpPr>
          <p:nvPr/>
        </p:nvSpPr>
        <p:spPr bwMode="auto">
          <a:xfrm>
            <a:off x="2438400" y="1830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4776" name="Line 40"/>
          <p:cNvSpPr>
            <a:spLocks noChangeShapeType="1"/>
          </p:cNvSpPr>
          <p:nvPr/>
        </p:nvSpPr>
        <p:spPr bwMode="auto">
          <a:xfrm>
            <a:off x="3352800" y="1830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4778" name="AutoShape 42"/>
          <p:cNvSpPr>
            <a:spLocks/>
          </p:cNvSpPr>
          <p:nvPr/>
        </p:nvSpPr>
        <p:spPr bwMode="auto">
          <a:xfrm rot="5400000" flipV="1">
            <a:off x="2895600" y="687388"/>
            <a:ext cx="76200" cy="3276600"/>
          </a:xfrm>
          <a:prstGeom prst="rightBrace">
            <a:avLst>
              <a:gd name="adj1" fmla="val 35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4779" name="AutoShape 43"/>
          <p:cNvSpPr>
            <a:spLocks/>
          </p:cNvSpPr>
          <p:nvPr/>
        </p:nvSpPr>
        <p:spPr bwMode="auto">
          <a:xfrm rot="5400000" flipV="1">
            <a:off x="6172200" y="687388"/>
            <a:ext cx="76200" cy="3276600"/>
          </a:xfrm>
          <a:prstGeom prst="rightBrace">
            <a:avLst>
              <a:gd name="adj1" fmla="val 35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4780" name="Rectangle 44"/>
          <p:cNvSpPr>
            <a:spLocks noChangeArrowheads="1"/>
          </p:cNvSpPr>
          <p:nvPr/>
        </p:nvSpPr>
        <p:spPr bwMode="auto">
          <a:xfrm>
            <a:off x="1981200" y="2439988"/>
            <a:ext cx="2085975" cy="912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ALU Op (R format)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or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Branch (I format)</a:t>
            </a:r>
          </a:p>
        </p:txBody>
      </p:sp>
      <p:sp>
        <p:nvSpPr>
          <p:cNvPr id="1524781" name="Line 45"/>
          <p:cNvSpPr>
            <a:spLocks noChangeShapeType="1"/>
          </p:cNvSpPr>
          <p:nvPr/>
        </p:nvSpPr>
        <p:spPr bwMode="auto">
          <a:xfrm>
            <a:off x="2895600" y="1830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4782" name="Line 46"/>
          <p:cNvSpPr>
            <a:spLocks noChangeShapeType="1"/>
          </p:cNvSpPr>
          <p:nvPr/>
        </p:nvSpPr>
        <p:spPr bwMode="auto">
          <a:xfrm>
            <a:off x="3886200" y="18303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4783" name="Rectangle 47"/>
          <p:cNvSpPr>
            <a:spLocks noChangeArrowheads="1"/>
          </p:cNvSpPr>
          <p:nvPr/>
        </p:nvSpPr>
        <p:spPr bwMode="auto">
          <a:xfrm>
            <a:off x="5029200" y="2439988"/>
            <a:ext cx="25558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rgbClr val="00A091"/>
                </a:solidFill>
              </a:rPr>
              <a:t>Load or Store (I format)</a:t>
            </a:r>
          </a:p>
        </p:txBody>
      </p:sp>
      <p:sp>
        <p:nvSpPr>
          <p:cNvPr id="1524784" name="Line 48"/>
          <p:cNvSpPr>
            <a:spLocks noChangeShapeType="1"/>
          </p:cNvSpPr>
          <p:nvPr/>
        </p:nvSpPr>
        <p:spPr bwMode="auto">
          <a:xfrm>
            <a:off x="1295400" y="1677988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4785" name="Rectangle 49"/>
          <p:cNvSpPr>
            <a:spLocks noChangeArrowheads="1"/>
          </p:cNvSpPr>
          <p:nvPr/>
        </p:nvSpPr>
        <p:spPr bwMode="auto">
          <a:xfrm>
            <a:off x="4127500" y="1295400"/>
            <a:ext cx="854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64 bits</a:t>
            </a:r>
          </a:p>
        </p:txBody>
      </p:sp>
      <p:sp>
        <p:nvSpPr>
          <p:cNvPr id="1524786" name="Rectangle 50"/>
          <p:cNvSpPr>
            <a:spLocks noChangeArrowheads="1"/>
          </p:cNvSpPr>
          <p:nvPr/>
        </p:nvSpPr>
        <p:spPr bwMode="auto">
          <a:xfrm>
            <a:off x="533400" y="3657600"/>
            <a:ext cx="8153400" cy="11900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287338" indent="-287338"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Instructions are always fetched, decoded, and issued in </a:t>
            </a:r>
            <a:r>
              <a:rPr lang="en-US" sz="2400" b="1" dirty="0">
                <a:solidFill>
                  <a:schemeClr val="tx1"/>
                </a:solidFill>
              </a:rPr>
              <a:t>pairs</a:t>
            </a:r>
          </a:p>
          <a:p>
            <a:pPr marL="741363" lvl="1" indent="-246063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2000" dirty="0">
                <a:solidFill>
                  <a:schemeClr val="tx1"/>
                </a:solidFill>
              </a:rPr>
              <a:t>If one </a:t>
            </a:r>
            <a:r>
              <a:rPr lang="en-US" sz="2000" dirty="0" err="1">
                <a:solidFill>
                  <a:schemeClr val="tx1"/>
                </a:solidFill>
              </a:rPr>
              <a:t>instr</a:t>
            </a:r>
            <a:r>
              <a:rPr lang="en-US" sz="2000" dirty="0">
                <a:solidFill>
                  <a:schemeClr val="tx1"/>
                </a:solidFill>
              </a:rPr>
              <a:t> of the pair can not be used, it is replaced with a </a:t>
            </a:r>
            <a:r>
              <a:rPr lang="en-US" sz="2000" b="1" dirty="0" err="1" smtClean="0">
                <a:solidFill>
                  <a:schemeClr val="tx1"/>
                </a:solidFill>
              </a:rPr>
              <a:t>nop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524787" name="Rectangle 51"/>
          <p:cNvSpPr>
            <a:spLocks noChangeArrowheads="1"/>
          </p:cNvSpPr>
          <p:nvPr/>
        </p:nvSpPr>
        <p:spPr bwMode="auto">
          <a:xfrm>
            <a:off x="457200" y="5029200"/>
            <a:ext cx="8153400" cy="781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287338" indent="-287338"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2" charset="2"/>
              <a:buChar char="q"/>
            </a:pPr>
            <a:r>
              <a:rPr lang="en-US" sz="2400">
                <a:solidFill>
                  <a:schemeClr val="tx1"/>
                </a:solidFill>
              </a:rPr>
              <a:t>Need 4 read ports and 2 write ports and a separate memory address adder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4786" grpId="0"/>
      <p:bldP spid="15247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Scheduling Example</a:t>
            </a:r>
          </a:p>
        </p:txBody>
      </p:sp>
      <p:sp>
        <p:nvSpPr>
          <p:cNvPr id="152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153400" cy="415925"/>
          </a:xfrm>
        </p:spPr>
        <p:txBody>
          <a:bodyPr/>
          <a:lstStyle/>
          <a:p>
            <a:r>
              <a:rPr lang="en-US"/>
              <a:t>Consider the following loop code</a:t>
            </a:r>
          </a:p>
        </p:txBody>
      </p:sp>
      <p:sp>
        <p:nvSpPr>
          <p:cNvPr id="1527812" name="Rectangle 4"/>
          <p:cNvSpPr>
            <a:spLocks noChangeArrowheads="1"/>
          </p:cNvSpPr>
          <p:nvPr/>
        </p:nvSpPr>
        <p:spPr bwMode="auto">
          <a:xfrm>
            <a:off x="685800" y="1295400"/>
            <a:ext cx="7162800" cy="17132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</a:rPr>
              <a:t>lp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:	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lw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,0($s1)	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$t0=array element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addu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</a:t>
            </a:r>
            <a:r>
              <a:rPr lang="en-US" sz="2000" dirty="0"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,$s2  # add scalar in $s2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sw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,0($s1)   # store result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addi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solidFill>
                  <a:srgbClr val="009900"/>
                </a:solidFill>
                <a:latin typeface="Courier New" pitchFamily="49" charset="0"/>
              </a:rPr>
              <a:t>s1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,$s1,-4   # decrement pointer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</a:rPr>
              <a:t>bne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solidFill>
                  <a:srgbClr val="009900"/>
                </a:solidFill>
                <a:latin typeface="Courier New" pitchFamily="49" charset="0"/>
              </a:rPr>
              <a:t>s1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,$0,lp    # branch if $s1 != 0</a:t>
            </a:r>
          </a:p>
        </p:txBody>
      </p:sp>
      <p:sp>
        <p:nvSpPr>
          <p:cNvPr id="1527813" name="Rectangle 5"/>
          <p:cNvSpPr>
            <a:spLocks noChangeArrowheads="1"/>
          </p:cNvSpPr>
          <p:nvPr/>
        </p:nvSpPr>
        <p:spPr bwMode="auto">
          <a:xfrm>
            <a:off x="381000" y="4343400"/>
            <a:ext cx="8305800" cy="23288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287338" indent="-287338"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Must “schedule” the instructions to </a:t>
            </a:r>
            <a:r>
              <a:rPr lang="en-US" sz="2400" b="1" dirty="0">
                <a:solidFill>
                  <a:schemeClr val="tx1"/>
                </a:solidFill>
              </a:rPr>
              <a:t>avoid pipeline stalls</a:t>
            </a:r>
          </a:p>
          <a:p>
            <a:pPr marL="741363" lvl="1" indent="-246063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2000" dirty="0">
                <a:solidFill>
                  <a:schemeClr val="tx1"/>
                </a:solidFill>
              </a:rPr>
              <a:t>Instructions in one bundle must be </a:t>
            </a:r>
            <a:r>
              <a:rPr lang="en-US" sz="2000" b="1" dirty="0">
                <a:solidFill>
                  <a:schemeClr val="tx1"/>
                </a:solidFill>
              </a:rPr>
              <a:t>independent</a:t>
            </a:r>
          </a:p>
          <a:p>
            <a:pPr marL="741363" lvl="1" indent="-246063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2000" dirty="0">
                <a:solidFill>
                  <a:schemeClr val="tx1"/>
                </a:solidFill>
              </a:rPr>
              <a:t>Must separate </a:t>
            </a:r>
            <a:r>
              <a:rPr lang="en-US" sz="2000" b="1" dirty="0" smtClean="0">
                <a:solidFill>
                  <a:schemeClr val="tx1"/>
                </a:solidFill>
              </a:rPr>
              <a:t>load/use </a:t>
            </a:r>
            <a:r>
              <a:rPr lang="en-US" sz="2000" dirty="0">
                <a:solidFill>
                  <a:schemeClr val="tx1"/>
                </a:solidFill>
              </a:rPr>
              <a:t>instructions from their loads by one cycle</a:t>
            </a:r>
          </a:p>
          <a:p>
            <a:pPr marL="741363" lvl="1" indent="-246063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2000" dirty="0">
                <a:solidFill>
                  <a:schemeClr val="tx1"/>
                </a:solidFill>
              </a:rPr>
              <a:t>Notice that the first two instructions have a </a:t>
            </a:r>
            <a:r>
              <a:rPr lang="en-US" sz="2000" b="1" dirty="0" smtClean="0">
                <a:solidFill>
                  <a:schemeClr val="tx1"/>
                </a:solidFill>
              </a:rPr>
              <a:t>load/use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dependency</a:t>
            </a:r>
            <a:r>
              <a:rPr lang="en-US" sz="2000" dirty="0">
                <a:solidFill>
                  <a:schemeClr val="tx1"/>
                </a:solidFill>
              </a:rPr>
              <a:t>, the next two and last two have </a:t>
            </a:r>
            <a:r>
              <a:rPr lang="en-US" sz="2000" b="1" dirty="0">
                <a:solidFill>
                  <a:schemeClr val="tx1"/>
                </a:solidFill>
              </a:rPr>
              <a:t>data dependencies </a:t>
            </a:r>
          </a:p>
          <a:p>
            <a:pPr marL="741363" lvl="1" indent="-246063"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lang="en-US" sz="2000" dirty="0">
                <a:solidFill>
                  <a:schemeClr val="tx1"/>
                </a:solidFill>
              </a:rPr>
              <a:t>Assume branches are perfectly predicted by the hardware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3276600"/>
            <a:ext cx="71628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1"/>
                </a:solidFill>
              </a:rPr>
              <a:t>/* increment  each element (unsigned integer) in array A by n    */</a:t>
            </a:r>
          </a:p>
          <a:p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=m; 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&gt;=0; --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   </a:t>
            </a:r>
            <a:r>
              <a:rPr lang="en-CA" dirty="0" smtClean="0">
                <a:solidFill>
                  <a:schemeClr val="tx1"/>
                </a:solidFill>
              </a:rPr>
              <a:t>/* m is the initial value of $s1    */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       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A[</a:t>
            </a:r>
            <a:r>
              <a:rPr lang="en-CA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+= n;           </a:t>
            </a:r>
            <a:r>
              <a:rPr lang="en-CA" dirty="0" smtClean="0">
                <a:solidFill>
                  <a:schemeClr val="tx1"/>
                </a:solidFill>
              </a:rPr>
              <a:t>/* n is the value in register $s2 */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1B89B9-A634-43DB-BA68-EB47C349C293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78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Scheduled Code (Not Unrolled)</a:t>
            </a:r>
          </a:p>
        </p:txBody>
      </p:sp>
      <p:sp>
        <p:nvSpPr>
          <p:cNvPr id="1528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5029200"/>
            <a:ext cx="7696200" cy="1537857"/>
          </a:xfrm>
        </p:spPr>
        <p:txBody>
          <a:bodyPr/>
          <a:lstStyle/>
          <a:p>
            <a:r>
              <a:rPr lang="en-US" dirty="0"/>
              <a:t>Four clock cycles to execute 5 instructions for a</a:t>
            </a:r>
          </a:p>
          <a:p>
            <a:pPr lvl="1"/>
            <a:r>
              <a:rPr lang="en-US" dirty="0"/>
              <a:t>CPI of 0.8 (versus the best case of </a:t>
            </a:r>
            <a:r>
              <a:rPr lang="en-US" dirty="0" smtClean="0"/>
              <a:t>0.5?)</a:t>
            </a:r>
            <a:endParaRPr lang="en-US" dirty="0"/>
          </a:p>
          <a:p>
            <a:pPr lvl="1"/>
            <a:r>
              <a:rPr lang="en-US" dirty="0"/>
              <a:t>IPC of 1.25 (versus the best case of </a:t>
            </a:r>
            <a:r>
              <a:rPr lang="en-US" dirty="0" smtClean="0"/>
              <a:t>2.0?)</a:t>
            </a:r>
            <a:endParaRPr lang="en-US" dirty="0"/>
          </a:p>
          <a:p>
            <a:pPr lvl="1"/>
            <a:r>
              <a:rPr lang="en-US" dirty="0" err="1"/>
              <a:t>noops</a:t>
            </a:r>
            <a:r>
              <a:rPr lang="en-US" dirty="0"/>
              <a:t> don’t count towards performance !!</a:t>
            </a:r>
          </a:p>
        </p:txBody>
      </p:sp>
      <p:sp>
        <p:nvSpPr>
          <p:cNvPr id="1528889" name="Oval 57"/>
          <p:cNvSpPr>
            <a:spLocks noChangeArrowheads="1"/>
          </p:cNvSpPr>
          <p:nvPr/>
        </p:nvSpPr>
        <p:spPr bwMode="auto">
          <a:xfrm>
            <a:off x="5867400" y="2514600"/>
            <a:ext cx="304800" cy="609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" name="Shape 6"/>
          <p:cNvCxnSpPr>
            <a:stCxn id="1528889" idx="0"/>
          </p:cNvCxnSpPr>
          <p:nvPr/>
        </p:nvCxnSpPr>
        <p:spPr bwMode="auto">
          <a:xfrm rot="16200000" flipV="1">
            <a:off x="4800600" y="1295400"/>
            <a:ext cx="457200" cy="1981200"/>
          </a:xfrm>
          <a:prstGeom prst="curvedConnector2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8" name="Group 56"/>
          <p:cNvGraphicFramePr>
            <a:graphicFrameLocks noGrp="1"/>
          </p:cNvGraphicFramePr>
          <p:nvPr>
            <p:ph sz="half" idx="2"/>
          </p:nvPr>
        </p:nvGraphicFramePr>
        <p:xfrm>
          <a:off x="609600" y="990600"/>
          <a:ext cx="8001000" cy="1981200"/>
        </p:xfrm>
        <a:graphic>
          <a:graphicData uri="http://schemas.openxmlformats.org/drawingml/2006/table">
            <a:tbl>
              <a:tblPr/>
              <a:tblGrid>
                <a:gridCol w="838200"/>
                <a:gridCol w="3200400"/>
                <a:gridCol w="3200400"/>
                <a:gridCol w="762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 or branch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transfer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lw  $t0,0($s1)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$s1,$s1,-4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addu  $t0,$t0,$s2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bne   $s1,$0,lp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sw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$t0,4($s1)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09600" y="3124200"/>
            <a:ext cx="7162800" cy="17132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lp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:	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lw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,0($s1)	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$t0=array element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addu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</a:t>
            </a:r>
            <a:r>
              <a:rPr lang="en-US" sz="2000" dirty="0"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,$s2  # add scalar in $s2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sw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t0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,0($s1)   # store result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addi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solidFill>
                  <a:srgbClr val="009900"/>
                </a:solidFill>
                <a:latin typeface="Courier New" pitchFamily="49" charset="0"/>
              </a:rPr>
              <a:t>s1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,$s1,-4   # decrement pointer</a:t>
            </a:r>
          </a:p>
          <a:p>
            <a:pPr marL="287338" indent="-287338">
              <a:spcBef>
                <a:spcPct val="1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</a:rPr>
              <a:t>bne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	$</a:t>
            </a:r>
            <a:r>
              <a:rPr lang="en-US" sz="2000" dirty="0">
                <a:solidFill>
                  <a:srgbClr val="009900"/>
                </a:solidFill>
                <a:latin typeface="Courier New" pitchFamily="49" charset="0"/>
              </a:rPr>
              <a:t>s1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,$0,lp    # branch if $s1 !=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8835" grpId="0" build="p"/>
      <p:bldP spid="1528889" grpId="0" animBg="1"/>
    </p:bldLst>
  </p:timing>
</p:sld>
</file>

<file path=ppt/theme/theme1.xml><?xml version="1.0" encoding="utf-8"?>
<a:theme xmlns:a="http://schemas.openxmlformats.org/drawingml/2006/main" name="mjicse431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mjicse43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jicse43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icse43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icse43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2626</TotalTime>
  <Pages>47</Pages>
  <Words>2685</Words>
  <Application>Microsoft Office PowerPoint</Application>
  <PresentationFormat>Letter Paper (8.5x11 in)</PresentationFormat>
  <Paragraphs>537</Paragraphs>
  <Slides>25</Slides>
  <Notes>16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mjicse431</vt:lpstr>
      <vt:lpstr>CS3350B  Computer Architecture  Winter 2015  Lecture 6.3: Instructional Level Parallelism: Advanced Techniques</vt:lpstr>
      <vt:lpstr>Greater Instruction-Level Parallelism</vt:lpstr>
      <vt:lpstr>Pipeline Depth and Issue Width</vt:lpstr>
      <vt:lpstr>Multiple-Issue Processor Styles</vt:lpstr>
      <vt:lpstr>Multiple-Issue Datapath Responsibilities</vt:lpstr>
      <vt:lpstr>Static Multiple Issue Machines (VLIW)</vt:lpstr>
      <vt:lpstr>An Example: A VLIW MIPS</vt:lpstr>
      <vt:lpstr>Code Scheduling Example</vt:lpstr>
      <vt:lpstr>The Scheduled Code (Not Unrolled)</vt:lpstr>
      <vt:lpstr>Loop Unrolling</vt:lpstr>
      <vt:lpstr>Loop Unrolling in C</vt:lpstr>
      <vt:lpstr>Apply Loop Unrolling for 4 times</vt:lpstr>
      <vt:lpstr>The Scheduled Code (Unrolled)</vt:lpstr>
      <vt:lpstr>Predication</vt:lpstr>
      <vt:lpstr>Summary of Compiler Support for VLIW Processors</vt:lpstr>
      <vt:lpstr>VLIW Advantages &amp; Disadvantages</vt:lpstr>
      <vt:lpstr>Dynamic Multiple Issue Machines (SS)</vt:lpstr>
      <vt:lpstr>Dynamic Multiple Issue Machines (SS)</vt:lpstr>
      <vt:lpstr>Dynamic Pipeline Scheduling</vt:lpstr>
      <vt:lpstr>Why Do Dynamic Scheduling?</vt:lpstr>
      <vt:lpstr>Speculation</vt:lpstr>
      <vt:lpstr>Out Of Order Intel</vt:lpstr>
      <vt:lpstr>Streaming SIMD Extensions (SSE)</vt:lpstr>
      <vt:lpstr>Does Multiple Issue Work?</vt:lpstr>
      <vt:lpstr>Takeaway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431. Computer Architecture</dc:title>
  <dc:subject>Lecture 02</dc:subject>
  <dc:creator>Janie Irwin</dc:creator>
  <cp:lastModifiedBy>yxie</cp:lastModifiedBy>
  <cp:revision>643</cp:revision>
  <cp:lastPrinted>1997-08-27T08:28:34Z</cp:lastPrinted>
  <dcterms:created xsi:type="dcterms:W3CDTF">1997-08-19T16:58:46Z</dcterms:created>
  <dcterms:modified xsi:type="dcterms:W3CDTF">2015-03-01T19:20:41Z</dcterms:modified>
</cp:coreProperties>
</file>