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393" r:id="rId3"/>
    <p:sldId id="397" r:id="rId4"/>
    <p:sldId id="394" r:id="rId5"/>
    <p:sldId id="422" r:id="rId6"/>
    <p:sldId id="423" r:id="rId7"/>
    <p:sldId id="425" r:id="rId8"/>
    <p:sldId id="398" r:id="rId9"/>
    <p:sldId id="399" r:id="rId10"/>
    <p:sldId id="400" r:id="rId11"/>
    <p:sldId id="401" r:id="rId12"/>
    <p:sldId id="405" r:id="rId13"/>
    <p:sldId id="428" r:id="rId14"/>
    <p:sldId id="406" r:id="rId15"/>
    <p:sldId id="429" r:id="rId16"/>
    <p:sldId id="430" r:id="rId17"/>
    <p:sldId id="410" r:id="rId18"/>
    <p:sldId id="431" r:id="rId19"/>
    <p:sldId id="432" r:id="rId20"/>
    <p:sldId id="433" r:id="rId21"/>
    <p:sldId id="413" r:id="rId22"/>
    <p:sldId id="421" r:id="rId23"/>
  </p:sldIdLst>
  <p:sldSz cx="9144000" cy="6858000" type="letter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5A11FD"/>
    <a:srgbClr val="8901F3"/>
    <a:srgbClr val="FF95A7"/>
    <a:srgbClr val="00A091"/>
    <a:srgbClr val="51DC00"/>
    <a:srgbClr val="000000"/>
    <a:srgbClr val="CC3399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5" autoAdjust="0"/>
    <p:restoredTop sz="75482" autoAdjust="0"/>
  </p:normalViewPr>
  <p:slideViewPr>
    <p:cSldViewPr>
      <p:cViewPr varScale="1">
        <p:scale>
          <a:sx n="69" d="100"/>
          <a:sy n="69" d="100"/>
        </p:scale>
        <p:origin x="-1602" y="-102"/>
      </p:cViewPr>
      <p:guideLst>
        <p:guide orient="horz" pos="2160"/>
        <p:guide pos="15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4"/>
    </p:cViewPr>
  </p:sorterViewPr>
  <p:notesViewPr>
    <p:cSldViewPr>
      <p:cViewPr varScale="1">
        <p:scale>
          <a:sx n="55" d="100"/>
          <a:sy n="55" d="100"/>
        </p:scale>
        <p:origin x="-1650" y="-102"/>
      </p:cViewPr>
      <p:guideLst>
        <p:guide orient="horz" pos="3023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74763" y="619125"/>
            <a:ext cx="4779962" cy="3584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50863" y="4559300"/>
            <a:ext cx="6303962" cy="43195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7254" tIns="47774" rIns="97254" bIns="477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we want this to be in font 11 and justify.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just" rtl="0" eaLnBrk="0" fontAlgn="base" hangingPunct="0">
      <a:lnSpc>
        <a:spcPct val="90000"/>
      </a:lnSpc>
      <a:spcBef>
        <a:spcPct val="4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>
            <a:noFill/>
          </a:ln>
        </p:spPr>
        <p:txBody>
          <a:bodyPr/>
          <a:lstStyle/>
          <a:p>
            <a:endParaRPr lang="en-US" dirty="0" smtClean="0"/>
          </a:p>
        </p:txBody>
      </p:sp>
      <p:sp>
        <p:nvSpPr>
          <p:cNvPr id="30723" name="Rectangle 3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  <a:ln/>
        </p:spPr>
        <p:txBody>
          <a:bodyPr lIns="96661" tIns="48331" rIns="96661" bIns="48331"/>
          <a:lstStyle/>
          <a:p>
            <a:r>
              <a:rPr lang="en-US" dirty="0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ln/>
        </p:spPr>
        <p:txBody>
          <a:bodyPr lIns="96661" tIns="48331" rIns="96661" bIns="48331"/>
          <a:lstStyle/>
          <a:p>
            <a:fld id="{D18F1186-07F9-BE4F-B429-B3DCD1EEC475}" type="datetime3">
              <a:rPr lang="en-US"/>
              <a:pPr/>
              <a:t>16 March 2015</a:t>
            </a:fld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ln/>
        </p:spPr>
        <p:txBody>
          <a:bodyPr lIns="96661" tIns="48331" rIns="96661" bIns="48331"/>
          <a:lstStyle/>
          <a:p>
            <a:r>
              <a:rPr lang="en-US" dirty="0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ln/>
        </p:spPr>
        <p:txBody>
          <a:bodyPr lIns="96661" tIns="48331" rIns="96661" bIns="48331"/>
          <a:lstStyle/>
          <a:p>
            <a:fld id="{8E97A960-F2E5-6743-B445-419E55865893}" type="slidenum">
              <a:rPr lang="en-US"/>
              <a:pPr/>
              <a:t>20</a:t>
            </a:fld>
            <a:endParaRPr lang="en-US" dirty="0"/>
          </a:p>
        </p:txBody>
      </p:sp>
      <p:sp>
        <p:nvSpPr>
          <p:cNvPr id="451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50863" y="4562478"/>
            <a:ext cx="6303962" cy="4316415"/>
          </a:xfrm>
          <a:ln>
            <a:noFill/>
          </a:ln>
        </p:spPr>
        <p:txBody>
          <a:bodyPr lIns="97253" tIns="47772" rIns="97253" bIns="47772"/>
          <a:lstStyle/>
          <a:p>
            <a:r>
              <a:rPr lang="en-US" dirty="0" smtClean="0"/>
              <a:t>Power has become the overriding issue for both data centers and microprocessors.  Power efficiency has joined scalable performance</a:t>
            </a:r>
            <a:r>
              <a:rPr lang="en-US" baseline="0" dirty="0" smtClean="0"/>
              <a:t> making the case for multiprocessors.  Multiprocessors also improve availability.</a:t>
            </a:r>
            <a:endParaRPr lang="en-US" dirty="0"/>
          </a:p>
        </p:txBody>
      </p:sp>
      <p:sp>
        <p:nvSpPr>
          <p:cNvPr id="187392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73175" y="614363"/>
            <a:ext cx="4789488" cy="3590925"/>
          </a:xfrm>
          <a:ln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50863" y="4562478"/>
            <a:ext cx="6303962" cy="4316415"/>
          </a:xfrm>
          <a:ln>
            <a:noFill/>
          </a:ln>
        </p:spPr>
        <p:txBody>
          <a:bodyPr lIns="97253" tIns="47772" rIns="97253" bIns="47772"/>
          <a:lstStyle/>
          <a:p>
            <a:endParaRPr lang="en-US" dirty="0"/>
          </a:p>
        </p:txBody>
      </p:sp>
      <p:sp>
        <p:nvSpPr>
          <p:cNvPr id="187392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73175" y="614363"/>
            <a:ext cx="4789488" cy="3590925"/>
          </a:xfrm>
          <a:ln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  <a:ln/>
        </p:spPr>
        <p:txBody>
          <a:bodyPr lIns="96661" tIns="48331" rIns="96661" bIns="48331"/>
          <a:lstStyle/>
          <a:p>
            <a:r>
              <a:rPr lang="en-AU" dirty="0"/>
              <a:t>Morgan Kaufmann Publishers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ln/>
        </p:spPr>
        <p:txBody>
          <a:bodyPr lIns="96661" tIns="48331" rIns="96661" bIns="48331"/>
          <a:lstStyle/>
          <a:p>
            <a:fld id="{EC322388-9E9F-A242-ACD3-693689A848B2}" type="datetime3">
              <a:rPr lang="en-AU"/>
              <a:pPr/>
              <a:t>16 March, 2015</a:t>
            </a:fld>
            <a:endParaRPr lang="en-AU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ln/>
        </p:spPr>
        <p:txBody>
          <a:bodyPr lIns="96661" tIns="48331" rIns="96661" bIns="48331"/>
          <a:lstStyle/>
          <a:p>
            <a:fld id="{5D20C3A5-21A9-7F47-828C-B615AADE4374}" type="slidenum">
              <a:rPr lang="en-AU"/>
              <a:pPr/>
              <a:t>4</a:t>
            </a:fld>
            <a:endParaRPr lang="en-AU" dirty="0"/>
          </a:p>
        </p:txBody>
      </p:sp>
      <p:sp>
        <p:nvSpPr>
          <p:cNvPr id="29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  <a:ln/>
        </p:spPr>
        <p:txBody>
          <a:bodyPr lIns="96661" tIns="48331" rIns="96661" bIns="48331"/>
          <a:lstStyle/>
          <a:p>
            <a:r>
              <a:rPr lang="en-AU" dirty="0"/>
              <a:t>Morgan Kaufmann Publishers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ln/>
        </p:spPr>
        <p:txBody>
          <a:bodyPr lIns="96661" tIns="48331" rIns="96661" bIns="48331"/>
          <a:lstStyle/>
          <a:p>
            <a:fld id="{5BD731A7-0362-CE44-872F-CEF317F2115D}" type="datetime3">
              <a:rPr lang="en-AU"/>
              <a:pPr/>
              <a:t>16 March, 2015</a:t>
            </a:fld>
            <a:endParaRPr lang="en-AU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ln/>
        </p:spPr>
        <p:txBody>
          <a:bodyPr lIns="96661" tIns="48331" rIns="96661" bIns="48331"/>
          <a:lstStyle/>
          <a:p>
            <a:fld id="{A2FEAD7D-1BA4-5A46-937F-1EE7978BCC49}" type="slidenum">
              <a:rPr lang="en-AU"/>
              <a:pPr/>
              <a:t>5</a:t>
            </a:fld>
            <a:endParaRPr lang="en-AU" dirty="0"/>
          </a:p>
        </p:txBody>
      </p:sp>
      <p:sp>
        <p:nvSpPr>
          <p:cNvPr id="29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0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9005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For </a:t>
            </a:r>
            <a:r>
              <a:rPr lang="en-US" dirty="0" smtClean="0"/>
              <a:t>lecture</a:t>
            </a:r>
          </a:p>
          <a:p>
            <a:r>
              <a:rPr lang="en-US" dirty="0" smtClean="0"/>
              <a:t>So load balancing issue at second reduction (when half = 2)</a:t>
            </a:r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300" dirty="0" smtClean="0">
                <a:solidFill>
                  <a:srgbClr val="FF0000"/>
                </a:solidFill>
              </a:rPr>
              <a:t>- 102 if one thread starts executing after the other completely finishes.</a:t>
            </a:r>
          </a:p>
          <a:p>
            <a:r>
              <a:rPr lang="en-US" sz="1300" dirty="0" smtClean="0">
                <a:solidFill>
                  <a:srgbClr val="FF0000"/>
                </a:solidFill>
              </a:rPr>
              <a:t>- 101 if both threads execute the </a:t>
            </a:r>
            <a:r>
              <a:rPr lang="en-US" sz="1300" dirty="0" err="1" smtClean="0">
                <a:solidFill>
                  <a:srgbClr val="FF0000"/>
                </a:solidFill>
              </a:rPr>
              <a:t>lw</a:t>
            </a:r>
            <a:r>
              <a:rPr lang="en-US" sz="1300" dirty="0" smtClean="0">
                <a:solidFill>
                  <a:srgbClr val="FF0000"/>
                </a:solidFill>
              </a:rPr>
              <a:t> before either thread executes the sw. One thread will see “stale data”.</a:t>
            </a: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</p:spPr>
        <p:txBody>
          <a:bodyPr/>
          <a:lstStyle/>
          <a:p>
            <a:fld id="{537DDFC7-9B43-2649-94E0-7B41AD675C67}" type="slidenum">
              <a:rPr lang="en-US" smtClean="0">
                <a:solidFill>
                  <a:srgbClr val="000000"/>
                </a:solidFill>
              </a:rPr>
              <a:pPr/>
              <a:t>12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  <a:ln/>
        </p:spPr>
        <p:txBody>
          <a:bodyPr lIns="96661" tIns="48331" rIns="96661" bIns="48331"/>
          <a:lstStyle/>
          <a:p>
            <a:r>
              <a:rPr lang="en-US" dirty="0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ln/>
        </p:spPr>
        <p:txBody>
          <a:bodyPr lIns="96661" tIns="48331" rIns="96661" bIns="48331"/>
          <a:lstStyle/>
          <a:p>
            <a:fld id="{31C02895-6F48-D340-B5BB-D4911E35C3BB}" type="datetime3">
              <a:rPr lang="en-US"/>
              <a:pPr/>
              <a:t>16 March 2015</a:t>
            </a:fld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ln/>
        </p:spPr>
        <p:txBody>
          <a:bodyPr lIns="96661" tIns="48331" rIns="96661" bIns="48331"/>
          <a:lstStyle/>
          <a:p>
            <a:r>
              <a:rPr lang="en-US" dirty="0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ln/>
        </p:spPr>
        <p:txBody>
          <a:bodyPr lIns="96661" tIns="48331" rIns="96661" bIns="48331"/>
          <a:lstStyle/>
          <a:p>
            <a:fld id="{42FEF71F-A33A-3449-8F2D-D74D15AC6BB3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419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  <a:ln/>
        </p:spPr>
        <p:txBody>
          <a:bodyPr/>
          <a:lstStyle/>
          <a:p>
            <a:r>
              <a:rPr lang="en-US" dirty="0"/>
              <a:t>The University of Adelaide, School of Computer Science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ln/>
        </p:spPr>
        <p:txBody>
          <a:bodyPr/>
          <a:lstStyle/>
          <a:p>
            <a:fld id="{8E97A960-F2E5-6743-B445-419E55865893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451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Here using the Green Sheet convention of </a:t>
            </a:r>
            <a:r>
              <a:rPr lang="en-AU" dirty="0" err="1" smtClean="0"/>
              <a:t>rs</a:t>
            </a:r>
            <a:r>
              <a:rPr lang="en-AU" baseline="0" dirty="0" smtClean="0"/>
              <a:t> and </a:t>
            </a:r>
            <a:r>
              <a:rPr lang="en-AU" baseline="0" dirty="0" err="1" smtClean="0"/>
              <a:t>rt</a:t>
            </a:r>
            <a:r>
              <a:rPr lang="en-AU" baseline="0" dirty="0" smtClean="0"/>
              <a:t> for source register and target register.</a:t>
            </a:r>
            <a:endParaRPr lang="en-AU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7B4DD-8CFB-4F31-BA1E-CAC33B0E55CD}" type="datetime1">
              <a:rPr lang="en-CA" smtClean="0"/>
              <a:pPr>
                <a:defRPr/>
              </a:pPr>
              <a:t>16/03/2015</a:t>
            </a:fld>
            <a:endParaRPr lang="en-CA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C02FB-8A0B-4251-A37A-2E588F5AD8F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FA2C2-DAA6-486F-AFCF-B049BC4249A4}" type="datetime1">
              <a:rPr lang="en-CA" smtClean="0"/>
              <a:pPr>
                <a:defRPr/>
              </a:pPr>
              <a:t>16/03/2015</a:t>
            </a:fld>
            <a:endParaRPr lang="en-CA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5A255-F244-4315-B635-E55F44DF087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304800"/>
            <a:ext cx="2038350" cy="3003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304800"/>
            <a:ext cx="5962650" cy="3003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92F3D-25AB-4900-AEA2-7A8A9DD7E635}" type="datetime1">
              <a:rPr lang="en-CA" smtClean="0"/>
              <a:pPr>
                <a:defRPr/>
              </a:pPr>
              <a:t>16/03/2015</a:t>
            </a:fld>
            <a:endParaRPr lang="en-CA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5A1DB-8F6B-4705-88FE-822EA1BC2EA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4222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914400"/>
            <a:ext cx="4000500" cy="23939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914400"/>
            <a:ext cx="4000500" cy="23939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2D474-579C-4B62-A413-61D716D956B7}" type="datetime1">
              <a:rPr lang="en-CA" smtClean="0"/>
              <a:pPr>
                <a:defRPr/>
              </a:pPr>
              <a:t>16/03/2015</a:t>
            </a:fld>
            <a:endParaRPr lang="en-CA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BE1B1-D040-4AE9-844B-F5D7BD7F2CA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0" y="6781800"/>
          <a:ext cx="9144000" cy="87313"/>
        </p:xfrm>
        <a:graphic>
          <a:graphicData uri="http://schemas.openxmlformats.org/presentationml/2006/ole">
            <p:oleObj spid="_x0000_s1026" name="Image" r:id="rId3" imgW="10057143" imgH="1269841" progId="">
              <p:embed/>
            </p:oleObj>
          </a:graphicData>
        </a:graphic>
      </p:graphicFrame>
      <p:pic>
        <p:nvPicPr>
          <p:cNvPr id="3" name="Picture 8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3400" y="0"/>
            <a:ext cx="990600" cy="78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9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53400" y="831850"/>
            <a:ext cx="9906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CF6B1-C410-DE41-99C1-A52DCD7C20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278145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2267D-EA0E-4471-9032-5FE8D854AF56}" type="datetime1">
              <a:rPr lang="en-CA" smtClean="0"/>
              <a:pPr>
                <a:defRPr/>
              </a:pPr>
              <a:t>16/03/2015</a:t>
            </a:fld>
            <a:endParaRPr lang="en-CA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F316D-389F-4488-B560-5E2DB5DE07B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19C29-4095-4313-A95E-6BCB57CF0BB5}" type="datetime1">
              <a:rPr lang="en-CA" smtClean="0"/>
              <a:pPr>
                <a:defRPr/>
              </a:pPr>
              <a:t>16/03/2015</a:t>
            </a:fld>
            <a:endParaRPr lang="en-CA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C46C9-5F9D-4DEF-A5E5-9086C4CDA72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914400"/>
            <a:ext cx="4000500" cy="2393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914400"/>
            <a:ext cx="4000500" cy="2393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C8D98-FCF0-4E58-A6D4-2A9DE94D4B0F}" type="datetime1">
              <a:rPr lang="en-CA" smtClean="0"/>
              <a:pPr>
                <a:defRPr/>
              </a:pPr>
              <a:t>16/03/2015</a:t>
            </a:fld>
            <a:endParaRPr lang="en-CA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3B07F-9649-41DB-92B7-83A6D3E9E2D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3328C-49EC-45CC-94B7-F0E129E9F830}" type="datetime1">
              <a:rPr lang="en-CA" smtClean="0"/>
              <a:pPr>
                <a:defRPr/>
              </a:pPr>
              <a:t>16/03/2015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41750-178A-4882-8B7B-CC09F53B802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40A32-B324-4C44-A017-FFD7290D3772}" type="datetime1">
              <a:rPr lang="en-CA" smtClean="0"/>
              <a:pPr>
                <a:defRPr/>
              </a:pPr>
              <a:t>16/03/2015</a:t>
            </a:fld>
            <a:endParaRPr lang="en-CA"/>
          </a:p>
        </p:txBody>
      </p:sp>
      <p:sp>
        <p:nvSpPr>
          <p:cNvPr id="4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458B7-F867-483F-B0FC-B970C048D68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81B9F-8BAB-4A94-9E0C-359C370DC75D}" type="datetime1">
              <a:rPr lang="en-CA" smtClean="0"/>
              <a:pPr>
                <a:defRPr/>
              </a:pPr>
              <a:t>16/03/2015</a:t>
            </a:fld>
            <a:endParaRPr lang="en-CA"/>
          </a:p>
        </p:txBody>
      </p:sp>
      <p:sp>
        <p:nvSpPr>
          <p:cNvPr id="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9BC9A-0BE0-4055-8FDF-4ACB8B86372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BED6E-BAC9-4B9C-B0E6-ED6E1791857B}" type="datetime1">
              <a:rPr lang="en-CA" smtClean="0"/>
              <a:pPr>
                <a:defRPr/>
              </a:pPr>
              <a:t>16/03/2015</a:t>
            </a:fld>
            <a:endParaRPr lang="en-CA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5B96A-7D58-4A76-A991-C758FECA2DF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5F54F-5BE8-4C85-BC88-80209241C3F9}" type="datetime1">
              <a:rPr lang="en-CA" smtClean="0"/>
              <a:pPr>
                <a:defRPr/>
              </a:pPr>
              <a:t>16/03/2015</a:t>
            </a:fld>
            <a:endParaRPr lang="en-CA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A33A2-BCDA-4B6A-88E3-6CD96E3F8F0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04800"/>
            <a:ext cx="8153400" cy="422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Title goes here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914400"/>
            <a:ext cx="8153400" cy="239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This is our 1st Level Bullet</a:t>
            </a:r>
          </a:p>
          <a:p>
            <a:pPr lvl="1"/>
            <a:r>
              <a:rPr lang="en-US" smtClean="0"/>
              <a:t>this is our 2nd level bullet</a:t>
            </a:r>
          </a:p>
          <a:p>
            <a:pPr lvl="2"/>
            <a:r>
              <a:rPr lang="en-US" smtClean="0"/>
              <a:t>this is our 3rd level bullet</a:t>
            </a:r>
          </a:p>
          <a:p>
            <a:pPr lvl="0"/>
            <a:r>
              <a:rPr lang="en-US" smtClean="0"/>
              <a:t>This is our next 1st Level Bullet</a:t>
            </a:r>
          </a:p>
          <a:p>
            <a:pPr lvl="1"/>
            <a:r>
              <a:rPr lang="en-US" smtClean="0"/>
              <a:t>this is our 2nd level bullet</a:t>
            </a:r>
          </a:p>
          <a:p>
            <a:pPr lvl="2"/>
            <a:r>
              <a:rPr lang="en-US" smtClean="0"/>
              <a:t>this is our 3rd level bullet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D30F3EA-A91B-42C3-9D95-05EA84F4A22E}" type="datetime1">
              <a:rPr lang="en-CA" smtClean="0"/>
              <a:pPr>
                <a:defRPr/>
              </a:pPr>
              <a:t>16/03/2015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CA31952-77C2-4788-98CD-BB3602E526A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9pPr>
    </p:titleStyle>
    <p:bodyStyle>
      <a:lvl1pPr marL="287338" indent="-287338" algn="l" rtl="0" eaLnBrk="0" fontAlgn="base" hangingPunct="0">
        <a:lnSpc>
          <a:spcPct val="90000"/>
        </a:lnSpc>
        <a:spcBef>
          <a:spcPct val="65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q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46063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chemeClr val="accent1"/>
        </a:buClr>
        <a:buSzPct val="75000"/>
        <a:buFont typeface="Monotype Sorts" pitchFamily="2" charset="2"/>
        <a:buChar char="l"/>
        <a:defRPr sz="2000">
          <a:solidFill>
            <a:schemeClr val="tx1"/>
          </a:solidFill>
          <a:latin typeface="+mn-lt"/>
        </a:defRPr>
      </a:lvl2pPr>
      <a:lvl3pPr marL="1146175" indent="-176213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chemeClr val="accent1"/>
        </a:buClr>
        <a:buSzPct val="100000"/>
        <a:buChar char="-"/>
        <a:defRPr>
          <a:solidFill>
            <a:schemeClr val="tx1"/>
          </a:solidFill>
          <a:latin typeface="+mn-lt"/>
        </a:defRPr>
      </a:lvl3pPr>
      <a:lvl4pPr marL="1714500" indent="-3429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171700" indent="-3429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628900" indent="-3429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3086100" indent="-3429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543300" indent="-3429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4000500" indent="-3429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e.psu.edu/~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90373" y="1115396"/>
            <a:ext cx="5163273" cy="1979260"/>
          </a:xfrm>
          <a:noFill/>
        </p:spPr>
        <p:txBody>
          <a:bodyPr wrap="none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CS3350B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 Computer Architecture 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Winter 2015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dirty="0" smtClean="0"/>
              <a:t>Lecture </a:t>
            </a:r>
            <a:r>
              <a:rPr lang="en-US" dirty="0" smtClean="0"/>
              <a:t>7.2</a:t>
            </a:r>
            <a:r>
              <a:rPr lang="en-US" dirty="0" smtClean="0"/>
              <a:t>: </a:t>
            </a:r>
            <a:r>
              <a:rPr lang="en-US" dirty="0" err="1" smtClean="0"/>
              <a:t>Multicore</a:t>
            </a:r>
            <a:r>
              <a:rPr lang="en-US" dirty="0" smtClean="0"/>
              <a:t> TLP (1)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7162800" cy="2525713"/>
          </a:xfrm>
          <a:noFill/>
        </p:spPr>
        <p:txBody>
          <a:bodyPr/>
          <a:lstStyle/>
          <a:p>
            <a:pPr marL="203200" indent="-203200"/>
            <a:r>
              <a:rPr lang="en-US" dirty="0" smtClean="0"/>
              <a:t>Marc Moreno </a:t>
            </a:r>
            <a:r>
              <a:rPr lang="en-US" dirty="0" err="1" smtClean="0"/>
              <a:t>Maza</a:t>
            </a:r>
            <a:endParaRPr lang="en-US" dirty="0" smtClean="0"/>
          </a:p>
          <a:p>
            <a:pPr marL="203200" indent="-203200"/>
            <a:r>
              <a:rPr lang="en-US" dirty="0" smtClean="0">
                <a:hlinkClick r:id="rId3"/>
              </a:rPr>
              <a:t>www.csd.uwo.ca/Courses/CS3350b </a:t>
            </a:r>
            <a:endParaRPr lang="en-US" dirty="0" smtClean="0"/>
          </a:p>
          <a:p>
            <a:pPr marL="203200" indent="-203200"/>
            <a:endParaRPr lang="en-US" dirty="0" smtClean="0"/>
          </a:p>
          <a:p>
            <a:pPr marL="203200" indent="-203200">
              <a:spcBef>
                <a:spcPct val="30000"/>
              </a:spcBef>
            </a:pPr>
            <a:r>
              <a:rPr lang="en-US" sz="1800" dirty="0" smtClean="0"/>
              <a:t>[Adapted from lectures on </a:t>
            </a:r>
          </a:p>
          <a:p>
            <a:pPr marL="203200" indent="-203200">
              <a:spcBef>
                <a:spcPct val="30000"/>
              </a:spcBef>
            </a:pPr>
            <a:r>
              <a:rPr lang="en-US" sz="1800" i="1" dirty="0" smtClean="0"/>
              <a:t>Computer Organization and Design</a:t>
            </a:r>
            <a:r>
              <a:rPr lang="en-US" sz="1800" dirty="0" smtClean="0"/>
              <a:t>, </a:t>
            </a:r>
          </a:p>
          <a:p>
            <a:pPr marL="203200" indent="-203200">
              <a:spcBef>
                <a:spcPct val="30000"/>
              </a:spcBef>
            </a:pPr>
            <a:r>
              <a:rPr lang="en-US" sz="1800" dirty="0" smtClean="0"/>
              <a:t>Patterson &amp; Hennessy, </a:t>
            </a:r>
            <a:r>
              <a:rPr lang="en-US" sz="1800" dirty="0" smtClean="0"/>
              <a:t>4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or 5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</a:t>
            </a:r>
            <a:r>
              <a:rPr lang="en-US" sz="1800" dirty="0" smtClean="0"/>
              <a:t>edition, 2011]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B3C825-EDF8-4908-8D53-063570E47EFB}" type="slidenum">
              <a:rPr lang="en-CA"/>
              <a:pPr>
                <a:defRPr/>
              </a:pPr>
              <a:t>0</a:t>
            </a:fld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153400" cy="422275"/>
          </a:xfrm>
        </p:spPr>
        <p:txBody>
          <a:bodyPr/>
          <a:lstStyle/>
          <a:p>
            <a:r>
              <a:rPr lang="en-US" dirty="0" smtClean="0"/>
              <a:t>Multithreading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509000" cy="4457700"/>
          </a:xfrm>
        </p:spPr>
        <p:txBody>
          <a:bodyPr>
            <a:normAutofit/>
          </a:bodyPr>
          <a:lstStyle/>
          <a:p>
            <a:r>
              <a:rPr lang="en-US" dirty="0" smtClean="0"/>
              <a:t>On a </a:t>
            </a:r>
            <a:r>
              <a:rPr lang="en-US" dirty="0" smtClean="0">
                <a:solidFill>
                  <a:srgbClr val="FF0000"/>
                </a:solidFill>
              </a:rPr>
              <a:t>single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processor</a:t>
            </a:r>
            <a:r>
              <a:rPr lang="en-US" dirty="0" smtClean="0"/>
              <a:t>, multithreading occurs </a:t>
            </a:r>
            <a:r>
              <a:rPr lang="en-US" dirty="0" smtClean="0">
                <a:solidFill>
                  <a:srgbClr val="3366FF"/>
                </a:solidFill>
              </a:rPr>
              <a:t>by time-division multiplexing</a:t>
            </a:r>
            <a:r>
              <a:rPr lang="en-US" dirty="0" smtClean="0"/>
              <a:t>: </a:t>
            </a:r>
          </a:p>
          <a:p>
            <a:pPr lvl="1"/>
            <a:r>
              <a:rPr lang="en-US" sz="2200" dirty="0" smtClean="0"/>
              <a:t>Processor switched between different threads </a:t>
            </a:r>
          </a:p>
          <a:p>
            <a:pPr lvl="2"/>
            <a:r>
              <a:rPr lang="en-US" sz="2200" dirty="0" smtClean="0"/>
              <a:t>may be “pre-emptive” or “non pre-emptive”</a:t>
            </a:r>
          </a:p>
          <a:p>
            <a:pPr lvl="1"/>
            <a:r>
              <a:rPr lang="en-US" sz="2200" dirty="0" smtClean="0">
                <a:solidFill>
                  <a:srgbClr val="3366FF"/>
                </a:solidFill>
              </a:rPr>
              <a:t>Context switching </a:t>
            </a:r>
            <a:r>
              <a:rPr lang="en-US" sz="2200" dirty="0" smtClean="0"/>
              <a:t>happens frequently enough that user perceives threads as running at the same time </a:t>
            </a:r>
          </a:p>
          <a:p>
            <a:r>
              <a:rPr lang="en-US" dirty="0" smtClean="0"/>
              <a:t>On a </a:t>
            </a:r>
            <a:r>
              <a:rPr lang="en-US" dirty="0" smtClean="0">
                <a:solidFill>
                  <a:srgbClr val="FF0000"/>
                </a:solidFill>
              </a:rPr>
              <a:t>multiprocessor</a:t>
            </a:r>
            <a:r>
              <a:rPr lang="en-US" dirty="0" smtClean="0"/>
              <a:t>, threads run at the same time, with each processor running a thread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3E4C-4642-794D-A2FD-70F6B81535F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3337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153400" cy="422275"/>
          </a:xfrm>
        </p:spPr>
        <p:txBody>
          <a:bodyPr/>
          <a:lstStyle/>
          <a:p>
            <a:r>
              <a:rPr lang="en-US" dirty="0" smtClean="0"/>
              <a:t>Multithreading vs. Multicore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088466"/>
          </a:xfrm>
        </p:spPr>
        <p:txBody>
          <a:bodyPr>
            <a:normAutofit/>
          </a:bodyPr>
          <a:lstStyle/>
          <a:p>
            <a:r>
              <a:rPr lang="en-US" dirty="0" smtClean="0"/>
              <a:t>Basic idea: Processor resources are expensive and should not be left idle</a:t>
            </a:r>
          </a:p>
          <a:p>
            <a:r>
              <a:rPr lang="en-US" dirty="0" smtClean="0"/>
              <a:t>For example: Long latency to memory on cache miss?</a:t>
            </a:r>
          </a:p>
          <a:p>
            <a:pPr lvl="1">
              <a:buFont typeface="Wingdings" charset="2"/>
              <a:buChar char="§"/>
            </a:pPr>
            <a:r>
              <a:rPr lang="en-US" sz="2200" dirty="0" smtClean="0"/>
              <a:t>Hardware switches threads to bring in other useful work while waiting for cache miss</a:t>
            </a:r>
          </a:p>
          <a:p>
            <a:pPr lvl="1">
              <a:buFont typeface="Wingdings" charset="2"/>
              <a:buChar char="§"/>
            </a:pPr>
            <a:r>
              <a:rPr lang="en-US" sz="2200" dirty="0" smtClean="0"/>
              <a:t>Cost of </a:t>
            </a:r>
            <a:r>
              <a:rPr lang="en-US" sz="2200" b="1" dirty="0" smtClean="0"/>
              <a:t>thread context switch </a:t>
            </a:r>
            <a:r>
              <a:rPr lang="en-US" sz="2200" dirty="0" smtClean="0"/>
              <a:t>must be much less than cache miss latency</a:t>
            </a:r>
          </a:p>
          <a:p>
            <a:r>
              <a:rPr lang="en-US" dirty="0" smtClean="0"/>
              <a:t>Put in redundant hardware so don’t have to save context on every thread switch:</a:t>
            </a:r>
          </a:p>
          <a:p>
            <a:pPr lvl="1">
              <a:buFont typeface="Wingdings" charset="2"/>
              <a:buChar char="§"/>
            </a:pPr>
            <a:r>
              <a:rPr lang="en-US" sz="2200" dirty="0" smtClean="0"/>
              <a:t>PC, Registers, …</a:t>
            </a:r>
          </a:p>
          <a:p>
            <a:r>
              <a:rPr lang="en-US" dirty="0" smtClean="0"/>
              <a:t>Attractive for applications with abundant TLP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3E4C-4642-794D-A2FD-70F6B81535F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73049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Races and Synchronization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1534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Two memory accesses form a </a:t>
            </a:r>
            <a:r>
              <a:rPr lang="en-US" b="1" dirty="0" smtClean="0">
                <a:solidFill>
                  <a:srgbClr val="FF0000"/>
                </a:solidFill>
              </a:rPr>
              <a:t>data race </a:t>
            </a:r>
            <a:r>
              <a:rPr lang="en-US" dirty="0" smtClean="0"/>
              <a:t>if from different threads, to same location, and </a:t>
            </a:r>
            <a:r>
              <a:rPr lang="en-US" i="1" dirty="0" smtClean="0"/>
              <a:t>at least one is a write</a:t>
            </a:r>
            <a:r>
              <a:rPr lang="en-US" dirty="0" smtClean="0"/>
              <a:t>, and they occur one after another</a:t>
            </a:r>
          </a:p>
          <a:p>
            <a:r>
              <a:rPr lang="en-US" dirty="0" smtClean="0"/>
              <a:t>If there is a data race, result of program can vary depending on chance (which thread ran first?)</a:t>
            </a:r>
          </a:p>
          <a:p>
            <a:r>
              <a:rPr lang="en-US" dirty="0" smtClean="0"/>
              <a:t>Avoid data races by </a:t>
            </a:r>
            <a:r>
              <a:rPr lang="en-US" b="1" dirty="0" smtClean="0"/>
              <a:t>synchronizing</a:t>
            </a:r>
            <a:r>
              <a:rPr lang="en-US" dirty="0" smtClean="0"/>
              <a:t> writing and reading to get </a:t>
            </a:r>
            <a:r>
              <a:rPr lang="en-US" b="1" dirty="0" smtClean="0"/>
              <a:t>deterministic</a:t>
            </a:r>
            <a:r>
              <a:rPr lang="en-US" dirty="0" smtClean="0"/>
              <a:t> behavior</a:t>
            </a:r>
          </a:p>
          <a:p>
            <a:r>
              <a:rPr lang="en-US" dirty="0" smtClean="0"/>
              <a:t>Synchronization done by user-level routines that rely on </a:t>
            </a:r>
            <a:r>
              <a:rPr lang="en-US" b="1" dirty="0" smtClean="0">
                <a:solidFill>
                  <a:srgbClr val="FF0000"/>
                </a:solidFill>
              </a:rPr>
              <a:t>hardware synchronization </a:t>
            </a:r>
            <a:r>
              <a:rPr lang="en-US" dirty="0" smtClean="0"/>
              <a:t>instructions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3E4C-4642-794D-A2FD-70F6B81535F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689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7" name="Slide Number Placeholder 1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18A5DC7-8BDF-994F-9CC6-B289B75E5426}" type="slidenum">
              <a:rPr lang="en-US" smtClean="0"/>
              <a:pPr/>
              <a:t>12</a:t>
            </a:fld>
            <a:endParaRPr lang="en-US" dirty="0" smtClean="0"/>
          </a:p>
        </p:txBody>
      </p:sp>
      <p:sp>
        <p:nvSpPr>
          <p:cNvPr id="53258" name="TextBox 12"/>
          <p:cNvSpPr txBox="1">
            <a:spLocks noChangeArrowheads="1"/>
          </p:cNvSpPr>
          <p:nvPr/>
        </p:nvSpPr>
        <p:spPr bwMode="auto">
          <a:xfrm>
            <a:off x="609600" y="304800"/>
            <a:ext cx="7315200" cy="3570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ts val="3000"/>
              </a:spcBef>
            </a:pPr>
            <a:r>
              <a:rPr lang="en-US" sz="2800" b="1" dirty="0">
                <a:solidFill>
                  <a:srgbClr val="000000"/>
                </a:solidFill>
              </a:rPr>
              <a:t>Question</a:t>
            </a:r>
            <a:r>
              <a:rPr lang="en-US" sz="2800" b="1" dirty="0" smtClean="0">
                <a:solidFill>
                  <a:srgbClr val="000000"/>
                </a:solidFill>
              </a:rPr>
              <a:t>:  </a:t>
            </a:r>
            <a:r>
              <a:rPr lang="en-US" sz="2800" dirty="0" smtClean="0">
                <a:solidFill>
                  <a:schemeClr val="tx1"/>
                </a:solidFill>
              </a:rPr>
              <a:t>Consider the following code when executed </a:t>
            </a:r>
            <a:r>
              <a:rPr lang="en-US" sz="2800" i="1" dirty="0" smtClean="0">
                <a:solidFill>
                  <a:schemeClr val="tx1"/>
                </a:solidFill>
              </a:rPr>
              <a:t>concurrently</a:t>
            </a:r>
            <a:r>
              <a:rPr lang="en-US" sz="2800" dirty="0" smtClean="0">
                <a:solidFill>
                  <a:schemeClr val="tx1"/>
                </a:solidFill>
              </a:rPr>
              <a:t> by two threads.</a:t>
            </a:r>
          </a:p>
          <a:p>
            <a:pPr>
              <a:spcBef>
                <a:spcPts val="1800"/>
              </a:spcBef>
            </a:pPr>
            <a:r>
              <a:rPr lang="en-US" sz="2800" dirty="0" smtClean="0">
                <a:solidFill>
                  <a:schemeClr val="tx1"/>
                </a:solidFill>
              </a:rPr>
              <a:t>What possible values can result in *($s0)?</a:t>
            </a:r>
          </a:p>
          <a:p>
            <a:pPr>
              <a:spcBef>
                <a:spcPts val="1800"/>
              </a:spcBef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cs typeface="Courier New" pitchFamily="49" charset="0"/>
              </a:rPr>
              <a:t># *($s0) = 100</a:t>
            </a:r>
          </a:p>
          <a:p>
            <a:pPr>
              <a:buNone/>
            </a:pPr>
            <a:r>
              <a:rPr lang="en-US" sz="28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28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cs typeface="Courier New" pitchFamily="49" charset="0"/>
              </a:rPr>
              <a:t>   $t0,0($s0)</a:t>
            </a:r>
          </a:p>
          <a:p>
            <a:pPr>
              <a:buNone/>
            </a:pPr>
            <a:r>
              <a:rPr lang="en-US" sz="28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sz="28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cs typeface="Courier New" pitchFamily="49" charset="0"/>
              </a:rPr>
              <a:t> $t0,$t0,1</a:t>
            </a:r>
          </a:p>
          <a:p>
            <a:pPr>
              <a:buNone/>
            </a:pPr>
            <a:r>
              <a:rPr lang="en-US" sz="28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28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cs typeface="Courier New" pitchFamily="49" charset="0"/>
              </a:rPr>
              <a:t>   $t0,0($s0)</a:t>
            </a:r>
          </a:p>
        </p:txBody>
      </p:sp>
      <p:grpSp>
        <p:nvGrpSpPr>
          <p:cNvPr id="2" name="Group 17"/>
          <p:cNvGrpSpPr/>
          <p:nvPr/>
        </p:nvGrpSpPr>
        <p:grpSpPr>
          <a:xfrm>
            <a:off x="914400" y="4297680"/>
            <a:ext cx="3657600" cy="2016740"/>
            <a:chOff x="7955280" y="3293581"/>
            <a:chExt cx="3657600" cy="2016740"/>
          </a:xfrm>
        </p:grpSpPr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8046720" y="3385022"/>
              <a:ext cx="3206931" cy="523221"/>
              <a:chOff x="960651" y="1539289"/>
              <a:chExt cx="3206831" cy="392422"/>
            </a:xfrm>
          </p:grpSpPr>
          <p:sp>
            <p:nvSpPr>
              <p:cNvPr id="53259" name="TextBox 2"/>
              <p:cNvSpPr txBox="1">
                <a:spLocks noChangeArrowheads="1"/>
              </p:cNvSpPr>
              <p:nvPr/>
            </p:nvSpPr>
            <p:spPr bwMode="auto">
              <a:xfrm>
                <a:off x="1515805" y="1539289"/>
                <a:ext cx="2651677" cy="3924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8000"/>
                    </a:solidFill>
                  </a:rPr>
                  <a:t>101 or 102</a:t>
                </a:r>
                <a:endParaRPr lang="en-US" sz="2800" b="1" dirty="0">
                  <a:solidFill>
                    <a:srgbClr val="FF8000"/>
                  </a:solidFill>
                  <a:latin typeface="Symbol" pitchFamily="1" charset="2"/>
                </a:endParaRPr>
              </a:p>
            </p:txBody>
          </p:sp>
          <p:sp>
            <p:nvSpPr>
              <p:cNvPr id="53260" name="Rectangle 6"/>
              <p:cNvSpPr>
                <a:spLocks noChangeArrowheads="1"/>
              </p:cNvSpPr>
              <p:nvPr/>
            </p:nvSpPr>
            <p:spPr bwMode="auto">
              <a:xfrm>
                <a:off x="960651" y="1614727"/>
                <a:ext cx="415498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dirty="0">
                    <a:latin typeface="ＭＳ ゴシック" pitchFamily="1" charset="-128"/>
                    <a:ea typeface="ＭＳ ゴシック" pitchFamily="1" charset="-128"/>
                    <a:cs typeface="ＭＳ ゴシック" pitchFamily="1" charset="-128"/>
                  </a:rPr>
                  <a:t>☐</a:t>
                </a:r>
                <a:endParaRPr lang="en-US" dirty="0"/>
              </a:p>
            </p:txBody>
          </p:sp>
        </p:grpSp>
        <p:grpSp>
          <p:nvGrpSpPr>
            <p:cNvPr id="4" name="Group 2"/>
            <p:cNvGrpSpPr/>
            <p:nvPr/>
          </p:nvGrpSpPr>
          <p:grpSpPr>
            <a:xfrm>
              <a:off x="8046720" y="3872701"/>
              <a:ext cx="3566160" cy="523220"/>
              <a:chOff x="960438" y="3089429"/>
              <a:chExt cx="3566160" cy="523220"/>
            </a:xfrm>
          </p:grpSpPr>
          <p:sp>
            <p:nvSpPr>
              <p:cNvPr id="53250" name="TextBox 3"/>
              <p:cNvSpPr txBox="1">
                <a:spLocks noChangeArrowheads="1"/>
              </p:cNvSpPr>
              <p:nvPr/>
            </p:nvSpPr>
            <p:spPr bwMode="auto">
              <a:xfrm>
                <a:off x="1326198" y="3089429"/>
                <a:ext cx="320040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800" b="1" dirty="0" smtClean="0">
                    <a:solidFill>
                      <a:srgbClr val="408000"/>
                    </a:solidFill>
                  </a:rPr>
                  <a:t>100, 101, or 102</a:t>
                </a:r>
                <a:endParaRPr lang="en-US" sz="2800" b="1" dirty="0">
                  <a:solidFill>
                    <a:srgbClr val="408000"/>
                  </a:solidFill>
                  <a:latin typeface="Symbol" pitchFamily="1" charset="2"/>
                </a:endParaRPr>
              </a:p>
            </p:txBody>
          </p:sp>
          <p:sp>
            <p:nvSpPr>
              <p:cNvPr id="53254" name="Rectangle 7"/>
              <p:cNvSpPr>
                <a:spLocks noChangeArrowheads="1"/>
              </p:cNvSpPr>
              <p:nvPr/>
            </p:nvSpPr>
            <p:spPr bwMode="auto">
              <a:xfrm>
                <a:off x="960438" y="3159533"/>
                <a:ext cx="415925" cy="3698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dirty="0">
                    <a:latin typeface="ＭＳ ゴシック" pitchFamily="1" charset="-128"/>
                    <a:ea typeface="ＭＳ ゴシック" pitchFamily="1" charset="-128"/>
                    <a:cs typeface="ＭＳ ゴシック" pitchFamily="1" charset="-128"/>
                  </a:rPr>
                  <a:t>☐</a:t>
                </a:r>
                <a:endParaRPr lang="en-US" dirty="0"/>
              </a:p>
            </p:txBody>
          </p:sp>
        </p:grpSp>
        <p:grpSp>
          <p:nvGrpSpPr>
            <p:cNvPr id="5" name="Group 3"/>
            <p:cNvGrpSpPr/>
            <p:nvPr/>
          </p:nvGrpSpPr>
          <p:grpSpPr>
            <a:xfrm>
              <a:off x="8031480" y="4329901"/>
              <a:ext cx="3032760" cy="523220"/>
              <a:chOff x="945198" y="4095269"/>
              <a:chExt cx="3032760" cy="523220"/>
            </a:xfrm>
          </p:grpSpPr>
          <p:sp>
            <p:nvSpPr>
              <p:cNvPr id="53251" name="TextBox 4"/>
              <p:cNvSpPr txBox="1">
                <a:spLocks noChangeArrowheads="1"/>
              </p:cNvSpPr>
              <p:nvPr/>
            </p:nvSpPr>
            <p:spPr bwMode="auto">
              <a:xfrm>
                <a:off x="1326198" y="4095269"/>
                <a:ext cx="265176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66A0"/>
                    </a:solidFill>
                  </a:rPr>
                  <a:t>100 or 101</a:t>
                </a:r>
                <a:endParaRPr lang="en-US" sz="2800" b="1" dirty="0">
                  <a:solidFill>
                    <a:srgbClr val="FF66A0"/>
                  </a:solidFill>
                  <a:latin typeface="Symbol" pitchFamily="1" charset="2"/>
                </a:endParaRPr>
              </a:p>
            </p:txBody>
          </p:sp>
          <p:sp>
            <p:nvSpPr>
              <p:cNvPr id="53255" name="Rectangle 8"/>
              <p:cNvSpPr>
                <a:spLocks noChangeArrowheads="1"/>
              </p:cNvSpPr>
              <p:nvPr/>
            </p:nvSpPr>
            <p:spPr bwMode="auto">
              <a:xfrm>
                <a:off x="945198" y="4171469"/>
                <a:ext cx="415925" cy="3698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dirty="0">
                    <a:latin typeface="ＭＳ ゴシック" pitchFamily="1" charset="-128"/>
                    <a:ea typeface="ＭＳ ゴシック" pitchFamily="1" charset="-128"/>
                    <a:cs typeface="ＭＳ ゴシック" pitchFamily="1" charset="-128"/>
                  </a:rPr>
                  <a:t>☐</a:t>
                </a:r>
                <a:endParaRPr lang="en-US" dirty="0"/>
              </a:p>
            </p:txBody>
          </p:sp>
        </p:grpSp>
        <p:grpSp>
          <p:nvGrpSpPr>
            <p:cNvPr id="6" name="Group 4"/>
            <p:cNvGrpSpPr/>
            <p:nvPr/>
          </p:nvGrpSpPr>
          <p:grpSpPr>
            <a:xfrm>
              <a:off x="8046720" y="4787101"/>
              <a:ext cx="3017520" cy="523220"/>
              <a:chOff x="947738" y="5098831"/>
              <a:chExt cx="3017520" cy="523220"/>
            </a:xfrm>
          </p:grpSpPr>
          <p:sp>
            <p:nvSpPr>
              <p:cNvPr id="53252" name="TextBox 5"/>
              <p:cNvSpPr txBox="1">
                <a:spLocks noChangeArrowheads="1"/>
              </p:cNvSpPr>
              <p:nvPr/>
            </p:nvSpPr>
            <p:spPr bwMode="auto">
              <a:xfrm>
                <a:off x="1313498" y="5098831"/>
                <a:ext cx="265176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800" b="1" dirty="0" smtClean="0">
                    <a:ln>
                      <a:solidFill>
                        <a:schemeClr val="tx1"/>
                      </a:solidFill>
                    </a:ln>
                    <a:solidFill>
                      <a:srgbClr val="FFE860"/>
                    </a:solidFill>
                  </a:rPr>
                  <a:t>102</a:t>
                </a:r>
                <a:endParaRPr lang="en-US" sz="2800" b="1" dirty="0">
                  <a:ln>
                    <a:solidFill>
                      <a:schemeClr val="tx1"/>
                    </a:solidFill>
                  </a:ln>
                  <a:solidFill>
                    <a:srgbClr val="FFE860"/>
                  </a:solidFill>
                  <a:latin typeface="Symbol" pitchFamily="1" charset="2"/>
                </a:endParaRPr>
              </a:p>
            </p:txBody>
          </p:sp>
          <p:sp>
            <p:nvSpPr>
              <p:cNvPr id="53256" name="Rectangle 9"/>
              <p:cNvSpPr>
                <a:spLocks noChangeArrowheads="1"/>
              </p:cNvSpPr>
              <p:nvPr/>
            </p:nvSpPr>
            <p:spPr bwMode="auto">
              <a:xfrm>
                <a:off x="947738" y="5168935"/>
                <a:ext cx="415925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dirty="0">
                    <a:latin typeface="ＭＳ ゴシック" pitchFamily="1" charset="-128"/>
                    <a:ea typeface="ＭＳ ゴシック" pitchFamily="1" charset="-128"/>
                    <a:cs typeface="ＭＳ ゴシック" pitchFamily="1" charset="-128"/>
                  </a:rPr>
                  <a:t>☐</a:t>
                </a:r>
                <a:endParaRPr lang="en-US" dirty="0"/>
              </a:p>
            </p:txBody>
          </p:sp>
        </p:grpSp>
        <p:sp>
          <p:nvSpPr>
            <p:cNvPr id="17" name="Rectangle 16"/>
            <p:cNvSpPr/>
            <p:nvPr/>
          </p:nvSpPr>
          <p:spPr>
            <a:xfrm>
              <a:off x="7955280" y="3293581"/>
              <a:ext cx="3383280" cy="201168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/>
          <p:cNvSpPr/>
          <p:nvPr/>
        </p:nvSpPr>
        <p:spPr>
          <a:xfrm>
            <a:off x="1005840" y="4434840"/>
            <a:ext cx="3200400" cy="457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290391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422275"/>
          </a:xfrm>
        </p:spPr>
        <p:txBody>
          <a:bodyPr/>
          <a:lstStyle/>
          <a:p>
            <a:r>
              <a:rPr lang="en-US" dirty="0" smtClean="0"/>
              <a:t>Lock and Unlock Synchronization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990600"/>
            <a:ext cx="39624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Lock used to create region (</a:t>
            </a:r>
            <a:r>
              <a:rPr lang="en-US" sz="2400" dirty="0" smtClean="0">
                <a:solidFill>
                  <a:srgbClr val="FF0000"/>
                </a:solidFill>
              </a:rPr>
              <a:t>critical section</a:t>
            </a:r>
            <a:r>
              <a:rPr lang="en-US" sz="2400" dirty="0" smtClean="0"/>
              <a:t>) where only one thread can operate</a:t>
            </a:r>
          </a:p>
          <a:p>
            <a:r>
              <a:rPr lang="en-US" sz="2400" dirty="0" smtClean="0"/>
              <a:t>Given shared memory, use memory location as synchronization point: </a:t>
            </a:r>
            <a:r>
              <a:rPr lang="en-US" sz="2400" dirty="0" smtClean="0">
                <a:solidFill>
                  <a:srgbClr val="FF0000"/>
                </a:solidFill>
              </a:rPr>
              <a:t>lock,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semaphore </a:t>
            </a:r>
            <a:r>
              <a:rPr lang="en-US" sz="2400" dirty="0" smtClean="0"/>
              <a:t>or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mutex</a:t>
            </a:r>
            <a:endParaRPr lang="en-US" sz="2400" dirty="0" smtClean="0"/>
          </a:p>
          <a:p>
            <a:r>
              <a:rPr lang="en-US" sz="2400" dirty="0" smtClean="0"/>
              <a:t>Thread reads lock to see if it must wait, or OK to go into critical section (and set to locked)</a:t>
            </a:r>
          </a:p>
          <a:p>
            <a:pPr marL="457200" lvl="1" indent="0">
              <a:buNone/>
            </a:pPr>
            <a:r>
              <a:rPr lang="en-US" dirty="0" smtClean="0"/>
              <a:t>0  =&gt;  lock is free / open / unlocked / lock off</a:t>
            </a:r>
          </a:p>
          <a:p>
            <a:pPr marL="457200" lvl="1" indent="0">
              <a:buNone/>
            </a:pPr>
            <a:r>
              <a:rPr lang="en-US" dirty="0" smtClean="0"/>
              <a:t>1  =&gt;  lock is set / closed / locked / lock on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876800" y="1524000"/>
            <a:ext cx="3276600" cy="2895600"/>
          </a:xfrm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  <a:latin typeface="Courier New"/>
                <a:cs typeface="Courier New"/>
              </a:rPr>
              <a:t>Set the lock</a:t>
            </a:r>
          </a:p>
          <a:p>
            <a:pPr>
              <a:buNone/>
            </a:pPr>
            <a:r>
              <a:rPr lang="en-US" sz="2400" dirty="0" smtClean="0">
                <a:latin typeface="Courier New"/>
                <a:cs typeface="Courier New"/>
              </a:rPr>
              <a:t>Critical section (only one thread gets to execute this section of code at a time)</a:t>
            </a:r>
          </a:p>
          <a:p>
            <a:pPr>
              <a:buNone/>
            </a:pPr>
            <a:r>
              <a:rPr lang="en-US" sz="2400" dirty="0" smtClean="0">
                <a:latin typeface="Courier New"/>
                <a:cs typeface="Courier New"/>
              </a:rPr>
              <a:t>e.g., change shared variables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  <a:latin typeface="Courier New"/>
                <a:cs typeface="Courier New"/>
              </a:rPr>
              <a:t>Unset the lock</a:t>
            </a:r>
            <a:endParaRPr lang="en-US" sz="2400" dirty="0">
              <a:solidFill>
                <a:srgbClr val="FF0000"/>
              </a:solidFill>
              <a:latin typeface="Courier New"/>
              <a:cs typeface="Courier New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3E4C-4642-794D-A2FD-70F6B81535F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8927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Possible Lock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937760"/>
          </a:xfrm>
        </p:spPr>
        <p:txBody>
          <a:bodyPr/>
          <a:lstStyle/>
          <a:p>
            <a:r>
              <a:rPr lang="en-US" dirty="0" smtClean="0"/>
              <a:t>Lock (a.k.a. busy wait)</a:t>
            </a:r>
          </a:p>
          <a:p>
            <a:pPr lvl="1">
              <a:buNone/>
              <a:tabLst>
                <a:tab pos="2116138" algn="l"/>
                <a:tab pos="5435600" algn="l"/>
              </a:tabLst>
            </a:pPr>
            <a:r>
              <a:rPr lang="en-US" sz="2000" dirty="0" err="1" smtClean="0">
                <a:latin typeface="Courier New"/>
              </a:rPr>
              <a:t>Get_lock</a:t>
            </a:r>
            <a:r>
              <a:rPr lang="en-US" sz="2000" dirty="0" smtClean="0">
                <a:latin typeface="Courier New"/>
              </a:rPr>
              <a:t>:                  # $s0 -&gt; </a:t>
            </a:r>
            <a:r>
              <a:rPr lang="en-US" sz="2000" dirty="0" err="1" smtClean="0">
                <a:latin typeface="Courier New"/>
              </a:rPr>
              <a:t>addr</a:t>
            </a:r>
            <a:r>
              <a:rPr lang="en-US" sz="2000" dirty="0" smtClean="0">
                <a:latin typeface="Courier New"/>
              </a:rPr>
              <a:t> of lock</a:t>
            </a:r>
          </a:p>
          <a:p>
            <a:pPr lvl="1">
              <a:buNone/>
              <a:tabLst>
                <a:tab pos="2116138" algn="l"/>
                <a:tab pos="5435600" algn="l"/>
              </a:tabLst>
            </a:pPr>
            <a:r>
              <a:rPr lang="en-US" sz="2000" dirty="0" smtClean="0">
                <a:latin typeface="Courier New"/>
              </a:rPr>
              <a:t>       </a:t>
            </a:r>
            <a:r>
              <a:rPr lang="en-US" sz="2000" dirty="0" err="1" smtClean="0">
                <a:latin typeface="Courier New"/>
              </a:rPr>
              <a:t>addiu</a:t>
            </a:r>
            <a:r>
              <a:rPr lang="en-US" sz="2000" dirty="0" smtClean="0">
                <a:latin typeface="Courier New"/>
              </a:rPr>
              <a:t> $t1,$zero,1   # t1 = Locked value </a:t>
            </a:r>
          </a:p>
          <a:p>
            <a:pPr lvl="1">
              <a:buNone/>
              <a:tabLst>
                <a:tab pos="2116138" algn="l"/>
                <a:tab pos="5435600" algn="l"/>
              </a:tabLst>
            </a:pPr>
            <a:r>
              <a:rPr lang="en-US" sz="2000" dirty="0" smtClean="0">
                <a:latin typeface="Courier New"/>
              </a:rPr>
              <a:t>Loop:  </a:t>
            </a:r>
            <a:r>
              <a:rPr lang="en-US" sz="2000" dirty="0" err="1" smtClean="0">
                <a:latin typeface="Courier New"/>
              </a:rPr>
              <a:t>lw</a:t>
            </a:r>
            <a:r>
              <a:rPr lang="en-US" sz="2000" dirty="0" smtClean="0">
                <a:latin typeface="Courier New"/>
              </a:rPr>
              <a:t> $t0,0($s0)    </a:t>
            </a:r>
            <a:r>
              <a:rPr lang="en-US" sz="2000" dirty="0">
                <a:latin typeface="Courier New"/>
              </a:rPr>
              <a:t> </a:t>
            </a:r>
            <a:r>
              <a:rPr lang="en-US" sz="2000" dirty="0" smtClean="0">
                <a:latin typeface="Courier New"/>
              </a:rPr>
              <a:t>  # load lock</a:t>
            </a:r>
          </a:p>
          <a:p>
            <a:pPr lvl="1">
              <a:buNone/>
              <a:tabLst>
                <a:tab pos="2116138" algn="l"/>
                <a:tab pos="5435600" algn="l"/>
              </a:tabLst>
            </a:pPr>
            <a:r>
              <a:rPr lang="en-US" sz="2000" dirty="0" smtClean="0">
                <a:latin typeface="Courier New"/>
              </a:rPr>
              <a:t>       </a:t>
            </a:r>
            <a:r>
              <a:rPr lang="en-US" sz="2000" dirty="0" err="1" smtClean="0">
                <a:latin typeface="Courier New"/>
              </a:rPr>
              <a:t>bne</a:t>
            </a:r>
            <a:r>
              <a:rPr lang="en-US" sz="2000" dirty="0" smtClean="0">
                <a:latin typeface="Courier New"/>
              </a:rPr>
              <a:t> $t0,$zero,Loop  # loop if locked</a:t>
            </a:r>
          </a:p>
          <a:p>
            <a:pPr lvl="1">
              <a:buNone/>
              <a:tabLst>
                <a:tab pos="2116138" algn="l"/>
                <a:tab pos="5435600" algn="l"/>
              </a:tabLst>
            </a:pPr>
            <a:r>
              <a:rPr lang="en-US" sz="2000" dirty="0" smtClean="0">
                <a:latin typeface="Courier New"/>
              </a:rPr>
              <a:t>Lock:  </a:t>
            </a:r>
            <a:r>
              <a:rPr lang="en-US" sz="2000" dirty="0" err="1" smtClean="0">
                <a:latin typeface="Courier New"/>
              </a:rPr>
              <a:t>sw</a:t>
            </a:r>
            <a:r>
              <a:rPr lang="en-US" sz="2000" dirty="0" smtClean="0">
                <a:latin typeface="Courier New"/>
              </a:rPr>
              <a:t> $t1,0($s0)       # Unlocked, so lock</a:t>
            </a:r>
            <a:endParaRPr lang="en-US" dirty="0" smtClean="0"/>
          </a:p>
          <a:p>
            <a:pPr>
              <a:spcBef>
                <a:spcPts val="1800"/>
              </a:spcBef>
            </a:pPr>
            <a:r>
              <a:rPr lang="en-US" dirty="0" smtClean="0"/>
              <a:t>Unlock</a:t>
            </a:r>
          </a:p>
          <a:p>
            <a:pPr lvl="1">
              <a:buNone/>
            </a:pPr>
            <a:r>
              <a:rPr lang="en-US" sz="2000" dirty="0" smtClean="0">
                <a:latin typeface="Courier New"/>
                <a:cs typeface="Courier New"/>
              </a:rPr>
              <a:t>Unlock:</a:t>
            </a:r>
          </a:p>
          <a:p>
            <a:pPr>
              <a:buNone/>
            </a:pPr>
            <a:r>
              <a:rPr lang="en-US" sz="2000" dirty="0" smtClean="0">
                <a:latin typeface="Courier New"/>
                <a:cs typeface="Courier New"/>
              </a:rPr>
              <a:t>		    </a:t>
            </a:r>
            <a:r>
              <a:rPr lang="en-US" sz="2000" dirty="0" err="1" smtClean="0">
                <a:latin typeface="Courier New"/>
                <a:cs typeface="Courier New"/>
              </a:rPr>
              <a:t>sw</a:t>
            </a:r>
            <a:r>
              <a:rPr lang="en-US" sz="2000" dirty="0" smtClean="0">
                <a:latin typeface="Courier New"/>
                <a:cs typeface="Courier New"/>
              </a:rPr>
              <a:t> $zero,0($s0)</a:t>
            </a:r>
          </a:p>
          <a:p>
            <a:pPr>
              <a:spcBef>
                <a:spcPts val="2400"/>
              </a:spcBef>
            </a:pPr>
            <a:r>
              <a:rPr lang="en-US" dirty="0" smtClean="0">
                <a:latin typeface="+mj-lt"/>
                <a:cs typeface="Courier New"/>
              </a:rPr>
              <a:t>Any problems with this?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3E4C-4642-794D-A2FD-70F6B81535F5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33400" y="152400"/>
            <a:ext cx="8153400" cy="422275"/>
          </a:xfrm>
        </p:spPr>
        <p:txBody>
          <a:bodyPr/>
          <a:lstStyle/>
          <a:p>
            <a:r>
              <a:rPr lang="en-US" dirty="0" smtClean="0"/>
              <a:t>Possible Lock Problem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381000" y="990600"/>
            <a:ext cx="4269646" cy="4525963"/>
          </a:xfrm>
        </p:spPr>
        <p:txBody>
          <a:bodyPr/>
          <a:lstStyle/>
          <a:p>
            <a:r>
              <a:rPr lang="en-US" dirty="0" smtClean="0"/>
              <a:t>Thread 1</a:t>
            </a:r>
          </a:p>
          <a:p>
            <a:pPr>
              <a:buNone/>
            </a:pPr>
            <a:r>
              <a:rPr lang="en-US" sz="2000" dirty="0" smtClean="0">
                <a:latin typeface="Courier New"/>
              </a:rPr>
              <a:t>      </a:t>
            </a:r>
            <a:r>
              <a:rPr lang="en-US" sz="2000" dirty="0" err="1" smtClean="0">
                <a:latin typeface="Courier New"/>
              </a:rPr>
              <a:t>addiu</a:t>
            </a:r>
            <a:r>
              <a:rPr lang="en-US" sz="2000" dirty="0" smtClean="0">
                <a:latin typeface="Courier New"/>
              </a:rPr>
              <a:t> $t1,$zero,1</a:t>
            </a:r>
          </a:p>
          <a:p>
            <a:pPr>
              <a:buNone/>
            </a:pPr>
            <a:r>
              <a:rPr lang="en-US" sz="2000" dirty="0" smtClean="0">
                <a:latin typeface="Courier New"/>
              </a:rPr>
              <a:t>Loop: </a:t>
            </a:r>
            <a:r>
              <a:rPr lang="en-US" sz="2000" dirty="0" err="1" smtClean="0">
                <a:latin typeface="Courier New"/>
              </a:rPr>
              <a:t>lw</a:t>
            </a:r>
            <a:r>
              <a:rPr lang="en-US" sz="2000" dirty="0" smtClean="0">
                <a:latin typeface="Courier New"/>
              </a:rPr>
              <a:t> $t0,0($s0)</a:t>
            </a:r>
          </a:p>
          <a:p>
            <a:pPr>
              <a:buNone/>
            </a:pPr>
            <a:endParaRPr lang="en-US" sz="2000" dirty="0" smtClean="0">
              <a:latin typeface="Courier New"/>
            </a:endParaRPr>
          </a:p>
          <a:p>
            <a:pPr>
              <a:buNone/>
            </a:pPr>
            <a:endParaRPr lang="en-US" sz="2000" dirty="0" smtClean="0">
              <a:latin typeface="Courier New"/>
            </a:endParaRPr>
          </a:p>
          <a:p>
            <a:pPr>
              <a:buNone/>
            </a:pPr>
            <a:endParaRPr lang="en-US" sz="2000" dirty="0" smtClean="0">
              <a:latin typeface="Courier New"/>
            </a:endParaRPr>
          </a:p>
          <a:p>
            <a:pPr>
              <a:buNone/>
            </a:pPr>
            <a:r>
              <a:rPr lang="en-US" sz="2000" dirty="0" smtClean="0">
                <a:latin typeface="Courier New"/>
              </a:rPr>
              <a:t>      </a:t>
            </a:r>
            <a:r>
              <a:rPr lang="en-US" sz="2000" dirty="0" err="1" smtClean="0">
                <a:latin typeface="Courier New"/>
              </a:rPr>
              <a:t>bne</a:t>
            </a:r>
            <a:r>
              <a:rPr lang="en-US" sz="2000" dirty="0" smtClean="0">
                <a:latin typeface="Courier New"/>
              </a:rPr>
              <a:t> $t0,$zero,Loop</a:t>
            </a:r>
          </a:p>
          <a:p>
            <a:pPr>
              <a:buNone/>
            </a:pPr>
            <a:endParaRPr lang="en-US" sz="2000" dirty="0" smtClean="0">
              <a:latin typeface="Courier New"/>
            </a:endParaRPr>
          </a:p>
          <a:p>
            <a:pPr>
              <a:buNone/>
            </a:pPr>
            <a:r>
              <a:rPr lang="en-US" sz="2000" dirty="0" smtClean="0">
                <a:latin typeface="Courier New"/>
              </a:rPr>
              <a:t>Lock: </a:t>
            </a:r>
            <a:r>
              <a:rPr lang="en-US" sz="2000" dirty="0" err="1" smtClean="0">
                <a:latin typeface="Courier New"/>
              </a:rPr>
              <a:t>sw</a:t>
            </a:r>
            <a:r>
              <a:rPr lang="en-US" sz="2000" dirty="0" smtClean="0">
                <a:latin typeface="Courier New"/>
              </a:rPr>
              <a:t> $t1,0($s0)</a:t>
            </a:r>
            <a:endParaRPr lang="en-US" sz="20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724400" y="914400"/>
            <a:ext cx="4000500" cy="2393950"/>
          </a:xfrm>
        </p:spPr>
        <p:txBody>
          <a:bodyPr/>
          <a:lstStyle/>
          <a:p>
            <a:r>
              <a:rPr lang="en-US" dirty="0" smtClean="0"/>
              <a:t>Thread 2</a:t>
            </a:r>
          </a:p>
          <a:p>
            <a:pPr>
              <a:buNone/>
            </a:pPr>
            <a:endParaRPr lang="en-US" sz="2000" dirty="0" smtClean="0">
              <a:latin typeface="Courier New"/>
            </a:endParaRPr>
          </a:p>
          <a:p>
            <a:pPr>
              <a:buNone/>
            </a:pPr>
            <a:endParaRPr lang="en-US" sz="2000" dirty="0" smtClean="0">
              <a:latin typeface="Courier New"/>
            </a:endParaRPr>
          </a:p>
          <a:p>
            <a:pPr>
              <a:buNone/>
            </a:pPr>
            <a:r>
              <a:rPr lang="en-US" sz="2000" dirty="0" smtClean="0">
                <a:latin typeface="Courier New"/>
              </a:rPr>
              <a:t>      </a:t>
            </a:r>
            <a:r>
              <a:rPr lang="en-US" sz="2000" dirty="0" err="1" smtClean="0">
                <a:latin typeface="Courier New"/>
              </a:rPr>
              <a:t>addiu</a:t>
            </a:r>
            <a:r>
              <a:rPr lang="en-US" sz="2000" dirty="0" smtClean="0">
                <a:latin typeface="Courier New"/>
              </a:rPr>
              <a:t> $t1,$zero,1</a:t>
            </a:r>
          </a:p>
          <a:p>
            <a:pPr>
              <a:buNone/>
            </a:pPr>
            <a:r>
              <a:rPr lang="en-US" sz="2000" dirty="0" smtClean="0">
                <a:latin typeface="Courier New"/>
              </a:rPr>
              <a:t>Loop: </a:t>
            </a:r>
            <a:r>
              <a:rPr lang="en-US" sz="2000" dirty="0" err="1" smtClean="0">
                <a:latin typeface="Courier New"/>
              </a:rPr>
              <a:t>lw</a:t>
            </a:r>
            <a:r>
              <a:rPr lang="en-US" sz="2000" dirty="0" smtClean="0">
                <a:latin typeface="Courier New"/>
              </a:rPr>
              <a:t> $t0,0($s0)</a:t>
            </a:r>
          </a:p>
          <a:p>
            <a:pPr>
              <a:buNone/>
            </a:pPr>
            <a:endParaRPr lang="en-US" sz="2000" dirty="0" smtClean="0">
              <a:latin typeface="Courier New"/>
            </a:endParaRPr>
          </a:p>
          <a:p>
            <a:pPr>
              <a:buNone/>
            </a:pPr>
            <a:endParaRPr lang="en-US" sz="2000" dirty="0" smtClean="0">
              <a:latin typeface="Courier New"/>
            </a:endParaRPr>
          </a:p>
          <a:p>
            <a:pPr>
              <a:buNone/>
            </a:pPr>
            <a:r>
              <a:rPr lang="en-US" sz="2000" dirty="0" smtClean="0">
                <a:latin typeface="Courier New"/>
              </a:rPr>
              <a:t>      </a:t>
            </a:r>
            <a:r>
              <a:rPr lang="en-US" sz="2000" dirty="0" err="1" smtClean="0">
                <a:latin typeface="Courier New"/>
              </a:rPr>
              <a:t>bne</a:t>
            </a:r>
            <a:r>
              <a:rPr lang="en-US" sz="2000" dirty="0" smtClean="0">
                <a:latin typeface="Courier New"/>
              </a:rPr>
              <a:t> $t0,$zero,Loop</a:t>
            </a:r>
          </a:p>
          <a:p>
            <a:pPr>
              <a:buNone/>
            </a:pPr>
            <a:endParaRPr lang="en-US" sz="2000" dirty="0" smtClean="0">
              <a:latin typeface="Courier New"/>
            </a:endParaRPr>
          </a:p>
          <a:p>
            <a:pPr>
              <a:buNone/>
            </a:pPr>
            <a:r>
              <a:rPr lang="en-US" sz="2000" dirty="0" smtClean="0">
                <a:latin typeface="Courier New"/>
              </a:rPr>
              <a:t>Lock: </a:t>
            </a:r>
            <a:r>
              <a:rPr lang="en-US" sz="2000" dirty="0" err="1" smtClean="0">
                <a:latin typeface="Courier New"/>
              </a:rPr>
              <a:t>sw</a:t>
            </a:r>
            <a:r>
              <a:rPr lang="en-US" sz="2000" dirty="0" smtClean="0">
                <a:latin typeface="Courier New"/>
              </a:rPr>
              <a:t> $t1,0($s0)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3E4C-4642-794D-A2FD-70F6B81535F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114800" y="5334000"/>
            <a:ext cx="657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Time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57200" y="5943600"/>
            <a:ext cx="8229600" cy="7315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Both threads think they have set the lock!  </a:t>
            </a:r>
          </a:p>
          <a:p>
            <a:pPr algn="ctr">
              <a:lnSpc>
                <a:spcPct val="8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Exclusive access not guaranteed!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4419600" y="1600200"/>
            <a:ext cx="0" cy="377952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153400" cy="422275"/>
          </a:xfrm>
        </p:spPr>
        <p:txBody>
          <a:bodyPr/>
          <a:lstStyle/>
          <a:p>
            <a:r>
              <a:rPr lang="en-AU" dirty="0" smtClean="0"/>
              <a:t>Hardware-supported Synchronization</a:t>
            </a:r>
            <a:endParaRPr lang="en-AU" dirty="0"/>
          </a:p>
        </p:txBody>
      </p:sp>
      <p:sp>
        <p:nvSpPr>
          <p:cNvPr id="418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14400"/>
            <a:ext cx="8153400" cy="5410200"/>
          </a:xfrm>
        </p:spPr>
        <p:txBody>
          <a:bodyPr>
            <a:normAutofit/>
          </a:bodyPr>
          <a:lstStyle/>
          <a:p>
            <a:r>
              <a:rPr lang="en-AU" dirty="0" smtClean="0"/>
              <a:t>Hardware </a:t>
            </a:r>
            <a:r>
              <a:rPr lang="en-AU" dirty="0"/>
              <a:t>support </a:t>
            </a:r>
            <a:r>
              <a:rPr lang="en-AU" dirty="0" smtClean="0"/>
              <a:t>required to prevent interloper (either thread on other core or thread on same core) from changing the value </a:t>
            </a:r>
          </a:p>
          <a:p>
            <a:pPr lvl="1">
              <a:buClr>
                <a:schemeClr val="tx1"/>
              </a:buClr>
            </a:pPr>
            <a:r>
              <a:rPr lang="en-AU" sz="2200" b="1" dirty="0">
                <a:solidFill>
                  <a:srgbClr val="FF0000"/>
                </a:solidFill>
              </a:rPr>
              <a:t>Atomic</a:t>
            </a:r>
            <a:r>
              <a:rPr lang="en-AU" sz="2200" b="1" i="1" dirty="0">
                <a:solidFill>
                  <a:srgbClr val="FF0000"/>
                </a:solidFill>
              </a:rPr>
              <a:t> </a:t>
            </a:r>
            <a:r>
              <a:rPr lang="en-AU" sz="2200" b="1" dirty="0">
                <a:solidFill>
                  <a:srgbClr val="FF0000"/>
                </a:solidFill>
              </a:rPr>
              <a:t>read/write</a:t>
            </a:r>
            <a:r>
              <a:rPr lang="en-AU" sz="2200" b="1" dirty="0"/>
              <a:t> </a:t>
            </a:r>
            <a:r>
              <a:rPr lang="en-AU" sz="2200" dirty="0"/>
              <a:t>memory operation</a:t>
            </a:r>
          </a:p>
          <a:p>
            <a:pPr lvl="1"/>
            <a:r>
              <a:rPr lang="en-AU" sz="2200" dirty="0"/>
              <a:t>No other access to the location allowed between the read and write</a:t>
            </a:r>
          </a:p>
          <a:p>
            <a:r>
              <a:rPr lang="en-AU" dirty="0"/>
              <a:t>Could be a single instruction</a:t>
            </a:r>
          </a:p>
          <a:p>
            <a:pPr lvl="1"/>
            <a:r>
              <a:rPr lang="en-AU" sz="2200" dirty="0"/>
              <a:t>e</a:t>
            </a:r>
            <a:r>
              <a:rPr lang="en-AU" sz="2200" dirty="0" smtClean="0"/>
              <a:t>.g</a:t>
            </a:r>
            <a:r>
              <a:rPr lang="en-AU" sz="2200" dirty="0"/>
              <a:t>., </a:t>
            </a:r>
            <a:r>
              <a:rPr lang="en-AU" sz="2200" b="1" dirty="0"/>
              <a:t>atomic</a:t>
            </a:r>
            <a:r>
              <a:rPr lang="en-AU" sz="2200" dirty="0"/>
              <a:t> </a:t>
            </a:r>
            <a:r>
              <a:rPr lang="en-AU" sz="2200" b="1" dirty="0"/>
              <a:t>swap</a:t>
            </a:r>
            <a:r>
              <a:rPr lang="en-AU" sz="2200" dirty="0"/>
              <a:t> of register </a:t>
            </a:r>
            <a:r>
              <a:rPr lang="en-AU" sz="2200" dirty="0">
                <a:ea typeface="Arial" charset="0"/>
                <a:cs typeface="Arial" charset="0"/>
              </a:rPr>
              <a:t>↔ memory</a:t>
            </a:r>
          </a:p>
          <a:p>
            <a:pPr lvl="1"/>
            <a:r>
              <a:rPr lang="en-AU" sz="2200" dirty="0" smtClean="0">
                <a:ea typeface="Arial" charset="0"/>
                <a:cs typeface="Arial" charset="0"/>
              </a:rPr>
              <a:t>or </a:t>
            </a:r>
            <a:r>
              <a:rPr lang="en-AU" sz="2200" dirty="0">
                <a:ea typeface="Arial" charset="0"/>
                <a:cs typeface="Arial" charset="0"/>
              </a:rPr>
              <a:t>an atomic pair of instructions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3E4C-4642-794D-A2FD-70F6B81535F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3499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Synchronization in MIPS 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19200"/>
            <a:ext cx="8229600" cy="494034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AU" dirty="0">
                <a:solidFill>
                  <a:srgbClr val="FF0000"/>
                </a:solidFill>
              </a:rPr>
              <a:t>Load </a:t>
            </a:r>
            <a:r>
              <a:rPr lang="en-AU" dirty="0" smtClean="0">
                <a:solidFill>
                  <a:srgbClr val="FF0000"/>
                </a:solidFill>
              </a:rPr>
              <a:t>linked:</a:t>
            </a:r>
            <a:r>
              <a:rPr lang="en-AU" i="1" dirty="0" smtClean="0">
                <a:solidFill>
                  <a:srgbClr val="FF0000"/>
                </a:solidFill>
              </a:rPr>
              <a:t>	 </a:t>
            </a:r>
            <a:r>
              <a:rPr lang="en-AU" i="1" dirty="0" smtClean="0">
                <a:solidFill>
                  <a:srgbClr val="00B0F0"/>
                </a:solidFill>
              </a:rPr>
              <a:t> </a:t>
            </a:r>
            <a:r>
              <a:rPr lang="en-AU" b="1" dirty="0" err="1" smtClean="0">
                <a:solidFill>
                  <a:srgbClr val="00B0F0"/>
                </a:solidFill>
                <a:latin typeface="Courier New"/>
                <a:cs typeface="Courier New"/>
              </a:rPr>
              <a:t>ll</a:t>
            </a:r>
            <a:r>
              <a:rPr lang="en-AU" dirty="0" smtClean="0">
                <a:solidFill>
                  <a:srgbClr val="00B0F0"/>
                </a:solidFill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rt</a:t>
            </a:r>
            <a:r>
              <a:rPr lang="en-US" dirty="0" smtClean="0">
                <a:latin typeface="Courier New"/>
                <a:cs typeface="Courier New"/>
              </a:rPr>
              <a:t>, off(</a:t>
            </a:r>
            <a:r>
              <a:rPr lang="en-US" dirty="0" err="1" smtClean="0">
                <a:latin typeface="Courier New"/>
                <a:cs typeface="Courier New"/>
              </a:rPr>
              <a:t>rs</a:t>
            </a:r>
            <a:r>
              <a:rPr lang="en-US" dirty="0" smtClean="0">
                <a:latin typeface="Courier New"/>
                <a:cs typeface="Courier New"/>
              </a:rPr>
              <a:t>)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smtClean="0">
                <a:cs typeface="Courier New"/>
              </a:rPr>
              <a:t>Load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rt</a:t>
            </a:r>
            <a:r>
              <a:rPr lang="en-US" dirty="0" smtClean="0">
                <a:cs typeface="Courier New"/>
              </a:rPr>
              <a:t> with the contents at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Mem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off+rs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dirty="0" smtClean="0">
                <a:cs typeface="Courier New"/>
              </a:rPr>
              <a:t>and reserves the memory address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off+rs</a:t>
            </a:r>
            <a:r>
              <a:rPr lang="en-US" dirty="0" smtClean="0">
                <a:cs typeface="Courier New"/>
              </a:rPr>
              <a:t> by storing it in a special link register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 err="1" smtClean="0">
                <a:latin typeface="Courier New" pitchFamily="49" charset="0"/>
                <a:cs typeface="Courier New" pitchFamily="49" charset="0"/>
              </a:rPr>
              <a:t>link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</a:pPr>
            <a:r>
              <a:rPr lang="en-AU" dirty="0">
                <a:solidFill>
                  <a:srgbClr val="FF0000"/>
                </a:solidFill>
              </a:rPr>
              <a:t>Store </a:t>
            </a:r>
            <a:r>
              <a:rPr lang="en-AU" dirty="0" smtClean="0">
                <a:solidFill>
                  <a:srgbClr val="FF0000"/>
                </a:solidFill>
              </a:rPr>
              <a:t>conditional:</a:t>
            </a:r>
            <a:r>
              <a:rPr lang="en-AU" dirty="0" smtClean="0"/>
              <a:t>	  </a:t>
            </a:r>
            <a:r>
              <a:rPr lang="en-AU" b="1" dirty="0" smtClean="0">
                <a:solidFill>
                  <a:srgbClr val="00B0F0"/>
                </a:solidFill>
                <a:latin typeface="Courier New"/>
                <a:cs typeface="Courier New"/>
              </a:rPr>
              <a:t>sc</a:t>
            </a:r>
            <a:r>
              <a:rPr lang="en-AU" dirty="0" smtClean="0">
                <a:latin typeface="Courier New"/>
                <a:cs typeface="Courier New"/>
              </a:rPr>
              <a:t> </a:t>
            </a:r>
            <a:r>
              <a:rPr lang="en-AU" dirty="0" err="1" smtClean="0">
                <a:latin typeface="Courier New"/>
                <a:cs typeface="Courier New"/>
              </a:rPr>
              <a:t>rt</a:t>
            </a:r>
            <a:r>
              <a:rPr lang="en-AU" dirty="0" smtClean="0">
                <a:latin typeface="Courier New"/>
                <a:cs typeface="Courier New"/>
              </a:rPr>
              <a:t>, </a:t>
            </a:r>
            <a:r>
              <a:rPr lang="en-US" dirty="0" smtClean="0">
                <a:latin typeface="Courier New"/>
                <a:cs typeface="Courier New"/>
              </a:rPr>
              <a:t>off(</a:t>
            </a:r>
            <a:r>
              <a:rPr lang="en-US" dirty="0" err="1" smtClean="0">
                <a:latin typeface="Courier New"/>
                <a:cs typeface="Courier New"/>
              </a:rPr>
              <a:t>rs</a:t>
            </a:r>
            <a:r>
              <a:rPr lang="en-US" dirty="0" smtClean="0">
                <a:latin typeface="Courier New"/>
                <a:cs typeface="Courier New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smtClean="0">
                <a:cs typeface="Courier New"/>
              </a:rPr>
              <a:t>Check if the reservation of the memory address is valid in the link register. If so, the contents of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rt</a:t>
            </a:r>
            <a:r>
              <a:rPr lang="en-US" dirty="0" smtClean="0">
                <a:cs typeface="Courier New"/>
              </a:rPr>
              <a:t> is written to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Mem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off+rs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dirty="0" smtClean="0">
                <a:cs typeface="Courier New"/>
              </a:rPr>
              <a:t> and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rt</a:t>
            </a:r>
            <a:r>
              <a:rPr lang="en-US" dirty="0" smtClean="0">
                <a:cs typeface="Courier New"/>
              </a:rPr>
              <a:t> </a:t>
            </a:r>
            <a:r>
              <a:rPr lang="en-US" smtClean="0">
                <a:cs typeface="Courier New"/>
              </a:rPr>
              <a:t>is set </a:t>
            </a:r>
            <a:r>
              <a:rPr lang="en-US" dirty="0" smtClean="0">
                <a:cs typeface="Courier New"/>
              </a:rPr>
              <a:t>to 1; otherwise no memory store is performed and 0 is written into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rt</a:t>
            </a:r>
            <a:r>
              <a:rPr lang="en-US" dirty="0" smtClean="0">
                <a:cs typeface="Courier New"/>
              </a:rPr>
              <a:t>.</a:t>
            </a:r>
            <a:endParaRPr lang="en-US" dirty="0">
              <a:cs typeface="Courier New"/>
            </a:endParaRPr>
          </a:p>
          <a:p>
            <a:pPr lvl="1">
              <a:lnSpc>
                <a:spcPct val="90000"/>
              </a:lnSpc>
            </a:pPr>
            <a:r>
              <a:rPr lang="en-AU" dirty="0" smtClean="0"/>
              <a:t>Returns </a:t>
            </a:r>
            <a:r>
              <a:rPr lang="en-AU" b="1" dirty="0" smtClean="0"/>
              <a:t>1</a:t>
            </a:r>
            <a:r>
              <a:rPr lang="en-AU" dirty="0" smtClean="0"/>
              <a:t> (success) </a:t>
            </a:r>
            <a:r>
              <a:rPr lang="en-AU" dirty="0"/>
              <a:t>if </a:t>
            </a:r>
            <a:r>
              <a:rPr lang="en-AU" dirty="0" smtClean="0"/>
              <a:t>location has </a:t>
            </a:r>
            <a:r>
              <a:rPr lang="en-AU" dirty="0"/>
              <a:t>not changed since the </a:t>
            </a:r>
            <a:r>
              <a:rPr lang="en-AU" sz="2600" dirty="0" err="1" smtClean="0">
                <a:latin typeface="Courier New"/>
                <a:cs typeface="Courier New"/>
              </a:rPr>
              <a:t>ll</a:t>
            </a:r>
            <a:endParaRPr lang="en-AU" sz="2600" dirty="0" smtClean="0">
              <a:latin typeface="+mj-lt"/>
              <a:cs typeface="Courier New"/>
            </a:endParaRPr>
          </a:p>
          <a:p>
            <a:pPr lvl="1">
              <a:lnSpc>
                <a:spcPct val="90000"/>
              </a:lnSpc>
            </a:pPr>
            <a:r>
              <a:rPr lang="en-AU" dirty="0" smtClean="0">
                <a:latin typeface="+mj-lt"/>
                <a:cs typeface="Courier New"/>
              </a:rPr>
              <a:t>Returns </a:t>
            </a:r>
            <a:r>
              <a:rPr lang="en-AU" b="1" dirty="0" smtClean="0">
                <a:latin typeface="+mj-lt"/>
                <a:cs typeface="Courier New"/>
              </a:rPr>
              <a:t>0</a:t>
            </a:r>
            <a:r>
              <a:rPr lang="en-AU" dirty="0" smtClean="0">
                <a:latin typeface="+mj-lt"/>
                <a:cs typeface="Courier New"/>
              </a:rPr>
              <a:t> (failure) if location has changed</a:t>
            </a:r>
          </a:p>
          <a:p>
            <a:pPr>
              <a:lnSpc>
                <a:spcPct val="90000"/>
              </a:lnSpc>
              <a:spcBef>
                <a:spcPts val="3000"/>
              </a:spcBef>
            </a:pPr>
            <a:r>
              <a:rPr lang="en-AU" dirty="0" smtClean="0"/>
              <a:t>Note that </a:t>
            </a:r>
            <a:r>
              <a:rPr lang="en-AU" sz="3000" dirty="0" smtClean="0">
                <a:latin typeface="Courier New" pitchFamily="49" charset="0"/>
                <a:cs typeface="Courier New" pitchFamily="49" charset="0"/>
              </a:rPr>
              <a:t>sc</a:t>
            </a:r>
            <a:r>
              <a:rPr lang="en-AU" dirty="0" smtClean="0"/>
              <a:t> </a:t>
            </a:r>
            <a:r>
              <a:rPr lang="en-AU" i="1" dirty="0" smtClean="0"/>
              <a:t>clobbers</a:t>
            </a:r>
            <a:r>
              <a:rPr lang="en-AU" dirty="0" smtClean="0"/>
              <a:t> the register value being stored (</a:t>
            </a:r>
            <a:r>
              <a:rPr lang="en-AU" sz="3000" dirty="0" err="1" smtClean="0">
                <a:latin typeface="Courier New" pitchFamily="49" charset="0"/>
                <a:cs typeface="Courier New" pitchFamily="49" charset="0"/>
              </a:rPr>
              <a:t>rt</a:t>
            </a:r>
            <a:r>
              <a:rPr lang="en-AU" dirty="0" smtClean="0"/>
              <a:t>) !</a:t>
            </a:r>
          </a:p>
          <a:p>
            <a:pPr lvl="1">
              <a:lnSpc>
                <a:spcPct val="90000"/>
              </a:lnSpc>
            </a:pPr>
            <a:r>
              <a:rPr lang="en-AU" dirty="0" smtClean="0"/>
              <a:t>Need to have a copy elsewhere if you plan on repeating on failure or using value later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3E4C-4642-794D-A2FD-70F6B81535F5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6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5A11FD"/>
                </a:solidFill>
              </a:rPr>
              <a:t>Synchronization in MIPS Example</a:t>
            </a:r>
            <a:endParaRPr lang="en-US" dirty="0">
              <a:solidFill>
                <a:srgbClr val="5A11F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556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AU" sz="2800" b="1" dirty="0" smtClean="0"/>
              <a:t>Atomic swap </a:t>
            </a:r>
            <a:r>
              <a:rPr lang="en-AU" sz="2800" dirty="0" smtClean="0"/>
              <a:t>(to test/set lock variable)</a:t>
            </a:r>
          </a:p>
          <a:p>
            <a:pPr>
              <a:lnSpc>
                <a:spcPct val="90000"/>
              </a:lnSpc>
              <a:buNone/>
            </a:pPr>
            <a:r>
              <a:rPr lang="en-AU" sz="2800" dirty="0" smtClean="0"/>
              <a:t>	Exchange contents of register and memory: </a:t>
            </a:r>
            <a:br>
              <a:rPr lang="en-AU" sz="2800" dirty="0" smtClean="0"/>
            </a:br>
            <a:r>
              <a:rPr lang="en-AU" sz="2800" dirty="0" smtClean="0"/>
              <a:t>$s4 </a:t>
            </a:r>
            <a:r>
              <a:rPr lang="en-AU" sz="2800" dirty="0" smtClean="0">
                <a:ea typeface="Arial" charset="0"/>
                <a:cs typeface="Arial" charset="0"/>
              </a:rPr>
              <a:t>↔</a:t>
            </a:r>
            <a:r>
              <a:rPr lang="en-US" sz="2800" dirty="0" smtClean="0">
                <a:sym typeface="Wingdings"/>
              </a:rPr>
              <a:t> </a:t>
            </a:r>
            <a:r>
              <a:rPr lang="en-US" sz="2800" dirty="0" err="1" smtClean="0">
                <a:sym typeface="Wingdings"/>
              </a:rPr>
              <a:t>Mem</a:t>
            </a:r>
            <a:r>
              <a:rPr lang="en-AU" sz="2800" dirty="0" smtClean="0"/>
              <a:t>($s1)</a:t>
            </a:r>
            <a:br>
              <a:rPr lang="en-AU" sz="2800" dirty="0" smtClean="0"/>
            </a:br>
            <a:endParaRPr lang="en-AU" sz="2800" dirty="0" smtClean="0"/>
          </a:p>
          <a:p>
            <a:pPr lvl="1">
              <a:lnSpc>
                <a:spcPct val="90000"/>
              </a:lnSpc>
              <a:buFont typeface="Wingdings" charset="2"/>
              <a:buNone/>
            </a:pPr>
            <a:r>
              <a:rPr lang="en-AU" sz="2400" dirty="0" smtClean="0">
                <a:latin typeface="Courier New"/>
                <a:cs typeface="Courier New"/>
              </a:rPr>
              <a:t>try: add $t0,$zero,$s4 #copy value</a:t>
            </a:r>
          </a:p>
          <a:p>
            <a:pPr lvl="1">
              <a:lnSpc>
                <a:spcPct val="90000"/>
              </a:lnSpc>
              <a:buFont typeface="Wingdings" charset="2"/>
              <a:buNone/>
            </a:pPr>
            <a:r>
              <a:rPr lang="en-AU" sz="2400" dirty="0" smtClean="0">
                <a:latin typeface="Courier New"/>
                <a:cs typeface="Courier New"/>
              </a:rPr>
              <a:t>     </a:t>
            </a:r>
            <a:r>
              <a:rPr lang="en-AU" sz="2400" b="1" dirty="0" err="1" smtClean="0">
                <a:solidFill>
                  <a:srgbClr val="00B0F0"/>
                </a:solidFill>
                <a:latin typeface="Courier New"/>
                <a:cs typeface="Courier New"/>
              </a:rPr>
              <a:t>ll</a:t>
            </a:r>
            <a:r>
              <a:rPr lang="en-AU" sz="2400" dirty="0" smtClean="0">
                <a:latin typeface="Courier New"/>
                <a:cs typeface="Courier New"/>
              </a:rPr>
              <a:t>  $t1,0($s1)    #load linked</a:t>
            </a:r>
          </a:p>
          <a:p>
            <a:pPr lvl="1">
              <a:lnSpc>
                <a:spcPct val="90000"/>
              </a:lnSpc>
              <a:buFont typeface="Wingdings" charset="2"/>
              <a:buNone/>
            </a:pPr>
            <a:r>
              <a:rPr lang="en-AU" sz="2400" dirty="0" smtClean="0">
                <a:latin typeface="Courier New"/>
                <a:cs typeface="Courier New"/>
              </a:rPr>
              <a:t>     </a:t>
            </a:r>
            <a:r>
              <a:rPr lang="en-AU" sz="2400" b="1" dirty="0" smtClean="0">
                <a:solidFill>
                  <a:srgbClr val="00B0F0"/>
                </a:solidFill>
                <a:latin typeface="Courier New"/>
                <a:cs typeface="Courier New"/>
              </a:rPr>
              <a:t>sc</a:t>
            </a:r>
            <a:r>
              <a:rPr lang="en-AU" sz="2400" dirty="0" smtClean="0">
                <a:latin typeface="Courier New"/>
                <a:cs typeface="Courier New"/>
              </a:rPr>
              <a:t>  $t0,0($s1)    #store conditional</a:t>
            </a:r>
          </a:p>
          <a:p>
            <a:pPr lvl="1">
              <a:lnSpc>
                <a:spcPct val="90000"/>
              </a:lnSpc>
              <a:buFont typeface="Wingdings" charset="2"/>
              <a:buNone/>
            </a:pPr>
            <a:r>
              <a:rPr lang="en-AU" sz="2400" dirty="0" smtClean="0">
                <a:latin typeface="Courier New"/>
                <a:cs typeface="Courier New"/>
              </a:rPr>
              <a:t>     </a:t>
            </a:r>
            <a:r>
              <a:rPr lang="en-AU" sz="2400" dirty="0" err="1" smtClean="0">
                <a:latin typeface="Courier New"/>
                <a:cs typeface="Courier New"/>
              </a:rPr>
              <a:t>beq</a:t>
            </a:r>
            <a:r>
              <a:rPr lang="en-AU" sz="2400" dirty="0" smtClean="0">
                <a:latin typeface="Courier New"/>
                <a:cs typeface="Courier New"/>
              </a:rPr>
              <a:t> $t0,$zero,try #loop if sc fails</a:t>
            </a:r>
          </a:p>
          <a:p>
            <a:pPr lvl="1">
              <a:lnSpc>
                <a:spcPct val="90000"/>
              </a:lnSpc>
              <a:buFont typeface="Wingdings" charset="2"/>
              <a:buNone/>
            </a:pPr>
            <a:r>
              <a:rPr lang="en-AU" sz="2400" dirty="0" smtClean="0">
                <a:latin typeface="Courier New"/>
                <a:cs typeface="Courier New"/>
              </a:rPr>
              <a:t>     add $s4,$zero,$t1 #load value in $s4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3E4C-4642-794D-A2FD-70F6B81535F5}" type="slidenum">
              <a:rPr lang="en-US" smtClean="0"/>
              <a:pPr/>
              <a:t>18</a:t>
            </a:fld>
            <a:endParaRPr lang="en-US" dirty="0"/>
          </a:p>
        </p:txBody>
      </p:sp>
      <p:grpSp>
        <p:nvGrpSpPr>
          <p:cNvPr id="4" name="Group 8"/>
          <p:cNvGrpSpPr/>
          <p:nvPr/>
        </p:nvGrpSpPr>
        <p:grpSpPr>
          <a:xfrm>
            <a:off x="838200" y="4267200"/>
            <a:ext cx="7734010" cy="1757065"/>
            <a:chOff x="914400" y="4251960"/>
            <a:chExt cx="7734010" cy="1757065"/>
          </a:xfrm>
        </p:grpSpPr>
        <p:sp>
          <p:nvSpPr>
            <p:cNvPr id="7" name="Arc 6"/>
            <p:cNvSpPr/>
            <p:nvPr/>
          </p:nvSpPr>
          <p:spPr>
            <a:xfrm>
              <a:off x="914400" y="4251960"/>
              <a:ext cx="2011680" cy="1554480"/>
            </a:xfrm>
            <a:prstGeom prst="arc">
              <a:avLst>
                <a:gd name="adj1" fmla="val 5322757"/>
                <a:gd name="adj2" fmla="val 16147906"/>
              </a:avLst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981200" y="5547360"/>
              <a:ext cx="66672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sc</a:t>
              </a:r>
              <a:r>
                <a:rPr lang="en-US" sz="2400" dirty="0" smtClean="0">
                  <a:solidFill>
                    <a:srgbClr val="FF0000"/>
                  </a:solidFill>
                </a:rPr>
                <a:t> would fail if another thread executes </a:t>
              </a:r>
              <a:r>
                <a:rPr lang="en-US" sz="22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sc</a:t>
              </a:r>
              <a:r>
                <a:rPr lang="en-US" sz="2400" dirty="0" smtClean="0">
                  <a:solidFill>
                    <a:srgbClr val="FF0000"/>
                  </a:solidFill>
                </a:rPr>
                <a:t> here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28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153400" cy="422275"/>
          </a:xfrm>
        </p:spPr>
        <p:txBody>
          <a:bodyPr>
            <a:normAutofit/>
          </a:bodyPr>
          <a:lstStyle/>
          <a:p>
            <a:r>
              <a:rPr lang="en-US" dirty="0" smtClean="0"/>
              <a:t>Review: Multiprocessor Systems (MIMD)</a:t>
            </a:r>
            <a:endParaRPr lang="en-US" dirty="0"/>
          </a:p>
        </p:txBody>
      </p:sp>
      <p:sp>
        <p:nvSpPr>
          <p:cNvPr id="1872937" name="Rectangle 41"/>
          <p:cNvSpPr>
            <a:spLocks noGrp="1" noChangeArrowheads="1"/>
          </p:cNvSpPr>
          <p:nvPr>
            <p:ph type="body" idx="1"/>
          </p:nvPr>
        </p:nvSpPr>
        <p:spPr>
          <a:xfrm>
            <a:off x="228600" y="609600"/>
            <a:ext cx="8915400" cy="6096000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</a:pPr>
            <a:r>
              <a:rPr lang="en-US" dirty="0" smtClean="0">
                <a:solidFill>
                  <a:srgbClr val="FF0000"/>
                </a:solidFill>
              </a:rPr>
              <a:t>Multiprocessor (Multiple Instruction Multiple Data)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>a computer system with at least 2 processors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Deliver high throughput for independent jobs via </a:t>
            </a:r>
            <a:r>
              <a:rPr lang="en-US" b="1" dirty="0" smtClean="0"/>
              <a:t>job-level parallelism </a:t>
            </a:r>
            <a:r>
              <a:rPr lang="en-US" dirty="0" smtClean="0"/>
              <a:t>on top of ILP</a:t>
            </a:r>
          </a:p>
          <a:p>
            <a:pPr lvl="1"/>
            <a:r>
              <a:rPr lang="en-US" dirty="0" smtClean="0"/>
              <a:t>Improve the run time of a single program that has been specially crafted to run on a multiprocessor - a </a:t>
            </a:r>
            <a:r>
              <a:rPr lang="en-US" b="1" dirty="0" smtClean="0"/>
              <a:t>parallel processing program</a:t>
            </a:r>
          </a:p>
          <a:p>
            <a:pPr lvl="1"/>
            <a:endParaRPr lang="en-US" sz="900" dirty="0" smtClean="0"/>
          </a:p>
          <a:p>
            <a:pPr marL="1376362" lvl="2" indent="-514350">
              <a:buNone/>
            </a:pPr>
            <a:r>
              <a:rPr lang="en-US" sz="2000" dirty="0" smtClean="0"/>
              <a:t>Now Use term </a:t>
            </a:r>
            <a:r>
              <a:rPr lang="en-US" sz="2000" b="1" dirty="0" smtClean="0">
                <a:solidFill>
                  <a:srgbClr val="FF0000"/>
                </a:solidFill>
              </a:rPr>
              <a:t>core</a:t>
            </a:r>
            <a:r>
              <a:rPr lang="en-US" sz="2000" i="1" dirty="0" smtClean="0">
                <a:solidFill>
                  <a:srgbClr val="3366FF"/>
                </a:solidFill>
              </a:rPr>
              <a:t> </a:t>
            </a:r>
            <a:r>
              <a:rPr lang="en-US" sz="2000" dirty="0" smtClean="0"/>
              <a:t>for processor (“</a:t>
            </a:r>
            <a:r>
              <a:rPr lang="en-US" sz="2000" b="1" dirty="0" smtClean="0"/>
              <a:t>Multicore</a:t>
            </a:r>
            <a:r>
              <a:rPr lang="en-US" sz="2000" dirty="0" smtClean="0"/>
              <a:t>”) </a:t>
            </a:r>
          </a:p>
          <a:p>
            <a:pPr marL="1376362" lvl="2" indent="-514350">
              <a:buNone/>
            </a:pPr>
            <a:r>
              <a:rPr lang="en-US" sz="2000" dirty="0" smtClean="0"/>
              <a:t>because “Multiprocessor Microprocessor” too redundant</a:t>
            </a:r>
          </a:p>
        </p:txBody>
      </p:sp>
      <p:sp>
        <p:nvSpPr>
          <p:cNvPr id="1872914" name="Rectangle 18"/>
          <p:cNvSpPr>
            <a:spLocks noChangeArrowheads="1"/>
          </p:cNvSpPr>
          <p:nvPr/>
        </p:nvSpPr>
        <p:spPr bwMode="auto">
          <a:xfrm>
            <a:off x="131763" y="2943225"/>
            <a:ext cx="180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" name="Group 63"/>
          <p:cNvGrpSpPr/>
          <p:nvPr/>
        </p:nvGrpSpPr>
        <p:grpSpPr>
          <a:xfrm>
            <a:off x="1828800" y="1676400"/>
            <a:ext cx="5257800" cy="2286000"/>
            <a:chOff x="1524000" y="1066800"/>
            <a:chExt cx="5638800" cy="3048000"/>
          </a:xfrm>
        </p:grpSpPr>
        <p:sp>
          <p:nvSpPr>
            <p:cNvPr id="39" name="Rectangle 5"/>
            <p:cNvSpPr>
              <a:spLocks noChangeArrowheads="1"/>
            </p:cNvSpPr>
            <p:nvPr/>
          </p:nvSpPr>
          <p:spPr bwMode="auto">
            <a:xfrm>
              <a:off x="1524000" y="1066800"/>
              <a:ext cx="1295400" cy="609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0" name="Text Box 6"/>
            <p:cNvSpPr txBox="1">
              <a:spLocks noChangeArrowheads="1"/>
            </p:cNvSpPr>
            <p:nvPr/>
          </p:nvSpPr>
          <p:spPr bwMode="auto">
            <a:xfrm>
              <a:off x="1584325" y="1203325"/>
              <a:ext cx="1176338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tx1"/>
                  </a:solidFill>
                </a:rPr>
                <a:t>Processor</a:t>
              </a:r>
            </a:p>
          </p:txBody>
        </p:sp>
        <p:sp>
          <p:nvSpPr>
            <p:cNvPr id="41" name="Rectangle 7"/>
            <p:cNvSpPr>
              <a:spLocks noChangeArrowheads="1"/>
            </p:cNvSpPr>
            <p:nvPr/>
          </p:nvSpPr>
          <p:spPr bwMode="auto">
            <a:xfrm>
              <a:off x="3200400" y="1066800"/>
              <a:ext cx="1295400" cy="609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2" name="Rectangle 8"/>
            <p:cNvSpPr>
              <a:spLocks noChangeArrowheads="1"/>
            </p:cNvSpPr>
            <p:nvPr/>
          </p:nvSpPr>
          <p:spPr bwMode="auto">
            <a:xfrm>
              <a:off x="5867400" y="1066800"/>
              <a:ext cx="1295400" cy="609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3" name="Text Box 9"/>
            <p:cNvSpPr txBox="1">
              <a:spLocks noChangeArrowheads="1"/>
            </p:cNvSpPr>
            <p:nvPr/>
          </p:nvSpPr>
          <p:spPr bwMode="auto">
            <a:xfrm>
              <a:off x="3276600" y="1219200"/>
              <a:ext cx="1176338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tx1"/>
                  </a:solidFill>
                </a:rPr>
                <a:t>Processor</a:t>
              </a:r>
            </a:p>
          </p:txBody>
        </p:sp>
        <p:sp>
          <p:nvSpPr>
            <p:cNvPr id="44" name="Text Box 10"/>
            <p:cNvSpPr txBox="1">
              <a:spLocks noChangeArrowheads="1"/>
            </p:cNvSpPr>
            <p:nvPr/>
          </p:nvSpPr>
          <p:spPr bwMode="auto">
            <a:xfrm>
              <a:off x="5943600" y="1219200"/>
              <a:ext cx="1176338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tx1"/>
                  </a:solidFill>
                </a:rPr>
                <a:t>Processor</a:t>
              </a:r>
            </a:p>
          </p:txBody>
        </p:sp>
        <p:sp>
          <p:nvSpPr>
            <p:cNvPr id="45" name="Rectangle 11"/>
            <p:cNvSpPr>
              <a:spLocks noChangeArrowheads="1"/>
            </p:cNvSpPr>
            <p:nvPr/>
          </p:nvSpPr>
          <p:spPr bwMode="auto">
            <a:xfrm>
              <a:off x="1524000" y="1981200"/>
              <a:ext cx="12954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" name="Rectangle 12"/>
            <p:cNvSpPr>
              <a:spLocks noChangeArrowheads="1"/>
            </p:cNvSpPr>
            <p:nvPr/>
          </p:nvSpPr>
          <p:spPr bwMode="auto">
            <a:xfrm>
              <a:off x="3200400" y="1981200"/>
              <a:ext cx="12954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" name="Rectangle 13"/>
            <p:cNvSpPr>
              <a:spLocks noChangeArrowheads="1"/>
            </p:cNvSpPr>
            <p:nvPr/>
          </p:nvSpPr>
          <p:spPr bwMode="auto">
            <a:xfrm>
              <a:off x="5867400" y="1981200"/>
              <a:ext cx="12954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8" name="Text Box 14"/>
            <p:cNvSpPr txBox="1">
              <a:spLocks noChangeArrowheads="1"/>
            </p:cNvSpPr>
            <p:nvPr/>
          </p:nvSpPr>
          <p:spPr bwMode="auto">
            <a:xfrm>
              <a:off x="1752600" y="2057400"/>
              <a:ext cx="792163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tx1"/>
                  </a:solidFill>
                </a:rPr>
                <a:t>Cache</a:t>
              </a:r>
            </a:p>
          </p:txBody>
        </p:sp>
        <p:sp>
          <p:nvSpPr>
            <p:cNvPr id="49" name="Text Box 15"/>
            <p:cNvSpPr txBox="1">
              <a:spLocks noChangeArrowheads="1"/>
            </p:cNvSpPr>
            <p:nvPr/>
          </p:nvSpPr>
          <p:spPr bwMode="auto">
            <a:xfrm>
              <a:off x="3429000" y="2057400"/>
              <a:ext cx="792163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tx1"/>
                  </a:solidFill>
                </a:rPr>
                <a:t>Cache</a:t>
              </a:r>
            </a:p>
          </p:txBody>
        </p:sp>
        <p:sp>
          <p:nvSpPr>
            <p:cNvPr id="50" name="Text Box 16"/>
            <p:cNvSpPr txBox="1">
              <a:spLocks noChangeArrowheads="1"/>
            </p:cNvSpPr>
            <p:nvPr/>
          </p:nvSpPr>
          <p:spPr bwMode="auto">
            <a:xfrm>
              <a:off x="6172200" y="2057400"/>
              <a:ext cx="792163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tx1"/>
                  </a:solidFill>
                </a:rPr>
                <a:t>Cache</a:t>
              </a:r>
            </a:p>
          </p:txBody>
        </p:sp>
        <p:sp>
          <p:nvSpPr>
            <p:cNvPr id="51" name="Rectangle 17"/>
            <p:cNvSpPr>
              <a:spLocks noChangeArrowheads="1"/>
            </p:cNvSpPr>
            <p:nvPr/>
          </p:nvSpPr>
          <p:spPr bwMode="auto">
            <a:xfrm>
              <a:off x="1524000" y="2895600"/>
              <a:ext cx="5638800" cy="304800"/>
            </a:xfrm>
            <a:prstGeom prst="rect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Interconnection Network</a:t>
              </a:r>
              <a:endParaRPr 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Rectangle 18"/>
            <p:cNvSpPr>
              <a:spLocks noChangeArrowheads="1"/>
            </p:cNvSpPr>
            <p:nvPr/>
          </p:nvSpPr>
          <p:spPr bwMode="auto">
            <a:xfrm>
              <a:off x="2590800" y="3581400"/>
              <a:ext cx="19050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3" name="Text Box 19"/>
            <p:cNvSpPr txBox="1">
              <a:spLocks noChangeArrowheads="1"/>
            </p:cNvSpPr>
            <p:nvPr/>
          </p:nvSpPr>
          <p:spPr bwMode="auto">
            <a:xfrm>
              <a:off x="3048000" y="3657600"/>
              <a:ext cx="963613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tx1"/>
                  </a:solidFill>
                </a:rPr>
                <a:t>Memory</a:t>
              </a:r>
            </a:p>
          </p:txBody>
        </p:sp>
        <p:sp>
          <p:nvSpPr>
            <p:cNvPr id="54" name="Rectangle 20"/>
            <p:cNvSpPr>
              <a:spLocks noChangeArrowheads="1"/>
            </p:cNvSpPr>
            <p:nvPr/>
          </p:nvSpPr>
          <p:spPr bwMode="auto">
            <a:xfrm>
              <a:off x="5105400" y="3581400"/>
              <a:ext cx="1371600" cy="533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5" name="Text Box 21"/>
            <p:cNvSpPr txBox="1">
              <a:spLocks noChangeArrowheads="1"/>
            </p:cNvSpPr>
            <p:nvPr/>
          </p:nvSpPr>
          <p:spPr bwMode="auto">
            <a:xfrm>
              <a:off x="5562600" y="3733800"/>
              <a:ext cx="457200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tx1"/>
                  </a:solidFill>
                </a:rPr>
                <a:t>I/O</a:t>
              </a:r>
            </a:p>
          </p:txBody>
        </p:sp>
        <p:sp>
          <p:nvSpPr>
            <p:cNvPr id="56" name="Line 22"/>
            <p:cNvSpPr>
              <a:spLocks noChangeShapeType="1"/>
            </p:cNvSpPr>
            <p:nvPr/>
          </p:nvSpPr>
          <p:spPr bwMode="auto">
            <a:xfrm>
              <a:off x="2133600" y="1676400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7" name="Line 23"/>
            <p:cNvSpPr>
              <a:spLocks noChangeShapeType="1"/>
            </p:cNvSpPr>
            <p:nvPr/>
          </p:nvSpPr>
          <p:spPr bwMode="auto">
            <a:xfrm>
              <a:off x="3810000" y="1676400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8" name="Line 24"/>
            <p:cNvSpPr>
              <a:spLocks noChangeShapeType="1"/>
            </p:cNvSpPr>
            <p:nvPr/>
          </p:nvSpPr>
          <p:spPr bwMode="auto">
            <a:xfrm>
              <a:off x="6477000" y="1676400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9" name="Line 25"/>
            <p:cNvSpPr>
              <a:spLocks noChangeShapeType="1"/>
            </p:cNvSpPr>
            <p:nvPr/>
          </p:nvSpPr>
          <p:spPr bwMode="auto">
            <a:xfrm>
              <a:off x="6477000" y="2514600"/>
              <a:ext cx="0" cy="381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0" name="Line 26"/>
            <p:cNvSpPr>
              <a:spLocks noChangeShapeType="1"/>
            </p:cNvSpPr>
            <p:nvPr/>
          </p:nvSpPr>
          <p:spPr bwMode="auto">
            <a:xfrm>
              <a:off x="3810000" y="2514600"/>
              <a:ext cx="0" cy="381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1" name="Line 27"/>
            <p:cNvSpPr>
              <a:spLocks noChangeShapeType="1"/>
            </p:cNvSpPr>
            <p:nvPr/>
          </p:nvSpPr>
          <p:spPr bwMode="auto">
            <a:xfrm>
              <a:off x="2133600" y="2514600"/>
              <a:ext cx="0" cy="381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2" name="Line 28"/>
            <p:cNvSpPr>
              <a:spLocks noChangeShapeType="1"/>
            </p:cNvSpPr>
            <p:nvPr/>
          </p:nvSpPr>
          <p:spPr bwMode="auto">
            <a:xfrm>
              <a:off x="3505200" y="3200400"/>
              <a:ext cx="0" cy="381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3" name="Line 29"/>
            <p:cNvSpPr>
              <a:spLocks noChangeShapeType="1"/>
            </p:cNvSpPr>
            <p:nvPr/>
          </p:nvSpPr>
          <p:spPr bwMode="auto">
            <a:xfrm>
              <a:off x="5791200" y="3200400"/>
              <a:ext cx="0" cy="381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822912" cy="426142"/>
          </a:xfrm>
        </p:spPr>
        <p:txBody>
          <a:bodyPr/>
          <a:lstStyle/>
          <a:p>
            <a:r>
              <a:rPr lang="en-US" dirty="0" smtClean="0">
                <a:solidFill>
                  <a:srgbClr val="5A11FD"/>
                </a:solidFill>
              </a:rPr>
              <a:t>Test-and-Set</a:t>
            </a:r>
            <a:endParaRPr lang="en-US" dirty="0">
              <a:solidFill>
                <a:srgbClr val="5A11F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5943600" cy="4937760"/>
          </a:xfrm>
        </p:spPr>
        <p:txBody>
          <a:bodyPr>
            <a:noAutofit/>
          </a:bodyPr>
          <a:lstStyle/>
          <a:p>
            <a:pPr>
              <a:lnSpc>
                <a:spcPct val="95000"/>
              </a:lnSpc>
            </a:pPr>
            <a:r>
              <a:rPr lang="en-US" dirty="0" smtClean="0"/>
              <a:t>In a single atomic operation:</a:t>
            </a:r>
          </a:p>
          <a:p>
            <a:pPr lvl="1">
              <a:lnSpc>
                <a:spcPct val="95000"/>
              </a:lnSpc>
              <a:buClr>
                <a:schemeClr val="tx1"/>
              </a:buClr>
            </a:pPr>
            <a:r>
              <a:rPr lang="en-US" i="1" dirty="0" smtClean="0">
                <a:solidFill>
                  <a:srgbClr val="FF0000"/>
                </a:solidFill>
              </a:rPr>
              <a:t>Test </a:t>
            </a:r>
            <a:r>
              <a:rPr lang="en-US" dirty="0" smtClean="0"/>
              <a:t>to see if a memory location is set (contains a 1)</a:t>
            </a:r>
          </a:p>
          <a:p>
            <a:pPr lvl="1">
              <a:lnSpc>
                <a:spcPct val="95000"/>
              </a:lnSpc>
              <a:buClr>
                <a:schemeClr val="tx1"/>
              </a:buClr>
            </a:pPr>
            <a:r>
              <a:rPr lang="en-US" i="1" dirty="0" smtClean="0">
                <a:solidFill>
                  <a:srgbClr val="FF0000"/>
                </a:solidFill>
              </a:rPr>
              <a:t>Set </a:t>
            </a:r>
            <a:r>
              <a:rPr lang="en-US" dirty="0" smtClean="0"/>
              <a:t>it (to 1) if it isn’t (it contained a zero when tested)</a:t>
            </a:r>
          </a:p>
          <a:p>
            <a:pPr lvl="1">
              <a:lnSpc>
                <a:spcPct val="95000"/>
              </a:lnSpc>
            </a:pPr>
            <a:r>
              <a:rPr lang="en-US" dirty="0" smtClean="0"/>
              <a:t>Otherwise indicate that the Set failed, so the program can try again</a:t>
            </a:r>
          </a:p>
          <a:p>
            <a:pPr lvl="1">
              <a:lnSpc>
                <a:spcPct val="95000"/>
              </a:lnSpc>
            </a:pPr>
            <a:r>
              <a:rPr lang="en-US" dirty="0" smtClean="0"/>
              <a:t>While accessing, no other instruction can modify the memory location, including other Test-and-Set instructions</a:t>
            </a:r>
          </a:p>
          <a:p>
            <a:pPr>
              <a:lnSpc>
                <a:spcPct val="95000"/>
              </a:lnSpc>
            </a:pPr>
            <a:r>
              <a:rPr lang="en-US" sz="2400" dirty="0" smtClean="0"/>
              <a:t>Useful for implementing lock operations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3E4C-4642-794D-A2FD-70F6B81535F5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8" name="Picture 7" descr="Screen shot 2011-03-06 at 6.40.20 P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93248" y="84421"/>
            <a:ext cx="2550752" cy="6384610"/>
          </a:xfrm>
          <a:prstGeom prst="rect">
            <a:avLst/>
          </a:prstGeom>
        </p:spPr>
      </p:pic>
      <p:grpSp>
        <p:nvGrpSpPr>
          <p:cNvPr id="4" name="Group 19"/>
          <p:cNvGrpSpPr/>
          <p:nvPr/>
        </p:nvGrpSpPr>
        <p:grpSpPr>
          <a:xfrm>
            <a:off x="6019800" y="950976"/>
            <a:ext cx="1371600" cy="1106424"/>
            <a:chOff x="6019800" y="950976"/>
            <a:chExt cx="1371600" cy="1106424"/>
          </a:xfrm>
        </p:grpSpPr>
        <p:cxnSp>
          <p:nvCxnSpPr>
            <p:cNvPr id="10" name="Straight Arrow Connector 9"/>
            <p:cNvCxnSpPr/>
            <p:nvPr/>
          </p:nvCxnSpPr>
          <p:spPr>
            <a:xfrm flipV="1">
              <a:off x="6019800" y="950976"/>
              <a:ext cx="1063752" cy="954024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6019800" y="1905000"/>
              <a:ext cx="1371600" cy="15240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" name="Straight Arrow Connector 13"/>
          <p:cNvCxnSpPr/>
          <p:nvPr/>
        </p:nvCxnSpPr>
        <p:spPr>
          <a:xfrm>
            <a:off x="5867400" y="2743200"/>
            <a:ext cx="1240536" cy="24384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Arc 18"/>
          <p:cNvSpPr/>
          <p:nvPr/>
        </p:nvSpPr>
        <p:spPr>
          <a:xfrm>
            <a:off x="5791200" y="2971800"/>
            <a:ext cx="1011936" cy="914400"/>
          </a:xfrm>
          <a:prstGeom prst="arc">
            <a:avLst>
              <a:gd name="adj1" fmla="val 40924"/>
              <a:gd name="adj2" fmla="val 8005407"/>
            </a:avLst>
          </a:prstGeom>
          <a:ln w="25400">
            <a:solidFill>
              <a:srgbClr val="FF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5791200" y="4648200"/>
            <a:ext cx="1109472" cy="46024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 shot 2011-03-06 at 6.40.20 P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77000" y="84421"/>
            <a:ext cx="2550752" cy="6384610"/>
          </a:xfrm>
          <a:prstGeom prst="rect">
            <a:avLst/>
          </a:prstGeom>
        </p:spPr>
      </p:pic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5214037" cy="487362"/>
          </a:xfrm>
        </p:spPr>
        <p:txBody>
          <a:bodyPr/>
          <a:lstStyle/>
          <a:p>
            <a:r>
              <a:rPr lang="en-AU" dirty="0" smtClean="0"/>
              <a:t>Test-and-Set </a:t>
            </a:r>
            <a:r>
              <a:rPr lang="en-AU" dirty="0"/>
              <a:t>in MIPS 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90600"/>
            <a:ext cx="5486400" cy="5257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AU" sz="2800" dirty="0" smtClean="0"/>
              <a:t>Single </a:t>
            </a:r>
            <a:r>
              <a:rPr lang="en-AU" sz="2800" b="1" dirty="0" smtClean="0"/>
              <a:t>atomic</a:t>
            </a:r>
            <a:r>
              <a:rPr lang="en-AU" sz="2800" dirty="0" smtClean="0"/>
              <a:t> operation</a:t>
            </a:r>
          </a:p>
          <a:p>
            <a:pPr>
              <a:lnSpc>
                <a:spcPct val="90000"/>
              </a:lnSpc>
            </a:pPr>
            <a:r>
              <a:rPr lang="en-AU" sz="2800" dirty="0" smtClean="0"/>
              <a:t>Example</a:t>
            </a:r>
            <a:r>
              <a:rPr lang="en-AU" sz="2800" dirty="0"/>
              <a:t>:</a:t>
            </a:r>
            <a:r>
              <a:rPr lang="en-AU" sz="2800" dirty="0" smtClean="0"/>
              <a:t> MIPS sequence for implementing a T&amp;S at ($s1)</a:t>
            </a:r>
          </a:p>
          <a:p>
            <a:pPr lvl="1">
              <a:lnSpc>
                <a:spcPct val="90000"/>
              </a:lnSpc>
              <a:buFont typeface="Wingdings" charset="2"/>
              <a:buNone/>
            </a:pPr>
            <a:endParaRPr lang="en-AU" sz="2200" dirty="0" smtClean="0">
              <a:latin typeface="Courier New"/>
              <a:cs typeface="Courier New"/>
            </a:endParaRPr>
          </a:p>
          <a:p>
            <a:pPr lvl="1">
              <a:lnSpc>
                <a:spcPct val="90000"/>
              </a:lnSpc>
              <a:buFont typeface="Wingdings" charset="2"/>
              <a:buNone/>
            </a:pPr>
            <a:r>
              <a:rPr lang="en-AU" sz="2400" dirty="0" smtClean="0">
                <a:latin typeface="Courier New"/>
                <a:cs typeface="Courier New"/>
              </a:rPr>
              <a:t>Try: </a:t>
            </a:r>
            <a:r>
              <a:rPr lang="en-AU" sz="2400" dirty="0" err="1" smtClean="0">
                <a:latin typeface="Courier New"/>
                <a:cs typeface="Courier New"/>
              </a:rPr>
              <a:t>addiu</a:t>
            </a:r>
            <a:r>
              <a:rPr lang="en-AU" sz="2400" dirty="0" smtClean="0">
                <a:latin typeface="Courier New"/>
                <a:cs typeface="Courier New"/>
              </a:rPr>
              <a:t> $t0,$zero,1</a:t>
            </a:r>
          </a:p>
          <a:p>
            <a:pPr lvl="1">
              <a:lnSpc>
                <a:spcPct val="90000"/>
              </a:lnSpc>
              <a:buFont typeface="Wingdings" charset="2"/>
              <a:buNone/>
            </a:pPr>
            <a:r>
              <a:rPr lang="en-AU" sz="2400" dirty="0" smtClean="0">
                <a:latin typeface="Courier New"/>
                <a:cs typeface="Courier New"/>
              </a:rPr>
              <a:t>     </a:t>
            </a:r>
            <a:r>
              <a:rPr lang="en-AU" sz="2400" dirty="0" err="1" smtClean="0">
                <a:latin typeface="Courier New"/>
                <a:cs typeface="Courier New"/>
              </a:rPr>
              <a:t>ll</a:t>
            </a:r>
            <a:r>
              <a:rPr lang="en-AU" sz="2400" dirty="0" smtClean="0">
                <a:latin typeface="Courier New"/>
                <a:cs typeface="Courier New"/>
              </a:rPr>
              <a:t>  $t1,0($s1)</a:t>
            </a:r>
          </a:p>
          <a:p>
            <a:pPr lvl="1">
              <a:lnSpc>
                <a:spcPct val="90000"/>
              </a:lnSpc>
              <a:buFont typeface="Wingdings" charset="2"/>
              <a:buNone/>
            </a:pPr>
            <a:r>
              <a:rPr lang="en-AU" sz="2400" dirty="0" smtClean="0">
                <a:latin typeface="Courier New"/>
                <a:cs typeface="Courier New"/>
              </a:rPr>
              <a:t>     </a:t>
            </a:r>
            <a:r>
              <a:rPr lang="en-AU" sz="2400" dirty="0" err="1" smtClean="0">
                <a:latin typeface="Courier New"/>
                <a:cs typeface="Courier New"/>
              </a:rPr>
              <a:t>bne</a:t>
            </a:r>
            <a:r>
              <a:rPr lang="en-AU" sz="2400" dirty="0" smtClean="0">
                <a:latin typeface="Courier New"/>
                <a:cs typeface="Courier New"/>
              </a:rPr>
              <a:t> $t1,$zero,Try</a:t>
            </a:r>
          </a:p>
          <a:p>
            <a:pPr lvl="1">
              <a:lnSpc>
                <a:spcPct val="90000"/>
              </a:lnSpc>
              <a:buFont typeface="Wingdings" charset="2"/>
              <a:buNone/>
            </a:pPr>
            <a:r>
              <a:rPr lang="en-AU" sz="2400" dirty="0" smtClean="0">
                <a:latin typeface="Courier New"/>
                <a:cs typeface="Courier New"/>
              </a:rPr>
              <a:t>     sc  $t0,0($s1)</a:t>
            </a:r>
          </a:p>
          <a:p>
            <a:pPr lvl="1">
              <a:lnSpc>
                <a:spcPct val="90000"/>
              </a:lnSpc>
              <a:buFont typeface="Wingdings" charset="2"/>
              <a:buNone/>
            </a:pPr>
            <a:r>
              <a:rPr lang="en-AU" sz="2400" dirty="0" smtClean="0">
                <a:latin typeface="Courier New"/>
                <a:cs typeface="Courier New"/>
              </a:rPr>
              <a:t>     </a:t>
            </a:r>
            <a:r>
              <a:rPr lang="en-AU" sz="2400" dirty="0" err="1" smtClean="0">
                <a:latin typeface="Courier New"/>
                <a:cs typeface="Courier New"/>
              </a:rPr>
              <a:t>beq</a:t>
            </a:r>
            <a:r>
              <a:rPr lang="en-AU" sz="2400" dirty="0" smtClean="0">
                <a:latin typeface="Courier New"/>
                <a:cs typeface="Courier New"/>
              </a:rPr>
              <a:t> $t0,$zero,Try</a:t>
            </a:r>
          </a:p>
          <a:p>
            <a:pPr lvl="1">
              <a:lnSpc>
                <a:spcPct val="90000"/>
              </a:lnSpc>
              <a:buFont typeface="Wingdings" charset="2"/>
              <a:buNone/>
            </a:pPr>
            <a:r>
              <a:rPr lang="en-AU" sz="2400" dirty="0" smtClean="0">
                <a:latin typeface="Courier New"/>
                <a:cs typeface="Courier New"/>
              </a:rPr>
              <a:t>Locked:</a:t>
            </a:r>
          </a:p>
          <a:p>
            <a:pPr lvl="1">
              <a:lnSpc>
                <a:spcPct val="90000"/>
              </a:lnSpc>
              <a:buFont typeface="Wingdings" charset="2"/>
              <a:buNone/>
            </a:pPr>
            <a:r>
              <a:rPr lang="en-AU" sz="2400" dirty="0" smtClean="0">
                <a:latin typeface="Courier New"/>
                <a:cs typeface="Courier New"/>
              </a:rPr>
              <a:t>     </a:t>
            </a:r>
          </a:p>
          <a:p>
            <a:pPr lvl="1">
              <a:lnSpc>
                <a:spcPct val="90000"/>
              </a:lnSpc>
              <a:buFont typeface="Wingdings" charset="2"/>
              <a:buNone/>
            </a:pPr>
            <a:r>
              <a:rPr lang="en-AU" sz="2400" dirty="0" smtClean="0">
                <a:latin typeface="Courier New"/>
                <a:cs typeface="Courier New"/>
              </a:rPr>
              <a:t>     critical section</a:t>
            </a:r>
          </a:p>
          <a:p>
            <a:pPr lvl="1">
              <a:lnSpc>
                <a:spcPct val="90000"/>
              </a:lnSpc>
              <a:buFont typeface="Wingdings" charset="2"/>
              <a:buNone/>
            </a:pPr>
            <a:endParaRPr lang="en-AU" sz="2400" dirty="0" smtClean="0">
              <a:latin typeface="Courier New"/>
              <a:cs typeface="Courier New"/>
            </a:endParaRPr>
          </a:p>
          <a:p>
            <a:pPr lvl="1">
              <a:lnSpc>
                <a:spcPct val="90000"/>
              </a:lnSpc>
              <a:buFont typeface="Wingdings" charset="2"/>
              <a:buNone/>
            </a:pPr>
            <a:r>
              <a:rPr lang="en-AU" sz="2400" dirty="0" smtClean="0">
                <a:latin typeface="Courier New"/>
                <a:cs typeface="Courier New"/>
              </a:rPr>
              <a:t>     </a:t>
            </a:r>
            <a:r>
              <a:rPr lang="en-AU" sz="2400" dirty="0" err="1" smtClean="0">
                <a:latin typeface="Courier New"/>
                <a:cs typeface="Courier New"/>
              </a:rPr>
              <a:t>sw</a:t>
            </a:r>
            <a:r>
              <a:rPr lang="en-AU" sz="2400" dirty="0" smtClean="0">
                <a:latin typeface="Courier New"/>
                <a:cs typeface="Courier New"/>
              </a:rPr>
              <a:t> $zero,0($s1)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3E4C-4642-794D-A2FD-70F6B81535F5}" type="slidenum">
              <a:rPr lang="en-US" smtClean="0"/>
              <a:pPr/>
              <a:t>20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4888398" y="887148"/>
            <a:ext cx="2139761" cy="2052617"/>
          </a:xfrm>
          <a:prstGeom prst="line">
            <a:avLst/>
          </a:prstGeom>
          <a:ln w="38100">
            <a:solidFill>
              <a:srgbClr val="FF0000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884231" y="2122197"/>
            <a:ext cx="2387478" cy="1248289"/>
          </a:xfrm>
          <a:prstGeom prst="line">
            <a:avLst/>
          </a:prstGeom>
          <a:ln w="38100">
            <a:solidFill>
              <a:srgbClr val="FF0000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4905794" y="2957159"/>
            <a:ext cx="2157158" cy="869754"/>
          </a:xfrm>
          <a:prstGeom prst="line">
            <a:avLst/>
          </a:prstGeom>
          <a:ln w="38100">
            <a:solidFill>
              <a:srgbClr val="FF0000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800600" y="4191000"/>
            <a:ext cx="2409406" cy="22807"/>
          </a:xfrm>
          <a:prstGeom prst="line">
            <a:avLst/>
          </a:prstGeom>
          <a:ln w="38100">
            <a:solidFill>
              <a:srgbClr val="FF0000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023401" y="5979743"/>
            <a:ext cx="1952569" cy="143316"/>
          </a:xfrm>
          <a:prstGeom prst="line">
            <a:avLst/>
          </a:prstGeom>
          <a:ln w="38100">
            <a:solidFill>
              <a:srgbClr val="FF0000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775381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1" y="1066800"/>
            <a:ext cx="7658099" cy="4851400"/>
          </a:xfrm>
        </p:spPr>
        <p:txBody>
          <a:bodyPr>
            <a:normAutofit/>
          </a:bodyPr>
          <a:lstStyle/>
          <a:p>
            <a:r>
              <a:rPr lang="en-US" dirty="0" smtClean="0"/>
              <a:t>Sequential software is slow software</a:t>
            </a:r>
          </a:p>
          <a:p>
            <a:pPr lvl="1"/>
            <a:r>
              <a:rPr lang="en-US" dirty="0" smtClean="0"/>
              <a:t>SIMD and MIMD only path to higher performance</a:t>
            </a:r>
          </a:p>
          <a:p>
            <a:r>
              <a:rPr lang="en-US" dirty="0" smtClean="0"/>
              <a:t>Multiprocessor (Multicore) uses Shared Memory (single address space)</a:t>
            </a:r>
          </a:p>
          <a:p>
            <a:r>
              <a:rPr lang="en-US" dirty="0" smtClean="0"/>
              <a:t>Cache coherency implements shared memory even with multiple copies in multiple caches</a:t>
            </a:r>
          </a:p>
          <a:p>
            <a:pPr lvl="1"/>
            <a:r>
              <a:rPr lang="en-US" dirty="0" smtClean="0"/>
              <a:t>False sharing a concern</a:t>
            </a:r>
          </a:p>
          <a:p>
            <a:r>
              <a:rPr lang="en-US" dirty="0" smtClean="0"/>
              <a:t>Synchronization via hardware primitives:</a:t>
            </a:r>
          </a:p>
          <a:p>
            <a:pPr lvl="1"/>
            <a:r>
              <a:rPr lang="en-US" dirty="0" smtClean="0"/>
              <a:t>MIPS does it with Load Linked + Store Conditional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3E4C-4642-794D-A2FD-70F6B81535F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5344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1" y="1066800"/>
            <a:ext cx="8724899" cy="4851400"/>
          </a:xfrm>
        </p:spPr>
        <p:txBody>
          <a:bodyPr>
            <a:normAutofit/>
          </a:bodyPr>
          <a:lstStyle/>
          <a:p>
            <a:r>
              <a:rPr lang="en-US" dirty="0" smtClean="0"/>
              <a:t>Sequential software is slow software</a:t>
            </a:r>
          </a:p>
          <a:p>
            <a:pPr lvl="1"/>
            <a:r>
              <a:rPr lang="en-US" b="1" dirty="0" smtClean="0"/>
              <a:t>SIMD</a:t>
            </a:r>
            <a:r>
              <a:rPr lang="en-US" dirty="0" smtClean="0"/>
              <a:t> and </a:t>
            </a:r>
            <a:r>
              <a:rPr lang="en-US" b="1" dirty="0" smtClean="0"/>
              <a:t>MIMD</a:t>
            </a:r>
            <a:r>
              <a:rPr lang="en-US" dirty="0" smtClean="0"/>
              <a:t> only path to higher performance</a:t>
            </a:r>
          </a:p>
          <a:p>
            <a:r>
              <a:rPr lang="en-US" dirty="0" smtClean="0"/>
              <a:t>Multiprocessor (Multicore) uses Shared Memory (single address space) (SMP)</a:t>
            </a:r>
          </a:p>
          <a:p>
            <a:r>
              <a:rPr lang="en-US" dirty="0" smtClean="0"/>
              <a:t>Cache coherency implements shared memory even with multiple copies in multiple caches</a:t>
            </a:r>
          </a:p>
          <a:p>
            <a:pPr lvl="1"/>
            <a:r>
              <a:rPr lang="en-US" dirty="0" smtClean="0"/>
              <a:t>False sharing a concern</a:t>
            </a:r>
          </a:p>
          <a:p>
            <a:r>
              <a:rPr lang="en-US" dirty="0" smtClean="0"/>
              <a:t>MESI Protocol ensures cache consistency and has optimizations for common cases.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3E4C-4642-794D-A2FD-70F6B81535F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53446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28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153400" cy="422275"/>
          </a:xfrm>
        </p:spPr>
        <p:txBody>
          <a:bodyPr/>
          <a:lstStyle/>
          <a:p>
            <a:r>
              <a:rPr lang="en-US" dirty="0" smtClean="0"/>
              <a:t>Multiprocessors and You</a:t>
            </a:r>
            <a:endParaRPr lang="en-US" dirty="0"/>
          </a:p>
        </p:txBody>
      </p:sp>
      <p:sp>
        <p:nvSpPr>
          <p:cNvPr id="1872937" name="Rectangle 41"/>
          <p:cNvSpPr>
            <a:spLocks noGrp="1" noChangeArrowheads="1"/>
          </p:cNvSpPr>
          <p:nvPr>
            <p:ph type="body" idx="1"/>
          </p:nvPr>
        </p:nvSpPr>
        <p:spPr>
          <a:xfrm>
            <a:off x="533400" y="914400"/>
            <a:ext cx="81534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Only path to performance is </a:t>
            </a:r>
            <a:r>
              <a:rPr lang="en-US" b="1" dirty="0" smtClean="0">
                <a:solidFill>
                  <a:srgbClr val="FF0000"/>
                </a:solidFill>
              </a:rPr>
              <a:t>parallelism</a:t>
            </a:r>
          </a:p>
          <a:p>
            <a:pPr lvl="1"/>
            <a:r>
              <a:rPr lang="en-US" sz="2200" dirty="0" smtClean="0"/>
              <a:t>Clock rates flat or declining</a:t>
            </a:r>
          </a:p>
          <a:p>
            <a:pPr lvl="1"/>
            <a:r>
              <a:rPr lang="en-US" sz="2200" dirty="0" smtClean="0"/>
              <a:t>SIMD: 2X width every 3-4 years</a:t>
            </a:r>
          </a:p>
          <a:p>
            <a:pPr lvl="2"/>
            <a:r>
              <a:rPr lang="en-US" sz="2200" dirty="0" smtClean="0"/>
              <a:t> 128b wide now, 256b 2011, 512b in 2014?, 1024b in 2018?</a:t>
            </a:r>
          </a:p>
          <a:p>
            <a:pPr lvl="2"/>
            <a:r>
              <a:rPr lang="en-US" sz="2200" b="1" dirty="0" smtClean="0"/>
              <a:t>Advanced Vector Extensions </a:t>
            </a:r>
            <a:r>
              <a:rPr lang="en-US" sz="2200" dirty="0" smtClean="0"/>
              <a:t>are 256-bits wide!</a:t>
            </a:r>
          </a:p>
          <a:p>
            <a:pPr lvl="1"/>
            <a:r>
              <a:rPr lang="en-US" sz="2200" dirty="0" smtClean="0"/>
              <a:t>MIMD: Add 2 cores every 2 years: 2, 4, 6, 8, 10, …</a:t>
            </a:r>
          </a:p>
          <a:p>
            <a:r>
              <a:rPr lang="en-US" dirty="0" smtClean="0"/>
              <a:t>A </a:t>
            </a:r>
            <a:r>
              <a:rPr lang="en-US" b="1" dirty="0" smtClean="0">
                <a:solidFill>
                  <a:srgbClr val="FF0000"/>
                </a:solidFill>
              </a:rPr>
              <a:t>key challenge </a:t>
            </a:r>
            <a:r>
              <a:rPr lang="en-US" dirty="0" smtClean="0"/>
              <a:t>is to craft parallel programs that have high performance on multiprocessors as the number of processors increase – i.e., that </a:t>
            </a:r>
            <a:r>
              <a:rPr lang="en-US" b="1" dirty="0" smtClean="0"/>
              <a:t>scale</a:t>
            </a:r>
          </a:p>
          <a:p>
            <a:pPr lvl="1"/>
            <a:r>
              <a:rPr lang="en-US" sz="2200" b="1" dirty="0" smtClean="0"/>
              <a:t>Scheduling, load balancing, time for synchronization, overhead for communication</a:t>
            </a:r>
          </a:p>
        </p:txBody>
      </p:sp>
      <p:sp>
        <p:nvSpPr>
          <p:cNvPr id="1872914" name="Rectangle 18"/>
          <p:cNvSpPr>
            <a:spLocks noChangeArrowheads="1"/>
          </p:cNvSpPr>
          <p:nvPr/>
        </p:nvSpPr>
        <p:spPr bwMode="auto">
          <a:xfrm>
            <a:off x="131763" y="2943225"/>
            <a:ext cx="180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153400" cy="422275"/>
          </a:xfrm>
        </p:spPr>
        <p:txBody>
          <a:bodyPr/>
          <a:lstStyle/>
          <a:p>
            <a:r>
              <a:rPr lang="en-AU" dirty="0"/>
              <a:t>Example: Sum Reduction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153400" cy="57150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AU" sz="2800" dirty="0"/>
              <a:t>Sum 100,000 numbers on 100 processor</a:t>
            </a:r>
            <a:r>
              <a:rPr lang="en-AU" sz="2800" dirty="0" smtClean="0"/>
              <a:t> SMP</a:t>
            </a:r>
          </a:p>
          <a:p>
            <a:pPr lvl="1">
              <a:lnSpc>
                <a:spcPct val="90000"/>
              </a:lnSpc>
            </a:pPr>
            <a:r>
              <a:rPr lang="en-AU" sz="2400" dirty="0"/>
              <a:t>Each processor has ID: </a:t>
            </a:r>
            <a:r>
              <a:rPr lang="en-AU" sz="2400" dirty="0" smtClean="0"/>
              <a:t> 0 </a:t>
            </a:r>
            <a:r>
              <a:rPr lang="en-AU" sz="2400" dirty="0">
                <a:ea typeface="Arial" charset="0"/>
                <a:cs typeface="Arial" charset="0"/>
              </a:rPr>
              <a:t>≤ Pn ≤ 99</a:t>
            </a:r>
          </a:p>
          <a:p>
            <a:pPr lvl="1">
              <a:lnSpc>
                <a:spcPct val="90000"/>
              </a:lnSpc>
            </a:pPr>
            <a:r>
              <a:rPr lang="en-AU" sz="2400" b="1" dirty="0" smtClean="0">
                <a:ea typeface="Arial" charset="0"/>
                <a:cs typeface="Arial" charset="0"/>
              </a:rPr>
              <a:t>Phase I: </a:t>
            </a:r>
            <a:br>
              <a:rPr lang="en-AU" sz="2400" b="1" dirty="0" smtClean="0">
                <a:ea typeface="Arial" charset="0"/>
                <a:cs typeface="Arial" charset="0"/>
              </a:rPr>
            </a:br>
            <a:r>
              <a:rPr lang="en-AU" sz="2400" dirty="0" smtClean="0">
                <a:ea typeface="Arial" charset="0"/>
                <a:cs typeface="Arial" charset="0"/>
              </a:rPr>
              <a:t>Partition </a:t>
            </a:r>
            <a:r>
              <a:rPr lang="en-AU" sz="2400" dirty="0">
                <a:ea typeface="Arial" charset="0"/>
                <a:cs typeface="Arial" charset="0"/>
              </a:rPr>
              <a:t>1000 numbers per </a:t>
            </a:r>
            <a:r>
              <a:rPr lang="en-AU" sz="2400" dirty="0" smtClean="0">
                <a:ea typeface="Arial" charset="0"/>
                <a:cs typeface="Arial" charset="0"/>
              </a:rPr>
              <a:t>processor;</a:t>
            </a:r>
            <a:br>
              <a:rPr lang="en-AU" sz="2400" dirty="0" smtClean="0">
                <a:ea typeface="Arial" charset="0"/>
                <a:cs typeface="Arial" charset="0"/>
              </a:rPr>
            </a:br>
            <a:r>
              <a:rPr lang="en-AU" sz="2400" dirty="0" smtClean="0">
                <a:ea typeface="Arial" charset="0"/>
                <a:cs typeface="Arial" charset="0"/>
              </a:rPr>
              <a:t>Initial </a:t>
            </a:r>
            <a:r>
              <a:rPr lang="en-AU" sz="2400" dirty="0">
                <a:ea typeface="Arial" charset="0"/>
                <a:cs typeface="Arial" charset="0"/>
              </a:rPr>
              <a:t>summation on each </a:t>
            </a:r>
            <a:r>
              <a:rPr lang="en-AU" sz="2400" dirty="0" smtClean="0">
                <a:ea typeface="Arial" charset="0"/>
                <a:cs typeface="Arial" charset="0"/>
              </a:rPr>
              <a:t>processor</a:t>
            </a:r>
            <a:endParaRPr lang="en-AU" sz="2400" dirty="0"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  <a:buFont typeface="Wingdings" charset="2"/>
              <a:buNone/>
            </a:pPr>
            <a:r>
              <a:rPr lang="en-AU" sz="2400" dirty="0">
                <a:latin typeface="Lucida Console" charset="0"/>
                <a:ea typeface="Arial" charset="0"/>
                <a:cs typeface="Arial" charset="0"/>
              </a:rPr>
              <a:t>  </a:t>
            </a:r>
            <a:r>
              <a:rPr lang="en-AU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ea typeface="Arial" charset="0"/>
                <a:cs typeface="Courier New" pitchFamily="49" charset="0"/>
              </a:rPr>
              <a:t>sum[</a:t>
            </a:r>
            <a:r>
              <a:rPr lang="en-AU" sz="24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ea typeface="Arial" charset="0"/>
                <a:cs typeface="Courier New" pitchFamily="49" charset="0"/>
              </a:rPr>
              <a:t>Pn</a:t>
            </a:r>
            <a:r>
              <a:rPr lang="en-AU" sz="24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ea typeface="Arial" charset="0"/>
                <a:cs typeface="Courier New" pitchFamily="49" charset="0"/>
              </a:rPr>
              <a:t>] = 0; //</a:t>
            </a:r>
            <a:r>
              <a:rPr lang="en-AU" sz="24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en-AU" sz="24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cs typeface="Courier New" pitchFamily="49" charset="0"/>
              </a:rPr>
              <a:t>0 </a:t>
            </a:r>
            <a:r>
              <a:rPr lang="en-AU" sz="24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ea typeface="Arial" charset="0"/>
                <a:cs typeface="Courier New" pitchFamily="49" charset="0"/>
              </a:rPr>
              <a:t>≤ </a:t>
            </a:r>
            <a:r>
              <a:rPr lang="en-AU" sz="2400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ea typeface="Arial" charset="0"/>
                <a:cs typeface="Courier New" pitchFamily="49" charset="0"/>
              </a:rPr>
              <a:t>Pn</a:t>
            </a:r>
            <a:r>
              <a:rPr lang="en-AU" sz="24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ea typeface="Arial" charset="0"/>
                <a:cs typeface="Courier New" pitchFamily="49" charset="0"/>
              </a:rPr>
              <a:t> ≤ 99 </a:t>
            </a:r>
            <a:r>
              <a:rPr lang="en-AU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ea typeface="Arial" charset="0"/>
                <a:cs typeface="Courier New" pitchFamily="49" charset="0"/>
              </a:rPr>
              <a:t/>
            </a:r>
            <a:br>
              <a:rPr lang="en-AU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ea typeface="Arial" charset="0"/>
                <a:cs typeface="Courier New" pitchFamily="49" charset="0"/>
              </a:rPr>
            </a:br>
            <a:r>
              <a:rPr lang="en-AU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ea typeface="Arial" charset="0"/>
                <a:cs typeface="Courier New" pitchFamily="49" charset="0"/>
              </a:rPr>
              <a:t>  </a:t>
            </a:r>
            <a:r>
              <a:rPr lang="en-AU" sz="24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ea typeface="Arial" charset="0"/>
                <a:cs typeface="Courier New" pitchFamily="49" charset="0"/>
              </a:rPr>
              <a:t> for </a:t>
            </a:r>
            <a:r>
              <a:rPr lang="en-AU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ea typeface="Arial" charset="0"/>
                <a:cs typeface="Courier New" pitchFamily="49" charset="0"/>
              </a:rPr>
              <a:t>(</a:t>
            </a:r>
            <a:r>
              <a:rPr lang="en-AU" sz="2400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ea typeface="Arial" charset="0"/>
                <a:cs typeface="Courier New" pitchFamily="49" charset="0"/>
              </a:rPr>
              <a:t>i</a:t>
            </a:r>
            <a:r>
              <a:rPr lang="en-AU" sz="24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ea typeface="Arial" charset="0"/>
                <a:cs typeface="Courier New" pitchFamily="49" charset="0"/>
              </a:rPr>
              <a:t> = 1000*</a:t>
            </a:r>
            <a:r>
              <a:rPr lang="en-AU" sz="2400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ea typeface="Arial" charset="0"/>
                <a:cs typeface="Courier New" pitchFamily="49" charset="0"/>
              </a:rPr>
              <a:t>Pn</a:t>
            </a:r>
            <a:r>
              <a:rPr lang="en-AU" sz="24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ea typeface="Arial" charset="0"/>
                <a:cs typeface="Courier New" pitchFamily="49" charset="0"/>
              </a:rPr>
              <a:t>;</a:t>
            </a:r>
            <a:r>
              <a:rPr lang="en-AU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ea typeface="Arial" charset="0"/>
                <a:cs typeface="Courier New" pitchFamily="49" charset="0"/>
              </a:rPr>
              <a:t> </a:t>
            </a:r>
            <a:r>
              <a:rPr lang="en-AU" sz="24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ea typeface="Arial" charset="0"/>
                <a:cs typeface="Courier New" pitchFamily="49" charset="0"/>
              </a:rPr>
              <a:t/>
            </a:r>
            <a:br>
              <a:rPr lang="en-AU" sz="24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ea typeface="Arial" charset="0"/>
                <a:cs typeface="Courier New" pitchFamily="49" charset="0"/>
              </a:rPr>
            </a:br>
            <a:r>
              <a:rPr lang="en-AU" sz="24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ea typeface="Arial" charset="0"/>
                <a:cs typeface="Courier New" pitchFamily="49" charset="0"/>
              </a:rPr>
              <a:t>        </a:t>
            </a:r>
            <a:r>
              <a:rPr lang="en-AU" sz="2400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ea typeface="Arial" charset="0"/>
                <a:cs typeface="Courier New" pitchFamily="49" charset="0"/>
              </a:rPr>
              <a:t>i</a:t>
            </a:r>
            <a:r>
              <a:rPr lang="en-AU" sz="24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ea typeface="Arial" charset="0"/>
                <a:cs typeface="Courier New" pitchFamily="49" charset="0"/>
              </a:rPr>
              <a:t> &lt; 1000</a:t>
            </a:r>
            <a:r>
              <a:rPr lang="en-AU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ea typeface="Arial" charset="0"/>
                <a:cs typeface="Courier New" pitchFamily="49" charset="0"/>
              </a:rPr>
              <a:t>*(Pn+1</a:t>
            </a:r>
            <a:r>
              <a:rPr lang="en-AU" sz="24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ea typeface="Arial" charset="0"/>
                <a:cs typeface="Courier New" pitchFamily="49" charset="0"/>
              </a:rPr>
              <a:t>); </a:t>
            </a:r>
            <a:r>
              <a:rPr lang="en-AU" sz="2400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ea typeface="Arial" charset="0"/>
                <a:cs typeface="Courier New" pitchFamily="49" charset="0"/>
              </a:rPr>
              <a:t>i</a:t>
            </a:r>
            <a:r>
              <a:rPr lang="en-AU" sz="24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ea typeface="Arial" charset="0"/>
                <a:cs typeface="Courier New" pitchFamily="49" charset="0"/>
              </a:rPr>
              <a:t> = </a:t>
            </a:r>
            <a:r>
              <a:rPr lang="en-AU" sz="2400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ea typeface="Arial" charset="0"/>
                <a:cs typeface="Courier New" pitchFamily="49" charset="0"/>
              </a:rPr>
              <a:t>i</a:t>
            </a:r>
            <a:r>
              <a:rPr lang="en-AU" sz="24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ea typeface="Arial" charset="0"/>
                <a:cs typeface="Courier New" pitchFamily="49" charset="0"/>
              </a:rPr>
              <a:t> + 1</a:t>
            </a:r>
            <a:r>
              <a:rPr lang="en-AU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ea typeface="Arial" charset="0"/>
                <a:cs typeface="Courier New" pitchFamily="49" charset="0"/>
              </a:rPr>
              <a:t>)</a:t>
            </a:r>
            <a:br>
              <a:rPr lang="en-AU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ea typeface="Arial" charset="0"/>
                <a:cs typeface="Courier New" pitchFamily="49" charset="0"/>
              </a:rPr>
            </a:br>
            <a:r>
              <a:rPr lang="en-AU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ea typeface="Arial" charset="0"/>
                <a:cs typeface="Courier New" pitchFamily="49" charset="0"/>
              </a:rPr>
              <a:t>    </a:t>
            </a:r>
            <a:r>
              <a:rPr lang="en-AU" sz="24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ea typeface="Arial" charset="0"/>
                <a:cs typeface="Courier New" pitchFamily="49" charset="0"/>
              </a:rPr>
              <a:t>  sum[</a:t>
            </a:r>
            <a:r>
              <a:rPr lang="en-AU" sz="2400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ea typeface="Arial" charset="0"/>
                <a:cs typeface="Courier New" pitchFamily="49" charset="0"/>
              </a:rPr>
              <a:t>Pn</a:t>
            </a:r>
            <a:r>
              <a:rPr lang="en-AU" sz="24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ea typeface="Arial" charset="0"/>
                <a:cs typeface="Courier New" pitchFamily="49" charset="0"/>
              </a:rPr>
              <a:t>] = sum[</a:t>
            </a:r>
            <a:r>
              <a:rPr lang="en-AU" sz="2400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ea typeface="Arial" charset="0"/>
                <a:cs typeface="Courier New" pitchFamily="49" charset="0"/>
              </a:rPr>
              <a:t>Pn</a:t>
            </a:r>
            <a:r>
              <a:rPr lang="en-AU" sz="24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ea typeface="Arial" charset="0"/>
                <a:cs typeface="Courier New" pitchFamily="49" charset="0"/>
              </a:rPr>
              <a:t>] + A[</a:t>
            </a:r>
            <a:r>
              <a:rPr lang="en-AU" sz="2400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ea typeface="Arial" charset="0"/>
                <a:cs typeface="Courier New" pitchFamily="49" charset="0"/>
              </a:rPr>
              <a:t>i</a:t>
            </a:r>
            <a:r>
              <a:rPr lang="en-AU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Courier New" pitchFamily="49" charset="0"/>
                <a:ea typeface="Arial" charset="0"/>
                <a:cs typeface="Courier New" pitchFamily="49" charset="0"/>
              </a:rPr>
              <a:t>];</a:t>
            </a:r>
          </a:p>
          <a:p>
            <a:pPr>
              <a:lnSpc>
                <a:spcPct val="90000"/>
              </a:lnSpc>
            </a:pPr>
            <a:endParaRPr lang="en-AU" sz="1100" dirty="0" smtClean="0">
              <a:ea typeface="Arial" charset="0"/>
              <a:cs typeface="Arial" charset="0"/>
            </a:endParaRPr>
          </a:p>
          <a:p>
            <a:r>
              <a:rPr lang="en-AU" sz="2800" b="1" dirty="0" smtClean="0">
                <a:ea typeface="Arial" charset="0"/>
                <a:cs typeface="Arial" charset="0"/>
              </a:rPr>
              <a:t>Phase II</a:t>
            </a:r>
            <a:r>
              <a:rPr lang="en-AU" sz="2800" dirty="0" smtClean="0">
                <a:ea typeface="Arial" charset="0"/>
                <a:cs typeface="Arial" charset="0"/>
              </a:rPr>
              <a:t>: Add </a:t>
            </a:r>
            <a:r>
              <a:rPr lang="en-AU" sz="2800" dirty="0">
                <a:ea typeface="Arial" charset="0"/>
                <a:cs typeface="Arial" charset="0"/>
              </a:rPr>
              <a:t>these partial </a:t>
            </a:r>
            <a:r>
              <a:rPr lang="en-AU" sz="2800" dirty="0" smtClean="0">
                <a:ea typeface="Arial" charset="0"/>
                <a:cs typeface="Arial" charset="0"/>
              </a:rPr>
              <a:t>sums</a:t>
            </a:r>
            <a:endParaRPr lang="en-AU" sz="2800" dirty="0">
              <a:ea typeface="Arial" charset="0"/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en-AU" sz="2400" dirty="0">
                <a:ea typeface="Arial" charset="0"/>
                <a:cs typeface="Arial" charset="0"/>
              </a:rPr>
              <a:t>Reduction: divide and conquer</a:t>
            </a:r>
          </a:p>
          <a:p>
            <a:pPr lvl="1">
              <a:lnSpc>
                <a:spcPct val="90000"/>
              </a:lnSpc>
            </a:pPr>
            <a:r>
              <a:rPr lang="en-AU" sz="2400" dirty="0">
                <a:ea typeface="Arial" charset="0"/>
                <a:cs typeface="Arial" charset="0"/>
              </a:rPr>
              <a:t>Half the processors add pairs, then quarter, …</a:t>
            </a:r>
          </a:p>
          <a:p>
            <a:pPr lvl="1">
              <a:lnSpc>
                <a:spcPct val="90000"/>
              </a:lnSpc>
            </a:pPr>
            <a:r>
              <a:rPr lang="en-AU" sz="2400" dirty="0">
                <a:ea typeface="Arial" charset="0"/>
                <a:cs typeface="Arial" charset="0"/>
              </a:rPr>
              <a:t>Need to </a:t>
            </a:r>
            <a:r>
              <a:rPr lang="en-AU" sz="2400" b="1" dirty="0">
                <a:solidFill>
                  <a:srgbClr val="FF0000"/>
                </a:solidFill>
                <a:ea typeface="Arial" charset="0"/>
                <a:cs typeface="Arial" charset="0"/>
              </a:rPr>
              <a:t>synchronize</a:t>
            </a:r>
            <a:r>
              <a:rPr lang="en-AU" sz="2400" dirty="0">
                <a:ea typeface="Arial" charset="0"/>
                <a:cs typeface="Arial" charset="0"/>
              </a:rPr>
              <a:t> between reduction steps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3E4C-4642-794D-A2FD-70F6B81535F5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891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153400" cy="422275"/>
          </a:xfrm>
        </p:spPr>
        <p:txBody>
          <a:bodyPr/>
          <a:lstStyle/>
          <a:p>
            <a:r>
              <a:rPr lang="en-AU" dirty="0"/>
              <a:t>Example: Sum Reduction</a:t>
            </a:r>
          </a:p>
        </p:txBody>
      </p:sp>
      <p:pic>
        <p:nvPicPr>
          <p:cNvPr id="295940" name="Picture 4" descr="f07-03-P37449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457200"/>
            <a:ext cx="3810000" cy="2219325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3E4C-4642-794D-A2FD-70F6B81535F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85800" y="685800"/>
            <a:ext cx="2965450" cy="923330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Second Phase: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After each processor has computed its “local” sum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1828800"/>
            <a:ext cx="3321050" cy="646331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This code runs simultaneously on each core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685800" y="2895600"/>
            <a:ext cx="7888287" cy="3733800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AU" sz="2000" b="1" dirty="0" smtClean="0">
                <a:latin typeface="Courier New" pitchFamily="49" charset="0"/>
                <a:cs typeface="Courier New" pitchFamily="49" charset="0"/>
              </a:rPr>
              <a:t>half = 100;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AU" sz="2000" b="1" dirty="0" smtClean="0">
                <a:latin typeface="Courier New" pitchFamily="49" charset="0"/>
                <a:cs typeface="Courier New" pitchFamily="49" charset="0"/>
              </a:rPr>
              <a:t>repeat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AU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AU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synch();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AU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AU" sz="20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AU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AU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Proc</a:t>
            </a:r>
            <a:r>
              <a:rPr lang="en-AU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AU" sz="20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0 </a:t>
            </a:r>
            <a:r>
              <a:rPr lang="en-AU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sums extra element if there is one </a:t>
            </a:r>
            <a:r>
              <a:rPr lang="en-AU" sz="20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AU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/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AU" sz="20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AU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if (half%2 != 0 &amp;&amp; </a:t>
            </a:r>
            <a:r>
              <a:rPr lang="en-AU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Pn</a:t>
            </a:r>
            <a:r>
              <a:rPr lang="en-AU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== 0)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AU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 sum[0] = sum[0] + sum[half-1];  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AU" sz="2000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AU" sz="2000" b="1" dirty="0" smtClean="0">
                <a:latin typeface="Courier New" pitchFamily="49" charset="0"/>
                <a:cs typeface="Courier New" pitchFamily="49" charset="0"/>
              </a:rPr>
              <a:t>  half = half/2; /* dividing line on who sums */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AU" sz="2000" b="1" dirty="0" smtClean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AU" sz="2000" b="1" dirty="0" err="1" smtClean="0">
                <a:latin typeface="Courier New" pitchFamily="49" charset="0"/>
                <a:cs typeface="Courier New" pitchFamily="49" charset="0"/>
              </a:rPr>
              <a:t>Pn</a:t>
            </a:r>
            <a:r>
              <a:rPr lang="en-AU" sz="2000" b="1" dirty="0" smtClean="0">
                <a:latin typeface="Courier New" pitchFamily="49" charset="0"/>
                <a:cs typeface="Courier New" pitchFamily="49" charset="0"/>
              </a:rPr>
              <a:t> &lt; half) </a:t>
            </a:r>
            <a:br>
              <a:rPr lang="en-AU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AU" sz="2000" b="1" dirty="0" smtClean="0">
                <a:latin typeface="Courier New" pitchFamily="49" charset="0"/>
                <a:cs typeface="Courier New" pitchFamily="49" charset="0"/>
              </a:rPr>
              <a:t>   sum[</a:t>
            </a:r>
            <a:r>
              <a:rPr lang="en-AU" sz="2000" b="1" dirty="0" err="1" smtClean="0">
                <a:latin typeface="Courier New" pitchFamily="49" charset="0"/>
                <a:cs typeface="Courier New" pitchFamily="49" charset="0"/>
              </a:rPr>
              <a:t>Pn</a:t>
            </a:r>
            <a:r>
              <a:rPr lang="en-AU" sz="2000" b="1" dirty="0" smtClean="0">
                <a:latin typeface="Courier New" pitchFamily="49" charset="0"/>
                <a:cs typeface="Courier New" pitchFamily="49" charset="0"/>
              </a:rPr>
              <a:t>] = sum[</a:t>
            </a:r>
            <a:r>
              <a:rPr lang="en-AU" sz="2000" b="1" dirty="0" err="1" smtClean="0">
                <a:latin typeface="Courier New" pitchFamily="49" charset="0"/>
                <a:cs typeface="Courier New" pitchFamily="49" charset="0"/>
              </a:rPr>
              <a:t>Pn</a:t>
            </a:r>
            <a:r>
              <a:rPr lang="en-AU" sz="2000" b="1" dirty="0" smtClean="0">
                <a:latin typeface="Courier New" pitchFamily="49" charset="0"/>
                <a:cs typeface="Courier New" pitchFamily="49" charset="0"/>
              </a:rPr>
              <a:t>] + sum[</a:t>
            </a:r>
            <a:r>
              <a:rPr lang="en-AU" sz="2000" b="1" dirty="0" err="1" smtClean="0">
                <a:latin typeface="Courier New" pitchFamily="49" charset="0"/>
                <a:cs typeface="Courier New" pitchFamily="49" charset="0"/>
              </a:rPr>
              <a:t>Pn+half</a:t>
            </a:r>
            <a:r>
              <a:rPr lang="en-AU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AU" sz="2000" b="1" dirty="0" smtClean="0">
                <a:latin typeface="Courier New" pitchFamily="49" charset="0"/>
                <a:cs typeface="Courier New" pitchFamily="49" charset="0"/>
              </a:rPr>
              <a:t>until (half == 1);</a:t>
            </a:r>
            <a:endParaRPr lang="en-AU" sz="20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8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with 10 Processors</a:t>
            </a:r>
            <a:endParaRPr lang="en-US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1828800"/>
            <a:ext cx="7391400" cy="457200"/>
            <a:chOff x="480" y="768"/>
            <a:chExt cx="4656" cy="288"/>
          </a:xfrm>
        </p:grpSpPr>
        <p:sp>
          <p:nvSpPr>
            <p:cNvPr id="1898500" name="Oval 4"/>
            <p:cNvSpPr>
              <a:spLocks noChangeArrowheads="1"/>
            </p:cNvSpPr>
            <p:nvPr/>
          </p:nvSpPr>
          <p:spPr bwMode="auto">
            <a:xfrm>
              <a:off x="490" y="768"/>
              <a:ext cx="290" cy="28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898501" name="Text Box 5"/>
            <p:cNvSpPr txBox="1">
              <a:spLocks noChangeArrowheads="1"/>
            </p:cNvSpPr>
            <p:nvPr/>
          </p:nvSpPr>
          <p:spPr bwMode="auto">
            <a:xfrm>
              <a:off x="480" y="791"/>
              <a:ext cx="29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P0</a:t>
              </a:r>
            </a:p>
          </p:txBody>
        </p:sp>
        <p:sp>
          <p:nvSpPr>
            <p:cNvPr id="1898502" name="Oval 6"/>
            <p:cNvSpPr>
              <a:spLocks noChangeArrowheads="1"/>
            </p:cNvSpPr>
            <p:nvPr/>
          </p:nvSpPr>
          <p:spPr bwMode="auto">
            <a:xfrm>
              <a:off x="983" y="768"/>
              <a:ext cx="290" cy="28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898503" name="Text Box 7"/>
            <p:cNvSpPr txBox="1">
              <a:spLocks noChangeArrowheads="1"/>
            </p:cNvSpPr>
            <p:nvPr/>
          </p:nvSpPr>
          <p:spPr bwMode="auto">
            <a:xfrm>
              <a:off x="973" y="791"/>
              <a:ext cx="29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P1</a:t>
              </a:r>
            </a:p>
          </p:txBody>
        </p:sp>
        <p:sp>
          <p:nvSpPr>
            <p:cNvPr id="1898504" name="Oval 8"/>
            <p:cNvSpPr>
              <a:spLocks noChangeArrowheads="1"/>
            </p:cNvSpPr>
            <p:nvPr/>
          </p:nvSpPr>
          <p:spPr bwMode="auto">
            <a:xfrm>
              <a:off x="1466" y="768"/>
              <a:ext cx="290" cy="28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898505" name="Text Box 9"/>
            <p:cNvSpPr txBox="1">
              <a:spLocks noChangeArrowheads="1"/>
            </p:cNvSpPr>
            <p:nvPr/>
          </p:nvSpPr>
          <p:spPr bwMode="auto">
            <a:xfrm>
              <a:off x="1456" y="791"/>
              <a:ext cx="29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P2</a:t>
              </a:r>
            </a:p>
          </p:txBody>
        </p:sp>
        <p:sp>
          <p:nvSpPr>
            <p:cNvPr id="1898506" name="Oval 10"/>
            <p:cNvSpPr>
              <a:spLocks noChangeArrowheads="1"/>
            </p:cNvSpPr>
            <p:nvPr/>
          </p:nvSpPr>
          <p:spPr bwMode="auto">
            <a:xfrm>
              <a:off x="1949" y="768"/>
              <a:ext cx="290" cy="28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898507" name="Text Box 11"/>
            <p:cNvSpPr txBox="1">
              <a:spLocks noChangeArrowheads="1"/>
            </p:cNvSpPr>
            <p:nvPr/>
          </p:nvSpPr>
          <p:spPr bwMode="auto">
            <a:xfrm>
              <a:off x="1939" y="791"/>
              <a:ext cx="29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P3</a:t>
              </a:r>
            </a:p>
          </p:txBody>
        </p:sp>
        <p:sp>
          <p:nvSpPr>
            <p:cNvPr id="1898508" name="Oval 12"/>
            <p:cNvSpPr>
              <a:spLocks noChangeArrowheads="1"/>
            </p:cNvSpPr>
            <p:nvPr/>
          </p:nvSpPr>
          <p:spPr bwMode="auto">
            <a:xfrm>
              <a:off x="2432" y="768"/>
              <a:ext cx="289" cy="28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898509" name="Text Box 13"/>
            <p:cNvSpPr txBox="1">
              <a:spLocks noChangeArrowheads="1"/>
            </p:cNvSpPr>
            <p:nvPr/>
          </p:nvSpPr>
          <p:spPr bwMode="auto">
            <a:xfrm>
              <a:off x="2422" y="791"/>
              <a:ext cx="29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P4</a:t>
              </a:r>
            </a:p>
          </p:txBody>
        </p:sp>
        <p:sp>
          <p:nvSpPr>
            <p:cNvPr id="1898510" name="Oval 14"/>
            <p:cNvSpPr>
              <a:spLocks noChangeArrowheads="1"/>
            </p:cNvSpPr>
            <p:nvPr/>
          </p:nvSpPr>
          <p:spPr bwMode="auto">
            <a:xfrm>
              <a:off x="2915" y="768"/>
              <a:ext cx="289" cy="28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898511" name="Text Box 15"/>
            <p:cNvSpPr txBox="1">
              <a:spLocks noChangeArrowheads="1"/>
            </p:cNvSpPr>
            <p:nvPr/>
          </p:nvSpPr>
          <p:spPr bwMode="auto">
            <a:xfrm>
              <a:off x="2905" y="791"/>
              <a:ext cx="29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P5</a:t>
              </a:r>
            </a:p>
          </p:txBody>
        </p:sp>
        <p:sp>
          <p:nvSpPr>
            <p:cNvPr id="1898512" name="Oval 16"/>
            <p:cNvSpPr>
              <a:spLocks noChangeArrowheads="1"/>
            </p:cNvSpPr>
            <p:nvPr/>
          </p:nvSpPr>
          <p:spPr bwMode="auto">
            <a:xfrm>
              <a:off x="3398" y="768"/>
              <a:ext cx="289" cy="28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898513" name="Text Box 17"/>
            <p:cNvSpPr txBox="1">
              <a:spLocks noChangeArrowheads="1"/>
            </p:cNvSpPr>
            <p:nvPr/>
          </p:nvSpPr>
          <p:spPr bwMode="auto">
            <a:xfrm>
              <a:off x="3387" y="791"/>
              <a:ext cx="29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P6</a:t>
              </a:r>
            </a:p>
          </p:txBody>
        </p:sp>
        <p:sp>
          <p:nvSpPr>
            <p:cNvPr id="1898514" name="Oval 18"/>
            <p:cNvSpPr>
              <a:spLocks noChangeArrowheads="1"/>
            </p:cNvSpPr>
            <p:nvPr/>
          </p:nvSpPr>
          <p:spPr bwMode="auto">
            <a:xfrm>
              <a:off x="3880" y="768"/>
              <a:ext cx="290" cy="28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898515" name="Text Box 19"/>
            <p:cNvSpPr txBox="1">
              <a:spLocks noChangeArrowheads="1"/>
            </p:cNvSpPr>
            <p:nvPr/>
          </p:nvSpPr>
          <p:spPr bwMode="auto">
            <a:xfrm>
              <a:off x="3870" y="791"/>
              <a:ext cx="29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P7</a:t>
              </a:r>
            </a:p>
          </p:txBody>
        </p:sp>
        <p:sp>
          <p:nvSpPr>
            <p:cNvPr id="1898516" name="Oval 20"/>
            <p:cNvSpPr>
              <a:spLocks noChangeArrowheads="1"/>
            </p:cNvSpPr>
            <p:nvPr/>
          </p:nvSpPr>
          <p:spPr bwMode="auto">
            <a:xfrm>
              <a:off x="4363" y="768"/>
              <a:ext cx="290" cy="28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898517" name="Text Box 21"/>
            <p:cNvSpPr txBox="1">
              <a:spLocks noChangeArrowheads="1"/>
            </p:cNvSpPr>
            <p:nvPr/>
          </p:nvSpPr>
          <p:spPr bwMode="auto">
            <a:xfrm>
              <a:off x="4353" y="791"/>
              <a:ext cx="29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P8</a:t>
              </a:r>
            </a:p>
          </p:txBody>
        </p:sp>
        <p:sp>
          <p:nvSpPr>
            <p:cNvPr id="1898518" name="Oval 22"/>
            <p:cNvSpPr>
              <a:spLocks noChangeArrowheads="1"/>
            </p:cNvSpPr>
            <p:nvPr/>
          </p:nvSpPr>
          <p:spPr bwMode="auto">
            <a:xfrm>
              <a:off x="4846" y="768"/>
              <a:ext cx="290" cy="28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898519" name="Text Box 23"/>
            <p:cNvSpPr txBox="1">
              <a:spLocks noChangeArrowheads="1"/>
            </p:cNvSpPr>
            <p:nvPr/>
          </p:nvSpPr>
          <p:spPr bwMode="auto">
            <a:xfrm>
              <a:off x="4836" y="791"/>
              <a:ext cx="29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P9</a:t>
              </a:r>
            </a:p>
          </p:txBody>
        </p:sp>
      </p:grp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228600" y="1219200"/>
            <a:ext cx="7927975" cy="307975"/>
            <a:chOff x="288" y="576"/>
            <a:chExt cx="4994" cy="194"/>
          </a:xfrm>
        </p:grpSpPr>
        <p:sp>
          <p:nvSpPr>
            <p:cNvPr id="1898521" name="Text Box 25"/>
            <p:cNvSpPr txBox="1">
              <a:spLocks noChangeArrowheads="1"/>
            </p:cNvSpPr>
            <p:nvPr/>
          </p:nvSpPr>
          <p:spPr bwMode="auto">
            <a:xfrm>
              <a:off x="288" y="576"/>
              <a:ext cx="530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sum[P0]</a:t>
              </a:r>
            </a:p>
          </p:txBody>
        </p:sp>
        <p:sp>
          <p:nvSpPr>
            <p:cNvPr id="1898522" name="Text Box 26"/>
            <p:cNvSpPr txBox="1">
              <a:spLocks noChangeArrowheads="1"/>
            </p:cNvSpPr>
            <p:nvPr/>
          </p:nvSpPr>
          <p:spPr bwMode="auto">
            <a:xfrm>
              <a:off x="768" y="576"/>
              <a:ext cx="530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sum[P1]</a:t>
              </a:r>
            </a:p>
          </p:txBody>
        </p:sp>
        <p:sp>
          <p:nvSpPr>
            <p:cNvPr id="1898523" name="Text Box 27"/>
            <p:cNvSpPr txBox="1">
              <a:spLocks noChangeArrowheads="1"/>
            </p:cNvSpPr>
            <p:nvPr/>
          </p:nvSpPr>
          <p:spPr bwMode="auto">
            <a:xfrm>
              <a:off x="1248" y="576"/>
              <a:ext cx="530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sum[P2]</a:t>
              </a:r>
            </a:p>
          </p:txBody>
        </p:sp>
        <p:sp>
          <p:nvSpPr>
            <p:cNvPr id="1898524" name="Text Box 28"/>
            <p:cNvSpPr txBox="1">
              <a:spLocks noChangeArrowheads="1"/>
            </p:cNvSpPr>
            <p:nvPr/>
          </p:nvSpPr>
          <p:spPr bwMode="auto">
            <a:xfrm>
              <a:off x="1776" y="576"/>
              <a:ext cx="530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sum[P3]</a:t>
              </a:r>
            </a:p>
          </p:txBody>
        </p:sp>
        <p:sp>
          <p:nvSpPr>
            <p:cNvPr id="1898525" name="Text Box 29"/>
            <p:cNvSpPr txBox="1">
              <a:spLocks noChangeArrowheads="1"/>
            </p:cNvSpPr>
            <p:nvPr/>
          </p:nvSpPr>
          <p:spPr bwMode="auto">
            <a:xfrm>
              <a:off x="2256" y="576"/>
              <a:ext cx="530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sum[P4]</a:t>
              </a:r>
            </a:p>
          </p:txBody>
        </p:sp>
        <p:sp>
          <p:nvSpPr>
            <p:cNvPr id="1898526" name="Text Box 30"/>
            <p:cNvSpPr txBox="1">
              <a:spLocks noChangeArrowheads="1"/>
            </p:cNvSpPr>
            <p:nvPr/>
          </p:nvSpPr>
          <p:spPr bwMode="auto">
            <a:xfrm>
              <a:off x="2736" y="576"/>
              <a:ext cx="530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sum[P5]</a:t>
              </a:r>
            </a:p>
          </p:txBody>
        </p:sp>
        <p:sp>
          <p:nvSpPr>
            <p:cNvPr id="1898527" name="Text Box 31"/>
            <p:cNvSpPr txBox="1">
              <a:spLocks noChangeArrowheads="1"/>
            </p:cNvSpPr>
            <p:nvPr/>
          </p:nvSpPr>
          <p:spPr bwMode="auto">
            <a:xfrm>
              <a:off x="3216" y="576"/>
              <a:ext cx="530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sum[P6]</a:t>
              </a:r>
            </a:p>
          </p:txBody>
        </p:sp>
        <p:sp>
          <p:nvSpPr>
            <p:cNvPr id="1898528" name="Text Box 32"/>
            <p:cNvSpPr txBox="1">
              <a:spLocks noChangeArrowheads="1"/>
            </p:cNvSpPr>
            <p:nvPr/>
          </p:nvSpPr>
          <p:spPr bwMode="auto">
            <a:xfrm>
              <a:off x="3744" y="576"/>
              <a:ext cx="530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sum[P7]</a:t>
              </a:r>
            </a:p>
          </p:txBody>
        </p:sp>
        <p:sp>
          <p:nvSpPr>
            <p:cNvPr id="1898529" name="Text Box 33"/>
            <p:cNvSpPr txBox="1">
              <a:spLocks noChangeArrowheads="1"/>
            </p:cNvSpPr>
            <p:nvPr/>
          </p:nvSpPr>
          <p:spPr bwMode="auto">
            <a:xfrm>
              <a:off x="4224" y="576"/>
              <a:ext cx="530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sum[P8]</a:t>
              </a:r>
            </a:p>
          </p:txBody>
        </p:sp>
        <p:sp>
          <p:nvSpPr>
            <p:cNvPr id="1898530" name="Text Box 34"/>
            <p:cNvSpPr txBox="1">
              <a:spLocks noChangeArrowheads="1"/>
            </p:cNvSpPr>
            <p:nvPr/>
          </p:nvSpPr>
          <p:spPr bwMode="auto">
            <a:xfrm>
              <a:off x="4752" y="576"/>
              <a:ext cx="530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sum[P9]</a:t>
              </a:r>
            </a:p>
          </p:txBody>
        </p:sp>
      </p:grpSp>
      <p:grpSp>
        <p:nvGrpSpPr>
          <p:cNvPr id="4" name="Group 74"/>
          <p:cNvGrpSpPr>
            <a:grpSpLocks/>
          </p:cNvGrpSpPr>
          <p:nvPr/>
        </p:nvGrpSpPr>
        <p:grpSpPr bwMode="auto">
          <a:xfrm>
            <a:off x="533400" y="3962400"/>
            <a:ext cx="476250" cy="457200"/>
            <a:chOff x="336" y="2496"/>
            <a:chExt cx="300" cy="288"/>
          </a:xfrm>
        </p:grpSpPr>
        <p:sp>
          <p:nvSpPr>
            <p:cNvPr id="1898531" name="Oval 35"/>
            <p:cNvSpPr>
              <a:spLocks noChangeArrowheads="1"/>
            </p:cNvSpPr>
            <p:nvPr/>
          </p:nvSpPr>
          <p:spPr bwMode="auto">
            <a:xfrm>
              <a:off x="346" y="2496"/>
              <a:ext cx="290" cy="28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898532" name="Text Box 36"/>
            <p:cNvSpPr txBox="1">
              <a:spLocks noChangeArrowheads="1"/>
            </p:cNvSpPr>
            <p:nvPr/>
          </p:nvSpPr>
          <p:spPr bwMode="auto">
            <a:xfrm>
              <a:off x="336" y="2519"/>
              <a:ext cx="29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P0</a:t>
              </a:r>
            </a:p>
          </p:txBody>
        </p:sp>
      </p:grpSp>
      <p:grpSp>
        <p:nvGrpSpPr>
          <p:cNvPr id="5" name="Group 72"/>
          <p:cNvGrpSpPr>
            <a:grpSpLocks/>
          </p:cNvGrpSpPr>
          <p:nvPr/>
        </p:nvGrpSpPr>
        <p:grpSpPr bwMode="auto">
          <a:xfrm>
            <a:off x="533400" y="2895600"/>
            <a:ext cx="3581400" cy="457200"/>
            <a:chOff x="336" y="1824"/>
            <a:chExt cx="2256" cy="288"/>
          </a:xfrm>
        </p:grpSpPr>
        <p:sp>
          <p:nvSpPr>
            <p:cNvPr id="1898533" name="Oval 37"/>
            <p:cNvSpPr>
              <a:spLocks noChangeArrowheads="1"/>
            </p:cNvSpPr>
            <p:nvPr/>
          </p:nvSpPr>
          <p:spPr bwMode="auto">
            <a:xfrm>
              <a:off x="346" y="1824"/>
              <a:ext cx="290" cy="28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898534" name="Text Box 38"/>
            <p:cNvSpPr txBox="1">
              <a:spLocks noChangeArrowheads="1"/>
            </p:cNvSpPr>
            <p:nvPr/>
          </p:nvSpPr>
          <p:spPr bwMode="auto">
            <a:xfrm>
              <a:off x="336" y="1847"/>
              <a:ext cx="29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P0</a:t>
              </a:r>
            </a:p>
          </p:txBody>
        </p:sp>
        <p:sp>
          <p:nvSpPr>
            <p:cNvPr id="1898535" name="Oval 39"/>
            <p:cNvSpPr>
              <a:spLocks noChangeArrowheads="1"/>
            </p:cNvSpPr>
            <p:nvPr/>
          </p:nvSpPr>
          <p:spPr bwMode="auto">
            <a:xfrm>
              <a:off x="862" y="1824"/>
              <a:ext cx="290" cy="28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898536" name="Text Box 40"/>
            <p:cNvSpPr txBox="1">
              <a:spLocks noChangeArrowheads="1"/>
            </p:cNvSpPr>
            <p:nvPr/>
          </p:nvSpPr>
          <p:spPr bwMode="auto">
            <a:xfrm>
              <a:off x="852" y="1847"/>
              <a:ext cx="29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P1</a:t>
              </a:r>
            </a:p>
          </p:txBody>
        </p:sp>
        <p:sp>
          <p:nvSpPr>
            <p:cNvPr id="1898537" name="Oval 41"/>
            <p:cNvSpPr>
              <a:spLocks noChangeArrowheads="1"/>
            </p:cNvSpPr>
            <p:nvPr/>
          </p:nvSpPr>
          <p:spPr bwMode="auto">
            <a:xfrm>
              <a:off x="1354" y="1824"/>
              <a:ext cx="290" cy="28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898538" name="Text Box 42"/>
            <p:cNvSpPr txBox="1">
              <a:spLocks noChangeArrowheads="1"/>
            </p:cNvSpPr>
            <p:nvPr/>
          </p:nvSpPr>
          <p:spPr bwMode="auto">
            <a:xfrm>
              <a:off x="1344" y="1847"/>
              <a:ext cx="29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P2</a:t>
              </a:r>
            </a:p>
          </p:txBody>
        </p:sp>
        <p:sp>
          <p:nvSpPr>
            <p:cNvPr id="1898539" name="Oval 43"/>
            <p:cNvSpPr>
              <a:spLocks noChangeArrowheads="1"/>
            </p:cNvSpPr>
            <p:nvPr/>
          </p:nvSpPr>
          <p:spPr bwMode="auto">
            <a:xfrm>
              <a:off x="1834" y="1824"/>
              <a:ext cx="290" cy="28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898540" name="Text Box 44"/>
            <p:cNvSpPr txBox="1">
              <a:spLocks noChangeArrowheads="1"/>
            </p:cNvSpPr>
            <p:nvPr/>
          </p:nvSpPr>
          <p:spPr bwMode="auto">
            <a:xfrm>
              <a:off x="1824" y="1847"/>
              <a:ext cx="29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P3</a:t>
              </a:r>
            </a:p>
          </p:txBody>
        </p:sp>
        <p:sp>
          <p:nvSpPr>
            <p:cNvPr id="1898541" name="Oval 45"/>
            <p:cNvSpPr>
              <a:spLocks noChangeArrowheads="1"/>
            </p:cNvSpPr>
            <p:nvPr/>
          </p:nvSpPr>
          <p:spPr bwMode="auto">
            <a:xfrm>
              <a:off x="2302" y="1824"/>
              <a:ext cx="290" cy="28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898542" name="Text Box 46"/>
            <p:cNvSpPr txBox="1">
              <a:spLocks noChangeArrowheads="1"/>
            </p:cNvSpPr>
            <p:nvPr/>
          </p:nvSpPr>
          <p:spPr bwMode="auto">
            <a:xfrm>
              <a:off x="2292" y="1847"/>
              <a:ext cx="29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P4</a:t>
              </a:r>
            </a:p>
          </p:txBody>
        </p:sp>
      </p:grpSp>
      <p:sp>
        <p:nvSpPr>
          <p:cNvPr id="1898543" name="Line 47"/>
          <p:cNvSpPr>
            <a:spLocks noChangeShapeType="1"/>
          </p:cNvSpPr>
          <p:nvPr/>
        </p:nvSpPr>
        <p:spPr bwMode="auto">
          <a:xfrm>
            <a:off x="762000" y="22860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898544" name="Line 48"/>
          <p:cNvSpPr>
            <a:spLocks noChangeShapeType="1"/>
          </p:cNvSpPr>
          <p:nvPr/>
        </p:nvSpPr>
        <p:spPr bwMode="auto">
          <a:xfrm>
            <a:off x="1600200" y="22860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898545" name="Line 49"/>
          <p:cNvSpPr>
            <a:spLocks noChangeShapeType="1"/>
          </p:cNvSpPr>
          <p:nvPr/>
        </p:nvSpPr>
        <p:spPr bwMode="auto">
          <a:xfrm>
            <a:off x="2362200" y="22860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898546" name="Line 50"/>
          <p:cNvSpPr>
            <a:spLocks noChangeShapeType="1"/>
          </p:cNvSpPr>
          <p:nvPr/>
        </p:nvSpPr>
        <p:spPr bwMode="auto">
          <a:xfrm>
            <a:off x="3124200" y="22860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898547" name="Line 51"/>
          <p:cNvSpPr>
            <a:spLocks noChangeShapeType="1"/>
          </p:cNvSpPr>
          <p:nvPr/>
        </p:nvSpPr>
        <p:spPr bwMode="auto">
          <a:xfrm>
            <a:off x="3886200" y="22860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898548" name="Line 52"/>
          <p:cNvSpPr>
            <a:spLocks noChangeShapeType="1"/>
          </p:cNvSpPr>
          <p:nvPr/>
        </p:nvSpPr>
        <p:spPr bwMode="auto">
          <a:xfrm flipH="1">
            <a:off x="762000" y="2286000"/>
            <a:ext cx="3810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898549" name="Line 53"/>
          <p:cNvSpPr>
            <a:spLocks noChangeShapeType="1"/>
          </p:cNvSpPr>
          <p:nvPr/>
        </p:nvSpPr>
        <p:spPr bwMode="auto">
          <a:xfrm flipH="1">
            <a:off x="1600200" y="2286000"/>
            <a:ext cx="3810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898550" name="Line 54"/>
          <p:cNvSpPr>
            <a:spLocks noChangeShapeType="1"/>
          </p:cNvSpPr>
          <p:nvPr/>
        </p:nvSpPr>
        <p:spPr bwMode="auto">
          <a:xfrm flipH="1">
            <a:off x="2362200" y="2286000"/>
            <a:ext cx="3810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898551" name="Line 55"/>
          <p:cNvSpPr>
            <a:spLocks noChangeShapeType="1"/>
          </p:cNvSpPr>
          <p:nvPr/>
        </p:nvSpPr>
        <p:spPr bwMode="auto">
          <a:xfrm flipH="1">
            <a:off x="3124200" y="2286000"/>
            <a:ext cx="3810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898552" name="Line 56"/>
          <p:cNvSpPr>
            <a:spLocks noChangeShapeType="1"/>
          </p:cNvSpPr>
          <p:nvPr/>
        </p:nvSpPr>
        <p:spPr bwMode="auto">
          <a:xfrm flipH="1">
            <a:off x="3886200" y="2286000"/>
            <a:ext cx="3810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898553" name="Text Box 57"/>
          <p:cNvSpPr txBox="1">
            <a:spLocks noChangeArrowheads="1"/>
          </p:cNvSpPr>
          <p:nvPr/>
        </p:nvSpPr>
        <p:spPr bwMode="auto">
          <a:xfrm>
            <a:off x="8001000" y="1905000"/>
            <a:ext cx="9699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half = 10</a:t>
            </a:r>
          </a:p>
        </p:txBody>
      </p:sp>
      <p:sp>
        <p:nvSpPr>
          <p:cNvPr id="1898554" name="Text Box 58"/>
          <p:cNvSpPr txBox="1">
            <a:spLocks noChangeArrowheads="1"/>
          </p:cNvSpPr>
          <p:nvPr/>
        </p:nvSpPr>
        <p:spPr bwMode="auto">
          <a:xfrm>
            <a:off x="7981950" y="2895600"/>
            <a:ext cx="8572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half = 5</a:t>
            </a:r>
          </a:p>
        </p:txBody>
      </p:sp>
      <p:grpSp>
        <p:nvGrpSpPr>
          <p:cNvPr id="6" name="Group 73"/>
          <p:cNvGrpSpPr>
            <a:grpSpLocks/>
          </p:cNvGrpSpPr>
          <p:nvPr/>
        </p:nvGrpSpPr>
        <p:grpSpPr bwMode="auto">
          <a:xfrm>
            <a:off x="762000" y="3352800"/>
            <a:ext cx="3124200" cy="609600"/>
            <a:chOff x="480" y="2112"/>
            <a:chExt cx="1968" cy="384"/>
          </a:xfrm>
        </p:grpSpPr>
        <p:sp>
          <p:nvSpPr>
            <p:cNvPr id="1898555" name="Line 59"/>
            <p:cNvSpPr>
              <a:spLocks noChangeShapeType="1"/>
            </p:cNvSpPr>
            <p:nvPr/>
          </p:nvSpPr>
          <p:spPr bwMode="auto">
            <a:xfrm>
              <a:off x="480" y="2112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98556" name="Line 60"/>
            <p:cNvSpPr>
              <a:spLocks noChangeShapeType="1"/>
            </p:cNvSpPr>
            <p:nvPr/>
          </p:nvSpPr>
          <p:spPr bwMode="auto">
            <a:xfrm flipH="1">
              <a:off x="480" y="2112"/>
              <a:ext cx="1968" cy="384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7" name="Group 76"/>
          <p:cNvGrpSpPr>
            <a:grpSpLocks/>
          </p:cNvGrpSpPr>
          <p:nvPr/>
        </p:nvGrpSpPr>
        <p:grpSpPr bwMode="auto">
          <a:xfrm>
            <a:off x="1371600" y="3962400"/>
            <a:ext cx="476250" cy="457200"/>
            <a:chOff x="864" y="2496"/>
            <a:chExt cx="300" cy="288"/>
          </a:xfrm>
        </p:grpSpPr>
        <p:sp>
          <p:nvSpPr>
            <p:cNvPr id="1898557" name="Oval 61"/>
            <p:cNvSpPr>
              <a:spLocks noChangeArrowheads="1"/>
            </p:cNvSpPr>
            <p:nvPr/>
          </p:nvSpPr>
          <p:spPr bwMode="auto">
            <a:xfrm>
              <a:off x="874" y="2496"/>
              <a:ext cx="290" cy="28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898558" name="Text Box 62"/>
            <p:cNvSpPr txBox="1">
              <a:spLocks noChangeArrowheads="1"/>
            </p:cNvSpPr>
            <p:nvPr/>
          </p:nvSpPr>
          <p:spPr bwMode="auto">
            <a:xfrm>
              <a:off x="864" y="2519"/>
              <a:ext cx="29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P1</a:t>
              </a:r>
            </a:p>
          </p:txBody>
        </p:sp>
      </p:grpSp>
      <p:sp>
        <p:nvSpPr>
          <p:cNvPr id="1898559" name="Line 63"/>
          <p:cNvSpPr>
            <a:spLocks noChangeShapeType="1"/>
          </p:cNvSpPr>
          <p:nvPr/>
        </p:nvSpPr>
        <p:spPr bwMode="auto">
          <a:xfrm>
            <a:off x="1600200" y="33528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898560" name="Text Box 64"/>
          <p:cNvSpPr txBox="1">
            <a:spLocks noChangeArrowheads="1"/>
          </p:cNvSpPr>
          <p:nvPr/>
        </p:nvSpPr>
        <p:spPr bwMode="auto">
          <a:xfrm>
            <a:off x="7924800" y="4038600"/>
            <a:ext cx="8572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half = 2</a:t>
            </a:r>
          </a:p>
        </p:txBody>
      </p:sp>
      <p:sp>
        <p:nvSpPr>
          <p:cNvPr id="1898561" name="Line 65"/>
          <p:cNvSpPr>
            <a:spLocks noChangeShapeType="1"/>
          </p:cNvSpPr>
          <p:nvPr/>
        </p:nvSpPr>
        <p:spPr bwMode="auto">
          <a:xfrm flipH="1">
            <a:off x="1600200" y="3352800"/>
            <a:ext cx="1600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898562" name="Line 66"/>
          <p:cNvSpPr>
            <a:spLocks noChangeShapeType="1"/>
          </p:cNvSpPr>
          <p:nvPr/>
        </p:nvSpPr>
        <p:spPr bwMode="auto">
          <a:xfrm flipH="1">
            <a:off x="762000" y="3352800"/>
            <a:ext cx="1600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7"/>
          <p:cNvGrpSpPr>
            <a:grpSpLocks/>
          </p:cNvGrpSpPr>
          <p:nvPr/>
        </p:nvGrpSpPr>
        <p:grpSpPr bwMode="auto">
          <a:xfrm>
            <a:off x="533400" y="5029200"/>
            <a:ext cx="476250" cy="457200"/>
            <a:chOff x="336" y="3168"/>
            <a:chExt cx="300" cy="288"/>
          </a:xfrm>
        </p:grpSpPr>
        <p:sp>
          <p:nvSpPr>
            <p:cNvPr id="1898563" name="Oval 67"/>
            <p:cNvSpPr>
              <a:spLocks noChangeArrowheads="1"/>
            </p:cNvSpPr>
            <p:nvPr/>
          </p:nvSpPr>
          <p:spPr bwMode="auto">
            <a:xfrm>
              <a:off x="346" y="3168"/>
              <a:ext cx="290" cy="28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898564" name="Text Box 68"/>
            <p:cNvSpPr txBox="1">
              <a:spLocks noChangeArrowheads="1"/>
            </p:cNvSpPr>
            <p:nvPr/>
          </p:nvSpPr>
          <p:spPr bwMode="auto">
            <a:xfrm>
              <a:off x="336" y="3191"/>
              <a:ext cx="29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P0</a:t>
              </a:r>
            </a:p>
          </p:txBody>
        </p:sp>
      </p:grpSp>
      <p:sp>
        <p:nvSpPr>
          <p:cNvPr id="1898565" name="Line 69"/>
          <p:cNvSpPr>
            <a:spLocks noChangeShapeType="1"/>
          </p:cNvSpPr>
          <p:nvPr/>
        </p:nvSpPr>
        <p:spPr bwMode="auto">
          <a:xfrm>
            <a:off x="762000" y="44196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898566" name="Line 70"/>
          <p:cNvSpPr>
            <a:spLocks noChangeShapeType="1"/>
          </p:cNvSpPr>
          <p:nvPr/>
        </p:nvSpPr>
        <p:spPr bwMode="auto">
          <a:xfrm flipH="1">
            <a:off x="762000" y="4419600"/>
            <a:ext cx="838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898567" name="Text Box 71"/>
          <p:cNvSpPr txBox="1">
            <a:spLocks noChangeArrowheads="1"/>
          </p:cNvSpPr>
          <p:nvPr/>
        </p:nvSpPr>
        <p:spPr bwMode="auto">
          <a:xfrm>
            <a:off x="7924800" y="4953000"/>
            <a:ext cx="8572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half = 1</a:t>
            </a:r>
          </a:p>
        </p:txBody>
      </p:sp>
      <p:sp>
        <p:nvSpPr>
          <p:cNvPr id="1898571" name="Line 75"/>
          <p:cNvSpPr>
            <a:spLocks noChangeShapeType="1"/>
          </p:cNvSpPr>
          <p:nvPr/>
        </p:nvSpPr>
        <p:spPr bwMode="auto">
          <a:xfrm>
            <a:off x="762000" y="33528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83" name="Slide Number Placeholder 8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3E4C-4642-794D-A2FD-70F6B81535F5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8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898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8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898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8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898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89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8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898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898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898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898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898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898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8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8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898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8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1898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8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898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8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898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8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8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1898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8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1898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8543" grpId="0" animBg="1"/>
      <p:bldP spid="1898544" grpId="0" animBg="1"/>
      <p:bldP spid="1898545" grpId="0" animBg="1"/>
      <p:bldP spid="1898546" grpId="0" animBg="1"/>
      <p:bldP spid="1898547" grpId="0" animBg="1"/>
      <p:bldP spid="1898548" grpId="0" animBg="1"/>
      <p:bldP spid="1898549" grpId="0" animBg="1"/>
      <p:bldP spid="1898550" grpId="0" animBg="1"/>
      <p:bldP spid="1898551" grpId="0" animBg="1"/>
      <p:bldP spid="1898552" grpId="0" animBg="1"/>
      <p:bldP spid="1898554" grpId="0"/>
      <p:bldP spid="1898559" grpId="0" animBg="1"/>
      <p:bldP spid="1898560" grpId="0"/>
      <p:bldP spid="1898561" grpId="0" animBg="1"/>
      <p:bldP spid="1898562" grpId="0" animBg="1"/>
      <p:bldP spid="1898565" grpId="0" animBg="1"/>
      <p:bldP spid="1898566" grpId="0" animBg="1"/>
      <p:bldP spid="1898567" grpId="0"/>
      <p:bldP spid="189857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509000" cy="48387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3366FF"/>
                </a:solidFill>
              </a:rPr>
              <a:t>thread of execution</a:t>
            </a:r>
            <a:r>
              <a:rPr lang="en-US" dirty="0" smtClean="0"/>
              <a:t>: smallest unit of processing scheduled by operating system</a:t>
            </a:r>
          </a:p>
          <a:p>
            <a:r>
              <a:rPr lang="en-US" dirty="0" smtClean="0"/>
              <a:t>Threads have their own </a:t>
            </a:r>
            <a:r>
              <a:rPr lang="en-US" i="1" dirty="0" smtClean="0">
                <a:solidFill>
                  <a:srgbClr val="3366FF"/>
                </a:solidFill>
              </a:rPr>
              <a:t>state </a:t>
            </a:r>
            <a:r>
              <a:rPr lang="en-US" dirty="0"/>
              <a:t>or</a:t>
            </a:r>
            <a:r>
              <a:rPr lang="en-US" i="1" dirty="0" smtClean="0">
                <a:solidFill>
                  <a:srgbClr val="3366FF"/>
                </a:solidFill>
              </a:rPr>
              <a:t> context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Program counter, Register file, Stack pointer,</a:t>
            </a:r>
          </a:p>
          <a:p>
            <a:r>
              <a:rPr lang="en-US" dirty="0" smtClean="0"/>
              <a:t>Threads share a memory address space</a:t>
            </a:r>
          </a:p>
          <a:p>
            <a:r>
              <a:rPr lang="en-US" dirty="0"/>
              <a:t>Note: A “</a:t>
            </a:r>
            <a:r>
              <a:rPr lang="en-US" dirty="0">
                <a:solidFill>
                  <a:srgbClr val="FF0000"/>
                </a:solidFill>
              </a:rPr>
              <a:t>process</a:t>
            </a:r>
            <a:r>
              <a:rPr lang="en-US" dirty="0"/>
              <a:t>” is a heavier-weight construct, which has its own address space.   A process typically contains one or more threads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Not to be confused with a </a:t>
            </a:r>
            <a:r>
              <a:rPr lang="en-US" dirty="0" smtClean="0">
                <a:solidFill>
                  <a:srgbClr val="FF0000"/>
                </a:solidFill>
              </a:rPr>
              <a:t>processor</a:t>
            </a:r>
            <a:r>
              <a:rPr lang="en-US" dirty="0" smtClean="0"/>
              <a:t>, which is a physical device (i.e., a core)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3E4C-4642-794D-A2FD-70F6B81535F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2710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153400" cy="422275"/>
          </a:xfrm>
        </p:spPr>
        <p:txBody>
          <a:bodyPr/>
          <a:lstStyle/>
          <a:p>
            <a:r>
              <a:rPr lang="en-US" dirty="0" smtClean="0"/>
              <a:t>Memory Model for Multi-threading</a:t>
            </a:r>
            <a:endParaRPr lang="en-US" dirty="0"/>
          </a:p>
        </p:txBody>
      </p:sp>
      <p:pic>
        <p:nvPicPr>
          <p:cNvPr id="7" name="Content Placeholder 6" descr="Screen shot 2011-10-13 at 11.34.11 PM.png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3010" r="44437"/>
          <a:stretch/>
        </p:blipFill>
        <p:spPr>
          <a:xfrm>
            <a:off x="2349500" y="1409700"/>
            <a:ext cx="4546600" cy="4525963"/>
          </a:xfr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3E4C-4642-794D-A2FD-70F6B81535F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6096000"/>
            <a:ext cx="632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CAN BE SPECIFIED IN A LANGUAGE WITH MIMD SUPPORT – </a:t>
            </a:r>
            <a:br>
              <a:rPr lang="en-US" sz="1600" b="1" dirty="0" smtClean="0"/>
            </a:br>
            <a:r>
              <a:rPr lang="en-US" sz="1600" b="1" dirty="0" smtClean="0"/>
              <a:t>such as </a:t>
            </a:r>
            <a:r>
              <a:rPr lang="en-US" sz="1600" b="1" dirty="0" err="1" smtClean="0"/>
              <a:t>OpenMP</a:t>
            </a:r>
            <a:r>
              <a:rPr lang="en-US" sz="1600" b="1" dirty="0" smtClean="0"/>
              <a:t> and </a:t>
            </a:r>
            <a:r>
              <a:rPr lang="en-US" sz="1600" b="1" dirty="0" err="1" smtClean="0"/>
              <a:t>CilkPlus</a:t>
            </a:r>
            <a:r>
              <a:rPr lang="en-US" sz="1600" b="1" dirty="0" smtClean="0"/>
              <a:t> </a:t>
            </a:r>
            <a:endParaRPr lang="en-US" sz="1600" b="1" dirty="0"/>
          </a:p>
        </p:txBody>
      </p:sp>
      <p:grpSp>
        <p:nvGrpSpPr>
          <p:cNvPr id="10" name="Group 11"/>
          <p:cNvGrpSpPr/>
          <p:nvPr/>
        </p:nvGrpSpPr>
        <p:grpSpPr>
          <a:xfrm>
            <a:off x="304800" y="1143000"/>
            <a:ext cx="7708900" cy="4787900"/>
            <a:chOff x="279400" y="1282700"/>
            <a:chExt cx="7708900" cy="4787900"/>
          </a:xfrm>
        </p:grpSpPr>
        <p:sp>
          <p:nvSpPr>
            <p:cNvPr id="3" name="Oval 2"/>
            <p:cNvSpPr/>
            <p:nvPr/>
          </p:nvSpPr>
          <p:spPr>
            <a:xfrm>
              <a:off x="1752600" y="1282700"/>
              <a:ext cx="6235700" cy="4787900"/>
            </a:xfrm>
            <a:prstGeom prst="ellipse">
              <a:avLst/>
            </a:prstGeom>
            <a:noFill/>
            <a:ln w="34925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79400" y="1701800"/>
              <a:ext cx="17399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</a:rPr>
                <a:t>Process</a:t>
              </a:r>
            </a:p>
          </p:txBody>
        </p:sp>
        <p:cxnSp>
          <p:nvCxnSpPr>
            <p:cNvPr id="11" name="Straight Arrow Connector 10"/>
            <p:cNvCxnSpPr>
              <a:stCxn id="9" idx="2"/>
            </p:cNvCxnSpPr>
            <p:nvPr/>
          </p:nvCxnSpPr>
          <p:spPr>
            <a:xfrm>
              <a:off x="1149350" y="2225020"/>
              <a:ext cx="920750" cy="340381"/>
            </a:xfrm>
            <a:prstGeom prst="straightConnector1">
              <a:avLst/>
            </a:prstGeom>
            <a:noFill/>
            <a:ln w="34925">
              <a:solidFill>
                <a:srgbClr val="FF0000"/>
              </a:solidFill>
              <a:headEnd type="none"/>
              <a:tailEnd type="triangle" w="lg" len="lg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56685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jicse431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mjicse43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jicse43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icse43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icse43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icse43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icse43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icse43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icse43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3844</TotalTime>
  <Pages>47</Pages>
  <Words>1397</Words>
  <Application>Microsoft Office PowerPoint</Application>
  <PresentationFormat>Letter Paper (8.5x11 in)</PresentationFormat>
  <Paragraphs>286</Paragraphs>
  <Slides>22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mjicse431</vt:lpstr>
      <vt:lpstr>Image</vt:lpstr>
      <vt:lpstr>CS3350B  Computer Architecture  Winter 2015  Lecture 7.2: Multicore TLP (1)</vt:lpstr>
      <vt:lpstr>Review: Multiprocessor Systems (MIMD)</vt:lpstr>
      <vt:lpstr>Review</vt:lpstr>
      <vt:lpstr>Multiprocessors and You</vt:lpstr>
      <vt:lpstr>Example: Sum Reduction</vt:lpstr>
      <vt:lpstr>Example: Sum Reduction</vt:lpstr>
      <vt:lpstr>An Example with 10 Processors</vt:lpstr>
      <vt:lpstr>Threads</vt:lpstr>
      <vt:lpstr>Memory Model for Multi-threading</vt:lpstr>
      <vt:lpstr>Multithreading </vt:lpstr>
      <vt:lpstr>Multithreading vs. Multicore</vt:lpstr>
      <vt:lpstr>Data Races and Synchronization</vt:lpstr>
      <vt:lpstr>Slide 12</vt:lpstr>
      <vt:lpstr>Lock and Unlock Synchronization</vt:lpstr>
      <vt:lpstr>Possible Lock Implementation</vt:lpstr>
      <vt:lpstr>Possible Lock Problem</vt:lpstr>
      <vt:lpstr>Hardware-supported Synchronization</vt:lpstr>
      <vt:lpstr>Synchronization in MIPS </vt:lpstr>
      <vt:lpstr>Synchronization in MIPS Example</vt:lpstr>
      <vt:lpstr>Test-and-Set</vt:lpstr>
      <vt:lpstr>Test-and-Set in MIPS 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431. Computer Architecture</dc:title>
  <dc:subject>Lecture 04</dc:subject>
  <dc:creator>Janie Irwin</dc:creator>
  <cp:lastModifiedBy>yxie</cp:lastModifiedBy>
  <cp:revision>715</cp:revision>
  <cp:lastPrinted>1997-08-27T08:28:34Z</cp:lastPrinted>
  <dcterms:created xsi:type="dcterms:W3CDTF">1997-08-19T16:58:46Z</dcterms:created>
  <dcterms:modified xsi:type="dcterms:W3CDTF">2015-03-16T04:40:33Z</dcterms:modified>
</cp:coreProperties>
</file>