
<file path=[Content_Types].xml><?xml version="1.0" encoding="utf-8"?>
<Types xmlns="http://schemas.openxmlformats.org/package/2006/content-types">
  <Override PartName="/_rels/.rels" ContentType="application/vnd.openxmlformats-package.relationships+xml"/>
  <Override PartName="/ppt/notesSlides/notesSlide20.xml" ContentType="application/vnd.openxmlformats-officedocument.presentationml.notesSlide+xml"/>
  <Override PartName="/ppt/notesSlides/_rels/notesSlide20.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19.xml.rels" ContentType="application/vnd.openxmlformats-package.relationships+xml"/>
  <Override PartName="/ppt/notesSlides/_rels/notesSlide18.xml.rels" ContentType="application/vnd.openxmlformats-package.relationship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_rels/presentation.xml.rels" ContentType="application/vnd.openxmlformats-package.relationships+xml"/>
  <Override PartName="/ppt/media/image2.png" ContentType="image/png"/>
  <Override PartName="/ppt/media/image6.png" ContentType="image/png"/>
  <Override PartName="/ppt/media/image3.png" ContentType="image/png"/>
  <Override PartName="/ppt/media/image1.wmf" ContentType="image/x-wmf"/>
  <Override PartName="/ppt/media/image4.png" ContentType="image/png"/>
  <Override PartName="/ppt/media/image5.png" ContentType="image/png"/>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2.xml.rels" ContentType="application/vnd.openxmlformats-package.relationships+xml"/>
  <Override PartName="/ppt/slideLayouts/_rels/slideLayout44.xml.rels" ContentType="application/vnd.openxmlformats-package.relationships+xml"/>
  <Override PartName="/ppt/slideLayouts/_rels/slideLayout42.xml.rels" ContentType="application/vnd.openxmlformats-package.relationships+xml"/>
  <Override PartName="/ppt/slideLayouts/_rels/slideLayout40.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21.xml.rels" ContentType="application/vnd.openxmlformats-package.relationships+xml"/>
  <Override PartName="/ppt/slideLayouts/_rels/slideLayout3.xml.rels" ContentType="application/vnd.openxmlformats-package.relationships+xml"/>
  <Override PartName="/ppt/slideLayouts/_rels/slideLayout45.xml.rels" ContentType="application/vnd.openxmlformats-package.relationships+xml"/>
  <Override PartName="/ppt/slideLayouts/_rels/slideLayout1.xml.rels" ContentType="application/vnd.openxmlformats-package.relationships+xml"/>
  <Override PartName="/ppt/slideLayouts/_rels/slideLayout43.xml.rels" ContentType="application/vnd.openxmlformats-package.relationships+xml"/>
  <Override PartName="/ppt/slideLayouts/_rels/slideLayout41.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5.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7.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9.xml" ContentType="application/vnd.openxmlformats-officedocument.presentationml.slideLayout+xml"/>
  <Override PartName="/ppt/slideLayouts/slideLayout45.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xml" ContentType="application/vnd.openxmlformats-officedocument.presentationml.slideLayout+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6.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8.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charts/chart1.xml" ContentType="application/vnd.openxmlformats-officedocument.drawingml.char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_rels/slide5.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19.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theme/theme4.xml" ContentType="application/vnd.openxmlformats-officedocument.theme+xml"/>
  <Override PartName="/ppt/theme/theme1.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Masters/slideMaster1.xml" ContentType="application/vnd.openxmlformats-officedocument.presentationml.slideMaster+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6858000"/>
  <p:notesSz cx="7315200" cy="96012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
</Relationships>
</file>

<file path=ppt/charts/chart1.xml><?xml version="1.0" encoding="utf-8"?>
<c:chartSpace xmlns:a="http://schemas.openxmlformats.org/drawingml/2006/main" xmlns:c="http://schemas.openxmlformats.org/drawingml/2006/chart" xmlns:r="http://schemas.openxmlformats.org/officeDocument/2006/relationships">
  <c:lang val="en-US"/>
  <c:chart>
    <c:plotArea>
      <c:layout/>
      <c:scatterChart>
        <c:scatterStyle val="lineMarker"/>
        <c:ser>
          <c:idx val="0"/>
          <c:order val="0"/>
          <c:tx>
            <c:strRef>
              <c:f>label 1</c:f>
              <c:strCache>
                <c:ptCount val="1"/>
                <c:pt idx="0">
                  <c:v>0.5</c:v>
                </c:pt>
              </c:strCache>
            </c:strRef>
          </c:tx>
          <c:spPr>
            <a:solidFill>
              <a:srgbClr val="000000"/>
            </a:solidFill>
            <a:ln w="28440">
              <a:solidFill>
                <a:srgbClr val="000000"/>
              </a:solidFill>
              <a:round/>
            </a:ln>
          </c:spPr>
          <c:marker>
            <c:symbol val="none"/>
          </c:marker>
          <c:smooth val="1"/>
          <c:xVal>
            <c:numRef>
              <c:f>categories</c:f>
              <c:numCache>
                <c:formatCode>General</c:formatCode>
                <c:ptCount val="11"/>
                <c:pt idx="0">
                  <c:v>NaN</c:v>
                </c:pt>
                <c:pt idx="1">
                  <c:v>NaN</c:v>
                </c:pt>
                <c:pt idx="2">
                  <c:v>NaN</c:v>
                </c:pt>
                <c:pt idx="3">
                  <c:v>NaN</c:v>
                </c:pt>
                <c:pt idx="4">
                  <c:v>NaN</c:v>
                </c:pt>
                <c:pt idx="5">
                  <c:v>NaN</c:v>
                </c:pt>
                <c:pt idx="6">
                  <c:v>NaN</c:v>
                </c:pt>
                <c:pt idx="7">
                  <c:v>NaN</c:v>
                </c:pt>
                <c:pt idx="8">
                  <c:v>NaN</c:v>
                </c:pt>
                <c:pt idx="9">
                  <c:v>NaN</c:v>
                </c:pt>
                <c:pt idx="10">
                  <c:v>NaN</c:v>
                </c:pt>
              </c:numCache>
            </c:numRef>
          </c:xVal>
          <c:yVal>
            <c:numRef>
              <c:f>0</c:f>
              <c:numCache>
                <c:formatCode>General</c:formatCode>
                <c:ptCount val="11"/>
                <c:pt idx="0">
                  <c:v>1</c:v>
                </c:pt>
                <c:pt idx="1">
                  <c:v>1.33333333333333</c:v>
                </c:pt>
                <c:pt idx="2">
                  <c:v>1.6</c:v>
                </c:pt>
                <c:pt idx="3">
                  <c:v>1.77777777777778</c:v>
                </c:pt>
                <c:pt idx="4">
                  <c:v>1.88235294117649</c:v>
                </c:pt>
                <c:pt idx="5">
                  <c:v>1.93939393939394</c:v>
                </c:pt>
                <c:pt idx="6">
                  <c:v>1.96923076923078</c:v>
                </c:pt>
                <c:pt idx="7">
                  <c:v>1.98449612403102</c:v>
                </c:pt>
                <c:pt idx="8">
                  <c:v>1.99221789883269</c:v>
                </c:pt>
                <c:pt idx="9">
                  <c:v>1.99610136452242</c:v>
                </c:pt>
                <c:pt idx="10">
                  <c:v>1.99804878048781</c:v>
                </c:pt>
              </c:numCache>
            </c:numRef>
          </c:yVal>
        </c:ser>
        <c:ser>
          <c:idx val="1"/>
          <c:order val="1"/>
          <c:tx>
            <c:strRef>
              <c:f>label 2</c:f>
              <c:strCache>
                <c:ptCount val="1"/>
                <c:pt idx="0">
                  <c:v>0.75</c:v>
                </c:pt>
              </c:strCache>
            </c:strRef>
          </c:tx>
          <c:spPr>
            <a:solidFill>
              <a:srgbClr val="ff0000"/>
            </a:solidFill>
            <a:ln w="28440">
              <a:solidFill>
                <a:srgbClr val="ff0000"/>
              </a:solidFill>
              <a:round/>
            </a:ln>
          </c:spPr>
          <c:marker>
            <c:symbol val="none"/>
          </c:marker>
          <c:smooth val="1"/>
          <c:xVal>
            <c:numRef>
              <c:f>categories</c:f>
              <c:numCache>
                <c:formatCode>General</c:formatCode>
                <c:ptCount val="11"/>
                <c:pt idx="0">
                  <c:v>NaN</c:v>
                </c:pt>
                <c:pt idx="1">
                  <c:v>NaN</c:v>
                </c:pt>
                <c:pt idx="2">
                  <c:v>NaN</c:v>
                </c:pt>
                <c:pt idx="3">
                  <c:v>NaN</c:v>
                </c:pt>
                <c:pt idx="4">
                  <c:v>NaN</c:v>
                </c:pt>
                <c:pt idx="5">
                  <c:v>NaN</c:v>
                </c:pt>
                <c:pt idx="6">
                  <c:v>NaN</c:v>
                </c:pt>
                <c:pt idx="7">
                  <c:v>NaN</c:v>
                </c:pt>
                <c:pt idx="8">
                  <c:v>NaN</c:v>
                </c:pt>
                <c:pt idx="9">
                  <c:v>NaN</c:v>
                </c:pt>
                <c:pt idx="10">
                  <c:v>NaN</c:v>
                </c:pt>
              </c:numCache>
            </c:numRef>
          </c:xVal>
          <c:yVal>
            <c:numRef>
              <c:f>1</c:f>
              <c:numCache>
                <c:formatCode>General</c:formatCode>
                <c:ptCount val="11"/>
                <c:pt idx="0">
                  <c:v>1</c:v>
                </c:pt>
                <c:pt idx="1">
                  <c:v>1.6</c:v>
                </c:pt>
                <c:pt idx="2">
                  <c:v>2.28571428571429</c:v>
                </c:pt>
                <c:pt idx="3">
                  <c:v>2.90909090909091</c:v>
                </c:pt>
                <c:pt idx="4">
                  <c:v>3.3684210526316</c:v>
                </c:pt>
                <c:pt idx="5">
                  <c:v>3.65714285714286</c:v>
                </c:pt>
                <c:pt idx="6">
                  <c:v>3.82089552238806</c:v>
                </c:pt>
                <c:pt idx="7">
                  <c:v>3.90839694656489</c:v>
                </c:pt>
                <c:pt idx="8">
                  <c:v>3.95366795366795</c:v>
                </c:pt>
                <c:pt idx="9">
                  <c:v>3.97669902912619</c:v>
                </c:pt>
                <c:pt idx="10">
                  <c:v>3.98831548198637</c:v>
                </c:pt>
              </c:numCache>
            </c:numRef>
          </c:yVal>
        </c:ser>
        <c:ser>
          <c:idx val="2"/>
          <c:order val="2"/>
          <c:tx>
            <c:strRef>
              <c:f>label 3</c:f>
              <c:strCache>
                <c:ptCount val="1"/>
                <c:pt idx="0">
                  <c:v>0.95</c:v>
                </c:pt>
              </c:strCache>
            </c:strRef>
          </c:tx>
          <c:spPr>
            <a:solidFill>
              <a:srgbClr val="ffc000"/>
            </a:solidFill>
            <a:ln w="28440">
              <a:solidFill>
                <a:srgbClr val="ffc000"/>
              </a:solidFill>
              <a:round/>
            </a:ln>
          </c:spPr>
          <c:marker>
            <c:symbol val="none"/>
          </c:marker>
          <c:smooth val="1"/>
          <c:xVal>
            <c:numRef>
              <c:f>categories</c:f>
              <c:numCache>
                <c:formatCode>General</c:formatCode>
                <c:ptCount val="11"/>
                <c:pt idx="0">
                  <c:v>NaN</c:v>
                </c:pt>
                <c:pt idx="1">
                  <c:v>NaN</c:v>
                </c:pt>
                <c:pt idx="2">
                  <c:v>NaN</c:v>
                </c:pt>
                <c:pt idx="3">
                  <c:v>NaN</c:v>
                </c:pt>
                <c:pt idx="4">
                  <c:v>NaN</c:v>
                </c:pt>
                <c:pt idx="5">
                  <c:v>NaN</c:v>
                </c:pt>
                <c:pt idx="6">
                  <c:v>NaN</c:v>
                </c:pt>
                <c:pt idx="7">
                  <c:v>NaN</c:v>
                </c:pt>
                <c:pt idx="8">
                  <c:v>NaN</c:v>
                </c:pt>
                <c:pt idx="9">
                  <c:v>NaN</c:v>
                </c:pt>
                <c:pt idx="10">
                  <c:v>NaN</c:v>
                </c:pt>
              </c:numCache>
            </c:numRef>
          </c:xVal>
          <c:yVal>
            <c:numRef>
              <c:f>2</c:f>
              <c:numCache>
                <c:formatCode>General</c:formatCode>
                <c:ptCount val="11"/>
                <c:pt idx="0">
                  <c:v>1</c:v>
                </c:pt>
                <c:pt idx="1">
                  <c:v>1.90476190476191</c:v>
                </c:pt>
                <c:pt idx="2">
                  <c:v>3.47826086956522</c:v>
                </c:pt>
                <c:pt idx="3">
                  <c:v>5.92592592592593</c:v>
                </c:pt>
                <c:pt idx="4">
                  <c:v>9.14285714285711</c:v>
                </c:pt>
                <c:pt idx="5">
                  <c:v>12.5490196078431</c:v>
                </c:pt>
                <c:pt idx="6">
                  <c:v>15.421686746988</c:v>
                </c:pt>
                <c:pt idx="7">
                  <c:v>17.4149659863948</c:v>
                </c:pt>
                <c:pt idx="8">
                  <c:v>18.6181818181818</c:v>
                </c:pt>
                <c:pt idx="9">
                  <c:v>19.2843691148776</c:v>
                </c:pt>
                <c:pt idx="10">
                  <c:v>19.6356663470757</c:v>
                </c:pt>
              </c:numCache>
            </c:numRef>
          </c:yVal>
        </c:ser>
        <c:ser>
          <c:idx val="3"/>
          <c:order val="3"/>
          <c:tx>
            <c:strRef>
              <c:f>label 4</c:f>
              <c:strCache>
                <c:ptCount val="1"/>
                <c:pt idx="0">
                  <c:v>0.99</c:v>
                </c:pt>
              </c:strCache>
            </c:strRef>
          </c:tx>
          <c:spPr>
            <a:solidFill>
              <a:srgbClr val="00b050"/>
            </a:solidFill>
            <a:ln w="28440">
              <a:solidFill>
                <a:srgbClr val="00b050"/>
              </a:solidFill>
              <a:round/>
            </a:ln>
          </c:spPr>
          <c:marker>
            <c:symbol val="none"/>
          </c:marker>
          <c:smooth val="1"/>
          <c:xVal>
            <c:numRef>
              <c:f>categories</c:f>
              <c:numCache>
                <c:formatCode>General</c:formatCode>
                <c:ptCount val="11"/>
                <c:pt idx="0">
                  <c:v>NaN</c:v>
                </c:pt>
                <c:pt idx="1">
                  <c:v>NaN</c:v>
                </c:pt>
                <c:pt idx="2">
                  <c:v>NaN</c:v>
                </c:pt>
                <c:pt idx="3">
                  <c:v>NaN</c:v>
                </c:pt>
                <c:pt idx="4">
                  <c:v>NaN</c:v>
                </c:pt>
                <c:pt idx="5">
                  <c:v>NaN</c:v>
                </c:pt>
                <c:pt idx="6">
                  <c:v>NaN</c:v>
                </c:pt>
                <c:pt idx="7">
                  <c:v>NaN</c:v>
                </c:pt>
                <c:pt idx="8">
                  <c:v>NaN</c:v>
                </c:pt>
                <c:pt idx="9">
                  <c:v>NaN</c:v>
                </c:pt>
                <c:pt idx="10">
                  <c:v>NaN</c:v>
                </c:pt>
              </c:numCache>
            </c:numRef>
          </c:xVal>
          <c:yVal>
            <c:numRef>
              <c:f>3</c:f>
              <c:numCache>
                <c:formatCode>General</c:formatCode>
                <c:ptCount val="11"/>
                <c:pt idx="0">
                  <c:v>1</c:v>
                </c:pt>
                <c:pt idx="1">
                  <c:v>1.98019801980199</c:v>
                </c:pt>
                <c:pt idx="2">
                  <c:v>3.88349514563107</c:v>
                </c:pt>
                <c:pt idx="3">
                  <c:v>7.47663551401869</c:v>
                </c:pt>
                <c:pt idx="4">
                  <c:v>13.9130434782609</c:v>
                </c:pt>
                <c:pt idx="5">
                  <c:v>24.4274809160305</c:v>
                </c:pt>
                <c:pt idx="6">
                  <c:v>39.2638036809816</c:v>
                </c:pt>
                <c:pt idx="7">
                  <c:v>56.3876651982374</c:v>
                </c:pt>
                <c:pt idx="8">
                  <c:v>72.1126760563379</c:v>
                </c:pt>
                <c:pt idx="9">
                  <c:v>83.7970540098205</c:v>
                </c:pt>
                <c:pt idx="10">
                  <c:v>91.1843276936776</c:v>
                </c:pt>
              </c:numCache>
            </c:numRef>
          </c:yVal>
        </c:ser>
        <c:ser>
          <c:idx val="4"/>
          <c:order val="4"/>
          <c:tx>
            <c:strRef>
              <c:f>label 5</c:f>
              <c:strCache>
                <c:ptCount val="1"/>
                <c:pt idx="0">
                  <c:v>1</c:v>
                </c:pt>
              </c:strCache>
            </c:strRef>
          </c:tx>
          <c:spPr>
            <a:solidFill>
              <a:srgbClr val="5a11fd"/>
            </a:solidFill>
            <a:ln w="28440">
              <a:solidFill>
                <a:srgbClr val="5a11fd"/>
              </a:solidFill>
              <a:round/>
            </a:ln>
          </c:spPr>
          <c:marker>
            <c:symbol val="none"/>
          </c:marker>
          <c:smooth val="1"/>
          <c:xVal>
            <c:numRef>
              <c:f>categories</c:f>
              <c:numCache>
                <c:formatCode>General</c:formatCode>
                <c:ptCount val="11"/>
                <c:pt idx="0">
                  <c:v>NaN</c:v>
                </c:pt>
                <c:pt idx="1">
                  <c:v>NaN</c:v>
                </c:pt>
                <c:pt idx="2">
                  <c:v>NaN</c:v>
                </c:pt>
                <c:pt idx="3">
                  <c:v>NaN</c:v>
                </c:pt>
                <c:pt idx="4">
                  <c:v>NaN</c:v>
                </c:pt>
                <c:pt idx="5">
                  <c:v>NaN</c:v>
                </c:pt>
                <c:pt idx="6">
                  <c:v>NaN</c:v>
                </c:pt>
                <c:pt idx="7">
                  <c:v>NaN</c:v>
                </c:pt>
                <c:pt idx="8">
                  <c:v>NaN</c:v>
                </c:pt>
                <c:pt idx="9">
                  <c:v>NaN</c:v>
                </c:pt>
                <c:pt idx="10">
                  <c:v>NaN</c:v>
                </c:pt>
              </c:numCache>
            </c:numRef>
          </c:xVal>
          <c:yVal>
            <c:numRef>
              <c:f>4</c:f>
              <c:numCache>
                <c:formatCode>General</c:formatCode>
                <c:ptCount val="11"/>
                <c:pt idx="0">
                  <c:v>1</c:v>
                </c:pt>
                <c:pt idx="1">
                  <c:v>2</c:v>
                </c:pt>
                <c:pt idx="2">
                  <c:v>4</c:v>
                </c:pt>
                <c:pt idx="3">
                  <c:v>8</c:v>
                </c:pt>
                <c:pt idx="4">
                  <c:v>16</c:v>
                </c:pt>
                <c:pt idx="5">
                  <c:v>32</c:v>
                </c:pt>
                <c:pt idx="6">
                  <c:v>64</c:v>
                </c:pt>
                <c:pt idx="7">
                  <c:v>128</c:v>
                </c:pt>
                <c:pt idx="8">
                  <c:v>256</c:v>
                </c:pt>
                <c:pt idx="9">
                  <c:v>512</c:v>
                </c:pt>
                <c:pt idx="10">
                  <c:v>1024</c:v>
                </c:pt>
              </c:numCache>
            </c:numRef>
          </c:yVal>
        </c:ser>
        <c:axId val="1410687"/>
        <c:axId val="65571125"/>
      </c:scatterChart>
      <c:valAx>
        <c:axId val="1410687"/>
        <c:scaling>
          <c:orientation val="minMax"/>
          <c:logBase val="10"/>
          <c:max val="1024"/>
        </c:scaling>
        <c:title>
          <c:layout/>
          <c:tx>
            <c:rich>
              <a:bodyPr/>
              <a:lstStyle/>
              <a:p>
                <a:pPr>
                  <a:defRPr/>
                </a:pPr>
                <a:r>
                  <a:rPr b="1" sz="1600">
                    <a:solidFill>
                      <a:srgbClr val="000000"/>
                    </a:solidFill>
                    <a:latin typeface="Arial"/>
                  </a:rPr>
                  <a:t>Cores</a:t>
                </a:r>
              </a:p>
            </c:rich>
          </c:tx>
        </c:title>
        <c:axPos val="b"/>
        <c:majorTickMark val="out"/>
        <c:minorTickMark val="none"/>
        <c:tickLblPos val="nextTo"/>
        <c:crossAx val="65571125"/>
        <c:crossesAt val="1"/>
        <c:spPr>
          <a:ln w="9360">
            <a:solidFill>
              <a:srgbClr val="878787"/>
            </a:solidFill>
            <a:round/>
          </a:ln>
        </c:spPr>
      </c:valAx>
      <c:valAx>
        <c:axId val="65571125"/>
        <c:scaling>
          <c:orientation val="minMax"/>
          <c:logBase val="10"/>
        </c:scaling>
        <c:title>
          <c:layout/>
          <c:tx>
            <c:rich>
              <a:bodyPr/>
              <a:lstStyle/>
              <a:p>
                <a:pPr>
                  <a:defRPr/>
                </a:pPr>
                <a:r>
                  <a:rPr b="1" sz="1600">
                    <a:solidFill>
                      <a:srgbClr val="000000"/>
                    </a:solidFill>
                    <a:latin typeface="Arial"/>
                  </a:rPr>
                  <a:t>Speedup</a:t>
                </a:r>
              </a:p>
            </c:rich>
          </c:tx>
        </c:title>
        <c:axPos val="l"/>
        <c:majorGridlines>
          <c:spPr>
            <a:ln w="9360">
              <a:solidFill>
                <a:srgbClr val="878787"/>
              </a:solidFill>
              <a:round/>
            </a:ln>
          </c:spPr>
        </c:majorGridlines>
        <c:majorTickMark val="out"/>
        <c:minorTickMark val="none"/>
        <c:tickLblPos val="nextTo"/>
        <c:crossAx val="1410687"/>
        <c:crossesAt val="1"/>
        <c:spPr>
          <a:ln w="9360">
            <a:solidFill>
              <a:srgbClr val="878787"/>
            </a:solidFill>
            <a:round/>
          </a:ln>
        </c:spPr>
      </c:valAx>
      <c:spPr>
        <a:solidFill>
          <a:srgbClr val="ffffff"/>
        </a:solidFill>
      </c:spPr>
    </c:plotArea>
    <c:legend>
      <c:legendPos val="r"/>
      <c:spPr>
        <a:solidFill>
          <a:srgbClr val="ffffff"/>
        </a:solidFill>
        <a:ln>
          <a:solidFill>
            <a:srgbClr val="00cc99"/>
          </a:solidFill>
        </a:ln>
      </c:spPr>
    </c:legend>
    <c:plotVisOnly val="1"/>
  </c:chart>
  <c:spPr/>
</c:chartSpace>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9" name="PlaceHolder 1"/>
          <p:cNvSpPr>
            <a:spLocks noGrp="1"/>
          </p:cNvSpPr>
          <p:nvPr>
            <p:ph type="body"/>
          </p:nvPr>
        </p:nvSpPr>
        <p:spPr>
          <a:xfrm>
            <a:off x="777240" y="4777560"/>
            <a:ext cx="6217560" cy="4525920"/>
          </a:xfrm>
          <a:prstGeom prst="rect">
            <a:avLst/>
          </a:prstGeom>
        </p:spPr>
        <p:txBody>
          <a:bodyPr bIns="0" lIns="0" rIns="0" tIns="0" wrap="none"/>
          <a:p>
            <a:r>
              <a:rPr lang="en-CA"/>
              <a:t>Click to edit the notes format</a:t>
            </a:r>
            <a:endParaRPr/>
          </a:p>
        </p:txBody>
      </p:sp>
      <p:sp>
        <p:nvSpPr>
          <p:cNvPr id="150" name="PlaceHolder 2"/>
          <p:cNvSpPr>
            <a:spLocks noGrp="1"/>
          </p:cNvSpPr>
          <p:nvPr>
            <p:ph type="hdr"/>
          </p:nvPr>
        </p:nvSpPr>
        <p:spPr>
          <a:xfrm>
            <a:off x="0" y="0"/>
            <a:ext cx="3372840" cy="502560"/>
          </a:xfrm>
          <a:prstGeom prst="rect">
            <a:avLst/>
          </a:prstGeom>
        </p:spPr>
        <p:txBody>
          <a:bodyPr bIns="0" lIns="0" rIns="0" tIns="0" wrap="none"/>
          <a:p>
            <a:r>
              <a:rPr lang="en-CA"/>
              <a:t>&lt;header&gt;</a:t>
            </a:r>
            <a:endParaRPr/>
          </a:p>
        </p:txBody>
      </p:sp>
      <p:sp>
        <p:nvSpPr>
          <p:cNvPr id="151" name="PlaceHolder 3"/>
          <p:cNvSpPr>
            <a:spLocks noGrp="1"/>
          </p:cNvSpPr>
          <p:nvPr>
            <p:ph type="dt"/>
          </p:nvPr>
        </p:nvSpPr>
        <p:spPr>
          <a:xfrm>
            <a:off x="4399200" y="0"/>
            <a:ext cx="3372840" cy="502560"/>
          </a:xfrm>
          <a:prstGeom prst="rect">
            <a:avLst/>
          </a:prstGeom>
        </p:spPr>
        <p:txBody>
          <a:bodyPr bIns="0" lIns="0" rIns="0" tIns="0" wrap="none"/>
          <a:p>
            <a:pPr algn="r"/>
            <a:r>
              <a:rPr lang="en-CA"/>
              <a:t>&lt;date/time&gt;</a:t>
            </a:r>
            <a:endParaRPr/>
          </a:p>
        </p:txBody>
      </p:sp>
      <p:sp>
        <p:nvSpPr>
          <p:cNvPr id="152" name="PlaceHolder 4"/>
          <p:cNvSpPr>
            <a:spLocks noGrp="1"/>
          </p:cNvSpPr>
          <p:nvPr>
            <p:ph type="ftr"/>
          </p:nvPr>
        </p:nvSpPr>
        <p:spPr>
          <a:xfrm>
            <a:off x="0" y="9555480"/>
            <a:ext cx="3372840" cy="502560"/>
          </a:xfrm>
          <a:prstGeom prst="rect">
            <a:avLst/>
          </a:prstGeom>
        </p:spPr>
        <p:txBody>
          <a:bodyPr anchor="b" bIns="0" lIns="0" rIns="0" tIns="0" wrap="none"/>
          <a:p>
            <a:r>
              <a:rPr lang="en-CA"/>
              <a:t>&lt;footer&gt;</a:t>
            </a:r>
            <a:endParaRPr/>
          </a:p>
        </p:txBody>
      </p:sp>
      <p:sp>
        <p:nvSpPr>
          <p:cNvPr id="153" name="PlaceHolder 5"/>
          <p:cNvSpPr>
            <a:spLocks noGrp="1"/>
          </p:cNvSpPr>
          <p:nvPr>
            <p:ph type="sldNum"/>
          </p:nvPr>
        </p:nvSpPr>
        <p:spPr>
          <a:xfrm>
            <a:off x="4399200" y="9555480"/>
            <a:ext cx="3372840" cy="502560"/>
          </a:xfrm>
          <a:prstGeom prst="rect">
            <a:avLst/>
          </a:prstGeom>
        </p:spPr>
        <p:txBody>
          <a:bodyPr anchor="b" bIns="0" lIns="0" rIns="0" tIns="0" wrap="none"/>
          <a:p>
            <a:pPr algn="r"/>
            <a:fld id="{818191F1-01E1-41E1-8141-919151A1B1B1}" type="slidenum">
              <a:rPr lang="en-CA"/>
              <a:t>&lt;number&gt;</a:t>
            </a:fld>
            <a:endParaRPr/>
          </a:p>
        </p:txBody>
      </p:sp>
    </p:spTree>
  </p:cSld>
  <p:clrMap accent1="accent1" accent2="accent2" accent3="accent3" accent4="accent4" accent5="accent5" accent6="accent6" bg1="lt1" bg2="lt2" folHlink="folHlink" hlink="hlink" tx1="dk1" tx2="dk2"/>
</p:notesMaster>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0"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331" name="TextShape 2"/>
          <p:cNvSpPr txBox="1"/>
          <p:nvPr/>
        </p:nvSpPr>
        <p:spPr>
          <a:xfrm>
            <a:off x="4143600" y="9119520"/>
            <a:ext cx="3169440" cy="479880"/>
          </a:xfrm>
          <a:prstGeom prst="rect">
            <a:avLst/>
          </a:prstGeom>
        </p:spPr>
        <p:txBody>
          <a:bodyPr bIns="48240" lIns="96840" rIns="96840" tIns="48240"/>
          <a:p>
            <a:pPr>
              <a:lnSpc>
                <a:spcPct val="100000"/>
              </a:lnSpc>
            </a:pPr>
            <a:fld id="{31E1E151-7191-4191-81E1-A1518141E181}" type="slidenum">
              <a:rPr lang="en-CA">
                <a:solidFill>
                  <a:srgbClr val="fc0128"/>
                </a:solidFill>
                <a:latin typeface="Arial"/>
                <a:ea typeface="+mn-ea"/>
              </a:rPr>
              <a:t>&lt;number&gt;</a:t>
            </a:fld>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2" name="CustomShape 1"/>
          <p:cNvSpPr/>
          <p:nvPr/>
        </p:nvSpPr>
        <p:spPr>
          <a:xfrm>
            <a:off x="4141800" y="9118800"/>
            <a:ext cx="3171240" cy="480600"/>
          </a:xfrm>
          <a:prstGeom prst="rect">
            <a:avLst/>
          </a:prstGeom>
        </p:spPr>
        <p:txBody>
          <a:bodyPr anchor="b" bIns="47880" lIns="95400" rIns="95400" tIns="47880"/>
          <a:p>
            <a:pPr algn="r">
              <a:lnSpc>
                <a:spcPct val="100000"/>
              </a:lnSpc>
            </a:pPr>
            <a:fld id="{91B121B1-5191-4141-8151-41F121617141}" type="slidenum">
              <a:rPr lang="en-CA" sz="1300">
                <a:solidFill>
                  <a:srgbClr val="fc0128"/>
                </a:solidFill>
                <a:latin typeface="Times New Roman"/>
                <a:ea typeface="+mn-ea"/>
              </a:rPr>
              <a:t>&lt;number&gt;</a:t>
            </a:fld>
            <a:endParaRPr/>
          </a:p>
        </p:txBody>
      </p:sp>
      <p:sp>
        <p:nvSpPr>
          <p:cNvPr id="333" name="PlaceHolder 2"/>
          <p:cNvSpPr>
            <a:spLocks noGrp="1"/>
          </p:cNvSpPr>
          <p:nvPr>
            <p:ph type="body"/>
          </p:nvPr>
        </p:nvSpPr>
        <p:spPr>
          <a:xfrm>
            <a:off x="0" y="0"/>
            <a:ext cx="-11796840" cy="-11796840"/>
          </a:xfrm>
          <a:prstGeom prst="rect">
            <a:avLst/>
          </a:prstGeom>
        </p:spPr>
        <p:txBody>
          <a:bodyPr anchor="ctr" bIns="47880" lIns="95400" rIns="95400" tIns="47880" wrap="none"/>
          <a:p>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4" name="CustomShape 1"/>
          <p:cNvSpPr/>
          <p:nvPr/>
        </p:nvSpPr>
        <p:spPr>
          <a:xfrm>
            <a:off x="4141800" y="9118800"/>
            <a:ext cx="3171240" cy="480600"/>
          </a:xfrm>
          <a:prstGeom prst="rect">
            <a:avLst/>
          </a:prstGeom>
        </p:spPr>
        <p:txBody>
          <a:bodyPr anchor="b" bIns="47880" lIns="95400" rIns="95400" tIns="47880"/>
          <a:p>
            <a:pPr algn="r">
              <a:lnSpc>
                <a:spcPct val="100000"/>
              </a:lnSpc>
            </a:pPr>
            <a:fld id="{B10181E1-1121-4111-9121-91315191B101}" type="slidenum">
              <a:rPr lang="en-CA" sz="1300">
                <a:solidFill>
                  <a:srgbClr val="fc0128"/>
                </a:solidFill>
                <a:latin typeface="Times New Roman"/>
                <a:ea typeface="+mn-ea"/>
              </a:rPr>
              <a:t>&lt;number&gt;</a:t>
            </a:fld>
            <a:endParaRPr/>
          </a:p>
        </p:txBody>
      </p:sp>
      <p:sp>
        <p:nvSpPr>
          <p:cNvPr id="335" name="PlaceHolder 2"/>
          <p:cNvSpPr>
            <a:spLocks noGrp="1"/>
          </p:cNvSpPr>
          <p:nvPr>
            <p:ph type="body"/>
          </p:nvPr>
        </p:nvSpPr>
        <p:spPr>
          <a:xfrm>
            <a:off x="0" y="0"/>
            <a:ext cx="-11796840" cy="-11796840"/>
          </a:xfrm>
          <a:prstGeom prst="rect">
            <a:avLst/>
          </a:prstGeom>
        </p:spPr>
        <p:txBody>
          <a:bodyPr anchor="ctr" bIns="47880" lIns="95400" rIns="95400" tIns="47880" wrap="none"/>
          <a:p>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8" name="PlaceHolder 1"/>
          <p:cNvSpPr>
            <a:spLocks noGrp="1"/>
          </p:cNvSpPr>
          <p:nvPr>
            <p:ph type="body"/>
          </p:nvPr>
        </p:nvSpPr>
        <p:spPr>
          <a:xfrm>
            <a:off x="0" y="0"/>
            <a:ext cx="-11796840" cy="-11796840"/>
          </a:xfrm>
          <a:prstGeom prst="rect">
            <a:avLst/>
          </a:prstGeom>
        </p:spPr>
        <p:txBody>
          <a:bodyPr bIns="45000" lIns="90000" rIns="90000" tIns="45000"/>
          <a:p>
            <a:r>
              <a:rPr lang="en-CA"/>
              <a:t>L1 caches support only two coherent states: valid and invalid lines.  The L1 data cache is write-through, so there is no invalid state.  The L2 cache keeps a directory of all eight L1 caches and can invalidate lines that are modified (using the MESI protocol).</a:t>
            </a:r>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9" name="PlaceHolder 1"/>
          <p:cNvSpPr>
            <a:spLocks noGrp="1"/>
          </p:cNvSpPr>
          <p:nvPr>
            <p:ph type="body"/>
          </p:nvPr>
        </p:nvSpPr>
        <p:spPr>
          <a:xfrm>
            <a:off x="0" y="0"/>
            <a:ext cx="-11796840" cy="-11796840"/>
          </a:xfrm>
          <a:prstGeom prst="rect">
            <a:avLst/>
          </a:prstGeom>
        </p:spPr>
        <p:txBody>
          <a:bodyPr bIns="45000" lIns="90000" rIns="90000" tIns="45000"/>
          <a:p>
            <a:r>
              <a:rPr lang="en-CA"/>
              <a:t>No speculative execution.  Since the pipeline is short and there are multiple threads per core, branch prediction is unnecessary.  The core can hide the time required to fetch the new instruction stream on a taken branch by switching to another thread during the clock delay.</a:t>
            </a:r>
            <a:endParaRPr/>
          </a:p>
          <a:p>
            <a:r>
              <a:rPr lang="en-CA"/>
              <a:t>Register has eight register windows with three read ports and two write ports.</a:t>
            </a:r>
            <a:endParaRPr/>
          </a:p>
          <a:p>
            <a:r>
              <a:rPr lang="en-CA"/>
              <a:t>Threads are issued round-robin, but stalled threads will get priority when they are ready to resume.</a:t>
            </a:r>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27" name="PlaceHolder 2"/>
          <p:cNvSpPr>
            <a:spLocks noGrp="1"/>
          </p:cNvSpPr>
          <p:nvPr>
            <p:ph type="body"/>
          </p:nvPr>
        </p:nvSpPr>
        <p:spPr>
          <a:xfrm>
            <a:off x="533520" y="914400"/>
            <a:ext cx="8152920" cy="2269800"/>
          </a:xfrm>
          <a:prstGeom prst="rect">
            <a:avLst/>
          </a:prstGeom>
        </p:spPr>
        <p:txBody>
          <a:bodyPr bIns="0" lIns="0" rIns="0" tIns="0" wrap="none"/>
          <a:p>
            <a:endParaRPr/>
          </a:p>
        </p:txBody>
      </p:sp>
      <p:sp>
        <p:nvSpPr>
          <p:cNvPr id="28" name="PlaceHolder 3"/>
          <p:cNvSpPr>
            <a:spLocks noGrp="1"/>
          </p:cNvSpPr>
          <p:nvPr>
            <p:ph type="body"/>
          </p:nvPr>
        </p:nvSpPr>
        <p:spPr>
          <a:xfrm>
            <a:off x="533520" y="3400200"/>
            <a:ext cx="8152920" cy="22698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30"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31"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32" name="PlaceHolder 4"/>
          <p:cNvSpPr>
            <a:spLocks noGrp="1"/>
          </p:cNvSpPr>
          <p:nvPr>
            <p:ph type="body"/>
          </p:nvPr>
        </p:nvSpPr>
        <p:spPr>
          <a:xfrm>
            <a:off x="4710960" y="3400200"/>
            <a:ext cx="3978360" cy="2269800"/>
          </a:xfrm>
          <a:prstGeom prst="rect">
            <a:avLst/>
          </a:prstGeom>
        </p:spPr>
        <p:txBody>
          <a:bodyPr bIns="0" lIns="0" rIns="0" tIns="0" wrap="none"/>
          <a:p>
            <a:endParaRPr/>
          </a:p>
        </p:txBody>
      </p:sp>
      <p:sp>
        <p:nvSpPr>
          <p:cNvPr id="33" name="PlaceHolder 5"/>
          <p:cNvSpPr>
            <a:spLocks noGrp="1"/>
          </p:cNvSpPr>
          <p:nvPr>
            <p:ph type="body"/>
          </p:nvPr>
        </p:nvSpPr>
        <p:spPr>
          <a:xfrm>
            <a:off x="533520" y="3400200"/>
            <a:ext cx="3978360" cy="22698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35"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36" name="PlaceHolder 3"/>
          <p:cNvSpPr>
            <a:spLocks noGrp="1"/>
          </p:cNvSpPr>
          <p:nvPr>
            <p:ph type="body"/>
          </p:nvPr>
        </p:nvSpPr>
        <p:spPr>
          <a:xfrm>
            <a:off x="4710960" y="914400"/>
            <a:ext cx="3978360" cy="226980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43" name="PlaceHolder 2"/>
          <p:cNvSpPr>
            <a:spLocks noGrp="1"/>
          </p:cNvSpPr>
          <p:nvPr>
            <p:ph type="subTitle"/>
          </p:nvPr>
        </p:nvSpPr>
        <p:spPr>
          <a:xfrm>
            <a:off x="533520" y="914400"/>
            <a:ext cx="8152920" cy="475956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45" name="PlaceHolder 2"/>
          <p:cNvSpPr>
            <a:spLocks noGrp="1"/>
          </p:cNvSpPr>
          <p:nvPr>
            <p:ph type="body"/>
          </p:nvPr>
        </p:nvSpPr>
        <p:spPr>
          <a:xfrm>
            <a:off x="533520" y="914400"/>
            <a:ext cx="8152920" cy="475920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47"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48" name="PlaceHolder 3"/>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33520" y="304920"/>
            <a:ext cx="8152920" cy="53686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52"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53" name="PlaceHolder 3"/>
          <p:cNvSpPr>
            <a:spLocks noGrp="1"/>
          </p:cNvSpPr>
          <p:nvPr>
            <p:ph type="body"/>
          </p:nvPr>
        </p:nvSpPr>
        <p:spPr>
          <a:xfrm>
            <a:off x="533520" y="3400200"/>
            <a:ext cx="3978360" cy="2269800"/>
          </a:xfrm>
          <a:prstGeom prst="rect">
            <a:avLst/>
          </a:prstGeom>
        </p:spPr>
        <p:txBody>
          <a:bodyPr bIns="0" lIns="0" rIns="0" tIns="0" wrap="none"/>
          <a:p>
            <a:endParaRPr/>
          </a:p>
        </p:txBody>
      </p:sp>
      <p:sp>
        <p:nvSpPr>
          <p:cNvPr id="54" name="PlaceHolder 4"/>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6" name="PlaceHolder 2"/>
          <p:cNvSpPr>
            <a:spLocks noGrp="1"/>
          </p:cNvSpPr>
          <p:nvPr>
            <p:ph type="subTitle"/>
          </p:nvPr>
        </p:nvSpPr>
        <p:spPr>
          <a:xfrm>
            <a:off x="533520" y="914400"/>
            <a:ext cx="8152920" cy="475956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56"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57"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58" name="PlaceHolder 4"/>
          <p:cNvSpPr>
            <a:spLocks noGrp="1"/>
          </p:cNvSpPr>
          <p:nvPr>
            <p:ph type="body"/>
          </p:nvPr>
        </p:nvSpPr>
        <p:spPr>
          <a:xfrm>
            <a:off x="4710960" y="3400200"/>
            <a:ext cx="3978360" cy="22698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60"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61"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62" name="PlaceHolder 4"/>
          <p:cNvSpPr>
            <a:spLocks noGrp="1"/>
          </p:cNvSpPr>
          <p:nvPr>
            <p:ph type="body"/>
          </p:nvPr>
        </p:nvSpPr>
        <p:spPr>
          <a:xfrm>
            <a:off x="533520" y="3400200"/>
            <a:ext cx="8152560" cy="22698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64" name="PlaceHolder 2"/>
          <p:cNvSpPr>
            <a:spLocks noGrp="1"/>
          </p:cNvSpPr>
          <p:nvPr>
            <p:ph type="body"/>
          </p:nvPr>
        </p:nvSpPr>
        <p:spPr>
          <a:xfrm>
            <a:off x="533520" y="914400"/>
            <a:ext cx="8152920" cy="2269800"/>
          </a:xfrm>
          <a:prstGeom prst="rect">
            <a:avLst/>
          </a:prstGeom>
        </p:spPr>
        <p:txBody>
          <a:bodyPr bIns="0" lIns="0" rIns="0" tIns="0" wrap="none"/>
          <a:p>
            <a:endParaRPr/>
          </a:p>
        </p:txBody>
      </p:sp>
      <p:sp>
        <p:nvSpPr>
          <p:cNvPr id="65" name="PlaceHolder 3"/>
          <p:cNvSpPr>
            <a:spLocks noGrp="1"/>
          </p:cNvSpPr>
          <p:nvPr>
            <p:ph type="body"/>
          </p:nvPr>
        </p:nvSpPr>
        <p:spPr>
          <a:xfrm>
            <a:off x="533520" y="3400200"/>
            <a:ext cx="8152920" cy="22698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67"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68"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69" name="PlaceHolder 4"/>
          <p:cNvSpPr>
            <a:spLocks noGrp="1"/>
          </p:cNvSpPr>
          <p:nvPr>
            <p:ph type="body"/>
          </p:nvPr>
        </p:nvSpPr>
        <p:spPr>
          <a:xfrm>
            <a:off x="4710960" y="3400200"/>
            <a:ext cx="3978360" cy="2269800"/>
          </a:xfrm>
          <a:prstGeom prst="rect">
            <a:avLst/>
          </a:prstGeom>
        </p:spPr>
        <p:txBody>
          <a:bodyPr bIns="0" lIns="0" rIns="0" tIns="0" wrap="none"/>
          <a:p>
            <a:endParaRPr/>
          </a:p>
        </p:txBody>
      </p:sp>
      <p:sp>
        <p:nvSpPr>
          <p:cNvPr id="70" name="PlaceHolder 5"/>
          <p:cNvSpPr>
            <a:spLocks noGrp="1"/>
          </p:cNvSpPr>
          <p:nvPr>
            <p:ph type="body"/>
          </p:nvPr>
        </p:nvSpPr>
        <p:spPr>
          <a:xfrm>
            <a:off x="533520" y="3400200"/>
            <a:ext cx="3978360" cy="22698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72"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73" name="PlaceHolder 3"/>
          <p:cNvSpPr>
            <a:spLocks noGrp="1"/>
          </p:cNvSpPr>
          <p:nvPr>
            <p:ph type="body"/>
          </p:nvPr>
        </p:nvSpPr>
        <p:spPr>
          <a:xfrm>
            <a:off x="4710960" y="914400"/>
            <a:ext cx="3978360" cy="226980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0"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81" name="PlaceHolder 2"/>
          <p:cNvSpPr>
            <a:spLocks noGrp="1"/>
          </p:cNvSpPr>
          <p:nvPr>
            <p:ph type="subTitle"/>
          </p:nvPr>
        </p:nvSpPr>
        <p:spPr>
          <a:xfrm>
            <a:off x="533520" y="914400"/>
            <a:ext cx="8152920" cy="475956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83" name="PlaceHolder 2"/>
          <p:cNvSpPr>
            <a:spLocks noGrp="1"/>
          </p:cNvSpPr>
          <p:nvPr>
            <p:ph type="body"/>
          </p:nvPr>
        </p:nvSpPr>
        <p:spPr>
          <a:xfrm>
            <a:off x="533520" y="914400"/>
            <a:ext cx="8152920" cy="475920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85"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86" name="PlaceHolder 3"/>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7"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8" name="PlaceHolder 2"/>
          <p:cNvSpPr>
            <a:spLocks noGrp="1"/>
          </p:cNvSpPr>
          <p:nvPr>
            <p:ph type="body"/>
          </p:nvPr>
        </p:nvSpPr>
        <p:spPr>
          <a:xfrm>
            <a:off x="533520" y="914400"/>
            <a:ext cx="8152920" cy="475920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8" name="PlaceHolder 1"/>
          <p:cNvSpPr>
            <a:spLocks noGrp="1"/>
          </p:cNvSpPr>
          <p:nvPr>
            <p:ph type="subTitle"/>
          </p:nvPr>
        </p:nvSpPr>
        <p:spPr>
          <a:xfrm>
            <a:off x="533520" y="304920"/>
            <a:ext cx="8152920" cy="536868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90"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91" name="PlaceHolder 3"/>
          <p:cNvSpPr>
            <a:spLocks noGrp="1"/>
          </p:cNvSpPr>
          <p:nvPr>
            <p:ph type="body"/>
          </p:nvPr>
        </p:nvSpPr>
        <p:spPr>
          <a:xfrm>
            <a:off x="533520" y="3400200"/>
            <a:ext cx="3978360" cy="2269800"/>
          </a:xfrm>
          <a:prstGeom prst="rect">
            <a:avLst/>
          </a:prstGeom>
        </p:spPr>
        <p:txBody>
          <a:bodyPr bIns="0" lIns="0" rIns="0" tIns="0" wrap="none"/>
          <a:p>
            <a:endParaRPr/>
          </a:p>
        </p:txBody>
      </p:sp>
      <p:sp>
        <p:nvSpPr>
          <p:cNvPr id="92" name="PlaceHolder 4"/>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94"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95"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96" name="PlaceHolder 4"/>
          <p:cNvSpPr>
            <a:spLocks noGrp="1"/>
          </p:cNvSpPr>
          <p:nvPr>
            <p:ph type="body"/>
          </p:nvPr>
        </p:nvSpPr>
        <p:spPr>
          <a:xfrm>
            <a:off x="4710960" y="3400200"/>
            <a:ext cx="3978360" cy="226980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98"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99"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100" name="PlaceHolder 4"/>
          <p:cNvSpPr>
            <a:spLocks noGrp="1"/>
          </p:cNvSpPr>
          <p:nvPr>
            <p:ph type="body"/>
          </p:nvPr>
        </p:nvSpPr>
        <p:spPr>
          <a:xfrm>
            <a:off x="533520" y="3400200"/>
            <a:ext cx="8152560" cy="226980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02" name="PlaceHolder 2"/>
          <p:cNvSpPr>
            <a:spLocks noGrp="1"/>
          </p:cNvSpPr>
          <p:nvPr>
            <p:ph type="body"/>
          </p:nvPr>
        </p:nvSpPr>
        <p:spPr>
          <a:xfrm>
            <a:off x="533520" y="914400"/>
            <a:ext cx="8152920" cy="2269800"/>
          </a:xfrm>
          <a:prstGeom prst="rect">
            <a:avLst/>
          </a:prstGeom>
        </p:spPr>
        <p:txBody>
          <a:bodyPr bIns="0" lIns="0" rIns="0" tIns="0" wrap="none"/>
          <a:p>
            <a:endParaRPr/>
          </a:p>
        </p:txBody>
      </p:sp>
      <p:sp>
        <p:nvSpPr>
          <p:cNvPr id="103" name="PlaceHolder 3"/>
          <p:cNvSpPr>
            <a:spLocks noGrp="1"/>
          </p:cNvSpPr>
          <p:nvPr>
            <p:ph type="body"/>
          </p:nvPr>
        </p:nvSpPr>
        <p:spPr>
          <a:xfrm>
            <a:off x="533520" y="3400200"/>
            <a:ext cx="8152920" cy="226980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05"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06"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107" name="PlaceHolder 4"/>
          <p:cNvSpPr>
            <a:spLocks noGrp="1"/>
          </p:cNvSpPr>
          <p:nvPr>
            <p:ph type="body"/>
          </p:nvPr>
        </p:nvSpPr>
        <p:spPr>
          <a:xfrm>
            <a:off x="4710960" y="3400200"/>
            <a:ext cx="3978360" cy="2269800"/>
          </a:xfrm>
          <a:prstGeom prst="rect">
            <a:avLst/>
          </a:prstGeom>
        </p:spPr>
        <p:txBody>
          <a:bodyPr bIns="0" lIns="0" rIns="0" tIns="0" wrap="none"/>
          <a:p>
            <a:endParaRPr/>
          </a:p>
        </p:txBody>
      </p:sp>
      <p:sp>
        <p:nvSpPr>
          <p:cNvPr id="108" name="PlaceHolder 5"/>
          <p:cNvSpPr>
            <a:spLocks noGrp="1"/>
          </p:cNvSpPr>
          <p:nvPr>
            <p:ph type="body"/>
          </p:nvPr>
        </p:nvSpPr>
        <p:spPr>
          <a:xfrm>
            <a:off x="533520" y="3400200"/>
            <a:ext cx="3978360" cy="226980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10"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11" name="PlaceHolder 3"/>
          <p:cNvSpPr>
            <a:spLocks noGrp="1"/>
          </p:cNvSpPr>
          <p:nvPr>
            <p:ph type="body"/>
          </p:nvPr>
        </p:nvSpPr>
        <p:spPr>
          <a:xfrm>
            <a:off x="4710960" y="914400"/>
            <a:ext cx="3978360" cy="2269800"/>
          </a:xfrm>
          <a:prstGeom prst="rect">
            <a:avLst/>
          </a:prstGeom>
        </p:spPr>
        <p:txBody>
          <a:bodyPr bIns="0" lIns="0" rIns="0" tIns="0" wrap="none"/>
          <a:p>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18" name="PlaceHolder 2"/>
          <p:cNvSpPr>
            <a:spLocks noGrp="1"/>
          </p:cNvSpPr>
          <p:nvPr>
            <p:ph type="subTitle"/>
          </p:nvPr>
        </p:nvSpPr>
        <p:spPr>
          <a:xfrm>
            <a:off x="533520" y="914400"/>
            <a:ext cx="8152920" cy="4759560"/>
          </a:xfrm>
          <a:prstGeom prst="rect">
            <a:avLst/>
          </a:prstGeom>
        </p:spPr>
        <p:txBody>
          <a:bodyPr anchor="ctr" bIns="0" lIns="0" rIns="0" tIns="0" wrap="none"/>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20" name="PlaceHolder 2"/>
          <p:cNvSpPr>
            <a:spLocks noGrp="1"/>
          </p:cNvSpPr>
          <p:nvPr>
            <p:ph type="body"/>
          </p:nvPr>
        </p:nvSpPr>
        <p:spPr>
          <a:xfrm>
            <a:off x="533520" y="914400"/>
            <a:ext cx="8152920" cy="47592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0"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11" name="PlaceHolder 3"/>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22"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123" name="PlaceHolder 3"/>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533520" y="304920"/>
            <a:ext cx="8152920" cy="5368680"/>
          </a:xfrm>
          <a:prstGeom prst="rect">
            <a:avLst/>
          </a:prstGeom>
        </p:spPr>
        <p:txBody>
          <a:bodyPr anchor="ctr" bIns="0" lIns="0" rIns="0" tIns="0" wrap="none"/>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27"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28" name="PlaceHolder 3"/>
          <p:cNvSpPr>
            <a:spLocks noGrp="1"/>
          </p:cNvSpPr>
          <p:nvPr>
            <p:ph type="body"/>
          </p:nvPr>
        </p:nvSpPr>
        <p:spPr>
          <a:xfrm>
            <a:off x="533520" y="3400200"/>
            <a:ext cx="3978360" cy="2269800"/>
          </a:xfrm>
          <a:prstGeom prst="rect">
            <a:avLst/>
          </a:prstGeom>
        </p:spPr>
        <p:txBody>
          <a:bodyPr bIns="0" lIns="0" rIns="0" tIns="0" wrap="none"/>
          <a:p>
            <a:endParaRPr/>
          </a:p>
        </p:txBody>
      </p:sp>
      <p:sp>
        <p:nvSpPr>
          <p:cNvPr id="129" name="PlaceHolder 4"/>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31"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132"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133" name="PlaceHolder 4"/>
          <p:cNvSpPr>
            <a:spLocks noGrp="1"/>
          </p:cNvSpPr>
          <p:nvPr>
            <p:ph type="body"/>
          </p:nvPr>
        </p:nvSpPr>
        <p:spPr>
          <a:xfrm>
            <a:off x="4710960" y="3400200"/>
            <a:ext cx="3978360" cy="2269800"/>
          </a:xfrm>
          <a:prstGeom prst="rect">
            <a:avLst/>
          </a:prstGeom>
        </p:spPr>
        <p:txBody>
          <a:bodyPr bIns="0" lIns="0" rIns="0" tIns="0" wrap="none"/>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35"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36"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137" name="PlaceHolder 4"/>
          <p:cNvSpPr>
            <a:spLocks noGrp="1"/>
          </p:cNvSpPr>
          <p:nvPr>
            <p:ph type="body"/>
          </p:nvPr>
        </p:nvSpPr>
        <p:spPr>
          <a:xfrm>
            <a:off x="533520" y="3400200"/>
            <a:ext cx="8152560" cy="2269800"/>
          </a:xfrm>
          <a:prstGeom prst="rect">
            <a:avLst/>
          </a:prstGeom>
        </p:spPr>
        <p:txBody>
          <a:bodyPr bIns="0" lIns="0" rIns="0" tIns="0" wrap="none"/>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39" name="PlaceHolder 2"/>
          <p:cNvSpPr>
            <a:spLocks noGrp="1"/>
          </p:cNvSpPr>
          <p:nvPr>
            <p:ph type="body"/>
          </p:nvPr>
        </p:nvSpPr>
        <p:spPr>
          <a:xfrm>
            <a:off x="533520" y="914400"/>
            <a:ext cx="8152920" cy="2269800"/>
          </a:xfrm>
          <a:prstGeom prst="rect">
            <a:avLst/>
          </a:prstGeom>
        </p:spPr>
        <p:txBody>
          <a:bodyPr bIns="0" lIns="0" rIns="0" tIns="0" wrap="none"/>
          <a:p>
            <a:endParaRPr/>
          </a:p>
        </p:txBody>
      </p:sp>
      <p:sp>
        <p:nvSpPr>
          <p:cNvPr id="140" name="PlaceHolder 3"/>
          <p:cNvSpPr>
            <a:spLocks noGrp="1"/>
          </p:cNvSpPr>
          <p:nvPr>
            <p:ph type="body"/>
          </p:nvPr>
        </p:nvSpPr>
        <p:spPr>
          <a:xfrm>
            <a:off x="533520" y="3400200"/>
            <a:ext cx="8152920" cy="2269800"/>
          </a:xfrm>
          <a:prstGeom prst="rect">
            <a:avLst/>
          </a:prstGeom>
        </p:spPr>
        <p:txBody>
          <a:bodyPr bIns="0" lIns="0" rIns="0" tIns="0" wrap="none"/>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42"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43"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144" name="PlaceHolder 4"/>
          <p:cNvSpPr>
            <a:spLocks noGrp="1"/>
          </p:cNvSpPr>
          <p:nvPr>
            <p:ph type="body"/>
          </p:nvPr>
        </p:nvSpPr>
        <p:spPr>
          <a:xfrm>
            <a:off x="4710960" y="3400200"/>
            <a:ext cx="3978360" cy="2269800"/>
          </a:xfrm>
          <a:prstGeom prst="rect">
            <a:avLst/>
          </a:prstGeom>
        </p:spPr>
        <p:txBody>
          <a:bodyPr bIns="0" lIns="0" rIns="0" tIns="0" wrap="none"/>
          <a:p>
            <a:endParaRPr/>
          </a:p>
        </p:txBody>
      </p:sp>
      <p:sp>
        <p:nvSpPr>
          <p:cNvPr id="145" name="PlaceHolder 5"/>
          <p:cNvSpPr>
            <a:spLocks noGrp="1"/>
          </p:cNvSpPr>
          <p:nvPr>
            <p:ph type="body"/>
          </p:nvPr>
        </p:nvSpPr>
        <p:spPr>
          <a:xfrm>
            <a:off x="533520" y="3400200"/>
            <a:ext cx="3978360" cy="2269800"/>
          </a:xfrm>
          <a:prstGeom prst="rect">
            <a:avLst/>
          </a:prstGeom>
        </p:spPr>
        <p:txBody>
          <a:bodyPr bIns="0" lIns="0" rIns="0" tIns="0" wrap="none"/>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47"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48" name="PlaceHolder 3"/>
          <p:cNvSpPr>
            <a:spLocks noGrp="1"/>
          </p:cNvSpPr>
          <p:nvPr>
            <p:ph type="body"/>
          </p:nvPr>
        </p:nvSpPr>
        <p:spPr>
          <a:xfrm>
            <a:off x="4710960" y="914400"/>
            <a:ext cx="3978360" cy="2269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33520" y="304920"/>
            <a:ext cx="8152920" cy="53686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5"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16" name="PlaceHolder 3"/>
          <p:cNvSpPr>
            <a:spLocks noGrp="1"/>
          </p:cNvSpPr>
          <p:nvPr>
            <p:ph type="body"/>
          </p:nvPr>
        </p:nvSpPr>
        <p:spPr>
          <a:xfrm>
            <a:off x="533520" y="3400200"/>
            <a:ext cx="3978360" cy="2269800"/>
          </a:xfrm>
          <a:prstGeom prst="rect">
            <a:avLst/>
          </a:prstGeom>
        </p:spPr>
        <p:txBody>
          <a:bodyPr bIns="0" lIns="0" rIns="0" tIns="0" wrap="none"/>
          <a:p>
            <a:endParaRPr/>
          </a:p>
        </p:txBody>
      </p:sp>
      <p:sp>
        <p:nvSpPr>
          <p:cNvPr id="17" name="PlaceHolder 4"/>
          <p:cNvSpPr>
            <a:spLocks noGrp="1"/>
          </p:cNvSpPr>
          <p:nvPr>
            <p:ph type="body"/>
          </p:nvPr>
        </p:nvSpPr>
        <p:spPr>
          <a:xfrm>
            <a:off x="4710960" y="914400"/>
            <a:ext cx="3978360" cy="47592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19" name="PlaceHolder 2"/>
          <p:cNvSpPr>
            <a:spLocks noGrp="1"/>
          </p:cNvSpPr>
          <p:nvPr>
            <p:ph type="body"/>
          </p:nvPr>
        </p:nvSpPr>
        <p:spPr>
          <a:xfrm>
            <a:off x="533520" y="914400"/>
            <a:ext cx="3978360" cy="4759200"/>
          </a:xfrm>
          <a:prstGeom prst="rect">
            <a:avLst/>
          </a:prstGeom>
        </p:spPr>
        <p:txBody>
          <a:bodyPr bIns="0" lIns="0" rIns="0" tIns="0" wrap="none"/>
          <a:p>
            <a:endParaRPr/>
          </a:p>
        </p:txBody>
      </p:sp>
      <p:sp>
        <p:nvSpPr>
          <p:cNvPr id="20"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21" name="PlaceHolder 4"/>
          <p:cNvSpPr>
            <a:spLocks noGrp="1"/>
          </p:cNvSpPr>
          <p:nvPr>
            <p:ph type="body"/>
          </p:nvPr>
        </p:nvSpPr>
        <p:spPr>
          <a:xfrm>
            <a:off x="4710960" y="3400200"/>
            <a:ext cx="3978360" cy="22698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33520" y="304920"/>
            <a:ext cx="8152920" cy="1196640"/>
          </a:xfrm>
          <a:prstGeom prst="rect">
            <a:avLst/>
          </a:prstGeom>
        </p:spPr>
        <p:txBody>
          <a:bodyPr anchor="ctr" bIns="0" lIns="0" rIns="0" tIns="0" wrap="none"/>
          <a:p>
            <a:endParaRPr/>
          </a:p>
        </p:txBody>
      </p:sp>
      <p:sp>
        <p:nvSpPr>
          <p:cNvPr id="23" name="PlaceHolder 2"/>
          <p:cNvSpPr>
            <a:spLocks noGrp="1"/>
          </p:cNvSpPr>
          <p:nvPr>
            <p:ph type="body"/>
          </p:nvPr>
        </p:nvSpPr>
        <p:spPr>
          <a:xfrm>
            <a:off x="533520" y="914400"/>
            <a:ext cx="3978360" cy="2269800"/>
          </a:xfrm>
          <a:prstGeom prst="rect">
            <a:avLst/>
          </a:prstGeom>
        </p:spPr>
        <p:txBody>
          <a:bodyPr bIns="0" lIns="0" rIns="0" tIns="0" wrap="none"/>
          <a:p>
            <a:endParaRPr/>
          </a:p>
        </p:txBody>
      </p:sp>
      <p:sp>
        <p:nvSpPr>
          <p:cNvPr id="24" name="PlaceHolder 3"/>
          <p:cNvSpPr>
            <a:spLocks noGrp="1"/>
          </p:cNvSpPr>
          <p:nvPr>
            <p:ph type="body"/>
          </p:nvPr>
        </p:nvSpPr>
        <p:spPr>
          <a:xfrm>
            <a:off x="4710960" y="914400"/>
            <a:ext cx="3978360" cy="2269800"/>
          </a:xfrm>
          <a:prstGeom prst="rect">
            <a:avLst/>
          </a:prstGeom>
        </p:spPr>
        <p:txBody>
          <a:bodyPr bIns="0" lIns="0" rIns="0" tIns="0" wrap="none"/>
          <a:p>
            <a:endParaRPr/>
          </a:p>
        </p:txBody>
      </p:sp>
      <p:sp>
        <p:nvSpPr>
          <p:cNvPr id="25" name="PlaceHolder 4"/>
          <p:cNvSpPr>
            <a:spLocks noGrp="1"/>
          </p:cNvSpPr>
          <p:nvPr>
            <p:ph type="body"/>
          </p:nvPr>
        </p:nvSpPr>
        <p:spPr>
          <a:xfrm>
            <a:off x="533520" y="3400200"/>
            <a:ext cx="8152560" cy="22698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196280"/>
          </a:xfrm>
          <a:prstGeom prst="rect">
            <a:avLst/>
          </a:prstGeom>
        </p:spPr>
        <p:txBody>
          <a:bodyPr bIns="25560" lIns="63360" rIns="63360" tIns="25560"/>
          <a:p>
            <a:pPr>
              <a:lnSpc>
                <a:spcPct val="87000"/>
              </a:lnSpc>
            </a:pPr>
            <a:r>
              <a:rPr b="1" lang="en-US" sz="2800">
                <a:solidFill>
                  <a:srgbClr val="063de8"/>
                </a:solidFill>
                <a:latin typeface="Arial"/>
              </a:rPr>
              <a:t>Click to edit the title text formatClick to edit Master title style</a:t>
            </a:r>
            <a:endParaRPr/>
          </a:p>
        </p:txBody>
      </p:sp>
      <p:sp>
        <p:nvSpPr>
          <p:cNvPr id="1" name="PlaceHolder 2"/>
          <p:cNvSpPr>
            <a:spLocks noGrp="1"/>
          </p:cNvSpPr>
          <p:nvPr>
            <p:ph type="dt"/>
          </p:nvPr>
        </p:nvSpPr>
        <p:spPr>
          <a:xfrm>
            <a:off x="0" y="0"/>
            <a:ext cx="-11796840" cy="-11796840"/>
          </a:xfrm>
          <a:prstGeom prst="rect">
            <a:avLst/>
          </a:prstGeom>
        </p:spPr>
        <p:txBody>
          <a:bodyPr bIns="45000" lIns="90000" rIns="90000" tIns="45000"/>
          <a:p>
            <a:pPr>
              <a:lnSpc>
                <a:spcPct val="100000"/>
              </a:lnSpc>
            </a:pPr>
            <a:r>
              <a:rPr lang="en-CA">
                <a:solidFill>
                  <a:srgbClr val="000000"/>
                </a:solidFill>
                <a:latin typeface="Arial"/>
              </a:rPr>
              <a:t>15-4-2</a:t>
            </a:r>
            <a:endParaRPr/>
          </a:p>
        </p:txBody>
      </p:sp>
      <p:sp>
        <p:nvSpPr>
          <p:cNvPr id="2" name="PlaceHolder 3"/>
          <p:cNvSpPr>
            <a:spLocks noGrp="1"/>
          </p:cNvSpPr>
          <p:nvPr>
            <p:ph type="ftr"/>
          </p:nvPr>
        </p:nvSpPr>
        <p:spPr>
          <a:xfrm>
            <a:off x="0" y="0"/>
            <a:ext cx="-11796840" cy="-11796840"/>
          </a:xfrm>
          <a:prstGeom prst="rect">
            <a:avLst/>
          </a:prstGeom>
        </p:spPr>
        <p:txBody>
          <a:bodyPr bIns="45000" lIns="90000" rIns="90000" tIns="45000"/>
          <a:p>
            <a:endParaRPr/>
          </a:p>
        </p:txBody>
      </p:sp>
      <p:sp>
        <p:nvSpPr>
          <p:cNvPr id="3" name="PlaceHolder 4"/>
          <p:cNvSpPr>
            <a:spLocks noGrp="1"/>
          </p:cNvSpPr>
          <p:nvPr>
            <p:ph type="sldNum"/>
          </p:nvPr>
        </p:nvSpPr>
        <p:spPr>
          <a:xfrm>
            <a:off x="0" y="0"/>
            <a:ext cx="-11796840" cy="-11796840"/>
          </a:xfrm>
          <a:prstGeom prst="rect">
            <a:avLst/>
          </a:prstGeom>
        </p:spPr>
        <p:txBody>
          <a:bodyPr bIns="45000" lIns="90000" rIns="90000" tIns="45000"/>
          <a:p>
            <a:pPr>
              <a:lnSpc>
                <a:spcPct val="100000"/>
              </a:lnSpc>
            </a:pPr>
            <a:fld id="{71112171-F1E1-41E1-91D1-E18161711191}" type="slidenum">
              <a:rPr lang="en-CA">
                <a:solidFill>
                  <a:srgbClr val="000000"/>
                </a:solidFill>
                <a:latin typeface="Arial"/>
              </a:rPr>
              <a:t>&lt;number&gt;</a:t>
            </a:fld>
            <a:endParaRPr/>
          </a:p>
        </p:txBody>
      </p:sp>
      <p:sp>
        <p:nvSpPr>
          <p:cNvPr id="4" name="PlaceHolder 5"/>
          <p:cNvSpPr>
            <a:spLocks noGrp="1"/>
          </p:cNvSpPr>
          <p:nvPr>
            <p:ph type="body"/>
          </p:nvPr>
        </p:nvSpPr>
        <p:spPr>
          <a:xfrm>
            <a:off x="457200" y="1604520"/>
            <a:ext cx="8046360" cy="397728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533520" y="304920"/>
            <a:ext cx="8152920" cy="1196280"/>
          </a:xfrm>
          <a:prstGeom prst="rect">
            <a:avLst/>
          </a:prstGeom>
        </p:spPr>
        <p:txBody>
          <a:bodyPr bIns="25560" lIns="63360" rIns="63360" tIns="25560"/>
          <a:p>
            <a:pPr>
              <a:lnSpc>
                <a:spcPct val="87000"/>
              </a:lnSpc>
            </a:pPr>
            <a:r>
              <a:rPr b="1" lang="en-US" sz="2800">
                <a:solidFill>
                  <a:srgbClr val="063de8"/>
                </a:solidFill>
                <a:latin typeface="Arial"/>
              </a:rPr>
              <a:t>Click to edit the title text formatClick to edit Master title style</a:t>
            </a:r>
            <a:endParaRPr/>
          </a:p>
        </p:txBody>
      </p:sp>
      <p:sp>
        <p:nvSpPr>
          <p:cNvPr id="38" name="PlaceHolder 2"/>
          <p:cNvSpPr>
            <a:spLocks noGrp="1"/>
          </p:cNvSpPr>
          <p:nvPr>
            <p:ph type="body"/>
          </p:nvPr>
        </p:nvSpPr>
        <p:spPr>
          <a:xfrm>
            <a:off x="533520" y="914400"/>
            <a:ext cx="8152920" cy="4759200"/>
          </a:xfrm>
          <a:prstGeom prst="rect">
            <a:avLst/>
          </a:prstGeom>
        </p:spPr>
        <p:txBody>
          <a:bodyPr bIns="25560" lIns="63360" rIns="63360" tIns="25560"/>
          <a:p>
            <a:pPr>
              <a:buSzPct val="45000"/>
              <a:buFont typeface="StarSymbol"/>
              <a:buChar char=""/>
            </a:pPr>
            <a:r>
              <a:rPr lang="en-US" sz="2400">
                <a:solidFill>
                  <a:srgbClr val="000000"/>
                </a:solidFill>
                <a:latin typeface="Arial"/>
              </a:rPr>
              <a:t>Click to edit the outline text format</a:t>
            </a:r>
            <a:endParaRPr/>
          </a:p>
          <a:p>
            <a:pPr lvl="1">
              <a:buSzPct val="75000"/>
              <a:buFont typeface="StarSymbol"/>
              <a:buChar char=""/>
            </a:pPr>
            <a:r>
              <a:rPr lang="en-US" sz="2400">
                <a:solidFill>
                  <a:srgbClr val="000000"/>
                </a:solidFill>
                <a:latin typeface="Arial"/>
              </a:rPr>
              <a:t>Second Outline Level</a:t>
            </a:r>
            <a:endParaRPr/>
          </a:p>
          <a:p>
            <a:pPr lvl="2">
              <a:buSzPct val="45000"/>
              <a:buFont typeface="StarSymbol"/>
              <a:buChar char=""/>
            </a:pPr>
            <a:r>
              <a:rPr lang="en-US" sz="2400">
                <a:solidFill>
                  <a:srgbClr val="000000"/>
                </a:solidFill>
                <a:latin typeface="Arial"/>
              </a:rPr>
              <a:t>Third Outline Level</a:t>
            </a:r>
            <a:endParaRPr/>
          </a:p>
          <a:p>
            <a:pPr lvl="3">
              <a:buSzPct val="75000"/>
              <a:buFont typeface="StarSymbol"/>
              <a:buChar char=""/>
            </a:pPr>
            <a:r>
              <a:rPr lang="en-US" sz="2400">
                <a:solidFill>
                  <a:srgbClr val="000000"/>
                </a:solidFill>
                <a:latin typeface="Arial"/>
              </a:rPr>
              <a:t>Fourth Outline Level</a:t>
            </a:r>
            <a:endParaRPr/>
          </a:p>
          <a:p>
            <a:pPr lvl="4">
              <a:buSzPct val="45000"/>
              <a:buFont typeface="StarSymbol"/>
              <a:buChar char=""/>
            </a:pPr>
            <a:r>
              <a:rPr lang="en-US" sz="2400">
                <a:solidFill>
                  <a:srgbClr val="000000"/>
                </a:solidFill>
                <a:latin typeface="Arial"/>
              </a:rPr>
              <a:t>Fifth Outline Level</a:t>
            </a:r>
            <a:endParaRPr/>
          </a:p>
          <a:p>
            <a:pPr lvl="5">
              <a:buSzPct val="45000"/>
              <a:buFont typeface="StarSymbol"/>
              <a:buChar char=""/>
            </a:pPr>
            <a:r>
              <a:rPr lang="en-US" sz="2400">
                <a:solidFill>
                  <a:srgbClr val="000000"/>
                </a:solidFill>
                <a:latin typeface="Arial"/>
              </a:rPr>
              <a:t>Sixth Outline Level</a:t>
            </a:r>
            <a:endParaRPr/>
          </a:p>
          <a:p>
            <a:pPr>
              <a:lnSpc>
                <a:spcPct val="100000"/>
              </a:lnSpc>
              <a:buSzPct val="75000"/>
              <a:buFont charset="2" typeface="Wingdings"/>
              <a:buChar char=""/>
            </a:pPr>
            <a:r>
              <a:rPr lang="en-US" sz="2400">
                <a:solidFill>
                  <a:srgbClr val="000000"/>
                </a:solidFill>
                <a:latin typeface="Arial"/>
              </a:rPr>
              <a:t>Seventh Outline LevelClick to edit Master text styles</a:t>
            </a:r>
            <a:endParaRPr/>
          </a:p>
          <a:p>
            <a:pPr lvl="1">
              <a:lnSpc>
                <a:spcPct val="100000"/>
              </a:lnSpc>
              <a:buSzPct val="75000"/>
              <a:buFont charset="2" typeface="Monotype Sorts"/>
              <a:buChar char=""/>
            </a:pPr>
            <a:r>
              <a:rPr lang="en-US" sz="2000">
                <a:solidFill>
                  <a:srgbClr val="000000"/>
                </a:solidFill>
                <a:latin typeface="Arial"/>
              </a:rPr>
              <a:t>Second level</a:t>
            </a:r>
            <a:endParaRPr/>
          </a:p>
          <a:p>
            <a:pPr lvl="1">
              <a:buSzPct val="75000"/>
              <a:buFont charset="2" typeface="Monotype Sorts"/>
              <a:buChar char=""/>
            </a:pPr>
            <a:r>
              <a:rPr lang="en-US">
                <a:solidFill>
                  <a:srgbClr val="000000"/>
                </a:solidFill>
                <a:latin typeface="Arial"/>
              </a:rPr>
              <a:t>Third level</a:t>
            </a:r>
            <a:endParaRPr/>
          </a:p>
          <a:p>
            <a:pPr lvl="2">
              <a:buFont typeface="StarSymbol"/>
              <a:buChar char="-"/>
            </a:pPr>
            <a:r>
              <a:rPr lang="en-US" sz="2000">
                <a:solidFill>
                  <a:srgbClr val="000000"/>
                </a:solidFill>
                <a:latin typeface="Times New Roman"/>
              </a:rPr>
              <a:t>Fourth level</a:t>
            </a:r>
            <a:endParaRPr/>
          </a:p>
          <a:p>
            <a:pPr lvl="3">
              <a:buFont typeface="StarSymbol"/>
              <a:buChar char=""/>
            </a:pPr>
            <a:r>
              <a:rPr lang="en-US" sz="2000">
                <a:solidFill>
                  <a:srgbClr val="000000"/>
                </a:solidFill>
                <a:latin typeface="Times New Roman"/>
              </a:rPr>
              <a:t>Fifth level</a:t>
            </a:r>
            <a:endParaRPr/>
          </a:p>
        </p:txBody>
      </p:sp>
      <p:sp>
        <p:nvSpPr>
          <p:cNvPr id="39" name="PlaceHolder 3"/>
          <p:cNvSpPr>
            <a:spLocks noGrp="1"/>
          </p:cNvSpPr>
          <p:nvPr>
            <p:ph type="dt"/>
          </p:nvPr>
        </p:nvSpPr>
        <p:spPr>
          <a:xfrm>
            <a:off x="0" y="0"/>
            <a:ext cx="-11796840" cy="-11796840"/>
          </a:xfrm>
          <a:prstGeom prst="rect">
            <a:avLst/>
          </a:prstGeom>
        </p:spPr>
        <p:txBody>
          <a:bodyPr bIns="45000" lIns="90000" rIns="90000" tIns="45000"/>
          <a:p>
            <a:pPr>
              <a:lnSpc>
                <a:spcPct val="100000"/>
              </a:lnSpc>
            </a:pPr>
            <a:r>
              <a:rPr lang="en-CA">
                <a:solidFill>
                  <a:srgbClr val="000000"/>
                </a:solidFill>
                <a:latin typeface="Arial"/>
              </a:rPr>
              <a:t>15-4-2</a:t>
            </a:r>
            <a:endParaRPr/>
          </a:p>
        </p:txBody>
      </p:sp>
      <p:sp>
        <p:nvSpPr>
          <p:cNvPr id="40" name="PlaceHolder 4"/>
          <p:cNvSpPr>
            <a:spLocks noGrp="1"/>
          </p:cNvSpPr>
          <p:nvPr>
            <p:ph type="ftr"/>
          </p:nvPr>
        </p:nvSpPr>
        <p:spPr>
          <a:xfrm>
            <a:off x="0" y="0"/>
            <a:ext cx="-11796840" cy="-11796840"/>
          </a:xfrm>
          <a:prstGeom prst="rect">
            <a:avLst/>
          </a:prstGeom>
        </p:spPr>
        <p:txBody>
          <a:bodyPr bIns="45000" lIns="90000" rIns="90000" tIns="45000"/>
          <a:p>
            <a:endParaRPr/>
          </a:p>
        </p:txBody>
      </p:sp>
      <p:sp>
        <p:nvSpPr>
          <p:cNvPr id="41" name="PlaceHolder 5"/>
          <p:cNvSpPr>
            <a:spLocks noGrp="1"/>
          </p:cNvSpPr>
          <p:nvPr>
            <p:ph type="sldNum"/>
          </p:nvPr>
        </p:nvSpPr>
        <p:spPr>
          <a:xfrm>
            <a:off x="0" y="0"/>
            <a:ext cx="-11796840" cy="-11796840"/>
          </a:xfrm>
          <a:prstGeom prst="rect">
            <a:avLst/>
          </a:prstGeom>
        </p:spPr>
        <p:txBody>
          <a:bodyPr bIns="45000" lIns="90000" rIns="90000" tIns="45000"/>
          <a:p>
            <a:pPr>
              <a:lnSpc>
                <a:spcPct val="100000"/>
              </a:lnSpc>
            </a:pPr>
            <a:fld id="{713171D1-4161-4101-9141-A17121110131}" type="slidenum">
              <a:rPr lang="en-CA">
                <a:solidFill>
                  <a:srgbClr val="000000"/>
                </a:solidFill>
                <a:latin typeface="Arial"/>
              </a:rPr>
              <a:t>&lt;number&gt;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533520" y="304920"/>
            <a:ext cx="8152920" cy="1196280"/>
          </a:xfrm>
          <a:prstGeom prst="rect">
            <a:avLst/>
          </a:prstGeom>
        </p:spPr>
        <p:txBody>
          <a:bodyPr bIns="25560" lIns="63360" rIns="63360" tIns="25560"/>
          <a:p>
            <a:pPr>
              <a:lnSpc>
                <a:spcPct val="87000"/>
              </a:lnSpc>
            </a:pPr>
            <a:r>
              <a:rPr b="1" lang="en-US" sz="2800">
                <a:solidFill>
                  <a:srgbClr val="063de8"/>
                </a:solidFill>
                <a:latin typeface="Arial"/>
              </a:rPr>
              <a:t>Click to edit the title text formatClick to edit Master title style</a:t>
            </a:r>
            <a:endParaRPr/>
          </a:p>
        </p:txBody>
      </p:sp>
      <p:sp>
        <p:nvSpPr>
          <p:cNvPr id="75" name="PlaceHolder 2"/>
          <p:cNvSpPr>
            <a:spLocks noGrp="1"/>
          </p:cNvSpPr>
          <p:nvPr>
            <p:ph type="body"/>
          </p:nvPr>
        </p:nvSpPr>
        <p:spPr>
          <a:xfrm>
            <a:off x="533520" y="914400"/>
            <a:ext cx="4000320" cy="7282800"/>
          </a:xfrm>
          <a:prstGeom prst="rect">
            <a:avLst/>
          </a:prstGeom>
        </p:spPr>
        <p:txBody>
          <a:bodyPr bIns="25560" lIns="63360" rIns="63360" tIns="25560"/>
          <a:p>
            <a:pPr>
              <a:buSzPct val="45000"/>
              <a:buFont typeface="StarSymbol"/>
              <a:buChar char=""/>
            </a:pPr>
            <a:r>
              <a:rPr lang="en-US" sz="2400">
                <a:solidFill>
                  <a:srgbClr val="000000"/>
                </a:solidFill>
                <a:latin typeface="Arial"/>
              </a:rPr>
              <a:t>Click to edit the outline text format</a:t>
            </a:r>
            <a:endParaRPr/>
          </a:p>
          <a:p>
            <a:pPr lvl="1">
              <a:buSzPct val="75000"/>
              <a:buFont typeface="StarSymbol"/>
              <a:buChar char=""/>
            </a:pPr>
            <a:r>
              <a:rPr lang="en-US" sz="2400">
                <a:solidFill>
                  <a:srgbClr val="000000"/>
                </a:solidFill>
                <a:latin typeface="Arial"/>
              </a:rPr>
              <a:t>Second Outline Level</a:t>
            </a:r>
            <a:endParaRPr/>
          </a:p>
          <a:p>
            <a:pPr lvl="2">
              <a:buSzPct val="45000"/>
              <a:buFont typeface="StarSymbol"/>
              <a:buChar char=""/>
            </a:pPr>
            <a:r>
              <a:rPr lang="en-US" sz="2400">
                <a:solidFill>
                  <a:srgbClr val="000000"/>
                </a:solidFill>
                <a:latin typeface="Arial"/>
              </a:rPr>
              <a:t>Third Outline Level</a:t>
            </a:r>
            <a:endParaRPr/>
          </a:p>
          <a:p>
            <a:pPr lvl="3">
              <a:buSzPct val="75000"/>
              <a:buFont typeface="StarSymbol"/>
              <a:buChar char=""/>
            </a:pPr>
            <a:r>
              <a:rPr lang="en-US" sz="2400">
                <a:solidFill>
                  <a:srgbClr val="000000"/>
                </a:solidFill>
                <a:latin typeface="Arial"/>
              </a:rPr>
              <a:t>Fourth Outline Level</a:t>
            </a:r>
            <a:endParaRPr/>
          </a:p>
          <a:p>
            <a:pPr lvl="4">
              <a:buSzPct val="45000"/>
              <a:buFont typeface="StarSymbol"/>
              <a:buChar char=""/>
            </a:pPr>
            <a:r>
              <a:rPr lang="en-US" sz="2400">
                <a:solidFill>
                  <a:srgbClr val="000000"/>
                </a:solidFill>
                <a:latin typeface="Arial"/>
              </a:rPr>
              <a:t>Fifth Outline Level</a:t>
            </a:r>
            <a:endParaRPr/>
          </a:p>
          <a:p>
            <a:pPr lvl="5">
              <a:buSzPct val="45000"/>
              <a:buFont typeface="StarSymbol"/>
              <a:buChar char=""/>
            </a:pPr>
            <a:r>
              <a:rPr lang="en-US" sz="2400">
                <a:solidFill>
                  <a:srgbClr val="000000"/>
                </a:solidFill>
                <a:latin typeface="Arial"/>
              </a:rPr>
              <a:t>Sixth Outline Level</a:t>
            </a:r>
            <a:endParaRPr/>
          </a:p>
          <a:p>
            <a:pPr>
              <a:lnSpc>
                <a:spcPct val="100000"/>
              </a:lnSpc>
              <a:buSzPct val="75000"/>
              <a:buFont charset="2" typeface="Wingdings"/>
              <a:buChar char=""/>
            </a:pPr>
            <a:r>
              <a:rPr lang="en-US" sz="2400">
                <a:solidFill>
                  <a:srgbClr val="000000"/>
                </a:solidFill>
                <a:latin typeface="Arial"/>
              </a:rPr>
              <a:t>Seventh Outline LevelClick to edit Master text styles</a:t>
            </a:r>
            <a:endParaRPr/>
          </a:p>
          <a:p>
            <a:pPr lvl="1">
              <a:lnSpc>
                <a:spcPct val="100000"/>
              </a:lnSpc>
              <a:buSzPct val="75000"/>
              <a:buFont charset="2" typeface="Monotype Sorts"/>
              <a:buChar char=""/>
            </a:pPr>
            <a:r>
              <a:rPr lang="en-US" sz="2000">
                <a:solidFill>
                  <a:srgbClr val="000000"/>
                </a:solidFill>
                <a:latin typeface="Arial"/>
              </a:rPr>
              <a:t>Second level</a:t>
            </a:r>
            <a:endParaRPr/>
          </a:p>
          <a:p>
            <a:pPr lvl="1">
              <a:buSzPct val="75000"/>
              <a:buFont charset="2" typeface="Monotype Sorts"/>
              <a:buChar char=""/>
            </a:pPr>
            <a:r>
              <a:rPr lang="en-US">
                <a:solidFill>
                  <a:srgbClr val="000000"/>
                </a:solidFill>
                <a:latin typeface="Arial"/>
              </a:rPr>
              <a:t>Third level</a:t>
            </a:r>
            <a:endParaRPr/>
          </a:p>
          <a:p>
            <a:pPr lvl="2">
              <a:buFont typeface="StarSymbol"/>
              <a:buChar char="-"/>
            </a:pPr>
            <a:r>
              <a:rPr lang="en-US" sz="2000">
                <a:solidFill>
                  <a:srgbClr val="000000"/>
                </a:solidFill>
                <a:latin typeface="Times New Roman"/>
              </a:rPr>
              <a:t>Fourth level</a:t>
            </a:r>
            <a:endParaRPr/>
          </a:p>
          <a:p>
            <a:pPr lvl="3">
              <a:buFont typeface="StarSymbol"/>
              <a:buChar char=""/>
            </a:pPr>
            <a:r>
              <a:rPr lang="en-US" sz="2000">
                <a:solidFill>
                  <a:srgbClr val="000000"/>
                </a:solidFill>
                <a:latin typeface="Times New Roman"/>
              </a:rPr>
              <a:t>Fifth level</a:t>
            </a:r>
            <a:endParaRPr/>
          </a:p>
        </p:txBody>
      </p:sp>
      <p:sp>
        <p:nvSpPr>
          <p:cNvPr id="76" name="PlaceHolder 3"/>
          <p:cNvSpPr>
            <a:spLocks noGrp="1"/>
          </p:cNvSpPr>
          <p:nvPr>
            <p:ph type="body"/>
          </p:nvPr>
        </p:nvSpPr>
        <p:spPr>
          <a:xfrm>
            <a:off x="4686480" y="914400"/>
            <a:ext cx="4000320" cy="2393640"/>
          </a:xfrm>
          <a:prstGeom prst="rect">
            <a:avLst/>
          </a:prstGeom>
        </p:spPr>
        <p:txBody>
          <a:bodyPr anchor="ctr"/>
          <a:p>
            <a:pPr>
              <a:buSzPct val="45000"/>
              <a:buFont typeface="StarSymbol"/>
              <a:buChar char=""/>
            </a:pPr>
            <a:r>
              <a:rPr lang="en-US" sz="1200">
                <a:solidFill>
                  <a:srgbClr val="8b8b8b"/>
                </a:solidFill>
                <a:latin typeface="Arial"/>
              </a:rPr>
              <a:t>Click to edit the outline text format</a:t>
            </a:r>
            <a:endParaRPr/>
          </a:p>
          <a:p>
            <a:pPr lvl="1">
              <a:buSzPct val="75000"/>
              <a:buFont typeface="StarSymbol"/>
              <a:buChar char=""/>
            </a:pPr>
            <a:r>
              <a:rPr lang="en-US" sz="1200">
                <a:solidFill>
                  <a:srgbClr val="8b8b8b"/>
                </a:solidFill>
                <a:latin typeface="Arial"/>
              </a:rPr>
              <a:t>Second Outline Level</a:t>
            </a:r>
            <a:endParaRPr/>
          </a:p>
          <a:p>
            <a:pPr lvl="2">
              <a:buSzPct val="45000"/>
              <a:buFont typeface="StarSymbol"/>
              <a:buChar char=""/>
            </a:pPr>
            <a:r>
              <a:rPr lang="en-US" sz="1200">
                <a:solidFill>
                  <a:srgbClr val="8b8b8b"/>
                </a:solidFill>
                <a:latin typeface="Arial"/>
              </a:rPr>
              <a:t>Third Outline Level</a:t>
            </a:r>
            <a:endParaRPr/>
          </a:p>
          <a:p>
            <a:pPr lvl="3">
              <a:buSzPct val="75000"/>
              <a:buFont typeface="StarSymbol"/>
              <a:buChar char=""/>
            </a:pPr>
            <a:r>
              <a:rPr lang="en-US" sz="1200">
                <a:solidFill>
                  <a:srgbClr val="8b8b8b"/>
                </a:solidFill>
                <a:latin typeface="Arial"/>
              </a:rPr>
              <a:t>Fourth Outline Level</a:t>
            </a:r>
            <a:endParaRPr/>
          </a:p>
          <a:p>
            <a:pPr lvl="4">
              <a:buSzPct val="45000"/>
              <a:buFont typeface="StarSymbol"/>
              <a:buChar char=""/>
            </a:pPr>
            <a:r>
              <a:rPr lang="en-US" sz="1200">
                <a:solidFill>
                  <a:srgbClr val="8b8b8b"/>
                </a:solidFill>
                <a:latin typeface="Arial"/>
              </a:rPr>
              <a:t>Fifth Outline Level</a:t>
            </a:r>
            <a:endParaRPr/>
          </a:p>
          <a:p>
            <a:pPr lvl="5">
              <a:buSzPct val="45000"/>
              <a:buFont typeface="StarSymbol"/>
              <a:buChar char=""/>
            </a:pPr>
            <a:r>
              <a:rPr lang="en-US" sz="1200">
                <a:solidFill>
                  <a:srgbClr val="8b8b8b"/>
                </a:solidFill>
                <a:latin typeface="Arial"/>
              </a:rPr>
              <a:t>Sixth Outline Level</a:t>
            </a:r>
            <a:endParaRPr/>
          </a:p>
          <a:p>
            <a:pPr>
              <a:lnSpc>
                <a:spcPct val="100000"/>
              </a:lnSpc>
              <a:buSzPct val="75000"/>
              <a:buFont charset="2" typeface="Wingdings"/>
              <a:buChar char=""/>
            </a:pPr>
            <a:r>
              <a:rPr lang="en-US" sz="1200">
                <a:solidFill>
                  <a:srgbClr val="8b8b8b"/>
                </a:solidFill>
                <a:latin typeface="Arial"/>
              </a:rPr>
              <a:t>Seventh Outline LevelClick to edit Master text styles</a:t>
            </a:r>
            <a:endParaRPr/>
          </a:p>
          <a:p>
            <a:pPr lvl="1">
              <a:lnSpc>
                <a:spcPct val="100000"/>
              </a:lnSpc>
              <a:buSzPct val="75000"/>
              <a:buFont charset="2" typeface="Monotype Sorts"/>
              <a:buChar char=""/>
            </a:pPr>
            <a:r>
              <a:rPr lang="en-US" sz="2000">
                <a:solidFill>
                  <a:srgbClr val="000000"/>
                </a:solidFill>
                <a:latin typeface="Arial"/>
              </a:rPr>
              <a:t>Second level</a:t>
            </a:r>
            <a:endParaRPr/>
          </a:p>
          <a:p>
            <a:pPr lvl="1">
              <a:buSzPct val="75000"/>
              <a:buFont charset="2" typeface="Monotype Sorts"/>
              <a:buChar char=""/>
            </a:pPr>
            <a:r>
              <a:rPr lang="en-US">
                <a:solidFill>
                  <a:srgbClr val="000000"/>
                </a:solidFill>
                <a:latin typeface="Arial"/>
              </a:rPr>
              <a:t>Third level</a:t>
            </a:r>
            <a:endParaRPr/>
          </a:p>
          <a:p>
            <a:pPr lvl="2">
              <a:buFont typeface="StarSymbol"/>
              <a:buChar char="-"/>
            </a:pPr>
            <a:r>
              <a:rPr lang="en-US" sz="2000">
                <a:solidFill>
                  <a:srgbClr val="000000"/>
                </a:solidFill>
                <a:latin typeface="Times New Roman"/>
              </a:rPr>
              <a:t>Fourth level</a:t>
            </a:r>
            <a:endParaRPr/>
          </a:p>
          <a:p>
            <a:pPr lvl="3">
              <a:buFont typeface="StarSymbol"/>
              <a:buChar char=""/>
            </a:pPr>
            <a:r>
              <a:rPr lang="en-US" sz="2000">
                <a:solidFill>
                  <a:srgbClr val="000000"/>
                </a:solidFill>
                <a:latin typeface="Times New Roman"/>
              </a:rPr>
              <a:t>Fifth level</a:t>
            </a:r>
            <a:endParaRPr/>
          </a:p>
        </p:txBody>
      </p:sp>
      <p:sp>
        <p:nvSpPr>
          <p:cNvPr id="77" name="PlaceHolder 4"/>
          <p:cNvSpPr>
            <a:spLocks noGrp="1"/>
          </p:cNvSpPr>
          <p:nvPr>
            <p:ph type="dt"/>
          </p:nvPr>
        </p:nvSpPr>
        <p:spPr>
          <a:xfrm>
            <a:off x="0" y="0"/>
            <a:ext cx="-11796840" cy="-11796840"/>
          </a:xfrm>
          <a:prstGeom prst="rect">
            <a:avLst/>
          </a:prstGeom>
        </p:spPr>
        <p:txBody>
          <a:bodyPr bIns="45000" lIns="90000" rIns="90000" tIns="45000"/>
          <a:p>
            <a:pPr>
              <a:lnSpc>
                <a:spcPct val="100000"/>
              </a:lnSpc>
            </a:pPr>
            <a:r>
              <a:rPr lang="en-CA">
                <a:solidFill>
                  <a:srgbClr val="000000"/>
                </a:solidFill>
                <a:latin typeface="Arial"/>
              </a:rPr>
              <a:t>15-4-2</a:t>
            </a:r>
            <a:endParaRPr/>
          </a:p>
        </p:txBody>
      </p:sp>
      <p:sp>
        <p:nvSpPr>
          <p:cNvPr id="78" name="PlaceHolder 5"/>
          <p:cNvSpPr>
            <a:spLocks noGrp="1"/>
          </p:cNvSpPr>
          <p:nvPr>
            <p:ph type="ftr"/>
          </p:nvPr>
        </p:nvSpPr>
        <p:spPr>
          <a:xfrm>
            <a:off x="0" y="0"/>
            <a:ext cx="-11796840" cy="-11796840"/>
          </a:xfrm>
          <a:prstGeom prst="rect">
            <a:avLst/>
          </a:prstGeom>
        </p:spPr>
        <p:txBody>
          <a:bodyPr bIns="45000" lIns="90000" rIns="90000" tIns="45000"/>
          <a:p>
            <a:endParaRPr/>
          </a:p>
        </p:txBody>
      </p:sp>
      <p:sp>
        <p:nvSpPr>
          <p:cNvPr id="79" name="PlaceHolder 6"/>
          <p:cNvSpPr>
            <a:spLocks noGrp="1"/>
          </p:cNvSpPr>
          <p:nvPr>
            <p:ph type="sldNum"/>
          </p:nvPr>
        </p:nvSpPr>
        <p:spPr>
          <a:xfrm>
            <a:off x="0" y="0"/>
            <a:ext cx="-11796840" cy="-11796840"/>
          </a:xfrm>
          <a:prstGeom prst="rect">
            <a:avLst/>
          </a:prstGeom>
        </p:spPr>
        <p:txBody>
          <a:bodyPr bIns="45000" lIns="90000" rIns="90000" tIns="45000"/>
          <a:p>
            <a:pPr>
              <a:lnSpc>
                <a:spcPct val="100000"/>
              </a:lnSpc>
            </a:pPr>
            <a:fld id="{91815111-F1A1-41E1-8161-3161A1811141}" type="slidenum">
              <a:rPr lang="en-CA">
                <a:solidFill>
                  <a:srgbClr val="000000"/>
                </a:solidFill>
                <a:latin typeface="Arial"/>
              </a:rPr>
              <a:t>&lt;number&gt;</a:t>
            </a:fld>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2" name="PlaceHolder 1"/>
          <p:cNvSpPr>
            <a:spLocks noGrp="1"/>
          </p:cNvSpPr>
          <p:nvPr>
            <p:ph type="title"/>
          </p:nvPr>
        </p:nvSpPr>
        <p:spPr>
          <a:xfrm>
            <a:off x="685800" y="457200"/>
            <a:ext cx="7673760" cy="1196280"/>
          </a:xfrm>
          <a:prstGeom prst="rect">
            <a:avLst/>
          </a:prstGeom>
        </p:spPr>
        <p:txBody>
          <a:bodyPr bIns="25560" lIns="63360" rIns="63360" tIns="25560"/>
          <a:p>
            <a:pPr>
              <a:lnSpc>
                <a:spcPct val="87000"/>
              </a:lnSpc>
            </a:pPr>
            <a:r>
              <a:rPr b="1" lang="en-US" sz="2800">
                <a:solidFill>
                  <a:srgbClr val="063de8"/>
                </a:solidFill>
                <a:latin typeface="Arial"/>
              </a:rPr>
              <a:t>Click to edit the title text formatClick to edit Master title style</a:t>
            </a:r>
            <a:endParaRPr/>
          </a:p>
        </p:txBody>
      </p:sp>
      <p:sp>
        <p:nvSpPr>
          <p:cNvPr id="113" name="PlaceHolder 2"/>
          <p:cNvSpPr>
            <a:spLocks noGrp="1"/>
          </p:cNvSpPr>
          <p:nvPr>
            <p:ph type="body"/>
          </p:nvPr>
        </p:nvSpPr>
        <p:spPr>
          <a:xfrm>
            <a:off x="762120" y="1371600"/>
            <a:ext cx="7619760" cy="4028760"/>
          </a:xfrm>
          <a:prstGeom prst="rect">
            <a:avLst/>
          </a:prstGeom>
        </p:spPr>
        <p:txBody>
          <a:bodyPr bIns="25560" lIns="63360" rIns="63360" tIns="25560"/>
          <a:p>
            <a:pPr>
              <a:lnSpc>
                <a:spcPct val="100000"/>
              </a:lnSpc>
            </a:pPr>
            <a:r>
              <a:rPr lang="en-US">
                <a:solidFill>
                  <a:srgbClr val="000000"/>
                </a:solidFill>
                <a:latin typeface="Arial"/>
              </a:rPr>
              <a:t>Click to edit the outline text format</a:t>
            </a:r>
            <a:endParaRPr/>
          </a:p>
          <a:p>
            <a:pPr lvl="1">
              <a:lnSpc>
                <a:spcPct val="100000"/>
              </a:lnSpc>
              <a:buSzPct val="75000"/>
              <a:buFont typeface="StarSymbol"/>
              <a:buChar char=""/>
            </a:pPr>
            <a:r>
              <a:rPr lang="en-US">
                <a:solidFill>
                  <a:srgbClr val="000000"/>
                </a:solidFill>
                <a:latin typeface="Arial"/>
              </a:rPr>
              <a:t>Second Outline Level</a:t>
            </a:r>
            <a:endParaRPr/>
          </a:p>
          <a:p>
            <a:pPr lvl="2">
              <a:lnSpc>
                <a:spcPct val="100000"/>
              </a:lnSpc>
              <a:buSzPct val="45000"/>
              <a:buFont typeface="StarSymbol"/>
              <a:buChar char=""/>
            </a:pPr>
            <a:r>
              <a:rPr lang="en-US">
                <a:solidFill>
                  <a:srgbClr val="000000"/>
                </a:solidFill>
                <a:latin typeface="Arial"/>
              </a:rPr>
              <a:t>Third Outline Level</a:t>
            </a:r>
            <a:endParaRPr/>
          </a:p>
          <a:p>
            <a:pPr lvl="3">
              <a:lnSpc>
                <a:spcPct val="100000"/>
              </a:lnSpc>
              <a:buSzPct val="75000"/>
              <a:buFont typeface="StarSymbol"/>
              <a:buChar char=""/>
            </a:pPr>
            <a:r>
              <a:rPr lang="en-US">
                <a:solidFill>
                  <a:srgbClr val="000000"/>
                </a:solidFill>
                <a:latin typeface="Arial"/>
              </a:rPr>
              <a:t>Fourth Outline Level</a:t>
            </a:r>
            <a:endParaRPr/>
          </a:p>
          <a:p>
            <a:pPr lvl="4">
              <a:lnSpc>
                <a:spcPct val="100000"/>
              </a:lnSpc>
              <a:buSzPct val="45000"/>
              <a:buFont typeface="StarSymbol"/>
              <a:buChar char=""/>
            </a:pPr>
            <a:r>
              <a:rPr lang="en-US">
                <a:solidFill>
                  <a:srgbClr val="000000"/>
                </a:solidFill>
                <a:latin typeface="Arial"/>
              </a:rPr>
              <a:t>Fifth Outline Level</a:t>
            </a:r>
            <a:endParaRPr/>
          </a:p>
          <a:p>
            <a:pPr lvl="5">
              <a:lnSpc>
                <a:spcPct val="100000"/>
              </a:lnSpc>
              <a:buSzPct val="45000"/>
              <a:buFont typeface="StarSymbol"/>
              <a:buChar char=""/>
            </a:pPr>
            <a:r>
              <a:rPr lang="en-US">
                <a:solidFill>
                  <a:srgbClr val="000000"/>
                </a:solidFill>
                <a:latin typeface="Arial"/>
              </a:rPr>
              <a:t>Sixth Outline Level</a:t>
            </a:r>
            <a:endParaRPr/>
          </a:p>
          <a:p>
            <a:pPr lvl="6">
              <a:lnSpc>
                <a:spcPct val="100000"/>
              </a:lnSpc>
              <a:buSzPct val="45000"/>
              <a:buFont typeface="StarSymbol"/>
              <a:buChar char=""/>
            </a:pPr>
            <a:r>
              <a:rPr lang="en-US">
                <a:solidFill>
                  <a:srgbClr val="000000"/>
                </a:solidFill>
                <a:latin typeface="Arial"/>
              </a:rPr>
              <a:t>Seventh Outline Level</a:t>
            </a:r>
            <a:endParaRPr/>
          </a:p>
        </p:txBody>
      </p:sp>
      <p:sp>
        <p:nvSpPr>
          <p:cNvPr id="114" name="PlaceHolder 3"/>
          <p:cNvSpPr>
            <a:spLocks noGrp="1"/>
          </p:cNvSpPr>
          <p:nvPr>
            <p:ph type="dt"/>
          </p:nvPr>
        </p:nvSpPr>
        <p:spPr>
          <a:xfrm>
            <a:off x="685800" y="6248520"/>
            <a:ext cx="1904760" cy="456840"/>
          </a:xfrm>
          <a:prstGeom prst="rect">
            <a:avLst/>
          </a:prstGeom>
        </p:spPr>
        <p:txBody>
          <a:bodyPr bIns="45000" lIns="90000" rIns="90000" tIns="45000"/>
          <a:p>
            <a:pPr>
              <a:lnSpc>
                <a:spcPct val="100000"/>
              </a:lnSpc>
            </a:pPr>
            <a:r>
              <a:rPr lang="en-CA">
                <a:solidFill>
                  <a:srgbClr val="000000"/>
                </a:solidFill>
                <a:latin typeface="Arial"/>
              </a:rPr>
              <a:t>15-4-2</a:t>
            </a:r>
            <a:endParaRPr/>
          </a:p>
        </p:txBody>
      </p:sp>
      <p:sp>
        <p:nvSpPr>
          <p:cNvPr id="115" name="PlaceHolder 4"/>
          <p:cNvSpPr>
            <a:spLocks noGrp="1"/>
          </p:cNvSpPr>
          <p:nvPr>
            <p:ph type="ftr"/>
          </p:nvPr>
        </p:nvSpPr>
        <p:spPr>
          <a:xfrm>
            <a:off x="3124080" y="6248520"/>
            <a:ext cx="2895120" cy="456840"/>
          </a:xfrm>
          <a:prstGeom prst="rect">
            <a:avLst/>
          </a:prstGeom>
        </p:spPr>
        <p:txBody>
          <a:bodyPr bIns="45000" lIns="90000" rIns="90000" tIns="45000"/>
          <a:p>
            <a:endParaRPr/>
          </a:p>
        </p:txBody>
      </p:sp>
      <p:sp>
        <p:nvSpPr>
          <p:cNvPr id="116" name="PlaceHolder 5"/>
          <p:cNvSpPr>
            <a:spLocks noGrp="1"/>
          </p:cNvSpPr>
          <p:nvPr>
            <p:ph type="sldNum"/>
          </p:nvPr>
        </p:nvSpPr>
        <p:spPr>
          <a:xfrm>
            <a:off x="6553080" y="6248520"/>
            <a:ext cx="1904760" cy="456840"/>
          </a:xfrm>
          <a:prstGeom prst="rect">
            <a:avLst/>
          </a:prstGeom>
        </p:spPr>
        <p:txBody>
          <a:bodyPr bIns="45000" lIns="90000" rIns="90000" tIns="45000"/>
          <a:p>
            <a:pPr>
              <a:lnSpc>
                <a:spcPct val="100000"/>
              </a:lnSpc>
            </a:pPr>
            <a:fld id="{71714141-41C1-41D1-9161-41218141B151}" type="slidenum">
              <a:rPr lang="en-CA">
                <a:solidFill>
                  <a:srgbClr val="000000"/>
                </a:solidFill>
                <a:latin typeface="Arial"/>
              </a:rPr>
              <a:t>&lt;number&gt;</a:t>
            </a:fld>
            <a:endParaRPr/>
          </a:p>
        </p:txBody>
      </p:sp>
    </p:spTree>
  </p:cSld>
  <p:clrMap accent1="accent1" accent2="accent2" accent3="accent3" accent4="accent4" accent5="accent5" accent6="accent6" bg1="lt1" bg2="lt2" folHlink="folHlink" hlink="hlink" tx1="dk1" tx2="dk2"/>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hyperlink" Target="http://www.cse.psu.edu/~" TargetMode="External"/><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www.openmp.org/mp%20documents/OpenMP4.0.0.pdf" TargetMode="External"/><Relationship Id="rId2" Type="http://schemas.openxmlformats.org/officeDocument/2006/relationships/hyperlink" Target="http://computing.llnl.gov/tutorials/openMP/"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2.xml"/><Relationship Id="rId3"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wmf"/><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4" name="TextShape 1"/>
          <p:cNvSpPr txBox="1"/>
          <p:nvPr/>
        </p:nvSpPr>
        <p:spPr>
          <a:xfrm>
            <a:off x="1990440" y="982080"/>
            <a:ext cx="5162760" cy="2245320"/>
          </a:xfrm>
          <a:prstGeom prst="rect">
            <a:avLst/>
          </a:prstGeom>
        </p:spPr>
        <p:txBody>
          <a:bodyPr anchor="ctr" bIns="25560" lIns="63360" rIns="63360" tIns="25560" wrap="none"/>
          <a:p>
            <a:pPr algn="ctr">
              <a:lnSpc>
                <a:spcPct val="100000"/>
              </a:lnSpc>
            </a:pPr>
            <a:r>
              <a:rPr b="1" lang="en-US" sz="3200">
                <a:solidFill>
                  <a:srgbClr val="000000"/>
                </a:solidFill>
                <a:latin typeface="Arial"/>
              </a:rPr>
              <a:t>CS3350B</a:t>
            </a:r>
            <a:r>
              <a:rPr b="1" lang="en-US" sz="3200">
                <a:solidFill>
                  <a:srgbClr val="000000"/>
                </a:solidFill>
                <a:latin typeface="Arial"/>
              </a:rPr>
              <a:t>
</a:t>
            </a:r>
            <a:r>
              <a:rPr b="1" lang="en-US" sz="3200">
                <a:solidFill>
                  <a:srgbClr val="000000"/>
                </a:solidFill>
                <a:latin typeface="Arial"/>
              </a:rPr>
              <a:t> Computer Architecture </a:t>
            </a:r>
            <a:r>
              <a:rPr b="1" lang="en-US" sz="3200">
                <a:solidFill>
                  <a:srgbClr val="000000"/>
                </a:solidFill>
                <a:latin typeface="Arial"/>
              </a:rPr>
              <a:t>
</a:t>
            </a:r>
            <a:r>
              <a:rPr b="1" lang="en-US" sz="2000">
                <a:solidFill>
                  <a:srgbClr val="000000"/>
                </a:solidFill>
                <a:latin typeface="Arial"/>
              </a:rPr>
              <a:t>Winter 2015</a:t>
            </a:r>
            <a:r>
              <a:rPr b="1" lang="en-US" sz="3200">
                <a:solidFill>
                  <a:srgbClr val="063de8"/>
                </a:solidFill>
                <a:latin typeface="Arial"/>
              </a:rPr>
              <a:t>
</a:t>
            </a:r>
            <a:r>
              <a:rPr b="1" lang="en-US" sz="3200">
                <a:solidFill>
                  <a:srgbClr val="063de8"/>
                </a:solidFill>
                <a:latin typeface="Arial"/>
              </a:rPr>
              <a:t>
</a:t>
            </a:r>
            <a:r>
              <a:rPr b="1" lang="en-US" sz="2800">
                <a:solidFill>
                  <a:srgbClr val="063de8"/>
                </a:solidFill>
                <a:latin typeface="Arial"/>
              </a:rPr>
              <a:t>Lecture 7.3: Multicore TLP (2)</a:t>
            </a:r>
            <a:endParaRPr/>
          </a:p>
        </p:txBody>
      </p:sp>
      <p:sp>
        <p:nvSpPr>
          <p:cNvPr id="155" name="TextShape 2"/>
          <p:cNvSpPr txBox="1"/>
          <p:nvPr/>
        </p:nvSpPr>
        <p:spPr>
          <a:xfrm>
            <a:off x="1371600" y="3886200"/>
            <a:ext cx="7162560" cy="4028760"/>
          </a:xfrm>
          <a:prstGeom prst="rect">
            <a:avLst/>
          </a:prstGeom>
        </p:spPr>
        <p:txBody>
          <a:bodyPr bIns="25560" lIns="63360" rIns="63360" tIns="25560"/>
          <a:p>
            <a:pPr algn="ctr">
              <a:lnSpc>
                <a:spcPct val="100000"/>
              </a:lnSpc>
            </a:pPr>
            <a:r>
              <a:rPr lang="en-CA" sz="2400">
                <a:solidFill>
                  <a:srgbClr val="000000"/>
                </a:solidFill>
                <a:latin typeface="Arial"/>
              </a:rPr>
              <a:t>Marc Moreno Maza</a:t>
            </a:r>
            <a:endParaRPr/>
          </a:p>
          <a:p>
            <a:pPr algn="ctr">
              <a:lnSpc>
                <a:spcPct val="100000"/>
              </a:lnSpc>
            </a:pPr>
            <a:r>
              <a:rPr lang="en-CA" sz="2400" u="sng">
                <a:solidFill>
                  <a:srgbClr val="00dfca"/>
                </a:solidFill>
                <a:latin typeface="Arial"/>
                <a:hlinkClick r:id="rId1"/>
              </a:rPr>
              <a:t>www.csd.uwo.ca/Courses/CS3350b </a:t>
            </a:r>
            <a:endParaRPr/>
          </a:p>
          <a:p>
            <a:pPr algn="ctr">
              <a:lnSpc>
                <a:spcPct val="100000"/>
              </a:lnSpc>
            </a:pPr>
            <a:endParaRPr/>
          </a:p>
          <a:p>
            <a:pPr algn="ctr">
              <a:lnSpc>
                <a:spcPct val="100000"/>
              </a:lnSpc>
            </a:pPr>
            <a:r>
              <a:rPr lang="en-CA">
                <a:solidFill>
                  <a:srgbClr val="000000"/>
                </a:solidFill>
                <a:latin typeface="Arial"/>
              </a:rPr>
              <a:t>[Adapted from lectures on </a:t>
            </a:r>
            <a:endParaRPr/>
          </a:p>
          <a:p>
            <a:pPr algn="ctr">
              <a:lnSpc>
                <a:spcPct val="100000"/>
              </a:lnSpc>
            </a:pPr>
            <a:r>
              <a:rPr i="1" lang="en-CA">
                <a:solidFill>
                  <a:srgbClr val="000000"/>
                </a:solidFill>
                <a:latin typeface="Arial"/>
              </a:rPr>
              <a:t>Computer Organization and Design</a:t>
            </a:r>
            <a:r>
              <a:rPr lang="en-CA">
                <a:solidFill>
                  <a:srgbClr val="000000"/>
                </a:solidFill>
                <a:latin typeface="Arial"/>
              </a:rPr>
              <a:t>, </a:t>
            </a:r>
            <a:endParaRPr/>
          </a:p>
          <a:p>
            <a:pPr algn="ctr">
              <a:lnSpc>
                <a:spcPct val="100000"/>
              </a:lnSpc>
            </a:pPr>
            <a:r>
              <a:rPr lang="en-CA">
                <a:solidFill>
                  <a:srgbClr val="000000"/>
                </a:solidFill>
                <a:latin typeface="Arial"/>
              </a:rPr>
              <a:t>Patterson &amp; Hennessy, 4th or 5th edition, 2011]</a:t>
            </a:r>
            <a:endParaRPr/>
          </a:p>
        </p:txBody>
      </p:sp>
      <p:sp>
        <p:nvSpPr>
          <p:cNvPr id="156" name="TextShape 3"/>
          <p:cNvSpPr txBox="1"/>
          <p:nvPr/>
        </p:nvSpPr>
        <p:spPr>
          <a:xfrm>
            <a:off x="0" y="0"/>
            <a:ext cx="-11796840" cy="-11796840"/>
          </a:xfrm>
          <a:prstGeom prst="rect">
            <a:avLst/>
          </a:prstGeom>
        </p:spPr>
        <p:txBody>
          <a:bodyPr bIns="45000" lIns="90000" rIns="90000" tIns="45000"/>
          <a:p>
            <a:pPr>
              <a:lnSpc>
                <a:spcPct val="100000"/>
              </a:lnSpc>
            </a:pPr>
            <a:fld id="{E1A1C141-B1F1-41F1-B181-9191D151F191}" type="slidenum">
              <a:rPr lang="en-CA">
                <a:solidFill>
                  <a:srgbClr val="000000"/>
                </a:solidFill>
                <a:latin typeface="Arial"/>
              </a:rPr>
              <a:t>&lt;number&gt;</a:t>
            </a:fld>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1" name="TextShape 1"/>
          <p:cNvSpPr txBox="1"/>
          <p:nvPr/>
        </p:nvSpPr>
        <p:spPr>
          <a:xfrm>
            <a:off x="457200" y="152280"/>
            <a:ext cx="8152920" cy="1196280"/>
          </a:xfrm>
          <a:prstGeom prst="rect">
            <a:avLst/>
          </a:prstGeom>
        </p:spPr>
        <p:txBody>
          <a:bodyPr bIns="25560" lIns="63360" rIns="63360" tIns="25560"/>
          <a:p>
            <a:pPr>
              <a:lnSpc>
                <a:spcPct val="87000"/>
              </a:lnSpc>
            </a:pPr>
            <a:r>
              <a:rPr b="1" lang="en-US" sz="2800">
                <a:solidFill>
                  <a:srgbClr val="063de8"/>
                </a:solidFill>
                <a:latin typeface="Arial"/>
                <a:ea typeface="ＭＳ Ｐゴシック"/>
              </a:rPr>
              <a:t>Summary of Hardware Multithreading</a:t>
            </a:r>
            <a:endParaRPr/>
          </a:p>
        </p:txBody>
      </p:sp>
      <p:sp>
        <p:nvSpPr>
          <p:cNvPr id="282" name="TextShape 2"/>
          <p:cNvSpPr txBox="1"/>
          <p:nvPr/>
        </p:nvSpPr>
        <p:spPr>
          <a:xfrm>
            <a:off x="533520" y="762120"/>
            <a:ext cx="8152920" cy="520560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ea typeface="ＭＳ Ｐゴシック"/>
              </a:rPr>
              <a:t>Benefit:</a:t>
            </a:r>
            <a:endParaRPr/>
          </a:p>
          <a:p>
            <a:pPr lvl="1">
              <a:lnSpc>
                <a:spcPct val="100000"/>
              </a:lnSpc>
              <a:buSzPct val="75000"/>
              <a:buFont charset="2" typeface="Monotype Sorts"/>
              <a:buChar char=""/>
            </a:pPr>
            <a:r>
              <a:rPr lang="en-US" sz="2000">
                <a:solidFill>
                  <a:srgbClr val="000000"/>
                </a:solidFill>
                <a:latin typeface="Arial"/>
                <a:ea typeface="ＭＳ Ｐゴシック"/>
              </a:rPr>
              <a:t>All multithreading techniques improve the utilisation of processor resources and, hence, the performance</a:t>
            </a:r>
            <a:endParaRPr/>
          </a:p>
          <a:p>
            <a:pPr lvl="1">
              <a:lnSpc>
                <a:spcPct val="100000"/>
              </a:lnSpc>
              <a:buSzPct val="75000"/>
              <a:buFont charset="2" typeface="Monotype Sorts"/>
              <a:buChar char=""/>
            </a:pPr>
            <a:r>
              <a:rPr lang="en-US" sz="2000">
                <a:solidFill>
                  <a:srgbClr val="000000"/>
                </a:solidFill>
                <a:latin typeface="Arial"/>
                <a:ea typeface="ＭＳ Ｐゴシック"/>
              </a:rPr>
              <a:t>If the different threads are accessing the same input data they may be using the same regions of memory </a:t>
            </a:r>
            <a:endParaRPr/>
          </a:p>
          <a:p>
            <a:pPr lvl="1">
              <a:buSzPct val="75000"/>
              <a:buFont charset="2" typeface="Monotype Sorts"/>
              <a:buChar char=""/>
            </a:pPr>
            <a:r>
              <a:rPr lang="en-US">
                <a:solidFill>
                  <a:srgbClr val="000000"/>
                </a:solidFill>
                <a:latin typeface="Arial"/>
                <a:ea typeface="ＭＳ Ｐゴシック"/>
              </a:rPr>
              <a:t>Cache efficiency improves in these cases</a:t>
            </a:r>
            <a:endParaRPr/>
          </a:p>
          <a:p>
            <a:pPr>
              <a:lnSpc>
                <a:spcPct val="90000"/>
              </a:lnSpc>
              <a:buSzPct val="75000"/>
              <a:buFont charset="2" typeface="Wingdings"/>
              <a:buChar char=""/>
            </a:pPr>
            <a:r>
              <a:rPr lang="en-US" sz="2400">
                <a:solidFill>
                  <a:srgbClr val="000000"/>
                </a:solidFill>
                <a:latin typeface="Arial"/>
                <a:ea typeface="ＭＳ Ｐゴシック"/>
              </a:rPr>
              <a:t>Disadvantage:</a:t>
            </a:r>
            <a:endParaRPr/>
          </a:p>
          <a:p>
            <a:pPr lvl="1">
              <a:lnSpc>
                <a:spcPct val="100000"/>
              </a:lnSpc>
              <a:buSzPct val="75000"/>
              <a:buFont charset="2" typeface="Monotype Sorts"/>
              <a:buChar char=""/>
            </a:pPr>
            <a:r>
              <a:rPr lang="en-US" sz="2000">
                <a:solidFill>
                  <a:srgbClr val="000000"/>
                </a:solidFill>
                <a:latin typeface="Arial"/>
                <a:ea typeface="ＭＳ Ｐゴシック"/>
              </a:rPr>
              <a:t>The perceived performance may be degraded when comparing with a single-thread CPU</a:t>
            </a:r>
            <a:endParaRPr/>
          </a:p>
          <a:p>
            <a:pPr lvl="1">
              <a:buSzPct val="75000"/>
              <a:buFont charset="2" typeface="Monotype Sorts"/>
              <a:buChar char=""/>
            </a:pPr>
            <a:r>
              <a:rPr lang="en-US">
                <a:solidFill>
                  <a:srgbClr val="000000"/>
                </a:solidFill>
                <a:latin typeface="Arial"/>
                <a:ea typeface="ＭＳ Ｐゴシック"/>
              </a:rPr>
              <a:t>Multiple threads interfering with each other</a:t>
            </a:r>
            <a:endParaRPr/>
          </a:p>
          <a:p>
            <a:pPr lvl="1">
              <a:lnSpc>
                <a:spcPct val="100000"/>
              </a:lnSpc>
              <a:buSzPct val="75000"/>
              <a:buFont charset="2" typeface="Monotype Sorts"/>
              <a:buChar char=""/>
            </a:pPr>
            <a:r>
              <a:rPr lang="en-US" sz="2000">
                <a:solidFill>
                  <a:srgbClr val="000000"/>
                </a:solidFill>
                <a:latin typeface="Arial"/>
                <a:ea typeface="ＭＳ Ｐゴシック"/>
              </a:rPr>
              <a:t>The cache has to be shared among several threads so effectively they would use a smaller cache</a:t>
            </a:r>
            <a:endParaRPr/>
          </a:p>
          <a:p>
            <a:pPr lvl="1">
              <a:lnSpc>
                <a:spcPct val="100000"/>
              </a:lnSpc>
              <a:buSzPct val="75000"/>
              <a:buFont charset="2" typeface="Monotype Sorts"/>
              <a:buChar char=""/>
            </a:pPr>
            <a:r>
              <a:rPr lang="en-US" sz="2000">
                <a:solidFill>
                  <a:srgbClr val="000000"/>
                </a:solidFill>
                <a:latin typeface="Arial"/>
                <a:ea typeface="ＭＳ Ｐゴシック"/>
              </a:rPr>
              <a:t>Thread scheduling at hardware level adds high complexity to processor design</a:t>
            </a:r>
            <a:endParaRPr/>
          </a:p>
          <a:p>
            <a:pPr lvl="1">
              <a:buSzPct val="75000"/>
              <a:buFont charset="2" typeface="Monotype Sorts"/>
              <a:buChar char=""/>
            </a:pPr>
            <a:r>
              <a:rPr lang="en-US">
                <a:solidFill>
                  <a:srgbClr val="000000"/>
                </a:solidFill>
                <a:latin typeface="Arial"/>
                <a:ea typeface="ＭＳ Ｐゴシック"/>
              </a:rPr>
              <a:t>Thread state, managing priorities, OS-level information, …</a:t>
            </a:r>
            <a:endParaRPr/>
          </a:p>
        </p:txBody>
      </p:sp>
      <p:sp>
        <p:nvSpPr>
          <p:cNvPr id="283" name="TextShape 3"/>
          <p:cNvSpPr txBox="1"/>
          <p:nvPr/>
        </p:nvSpPr>
        <p:spPr>
          <a:xfrm>
            <a:off x="0" y="0"/>
            <a:ext cx="-11796840" cy="-11796840"/>
          </a:xfrm>
          <a:prstGeom prst="rect">
            <a:avLst/>
          </a:prstGeom>
        </p:spPr>
        <p:txBody>
          <a:bodyPr bIns="45000" lIns="90000" rIns="90000" tIns="45000"/>
          <a:p>
            <a:pPr>
              <a:lnSpc>
                <a:spcPct val="100000"/>
              </a:lnSpc>
            </a:pPr>
            <a:fld id="{D1712171-31D1-4161-A1F1-C1B19171E171}" type="slidenum">
              <a:rPr lang="en-CA">
                <a:solidFill>
                  <a:srgbClr val="000000"/>
                </a:solidFill>
                <a:latin typeface="Arial"/>
              </a:rPr>
              <a:t>&lt;number&gt;</a:t>
            </a:fld>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4" name="TextShape 1"/>
          <p:cNvSpPr txBox="1"/>
          <p:nvPr/>
        </p:nvSpPr>
        <p:spPr>
          <a:xfrm>
            <a:off x="152280" y="152280"/>
            <a:ext cx="8686440" cy="761760"/>
          </a:xfrm>
          <a:prstGeom prst="rect">
            <a:avLst/>
          </a:prstGeom>
        </p:spPr>
        <p:txBody>
          <a:bodyPr bIns="25560" lIns="63360" rIns="63360" tIns="25560"/>
          <a:p>
            <a:pPr>
              <a:lnSpc>
                <a:spcPct val="87000"/>
              </a:lnSpc>
            </a:pPr>
            <a:r>
              <a:rPr b="1" lang="en-US" sz="2200">
                <a:solidFill>
                  <a:srgbClr val="063de8"/>
                </a:solidFill>
                <a:latin typeface="Arial"/>
              </a:rPr>
              <a:t>Shared Memory Model with Explicit Thread-based Parallelism</a:t>
            </a:r>
            <a:endParaRPr/>
          </a:p>
        </p:txBody>
      </p:sp>
      <p:sp>
        <p:nvSpPr>
          <p:cNvPr id="285" name="TextShape 2"/>
          <p:cNvSpPr txBox="1"/>
          <p:nvPr/>
        </p:nvSpPr>
        <p:spPr>
          <a:xfrm>
            <a:off x="457200" y="762120"/>
            <a:ext cx="8229240" cy="5866920"/>
          </a:xfrm>
          <a:prstGeom prst="rect">
            <a:avLst/>
          </a:prstGeom>
        </p:spPr>
        <p:txBody>
          <a:bodyPr bIns="25560" lIns="63360" rIns="63360" tIns="25560"/>
          <a:p>
            <a:pPr>
              <a:lnSpc>
                <a:spcPct val="90000"/>
              </a:lnSpc>
              <a:buSzPct val="75000"/>
              <a:buFont charset="2" typeface="Wingdings"/>
              <a:buChar char=""/>
            </a:pPr>
            <a:r>
              <a:rPr lang="en-US" sz="2600">
                <a:solidFill>
                  <a:srgbClr val="000000"/>
                </a:solidFill>
                <a:latin typeface="Arial"/>
              </a:rPr>
              <a:t>Shared memory process consists of </a:t>
            </a:r>
            <a:r>
              <a:rPr b="1" lang="en-US" sz="2600">
                <a:solidFill>
                  <a:srgbClr val="000000"/>
                </a:solidFill>
                <a:latin typeface="Arial"/>
              </a:rPr>
              <a:t>multiple threads</a:t>
            </a:r>
            <a:r>
              <a:rPr lang="en-US" sz="2600">
                <a:solidFill>
                  <a:srgbClr val="000000"/>
                </a:solidFill>
                <a:latin typeface="Arial"/>
              </a:rPr>
              <a:t>, </a:t>
            </a:r>
            <a:r>
              <a:rPr b="1" lang="en-US" sz="2600">
                <a:solidFill>
                  <a:srgbClr val="000000"/>
                </a:solidFill>
                <a:latin typeface="Arial"/>
              </a:rPr>
              <a:t>explicit programming model </a:t>
            </a:r>
            <a:r>
              <a:rPr lang="en-US" sz="2600">
                <a:solidFill>
                  <a:srgbClr val="000000"/>
                </a:solidFill>
                <a:latin typeface="Arial"/>
              </a:rPr>
              <a:t>with full programmer control over parallelization</a:t>
            </a:r>
            <a:endParaRPr/>
          </a:p>
          <a:p>
            <a:pPr>
              <a:lnSpc>
                <a:spcPct val="90000"/>
              </a:lnSpc>
              <a:buSzPct val="75000"/>
              <a:buFont charset="2" typeface="Wingdings"/>
              <a:buChar char=""/>
            </a:pPr>
            <a:r>
              <a:rPr lang="en-US" sz="2600">
                <a:solidFill>
                  <a:srgbClr val="000000"/>
                </a:solidFill>
                <a:latin typeface="Arial"/>
              </a:rPr>
              <a:t>Pros:</a:t>
            </a:r>
            <a:endParaRPr/>
          </a:p>
          <a:p>
            <a:pPr lvl="1">
              <a:lnSpc>
                <a:spcPct val="100000"/>
              </a:lnSpc>
              <a:buSzPct val="75000"/>
              <a:buFont charset="2" typeface="Monotype Sorts"/>
              <a:buChar char=""/>
            </a:pPr>
            <a:r>
              <a:rPr lang="en-US" sz="2400">
                <a:solidFill>
                  <a:srgbClr val="000000"/>
                </a:solidFill>
                <a:latin typeface="Arial"/>
              </a:rPr>
              <a:t>Takes advantage of shared memory, programmer need not worry (that much) about </a:t>
            </a:r>
            <a:r>
              <a:rPr b="1" lang="en-US" sz="2400">
                <a:solidFill>
                  <a:srgbClr val="000000"/>
                </a:solidFill>
                <a:latin typeface="Arial"/>
              </a:rPr>
              <a:t>data placement</a:t>
            </a:r>
            <a:endParaRPr/>
          </a:p>
          <a:p>
            <a:pPr lvl="1">
              <a:lnSpc>
                <a:spcPct val="100000"/>
              </a:lnSpc>
              <a:buSzPct val="75000"/>
              <a:buFont charset="2" typeface="Monotype Sorts"/>
              <a:buChar char=""/>
            </a:pPr>
            <a:r>
              <a:rPr lang="en-US" sz="2400">
                <a:solidFill>
                  <a:srgbClr val="000000"/>
                </a:solidFill>
                <a:latin typeface="Arial"/>
              </a:rPr>
              <a:t>Programming model is “serial-like” and thus conceptually simpler than alternatives</a:t>
            </a:r>
            <a:endParaRPr/>
          </a:p>
          <a:p>
            <a:pPr lvl="1">
              <a:lnSpc>
                <a:spcPct val="100000"/>
              </a:lnSpc>
              <a:buSzPct val="75000"/>
              <a:buFont charset="2" typeface="Monotype Sorts"/>
              <a:buChar char=""/>
            </a:pPr>
            <a:r>
              <a:rPr b="1" lang="en-US" sz="2400">
                <a:solidFill>
                  <a:srgbClr val="000000"/>
                </a:solidFill>
                <a:latin typeface="Arial"/>
              </a:rPr>
              <a:t>Compiler directives </a:t>
            </a:r>
            <a:r>
              <a:rPr lang="en-US" sz="2400">
                <a:solidFill>
                  <a:srgbClr val="000000"/>
                </a:solidFill>
                <a:latin typeface="Arial"/>
              </a:rPr>
              <a:t>are generally simple and easy to use</a:t>
            </a:r>
            <a:endParaRPr/>
          </a:p>
          <a:p>
            <a:pPr lvl="1">
              <a:lnSpc>
                <a:spcPct val="100000"/>
              </a:lnSpc>
              <a:buSzPct val="75000"/>
              <a:buFont charset="2" typeface="Monotype Sorts"/>
              <a:buChar char=""/>
            </a:pPr>
            <a:r>
              <a:rPr lang="en-US" sz="2400">
                <a:solidFill>
                  <a:srgbClr val="000000"/>
                </a:solidFill>
                <a:latin typeface="Arial"/>
              </a:rPr>
              <a:t>Legacy serial code does not need to be rewritten</a:t>
            </a:r>
            <a:endParaRPr/>
          </a:p>
          <a:p>
            <a:pPr>
              <a:lnSpc>
                <a:spcPct val="90000"/>
              </a:lnSpc>
              <a:buSzPct val="75000"/>
              <a:buFont charset="2" typeface="Wingdings"/>
              <a:buChar char=""/>
            </a:pPr>
            <a:r>
              <a:rPr lang="en-US" sz="2600">
                <a:solidFill>
                  <a:srgbClr val="000000"/>
                </a:solidFill>
                <a:latin typeface="Arial"/>
              </a:rPr>
              <a:t>Cons:</a:t>
            </a:r>
            <a:endParaRPr/>
          </a:p>
          <a:p>
            <a:pPr lvl="1">
              <a:lnSpc>
                <a:spcPct val="90000"/>
              </a:lnSpc>
              <a:buSzPct val="75000"/>
              <a:buFont charset="2" typeface="Monotype Sorts"/>
              <a:buChar char=""/>
            </a:pPr>
            <a:r>
              <a:rPr lang="en-US" sz="2400">
                <a:solidFill>
                  <a:srgbClr val="000000"/>
                </a:solidFill>
                <a:latin typeface="Arial"/>
              </a:rPr>
              <a:t>Codes can only be run in shared memory environments!</a:t>
            </a:r>
            <a:endParaRPr/>
          </a:p>
          <a:p>
            <a:pPr lvl="1">
              <a:lnSpc>
                <a:spcPct val="90000"/>
              </a:lnSpc>
              <a:buSzPct val="75000"/>
              <a:buFont charset="2" typeface="Monotype Sorts"/>
              <a:buChar char=""/>
            </a:pPr>
            <a:r>
              <a:rPr lang="en-US" sz="2400">
                <a:solidFill>
                  <a:srgbClr val="000000"/>
                </a:solidFill>
                <a:latin typeface="Arial"/>
              </a:rPr>
              <a:t>Compiler must support </a:t>
            </a:r>
            <a:r>
              <a:rPr lang="en-US" sz="2400">
                <a:solidFill>
                  <a:srgbClr val="000000"/>
                </a:solidFill>
                <a:latin typeface="Arial"/>
              </a:rPr>
              <a:t>
</a:t>
            </a:r>
            <a:r>
              <a:rPr lang="en-US" sz="2400">
                <a:solidFill>
                  <a:srgbClr val="000000"/>
                </a:solidFill>
                <a:latin typeface="Arial"/>
              </a:rPr>
              <a:t>(e.g., </a:t>
            </a:r>
            <a:r>
              <a:rPr b="1" lang="en-US" sz="2400">
                <a:solidFill>
                  <a:srgbClr val="00b0f0"/>
                </a:solidFill>
                <a:latin typeface="Arial"/>
              </a:rPr>
              <a:t>CilkPlus</a:t>
            </a:r>
            <a:r>
              <a:rPr lang="en-US" sz="2400">
                <a:solidFill>
                  <a:srgbClr val="000000"/>
                </a:solidFill>
                <a:latin typeface="Arial"/>
              </a:rPr>
              <a:t> and </a:t>
            </a:r>
            <a:r>
              <a:rPr b="1" lang="en-US" sz="2400">
                <a:solidFill>
                  <a:srgbClr val="00b0f0"/>
                </a:solidFill>
                <a:latin typeface="Arial"/>
              </a:rPr>
              <a:t>OpenMP</a:t>
            </a:r>
            <a:r>
              <a:rPr lang="en-US" sz="2400">
                <a:solidFill>
                  <a:srgbClr val="000000"/>
                </a:solidFill>
                <a:latin typeface="Arial"/>
              </a:rPr>
              <a:t> in gcc 4.xx) </a:t>
            </a:r>
            <a:r>
              <a:rPr lang="en-US" sz="2400">
                <a:solidFill>
                  <a:srgbClr val="000000"/>
                </a:solidFill>
                <a:latin typeface="Arial"/>
              </a:rPr>
              <a:t>
</a:t>
            </a:r>
            <a:r>
              <a:rPr lang="en-US" sz="2400">
                <a:solidFill>
                  <a:srgbClr val="000000"/>
                </a:solidFill>
                <a:latin typeface="Arial"/>
              </a:rPr>
              <a:t>(both are available on the machines in MC10)</a:t>
            </a:r>
            <a:endParaRPr/>
          </a:p>
        </p:txBody>
      </p:sp>
      <p:sp>
        <p:nvSpPr>
          <p:cNvPr id="286" name="TextShape 3"/>
          <p:cNvSpPr txBox="1"/>
          <p:nvPr/>
        </p:nvSpPr>
        <p:spPr>
          <a:xfrm>
            <a:off x="0" y="0"/>
            <a:ext cx="-11796840" cy="-11796840"/>
          </a:xfrm>
          <a:prstGeom prst="rect">
            <a:avLst/>
          </a:prstGeom>
        </p:spPr>
        <p:txBody>
          <a:bodyPr bIns="45000" lIns="90000" rIns="90000" tIns="45000"/>
          <a:p>
            <a:pPr>
              <a:lnSpc>
                <a:spcPct val="100000"/>
              </a:lnSpc>
            </a:pPr>
            <a:fld id="{71D161B1-11A1-4131-A141-C14101E12171}" type="slidenum">
              <a:rPr lang="en-CA">
                <a:solidFill>
                  <a:srgbClr val="000000"/>
                </a:solidFill>
                <a:latin typeface="Arial"/>
              </a:rPr>
              <a:t>&lt;number&gt;</a:t>
            </a:fld>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7" name="TextShape 1"/>
          <p:cNvSpPr txBox="1"/>
          <p:nvPr/>
        </p:nvSpPr>
        <p:spPr>
          <a:xfrm>
            <a:off x="2514600" y="2590920"/>
            <a:ext cx="4343040" cy="1196280"/>
          </a:xfrm>
          <a:prstGeom prst="rect">
            <a:avLst/>
          </a:prstGeom>
        </p:spPr>
        <p:txBody>
          <a:bodyPr bIns="25560" lIns="63360" rIns="63360" tIns="25560"/>
          <a:p>
            <a:pPr>
              <a:lnSpc>
                <a:spcPct val="87000"/>
              </a:lnSpc>
            </a:pPr>
            <a:r>
              <a:rPr b="1" lang="en-US" sz="2800">
                <a:solidFill>
                  <a:srgbClr val="063de8"/>
                </a:solidFill>
                <a:latin typeface="Arial"/>
              </a:rPr>
              <a:t>Introduction to CilkPlus</a:t>
            </a:r>
            <a:endParaRPr/>
          </a:p>
        </p:txBody>
      </p:sp>
      <p:sp>
        <p:nvSpPr>
          <p:cNvPr id="288" name="TextShape 2"/>
          <p:cNvSpPr txBox="1"/>
          <p:nvPr/>
        </p:nvSpPr>
        <p:spPr>
          <a:xfrm>
            <a:off x="0" y="0"/>
            <a:ext cx="-11796840" cy="-11796840"/>
          </a:xfrm>
          <a:prstGeom prst="rect">
            <a:avLst/>
          </a:prstGeom>
        </p:spPr>
        <p:txBody>
          <a:bodyPr bIns="45000" lIns="90000" rIns="90000" tIns="45000"/>
          <a:p>
            <a:pPr>
              <a:lnSpc>
                <a:spcPct val="100000"/>
              </a:lnSpc>
            </a:pPr>
            <a:fld id="{A18191A1-E1E1-41A1-8191-51219101F191}" type="slidenum">
              <a:rPr lang="en-CA">
                <a:solidFill>
                  <a:srgbClr val="000000"/>
                </a:solidFill>
                <a:latin typeface="Arial"/>
              </a:rPr>
              <a:t>&lt;number&gt;</a:t>
            </a:fld>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9" name="TextShape 1"/>
          <p:cNvSpPr txBox="1"/>
          <p:nvPr/>
        </p:nvSpPr>
        <p:spPr>
          <a:xfrm>
            <a:off x="304920" y="228600"/>
            <a:ext cx="8152920" cy="1196280"/>
          </a:xfrm>
          <a:prstGeom prst="rect">
            <a:avLst/>
          </a:prstGeom>
        </p:spPr>
        <p:txBody>
          <a:bodyPr bIns="25560" lIns="63360" rIns="63360" tIns="25560"/>
          <a:p>
            <a:pPr>
              <a:lnSpc>
                <a:spcPct val="87000"/>
              </a:lnSpc>
            </a:pPr>
            <a:r>
              <a:rPr b="1" lang="en-US" sz="2800">
                <a:solidFill>
                  <a:srgbClr val="063de8"/>
                </a:solidFill>
                <a:latin typeface="Arial"/>
              </a:rPr>
              <a:t>Introduction to OpenMP</a:t>
            </a:r>
            <a:endParaRPr/>
          </a:p>
        </p:txBody>
      </p:sp>
      <p:sp>
        <p:nvSpPr>
          <p:cNvPr id="290" name="TextShape 2"/>
          <p:cNvSpPr txBox="1"/>
          <p:nvPr/>
        </p:nvSpPr>
        <p:spPr>
          <a:xfrm>
            <a:off x="533520" y="914400"/>
            <a:ext cx="8305560" cy="441936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rPr>
              <a:t>API used for multi-threaded, shared memory parallelism</a:t>
            </a:r>
            <a:endParaRPr/>
          </a:p>
          <a:p>
            <a:pPr lvl="1">
              <a:lnSpc>
                <a:spcPct val="100000"/>
              </a:lnSpc>
              <a:buSzPct val="75000"/>
              <a:buFont charset="2" typeface="Monotype Sorts"/>
              <a:buChar char=""/>
            </a:pPr>
            <a:r>
              <a:rPr lang="en-US" sz="2000">
                <a:solidFill>
                  <a:srgbClr val="000000"/>
                </a:solidFill>
                <a:latin typeface="Arial"/>
              </a:rPr>
              <a:t>Compiler Directives</a:t>
            </a:r>
            <a:endParaRPr/>
          </a:p>
          <a:p>
            <a:pPr lvl="1">
              <a:lnSpc>
                <a:spcPct val="100000"/>
              </a:lnSpc>
              <a:buSzPct val="75000"/>
              <a:buFont charset="2" typeface="Monotype Sorts"/>
              <a:buChar char=""/>
            </a:pPr>
            <a:r>
              <a:rPr lang="en-US" sz="2000">
                <a:solidFill>
                  <a:srgbClr val="000000"/>
                </a:solidFill>
                <a:latin typeface="Arial"/>
              </a:rPr>
              <a:t>Runtime Library Routines</a:t>
            </a:r>
            <a:endParaRPr/>
          </a:p>
          <a:p>
            <a:pPr lvl="1">
              <a:lnSpc>
                <a:spcPct val="100000"/>
              </a:lnSpc>
              <a:buSzPct val="75000"/>
              <a:buFont charset="2" typeface="Monotype Sorts"/>
              <a:buChar char=""/>
            </a:pPr>
            <a:r>
              <a:rPr lang="en-US" sz="2000">
                <a:solidFill>
                  <a:srgbClr val="000000"/>
                </a:solidFill>
                <a:latin typeface="Arial"/>
              </a:rPr>
              <a:t>Environment Variables</a:t>
            </a:r>
            <a:endParaRPr/>
          </a:p>
          <a:p>
            <a:pPr>
              <a:lnSpc>
                <a:spcPct val="90000"/>
              </a:lnSpc>
              <a:buSzPct val="75000"/>
              <a:buFont charset="2" typeface="Wingdings"/>
              <a:buChar char=""/>
            </a:pPr>
            <a:r>
              <a:rPr lang="en-US" sz="2400">
                <a:solidFill>
                  <a:srgbClr val="000000"/>
                </a:solidFill>
                <a:latin typeface="Arial"/>
              </a:rPr>
              <a:t>Portable</a:t>
            </a:r>
            <a:endParaRPr/>
          </a:p>
          <a:p>
            <a:pPr>
              <a:lnSpc>
                <a:spcPct val="90000"/>
              </a:lnSpc>
              <a:buSzPct val="75000"/>
              <a:buFont charset="2" typeface="Wingdings"/>
              <a:buChar char=""/>
            </a:pPr>
            <a:r>
              <a:rPr lang="en-US" sz="2400">
                <a:solidFill>
                  <a:srgbClr val="000000"/>
                </a:solidFill>
                <a:latin typeface="Arial"/>
              </a:rPr>
              <a:t>Standardized</a:t>
            </a:r>
            <a:endParaRPr/>
          </a:p>
          <a:p>
            <a:pPr>
              <a:lnSpc>
                <a:spcPct val="90000"/>
              </a:lnSpc>
              <a:buSzPct val="75000"/>
              <a:buFont charset="2" typeface="Wingdings"/>
              <a:buChar char=""/>
            </a:pPr>
            <a:r>
              <a:rPr lang="en-US" sz="2400">
                <a:solidFill>
                  <a:srgbClr val="000000"/>
                </a:solidFill>
                <a:latin typeface="Arial"/>
              </a:rPr>
              <a:t>See </a:t>
            </a:r>
            <a:r>
              <a:rPr lang="en-US" sz="2400">
                <a:solidFill>
                  <a:srgbClr val="000000"/>
                </a:solidFill>
                <a:latin typeface="Arial"/>
              </a:rPr>
              <a:t>
</a:t>
            </a:r>
            <a:r>
              <a:rPr lang="en-US" sz="2400" u="sng">
                <a:solidFill>
                  <a:srgbClr val="00dfca"/>
                </a:solidFill>
                <a:latin typeface="Arial"/>
                <a:hlinkClick r:id="rId1"/>
              </a:rPr>
              <a:t>http://www.openmp.org/mp documents/OpenMP4.0.0.pdf</a:t>
            </a:r>
            <a:r>
              <a:rPr lang="en-US" sz="2400">
                <a:solidFill>
                  <a:srgbClr val="000000"/>
                </a:solidFill>
                <a:latin typeface="Arial"/>
              </a:rPr>
              <a:t>
</a:t>
            </a:r>
            <a:r>
              <a:rPr lang="en-US" sz="2400" u="sng">
                <a:solidFill>
                  <a:srgbClr val="00dfca"/>
                </a:solidFill>
                <a:latin typeface="Arial"/>
                <a:hlinkClick r:id="rId2"/>
              </a:rPr>
              <a:t>http://computing.llnl.gov/tutorials/openMP/</a:t>
            </a:r>
            <a:r>
              <a:rPr lang="en-US" sz="2400">
                <a:solidFill>
                  <a:srgbClr val="000000"/>
                </a:solidFill>
                <a:latin typeface="Arial"/>
              </a:rPr>
              <a:t> </a:t>
            </a:r>
            <a:endParaRPr/>
          </a:p>
        </p:txBody>
      </p:sp>
      <p:sp>
        <p:nvSpPr>
          <p:cNvPr id="291" name="TextShape 3"/>
          <p:cNvSpPr txBox="1"/>
          <p:nvPr/>
        </p:nvSpPr>
        <p:spPr>
          <a:xfrm>
            <a:off x="0" y="0"/>
            <a:ext cx="-11796840" cy="-11796840"/>
          </a:xfrm>
          <a:prstGeom prst="rect">
            <a:avLst/>
          </a:prstGeom>
        </p:spPr>
        <p:txBody>
          <a:bodyPr bIns="45000" lIns="90000" rIns="90000" tIns="45000"/>
          <a:p>
            <a:pPr>
              <a:lnSpc>
                <a:spcPct val="100000"/>
              </a:lnSpc>
            </a:pPr>
            <a:fld id="{816191A1-E1A1-41A1-9111-91A1B131A101}" type="slidenum">
              <a:rPr lang="en-CA">
                <a:solidFill>
                  <a:srgbClr val="000000"/>
                </a:solidFill>
                <a:latin typeface="Arial"/>
              </a:rPr>
              <a:t>&lt;number&gt;</a:t>
            </a:fld>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92" name="Picture 2"/>
          <p:cNvPicPr/>
          <p:nvPr/>
        </p:nvPicPr>
        <p:blipFill>
          <a:blip r:embed="rId1"/>
          <a:stretch>
            <a:fillRect/>
          </a:stretch>
        </p:blipFill>
        <p:spPr>
          <a:xfrm>
            <a:off x="2819520" y="1295280"/>
            <a:ext cx="6023520" cy="2031120"/>
          </a:xfrm>
          <a:prstGeom prst="rect">
            <a:avLst/>
          </a:prstGeom>
        </p:spPr>
      </p:pic>
      <p:sp>
        <p:nvSpPr>
          <p:cNvPr id="293" name="TextShape 1"/>
          <p:cNvSpPr txBox="1"/>
          <p:nvPr/>
        </p:nvSpPr>
        <p:spPr>
          <a:xfrm>
            <a:off x="380880" y="152280"/>
            <a:ext cx="8152920" cy="1196280"/>
          </a:xfrm>
          <a:prstGeom prst="rect">
            <a:avLst/>
          </a:prstGeom>
        </p:spPr>
        <p:txBody>
          <a:bodyPr bIns="25560" lIns="63360" rIns="63360" tIns="25560"/>
          <a:p>
            <a:pPr>
              <a:lnSpc>
                <a:spcPct val="87000"/>
              </a:lnSpc>
            </a:pPr>
            <a:r>
              <a:rPr b="1" lang="en-US" sz="2800">
                <a:solidFill>
                  <a:srgbClr val="063de8"/>
                </a:solidFill>
                <a:latin typeface="Arial"/>
              </a:rPr>
              <a:t>OpenMP Programming Model</a:t>
            </a:r>
            <a:endParaRPr/>
          </a:p>
        </p:txBody>
      </p:sp>
      <p:sp>
        <p:nvSpPr>
          <p:cNvPr id="294" name="TextShape 2"/>
          <p:cNvSpPr txBox="1"/>
          <p:nvPr/>
        </p:nvSpPr>
        <p:spPr>
          <a:xfrm>
            <a:off x="380880" y="914400"/>
            <a:ext cx="8229240" cy="563832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rPr>
              <a:t>Fork - Join Model:</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buSzPct val="75000"/>
              <a:buFont charset="2" typeface="Wingdings"/>
              <a:buChar char=""/>
            </a:pPr>
            <a:r>
              <a:rPr lang="en-US" sz="2400">
                <a:solidFill>
                  <a:srgbClr val="000000"/>
                </a:solidFill>
                <a:latin typeface="Arial"/>
              </a:rPr>
              <a:t>OpenMP programs begin as single process: </a:t>
            </a:r>
            <a:r>
              <a:rPr i="1" lang="en-US" sz="2400">
                <a:solidFill>
                  <a:srgbClr val="ff0000"/>
                </a:solidFill>
                <a:latin typeface="Arial"/>
              </a:rPr>
              <a:t>master thread</a:t>
            </a:r>
            <a:r>
              <a:rPr lang="en-US" sz="2400">
                <a:solidFill>
                  <a:srgbClr val="000000"/>
                </a:solidFill>
                <a:latin typeface="Arial"/>
              </a:rPr>
              <a:t>; Executes sequentially until the first parallel region construct is encountered</a:t>
            </a:r>
            <a:endParaRPr/>
          </a:p>
          <a:p>
            <a:pPr lvl="1">
              <a:lnSpc>
                <a:spcPct val="100000"/>
              </a:lnSpc>
              <a:buSzPct val="75000"/>
              <a:buFont charset="2" typeface="Monotype Sorts"/>
              <a:buChar char=""/>
            </a:pPr>
            <a:r>
              <a:rPr b="1" lang="en-US" sz="2000">
                <a:solidFill>
                  <a:srgbClr val="000000"/>
                </a:solidFill>
                <a:latin typeface="Arial"/>
              </a:rPr>
              <a:t>FORK</a:t>
            </a:r>
            <a:r>
              <a:rPr lang="en-US" sz="2000">
                <a:solidFill>
                  <a:srgbClr val="000000"/>
                </a:solidFill>
                <a:latin typeface="Arial"/>
              </a:rPr>
              <a:t>: the master thread then creates a team of parallel threads</a:t>
            </a:r>
            <a:endParaRPr/>
          </a:p>
          <a:p>
            <a:pPr lvl="1">
              <a:lnSpc>
                <a:spcPct val="100000"/>
              </a:lnSpc>
              <a:buSzPct val="75000"/>
              <a:buFont charset="2" typeface="Monotype Sorts"/>
              <a:buChar char=""/>
            </a:pPr>
            <a:r>
              <a:rPr lang="en-US" sz="2000">
                <a:solidFill>
                  <a:srgbClr val="000000"/>
                </a:solidFill>
                <a:latin typeface="Arial"/>
              </a:rPr>
              <a:t>Statements in program that are enclosed by the parallel region construct are executed in parallel among the various team threads</a:t>
            </a:r>
            <a:endParaRPr/>
          </a:p>
          <a:p>
            <a:pPr lvl="1">
              <a:lnSpc>
                <a:spcPct val="100000"/>
              </a:lnSpc>
              <a:buSzPct val="75000"/>
              <a:buFont charset="2" typeface="Monotype Sorts"/>
              <a:buChar char=""/>
            </a:pPr>
            <a:r>
              <a:rPr b="1" lang="en-US" sz="2000">
                <a:solidFill>
                  <a:srgbClr val="000000"/>
                </a:solidFill>
                <a:latin typeface="Arial"/>
              </a:rPr>
              <a:t>JOIN</a:t>
            </a:r>
            <a:r>
              <a:rPr lang="en-US" sz="2000">
                <a:solidFill>
                  <a:srgbClr val="000000"/>
                </a:solidFill>
                <a:latin typeface="Arial"/>
              </a:rPr>
              <a:t>: When the team threads complete the statements in the parallel region construct, they synchronize and terminate, leaving only the master thread</a:t>
            </a:r>
            <a:endParaRPr/>
          </a:p>
        </p:txBody>
      </p:sp>
      <p:sp>
        <p:nvSpPr>
          <p:cNvPr id="295" name="TextShape 3"/>
          <p:cNvSpPr txBox="1"/>
          <p:nvPr/>
        </p:nvSpPr>
        <p:spPr>
          <a:xfrm>
            <a:off x="0" y="0"/>
            <a:ext cx="-11796840" cy="-11796840"/>
          </a:xfrm>
          <a:prstGeom prst="rect">
            <a:avLst/>
          </a:prstGeom>
        </p:spPr>
        <p:txBody>
          <a:bodyPr bIns="45000" lIns="90000" rIns="90000" tIns="45000"/>
          <a:p>
            <a:pPr>
              <a:lnSpc>
                <a:spcPct val="100000"/>
              </a:lnSpc>
            </a:pPr>
            <a:fld id="{91A1E1A1-B141-4141-B1F1-7191E111F171}" type="slidenum">
              <a:rPr lang="en-CA">
                <a:solidFill>
                  <a:srgbClr val="000000"/>
                </a:solidFill>
                <a:latin typeface="Arial"/>
              </a:rPr>
              <a:t>&lt;number&gt;</a:t>
            </a:fld>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6" name="TextShape 1"/>
          <p:cNvSpPr txBox="1"/>
          <p:nvPr/>
        </p:nvSpPr>
        <p:spPr>
          <a:xfrm>
            <a:off x="533520" y="304920"/>
            <a:ext cx="8152920" cy="1196280"/>
          </a:xfrm>
          <a:prstGeom prst="rect">
            <a:avLst/>
          </a:prstGeom>
        </p:spPr>
        <p:txBody>
          <a:bodyPr bIns="25560" lIns="63360" rIns="63360" tIns="25560"/>
          <a:p>
            <a:pPr>
              <a:lnSpc>
                <a:spcPct val="87000"/>
              </a:lnSpc>
            </a:pPr>
            <a:r>
              <a:rPr b="1" lang="en-US" sz="2800">
                <a:solidFill>
                  <a:srgbClr val="063de8"/>
                </a:solidFill>
                <a:latin typeface="Arial"/>
              </a:rPr>
              <a:t>OpenMP Directives</a:t>
            </a:r>
            <a:endParaRPr/>
          </a:p>
        </p:txBody>
      </p:sp>
      <p:sp>
        <p:nvSpPr>
          <p:cNvPr id="297" name="TextShape 2"/>
          <p:cNvSpPr txBox="1"/>
          <p:nvPr/>
        </p:nvSpPr>
        <p:spPr>
          <a:xfrm>
            <a:off x="0" y="0"/>
            <a:ext cx="-11796840" cy="-11796840"/>
          </a:xfrm>
          <a:prstGeom prst="rect">
            <a:avLst/>
          </a:prstGeom>
        </p:spPr>
        <p:txBody>
          <a:bodyPr bIns="45000" lIns="90000" rIns="90000" tIns="45000"/>
          <a:p>
            <a:pPr>
              <a:lnSpc>
                <a:spcPct val="100000"/>
              </a:lnSpc>
            </a:pPr>
            <a:fld id="{21D131D1-9161-41C1-8121-F1318151D1B1}" type="slidenum">
              <a:rPr lang="en-CA">
                <a:solidFill>
                  <a:srgbClr val="000000"/>
                </a:solidFill>
                <a:latin typeface="Arial"/>
              </a:rPr>
              <a:t>&lt;number&gt;</a:t>
            </a:fld>
            <a:endParaRPr/>
          </a:p>
        </p:txBody>
      </p:sp>
      <p:pic>
        <p:nvPicPr>
          <p:cNvPr descr="" id="298" name="Picture 2"/>
          <p:cNvPicPr/>
          <p:nvPr/>
        </p:nvPicPr>
        <p:blipFill>
          <a:blip r:embed="rId1"/>
          <a:stretch>
            <a:fillRect/>
          </a:stretch>
        </p:blipFill>
        <p:spPr>
          <a:xfrm>
            <a:off x="286920" y="1714680"/>
            <a:ext cx="2488680" cy="3631680"/>
          </a:xfrm>
          <a:prstGeom prst="rect">
            <a:avLst/>
          </a:prstGeom>
        </p:spPr>
      </p:pic>
      <p:pic>
        <p:nvPicPr>
          <p:cNvPr descr="" id="299" name="Picture 3"/>
          <p:cNvPicPr/>
          <p:nvPr/>
        </p:nvPicPr>
        <p:blipFill>
          <a:blip r:embed="rId2"/>
          <a:stretch>
            <a:fillRect/>
          </a:stretch>
        </p:blipFill>
        <p:spPr>
          <a:xfrm>
            <a:off x="3348360" y="1714680"/>
            <a:ext cx="2488680" cy="3631680"/>
          </a:xfrm>
          <a:prstGeom prst="rect">
            <a:avLst/>
          </a:prstGeom>
        </p:spPr>
      </p:pic>
      <p:pic>
        <p:nvPicPr>
          <p:cNvPr descr="" id="300" name="Picture 4"/>
          <p:cNvPicPr/>
          <p:nvPr/>
        </p:nvPicPr>
        <p:blipFill>
          <a:blip r:embed="rId3"/>
          <a:stretch>
            <a:fillRect/>
          </a:stretch>
        </p:blipFill>
        <p:spPr>
          <a:xfrm>
            <a:off x="6359040" y="1714680"/>
            <a:ext cx="2488680" cy="3631680"/>
          </a:xfrm>
          <a:prstGeom prst="rect">
            <a:avLst/>
          </a:prstGeom>
        </p:spPr>
      </p:pic>
      <p:sp>
        <p:nvSpPr>
          <p:cNvPr id="301" name="CustomShape 3"/>
          <p:cNvSpPr/>
          <p:nvPr/>
        </p:nvSpPr>
        <p:spPr>
          <a:xfrm>
            <a:off x="169200" y="5579640"/>
            <a:ext cx="2361960" cy="639000"/>
          </a:xfrm>
          <a:prstGeom prst="rect">
            <a:avLst/>
          </a:prstGeom>
        </p:spPr>
        <p:txBody>
          <a:bodyPr bIns="45000" lIns="90000" rIns="90000" tIns="45000" wrap="none"/>
          <a:p>
            <a:pPr>
              <a:lnSpc>
                <a:spcPct val="100000"/>
              </a:lnSpc>
            </a:pPr>
            <a:r>
              <a:rPr lang="en-CA">
                <a:solidFill>
                  <a:srgbClr val="fc0128"/>
                </a:solidFill>
                <a:latin typeface="Arial"/>
              </a:rPr>
              <a:t>shares iterations of a </a:t>
            </a:r>
            <a:r>
              <a:rPr lang="en-CA">
                <a:solidFill>
                  <a:srgbClr val="fc0128"/>
                </a:solidFill>
                <a:latin typeface="Arial"/>
              </a:rPr>
              <a:t>
</a:t>
            </a:r>
            <a:r>
              <a:rPr lang="en-CA">
                <a:solidFill>
                  <a:srgbClr val="fc0128"/>
                </a:solidFill>
                <a:latin typeface="Arial"/>
              </a:rPr>
              <a:t>loop across the team</a:t>
            </a:r>
            <a:endParaRPr/>
          </a:p>
        </p:txBody>
      </p:sp>
      <p:sp>
        <p:nvSpPr>
          <p:cNvPr id="302" name="CustomShape 4"/>
          <p:cNvSpPr/>
          <p:nvPr/>
        </p:nvSpPr>
        <p:spPr>
          <a:xfrm>
            <a:off x="3274920" y="5579640"/>
            <a:ext cx="2448720" cy="639000"/>
          </a:xfrm>
          <a:prstGeom prst="rect">
            <a:avLst/>
          </a:prstGeom>
        </p:spPr>
        <p:txBody>
          <a:bodyPr bIns="45000" lIns="90000" rIns="90000" tIns="45000" wrap="none"/>
          <a:p>
            <a:pPr>
              <a:lnSpc>
                <a:spcPct val="100000"/>
              </a:lnSpc>
            </a:pPr>
            <a:r>
              <a:rPr lang="en-CA">
                <a:solidFill>
                  <a:srgbClr val="fc0128"/>
                </a:solidFill>
                <a:latin typeface="Arial"/>
              </a:rPr>
              <a:t>each section executed</a:t>
            </a:r>
            <a:r>
              <a:rPr lang="en-CA">
                <a:solidFill>
                  <a:srgbClr val="fc0128"/>
                </a:solidFill>
                <a:latin typeface="Arial"/>
              </a:rPr>
              <a:t>
</a:t>
            </a:r>
            <a:r>
              <a:rPr lang="en-CA">
                <a:solidFill>
                  <a:srgbClr val="fc0128"/>
                </a:solidFill>
                <a:latin typeface="Arial"/>
              </a:rPr>
              <a:t>by a separate thread</a:t>
            </a:r>
            <a:endParaRPr/>
          </a:p>
        </p:txBody>
      </p:sp>
      <p:sp>
        <p:nvSpPr>
          <p:cNvPr id="303" name="CustomShape 5"/>
          <p:cNvSpPr/>
          <p:nvPr/>
        </p:nvSpPr>
        <p:spPr>
          <a:xfrm>
            <a:off x="6254640" y="5601240"/>
            <a:ext cx="2549520" cy="639000"/>
          </a:xfrm>
          <a:prstGeom prst="rect">
            <a:avLst/>
          </a:prstGeom>
        </p:spPr>
        <p:txBody>
          <a:bodyPr bIns="45000" lIns="90000" rIns="90000" tIns="45000" wrap="none"/>
          <a:p>
            <a:pPr>
              <a:lnSpc>
                <a:spcPct val="100000"/>
              </a:lnSpc>
            </a:pPr>
            <a:r>
              <a:rPr lang="en-CA">
                <a:solidFill>
                  <a:srgbClr val="fc0128"/>
                </a:solidFill>
                <a:latin typeface="Arial"/>
              </a:rPr>
              <a:t>serializes the execution</a:t>
            </a:r>
            <a:r>
              <a:rPr lang="en-CA">
                <a:solidFill>
                  <a:srgbClr val="fc0128"/>
                </a:solidFill>
                <a:latin typeface="Arial"/>
              </a:rPr>
              <a:t>
</a:t>
            </a:r>
            <a:r>
              <a:rPr lang="en-CA">
                <a:solidFill>
                  <a:srgbClr val="fc0128"/>
                </a:solidFill>
                <a:latin typeface="Arial"/>
              </a:rPr>
              <a:t>of a thread</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4" name="TextShape 1"/>
          <p:cNvSpPr txBox="1"/>
          <p:nvPr/>
        </p:nvSpPr>
        <p:spPr>
          <a:xfrm>
            <a:off x="228600" y="228600"/>
            <a:ext cx="8152920" cy="1196280"/>
          </a:xfrm>
          <a:prstGeom prst="rect">
            <a:avLst/>
          </a:prstGeom>
        </p:spPr>
        <p:txBody>
          <a:bodyPr bIns="25560" lIns="63360" rIns="63360" tIns="25560"/>
          <a:p>
            <a:pPr>
              <a:lnSpc>
                <a:spcPct val="87000"/>
              </a:lnSpc>
            </a:pPr>
            <a:r>
              <a:rPr b="1" lang="en-US" sz="2800">
                <a:solidFill>
                  <a:srgbClr val="063de8"/>
                </a:solidFill>
                <a:latin typeface="Arial"/>
              </a:rPr>
              <a:t>OpenMP Specification</a:t>
            </a:r>
            <a:endParaRPr/>
          </a:p>
        </p:txBody>
      </p:sp>
      <p:sp>
        <p:nvSpPr>
          <p:cNvPr id="305" name="TextShape 2"/>
          <p:cNvSpPr txBox="1"/>
          <p:nvPr/>
        </p:nvSpPr>
        <p:spPr>
          <a:xfrm>
            <a:off x="0" y="0"/>
            <a:ext cx="-11796840" cy="-11796840"/>
          </a:xfrm>
          <a:prstGeom prst="rect">
            <a:avLst/>
          </a:prstGeom>
        </p:spPr>
        <p:txBody>
          <a:bodyPr bIns="45000" lIns="90000" rIns="90000" tIns="45000"/>
          <a:p>
            <a:pPr>
              <a:lnSpc>
                <a:spcPct val="100000"/>
              </a:lnSpc>
            </a:pPr>
            <a:fld id="{31E15121-31B1-4161-8181-711111710181}" type="slidenum">
              <a:rPr lang="en-CA">
                <a:solidFill>
                  <a:srgbClr val="000000"/>
                </a:solidFill>
                <a:latin typeface="Arial"/>
              </a:rPr>
              <a:t>&lt;number&gt;</a:t>
            </a:fld>
            <a:endParaRPr/>
          </a:p>
        </p:txBody>
      </p:sp>
      <p:pic>
        <p:nvPicPr>
          <p:cNvPr descr="" id="306" name="Picture 2"/>
          <p:cNvPicPr/>
          <p:nvPr/>
        </p:nvPicPr>
        <p:blipFill>
          <a:blip r:embed="rId1"/>
          <a:stretch>
            <a:fillRect/>
          </a:stretch>
        </p:blipFill>
        <p:spPr>
          <a:xfrm>
            <a:off x="228600" y="1219320"/>
            <a:ext cx="8653680" cy="4647960"/>
          </a:xfrm>
          <a:prstGeom prst="rect">
            <a:avLst/>
          </a:prstGeom>
        </p:spPr>
      </p:pic>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7" name="TextShape 1"/>
          <p:cNvSpPr txBox="1"/>
          <p:nvPr/>
        </p:nvSpPr>
        <p:spPr>
          <a:xfrm>
            <a:off x="152280" y="152280"/>
            <a:ext cx="8152920" cy="1196280"/>
          </a:xfrm>
          <a:prstGeom prst="rect">
            <a:avLst/>
          </a:prstGeom>
        </p:spPr>
        <p:txBody>
          <a:bodyPr bIns="25560" lIns="63360" rIns="63360" tIns="25560"/>
          <a:p>
            <a:pPr>
              <a:lnSpc>
                <a:spcPct val="87000"/>
              </a:lnSpc>
            </a:pPr>
            <a:r>
              <a:rPr b="1" lang="en-US" sz="2800">
                <a:solidFill>
                  <a:srgbClr val="063de8"/>
                </a:solidFill>
                <a:latin typeface="Arial"/>
              </a:rPr>
              <a:t>OpenMP Extends C with Pragmas </a:t>
            </a:r>
            <a:endParaRPr/>
          </a:p>
        </p:txBody>
      </p:sp>
      <p:sp>
        <p:nvSpPr>
          <p:cNvPr id="308" name="TextShape 2"/>
          <p:cNvSpPr txBox="1"/>
          <p:nvPr/>
        </p:nvSpPr>
        <p:spPr>
          <a:xfrm>
            <a:off x="380880" y="1066680"/>
            <a:ext cx="8534160" cy="4038120"/>
          </a:xfrm>
          <a:prstGeom prst="rect">
            <a:avLst/>
          </a:prstGeom>
        </p:spPr>
        <p:txBody>
          <a:bodyPr bIns="25560" lIns="63360" rIns="63360" tIns="25560"/>
          <a:p>
            <a:pPr>
              <a:lnSpc>
                <a:spcPct val="90000"/>
              </a:lnSpc>
              <a:buSzPct val="75000"/>
              <a:buFont charset="2" typeface="Wingdings"/>
              <a:buChar char=""/>
            </a:pPr>
            <a:r>
              <a:rPr b="1" lang="en-US" sz="2400">
                <a:solidFill>
                  <a:srgbClr val="000000"/>
                </a:solidFill>
                <a:latin typeface="Arial"/>
              </a:rPr>
              <a:t>Pragmas</a:t>
            </a:r>
            <a:r>
              <a:rPr lang="en-US" sz="2400">
                <a:solidFill>
                  <a:srgbClr val="000000"/>
                </a:solidFill>
                <a:latin typeface="Arial"/>
              </a:rPr>
              <a:t> are a mechanism C provides for language extensions</a:t>
            </a:r>
            <a:endParaRPr/>
          </a:p>
          <a:p>
            <a:pPr>
              <a:lnSpc>
                <a:spcPct val="90000"/>
              </a:lnSpc>
              <a:buSzPct val="75000"/>
              <a:buFont charset="2" typeface="Wingdings"/>
              <a:buChar char=""/>
            </a:pPr>
            <a:r>
              <a:rPr lang="en-US" sz="2400">
                <a:solidFill>
                  <a:srgbClr val="000000"/>
                </a:solidFill>
                <a:latin typeface="Arial"/>
              </a:rPr>
              <a:t>Commonly implemented pragmas:  structure packing, symbol aliasing, floating point exception modes</a:t>
            </a:r>
            <a:endParaRPr/>
          </a:p>
          <a:p>
            <a:pPr>
              <a:lnSpc>
                <a:spcPct val="90000"/>
              </a:lnSpc>
              <a:buSzPct val="75000"/>
              <a:buFont charset="2" typeface="Wingdings"/>
              <a:buChar char=""/>
            </a:pPr>
            <a:r>
              <a:rPr lang="en-US" sz="2400">
                <a:solidFill>
                  <a:srgbClr val="000000"/>
                </a:solidFill>
                <a:latin typeface="Arial"/>
              </a:rPr>
              <a:t>Good mechanism for OpenMP because compilers that don't recognize a pragma are supposed to ignore them</a:t>
            </a:r>
            <a:endParaRPr/>
          </a:p>
          <a:p>
            <a:pPr lvl="1">
              <a:lnSpc>
                <a:spcPct val="100000"/>
              </a:lnSpc>
              <a:buSzPct val="75000"/>
              <a:buFont charset="2" typeface="Monotype Sorts"/>
              <a:buChar char=""/>
            </a:pPr>
            <a:r>
              <a:rPr lang="en-US" sz="2200">
                <a:solidFill>
                  <a:srgbClr val="000000"/>
                </a:solidFill>
                <a:latin typeface="Arial"/>
              </a:rPr>
              <a:t>Runs on sequential computer even with embedded pragmas</a:t>
            </a:r>
            <a:endParaRPr/>
          </a:p>
        </p:txBody>
      </p:sp>
      <p:sp>
        <p:nvSpPr>
          <p:cNvPr id="309" name="TextShape 3"/>
          <p:cNvSpPr txBox="1"/>
          <p:nvPr/>
        </p:nvSpPr>
        <p:spPr>
          <a:xfrm>
            <a:off x="0" y="0"/>
            <a:ext cx="-11796840" cy="-11796840"/>
          </a:xfrm>
          <a:prstGeom prst="rect">
            <a:avLst/>
          </a:prstGeom>
        </p:spPr>
        <p:txBody>
          <a:bodyPr bIns="45000" lIns="90000" rIns="90000" tIns="45000"/>
          <a:p>
            <a:pPr>
              <a:lnSpc>
                <a:spcPct val="100000"/>
              </a:lnSpc>
            </a:pPr>
            <a:fld id="{9141B171-51B1-4141-A141-8151B10181C1}" type="slidenum">
              <a:rPr lang="en-CA">
                <a:solidFill>
                  <a:srgbClr val="000000"/>
                </a:solidFill>
                <a:latin typeface="Arial"/>
              </a:rPr>
              <a:t>&lt;number&gt;</a:t>
            </a:fld>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0" name="TextShape 1"/>
          <p:cNvSpPr txBox="1"/>
          <p:nvPr/>
        </p:nvSpPr>
        <p:spPr>
          <a:xfrm>
            <a:off x="228600" y="152280"/>
            <a:ext cx="8152920" cy="1196280"/>
          </a:xfrm>
          <a:prstGeom prst="rect">
            <a:avLst/>
          </a:prstGeom>
        </p:spPr>
        <p:txBody>
          <a:bodyPr bIns="25560" lIns="63360" rIns="63360" tIns="25560"/>
          <a:p>
            <a:pPr>
              <a:lnSpc>
                <a:spcPct val="87000"/>
              </a:lnSpc>
            </a:pPr>
            <a:r>
              <a:rPr b="1" lang="en-US" sz="2800">
                <a:solidFill>
                  <a:srgbClr val="063de8"/>
                </a:solidFill>
                <a:latin typeface="Arial"/>
              </a:rPr>
              <a:t>Matrix Multiply in OpenMP</a:t>
            </a:r>
            <a:endParaRPr/>
          </a:p>
        </p:txBody>
      </p:sp>
      <p:sp>
        <p:nvSpPr>
          <p:cNvPr id="311" name="TextShape 2"/>
          <p:cNvSpPr txBox="1"/>
          <p:nvPr/>
        </p:nvSpPr>
        <p:spPr>
          <a:xfrm>
            <a:off x="380880" y="1066680"/>
            <a:ext cx="8534160" cy="4800240"/>
          </a:xfrm>
          <a:prstGeom prst="rect">
            <a:avLst/>
          </a:prstGeom>
        </p:spPr>
        <p:txBody>
          <a:bodyPr bIns="25560" lIns="63360" rIns="63360" tIns="25560"/>
          <a:p>
            <a:pPr>
              <a:lnSpc>
                <a:spcPct val="100000"/>
              </a:lnSpc>
            </a:pPr>
            <a:r>
              <a:rPr b="1" lang="en-US" sz="2200">
                <a:solidFill>
                  <a:srgbClr val="ff0000"/>
                </a:solidFill>
                <a:latin typeface="Courier New"/>
              </a:rPr>
              <a:t>#pragma omp parallel for private(tmp, i, j, k)</a:t>
            </a:r>
            <a:r>
              <a:rPr b="1" lang="en-US" sz="2200">
                <a:solidFill>
                  <a:srgbClr val="000000"/>
                </a:solidFill>
                <a:latin typeface="Courier New"/>
              </a:rPr>
              <a:t>  </a:t>
            </a:r>
            <a:endParaRPr/>
          </a:p>
          <a:p>
            <a:pPr>
              <a:lnSpc>
                <a:spcPct val="100000"/>
              </a:lnSpc>
            </a:pPr>
            <a:r>
              <a:rPr b="1" lang="en-US" sz="2200">
                <a:solidFill>
                  <a:srgbClr val="000000"/>
                </a:solidFill>
                <a:latin typeface="Courier New"/>
              </a:rPr>
              <a:t>	</a:t>
            </a:r>
            <a:r>
              <a:rPr b="1" lang="en-US" sz="2200">
                <a:solidFill>
                  <a:srgbClr val="000000"/>
                </a:solidFill>
                <a:latin typeface="Courier New"/>
              </a:rPr>
              <a:t>for(i=0; i&lt;Ndim; i++){</a:t>
            </a:r>
            <a:endParaRPr/>
          </a:p>
          <a:p>
            <a:pPr>
              <a:lnSpc>
                <a:spcPct val="100000"/>
              </a:lnSpc>
            </a:pPr>
            <a:r>
              <a:rPr b="1" lang="en-US" sz="2200">
                <a:solidFill>
                  <a:srgbClr val="000000"/>
                </a:solidFill>
                <a:latin typeface="Courier New"/>
              </a:rPr>
              <a:t>     </a:t>
            </a:r>
            <a:r>
              <a:rPr b="1" lang="en-US" sz="2200">
                <a:solidFill>
                  <a:srgbClr val="000000"/>
                </a:solidFill>
                <a:latin typeface="Courier New"/>
              </a:rPr>
              <a:t>for(j=0; j&lt;Mdim; j++){</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tmp = 0.0;</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for( k=0; k&lt;Pdim; k++){</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tmp += A[i*Ndim+k] * B[k*Pdim+j];</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C[i*Ndim+j] = tmp;</a:t>
            </a:r>
            <a:endParaRPr/>
          </a:p>
          <a:p>
            <a:pPr>
              <a:lnSpc>
                <a:spcPct val="100000"/>
              </a:lnSpc>
            </a:pPr>
            <a:r>
              <a:rPr b="1" lang="en-US" sz="2200">
                <a:solidFill>
                  <a:srgbClr val="000000"/>
                </a:solidFill>
                <a:latin typeface="Courier New"/>
              </a:rPr>
              <a:t>	</a:t>
            </a:r>
            <a:r>
              <a:rPr b="1" lang="en-US" sz="2200">
                <a:solidFill>
                  <a:srgbClr val="000000"/>
                </a:solidFill>
                <a:latin typeface="Courier New"/>
              </a:rPr>
              <a:t>   </a:t>
            </a:r>
            <a:r>
              <a:rPr b="1" lang="en-US" sz="2200">
                <a:solidFill>
                  <a:srgbClr val="000000"/>
                </a:solidFill>
                <a:latin typeface="Courier New"/>
              </a:rPr>
              <a:t>}</a:t>
            </a:r>
            <a:endParaRPr/>
          </a:p>
          <a:p>
            <a:pPr>
              <a:lnSpc>
                <a:spcPct val="100000"/>
              </a:lnSpc>
            </a:pPr>
            <a:r>
              <a:rPr b="1" lang="en-US" sz="2200">
                <a:solidFill>
                  <a:srgbClr val="000000"/>
                </a:solidFill>
                <a:latin typeface="Courier New"/>
              </a:rPr>
              <a:t>	</a:t>
            </a:r>
            <a:r>
              <a:rPr b="1" lang="en-US" sz="2200">
                <a:solidFill>
                  <a:srgbClr val="000000"/>
                </a:solidFill>
                <a:latin typeface="Courier New"/>
              </a:rPr>
              <a:t>}</a:t>
            </a:r>
            <a:endParaRPr/>
          </a:p>
        </p:txBody>
      </p:sp>
      <p:sp>
        <p:nvSpPr>
          <p:cNvPr id="312" name="TextShape 3"/>
          <p:cNvSpPr txBox="1"/>
          <p:nvPr/>
        </p:nvSpPr>
        <p:spPr>
          <a:xfrm>
            <a:off x="0" y="0"/>
            <a:ext cx="-11796840" cy="-11796840"/>
          </a:xfrm>
          <a:prstGeom prst="rect">
            <a:avLst/>
          </a:prstGeom>
        </p:spPr>
        <p:txBody>
          <a:bodyPr bIns="45000" lIns="90000" rIns="90000" tIns="45000"/>
          <a:p>
            <a:pPr>
              <a:lnSpc>
                <a:spcPct val="100000"/>
              </a:lnSpc>
            </a:pPr>
            <a:fld id="{2111D151-D1A1-4121-8171-F1F1218151F1}" type="slidenum">
              <a:rPr lang="en-CA">
                <a:solidFill>
                  <a:srgbClr val="000000"/>
                </a:solidFill>
                <a:latin typeface="Arial"/>
              </a:rPr>
              <a:t>&lt;number&gt;</a:t>
            </a:fld>
            <a:endParaRPr/>
          </a:p>
        </p:txBody>
      </p:sp>
      <p:sp>
        <p:nvSpPr>
          <p:cNvPr id="313" name="CustomShape 4"/>
          <p:cNvSpPr/>
          <p:nvPr/>
        </p:nvSpPr>
        <p:spPr>
          <a:xfrm>
            <a:off x="5744160" y="1523880"/>
            <a:ext cx="3018600" cy="1005120"/>
          </a:xfrm>
          <a:prstGeom prst="rect">
            <a:avLst/>
          </a:prstGeom>
          <a:ln w="19080">
            <a:solidFill>
              <a:srgbClr val="4f81bd"/>
            </a:solidFill>
            <a:round/>
          </a:ln>
        </p:spPr>
        <p:txBody>
          <a:bodyPr bIns="45000" lIns="90000" rIns="90000" tIns="45000"/>
          <a:p>
            <a:r>
              <a:rPr lang="en-CA" sz="2000">
                <a:solidFill>
                  <a:srgbClr val="0b2a7e"/>
                </a:solidFill>
              </a:rPr>
              <a:t>Note: Outer loop spread across N threads; inner loops inside a thread</a:t>
            </a:r>
            <a:endParaRPr/>
          </a:p>
        </p:txBody>
      </p:sp>
      <p:sp>
        <p:nvSpPr>
          <p:cNvPr id="314" name="Line 5"/>
          <p:cNvSpPr/>
          <p:nvPr/>
        </p:nvSpPr>
        <p:spPr>
          <a:xfrm flipH="1">
            <a:off x="4572000" y="1710000"/>
            <a:ext cx="1147320" cy="0"/>
          </a:xfrm>
          <a:prstGeom prst="line">
            <a:avLst/>
          </a:prstGeom>
          <a:ln w="25560">
            <a:solidFill>
              <a:srgbClr val="0b2a7e"/>
            </a:solidFill>
            <a:round/>
          </a:ln>
        </p:spPr>
      </p:sp>
    </p:spTree>
  </p:cSld>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1">
                                  <p:stCondLst>
                                    <p:cond delay="0"/>
                                  </p:stCondLst>
                                  <p:childTnLst>
                                    <p:set>
                                      <p:cBhvr>
                                        <p:cTn dur="1" fill="hold" id="6">
                                          <p:stCondLst>
                                            <p:cond delay="0"/>
                                          </p:stCondLst>
                                        </p:cTn>
                                        <p:tgtEl>
                                          <p:spTgt spid="-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5" name="CustomShape 1"/>
          <p:cNvSpPr/>
          <p:nvPr/>
        </p:nvSpPr>
        <p:spPr>
          <a:xfrm>
            <a:off x="380880" y="0"/>
            <a:ext cx="8457840" cy="1142640"/>
          </a:xfrm>
          <a:prstGeom prst="rect">
            <a:avLst/>
          </a:prstGeom>
        </p:spPr>
        <p:txBody>
          <a:bodyPr anchor="ctr" bIns="45000" lIns="90000" rIns="90000" tIns="45000"/>
          <a:p>
            <a:pPr>
              <a:lnSpc>
                <a:spcPct val="100000"/>
              </a:lnSpc>
            </a:pPr>
            <a:r>
              <a:rPr b="1" lang="en-CA" sz="3200">
                <a:solidFill>
                  <a:srgbClr val="fc0128"/>
                </a:solidFill>
                <a:latin typeface="Calibri"/>
              </a:rPr>
              <a:t>Amdahl’s Law:  </a:t>
            </a:r>
            <a:r>
              <a:rPr b="1" lang="en-CA" sz="3200">
                <a:solidFill>
                  <a:srgbClr val="5a11fd"/>
                </a:solidFill>
                <a:latin typeface="Calibri"/>
              </a:rPr>
              <a:t>theoretically how much speed up you can get by parallelization</a:t>
            </a:r>
            <a:endParaRPr/>
          </a:p>
        </p:txBody>
      </p:sp>
      <p:graphicFrame>
        <p:nvGraphicFramePr>
          <p:cNvPr id="316" name="Table 2"/>
          <p:cNvGraphicFramePr/>
          <p:nvPr/>
        </p:nvGraphicFramePr>
        <p:xfrm>
          <a:off x="1295280" y="1295280"/>
          <a:ext cx="6400440" cy="1218960"/>
        </p:xfrm>
        <a:graphic>
          <a:graphicData uri="http://schemas.openxmlformats.org/drawingml/2006/table">
            <a:tbl>
              <a:tblPr/>
              <a:tblGrid>
                <a:gridCol w="2533320"/>
                <a:gridCol w="3867120"/>
              </a:tblGrid>
              <a:tr h="608760">
                <a:tc>
                  <a:txBody>
                    <a:bodyPr anchor="ctr" wrap="none"/>
                    <a:p>
                      <a:pPr algn="r">
                        <a:lnSpc>
                          <a:spcPct val="100000"/>
                        </a:lnSpc>
                      </a:pPr>
                      <a:r>
                        <a:rPr b="1" lang="en-CA" sz="2800">
                          <a:solidFill>
                            <a:srgbClr val="000000"/>
                          </a:solidFill>
                          <a:latin typeface="Calibri"/>
                        </a:rPr>
                        <a:t>Speed up =</a:t>
                      </a:r>
                      <a:endParaRPr/>
                    </a:p>
                  </a:txBody>
                  <a:tcPr/>
                </a:tc>
                <a:tc>
                  <a:txBody>
                    <a:bodyPr wrap="none"/>
                    <a:p>
                      <a:pPr>
                        <a:lnSpc>
                          <a:spcPct val="100000"/>
                        </a:lnSpc>
                      </a:pPr>
                      <a:r>
                        <a:rPr b="1" lang="en-CA" sz="2800">
                          <a:solidFill>
                            <a:srgbClr val="000000"/>
                          </a:solidFill>
                          <a:latin typeface="Calibri"/>
                        </a:rPr>
                        <a:t>   </a:t>
                      </a:r>
                      <a:r>
                        <a:rPr b="1" lang="en-CA" sz="2800">
                          <a:solidFill>
                            <a:srgbClr val="000000"/>
                          </a:solidFill>
                          <a:latin typeface="Calibri"/>
                        </a:rPr>
                        <a:t>S + P</a:t>
                      </a:r>
                      <a:endParaRPr/>
                    </a:p>
                  </a:txBody>
                  <a:tcPr/>
                </a:tc>
              </a:tr>
              <a:tr h="610200">
                <a:tc>
                  <a:txBody>
                    <a:bodyPr wrap="none"/>
                    <a:p>
                      <a:pPr>
                        <a:lnSpc>
                          <a:spcPct val="100000"/>
                        </a:lnSpc>
                      </a:pPr>
                      <a:r>
                        <a:rPr b="1" lang="en-CA" sz="2800">
                          <a:solidFill>
                            <a:srgbClr val="000000"/>
                          </a:solidFill>
                          <a:latin typeface="Calibri"/>
                        </a:rPr>
                        <a:t> </a:t>
                      </a:r>
                      <a:r>
                        <a:rPr b="1" lang="en-CA" sz="2800">
                          <a:solidFill>
                            <a:srgbClr val="000000"/>
                          </a:solidFill>
                          <a:latin typeface="Calibri"/>
                        </a:rPr>
                        <a:t>S + (P/N)</a:t>
                      </a:r>
                      <a:endParaRPr/>
                    </a:p>
                  </a:txBody>
                  <a:tcPr/>
                </a:tc>
              </a:tr>
            </a:tbl>
          </a:graphicData>
        </a:graphic>
      </p:graphicFrame>
      <p:sp>
        <p:nvSpPr>
          <p:cNvPr id="317" name="Line 3"/>
          <p:cNvSpPr/>
          <p:nvPr/>
        </p:nvSpPr>
        <p:spPr>
          <a:xfrm>
            <a:off x="3886200" y="1904760"/>
            <a:ext cx="1523880" cy="0"/>
          </a:xfrm>
          <a:prstGeom prst="line">
            <a:avLst/>
          </a:prstGeom>
          <a:ln w="28440">
            <a:solidFill>
              <a:srgbClr val="000000"/>
            </a:solidFill>
            <a:round/>
          </a:ln>
        </p:spPr>
      </p:sp>
      <p:sp>
        <p:nvSpPr>
          <p:cNvPr id="318" name="CustomShape 4"/>
          <p:cNvSpPr/>
          <p:nvPr/>
        </p:nvSpPr>
        <p:spPr>
          <a:xfrm>
            <a:off x="1447920" y="3124080"/>
            <a:ext cx="7009920" cy="2650680"/>
          </a:xfrm>
          <a:prstGeom prst="rect">
            <a:avLst/>
          </a:prstGeom>
        </p:spPr>
        <p:txBody>
          <a:bodyPr bIns="45000" lIns="90000" rIns="90000" tIns="45000"/>
          <a:p>
            <a:pPr>
              <a:lnSpc>
                <a:spcPct val="100000"/>
              </a:lnSpc>
            </a:pPr>
            <a:r>
              <a:rPr lang="en-CA" sz="2400">
                <a:solidFill>
                  <a:srgbClr val="0b2a7e"/>
                </a:solidFill>
                <a:latin typeface="Arial"/>
              </a:rPr>
              <a:t>S = Fraction of the code which is serial</a:t>
            </a:r>
            <a:endParaRPr/>
          </a:p>
          <a:p>
            <a:pPr>
              <a:lnSpc>
                <a:spcPct val="100000"/>
              </a:lnSpc>
            </a:pPr>
            <a:endParaRPr/>
          </a:p>
          <a:p>
            <a:pPr>
              <a:lnSpc>
                <a:spcPct val="100000"/>
              </a:lnSpc>
            </a:pPr>
            <a:r>
              <a:rPr lang="en-CA" sz="2400">
                <a:solidFill>
                  <a:srgbClr val="0b2a7e"/>
                </a:solidFill>
                <a:latin typeface="Arial"/>
              </a:rPr>
              <a:t>P = Fraction of the code which can be parallel</a:t>
            </a:r>
            <a:endParaRPr/>
          </a:p>
          <a:p>
            <a:pPr>
              <a:lnSpc>
                <a:spcPct val="100000"/>
              </a:lnSpc>
            </a:pPr>
            <a:endParaRPr/>
          </a:p>
          <a:p>
            <a:pPr>
              <a:lnSpc>
                <a:spcPct val="100000"/>
              </a:lnSpc>
            </a:pPr>
            <a:r>
              <a:rPr lang="en-CA" sz="2400">
                <a:solidFill>
                  <a:srgbClr val="0b2a7e"/>
                </a:solidFill>
                <a:latin typeface="Arial"/>
              </a:rPr>
              <a:t>S + P = 1</a:t>
            </a:r>
            <a:endParaRPr/>
          </a:p>
          <a:p>
            <a:pPr>
              <a:lnSpc>
                <a:spcPct val="100000"/>
              </a:lnSpc>
            </a:pPr>
            <a:endParaRPr/>
          </a:p>
          <a:p>
            <a:pPr>
              <a:lnSpc>
                <a:spcPct val="100000"/>
              </a:lnSpc>
            </a:pPr>
            <a:r>
              <a:rPr lang="en-CA" sz="2400">
                <a:solidFill>
                  <a:srgbClr val="0b2a7e"/>
                </a:solidFill>
                <a:latin typeface="Arial"/>
              </a:rPr>
              <a:t>N = Number of processor</a:t>
            </a:r>
            <a:endParaRPr/>
          </a:p>
        </p:txBody>
      </p:sp>
      <p:sp>
        <p:nvSpPr>
          <p:cNvPr id="319" name="TextShape 5"/>
          <p:cNvSpPr txBox="1"/>
          <p:nvPr/>
        </p:nvSpPr>
        <p:spPr>
          <a:xfrm>
            <a:off x="0" y="0"/>
            <a:ext cx="-11796840" cy="-11796840"/>
          </a:xfrm>
          <a:prstGeom prst="rect">
            <a:avLst/>
          </a:prstGeom>
        </p:spPr>
        <p:txBody>
          <a:bodyPr bIns="45000" lIns="90000" rIns="90000" tIns="45000"/>
          <a:p>
            <a:pPr>
              <a:lnSpc>
                <a:spcPct val="100000"/>
              </a:lnSpc>
            </a:pPr>
            <a:fld id="{717111B1-E121-4111-B1E1-414181110081}" type="slidenum">
              <a:rPr lang="en-CA">
                <a:solidFill>
                  <a:srgbClr val="000000"/>
                </a:solidFill>
                <a:latin typeface="Arial"/>
              </a:rPr>
              <a:t>&lt;number&gt;</a:t>
            </a:fld>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TextShape 1"/>
          <p:cNvSpPr txBox="1"/>
          <p:nvPr/>
        </p:nvSpPr>
        <p:spPr>
          <a:xfrm>
            <a:off x="533520" y="304920"/>
            <a:ext cx="8152920" cy="1196280"/>
          </a:xfrm>
          <a:prstGeom prst="rect">
            <a:avLst/>
          </a:prstGeom>
        </p:spPr>
        <p:txBody>
          <a:bodyPr bIns="25560" lIns="63360" rIns="63360" tIns="25560"/>
          <a:p>
            <a:pPr>
              <a:lnSpc>
                <a:spcPct val="87000"/>
              </a:lnSpc>
            </a:pPr>
            <a:r>
              <a:rPr b="1" lang="en-US" sz="2800">
                <a:solidFill>
                  <a:srgbClr val="063de8"/>
                </a:solidFill>
                <a:latin typeface="Arial"/>
              </a:rPr>
              <a:t>Plan</a:t>
            </a:r>
            <a:endParaRPr/>
          </a:p>
        </p:txBody>
      </p:sp>
      <p:sp>
        <p:nvSpPr>
          <p:cNvPr id="158" name="TextShape 2"/>
          <p:cNvSpPr txBox="1"/>
          <p:nvPr/>
        </p:nvSpPr>
        <p:spPr>
          <a:xfrm>
            <a:off x="762120" y="1066680"/>
            <a:ext cx="6705360" cy="402876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rPr>
              <a:t>Hardware multithreading </a:t>
            </a:r>
            <a:endParaRPr/>
          </a:p>
          <a:p>
            <a:pPr>
              <a:lnSpc>
                <a:spcPct val="90000"/>
              </a:lnSpc>
              <a:buSzPct val="75000"/>
              <a:buFont charset="2" typeface="Wingdings"/>
              <a:buChar char=""/>
            </a:pPr>
            <a:r>
              <a:rPr lang="en-US" sz="2400">
                <a:solidFill>
                  <a:srgbClr val="000000"/>
                </a:solidFill>
                <a:latin typeface="Arial"/>
              </a:rPr>
              <a:t>CilkPlus and OpenMP:  simple parallel extensions to C/C++ for high-level parallel programming on multicores</a:t>
            </a:r>
            <a:endParaRPr/>
          </a:p>
          <a:p>
            <a:pPr>
              <a:lnSpc>
                <a:spcPct val="90000"/>
              </a:lnSpc>
              <a:buSzPct val="75000"/>
              <a:buFont charset="2" typeface="Wingdings"/>
              <a:buChar char=""/>
            </a:pPr>
            <a:r>
              <a:rPr lang="en-US" sz="2400">
                <a:solidFill>
                  <a:srgbClr val="000000"/>
                </a:solidFill>
                <a:latin typeface="Arial"/>
              </a:rPr>
              <a:t>Parallel performance metrics and profiling tool </a:t>
            </a:r>
            <a:r>
              <a:rPr i="1" lang="en-US" sz="2400">
                <a:solidFill>
                  <a:srgbClr val="000000"/>
                </a:solidFill>
                <a:latin typeface="Arial"/>
              </a:rPr>
              <a:t>cilkview</a:t>
            </a:r>
            <a:endParaRPr/>
          </a:p>
        </p:txBody>
      </p:sp>
      <p:sp>
        <p:nvSpPr>
          <p:cNvPr id="159" name="TextShape 3"/>
          <p:cNvSpPr txBox="1"/>
          <p:nvPr/>
        </p:nvSpPr>
        <p:spPr>
          <a:xfrm>
            <a:off x="0" y="0"/>
            <a:ext cx="-11796840" cy="-11796840"/>
          </a:xfrm>
          <a:prstGeom prst="rect">
            <a:avLst/>
          </a:prstGeom>
        </p:spPr>
        <p:txBody>
          <a:bodyPr bIns="45000" lIns="90000" rIns="90000" tIns="45000"/>
          <a:p>
            <a:pPr>
              <a:lnSpc>
                <a:spcPct val="100000"/>
              </a:lnSpc>
            </a:pPr>
            <a:fld id="{61B1F1D1-F1F1-4191-B191-F101B141F1F1}" type="slidenum">
              <a:rPr lang="en-CA">
                <a:solidFill>
                  <a:srgbClr val="000000"/>
                </a:solidFill>
                <a:latin typeface="Arial"/>
              </a:rPr>
              <a:t>&lt;number&gt;</a:t>
            </a:fld>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0" name="CustomShape 1"/>
          <p:cNvSpPr/>
          <p:nvPr/>
        </p:nvSpPr>
        <p:spPr>
          <a:xfrm>
            <a:off x="380880" y="0"/>
            <a:ext cx="8457840" cy="685440"/>
          </a:xfrm>
          <a:prstGeom prst="rect">
            <a:avLst/>
          </a:prstGeom>
        </p:spPr>
        <p:txBody>
          <a:bodyPr anchor="ctr" bIns="45000" lIns="90000" rIns="90000" tIns="45000"/>
          <a:p>
            <a:pPr algn="ctr">
              <a:lnSpc>
                <a:spcPct val="100000"/>
              </a:lnSpc>
            </a:pPr>
            <a:r>
              <a:rPr b="1" lang="en-CA" sz="3200">
                <a:solidFill>
                  <a:srgbClr val="5a11fd"/>
                </a:solidFill>
                <a:latin typeface="Calibri"/>
              </a:rPr>
              <a:t>Amdahl’s Law</a:t>
            </a:r>
            <a:endParaRPr/>
          </a:p>
        </p:txBody>
      </p:sp>
      <p:graphicFrame>
        <p:nvGraphicFramePr>
          <p:cNvPr id="321" name="Chart 3"/>
          <p:cNvGraphicFramePr/>
          <p:nvPr/>
        </p:nvGraphicFramePr>
        <p:xfrm>
          <a:off x="357120" y="914400"/>
          <a:ext cx="8500680" cy="5657400"/>
        </p:xfrm>
        <a:graphic>
          <a:graphicData uri="http://schemas.openxmlformats.org/drawingml/2006/chart">
            <c:chart xmlns:c="http://schemas.openxmlformats.org/drawingml/2006/chart" xmlns:r="http://schemas.openxmlformats.org/officeDocument/2006/relationships" r:id="rId1"/>
          </a:graphicData>
        </a:graphic>
      </p:graphicFrame>
      <p:sp>
        <p:nvSpPr>
          <p:cNvPr id="322" name="CustomShape 2"/>
          <p:cNvSpPr/>
          <p:nvPr/>
        </p:nvSpPr>
        <p:spPr>
          <a:xfrm>
            <a:off x="1683360" y="1143000"/>
            <a:ext cx="1051200" cy="364680"/>
          </a:xfrm>
          <a:prstGeom prst="rect">
            <a:avLst/>
          </a:prstGeom>
        </p:spPr>
        <p:txBody>
          <a:bodyPr bIns="45000" lIns="90000" rIns="90000" tIns="45000" wrap="none"/>
          <a:p>
            <a:pPr>
              <a:lnSpc>
                <a:spcPct val="100000"/>
              </a:lnSpc>
            </a:pPr>
            <a:r>
              <a:rPr lang="en-CA">
                <a:solidFill>
                  <a:srgbClr val="0b2a7e"/>
                </a:solidFill>
                <a:latin typeface="Arial"/>
              </a:rPr>
              <a:t>P values</a:t>
            </a:r>
            <a:endParaRPr/>
          </a:p>
        </p:txBody>
      </p:sp>
      <p:sp>
        <p:nvSpPr>
          <p:cNvPr id="323" name="TextShape 3"/>
          <p:cNvSpPr txBox="1"/>
          <p:nvPr/>
        </p:nvSpPr>
        <p:spPr>
          <a:xfrm>
            <a:off x="0" y="0"/>
            <a:ext cx="-11796840" cy="-11796840"/>
          </a:xfrm>
          <a:prstGeom prst="rect">
            <a:avLst/>
          </a:prstGeom>
        </p:spPr>
        <p:txBody>
          <a:bodyPr bIns="45000" lIns="90000" rIns="90000" tIns="45000"/>
          <a:p>
            <a:pPr>
              <a:lnSpc>
                <a:spcPct val="100000"/>
              </a:lnSpc>
            </a:pPr>
            <a:fld id="{31719191-E111-4111-9111-51B141816101}" type="slidenum">
              <a:rPr lang="en-CA">
                <a:solidFill>
                  <a:srgbClr val="000000"/>
                </a:solidFill>
                <a:latin typeface="Arial"/>
              </a:rPr>
              <a:t>&lt;number&gt;</a:t>
            </a:fld>
            <a:endParaRPr/>
          </a:p>
        </p:txBody>
      </p:sp>
    </p:spTree>
  </p:cSld>
  <p:timing>
    <p:tnLst>
      <p:par>
        <p:cTn dur="indefinite" id="9" nodeType="tmRoot" restart="never">
          <p:childTnLst>
            <p:seq>
              <p:cTn id="10" nodeType="mainSeq">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4" name="TextShape 1"/>
          <p:cNvSpPr txBox="1"/>
          <p:nvPr/>
        </p:nvSpPr>
        <p:spPr>
          <a:xfrm>
            <a:off x="304920" y="304920"/>
            <a:ext cx="8610120" cy="1196280"/>
          </a:xfrm>
          <a:prstGeom prst="rect">
            <a:avLst/>
          </a:prstGeom>
        </p:spPr>
        <p:txBody>
          <a:bodyPr bIns="25560" lIns="63360" rIns="63360" tIns="25560"/>
          <a:p>
            <a:pPr>
              <a:lnSpc>
                <a:spcPct val="87000"/>
              </a:lnSpc>
            </a:pPr>
            <a:r>
              <a:rPr b="1" lang="en-US" sz="2600">
                <a:solidFill>
                  <a:srgbClr val="063de8"/>
                </a:solidFill>
                <a:latin typeface="Arial"/>
              </a:rPr>
              <a:t>Exercise: Parallelize Sum of Squares</a:t>
            </a:r>
            <a:endParaRPr/>
          </a:p>
        </p:txBody>
      </p:sp>
      <p:sp>
        <p:nvSpPr>
          <p:cNvPr id="325" name="TextShape 2"/>
          <p:cNvSpPr txBox="1"/>
          <p:nvPr/>
        </p:nvSpPr>
        <p:spPr>
          <a:xfrm>
            <a:off x="380880" y="2743200"/>
            <a:ext cx="8534160" cy="402876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rPr>
              <a:t>Each iteration depends on the result of the iteration before.</a:t>
            </a:r>
            <a:endParaRPr/>
          </a:p>
          <a:p>
            <a:pPr>
              <a:lnSpc>
                <a:spcPct val="90000"/>
              </a:lnSpc>
              <a:buSzPct val="75000"/>
              <a:buFont charset="2" typeface="Wingdings"/>
              <a:buChar char=""/>
            </a:pPr>
            <a:r>
              <a:rPr lang="en-US" sz="2400">
                <a:solidFill>
                  <a:srgbClr val="000000"/>
                </a:solidFill>
                <a:latin typeface="Arial"/>
              </a:rPr>
              <a:t>As written, unparalleizable</a:t>
            </a:r>
            <a:endParaRPr/>
          </a:p>
          <a:p>
            <a:pPr lvl="1">
              <a:lnSpc>
                <a:spcPct val="100000"/>
              </a:lnSpc>
              <a:buSzPct val="75000"/>
              <a:buFont charset="2" typeface="Monotype Sorts"/>
              <a:buChar char=""/>
            </a:pPr>
            <a:r>
              <a:rPr lang="en-US" sz="2000">
                <a:solidFill>
                  <a:srgbClr val="000000"/>
                </a:solidFill>
                <a:latin typeface="Arial"/>
              </a:rPr>
              <a:t>P = 0</a:t>
            </a:r>
            <a:endParaRPr/>
          </a:p>
          <a:p>
            <a:endParaRPr/>
          </a:p>
          <a:p>
            <a:pPr>
              <a:lnSpc>
                <a:spcPct val="90000"/>
              </a:lnSpc>
              <a:buSzPct val="75000"/>
              <a:buFont charset="2" typeface="Wingdings"/>
              <a:buChar char=""/>
            </a:pPr>
            <a:r>
              <a:rPr lang="en-US" sz="2400">
                <a:solidFill>
                  <a:srgbClr val="000000"/>
                </a:solidFill>
                <a:latin typeface="Arial"/>
              </a:rPr>
              <a:t>How would you create parallelism here?</a:t>
            </a:r>
            <a:endParaRPr/>
          </a:p>
        </p:txBody>
      </p:sp>
      <p:sp>
        <p:nvSpPr>
          <p:cNvPr id="326" name="TextShape 3"/>
          <p:cNvSpPr txBox="1"/>
          <p:nvPr/>
        </p:nvSpPr>
        <p:spPr>
          <a:xfrm>
            <a:off x="0" y="0"/>
            <a:ext cx="-11796840" cy="-11796840"/>
          </a:xfrm>
          <a:prstGeom prst="rect">
            <a:avLst/>
          </a:prstGeom>
        </p:spPr>
        <p:txBody>
          <a:bodyPr bIns="45000" lIns="90000" rIns="90000" tIns="45000"/>
          <a:p>
            <a:pPr>
              <a:lnSpc>
                <a:spcPct val="100000"/>
              </a:lnSpc>
            </a:pPr>
            <a:fld id="{7181D101-9121-4181-9171-61E151A13111}" type="slidenum">
              <a:rPr lang="en-CA">
                <a:solidFill>
                  <a:srgbClr val="000000"/>
                </a:solidFill>
                <a:latin typeface="Arial"/>
              </a:rPr>
              <a:t>&lt;number&gt;</a:t>
            </a:fld>
            <a:endParaRPr/>
          </a:p>
        </p:txBody>
      </p:sp>
      <p:sp>
        <p:nvSpPr>
          <p:cNvPr id="327" name="CustomShape 4"/>
          <p:cNvSpPr/>
          <p:nvPr/>
        </p:nvSpPr>
        <p:spPr>
          <a:xfrm>
            <a:off x="762120" y="1066680"/>
            <a:ext cx="8152920" cy="1095840"/>
          </a:xfrm>
          <a:prstGeom prst="rect">
            <a:avLst/>
          </a:prstGeom>
        </p:spPr>
        <p:txBody>
          <a:bodyPr bIns="45000" lIns="90000" rIns="90000" tIns="45000"/>
          <a:p>
            <a:pPr>
              <a:lnSpc>
                <a:spcPct val="100000"/>
              </a:lnSpc>
            </a:pPr>
            <a:r>
              <a:rPr lang="en-CA" sz="2200">
                <a:solidFill>
                  <a:srgbClr val="0b2a7e"/>
                </a:solidFill>
                <a:latin typeface="Courier New"/>
              </a:rPr>
              <a:t>S = 0;</a:t>
            </a:r>
            <a:endParaRPr/>
          </a:p>
          <a:p>
            <a:pPr>
              <a:lnSpc>
                <a:spcPct val="100000"/>
              </a:lnSpc>
            </a:pPr>
            <a:r>
              <a:rPr lang="en-CA" sz="2200">
                <a:solidFill>
                  <a:srgbClr val="0b2a7e"/>
                </a:solidFill>
                <a:latin typeface="Courier New"/>
              </a:rPr>
              <a:t>for (i=0; i&lt;100; ++i)</a:t>
            </a:r>
            <a:endParaRPr/>
          </a:p>
          <a:p>
            <a:pPr>
              <a:lnSpc>
                <a:spcPct val="100000"/>
              </a:lnSpc>
            </a:pPr>
            <a:r>
              <a:rPr lang="en-CA" sz="2200">
                <a:solidFill>
                  <a:srgbClr val="0b2a7e"/>
                </a:solidFill>
                <a:latin typeface="Courier New"/>
              </a:rPr>
              <a:t>     </a:t>
            </a:r>
            <a:r>
              <a:rPr lang="en-CA" sz="2200">
                <a:solidFill>
                  <a:srgbClr val="0b2a7e"/>
                </a:solidFill>
                <a:latin typeface="Courier New"/>
              </a:rPr>
              <a:t>s += X[i]**2; //two instructions per loop</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TextShape 1"/>
          <p:cNvSpPr txBox="1"/>
          <p:nvPr/>
        </p:nvSpPr>
        <p:spPr>
          <a:xfrm>
            <a:off x="533520" y="304920"/>
            <a:ext cx="8152920" cy="1196280"/>
          </a:xfrm>
          <a:prstGeom prst="rect">
            <a:avLst/>
          </a:prstGeom>
        </p:spPr>
        <p:txBody>
          <a:bodyPr bIns="25560" lIns="63360" rIns="63360" tIns="25560"/>
          <a:p>
            <a:pPr>
              <a:lnSpc>
                <a:spcPct val="87000"/>
              </a:lnSpc>
            </a:pPr>
            <a:r>
              <a:rPr b="1" lang="en-US" sz="2800">
                <a:solidFill>
                  <a:srgbClr val="063de8"/>
                </a:solidFill>
                <a:latin typeface="Arial"/>
              </a:rPr>
              <a:t>Multithreading on A Chip</a:t>
            </a:r>
            <a:endParaRPr/>
          </a:p>
        </p:txBody>
      </p:sp>
      <p:sp>
        <p:nvSpPr>
          <p:cNvPr id="161" name="TextShape 2"/>
          <p:cNvSpPr txBox="1"/>
          <p:nvPr/>
        </p:nvSpPr>
        <p:spPr>
          <a:xfrm>
            <a:off x="533520" y="838080"/>
            <a:ext cx="8305560" cy="5493600"/>
          </a:xfrm>
          <a:prstGeom prst="rect">
            <a:avLst/>
          </a:prstGeom>
        </p:spPr>
        <p:txBody>
          <a:bodyPr bIns="25560" lIns="63360" rIns="63360" tIns="25560"/>
          <a:p>
            <a:pPr>
              <a:lnSpc>
                <a:spcPct val="100000"/>
              </a:lnSpc>
              <a:buSzPct val="75000"/>
              <a:buFont charset="2" typeface="Wingdings"/>
              <a:buChar char=""/>
            </a:pPr>
            <a:r>
              <a:rPr lang="en-US" sz="2400">
                <a:solidFill>
                  <a:srgbClr val="000000"/>
                </a:solidFill>
                <a:latin typeface="Arial"/>
              </a:rPr>
              <a:t>Find a way to “hide” true data dependency stalls, cache miss stalls, and branch stalls by finding instructions (from other process threads) that are </a:t>
            </a:r>
            <a:r>
              <a:rPr lang="en-US" sz="2400">
                <a:solidFill>
                  <a:srgbClr val="fc0128"/>
                </a:solidFill>
                <a:latin typeface="Arial"/>
              </a:rPr>
              <a:t>independent</a:t>
            </a:r>
            <a:r>
              <a:rPr lang="en-US" sz="2400">
                <a:solidFill>
                  <a:srgbClr val="000000"/>
                </a:solidFill>
                <a:latin typeface="Arial"/>
              </a:rPr>
              <a:t> of those stalling instructions </a:t>
            </a:r>
            <a:endParaRPr/>
          </a:p>
          <a:p>
            <a:pPr>
              <a:lnSpc>
                <a:spcPct val="100000"/>
              </a:lnSpc>
              <a:buSzPct val="75000"/>
              <a:buFont charset="2" typeface="Wingdings"/>
              <a:buChar char=""/>
            </a:pPr>
            <a:r>
              <a:rPr b="1" lang="en-US" sz="2400">
                <a:solidFill>
                  <a:srgbClr val="000000"/>
                </a:solidFill>
                <a:latin typeface="Arial"/>
              </a:rPr>
              <a:t>Hardware multithreading </a:t>
            </a:r>
            <a:r>
              <a:rPr lang="en-US" sz="2400">
                <a:solidFill>
                  <a:srgbClr val="000000"/>
                </a:solidFill>
                <a:latin typeface="Arial"/>
              </a:rPr>
              <a:t>– increase the utilization of resources on a chip by allowing multiple processes (</a:t>
            </a:r>
            <a:r>
              <a:rPr lang="en-US" sz="2400">
                <a:solidFill>
                  <a:srgbClr val="fc0128"/>
                </a:solidFill>
                <a:latin typeface="Arial"/>
              </a:rPr>
              <a:t>threads</a:t>
            </a:r>
            <a:r>
              <a:rPr lang="en-US" sz="2400">
                <a:solidFill>
                  <a:srgbClr val="000000"/>
                </a:solidFill>
                <a:latin typeface="Arial"/>
              </a:rPr>
              <a:t>) to share the functional units of a single processor</a:t>
            </a:r>
            <a:endParaRPr/>
          </a:p>
          <a:p>
            <a:pPr lvl="1">
              <a:lnSpc>
                <a:spcPct val="100000"/>
              </a:lnSpc>
              <a:buSzPct val="75000"/>
              <a:buFont charset="2" typeface="Monotype Sorts"/>
              <a:buChar char=""/>
            </a:pPr>
            <a:r>
              <a:rPr lang="en-US" sz="2000">
                <a:solidFill>
                  <a:srgbClr val="000000"/>
                </a:solidFill>
                <a:latin typeface="Arial"/>
              </a:rPr>
              <a:t>Processor must duplicate the state hardware for each thread – a separate register file, PC, instruction buffer, and store buffer for each thread</a:t>
            </a:r>
            <a:endParaRPr/>
          </a:p>
          <a:p>
            <a:pPr lvl="1">
              <a:lnSpc>
                <a:spcPct val="100000"/>
              </a:lnSpc>
              <a:buSzPct val="75000"/>
              <a:buFont charset="2" typeface="Monotype Sorts"/>
              <a:buChar char=""/>
            </a:pPr>
            <a:r>
              <a:rPr lang="en-US" sz="2000">
                <a:solidFill>
                  <a:srgbClr val="000000"/>
                </a:solidFill>
                <a:latin typeface="Arial"/>
              </a:rPr>
              <a:t>The caches, TLBs, BHT, BTB, RUU can be shared (although the miss rates may increase if they are not sized accordingly)</a:t>
            </a:r>
            <a:endParaRPr/>
          </a:p>
          <a:p>
            <a:pPr lvl="1">
              <a:lnSpc>
                <a:spcPct val="100000"/>
              </a:lnSpc>
              <a:buSzPct val="75000"/>
              <a:buFont charset="2" typeface="Monotype Sorts"/>
              <a:buChar char=""/>
            </a:pPr>
            <a:r>
              <a:rPr lang="en-US" sz="2000">
                <a:solidFill>
                  <a:srgbClr val="000000"/>
                </a:solidFill>
                <a:latin typeface="Arial"/>
              </a:rPr>
              <a:t>The memory can be shared through virtual memory mechanisms</a:t>
            </a:r>
            <a:endParaRPr/>
          </a:p>
          <a:p>
            <a:pPr lvl="1">
              <a:lnSpc>
                <a:spcPct val="100000"/>
              </a:lnSpc>
              <a:buSzPct val="75000"/>
              <a:buFont charset="2" typeface="Monotype Sorts"/>
              <a:buChar char=""/>
            </a:pPr>
            <a:r>
              <a:rPr lang="en-US" sz="2000">
                <a:solidFill>
                  <a:srgbClr val="000000"/>
                </a:solidFill>
                <a:latin typeface="Arial"/>
              </a:rPr>
              <a:t>Hardware must support </a:t>
            </a:r>
            <a:r>
              <a:rPr i="1" lang="en-US" sz="2000">
                <a:solidFill>
                  <a:srgbClr val="000000"/>
                </a:solidFill>
                <a:latin typeface="Arial"/>
              </a:rPr>
              <a:t>efficient</a:t>
            </a:r>
            <a:r>
              <a:rPr lang="en-US" sz="2000">
                <a:solidFill>
                  <a:srgbClr val="000000"/>
                </a:solidFill>
                <a:latin typeface="Arial"/>
              </a:rPr>
              <a:t> thread context switching</a:t>
            </a:r>
            <a:endParaRPr/>
          </a:p>
        </p:txBody>
      </p:sp>
      <p:sp>
        <p:nvSpPr>
          <p:cNvPr id="162" name="TextShape 3"/>
          <p:cNvSpPr txBox="1"/>
          <p:nvPr/>
        </p:nvSpPr>
        <p:spPr>
          <a:xfrm>
            <a:off x="0" y="0"/>
            <a:ext cx="-11796840" cy="-11796840"/>
          </a:xfrm>
          <a:prstGeom prst="rect">
            <a:avLst/>
          </a:prstGeom>
        </p:spPr>
        <p:txBody>
          <a:bodyPr bIns="45000" lIns="90000" rIns="90000" tIns="45000"/>
          <a:p>
            <a:pPr>
              <a:lnSpc>
                <a:spcPct val="100000"/>
              </a:lnSpc>
            </a:pPr>
            <a:fld id="{410101B1-8151-4171-8141-C14151D1B1E1}" type="slidenum">
              <a:rPr lang="en-CA">
                <a:solidFill>
                  <a:srgbClr val="000000"/>
                </a:solidFill>
                <a:latin typeface="Arial"/>
              </a:rPr>
              <a:t>&lt;number&gt;</a:t>
            </a:fld>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3" name="TextShape 1"/>
          <p:cNvSpPr txBox="1"/>
          <p:nvPr/>
        </p:nvSpPr>
        <p:spPr>
          <a:xfrm>
            <a:off x="152280" y="152280"/>
            <a:ext cx="8152920" cy="1196280"/>
          </a:xfrm>
          <a:prstGeom prst="rect">
            <a:avLst/>
          </a:prstGeom>
        </p:spPr>
        <p:txBody>
          <a:bodyPr bIns="25560" lIns="63360" rIns="63360" tIns="25560"/>
          <a:p>
            <a:pPr>
              <a:lnSpc>
                <a:spcPct val="87000"/>
              </a:lnSpc>
            </a:pPr>
            <a:r>
              <a:rPr b="1" lang="en-US" sz="2800">
                <a:solidFill>
                  <a:srgbClr val="063de8"/>
                </a:solidFill>
                <a:latin typeface="Arial"/>
              </a:rPr>
              <a:t>Types of Hardware Multithreading</a:t>
            </a:r>
            <a:endParaRPr/>
          </a:p>
        </p:txBody>
      </p:sp>
      <p:sp>
        <p:nvSpPr>
          <p:cNvPr id="164" name="TextShape 2"/>
          <p:cNvSpPr txBox="1"/>
          <p:nvPr/>
        </p:nvSpPr>
        <p:spPr>
          <a:xfrm>
            <a:off x="533520" y="762120"/>
            <a:ext cx="8152920" cy="5574960"/>
          </a:xfrm>
          <a:prstGeom prst="rect">
            <a:avLst/>
          </a:prstGeom>
        </p:spPr>
        <p:txBody>
          <a:bodyPr bIns="25560" lIns="63360" rIns="63360" tIns="25560"/>
          <a:p>
            <a:pPr>
              <a:lnSpc>
                <a:spcPct val="100000"/>
              </a:lnSpc>
              <a:buSzPct val="75000"/>
              <a:buFont charset="2" typeface="Wingdings"/>
              <a:buChar char=""/>
            </a:pPr>
            <a:r>
              <a:rPr lang="en-US" sz="2400">
                <a:solidFill>
                  <a:srgbClr val="fc0128"/>
                </a:solidFill>
                <a:latin typeface="Arial"/>
              </a:rPr>
              <a:t>Fine-grain</a:t>
            </a:r>
            <a:r>
              <a:rPr lang="en-US" sz="2400">
                <a:solidFill>
                  <a:srgbClr val="000000"/>
                </a:solidFill>
                <a:latin typeface="Arial"/>
              </a:rPr>
              <a:t> – switch threads on every instruction issue</a:t>
            </a:r>
            <a:endParaRPr/>
          </a:p>
          <a:p>
            <a:pPr lvl="1">
              <a:lnSpc>
                <a:spcPct val="100000"/>
              </a:lnSpc>
              <a:buSzPct val="75000"/>
              <a:buFont charset="2" typeface="Monotype Sorts"/>
              <a:buChar char=""/>
            </a:pPr>
            <a:r>
              <a:rPr lang="en-US" sz="2000">
                <a:solidFill>
                  <a:srgbClr val="000000"/>
                </a:solidFill>
                <a:latin typeface="Arial"/>
              </a:rPr>
              <a:t>Round-robin thread interleaving (skipping stalled threads)</a:t>
            </a:r>
            <a:endParaRPr/>
          </a:p>
          <a:p>
            <a:pPr lvl="1">
              <a:lnSpc>
                <a:spcPct val="100000"/>
              </a:lnSpc>
              <a:buSzPct val="75000"/>
              <a:buFont charset="2" typeface="Monotype Sorts"/>
              <a:buChar char=""/>
            </a:pPr>
            <a:r>
              <a:rPr lang="en-US" sz="2000">
                <a:solidFill>
                  <a:srgbClr val="000000"/>
                </a:solidFill>
                <a:latin typeface="Arial"/>
              </a:rPr>
              <a:t>Processor must be able to switch threads on every clock cycle</a:t>
            </a:r>
            <a:endParaRPr/>
          </a:p>
          <a:p>
            <a:pPr lvl="1">
              <a:lnSpc>
                <a:spcPct val="100000"/>
              </a:lnSpc>
              <a:buSzPct val="75000"/>
              <a:buFont charset="2" typeface="Monotype Sorts"/>
              <a:buChar char=""/>
            </a:pPr>
            <a:r>
              <a:rPr b="1" lang="en-US" sz="2000">
                <a:solidFill>
                  <a:srgbClr val="000000"/>
                </a:solidFill>
                <a:latin typeface="Arial"/>
              </a:rPr>
              <a:t>Advantage</a:t>
            </a:r>
            <a:r>
              <a:rPr lang="en-US" sz="2000">
                <a:solidFill>
                  <a:srgbClr val="000000"/>
                </a:solidFill>
                <a:latin typeface="Arial"/>
              </a:rPr>
              <a:t> – can hide throughput losses that come from both short and long stalls</a:t>
            </a:r>
            <a:endParaRPr/>
          </a:p>
          <a:p>
            <a:pPr lvl="1">
              <a:lnSpc>
                <a:spcPct val="100000"/>
              </a:lnSpc>
              <a:buSzPct val="75000"/>
              <a:buFont charset="2" typeface="Monotype Sorts"/>
              <a:buChar char=""/>
            </a:pPr>
            <a:r>
              <a:rPr b="1" lang="en-US" sz="2000">
                <a:solidFill>
                  <a:srgbClr val="000000"/>
                </a:solidFill>
                <a:latin typeface="Arial"/>
              </a:rPr>
              <a:t>Disadvantage</a:t>
            </a:r>
            <a:r>
              <a:rPr lang="en-US" sz="2000">
                <a:solidFill>
                  <a:srgbClr val="000000"/>
                </a:solidFill>
                <a:latin typeface="Arial"/>
              </a:rPr>
              <a:t> – slows down the execution of an individual thread since a thread that is ready to execute without stalls is delayed by instructions from other threads</a:t>
            </a:r>
            <a:endParaRPr/>
          </a:p>
          <a:p>
            <a:pPr>
              <a:lnSpc>
                <a:spcPct val="100000"/>
              </a:lnSpc>
              <a:buSzPct val="75000"/>
              <a:buFont charset="2" typeface="Wingdings"/>
              <a:buChar char=""/>
            </a:pPr>
            <a:r>
              <a:rPr lang="en-US" sz="2400">
                <a:solidFill>
                  <a:srgbClr val="fc0128"/>
                </a:solidFill>
                <a:latin typeface="Arial"/>
              </a:rPr>
              <a:t>Coarse-grain</a:t>
            </a:r>
            <a:r>
              <a:rPr lang="en-US" sz="2400">
                <a:solidFill>
                  <a:srgbClr val="000000"/>
                </a:solidFill>
                <a:latin typeface="Arial"/>
              </a:rPr>
              <a:t> – switches threads only on costly stalls (e.g., L2 cache misses)</a:t>
            </a:r>
            <a:endParaRPr/>
          </a:p>
          <a:p>
            <a:pPr lvl="1">
              <a:lnSpc>
                <a:spcPct val="100000"/>
              </a:lnSpc>
              <a:buSzPct val="75000"/>
              <a:buFont charset="2" typeface="Monotype Sorts"/>
              <a:buChar char=""/>
            </a:pPr>
            <a:r>
              <a:rPr b="1" lang="en-US" sz="2000">
                <a:solidFill>
                  <a:srgbClr val="000000"/>
                </a:solidFill>
                <a:latin typeface="Arial"/>
              </a:rPr>
              <a:t>Advantage</a:t>
            </a:r>
            <a:r>
              <a:rPr lang="en-US" sz="2000">
                <a:solidFill>
                  <a:srgbClr val="000000"/>
                </a:solidFill>
                <a:latin typeface="Arial"/>
              </a:rPr>
              <a:t> – thread switching doesn’t have to be essentially free and much less likely to slow down the execution of an individual thread</a:t>
            </a:r>
            <a:endParaRPr/>
          </a:p>
          <a:p>
            <a:pPr lvl="1">
              <a:lnSpc>
                <a:spcPct val="100000"/>
              </a:lnSpc>
              <a:buSzPct val="75000"/>
              <a:buFont charset="2" typeface="Monotype Sorts"/>
              <a:buChar char=""/>
            </a:pPr>
            <a:r>
              <a:rPr b="1" lang="en-US" sz="2000">
                <a:solidFill>
                  <a:srgbClr val="000000"/>
                </a:solidFill>
                <a:latin typeface="Arial"/>
              </a:rPr>
              <a:t>Disadvantage</a:t>
            </a:r>
            <a:r>
              <a:rPr lang="en-US" sz="2000">
                <a:solidFill>
                  <a:srgbClr val="000000"/>
                </a:solidFill>
                <a:latin typeface="Arial"/>
              </a:rPr>
              <a:t> – limited, due to pipeline start-up costs, in its ability to overcome throughput loss</a:t>
            </a:r>
            <a:endParaRPr/>
          </a:p>
          <a:p>
            <a:pPr lvl="1">
              <a:buSzPct val="75000"/>
              <a:buFont charset="2" typeface="Monotype Sorts"/>
              <a:buChar char=""/>
            </a:pPr>
            <a:r>
              <a:rPr lang="en-US">
                <a:solidFill>
                  <a:srgbClr val="000000"/>
                </a:solidFill>
                <a:latin typeface="Arial"/>
              </a:rPr>
              <a:t>Pipeline must be flushed and refilled on thread switches</a:t>
            </a:r>
            <a:endParaRPr/>
          </a:p>
        </p:txBody>
      </p:sp>
      <p:sp>
        <p:nvSpPr>
          <p:cNvPr id="165" name="TextShape 3"/>
          <p:cNvSpPr txBox="1"/>
          <p:nvPr/>
        </p:nvSpPr>
        <p:spPr>
          <a:xfrm>
            <a:off x="0" y="0"/>
            <a:ext cx="-11796840" cy="-11796840"/>
          </a:xfrm>
          <a:prstGeom prst="rect">
            <a:avLst/>
          </a:prstGeom>
        </p:spPr>
        <p:txBody>
          <a:bodyPr bIns="45000" lIns="90000" rIns="90000" tIns="45000"/>
          <a:p>
            <a:pPr>
              <a:lnSpc>
                <a:spcPct val="100000"/>
              </a:lnSpc>
            </a:pPr>
            <a:fld id="{31E16191-21A1-4191-8101-21C171311131}" type="slidenum">
              <a:rPr lang="en-CA">
                <a:solidFill>
                  <a:srgbClr val="000000"/>
                </a:solidFill>
                <a:latin typeface="Arial"/>
              </a:rPr>
              <a:t>&lt;number&gt;</a:t>
            </a:fld>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TextShape 1"/>
          <p:cNvSpPr txBox="1"/>
          <p:nvPr/>
        </p:nvSpPr>
        <p:spPr>
          <a:xfrm>
            <a:off x="304920" y="152280"/>
            <a:ext cx="8152920" cy="1196280"/>
          </a:xfrm>
          <a:prstGeom prst="rect">
            <a:avLst/>
          </a:prstGeom>
        </p:spPr>
        <p:txBody>
          <a:bodyPr bIns="25560" lIns="63360" rIns="63360" tIns="25560"/>
          <a:p>
            <a:pPr>
              <a:lnSpc>
                <a:spcPct val="87000"/>
              </a:lnSpc>
            </a:pPr>
            <a:r>
              <a:rPr b="1" lang="en-US" sz="2400">
                <a:solidFill>
                  <a:srgbClr val="063de8"/>
                </a:solidFill>
                <a:latin typeface="Arial"/>
              </a:rPr>
              <a:t>Multithreaded Example:  Sun’s Niagara (UltraSparc T2)</a:t>
            </a:r>
            <a:endParaRPr/>
          </a:p>
        </p:txBody>
      </p:sp>
      <p:sp>
        <p:nvSpPr>
          <p:cNvPr id="167" name="TextShape 2"/>
          <p:cNvSpPr txBox="1"/>
          <p:nvPr/>
        </p:nvSpPr>
        <p:spPr>
          <a:xfrm>
            <a:off x="533520" y="762120"/>
            <a:ext cx="8229240" cy="4028760"/>
          </a:xfrm>
          <a:prstGeom prst="rect">
            <a:avLst/>
          </a:prstGeom>
        </p:spPr>
        <p:txBody>
          <a:bodyPr bIns="25560" lIns="63360" rIns="63360" tIns="25560"/>
          <a:p>
            <a:pPr>
              <a:lnSpc>
                <a:spcPct val="90000"/>
              </a:lnSpc>
              <a:buSzPct val="75000"/>
              <a:buFont charset="2" typeface="Wingdings"/>
              <a:buChar char=""/>
            </a:pPr>
            <a:r>
              <a:rPr b="1" lang="en-US" sz="2400">
                <a:solidFill>
                  <a:srgbClr val="000000"/>
                </a:solidFill>
                <a:latin typeface="Arial"/>
              </a:rPr>
              <a:t>Eight fine grain </a:t>
            </a:r>
            <a:r>
              <a:rPr lang="en-US" sz="2400">
                <a:solidFill>
                  <a:srgbClr val="000000"/>
                </a:solidFill>
                <a:latin typeface="Arial"/>
              </a:rPr>
              <a:t>multithreaded single-issue, in-order cores (no speculation, no dynamic branch prediction)</a:t>
            </a:r>
            <a:endParaRPr/>
          </a:p>
        </p:txBody>
      </p:sp>
      <p:sp>
        <p:nvSpPr>
          <p:cNvPr id="168" name="CustomShape 3"/>
          <p:cNvSpPr/>
          <p:nvPr/>
        </p:nvSpPr>
        <p:spPr>
          <a:xfrm>
            <a:off x="5638680" y="1676520"/>
            <a:ext cx="3123720" cy="4571640"/>
          </a:xfrm>
          <a:prstGeom prst="rect">
            <a:avLst/>
          </a:prstGeom>
          <a:ln w="12600">
            <a:solidFill>
              <a:srgbClr val="000000"/>
            </a:solidFill>
            <a:miter/>
          </a:ln>
        </p:spPr>
      </p:sp>
      <p:graphicFrame>
        <p:nvGraphicFramePr>
          <p:cNvPr id="169" name="Table 4"/>
          <p:cNvGraphicFramePr/>
          <p:nvPr/>
        </p:nvGraphicFramePr>
        <p:xfrm>
          <a:off x="1066680" y="1676520"/>
          <a:ext cx="3123720" cy="4663080"/>
        </p:xfrm>
        <a:graphic>
          <a:graphicData uri="http://schemas.openxmlformats.org/drawingml/2006/table">
            <a:tbl>
              <a:tblPr/>
              <a:tblGrid>
                <a:gridCol w="1676160"/>
                <a:gridCol w="1447560"/>
              </a:tblGrid>
              <a:tr h="457560">
                <a:tc>
                  <a:tcPr/>
                </a:tc>
                <a:tc>
                  <a:txBody>
                    <a:bodyPr wrap="none"/>
                    <a:p>
                      <a:pPr>
                        <a:lnSpc>
                          <a:spcPct val="100000"/>
                        </a:lnSpc>
                      </a:pPr>
                      <a:r>
                        <a:rPr lang="en-CA" sz="2000">
                          <a:solidFill>
                            <a:srgbClr val="000000"/>
                          </a:solidFill>
                          <a:latin typeface="Arial"/>
                        </a:rPr>
                        <a:t>Niagara 2</a:t>
                      </a:r>
                      <a:endParaRPr/>
                    </a:p>
                  </a:txBody>
                  <a:tcPr/>
                </a:tc>
              </a:tr>
              <a:tr h="396720">
                <a:tc>
                  <a:txBody>
                    <a:bodyPr wrap="none"/>
                    <a:p>
                      <a:pPr>
                        <a:lnSpc>
                          <a:spcPct val="100000"/>
                        </a:lnSpc>
                      </a:pPr>
                      <a:r>
                        <a:rPr lang="en-CA" sz="2000">
                          <a:solidFill>
                            <a:srgbClr val="000000"/>
                          </a:solidFill>
                          <a:latin typeface="Arial"/>
                        </a:rPr>
                        <a:t>Data width</a:t>
                      </a:r>
                      <a:endParaRPr/>
                    </a:p>
                  </a:txBody>
                  <a:tcPr/>
                </a:tc>
                <a:tc>
                  <a:txBody>
                    <a:bodyPr wrap="none"/>
                    <a:p>
                      <a:pPr>
                        <a:lnSpc>
                          <a:spcPct val="100000"/>
                        </a:lnSpc>
                      </a:pPr>
                      <a:r>
                        <a:rPr lang="en-CA" sz="2000">
                          <a:solidFill>
                            <a:srgbClr val="000000"/>
                          </a:solidFill>
                          <a:latin typeface="Arial"/>
                        </a:rPr>
                        <a:t>64-b</a:t>
                      </a:r>
                      <a:endParaRPr/>
                    </a:p>
                  </a:txBody>
                  <a:tcPr/>
                </a:tc>
              </a:tr>
              <a:tr h="396720">
                <a:tc>
                  <a:txBody>
                    <a:bodyPr wrap="none"/>
                    <a:p>
                      <a:pPr>
                        <a:lnSpc>
                          <a:spcPct val="100000"/>
                        </a:lnSpc>
                      </a:pPr>
                      <a:r>
                        <a:rPr lang="en-CA" sz="2000">
                          <a:solidFill>
                            <a:srgbClr val="000000"/>
                          </a:solidFill>
                          <a:latin typeface="Arial"/>
                        </a:rPr>
                        <a:t>Clock rate</a:t>
                      </a:r>
                      <a:endParaRPr/>
                    </a:p>
                  </a:txBody>
                  <a:tcPr/>
                </a:tc>
                <a:tc>
                  <a:txBody>
                    <a:bodyPr wrap="none"/>
                    <a:p>
                      <a:pPr>
                        <a:lnSpc>
                          <a:spcPct val="100000"/>
                        </a:lnSpc>
                      </a:pPr>
                      <a:r>
                        <a:rPr lang="en-CA" sz="2000">
                          <a:solidFill>
                            <a:srgbClr val="000000"/>
                          </a:solidFill>
                          <a:latin typeface="Arial"/>
                        </a:rPr>
                        <a:t>1.4 GHz</a:t>
                      </a:r>
                      <a:endParaRPr/>
                    </a:p>
                  </a:txBody>
                  <a:tcPr/>
                </a:tc>
              </a:tr>
              <a:tr h="701640">
                <a:tc>
                  <a:txBody>
                    <a:bodyPr wrap="none"/>
                    <a:p>
                      <a:pPr>
                        <a:lnSpc>
                          <a:spcPct val="100000"/>
                        </a:lnSpc>
                      </a:pPr>
                      <a:r>
                        <a:rPr lang="en-CA" sz="2000">
                          <a:solidFill>
                            <a:srgbClr val="000000"/>
                          </a:solidFill>
                          <a:latin typeface="Arial"/>
                        </a:rPr>
                        <a:t>Cache (I/D/L2)</a:t>
                      </a:r>
                      <a:endParaRPr/>
                    </a:p>
                  </a:txBody>
                  <a:tcPr/>
                </a:tc>
                <a:tc>
                  <a:txBody>
                    <a:bodyPr wrap="none"/>
                    <a:p>
                      <a:pPr>
                        <a:lnSpc>
                          <a:spcPct val="100000"/>
                        </a:lnSpc>
                      </a:pPr>
                      <a:r>
                        <a:rPr lang="en-CA" sz="2000">
                          <a:solidFill>
                            <a:srgbClr val="000000"/>
                          </a:solidFill>
                          <a:latin typeface="Arial"/>
                        </a:rPr>
                        <a:t>16K/8K/4M</a:t>
                      </a:r>
                      <a:endParaRPr/>
                    </a:p>
                  </a:txBody>
                  <a:tcPr/>
                </a:tc>
              </a:tr>
              <a:tr h="396720">
                <a:tc>
                  <a:txBody>
                    <a:bodyPr wrap="none"/>
                    <a:p>
                      <a:pPr>
                        <a:lnSpc>
                          <a:spcPct val="100000"/>
                        </a:lnSpc>
                      </a:pPr>
                      <a:r>
                        <a:rPr lang="en-CA" sz="2000">
                          <a:solidFill>
                            <a:srgbClr val="000000"/>
                          </a:solidFill>
                          <a:latin typeface="Arial"/>
                        </a:rPr>
                        <a:t>Issue rate</a:t>
                      </a:r>
                      <a:endParaRPr/>
                    </a:p>
                  </a:txBody>
                  <a:tcPr/>
                </a:tc>
                <a:tc>
                  <a:txBody>
                    <a:bodyPr wrap="none"/>
                    <a:p>
                      <a:pPr>
                        <a:lnSpc>
                          <a:spcPct val="100000"/>
                        </a:lnSpc>
                      </a:pPr>
                      <a:r>
                        <a:rPr lang="en-CA" sz="2000">
                          <a:solidFill>
                            <a:srgbClr val="000000"/>
                          </a:solidFill>
                          <a:latin typeface="Arial"/>
                        </a:rPr>
                        <a:t>1 issue</a:t>
                      </a:r>
                      <a:endParaRPr/>
                    </a:p>
                  </a:txBody>
                  <a:tcPr/>
                </a:tc>
              </a:tr>
              <a:tr h="396720">
                <a:tc>
                  <a:txBody>
                    <a:bodyPr wrap="none"/>
                    <a:p>
                      <a:pPr>
                        <a:lnSpc>
                          <a:spcPct val="100000"/>
                        </a:lnSpc>
                      </a:pPr>
                      <a:r>
                        <a:rPr lang="en-CA" sz="2000">
                          <a:solidFill>
                            <a:srgbClr val="000000"/>
                          </a:solidFill>
                          <a:latin typeface="Arial"/>
                        </a:rPr>
                        <a:t>Pipe stages</a:t>
                      </a:r>
                      <a:endParaRPr/>
                    </a:p>
                  </a:txBody>
                  <a:tcPr/>
                </a:tc>
                <a:tc>
                  <a:txBody>
                    <a:bodyPr wrap="none"/>
                    <a:p>
                      <a:pPr>
                        <a:lnSpc>
                          <a:spcPct val="100000"/>
                        </a:lnSpc>
                      </a:pPr>
                      <a:r>
                        <a:rPr lang="en-CA" sz="2000">
                          <a:solidFill>
                            <a:srgbClr val="000000"/>
                          </a:solidFill>
                          <a:latin typeface="Arial"/>
                        </a:rPr>
                        <a:t>6 stages</a:t>
                      </a:r>
                      <a:endParaRPr/>
                    </a:p>
                  </a:txBody>
                  <a:tcPr/>
                </a:tc>
              </a:tr>
              <a:tr h="396720">
                <a:tc>
                  <a:txBody>
                    <a:bodyPr wrap="none"/>
                    <a:p>
                      <a:pPr>
                        <a:lnSpc>
                          <a:spcPct val="100000"/>
                        </a:lnSpc>
                      </a:pPr>
                      <a:r>
                        <a:rPr lang="en-CA" sz="2000">
                          <a:solidFill>
                            <a:srgbClr val="000000"/>
                          </a:solidFill>
                          <a:latin typeface="Arial"/>
                        </a:rPr>
                        <a:t>BHT entries</a:t>
                      </a:r>
                      <a:endParaRPr/>
                    </a:p>
                  </a:txBody>
                  <a:tcPr/>
                </a:tc>
                <a:tc>
                  <a:txBody>
                    <a:bodyPr wrap="none"/>
                    <a:p>
                      <a:pPr>
                        <a:lnSpc>
                          <a:spcPct val="100000"/>
                        </a:lnSpc>
                      </a:pPr>
                      <a:r>
                        <a:rPr lang="en-CA" sz="2000">
                          <a:solidFill>
                            <a:srgbClr val="000000"/>
                          </a:solidFill>
                          <a:latin typeface="Arial"/>
                        </a:rPr>
                        <a:t>None</a:t>
                      </a:r>
                      <a:endParaRPr/>
                    </a:p>
                  </a:txBody>
                  <a:tcPr/>
                </a:tc>
              </a:tr>
              <a:tr h="396720">
                <a:tc>
                  <a:txBody>
                    <a:bodyPr wrap="none"/>
                    <a:p>
                      <a:pPr>
                        <a:lnSpc>
                          <a:spcPct val="100000"/>
                        </a:lnSpc>
                      </a:pPr>
                      <a:r>
                        <a:rPr lang="en-CA" sz="2000">
                          <a:solidFill>
                            <a:srgbClr val="000000"/>
                          </a:solidFill>
                          <a:latin typeface="Arial"/>
                        </a:rPr>
                        <a:t>TLB entries</a:t>
                      </a:r>
                      <a:endParaRPr/>
                    </a:p>
                  </a:txBody>
                  <a:tcPr/>
                </a:tc>
                <a:tc>
                  <a:txBody>
                    <a:bodyPr wrap="none"/>
                    <a:p>
                      <a:pPr>
                        <a:lnSpc>
                          <a:spcPct val="100000"/>
                        </a:lnSpc>
                      </a:pPr>
                      <a:r>
                        <a:rPr lang="en-CA" sz="2000">
                          <a:solidFill>
                            <a:srgbClr val="000000"/>
                          </a:solidFill>
                          <a:latin typeface="Arial"/>
                        </a:rPr>
                        <a:t>64I/64D</a:t>
                      </a:r>
                      <a:endParaRPr/>
                    </a:p>
                  </a:txBody>
                  <a:tcPr/>
                </a:tc>
              </a:tr>
              <a:tr h="396720">
                <a:tc>
                  <a:txBody>
                    <a:bodyPr wrap="none"/>
                    <a:p>
                      <a:pPr>
                        <a:lnSpc>
                          <a:spcPct val="100000"/>
                        </a:lnSpc>
                      </a:pPr>
                      <a:r>
                        <a:rPr lang="en-CA" sz="2000">
                          <a:solidFill>
                            <a:srgbClr val="000000"/>
                          </a:solidFill>
                          <a:latin typeface="Arial"/>
                        </a:rPr>
                        <a:t>Memory BW</a:t>
                      </a:r>
                      <a:endParaRPr/>
                    </a:p>
                  </a:txBody>
                  <a:tcPr/>
                </a:tc>
                <a:tc>
                  <a:txBody>
                    <a:bodyPr wrap="none"/>
                    <a:p>
                      <a:pPr>
                        <a:lnSpc>
                          <a:spcPct val="100000"/>
                        </a:lnSpc>
                      </a:pPr>
                      <a:r>
                        <a:rPr lang="en-CA" sz="2000">
                          <a:solidFill>
                            <a:srgbClr val="000000"/>
                          </a:solidFill>
                          <a:latin typeface="Arial"/>
                        </a:rPr>
                        <a:t>60+ GB/s</a:t>
                      </a:r>
                      <a:endParaRPr/>
                    </a:p>
                  </a:txBody>
                  <a:tcPr/>
                </a:tc>
              </a:tr>
              <a:tr h="396720">
                <a:tc>
                  <a:txBody>
                    <a:bodyPr wrap="none"/>
                    <a:p>
                      <a:pPr>
                        <a:lnSpc>
                          <a:spcPct val="100000"/>
                        </a:lnSpc>
                      </a:pPr>
                      <a:r>
                        <a:rPr lang="en-CA" sz="2000">
                          <a:solidFill>
                            <a:srgbClr val="000000"/>
                          </a:solidFill>
                          <a:latin typeface="Arial"/>
                        </a:rPr>
                        <a:t>Transistors</a:t>
                      </a:r>
                      <a:endParaRPr/>
                    </a:p>
                  </a:txBody>
                  <a:tcPr/>
                </a:tc>
                <a:tc>
                  <a:txBody>
                    <a:bodyPr wrap="none"/>
                    <a:p>
                      <a:pPr>
                        <a:lnSpc>
                          <a:spcPct val="100000"/>
                        </a:lnSpc>
                      </a:pPr>
                      <a:r>
                        <a:rPr lang="en-CA" sz="2000">
                          <a:solidFill>
                            <a:srgbClr val="000000"/>
                          </a:solidFill>
                          <a:latin typeface="Arial"/>
                        </a:rPr>
                        <a:t>??? million</a:t>
                      </a:r>
                      <a:endParaRPr/>
                    </a:p>
                  </a:txBody>
                  <a:tcPr/>
                </a:tc>
              </a:tr>
              <a:tr h="396720">
                <a:tc>
                  <a:txBody>
                    <a:bodyPr wrap="none"/>
                    <a:p>
                      <a:pPr>
                        <a:lnSpc>
                          <a:spcPct val="100000"/>
                        </a:lnSpc>
                      </a:pPr>
                      <a:r>
                        <a:rPr lang="en-CA" sz="2000">
                          <a:solidFill>
                            <a:srgbClr val="000000"/>
                          </a:solidFill>
                          <a:latin typeface="Arial"/>
                        </a:rPr>
                        <a:t>Power (max)</a:t>
                      </a:r>
                      <a:endParaRPr/>
                    </a:p>
                  </a:txBody>
                  <a:tcPr/>
                </a:tc>
                <a:tc>
                  <a:txBody>
                    <a:bodyPr wrap="none"/>
                    <a:p>
                      <a:pPr>
                        <a:lnSpc>
                          <a:spcPct val="100000"/>
                        </a:lnSpc>
                      </a:pPr>
                      <a:r>
                        <a:rPr lang="en-CA" sz="2000">
                          <a:solidFill>
                            <a:srgbClr val="000000"/>
                          </a:solidFill>
                          <a:latin typeface="Arial"/>
                        </a:rPr>
                        <a:t>&lt;95 W</a:t>
                      </a:r>
                      <a:endParaRPr/>
                    </a:p>
                  </a:txBody>
                  <a:tcPr/>
                </a:tc>
              </a:tr>
            </a:tbl>
          </a:graphicData>
        </a:graphic>
      </p:graphicFrame>
      <p:sp>
        <p:nvSpPr>
          <p:cNvPr id="170" name="CustomShape 5"/>
          <p:cNvSpPr/>
          <p:nvPr/>
        </p:nvSpPr>
        <p:spPr>
          <a:xfrm>
            <a:off x="594216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1" name="CustomShape 6"/>
          <p:cNvSpPr/>
          <p:nvPr/>
        </p:nvSpPr>
        <p:spPr>
          <a:xfrm>
            <a:off x="563724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2" name="CustomShape 7"/>
          <p:cNvSpPr/>
          <p:nvPr/>
        </p:nvSpPr>
        <p:spPr>
          <a:xfrm>
            <a:off x="624672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3" name="CustomShape 8"/>
          <p:cNvSpPr/>
          <p:nvPr/>
        </p:nvSpPr>
        <p:spPr>
          <a:xfrm>
            <a:off x="655164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4" name="CustomShape 9"/>
          <p:cNvSpPr/>
          <p:nvPr/>
        </p:nvSpPr>
        <p:spPr>
          <a:xfrm>
            <a:off x="716112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5" name="CustomShape 10"/>
          <p:cNvSpPr/>
          <p:nvPr/>
        </p:nvSpPr>
        <p:spPr>
          <a:xfrm>
            <a:off x="685656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6" name="CustomShape 11"/>
          <p:cNvSpPr/>
          <p:nvPr/>
        </p:nvSpPr>
        <p:spPr>
          <a:xfrm>
            <a:off x="746604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7" name="CustomShape 12"/>
          <p:cNvSpPr/>
          <p:nvPr/>
        </p:nvSpPr>
        <p:spPr>
          <a:xfrm>
            <a:off x="7772400" y="3686040"/>
            <a:ext cx="2000520" cy="303120"/>
          </a:xfrm>
          <a:prstGeom prst="rect">
            <a:avLst/>
          </a:prstGeom>
          <a:ln w="12600">
            <a:solidFill>
              <a:srgbClr val="000000"/>
            </a:solidFill>
            <a:miter/>
          </a:ln>
        </p:spPr>
        <p:txBody>
          <a:bodyPr bIns="45000" lIns="90000" rIns="90000" tIns="45000" wrap="none"/>
          <a:p>
            <a:pPr>
              <a:lnSpc>
                <a:spcPct val="100000"/>
              </a:lnSpc>
            </a:pPr>
            <a:r>
              <a:rPr lang="en-CA" sz="1400">
                <a:solidFill>
                  <a:srgbClr val="fc0128"/>
                </a:solidFill>
                <a:latin typeface="Arial"/>
              </a:rPr>
              <a:t>8-way MT SPARC pipe</a:t>
            </a:r>
            <a:endParaRPr/>
          </a:p>
        </p:txBody>
      </p:sp>
      <p:sp>
        <p:nvSpPr>
          <p:cNvPr id="178" name="CustomShape 13"/>
          <p:cNvSpPr/>
          <p:nvPr/>
        </p:nvSpPr>
        <p:spPr>
          <a:xfrm>
            <a:off x="5638680" y="3689280"/>
            <a:ext cx="2437920" cy="639000"/>
          </a:xfrm>
          <a:prstGeom prst="rect">
            <a:avLst/>
          </a:prstGeom>
          <a:ln w="12600">
            <a:solidFill>
              <a:srgbClr val="000000"/>
            </a:solidFill>
            <a:miter/>
          </a:ln>
        </p:spPr>
        <p:txBody>
          <a:bodyPr bIns="45000" lIns="90000" rIns="90000" tIns="45000"/>
          <a:p>
            <a:pPr>
              <a:lnSpc>
                <a:spcPct val="100000"/>
              </a:lnSpc>
            </a:pPr>
            <a:r>
              <a:rPr lang="en-CA">
                <a:solidFill>
                  <a:srgbClr val="fc0128"/>
                </a:solidFill>
                <a:latin typeface="Arial"/>
              </a:rPr>
              <a:t>     </a:t>
            </a:r>
            <a:endParaRPr/>
          </a:p>
          <a:p>
            <a:pPr>
              <a:lnSpc>
                <a:spcPct val="100000"/>
              </a:lnSpc>
            </a:pPr>
            <a:r>
              <a:rPr lang="en-CA">
                <a:solidFill>
                  <a:srgbClr val="fc0128"/>
                </a:solidFill>
                <a:latin typeface="Arial"/>
              </a:rPr>
              <a:t>           </a:t>
            </a:r>
            <a:r>
              <a:rPr lang="en-CA">
                <a:solidFill>
                  <a:srgbClr val="fc0128"/>
                </a:solidFill>
                <a:latin typeface="Arial"/>
              </a:rPr>
              <a:t>Crossbar    </a:t>
            </a:r>
            <a:endParaRPr/>
          </a:p>
        </p:txBody>
      </p:sp>
      <p:sp>
        <p:nvSpPr>
          <p:cNvPr id="179" name="CustomShape 14"/>
          <p:cNvSpPr/>
          <p:nvPr/>
        </p:nvSpPr>
        <p:spPr>
          <a:xfrm>
            <a:off x="5947920" y="4648320"/>
            <a:ext cx="2043360" cy="364680"/>
          </a:xfrm>
          <a:prstGeom prst="rect">
            <a:avLst/>
          </a:prstGeom>
        </p:spPr>
        <p:txBody>
          <a:bodyPr bIns="45000" lIns="90000" rIns="90000" tIns="45000" wrap="none"/>
          <a:p>
            <a:pPr>
              <a:lnSpc>
                <a:spcPct val="100000"/>
              </a:lnSpc>
            </a:pPr>
            <a:r>
              <a:rPr lang="en-CA">
                <a:solidFill>
                  <a:srgbClr val="fc0128"/>
                </a:solidFill>
                <a:latin typeface="Arial"/>
              </a:rPr>
              <a:t>8-way banked L2$</a:t>
            </a:r>
            <a:endParaRPr/>
          </a:p>
        </p:txBody>
      </p:sp>
      <p:sp>
        <p:nvSpPr>
          <p:cNvPr id="180" name="CustomShape 15"/>
          <p:cNvSpPr/>
          <p:nvPr/>
        </p:nvSpPr>
        <p:spPr>
          <a:xfrm>
            <a:off x="6094800" y="5943600"/>
            <a:ext cx="1697400" cy="303480"/>
          </a:xfrm>
          <a:prstGeom prst="rect">
            <a:avLst/>
          </a:prstGeom>
        </p:spPr>
        <p:txBody>
          <a:bodyPr bIns="45000" lIns="90000" rIns="90000" tIns="45000" wrap="none"/>
          <a:p>
            <a:pPr>
              <a:lnSpc>
                <a:spcPct val="100000"/>
              </a:lnSpc>
            </a:pPr>
            <a:r>
              <a:rPr lang="en-CA" sz="1400">
                <a:solidFill>
                  <a:srgbClr val="fc0128"/>
                </a:solidFill>
                <a:latin typeface="Arial"/>
              </a:rPr>
              <a:t>Memory controllers</a:t>
            </a:r>
            <a:endParaRPr/>
          </a:p>
        </p:txBody>
      </p:sp>
      <p:sp>
        <p:nvSpPr>
          <p:cNvPr id="181" name="CustomShape 16"/>
          <p:cNvSpPr/>
          <p:nvPr/>
        </p:nvSpPr>
        <p:spPr>
          <a:xfrm>
            <a:off x="5638680" y="4343400"/>
            <a:ext cx="2437920" cy="1904760"/>
          </a:xfrm>
          <a:prstGeom prst="rect">
            <a:avLst/>
          </a:prstGeom>
          <a:ln w="12600">
            <a:solidFill>
              <a:srgbClr val="000000"/>
            </a:solidFill>
            <a:miter/>
          </a:ln>
        </p:spPr>
      </p:sp>
      <p:sp>
        <p:nvSpPr>
          <p:cNvPr id="182" name="Line 17"/>
          <p:cNvSpPr/>
          <p:nvPr/>
        </p:nvSpPr>
        <p:spPr>
          <a:xfrm>
            <a:off x="6248160" y="4343400"/>
            <a:ext cx="0" cy="1904760"/>
          </a:xfrm>
          <a:prstGeom prst="line">
            <a:avLst/>
          </a:prstGeom>
          <a:ln cap="rnd" w="12600">
            <a:solidFill>
              <a:srgbClr val="000000"/>
            </a:solidFill>
            <a:custDash>
              <a:ds d="140000" sp="105000"/>
            </a:custDash>
            <a:round/>
          </a:ln>
        </p:spPr>
      </p:sp>
      <p:sp>
        <p:nvSpPr>
          <p:cNvPr id="183" name="Line 18"/>
          <p:cNvSpPr/>
          <p:nvPr/>
        </p:nvSpPr>
        <p:spPr>
          <a:xfrm>
            <a:off x="6858000" y="4343400"/>
            <a:ext cx="0" cy="1904760"/>
          </a:xfrm>
          <a:prstGeom prst="line">
            <a:avLst/>
          </a:prstGeom>
          <a:ln cap="rnd" w="12600">
            <a:solidFill>
              <a:srgbClr val="000000"/>
            </a:solidFill>
            <a:custDash>
              <a:ds d="140000" sp="105000"/>
            </a:custDash>
            <a:round/>
          </a:ln>
        </p:spPr>
      </p:sp>
      <p:sp>
        <p:nvSpPr>
          <p:cNvPr id="184" name="Line 19"/>
          <p:cNvSpPr/>
          <p:nvPr/>
        </p:nvSpPr>
        <p:spPr>
          <a:xfrm>
            <a:off x="7467480" y="4343400"/>
            <a:ext cx="0" cy="1904760"/>
          </a:xfrm>
          <a:prstGeom prst="line">
            <a:avLst/>
          </a:prstGeom>
          <a:ln cap="rnd" w="12600">
            <a:solidFill>
              <a:srgbClr val="000000"/>
            </a:solidFill>
            <a:custDash>
              <a:ds d="140000" sp="105000"/>
            </a:custDash>
            <a:round/>
          </a:ln>
        </p:spPr>
      </p:sp>
      <p:sp>
        <p:nvSpPr>
          <p:cNvPr id="185" name="CustomShape 20"/>
          <p:cNvSpPr/>
          <p:nvPr/>
        </p:nvSpPr>
        <p:spPr>
          <a:xfrm>
            <a:off x="8002440" y="3657600"/>
            <a:ext cx="801360" cy="820440"/>
          </a:xfrm>
          <a:prstGeom prst="rect">
            <a:avLst/>
          </a:prstGeom>
        </p:spPr>
        <p:txBody>
          <a:bodyPr bIns="45000" lIns="90000" rIns="90000" tIns="45000" wrap="none"/>
          <a:p>
            <a:pPr algn="ctr">
              <a:lnSpc>
                <a:spcPct val="100000"/>
              </a:lnSpc>
            </a:pPr>
            <a:r>
              <a:rPr lang="en-CA" sz="1600">
                <a:solidFill>
                  <a:srgbClr val="fc0128"/>
                </a:solidFill>
                <a:latin typeface="Arial"/>
              </a:rPr>
              <a:t>I/O</a:t>
            </a:r>
            <a:endParaRPr/>
          </a:p>
          <a:p>
            <a:pPr algn="ctr">
              <a:lnSpc>
                <a:spcPct val="100000"/>
              </a:lnSpc>
            </a:pPr>
            <a:r>
              <a:rPr lang="en-CA" sz="1600">
                <a:solidFill>
                  <a:srgbClr val="fc0128"/>
                </a:solidFill>
                <a:latin typeface="Arial"/>
              </a:rPr>
              <a:t>shared</a:t>
            </a:r>
            <a:endParaRPr/>
          </a:p>
          <a:p>
            <a:pPr algn="ctr">
              <a:lnSpc>
                <a:spcPct val="100000"/>
              </a:lnSpc>
            </a:pPr>
            <a:r>
              <a:rPr lang="en-CA" sz="1600">
                <a:solidFill>
                  <a:srgbClr val="fc0128"/>
                </a:solidFill>
                <a:latin typeface="Arial"/>
              </a:rPr>
              <a:t>funct’s</a:t>
            </a:r>
            <a:endParaRPr/>
          </a:p>
        </p:txBody>
      </p:sp>
      <p:sp>
        <p:nvSpPr>
          <p:cNvPr id="186" name="Line 21"/>
          <p:cNvSpPr/>
          <p:nvPr/>
        </p:nvSpPr>
        <p:spPr>
          <a:xfrm>
            <a:off x="5943600" y="4343400"/>
            <a:ext cx="0" cy="1904760"/>
          </a:xfrm>
          <a:prstGeom prst="line">
            <a:avLst/>
          </a:prstGeom>
          <a:ln cap="rnd" w="12600">
            <a:solidFill>
              <a:srgbClr val="000000"/>
            </a:solidFill>
            <a:custDash>
              <a:ds d="140000" sp="105000"/>
            </a:custDash>
            <a:round/>
          </a:ln>
        </p:spPr>
      </p:sp>
      <p:sp>
        <p:nvSpPr>
          <p:cNvPr id="187" name="Line 22"/>
          <p:cNvSpPr/>
          <p:nvPr/>
        </p:nvSpPr>
        <p:spPr>
          <a:xfrm>
            <a:off x="6553080" y="4343400"/>
            <a:ext cx="0" cy="1904760"/>
          </a:xfrm>
          <a:prstGeom prst="line">
            <a:avLst/>
          </a:prstGeom>
          <a:ln cap="rnd" w="12600">
            <a:solidFill>
              <a:srgbClr val="000000"/>
            </a:solidFill>
            <a:custDash>
              <a:ds d="140000" sp="105000"/>
            </a:custDash>
            <a:round/>
          </a:ln>
        </p:spPr>
      </p:sp>
      <p:sp>
        <p:nvSpPr>
          <p:cNvPr id="188" name="Line 23"/>
          <p:cNvSpPr/>
          <p:nvPr/>
        </p:nvSpPr>
        <p:spPr>
          <a:xfrm>
            <a:off x="7162560" y="4343400"/>
            <a:ext cx="0" cy="1904760"/>
          </a:xfrm>
          <a:prstGeom prst="line">
            <a:avLst/>
          </a:prstGeom>
          <a:ln cap="rnd" w="12600">
            <a:solidFill>
              <a:srgbClr val="000000"/>
            </a:solidFill>
            <a:custDash>
              <a:ds d="140000" sp="105000"/>
            </a:custDash>
            <a:round/>
          </a:ln>
        </p:spPr>
      </p:sp>
      <p:sp>
        <p:nvSpPr>
          <p:cNvPr id="189" name="Line 24"/>
          <p:cNvSpPr/>
          <p:nvPr/>
        </p:nvSpPr>
        <p:spPr>
          <a:xfrm>
            <a:off x="7772400" y="4343400"/>
            <a:ext cx="0" cy="1904760"/>
          </a:xfrm>
          <a:prstGeom prst="line">
            <a:avLst/>
          </a:prstGeom>
          <a:ln cap="rnd" w="12600">
            <a:solidFill>
              <a:srgbClr val="000000"/>
            </a:solidFill>
            <a:custDash>
              <a:ds d="140000" sp="105000"/>
            </a:custDash>
            <a:round/>
          </a:ln>
        </p:spPr>
      </p:sp>
      <p:sp>
        <p:nvSpPr>
          <p:cNvPr id="190" name="TextShape 25"/>
          <p:cNvSpPr txBox="1"/>
          <p:nvPr/>
        </p:nvSpPr>
        <p:spPr>
          <a:xfrm>
            <a:off x="0" y="0"/>
            <a:ext cx="-11796840" cy="-11796840"/>
          </a:xfrm>
          <a:prstGeom prst="rect">
            <a:avLst/>
          </a:prstGeom>
        </p:spPr>
        <p:txBody>
          <a:bodyPr bIns="45000" lIns="90000" rIns="90000" tIns="45000"/>
          <a:p>
            <a:pPr>
              <a:lnSpc>
                <a:spcPct val="100000"/>
              </a:lnSpc>
            </a:pPr>
            <a:fld id="{11A1C1B1-1100-41D1-A101-9151D1712131}" type="slidenum">
              <a:rPr lang="en-CA">
                <a:solidFill>
                  <a:srgbClr val="000000"/>
                </a:solidFill>
                <a:latin typeface="Arial"/>
              </a:rPr>
              <a:t>&lt;number&gt;</a:t>
            </a:fld>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TextShape 1"/>
          <p:cNvSpPr txBox="1"/>
          <p:nvPr/>
        </p:nvSpPr>
        <p:spPr>
          <a:xfrm>
            <a:off x="380880" y="152280"/>
            <a:ext cx="8152920" cy="1196280"/>
          </a:xfrm>
          <a:prstGeom prst="rect">
            <a:avLst/>
          </a:prstGeom>
        </p:spPr>
        <p:txBody>
          <a:bodyPr bIns="25560" lIns="63360" rIns="63360" tIns="25560"/>
          <a:p>
            <a:pPr>
              <a:lnSpc>
                <a:spcPct val="87000"/>
              </a:lnSpc>
            </a:pPr>
            <a:r>
              <a:rPr b="1" lang="en-US" sz="2800">
                <a:solidFill>
                  <a:srgbClr val="063de8"/>
                </a:solidFill>
                <a:latin typeface="Arial"/>
              </a:rPr>
              <a:t>Niagara Integer Pipeline</a:t>
            </a:r>
            <a:endParaRPr/>
          </a:p>
        </p:txBody>
      </p:sp>
      <p:sp>
        <p:nvSpPr>
          <p:cNvPr id="192" name="TextShape 2"/>
          <p:cNvSpPr txBox="1"/>
          <p:nvPr/>
        </p:nvSpPr>
        <p:spPr>
          <a:xfrm>
            <a:off x="533520" y="914400"/>
            <a:ext cx="8152920" cy="4028760"/>
          </a:xfrm>
          <a:prstGeom prst="rect">
            <a:avLst/>
          </a:prstGeom>
        </p:spPr>
        <p:txBody>
          <a:bodyPr bIns="25560" lIns="63360" rIns="63360" tIns="25560"/>
          <a:p>
            <a:pPr>
              <a:lnSpc>
                <a:spcPct val="90000"/>
              </a:lnSpc>
              <a:buSzPct val="75000"/>
              <a:buFont charset="2" typeface="Wingdings"/>
              <a:buChar char=""/>
            </a:pPr>
            <a:r>
              <a:rPr lang="en-US" sz="2400">
                <a:solidFill>
                  <a:srgbClr val="000000"/>
                </a:solidFill>
                <a:latin typeface="Arial"/>
              </a:rPr>
              <a:t>Cores are simple (single-issue, 6 stages, no branch prediction), small, and power-efficient</a:t>
            </a:r>
            <a:endParaRPr/>
          </a:p>
        </p:txBody>
      </p:sp>
      <p:sp>
        <p:nvSpPr>
          <p:cNvPr id="193" name="CustomShape 3"/>
          <p:cNvSpPr/>
          <p:nvPr/>
        </p:nvSpPr>
        <p:spPr>
          <a:xfrm>
            <a:off x="914400" y="2133720"/>
            <a:ext cx="151920" cy="304560"/>
          </a:xfrm>
          <a:prstGeom prst="rect">
            <a:avLst/>
          </a:prstGeom>
          <a:ln w="12600">
            <a:solidFill>
              <a:srgbClr val="000000"/>
            </a:solidFill>
            <a:miter/>
          </a:ln>
        </p:spPr>
      </p:sp>
      <p:sp>
        <p:nvSpPr>
          <p:cNvPr id="194" name="Line 4"/>
          <p:cNvSpPr/>
          <p:nvPr/>
        </p:nvSpPr>
        <p:spPr>
          <a:xfrm>
            <a:off x="1066680" y="2286000"/>
            <a:ext cx="1066680" cy="0"/>
          </a:xfrm>
          <a:prstGeom prst="line">
            <a:avLst/>
          </a:prstGeom>
          <a:ln w="12600">
            <a:solidFill>
              <a:srgbClr val="000000"/>
            </a:solidFill>
            <a:round/>
            <a:tailEnd len="med" type="triangle" w="med"/>
          </a:ln>
        </p:spPr>
      </p:sp>
      <p:sp>
        <p:nvSpPr>
          <p:cNvPr id="195" name="CustomShape 5"/>
          <p:cNvSpPr/>
          <p:nvPr/>
        </p:nvSpPr>
        <p:spPr>
          <a:xfrm>
            <a:off x="1220760" y="2004840"/>
            <a:ext cx="688680" cy="333720"/>
          </a:xfrm>
          <a:prstGeom prst="rect">
            <a:avLst/>
          </a:prstGeom>
        </p:spPr>
        <p:txBody>
          <a:bodyPr bIns="45000" lIns="90000" rIns="90000" tIns="45000" wrap="none"/>
          <a:p>
            <a:pPr>
              <a:lnSpc>
                <a:spcPct val="100000"/>
              </a:lnSpc>
            </a:pPr>
            <a:r>
              <a:rPr lang="en-CA" sz="1600">
                <a:solidFill>
                  <a:srgbClr val="000000"/>
                </a:solidFill>
                <a:latin typeface="Arial"/>
              </a:rPr>
              <a:t>Fetch</a:t>
            </a:r>
            <a:endParaRPr/>
          </a:p>
        </p:txBody>
      </p:sp>
      <p:sp>
        <p:nvSpPr>
          <p:cNvPr id="196" name="CustomShape 6"/>
          <p:cNvSpPr/>
          <p:nvPr/>
        </p:nvSpPr>
        <p:spPr>
          <a:xfrm>
            <a:off x="2133720" y="2133720"/>
            <a:ext cx="151920" cy="304560"/>
          </a:xfrm>
          <a:prstGeom prst="rect">
            <a:avLst/>
          </a:prstGeom>
          <a:ln w="12600">
            <a:solidFill>
              <a:srgbClr val="000000"/>
            </a:solidFill>
            <a:miter/>
          </a:ln>
        </p:spPr>
      </p:sp>
      <p:sp>
        <p:nvSpPr>
          <p:cNvPr id="197" name="Line 7"/>
          <p:cNvSpPr/>
          <p:nvPr/>
        </p:nvSpPr>
        <p:spPr>
          <a:xfrm>
            <a:off x="2286000" y="2286000"/>
            <a:ext cx="1066680" cy="0"/>
          </a:xfrm>
          <a:prstGeom prst="line">
            <a:avLst/>
          </a:prstGeom>
          <a:ln w="12600">
            <a:solidFill>
              <a:srgbClr val="000000"/>
            </a:solidFill>
            <a:round/>
            <a:tailEnd len="med" type="triangle" w="med"/>
          </a:ln>
        </p:spPr>
      </p:sp>
      <p:sp>
        <p:nvSpPr>
          <p:cNvPr id="198" name="CustomShape 8"/>
          <p:cNvSpPr/>
          <p:nvPr/>
        </p:nvSpPr>
        <p:spPr>
          <a:xfrm>
            <a:off x="2288160" y="2004840"/>
            <a:ext cx="947520" cy="333720"/>
          </a:xfrm>
          <a:prstGeom prst="rect">
            <a:avLst/>
          </a:prstGeom>
        </p:spPr>
        <p:txBody>
          <a:bodyPr bIns="45000" lIns="90000" rIns="90000" tIns="45000" wrap="none"/>
          <a:p>
            <a:pPr>
              <a:lnSpc>
                <a:spcPct val="100000"/>
              </a:lnSpc>
            </a:pPr>
            <a:r>
              <a:rPr lang="en-CA" sz="1600">
                <a:solidFill>
                  <a:srgbClr val="ff0000"/>
                </a:solidFill>
                <a:latin typeface="Arial"/>
              </a:rPr>
              <a:t>Thrd Sel</a:t>
            </a:r>
            <a:endParaRPr/>
          </a:p>
        </p:txBody>
      </p:sp>
      <p:sp>
        <p:nvSpPr>
          <p:cNvPr id="199" name="CustomShape 9"/>
          <p:cNvSpPr/>
          <p:nvPr/>
        </p:nvSpPr>
        <p:spPr>
          <a:xfrm>
            <a:off x="3352680" y="2133720"/>
            <a:ext cx="151920" cy="304560"/>
          </a:xfrm>
          <a:prstGeom prst="rect">
            <a:avLst/>
          </a:prstGeom>
          <a:ln w="12600">
            <a:solidFill>
              <a:srgbClr val="000000"/>
            </a:solidFill>
            <a:miter/>
          </a:ln>
        </p:spPr>
      </p:sp>
      <p:sp>
        <p:nvSpPr>
          <p:cNvPr id="200" name="Line 10"/>
          <p:cNvSpPr/>
          <p:nvPr/>
        </p:nvSpPr>
        <p:spPr>
          <a:xfrm>
            <a:off x="3504960" y="2286000"/>
            <a:ext cx="1067040" cy="0"/>
          </a:xfrm>
          <a:prstGeom prst="line">
            <a:avLst/>
          </a:prstGeom>
          <a:ln w="12600">
            <a:solidFill>
              <a:srgbClr val="000000"/>
            </a:solidFill>
            <a:round/>
            <a:tailEnd len="med" type="triangle" w="med"/>
          </a:ln>
        </p:spPr>
      </p:sp>
      <p:sp>
        <p:nvSpPr>
          <p:cNvPr id="201" name="CustomShape 11"/>
          <p:cNvSpPr/>
          <p:nvPr/>
        </p:nvSpPr>
        <p:spPr>
          <a:xfrm>
            <a:off x="3506760" y="2004840"/>
            <a:ext cx="880560" cy="333720"/>
          </a:xfrm>
          <a:prstGeom prst="rect">
            <a:avLst/>
          </a:prstGeom>
        </p:spPr>
        <p:txBody>
          <a:bodyPr bIns="45000" lIns="90000" rIns="90000" tIns="45000" wrap="none"/>
          <a:p>
            <a:pPr>
              <a:lnSpc>
                <a:spcPct val="100000"/>
              </a:lnSpc>
            </a:pPr>
            <a:r>
              <a:rPr lang="en-CA" sz="1600">
                <a:solidFill>
                  <a:srgbClr val="000000"/>
                </a:solidFill>
                <a:latin typeface="Arial"/>
              </a:rPr>
              <a:t>Decode</a:t>
            </a:r>
            <a:endParaRPr/>
          </a:p>
        </p:txBody>
      </p:sp>
      <p:sp>
        <p:nvSpPr>
          <p:cNvPr id="202" name="CustomShape 12"/>
          <p:cNvSpPr/>
          <p:nvPr/>
        </p:nvSpPr>
        <p:spPr>
          <a:xfrm>
            <a:off x="4572000" y="2133720"/>
            <a:ext cx="151920" cy="304560"/>
          </a:xfrm>
          <a:prstGeom prst="rect">
            <a:avLst/>
          </a:prstGeom>
          <a:ln w="12600">
            <a:solidFill>
              <a:srgbClr val="000000"/>
            </a:solidFill>
            <a:miter/>
          </a:ln>
        </p:spPr>
      </p:sp>
      <p:sp>
        <p:nvSpPr>
          <p:cNvPr id="203" name="Line 13"/>
          <p:cNvSpPr/>
          <p:nvPr/>
        </p:nvSpPr>
        <p:spPr>
          <a:xfrm>
            <a:off x="4724280" y="2286000"/>
            <a:ext cx="1066680" cy="0"/>
          </a:xfrm>
          <a:prstGeom prst="line">
            <a:avLst/>
          </a:prstGeom>
          <a:ln w="12600">
            <a:solidFill>
              <a:srgbClr val="000000"/>
            </a:solidFill>
            <a:round/>
            <a:tailEnd len="med" type="triangle" w="med"/>
          </a:ln>
        </p:spPr>
      </p:sp>
      <p:sp>
        <p:nvSpPr>
          <p:cNvPr id="204" name="CustomShape 14"/>
          <p:cNvSpPr/>
          <p:nvPr/>
        </p:nvSpPr>
        <p:spPr>
          <a:xfrm>
            <a:off x="4725720" y="2004840"/>
            <a:ext cx="915480" cy="333720"/>
          </a:xfrm>
          <a:prstGeom prst="rect">
            <a:avLst/>
          </a:prstGeom>
        </p:spPr>
        <p:txBody>
          <a:bodyPr bIns="45000" lIns="90000" rIns="90000" tIns="45000" wrap="none"/>
          <a:p>
            <a:pPr>
              <a:lnSpc>
                <a:spcPct val="100000"/>
              </a:lnSpc>
            </a:pPr>
            <a:r>
              <a:rPr lang="en-CA" sz="1600">
                <a:solidFill>
                  <a:srgbClr val="000000"/>
                </a:solidFill>
                <a:latin typeface="Arial"/>
              </a:rPr>
              <a:t>Execute</a:t>
            </a:r>
            <a:endParaRPr/>
          </a:p>
        </p:txBody>
      </p:sp>
      <p:sp>
        <p:nvSpPr>
          <p:cNvPr id="205" name="CustomShape 15"/>
          <p:cNvSpPr/>
          <p:nvPr/>
        </p:nvSpPr>
        <p:spPr>
          <a:xfrm>
            <a:off x="5791320" y="2133720"/>
            <a:ext cx="151920" cy="304560"/>
          </a:xfrm>
          <a:prstGeom prst="rect">
            <a:avLst/>
          </a:prstGeom>
          <a:ln w="12600">
            <a:solidFill>
              <a:srgbClr val="000000"/>
            </a:solidFill>
            <a:miter/>
          </a:ln>
        </p:spPr>
      </p:sp>
      <p:sp>
        <p:nvSpPr>
          <p:cNvPr id="206" name="Line 16"/>
          <p:cNvSpPr/>
          <p:nvPr/>
        </p:nvSpPr>
        <p:spPr>
          <a:xfrm>
            <a:off x="5943600" y="2286000"/>
            <a:ext cx="1066680" cy="0"/>
          </a:xfrm>
          <a:prstGeom prst="line">
            <a:avLst/>
          </a:prstGeom>
          <a:ln w="12600">
            <a:solidFill>
              <a:srgbClr val="000000"/>
            </a:solidFill>
            <a:round/>
            <a:tailEnd len="med" type="triangle" w="med"/>
          </a:ln>
        </p:spPr>
      </p:sp>
      <p:sp>
        <p:nvSpPr>
          <p:cNvPr id="207" name="CustomShape 17"/>
          <p:cNvSpPr/>
          <p:nvPr/>
        </p:nvSpPr>
        <p:spPr>
          <a:xfrm>
            <a:off x="5945040" y="2004840"/>
            <a:ext cx="914040" cy="333720"/>
          </a:xfrm>
          <a:prstGeom prst="rect">
            <a:avLst/>
          </a:prstGeom>
        </p:spPr>
        <p:txBody>
          <a:bodyPr bIns="45000" lIns="90000" rIns="90000" tIns="45000" wrap="none"/>
          <a:p>
            <a:pPr>
              <a:lnSpc>
                <a:spcPct val="100000"/>
              </a:lnSpc>
            </a:pPr>
            <a:r>
              <a:rPr lang="en-CA" sz="1600">
                <a:solidFill>
                  <a:srgbClr val="000000"/>
                </a:solidFill>
                <a:latin typeface="Arial"/>
              </a:rPr>
              <a:t>Memory</a:t>
            </a:r>
            <a:endParaRPr/>
          </a:p>
        </p:txBody>
      </p:sp>
      <p:sp>
        <p:nvSpPr>
          <p:cNvPr id="208" name="CustomShape 18"/>
          <p:cNvSpPr/>
          <p:nvPr/>
        </p:nvSpPr>
        <p:spPr>
          <a:xfrm>
            <a:off x="7010280" y="2133720"/>
            <a:ext cx="151920" cy="304560"/>
          </a:xfrm>
          <a:prstGeom prst="rect">
            <a:avLst/>
          </a:prstGeom>
          <a:ln w="12600">
            <a:solidFill>
              <a:srgbClr val="000000"/>
            </a:solidFill>
            <a:miter/>
          </a:ln>
        </p:spPr>
      </p:sp>
      <p:sp>
        <p:nvSpPr>
          <p:cNvPr id="209" name="Line 19"/>
          <p:cNvSpPr/>
          <p:nvPr/>
        </p:nvSpPr>
        <p:spPr>
          <a:xfrm>
            <a:off x="7162560" y="2286000"/>
            <a:ext cx="1067040" cy="0"/>
          </a:xfrm>
          <a:prstGeom prst="line">
            <a:avLst/>
          </a:prstGeom>
          <a:ln w="12600">
            <a:solidFill>
              <a:srgbClr val="000000"/>
            </a:solidFill>
            <a:round/>
            <a:tailEnd len="med" type="triangle" w="med"/>
          </a:ln>
        </p:spPr>
      </p:sp>
      <p:sp>
        <p:nvSpPr>
          <p:cNvPr id="210" name="CustomShape 20"/>
          <p:cNvSpPr/>
          <p:nvPr/>
        </p:nvSpPr>
        <p:spPr>
          <a:xfrm>
            <a:off x="7414560" y="2004840"/>
            <a:ext cx="508680" cy="333720"/>
          </a:xfrm>
          <a:prstGeom prst="rect">
            <a:avLst/>
          </a:prstGeom>
        </p:spPr>
        <p:txBody>
          <a:bodyPr bIns="45000" lIns="90000" rIns="90000" tIns="45000" wrap="none"/>
          <a:p>
            <a:pPr>
              <a:lnSpc>
                <a:spcPct val="100000"/>
              </a:lnSpc>
            </a:pPr>
            <a:r>
              <a:rPr lang="en-CA" sz="1600">
                <a:solidFill>
                  <a:srgbClr val="000000"/>
                </a:solidFill>
                <a:latin typeface="Arial"/>
              </a:rPr>
              <a:t>WB</a:t>
            </a:r>
            <a:endParaRPr/>
          </a:p>
        </p:txBody>
      </p:sp>
      <p:sp>
        <p:nvSpPr>
          <p:cNvPr id="211" name="CustomShape 21"/>
          <p:cNvSpPr/>
          <p:nvPr/>
        </p:nvSpPr>
        <p:spPr>
          <a:xfrm>
            <a:off x="838080" y="3368520"/>
            <a:ext cx="685440" cy="67860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I$</a:t>
            </a:r>
            <a:endParaRPr/>
          </a:p>
          <a:p>
            <a:pPr algn="ctr">
              <a:lnSpc>
                <a:spcPct val="100000"/>
              </a:lnSpc>
            </a:pPr>
            <a:r>
              <a:rPr lang="en-CA" sz="1600">
                <a:solidFill>
                  <a:srgbClr val="000000"/>
                </a:solidFill>
                <a:latin typeface="Arial"/>
              </a:rPr>
              <a:t>ITLB</a:t>
            </a:r>
            <a:endParaRPr/>
          </a:p>
        </p:txBody>
      </p:sp>
      <p:sp>
        <p:nvSpPr>
          <p:cNvPr id="212" name="CustomShape 22"/>
          <p:cNvSpPr/>
          <p:nvPr/>
        </p:nvSpPr>
        <p:spPr>
          <a:xfrm>
            <a:off x="1752480" y="3276720"/>
            <a:ext cx="761760" cy="57708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Inst buf</a:t>
            </a:r>
            <a:r>
              <a:rPr lang="en-CA" sz="1600">
                <a:solidFill>
                  <a:srgbClr val="fc0128"/>
                </a:solidFill>
                <a:latin typeface="Arial"/>
              </a:rPr>
              <a:t>x8</a:t>
            </a:r>
            <a:endParaRPr/>
          </a:p>
        </p:txBody>
      </p:sp>
      <p:sp>
        <p:nvSpPr>
          <p:cNvPr id="213" name="CustomShape 23"/>
          <p:cNvSpPr/>
          <p:nvPr/>
        </p:nvSpPr>
        <p:spPr>
          <a:xfrm>
            <a:off x="2057400" y="5105520"/>
            <a:ext cx="837720" cy="57708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PC logic</a:t>
            </a:r>
            <a:r>
              <a:rPr lang="en-CA" sz="1600">
                <a:solidFill>
                  <a:srgbClr val="fc0128"/>
                </a:solidFill>
                <a:latin typeface="Arial"/>
              </a:rPr>
              <a:t>x8</a:t>
            </a:r>
            <a:endParaRPr/>
          </a:p>
        </p:txBody>
      </p:sp>
      <p:sp>
        <p:nvSpPr>
          <p:cNvPr id="214" name="CustomShape 24"/>
          <p:cNvSpPr/>
          <p:nvPr/>
        </p:nvSpPr>
        <p:spPr>
          <a:xfrm>
            <a:off x="3581280" y="3521160"/>
            <a:ext cx="914040" cy="33372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Decode</a:t>
            </a:r>
            <a:endParaRPr/>
          </a:p>
        </p:txBody>
      </p:sp>
      <p:sp>
        <p:nvSpPr>
          <p:cNvPr id="215" name="CustomShape 25"/>
          <p:cNvSpPr/>
          <p:nvPr/>
        </p:nvSpPr>
        <p:spPr>
          <a:xfrm>
            <a:off x="3581280" y="2666880"/>
            <a:ext cx="914040" cy="57708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RegFile</a:t>
            </a:r>
            <a:r>
              <a:rPr lang="en-CA" sz="1600">
                <a:solidFill>
                  <a:srgbClr val="fc0128"/>
                </a:solidFill>
                <a:latin typeface="Arial"/>
              </a:rPr>
              <a:t>x8</a:t>
            </a:r>
            <a:endParaRPr/>
          </a:p>
        </p:txBody>
      </p:sp>
      <p:sp>
        <p:nvSpPr>
          <p:cNvPr id="216" name="CustomShape 26"/>
          <p:cNvSpPr/>
          <p:nvPr/>
        </p:nvSpPr>
        <p:spPr>
          <a:xfrm>
            <a:off x="3581280" y="4343400"/>
            <a:ext cx="914040" cy="820440"/>
          </a:xfrm>
          <a:prstGeom prst="rect">
            <a:avLst/>
          </a:prstGeom>
          <a:ln w="12600">
            <a:solidFill>
              <a:srgbClr val="000000"/>
            </a:solidFill>
            <a:miter/>
          </a:ln>
        </p:spPr>
        <p:txBody>
          <a:bodyPr bIns="45000" lIns="90000" rIns="90000" tIns="45000"/>
          <a:p>
            <a:pPr algn="ctr">
              <a:lnSpc>
                <a:spcPct val="100000"/>
              </a:lnSpc>
            </a:pPr>
            <a:r>
              <a:rPr lang="en-CA" sz="1600">
                <a:solidFill>
                  <a:srgbClr val="ff0000"/>
                </a:solidFill>
                <a:latin typeface="Arial"/>
              </a:rPr>
              <a:t>Thread Select Logic</a:t>
            </a:r>
            <a:endParaRPr/>
          </a:p>
        </p:txBody>
      </p:sp>
      <p:sp>
        <p:nvSpPr>
          <p:cNvPr id="217" name="CustomShape 27"/>
          <p:cNvSpPr/>
          <p:nvPr/>
        </p:nvSpPr>
        <p:spPr>
          <a:xfrm>
            <a:off x="4876920" y="3048120"/>
            <a:ext cx="761760" cy="106380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ALU Mul Shft  Div</a:t>
            </a:r>
            <a:endParaRPr/>
          </a:p>
        </p:txBody>
      </p:sp>
      <p:sp>
        <p:nvSpPr>
          <p:cNvPr id="218" name="CustomShape 28"/>
          <p:cNvSpPr/>
          <p:nvPr/>
        </p:nvSpPr>
        <p:spPr>
          <a:xfrm>
            <a:off x="6019920" y="3124080"/>
            <a:ext cx="990360" cy="921960"/>
          </a:xfrm>
          <a:prstGeom prst="rect">
            <a:avLst/>
          </a:prstGeom>
          <a:ln w="12600">
            <a:solidFill>
              <a:srgbClr val="000000"/>
            </a:solidFill>
            <a:miter/>
          </a:ln>
        </p:spPr>
        <p:txBody>
          <a:bodyPr bIns="45000" lIns="90000" rIns="90000" tIns="45000"/>
          <a:p>
            <a:pPr algn="ctr">
              <a:lnSpc>
                <a:spcPct val="100000"/>
              </a:lnSpc>
            </a:pPr>
            <a:r>
              <a:rPr lang="en-CA" sz="1600">
                <a:solidFill>
                  <a:srgbClr val="000000"/>
                </a:solidFill>
                <a:latin typeface="Arial"/>
              </a:rPr>
              <a:t>D$</a:t>
            </a:r>
            <a:endParaRPr/>
          </a:p>
          <a:p>
            <a:pPr algn="ctr">
              <a:lnSpc>
                <a:spcPct val="100000"/>
              </a:lnSpc>
            </a:pPr>
            <a:r>
              <a:rPr lang="en-CA" sz="1600">
                <a:solidFill>
                  <a:srgbClr val="000000"/>
                </a:solidFill>
                <a:latin typeface="Arial"/>
              </a:rPr>
              <a:t>DTLB Stbuf</a:t>
            </a:r>
            <a:r>
              <a:rPr lang="en-CA" sz="1600">
                <a:solidFill>
                  <a:srgbClr val="fc0128"/>
                </a:solidFill>
                <a:latin typeface="Arial"/>
              </a:rPr>
              <a:t>x8</a:t>
            </a:r>
            <a:endParaRPr/>
          </a:p>
        </p:txBody>
      </p:sp>
      <p:sp>
        <p:nvSpPr>
          <p:cNvPr id="219" name="CustomShape 29"/>
          <p:cNvSpPr/>
          <p:nvPr/>
        </p:nvSpPr>
        <p:spPr>
          <a:xfrm>
            <a:off x="2819520" y="4267080"/>
            <a:ext cx="1599840" cy="533160"/>
          </a:xfrm>
          <a:prstGeom prst="rect">
            <a:avLst/>
          </a:prstGeom>
          <a:ln w="12600">
            <a:solidFill>
              <a:srgbClr val="000000"/>
            </a:solidFill>
            <a:miter/>
          </a:ln>
        </p:spPr>
      </p:sp>
      <p:sp>
        <p:nvSpPr>
          <p:cNvPr id="220" name="CustomShape 30"/>
          <p:cNvSpPr/>
          <p:nvPr/>
        </p:nvSpPr>
        <p:spPr>
          <a:xfrm>
            <a:off x="2743200" y="3048120"/>
            <a:ext cx="685440" cy="820440"/>
          </a:xfrm>
          <a:prstGeom prst="rect">
            <a:avLst/>
          </a:prstGeom>
        </p:spPr>
        <p:txBody>
          <a:bodyPr bIns="45000" lIns="90000" rIns="90000" tIns="45000"/>
          <a:p>
            <a:pPr algn="ctr">
              <a:lnSpc>
                <a:spcPct val="100000"/>
              </a:lnSpc>
            </a:pPr>
            <a:r>
              <a:rPr lang="en-CA" sz="1600">
                <a:solidFill>
                  <a:srgbClr val="ff0000"/>
                </a:solidFill>
                <a:latin typeface="Arial"/>
              </a:rPr>
              <a:t>Thrd Sel Mux</a:t>
            </a:r>
            <a:endParaRPr/>
          </a:p>
        </p:txBody>
      </p:sp>
      <p:sp>
        <p:nvSpPr>
          <p:cNvPr id="221" name="CustomShape 31"/>
          <p:cNvSpPr/>
          <p:nvPr/>
        </p:nvSpPr>
        <p:spPr>
          <a:xfrm>
            <a:off x="1675800" y="4724280"/>
            <a:ext cx="1752120" cy="571320"/>
          </a:xfrm>
          <a:prstGeom prst="rect">
            <a:avLst/>
          </a:prstGeom>
          <a:ln w="12600">
            <a:solidFill>
              <a:srgbClr val="000000"/>
            </a:solidFill>
            <a:miter/>
          </a:ln>
        </p:spPr>
      </p:sp>
      <p:sp>
        <p:nvSpPr>
          <p:cNvPr id="222" name="CustomShape 32"/>
          <p:cNvSpPr/>
          <p:nvPr/>
        </p:nvSpPr>
        <p:spPr>
          <a:xfrm>
            <a:off x="1066680" y="5194440"/>
            <a:ext cx="685440" cy="820440"/>
          </a:xfrm>
          <a:prstGeom prst="rect">
            <a:avLst/>
          </a:prstGeom>
        </p:spPr>
        <p:txBody>
          <a:bodyPr bIns="45000" lIns="90000" rIns="90000" tIns="45000"/>
          <a:p>
            <a:pPr algn="ctr">
              <a:lnSpc>
                <a:spcPct val="100000"/>
              </a:lnSpc>
            </a:pPr>
            <a:r>
              <a:rPr lang="en-CA" sz="1600">
                <a:solidFill>
                  <a:srgbClr val="ff0000"/>
                </a:solidFill>
                <a:latin typeface="Arial"/>
              </a:rPr>
              <a:t>Thrd Sel Mux</a:t>
            </a:r>
            <a:endParaRPr/>
          </a:p>
        </p:txBody>
      </p:sp>
      <p:sp>
        <p:nvSpPr>
          <p:cNvPr id="223" name="Line 33"/>
          <p:cNvSpPr/>
          <p:nvPr/>
        </p:nvSpPr>
        <p:spPr>
          <a:xfrm>
            <a:off x="1523880" y="3657600"/>
            <a:ext cx="228600" cy="0"/>
          </a:xfrm>
          <a:prstGeom prst="line">
            <a:avLst/>
          </a:prstGeom>
          <a:ln w="12600">
            <a:solidFill>
              <a:srgbClr val="000000"/>
            </a:solidFill>
            <a:round/>
            <a:tailEnd len="med" type="triangle" w="med"/>
          </a:ln>
        </p:spPr>
      </p:sp>
      <p:sp>
        <p:nvSpPr>
          <p:cNvPr id="224" name="Line 34"/>
          <p:cNvSpPr/>
          <p:nvPr/>
        </p:nvSpPr>
        <p:spPr>
          <a:xfrm>
            <a:off x="2514600" y="3352680"/>
            <a:ext cx="304560" cy="0"/>
          </a:xfrm>
          <a:prstGeom prst="line">
            <a:avLst/>
          </a:prstGeom>
          <a:ln w="12600">
            <a:solidFill>
              <a:srgbClr val="000000"/>
            </a:solidFill>
            <a:round/>
            <a:tailEnd len="med" type="triangle" w="med"/>
          </a:ln>
        </p:spPr>
      </p:sp>
      <p:sp>
        <p:nvSpPr>
          <p:cNvPr id="225" name="Line 35"/>
          <p:cNvSpPr/>
          <p:nvPr/>
        </p:nvSpPr>
        <p:spPr>
          <a:xfrm>
            <a:off x="3352680" y="3733560"/>
            <a:ext cx="228600" cy="0"/>
          </a:xfrm>
          <a:prstGeom prst="line">
            <a:avLst/>
          </a:prstGeom>
          <a:ln w="12600">
            <a:solidFill>
              <a:srgbClr val="000000"/>
            </a:solidFill>
            <a:round/>
            <a:tailEnd len="med" type="triangle" w="med"/>
          </a:ln>
        </p:spPr>
      </p:sp>
      <p:sp>
        <p:nvSpPr>
          <p:cNvPr id="226" name="Line 36"/>
          <p:cNvSpPr/>
          <p:nvPr/>
        </p:nvSpPr>
        <p:spPr>
          <a:xfrm>
            <a:off x="4495680" y="3733560"/>
            <a:ext cx="380880" cy="0"/>
          </a:xfrm>
          <a:prstGeom prst="line">
            <a:avLst/>
          </a:prstGeom>
          <a:ln w="12600">
            <a:solidFill>
              <a:srgbClr val="000000"/>
            </a:solidFill>
            <a:round/>
            <a:tailEnd len="med" type="triangle" w="med"/>
          </a:ln>
        </p:spPr>
      </p:sp>
      <p:sp>
        <p:nvSpPr>
          <p:cNvPr id="227" name="Line 37"/>
          <p:cNvSpPr/>
          <p:nvPr/>
        </p:nvSpPr>
        <p:spPr>
          <a:xfrm>
            <a:off x="5638680" y="3429000"/>
            <a:ext cx="380880" cy="0"/>
          </a:xfrm>
          <a:prstGeom prst="line">
            <a:avLst/>
          </a:prstGeom>
          <a:ln w="12600">
            <a:solidFill>
              <a:srgbClr val="000000"/>
            </a:solidFill>
            <a:round/>
            <a:tailEnd len="med" type="triangle" w="med"/>
          </a:ln>
        </p:spPr>
      </p:sp>
      <p:sp>
        <p:nvSpPr>
          <p:cNvPr id="228" name="Line 38"/>
          <p:cNvSpPr/>
          <p:nvPr/>
        </p:nvSpPr>
        <p:spPr>
          <a:xfrm>
            <a:off x="5638680" y="3733560"/>
            <a:ext cx="380880" cy="0"/>
          </a:xfrm>
          <a:prstGeom prst="line">
            <a:avLst/>
          </a:prstGeom>
          <a:ln w="12600">
            <a:solidFill>
              <a:srgbClr val="000000"/>
            </a:solidFill>
            <a:round/>
            <a:headEnd len="med" type="triangle" w="med"/>
          </a:ln>
        </p:spPr>
      </p:sp>
      <p:sp>
        <p:nvSpPr>
          <p:cNvPr id="229" name="Line 39"/>
          <p:cNvSpPr/>
          <p:nvPr/>
        </p:nvSpPr>
        <p:spPr>
          <a:xfrm>
            <a:off x="7010280" y="3276360"/>
            <a:ext cx="380880" cy="0"/>
          </a:xfrm>
          <a:prstGeom prst="line">
            <a:avLst/>
          </a:prstGeom>
          <a:ln w="12600">
            <a:solidFill>
              <a:srgbClr val="000000"/>
            </a:solidFill>
            <a:round/>
            <a:tailEnd len="med" type="triangle" w="med"/>
          </a:ln>
        </p:spPr>
      </p:sp>
      <p:sp>
        <p:nvSpPr>
          <p:cNvPr id="230" name="Line 40"/>
          <p:cNvSpPr/>
          <p:nvPr/>
        </p:nvSpPr>
        <p:spPr>
          <a:xfrm>
            <a:off x="7010280" y="3733560"/>
            <a:ext cx="380880" cy="0"/>
          </a:xfrm>
          <a:prstGeom prst="line">
            <a:avLst/>
          </a:prstGeom>
          <a:ln w="12600">
            <a:solidFill>
              <a:srgbClr val="000000"/>
            </a:solidFill>
            <a:round/>
            <a:headEnd len="med" type="triangle" w="med"/>
          </a:ln>
        </p:spPr>
      </p:sp>
      <p:sp>
        <p:nvSpPr>
          <p:cNvPr id="231" name="CustomShape 41"/>
          <p:cNvSpPr/>
          <p:nvPr/>
        </p:nvSpPr>
        <p:spPr>
          <a:xfrm>
            <a:off x="7315200" y="3200400"/>
            <a:ext cx="1066320" cy="577080"/>
          </a:xfrm>
          <a:prstGeom prst="rect">
            <a:avLst/>
          </a:prstGeom>
        </p:spPr>
        <p:txBody>
          <a:bodyPr bIns="45000" lIns="90000" rIns="90000" tIns="45000"/>
          <a:p>
            <a:pPr algn="ctr">
              <a:lnSpc>
                <a:spcPct val="100000"/>
              </a:lnSpc>
            </a:pPr>
            <a:r>
              <a:rPr lang="en-CA" sz="1600">
                <a:solidFill>
                  <a:srgbClr val="000000"/>
                </a:solidFill>
                <a:latin typeface="Arial"/>
              </a:rPr>
              <a:t>Crossbar Interface</a:t>
            </a:r>
            <a:endParaRPr/>
          </a:p>
        </p:txBody>
      </p:sp>
      <p:sp>
        <p:nvSpPr>
          <p:cNvPr id="232" name="Line 42"/>
          <p:cNvSpPr/>
          <p:nvPr/>
        </p:nvSpPr>
        <p:spPr>
          <a:xfrm>
            <a:off x="4495680" y="4419360"/>
            <a:ext cx="380880" cy="0"/>
          </a:xfrm>
          <a:prstGeom prst="line">
            <a:avLst/>
          </a:prstGeom>
          <a:ln w="12600">
            <a:solidFill>
              <a:srgbClr val="000000"/>
            </a:solidFill>
            <a:round/>
            <a:headEnd len="med" type="triangle" w="med"/>
          </a:ln>
        </p:spPr>
      </p:sp>
      <p:sp>
        <p:nvSpPr>
          <p:cNvPr id="233" name="Line 43"/>
          <p:cNvSpPr/>
          <p:nvPr/>
        </p:nvSpPr>
        <p:spPr>
          <a:xfrm>
            <a:off x="4495680" y="2743200"/>
            <a:ext cx="914400" cy="0"/>
          </a:xfrm>
          <a:prstGeom prst="line">
            <a:avLst/>
          </a:prstGeom>
          <a:ln w="12600">
            <a:solidFill>
              <a:srgbClr val="000000"/>
            </a:solidFill>
            <a:round/>
            <a:headEnd len="med" type="triangle" w="med"/>
          </a:ln>
        </p:spPr>
      </p:sp>
      <p:sp>
        <p:nvSpPr>
          <p:cNvPr id="234" name="Line 44"/>
          <p:cNvSpPr/>
          <p:nvPr/>
        </p:nvSpPr>
        <p:spPr>
          <a:xfrm>
            <a:off x="5410080" y="2743200"/>
            <a:ext cx="0" cy="304560"/>
          </a:xfrm>
          <a:prstGeom prst="line">
            <a:avLst/>
          </a:prstGeom>
          <a:ln w="12600">
            <a:solidFill>
              <a:srgbClr val="000000"/>
            </a:solidFill>
            <a:round/>
          </a:ln>
        </p:spPr>
      </p:sp>
      <p:sp>
        <p:nvSpPr>
          <p:cNvPr id="235" name="Line 45"/>
          <p:cNvSpPr/>
          <p:nvPr/>
        </p:nvSpPr>
        <p:spPr>
          <a:xfrm>
            <a:off x="4495680" y="2895480"/>
            <a:ext cx="609480" cy="0"/>
          </a:xfrm>
          <a:prstGeom prst="line">
            <a:avLst/>
          </a:prstGeom>
          <a:ln w="12600">
            <a:solidFill>
              <a:srgbClr val="000000"/>
            </a:solidFill>
            <a:round/>
          </a:ln>
        </p:spPr>
      </p:sp>
      <p:sp>
        <p:nvSpPr>
          <p:cNvPr id="236" name="Line 46"/>
          <p:cNvSpPr/>
          <p:nvPr/>
        </p:nvSpPr>
        <p:spPr>
          <a:xfrm>
            <a:off x="5105160" y="2895480"/>
            <a:ext cx="0" cy="152280"/>
          </a:xfrm>
          <a:prstGeom prst="line">
            <a:avLst/>
          </a:prstGeom>
          <a:ln w="12600">
            <a:solidFill>
              <a:srgbClr val="000000"/>
            </a:solidFill>
            <a:round/>
            <a:tailEnd len="med" type="triangle" w="med"/>
          </a:ln>
        </p:spPr>
      </p:sp>
      <p:sp>
        <p:nvSpPr>
          <p:cNvPr id="237" name="Line 47"/>
          <p:cNvSpPr/>
          <p:nvPr/>
        </p:nvSpPr>
        <p:spPr>
          <a:xfrm flipV="1">
            <a:off x="4038480" y="3276360"/>
            <a:ext cx="0" cy="228600"/>
          </a:xfrm>
          <a:prstGeom prst="line">
            <a:avLst/>
          </a:prstGeom>
          <a:ln w="12600">
            <a:solidFill>
              <a:srgbClr val="000000"/>
            </a:solidFill>
            <a:round/>
            <a:tailEnd len="med" type="triangle" w="med"/>
          </a:ln>
        </p:spPr>
      </p:sp>
      <p:sp>
        <p:nvSpPr>
          <p:cNvPr id="238" name="Line 48"/>
          <p:cNvSpPr/>
          <p:nvPr/>
        </p:nvSpPr>
        <p:spPr>
          <a:xfrm>
            <a:off x="4495680" y="4647960"/>
            <a:ext cx="380880" cy="0"/>
          </a:xfrm>
          <a:prstGeom prst="line">
            <a:avLst/>
          </a:prstGeom>
          <a:ln w="12600">
            <a:solidFill>
              <a:srgbClr val="000000"/>
            </a:solidFill>
            <a:round/>
            <a:headEnd len="med" type="triangle" w="med"/>
          </a:ln>
        </p:spPr>
      </p:sp>
      <p:sp>
        <p:nvSpPr>
          <p:cNvPr id="239" name="Line 49"/>
          <p:cNvSpPr/>
          <p:nvPr/>
        </p:nvSpPr>
        <p:spPr>
          <a:xfrm>
            <a:off x="4495680" y="4876560"/>
            <a:ext cx="380880" cy="0"/>
          </a:xfrm>
          <a:prstGeom prst="line">
            <a:avLst/>
          </a:prstGeom>
          <a:ln w="12600">
            <a:solidFill>
              <a:srgbClr val="000000"/>
            </a:solidFill>
            <a:round/>
            <a:headEnd len="med" type="triangle" w="med"/>
          </a:ln>
        </p:spPr>
      </p:sp>
      <p:sp>
        <p:nvSpPr>
          <p:cNvPr id="240" name="Line 50"/>
          <p:cNvSpPr/>
          <p:nvPr/>
        </p:nvSpPr>
        <p:spPr>
          <a:xfrm>
            <a:off x="4495680" y="5105160"/>
            <a:ext cx="380880" cy="0"/>
          </a:xfrm>
          <a:prstGeom prst="line">
            <a:avLst/>
          </a:prstGeom>
          <a:ln w="12600">
            <a:solidFill>
              <a:srgbClr val="000000"/>
            </a:solidFill>
            <a:round/>
            <a:headEnd len="med" type="triangle" w="med"/>
          </a:ln>
        </p:spPr>
      </p:sp>
      <p:sp>
        <p:nvSpPr>
          <p:cNvPr id="241" name="CustomShape 51"/>
          <p:cNvSpPr/>
          <p:nvPr/>
        </p:nvSpPr>
        <p:spPr>
          <a:xfrm>
            <a:off x="4800600" y="4235400"/>
            <a:ext cx="1066320" cy="333720"/>
          </a:xfrm>
          <a:prstGeom prst="rect">
            <a:avLst/>
          </a:prstGeom>
        </p:spPr>
        <p:txBody>
          <a:bodyPr bIns="45000" lIns="90000" rIns="90000" tIns="45000"/>
          <a:p>
            <a:pPr algn="ctr">
              <a:lnSpc>
                <a:spcPct val="100000"/>
              </a:lnSpc>
            </a:pPr>
            <a:r>
              <a:rPr lang="en-CA" sz="1600">
                <a:solidFill>
                  <a:srgbClr val="000000"/>
                </a:solidFill>
                <a:latin typeface="Arial"/>
              </a:rPr>
              <a:t>Instr type</a:t>
            </a:r>
            <a:endParaRPr/>
          </a:p>
        </p:txBody>
      </p:sp>
      <p:sp>
        <p:nvSpPr>
          <p:cNvPr id="242" name="CustomShape 52"/>
          <p:cNvSpPr/>
          <p:nvPr/>
        </p:nvSpPr>
        <p:spPr>
          <a:xfrm>
            <a:off x="4648320" y="4464000"/>
            <a:ext cx="1752120" cy="333720"/>
          </a:xfrm>
          <a:prstGeom prst="rect">
            <a:avLst/>
          </a:prstGeom>
        </p:spPr>
        <p:txBody>
          <a:bodyPr bIns="45000" lIns="90000" rIns="90000" tIns="45000"/>
          <a:p>
            <a:pPr algn="ctr">
              <a:lnSpc>
                <a:spcPct val="100000"/>
              </a:lnSpc>
            </a:pPr>
            <a:r>
              <a:rPr lang="en-CA" sz="1600">
                <a:solidFill>
                  <a:srgbClr val="000000"/>
                </a:solidFill>
                <a:latin typeface="Arial"/>
              </a:rPr>
              <a:t>Cache misses</a:t>
            </a:r>
            <a:endParaRPr/>
          </a:p>
        </p:txBody>
      </p:sp>
      <p:sp>
        <p:nvSpPr>
          <p:cNvPr id="243" name="CustomShape 53"/>
          <p:cNvSpPr/>
          <p:nvPr/>
        </p:nvSpPr>
        <p:spPr>
          <a:xfrm>
            <a:off x="4495680" y="4692600"/>
            <a:ext cx="2437920" cy="333720"/>
          </a:xfrm>
          <a:prstGeom prst="rect">
            <a:avLst/>
          </a:prstGeom>
        </p:spPr>
        <p:txBody>
          <a:bodyPr bIns="45000" lIns="90000" rIns="90000" tIns="45000"/>
          <a:p>
            <a:pPr algn="ctr">
              <a:lnSpc>
                <a:spcPct val="100000"/>
              </a:lnSpc>
            </a:pPr>
            <a:r>
              <a:rPr lang="en-CA" sz="1600">
                <a:solidFill>
                  <a:srgbClr val="000000"/>
                </a:solidFill>
                <a:latin typeface="Arial"/>
              </a:rPr>
              <a:t>Traps &amp; interrupts</a:t>
            </a:r>
            <a:endParaRPr/>
          </a:p>
        </p:txBody>
      </p:sp>
      <p:sp>
        <p:nvSpPr>
          <p:cNvPr id="244" name="CustomShape 54"/>
          <p:cNvSpPr/>
          <p:nvPr/>
        </p:nvSpPr>
        <p:spPr>
          <a:xfrm>
            <a:off x="4572000" y="4921200"/>
            <a:ext cx="2437920" cy="333720"/>
          </a:xfrm>
          <a:prstGeom prst="rect">
            <a:avLst/>
          </a:prstGeom>
        </p:spPr>
        <p:txBody>
          <a:bodyPr bIns="45000" lIns="90000" rIns="90000" tIns="45000"/>
          <a:p>
            <a:pPr algn="ctr">
              <a:lnSpc>
                <a:spcPct val="100000"/>
              </a:lnSpc>
            </a:pPr>
            <a:r>
              <a:rPr lang="en-CA" sz="1600">
                <a:solidFill>
                  <a:srgbClr val="000000"/>
                </a:solidFill>
                <a:latin typeface="Arial"/>
              </a:rPr>
              <a:t>Resource conflicts</a:t>
            </a:r>
            <a:endParaRPr/>
          </a:p>
        </p:txBody>
      </p:sp>
      <p:sp>
        <p:nvSpPr>
          <p:cNvPr id="245" name="Line 55"/>
          <p:cNvSpPr/>
          <p:nvPr/>
        </p:nvSpPr>
        <p:spPr>
          <a:xfrm flipH="1">
            <a:off x="1295280" y="4647960"/>
            <a:ext cx="2286000" cy="0"/>
          </a:xfrm>
          <a:prstGeom prst="line">
            <a:avLst/>
          </a:prstGeom>
          <a:ln w="12600">
            <a:solidFill>
              <a:srgbClr val="000000"/>
            </a:solidFill>
            <a:round/>
          </a:ln>
        </p:spPr>
      </p:sp>
      <p:sp>
        <p:nvSpPr>
          <p:cNvPr id="246" name="Line 56"/>
          <p:cNvSpPr/>
          <p:nvPr/>
        </p:nvSpPr>
        <p:spPr>
          <a:xfrm flipV="1">
            <a:off x="3047760" y="4114800"/>
            <a:ext cx="0" cy="533160"/>
          </a:xfrm>
          <a:prstGeom prst="line">
            <a:avLst/>
          </a:prstGeom>
          <a:ln w="12600">
            <a:solidFill>
              <a:srgbClr val="000000"/>
            </a:solidFill>
            <a:round/>
            <a:tailEnd len="med" type="triangle" w="med"/>
          </a:ln>
        </p:spPr>
      </p:sp>
      <p:sp>
        <p:nvSpPr>
          <p:cNvPr id="247" name="Line 57"/>
          <p:cNvSpPr/>
          <p:nvPr/>
        </p:nvSpPr>
        <p:spPr>
          <a:xfrm>
            <a:off x="1295280" y="4647960"/>
            <a:ext cx="0" cy="304920"/>
          </a:xfrm>
          <a:prstGeom prst="line">
            <a:avLst/>
          </a:prstGeom>
          <a:ln w="12600">
            <a:solidFill>
              <a:srgbClr val="000000"/>
            </a:solidFill>
            <a:round/>
            <a:tailEnd len="med" type="triangle" w="med"/>
          </a:ln>
        </p:spPr>
      </p:sp>
      <p:sp>
        <p:nvSpPr>
          <p:cNvPr id="248" name="Line 58"/>
          <p:cNvSpPr/>
          <p:nvPr/>
        </p:nvSpPr>
        <p:spPr>
          <a:xfrm flipH="1">
            <a:off x="609480" y="5257800"/>
            <a:ext cx="457200" cy="0"/>
          </a:xfrm>
          <a:prstGeom prst="line">
            <a:avLst/>
          </a:prstGeom>
          <a:ln w="12600">
            <a:solidFill>
              <a:srgbClr val="000000"/>
            </a:solidFill>
            <a:round/>
          </a:ln>
        </p:spPr>
      </p:sp>
      <p:sp>
        <p:nvSpPr>
          <p:cNvPr id="249" name="Line 59"/>
          <p:cNvSpPr/>
          <p:nvPr/>
        </p:nvSpPr>
        <p:spPr>
          <a:xfrm flipV="1">
            <a:off x="609480" y="3657600"/>
            <a:ext cx="0" cy="1600200"/>
          </a:xfrm>
          <a:prstGeom prst="line">
            <a:avLst/>
          </a:prstGeom>
          <a:ln w="12600">
            <a:solidFill>
              <a:srgbClr val="000000"/>
            </a:solidFill>
            <a:round/>
          </a:ln>
        </p:spPr>
      </p:sp>
      <p:sp>
        <p:nvSpPr>
          <p:cNvPr id="250" name="Line 60"/>
          <p:cNvSpPr/>
          <p:nvPr/>
        </p:nvSpPr>
        <p:spPr>
          <a:xfrm>
            <a:off x="609480" y="3657600"/>
            <a:ext cx="228600" cy="0"/>
          </a:xfrm>
          <a:prstGeom prst="line">
            <a:avLst/>
          </a:prstGeom>
          <a:ln w="12600">
            <a:solidFill>
              <a:srgbClr val="000000"/>
            </a:solidFill>
            <a:round/>
            <a:tailEnd len="med" type="triangle" w="med"/>
          </a:ln>
        </p:spPr>
      </p:sp>
      <p:sp>
        <p:nvSpPr>
          <p:cNvPr id="251" name="Line 61"/>
          <p:cNvSpPr/>
          <p:nvPr/>
        </p:nvSpPr>
        <p:spPr>
          <a:xfrm flipH="1">
            <a:off x="1676160" y="5486400"/>
            <a:ext cx="381240" cy="0"/>
          </a:xfrm>
          <a:prstGeom prst="line">
            <a:avLst/>
          </a:prstGeom>
          <a:ln w="12600">
            <a:solidFill>
              <a:srgbClr val="000000"/>
            </a:solidFill>
            <a:round/>
            <a:tailEnd len="med" type="triangle" w="med"/>
          </a:ln>
        </p:spPr>
      </p:sp>
      <p:sp>
        <p:nvSpPr>
          <p:cNvPr id="252" name="Line 62"/>
          <p:cNvSpPr/>
          <p:nvPr/>
        </p:nvSpPr>
        <p:spPr>
          <a:xfrm flipH="1">
            <a:off x="1676160" y="4800600"/>
            <a:ext cx="228600" cy="0"/>
          </a:xfrm>
          <a:prstGeom prst="line">
            <a:avLst/>
          </a:prstGeom>
          <a:ln w="12600">
            <a:solidFill>
              <a:srgbClr val="000000"/>
            </a:solidFill>
            <a:round/>
            <a:tailEnd len="med" type="triangle" w="med"/>
          </a:ln>
        </p:spPr>
      </p:sp>
      <p:sp>
        <p:nvSpPr>
          <p:cNvPr id="253" name="Line 63"/>
          <p:cNvSpPr/>
          <p:nvPr/>
        </p:nvSpPr>
        <p:spPr>
          <a:xfrm flipH="1">
            <a:off x="1676160" y="5029200"/>
            <a:ext cx="228600" cy="0"/>
          </a:xfrm>
          <a:prstGeom prst="line">
            <a:avLst/>
          </a:prstGeom>
          <a:ln w="12600">
            <a:solidFill>
              <a:srgbClr val="000000"/>
            </a:solidFill>
            <a:round/>
            <a:tailEnd len="med" type="triangle" w="med"/>
          </a:ln>
        </p:spPr>
      </p:sp>
      <p:sp>
        <p:nvSpPr>
          <p:cNvPr id="254" name="Line 64"/>
          <p:cNvSpPr/>
          <p:nvPr/>
        </p:nvSpPr>
        <p:spPr>
          <a:xfrm flipH="1">
            <a:off x="1676160" y="5257800"/>
            <a:ext cx="228600" cy="0"/>
          </a:xfrm>
          <a:prstGeom prst="line">
            <a:avLst/>
          </a:prstGeom>
          <a:ln w="12600">
            <a:solidFill>
              <a:srgbClr val="000000"/>
            </a:solidFill>
            <a:round/>
            <a:tailEnd len="med" type="triangle" w="med"/>
          </a:ln>
        </p:spPr>
      </p:sp>
      <p:sp>
        <p:nvSpPr>
          <p:cNvPr id="255" name="Line 65"/>
          <p:cNvSpPr/>
          <p:nvPr/>
        </p:nvSpPr>
        <p:spPr>
          <a:xfrm>
            <a:off x="1904760" y="4800600"/>
            <a:ext cx="0" cy="685800"/>
          </a:xfrm>
          <a:prstGeom prst="line">
            <a:avLst/>
          </a:prstGeom>
          <a:ln w="12600">
            <a:solidFill>
              <a:srgbClr val="000000"/>
            </a:solidFill>
            <a:round/>
          </a:ln>
        </p:spPr>
      </p:sp>
      <p:sp>
        <p:nvSpPr>
          <p:cNvPr id="256" name="Line 66"/>
          <p:cNvSpPr/>
          <p:nvPr/>
        </p:nvSpPr>
        <p:spPr>
          <a:xfrm>
            <a:off x="2590560" y="3581280"/>
            <a:ext cx="228600" cy="0"/>
          </a:xfrm>
          <a:prstGeom prst="line">
            <a:avLst/>
          </a:prstGeom>
          <a:ln w="12600">
            <a:solidFill>
              <a:srgbClr val="000000"/>
            </a:solidFill>
            <a:round/>
            <a:tailEnd len="med" type="triangle" w="med"/>
          </a:ln>
        </p:spPr>
      </p:sp>
      <p:sp>
        <p:nvSpPr>
          <p:cNvPr id="257" name="Line 67"/>
          <p:cNvSpPr/>
          <p:nvPr/>
        </p:nvSpPr>
        <p:spPr>
          <a:xfrm>
            <a:off x="2590560" y="3809880"/>
            <a:ext cx="228600" cy="0"/>
          </a:xfrm>
          <a:prstGeom prst="line">
            <a:avLst/>
          </a:prstGeom>
          <a:ln w="12600">
            <a:solidFill>
              <a:srgbClr val="000000"/>
            </a:solidFill>
            <a:round/>
            <a:tailEnd len="med" type="triangle" w="med"/>
          </a:ln>
        </p:spPr>
      </p:sp>
      <p:sp>
        <p:nvSpPr>
          <p:cNvPr id="258" name="Line 68"/>
          <p:cNvSpPr/>
          <p:nvPr/>
        </p:nvSpPr>
        <p:spPr>
          <a:xfrm>
            <a:off x="2590560" y="4038480"/>
            <a:ext cx="228600" cy="0"/>
          </a:xfrm>
          <a:prstGeom prst="line">
            <a:avLst/>
          </a:prstGeom>
          <a:ln w="12600">
            <a:solidFill>
              <a:srgbClr val="000000"/>
            </a:solidFill>
            <a:round/>
            <a:tailEnd len="med" type="triangle" w="med"/>
          </a:ln>
        </p:spPr>
      </p:sp>
      <p:sp>
        <p:nvSpPr>
          <p:cNvPr id="259" name="Line 69"/>
          <p:cNvSpPr/>
          <p:nvPr/>
        </p:nvSpPr>
        <p:spPr>
          <a:xfrm>
            <a:off x="2590560" y="2895480"/>
            <a:ext cx="228600" cy="0"/>
          </a:xfrm>
          <a:prstGeom prst="line">
            <a:avLst/>
          </a:prstGeom>
          <a:ln w="12600">
            <a:solidFill>
              <a:srgbClr val="000000"/>
            </a:solidFill>
            <a:round/>
            <a:tailEnd len="med" type="triangle" w="med"/>
          </a:ln>
        </p:spPr>
      </p:sp>
      <p:sp>
        <p:nvSpPr>
          <p:cNvPr id="260" name="Line 70"/>
          <p:cNvSpPr/>
          <p:nvPr/>
        </p:nvSpPr>
        <p:spPr>
          <a:xfrm>
            <a:off x="2590560" y="3124080"/>
            <a:ext cx="228600" cy="0"/>
          </a:xfrm>
          <a:prstGeom prst="line">
            <a:avLst/>
          </a:prstGeom>
          <a:ln w="12600">
            <a:solidFill>
              <a:srgbClr val="000000"/>
            </a:solidFill>
            <a:round/>
            <a:tailEnd len="med" type="triangle" w="med"/>
          </a:ln>
        </p:spPr>
      </p:sp>
      <p:sp>
        <p:nvSpPr>
          <p:cNvPr id="261" name="Line 71"/>
          <p:cNvSpPr/>
          <p:nvPr/>
        </p:nvSpPr>
        <p:spPr>
          <a:xfrm>
            <a:off x="2590560" y="2666880"/>
            <a:ext cx="228600" cy="0"/>
          </a:xfrm>
          <a:prstGeom prst="line">
            <a:avLst/>
          </a:prstGeom>
          <a:ln w="12600">
            <a:solidFill>
              <a:srgbClr val="000000"/>
            </a:solidFill>
            <a:round/>
            <a:tailEnd len="med" type="triangle" w="med"/>
          </a:ln>
        </p:spPr>
      </p:sp>
      <p:sp>
        <p:nvSpPr>
          <p:cNvPr id="262" name="Line 72"/>
          <p:cNvSpPr/>
          <p:nvPr/>
        </p:nvSpPr>
        <p:spPr>
          <a:xfrm>
            <a:off x="2590560" y="2666880"/>
            <a:ext cx="0" cy="685800"/>
          </a:xfrm>
          <a:prstGeom prst="line">
            <a:avLst/>
          </a:prstGeom>
          <a:ln w="12600">
            <a:solidFill>
              <a:srgbClr val="000000"/>
            </a:solidFill>
            <a:round/>
          </a:ln>
        </p:spPr>
      </p:sp>
      <p:sp>
        <p:nvSpPr>
          <p:cNvPr id="263" name="Line 73"/>
          <p:cNvSpPr/>
          <p:nvPr/>
        </p:nvSpPr>
        <p:spPr>
          <a:xfrm>
            <a:off x="2590560" y="4190760"/>
            <a:ext cx="228600" cy="0"/>
          </a:xfrm>
          <a:prstGeom prst="line">
            <a:avLst/>
          </a:prstGeom>
          <a:ln w="12600">
            <a:solidFill>
              <a:srgbClr val="000000"/>
            </a:solidFill>
            <a:round/>
            <a:tailEnd len="med" type="triangle" w="med"/>
          </a:ln>
        </p:spPr>
      </p:sp>
      <p:sp>
        <p:nvSpPr>
          <p:cNvPr id="264" name="Line 74"/>
          <p:cNvSpPr/>
          <p:nvPr/>
        </p:nvSpPr>
        <p:spPr>
          <a:xfrm>
            <a:off x="2589840" y="3353400"/>
            <a:ext cx="1440" cy="838080"/>
          </a:xfrm>
          <a:prstGeom prst="line">
            <a:avLst/>
          </a:prstGeom>
          <a:ln w="12600">
            <a:solidFill>
              <a:srgbClr val="000000"/>
            </a:solidFill>
            <a:round/>
          </a:ln>
        </p:spPr>
      </p:sp>
      <p:sp>
        <p:nvSpPr>
          <p:cNvPr id="265" name="Line 75"/>
          <p:cNvSpPr/>
          <p:nvPr/>
        </p:nvSpPr>
        <p:spPr>
          <a:xfrm flipH="1">
            <a:off x="1676160" y="5715000"/>
            <a:ext cx="228600" cy="0"/>
          </a:xfrm>
          <a:prstGeom prst="line">
            <a:avLst/>
          </a:prstGeom>
          <a:ln w="12600">
            <a:solidFill>
              <a:srgbClr val="000000"/>
            </a:solidFill>
            <a:round/>
            <a:tailEnd len="med" type="triangle" w="med"/>
          </a:ln>
        </p:spPr>
      </p:sp>
      <p:sp>
        <p:nvSpPr>
          <p:cNvPr id="266" name="Line 76"/>
          <p:cNvSpPr/>
          <p:nvPr/>
        </p:nvSpPr>
        <p:spPr>
          <a:xfrm flipH="1">
            <a:off x="1676160" y="5943600"/>
            <a:ext cx="228600" cy="0"/>
          </a:xfrm>
          <a:prstGeom prst="line">
            <a:avLst/>
          </a:prstGeom>
          <a:ln w="12600">
            <a:solidFill>
              <a:srgbClr val="000000"/>
            </a:solidFill>
            <a:round/>
            <a:tailEnd len="med" type="triangle" w="med"/>
          </a:ln>
        </p:spPr>
      </p:sp>
      <p:sp>
        <p:nvSpPr>
          <p:cNvPr id="267" name="Line 77"/>
          <p:cNvSpPr/>
          <p:nvPr/>
        </p:nvSpPr>
        <p:spPr>
          <a:xfrm flipH="1">
            <a:off x="1676160" y="6172200"/>
            <a:ext cx="228600" cy="0"/>
          </a:xfrm>
          <a:prstGeom prst="line">
            <a:avLst/>
          </a:prstGeom>
          <a:ln w="12600">
            <a:solidFill>
              <a:srgbClr val="000000"/>
            </a:solidFill>
            <a:round/>
            <a:tailEnd len="med" type="triangle" w="med"/>
          </a:ln>
        </p:spPr>
      </p:sp>
      <p:sp>
        <p:nvSpPr>
          <p:cNvPr id="268" name="Line 78"/>
          <p:cNvSpPr/>
          <p:nvPr/>
        </p:nvSpPr>
        <p:spPr>
          <a:xfrm>
            <a:off x="1904760" y="5715000"/>
            <a:ext cx="0" cy="685800"/>
          </a:xfrm>
          <a:prstGeom prst="line">
            <a:avLst/>
          </a:prstGeom>
          <a:ln w="12600">
            <a:solidFill>
              <a:srgbClr val="000000"/>
            </a:solidFill>
            <a:round/>
          </a:ln>
        </p:spPr>
      </p:sp>
      <p:sp>
        <p:nvSpPr>
          <p:cNvPr id="269" name="Line 79"/>
          <p:cNvSpPr/>
          <p:nvPr/>
        </p:nvSpPr>
        <p:spPr>
          <a:xfrm flipH="1">
            <a:off x="1676160" y="6400800"/>
            <a:ext cx="228600" cy="0"/>
          </a:xfrm>
          <a:prstGeom prst="line">
            <a:avLst/>
          </a:prstGeom>
          <a:ln w="12600">
            <a:solidFill>
              <a:srgbClr val="000000"/>
            </a:solidFill>
            <a:round/>
            <a:tailEnd len="med" type="triangle" w="med"/>
          </a:ln>
        </p:spPr>
      </p:sp>
      <p:sp>
        <p:nvSpPr>
          <p:cNvPr id="270" name="Line 80"/>
          <p:cNvSpPr/>
          <p:nvPr/>
        </p:nvSpPr>
        <p:spPr>
          <a:xfrm>
            <a:off x="1904040" y="5487120"/>
            <a:ext cx="1440" cy="228600"/>
          </a:xfrm>
          <a:prstGeom prst="line">
            <a:avLst/>
          </a:prstGeom>
          <a:ln w="12600">
            <a:solidFill>
              <a:srgbClr val="000000"/>
            </a:solidFill>
            <a:round/>
          </a:ln>
        </p:spPr>
      </p:sp>
      <p:sp>
        <p:nvSpPr>
          <p:cNvPr id="271" name="TextShape 81"/>
          <p:cNvSpPr txBox="1"/>
          <p:nvPr/>
        </p:nvSpPr>
        <p:spPr>
          <a:xfrm>
            <a:off x="0" y="0"/>
            <a:ext cx="-11796840" cy="-11796840"/>
          </a:xfrm>
          <a:prstGeom prst="rect">
            <a:avLst/>
          </a:prstGeom>
        </p:spPr>
        <p:txBody>
          <a:bodyPr bIns="45000" lIns="90000" rIns="90000" tIns="45000"/>
          <a:p>
            <a:pPr>
              <a:lnSpc>
                <a:spcPct val="100000"/>
              </a:lnSpc>
            </a:pPr>
            <a:fld id="{A16191E1-5181-4181-B101-F171F1D19111}" type="slidenum">
              <a:rPr lang="en-CA">
                <a:solidFill>
                  <a:srgbClr val="000000"/>
                </a:solidFill>
                <a:latin typeface="Arial"/>
              </a:rPr>
              <a:t>&lt;number&gt;</a:t>
            </a:fld>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2" name="TextShape 1"/>
          <p:cNvSpPr txBox="1"/>
          <p:nvPr/>
        </p:nvSpPr>
        <p:spPr>
          <a:xfrm>
            <a:off x="228600" y="152280"/>
            <a:ext cx="8152920" cy="1196280"/>
          </a:xfrm>
          <a:prstGeom prst="rect">
            <a:avLst/>
          </a:prstGeom>
        </p:spPr>
        <p:txBody>
          <a:bodyPr bIns="25560" lIns="63360" rIns="63360" tIns="25560"/>
          <a:p>
            <a:pPr>
              <a:lnSpc>
                <a:spcPct val="87000"/>
              </a:lnSpc>
            </a:pPr>
            <a:r>
              <a:rPr b="1" lang="en-US" sz="2800">
                <a:solidFill>
                  <a:srgbClr val="063de8"/>
                </a:solidFill>
                <a:latin typeface="Arial"/>
              </a:rPr>
              <a:t>Simultaneous Multithreading (SMT)</a:t>
            </a:r>
            <a:endParaRPr/>
          </a:p>
        </p:txBody>
      </p:sp>
      <p:sp>
        <p:nvSpPr>
          <p:cNvPr id="273" name="TextShape 2"/>
          <p:cNvSpPr txBox="1"/>
          <p:nvPr/>
        </p:nvSpPr>
        <p:spPr>
          <a:xfrm>
            <a:off x="533520" y="762120"/>
            <a:ext cx="8152920" cy="4788360"/>
          </a:xfrm>
          <a:prstGeom prst="rect">
            <a:avLst/>
          </a:prstGeom>
        </p:spPr>
        <p:txBody>
          <a:bodyPr bIns="25560" lIns="63360" rIns="63360" tIns="25560"/>
          <a:p>
            <a:pPr>
              <a:lnSpc>
                <a:spcPct val="100000"/>
              </a:lnSpc>
              <a:buSzPct val="75000"/>
              <a:buFont charset="2" typeface="Wingdings"/>
              <a:buChar char=""/>
            </a:pPr>
            <a:r>
              <a:rPr lang="en-US" sz="2400">
                <a:solidFill>
                  <a:srgbClr val="000000"/>
                </a:solidFill>
                <a:latin typeface="Arial"/>
              </a:rPr>
              <a:t>A variation on multithreading that uses the resources of a multiple-issue, dynamically scheduled processor (superscalar) to exploit </a:t>
            </a:r>
            <a:r>
              <a:rPr b="1" lang="en-US" sz="2400">
                <a:solidFill>
                  <a:srgbClr val="000000"/>
                </a:solidFill>
                <a:latin typeface="Arial"/>
              </a:rPr>
              <a:t>both ILP and TLP</a:t>
            </a:r>
            <a:endParaRPr/>
          </a:p>
          <a:p>
            <a:pPr lvl="1">
              <a:lnSpc>
                <a:spcPct val="100000"/>
              </a:lnSpc>
              <a:buSzPct val="75000"/>
              <a:buFont charset="2" typeface="Monotype Sorts"/>
              <a:buChar char=""/>
            </a:pPr>
            <a:r>
              <a:rPr lang="en-US" sz="2000">
                <a:solidFill>
                  <a:srgbClr val="000000"/>
                </a:solidFill>
                <a:latin typeface="Arial"/>
              </a:rPr>
              <a:t>Most SS processors have more functional unit parallelism than a single thread can effectively use</a:t>
            </a:r>
            <a:endParaRPr/>
          </a:p>
          <a:p>
            <a:pPr lvl="1">
              <a:lnSpc>
                <a:spcPct val="100000"/>
              </a:lnSpc>
              <a:buSzPct val="75000"/>
              <a:buFont charset="2" typeface="Monotype Sorts"/>
              <a:buChar char=""/>
            </a:pPr>
            <a:r>
              <a:rPr lang="en-US" sz="2000">
                <a:solidFill>
                  <a:srgbClr val="000000"/>
                </a:solidFill>
                <a:latin typeface="Arial"/>
              </a:rPr>
              <a:t>With register renaming and dynamic scheduling, multiple instructions from independent threads can be issued without regard to dependencies among them</a:t>
            </a:r>
            <a:endParaRPr/>
          </a:p>
          <a:p>
            <a:pPr lvl="1">
              <a:buSzPct val="75000"/>
              <a:buFont charset="2" typeface="Monotype Sorts"/>
              <a:buChar char=""/>
            </a:pPr>
            <a:r>
              <a:rPr lang="en-US">
                <a:solidFill>
                  <a:srgbClr val="000000"/>
                </a:solidFill>
                <a:latin typeface="Arial"/>
              </a:rPr>
              <a:t>Need separate rename tables (RUUs) for each thread or need to be able to indicate which thread the entry belongs to</a:t>
            </a:r>
            <a:endParaRPr/>
          </a:p>
          <a:p>
            <a:pPr lvl="1">
              <a:buSzPct val="75000"/>
              <a:buFont charset="2" typeface="Monotype Sorts"/>
              <a:buChar char=""/>
            </a:pPr>
            <a:r>
              <a:rPr lang="en-US">
                <a:solidFill>
                  <a:srgbClr val="000000"/>
                </a:solidFill>
                <a:latin typeface="Arial"/>
              </a:rPr>
              <a:t>Need the capability to commit from multiple threads in one cycle</a:t>
            </a:r>
            <a:endParaRPr/>
          </a:p>
          <a:p>
            <a:pPr>
              <a:lnSpc>
                <a:spcPct val="100000"/>
              </a:lnSpc>
            </a:pPr>
            <a:endParaRPr/>
          </a:p>
          <a:p>
            <a:pPr>
              <a:lnSpc>
                <a:spcPct val="100000"/>
              </a:lnSpc>
              <a:buSzPct val="75000"/>
              <a:buFont charset="2" typeface="Wingdings"/>
              <a:buChar char=""/>
            </a:pPr>
            <a:r>
              <a:rPr lang="en-US" sz="2400">
                <a:solidFill>
                  <a:srgbClr val="000000"/>
                </a:solidFill>
                <a:latin typeface="Arial"/>
              </a:rPr>
              <a:t>Intel’s Pentium 4 SMT is called </a:t>
            </a:r>
            <a:r>
              <a:rPr lang="en-US" sz="2400">
                <a:solidFill>
                  <a:srgbClr val="fc0128"/>
                </a:solidFill>
                <a:latin typeface="Arial"/>
              </a:rPr>
              <a:t>hyperthreading</a:t>
            </a:r>
            <a:endParaRPr/>
          </a:p>
          <a:p>
            <a:pPr lvl="1">
              <a:lnSpc>
                <a:spcPct val="100000"/>
              </a:lnSpc>
              <a:buSzPct val="75000"/>
              <a:buFont charset="2" typeface="Monotype Sorts"/>
              <a:buChar char=""/>
            </a:pPr>
            <a:r>
              <a:rPr lang="en-US" sz="2000">
                <a:solidFill>
                  <a:srgbClr val="000000"/>
                </a:solidFill>
                <a:latin typeface="Arial"/>
              </a:rPr>
              <a:t>Supports just two threads (doubles the architecture state)</a:t>
            </a:r>
            <a:endParaRPr/>
          </a:p>
        </p:txBody>
      </p:sp>
      <p:sp>
        <p:nvSpPr>
          <p:cNvPr id="274" name="TextShape 3"/>
          <p:cNvSpPr txBox="1"/>
          <p:nvPr/>
        </p:nvSpPr>
        <p:spPr>
          <a:xfrm>
            <a:off x="0" y="0"/>
            <a:ext cx="-11796840" cy="-11796840"/>
          </a:xfrm>
          <a:prstGeom prst="rect">
            <a:avLst/>
          </a:prstGeom>
        </p:spPr>
        <p:txBody>
          <a:bodyPr bIns="45000" lIns="90000" rIns="90000" tIns="45000"/>
          <a:p>
            <a:pPr>
              <a:lnSpc>
                <a:spcPct val="100000"/>
              </a:lnSpc>
            </a:pPr>
            <a:fld id="{3181B181-91D1-4121-8191-71C131718171}" type="slidenum">
              <a:rPr lang="en-CA">
                <a:solidFill>
                  <a:srgbClr val="000000"/>
                </a:solidFill>
                <a:latin typeface="Arial"/>
              </a:rPr>
              <a:t>&lt;number&gt;</a:t>
            </a:fld>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75" name="Picture 11"/>
          <p:cNvPicPr/>
          <p:nvPr/>
        </p:nvPicPr>
        <p:blipFill>
          <a:blip r:embed="rId1"/>
          <a:stretch>
            <a:fillRect/>
          </a:stretch>
        </p:blipFill>
        <p:spPr>
          <a:xfrm>
            <a:off x="457200" y="990720"/>
            <a:ext cx="8152920" cy="5409720"/>
          </a:xfrm>
          <a:prstGeom prst="rect">
            <a:avLst/>
          </a:prstGeom>
        </p:spPr>
      </p:pic>
      <p:sp>
        <p:nvSpPr>
          <p:cNvPr id="276" name="CustomShape 1"/>
          <p:cNvSpPr/>
          <p:nvPr/>
        </p:nvSpPr>
        <p:spPr>
          <a:xfrm>
            <a:off x="380880" y="152280"/>
            <a:ext cx="8152920" cy="421920"/>
          </a:xfrm>
          <a:prstGeom prst="rect">
            <a:avLst/>
          </a:prstGeom>
        </p:spPr>
        <p:txBody>
          <a:bodyPr bIns="25560" lIns="63360" rIns="63360" tIns="25560"/>
          <a:p>
            <a:pPr>
              <a:lnSpc>
                <a:spcPct val="87000"/>
              </a:lnSpc>
            </a:pPr>
            <a:r>
              <a:rPr b="1" lang="en-CA" sz="2800">
                <a:solidFill>
                  <a:srgbClr val="063de8"/>
                </a:solidFill>
                <a:latin typeface="Arial"/>
              </a:rPr>
              <a:t>Threading on a 4-way SS Processor Example</a:t>
            </a:r>
            <a:endParaRPr/>
          </a:p>
        </p:txBody>
      </p:sp>
      <p:sp>
        <p:nvSpPr>
          <p:cNvPr id="277" name="TextShape 2"/>
          <p:cNvSpPr txBox="1"/>
          <p:nvPr/>
        </p:nvSpPr>
        <p:spPr>
          <a:xfrm>
            <a:off x="0" y="0"/>
            <a:ext cx="-11796840" cy="-11796840"/>
          </a:xfrm>
          <a:prstGeom prst="rect">
            <a:avLst/>
          </a:prstGeom>
        </p:spPr>
        <p:txBody>
          <a:bodyPr bIns="45000" lIns="90000" rIns="90000" tIns="45000"/>
          <a:p>
            <a:pPr>
              <a:lnSpc>
                <a:spcPct val="100000"/>
              </a:lnSpc>
            </a:pPr>
            <a:fld id="{2131E161-81C1-41A1-A1A1-91A101D19181}" type="slidenum">
              <a:rPr lang="en-CA">
                <a:solidFill>
                  <a:srgbClr val="000000"/>
                </a:solidFill>
                <a:latin typeface="Arial"/>
              </a:rPr>
              <a:t>&lt;number&gt;</a:t>
            </a:fld>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8" name="TextShape 1"/>
          <p:cNvSpPr txBox="1"/>
          <p:nvPr/>
        </p:nvSpPr>
        <p:spPr>
          <a:xfrm>
            <a:off x="6553080" y="6248520"/>
            <a:ext cx="1904760" cy="456840"/>
          </a:xfrm>
          <a:prstGeom prst="rect">
            <a:avLst/>
          </a:prstGeom>
        </p:spPr>
        <p:txBody>
          <a:bodyPr bIns="45000" lIns="90000" rIns="90000" tIns="45000"/>
          <a:p>
            <a:pPr>
              <a:lnSpc>
                <a:spcPct val="100000"/>
              </a:lnSpc>
            </a:pPr>
            <a:fld id="{6161A131-3161-41D1-9111-2181713101A1}" type="slidenum">
              <a:rPr lang="en-CA">
                <a:solidFill>
                  <a:srgbClr val="000000"/>
                </a:solidFill>
                <a:latin typeface="Arial"/>
              </a:rPr>
              <a:t>&lt;number&gt;</a:t>
            </a:fld>
            <a:endParaRPr/>
          </a:p>
        </p:txBody>
      </p:sp>
      <p:sp>
        <p:nvSpPr>
          <p:cNvPr id="279" name="TextShape 2"/>
          <p:cNvSpPr txBox="1"/>
          <p:nvPr/>
        </p:nvSpPr>
        <p:spPr>
          <a:xfrm>
            <a:off x="304920" y="304920"/>
            <a:ext cx="7673760" cy="1196280"/>
          </a:xfrm>
          <a:prstGeom prst="rect">
            <a:avLst/>
          </a:prstGeom>
        </p:spPr>
        <p:txBody>
          <a:bodyPr bIns="25560" lIns="63360" rIns="63360" tIns="25560"/>
          <a:p>
            <a:pPr>
              <a:lnSpc>
                <a:spcPct val="87000"/>
              </a:lnSpc>
            </a:pPr>
            <a:r>
              <a:rPr b="1" lang="en-US" sz="2800">
                <a:solidFill>
                  <a:srgbClr val="063de8"/>
                </a:solidFill>
                <a:latin typeface="Arial"/>
              </a:rPr>
              <a:t>Microprocessor Comparison</a:t>
            </a:r>
            <a:endParaRPr/>
          </a:p>
        </p:txBody>
      </p:sp>
      <p:graphicFrame>
        <p:nvGraphicFramePr>
          <p:cNvPr id="280" name="Table 3"/>
          <p:cNvGraphicFramePr/>
          <p:nvPr/>
        </p:nvGraphicFramePr>
        <p:xfrm>
          <a:off x="228600" y="1066680"/>
          <a:ext cx="8762760" cy="5135040"/>
        </p:xfrm>
        <a:graphic>
          <a:graphicData uri="http://schemas.openxmlformats.org/drawingml/2006/table">
            <a:tbl>
              <a:tblPr/>
              <a:tblGrid>
                <a:gridCol w="2636640"/>
                <a:gridCol w="1628280"/>
                <a:gridCol w="1366560"/>
                <a:gridCol w="1431000"/>
                <a:gridCol w="1700280"/>
              </a:tblGrid>
              <a:tr h="289080">
                <a:tc>
                  <a:txBody>
                    <a:bodyPr anchor="b" bIns="0" tIns="45360" wrap="none"/>
                    <a:p>
                      <a:pPr>
                        <a:lnSpc>
                          <a:spcPct val="100000"/>
                        </a:lnSpc>
                      </a:pPr>
                      <a:r>
                        <a:rPr lang="en-CA" sz="1400">
                          <a:solidFill>
                            <a:srgbClr val="000000"/>
                          </a:solidFill>
                          <a:latin typeface="Arial"/>
                        </a:rPr>
                        <a:t>Processor</a:t>
                      </a:r>
                      <a:endParaRPr/>
                    </a:p>
                  </a:txBody>
                  <a:tcPr/>
                </a:tc>
                <a:tc>
                  <a:txBody>
                    <a:bodyPr anchor="b" bIns="0" tIns="45360" wrap="none"/>
                    <a:p>
                      <a:pPr algn="ctr">
                        <a:lnSpc>
                          <a:spcPct val="100000"/>
                        </a:lnSpc>
                      </a:pPr>
                      <a:r>
                        <a:rPr lang="en-CA" sz="1600">
                          <a:solidFill>
                            <a:srgbClr val="000000"/>
                          </a:solidFill>
                          <a:latin typeface="Arial"/>
                        </a:rPr>
                        <a:t>SUN T1</a:t>
                      </a:r>
                      <a:endParaRPr/>
                    </a:p>
                  </a:txBody>
                  <a:tcPr/>
                </a:tc>
                <a:tc>
                  <a:txBody>
                    <a:bodyPr anchor="b" bIns="0" tIns="45360" wrap="none"/>
                    <a:p>
                      <a:pPr algn="ctr">
                        <a:lnSpc>
                          <a:spcPct val="100000"/>
                        </a:lnSpc>
                      </a:pPr>
                      <a:r>
                        <a:rPr lang="en-CA" sz="1600">
                          <a:solidFill>
                            <a:srgbClr val="000000"/>
                          </a:solidFill>
                          <a:latin typeface="Arial"/>
                        </a:rPr>
                        <a:t>Opteron</a:t>
                      </a:r>
                      <a:endParaRPr/>
                    </a:p>
                  </a:txBody>
                  <a:tcPr/>
                </a:tc>
                <a:tc>
                  <a:txBody>
                    <a:bodyPr anchor="b" bIns="0" tIns="45360" wrap="none"/>
                    <a:p>
                      <a:pPr algn="ctr">
                        <a:lnSpc>
                          <a:spcPct val="100000"/>
                        </a:lnSpc>
                      </a:pPr>
                      <a:r>
                        <a:rPr lang="en-CA" sz="1600">
                          <a:solidFill>
                            <a:srgbClr val="000000"/>
                          </a:solidFill>
                          <a:latin typeface="Arial"/>
                        </a:rPr>
                        <a:t>Pentium D</a:t>
                      </a:r>
                      <a:endParaRPr/>
                    </a:p>
                  </a:txBody>
                  <a:tcPr/>
                </a:tc>
                <a:tc>
                  <a:txBody>
                    <a:bodyPr anchor="b" bIns="0" tIns="45360" wrap="none"/>
                    <a:p>
                      <a:pPr algn="ctr">
                        <a:lnSpc>
                          <a:spcPct val="100000"/>
                        </a:lnSpc>
                      </a:pPr>
                      <a:r>
                        <a:rPr lang="en-CA" sz="1600">
                          <a:solidFill>
                            <a:srgbClr val="000000"/>
                          </a:solidFill>
                          <a:latin typeface="Arial"/>
                        </a:rPr>
                        <a:t>IBM Power 5</a:t>
                      </a:r>
                      <a:endParaRPr/>
                    </a:p>
                  </a:txBody>
                  <a:tcPr/>
                </a:tc>
              </a:tr>
              <a:tr h="411480">
                <a:tc>
                  <a:txBody>
                    <a:bodyPr anchor="b" bIns="0" tIns="45360" wrap="none"/>
                    <a:p>
                      <a:pPr>
                        <a:lnSpc>
                          <a:spcPct val="100000"/>
                        </a:lnSpc>
                      </a:pPr>
                      <a:r>
                        <a:rPr lang="en-CA" sz="2000">
                          <a:solidFill>
                            <a:srgbClr val="000000"/>
                          </a:solidFill>
                          <a:latin typeface="Arial"/>
                        </a:rPr>
                        <a:t>Cores</a:t>
                      </a:r>
                      <a:endParaRPr/>
                    </a:p>
                  </a:txBody>
                  <a:tcPr/>
                </a:tc>
                <a:tc>
                  <a:txBody>
                    <a:bodyPr anchor="b" bIns="0" tIns="45360" wrap="none"/>
                    <a:p>
                      <a:pPr algn="ctr">
                        <a:lnSpc>
                          <a:spcPct val="100000"/>
                        </a:lnSpc>
                      </a:pPr>
                      <a:r>
                        <a:rPr b="1" lang="en-CA" sz="2400">
                          <a:solidFill>
                            <a:srgbClr val="0332b7"/>
                          </a:solidFill>
                          <a:latin typeface="Arial"/>
                        </a:rPr>
                        <a:t>8</a:t>
                      </a:r>
                      <a:endParaRPr/>
                    </a:p>
                  </a:txBody>
                  <a:tcPr/>
                </a:tc>
                <a:tc>
                  <a:txBody>
                    <a:bodyPr anchor="b" bIns="0" tIns="45360" wrap="none"/>
                    <a:p>
                      <a:pPr algn="ctr">
                        <a:lnSpc>
                          <a:spcPct val="100000"/>
                        </a:lnSpc>
                      </a:pPr>
                      <a:r>
                        <a:rPr lang="en-CA" sz="2400">
                          <a:solidFill>
                            <a:srgbClr val="000000"/>
                          </a:solidFill>
                          <a:latin typeface="Arial"/>
                        </a:rPr>
                        <a:t>2</a:t>
                      </a:r>
                      <a:endParaRPr/>
                    </a:p>
                  </a:txBody>
                  <a:tcPr/>
                </a:tc>
                <a:tc>
                  <a:txBody>
                    <a:bodyPr anchor="b" bIns="0" tIns="45360" wrap="none"/>
                    <a:p>
                      <a:pPr algn="ctr">
                        <a:lnSpc>
                          <a:spcPct val="100000"/>
                        </a:lnSpc>
                      </a:pPr>
                      <a:r>
                        <a:rPr lang="en-CA" sz="2400">
                          <a:solidFill>
                            <a:srgbClr val="000000"/>
                          </a:solidFill>
                          <a:latin typeface="Arial"/>
                        </a:rPr>
                        <a:t>2</a:t>
                      </a:r>
                      <a:endParaRPr/>
                    </a:p>
                  </a:txBody>
                  <a:tcPr/>
                </a:tc>
                <a:tc>
                  <a:txBody>
                    <a:bodyPr anchor="b" bIns="0" tIns="45360" wrap="none"/>
                    <a:p>
                      <a:pPr algn="ctr">
                        <a:lnSpc>
                          <a:spcPct val="100000"/>
                        </a:lnSpc>
                      </a:pPr>
                      <a:r>
                        <a:rPr lang="en-CA" sz="2400">
                          <a:solidFill>
                            <a:srgbClr val="000000"/>
                          </a:solidFill>
                          <a:latin typeface="Arial"/>
                        </a:rPr>
                        <a:t>2</a:t>
                      </a:r>
                      <a:endParaRPr/>
                    </a:p>
                  </a:txBody>
                  <a:tcPr/>
                </a:tc>
              </a:tr>
              <a:tr h="563760">
                <a:tc>
                  <a:txBody>
                    <a:bodyPr anchor="b" bIns="0" tIns="45360" wrap="none"/>
                    <a:p>
                      <a:pPr>
                        <a:lnSpc>
                          <a:spcPct val="100000"/>
                        </a:lnSpc>
                      </a:pPr>
                      <a:r>
                        <a:rPr lang="en-CA" sz="2000">
                          <a:solidFill>
                            <a:srgbClr val="000000"/>
                          </a:solidFill>
                          <a:latin typeface="Arial"/>
                        </a:rPr>
                        <a:t>Instruction issues</a:t>
                      </a:r>
                      <a:r>
                        <a:rPr lang="en-CA" sz="1400">
                          <a:solidFill>
                            <a:srgbClr val="000000"/>
                          </a:solidFill>
                          <a:latin typeface="Arial"/>
                        </a:rPr>
                        <a:t> </a:t>
                      </a:r>
                      <a:r>
                        <a:rPr lang="en-CA" sz="1400">
                          <a:solidFill>
                            <a:srgbClr val="000000"/>
                          </a:solidFill>
                          <a:latin typeface="Arial"/>
                        </a:rPr>
                        <a:t>
</a:t>
                      </a:r>
                      <a:r>
                        <a:rPr lang="en-CA" sz="1400">
                          <a:solidFill>
                            <a:srgbClr val="000000"/>
                          </a:solidFill>
                          <a:latin typeface="Arial"/>
                        </a:rPr>
                        <a:t>/ clock / core</a:t>
                      </a:r>
                      <a:endParaRPr/>
                    </a:p>
                  </a:txBody>
                  <a:tcPr/>
                </a:tc>
                <a:tc>
                  <a:txBody>
                    <a:bodyPr anchor="b" bIns="0" tIns="45360" wrap="none"/>
                    <a:p>
                      <a:pPr algn="ctr">
                        <a:lnSpc>
                          <a:spcPct val="100000"/>
                        </a:lnSpc>
                      </a:pPr>
                      <a:r>
                        <a:rPr lang="en-CA" sz="2400">
                          <a:solidFill>
                            <a:srgbClr val="000000"/>
                          </a:solidFill>
                          <a:latin typeface="Arial"/>
                        </a:rPr>
                        <a:t>1</a:t>
                      </a:r>
                      <a:endParaRPr/>
                    </a:p>
                  </a:txBody>
                  <a:tcPr/>
                </a:tc>
                <a:tc>
                  <a:txBody>
                    <a:bodyPr anchor="b" bIns="0" tIns="45360" wrap="none"/>
                    <a:p>
                      <a:pPr algn="ctr">
                        <a:lnSpc>
                          <a:spcPct val="100000"/>
                        </a:lnSpc>
                      </a:pPr>
                      <a:r>
                        <a:rPr lang="en-CA" sz="2400">
                          <a:solidFill>
                            <a:srgbClr val="000000"/>
                          </a:solidFill>
                          <a:latin typeface="Arial"/>
                        </a:rPr>
                        <a:t>3</a:t>
                      </a:r>
                      <a:endParaRPr/>
                    </a:p>
                  </a:txBody>
                  <a:tcPr/>
                </a:tc>
                <a:tc>
                  <a:txBody>
                    <a:bodyPr anchor="b" bIns="0" tIns="45360" wrap="none"/>
                    <a:p>
                      <a:pPr algn="ctr">
                        <a:lnSpc>
                          <a:spcPct val="100000"/>
                        </a:lnSpc>
                      </a:pPr>
                      <a:r>
                        <a:rPr lang="en-CA" sz="2400">
                          <a:solidFill>
                            <a:srgbClr val="000000"/>
                          </a:solidFill>
                          <a:latin typeface="Arial"/>
                        </a:rPr>
                        <a:t>3</a:t>
                      </a:r>
                      <a:endParaRPr/>
                    </a:p>
                  </a:txBody>
                  <a:tcPr/>
                </a:tc>
                <a:tc>
                  <a:txBody>
                    <a:bodyPr anchor="b" bIns="0" tIns="45360" wrap="none"/>
                    <a:p>
                      <a:pPr algn="ctr">
                        <a:lnSpc>
                          <a:spcPct val="100000"/>
                        </a:lnSpc>
                      </a:pPr>
                      <a:r>
                        <a:rPr lang="en-CA" sz="2400">
                          <a:solidFill>
                            <a:srgbClr val="000000"/>
                          </a:solidFill>
                          <a:latin typeface="Arial"/>
                        </a:rPr>
                        <a:t>4</a:t>
                      </a:r>
                      <a:endParaRPr/>
                    </a:p>
                  </a:txBody>
                  <a:tcPr/>
                </a:tc>
              </a:tr>
              <a:tr h="563760">
                <a:tc>
                  <a:txBody>
                    <a:bodyPr anchor="b" bIns="0" tIns="45360" wrap="none"/>
                    <a:p>
                      <a:pPr>
                        <a:lnSpc>
                          <a:spcPct val="100000"/>
                        </a:lnSpc>
                      </a:pPr>
                      <a:r>
                        <a:rPr lang="en-CA" sz="2000">
                          <a:solidFill>
                            <a:srgbClr val="000000"/>
                          </a:solidFill>
                          <a:latin typeface="Arial"/>
                        </a:rPr>
                        <a:t>Peak instr. issues</a:t>
                      </a:r>
                      <a:r>
                        <a:rPr lang="en-CA" sz="1400">
                          <a:solidFill>
                            <a:srgbClr val="000000"/>
                          </a:solidFill>
                          <a:latin typeface="Arial"/>
                        </a:rPr>
                        <a:t> </a:t>
                      </a:r>
                      <a:r>
                        <a:rPr lang="en-CA" sz="1400">
                          <a:solidFill>
                            <a:srgbClr val="000000"/>
                          </a:solidFill>
                          <a:latin typeface="Arial"/>
                        </a:rPr>
                        <a:t>
</a:t>
                      </a:r>
                      <a:r>
                        <a:rPr lang="en-CA" sz="1400">
                          <a:solidFill>
                            <a:srgbClr val="000000"/>
                          </a:solidFill>
                          <a:latin typeface="Arial"/>
                        </a:rPr>
                        <a:t>/ chip</a:t>
                      </a:r>
                      <a:endParaRPr/>
                    </a:p>
                  </a:txBody>
                  <a:tcPr/>
                </a:tc>
                <a:tc>
                  <a:txBody>
                    <a:bodyPr anchor="b" bIns="0" tIns="45360" wrap="none"/>
                    <a:p>
                      <a:pPr algn="ctr">
                        <a:lnSpc>
                          <a:spcPct val="100000"/>
                        </a:lnSpc>
                      </a:pPr>
                      <a:r>
                        <a:rPr b="1" lang="en-CA" sz="2400">
                          <a:solidFill>
                            <a:srgbClr val="0332b7"/>
                          </a:solidFill>
                          <a:latin typeface="Arial"/>
                        </a:rPr>
                        <a:t>8</a:t>
                      </a:r>
                      <a:endParaRPr/>
                    </a:p>
                  </a:txBody>
                  <a:tcPr/>
                </a:tc>
                <a:tc>
                  <a:txBody>
                    <a:bodyPr anchor="b" bIns="0" tIns="45360" wrap="none"/>
                    <a:p>
                      <a:pPr algn="ctr">
                        <a:lnSpc>
                          <a:spcPct val="100000"/>
                        </a:lnSpc>
                      </a:pPr>
                      <a:r>
                        <a:rPr lang="en-CA" sz="2400">
                          <a:solidFill>
                            <a:srgbClr val="000000"/>
                          </a:solidFill>
                          <a:latin typeface="Arial"/>
                        </a:rPr>
                        <a:t>6</a:t>
                      </a:r>
                      <a:endParaRPr/>
                    </a:p>
                  </a:txBody>
                  <a:tcPr/>
                </a:tc>
                <a:tc>
                  <a:txBody>
                    <a:bodyPr anchor="b" bIns="0" tIns="45360" wrap="none"/>
                    <a:p>
                      <a:pPr algn="ctr">
                        <a:lnSpc>
                          <a:spcPct val="100000"/>
                        </a:lnSpc>
                      </a:pPr>
                      <a:r>
                        <a:rPr lang="en-CA" sz="2400">
                          <a:solidFill>
                            <a:srgbClr val="000000"/>
                          </a:solidFill>
                          <a:latin typeface="Arial"/>
                        </a:rPr>
                        <a:t>6</a:t>
                      </a:r>
                      <a:endParaRPr/>
                    </a:p>
                  </a:txBody>
                  <a:tcPr/>
                </a:tc>
                <a:tc>
                  <a:txBody>
                    <a:bodyPr anchor="b" bIns="0" tIns="45360" wrap="none"/>
                    <a:p>
                      <a:pPr algn="ctr">
                        <a:lnSpc>
                          <a:spcPct val="100000"/>
                        </a:lnSpc>
                      </a:pPr>
                      <a:r>
                        <a:rPr b="1" lang="en-CA" sz="2400">
                          <a:solidFill>
                            <a:srgbClr val="0332b7"/>
                          </a:solidFill>
                          <a:latin typeface="Arial"/>
                        </a:rPr>
                        <a:t>8</a:t>
                      </a:r>
                      <a:endParaRPr/>
                    </a:p>
                  </a:txBody>
                  <a:tcPr/>
                </a:tc>
              </a:tr>
              <a:tr h="533160">
                <a:tc>
                  <a:txBody>
                    <a:bodyPr anchor="b" bIns="0" tIns="45360" wrap="none"/>
                    <a:p>
                      <a:pPr>
                        <a:lnSpc>
                          <a:spcPct val="100000"/>
                        </a:lnSpc>
                      </a:pPr>
                      <a:r>
                        <a:rPr lang="en-CA" sz="2800">
                          <a:solidFill>
                            <a:srgbClr val="000000"/>
                          </a:solidFill>
                          <a:latin typeface="Arial"/>
                        </a:rPr>
                        <a:t>Multithreading</a:t>
                      </a:r>
                      <a:endParaRPr/>
                    </a:p>
                  </a:txBody>
                  <a:tcPr/>
                </a:tc>
                <a:tc>
                  <a:txBody>
                    <a:bodyPr anchor="b" bIns="0" tIns="45360" wrap="none"/>
                    <a:p>
                      <a:pPr algn="ctr">
                        <a:lnSpc>
                          <a:spcPct val="100000"/>
                        </a:lnSpc>
                      </a:pPr>
                      <a:r>
                        <a:rPr lang="en-CA" sz="1600">
                          <a:solidFill>
                            <a:srgbClr val="000000"/>
                          </a:solidFill>
                          <a:latin typeface="Arial"/>
                        </a:rPr>
                        <a:t>Fine-grained</a:t>
                      </a:r>
                      <a:endParaRPr/>
                    </a:p>
                  </a:txBody>
                  <a:tcPr/>
                </a:tc>
                <a:tc>
                  <a:txBody>
                    <a:bodyPr anchor="b" bIns="0" tIns="45360" wrap="none"/>
                    <a:p>
                      <a:pPr algn="ctr">
                        <a:lnSpc>
                          <a:spcPct val="100000"/>
                        </a:lnSpc>
                      </a:pPr>
                      <a:r>
                        <a:rPr lang="en-CA" sz="2000">
                          <a:solidFill>
                            <a:srgbClr val="000000"/>
                          </a:solidFill>
                          <a:latin typeface="Arial"/>
                        </a:rPr>
                        <a:t>No</a:t>
                      </a:r>
                      <a:endParaRPr/>
                    </a:p>
                  </a:txBody>
                  <a:tcPr/>
                </a:tc>
                <a:tc>
                  <a:txBody>
                    <a:bodyPr anchor="b" bIns="0" tIns="45360" wrap="none"/>
                    <a:p>
                      <a:pPr algn="ctr">
                        <a:lnSpc>
                          <a:spcPct val="100000"/>
                        </a:lnSpc>
                      </a:pPr>
                      <a:r>
                        <a:rPr lang="en-CA" sz="2400">
                          <a:solidFill>
                            <a:srgbClr val="000000"/>
                          </a:solidFill>
                          <a:latin typeface="Arial"/>
                        </a:rPr>
                        <a:t>SMT</a:t>
                      </a:r>
                      <a:endParaRPr/>
                    </a:p>
                  </a:txBody>
                  <a:tcPr/>
                </a:tc>
                <a:tc>
                  <a:txBody>
                    <a:bodyPr anchor="b" bIns="0" tIns="45360" wrap="none"/>
                    <a:p>
                      <a:pPr algn="ctr">
                        <a:lnSpc>
                          <a:spcPct val="100000"/>
                        </a:lnSpc>
                      </a:pPr>
                      <a:r>
                        <a:rPr lang="en-CA" sz="2400">
                          <a:solidFill>
                            <a:srgbClr val="000000"/>
                          </a:solidFill>
                          <a:latin typeface="Arial"/>
                        </a:rPr>
                        <a:t>SMT</a:t>
                      </a:r>
                      <a:endParaRPr/>
                    </a:p>
                  </a:txBody>
                  <a:tcPr/>
                </a:tc>
              </a:tr>
              <a:tr h="533160">
                <a:tc>
                  <a:txBody>
                    <a:bodyPr anchor="b" bIns="0" tIns="45360" wrap="none"/>
                    <a:p>
                      <a:pPr>
                        <a:lnSpc>
                          <a:spcPct val="100000"/>
                        </a:lnSpc>
                      </a:pPr>
                      <a:r>
                        <a:rPr lang="en-CA" sz="2000">
                          <a:solidFill>
                            <a:srgbClr val="000000"/>
                          </a:solidFill>
                          <a:latin typeface="Arial"/>
                        </a:rPr>
                        <a:t>L1 I/D in KB per core</a:t>
                      </a:r>
                      <a:endParaRPr/>
                    </a:p>
                  </a:txBody>
                  <a:tcPr/>
                </a:tc>
                <a:tc>
                  <a:txBody>
                    <a:bodyPr anchor="b" bIns="0" tIns="45360" wrap="none"/>
                    <a:p>
                      <a:pPr algn="ctr">
                        <a:lnSpc>
                          <a:spcPct val="100000"/>
                        </a:lnSpc>
                      </a:pPr>
                      <a:r>
                        <a:rPr lang="en-CA" sz="2400">
                          <a:solidFill>
                            <a:srgbClr val="000000"/>
                          </a:solidFill>
                          <a:latin typeface="Arial"/>
                        </a:rPr>
                        <a:t>16/8</a:t>
                      </a:r>
                      <a:endParaRPr/>
                    </a:p>
                  </a:txBody>
                  <a:tcPr/>
                </a:tc>
                <a:tc>
                  <a:txBody>
                    <a:bodyPr anchor="b" bIns="0" tIns="45360" wrap="none"/>
                    <a:p>
                      <a:pPr algn="ctr">
                        <a:lnSpc>
                          <a:spcPct val="100000"/>
                        </a:lnSpc>
                      </a:pPr>
                      <a:r>
                        <a:rPr b="1" lang="en-CA" sz="2400">
                          <a:solidFill>
                            <a:srgbClr val="0332b7"/>
                          </a:solidFill>
                          <a:latin typeface="Arial"/>
                        </a:rPr>
                        <a:t>64/64</a:t>
                      </a:r>
                      <a:endParaRPr/>
                    </a:p>
                  </a:txBody>
                  <a:tcPr/>
                </a:tc>
                <a:tc>
                  <a:txBody>
                    <a:bodyPr anchor="b" bIns="0" tIns="45360" wrap="none"/>
                    <a:p>
                      <a:pPr algn="ctr">
                        <a:lnSpc>
                          <a:spcPct val="100000"/>
                        </a:lnSpc>
                      </a:pPr>
                      <a:r>
                        <a:rPr lang="en-CA" sz="1600">
                          <a:solidFill>
                            <a:srgbClr val="000000"/>
                          </a:solidFill>
                          <a:latin typeface="Arial"/>
                        </a:rPr>
                        <a:t>12K uops/16 </a:t>
                      </a:r>
                      <a:endParaRPr/>
                    </a:p>
                  </a:txBody>
                  <a:tcPr/>
                </a:tc>
                <a:tc>
                  <a:txBody>
                    <a:bodyPr anchor="b" bIns="0" tIns="45360" wrap="none"/>
                    <a:p>
                      <a:pPr algn="ctr">
                        <a:lnSpc>
                          <a:spcPct val="100000"/>
                        </a:lnSpc>
                      </a:pPr>
                      <a:r>
                        <a:rPr lang="en-CA" sz="2400">
                          <a:solidFill>
                            <a:srgbClr val="000000"/>
                          </a:solidFill>
                          <a:latin typeface="Arial"/>
                        </a:rPr>
                        <a:t>64/32</a:t>
                      </a:r>
                      <a:endParaRPr/>
                    </a:p>
                  </a:txBody>
                  <a:tcPr/>
                </a:tc>
              </a:tr>
              <a:tr h="593640">
                <a:tc>
                  <a:txBody>
                    <a:bodyPr anchor="b" bIns="0" tIns="45360" wrap="none"/>
                    <a:p>
                      <a:pPr>
                        <a:lnSpc>
                          <a:spcPct val="100000"/>
                        </a:lnSpc>
                      </a:pPr>
                      <a:r>
                        <a:rPr lang="en-CA" sz="2000">
                          <a:solidFill>
                            <a:srgbClr val="000000"/>
                          </a:solidFill>
                          <a:latin typeface="Arial"/>
                        </a:rPr>
                        <a:t>L2 per core/shared</a:t>
                      </a:r>
                      <a:endParaRPr/>
                    </a:p>
                  </a:txBody>
                  <a:tcPr/>
                </a:tc>
                <a:tc>
                  <a:txBody>
                    <a:bodyPr anchor="b" bIns="0" tIns="45360" wrap="none"/>
                    <a:p>
                      <a:pPr algn="ctr">
                        <a:lnSpc>
                          <a:spcPct val="100000"/>
                        </a:lnSpc>
                      </a:pPr>
                      <a:r>
                        <a:rPr b="1" lang="en-CA" sz="2000">
                          <a:solidFill>
                            <a:srgbClr val="0332b7"/>
                          </a:solidFill>
                          <a:latin typeface="Arial"/>
                        </a:rPr>
                        <a:t>3 MB</a:t>
                      </a:r>
                      <a:r>
                        <a:rPr lang="en-CA" sz="1600">
                          <a:solidFill>
                            <a:srgbClr val="000000"/>
                          </a:solidFill>
                          <a:latin typeface="Arial"/>
                        </a:rPr>
                        <a:t> shared</a:t>
                      </a:r>
                      <a:endParaRPr/>
                    </a:p>
                  </a:txBody>
                  <a:tcPr/>
                </a:tc>
                <a:tc>
                  <a:txBody>
                    <a:bodyPr anchor="b" bIns="0" tIns="45360" wrap="none"/>
                    <a:p>
                      <a:pPr algn="ctr">
                        <a:lnSpc>
                          <a:spcPct val="100000"/>
                        </a:lnSpc>
                      </a:pPr>
                      <a:r>
                        <a:rPr lang="en-CA" sz="2000">
                          <a:solidFill>
                            <a:srgbClr val="000000"/>
                          </a:solidFill>
                          <a:latin typeface="Arial"/>
                        </a:rPr>
                        <a:t>1MB</a:t>
                      </a:r>
                      <a:r>
                        <a:rPr lang="en-CA" sz="1600">
                          <a:solidFill>
                            <a:srgbClr val="000000"/>
                          </a:solidFill>
                          <a:latin typeface="Arial"/>
                        </a:rPr>
                        <a:t> / core</a:t>
                      </a:r>
                      <a:endParaRPr/>
                    </a:p>
                  </a:txBody>
                  <a:tcPr/>
                </a:tc>
                <a:tc>
                  <a:txBody>
                    <a:bodyPr anchor="b" bIns="0" tIns="45360" wrap="none"/>
                    <a:p>
                      <a:pPr algn="ctr">
                        <a:lnSpc>
                          <a:spcPct val="100000"/>
                        </a:lnSpc>
                      </a:pPr>
                      <a:r>
                        <a:rPr lang="en-CA" sz="2000">
                          <a:solidFill>
                            <a:srgbClr val="000000"/>
                          </a:solidFill>
                          <a:latin typeface="Arial"/>
                        </a:rPr>
                        <a:t>1MB</a:t>
                      </a:r>
                      <a:r>
                        <a:rPr lang="en-CA" sz="1600">
                          <a:solidFill>
                            <a:srgbClr val="000000"/>
                          </a:solidFill>
                          <a:latin typeface="Arial"/>
                        </a:rPr>
                        <a:t>/  core</a:t>
                      </a:r>
                      <a:endParaRPr/>
                    </a:p>
                  </a:txBody>
                  <a:tcPr/>
                </a:tc>
                <a:tc>
                  <a:txBody>
                    <a:bodyPr anchor="b" bIns="0" tIns="45360" wrap="none"/>
                    <a:p>
                      <a:pPr algn="ctr">
                        <a:lnSpc>
                          <a:spcPct val="100000"/>
                        </a:lnSpc>
                      </a:pPr>
                      <a:r>
                        <a:rPr lang="en-CA" sz="2000">
                          <a:solidFill>
                            <a:srgbClr val="000000"/>
                          </a:solidFill>
                          <a:latin typeface="Arial"/>
                        </a:rPr>
                        <a:t>1.9 MB</a:t>
                      </a:r>
                      <a:r>
                        <a:rPr lang="en-CA" sz="1600">
                          <a:solidFill>
                            <a:srgbClr val="000000"/>
                          </a:solidFill>
                          <a:latin typeface="Arial"/>
                        </a:rPr>
                        <a:t> shared</a:t>
                      </a:r>
                      <a:endParaRPr/>
                    </a:p>
                  </a:txBody>
                  <a:tcPr/>
                </a:tc>
              </a:tr>
              <a:tr h="411480">
                <a:tc>
                  <a:txBody>
                    <a:bodyPr anchor="b" bIns="0" tIns="45360" wrap="none"/>
                    <a:p>
                      <a:pPr>
                        <a:lnSpc>
                          <a:spcPct val="100000"/>
                        </a:lnSpc>
                      </a:pPr>
                      <a:r>
                        <a:rPr lang="en-CA" sz="2000">
                          <a:solidFill>
                            <a:srgbClr val="000000"/>
                          </a:solidFill>
                          <a:latin typeface="Arial"/>
                        </a:rPr>
                        <a:t>Clock rate (GHz)</a:t>
                      </a:r>
                      <a:endParaRPr/>
                    </a:p>
                  </a:txBody>
                  <a:tcPr/>
                </a:tc>
                <a:tc>
                  <a:txBody>
                    <a:bodyPr anchor="b" bIns="0" tIns="45360" wrap="none"/>
                    <a:p>
                      <a:pPr algn="ctr">
                        <a:lnSpc>
                          <a:spcPct val="100000"/>
                        </a:lnSpc>
                      </a:pPr>
                      <a:r>
                        <a:rPr lang="en-CA" sz="2400">
                          <a:solidFill>
                            <a:srgbClr val="000000"/>
                          </a:solidFill>
                          <a:latin typeface="Arial"/>
                        </a:rPr>
                        <a:t>1.2</a:t>
                      </a:r>
                      <a:endParaRPr/>
                    </a:p>
                  </a:txBody>
                  <a:tcPr/>
                </a:tc>
                <a:tc>
                  <a:txBody>
                    <a:bodyPr anchor="b" bIns="0" tIns="45360" wrap="none"/>
                    <a:p>
                      <a:pPr algn="ctr">
                        <a:lnSpc>
                          <a:spcPct val="100000"/>
                        </a:lnSpc>
                      </a:pPr>
                      <a:r>
                        <a:rPr lang="en-CA" sz="2400">
                          <a:solidFill>
                            <a:srgbClr val="000000"/>
                          </a:solidFill>
                          <a:latin typeface="Arial"/>
                        </a:rPr>
                        <a:t>2.4</a:t>
                      </a:r>
                      <a:endParaRPr/>
                    </a:p>
                  </a:txBody>
                  <a:tcPr/>
                </a:tc>
                <a:tc>
                  <a:txBody>
                    <a:bodyPr anchor="b" bIns="0" tIns="45360" wrap="none"/>
                    <a:p>
                      <a:pPr algn="ctr">
                        <a:lnSpc>
                          <a:spcPct val="100000"/>
                        </a:lnSpc>
                      </a:pPr>
                      <a:r>
                        <a:rPr b="1" lang="en-CA" sz="2400">
                          <a:solidFill>
                            <a:srgbClr val="0332b7"/>
                          </a:solidFill>
                          <a:latin typeface="Arial"/>
                        </a:rPr>
                        <a:t>3.2</a:t>
                      </a:r>
                      <a:endParaRPr/>
                    </a:p>
                  </a:txBody>
                  <a:tcPr/>
                </a:tc>
                <a:tc>
                  <a:txBody>
                    <a:bodyPr anchor="b" bIns="0" tIns="45360" wrap="none"/>
                    <a:p>
                      <a:pPr algn="ctr">
                        <a:lnSpc>
                          <a:spcPct val="100000"/>
                        </a:lnSpc>
                      </a:pPr>
                      <a:r>
                        <a:rPr lang="en-CA" sz="2400">
                          <a:solidFill>
                            <a:srgbClr val="000000"/>
                          </a:solidFill>
                          <a:latin typeface="Arial"/>
                        </a:rPr>
                        <a:t>1.9</a:t>
                      </a:r>
                      <a:endParaRPr/>
                    </a:p>
                  </a:txBody>
                  <a:tcPr/>
                </a:tc>
              </a:tr>
              <a:tr h="411480">
                <a:tc>
                  <a:txBody>
                    <a:bodyPr anchor="b" bIns="0" tIns="45360" wrap="none"/>
                    <a:p>
                      <a:pPr>
                        <a:lnSpc>
                          <a:spcPct val="100000"/>
                        </a:lnSpc>
                      </a:pPr>
                      <a:r>
                        <a:rPr lang="en-CA" sz="2000">
                          <a:solidFill>
                            <a:srgbClr val="000000"/>
                          </a:solidFill>
                          <a:latin typeface="Arial"/>
                        </a:rPr>
                        <a:t>Transistor count (M)</a:t>
                      </a:r>
                      <a:endParaRPr/>
                    </a:p>
                  </a:txBody>
                  <a:tcPr/>
                </a:tc>
                <a:tc>
                  <a:txBody>
                    <a:bodyPr anchor="b" bIns="0" tIns="45360" wrap="none"/>
                    <a:p>
                      <a:pPr algn="ctr">
                        <a:lnSpc>
                          <a:spcPct val="100000"/>
                        </a:lnSpc>
                      </a:pPr>
                      <a:r>
                        <a:rPr b="1" lang="en-CA" sz="2400">
                          <a:solidFill>
                            <a:srgbClr val="0332b7"/>
                          </a:solidFill>
                          <a:latin typeface="Arial"/>
                        </a:rPr>
                        <a:t>300</a:t>
                      </a:r>
                      <a:endParaRPr/>
                    </a:p>
                  </a:txBody>
                  <a:tcPr/>
                </a:tc>
                <a:tc>
                  <a:txBody>
                    <a:bodyPr anchor="b" bIns="0" tIns="45360" wrap="none"/>
                    <a:p>
                      <a:pPr algn="ctr">
                        <a:lnSpc>
                          <a:spcPct val="100000"/>
                        </a:lnSpc>
                      </a:pPr>
                      <a:r>
                        <a:rPr lang="en-CA" sz="2400">
                          <a:solidFill>
                            <a:srgbClr val="000000"/>
                          </a:solidFill>
                          <a:latin typeface="Arial"/>
                        </a:rPr>
                        <a:t>233</a:t>
                      </a:r>
                      <a:endParaRPr/>
                    </a:p>
                  </a:txBody>
                  <a:tcPr/>
                </a:tc>
                <a:tc>
                  <a:txBody>
                    <a:bodyPr anchor="b" bIns="0" tIns="45360" wrap="none"/>
                    <a:p>
                      <a:pPr algn="ctr">
                        <a:lnSpc>
                          <a:spcPct val="100000"/>
                        </a:lnSpc>
                      </a:pPr>
                      <a:r>
                        <a:rPr lang="en-CA" sz="2400">
                          <a:solidFill>
                            <a:srgbClr val="000000"/>
                          </a:solidFill>
                          <a:latin typeface="Arial"/>
                        </a:rPr>
                        <a:t>230</a:t>
                      </a:r>
                      <a:endParaRPr/>
                    </a:p>
                  </a:txBody>
                  <a:tcPr/>
                </a:tc>
                <a:tc>
                  <a:txBody>
                    <a:bodyPr anchor="b" bIns="0" tIns="45360" wrap="none"/>
                    <a:p>
                      <a:pPr algn="ctr">
                        <a:lnSpc>
                          <a:spcPct val="100000"/>
                        </a:lnSpc>
                      </a:pPr>
                      <a:r>
                        <a:rPr lang="en-CA" sz="2400">
                          <a:solidFill>
                            <a:srgbClr val="000000"/>
                          </a:solidFill>
                          <a:latin typeface="Arial"/>
                        </a:rPr>
                        <a:t>276</a:t>
                      </a:r>
                      <a:endParaRPr/>
                    </a:p>
                  </a:txBody>
                  <a:tcPr/>
                </a:tc>
              </a:tr>
              <a:tr h="411480">
                <a:tc>
                  <a:txBody>
                    <a:bodyPr anchor="b" bIns="0" tIns="45360" wrap="none"/>
                    <a:p>
                      <a:pPr>
                        <a:lnSpc>
                          <a:spcPct val="100000"/>
                        </a:lnSpc>
                      </a:pPr>
                      <a:r>
                        <a:rPr lang="en-CA" sz="2000">
                          <a:solidFill>
                            <a:srgbClr val="000000"/>
                          </a:solidFill>
                          <a:latin typeface="Arial"/>
                        </a:rPr>
                        <a:t>Die size (mm2)</a:t>
                      </a:r>
                      <a:endParaRPr/>
                    </a:p>
                  </a:txBody>
                  <a:tcPr/>
                </a:tc>
                <a:tc>
                  <a:txBody>
                    <a:bodyPr anchor="b" bIns="0" tIns="45360" wrap="none"/>
                    <a:p>
                      <a:pPr algn="ctr">
                        <a:lnSpc>
                          <a:spcPct val="100000"/>
                        </a:lnSpc>
                      </a:pPr>
                      <a:r>
                        <a:rPr lang="en-CA" sz="2400">
                          <a:solidFill>
                            <a:srgbClr val="000000"/>
                          </a:solidFill>
                          <a:latin typeface="Arial"/>
                        </a:rPr>
                        <a:t>379</a:t>
                      </a:r>
                      <a:endParaRPr/>
                    </a:p>
                  </a:txBody>
                  <a:tcPr/>
                </a:tc>
                <a:tc>
                  <a:txBody>
                    <a:bodyPr anchor="b" bIns="0" tIns="45360" wrap="none"/>
                    <a:p>
                      <a:pPr algn="ctr">
                        <a:lnSpc>
                          <a:spcPct val="100000"/>
                        </a:lnSpc>
                      </a:pPr>
                      <a:r>
                        <a:rPr lang="en-CA" sz="2400">
                          <a:solidFill>
                            <a:srgbClr val="000000"/>
                          </a:solidFill>
                          <a:latin typeface="Arial"/>
                        </a:rPr>
                        <a:t>199</a:t>
                      </a:r>
                      <a:endParaRPr/>
                    </a:p>
                  </a:txBody>
                  <a:tcPr/>
                </a:tc>
                <a:tc>
                  <a:txBody>
                    <a:bodyPr anchor="b" bIns="0" tIns="45360" wrap="none"/>
                    <a:p>
                      <a:pPr algn="ctr">
                        <a:lnSpc>
                          <a:spcPct val="100000"/>
                        </a:lnSpc>
                      </a:pPr>
                      <a:r>
                        <a:rPr lang="en-CA" sz="2400">
                          <a:solidFill>
                            <a:srgbClr val="000000"/>
                          </a:solidFill>
                          <a:latin typeface="Arial"/>
                        </a:rPr>
                        <a:t>206</a:t>
                      </a:r>
                      <a:endParaRPr/>
                    </a:p>
                  </a:txBody>
                  <a:tcPr/>
                </a:tc>
                <a:tc>
                  <a:txBody>
                    <a:bodyPr anchor="b" bIns="0" tIns="45360" wrap="none"/>
                    <a:p>
                      <a:pPr algn="ctr">
                        <a:lnSpc>
                          <a:spcPct val="100000"/>
                        </a:lnSpc>
                      </a:pPr>
                      <a:r>
                        <a:rPr b="1" lang="en-CA" sz="2400">
                          <a:solidFill>
                            <a:srgbClr val="0332b7"/>
                          </a:solidFill>
                          <a:latin typeface="Arial"/>
                        </a:rPr>
                        <a:t>389</a:t>
                      </a:r>
                      <a:endParaRPr/>
                    </a:p>
                  </a:txBody>
                  <a:tcPr/>
                </a:tc>
              </a:tr>
              <a:tr h="412560">
                <a:tc>
                  <a:txBody>
                    <a:bodyPr anchor="b" bIns="0" tIns="45360" wrap="none"/>
                    <a:p>
                      <a:pPr>
                        <a:lnSpc>
                          <a:spcPct val="100000"/>
                        </a:lnSpc>
                      </a:pPr>
                      <a:r>
                        <a:rPr lang="en-CA" sz="2000">
                          <a:solidFill>
                            <a:srgbClr val="000000"/>
                          </a:solidFill>
                          <a:latin typeface="Arial"/>
                        </a:rPr>
                        <a:t>Power (W)</a:t>
                      </a:r>
                      <a:endParaRPr/>
                    </a:p>
                  </a:txBody>
                  <a:tcPr/>
                </a:tc>
                <a:tc>
                  <a:txBody>
                    <a:bodyPr anchor="b" bIns="0" tIns="45360" wrap="none"/>
                    <a:p>
                      <a:pPr algn="ctr">
                        <a:lnSpc>
                          <a:spcPct val="100000"/>
                        </a:lnSpc>
                      </a:pPr>
                      <a:r>
                        <a:rPr b="1" lang="en-CA" sz="2400">
                          <a:solidFill>
                            <a:srgbClr val="0332b7"/>
                          </a:solidFill>
                          <a:latin typeface="Arial"/>
                        </a:rPr>
                        <a:t>79</a:t>
                      </a:r>
                      <a:endParaRPr/>
                    </a:p>
                  </a:txBody>
                  <a:tcPr/>
                </a:tc>
                <a:tc>
                  <a:txBody>
                    <a:bodyPr anchor="b" bIns="0" tIns="45360" wrap="none"/>
                    <a:p>
                      <a:pPr algn="ctr">
                        <a:lnSpc>
                          <a:spcPct val="100000"/>
                        </a:lnSpc>
                      </a:pPr>
                      <a:r>
                        <a:rPr lang="en-CA" sz="2400">
                          <a:solidFill>
                            <a:srgbClr val="000000"/>
                          </a:solidFill>
                          <a:latin typeface="Arial"/>
                        </a:rPr>
                        <a:t>110</a:t>
                      </a:r>
                      <a:endParaRPr/>
                    </a:p>
                  </a:txBody>
                  <a:tcPr/>
                </a:tc>
                <a:tc>
                  <a:txBody>
                    <a:bodyPr anchor="b" bIns="0" tIns="45360" wrap="none"/>
                    <a:p>
                      <a:pPr algn="ctr">
                        <a:lnSpc>
                          <a:spcPct val="100000"/>
                        </a:lnSpc>
                      </a:pPr>
                      <a:r>
                        <a:rPr lang="en-CA" sz="2400">
                          <a:solidFill>
                            <a:srgbClr val="000000"/>
                          </a:solidFill>
                          <a:latin typeface="Arial"/>
                        </a:rPr>
                        <a:t>130</a:t>
                      </a:r>
                      <a:endParaRPr/>
                    </a:p>
                  </a:txBody>
                  <a:tcPr/>
                </a:tc>
                <a:tc>
                  <a:txBody>
                    <a:bodyPr anchor="b" bIns="0" tIns="45360" wrap="none"/>
                    <a:p>
                      <a:pPr algn="ctr">
                        <a:lnSpc>
                          <a:spcPct val="100000"/>
                        </a:lnSpc>
                      </a:pPr>
                      <a:r>
                        <a:rPr lang="en-CA" sz="2400">
                          <a:solidFill>
                            <a:srgbClr val="000000"/>
                          </a:solidFill>
                          <a:latin typeface="Arial"/>
                        </a:rPr>
                        <a:t>125</a:t>
                      </a:r>
                      <a:endParaRPr/>
                    </a:p>
                  </a:txBody>
                  <a:tcPr/>
                </a:tc>
              </a:tr>
            </a:tbl>
          </a:graphicData>
        </a:graphic>
      </p:graphicFrame>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