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60" r:id="rId4"/>
    <p:sldId id="264" r:id="rId5"/>
    <p:sldId id="259" r:id="rId6"/>
    <p:sldId id="262" r:id="rId7"/>
    <p:sldId id="266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4F2683"/>
    <a:srgbClr val="F6AC41"/>
    <a:srgbClr val="DE3B3C"/>
    <a:srgbClr val="ABC61F"/>
    <a:srgbClr val="1573BD"/>
    <a:srgbClr val="807F83"/>
    <a:srgbClr val="3C1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4"/>
    <p:restoredTop sz="75392"/>
  </p:normalViewPr>
  <p:slideViewPr>
    <p:cSldViewPr snapToGrid="0" snapToObjects="1">
      <p:cViewPr varScale="1">
        <p:scale>
          <a:sx n="66" d="100"/>
          <a:sy n="66" d="100"/>
        </p:scale>
        <p:origin x="184" y="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E7E02-177F-1742-9B54-4359DFA80663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0D64E-5987-2D4B-9D87-3BA09D93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91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7568-298B-6740-9B9F-550E69FACD20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7D68-8AC4-0440-B1C1-67A64591B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19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57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64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63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11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63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91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1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0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1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1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55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39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6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2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1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7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8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3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5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6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4A24-CCD4-E849-8882-22BD847D2D4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9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94569" y="437663"/>
                <a:ext cx="8005704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>
                    <a:solidFill>
                      <a:srgbClr val="3B1B70"/>
                    </a:solidFill>
                    <a:latin typeface="Arial"/>
                    <a:cs typeface="Arial Unicode MS"/>
                  </a:rPr>
                  <a:t>Compound propositions</a:t>
                </a:r>
              </a:p>
              <a:p>
                <a:pPr marL="6858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Example: </a:t>
                </a:r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B</a:t>
                </a:r>
                <a:r>
                  <a:rPr lang="en-US" sz="2800" dirty="0">
                    <a:solidFill>
                      <a:srgbClr val="807F83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∧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C </a:t>
                </a:r>
                <a14:m>
                  <m:oMath xmlns:m="http://schemas.openxmlformats.org/officeDocument/2006/math">
                    <m:r>
                      <a:rPr lang="is-I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→¬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A</a:t>
                </a:r>
                <a:endParaRPr lang="en-US" sz="5000" b="1" dirty="0" smtClean="0">
                  <a:solidFill>
                    <a:srgbClr val="3B1B70"/>
                  </a:solidFill>
                  <a:latin typeface="Arial"/>
                  <a:cs typeface="Arial Unicode MS"/>
                </a:endParaRPr>
              </a:p>
              <a:p>
                <a:endParaRPr lang="en-US" sz="5000" b="1" dirty="0" smtClean="0">
                  <a:solidFill>
                    <a:srgbClr val="3B1B70"/>
                  </a:solidFill>
                  <a:latin typeface="Arial"/>
                  <a:cs typeface="Arial Unicode MS"/>
                </a:endParaRPr>
              </a:p>
              <a:p>
                <a:pPr>
                  <a:spcAft>
                    <a:spcPts val="2400"/>
                  </a:spcAft>
                  <a:buSzPct val="75000"/>
                </a:pP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69" y="437663"/>
                <a:ext cx="8005704" cy="2800767"/>
              </a:xfrm>
              <a:prstGeom prst="rect">
                <a:avLst/>
              </a:prstGeom>
              <a:blipFill rotWithShape="0">
                <a:blip r:embed="rId3"/>
                <a:stretch>
                  <a:fillRect l="-3656" t="-5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Compound Propositions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4210801"/>
                  </p:ext>
                </p:extLst>
              </p:nvPr>
            </p:nvGraphicFramePr>
            <p:xfrm>
              <a:off x="1134893" y="1838046"/>
              <a:ext cx="6725055" cy="38811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023566"/>
                    <a:gridCol w="1023566"/>
                    <a:gridCol w="1023566"/>
                    <a:gridCol w="1023566"/>
                    <a:gridCol w="1016000"/>
                    <a:gridCol w="1614791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¬</m:t>
                              </m:r>
                            </m:oMath>
                          </a14:m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∧</m:t>
                              </m:r>
                            </m:oMath>
                          </a14:m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B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∧</m:t>
                              </m:r>
                            </m:oMath>
                          </a14:m>
                          <a:r>
                            <a:rPr lang="en-US" dirty="0" smtClean="0"/>
                            <a:t>C</a:t>
                          </a:r>
                          <a14:m>
                            <m:oMath xmlns:m="http://schemas.openxmlformats.org/officeDocument/2006/math">
                              <m:r>
                                <a:rPr lang="is-IS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→</m:t>
                              </m:r>
                              <m:r>
                                <a:rPr lang="en-U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¬</m:t>
                              </m:r>
                            </m:oMath>
                          </a14:m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4210801"/>
                  </p:ext>
                </p:extLst>
              </p:nvPr>
            </p:nvGraphicFramePr>
            <p:xfrm>
              <a:off x="1134893" y="1838046"/>
              <a:ext cx="6725055" cy="38811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023566"/>
                    <a:gridCol w="1023566"/>
                    <a:gridCol w="1023566"/>
                    <a:gridCol w="1023566"/>
                    <a:gridCol w="1016000"/>
                    <a:gridCol w="1614791"/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0595" t="-3333" r="-259524" b="-33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994" t="-3333" r="-161078" b="-33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16981" t="-3333" r="-1509" b="-334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597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578" y="1175925"/>
            <a:ext cx="66588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Arial"/>
                <a:cs typeface="Arial Unicode MS"/>
              </a:rPr>
              <a:t>Propositional </a:t>
            </a:r>
            <a:r>
              <a:rPr lang="en-US" sz="5000" b="1" smtClean="0">
                <a:solidFill>
                  <a:schemeClr val="bg1"/>
                </a:solidFill>
                <a:latin typeface="Arial"/>
                <a:cs typeface="Arial Unicode MS"/>
              </a:rPr>
              <a:t>Logic Equivalence</a:t>
            </a:r>
            <a:endParaRPr lang="en-US" sz="5000" b="1" dirty="0" smtClean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Propositional Logic Equivalence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106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95504" y="418208"/>
                <a:ext cx="8005704" cy="787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smtClean="0">
                    <a:solidFill>
                      <a:srgbClr val="3B1B70"/>
                    </a:solidFill>
                    <a:latin typeface="Arial"/>
                    <a:cs typeface="Arial Unicode MS"/>
                  </a:rPr>
                  <a:t>Equivalence</a:t>
                </a:r>
                <a:endParaRPr lang="en-US" sz="5000" b="1" dirty="0" smtClean="0">
                  <a:solidFill>
                    <a:srgbClr val="3B1B70"/>
                  </a:solidFill>
                  <a:latin typeface="Arial"/>
                  <a:cs typeface="Arial Unicode MS"/>
                </a:endParaRP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Definitions: Two compound propositions F and G are logically equivalent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≡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) if they have the same value for every row in the truth table on their variables. </a:t>
                </a: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(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¬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∨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)≡(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is-I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 </a:t>
                </a: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?</a:t>
                </a: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Proving that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𝐹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≡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can be done by proving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↔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is tautology (tautology: the proposition is always true, contradiction: the proposition is always false)</a:t>
                </a:r>
              </a:p>
              <a:p>
                <a:pPr marL="685800" indent="-685800">
                  <a:buFont typeface="Arial"/>
                  <a:buChar char="•"/>
                </a:pPr>
                <a:endParaRPr lang="en-US" sz="2800" dirty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685800" indent="-685800">
                  <a:buFont typeface="Arial"/>
                  <a:buChar char="•"/>
                </a:pP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endParaRPr lang="en-US" sz="6000" b="1" dirty="0" smtClean="0">
                  <a:solidFill>
                    <a:srgbClr val="807F83"/>
                  </a:solidFill>
                  <a:latin typeface="Arial"/>
                  <a:cs typeface="Arial Unicode MS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4" y="418208"/>
                <a:ext cx="8005704" cy="7879080"/>
              </a:xfrm>
              <a:prstGeom prst="rect">
                <a:avLst/>
              </a:prstGeom>
              <a:blipFill rotWithShape="0">
                <a:blip r:embed="rId3"/>
                <a:stretch>
                  <a:fillRect l="-3656" t="-1935" r="-2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Equivalence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220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95504" y="418208"/>
                <a:ext cx="8005704" cy="634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smtClean="0">
                    <a:solidFill>
                      <a:srgbClr val="3B1B70"/>
                    </a:solidFill>
                    <a:latin typeface="Arial"/>
                    <a:cs typeface="Arial Unicode MS"/>
                  </a:rPr>
                  <a:t>Equivalence</a:t>
                </a:r>
                <a:endParaRPr lang="en-US" sz="5000" b="1" dirty="0" smtClean="0">
                  <a:solidFill>
                    <a:srgbClr val="3B1B70"/>
                  </a:solidFill>
                  <a:latin typeface="Arial"/>
                  <a:cs typeface="Arial Unicode MS"/>
                </a:endParaRP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¬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endParaRPr lang="en-US" sz="2800" b="0" i="1" dirty="0" smtClean="0">
                  <a:solidFill>
                    <a:srgbClr val="807F8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endParaRPr lang="en-US" sz="2800" b="0" i="1" dirty="0" smtClean="0">
                  <a:solidFill>
                    <a:srgbClr val="807F8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spcAft>
                    <a:spcPts val="2400"/>
                  </a:spcAft>
                  <a:buSzPct val="75000"/>
                </a:pPr>
                <a:endParaRPr lang="en-US" sz="2800" b="0" i="1" dirty="0" smtClean="0">
                  <a:solidFill>
                    <a:srgbClr val="807F8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is-I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</a:t>
                </a:r>
              </a:p>
              <a:p>
                <a:pPr>
                  <a:spcAft>
                    <a:spcPts val="2400"/>
                  </a:spcAft>
                  <a:buSzPct val="75000"/>
                </a:pP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685800" indent="-685800">
                  <a:buFont typeface="Arial"/>
                  <a:buChar char="•"/>
                </a:pPr>
                <a:endParaRPr lang="en-US" sz="2800" dirty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685800" indent="-685800">
                  <a:buFont typeface="Arial"/>
                  <a:buChar char="•"/>
                </a:pP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endParaRPr lang="en-US" sz="6000" b="1" dirty="0" smtClean="0">
                  <a:solidFill>
                    <a:srgbClr val="807F83"/>
                  </a:solidFill>
                  <a:latin typeface="Arial"/>
                  <a:cs typeface="Arial Unicode MS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4" y="418208"/>
                <a:ext cx="8005704" cy="6340197"/>
              </a:xfrm>
              <a:prstGeom prst="rect">
                <a:avLst/>
              </a:prstGeom>
              <a:blipFill rotWithShape="0">
                <a:blip r:embed="rId3"/>
                <a:stretch>
                  <a:fillRect l="-3656" t="-2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Equivalence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26856"/>
                  </p:ext>
                </p:extLst>
              </p:nvPr>
            </p:nvGraphicFramePr>
            <p:xfrm>
              <a:off x="2427406" y="1447217"/>
              <a:ext cx="6096000" cy="18491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2180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¬</m:t>
                              </m:r>
                            </m:oMath>
                          </a14:m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¬</m:t>
                              </m:r>
                            </m:oMath>
                          </a14:m>
                          <a:r>
                            <a:rPr lang="en-US" b="1" dirty="0" smtClean="0"/>
                            <a:t>A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∨</m:t>
                              </m:r>
                            </m:oMath>
                          </a14:m>
                          <a:r>
                            <a:rPr lang="en-US" b="1" dirty="0" smtClean="0"/>
                            <a:t>B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26856"/>
                  </p:ext>
                </p:extLst>
              </p:nvPr>
            </p:nvGraphicFramePr>
            <p:xfrm>
              <a:off x="2427406" y="1447217"/>
              <a:ext cx="6096000" cy="18491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800" t="-8333" r="-101600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0800" t="-8333" r="-1600" b="-431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4321179"/>
                  </p:ext>
                </p:extLst>
              </p:nvPr>
            </p:nvGraphicFramePr>
            <p:xfrm>
              <a:off x="2427406" y="4087081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14:m>
                            <m:oMath xmlns:m="http://schemas.openxmlformats.org/officeDocument/2006/math">
                              <m:r>
                                <a:rPr lang="is-I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4321179"/>
                  </p:ext>
                </p:extLst>
              </p:nvPr>
            </p:nvGraphicFramePr>
            <p:xfrm>
              <a:off x="2427406" y="4087081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0000" t="-8197" r="-1198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067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95504" y="418208"/>
                <a:ext cx="8005704" cy="7078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smtClean="0">
                    <a:solidFill>
                      <a:srgbClr val="3B1B70"/>
                    </a:solidFill>
                    <a:latin typeface="Arial"/>
                    <a:cs typeface="Arial Unicode MS"/>
                  </a:rPr>
                  <a:t>Equivalence</a:t>
                </a:r>
                <a:endParaRPr lang="en-US" sz="5000" b="1" dirty="0" smtClean="0">
                  <a:solidFill>
                    <a:srgbClr val="3B1B70"/>
                  </a:solidFill>
                  <a:latin typeface="Arial"/>
                  <a:cs typeface="Arial Unicode MS"/>
                </a:endParaRP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Double negation: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¬¬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≡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</m:oMath>
                </a14:m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De Morgan’s Laws</a:t>
                </a: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¬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)≡(¬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∧¬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¬(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∧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)≡(¬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∨¬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685800" indent="-685800">
                  <a:buFont typeface="Arial"/>
                  <a:buChar char="•"/>
                </a:pPr>
                <a:endParaRPr lang="en-US" sz="2800" dirty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685800" indent="-685800">
                  <a:buFont typeface="Arial"/>
                  <a:buChar char="•"/>
                </a:pP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endParaRPr lang="en-US" sz="6000" b="1" dirty="0" smtClean="0">
                  <a:solidFill>
                    <a:srgbClr val="807F83"/>
                  </a:solidFill>
                  <a:latin typeface="Arial"/>
                  <a:cs typeface="Arial Unicode MS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4" y="418208"/>
                <a:ext cx="8005704" cy="7078861"/>
              </a:xfrm>
              <a:prstGeom prst="rect">
                <a:avLst/>
              </a:prstGeom>
              <a:blipFill rotWithShape="0">
                <a:blip r:embed="rId3"/>
                <a:stretch>
                  <a:fillRect l="-3656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Equivalence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2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95504" y="418208"/>
                <a:ext cx="8005704" cy="4555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smtClean="0">
                    <a:solidFill>
                      <a:srgbClr val="3B1B70"/>
                    </a:solidFill>
                    <a:latin typeface="Arial"/>
                    <a:cs typeface="Arial Unicode MS"/>
                  </a:rPr>
                  <a:t>Equivalence</a:t>
                </a:r>
                <a:endParaRPr lang="en-US" sz="5000" b="1" dirty="0" smtClean="0">
                  <a:solidFill>
                    <a:srgbClr val="3B1B70"/>
                  </a:solidFill>
                  <a:latin typeface="Arial"/>
                  <a:cs typeface="Arial Unicode MS"/>
                </a:endParaRP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Example: use truth tables to prove logical equivalence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¬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↔</m:t>
                        </m:r>
                        <m:r>
                          <a:rPr lang="en-US" sz="2800" b="0" i="1" smtClean="0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¬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↔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</m:oMath>
                </a14:m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685800" indent="-685800">
                  <a:buFont typeface="Arial"/>
                  <a:buChar char="•"/>
                </a:pPr>
                <a:endParaRPr lang="en-US" sz="2800" dirty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685800" indent="-685800">
                  <a:buFont typeface="Arial"/>
                  <a:buChar char="•"/>
                </a:pP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endParaRPr lang="en-US" sz="6000" b="1" dirty="0" smtClean="0">
                  <a:solidFill>
                    <a:srgbClr val="807F83"/>
                  </a:solidFill>
                  <a:latin typeface="Arial"/>
                  <a:cs typeface="Arial Unicode MS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4" y="418208"/>
                <a:ext cx="8005704" cy="4555093"/>
              </a:xfrm>
              <a:prstGeom prst="rect">
                <a:avLst/>
              </a:prstGeom>
              <a:blipFill rotWithShape="0">
                <a:blip r:embed="rId3"/>
                <a:stretch>
                  <a:fillRect l="-3656" t="-3347" r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Equivalence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3866429"/>
                  </p:ext>
                </p:extLst>
              </p:nvPr>
            </p:nvGraphicFramePr>
            <p:xfrm>
              <a:off x="1350354" y="2607012"/>
              <a:ext cx="6392862" cy="22860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065477"/>
                    <a:gridCol w="1065477"/>
                    <a:gridCol w="1065477"/>
                    <a:gridCol w="1065477"/>
                    <a:gridCol w="1065477"/>
                    <a:gridCol w="1065477"/>
                  </a:tblGrid>
                  <a:tr h="6807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p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q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0" dirty="0" smtClean="0">
                              <a:latin typeface="+mn-lt"/>
                              <a:ea typeface="+mn-ea"/>
                              <a:cs typeface="+mn-cs"/>
                            </a:rPr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↔</m:t>
                              </m:r>
                            </m:oMath>
                          </a14:m>
                          <a:r>
                            <a:rPr lang="en-US" sz="2000" dirty="0" smtClean="0"/>
                            <a:t>q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¬</m:t>
                              </m:r>
                            </m:oMath>
                          </a14:m>
                          <a:r>
                            <a:rPr lang="en-US" sz="2000" i="0" dirty="0" smtClean="0">
                              <a:latin typeface="+mn-lt"/>
                              <a:ea typeface="+mn-ea"/>
                              <a:cs typeface="+mn-cs"/>
                            </a:rPr>
                            <a:t>(p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↔</m:t>
                              </m:r>
                            </m:oMath>
                          </a14:m>
                          <a:r>
                            <a:rPr lang="en-US" sz="2000" dirty="0" smtClean="0"/>
                            <a:t>q)</a:t>
                          </a:r>
                          <a:endParaRPr lang="en-US" sz="2000" dirty="0"/>
                        </a:p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¬</m:t>
                              </m:r>
                            </m:oMath>
                          </a14:m>
                          <a:r>
                            <a:rPr lang="en-US" sz="2000" i="0" dirty="0" smtClean="0">
                              <a:latin typeface="+mn-lt"/>
                              <a:ea typeface="+mn-ea"/>
                              <a:cs typeface="+mn-cs"/>
                            </a:rPr>
                            <a:t>p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¬</m:t>
                              </m:r>
                            </m:oMath>
                          </a14:m>
                          <a:r>
                            <a:rPr lang="en-US" sz="2000" i="0" dirty="0" smtClean="0">
                              <a:latin typeface="+mn-lt"/>
                              <a:ea typeface="+mn-ea"/>
                              <a:cs typeface="+mn-cs"/>
                            </a:rPr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↔</m:t>
                              </m:r>
                            </m:oMath>
                          </a14:m>
                          <a:r>
                            <a:rPr lang="en-US" sz="2000" dirty="0" smtClean="0"/>
                            <a:t>q</a:t>
                          </a:r>
                          <a:endParaRPr lang="en-US" sz="2000" dirty="0"/>
                        </a:p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2598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3866429"/>
                  </p:ext>
                </p:extLst>
              </p:nvPr>
            </p:nvGraphicFramePr>
            <p:xfrm>
              <a:off x="1350354" y="2607012"/>
              <a:ext cx="6392862" cy="22860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065477"/>
                    <a:gridCol w="1065477"/>
                    <a:gridCol w="1065477"/>
                    <a:gridCol w="1065477"/>
                    <a:gridCol w="1065477"/>
                    <a:gridCol w="1065477"/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p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q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571" t="-4348" r="-302286" b="-24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0571" t="-4348" r="-202286" b="-24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571" t="-4348" r="-102286" b="-24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00571" t="-4348" r="-2286" b="-242609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753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317" y="573851"/>
            <a:ext cx="80057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3C1B71"/>
                </a:solidFill>
                <a:latin typeface="Arial"/>
                <a:cs typeface="Arial Unicode MS"/>
              </a:rPr>
              <a:t>CS2209 Tutorial 1</a:t>
            </a:r>
            <a:endParaRPr lang="en-US" sz="6000" b="1" dirty="0" smtClean="0">
              <a:solidFill>
                <a:srgbClr val="3C1B71"/>
              </a:solidFill>
              <a:latin typeface="Arial"/>
              <a:cs typeface="Arial Unicode MS"/>
            </a:endParaRPr>
          </a:p>
          <a:p>
            <a:r>
              <a:rPr lang="en-US" sz="3600" dirty="0" smtClean="0">
                <a:solidFill>
                  <a:srgbClr val="3C1B71"/>
                </a:solidFill>
                <a:latin typeface="Arial"/>
                <a:cs typeface="Arial Unicode MS"/>
              </a:rPr>
              <a:t>Sep. 14</a:t>
            </a:r>
            <a:r>
              <a:rPr lang="en-US" sz="3600" baseline="30000" dirty="0" smtClean="0">
                <a:solidFill>
                  <a:srgbClr val="3C1B71"/>
                </a:solidFill>
                <a:latin typeface="Arial"/>
                <a:cs typeface="Arial Unicode MS"/>
              </a:rPr>
              <a:t>th</a:t>
            </a:r>
            <a:r>
              <a:rPr lang="en-US" sz="3600" dirty="0" smtClean="0">
                <a:solidFill>
                  <a:srgbClr val="3C1B71"/>
                </a:solidFill>
                <a:latin typeface="Arial"/>
                <a:cs typeface="Arial Unicode MS"/>
              </a:rPr>
              <a:t> , 2020</a:t>
            </a:r>
          </a:p>
          <a:p>
            <a:endParaRPr lang="en-US" sz="3600" dirty="0">
              <a:solidFill>
                <a:srgbClr val="3C1B71"/>
              </a:solidFill>
              <a:latin typeface="Arial"/>
              <a:cs typeface="Arial Unicode MS"/>
            </a:endParaRPr>
          </a:p>
          <a:p>
            <a:endParaRPr lang="en-US" sz="3600" dirty="0" smtClean="0">
              <a:solidFill>
                <a:srgbClr val="3C1B71"/>
              </a:solidFill>
              <a:latin typeface="Arial"/>
              <a:cs typeface="Arial Unicode MS"/>
            </a:endParaRPr>
          </a:p>
          <a:p>
            <a:endParaRPr lang="en-US" sz="3600" dirty="0">
              <a:solidFill>
                <a:srgbClr val="3C1B71"/>
              </a:solidFill>
              <a:latin typeface="Arial"/>
              <a:cs typeface="Arial Unicode MS"/>
            </a:endParaRPr>
          </a:p>
          <a:p>
            <a:endParaRPr lang="en-US" sz="3600" dirty="0" smtClean="0">
              <a:solidFill>
                <a:srgbClr val="3C1B71"/>
              </a:solidFill>
              <a:latin typeface="Arial"/>
              <a:cs typeface="Arial Unicode MS"/>
            </a:endParaRPr>
          </a:p>
          <a:p>
            <a:endParaRPr lang="en-US" sz="3600" dirty="0">
              <a:solidFill>
                <a:srgbClr val="3C1B71"/>
              </a:solidFill>
              <a:latin typeface="Arial"/>
              <a:cs typeface="Arial Unicode MS"/>
            </a:endParaRPr>
          </a:p>
          <a:p>
            <a:endParaRPr lang="en-US" sz="3600" dirty="0" smtClean="0">
              <a:solidFill>
                <a:srgbClr val="3C1B71"/>
              </a:solidFill>
              <a:latin typeface="Arial"/>
              <a:cs typeface="Arial Unicode MS"/>
            </a:endParaRPr>
          </a:p>
          <a:p>
            <a:pPr algn="r"/>
            <a:r>
              <a:rPr lang="en-US" sz="2000" dirty="0" smtClean="0">
                <a:solidFill>
                  <a:srgbClr val="3C1B71"/>
                </a:solidFill>
                <a:latin typeface="Arial"/>
                <a:cs typeface="Arial Unicode MS"/>
              </a:rPr>
              <a:t>TA: Xindi Wang</a:t>
            </a:r>
          </a:p>
          <a:p>
            <a:pPr algn="r"/>
            <a:r>
              <a:rPr lang="en-US" sz="2000" dirty="0" smtClean="0">
                <a:solidFill>
                  <a:srgbClr val="3C1B71"/>
                </a:solidFill>
                <a:latin typeface="Arial"/>
                <a:cs typeface="Arial Unicode MS"/>
              </a:rPr>
              <a:t> xwang842@uwo.ca</a:t>
            </a:r>
            <a:endParaRPr lang="en-US" sz="2000" dirty="0">
              <a:solidFill>
                <a:srgbClr val="3C1B71"/>
              </a:solidFill>
              <a:latin typeface="Arial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7825" y="6300890"/>
            <a:ext cx="3432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mtClean="0">
                <a:solidFill>
                  <a:srgbClr val="3B1B70"/>
                </a:solidFill>
                <a:latin typeface="Arial"/>
                <a:cs typeface="Arial"/>
              </a:rPr>
              <a:t>Department of Computer Science </a:t>
            </a:r>
            <a:endParaRPr lang="en-US" sz="1600" dirty="0">
              <a:solidFill>
                <a:srgbClr val="3B1B7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04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274" y="573851"/>
            <a:ext cx="8005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Reminder</a:t>
            </a:r>
            <a:endParaRPr lang="en-US" sz="5000" b="1" dirty="0" smtClean="0">
              <a:solidFill>
                <a:srgbClr val="3B1B70"/>
              </a:solidFill>
              <a:latin typeface="Arial"/>
              <a:cs typeface="Arial Unicode MS"/>
            </a:endParaRP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Assignment 1 is due on Sep 20</a:t>
            </a:r>
            <a:r>
              <a:rPr lang="en-US" sz="2800" baseline="30000" dirty="0" smtClean="0">
                <a:solidFill>
                  <a:srgbClr val="807F83"/>
                </a:solidFill>
                <a:latin typeface="Arial"/>
                <a:cs typeface="Arial"/>
              </a:rPr>
              <a:t>th</a:t>
            </a:r>
            <a:r>
              <a:rPr lang="en-US" sz="2800" dirty="0">
                <a:solidFill>
                  <a:srgbClr val="807F83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in </a:t>
            </a:r>
            <a:r>
              <a:rPr lang="en-US" sz="2800" dirty="0" err="1">
                <a:solidFill>
                  <a:srgbClr val="807F83"/>
                </a:solidFill>
                <a:latin typeface="Arial"/>
                <a:cs typeface="Arial"/>
              </a:rPr>
              <a:t>z</a:t>
            </a:r>
            <a:r>
              <a:rPr lang="en-US" sz="2800" dirty="0" err="1" smtClean="0">
                <a:solidFill>
                  <a:srgbClr val="807F83"/>
                </a:solidFill>
                <a:latin typeface="Arial"/>
                <a:cs typeface="Arial"/>
              </a:rPr>
              <a:t>yBook</a:t>
            </a: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 (which means that you are required to buy </a:t>
            </a:r>
            <a:r>
              <a:rPr lang="en-US" sz="2800" dirty="0" err="1" smtClean="0">
                <a:solidFill>
                  <a:srgbClr val="807F83"/>
                </a:solidFill>
                <a:latin typeface="Arial"/>
                <a:cs typeface="Arial"/>
              </a:rPr>
              <a:t>zyBook</a:t>
            </a: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 to finish the assignment)</a:t>
            </a: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 smtClean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Presentation Title Here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581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187" y="573851"/>
            <a:ext cx="8005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>
                <a:solidFill>
                  <a:srgbClr val="3C1B71"/>
                </a:solidFill>
                <a:latin typeface="Arial"/>
                <a:cs typeface="Arial Unicode MS"/>
              </a:rPr>
              <a:t>Today’s </a:t>
            </a:r>
            <a:r>
              <a:rPr lang="en-US" sz="5000" b="1" dirty="0" smtClean="0">
                <a:solidFill>
                  <a:srgbClr val="3C1B71"/>
                </a:solidFill>
                <a:latin typeface="Arial"/>
                <a:cs typeface="Arial Unicode MS"/>
              </a:rPr>
              <a:t>Agenda</a:t>
            </a:r>
            <a:endParaRPr lang="en-US" sz="5000" b="1" dirty="0" smtClean="0">
              <a:solidFill>
                <a:srgbClr val="3B1B70"/>
              </a:solidFill>
              <a:latin typeface="Arial"/>
              <a:cs typeface="Arial Unicode MS"/>
            </a:endParaRP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Propositions and Connectives</a:t>
            </a: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Propositional Logic Equivalence </a:t>
            </a: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 smtClean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Presentation Title Here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579" y="1175925"/>
            <a:ext cx="45625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Arial"/>
                <a:cs typeface="Arial Unicode MS"/>
              </a:rPr>
              <a:t>Propositions and Connectives</a:t>
            </a:r>
            <a:endParaRPr lang="en-US" sz="5000" b="1" dirty="0" smtClean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Propositions and Connectives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07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04" y="418208"/>
            <a:ext cx="8005704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Propositions</a:t>
            </a:r>
            <a:endParaRPr lang="en-US" sz="5000" b="1" dirty="0" smtClean="0">
              <a:solidFill>
                <a:srgbClr val="3B1B70"/>
              </a:solidFill>
              <a:latin typeface="Arial"/>
              <a:cs typeface="Arial Unicode MS"/>
            </a:endParaRP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Definitions: A proposition is a statement that </a:t>
            </a:r>
            <a:r>
              <a:rPr lang="en-US" sz="2800" dirty="0">
                <a:solidFill>
                  <a:srgbClr val="807F83"/>
                </a:solidFill>
                <a:latin typeface="Arial"/>
                <a:cs typeface="Arial"/>
              </a:rPr>
              <a:t>is </a:t>
            </a:r>
            <a:r>
              <a:rPr lang="en-US" sz="2800" dirty="0">
                <a:solidFill>
                  <a:srgbClr val="807F83"/>
                </a:solidFill>
                <a:latin typeface="Arial"/>
                <a:cs typeface="Arial"/>
              </a:rPr>
              <a:t>either True or </a:t>
            </a:r>
            <a:r>
              <a:rPr lang="en-US" sz="2800" dirty="0">
                <a:solidFill>
                  <a:srgbClr val="807F83"/>
                </a:solidFill>
                <a:latin typeface="Arial"/>
                <a:cs typeface="Arial"/>
              </a:rPr>
              <a:t>False</a:t>
            </a:r>
          </a:p>
          <a:p>
            <a:pPr marL="1143000" lvl="1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>
                <a:solidFill>
                  <a:srgbClr val="807F83"/>
                </a:solidFill>
                <a:latin typeface="Arial"/>
                <a:cs typeface="Arial"/>
              </a:rPr>
              <a:t>Two plus two is four/ two plus two is zero </a:t>
            </a: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1143000" lvl="1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>
                <a:solidFill>
                  <a:srgbClr val="807F83"/>
                </a:solidFill>
                <a:latin typeface="Arial"/>
                <a:cs typeface="Arial"/>
              </a:rPr>
              <a:t>Questions, commands</a:t>
            </a:r>
            <a:r>
              <a:rPr lang="en-US" sz="2800" dirty="0">
                <a:solidFill>
                  <a:srgbClr val="807F83"/>
                </a:solidFill>
                <a:latin typeface="Arial"/>
                <a:cs typeface="Arial"/>
              </a:rPr>
              <a:t>, requests are not propositions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>
                <a:solidFill>
                  <a:srgbClr val="807F83"/>
                </a:solidFill>
                <a:latin typeface="Arial"/>
                <a:cs typeface="Arial"/>
              </a:rPr>
              <a:t>Propositional </a:t>
            </a: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variables:  is a variable which can either be true or false</a:t>
            </a:r>
          </a:p>
          <a:p>
            <a:pPr marL="1143000" lvl="1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X, Y, Z (or p, q, r)</a:t>
            </a: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 smtClean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Propositions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1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81405" y="573851"/>
                <a:ext cx="8005704" cy="609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smtClean="0">
                    <a:solidFill>
                      <a:srgbClr val="3B1B70"/>
                    </a:solidFill>
                    <a:latin typeface="Arial"/>
                    <a:cs typeface="Arial Unicode MS"/>
                  </a:rPr>
                  <a:t>Connectives</a:t>
                </a:r>
                <a:endParaRPr lang="en-US" sz="5000" b="1" dirty="0">
                  <a:solidFill>
                    <a:srgbClr val="3B1B70"/>
                  </a:solidFill>
                  <a:latin typeface="Arial"/>
                  <a:cs typeface="Arial Unicode MS"/>
                </a:endParaRP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Definitions: A </a:t>
                </a: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logical connective is a symbol which is used to connect one or more propositions. </a:t>
                </a: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Generally there are four connectives: conjunction(AND), disjunction(OR), implication(IF...THEN...), negation(NOT)</a:t>
                </a: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Three conditional statements related to implication</a:t>
                </a:r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807F83"/>
                        </a:solidFill>
                        <a:latin typeface="Arial"/>
                        <a:cs typeface="Arial"/>
                      </a:rPr>
                      <m:t>𝑝</m:t>
                    </m:r>
                    <m:r>
                      <a:rPr lang="is-IS" sz="2800">
                        <a:solidFill>
                          <a:srgbClr val="807F83"/>
                        </a:solidFill>
                        <a:latin typeface="Arial"/>
                        <a:cs typeface="Arial"/>
                      </a:rPr>
                      <m:t>→</m:t>
                    </m:r>
                    <m:r>
                      <a:rPr lang="en-US" sz="2800">
                        <a:solidFill>
                          <a:srgbClr val="807F83"/>
                        </a:solidFill>
                        <a:latin typeface="Arial"/>
                        <a:cs typeface="Arial"/>
                      </a:rPr>
                      <m:t>𝑞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): converse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q</m:t>
                    </m:r>
                    <m:r>
                      <a:rPr lang="is-I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p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), </a:t>
                </a:r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contrapositive</a:t>
                </a:r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807F83"/>
                        </a:solidFill>
                        <a:latin typeface="Arial"/>
                        <a:cs typeface="Arial"/>
                      </a:rPr>
                      <m:t>¬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807F83"/>
                        </a:solidFill>
                        <a:latin typeface="Arial"/>
                        <a:cs typeface="Arial"/>
                      </a:rPr>
                      <m:t>q</m:t>
                    </m:r>
                    <m:r>
                      <a:rPr lang="is-IS" sz="2800">
                        <a:solidFill>
                          <a:srgbClr val="807F83"/>
                        </a:solidFill>
                        <a:latin typeface="Arial"/>
                        <a:cs typeface="Arial"/>
                      </a:rPr>
                      <m:t>→</m:t>
                    </m:r>
                    <m:r>
                      <a:rPr lang="en-US" sz="2800">
                        <a:solidFill>
                          <a:srgbClr val="807F83"/>
                        </a:solidFill>
                        <a:latin typeface="Arial"/>
                        <a:cs typeface="Arial"/>
                      </a:rPr>
                      <m:t>¬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807F83"/>
                        </a:solidFill>
                        <a:latin typeface="Arial"/>
                        <a:cs typeface="Arial"/>
                      </a:rPr>
                      <m:t>p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), inverse</a:t>
                </a:r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807F83"/>
                        </a:solidFill>
                        <a:latin typeface="Arial"/>
                        <a:cs typeface="Arial"/>
                      </a:rPr>
                      <m:t>¬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807F83"/>
                        </a:solidFill>
                        <a:latin typeface="Arial"/>
                        <a:cs typeface="Arial"/>
                      </a:rPr>
                      <m:t>p</m:t>
                    </m:r>
                    <m:r>
                      <a:rPr lang="is-IS" sz="2800">
                        <a:solidFill>
                          <a:srgbClr val="807F83"/>
                        </a:solidFill>
                        <a:latin typeface="Arial"/>
                        <a:cs typeface="Arial"/>
                      </a:rPr>
                      <m:t>→</m:t>
                    </m:r>
                    <m:r>
                      <a:rPr lang="en-US" sz="2800">
                        <a:solidFill>
                          <a:srgbClr val="807F83"/>
                        </a:solidFill>
                        <a:latin typeface="Arial"/>
                        <a:cs typeface="Arial"/>
                      </a:rPr>
                      <m:t>¬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807F83"/>
                        </a:solidFill>
                        <a:latin typeface="Arial"/>
                        <a:cs typeface="Arial"/>
                      </a:rPr>
                      <m:t>q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) </a:t>
                </a:r>
                <a:endParaRPr lang="en-US" sz="2800" dirty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05" y="573851"/>
                <a:ext cx="8005704" cy="6093976"/>
              </a:xfrm>
              <a:prstGeom prst="rect">
                <a:avLst/>
              </a:prstGeom>
              <a:blipFill rotWithShape="0">
                <a:blip r:embed="rId3"/>
                <a:stretch>
                  <a:fillRect l="-3656" t="-2400" r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Connectives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3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405" y="573851"/>
            <a:ext cx="8005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Connectives</a:t>
            </a:r>
          </a:p>
          <a:p>
            <a:endParaRPr lang="en-US" sz="5000" b="1" dirty="0">
              <a:solidFill>
                <a:srgbClr val="3B1B70"/>
              </a:solidFill>
              <a:latin typeface="Arial"/>
              <a:cs typeface="Arial Unicode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Connectives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510539"/>
                  </p:ext>
                </p:extLst>
              </p:nvPr>
            </p:nvGraphicFramePr>
            <p:xfrm>
              <a:off x="676655" y="1773936"/>
              <a:ext cx="7610454" cy="420624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536818"/>
                    <a:gridCol w="2536818"/>
                    <a:gridCol w="2536818"/>
                  </a:tblGrid>
                  <a:tr h="409448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Notation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False when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p AND q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Either p or q</a:t>
                          </a:r>
                          <a:r>
                            <a:rPr lang="en-US" sz="2400" baseline="0" dirty="0" smtClean="0"/>
                            <a:t> must be false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p OR q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∨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Both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p and q must be false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IF</a:t>
                          </a:r>
                          <a:r>
                            <a:rPr lang="en-US" sz="2400" baseline="0" dirty="0" smtClean="0"/>
                            <a:t> p, THEN q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is-I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If p is true,</a:t>
                          </a:r>
                          <a:r>
                            <a:rPr lang="en-US" sz="2400" baseline="0" dirty="0" smtClean="0"/>
                            <a:t> then b is false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NOT</a:t>
                          </a:r>
                          <a:r>
                            <a:rPr lang="en-US" sz="2400" baseline="0" dirty="0" smtClean="0"/>
                            <a:t> p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¬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 p is true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p XOR q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⨁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p and</a:t>
                          </a:r>
                          <a:r>
                            <a:rPr lang="en-US" sz="2400" baseline="0" dirty="0" smtClean="0"/>
                            <a:t> q have the same truth value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510539"/>
                  </p:ext>
                </p:extLst>
              </p:nvPr>
            </p:nvGraphicFramePr>
            <p:xfrm>
              <a:off x="676655" y="1773936"/>
              <a:ext cx="7610454" cy="420624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536818"/>
                    <a:gridCol w="2536818"/>
                    <a:gridCol w="2536818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Notation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aseline="0" dirty="0" smtClean="0"/>
                            <a:t>False when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p AND q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81" t="-61481" r="-101202" b="-37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Either p or q</a:t>
                          </a:r>
                          <a:r>
                            <a:rPr lang="en-US" sz="2400" baseline="0" dirty="0" smtClean="0"/>
                            <a:t> must be false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p OR q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81" t="-161481" r="-101202" b="-27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Both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p and q must be false</a:t>
                          </a:r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IF</a:t>
                          </a:r>
                          <a:r>
                            <a:rPr lang="en-US" sz="2400" baseline="0" dirty="0" smtClean="0"/>
                            <a:t> p, THEN q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81" t="-261481" r="-101202" b="-17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If p is true,</a:t>
                          </a:r>
                          <a:r>
                            <a:rPr lang="en-US" sz="2400" baseline="0" dirty="0" smtClean="0"/>
                            <a:t> then b is false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NOT</a:t>
                          </a:r>
                          <a:r>
                            <a:rPr lang="en-US" sz="2400" baseline="0" dirty="0" smtClean="0"/>
                            <a:t> p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81" t="-650667" r="-101202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 p is true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p XOR q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81" t="-417037" r="-101202" b="-1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p and</a:t>
                          </a:r>
                          <a:r>
                            <a:rPr lang="en-US" sz="2400" baseline="0" dirty="0" smtClean="0"/>
                            <a:t> q have the same truth value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4431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81405" y="573851"/>
                <a:ext cx="8005704" cy="597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smtClean="0">
                    <a:solidFill>
                      <a:srgbClr val="3B1B70"/>
                    </a:solidFill>
                    <a:latin typeface="Arial"/>
                    <a:cs typeface="Arial Unicode MS"/>
                  </a:rPr>
                  <a:t>Compound propositions</a:t>
                </a: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Definitions: consists of two or more propositions joined by connectives </a:t>
                </a: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Precedence of the connectives: </a:t>
                </a:r>
                <a14:m>
                  <m:oMath xmlns:m="http://schemas.openxmlformats.org/officeDocument/2006/math">
                    <m:r>
                      <a:rPr lang="is-I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¬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first, then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∨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is-IS" sz="280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last. (use parentheses when in doubt or need a different order)</a:t>
                </a: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A</a:t>
                </a:r>
                <a:r>
                  <a:rPr lang="en-US" sz="2800" dirty="0">
                    <a:solidFill>
                      <a:srgbClr val="807F83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∧</m:t>
                    </m:r>
                  </m:oMath>
                </a14:m>
                <a:r>
                  <a:rPr lang="is-IS" sz="2800" dirty="0">
                    <a:solidFill>
                      <a:srgbClr val="807F83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s-I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¬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B</a:t>
                </a:r>
                <a:r>
                  <a:rPr lang="en-US" sz="2800" dirty="0">
                    <a:solidFill>
                      <a:srgbClr val="807F83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∨</m:t>
                    </m:r>
                  </m:oMath>
                </a14:m>
                <a:r>
                  <a:rPr lang="is-IS" sz="2800" dirty="0">
                    <a:solidFill>
                      <a:srgbClr val="807F83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s-I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¬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C</a:t>
                </a:r>
                <a:r>
                  <a:rPr lang="is-IS" sz="2800" dirty="0">
                    <a:solidFill>
                      <a:srgbClr val="807F83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s-I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A is equal to                      ((A</a:t>
                </a:r>
                <a:r>
                  <a:rPr lang="en-US" sz="2800" dirty="0" smtClean="0">
                    <a:solidFill>
                      <a:srgbClr val="807F83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∧</m:t>
                    </m:r>
                  </m:oMath>
                </a14:m>
                <a:r>
                  <a:rPr lang="is-IS" sz="2800" dirty="0" smtClean="0">
                    <a:solidFill>
                      <a:srgbClr val="807F83"/>
                    </a:solidFill>
                    <a:ea typeface="Cambria Math" charset="0"/>
                    <a:cs typeface="Cambria Math" charset="0"/>
                  </a:rPr>
                  <a:t>(</a:t>
                </a:r>
                <a:r>
                  <a:rPr lang="is-IS" sz="2800" dirty="0">
                    <a:solidFill>
                      <a:srgbClr val="807F83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s-I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¬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B))</a:t>
                </a:r>
                <a:r>
                  <a:rPr lang="en-US" sz="2800" dirty="0" smtClean="0">
                    <a:solidFill>
                      <a:srgbClr val="807F83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∨</m:t>
                    </m:r>
                  </m:oMath>
                </a14:m>
                <a:r>
                  <a:rPr lang="is-IS" sz="2800" dirty="0">
                    <a:solidFill>
                      <a:srgbClr val="807F83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is-I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¬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C))</a:t>
                </a:r>
                <a:r>
                  <a:rPr lang="is-IS" sz="2800" dirty="0" smtClean="0">
                    <a:solidFill>
                      <a:srgbClr val="807F83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s-I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A</a:t>
                </a: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Note: A</a:t>
                </a:r>
                <a:r>
                  <a:rPr lang="en-US" sz="2800" dirty="0">
                    <a:solidFill>
                      <a:srgbClr val="807F83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∨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B</a:t>
                </a:r>
                <a:r>
                  <a:rPr lang="en-US" sz="2800" dirty="0">
                    <a:solidFill>
                      <a:srgbClr val="807F83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∧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C is not equal to (A</a:t>
                </a:r>
                <a:r>
                  <a:rPr lang="en-US" sz="2800" dirty="0" smtClean="0">
                    <a:solidFill>
                      <a:srgbClr val="807F83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∨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B)</a:t>
                </a:r>
                <a:r>
                  <a:rPr lang="en-US" sz="2800" dirty="0" smtClean="0">
                    <a:solidFill>
                      <a:srgbClr val="807F83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∧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C </a:t>
                </a: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05" y="573851"/>
                <a:ext cx="8005704" cy="5970865"/>
              </a:xfrm>
              <a:prstGeom prst="rect">
                <a:avLst/>
              </a:prstGeom>
              <a:blipFill rotWithShape="0">
                <a:blip r:embed="rId3"/>
                <a:stretch>
                  <a:fillRect l="-3656" t="-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Compound Propositions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223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667</Words>
  <Application>Microsoft Macintosh PowerPoint</Application>
  <PresentationFormat>On-screen Show (4:3)</PresentationFormat>
  <Paragraphs>227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 Unicode MS</vt:lpstr>
      <vt:lpstr>Calibri</vt:lpstr>
      <vt:lpstr>Cambria Math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Wilson</dc:creator>
  <cp:lastModifiedBy>Xindi Wang</cp:lastModifiedBy>
  <cp:revision>44</cp:revision>
  <cp:lastPrinted>2012-01-12T15:01:17Z</cp:lastPrinted>
  <dcterms:created xsi:type="dcterms:W3CDTF">2011-12-23T15:22:14Z</dcterms:created>
  <dcterms:modified xsi:type="dcterms:W3CDTF">2020-09-14T13:06:35Z</dcterms:modified>
</cp:coreProperties>
</file>