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60" r:id="rId4"/>
    <p:sldId id="264" r:id="rId5"/>
    <p:sldId id="277" r:id="rId6"/>
    <p:sldId id="278" r:id="rId7"/>
    <p:sldId id="280" r:id="rId8"/>
    <p:sldId id="259" r:id="rId9"/>
    <p:sldId id="262" r:id="rId10"/>
    <p:sldId id="282" r:id="rId11"/>
    <p:sldId id="266" r:id="rId12"/>
    <p:sldId id="281" r:id="rId13"/>
    <p:sldId id="283" r:id="rId14"/>
    <p:sldId id="272" r:id="rId15"/>
    <p:sldId id="270" r:id="rId16"/>
    <p:sldId id="284" r:id="rId17"/>
    <p:sldId id="286" r:id="rId18"/>
    <p:sldId id="287" r:id="rId19"/>
    <p:sldId id="288" r:id="rId20"/>
    <p:sldId id="289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4F2683"/>
    <a:srgbClr val="F6AC41"/>
    <a:srgbClr val="DE3B3C"/>
    <a:srgbClr val="ABC61F"/>
    <a:srgbClr val="1573BD"/>
    <a:srgbClr val="807F83"/>
    <a:srgbClr val="3C1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/>
    <p:restoredTop sz="93054"/>
  </p:normalViewPr>
  <p:slideViewPr>
    <p:cSldViewPr snapToGrid="0" snapToObjects="1">
      <p:cViewPr>
        <p:scale>
          <a:sx n="77" d="100"/>
          <a:sy n="77" d="100"/>
        </p:scale>
        <p:origin x="344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E7E02-177F-1742-9B54-4359DFA80663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D64E-5987-2D4B-9D87-3BA09D935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9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A97568-298B-6740-9B9F-550E69FACD2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DC7D68-8AC4-0440-B1C1-67A64591B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9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2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¬ 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cs typeface="Arial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cs typeface="Arial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∧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)∨(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∨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𝑟</m:t>
                      </m:r>
                    </m:oMath>
                  </m:oMathPara>
                </a14:m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0" smtClean="0">
                    <a:solidFill>
                      <a:srgbClr val="807F83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¬ </a:t>
                </a:r>
                <a:r>
                  <a:rPr lang="en-US" sz="2800" b="0" i="0" smtClean="0">
                    <a:solidFill>
                      <a:srgbClr val="807F83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(</a:t>
                </a:r>
                <a:r>
                  <a:rPr lang="en-US" sz="2800" b="0" i="0" smtClean="0">
                    <a:solidFill>
                      <a:srgbClr val="807F83"/>
                    </a:solidFill>
                    <a:latin typeface="Cambria Math" charset="0"/>
                    <a:cs typeface="Arial"/>
                  </a:rPr>
                  <a:t>(𝑠</a:t>
                </a:r>
                <a:r>
                  <a:rPr lang="en-US" sz="2800" b="0" i="0" smtClean="0">
                    <a:solidFill>
                      <a:srgbClr val="807F83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∧𝑡)∨(𝑡∨𝑟</a:t>
                </a: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6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¬ 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cs typeface="Arial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cs typeface="Arial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∧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)∨(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∨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𝑟</m:t>
                      </m:r>
                    </m:oMath>
                  </m:oMathPara>
                </a14:m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0" smtClean="0">
                    <a:solidFill>
                      <a:srgbClr val="807F83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¬ </a:t>
                </a:r>
                <a:r>
                  <a:rPr lang="en-US" sz="2800" b="0" i="0" smtClean="0">
                    <a:solidFill>
                      <a:srgbClr val="807F83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(</a:t>
                </a:r>
                <a:r>
                  <a:rPr lang="en-US" sz="2800" b="0" i="0" smtClean="0">
                    <a:solidFill>
                      <a:srgbClr val="807F83"/>
                    </a:solidFill>
                    <a:latin typeface="Cambria Math" charset="0"/>
                    <a:cs typeface="Arial"/>
                  </a:rPr>
                  <a:t>(𝑠</a:t>
                </a:r>
                <a:r>
                  <a:rPr lang="en-US" sz="2800" b="0" i="0" smtClean="0">
                    <a:solidFill>
                      <a:srgbClr val="807F83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∧𝑡)∨(𝑡∨𝑟</a:t>
                </a: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¬ 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cs typeface="Arial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cs typeface="Arial"/>
                        </a:rPr>
                        <m:t>𝑠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∧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)∨(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∨</m:t>
                      </m:r>
                      <m:r>
                        <a:rPr lang="en-US" sz="2800" b="0" i="1" smtClean="0">
                          <a:solidFill>
                            <a:srgbClr val="807F83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𝑟</m:t>
                      </m:r>
                    </m:oMath>
                  </m:oMathPara>
                </a14:m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2800" i="0" smtClean="0">
                    <a:solidFill>
                      <a:srgbClr val="807F83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¬ </a:t>
                </a:r>
                <a:r>
                  <a:rPr lang="en-US" sz="2800" b="0" i="0" smtClean="0">
                    <a:solidFill>
                      <a:srgbClr val="807F83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(</a:t>
                </a:r>
                <a:r>
                  <a:rPr lang="en-US" sz="2800" b="0" i="0" smtClean="0">
                    <a:solidFill>
                      <a:srgbClr val="807F83"/>
                    </a:solidFill>
                    <a:latin typeface="Cambria Math" charset="0"/>
                    <a:cs typeface="Arial"/>
                  </a:rPr>
                  <a:t>(𝑠</a:t>
                </a:r>
                <a:r>
                  <a:rPr lang="en-US" sz="2800" b="0" i="0" smtClean="0">
                    <a:solidFill>
                      <a:srgbClr val="807F83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∧𝑡)∨(𝑡∨𝑟</a:t>
                </a: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79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640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195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76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2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711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572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301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1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16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57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85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55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3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8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3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23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2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55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86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34A24-CCD4-E849-8882-22BD847D2D4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9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4A24-CCD4-E849-8882-22BD847D2D41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0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1404" y="573851"/>
                <a:ext cx="8608595" cy="393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Logical Laws</a:t>
                </a:r>
                <a:endParaRPr lang="en-US" sz="5000" b="1" dirty="0">
                  <a:solidFill>
                    <a:srgbClr val="3B1B70"/>
                  </a:solidFill>
                  <a:latin typeface="Arial"/>
                  <a:cs typeface="Arial Unicode MS"/>
                </a:endParaRP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To show the logical equivalence of compound proposition 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 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𝑠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)∨(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)</a:t>
                </a:r>
                <a:r>
                  <a:rPr lang="en-US" dirty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≡¬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𝑠</m:t>
                        </m:r>
                        <m:r>
                          <a:rPr lang="en-US" sz="2800" i="1" dirty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</m:t>
                        </m:r>
                        <m:r>
                          <a:rPr lang="en-US" sz="2800" i="1" dirty="0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</m:e>
                    </m:d>
                    <m:r>
                      <a:rPr lang="en-US" sz="2800" i="1" dirty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∧¬(</m:t>
                    </m:r>
                    <m:r>
                      <a:rPr lang="en-US" sz="2800" i="1" dirty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𝑡</m:t>
                    </m:r>
                    <m:r>
                      <a:rPr lang="en-US" sz="2800" i="1" dirty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  <m:r>
                      <a:rPr lang="en-US" sz="2800" i="1" dirty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US" sz="2800" i="1" dirty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dirty="0">
                  <a:effectLst/>
                </a:endParaRP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∧(¬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is-I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)≡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04" y="573851"/>
                <a:ext cx="8608595" cy="3939540"/>
              </a:xfrm>
              <a:prstGeom prst="rect">
                <a:avLst/>
              </a:prstGeom>
              <a:blipFill rotWithShape="0">
                <a:blip r:embed="rId3"/>
                <a:stretch>
                  <a:fillRect l="-3399" t="-37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Logical Laws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40" y="3855489"/>
            <a:ext cx="3691801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1405" y="241342"/>
                <a:ext cx="8608595" cy="320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Logical Laws</a:t>
                </a:r>
                <a:endParaRPr lang="en-US" sz="5000" b="1" dirty="0">
                  <a:solidFill>
                    <a:srgbClr val="3B1B70"/>
                  </a:solidFill>
                  <a:latin typeface="Arial"/>
                  <a:cs typeface="Arial Unicode MS"/>
                </a:endParaRP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To show the logical equivalence of compound proposition 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(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)→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≡(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∧¬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)→¬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</m:oMath>
                </a14:m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05" y="241342"/>
                <a:ext cx="8608595" cy="3200876"/>
              </a:xfrm>
              <a:prstGeom prst="rect">
                <a:avLst/>
              </a:prstGeom>
              <a:blipFill rotWithShape="0">
                <a:blip r:embed="rId3"/>
                <a:stretch>
                  <a:fillRect l="-3399" t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Logical Laws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51" y="2726575"/>
            <a:ext cx="3568700" cy="349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35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404" y="573851"/>
            <a:ext cx="860859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Logical Laws</a:t>
            </a:r>
            <a:endParaRPr lang="en-US" sz="5000" b="1" dirty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Simplify the compound proposition using logical laws</a:t>
            </a:r>
          </a:p>
          <a:p>
            <a:pPr lvl="1">
              <a:spcAft>
                <a:spcPts val="2400"/>
              </a:spcAft>
              <a:buSzPct val="75000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Logical Laws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80" y="2364717"/>
            <a:ext cx="4597400" cy="385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2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404" y="573851"/>
            <a:ext cx="86085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Logical Laws</a:t>
            </a:r>
            <a:endParaRPr lang="en-US" sz="5000" b="1" dirty="0">
              <a:solidFill>
                <a:srgbClr val="3B1B70"/>
              </a:solidFill>
              <a:latin typeface="Arial"/>
              <a:cs typeface="Arial Unicode MS"/>
            </a:endParaRPr>
          </a:p>
          <a:p>
            <a:pPr lvl="1">
              <a:spcAft>
                <a:spcPts val="2400"/>
              </a:spcAft>
              <a:buSzPct val="75000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Logical Laws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311" y="1325195"/>
            <a:ext cx="6121400" cy="490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8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578" y="1175925"/>
            <a:ext cx="56928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Arial"/>
                <a:cs typeface="Arial Unicode MS"/>
              </a:rPr>
              <a:t>Rules of Inference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Rules of Inference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0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4779" y="0"/>
                <a:ext cx="7449431" cy="6955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Arguments and Validity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Definitions: an argument, in logic, is a sequence of propositional statements. The last statement in the sequence is call conclusion. All the rest are premises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An argument is valid if whenever all premises are true, the conclusion is also true. 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If premises are P1, </a:t>
                </a:r>
                <a:r>
                  <a:rPr lang="mr-IN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…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, </a:t>
                </a:r>
                <a:r>
                  <a:rPr lang="en-US" sz="2800" dirty="0" err="1" smtClean="0">
                    <a:solidFill>
                      <a:srgbClr val="807F83"/>
                    </a:solidFill>
                    <a:latin typeface="Arial"/>
                    <a:cs typeface="Arial"/>
                  </a:rPr>
                  <a:t>Pn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, and conclusion is Pn+1, then the argument is valid if and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1∧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2∧…∧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𝑃𝑛</m:t>
                    </m:r>
                    <m:r>
                      <a:rPr lang="is-I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𝑃𝑛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+1</m:t>
                    </m:r>
                  </m:oMath>
                </a14:m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79" y="0"/>
                <a:ext cx="7449431" cy="6955750"/>
              </a:xfrm>
              <a:prstGeom prst="rect">
                <a:avLst/>
              </a:prstGeom>
              <a:blipFill rotWithShape="0">
                <a:blip r:embed="rId3"/>
                <a:stretch>
                  <a:fillRect l="-3928" t="-2103" r="-2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Rules of Inference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10" y="894080"/>
            <a:ext cx="1429790" cy="483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3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911" y="216131"/>
            <a:ext cx="8014697" cy="880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Arguments and Validity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Here </a:t>
            </a:r>
            <a:r>
              <a:rPr lang="en-US" sz="2800" dirty="0">
                <a:solidFill>
                  <a:srgbClr val="807F83"/>
                </a:solidFill>
                <a:latin typeface="Arial"/>
                <a:cs typeface="Arial"/>
              </a:rPr>
              <a:t>is an argument expressed in 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English</a:t>
            </a:r>
          </a:p>
          <a:p>
            <a:pPr>
              <a:spcAft>
                <a:spcPts val="2400"/>
              </a:spcAft>
              <a:buSzPct val="75000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>
              <a:spcAft>
                <a:spcPts val="2400"/>
              </a:spcAft>
              <a:buSzPct val="75000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Assign variable names to each </a:t>
            </a:r>
            <a:r>
              <a:rPr lang="en-US" sz="2800" dirty="0">
                <a:solidFill>
                  <a:srgbClr val="807F83"/>
                </a:solidFill>
                <a:latin typeface="Arial"/>
                <a:cs typeface="Arial"/>
              </a:rPr>
              <a:t>proposition</a:t>
            </a:r>
          </a:p>
          <a:p>
            <a:pPr marL="1143000" lvl="1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>
                <a:solidFill>
                  <a:srgbClr val="807F83"/>
                </a:solidFill>
                <a:latin typeface="Arial"/>
                <a:cs typeface="Arial"/>
              </a:rPr>
              <a:t>w: It is windy, r: It is raining, c: The game will be cancelled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Write into arguments form: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lvl="1">
              <a:spcAft>
                <a:spcPts val="2400"/>
              </a:spcAft>
              <a:buSzPct val="75000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1143000" lvl="1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p: It is raining, q: It is windy, c: the game will be cancelled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0889" y="6377666"/>
            <a:ext cx="3189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Rules of Inference</a:t>
            </a:r>
          </a:p>
          <a:p>
            <a:pPr algn="r"/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62" y="1545221"/>
            <a:ext cx="7067516" cy="14639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44" y="4617336"/>
            <a:ext cx="1802707" cy="159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9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9543" y="731520"/>
                <a:ext cx="8380457" cy="38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Rules of Inference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Just like we use equivalences to simplify compound propositions instead using truth tables. We could also apply tautology of the form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𝐹</m:t>
                    </m:r>
                    <m:r>
                      <a:rPr lang="is-I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𝐺</m:t>
                    </m:r>
                    <m:r>
                      <a:rPr lang="en-US" sz="2800" b="0" i="0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altLang="zh-CN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(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where F is a sequence of premises connected with AND operations, and G is the conclusion), to prove that the arguments is valid.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3" y="731520"/>
                <a:ext cx="8380457" cy="3877985"/>
              </a:xfrm>
              <a:prstGeom prst="rect">
                <a:avLst/>
              </a:prstGeom>
              <a:blipFill rotWithShape="0">
                <a:blip r:embed="rId3"/>
                <a:stretch>
                  <a:fillRect l="-3493" t="-3774" r="-2547" b="-3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Rules of Inference</a:t>
            </a:r>
          </a:p>
        </p:txBody>
      </p:sp>
    </p:spTree>
    <p:extLst>
      <p:ext uri="{BB962C8B-B14F-4D97-AF65-F5344CB8AC3E}">
        <p14:creationId xmlns:p14="http://schemas.microsoft.com/office/powerpoint/2010/main" val="26563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09543" y="731520"/>
                <a:ext cx="838045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Rules of Inference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Modus ponens (main rule of inference)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Given by tautology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𝑝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∧(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is-I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)→</m:t>
                    </m:r>
                    <m:r>
                      <a:rPr lang="en-US" sz="2800" b="0" i="1" smtClean="0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</m:oMath>
                </a14:m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43" y="731520"/>
                <a:ext cx="8380457" cy="2031325"/>
              </a:xfrm>
              <a:prstGeom prst="rect">
                <a:avLst/>
              </a:prstGeom>
              <a:blipFill rotWithShape="0">
                <a:blip r:embed="rId3"/>
                <a:stretch>
                  <a:fillRect l="-3493" t="-7207" b="-7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Rules of Inference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275" y="1253298"/>
            <a:ext cx="1070725" cy="15095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6220943"/>
                  </p:ext>
                </p:extLst>
              </p:nvPr>
            </p:nvGraphicFramePr>
            <p:xfrm>
              <a:off x="1199443" y="3225800"/>
              <a:ext cx="6847275" cy="21234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369455"/>
                    <a:gridCol w="1369455"/>
                    <a:gridCol w="1369455"/>
                    <a:gridCol w="1369455"/>
                    <a:gridCol w="136945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i="0" dirty="0" smtClean="0">
                              <a:latin typeface="+mn-lt"/>
                              <a:ea typeface="+mn-ea"/>
                              <a:cs typeface="+mn-cs"/>
                            </a:rPr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is-I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dirty="0" smtClean="0"/>
                            <a:t>q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latin typeface="+mn-lt"/>
                              <a:ea typeface="+mn-ea"/>
                              <a:cs typeface="+mn-cs"/>
                            </a:rPr>
                            <a:t>(p</a:t>
                          </a:r>
                          <a14:m>
                            <m:oMath xmlns:m="http://schemas.openxmlformats.org/officeDocument/2006/math">
                              <m:r>
                                <a:rPr lang="is-I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dirty="0" smtClean="0"/>
                            <a:t>q</a:t>
                          </a:r>
                          <a:r>
                            <a:rPr lang="en-US" dirty="0"/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is-I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⋀</m:t>
                              </m:r>
                            </m:oMath>
                          </a14:m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dirty="0" smtClean="0">
                              <a:latin typeface="+mn-lt"/>
                              <a:ea typeface="+mn-ea"/>
                              <a:cs typeface="+mn-cs"/>
                            </a:rPr>
                            <a:t>(p</a:t>
                          </a:r>
                          <a14:m>
                            <m:oMath xmlns:m="http://schemas.openxmlformats.org/officeDocument/2006/math">
                              <m:r>
                                <a:rPr lang="is-I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dirty="0" smtClean="0"/>
                            <a:t>q</a:t>
                          </a:r>
                          <a:r>
                            <a:rPr lang="en-US" dirty="0"/>
                            <a:t>)</a:t>
                          </a:r>
                          <a14:m>
                            <m:oMath xmlns:m="http://schemas.openxmlformats.org/officeDocument/2006/math">
                              <m:r>
                                <a:rPr lang="is-I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⋀</m:t>
                              </m:r>
                            </m:oMath>
                          </a14:m>
                          <a:r>
                            <a:rPr lang="en-US" dirty="0" smtClean="0"/>
                            <a:t>p</a:t>
                          </a:r>
                          <a14:m>
                            <m:oMath xmlns:m="http://schemas.openxmlformats.org/officeDocument/2006/math">
                              <m:r>
                                <a:rPr lang="is-IS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US" dirty="0" smtClean="0"/>
                            <a:t>q</a:t>
                          </a:r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6220943"/>
                  </p:ext>
                </p:extLst>
              </p:nvPr>
            </p:nvGraphicFramePr>
            <p:xfrm>
              <a:off x="1199443" y="3225800"/>
              <a:ext cx="6847275" cy="21234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369455"/>
                    <a:gridCol w="1369455"/>
                    <a:gridCol w="1369455"/>
                    <a:gridCol w="1369455"/>
                    <a:gridCol w="1369455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p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q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1339" t="-4762" r="-203125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300000" t="-4762" r="-102222" b="-24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00000" t="-4762" r="-2222" b="-24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F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8167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9543" y="149629"/>
            <a:ext cx="838045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Rules of Inference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Rules of Inference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43" y="1076531"/>
            <a:ext cx="38735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771" y="1076531"/>
            <a:ext cx="3937000" cy="516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317" y="573851"/>
            <a:ext cx="800570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3C1B71"/>
                </a:solidFill>
                <a:latin typeface="Arial"/>
                <a:cs typeface="Arial Unicode MS"/>
              </a:rPr>
              <a:t>CS2209 Tutorial 2</a:t>
            </a:r>
          </a:p>
          <a:p>
            <a:r>
              <a:rPr lang="en-US" sz="3600" dirty="0" smtClean="0">
                <a:solidFill>
                  <a:srgbClr val="3C1B71"/>
                </a:solidFill>
                <a:latin typeface="Arial"/>
                <a:cs typeface="Arial Unicode MS"/>
              </a:rPr>
              <a:t>Sep. 21</a:t>
            </a:r>
            <a:r>
              <a:rPr lang="en-US" sz="3600" baseline="30000" dirty="0" smtClean="0">
                <a:solidFill>
                  <a:srgbClr val="3C1B71"/>
                </a:solidFill>
                <a:latin typeface="Arial"/>
                <a:cs typeface="Arial Unicode MS"/>
              </a:rPr>
              <a:t>st</a:t>
            </a:r>
            <a:r>
              <a:rPr lang="en-US" sz="3600" dirty="0" smtClean="0">
                <a:solidFill>
                  <a:srgbClr val="3C1B71"/>
                </a:solidFill>
                <a:latin typeface="Arial"/>
                <a:cs typeface="Arial Unicode MS"/>
              </a:rPr>
              <a:t> , 2020</a:t>
            </a:r>
          </a:p>
          <a:p>
            <a:endParaRPr lang="en-US" sz="3600" dirty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 smtClean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 smtClean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>
              <a:solidFill>
                <a:srgbClr val="3C1B71"/>
              </a:solidFill>
              <a:latin typeface="Arial"/>
              <a:cs typeface="Arial Unicode MS"/>
            </a:endParaRPr>
          </a:p>
          <a:p>
            <a:endParaRPr lang="en-US" sz="3600" dirty="0" smtClean="0">
              <a:solidFill>
                <a:srgbClr val="3C1B71"/>
              </a:solidFill>
              <a:latin typeface="Arial"/>
              <a:cs typeface="Arial Unicode MS"/>
            </a:endParaRPr>
          </a:p>
          <a:p>
            <a:pPr algn="r"/>
            <a:r>
              <a:rPr lang="en-US" sz="2000" dirty="0" smtClean="0">
                <a:solidFill>
                  <a:srgbClr val="3C1B71"/>
                </a:solidFill>
                <a:latin typeface="Arial"/>
                <a:cs typeface="Arial Unicode MS"/>
              </a:rPr>
              <a:t>Xindi Wang</a:t>
            </a:r>
          </a:p>
          <a:p>
            <a:pPr algn="r"/>
            <a:r>
              <a:rPr lang="en-US" sz="2000" dirty="0" smtClean="0">
                <a:solidFill>
                  <a:srgbClr val="3C1B71"/>
                </a:solidFill>
                <a:latin typeface="Arial"/>
                <a:cs typeface="Arial Unicode MS"/>
              </a:rPr>
              <a:t> xwang842@uwo.ca</a:t>
            </a:r>
            <a:endParaRPr lang="en-US" sz="2000" dirty="0">
              <a:solidFill>
                <a:srgbClr val="3C1B71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7825" y="6300890"/>
            <a:ext cx="3432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smtClean="0">
                <a:solidFill>
                  <a:srgbClr val="3B1B70"/>
                </a:solidFill>
                <a:latin typeface="Arial"/>
                <a:cs typeface="Arial"/>
              </a:rPr>
              <a:t>Department of Computer Science </a:t>
            </a:r>
            <a:endParaRPr lang="en-US" sz="1600" dirty="0">
              <a:solidFill>
                <a:srgbClr val="3B1B7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048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393164" y="182880"/>
                <a:ext cx="8380457" cy="68941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>
                    <a:solidFill>
                      <a:srgbClr val="3B1B70"/>
                    </a:solidFill>
                    <a:latin typeface="Arial"/>
                    <a:cs typeface="Arial Unicode MS"/>
                  </a:rPr>
                  <a:t>Rules of Inference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Prove arguments are valid using rules of inference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  <m:d>
                      <m:dPr>
                        <m:ctrlPr>
                          <a:rPr lang="en-US" sz="2800" i="1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𝑝</m:t>
                        </m:r>
                        <m:r>
                          <a:rPr lang="en-US" sz="2800" i="1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∧¬</m:t>
                        </m:r>
                        <m:r>
                          <a:rPr lang="en-US" sz="2800" i="1">
                            <a:solidFill>
                              <a:srgbClr val="807F83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𝑞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 </a:t>
                </a:r>
                <a:r>
                  <a:rPr lang="en-US" sz="2800" i="1" dirty="0">
                    <a:solidFill>
                      <a:srgbClr val="FF0000"/>
                    </a:solidFill>
                    <a:latin typeface="Arial"/>
                    <a:cs typeface="Arial"/>
                  </a:rPr>
                  <a:t>Hypothesis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∨¬¬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 </a:t>
                </a:r>
                <a:r>
                  <a:rPr lang="en-US" sz="2800" i="1" dirty="0">
                    <a:solidFill>
                      <a:srgbClr val="FF0000"/>
                    </a:solidFill>
                    <a:latin typeface="Arial"/>
                    <a:cs typeface="Arial"/>
                  </a:rPr>
                  <a:t>De Morgan’s Law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 </a:t>
                </a:r>
                <a:r>
                  <a:rPr lang="en-US" sz="2800" i="1" dirty="0">
                    <a:solidFill>
                      <a:srgbClr val="FF0000"/>
                    </a:solidFill>
                    <a:latin typeface="Arial"/>
                    <a:cs typeface="Arial"/>
                  </a:rPr>
                  <a:t>Double negation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¬¬ 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 </a:t>
                </a:r>
                <a:r>
                  <a:rPr lang="en-US" sz="2800" i="1" dirty="0">
                    <a:solidFill>
                      <a:srgbClr val="FF0000"/>
                    </a:solidFill>
                    <a:latin typeface="Arial"/>
                    <a:cs typeface="Arial"/>
                  </a:rPr>
                  <a:t>Double negation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(¬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∧(¬¬ 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) </a:t>
                </a:r>
                <a14:m>
                  <m:oMath xmlns:m="http://schemas.openxmlformats.org/officeDocument/2006/math">
                    <m:r>
                      <a:rPr lang="is-I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 </a:t>
                </a:r>
                <a:r>
                  <a:rPr lang="en-US" sz="2800" i="1" dirty="0">
                    <a:solidFill>
                      <a:srgbClr val="FF0000"/>
                    </a:solidFill>
                    <a:latin typeface="Arial"/>
                    <a:cs typeface="Arial"/>
                  </a:rPr>
                  <a:t>Disjunctive syllogism</a:t>
                </a:r>
              </a:p>
              <a:p>
                <a:pPr marL="1143000" lvl="1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</m:oMath>
                </a14:m>
                <a:r>
                  <a:rPr lang="is-IS" sz="2800" dirty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s-I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∨</m:t>
                    </m:r>
                    <m:r>
                      <a:rPr lang="en-US" sz="2800" i="1">
                        <a:solidFill>
                          <a:srgbClr val="807F83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𝑟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 </a:t>
                </a:r>
                <a:r>
                  <a:rPr lang="en-US" sz="2800" i="1" dirty="0">
                    <a:solidFill>
                      <a:srgbClr val="FF0000"/>
                    </a:solidFill>
                    <a:latin typeface="Arial"/>
                    <a:cs typeface="Arial"/>
                  </a:rPr>
                  <a:t>Addition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64" y="182880"/>
                <a:ext cx="8380457" cy="6894195"/>
              </a:xfrm>
              <a:prstGeom prst="rect">
                <a:avLst/>
              </a:prstGeom>
              <a:blipFill rotWithShape="0">
                <a:blip r:embed="rId3"/>
                <a:stretch>
                  <a:fillRect l="-3491" t="-2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Rules of Inference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45" y="1540162"/>
            <a:ext cx="1675902" cy="173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4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274" y="573851"/>
            <a:ext cx="80057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Reminder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Assignment 1 is due on Sep 23</a:t>
            </a:r>
            <a:r>
              <a:rPr lang="en-US" sz="2800" baseline="30000" dirty="0" smtClean="0">
                <a:solidFill>
                  <a:srgbClr val="807F83"/>
                </a:solidFill>
                <a:latin typeface="Arial"/>
                <a:cs typeface="Arial"/>
              </a:rPr>
              <a:t>rd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 in </a:t>
            </a:r>
            <a:r>
              <a:rPr lang="en-US" sz="2800" dirty="0" err="1">
                <a:solidFill>
                  <a:srgbClr val="807F83"/>
                </a:solidFill>
                <a:latin typeface="Arial"/>
                <a:cs typeface="Arial"/>
              </a:rPr>
              <a:t>z</a:t>
            </a:r>
            <a:r>
              <a:rPr lang="en-US" sz="2800" dirty="0" err="1" smtClean="0">
                <a:solidFill>
                  <a:srgbClr val="807F83"/>
                </a:solidFill>
                <a:latin typeface="Arial"/>
                <a:cs typeface="Arial"/>
              </a:rPr>
              <a:t>yBook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 (which means that you are required to buy </a:t>
            </a:r>
            <a:r>
              <a:rPr lang="en-US" sz="2800" dirty="0" err="1" smtClean="0">
                <a:solidFill>
                  <a:srgbClr val="807F83"/>
                </a:solidFill>
                <a:latin typeface="Arial"/>
                <a:cs typeface="Arial"/>
              </a:rPr>
              <a:t>zyBook</a:t>
            </a: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 to finish the assignment)</a:t>
            </a: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Presentation Title Here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81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187" y="573851"/>
            <a:ext cx="8005704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b="1" dirty="0">
                <a:solidFill>
                  <a:srgbClr val="3C1B71"/>
                </a:solidFill>
                <a:latin typeface="Arial"/>
                <a:cs typeface="Arial Unicode MS"/>
              </a:rPr>
              <a:t>Today’s </a:t>
            </a:r>
            <a:r>
              <a:rPr lang="en-US" sz="5000" b="1" dirty="0" smtClean="0">
                <a:solidFill>
                  <a:srgbClr val="3C1B71"/>
                </a:solidFill>
                <a:latin typeface="Arial"/>
                <a:cs typeface="Arial Unicode MS"/>
              </a:rPr>
              <a:t>Agenda</a:t>
            </a:r>
            <a:endParaRPr lang="en-US" sz="5000" b="1" dirty="0" smtClean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Review of Logical Operations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Logical Laws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Rules of Inference </a:t>
            </a: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Agenda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4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2155" y="843677"/>
            <a:ext cx="6203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  <a:buSzPct val="75000"/>
            </a:pPr>
            <a:r>
              <a:rPr lang="en-US" sz="5000" b="1" dirty="0">
                <a:solidFill>
                  <a:schemeClr val="bg1"/>
                </a:solidFill>
                <a:latin typeface="Arial"/>
                <a:cs typeface="Arial Unicode MS"/>
              </a:rPr>
              <a:t>Review</a:t>
            </a:r>
            <a:r>
              <a:rPr lang="en-US" sz="5400" dirty="0">
                <a:solidFill>
                  <a:srgbClr val="807F83"/>
                </a:solidFill>
                <a:latin typeface="Arial"/>
                <a:cs typeface="Arial"/>
              </a:rPr>
              <a:t> </a:t>
            </a:r>
            <a:r>
              <a:rPr lang="en-US" sz="5000" b="1" dirty="0">
                <a:solidFill>
                  <a:schemeClr val="bg1"/>
                </a:solidFill>
                <a:latin typeface="Arial"/>
                <a:cs typeface="Arial Unicode MS"/>
              </a:rPr>
              <a:t>of</a:t>
            </a:r>
            <a:r>
              <a:rPr lang="en-US" sz="5400" dirty="0">
                <a:solidFill>
                  <a:srgbClr val="807F83"/>
                </a:solidFill>
                <a:latin typeface="Arial"/>
                <a:cs typeface="Arial"/>
              </a:rPr>
              <a:t> </a:t>
            </a:r>
            <a:r>
              <a:rPr lang="en-US" sz="5000" b="1" dirty="0">
                <a:solidFill>
                  <a:schemeClr val="bg1"/>
                </a:solidFill>
                <a:latin typeface="Arial"/>
                <a:cs typeface="Arial Unicode MS"/>
              </a:rPr>
              <a:t>Logical</a:t>
            </a:r>
            <a:r>
              <a:rPr lang="en-US" sz="5400" dirty="0">
                <a:solidFill>
                  <a:srgbClr val="807F83"/>
                </a:solidFill>
                <a:latin typeface="Arial"/>
                <a:cs typeface="Arial"/>
              </a:rPr>
              <a:t> </a:t>
            </a:r>
            <a:r>
              <a:rPr lang="en-US" sz="5000" b="1" dirty="0">
                <a:solidFill>
                  <a:schemeClr val="bg1"/>
                </a:solidFill>
                <a:latin typeface="Arial"/>
                <a:cs typeface="Arial Unicode MS"/>
              </a:rPr>
              <a:t>Operations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Review of Logical Operations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05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3129" y="418208"/>
            <a:ext cx="8005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3B1B70"/>
                </a:solidFill>
                <a:latin typeface="Arial"/>
                <a:cs typeface="Arial Unicode MS"/>
              </a:rPr>
              <a:t>Logical </a:t>
            </a:r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Operations</a:t>
            </a:r>
            <a:endParaRPr lang="en-US" sz="5000" b="1" dirty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685800" indent="-685800">
              <a:spcAft>
                <a:spcPts val="2400"/>
              </a:spcAft>
              <a:buSzPct val="75000"/>
              <a:buFont typeface="Arial"/>
              <a:buChar char="•"/>
            </a:pPr>
            <a:r>
              <a:rPr lang="en-US" sz="2800" dirty="0" smtClean="0">
                <a:solidFill>
                  <a:srgbClr val="807F83"/>
                </a:solidFill>
                <a:latin typeface="Arial"/>
                <a:cs typeface="Arial"/>
              </a:rPr>
              <a:t>Basics:</a:t>
            </a: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5000" b="1" dirty="0" smtClean="0">
              <a:solidFill>
                <a:srgbClr val="3B1B70"/>
              </a:solidFill>
              <a:latin typeface="Arial"/>
              <a:cs typeface="Arial Unicode MS"/>
            </a:endParaRP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Logical Operations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359211"/>
                  </p:ext>
                </p:extLst>
              </p:nvPr>
            </p:nvGraphicFramePr>
            <p:xfrm>
              <a:off x="593129" y="1887165"/>
              <a:ext cx="8005705" cy="39319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168860"/>
                    <a:gridCol w="2096564"/>
                    <a:gridCol w="3740281"/>
                  </a:tblGrid>
                  <a:tr h="381537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Notation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aseline="0" dirty="0" smtClean="0"/>
                            <a:t>False when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 AND 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∧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400" dirty="0" smtClean="0"/>
                            <a:t>Either p or q</a:t>
                          </a:r>
                          <a:r>
                            <a:rPr lang="en-US" sz="2400" baseline="0" dirty="0" smtClean="0"/>
                            <a:t> must be false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 OR 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∨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just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Both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p and q must be false</a:t>
                          </a: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NOT</a:t>
                          </a:r>
                          <a:r>
                            <a:rPr lang="en-US" sz="2400" baseline="0" dirty="0" smtClean="0"/>
                            <a:t> p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¬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400" dirty="0" smtClean="0"/>
                            <a:t> p is true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 XOR 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⨁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400" dirty="0" smtClean="0"/>
                            <a:t>p and</a:t>
                          </a:r>
                          <a:r>
                            <a:rPr lang="en-US" sz="2400" baseline="0" dirty="0" smtClean="0"/>
                            <a:t> q have the same truth value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IF</a:t>
                          </a:r>
                          <a:r>
                            <a:rPr lang="en-US" sz="2400" baseline="0" dirty="0" smtClean="0"/>
                            <a:t> p, THEN q</a:t>
                          </a:r>
                          <a:endParaRPr 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is-I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→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just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If p is true,</a:t>
                          </a:r>
                          <a:r>
                            <a:rPr lang="en-US" sz="2400" baseline="0" dirty="0" smtClean="0"/>
                            <a:t> then b is false</a:t>
                          </a:r>
                          <a:endParaRPr lang="en-US" sz="2400" dirty="0" smtClean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p if and only if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↔</m:t>
                                </m:r>
                                <m:r>
                                  <a:rPr lang="en-US" sz="24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just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p and q have the different truth</a:t>
                          </a:r>
                          <a:r>
                            <a:rPr lang="en-US" sz="2400" baseline="0" dirty="0" smtClean="0"/>
                            <a:t> value</a:t>
                          </a:r>
                          <a:endParaRPr lang="en-US" sz="24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31359211"/>
                  </p:ext>
                </p:extLst>
              </p:nvPr>
            </p:nvGraphicFramePr>
            <p:xfrm>
              <a:off x="593129" y="1887165"/>
              <a:ext cx="8005705" cy="393192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168860"/>
                    <a:gridCol w="2096564"/>
                    <a:gridCol w="3740281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Notation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aseline="0" dirty="0" smtClean="0"/>
                            <a:t>False when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 AND 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3779" t="-109333" r="-179651" b="-6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400" dirty="0" smtClean="0"/>
                            <a:t>Either p or q</a:t>
                          </a:r>
                          <a:r>
                            <a:rPr lang="en-US" sz="2400" baseline="0" dirty="0" smtClean="0"/>
                            <a:t> must be false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 OR 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3779" t="-209333" r="-179651" b="-5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Both</a:t>
                          </a:r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p and q must be false</a:t>
                          </a: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NOT</a:t>
                          </a:r>
                          <a:r>
                            <a:rPr lang="en-US" sz="2400" baseline="0" dirty="0" smtClean="0"/>
                            <a:t> p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3779" t="-309333" r="-179651" b="-4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400" dirty="0" smtClean="0"/>
                            <a:t> p is true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 XOR q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3779" t="-225735" r="-179651" b="-1713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2400" dirty="0" smtClean="0"/>
                            <a:t>p and</a:t>
                          </a:r>
                          <a:r>
                            <a:rPr lang="en-US" sz="2400" baseline="0" dirty="0" smtClean="0"/>
                            <a:t> q have the same truth value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IF</a:t>
                          </a:r>
                          <a:r>
                            <a:rPr lang="en-US" sz="2400" baseline="0" dirty="0" smtClean="0"/>
                            <a:t> p, THEN q</a:t>
                          </a:r>
                          <a:endParaRPr lang="en-US" sz="24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3779" t="-590667" r="-179651" b="-2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If p is true,</a:t>
                          </a:r>
                          <a:r>
                            <a:rPr lang="en-US" sz="2400" baseline="0" dirty="0" smtClean="0"/>
                            <a:t> then b is false</a:t>
                          </a:r>
                          <a:endParaRPr lang="en-US" sz="2400" dirty="0" smtClean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p if and only if q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03779" t="-383704" r="-179651" b="-1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just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p and q have the different truth</a:t>
                          </a:r>
                          <a:r>
                            <a:rPr lang="en-US" sz="2400" baseline="0" dirty="0" smtClean="0"/>
                            <a:t> value</a:t>
                          </a:r>
                          <a:endParaRPr lang="en-US" sz="2400" dirty="0" smtClean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95504" y="418208"/>
                <a:ext cx="8005704" cy="7694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000" b="1" dirty="0" smtClean="0">
                    <a:solidFill>
                      <a:srgbClr val="3B1B70"/>
                    </a:solidFill>
                    <a:latin typeface="Arial"/>
                    <a:cs typeface="Arial Unicode MS"/>
                  </a:rPr>
                  <a:t>Logical Operation</a:t>
                </a:r>
              </a:p>
              <a:p>
                <a:pPr marL="685800" indent="-685800">
                  <a:spcAft>
                    <a:spcPts val="2400"/>
                  </a:spcAft>
                  <a:buSzPct val="75000"/>
                  <a:buFont typeface="Arial"/>
                  <a:buChar char="•"/>
                </a:pP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Compound Propositions:</a:t>
                </a:r>
                <a:endParaRPr lang="en-US" sz="2800" dirty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1143000" lvl="1" indent="-685800">
                  <a:buFont typeface="Arial"/>
                  <a:buChar char="•"/>
                </a:pPr>
                <a:r>
                  <a:rPr lang="en-US" sz="2800" b="1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Tautology: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a compound proposition is a tautology if the proposition is always </a:t>
                </a:r>
                <a:r>
                  <a:rPr lang="en-US" sz="2800" i="1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true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(i.e. all rows in the true table are true) (e.g.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𝑝</m:t>
                    </m:r>
                    <m:r>
                      <a:rPr lang="is-I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→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𝑝</m:t>
                    </m:r>
                  </m:oMath>
                </a14:m>
                <a:r>
                  <a:rPr lang="en-US" sz="28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∨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Cambria Math" charset="0"/>
                    <a:cs typeface="Arial"/>
                  </a:rPr>
                  <a:t>)</a:t>
                </a:r>
              </a:p>
              <a:p>
                <a:pPr marL="1143000" lvl="1" indent="-685800">
                  <a:buFont typeface="Arial"/>
                  <a:buChar char="•"/>
                </a:pPr>
                <a:r>
                  <a:rPr lang="en-US" sz="2800" b="1" dirty="0">
                    <a:solidFill>
                      <a:srgbClr val="807F83"/>
                    </a:solidFill>
                    <a:latin typeface="Arial"/>
                    <a:cs typeface="Arial"/>
                  </a:rPr>
                  <a:t>Contradiction:</a:t>
                </a:r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 a compound proposition is a 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contradiction </a:t>
                </a:r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if the proposition is always false (i.e. all rows end with false) (e.g.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 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𝑝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∧¬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𝑝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)</a:t>
                </a:r>
              </a:p>
              <a:p>
                <a:pPr marL="1143000" lvl="1" indent="-685800">
                  <a:buFont typeface="Arial"/>
                  <a:buChar char="•"/>
                </a:pPr>
                <a:r>
                  <a:rPr lang="en-US" sz="2800" b="1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Satisfaction:</a:t>
                </a:r>
                <a:r>
                  <a:rPr lang="en-US" sz="2800" dirty="0" smtClean="0">
                    <a:solidFill>
                      <a:srgbClr val="807F83"/>
                    </a:solidFill>
                    <a:latin typeface="Arial"/>
                    <a:cs typeface="Arial"/>
                  </a:rPr>
                  <a:t> some rows in the truth table end with true (e.g.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𝑝</m:t>
                    </m:r>
                    <m:r>
                      <a:rPr lang="is-I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→</m:t>
                    </m:r>
                    <m:r>
                      <a:rPr lang="en-US" sz="2800">
                        <a:solidFill>
                          <a:srgbClr val="807F83"/>
                        </a:solidFill>
                        <a:latin typeface="Cambria Math" charset="0"/>
                        <a:cs typeface="Arial"/>
                      </a:rPr>
                      <m:t>𝑞</m:t>
                    </m:r>
                  </m:oMath>
                </a14:m>
                <a:r>
                  <a:rPr lang="en-US" sz="2800" dirty="0">
                    <a:solidFill>
                      <a:srgbClr val="807F83"/>
                    </a:solidFill>
                    <a:latin typeface="Arial"/>
                    <a:cs typeface="Arial"/>
                  </a:rPr>
                  <a:t>)</a:t>
                </a:r>
              </a:p>
              <a:p>
                <a:pPr marL="1143000" lvl="1" indent="-685800">
                  <a:buFont typeface="Arial"/>
                  <a:buChar char="•"/>
                </a:pPr>
                <a:endParaRPr lang="en-US" sz="2800" dirty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pPr marL="685800" indent="-685800">
                  <a:buFont typeface="Arial"/>
                  <a:buChar char="•"/>
                </a:pPr>
                <a:endParaRPr lang="en-US" sz="2800" dirty="0" smtClean="0">
                  <a:solidFill>
                    <a:srgbClr val="807F83"/>
                  </a:solidFill>
                  <a:latin typeface="Arial"/>
                  <a:cs typeface="Arial"/>
                </a:endParaRPr>
              </a:p>
              <a:p>
                <a:endParaRPr lang="en-US" sz="6000" b="1" dirty="0" smtClean="0">
                  <a:solidFill>
                    <a:srgbClr val="807F83"/>
                  </a:solidFill>
                  <a:latin typeface="Arial"/>
                  <a:cs typeface="Arial Unicode M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04" y="418208"/>
                <a:ext cx="8005704" cy="7694414"/>
              </a:xfrm>
              <a:prstGeom prst="rect">
                <a:avLst/>
              </a:prstGeom>
              <a:blipFill rotWithShape="0">
                <a:blip r:embed="rId3"/>
                <a:stretch>
                  <a:fillRect l="-3656" t="-1981" r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/>
                </a:solidFill>
                <a:latin typeface="Arial"/>
                <a:cs typeface="Arial"/>
              </a:rPr>
              <a:t>Logical Operations</a:t>
            </a:r>
          </a:p>
        </p:txBody>
      </p:sp>
    </p:spTree>
    <p:extLst>
      <p:ext uri="{BB962C8B-B14F-4D97-AF65-F5344CB8AC3E}">
        <p14:creationId xmlns:p14="http://schemas.microsoft.com/office/powerpoint/2010/main" val="1161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5579" y="1175925"/>
            <a:ext cx="62032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chemeClr val="bg1"/>
                </a:solidFill>
                <a:latin typeface="Arial"/>
                <a:cs typeface="Arial Unicode MS"/>
              </a:rPr>
              <a:t>Logical Laws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Logical Laws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07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04" y="418208"/>
            <a:ext cx="80057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smtClean="0">
                <a:solidFill>
                  <a:srgbClr val="3B1B70"/>
                </a:solidFill>
                <a:latin typeface="Arial"/>
                <a:cs typeface="Arial Unicode MS"/>
              </a:rPr>
              <a:t>Logical Laws</a:t>
            </a:r>
          </a:p>
          <a:p>
            <a:pPr marL="685800" indent="-685800">
              <a:buFont typeface="Arial"/>
              <a:buChar char="•"/>
            </a:pPr>
            <a:endParaRPr lang="en-US" sz="2800" dirty="0">
              <a:solidFill>
                <a:srgbClr val="807F83"/>
              </a:solidFill>
              <a:latin typeface="Arial"/>
              <a:cs typeface="Arial"/>
            </a:endParaRPr>
          </a:p>
          <a:p>
            <a:pPr marL="685800" indent="-685800">
              <a:buFont typeface="Arial"/>
              <a:buChar char="•"/>
            </a:pPr>
            <a:endParaRPr lang="en-US" sz="2800" dirty="0" smtClean="0">
              <a:solidFill>
                <a:srgbClr val="807F83"/>
              </a:solidFill>
              <a:latin typeface="Arial"/>
              <a:cs typeface="Arial"/>
            </a:endParaRPr>
          </a:p>
          <a:p>
            <a:endParaRPr lang="en-US" sz="6000" b="1" dirty="0" smtClean="0">
              <a:solidFill>
                <a:srgbClr val="807F83"/>
              </a:solidFill>
              <a:latin typeface="Arial"/>
              <a:cs typeface="Arial Unicode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0889" y="6377666"/>
            <a:ext cx="318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Arial"/>
                <a:cs typeface="Arial"/>
              </a:rPr>
              <a:t>Propositions</a:t>
            </a:r>
            <a:endParaRPr lang="en-US" sz="1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945082"/>
                  </p:ext>
                </p:extLst>
              </p:nvPr>
            </p:nvGraphicFramePr>
            <p:xfrm>
              <a:off x="256032" y="1426464"/>
              <a:ext cx="8633968" cy="456082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177939"/>
                    <a:gridCol w="3265770"/>
                    <a:gridCol w="3190259"/>
                  </a:tblGrid>
                  <a:tr h="37795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200" rtl="0" eaLnBrk="1" latinLnBrk="0" hangingPunct="1"/>
                          <a:endParaRPr lang="en-US" sz="1800" b="1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Double Negation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¬¬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US" sz="18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algn="ctr" defTabSz="457200" rtl="0" eaLnBrk="1" latinLnBrk="0" hangingPunct="1"/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445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 Morgan’s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¬(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)≡(¬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∨¬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kern="1200" dirty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1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¬(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)≡(¬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∧¬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Commutative</a:t>
                          </a:r>
                          <a:r>
                            <a:rPr lang="en-US" baseline="0" dirty="0" smtClean="0"/>
                            <a:t>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q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q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Associative</a:t>
                          </a:r>
                          <a:r>
                            <a:rPr lang="en-US" baseline="0" dirty="0" smtClean="0"/>
                            <a:t>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∧(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r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)≡(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r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∨(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r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)≡(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r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501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Distributive</a:t>
                          </a:r>
                          <a:r>
                            <a:rPr lang="en-US" baseline="0" dirty="0" smtClean="0"/>
                            <a:t>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∧(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∨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r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)≡(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∧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∨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r</m:t>
                              </m:r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∨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r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)≡(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∨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∧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𝑞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∨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r</m:t>
                              </m:r>
                            </m:oMath>
                          </a14:m>
                          <a:r>
                            <a:rPr lang="en-US" dirty="0" smtClean="0"/>
                            <a:t>)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Identity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T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F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Domination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F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F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T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T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Idempotent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Absorption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𝑝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∧(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  <m:r>
                                  <a:rPr lang="en-US" sz="180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∨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q</m:t>
                                </m:r>
                                <m: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)≡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b="0" i="0" kern="1200" smtClean="0">
                                    <a:solidFill>
                                      <a:schemeClr val="dk1"/>
                                    </a:solidFill>
                                    <a:latin typeface="Cambria Math" charset="0"/>
                                    <a:ea typeface="+mn-ea"/>
                                    <a:cs typeface="+mn-cs"/>
                                  </a:rPr>
                                  <m:t>p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∨</m:t>
                              </m:r>
                              <m:r>
                                <a:rPr lang="en-US" sz="1800" i="1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 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p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∧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q</m:t>
                              </m:r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1800" b="0" kern="1200" dirty="0" smtClean="0">
                              <a:solidFill>
                                <a:schemeClr val="dk1"/>
                              </a:solidFill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≡</m:t>
                              </m:r>
                              <m:r>
                                <a:rPr lang="en-US" sz="1800" kern="1200" smtClean="0">
                                  <a:solidFill>
                                    <a:schemeClr val="dk1"/>
                                  </a:solidFill>
                                  <a:latin typeface="Cambria Math" charset="0"/>
                                  <a:ea typeface="+mn-ea"/>
                                  <a:cs typeface="+mn-cs"/>
                                </a:rPr>
                                <m:t>𝑝</m:t>
                              </m:r>
                            </m:oMath>
                          </a14:m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Conditional Identities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↔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≡(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is-I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)∧(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  <m:r>
                                  <a:rPr lang="is-I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𝑝</m:t>
                                </m:r>
                                <m:r>
                                  <a:rPr lang="is-I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→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≡¬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∨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82945082"/>
                  </p:ext>
                </p:extLst>
              </p:nvPr>
            </p:nvGraphicFramePr>
            <p:xfrm>
              <a:off x="256032" y="1426464"/>
              <a:ext cx="8633968" cy="456082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177939"/>
                    <a:gridCol w="3265770"/>
                    <a:gridCol w="3190259"/>
                  </a:tblGrid>
                  <a:tr h="37795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l" defTabSz="457200" rtl="0" eaLnBrk="1" latinLnBrk="0" hangingPunct="1"/>
                          <a:endParaRPr lang="en-US" sz="1800" b="1" kern="1200" dirty="0" smtClean="0">
                            <a:solidFill>
                              <a:schemeClr val="dk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Double Negation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60952" r="-98507" b="-56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</a:tr>
                  <a:tr h="4450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De Morgan’s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231507" r="-98507" b="-716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231507" r="-763" b="-71643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Commutative</a:t>
                          </a:r>
                          <a:r>
                            <a:rPr lang="en-US" baseline="0" dirty="0" smtClean="0"/>
                            <a:t>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396721" r="-98507" b="-7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396721" r="-763" b="-75737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Associative</a:t>
                          </a:r>
                          <a:r>
                            <a:rPr lang="en-US" baseline="0" dirty="0" smtClean="0"/>
                            <a:t>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496721" r="-98507" b="-6573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496721" r="-763" b="-657377"/>
                          </a:stretch>
                        </a:blipFill>
                      </a:tcPr>
                    </a:tc>
                  </a:tr>
                  <a:tr h="5019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Distributive</a:t>
                          </a:r>
                          <a:r>
                            <a:rPr lang="en-US" baseline="0" dirty="0" smtClean="0"/>
                            <a:t>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443902" r="-98507" b="-3890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443902" r="-763" b="-389024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Identity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731148" r="-98507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731148" r="-763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Domination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831148" r="-98507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831148" r="-763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Idempotent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931148" r="-98507" b="-2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931148" r="-763" b="-2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Absorption Laws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1031148" r="-98507" b="-1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1031148" r="-763" b="-1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Conditional Identities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66978" t="-1131148" r="-98507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0802" t="-1131148" r="-763" b="-2295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661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891</Words>
  <Application>Microsoft Macintosh PowerPoint</Application>
  <PresentationFormat>On-screen Show (4:3)</PresentationFormat>
  <Paragraphs>189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 Unicode MS</vt:lpstr>
      <vt:lpstr>Calibri</vt:lpstr>
      <vt:lpstr>Cambria Math</vt:lpstr>
      <vt:lpstr>宋体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Wilson</dc:creator>
  <cp:lastModifiedBy>Xindi Wang</cp:lastModifiedBy>
  <cp:revision>78</cp:revision>
  <cp:lastPrinted>2012-01-12T15:01:17Z</cp:lastPrinted>
  <dcterms:created xsi:type="dcterms:W3CDTF">2011-12-23T15:22:14Z</dcterms:created>
  <dcterms:modified xsi:type="dcterms:W3CDTF">2020-09-21T10:08:41Z</dcterms:modified>
</cp:coreProperties>
</file>