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60" r:id="rId4"/>
    <p:sldId id="264" r:id="rId5"/>
    <p:sldId id="277" r:id="rId6"/>
    <p:sldId id="278" r:id="rId7"/>
    <p:sldId id="280" r:id="rId8"/>
    <p:sldId id="262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F2683"/>
    <a:srgbClr val="F6AC41"/>
    <a:srgbClr val="DE3B3C"/>
    <a:srgbClr val="ABC61F"/>
    <a:srgbClr val="1573BD"/>
    <a:srgbClr val="807F83"/>
    <a:srgbClr val="3C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9"/>
    <p:restoredTop sz="93028"/>
  </p:normalViewPr>
  <p:slideViewPr>
    <p:cSldViewPr snapToGrid="0" snapToObjects="1">
      <p:cViewPr>
        <p:scale>
          <a:sx n="77" d="100"/>
          <a:sy n="77" d="100"/>
        </p:scale>
        <p:origin x="624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E02-177F-1742-9B54-4359DFA80663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568-298B-6740-9B9F-550E69FACD20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3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4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79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04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39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04" y="0"/>
                <a:ext cx="8005704" cy="4124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Exercises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Filling out the truth table for a compound proposition (</a:t>
                </a:r>
                <a:r>
                  <a:rPr lang="en-US" sz="2800" i="1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use basic logical connectives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)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∧¬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0"/>
                <a:ext cx="8005704" cy="4124206"/>
              </a:xfrm>
              <a:prstGeom prst="rect">
                <a:avLst/>
              </a:prstGeom>
              <a:blipFill rotWithShape="0">
                <a:blip r:embed="rId3"/>
                <a:stretch>
                  <a:fillRect l="-3656" t="-3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Exercises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71338"/>
                  </p:ext>
                </p:extLst>
              </p:nvPr>
            </p:nvGraphicFramePr>
            <p:xfrm>
              <a:off x="717665" y="2505327"/>
              <a:ext cx="7683543" cy="36068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91230"/>
                    <a:gridCol w="652662"/>
                    <a:gridCol w="648393"/>
                    <a:gridCol w="1030778"/>
                    <a:gridCol w="1330037"/>
                    <a:gridCol w="1496291"/>
                    <a:gridCol w="183415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</m:t>
                              </m:r>
                            </m:oMath>
                          </a14:m>
                          <a:r>
                            <a:rPr lang="en-US" b="1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charset="0"/>
                                </a:rPr>
                                <m:t>𝒒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∧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𝒔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∧¬</m:t>
                              </m:r>
                            </m:oMath>
                          </a14:m>
                          <a:r>
                            <a:rPr lang="en-US" b="1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charset="0"/>
                                </a:rPr>
                                <m:t>𝒒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∧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𝒔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¬(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∧¬</m:t>
                              </m:r>
                            </m:oMath>
                          </a14:m>
                          <a:r>
                            <a:rPr lang="en-US" b="1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charset="0"/>
                                </a:rPr>
                                <m:t>𝒒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∧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𝒔</m:t>
                              </m:r>
                              <m:r>
                                <a:rPr lang="en-US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71338"/>
                  </p:ext>
                </p:extLst>
              </p:nvPr>
            </p:nvGraphicFramePr>
            <p:xfrm>
              <a:off x="717665" y="2505327"/>
              <a:ext cx="7683543" cy="360680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91230"/>
                    <a:gridCol w="652662"/>
                    <a:gridCol w="648393"/>
                    <a:gridCol w="1030778"/>
                    <a:gridCol w="1330037"/>
                    <a:gridCol w="1496291"/>
                    <a:gridCol w="1834152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2941" t="-4762" r="-452353" b="-47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8440" t="-4762" r="-252752" b="-47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91057" t="-4762" r="-123984" b="-47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9601" t="-4762" r="-1329" b="-47904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90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6168" y="598516"/>
                <a:ext cx="8005704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Exercises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Proving tautologies or contradictions using truth table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is-I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)↔(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8" y="598516"/>
                <a:ext cx="8005704" cy="3693319"/>
              </a:xfrm>
              <a:prstGeom prst="rect">
                <a:avLst/>
              </a:prstGeom>
              <a:blipFill rotWithShape="0">
                <a:blip r:embed="rId3"/>
                <a:stretch>
                  <a:fillRect l="-3656" t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Exercises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665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47" y="3244334"/>
            <a:ext cx="2944145" cy="29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9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04" y="0"/>
                <a:ext cx="8005704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Exercises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Using laws of logic to prove logical equivalence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is-I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)≡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0"/>
                <a:ext cx="8005704" cy="3693319"/>
              </a:xfrm>
              <a:prstGeom prst="rect">
                <a:avLst/>
              </a:prstGeom>
              <a:blipFill rotWithShape="0">
                <a:blip r:embed="rId3"/>
                <a:stretch>
                  <a:fillRect l="-3656" t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Exercises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665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73" y="2510442"/>
            <a:ext cx="3226493" cy="372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04" y="0"/>
            <a:ext cx="80057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Exercises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Proving arguments are valid using rules of inference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Exercises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665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82" y="2396422"/>
            <a:ext cx="1366751" cy="2069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08" y="1378466"/>
            <a:ext cx="3733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155" y="843677"/>
            <a:ext cx="62032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SzPct val="75000"/>
            </a:pP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 Unicode MS"/>
              </a:rPr>
              <a:t>Predicates and Quantifiers</a:t>
            </a:r>
            <a:endParaRPr lang="en-US" sz="5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Predicates and Quantifiers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4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04" y="418208"/>
                <a:ext cx="8005704" cy="7017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Predicates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Definition: A logical statement whose truth value is a function of one or more variables is called a predicate. (propositions with parameters)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P(x) is a predicate that P(x) is true for some values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, and false for the rest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</m:t>
                    </m:r>
                    <m:r>
                      <a:rPr lang="mr-IN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a predicate, when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</m:t>
                    </m:r>
                    <m: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=1,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y</m:t>
                    </m:r>
                    <m: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=2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3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,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y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=2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false</a:t>
                </a: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418208"/>
                <a:ext cx="8005704" cy="7017306"/>
              </a:xfrm>
              <a:prstGeom prst="rect">
                <a:avLst/>
              </a:prstGeom>
              <a:blipFill rotWithShape="0">
                <a:blip r:embed="rId3"/>
                <a:stretch>
                  <a:fillRect l="-3656" t="-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Predicates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48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5504" y="418208"/>
                <a:ext cx="8005704" cy="7325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Qualifiers: universal</a:t>
                </a:r>
                <a:endParaRPr lang="en-US" sz="5000" b="1" dirty="0" smtClean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Universal qualifier: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, for all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The statement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(for every x in domain S, P(x)) is called a universally quantified statement 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true if and only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is true for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1, 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2, …, 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𝑥𝑛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a list of elements in S,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is true 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∧…∧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𝑥𝑛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true</a:t>
                </a: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418208"/>
                <a:ext cx="8005704" cy="7325082"/>
              </a:xfrm>
              <a:prstGeom prst="rect">
                <a:avLst/>
              </a:prstGeom>
              <a:blipFill rotWithShape="0">
                <a:blip r:embed="rId3"/>
                <a:stretch>
                  <a:fillRect l="-3656" t="-2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Qualifier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49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78879" y="218703"/>
                <a:ext cx="8005704" cy="775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Qualifiers: existential</a:t>
                </a:r>
                <a:endParaRPr lang="en-US" sz="5000" b="1" dirty="0" smtClean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Existential qualifier: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∃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, there exists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The statement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(there exist some x in domain S, P(x)) is called a existentially quantified statement 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∃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true if and only if there exist some 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true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is true</a:t>
                </a: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1, 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2, …, 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𝑥𝑛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a list of elements in S,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∀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 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is true 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…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𝑥𝑛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is true</a:t>
                </a: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79" y="218703"/>
                <a:ext cx="8005704" cy="7755969"/>
              </a:xfrm>
              <a:prstGeom prst="rect">
                <a:avLst/>
              </a:prstGeom>
              <a:blipFill rotWithShape="0">
                <a:blip r:embed="rId3"/>
                <a:stretch>
                  <a:fillRect l="-3656" t="-1887" r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Qualifier</a:t>
            </a:r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253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17" y="573851"/>
            <a:ext cx="80057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3C1B71"/>
                </a:solidFill>
                <a:latin typeface="Arial"/>
                <a:cs typeface="Arial Unicode MS"/>
              </a:rPr>
              <a:t>CS2209 Tutorial 3</a:t>
            </a:r>
          </a:p>
          <a:p>
            <a:r>
              <a:rPr lang="en-US" sz="3600" dirty="0" smtClean="0">
                <a:solidFill>
                  <a:srgbClr val="3C1B71"/>
                </a:solidFill>
                <a:latin typeface="Arial"/>
                <a:cs typeface="Arial Unicode MS"/>
              </a:rPr>
              <a:t>Sep. 28</a:t>
            </a:r>
            <a:r>
              <a:rPr lang="en-US" sz="3600" baseline="30000" dirty="0" smtClean="0">
                <a:solidFill>
                  <a:srgbClr val="3C1B71"/>
                </a:solidFill>
                <a:latin typeface="Arial"/>
                <a:cs typeface="Arial Unicode MS"/>
              </a:rPr>
              <a:t>th</a:t>
            </a:r>
            <a:r>
              <a:rPr lang="en-US" sz="3600" dirty="0" smtClean="0">
                <a:solidFill>
                  <a:srgbClr val="3C1B71"/>
                </a:solidFill>
                <a:latin typeface="Arial"/>
                <a:cs typeface="Arial Unicode MS"/>
              </a:rPr>
              <a:t> , 2020</a:t>
            </a:r>
          </a:p>
          <a:p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pPr algn="r"/>
            <a:r>
              <a:rPr lang="en-US" sz="2000" dirty="0" smtClean="0">
                <a:solidFill>
                  <a:srgbClr val="3C1B71"/>
                </a:solidFill>
                <a:latin typeface="Arial"/>
                <a:cs typeface="Arial Unicode MS"/>
              </a:rPr>
              <a:t>Xindi Wang</a:t>
            </a:r>
          </a:p>
          <a:p>
            <a:pPr algn="r"/>
            <a:r>
              <a:rPr lang="en-US" sz="2000" dirty="0" smtClean="0">
                <a:solidFill>
                  <a:srgbClr val="3C1B71"/>
                </a:solidFill>
                <a:latin typeface="Arial"/>
                <a:cs typeface="Arial Unicode MS"/>
              </a:rPr>
              <a:t> xwang842@uwo.ca</a:t>
            </a:r>
            <a:endParaRPr lang="en-US" sz="2000" dirty="0">
              <a:solidFill>
                <a:srgbClr val="3C1B71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7825" y="6300890"/>
            <a:ext cx="343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solidFill>
                  <a:srgbClr val="3B1B70"/>
                </a:solidFill>
                <a:latin typeface="Arial"/>
                <a:cs typeface="Arial"/>
              </a:rPr>
              <a:t>Department of Computer Science </a:t>
            </a:r>
            <a:endParaRPr lang="en-US" sz="1600" dirty="0">
              <a:solidFill>
                <a:srgbClr val="3B1B7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4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Reminder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Assignment </a:t>
            </a:r>
            <a:r>
              <a:rPr lang="en-US" altLang="zh-CN" sz="2800" dirty="0" smtClean="0">
                <a:solidFill>
                  <a:srgbClr val="807F83"/>
                </a:solidFill>
                <a:latin typeface="Arial"/>
                <a:cs typeface="Arial"/>
              </a:rPr>
              <a:t>2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is due on Oct 5</a:t>
            </a:r>
            <a:r>
              <a:rPr lang="en-US" sz="2800" baseline="30000" dirty="0" smtClean="0">
                <a:solidFill>
                  <a:srgbClr val="807F83"/>
                </a:solidFill>
                <a:latin typeface="Arial"/>
                <a:cs typeface="Arial"/>
              </a:rPr>
              <a:t>th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in </a:t>
            </a:r>
            <a:r>
              <a:rPr lang="en-US" sz="2800" dirty="0" err="1">
                <a:solidFill>
                  <a:srgbClr val="807F83"/>
                </a:solidFill>
                <a:latin typeface="Arial"/>
                <a:cs typeface="Arial"/>
              </a:rPr>
              <a:t>z</a:t>
            </a:r>
            <a:r>
              <a:rPr lang="en-US" sz="2800" dirty="0" err="1" smtClean="0">
                <a:solidFill>
                  <a:srgbClr val="807F83"/>
                </a:solidFill>
                <a:latin typeface="Arial"/>
                <a:cs typeface="Arial"/>
              </a:rPr>
              <a:t>yBook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(which means that you are required to buy </a:t>
            </a:r>
            <a:r>
              <a:rPr lang="en-US" sz="2800" dirty="0" err="1" smtClean="0">
                <a:solidFill>
                  <a:srgbClr val="807F83"/>
                </a:solidFill>
                <a:latin typeface="Arial"/>
                <a:cs typeface="Arial"/>
              </a:rPr>
              <a:t>zyBook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to finish the assignment)</a:t>
            </a: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8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187" y="573851"/>
            <a:ext cx="80057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rgbClr val="3C1B71"/>
                </a:solidFill>
                <a:latin typeface="Arial"/>
                <a:cs typeface="Arial Unicode MS"/>
              </a:rPr>
              <a:t>Today’s </a:t>
            </a:r>
            <a:r>
              <a:rPr lang="en-US" sz="5000" b="1" dirty="0" smtClean="0">
                <a:solidFill>
                  <a:srgbClr val="3C1B71"/>
                </a:solidFill>
                <a:latin typeface="Arial"/>
                <a:cs typeface="Arial Unicode MS"/>
              </a:rPr>
              <a:t>Agenda</a:t>
            </a:r>
            <a:endParaRPr lang="en-US" sz="5000" b="1" dirty="0" smtClean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Review of Propositional Logic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Predicates and Quantifiers</a:t>
            </a: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Agenda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155" y="843677"/>
            <a:ext cx="6203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SzPct val="75000"/>
            </a:pPr>
            <a:r>
              <a:rPr lang="en-US" sz="5000" b="1" dirty="0">
                <a:solidFill>
                  <a:schemeClr val="bg1"/>
                </a:solidFill>
                <a:latin typeface="Arial"/>
                <a:cs typeface="Arial Unicode MS"/>
              </a:rPr>
              <a:t>Review</a:t>
            </a:r>
            <a:r>
              <a:rPr lang="en-US" sz="54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Arial"/>
                <a:cs typeface="Arial Unicode MS"/>
              </a:rPr>
              <a:t>of</a:t>
            </a:r>
            <a:r>
              <a:rPr lang="en-US" sz="54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Arial"/>
                <a:cs typeface="Arial Unicode MS"/>
              </a:rPr>
              <a:t>Propositional 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 Unicode MS"/>
              </a:rPr>
              <a:t>Logic</a:t>
            </a:r>
            <a:endParaRPr lang="en-US" sz="5000" b="1" dirty="0">
              <a:solidFill>
                <a:schemeClr val="bg1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Review of Propositional Logic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129" y="418208"/>
            <a:ext cx="8005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B1B70"/>
                </a:solidFill>
                <a:latin typeface="Arial"/>
                <a:cs typeface="Arial Unicode MS"/>
              </a:rPr>
              <a:t>Logical </a:t>
            </a: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Operations</a:t>
            </a:r>
            <a:endParaRPr lang="en-US" sz="50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Basics:</a:t>
            </a: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5000" b="1" dirty="0" smtClean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Logical Operations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3448036"/>
                  </p:ext>
                </p:extLst>
              </p:nvPr>
            </p:nvGraphicFramePr>
            <p:xfrm>
              <a:off x="593129" y="1887165"/>
              <a:ext cx="7809358" cy="266821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50137"/>
                    <a:gridCol w="635410"/>
                    <a:gridCol w="1097280"/>
                    <a:gridCol w="1030779"/>
                    <a:gridCol w="1032200"/>
                    <a:gridCol w="1121184"/>
                    <a:gridCol w="1121184"/>
                    <a:gridCol w="1121184"/>
                  </a:tblGrid>
                  <a:tr h="839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⨁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is-I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↔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latin typeface="+mn-lt"/>
                            </a:rPr>
                            <a:t>T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latin typeface="+mn-lt"/>
                            </a:rPr>
                            <a:t>F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F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488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2400" i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F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2400" i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3448036"/>
                  </p:ext>
                </p:extLst>
              </p:nvPr>
            </p:nvGraphicFramePr>
            <p:xfrm>
              <a:off x="593129" y="1887165"/>
              <a:ext cx="7809358" cy="266821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650137"/>
                    <a:gridCol w="635410"/>
                    <a:gridCol w="1097280"/>
                    <a:gridCol w="1030779"/>
                    <a:gridCol w="1032200"/>
                    <a:gridCol w="1121184"/>
                    <a:gridCol w="1121184"/>
                    <a:gridCol w="1121184"/>
                  </a:tblGrid>
                  <a:tr h="839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7778" t="-5072" r="-497222" b="-234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31953" t="-5072" r="-429586" b="-234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30000" t="-5072" r="-327059" b="-234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7283" t="-5072" r="-202174" b="-234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7283" t="-5072" r="-102174" b="-2340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97283" t="-5072" r="-2174" b="-234058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latin typeface="+mn-lt"/>
                            </a:rPr>
                            <a:t>T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i="0" dirty="0" smtClean="0">
                              <a:latin typeface="+mn-lt"/>
                            </a:rPr>
                            <a:t>F</a:t>
                          </a:r>
                          <a:endParaRPr lang="en-US" sz="2400" i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 smtClean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F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2400" i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F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457200" rtl="0" eaLnBrk="1" latinLnBrk="0" hangingPunct="1"/>
                          <a:r>
                            <a:rPr lang="en-US" sz="2400" i="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</a:t>
                          </a:r>
                          <a:endParaRPr lang="en-US" sz="2400" i="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F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+mn-lt"/>
                            </a:rPr>
                            <a:t>T</a:t>
                          </a:r>
                          <a:endParaRPr lang="en-US" sz="24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04" y="418208"/>
                <a:ext cx="8005704" cy="769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Logical Operations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Compound Propositions:</a:t>
                </a: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1143000" lvl="1" indent="-685800">
                  <a:buFont typeface="Arial"/>
                  <a:buChar char="•"/>
                </a:pPr>
                <a:r>
                  <a:rPr lang="en-US" sz="2800" b="1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Tautology: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a compound proposition is a tautology if the proposition is always </a:t>
                </a:r>
                <a:r>
                  <a:rPr lang="en-US" sz="2800" i="1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true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(i.e. all rows in the true table are true) (e.g.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is-I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</m:oMath>
                </a14:m>
                <a:r>
                  <a:rPr lang="en-US" sz="28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∨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Cambria Math" charset="0"/>
                    <a:cs typeface="Arial"/>
                  </a:rPr>
                  <a:t>)</a:t>
                </a:r>
              </a:p>
              <a:p>
                <a:pPr marL="1143000" lvl="1" indent="-685800">
                  <a:buFont typeface="Arial"/>
                  <a:buChar char="•"/>
                </a:pPr>
                <a:r>
                  <a:rPr lang="en-US" sz="2800" b="1" dirty="0">
                    <a:solidFill>
                      <a:srgbClr val="807F83"/>
                    </a:solidFill>
                    <a:latin typeface="Arial"/>
                    <a:cs typeface="Arial"/>
                  </a:rPr>
                  <a:t>Contradiction:</a:t>
                </a: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a compound proposition is a 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contradiction </a:t>
                </a: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if the proposition is always false (i.e. all rows end with false) (e.g.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 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∧¬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)</a:t>
                </a:r>
              </a:p>
              <a:p>
                <a:pPr marL="1143000" lvl="1" indent="-685800">
                  <a:buFont typeface="Arial"/>
                  <a:buChar char="•"/>
                </a:pPr>
                <a:r>
                  <a:rPr lang="en-US" sz="2800" b="1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Satisfaction: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some rows in the truth table end with true (e.g.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is-I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→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)</a:t>
                </a:r>
              </a:p>
              <a:p>
                <a:pPr marL="1143000" lvl="1" indent="-685800">
                  <a:buFont typeface="Arial"/>
                  <a:buChar char="•"/>
                </a:pP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418208"/>
                <a:ext cx="8005704" cy="7694414"/>
              </a:xfrm>
              <a:prstGeom prst="rect">
                <a:avLst/>
              </a:prstGeom>
              <a:blipFill rotWithShape="0">
                <a:blip r:embed="rId3"/>
                <a:stretch>
                  <a:fillRect l="-3656" t="-1981" r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Logical Operations</a:t>
            </a:r>
          </a:p>
        </p:txBody>
      </p:sp>
    </p:spTree>
    <p:extLst>
      <p:ext uri="{BB962C8B-B14F-4D97-AF65-F5344CB8AC3E}">
        <p14:creationId xmlns:p14="http://schemas.microsoft.com/office/powerpoint/2010/main" val="116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04" y="418208"/>
            <a:ext cx="80057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Logical Laws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Logical Laws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945082"/>
                  </p:ext>
                </p:extLst>
              </p:nvPr>
            </p:nvGraphicFramePr>
            <p:xfrm>
              <a:off x="256032" y="1426464"/>
              <a:ext cx="8633968" cy="456082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77939"/>
                    <a:gridCol w="3265770"/>
                    <a:gridCol w="3190259"/>
                  </a:tblGrid>
                  <a:tr h="37795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/>
                          <a:endParaRPr lang="en-US" sz="1800" b="1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Double Negation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¬¬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algn="ct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445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 Morgan’s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¬(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)≡(¬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¬(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)≡(¬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Commutative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q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q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Associative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r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r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01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Distributive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)≡(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)≡(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Identity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F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Domination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F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Idempotent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Absorption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q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p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q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≡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Conditional Identities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↔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≡(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is-I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)∧(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  <m:r>
                                  <a:rPr lang="is-I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is-I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≡¬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∨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945082"/>
                  </p:ext>
                </p:extLst>
              </p:nvPr>
            </p:nvGraphicFramePr>
            <p:xfrm>
              <a:off x="256032" y="1426464"/>
              <a:ext cx="8633968" cy="456082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77939"/>
                    <a:gridCol w="3265770"/>
                    <a:gridCol w="3190259"/>
                  </a:tblGrid>
                  <a:tr h="37795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/>
                          <a:endParaRPr lang="en-US" sz="1800" b="1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Double Negation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60952" r="-98507" b="-56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445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 Morgan’s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231507" r="-98507" b="-7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231507" r="-763" b="-71643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Commutative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396721" r="-98507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396721" r="-763" b="-75737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Associative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496721" r="-98507" b="-6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496721" r="-763" b="-657377"/>
                          </a:stretch>
                        </a:blipFill>
                      </a:tcPr>
                    </a:tc>
                  </a:tr>
                  <a:tr h="501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Distributive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443902" r="-98507" b="-38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443902" r="-763" b="-38902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Identity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731148" r="-9850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731148" r="-763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Domination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831148" r="-9850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831148" r="-763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Idempotent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931148" r="-9850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931148" r="-763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Absorption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1031148" r="-9850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1031148" r="-763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Conditional Identities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1131148" r="-9850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1131148" r="-763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61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543" y="149629"/>
            <a:ext cx="83804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Rules of Inference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Rules of Inference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3" y="1076531"/>
            <a:ext cx="38735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71" y="1076531"/>
            <a:ext cx="3937000" cy="51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887</Words>
  <Application>Microsoft Macintosh PowerPoint</Application>
  <PresentationFormat>On-screen Show (4:3)</PresentationFormat>
  <Paragraphs>222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Unicode MS</vt:lpstr>
      <vt:lpstr>Calibri</vt:lpstr>
      <vt:lpstr>Cambria Math</vt:lpstr>
      <vt:lpstr>宋体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Xindi Wang</cp:lastModifiedBy>
  <cp:revision>94</cp:revision>
  <cp:lastPrinted>2012-01-12T15:01:17Z</cp:lastPrinted>
  <dcterms:created xsi:type="dcterms:W3CDTF">2011-12-23T15:22:14Z</dcterms:created>
  <dcterms:modified xsi:type="dcterms:W3CDTF">2020-09-28T09:42:08Z</dcterms:modified>
</cp:coreProperties>
</file>